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handoutMasterIdLst>
    <p:handoutMasterId r:id="rId36"/>
  </p:handoutMasterIdLst>
  <p:sldIdLst>
    <p:sldId id="259" r:id="rId2"/>
    <p:sldId id="265" r:id="rId3"/>
    <p:sldId id="302" r:id="rId4"/>
    <p:sldId id="257" r:id="rId5"/>
    <p:sldId id="300" r:id="rId6"/>
    <p:sldId id="271" r:id="rId7"/>
    <p:sldId id="287" r:id="rId8"/>
    <p:sldId id="272" r:id="rId9"/>
    <p:sldId id="273" r:id="rId10"/>
    <p:sldId id="274" r:id="rId11"/>
    <p:sldId id="288" r:id="rId12"/>
    <p:sldId id="279" r:id="rId13"/>
    <p:sldId id="280" r:id="rId14"/>
    <p:sldId id="281" r:id="rId15"/>
    <p:sldId id="275" r:id="rId16"/>
    <p:sldId id="276" r:id="rId17"/>
    <p:sldId id="289" r:id="rId18"/>
    <p:sldId id="290" r:id="rId19"/>
    <p:sldId id="277" r:id="rId20"/>
    <p:sldId id="291" r:id="rId21"/>
    <p:sldId id="292" r:id="rId22"/>
    <p:sldId id="278" r:id="rId23"/>
    <p:sldId id="293" r:id="rId24"/>
    <p:sldId id="294" r:id="rId25"/>
    <p:sldId id="282" r:id="rId26"/>
    <p:sldId id="283" r:id="rId27"/>
    <p:sldId id="284" r:id="rId28"/>
    <p:sldId id="285" r:id="rId29"/>
    <p:sldId id="286" r:id="rId30"/>
    <p:sldId id="295" r:id="rId31"/>
    <p:sldId id="298" r:id="rId32"/>
    <p:sldId id="296" r:id="rId33"/>
    <p:sldId id="269" r:id="rId34"/>
  </p:sldIdLst>
  <p:sldSz cx="9906000" cy="6858000" type="A4"/>
  <p:notesSz cx="6797675" cy="9874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822" autoAdjust="0"/>
  </p:normalViewPr>
  <p:slideViewPr>
    <p:cSldViewPr snapToGrid="0" snapToObjects="1">
      <p:cViewPr varScale="1">
        <p:scale>
          <a:sx n="115" d="100"/>
          <a:sy n="115" d="100"/>
        </p:scale>
        <p:origin x="1218" y="114"/>
      </p:cViewPr>
      <p:guideLst>
        <p:guide orient="horz" pos="2160"/>
        <p:guide pos="31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295" cy="49348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50195" y="1"/>
            <a:ext cx="2946388" cy="493482"/>
          </a:xfrm>
          <a:prstGeom prst="rect">
            <a:avLst/>
          </a:prstGeom>
        </p:spPr>
        <p:txBody>
          <a:bodyPr vert="horz" lIns="91440" tIns="45720" rIns="91440" bIns="45720" rtlCol="0"/>
          <a:lstStyle>
            <a:lvl1pPr algn="r">
              <a:defRPr sz="1200"/>
            </a:lvl1pPr>
          </a:lstStyle>
          <a:p>
            <a:fld id="{BB0D72A7-46ED-45DB-82B3-C0BA225BB064}" type="datetimeFigureOut">
              <a:rPr lang="en-ZA" smtClean="0"/>
              <a:t>2018/11/19</a:t>
            </a:fld>
            <a:endParaRPr lang="en-ZA"/>
          </a:p>
        </p:txBody>
      </p:sp>
      <p:sp>
        <p:nvSpPr>
          <p:cNvPr id="4" name="Footer Placeholder 3"/>
          <p:cNvSpPr>
            <a:spLocks noGrp="1"/>
          </p:cNvSpPr>
          <p:nvPr>
            <p:ph type="ftr" sz="quarter" idx="2"/>
          </p:nvPr>
        </p:nvSpPr>
        <p:spPr>
          <a:xfrm>
            <a:off x="0" y="9378464"/>
            <a:ext cx="2945295" cy="493482"/>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50195" y="9378464"/>
            <a:ext cx="2946388" cy="493482"/>
          </a:xfrm>
          <a:prstGeom prst="rect">
            <a:avLst/>
          </a:prstGeom>
        </p:spPr>
        <p:txBody>
          <a:bodyPr vert="horz" lIns="91440" tIns="45720" rIns="91440" bIns="45720" rtlCol="0" anchor="b"/>
          <a:lstStyle>
            <a:lvl1pPr algn="r">
              <a:defRPr sz="1200"/>
            </a:lvl1pPr>
          </a:lstStyle>
          <a:p>
            <a:fld id="{8CE87877-2776-490A-AE6B-1576CD451728}" type="slidenum">
              <a:rPr lang="en-ZA" smtClean="0"/>
              <a:t>‹#›</a:t>
            </a:fld>
            <a:endParaRPr lang="en-ZA"/>
          </a:p>
        </p:txBody>
      </p:sp>
    </p:spTree>
    <p:extLst>
      <p:ext uri="{BB962C8B-B14F-4D97-AF65-F5344CB8AC3E}">
        <p14:creationId xmlns:p14="http://schemas.microsoft.com/office/powerpoint/2010/main" val="30932408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836" y="0"/>
            <a:ext cx="2945659" cy="493713"/>
          </a:xfrm>
          <a:prstGeom prst="rect">
            <a:avLst/>
          </a:prstGeom>
        </p:spPr>
        <p:txBody>
          <a:bodyPr vert="horz" lIns="91440" tIns="45720" rIns="91440" bIns="45720" rtlCol="0"/>
          <a:lstStyle>
            <a:lvl1pPr algn="r">
              <a:defRPr sz="1200"/>
            </a:lvl1pPr>
          </a:lstStyle>
          <a:p>
            <a:fld id="{ACDAC83C-9D3C-4661-949C-FF167BC029D7}" type="datetimeFigureOut">
              <a:rPr lang="en-ZA" smtClean="0"/>
              <a:t>2018/11/19</a:t>
            </a:fld>
            <a:endParaRPr lang="en-ZA"/>
          </a:p>
        </p:txBody>
      </p:sp>
      <p:sp>
        <p:nvSpPr>
          <p:cNvPr id="4" name="Slide Image Placeholder 3"/>
          <p:cNvSpPr>
            <a:spLocks noGrp="1" noRot="1" noChangeAspect="1"/>
          </p:cNvSpPr>
          <p:nvPr>
            <p:ph type="sldImg" idx="2"/>
          </p:nvPr>
        </p:nvSpPr>
        <p:spPr>
          <a:xfrm>
            <a:off x="725488" y="739775"/>
            <a:ext cx="5346700" cy="3703638"/>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690269"/>
            <a:ext cx="5438140" cy="444341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9378252"/>
            <a:ext cx="2945659" cy="493713"/>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836" y="9378252"/>
            <a:ext cx="2945659" cy="493713"/>
          </a:xfrm>
          <a:prstGeom prst="rect">
            <a:avLst/>
          </a:prstGeom>
        </p:spPr>
        <p:txBody>
          <a:bodyPr vert="horz" lIns="91440" tIns="45720" rIns="91440" bIns="45720" rtlCol="0" anchor="b"/>
          <a:lstStyle>
            <a:lvl1pPr algn="r">
              <a:defRPr sz="1200"/>
            </a:lvl1pPr>
          </a:lstStyle>
          <a:p>
            <a:fld id="{2E1A1F17-E0FA-4A44-BFF1-E6E6A86E90B4}" type="slidenum">
              <a:rPr lang="en-ZA" smtClean="0"/>
              <a:t>‹#›</a:t>
            </a:fld>
            <a:endParaRPr lang="en-ZA"/>
          </a:p>
        </p:txBody>
      </p:sp>
    </p:spTree>
    <p:extLst>
      <p:ext uri="{BB962C8B-B14F-4D97-AF65-F5344CB8AC3E}">
        <p14:creationId xmlns:p14="http://schemas.microsoft.com/office/powerpoint/2010/main" val="2046381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C30E58D-2C9F-4F66-A5CD-80AF7BC96CA5}" type="slidenum">
              <a:rPr lang="en-ZA" smtClean="0">
                <a:solidFill>
                  <a:prstClr val="black"/>
                </a:solidFill>
              </a:rPr>
              <a:pPr/>
              <a:t>31</a:t>
            </a:fld>
            <a:endParaRPr lang="en-ZA">
              <a:solidFill>
                <a:prstClr val="black"/>
              </a:solidFill>
            </a:endParaRPr>
          </a:p>
        </p:txBody>
      </p:sp>
    </p:spTree>
    <p:extLst>
      <p:ext uri="{BB962C8B-B14F-4D97-AF65-F5344CB8AC3E}">
        <p14:creationId xmlns:p14="http://schemas.microsoft.com/office/powerpoint/2010/main" val="327324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780473-BC35-4120-B9BC-270752B0CCAC}" type="datetime1">
              <a:rPr lang="en-US" smtClean="0"/>
              <a:t>11/19/2018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6BE8F-DCD2-6548-A634-818D65A37D6C}" type="slidenum">
              <a:rPr lang="en-US" smtClean="0"/>
              <a:t>‹#›</a:t>
            </a:fld>
            <a:endParaRPr lang="en-US"/>
          </a:p>
        </p:txBody>
      </p:sp>
    </p:spTree>
    <p:extLst>
      <p:ext uri="{BB962C8B-B14F-4D97-AF65-F5344CB8AC3E}">
        <p14:creationId xmlns:p14="http://schemas.microsoft.com/office/powerpoint/2010/main" val="157282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59A725-7A41-4BFC-BC75-2AABED783A37}" type="datetime1">
              <a:rPr lang="en-US" smtClean="0"/>
              <a:t>11/19/2018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6BE8F-DCD2-6548-A634-818D65A37D6C}" type="slidenum">
              <a:rPr lang="en-US" smtClean="0"/>
              <a:t>‹#›</a:t>
            </a:fld>
            <a:endParaRPr lang="en-US"/>
          </a:p>
        </p:txBody>
      </p:sp>
    </p:spTree>
    <p:extLst>
      <p:ext uri="{BB962C8B-B14F-4D97-AF65-F5344CB8AC3E}">
        <p14:creationId xmlns:p14="http://schemas.microsoft.com/office/powerpoint/2010/main" val="568802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80337" y="274639"/>
            <a:ext cx="2414588"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6575" y="274639"/>
            <a:ext cx="707866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984B4D-FB63-49C3-BD8D-966F715E5AD3}" type="datetime1">
              <a:rPr lang="en-US" smtClean="0"/>
              <a:t>11/19/2018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6BE8F-DCD2-6548-A634-818D65A37D6C}" type="slidenum">
              <a:rPr lang="en-US" smtClean="0"/>
              <a:t>‹#›</a:t>
            </a:fld>
            <a:endParaRPr lang="en-US"/>
          </a:p>
        </p:txBody>
      </p:sp>
    </p:spTree>
    <p:extLst>
      <p:ext uri="{BB962C8B-B14F-4D97-AF65-F5344CB8AC3E}">
        <p14:creationId xmlns:p14="http://schemas.microsoft.com/office/powerpoint/2010/main" val="871577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5A04AC-F640-4ABB-B94E-E6AD66CC0A28}" type="datetime1">
              <a:rPr lang="en-US" smtClean="0"/>
              <a:t>11/19/2018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6BE8F-DCD2-6548-A634-818D65A37D6C}" type="slidenum">
              <a:rPr lang="en-US" smtClean="0"/>
              <a:t>‹#›</a:t>
            </a:fld>
            <a:endParaRPr lang="en-US"/>
          </a:p>
        </p:txBody>
      </p:sp>
    </p:spTree>
    <p:extLst>
      <p:ext uri="{BB962C8B-B14F-4D97-AF65-F5344CB8AC3E}">
        <p14:creationId xmlns:p14="http://schemas.microsoft.com/office/powerpoint/2010/main" val="494891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B5903D-E5A3-4297-86EB-D93B4DB57926}" type="datetime1">
              <a:rPr lang="en-US" smtClean="0"/>
              <a:t>11/19/2018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6BE8F-DCD2-6548-A634-818D65A37D6C}" type="slidenum">
              <a:rPr lang="en-US" smtClean="0"/>
              <a:t>‹#›</a:t>
            </a:fld>
            <a:endParaRPr lang="en-US"/>
          </a:p>
        </p:txBody>
      </p:sp>
    </p:spTree>
    <p:extLst>
      <p:ext uri="{BB962C8B-B14F-4D97-AF65-F5344CB8AC3E}">
        <p14:creationId xmlns:p14="http://schemas.microsoft.com/office/powerpoint/2010/main" val="333813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6575"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48300"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CF2AD6-089B-48E1-9363-5E3039C7AD0D}" type="datetime1">
              <a:rPr lang="en-US" smtClean="0"/>
              <a:t>11/19/2018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76BE8F-DCD2-6548-A634-818D65A37D6C}" type="slidenum">
              <a:rPr lang="en-US" smtClean="0"/>
              <a:t>‹#›</a:t>
            </a:fld>
            <a:endParaRPr lang="en-US"/>
          </a:p>
        </p:txBody>
      </p:sp>
    </p:spTree>
    <p:extLst>
      <p:ext uri="{BB962C8B-B14F-4D97-AF65-F5344CB8AC3E}">
        <p14:creationId xmlns:p14="http://schemas.microsoft.com/office/powerpoint/2010/main" val="1944217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7EFFEF5-B272-4199-B262-3D542EB06284}" type="datetime1">
              <a:rPr lang="en-US" smtClean="0"/>
              <a:t>11/19/2018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76BE8F-DCD2-6548-A634-818D65A37D6C}" type="slidenum">
              <a:rPr lang="en-US" smtClean="0"/>
              <a:t>‹#›</a:t>
            </a:fld>
            <a:endParaRPr lang="en-US"/>
          </a:p>
        </p:txBody>
      </p:sp>
    </p:spTree>
    <p:extLst>
      <p:ext uri="{BB962C8B-B14F-4D97-AF65-F5344CB8AC3E}">
        <p14:creationId xmlns:p14="http://schemas.microsoft.com/office/powerpoint/2010/main" val="3702396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1D915E-0A08-47E3-BB80-B7603F7F969A}" type="datetime1">
              <a:rPr lang="en-US" smtClean="0"/>
              <a:t>11/19/2018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76BE8F-DCD2-6548-A634-818D65A37D6C}" type="slidenum">
              <a:rPr lang="en-US" smtClean="0"/>
              <a:t>‹#›</a:t>
            </a:fld>
            <a:endParaRPr lang="en-US"/>
          </a:p>
        </p:txBody>
      </p:sp>
    </p:spTree>
    <p:extLst>
      <p:ext uri="{BB962C8B-B14F-4D97-AF65-F5344CB8AC3E}">
        <p14:creationId xmlns:p14="http://schemas.microsoft.com/office/powerpoint/2010/main" val="1426342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6AD079-FE3C-4EED-B42F-63FDC34C540F}" type="datetime1">
              <a:rPr lang="en-US" smtClean="0"/>
              <a:t>11/19/2018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76BE8F-DCD2-6548-A634-818D65A37D6C}" type="slidenum">
              <a:rPr lang="en-US" smtClean="0"/>
              <a:t>‹#›</a:t>
            </a:fld>
            <a:endParaRPr lang="en-US"/>
          </a:p>
        </p:txBody>
      </p:sp>
    </p:spTree>
    <p:extLst>
      <p:ext uri="{BB962C8B-B14F-4D97-AF65-F5344CB8AC3E}">
        <p14:creationId xmlns:p14="http://schemas.microsoft.com/office/powerpoint/2010/main" val="2151361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FB30D1-DFF3-4A9F-B08D-6FA19B14D11F}" type="datetime1">
              <a:rPr lang="en-US" smtClean="0"/>
              <a:t>11/19/2018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76BE8F-DCD2-6548-A634-818D65A37D6C}" type="slidenum">
              <a:rPr lang="en-US" smtClean="0"/>
              <a:t>‹#›</a:t>
            </a:fld>
            <a:endParaRPr lang="en-US"/>
          </a:p>
        </p:txBody>
      </p:sp>
    </p:spTree>
    <p:extLst>
      <p:ext uri="{BB962C8B-B14F-4D97-AF65-F5344CB8AC3E}">
        <p14:creationId xmlns:p14="http://schemas.microsoft.com/office/powerpoint/2010/main" val="2326633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43B5B2-E38A-4108-BFB5-D166BBF70584}" type="datetime1">
              <a:rPr lang="en-US" smtClean="0"/>
              <a:t>11/19/2018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76BE8F-DCD2-6548-A634-818D65A37D6C}" type="slidenum">
              <a:rPr lang="en-US" smtClean="0"/>
              <a:t>‹#›</a:t>
            </a:fld>
            <a:endParaRPr lang="en-US"/>
          </a:p>
        </p:txBody>
      </p:sp>
    </p:spTree>
    <p:extLst>
      <p:ext uri="{BB962C8B-B14F-4D97-AF65-F5344CB8AC3E}">
        <p14:creationId xmlns:p14="http://schemas.microsoft.com/office/powerpoint/2010/main" val="1492433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47D5B0-5DA6-433D-978C-8171986DB22E}" type="datetime1">
              <a:rPr lang="en-US" smtClean="0"/>
              <a:t>11/19/2018</a:t>
            </a:fld>
            <a:endParaRPr lang="en-US"/>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76BE8F-DCD2-6548-A634-818D65A37D6C}" type="slidenum">
              <a:rPr lang="en-US" smtClean="0"/>
              <a:t>‹#›</a:t>
            </a:fld>
            <a:endParaRPr lang="en-US"/>
          </a:p>
        </p:txBody>
      </p:sp>
    </p:spTree>
    <p:extLst>
      <p:ext uri="{BB962C8B-B14F-4D97-AF65-F5344CB8AC3E}">
        <p14:creationId xmlns:p14="http://schemas.microsoft.com/office/powerpoint/2010/main" val="27929795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176BE8F-DCD2-6548-A634-818D65A37D6C}" type="slidenum">
              <a:rPr lang="en-US" smtClean="0"/>
              <a:t>1</a:t>
            </a:fld>
            <a:endParaRPr lang="en-US"/>
          </a:p>
        </p:txBody>
      </p:sp>
    </p:spTree>
    <p:extLst>
      <p:ext uri="{BB962C8B-B14F-4D97-AF65-F5344CB8AC3E}">
        <p14:creationId xmlns:p14="http://schemas.microsoft.com/office/powerpoint/2010/main" val="5674566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6814" y="152978"/>
            <a:ext cx="9333781" cy="584775"/>
          </a:xfrm>
          <a:prstGeom prst="rect">
            <a:avLst/>
          </a:prstGeom>
          <a:noFill/>
          <a:ln>
            <a:noFill/>
          </a:ln>
        </p:spPr>
        <p:txBody>
          <a:bodyPr wrap="square" rtlCol="0" anchor="ctr" anchorCtr="1">
            <a:spAutoFit/>
          </a:bodyPr>
          <a:lstStyle/>
          <a:p>
            <a:r>
              <a:rPr lang="en-ZA" sz="2400" b="1" dirty="0" smtClean="0">
                <a:solidFill>
                  <a:srgbClr val="003300"/>
                </a:solidFill>
                <a:latin typeface="Arial Narrow" pitchFamily="34" charset="0"/>
              </a:rPr>
              <a:t>FY2017/18 PERFORMANCE – FINANCIAL RESULTS</a:t>
            </a:r>
          </a:p>
          <a:p>
            <a:r>
              <a:rPr lang="en-ZA" sz="800" b="1" u="sng" dirty="0" smtClean="0">
                <a:solidFill>
                  <a:srgbClr val="003300"/>
                </a:solidFill>
                <a:latin typeface="Arial Narrow" pitchFamily="34" charset="0"/>
              </a:rPr>
              <a:t>																				</a:t>
            </a:r>
            <a:endParaRPr lang="en-ZA" sz="800" b="1" u="sng" dirty="0">
              <a:solidFill>
                <a:srgbClr val="003300"/>
              </a:solidFill>
              <a:latin typeface="Arial Narrow" pitchFamily="34" charset="0"/>
            </a:endParaRPr>
          </a:p>
        </p:txBody>
      </p:sp>
      <p:sp>
        <p:nvSpPr>
          <p:cNvPr id="2" name="TextBox 1"/>
          <p:cNvSpPr txBox="1"/>
          <p:nvPr/>
        </p:nvSpPr>
        <p:spPr>
          <a:xfrm>
            <a:off x="396814" y="798745"/>
            <a:ext cx="9109495" cy="400110"/>
          </a:xfrm>
          <a:prstGeom prst="rect">
            <a:avLst/>
          </a:prstGeom>
          <a:noFill/>
        </p:spPr>
        <p:txBody>
          <a:bodyPr wrap="square" rtlCol="0">
            <a:spAutoFit/>
          </a:bodyPr>
          <a:lstStyle/>
          <a:p>
            <a:r>
              <a:rPr lang="en-ZA" sz="2000" b="1" dirty="0" smtClean="0">
                <a:latin typeface="Arial Narrow" pitchFamily="34" charset="0"/>
              </a:rPr>
              <a:t>STATEMENT OF PROFIT OR LOSS</a:t>
            </a:r>
            <a:endParaRPr lang="en-ZA" sz="2000" b="1" dirty="0">
              <a:latin typeface="Arial Narrow"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56" y="1378424"/>
            <a:ext cx="9855210" cy="5376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8176BE8F-DCD2-6548-A634-818D65A37D6C}" type="slidenum">
              <a:rPr lang="en-US" smtClean="0"/>
              <a:t>10</a:t>
            </a:fld>
            <a:endParaRPr lang="en-US"/>
          </a:p>
        </p:txBody>
      </p:sp>
    </p:spTree>
    <p:extLst>
      <p:ext uri="{BB962C8B-B14F-4D97-AF65-F5344CB8AC3E}">
        <p14:creationId xmlns:p14="http://schemas.microsoft.com/office/powerpoint/2010/main" val="4969888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6814" y="152978"/>
            <a:ext cx="9333781" cy="584775"/>
          </a:xfrm>
          <a:prstGeom prst="rect">
            <a:avLst/>
          </a:prstGeom>
          <a:noFill/>
          <a:ln>
            <a:noFill/>
          </a:ln>
        </p:spPr>
        <p:txBody>
          <a:bodyPr wrap="square" rtlCol="0" anchor="ctr" anchorCtr="1">
            <a:spAutoFit/>
          </a:bodyPr>
          <a:lstStyle/>
          <a:p>
            <a:r>
              <a:rPr lang="en-ZA" sz="2400" b="1" dirty="0" smtClean="0">
                <a:solidFill>
                  <a:srgbClr val="003300"/>
                </a:solidFill>
                <a:latin typeface="Arial Narrow" pitchFamily="34" charset="0"/>
              </a:rPr>
              <a:t>FY2017/18 PERFORMANCE – FINANCIAL RESULTS</a:t>
            </a:r>
          </a:p>
          <a:p>
            <a:r>
              <a:rPr lang="en-ZA" sz="800" b="1" u="sng" dirty="0" smtClean="0">
                <a:solidFill>
                  <a:srgbClr val="003300"/>
                </a:solidFill>
                <a:latin typeface="Arial Narrow" pitchFamily="34" charset="0"/>
              </a:rPr>
              <a:t>																				</a:t>
            </a:r>
            <a:endParaRPr lang="en-ZA" sz="800" b="1" u="sng" dirty="0">
              <a:solidFill>
                <a:srgbClr val="003300"/>
              </a:solidFill>
              <a:latin typeface="Arial Narrow" pitchFamily="34" charset="0"/>
            </a:endParaRPr>
          </a:p>
        </p:txBody>
      </p:sp>
      <p:sp>
        <p:nvSpPr>
          <p:cNvPr id="3" name="TextBox 2"/>
          <p:cNvSpPr txBox="1"/>
          <p:nvPr/>
        </p:nvSpPr>
        <p:spPr>
          <a:xfrm>
            <a:off x="504966" y="748467"/>
            <a:ext cx="8904321" cy="923330"/>
          </a:xfrm>
          <a:prstGeom prst="rect">
            <a:avLst/>
          </a:prstGeom>
          <a:noFill/>
        </p:spPr>
        <p:txBody>
          <a:bodyPr wrap="square" rtlCol="0">
            <a:spAutoFit/>
          </a:bodyPr>
          <a:lstStyle/>
          <a:p>
            <a:pPr algn="just"/>
            <a:r>
              <a:rPr lang="en-ZA" dirty="0">
                <a:latin typeface="Arial Narrow" pitchFamily="34" charset="0"/>
              </a:rPr>
              <a:t>As at 31 March 2018, the </a:t>
            </a:r>
            <a:r>
              <a:rPr lang="en-ZA" dirty="0" err="1">
                <a:latin typeface="Arial Narrow" pitchFamily="34" charset="0"/>
              </a:rPr>
              <a:t>SABC’s</a:t>
            </a:r>
            <a:r>
              <a:rPr lang="en-ZA" dirty="0">
                <a:latin typeface="Arial Narrow" pitchFamily="34" charset="0"/>
              </a:rPr>
              <a:t> cash position was </a:t>
            </a:r>
            <a:r>
              <a:rPr lang="en-ZA" dirty="0" smtClean="0">
                <a:latin typeface="Arial Narrow" pitchFamily="34" charset="0"/>
              </a:rPr>
              <a:t>R131 million</a:t>
            </a:r>
            <a:r>
              <a:rPr lang="en-ZA" dirty="0">
                <a:latin typeface="Arial Narrow" pitchFamily="34" charset="0"/>
              </a:rPr>
              <a:t>. Net cash inflow of R49 million was generated since </a:t>
            </a:r>
            <a:r>
              <a:rPr lang="en-ZA" dirty="0" smtClean="0">
                <a:latin typeface="Arial Narrow" pitchFamily="34" charset="0"/>
              </a:rPr>
              <a:t>the beginning </a:t>
            </a:r>
            <a:r>
              <a:rPr lang="en-ZA" dirty="0">
                <a:latin typeface="Arial Narrow" pitchFamily="34" charset="0"/>
              </a:rPr>
              <a:t>of the financial year</a:t>
            </a:r>
            <a:r>
              <a:rPr lang="en-ZA" dirty="0" smtClean="0">
                <a:latin typeface="Arial Narrow" pitchFamily="34" charset="0"/>
              </a:rPr>
              <a:t>. This was an improvement of 60% compared to the previous fiscal.</a:t>
            </a:r>
            <a:endParaRPr lang="en-ZA" dirty="0">
              <a:latin typeface="Arial Narrow"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3892" y="1897039"/>
            <a:ext cx="5694798" cy="4639413"/>
          </a:xfrm>
          <a:prstGeom prst="rect">
            <a:avLst/>
          </a:prstGeom>
        </p:spPr>
      </p:pic>
      <p:sp>
        <p:nvSpPr>
          <p:cNvPr id="2" name="Slide Number Placeholder 1"/>
          <p:cNvSpPr>
            <a:spLocks noGrp="1"/>
          </p:cNvSpPr>
          <p:nvPr>
            <p:ph type="sldNum" sz="quarter" idx="12"/>
          </p:nvPr>
        </p:nvSpPr>
        <p:spPr/>
        <p:txBody>
          <a:bodyPr/>
          <a:lstStyle/>
          <a:p>
            <a:fld id="{8176BE8F-DCD2-6548-A634-818D65A37D6C}" type="slidenum">
              <a:rPr lang="en-US" smtClean="0"/>
              <a:t>11</a:t>
            </a:fld>
            <a:endParaRPr lang="en-US"/>
          </a:p>
        </p:txBody>
      </p:sp>
    </p:spTree>
    <p:extLst>
      <p:ext uri="{BB962C8B-B14F-4D97-AF65-F5344CB8AC3E}">
        <p14:creationId xmlns:p14="http://schemas.microsoft.com/office/powerpoint/2010/main" val="40837929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6814" y="152978"/>
            <a:ext cx="9333781" cy="584775"/>
          </a:xfrm>
          <a:prstGeom prst="rect">
            <a:avLst/>
          </a:prstGeom>
          <a:noFill/>
          <a:ln>
            <a:noFill/>
          </a:ln>
        </p:spPr>
        <p:txBody>
          <a:bodyPr wrap="square" rtlCol="0" anchor="ctr" anchorCtr="1">
            <a:spAutoFit/>
          </a:bodyPr>
          <a:lstStyle/>
          <a:p>
            <a:r>
              <a:rPr lang="en-ZA" sz="2400" b="1" dirty="0" smtClean="0">
                <a:solidFill>
                  <a:srgbClr val="003300"/>
                </a:solidFill>
                <a:latin typeface="Arial Narrow" pitchFamily="34" charset="0"/>
              </a:rPr>
              <a:t>FY2017/18 PERFORMANCE – FINANCIAL RESULTS</a:t>
            </a:r>
          </a:p>
          <a:p>
            <a:r>
              <a:rPr lang="en-ZA" sz="800" b="1" u="sng" dirty="0" smtClean="0">
                <a:solidFill>
                  <a:srgbClr val="003300"/>
                </a:solidFill>
                <a:latin typeface="Arial Narrow" pitchFamily="34" charset="0"/>
              </a:rPr>
              <a:t>																				</a:t>
            </a:r>
            <a:endParaRPr lang="en-ZA" sz="800" b="1" u="sng" dirty="0">
              <a:solidFill>
                <a:srgbClr val="003300"/>
              </a:solidFill>
              <a:latin typeface="Arial Narrow" pitchFamily="34" charset="0"/>
            </a:endParaRPr>
          </a:p>
        </p:txBody>
      </p:sp>
      <p:sp>
        <p:nvSpPr>
          <p:cNvPr id="3" name="TextBox 2"/>
          <p:cNvSpPr txBox="1"/>
          <p:nvPr/>
        </p:nvSpPr>
        <p:spPr>
          <a:xfrm>
            <a:off x="532262" y="1245762"/>
            <a:ext cx="4053385" cy="3647152"/>
          </a:xfrm>
          <a:prstGeom prst="rect">
            <a:avLst/>
          </a:prstGeom>
          <a:noFill/>
        </p:spPr>
        <p:txBody>
          <a:bodyPr wrap="square" rtlCol="0">
            <a:spAutoFit/>
          </a:bodyPr>
          <a:lstStyle/>
          <a:p>
            <a:pPr algn="just">
              <a:spcAft>
                <a:spcPts val="600"/>
              </a:spcAft>
            </a:pPr>
            <a:r>
              <a:rPr lang="en-ZA" dirty="0">
                <a:latin typeface="Arial Narrow" pitchFamily="34" charset="0"/>
              </a:rPr>
              <a:t>Total revenue for the full financial year was R6.6 billion against a budget of R7.3 billion resulting in an underperformance of R709 million (10%). </a:t>
            </a:r>
            <a:endParaRPr lang="en-ZA" dirty="0" smtClean="0">
              <a:latin typeface="Arial Narrow" pitchFamily="34" charset="0"/>
            </a:endParaRPr>
          </a:p>
          <a:p>
            <a:pPr algn="just">
              <a:spcAft>
                <a:spcPts val="600"/>
              </a:spcAft>
            </a:pPr>
            <a:r>
              <a:rPr lang="en-ZA" dirty="0" smtClean="0">
                <a:latin typeface="Arial Narrow" pitchFamily="34" charset="0"/>
              </a:rPr>
              <a:t>However</a:t>
            </a:r>
            <a:r>
              <a:rPr lang="en-ZA" dirty="0">
                <a:latin typeface="Arial Narrow" pitchFamily="34" charset="0"/>
              </a:rPr>
              <a:t>, a year-on-year performance showed an improvement of R56 million (1%) driven mainly by commercial revenue</a:t>
            </a:r>
            <a:r>
              <a:rPr lang="en-ZA" dirty="0" smtClean="0">
                <a:latin typeface="Arial Narrow" pitchFamily="34" charset="0"/>
              </a:rPr>
              <a:t>.</a:t>
            </a:r>
          </a:p>
          <a:p>
            <a:pPr algn="just">
              <a:spcAft>
                <a:spcPts val="600"/>
              </a:spcAft>
            </a:pPr>
            <a:endParaRPr lang="en-ZA" dirty="0">
              <a:latin typeface="Arial Narrow" pitchFamily="34" charset="0"/>
            </a:endParaRPr>
          </a:p>
          <a:p>
            <a:pPr algn="just">
              <a:spcAft>
                <a:spcPts val="600"/>
              </a:spcAft>
            </a:pPr>
            <a:r>
              <a:rPr lang="en-ZA" dirty="0" smtClean="0">
                <a:latin typeface="Arial Narrow" pitchFamily="34" charset="0"/>
              </a:rPr>
              <a:t>The graphs depicts the various revenue streams of the SABC as percentages and also indicate the variances between the two years (albeit small). </a:t>
            </a:r>
            <a:endParaRPr lang="en-ZA" dirty="0">
              <a:latin typeface="Arial Narrow" pitchFamily="34" charset="0"/>
            </a:endParaRPr>
          </a:p>
        </p:txBody>
      </p:sp>
      <p:sp>
        <p:nvSpPr>
          <p:cNvPr id="5" name="TextBox 4"/>
          <p:cNvSpPr txBox="1"/>
          <p:nvPr/>
        </p:nvSpPr>
        <p:spPr>
          <a:xfrm>
            <a:off x="532262" y="798745"/>
            <a:ext cx="8974047" cy="400110"/>
          </a:xfrm>
          <a:prstGeom prst="rect">
            <a:avLst/>
          </a:prstGeom>
          <a:noFill/>
        </p:spPr>
        <p:txBody>
          <a:bodyPr wrap="square" rtlCol="0">
            <a:spAutoFit/>
          </a:bodyPr>
          <a:lstStyle/>
          <a:p>
            <a:r>
              <a:rPr lang="en-ZA" sz="2000" b="1" dirty="0" smtClean="0">
                <a:latin typeface="Arial Narrow" pitchFamily="34" charset="0"/>
              </a:rPr>
              <a:t>REVENUE PERFORMANCE</a:t>
            </a:r>
            <a:endParaRPr lang="en-ZA" sz="2000" b="1" dirty="0">
              <a:latin typeface="Arial Narrow"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0832" y="737753"/>
            <a:ext cx="3995477" cy="6106162"/>
          </a:xfrm>
          <a:prstGeom prst="rect">
            <a:avLst/>
          </a:prstGeom>
        </p:spPr>
      </p:pic>
      <p:sp>
        <p:nvSpPr>
          <p:cNvPr id="6" name="Slide Number Placeholder 5"/>
          <p:cNvSpPr>
            <a:spLocks noGrp="1"/>
          </p:cNvSpPr>
          <p:nvPr>
            <p:ph type="sldNum" sz="quarter" idx="12"/>
          </p:nvPr>
        </p:nvSpPr>
        <p:spPr/>
        <p:txBody>
          <a:bodyPr/>
          <a:lstStyle/>
          <a:p>
            <a:fld id="{8176BE8F-DCD2-6548-A634-818D65A37D6C}" type="slidenum">
              <a:rPr lang="en-US" smtClean="0"/>
              <a:t>12</a:t>
            </a:fld>
            <a:endParaRPr lang="en-US"/>
          </a:p>
        </p:txBody>
      </p:sp>
    </p:spTree>
    <p:extLst>
      <p:ext uri="{BB962C8B-B14F-4D97-AF65-F5344CB8AC3E}">
        <p14:creationId xmlns:p14="http://schemas.microsoft.com/office/powerpoint/2010/main" val="17077939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6814" y="152978"/>
            <a:ext cx="9333781" cy="584775"/>
          </a:xfrm>
          <a:prstGeom prst="rect">
            <a:avLst/>
          </a:prstGeom>
          <a:noFill/>
          <a:ln>
            <a:noFill/>
          </a:ln>
        </p:spPr>
        <p:txBody>
          <a:bodyPr wrap="square" rtlCol="0" anchor="ctr" anchorCtr="1">
            <a:spAutoFit/>
          </a:bodyPr>
          <a:lstStyle/>
          <a:p>
            <a:r>
              <a:rPr lang="en-ZA" sz="2400" b="1" dirty="0" smtClean="0">
                <a:solidFill>
                  <a:srgbClr val="003300"/>
                </a:solidFill>
                <a:latin typeface="Arial Narrow" pitchFamily="34" charset="0"/>
              </a:rPr>
              <a:t>FY2017/18 PERFORMANCE – FINANCIAL RESULTS</a:t>
            </a:r>
          </a:p>
          <a:p>
            <a:r>
              <a:rPr lang="en-ZA" sz="800" b="1" u="sng" dirty="0" smtClean="0">
                <a:solidFill>
                  <a:srgbClr val="003300"/>
                </a:solidFill>
                <a:latin typeface="Arial Narrow" pitchFamily="34" charset="0"/>
              </a:rPr>
              <a:t>																				</a:t>
            </a:r>
            <a:endParaRPr lang="en-ZA" sz="800" b="1" u="sng" dirty="0">
              <a:solidFill>
                <a:srgbClr val="003300"/>
              </a:solidFill>
              <a:latin typeface="Arial Narrow" pitchFamily="34" charset="0"/>
            </a:endParaRPr>
          </a:p>
        </p:txBody>
      </p:sp>
      <p:sp>
        <p:nvSpPr>
          <p:cNvPr id="3" name="TextBox 2"/>
          <p:cNvSpPr txBox="1"/>
          <p:nvPr/>
        </p:nvSpPr>
        <p:spPr>
          <a:xfrm>
            <a:off x="5691116" y="1054911"/>
            <a:ext cx="3835022" cy="2739211"/>
          </a:xfrm>
          <a:prstGeom prst="rect">
            <a:avLst/>
          </a:prstGeom>
          <a:noFill/>
        </p:spPr>
        <p:txBody>
          <a:bodyPr wrap="square" rtlCol="0">
            <a:spAutoFit/>
          </a:bodyPr>
          <a:lstStyle/>
          <a:p>
            <a:pPr algn="just">
              <a:spcAft>
                <a:spcPts val="600"/>
              </a:spcAft>
            </a:pPr>
            <a:r>
              <a:rPr lang="en-ZA" dirty="0">
                <a:latin typeface="Arial Narrow" pitchFamily="34" charset="0"/>
              </a:rPr>
              <a:t>Total </a:t>
            </a:r>
            <a:r>
              <a:rPr lang="en-ZA" b="1" dirty="0" smtClean="0">
                <a:latin typeface="Arial Narrow" pitchFamily="34" charset="0"/>
              </a:rPr>
              <a:t>EXPENDITURE</a:t>
            </a:r>
            <a:r>
              <a:rPr lang="en-ZA" dirty="0" smtClean="0">
                <a:latin typeface="Arial Narrow" pitchFamily="34" charset="0"/>
              </a:rPr>
              <a:t> incurred </a:t>
            </a:r>
            <a:r>
              <a:rPr lang="en-ZA" dirty="0">
                <a:latin typeface="Arial Narrow" pitchFamily="34" charset="0"/>
              </a:rPr>
              <a:t>for the 2017/18 financial year amounted to R7.269 billion </a:t>
            </a:r>
            <a:r>
              <a:rPr lang="en-ZA" dirty="0" smtClean="0">
                <a:latin typeface="Arial Narrow" pitchFamily="34" charset="0"/>
              </a:rPr>
              <a:t>compared </a:t>
            </a:r>
            <a:r>
              <a:rPr lang="en-ZA" dirty="0">
                <a:latin typeface="Arial Narrow" pitchFamily="34" charset="0"/>
              </a:rPr>
              <a:t>to the budget of R7.279 billion. </a:t>
            </a:r>
            <a:endParaRPr lang="en-ZA" dirty="0" smtClean="0">
              <a:latin typeface="Arial Narrow" pitchFamily="34" charset="0"/>
            </a:endParaRPr>
          </a:p>
          <a:p>
            <a:pPr algn="just">
              <a:spcAft>
                <a:spcPts val="600"/>
              </a:spcAft>
            </a:pPr>
            <a:r>
              <a:rPr lang="en-ZA" dirty="0" smtClean="0">
                <a:latin typeface="Arial Narrow" pitchFamily="34" charset="0"/>
              </a:rPr>
              <a:t>The </a:t>
            </a:r>
            <a:r>
              <a:rPr lang="en-ZA" dirty="0">
                <a:latin typeface="Arial Narrow" pitchFamily="34" charset="0"/>
              </a:rPr>
              <a:t>R11 million (1%) underspend is mainly owing to amortisation of content and other </a:t>
            </a:r>
            <a:r>
              <a:rPr lang="en-ZA" dirty="0" smtClean="0">
                <a:latin typeface="Arial Narrow" pitchFamily="34" charset="0"/>
              </a:rPr>
              <a:t>expenses.</a:t>
            </a:r>
          </a:p>
          <a:p>
            <a:pPr algn="just">
              <a:spcAft>
                <a:spcPts val="600"/>
              </a:spcAft>
            </a:pPr>
            <a:r>
              <a:rPr lang="en-ZA" dirty="0" smtClean="0">
                <a:latin typeface="Arial Narrow" pitchFamily="34" charset="0"/>
              </a:rPr>
              <a:t>Employee costs of R3 billion is the highest expenditure item.</a:t>
            </a:r>
            <a:endParaRPr lang="en-ZA" dirty="0">
              <a:latin typeface="Arial Narrow"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963" y="726856"/>
            <a:ext cx="4834494" cy="5977349"/>
          </a:xfrm>
          <a:prstGeom prst="rect">
            <a:avLst/>
          </a:prstGeom>
        </p:spPr>
      </p:pic>
      <p:sp>
        <p:nvSpPr>
          <p:cNvPr id="6" name="Slide Number Placeholder 5"/>
          <p:cNvSpPr>
            <a:spLocks noGrp="1"/>
          </p:cNvSpPr>
          <p:nvPr>
            <p:ph type="sldNum" sz="quarter" idx="12"/>
          </p:nvPr>
        </p:nvSpPr>
        <p:spPr/>
        <p:txBody>
          <a:bodyPr/>
          <a:lstStyle/>
          <a:p>
            <a:fld id="{8176BE8F-DCD2-6548-A634-818D65A37D6C}" type="slidenum">
              <a:rPr lang="en-US" smtClean="0"/>
              <a:t>13</a:t>
            </a:fld>
            <a:endParaRPr lang="en-US"/>
          </a:p>
        </p:txBody>
      </p:sp>
    </p:spTree>
    <p:extLst>
      <p:ext uri="{BB962C8B-B14F-4D97-AF65-F5344CB8AC3E}">
        <p14:creationId xmlns:p14="http://schemas.microsoft.com/office/powerpoint/2010/main" val="42499124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6814" y="152978"/>
            <a:ext cx="9333781" cy="584775"/>
          </a:xfrm>
          <a:prstGeom prst="rect">
            <a:avLst/>
          </a:prstGeom>
          <a:noFill/>
          <a:ln>
            <a:noFill/>
          </a:ln>
        </p:spPr>
        <p:txBody>
          <a:bodyPr wrap="square" rtlCol="0" anchor="ctr" anchorCtr="1">
            <a:spAutoFit/>
          </a:bodyPr>
          <a:lstStyle/>
          <a:p>
            <a:r>
              <a:rPr lang="en-ZA" sz="2400" b="1" dirty="0" smtClean="0">
                <a:solidFill>
                  <a:srgbClr val="003300"/>
                </a:solidFill>
                <a:latin typeface="Arial Narrow" pitchFamily="34" charset="0"/>
              </a:rPr>
              <a:t>FY2017/18 PERFORMANCE – FINANCIAL RESULTS</a:t>
            </a:r>
          </a:p>
          <a:p>
            <a:r>
              <a:rPr lang="en-ZA" sz="800" b="1" u="sng" dirty="0" smtClean="0">
                <a:solidFill>
                  <a:srgbClr val="003300"/>
                </a:solidFill>
                <a:latin typeface="Arial Narrow" pitchFamily="34" charset="0"/>
              </a:rPr>
              <a:t>																				</a:t>
            </a:r>
            <a:endParaRPr lang="en-ZA" sz="800" b="1" u="sng" dirty="0">
              <a:solidFill>
                <a:srgbClr val="003300"/>
              </a:solidFill>
              <a:latin typeface="Arial Narrow" pitchFamily="34" charset="0"/>
            </a:endParaRPr>
          </a:p>
        </p:txBody>
      </p:sp>
      <p:sp>
        <p:nvSpPr>
          <p:cNvPr id="5" name="TextBox 4"/>
          <p:cNvSpPr txBox="1"/>
          <p:nvPr/>
        </p:nvSpPr>
        <p:spPr>
          <a:xfrm>
            <a:off x="396814" y="798745"/>
            <a:ext cx="9109495" cy="400110"/>
          </a:xfrm>
          <a:prstGeom prst="rect">
            <a:avLst/>
          </a:prstGeom>
          <a:noFill/>
        </p:spPr>
        <p:txBody>
          <a:bodyPr wrap="square" rtlCol="0">
            <a:spAutoFit/>
          </a:bodyPr>
          <a:lstStyle/>
          <a:p>
            <a:r>
              <a:rPr lang="en-ZA" sz="2000" b="1" dirty="0" smtClean="0">
                <a:latin typeface="Arial Narrow" pitchFamily="34" charset="0"/>
              </a:rPr>
              <a:t>TRADE AND OTHER PAYABLES</a:t>
            </a:r>
            <a:endParaRPr lang="en-ZA" sz="2000" b="1" dirty="0">
              <a:latin typeface="Arial Narrow"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027788725"/>
              </p:ext>
            </p:extLst>
          </p:nvPr>
        </p:nvGraphicFramePr>
        <p:xfrm>
          <a:off x="1351128" y="1583143"/>
          <a:ext cx="6919415" cy="3305910"/>
        </p:xfrm>
        <a:graphic>
          <a:graphicData uri="http://schemas.openxmlformats.org/drawingml/2006/table">
            <a:tbl>
              <a:tblPr>
                <a:tableStyleId>{5C22544A-7EE6-4342-B048-85BDC9FD1C3A}</a:tableStyleId>
              </a:tblPr>
              <a:tblGrid>
                <a:gridCol w="4449171">
                  <a:extLst>
                    <a:ext uri="{9D8B030D-6E8A-4147-A177-3AD203B41FA5}">
                      <a16:colId xmlns:a16="http://schemas.microsoft.com/office/drawing/2014/main" val="20000"/>
                    </a:ext>
                  </a:extLst>
                </a:gridCol>
                <a:gridCol w="1310185">
                  <a:extLst>
                    <a:ext uri="{9D8B030D-6E8A-4147-A177-3AD203B41FA5}">
                      <a16:colId xmlns:a16="http://schemas.microsoft.com/office/drawing/2014/main" val="20001"/>
                    </a:ext>
                  </a:extLst>
                </a:gridCol>
                <a:gridCol w="1160059">
                  <a:extLst>
                    <a:ext uri="{9D8B030D-6E8A-4147-A177-3AD203B41FA5}">
                      <a16:colId xmlns:a16="http://schemas.microsoft.com/office/drawing/2014/main" val="20002"/>
                    </a:ext>
                  </a:extLst>
                </a:gridCol>
              </a:tblGrid>
              <a:tr h="300248">
                <a:tc rowSpan="2">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600" b="1" u="none" strike="noStrike" dirty="0" smtClean="0">
                          <a:solidFill>
                            <a:schemeClr val="bg1"/>
                          </a:solidFill>
                          <a:effectLst/>
                          <a:latin typeface="Arial Narrow" pitchFamily="34" charset="0"/>
                        </a:rPr>
                        <a:t>TRADE PAYABLES</a:t>
                      </a:r>
                      <a:endParaRPr lang="en-US" sz="1600" b="1" i="0" u="none" strike="noStrike" dirty="0" smtClean="0">
                        <a:solidFill>
                          <a:schemeClr val="bg1"/>
                        </a:solidFill>
                        <a:effectLst/>
                        <a:latin typeface="Arial Narrow" pitchFamily="34" charset="0"/>
                      </a:endParaRPr>
                    </a:p>
                  </a:txBody>
                  <a:tcPr marL="9525" marR="9525" marT="9525" marB="0" anchor="ctr">
                    <a:solidFill>
                      <a:srgbClr val="003300"/>
                    </a:solidFill>
                  </a:tcPr>
                </a:tc>
                <a:tc>
                  <a:txBody>
                    <a:bodyPr/>
                    <a:lstStyle/>
                    <a:p>
                      <a:pPr algn="ctr" fontAlgn="t"/>
                      <a:r>
                        <a:rPr lang="en-US" sz="1600" b="1" u="none" strike="noStrike" dirty="0">
                          <a:solidFill>
                            <a:schemeClr val="bg1"/>
                          </a:solidFill>
                          <a:effectLst/>
                          <a:latin typeface="Arial Narrow" pitchFamily="34" charset="0"/>
                        </a:rPr>
                        <a:t> 2018 </a:t>
                      </a:r>
                      <a:endParaRPr lang="en-US" sz="1600" b="1" i="0" u="none" strike="noStrike" dirty="0">
                        <a:solidFill>
                          <a:schemeClr val="bg1"/>
                        </a:solidFill>
                        <a:effectLst/>
                        <a:latin typeface="Arial Narrow" pitchFamily="34" charset="0"/>
                      </a:endParaRPr>
                    </a:p>
                  </a:txBody>
                  <a:tcPr marL="9525" marR="9525" marT="9525" marB="0">
                    <a:solidFill>
                      <a:srgbClr val="003300"/>
                    </a:solidFill>
                  </a:tcPr>
                </a:tc>
                <a:tc>
                  <a:txBody>
                    <a:bodyPr/>
                    <a:lstStyle/>
                    <a:p>
                      <a:pPr algn="ctr" fontAlgn="t"/>
                      <a:r>
                        <a:rPr lang="en-US" sz="1600" b="1" u="none" strike="noStrike" dirty="0">
                          <a:solidFill>
                            <a:schemeClr val="bg1"/>
                          </a:solidFill>
                          <a:effectLst/>
                          <a:latin typeface="Arial Narrow" pitchFamily="34" charset="0"/>
                        </a:rPr>
                        <a:t> 2017 </a:t>
                      </a:r>
                      <a:endParaRPr lang="en-US" sz="1600" b="1" i="0" u="none" strike="noStrike" dirty="0">
                        <a:solidFill>
                          <a:schemeClr val="bg1"/>
                        </a:solidFill>
                        <a:effectLst/>
                        <a:latin typeface="Arial Narrow" pitchFamily="34" charset="0"/>
                      </a:endParaRPr>
                    </a:p>
                  </a:txBody>
                  <a:tcPr marL="9525" marR="9525" marT="9525" marB="0">
                    <a:solidFill>
                      <a:srgbClr val="003300"/>
                    </a:solidFill>
                  </a:tcPr>
                </a:tc>
                <a:extLst>
                  <a:ext uri="{0D108BD9-81ED-4DB2-BD59-A6C34878D82A}">
                    <a16:rowId xmlns:a16="http://schemas.microsoft.com/office/drawing/2014/main" val="10000"/>
                  </a:ext>
                </a:extLst>
              </a:tr>
              <a:tr h="241108">
                <a:tc vMerge="1">
                  <a:txBody>
                    <a:bodyPr/>
                    <a:lstStyle/>
                    <a:p>
                      <a:pPr algn="l" fontAlgn="b"/>
                      <a:endParaRPr lang="en-US" sz="1600" b="0" i="0" u="none" strike="noStrike" dirty="0">
                        <a:solidFill>
                          <a:srgbClr val="000000"/>
                        </a:solidFill>
                        <a:effectLst/>
                        <a:latin typeface="Arial Narrow" pitchFamily="34" charset="0"/>
                      </a:endParaRPr>
                    </a:p>
                  </a:txBody>
                  <a:tcPr marL="9525" marR="9525" marT="9525" marB="0" anchor="b">
                    <a:solidFill>
                      <a:schemeClr val="accent3">
                        <a:lumMod val="20000"/>
                        <a:lumOff val="80000"/>
                      </a:schemeClr>
                    </a:solidFill>
                  </a:tcPr>
                </a:tc>
                <a:tc>
                  <a:txBody>
                    <a:bodyPr/>
                    <a:lstStyle/>
                    <a:p>
                      <a:pPr algn="ctr" fontAlgn="t"/>
                      <a:r>
                        <a:rPr lang="en-US" sz="1600" b="1" u="sng" strike="noStrike" dirty="0">
                          <a:solidFill>
                            <a:schemeClr val="bg1"/>
                          </a:solidFill>
                          <a:effectLst/>
                          <a:latin typeface="Arial Narrow" pitchFamily="34" charset="0"/>
                        </a:rPr>
                        <a:t> R'000 </a:t>
                      </a:r>
                      <a:endParaRPr lang="en-US" sz="1600" b="1" i="0" u="sng" strike="noStrike" dirty="0">
                        <a:solidFill>
                          <a:schemeClr val="bg1"/>
                        </a:solidFill>
                        <a:effectLst/>
                        <a:latin typeface="Arial Narrow" pitchFamily="34" charset="0"/>
                      </a:endParaRPr>
                    </a:p>
                  </a:txBody>
                  <a:tcPr marL="9525" marR="9525" marT="9525" marB="0">
                    <a:solidFill>
                      <a:srgbClr val="003300"/>
                    </a:solidFill>
                  </a:tcPr>
                </a:tc>
                <a:tc>
                  <a:txBody>
                    <a:bodyPr/>
                    <a:lstStyle/>
                    <a:p>
                      <a:pPr algn="ctr" fontAlgn="t"/>
                      <a:r>
                        <a:rPr lang="en-US" sz="1600" b="1" u="sng" strike="noStrike" dirty="0">
                          <a:solidFill>
                            <a:schemeClr val="bg1"/>
                          </a:solidFill>
                          <a:effectLst/>
                          <a:latin typeface="Arial Narrow" pitchFamily="34" charset="0"/>
                        </a:rPr>
                        <a:t> R'000 </a:t>
                      </a:r>
                      <a:endParaRPr lang="en-US" sz="1600" b="1" i="0" u="sng" strike="noStrike" dirty="0">
                        <a:solidFill>
                          <a:schemeClr val="bg1"/>
                        </a:solidFill>
                        <a:effectLst/>
                        <a:latin typeface="Arial Narrow" pitchFamily="34" charset="0"/>
                      </a:endParaRPr>
                    </a:p>
                  </a:txBody>
                  <a:tcPr marL="9525" marR="9525" marT="9525" marB="0">
                    <a:solidFill>
                      <a:srgbClr val="003300"/>
                    </a:solidFill>
                  </a:tcPr>
                </a:tc>
                <a:extLst>
                  <a:ext uri="{0D108BD9-81ED-4DB2-BD59-A6C34878D82A}">
                    <a16:rowId xmlns:a16="http://schemas.microsoft.com/office/drawing/2014/main" val="10001"/>
                  </a:ext>
                </a:extLst>
              </a:tr>
              <a:tr h="454925">
                <a:tc>
                  <a:txBody>
                    <a:bodyPr/>
                    <a:lstStyle/>
                    <a:p>
                      <a:pPr algn="l" fontAlgn="b"/>
                      <a:r>
                        <a:rPr lang="en-US" sz="1600" u="none" strike="noStrike" dirty="0" smtClean="0">
                          <a:effectLst/>
                          <a:latin typeface="Arial Narrow" pitchFamily="34" charset="0"/>
                        </a:rPr>
                        <a:t>   - </a:t>
                      </a:r>
                      <a:r>
                        <a:rPr lang="en-US" sz="1600" u="none" strike="noStrike" dirty="0">
                          <a:effectLst/>
                          <a:latin typeface="Arial Narrow" pitchFamily="34" charset="0"/>
                        </a:rPr>
                        <a:t>local</a:t>
                      </a:r>
                      <a:endParaRPr lang="en-US" sz="1600" b="0" i="0" u="none" strike="noStrike" dirty="0">
                        <a:solidFill>
                          <a:srgbClr val="000000"/>
                        </a:solidFill>
                        <a:effectLst/>
                        <a:latin typeface="Arial Narrow" pitchFamily="34" charset="0"/>
                      </a:endParaRPr>
                    </a:p>
                  </a:txBody>
                  <a:tcPr marL="9525" marR="9525" marT="9525" marB="0" anchor="ctr">
                    <a:solidFill>
                      <a:schemeClr val="accent3">
                        <a:lumMod val="20000"/>
                        <a:lumOff val="80000"/>
                      </a:schemeClr>
                    </a:solidFill>
                  </a:tcPr>
                </a:tc>
                <a:tc>
                  <a:txBody>
                    <a:bodyPr/>
                    <a:lstStyle/>
                    <a:p>
                      <a:pPr algn="l" fontAlgn="b"/>
                      <a:r>
                        <a:rPr lang="en-US" sz="1600" u="none" strike="noStrike" dirty="0">
                          <a:effectLst/>
                          <a:latin typeface="Arial Narrow" pitchFamily="34" charset="0"/>
                        </a:rPr>
                        <a:t>    388 048 </a:t>
                      </a:r>
                      <a:endParaRPr lang="en-US" sz="1600" b="1" i="0" u="none" strike="noStrike" dirty="0">
                        <a:solidFill>
                          <a:srgbClr val="000000"/>
                        </a:solidFill>
                        <a:effectLst/>
                        <a:latin typeface="Arial Narrow" pitchFamily="34" charset="0"/>
                      </a:endParaRPr>
                    </a:p>
                  </a:txBody>
                  <a:tcPr marL="9525" marR="9525" marT="9525" marB="0" anchor="ctr" anchorCtr="1">
                    <a:solidFill>
                      <a:schemeClr val="accent3">
                        <a:lumMod val="20000"/>
                        <a:lumOff val="80000"/>
                      </a:schemeClr>
                    </a:solidFill>
                  </a:tcPr>
                </a:tc>
                <a:tc>
                  <a:txBody>
                    <a:bodyPr/>
                    <a:lstStyle/>
                    <a:p>
                      <a:pPr algn="l" fontAlgn="b"/>
                      <a:r>
                        <a:rPr lang="en-US" sz="1600" u="none" strike="noStrike" dirty="0">
                          <a:effectLst/>
                          <a:latin typeface="Arial Narrow" pitchFamily="34" charset="0"/>
                        </a:rPr>
                        <a:t>  225 335 </a:t>
                      </a:r>
                      <a:endParaRPr lang="en-US" sz="1600" b="0" i="0" u="none" strike="noStrike" dirty="0">
                        <a:solidFill>
                          <a:srgbClr val="000000"/>
                        </a:solidFill>
                        <a:effectLst/>
                        <a:latin typeface="Arial Narrow" pitchFamily="34" charset="0"/>
                      </a:endParaRPr>
                    </a:p>
                  </a:txBody>
                  <a:tcPr marL="9525" marR="9525" marT="9525" marB="0" anchor="ctr" anchorCtr="1">
                    <a:solidFill>
                      <a:schemeClr val="accent3">
                        <a:lumMod val="20000"/>
                        <a:lumOff val="80000"/>
                      </a:schemeClr>
                    </a:solidFill>
                  </a:tcPr>
                </a:tc>
                <a:extLst>
                  <a:ext uri="{0D108BD9-81ED-4DB2-BD59-A6C34878D82A}">
                    <a16:rowId xmlns:a16="http://schemas.microsoft.com/office/drawing/2014/main" val="10002"/>
                  </a:ext>
                </a:extLst>
              </a:tr>
              <a:tr h="454925">
                <a:tc>
                  <a:txBody>
                    <a:bodyPr/>
                    <a:lstStyle/>
                    <a:p>
                      <a:pPr algn="l" fontAlgn="b">
                        <a:buFontTx/>
                        <a:buNone/>
                      </a:pPr>
                      <a:r>
                        <a:rPr lang="en-US" sz="1600" u="none" strike="noStrike" dirty="0" smtClean="0">
                          <a:effectLst/>
                          <a:latin typeface="Arial Narrow" pitchFamily="34" charset="0"/>
                        </a:rPr>
                        <a:t>   - foreign</a:t>
                      </a:r>
                      <a:endParaRPr lang="en-US" sz="1600" b="0" i="0" u="none" strike="noStrike" dirty="0">
                        <a:solidFill>
                          <a:srgbClr val="000000"/>
                        </a:solidFill>
                        <a:effectLst/>
                        <a:latin typeface="Arial Narrow" pitchFamily="34" charset="0"/>
                      </a:endParaRPr>
                    </a:p>
                  </a:txBody>
                  <a:tcPr marL="9525" marR="9525" marT="9525" marB="0" anchor="ctr">
                    <a:solidFill>
                      <a:schemeClr val="accent3">
                        <a:lumMod val="20000"/>
                        <a:lumOff val="80000"/>
                      </a:schemeClr>
                    </a:solidFill>
                  </a:tcPr>
                </a:tc>
                <a:tc>
                  <a:txBody>
                    <a:bodyPr/>
                    <a:lstStyle/>
                    <a:p>
                      <a:pPr algn="l" fontAlgn="b"/>
                      <a:r>
                        <a:rPr lang="en-US" sz="1600" u="none" strike="noStrike" dirty="0">
                          <a:effectLst/>
                          <a:latin typeface="Arial Narrow" pitchFamily="34" charset="0"/>
                        </a:rPr>
                        <a:t>      13 158 </a:t>
                      </a:r>
                      <a:endParaRPr lang="en-US" sz="1600" b="1" i="0" u="none" strike="noStrike" dirty="0">
                        <a:solidFill>
                          <a:srgbClr val="000000"/>
                        </a:solidFill>
                        <a:effectLst/>
                        <a:latin typeface="Arial Narrow" pitchFamily="34" charset="0"/>
                      </a:endParaRPr>
                    </a:p>
                  </a:txBody>
                  <a:tcPr marL="9525" marR="9525" marT="9525" marB="0" anchor="ctr" anchorCtr="1">
                    <a:solidFill>
                      <a:schemeClr val="accent3">
                        <a:lumMod val="20000"/>
                        <a:lumOff val="80000"/>
                      </a:schemeClr>
                    </a:solidFill>
                  </a:tcPr>
                </a:tc>
                <a:tc>
                  <a:txBody>
                    <a:bodyPr/>
                    <a:lstStyle/>
                    <a:p>
                      <a:pPr algn="l" fontAlgn="b"/>
                      <a:r>
                        <a:rPr lang="en-US" sz="1600" u="none" strike="noStrike" dirty="0">
                          <a:effectLst/>
                          <a:latin typeface="Arial Narrow" pitchFamily="34" charset="0"/>
                        </a:rPr>
                        <a:t>        890 </a:t>
                      </a:r>
                      <a:endParaRPr lang="en-US" sz="1600" b="0" i="0" u="none" strike="noStrike" dirty="0">
                        <a:solidFill>
                          <a:srgbClr val="000000"/>
                        </a:solidFill>
                        <a:effectLst/>
                        <a:latin typeface="Arial Narrow" pitchFamily="34" charset="0"/>
                      </a:endParaRPr>
                    </a:p>
                  </a:txBody>
                  <a:tcPr marL="9525" marR="9525" marT="9525" marB="0" anchor="ctr" anchorCtr="1">
                    <a:solidFill>
                      <a:schemeClr val="accent3">
                        <a:lumMod val="20000"/>
                        <a:lumOff val="80000"/>
                      </a:schemeClr>
                    </a:solidFill>
                  </a:tcPr>
                </a:tc>
                <a:extLst>
                  <a:ext uri="{0D108BD9-81ED-4DB2-BD59-A6C34878D82A}">
                    <a16:rowId xmlns:a16="http://schemas.microsoft.com/office/drawing/2014/main" val="10003"/>
                  </a:ext>
                </a:extLst>
              </a:tr>
              <a:tr h="454925">
                <a:tc>
                  <a:txBody>
                    <a:bodyPr/>
                    <a:lstStyle/>
                    <a:p>
                      <a:pPr algn="l" fontAlgn="b"/>
                      <a:r>
                        <a:rPr lang="en-US" sz="1600" u="none" strike="noStrike" dirty="0">
                          <a:effectLst/>
                          <a:latin typeface="Arial Narrow" pitchFamily="34" charset="0"/>
                        </a:rPr>
                        <a:t>Other </a:t>
                      </a:r>
                      <a:r>
                        <a:rPr lang="en-US" sz="1600" u="none" strike="noStrike" dirty="0" smtClean="0">
                          <a:effectLst/>
                          <a:latin typeface="Arial Narrow" pitchFamily="34" charset="0"/>
                        </a:rPr>
                        <a:t>payables</a:t>
                      </a:r>
                      <a:endParaRPr lang="en-US" sz="1600" b="0" i="0" u="none" strike="noStrike" dirty="0">
                        <a:solidFill>
                          <a:srgbClr val="000000"/>
                        </a:solidFill>
                        <a:effectLst/>
                        <a:latin typeface="Arial Narrow" pitchFamily="34" charset="0"/>
                      </a:endParaRPr>
                    </a:p>
                  </a:txBody>
                  <a:tcPr marL="9525" marR="9525" marT="9525" marB="0" anchor="ctr">
                    <a:solidFill>
                      <a:schemeClr val="accent3">
                        <a:lumMod val="20000"/>
                        <a:lumOff val="80000"/>
                      </a:schemeClr>
                    </a:solidFill>
                  </a:tcPr>
                </a:tc>
                <a:tc>
                  <a:txBody>
                    <a:bodyPr/>
                    <a:lstStyle/>
                    <a:p>
                      <a:pPr algn="l" fontAlgn="b"/>
                      <a:r>
                        <a:rPr lang="en-US" sz="1600" u="none" strike="noStrike">
                          <a:effectLst/>
                          <a:latin typeface="Arial Narrow" pitchFamily="34" charset="0"/>
                        </a:rPr>
                        <a:t>    191 310 </a:t>
                      </a:r>
                      <a:endParaRPr lang="en-US" sz="1600" b="1" i="0" u="none" strike="noStrike">
                        <a:solidFill>
                          <a:srgbClr val="000000"/>
                        </a:solidFill>
                        <a:effectLst/>
                        <a:latin typeface="Arial Narrow" pitchFamily="34" charset="0"/>
                      </a:endParaRPr>
                    </a:p>
                  </a:txBody>
                  <a:tcPr marL="9525" marR="9525" marT="9525" marB="0" anchor="ctr" anchorCtr="1">
                    <a:solidFill>
                      <a:schemeClr val="accent3">
                        <a:lumMod val="20000"/>
                        <a:lumOff val="80000"/>
                      </a:schemeClr>
                    </a:solidFill>
                  </a:tcPr>
                </a:tc>
                <a:tc>
                  <a:txBody>
                    <a:bodyPr/>
                    <a:lstStyle/>
                    <a:p>
                      <a:pPr algn="l" fontAlgn="b"/>
                      <a:r>
                        <a:rPr lang="en-US" sz="1600" u="none" strike="noStrike" dirty="0">
                          <a:effectLst/>
                          <a:latin typeface="Arial Narrow" pitchFamily="34" charset="0"/>
                        </a:rPr>
                        <a:t>  152 338 </a:t>
                      </a:r>
                      <a:endParaRPr lang="en-US" sz="1600" b="0" i="0" u="none" strike="noStrike" dirty="0">
                        <a:solidFill>
                          <a:srgbClr val="000000"/>
                        </a:solidFill>
                        <a:effectLst/>
                        <a:latin typeface="Arial Narrow" pitchFamily="34" charset="0"/>
                      </a:endParaRPr>
                    </a:p>
                  </a:txBody>
                  <a:tcPr marL="9525" marR="9525" marT="9525" marB="0" anchor="ctr" anchorCtr="1">
                    <a:solidFill>
                      <a:schemeClr val="accent3">
                        <a:lumMod val="20000"/>
                        <a:lumOff val="80000"/>
                      </a:schemeClr>
                    </a:solidFill>
                  </a:tcPr>
                </a:tc>
                <a:extLst>
                  <a:ext uri="{0D108BD9-81ED-4DB2-BD59-A6C34878D82A}">
                    <a16:rowId xmlns:a16="http://schemas.microsoft.com/office/drawing/2014/main" val="10004"/>
                  </a:ext>
                </a:extLst>
              </a:tr>
              <a:tr h="454925">
                <a:tc>
                  <a:txBody>
                    <a:bodyPr/>
                    <a:lstStyle/>
                    <a:p>
                      <a:pPr algn="l" fontAlgn="b"/>
                      <a:r>
                        <a:rPr lang="en-US" sz="1600" u="none" strike="noStrike" dirty="0">
                          <a:effectLst/>
                          <a:latin typeface="Arial Narrow" pitchFamily="34" charset="0"/>
                        </a:rPr>
                        <a:t>Accruals</a:t>
                      </a:r>
                      <a:endParaRPr lang="en-US" sz="1600" b="0" i="0" u="none" strike="noStrike" dirty="0">
                        <a:solidFill>
                          <a:srgbClr val="000000"/>
                        </a:solidFill>
                        <a:effectLst/>
                        <a:latin typeface="Arial Narrow" pitchFamily="34" charset="0"/>
                      </a:endParaRPr>
                    </a:p>
                  </a:txBody>
                  <a:tcPr marL="9525" marR="9525" marT="9525" marB="0" anchor="ctr">
                    <a:solidFill>
                      <a:schemeClr val="accent3">
                        <a:lumMod val="20000"/>
                        <a:lumOff val="80000"/>
                      </a:schemeClr>
                    </a:solidFill>
                  </a:tcPr>
                </a:tc>
                <a:tc>
                  <a:txBody>
                    <a:bodyPr/>
                    <a:lstStyle/>
                    <a:p>
                      <a:pPr algn="l" fontAlgn="b"/>
                      <a:r>
                        <a:rPr lang="en-US" sz="1600" u="none" strike="noStrike">
                          <a:effectLst/>
                          <a:latin typeface="Arial Narrow" pitchFamily="34" charset="0"/>
                        </a:rPr>
                        <a:t>    416 055 </a:t>
                      </a:r>
                      <a:endParaRPr lang="en-US" sz="1600" b="1" i="0" u="none" strike="noStrike">
                        <a:solidFill>
                          <a:srgbClr val="000000"/>
                        </a:solidFill>
                        <a:effectLst/>
                        <a:latin typeface="Arial Narrow" pitchFamily="34" charset="0"/>
                      </a:endParaRPr>
                    </a:p>
                  </a:txBody>
                  <a:tcPr marL="9525" marR="9525" marT="9525" marB="0" anchor="ctr" anchorCtr="1">
                    <a:solidFill>
                      <a:schemeClr val="accent3">
                        <a:lumMod val="20000"/>
                        <a:lumOff val="80000"/>
                      </a:schemeClr>
                    </a:solidFill>
                  </a:tcPr>
                </a:tc>
                <a:tc>
                  <a:txBody>
                    <a:bodyPr/>
                    <a:lstStyle/>
                    <a:p>
                      <a:pPr algn="l" fontAlgn="b"/>
                      <a:r>
                        <a:rPr lang="en-US" sz="1600" u="none" strike="noStrike" dirty="0">
                          <a:effectLst/>
                          <a:latin typeface="Arial Narrow" pitchFamily="34" charset="0"/>
                        </a:rPr>
                        <a:t>  210 316 </a:t>
                      </a:r>
                      <a:endParaRPr lang="en-US" sz="1600" b="0" i="0" u="none" strike="noStrike" dirty="0">
                        <a:solidFill>
                          <a:srgbClr val="000000"/>
                        </a:solidFill>
                        <a:effectLst/>
                        <a:latin typeface="Arial Narrow" pitchFamily="34" charset="0"/>
                      </a:endParaRPr>
                    </a:p>
                  </a:txBody>
                  <a:tcPr marL="9525" marR="9525" marT="9525" marB="0" anchor="ctr" anchorCtr="1">
                    <a:solidFill>
                      <a:schemeClr val="accent3">
                        <a:lumMod val="20000"/>
                        <a:lumOff val="80000"/>
                      </a:schemeClr>
                    </a:solidFill>
                  </a:tcPr>
                </a:tc>
                <a:extLst>
                  <a:ext uri="{0D108BD9-81ED-4DB2-BD59-A6C34878D82A}">
                    <a16:rowId xmlns:a16="http://schemas.microsoft.com/office/drawing/2014/main" val="10005"/>
                  </a:ext>
                </a:extLst>
              </a:tr>
              <a:tr h="454925">
                <a:tc>
                  <a:txBody>
                    <a:bodyPr/>
                    <a:lstStyle/>
                    <a:p>
                      <a:pPr algn="l" fontAlgn="ctr"/>
                      <a:r>
                        <a:rPr lang="en-US" sz="1600" u="none" strike="noStrike" dirty="0" err="1">
                          <a:effectLst/>
                          <a:latin typeface="Arial Narrow" pitchFamily="34" charset="0"/>
                        </a:rPr>
                        <a:t>Programme</a:t>
                      </a:r>
                      <a:r>
                        <a:rPr lang="en-US" sz="1600" u="none" strike="noStrike" dirty="0">
                          <a:effectLst/>
                          <a:latin typeface="Arial Narrow" pitchFamily="34" charset="0"/>
                        </a:rPr>
                        <a:t>, film and sports rights related trade accruals</a:t>
                      </a:r>
                      <a:endParaRPr lang="en-US" sz="1600" b="0" i="0" u="none" strike="noStrike" dirty="0">
                        <a:solidFill>
                          <a:srgbClr val="000000"/>
                        </a:solidFill>
                        <a:effectLst/>
                        <a:latin typeface="Arial Narrow" pitchFamily="34" charset="0"/>
                      </a:endParaRPr>
                    </a:p>
                  </a:txBody>
                  <a:tcPr marL="9525" marR="9525" marT="9525" marB="0" anchor="ctr">
                    <a:solidFill>
                      <a:schemeClr val="accent3">
                        <a:lumMod val="20000"/>
                        <a:lumOff val="80000"/>
                      </a:schemeClr>
                    </a:solidFill>
                  </a:tcPr>
                </a:tc>
                <a:tc>
                  <a:txBody>
                    <a:bodyPr/>
                    <a:lstStyle/>
                    <a:p>
                      <a:pPr algn="l" fontAlgn="ctr"/>
                      <a:r>
                        <a:rPr lang="en-US" sz="1600" u="none" strike="noStrike">
                          <a:effectLst/>
                          <a:latin typeface="Arial Narrow" pitchFamily="34" charset="0"/>
                        </a:rPr>
                        <a:t>    109 174 </a:t>
                      </a:r>
                      <a:endParaRPr lang="en-US" sz="1600" b="1" i="0" u="none" strike="noStrike">
                        <a:solidFill>
                          <a:srgbClr val="000000"/>
                        </a:solidFill>
                        <a:effectLst/>
                        <a:latin typeface="Arial Narrow" pitchFamily="34" charset="0"/>
                      </a:endParaRPr>
                    </a:p>
                  </a:txBody>
                  <a:tcPr marL="9525" marR="9525" marT="9525" marB="0" anchor="ctr" anchorCtr="1">
                    <a:solidFill>
                      <a:schemeClr val="accent3">
                        <a:lumMod val="20000"/>
                        <a:lumOff val="80000"/>
                      </a:schemeClr>
                    </a:solidFill>
                  </a:tcPr>
                </a:tc>
                <a:tc>
                  <a:txBody>
                    <a:bodyPr/>
                    <a:lstStyle/>
                    <a:p>
                      <a:pPr algn="l" fontAlgn="ctr"/>
                      <a:r>
                        <a:rPr lang="en-US" sz="1600" u="none" strike="noStrike" dirty="0">
                          <a:effectLst/>
                          <a:latin typeface="Arial Narrow" pitchFamily="34" charset="0"/>
                        </a:rPr>
                        <a:t>  117 738 </a:t>
                      </a:r>
                      <a:endParaRPr lang="en-US" sz="1600" b="0" i="0" u="none" strike="noStrike" dirty="0">
                        <a:solidFill>
                          <a:srgbClr val="000000"/>
                        </a:solidFill>
                        <a:effectLst/>
                        <a:latin typeface="Arial Narrow" pitchFamily="34" charset="0"/>
                      </a:endParaRPr>
                    </a:p>
                  </a:txBody>
                  <a:tcPr marL="9525" marR="9525" marT="9525" marB="0" anchor="ctr" anchorCtr="1">
                    <a:solidFill>
                      <a:schemeClr val="accent3">
                        <a:lumMod val="20000"/>
                        <a:lumOff val="80000"/>
                      </a:schemeClr>
                    </a:solidFill>
                  </a:tcPr>
                </a:tc>
                <a:extLst>
                  <a:ext uri="{0D108BD9-81ED-4DB2-BD59-A6C34878D82A}">
                    <a16:rowId xmlns:a16="http://schemas.microsoft.com/office/drawing/2014/main" val="10006"/>
                  </a:ext>
                </a:extLst>
              </a:tr>
              <a:tr h="477672">
                <a:tc>
                  <a:txBody>
                    <a:bodyPr/>
                    <a:lstStyle/>
                    <a:p>
                      <a:pPr algn="l" fontAlgn="b"/>
                      <a:r>
                        <a:rPr lang="en-US" sz="1600" b="1" i="0" u="none" strike="noStrike" dirty="0" smtClean="0">
                          <a:solidFill>
                            <a:srgbClr val="000000"/>
                          </a:solidFill>
                          <a:effectLst/>
                          <a:latin typeface="Arial Narrow" pitchFamily="34" charset="0"/>
                        </a:rPr>
                        <a:t>Total</a:t>
                      </a:r>
                      <a:r>
                        <a:rPr lang="en-US" sz="1600" b="0" i="0" u="none" strike="noStrike" dirty="0" smtClean="0">
                          <a:solidFill>
                            <a:srgbClr val="000000"/>
                          </a:solidFill>
                          <a:effectLst/>
                          <a:latin typeface="Arial Narrow" pitchFamily="34" charset="0"/>
                        </a:rPr>
                        <a:t> </a:t>
                      </a:r>
                      <a:endParaRPr lang="en-US" sz="1600" b="0" i="0" u="none" strike="noStrike" dirty="0">
                        <a:solidFill>
                          <a:srgbClr val="000000"/>
                        </a:solidFill>
                        <a:effectLst/>
                        <a:latin typeface="Arial Narrow" pitchFamily="34" charset="0"/>
                      </a:endParaRPr>
                    </a:p>
                  </a:txBody>
                  <a:tcPr marL="9525" marR="9525" marT="9525" marB="0" anchor="ctr">
                    <a:solidFill>
                      <a:schemeClr val="accent3">
                        <a:lumMod val="20000"/>
                        <a:lumOff val="80000"/>
                      </a:schemeClr>
                    </a:solidFill>
                  </a:tcPr>
                </a:tc>
                <a:tc>
                  <a:txBody>
                    <a:bodyPr/>
                    <a:lstStyle/>
                    <a:p>
                      <a:pPr algn="l" fontAlgn="b"/>
                      <a:r>
                        <a:rPr lang="en-US" sz="1600" b="1" u="none" strike="noStrike" dirty="0">
                          <a:effectLst/>
                          <a:latin typeface="Arial Narrow" pitchFamily="34" charset="0"/>
                        </a:rPr>
                        <a:t> 1,117,746 </a:t>
                      </a:r>
                      <a:endParaRPr lang="en-US" sz="1600" b="1" i="0" u="none" strike="noStrike" dirty="0">
                        <a:solidFill>
                          <a:srgbClr val="000000"/>
                        </a:solidFill>
                        <a:effectLst/>
                        <a:latin typeface="Arial Narrow" pitchFamily="34" charset="0"/>
                      </a:endParaRPr>
                    </a:p>
                  </a:txBody>
                  <a:tcPr marL="9525" marR="9525" marT="9525" marB="0" anchor="ctr" anchorCtr="1">
                    <a:solidFill>
                      <a:schemeClr val="accent3">
                        <a:lumMod val="20000"/>
                        <a:lumOff val="80000"/>
                      </a:schemeClr>
                    </a:solidFill>
                  </a:tcPr>
                </a:tc>
                <a:tc>
                  <a:txBody>
                    <a:bodyPr/>
                    <a:lstStyle/>
                    <a:p>
                      <a:pPr algn="l" fontAlgn="b"/>
                      <a:r>
                        <a:rPr lang="en-US" sz="1600" b="1" u="none" strike="noStrike" dirty="0">
                          <a:effectLst/>
                          <a:latin typeface="Arial Narrow" pitchFamily="34" charset="0"/>
                        </a:rPr>
                        <a:t>  706,617 </a:t>
                      </a:r>
                      <a:endParaRPr lang="en-US" sz="1600" b="1" i="0" u="none" strike="noStrike" dirty="0">
                        <a:solidFill>
                          <a:srgbClr val="000000"/>
                        </a:solidFill>
                        <a:effectLst/>
                        <a:latin typeface="Arial Narrow" pitchFamily="34" charset="0"/>
                      </a:endParaRPr>
                    </a:p>
                  </a:txBody>
                  <a:tcPr marL="9525" marR="9525" marT="9525" marB="0" anchor="ctr" anchorCtr="1">
                    <a:solidFill>
                      <a:schemeClr val="accent3">
                        <a:lumMod val="20000"/>
                        <a:lumOff val="80000"/>
                      </a:schemeClr>
                    </a:solidFill>
                  </a:tcPr>
                </a:tc>
                <a:extLst>
                  <a:ext uri="{0D108BD9-81ED-4DB2-BD59-A6C34878D82A}">
                    <a16:rowId xmlns:a16="http://schemas.microsoft.com/office/drawing/2014/main" val="10007"/>
                  </a:ext>
                </a:extLst>
              </a:tr>
            </a:tbl>
          </a:graphicData>
        </a:graphic>
      </p:graphicFrame>
      <p:sp>
        <p:nvSpPr>
          <p:cNvPr id="2" name="Slide Number Placeholder 1"/>
          <p:cNvSpPr>
            <a:spLocks noGrp="1"/>
          </p:cNvSpPr>
          <p:nvPr>
            <p:ph type="sldNum" sz="quarter" idx="12"/>
          </p:nvPr>
        </p:nvSpPr>
        <p:spPr/>
        <p:txBody>
          <a:bodyPr/>
          <a:lstStyle/>
          <a:p>
            <a:fld id="{8176BE8F-DCD2-6548-A634-818D65A37D6C}" type="slidenum">
              <a:rPr lang="en-US" smtClean="0"/>
              <a:t>14</a:t>
            </a:fld>
            <a:endParaRPr lang="en-US"/>
          </a:p>
        </p:txBody>
      </p:sp>
    </p:spTree>
    <p:extLst>
      <p:ext uri="{BB962C8B-B14F-4D97-AF65-F5344CB8AC3E}">
        <p14:creationId xmlns:p14="http://schemas.microsoft.com/office/powerpoint/2010/main" val="11763944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6814" y="152978"/>
            <a:ext cx="9333781" cy="584775"/>
          </a:xfrm>
          <a:prstGeom prst="rect">
            <a:avLst/>
          </a:prstGeom>
          <a:noFill/>
          <a:ln>
            <a:noFill/>
          </a:ln>
        </p:spPr>
        <p:txBody>
          <a:bodyPr wrap="square" rtlCol="0" anchor="ctr" anchorCtr="1">
            <a:spAutoFit/>
          </a:bodyPr>
          <a:lstStyle/>
          <a:p>
            <a:r>
              <a:rPr lang="en-ZA" sz="2400" b="1" dirty="0" smtClean="0">
                <a:solidFill>
                  <a:srgbClr val="003300"/>
                </a:solidFill>
                <a:latin typeface="Arial Narrow" pitchFamily="34" charset="0"/>
              </a:rPr>
              <a:t>FY2017/18 PERFORMANCE – AUDITOR GENERAL AUDIT OUTCOME</a:t>
            </a:r>
          </a:p>
          <a:p>
            <a:r>
              <a:rPr lang="en-ZA" sz="800" b="1" u="sng" dirty="0" smtClean="0">
                <a:solidFill>
                  <a:srgbClr val="003300"/>
                </a:solidFill>
                <a:latin typeface="Arial Narrow" pitchFamily="34" charset="0"/>
              </a:rPr>
              <a:t>																				</a:t>
            </a:r>
            <a:endParaRPr lang="en-ZA" sz="800" b="1" u="sng" dirty="0">
              <a:solidFill>
                <a:srgbClr val="003300"/>
              </a:solidFill>
              <a:latin typeface="Arial Narrow" pitchFamily="34" charset="0"/>
            </a:endParaRPr>
          </a:p>
        </p:txBody>
      </p:sp>
      <p:sp>
        <p:nvSpPr>
          <p:cNvPr id="5" name="TextBox 4"/>
          <p:cNvSpPr txBox="1"/>
          <p:nvPr/>
        </p:nvSpPr>
        <p:spPr>
          <a:xfrm>
            <a:off x="4012441" y="966313"/>
            <a:ext cx="5199797" cy="5539978"/>
          </a:xfrm>
          <a:prstGeom prst="rect">
            <a:avLst/>
          </a:prstGeom>
          <a:solidFill>
            <a:schemeClr val="accent3">
              <a:lumMod val="20000"/>
              <a:lumOff val="80000"/>
            </a:schemeClr>
          </a:solidFill>
        </p:spPr>
        <p:txBody>
          <a:bodyPr wrap="square" rtlCol="0">
            <a:spAutoFit/>
          </a:bodyPr>
          <a:lstStyle/>
          <a:p>
            <a:pPr marL="342900" indent="-342900" algn="just">
              <a:buFont typeface="Arial" panose="020B0604020202020204" pitchFamily="34" charset="0"/>
              <a:buChar char="•"/>
            </a:pPr>
            <a:r>
              <a:rPr lang="en-ZA" b="1" dirty="0" smtClean="0">
                <a:latin typeface="Arial Narrow" pitchFamily="34" charset="0"/>
              </a:rPr>
              <a:t>Uncertainty on Going Concern assumption</a:t>
            </a:r>
          </a:p>
          <a:p>
            <a:pPr algn="just"/>
            <a:r>
              <a:rPr lang="en-ZA" sz="1600" dirty="0">
                <a:latin typeface="Arial Narrow" pitchFamily="34" charset="0"/>
              </a:rPr>
              <a:t> </a:t>
            </a:r>
            <a:r>
              <a:rPr lang="en-ZA" sz="1600" dirty="0" smtClean="0">
                <a:latin typeface="Arial Narrow" pitchFamily="34" charset="0"/>
              </a:rPr>
              <a:t>      </a:t>
            </a:r>
            <a:r>
              <a:rPr lang="en-ZA" sz="1600" i="1" dirty="0" smtClean="0">
                <a:latin typeface="Arial Narrow" pitchFamily="34" charset="0"/>
              </a:rPr>
              <a:t>- current net losses</a:t>
            </a:r>
          </a:p>
          <a:p>
            <a:pPr algn="just"/>
            <a:r>
              <a:rPr lang="en-ZA" sz="1600" i="1" dirty="0">
                <a:latin typeface="Arial Narrow" pitchFamily="34" charset="0"/>
              </a:rPr>
              <a:t> </a:t>
            </a:r>
            <a:r>
              <a:rPr lang="en-ZA" sz="1600" i="1" dirty="0" smtClean="0">
                <a:latin typeface="Arial Narrow" pitchFamily="34" charset="0"/>
              </a:rPr>
              <a:t>      - net current liability</a:t>
            </a:r>
          </a:p>
          <a:p>
            <a:pPr algn="just"/>
            <a:r>
              <a:rPr lang="en-ZA" sz="1600" i="1" dirty="0">
                <a:latin typeface="Arial Narrow" pitchFamily="34" charset="0"/>
              </a:rPr>
              <a:t> </a:t>
            </a:r>
            <a:r>
              <a:rPr lang="en-ZA" sz="1600" i="1" dirty="0" smtClean="0">
                <a:latin typeface="Arial Narrow" pitchFamily="34" charset="0"/>
              </a:rPr>
              <a:t>      - Projections / forecasts of cash flows could not be satisfied</a:t>
            </a:r>
          </a:p>
          <a:p>
            <a:pPr marL="342900" indent="-342900" algn="just">
              <a:buFont typeface="Arial" panose="020B0604020202020204" pitchFamily="34" charset="0"/>
              <a:buChar char="•"/>
            </a:pPr>
            <a:endParaRPr lang="en-ZA" sz="2000" dirty="0">
              <a:latin typeface="Arial Narrow" pitchFamily="34" charset="0"/>
            </a:endParaRPr>
          </a:p>
          <a:p>
            <a:pPr marL="342900" indent="-342900" algn="just">
              <a:buFont typeface="Arial" panose="020B0604020202020204" pitchFamily="34" charset="0"/>
              <a:buChar char="•"/>
            </a:pPr>
            <a:r>
              <a:rPr lang="en-ZA" b="1" dirty="0" smtClean="0">
                <a:latin typeface="Arial Narrow" pitchFamily="34" charset="0"/>
              </a:rPr>
              <a:t>Property, plant &amp; equipment</a:t>
            </a:r>
          </a:p>
          <a:p>
            <a:pPr algn="just"/>
            <a:r>
              <a:rPr lang="en-ZA" sz="1600" i="1" dirty="0">
                <a:latin typeface="Arial Narrow" pitchFamily="34" charset="0"/>
              </a:rPr>
              <a:t>       - existence &amp; completeness of AUC</a:t>
            </a:r>
          </a:p>
          <a:p>
            <a:pPr algn="just"/>
            <a:r>
              <a:rPr lang="en-ZA" sz="1600" i="1" dirty="0">
                <a:latin typeface="Arial Narrow" pitchFamily="34" charset="0"/>
              </a:rPr>
              <a:t>       - late submission of estimated useful lives &amp; impairment</a:t>
            </a:r>
          </a:p>
          <a:p>
            <a:pPr algn="just"/>
            <a:r>
              <a:rPr lang="en-ZA" sz="1600" i="1" dirty="0">
                <a:latin typeface="Arial Narrow" pitchFamily="34" charset="0"/>
              </a:rPr>
              <a:t>       - prior year qualification </a:t>
            </a:r>
          </a:p>
          <a:p>
            <a:pPr marL="342900" indent="-342900" algn="just">
              <a:buFont typeface="Arial" panose="020B0604020202020204" pitchFamily="34" charset="0"/>
              <a:buChar char="•"/>
            </a:pPr>
            <a:endParaRPr lang="en-ZA" sz="2000" dirty="0">
              <a:latin typeface="Arial Narrow" pitchFamily="34" charset="0"/>
            </a:endParaRPr>
          </a:p>
          <a:p>
            <a:pPr marL="342900" indent="-342900" algn="just">
              <a:buFont typeface="Arial" panose="020B0604020202020204" pitchFamily="34" charset="0"/>
              <a:buChar char="•"/>
            </a:pPr>
            <a:r>
              <a:rPr lang="en-ZA" b="1" dirty="0" smtClean="0">
                <a:latin typeface="Arial Narrow" pitchFamily="34" charset="0"/>
              </a:rPr>
              <a:t>Irregular expenditure </a:t>
            </a:r>
          </a:p>
          <a:p>
            <a:pPr algn="just"/>
            <a:r>
              <a:rPr lang="en-ZA" sz="1600" i="1" dirty="0">
                <a:latin typeface="Arial Narrow" pitchFamily="34" charset="0"/>
              </a:rPr>
              <a:t> </a:t>
            </a:r>
            <a:r>
              <a:rPr lang="en-ZA" sz="1600" i="1" dirty="0" smtClean="0">
                <a:latin typeface="Arial Narrow" pitchFamily="34" charset="0"/>
              </a:rPr>
              <a:t>      - poor internal control systems to prevent &amp; detect irregular 	expenditure</a:t>
            </a:r>
            <a:endParaRPr lang="en-ZA" sz="2000" i="1" dirty="0" smtClean="0">
              <a:latin typeface="Arial Narrow" pitchFamily="34" charset="0"/>
            </a:endParaRPr>
          </a:p>
          <a:p>
            <a:pPr marL="342900" indent="-342900" algn="just">
              <a:buFont typeface="Arial" panose="020B0604020202020204" pitchFamily="34" charset="0"/>
              <a:buChar char="•"/>
            </a:pPr>
            <a:endParaRPr lang="en-ZA" sz="2000" dirty="0">
              <a:latin typeface="Arial Narrow" pitchFamily="34" charset="0"/>
            </a:endParaRPr>
          </a:p>
          <a:p>
            <a:pPr marL="342900" indent="-342900" algn="just">
              <a:buFont typeface="Arial" panose="020B0604020202020204" pitchFamily="34" charset="0"/>
              <a:buChar char="•"/>
            </a:pPr>
            <a:r>
              <a:rPr lang="en-ZA" b="1" dirty="0" smtClean="0">
                <a:latin typeface="Arial Narrow" pitchFamily="34" charset="0"/>
              </a:rPr>
              <a:t>Trade &amp; other payables </a:t>
            </a:r>
            <a:r>
              <a:rPr lang="en-ZA" sz="1600" i="1" dirty="0" smtClean="0">
                <a:latin typeface="Arial Narrow" pitchFamily="34" charset="0"/>
              </a:rPr>
              <a:t>(prior year qualification)</a:t>
            </a:r>
            <a:endParaRPr lang="en-ZA" sz="2000" i="1" dirty="0" smtClean="0">
              <a:latin typeface="Arial Narrow" pitchFamily="34" charset="0"/>
            </a:endParaRPr>
          </a:p>
          <a:p>
            <a:pPr marL="342900" indent="-342900" algn="just">
              <a:buFont typeface="Arial" panose="020B0604020202020204" pitchFamily="34" charset="0"/>
              <a:buChar char="•"/>
            </a:pPr>
            <a:endParaRPr lang="en-ZA" sz="2000" dirty="0">
              <a:latin typeface="Arial Narrow" pitchFamily="34" charset="0"/>
            </a:endParaRPr>
          </a:p>
          <a:p>
            <a:pPr marL="342900" indent="-342900" algn="just">
              <a:buFont typeface="Arial" panose="020B0604020202020204" pitchFamily="34" charset="0"/>
              <a:buChar char="•"/>
            </a:pPr>
            <a:r>
              <a:rPr lang="en-ZA" b="1" dirty="0" smtClean="0">
                <a:latin typeface="Arial Narrow" pitchFamily="34" charset="0"/>
              </a:rPr>
              <a:t>Programme, Film &amp; Sports Rights </a:t>
            </a:r>
            <a:r>
              <a:rPr lang="en-ZA" sz="1600" i="1" dirty="0" smtClean="0">
                <a:latin typeface="Arial Narrow" pitchFamily="34" charset="0"/>
              </a:rPr>
              <a:t>reassessment of useful lives)</a:t>
            </a:r>
            <a:endParaRPr lang="en-ZA" sz="2000" i="1" dirty="0" smtClean="0">
              <a:latin typeface="Arial Narrow" pitchFamily="34" charset="0"/>
            </a:endParaRPr>
          </a:p>
          <a:p>
            <a:pPr marL="342900" indent="-342900" algn="just">
              <a:buFont typeface="Arial" panose="020B0604020202020204" pitchFamily="34" charset="0"/>
              <a:buChar char="•"/>
            </a:pPr>
            <a:endParaRPr lang="en-ZA" sz="2000" dirty="0">
              <a:latin typeface="Arial Narrow" pitchFamily="34" charset="0"/>
            </a:endParaRPr>
          </a:p>
          <a:p>
            <a:pPr marL="342900" indent="-342900" algn="just">
              <a:buFont typeface="Arial" panose="020B0604020202020204" pitchFamily="34" charset="0"/>
              <a:buChar char="•"/>
            </a:pPr>
            <a:r>
              <a:rPr lang="en-ZA" b="1" dirty="0" smtClean="0">
                <a:latin typeface="Arial Narrow" pitchFamily="34" charset="0"/>
              </a:rPr>
              <a:t>Taxation</a:t>
            </a:r>
            <a:r>
              <a:rPr lang="en-ZA" sz="2000" dirty="0" smtClean="0">
                <a:latin typeface="Arial Narrow" pitchFamily="34" charset="0"/>
              </a:rPr>
              <a:t> </a:t>
            </a:r>
            <a:r>
              <a:rPr lang="en-ZA" sz="1600" i="1" dirty="0" smtClean="0">
                <a:latin typeface="Arial Narrow" pitchFamily="34" charset="0"/>
              </a:rPr>
              <a:t>(linked to assets &amp; content qualification)</a:t>
            </a:r>
            <a:endParaRPr lang="en-ZA" sz="2000" i="1" dirty="0">
              <a:latin typeface="Arial Narrow" pitchFamily="34" charset="0"/>
            </a:endParaRPr>
          </a:p>
        </p:txBody>
      </p:sp>
      <p:sp>
        <p:nvSpPr>
          <p:cNvPr id="2" name="TextBox 1"/>
          <p:cNvSpPr txBox="1"/>
          <p:nvPr/>
        </p:nvSpPr>
        <p:spPr>
          <a:xfrm>
            <a:off x="668740" y="3152633"/>
            <a:ext cx="2920621" cy="707886"/>
          </a:xfrm>
          <a:prstGeom prst="rect">
            <a:avLst/>
          </a:prstGeom>
          <a:solidFill>
            <a:srgbClr val="003300"/>
          </a:solidFill>
        </p:spPr>
        <p:txBody>
          <a:bodyPr wrap="square" rtlCol="0">
            <a:spAutoFit/>
          </a:bodyPr>
          <a:lstStyle/>
          <a:p>
            <a:pPr algn="ctr"/>
            <a:r>
              <a:rPr lang="en-ZA" sz="2000" b="1" dirty="0" smtClean="0">
                <a:solidFill>
                  <a:schemeClr val="bg1"/>
                </a:solidFill>
                <a:latin typeface="Arial Narrow" pitchFamily="34" charset="0"/>
              </a:rPr>
              <a:t>DISCLAIMER OF AUDIT OPINION</a:t>
            </a:r>
            <a:endParaRPr lang="en-ZA" sz="2000" b="1" dirty="0">
              <a:solidFill>
                <a:schemeClr val="bg1"/>
              </a:solidFill>
              <a:latin typeface="Arial Narrow" pitchFamily="34" charset="0"/>
            </a:endParaRPr>
          </a:p>
        </p:txBody>
      </p:sp>
      <p:sp>
        <p:nvSpPr>
          <p:cNvPr id="6" name="Slide Number Placeholder 5"/>
          <p:cNvSpPr>
            <a:spLocks noGrp="1"/>
          </p:cNvSpPr>
          <p:nvPr>
            <p:ph type="sldNum" sz="quarter" idx="12"/>
          </p:nvPr>
        </p:nvSpPr>
        <p:spPr/>
        <p:txBody>
          <a:bodyPr/>
          <a:lstStyle/>
          <a:p>
            <a:fld id="{8176BE8F-DCD2-6548-A634-818D65A37D6C}" type="slidenum">
              <a:rPr lang="en-US" smtClean="0"/>
              <a:t>15</a:t>
            </a:fld>
            <a:endParaRPr lang="en-US"/>
          </a:p>
        </p:txBody>
      </p:sp>
    </p:spTree>
    <p:extLst>
      <p:ext uri="{BB962C8B-B14F-4D97-AF65-F5344CB8AC3E}">
        <p14:creationId xmlns:p14="http://schemas.microsoft.com/office/powerpoint/2010/main" val="1729193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6814" y="152978"/>
            <a:ext cx="9333781" cy="584775"/>
          </a:xfrm>
          <a:prstGeom prst="rect">
            <a:avLst/>
          </a:prstGeom>
          <a:noFill/>
          <a:ln>
            <a:noFill/>
          </a:ln>
        </p:spPr>
        <p:txBody>
          <a:bodyPr wrap="square" rtlCol="0" anchor="ctr" anchorCtr="1">
            <a:spAutoFit/>
          </a:bodyPr>
          <a:lstStyle/>
          <a:p>
            <a:r>
              <a:rPr lang="en-ZA" sz="2400" b="1" dirty="0" smtClean="0">
                <a:solidFill>
                  <a:srgbClr val="003300"/>
                </a:solidFill>
                <a:latin typeface="Arial Narrow" pitchFamily="34" charset="0"/>
              </a:rPr>
              <a:t>FY2017/18 PERFORMANCE – CONTENT AND PLATFORMS</a:t>
            </a:r>
          </a:p>
          <a:p>
            <a:r>
              <a:rPr lang="en-ZA" sz="800" b="1" u="sng" dirty="0" smtClean="0">
                <a:solidFill>
                  <a:srgbClr val="003300"/>
                </a:solidFill>
                <a:latin typeface="Arial Narrow" pitchFamily="34" charset="0"/>
              </a:rPr>
              <a:t>																				</a:t>
            </a:r>
            <a:endParaRPr lang="en-ZA" sz="800" b="1" u="sng" dirty="0">
              <a:solidFill>
                <a:srgbClr val="003300"/>
              </a:solidFill>
              <a:latin typeface="Arial Narrow" pitchFamily="34" charset="0"/>
            </a:endParaRPr>
          </a:p>
        </p:txBody>
      </p:sp>
      <p:sp>
        <p:nvSpPr>
          <p:cNvPr id="3" name="TextBox 2"/>
          <p:cNvSpPr txBox="1"/>
          <p:nvPr/>
        </p:nvSpPr>
        <p:spPr>
          <a:xfrm>
            <a:off x="396814" y="765048"/>
            <a:ext cx="9213010" cy="2185214"/>
          </a:xfrm>
          <a:prstGeom prst="rect">
            <a:avLst/>
          </a:prstGeom>
          <a:noFill/>
        </p:spPr>
        <p:txBody>
          <a:bodyPr wrap="square" rtlCol="0">
            <a:spAutoFit/>
          </a:bodyPr>
          <a:lstStyle/>
          <a:p>
            <a:pPr marL="285750" indent="-285750" algn="just">
              <a:spcAft>
                <a:spcPts val="600"/>
              </a:spcAft>
              <a:buFont typeface="Arial" pitchFamily="34" charset="0"/>
              <a:buChar char="•"/>
            </a:pPr>
            <a:r>
              <a:rPr lang="en-ZA" dirty="0" smtClean="0">
                <a:latin typeface="Arial Narrow" pitchFamily="34" charset="0"/>
              </a:rPr>
              <a:t>The </a:t>
            </a:r>
            <a:r>
              <a:rPr lang="en-ZA" dirty="0">
                <a:latin typeface="Arial Narrow" pitchFamily="34" charset="0"/>
              </a:rPr>
              <a:t>SABC performed very </a:t>
            </a:r>
            <a:r>
              <a:rPr lang="en-ZA" dirty="0" smtClean="0">
                <a:latin typeface="Arial Narrow" pitchFamily="34" charset="0"/>
              </a:rPr>
              <a:t>well in </a:t>
            </a:r>
            <a:r>
              <a:rPr lang="en-ZA" dirty="0">
                <a:latin typeface="Arial Narrow" pitchFamily="34" charset="0"/>
              </a:rPr>
              <a:t>its objective of contributing to nation building by </a:t>
            </a:r>
            <a:r>
              <a:rPr lang="en-ZA" dirty="0" smtClean="0">
                <a:latin typeface="Arial Narrow" pitchFamily="34" charset="0"/>
              </a:rPr>
              <a:t>acquiring and </a:t>
            </a:r>
            <a:r>
              <a:rPr lang="en-ZA" dirty="0">
                <a:latin typeface="Arial Narrow" pitchFamily="34" charset="0"/>
              </a:rPr>
              <a:t>scheduling content that reflects the South African story</a:t>
            </a:r>
            <a:r>
              <a:rPr lang="en-ZA" dirty="0" smtClean="0">
                <a:latin typeface="Arial Narrow" pitchFamily="34" charset="0"/>
              </a:rPr>
              <a:t>.  Local </a:t>
            </a:r>
            <a:r>
              <a:rPr lang="en-ZA" dirty="0">
                <a:latin typeface="Arial Narrow" pitchFamily="34" charset="0"/>
              </a:rPr>
              <a:t>content quotas on all three television channels </a:t>
            </a:r>
            <a:r>
              <a:rPr lang="en-ZA" dirty="0" smtClean="0">
                <a:latin typeface="Arial Narrow" pitchFamily="34" charset="0"/>
              </a:rPr>
              <a:t>were exceeded</a:t>
            </a:r>
            <a:r>
              <a:rPr lang="en-ZA" dirty="0">
                <a:latin typeface="Arial Narrow" pitchFamily="34" charset="0"/>
              </a:rPr>
              <a:t>. </a:t>
            </a:r>
            <a:endParaRPr lang="en-ZA" dirty="0" smtClean="0">
              <a:latin typeface="Arial Narrow" pitchFamily="34" charset="0"/>
            </a:endParaRPr>
          </a:p>
          <a:p>
            <a:pPr marL="285750" indent="-285750" algn="just">
              <a:spcAft>
                <a:spcPts val="600"/>
              </a:spcAft>
              <a:buFont typeface="Arial" pitchFamily="34" charset="0"/>
              <a:buChar char="•"/>
            </a:pPr>
            <a:r>
              <a:rPr lang="en-ZA" dirty="0" err="1" smtClean="0">
                <a:latin typeface="Arial Narrow" pitchFamily="34" charset="0"/>
              </a:rPr>
              <a:t>PBS</a:t>
            </a:r>
            <a:r>
              <a:rPr lang="en-ZA" dirty="0" smtClean="0">
                <a:latin typeface="Arial Narrow" pitchFamily="34" charset="0"/>
              </a:rPr>
              <a:t> </a:t>
            </a:r>
            <a:r>
              <a:rPr lang="en-ZA" dirty="0">
                <a:latin typeface="Arial Narrow" pitchFamily="34" charset="0"/>
              </a:rPr>
              <a:t>radio stations also exceeded all their </a:t>
            </a:r>
            <a:r>
              <a:rPr lang="en-ZA" dirty="0" smtClean="0">
                <a:latin typeface="Arial Narrow" pitchFamily="34" charset="0"/>
              </a:rPr>
              <a:t>genre quotas </a:t>
            </a:r>
            <a:r>
              <a:rPr lang="en-ZA" dirty="0">
                <a:latin typeface="Arial Narrow" pitchFamily="34" charset="0"/>
              </a:rPr>
              <a:t>in terms of news, current affairs, informal </a:t>
            </a:r>
            <a:r>
              <a:rPr lang="en-ZA" dirty="0" smtClean="0">
                <a:latin typeface="Arial Narrow" pitchFamily="34" charset="0"/>
              </a:rPr>
              <a:t>knowledge building </a:t>
            </a:r>
            <a:r>
              <a:rPr lang="en-ZA" dirty="0">
                <a:latin typeface="Arial Narrow" pitchFamily="34" charset="0"/>
              </a:rPr>
              <a:t>education, children and drama ensuring that </a:t>
            </a:r>
            <a:r>
              <a:rPr lang="en-ZA" dirty="0" smtClean="0">
                <a:latin typeface="Arial Narrow" pitchFamily="34" charset="0"/>
              </a:rPr>
              <a:t>the nation </a:t>
            </a:r>
            <a:r>
              <a:rPr lang="en-ZA" dirty="0">
                <a:latin typeface="Arial Narrow" pitchFamily="34" charset="0"/>
              </a:rPr>
              <a:t>is informed, educated and entertained in the </a:t>
            </a:r>
            <a:r>
              <a:rPr lang="en-ZA" dirty="0" smtClean="0">
                <a:latin typeface="Arial Narrow" pitchFamily="34" charset="0"/>
              </a:rPr>
              <a:t>language of </a:t>
            </a:r>
            <a:r>
              <a:rPr lang="en-ZA" dirty="0">
                <a:latin typeface="Arial Narrow" pitchFamily="34" charset="0"/>
              </a:rPr>
              <a:t>their choice</a:t>
            </a:r>
            <a:r>
              <a:rPr lang="en-ZA" dirty="0" smtClean="0">
                <a:latin typeface="Arial Narrow" pitchFamily="34" charset="0"/>
              </a:rPr>
              <a:t>.  </a:t>
            </a:r>
            <a:r>
              <a:rPr lang="en-ZA" dirty="0" err="1" smtClean="0">
                <a:latin typeface="Arial Narrow" pitchFamily="34" charset="0"/>
              </a:rPr>
              <a:t>SABC’s</a:t>
            </a:r>
            <a:r>
              <a:rPr lang="en-ZA" dirty="0" smtClean="0">
                <a:latin typeface="Arial Narrow" pitchFamily="34" charset="0"/>
              </a:rPr>
              <a:t> </a:t>
            </a:r>
            <a:r>
              <a:rPr lang="en-ZA" dirty="0" err="1" smtClean="0">
                <a:latin typeface="Arial Narrow" pitchFamily="34" charset="0"/>
              </a:rPr>
              <a:t>PBS</a:t>
            </a:r>
            <a:r>
              <a:rPr lang="en-ZA" dirty="0" smtClean="0">
                <a:latin typeface="Arial Narrow" pitchFamily="34" charset="0"/>
              </a:rPr>
              <a:t> TV Network exceeded in delivering on its language quotas (languages other than English).</a:t>
            </a:r>
            <a:endParaRPr lang="en-ZA" dirty="0">
              <a:latin typeface="Arial Narrow"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86" y="2950262"/>
            <a:ext cx="5268036" cy="2710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3704" y="4331520"/>
            <a:ext cx="4833598" cy="2335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8176BE8F-DCD2-6548-A634-818D65A37D6C}" type="slidenum">
              <a:rPr lang="en-US" smtClean="0"/>
              <a:t>16</a:t>
            </a:fld>
            <a:endParaRPr lang="en-US"/>
          </a:p>
        </p:txBody>
      </p:sp>
    </p:spTree>
    <p:extLst>
      <p:ext uri="{BB962C8B-B14F-4D97-AF65-F5344CB8AC3E}">
        <p14:creationId xmlns:p14="http://schemas.microsoft.com/office/powerpoint/2010/main" val="6156333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6814" y="152978"/>
            <a:ext cx="9333781" cy="584775"/>
          </a:xfrm>
          <a:prstGeom prst="rect">
            <a:avLst/>
          </a:prstGeom>
          <a:noFill/>
          <a:ln>
            <a:noFill/>
          </a:ln>
        </p:spPr>
        <p:txBody>
          <a:bodyPr wrap="square" rtlCol="0" anchor="ctr" anchorCtr="1">
            <a:spAutoFit/>
          </a:bodyPr>
          <a:lstStyle/>
          <a:p>
            <a:r>
              <a:rPr lang="en-ZA" sz="2400" b="1" dirty="0" smtClean="0">
                <a:solidFill>
                  <a:srgbClr val="003300"/>
                </a:solidFill>
                <a:latin typeface="Arial Narrow" pitchFamily="34" charset="0"/>
              </a:rPr>
              <a:t>FY2017/18 PERFORMANCE – CONTENT AND PLATFORMS (</a:t>
            </a:r>
            <a:r>
              <a:rPr lang="en-ZA" sz="2400" b="1" dirty="0" err="1" smtClean="0">
                <a:solidFill>
                  <a:srgbClr val="003300"/>
                </a:solidFill>
                <a:latin typeface="Arial Narrow" pitchFamily="34" charset="0"/>
              </a:rPr>
              <a:t>cont</a:t>
            </a:r>
            <a:r>
              <a:rPr lang="en-ZA" sz="2400" b="1" dirty="0" smtClean="0">
                <a:solidFill>
                  <a:srgbClr val="003300"/>
                </a:solidFill>
                <a:latin typeface="Arial Narrow" pitchFamily="34" charset="0"/>
              </a:rPr>
              <a:t>)</a:t>
            </a:r>
          </a:p>
          <a:p>
            <a:r>
              <a:rPr lang="en-ZA" sz="800" b="1" u="sng" dirty="0" smtClean="0">
                <a:solidFill>
                  <a:srgbClr val="003300"/>
                </a:solidFill>
                <a:latin typeface="Arial Narrow" pitchFamily="34" charset="0"/>
              </a:rPr>
              <a:t>																				</a:t>
            </a:r>
            <a:endParaRPr lang="en-ZA" sz="800" b="1" u="sng" dirty="0">
              <a:solidFill>
                <a:srgbClr val="003300"/>
              </a:solidFill>
              <a:latin typeface="Arial Narrow" pitchFamily="34" charset="0"/>
            </a:endParaRPr>
          </a:p>
        </p:txBody>
      </p:sp>
      <p:sp>
        <p:nvSpPr>
          <p:cNvPr id="3" name="TextBox 2"/>
          <p:cNvSpPr txBox="1"/>
          <p:nvPr/>
        </p:nvSpPr>
        <p:spPr>
          <a:xfrm>
            <a:off x="396815" y="778696"/>
            <a:ext cx="4543676" cy="646331"/>
          </a:xfrm>
          <a:prstGeom prst="rect">
            <a:avLst/>
          </a:prstGeom>
          <a:noFill/>
        </p:spPr>
        <p:txBody>
          <a:bodyPr wrap="square" rtlCol="0">
            <a:spAutoFit/>
          </a:bodyPr>
          <a:lstStyle/>
          <a:p>
            <a:pPr marL="285750" indent="-285750" algn="just">
              <a:spcAft>
                <a:spcPts val="600"/>
              </a:spcAft>
              <a:buFont typeface="Arial" pitchFamily="34" charset="0"/>
              <a:buChar char="•"/>
            </a:pPr>
            <a:r>
              <a:rPr lang="en-ZA" dirty="0" smtClean="0">
                <a:latin typeface="Arial Narrow" pitchFamily="34" charset="0"/>
              </a:rPr>
              <a:t>The SABC has the top 5 most listened to Radio Stations in the country.  These are:</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8065" y="1702026"/>
            <a:ext cx="3329796" cy="5000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832512" y="1425027"/>
            <a:ext cx="3916909" cy="1477328"/>
          </a:xfrm>
          <a:prstGeom prst="rect">
            <a:avLst/>
          </a:prstGeom>
          <a:solidFill>
            <a:schemeClr val="accent3">
              <a:lumMod val="20000"/>
              <a:lumOff val="80000"/>
            </a:schemeClr>
          </a:solidFill>
        </p:spPr>
        <p:txBody>
          <a:bodyPr wrap="square" rtlCol="0">
            <a:spAutoFit/>
          </a:bodyPr>
          <a:lstStyle/>
          <a:p>
            <a:r>
              <a:rPr lang="en-GB" dirty="0">
                <a:latin typeface="Arial Narrow" pitchFamily="34" charset="0"/>
              </a:rPr>
              <a:t>1. </a:t>
            </a:r>
            <a:r>
              <a:rPr lang="en-GB" dirty="0" err="1">
                <a:latin typeface="Arial Narrow" pitchFamily="34" charset="0"/>
              </a:rPr>
              <a:t>Ukhozi</a:t>
            </a:r>
            <a:r>
              <a:rPr lang="en-GB" dirty="0">
                <a:latin typeface="Arial Narrow" pitchFamily="34" charset="0"/>
              </a:rPr>
              <a:t> FM: 16.7%;</a:t>
            </a:r>
            <a:endParaRPr lang="en-ZA" dirty="0">
              <a:latin typeface="Arial Narrow" pitchFamily="34" charset="0"/>
            </a:endParaRPr>
          </a:p>
          <a:p>
            <a:r>
              <a:rPr lang="en-GB" dirty="0">
                <a:latin typeface="Arial Narrow" pitchFamily="34" charset="0"/>
              </a:rPr>
              <a:t>2. </a:t>
            </a:r>
            <a:r>
              <a:rPr lang="en-GB" dirty="0" err="1">
                <a:latin typeface="Arial Narrow" pitchFamily="34" charset="0"/>
              </a:rPr>
              <a:t>Umhlobo</a:t>
            </a:r>
            <a:r>
              <a:rPr lang="en-GB" dirty="0">
                <a:latin typeface="Arial Narrow" pitchFamily="34" charset="0"/>
              </a:rPr>
              <a:t> </a:t>
            </a:r>
            <a:r>
              <a:rPr lang="en-GB" dirty="0" err="1">
                <a:latin typeface="Arial Narrow" pitchFamily="34" charset="0"/>
              </a:rPr>
              <a:t>Wenene</a:t>
            </a:r>
            <a:r>
              <a:rPr lang="en-GB" dirty="0">
                <a:latin typeface="Arial Narrow" pitchFamily="34" charset="0"/>
              </a:rPr>
              <a:t> FM: 13.6%;</a:t>
            </a:r>
            <a:endParaRPr lang="en-ZA" dirty="0">
              <a:latin typeface="Arial Narrow" pitchFamily="34" charset="0"/>
            </a:endParaRPr>
          </a:p>
          <a:p>
            <a:r>
              <a:rPr lang="en-GB" dirty="0">
                <a:latin typeface="Arial Narrow" pitchFamily="34" charset="0"/>
              </a:rPr>
              <a:t>3. </a:t>
            </a:r>
            <a:r>
              <a:rPr lang="en-GB" dirty="0" err="1">
                <a:latin typeface="Arial Narrow" pitchFamily="34" charset="0"/>
              </a:rPr>
              <a:t>Lesedi</a:t>
            </a:r>
            <a:r>
              <a:rPr lang="en-GB" dirty="0">
                <a:latin typeface="Arial Narrow" pitchFamily="34" charset="0"/>
              </a:rPr>
              <a:t> FM: 7.4%;</a:t>
            </a:r>
            <a:endParaRPr lang="en-ZA" dirty="0">
              <a:latin typeface="Arial Narrow" pitchFamily="34" charset="0"/>
            </a:endParaRPr>
          </a:p>
          <a:p>
            <a:r>
              <a:rPr lang="en-GB" dirty="0">
                <a:latin typeface="Arial Narrow" pitchFamily="34" charset="0"/>
              </a:rPr>
              <a:t>4. </a:t>
            </a:r>
            <a:r>
              <a:rPr lang="en-GB" dirty="0" err="1">
                <a:latin typeface="Arial Narrow" pitchFamily="34" charset="0"/>
              </a:rPr>
              <a:t>Thobela</a:t>
            </a:r>
            <a:r>
              <a:rPr lang="en-GB" dirty="0">
                <a:latin typeface="Arial Narrow" pitchFamily="34" charset="0"/>
              </a:rPr>
              <a:t> FM: 7.2%; and</a:t>
            </a:r>
            <a:endParaRPr lang="en-ZA" dirty="0">
              <a:latin typeface="Arial Narrow" pitchFamily="34" charset="0"/>
            </a:endParaRPr>
          </a:p>
          <a:p>
            <a:r>
              <a:rPr lang="en-GB" dirty="0">
                <a:latin typeface="Arial Narrow" pitchFamily="34" charset="0"/>
              </a:rPr>
              <a:t>5. METRO FM: 5.3</a:t>
            </a:r>
            <a:r>
              <a:rPr lang="en-GB" dirty="0" smtClean="0">
                <a:latin typeface="Arial Narrow" pitchFamily="34" charset="0"/>
              </a:rPr>
              <a:t>%.</a:t>
            </a:r>
            <a:endParaRPr lang="en-ZA" dirty="0">
              <a:latin typeface="Arial Narrow" pitchFamily="34" charset="0"/>
            </a:endParaRPr>
          </a:p>
        </p:txBody>
      </p:sp>
      <p:sp>
        <p:nvSpPr>
          <p:cNvPr id="6" name="TextBox 5"/>
          <p:cNvSpPr txBox="1"/>
          <p:nvPr/>
        </p:nvSpPr>
        <p:spPr>
          <a:xfrm>
            <a:off x="5295331" y="778696"/>
            <a:ext cx="4435264" cy="923330"/>
          </a:xfrm>
          <a:prstGeom prst="rect">
            <a:avLst/>
          </a:prstGeom>
          <a:noFill/>
        </p:spPr>
        <p:txBody>
          <a:bodyPr wrap="square" rtlCol="0">
            <a:spAutoFit/>
          </a:bodyPr>
          <a:lstStyle/>
          <a:p>
            <a:pPr marL="285750" indent="-285750" algn="just">
              <a:buFont typeface="Arial" pitchFamily="34" charset="0"/>
              <a:buChar char="•"/>
            </a:pPr>
            <a:r>
              <a:rPr lang="en-US" dirty="0" smtClean="0">
                <a:latin typeface="Arial Narrow" pitchFamily="34" charset="0"/>
              </a:rPr>
              <a:t>The </a:t>
            </a:r>
            <a:r>
              <a:rPr lang="en-US" dirty="0">
                <a:latin typeface="Arial Narrow" pitchFamily="34" charset="0"/>
              </a:rPr>
              <a:t>SABC radio stations </a:t>
            </a:r>
            <a:r>
              <a:rPr lang="en-US" dirty="0" smtClean="0">
                <a:latin typeface="Arial Narrow" pitchFamily="34" charset="0"/>
              </a:rPr>
              <a:t>also far </a:t>
            </a:r>
            <a:r>
              <a:rPr lang="en-US" dirty="0">
                <a:latin typeface="Arial Narrow" pitchFamily="34" charset="0"/>
              </a:rPr>
              <a:t>exceeded </a:t>
            </a:r>
            <a:r>
              <a:rPr lang="en-US" dirty="0" err="1">
                <a:latin typeface="Arial Narrow" pitchFamily="34" charset="0"/>
              </a:rPr>
              <a:t>ICASA’s</a:t>
            </a:r>
            <a:r>
              <a:rPr lang="en-US" dirty="0">
                <a:latin typeface="Arial Narrow" pitchFamily="34" charset="0"/>
              </a:rPr>
              <a:t> minimum requirements for South African </a:t>
            </a:r>
            <a:r>
              <a:rPr lang="en-US" dirty="0" smtClean="0">
                <a:latin typeface="Arial Narrow" pitchFamily="34" charset="0"/>
              </a:rPr>
              <a:t>music as can be seen below:</a:t>
            </a:r>
            <a:endParaRPr lang="en-ZA" dirty="0">
              <a:latin typeface="Arial Narrow" pitchFamily="34" charset="0"/>
            </a:endParaRPr>
          </a:p>
        </p:txBody>
      </p:sp>
      <p:sp>
        <p:nvSpPr>
          <p:cNvPr id="7" name="TextBox 6"/>
          <p:cNvSpPr txBox="1"/>
          <p:nvPr/>
        </p:nvSpPr>
        <p:spPr>
          <a:xfrm>
            <a:off x="396815" y="3179928"/>
            <a:ext cx="4994051" cy="3216265"/>
          </a:xfrm>
          <a:prstGeom prst="rect">
            <a:avLst/>
          </a:prstGeom>
          <a:noFill/>
        </p:spPr>
        <p:txBody>
          <a:bodyPr wrap="square" rtlCol="0">
            <a:spAutoFit/>
          </a:bodyPr>
          <a:lstStyle/>
          <a:p>
            <a:pPr marL="285750" indent="-285750" algn="just">
              <a:spcAft>
                <a:spcPts val="600"/>
              </a:spcAft>
              <a:buFont typeface="Arial" pitchFamily="34" charset="0"/>
              <a:buChar char="•"/>
            </a:pPr>
            <a:r>
              <a:rPr lang="en-GB" dirty="0">
                <a:latin typeface="Arial Narrow" pitchFamily="34" charset="0"/>
              </a:rPr>
              <a:t>SABC radio stations delivered public value by broadcasting innovative programming that advocates for social cohesion, nation building, promotion of democracy and empowerment of South African citizens. </a:t>
            </a:r>
            <a:endParaRPr lang="en-GB" dirty="0" smtClean="0">
              <a:latin typeface="Arial Narrow" pitchFamily="34" charset="0"/>
            </a:endParaRPr>
          </a:p>
          <a:p>
            <a:pPr marL="285750" indent="-285750" algn="just">
              <a:spcAft>
                <a:spcPts val="600"/>
              </a:spcAft>
              <a:buFont typeface="Arial" pitchFamily="34" charset="0"/>
              <a:buChar char="•"/>
            </a:pPr>
            <a:r>
              <a:rPr lang="en-GB" dirty="0" smtClean="0">
                <a:latin typeface="Arial Narrow" pitchFamily="34" charset="0"/>
              </a:rPr>
              <a:t>To </a:t>
            </a:r>
            <a:r>
              <a:rPr lang="en-GB" dirty="0">
                <a:latin typeface="Arial Narrow" pitchFamily="34" charset="0"/>
              </a:rPr>
              <a:t>observe these themes, stations utilised a variety of public service programming genres that incorporated drama, talk-back show format, pre-recorded inserts, interviews and magazines as well as highly entertaining but informative commercial programming and content</a:t>
            </a:r>
            <a:r>
              <a:rPr lang="en-GB" dirty="0" smtClean="0">
                <a:latin typeface="Arial Narrow" pitchFamily="34" charset="0"/>
              </a:rPr>
              <a:t>.</a:t>
            </a:r>
            <a:endParaRPr lang="en-ZA" dirty="0">
              <a:latin typeface="Arial Narrow" pitchFamily="34" charset="0"/>
            </a:endParaRPr>
          </a:p>
        </p:txBody>
      </p:sp>
      <p:sp>
        <p:nvSpPr>
          <p:cNvPr id="2" name="Slide Number Placeholder 1"/>
          <p:cNvSpPr>
            <a:spLocks noGrp="1"/>
          </p:cNvSpPr>
          <p:nvPr>
            <p:ph type="sldNum" sz="quarter" idx="12"/>
          </p:nvPr>
        </p:nvSpPr>
        <p:spPr/>
        <p:txBody>
          <a:bodyPr/>
          <a:lstStyle/>
          <a:p>
            <a:fld id="{8176BE8F-DCD2-6548-A634-818D65A37D6C}" type="slidenum">
              <a:rPr lang="en-US" smtClean="0"/>
              <a:t>17</a:t>
            </a:fld>
            <a:endParaRPr lang="en-US"/>
          </a:p>
        </p:txBody>
      </p:sp>
    </p:spTree>
    <p:extLst>
      <p:ext uri="{BB962C8B-B14F-4D97-AF65-F5344CB8AC3E}">
        <p14:creationId xmlns:p14="http://schemas.microsoft.com/office/powerpoint/2010/main" val="6846755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6814" y="152978"/>
            <a:ext cx="9333781" cy="584775"/>
          </a:xfrm>
          <a:prstGeom prst="rect">
            <a:avLst/>
          </a:prstGeom>
          <a:noFill/>
          <a:ln>
            <a:noFill/>
          </a:ln>
        </p:spPr>
        <p:txBody>
          <a:bodyPr wrap="square" rtlCol="0" anchor="ctr" anchorCtr="1">
            <a:spAutoFit/>
          </a:bodyPr>
          <a:lstStyle/>
          <a:p>
            <a:r>
              <a:rPr lang="en-ZA" sz="2400" b="1" dirty="0" smtClean="0">
                <a:solidFill>
                  <a:srgbClr val="003300"/>
                </a:solidFill>
                <a:latin typeface="Arial Narrow" pitchFamily="34" charset="0"/>
              </a:rPr>
              <a:t>FY2017/18 PERFORMANCE – CONTENT AND PLATFORMS (</a:t>
            </a:r>
            <a:r>
              <a:rPr lang="en-ZA" sz="2400" b="1" dirty="0" err="1" smtClean="0">
                <a:solidFill>
                  <a:srgbClr val="003300"/>
                </a:solidFill>
                <a:latin typeface="Arial Narrow" pitchFamily="34" charset="0"/>
              </a:rPr>
              <a:t>cont</a:t>
            </a:r>
            <a:r>
              <a:rPr lang="en-ZA" sz="2400" b="1" dirty="0" smtClean="0">
                <a:solidFill>
                  <a:srgbClr val="003300"/>
                </a:solidFill>
                <a:latin typeface="Arial Narrow" pitchFamily="34" charset="0"/>
              </a:rPr>
              <a:t>)</a:t>
            </a:r>
          </a:p>
          <a:p>
            <a:r>
              <a:rPr lang="en-ZA" sz="800" b="1" u="sng" dirty="0" smtClean="0">
                <a:solidFill>
                  <a:srgbClr val="003300"/>
                </a:solidFill>
                <a:latin typeface="Arial Narrow" pitchFamily="34" charset="0"/>
              </a:rPr>
              <a:t>																				</a:t>
            </a:r>
            <a:endParaRPr lang="en-ZA" sz="800" b="1" u="sng" dirty="0">
              <a:solidFill>
                <a:srgbClr val="003300"/>
              </a:solidFill>
              <a:latin typeface="Arial Narrow" pitchFamily="34" charset="0"/>
            </a:endParaRPr>
          </a:p>
        </p:txBody>
      </p:sp>
      <p:sp>
        <p:nvSpPr>
          <p:cNvPr id="2" name="TextBox 1"/>
          <p:cNvSpPr txBox="1"/>
          <p:nvPr/>
        </p:nvSpPr>
        <p:spPr>
          <a:xfrm>
            <a:off x="396813" y="765048"/>
            <a:ext cx="9333781" cy="3093154"/>
          </a:xfrm>
          <a:prstGeom prst="rect">
            <a:avLst/>
          </a:prstGeom>
          <a:noFill/>
        </p:spPr>
        <p:txBody>
          <a:bodyPr wrap="square" rtlCol="0">
            <a:spAutoFit/>
          </a:bodyPr>
          <a:lstStyle/>
          <a:p>
            <a:pPr marL="285750" indent="-285750" algn="just">
              <a:spcAft>
                <a:spcPts val="600"/>
              </a:spcAft>
              <a:buFont typeface="Arial" pitchFamily="34" charset="0"/>
              <a:buChar char="•"/>
            </a:pPr>
            <a:r>
              <a:rPr lang="en-ZA" dirty="0" smtClean="0">
                <a:latin typeface="Arial Narrow" pitchFamily="34" charset="0"/>
              </a:rPr>
              <a:t>News and Current Affairs forms an integral part of the Public Broadcaster’s mandate to inform and educate its audiences.  Numerous national and international stories and events were covered, many of them live.</a:t>
            </a:r>
          </a:p>
          <a:p>
            <a:pPr marL="285750" indent="-285750" algn="just">
              <a:spcAft>
                <a:spcPts val="600"/>
              </a:spcAft>
              <a:buFont typeface="Arial" pitchFamily="34" charset="0"/>
              <a:buChar char="•"/>
            </a:pPr>
            <a:r>
              <a:rPr lang="en-ZA" dirty="0" smtClean="0">
                <a:latin typeface="Arial Narrow" pitchFamily="34" charset="0"/>
              </a:rPr>
              <a:t>SABC News digital platform performed very well with the </a:t>
            </a:r>
            <a:r>
              <a:rPr lang="en-GB" dirty="0" smtClean="0">
                <a:latin typeface="Arial Narrow" pitchFamily="34" charset="0"/>
              </a:rPr>
              <a:t>News </a:t>
            </a:r>
            <a:r>
              <a:rPr lang="en-GB" dirty="0">
                <a:latin typeface="Arial Narrow" pitchFamily="34" charset="0"/>
              </a:rPr>
              <a:t>YouTube channel </a:t>
            </a:r>
            <a:r>
              <a:rPr lang="en-GB" dirty="0" smtClean="0">
                <a:latin typeface="Arial Narrow" pitchFamily="34" charset="0"/>
              </a:rPr>
              <a:t>reaching </a:t>
            </a:r>
            <a:r>
              <a:rPr lang="en-GB" dirty="0">
                <a:latin typeface="Arial Narrow" pitchFamily="34" charset="0"/>
              </a:rPr>
              <a:t>10 million views in March 2018 from an average monthly performance of 5 million views. </a:t>
            </a:r>
            <a:endParaRPr lang="en-GB" dirty="0" smtClean="0">
              <a:latin typeface="Arial Narrow" pitchFamily="34" charset="0"/>
            </a:endParaRPr>
          </a:p>
          <a:p>
            <a:pPr marL="285750" indent="-285750" algn="just">
              <a:spcAft>
                <a:spcPts val="600"/>
              </a:spcAft>
              <a:buFont typeface="Arial" pitchFamily="34" charset="0"/>
              <a:buChar char="•"/>
            </a:pPr>
            <a:r>
              <a:rPr lang="en-US" dirty="0" smtClean="0">
                <a:latin typeface="Arial Narrow" pitchFamily="34" charset="0"/>
              </a:rPr>
              <a:t>The </a:t>
            </a:r>
            <a:r>
              <a:rPr lang="en-US" dirty="0" err="1" smtClean="0">
                <a:latin typeface="Arial Narrow" pitchFamily="34" charset="0"/>
              </a:rPr>
              <a:t>SABC’s</a:t>
            </a:r>
            <a:r>
              <a:rPr lang="en-US" dirty="0" smtClean="0">
                <a:latin typeface="Arial Narrow" pitchFamily="34" charset="0"/>
              </a:rPr>
              <a:t> </a:t>
            </a:r>
            <a:r>
              <a:rPr lang="en-US" dirty="0">
                <a:latin typeface="Arial Narrow" pitchFamily="34" charset="0"/>
              </a:rPr>
              <a:t>mandate to broadcast sports of national interest was </a:t>
            </a:r>
            <a:r>
              <a:rPr lang="en-US" dirty="0" err="1">
                <a:latin typeface="Arial Narrow" pitchFamily="34" charset="0"/>
              </a:rPr>
              <a:t>realised</a:t>
            </a:r>
            <a:r>
              <a:rPr lang="en-US" dirty="0">
                <a:latin typeface="Arial Narrow" pitchFamily="34" charset="0"/>
              </a:rPr>
              <a:t> with the continued </a:t>
            </a:r>
            <a:r>
              <a:rPr lang="en-US" dirty="0" smtClean="0">
                <a:latin typeface="Arial Narrow" pitchFamily="34" charset="0"/>
              </a:rPr>
              <a:t>coverage of a wide range of sporting events on radio and television – soccer, athletics, rugby, cricket, marathons, boxing, basketball, extreme fighting championships, sport awards etc. This was delivered despite the rising cost of Sports Rights and lack of a dedicated Sports channel.</a:t>
            </a:r>
          </a:p>
          <a:p>
            <a:pPr marL="285750" indent="-285750" algn="just">
              <a:spcAft>
                <a:spcPts val="600"/>
              </a:spcAft>
              <a:buFont typeface="Arial" pitchFamily="34" charset="0"/>
              <a:buChar char="•"/>
            </a:pPr>
            <a:r>
              <a:rPr lang="en-US" dirty="0" smtClean="0">
                <a:latin typeface="Arial Narrow" pitchFamily="34" charset="0"/>
              </a:rPr>
              <a:t>The graphs below </a:t>
            </a:r>
            <a:r>
              <a:rPr lang="en-US" dirty="0">
                <a:latin typeface="Arial Narrow" pitchFamily="34" charset="0"/>
              </a:rPr>
              <a:t>depicts the number of minutes afforded to each </a:t>
            </a:r>
            <a:r>
              <a:rPr lang="en-US" dirty="0" smtClean="0">
                <a:latin typeface="Arial Narrow" pitchFamily="34" charset="0"/>
              </a:rPr>
              <a:t>sport/genre as well as the percentages dedicated to Sports of National Interest and Minority and Developmental Sport. </a:t>
            </a:r>
            <a:endParaRPr lang="en-ZA" dirty="0">
              <a:latin typeface="Arial Narrow"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950" y="3858202"/>
            <a:ext cx="3906377" cy="2857881"/>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6935" y="3858202"/>
            <a:ext cx="4084805" cy="2857881"/>
          </a:xfrm>
          <a:prstGeom prst="rect">
            <a:avLst/>
          </a:prstGeom>
        </p:spPr>
      </p:pic>
      <p:sp>
        <p:nvSpPr>
          <p:cNvPr id="3" name="Slide Number Placeholder 2"/>
          <p:cNvSpPr>
            <a:spLocks noGrp="1"/>
          </p:cNvSpPr>
          <p:nvPr>
            <p:ph type="sldNum" sz="quarter" idx="12"/>
          </p:nvPr>
        </p:nvSpPr>
        <p:spPr/>
        <p:txBody>
          <a:bodyPr/>
          <a:lstStyle/>
          <a:p>
            <a:fld id="{8176BE8F-DCD2-6548-A634-818D65A37D6C}" type="slidenum">
              <a:rPr lang="en-US" smtClean="0"/>
              <a:t>18</a:t>
            </a:fld>
            <a:endParaRPr lang="en-US"/>
          </a:p>
        </p:txBody>
      </p:sp>
    </p:spTree>
    <p:extLst>
      <p:ext uri="{BB962C8B-B14F-4D97-AF65-F5344CB8AC3E}">
        <p14:creationId xmlns:p14="http://schemas.microsoft.com/office/powerpoint/2010/main" val="16458575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6814" y="152978"/>
            <a:ext cx="9333781" cy="584775"/>
          </a:xfrm>
          <a:prstGeom prst="rect">
            <a:avLst/>
          </a:prstGeom>
          <a:noFill/>
          <a:ln>
            <a:noFill/>
          </a:ln>
        </p:spPr>
        <p:txBody>
          <a:bodyPr wrap="square" rtlCol="0" anchor="ctr" anchorCtr="1">
            <a:spAutoFit/>
          </a:bodyPr>
          <a:lstStyle/>
          <a:p>
            <a:r>
              <a:rPr lang="en-ZA" sz="2400" b="1" dirty="0" smtClean="0">
                <a:solidFill>
                  <a:srgbClr val="003300"/>
                </a:solidFill>
                <a:latin typeface="Arial Narrow" pitchFamily="34" charset="0"/>
              </a:rPr>
              <a:t>FY2017/18 PERFORMANCE – HUMAN CAPITAL</a:t>
            </a:r>
          </a:p>
          <a:p>
            <a:r>
              <a:rPr lang="en-ZA" sz="800" b="1" u="sng" dirty="0" smtClean="0">
                <a:solidFill>
                  <a:srgbClr val="003300"/>
                </a:solidFill>
                <a:latin typeface="Arial Narrow" pitchFamily="34" charset="0"/>
              </a:rPr>
              <a:t>																				</a:t>
            </a:r>
            <a:endParaRPr lang="en-ZA" sz="800" b="1" u="sng" dirty="0">
              <a:solidFill>
                <a:srgbClr val="003300"/>
              </a:solidFill>
              <a:latin typeface="Arial Narrow" pitchFamily="34" charset="0"/>
            </a:endParaRPr>
          </a:p>
        </p:txBody>
      </p:sp>
      <p:sp>
        <p:nvSpPr>
          <p:cNvPr id="2" name="TextBox 1"/>
          <p:cNvSpPr txBox="1"/>
          <p:nvPr/>
        </p:nvSpPr>
        <p:spPr>
          <a:xfrm>
            <a:off x="504967" y="751401"/>
            <a:ext cx="9225628" cy="5478423"/>
          </a:xfrm>
          <a:prstGeom prst="rect">
            <a:avLst/>
          </a:prstGeom>
          <a:noFill/>
        </p:spPr>
        <p:txBody>
          <a:bodyPr wrap="square" rtlCol="0">
            <a:spAutoFit/>
          </a:bodyPr>
          <a:lstStyle/>
          <a:p>
            <a:pPr marL="285750" indent="-285750" algn="just">
              <a:spcAft>
                <a:spcPts val="1200"/>
              </a:spcAft>
              <a:buFont typeface="Arial" pitchFamily="34" charset="0"/>
              <a:buChar char="•"/>
            </a:pPr>
            <a:r>
              <a:rPr lang="en-GB" dirty="0">
                <a:latin typeface="Arial Narrow" pitchFamily="34" charset="0"/>
              </a:rPr>
              <a:t>As the broadcasting landscape evolves employee skills are becoming more specialised, making engagement and culture priorities for HR. Every organisation’s culture should support technology and the ensuing digital transformation. </a:t>
            </a:r>
            <a:endParaRPr lang="en-GB" dirty="0" smtClean="0">
              <a:latin typeface="Arial Narrow" pitchFamily="34" charset="0"/>
            </a:endParaRPr>
          </a:p>
          <a:p>
            <a:pPr marL="285750" indent="-285750" algn="just">
              <a:spcAft>
                <a:spcPts val="1200"/>
              </a:spcAft>
              <a:buFont typeface="Arial" pitchFamily="34" charset="0"/>
              <a:buChar char="•"/>
            </a:pPr>
            <a:r>
              <a:rPr lang="en-GB" dirty="0" smtClean="0">
                <a:latin typeface="Arial Narrow" pitchFamily="34" charset="0"/>
              </a:rPr>
              <a:t>During 2017/18, </a:t>
            </a:r>
            <a:r>
              <a:rPr lang="en-GB" dirty="0">
                <a:latin typeface="Arial Narrow" pitchFamily="34" charset="0"/>
              </a:rPr>
              <a:t>the </a:t>
            </a:r>
            <a:r>
              <a:rPr lang="en-GB" dirty="0" smtClean="0">
                <a:latin typeface="Arial Narrow" pitchFamily="34" charset="0"/>
              </a:rPr>
              <a:t>SABC conducted </a:t>
            </a:r>
            <a:r>
              <a:rPr lang="en-GB" dirty="0">
                <a:latin typeface="Arial Narrow" pitchFamily="34" charset="0"/>
              </a:rPr>
              <a:t>a culture and climate survey to provide employees with an opportunity to voice their opinions regarding important aspects of the </a:t>
            </a:r>
            <a:r>
              <a:rPr lang="en-GB" dirty="0" err="1">
                <a:latin typeface="Arial Narrow" pitchFamily="34" charset="0"/>
              </a:rPr>
              <a:t>SABC’s</a:t>
            </a:r>
            <a:r>
              <a:rPr lang="en-GB" dirty="0">
                <a:latin typeface="Arial Narrow" pitchFamily="34" charset="0"/>
              </a:rPr>
              <a:t> working environment. The results of the survey </a:t>
            </a:r>
            <a:r>
              <a:rPr lang="en-GB" dirty="0" smtClean="0">
                <a:latin typeface="Arial Narrow" pitchFamily="34" charset="0"/>
              </a:rPr>
              <a:t>are </a:t>
            </a:r>
            <a:r>
              <a:rPr lang="en-GB" dirty="0">
                <a:latin typeface="Arial Narrow" pitchFamily="34" charset="0"/>
              </a:rPr>
              <a:t>currently being implemented in the organisation.</a:t>
            </a:r>
            <a:endParaRPr lang="en-ZA" dirty="0">
              <a:latin typeface="Arial Narrow" pitchFamily="34" charset="0"/>
            </a:endParaRPr>
          </a:p>
          <a:p>
            <a:pPr marL="285750" indent="-285750" algn="just">
              <a:spcAft>
                <a:spcPts val="1200"/>
              </a:spcAft>
              <a:buFont typeface="Arial" pitchFamily="34" charset="0"/>
              <a:buChar char="•"/>
            </a:pPr>
            <a:r>
              <a:rPr lang="en-GB" dirty="0">
                <a:latin typeface="Arial Narrow" pitchFamily="34" charset="0"/>
              </a:rPr>
              <a:t>With digitisation becoming a priority, a new set of skills is required. This is not simply one of reskilling, instead, </a:t>
            </a:r>
            <a:r>
              <a:rPr lang="en-GB" dirty="0" err="1">
                <a:latin typeface="Arial Narrow" pitchFamily="34" charset="0"/>
              </a:rPr>
              <a:t>HR</a:t>
            </a:r>
            <a:r>
              <a:rPr lang="en-GB" dirty="0">
                <a:latin typeface="Arial Narrow" pitchFamily="34" charset="0"/>
              </a:rPr>
              <a:t> is looking at leadership, operating models and structures. During the period under review, various executive vacancies were </a:t>
            </a:r>
            <a:r>
              <a:rPr lang="en-GB" dirty="0" smtClean="0">
                <a:latin typeface="Arial Narrow" pitchFamily="34" charset="0"/>
              </a:rPr>
              <a:t>filled. </a:t>
            </a:r>
            <a:r>
              <a:rPr lang="en-GB" dirty="0">
                <a:latin typeface="Arial Narrow" pitchFamily="34" charset="0"/>
              </a:rPr>
              <a:t>These vacancies included:</a:t>
            </a:r>
            <a:endParaRPr lang="en-ZA" dirty="0">
              <a:latin typeface="Arial Narrow" pitchFamily="34" charset="0"/>
            </a:endParaRPr>
          </a:p>
          <a:p>
            <a:pPr marL="285750" indent="-285750" algn="just">
              <a:spcAft>
                <a:spcPts val="1200"/>
              </a:spcAft>
              <a:buFont typeface="Arial" pitchFamily="34" charset="0"/>
              <a:buChar char="•"/>
            </a:pPr>
            <a:r>
              <a:rPr lang="en-GB" dirty="0" smtClean="0">
                <a:latin typeface="Arial Narrow" pitchFamily="34" charset="0"/>
              </a:rPr>
              <a:t>Chief </a:t>
            </a:r>
            <a:r>
              <a:rPr lang="en-GB" dirty="0">
                <a:latin typeface="Arial Narrow" pitchFamily="34" charset="0"/>
              </a:rPr>
              <a:t>Operations Officer (COO);</a:t>
            </a:r>
            <a:endParaRPr lang="en-ZA" dirty="0">
              <a:latin typeface="Arial Narrow" pitchFamily="34" charset="0"/>
            </a:endParaRPr>
          </a:p>
          <a:p>
            <a:pPr marL="285750" indent="-285750" algn="just">
              <a:spcAft>
                <a:spcPts val="1200"/>
              </a:spcAft>
              <a:buFont typeface="Arial" pitchFamily="34" charset="0"/>
              <a:buChar char="•"/>
            </a:pPr>
            <a:r>
              <a:rPr lang="en-GB" dirty="0" smtClean="0">
                <a:latin typeface="Arial Narrow" pitchFamily="34" charset="0"/>
              </a:rPr>
              <a:t>GE</a:t>
            </a:r>
            <a:r>
              <a:rPr lang="en-GB" dirty="0">
                <a:latin typeface="Arial Narrow" pitchFamily="34" charset="0"/>
              </a:rPr>
              <a:t>: Radio; </a:t>
            </a:r>
            <a:endParaRPr lang="en-ZA" dirty="0">
              <a:latin typeface="Arial Narrow" pitchFamily="34" charset="0"/>
            </a:endParaRPr>
          </a:p>
          <a:p>
            <a:pPr marL="285750" indent="-285750" algn="just">
              <a:spcAft>
                <a:spcPts val="1200"/>
              </a:spcAft>
              <a:buFont typeface="Arial" pitchFamily="34" charset="0"/>
              <a:buChar char="•"/>
            </a:pPr>
            <a:r>
              <a:rPr lang="en-GB" dirty="0" smtClean="0">
                <a:latin typeface="Arial Narrow" pitchFamily="34" charset="0"/>
              </a:rPr>
              <a:t>GE</a:t>
            </a:r>
            <a:r>
              <a:rPr lang="en-GB" dirty="0">
                <a:latin typeface="Arial Narrow" pitchFamily="34" charset="0"/>
              </a:rPr>
              <a:t>: News and Current Affairs;</a:t>
            </a:r>
            <a:endParaRPr lang="en-ZA" dirty="0">
              <a:latin typeface="Arial Narrow" pitchFamily="34" charset="0"/>
            </a:endParaRPr>
          </a:p>
          <a:p>
            <a:pPr marL="285750" indent="-285750" algn="just">
              <a:spcAft>
                <a:spcPts val="1200"/>
              </a:spcAft>
              <a:buFont typeface="Arial" pitchFamily="34" charset="0"/>
              <a:buChar char="•"/>
            </a:pPr>
            <a:r>
              <a:rPr lang="en-GB" dirty="0" smtClean="0">
                <a:latin typeface="Arial Narrow" pitchFamily="34" charset="0"/>
              </a:rPr>
              <a:t>Chief </a:t>
            </a:r>
            <a:r>
              <a:rPr lang="en-GB" dirty="0">
                <a:latin typeface="Arial Narrow" pitchFamily="34" charset="0"/>
              </a:rPr>
              <a:t>Audit Executive (CAE); and </a:t>
            </a:r>
            <a:endParaRPr lang="en-ZA" dirty="0">
              <a:latin typeface="Arial Narrow" pitchFamily="34" charset="0"/>
            </a:endParaRPr>
          </a:p>
          <a:p>
            <a:pPr marL="285750" indent="-285750" algn="just">
              <a:spcAft>
                <a:spcPts val="1200"/>
              </a:spcAft>
              <a:buFont typeface="Arial" pitchFamily="34" charset="0"/>
              <a:buChar char="•"/>
            </a:pPr>
            <a:r>
              <a:rPr lang="en-GB" dirty="0" smtClean="0">
                <a:latin typeface="Arial Narrow" pitchFamily="34" charset="0"/>
              </a:rPr>
              <a:t>GE</a:t>
            </a:r>
            <a:r>
              <a:rPr lang="en-GB" dirty="0">
                <a:latin typeface="Arial Narrow" pitchFamily="34" charset="0"/>
              </a:rPr>
              <a:t>: Human Resources</a:t>
            </a:r>
            <a:r>
              <a:rPr lang="en-GB" dirty="0" smtClean="0">
                <a:latin typeface="Arial Narrow" pitchFamily="34" charset="0"/>
              </a:rPr>
              <a:t>.</a:t>
            </a:r>
          </a:p>
          <a:p>
            <a:pPr algn="just">
              <a:spcAft>
                <a:spcPts val="1200"/>
              </a:spcAft>
            </a:pPr>
            <a:r>
              <a:rPr lang="en-GB" i="1" dirty="0" smtClean="0">
                <a:latin typeface="Arial Narrow" pitchFamily="34" charset="0"/>
              </a:rPr>
              <a:t>(The positions of </a:t>
            </a:r>
            <a:r>
              <a:rPr lang="en-GB" i="1" dirty="0" err="1">
                <a:latin typeface="Arial Narrow" pitchFamily="34" charset="0"/>
              </a:rPr>
              <a:t>CFO</a:t>
            </a:r>
            <a:r>
              <a:rPr lang="en-GB" i="1" dirty="0">
                <a:latin typeface="Arial Narrow" pitchFamily="34" charset="0"/>
              </a:rPr>
              <a:t> </a:t>
            </a:r>
            <a:r>
              <a:rPr lang="en-GB" i="1" dirty="0" smtClean="0">
                <a:latin typeface="Arial Narrow" pitchFamily="34" charset="0"/>
              </a:rPr>
              <a:t>and </a:t>
            </a:r>
            <a:r>
              <a:rPr lang="en-GB" i="1" dirty="0" err="1" smtClean="0">
                <a:latin typeface="Arial Narrow" pitchFamily="34" charset="0"/>
              </a:rPr>
              <a:t>GCEO</a:t>
            </a:r>
            <a:r>
              <a:rPr lang="en-GB" i="1" dirty="0" smtClean="0">
                <a:latin typeface="Arial Narrow" pitchFamily="34" charset="0"/>
              </a:rPr>
              <a:t> were filled during June and July 2018 respectively). </a:t>
            </a:r>
            <a:endParaRPr lang="en-ZA" i="1" dirty="0">
              <a:latin typeface="Arial Narrow" pitchFamily="34" charset="0"/>
            </a:endParaRPr>
          </a:p>
        </p:txBody>
      </p:sp>
      <p:sp>
        <p:nvSpPr>
          <p:cNvPr id="3" name="Slide Number Placeholder 2"/>
          <p:cNvSpPr>
            <a:spLocks noGrp="1"/>
          </p:cNvSpPr>
          <p:nvPr>
            <p:ph type="sldNum" sz="quarter" idx="12"/>
          </p:nvPr>
        </p:nvSpPr>
        <p:spPr/>
        <p:txBody>
          <a:bodyPr/>
          <a:lstStyle/>
          <a:p>
            <a:fld id="{8176BE8F-DCD2-6548-A634-818D65A37D6C}" type="slidenum">
              <a:rPr lang="en-US" smtClean="0"/>
              <a:t>19</a:t>
            </a:fld>
            <a:endParaRPr lang="en-US"/>
          </a:p>
        </p:txBody>
      </p:sp>
    </p:spTree>
    <p:extLst>
      <p:ext uri="{BB962C8B-B14F-4D97-AF65-F5344CB8AC3E}">
        <p14:creationId xmlns:p14="http://schemas.microsoft.com/office/powerpoint/2010/main" val="30143705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655608" y="324986"/>
            <a:ext cx="8781690" cy="6001643"/>
          </a:xfrm>
          <a:prstGeom prst="rect">
            <a:avLst/>
          </a:prstGeom>
          <a:noFill/>
        </p:spPr>
        <p:txBody>
          <a:bodyPr wrap="square" rtlCol="0">
            <a:spAutoFit/>
          </a:bodyPr>
          <a:lstStyle/>
          <a:p>
            <a:r>
              <a:rPr lang="en-ZA" sz="2800" b="1" dirty="0" smtClean="0">
                <a:solidFill>
                  <a:schemeClr val="bg1"/>
                </a:solidFill>
                <a:latin typeface="Arial Narrow" pitchFamily="34" charset="0"/>
                <a:cs typeface="Arial" pitchFamily="34" charset="0"/>
              </a:rPr>
              <a:t>TABLE OF CONTENTS</a:t>
            </a:r>
          </a:p>
          <a:p>
            <a:endParaRPr lang="en-ZA" sz="2800" b="1" dirty="0">
              <a:solidFill>
                <a:schemeClr val="bg1"/>
              </a:solidFill>
              <a:latin typeface="Arial Narrow" pitchFamily="34" charset="0"/>
              <a:cs typeface="Arial" pitchFamily="34" charset="0"/>
            </a:endParaRPr>
          </a:p>
          <a:p>
            <a:pPr marL="457200" indent="-457200" algn="just">
              <a:spcAft>
                <a:spcPts val="1200"/>
              </a:spcAft>
              <a:buFont typeface="Arial" pitchFamily="34" charset="0"/>
              <a:buChar char="•"/>
            </a:pPr>
            <a:r>
              <a:rPr lang="en-ZA" sz="2000" b="1" dirty="0" smtClean="0">
                <a:solidFill>
                  <a:schemeClr val="bg1"/>
                </a:solidFill>
                <a:latin typeface="Arial Narrow" pitchFamily="34" charset="0"/>
                <a:cs typeface="Arial" pitchFamily="34" charset="0"/>
              </a:rPr>
              <a:t>EXECUTIVE SUMMARY</a:t>
            </a:r>
          </a:p>
          <a:p>
            <a:pPr marL="457200" indent="-457200" algn="just">
              <a:spcAft>
                <a:spcPts val="1200"/>
              </a:spcAft>
              <a:buFont typeface="Arial" pitchFamily="34" charset="0"/>
              <a:buChar char="•"/>
            </a:pPr>
            <a:r>
              <a:rPr lang="en-ZA" sz="2000" b="1" dirty="0" smtClean="0">
                <a:solidFill>
                  <a:schemeClr val="bg1"/>
                </a:solidFill>
                <a:latin typeface="Arial Narrow" pitchFamily="34" charset="0"/>
                <a:cs typeface="Arial" pitchFamily="34" charset="0"/>
              </a:rPr>
              <a:t>SHOWCASING OUR PLATFORMS</a:t>
            </a:r>
          </a:p>
          <a:p>
            <a:pPr marL="457200" indent="-457200" algn="just">
              <a:spcAft>
                <a:spcPts val="1200"/>
              </a:spcAft>
              <a:buFont typeface="Arial" pitchFamily="34" charset="0"/>
              <a:buChar char="•"/>
            </a:pPr>
            <a:r>
              <a:rPr lang="en-ZA" sz="2000" b="1" dirty="0" smtClean="0">
                <a:solidFill>
                  <a:schemeClr val="bg1"/>
                </a:solidFill>
                <a:latin typeface="Arial Narrow" pitchFamily="34" charset="0"/>
                <a:cs typeface="Arial" pitchFamily="34" charset="0"/>
              </a:rPr>
              <a:t>FY2017/18 PERFORMANCE</a:t>
            </a:r>
          </a:p>
          <a:p>
            <a:pPr marL="914400" lvl="1" indent="-457200" algn="just">
              <a:spcAft>
                <a:spcPts val="1200"/>
              </a:spcAft>
              <a:buFont typeface="Courier New" pitchFamily="49" charset="0"/>
              <a:buChar char="o"/>
            </a:pPr>
            <a:r>
              <a:rPr lang="en-ZA" sz="2000" b="1" dirty="0" smtClean="0">
                <a:solidFill>
                  <a:schemeClr val="bg1"/>
                </a:solidFill>
                <a:latin typeface="Arial Narrow" pitchFamily="34" charset="0"/>
                <a:cs typeface="Arial" pitchFamily="34" charset="0"/>
              </a:rPr>
              <a:t>Financial Results and Audit Outcome</a:t>
            </a:r>
          </a:p>
          <a:p>
            <a:pPr marL="914400" lvl="1" indent="-457200" algn="just">
              <a:spcAft>
                <a:spcPts val="1200"/>
              </a:spcAft>
              <a:buFont typeface="Courier New" pitchFamily="49" charset="0"/>
              <a:buChar char="o"/>
            </a:pPr>
            <a:r>
              <a:rPr lang="en-ZA" sz="2000" b="1" dirty="0" smtClean="0">
                <a:solidFill>
                  <a:schemeClr val="bg1"/>
                </a:solidFill>
                <a:latin typeface="Arial Narrow" pitchFamily="34" charset="0"/>
                <a:cs typeface="Arial" pitchFamily="34" charset="0"/>
              </a:rPr>
              <a:t>Content and Platforms</a:t>
            </a:r>
          </a:p>
          <a:p>
            <a:pPr marL="914400" lvl="1" indent="-457200" algn="just">
              <a:spcAft>
                <a:spcPts val="1200"/>
              </a:spcAft>
              <a:buFont typeface="Courier New" pitchFamily="49" charset="0"/>
              <a:buChar char="o"/>
            </a:pPr>
            <a:r>
              <a:rPr lang="en-ZA" sz="2000" b="1" dirty="0" smtClean="0">
                <a:solidFill>
                  <a:schemeClr val="bg1"/>
                </a:solidFill>
                <a:latin typeface="Arial Narrow" pitchFamily="34" charset="0"/>
                <a:cs typeface="Arial" pitchFamily="34" charset="0"/>
              </a:rPr>
              <a:t>Human Capital</a:t>
            </a:r>
          </a:p>
          <a:p>
            <a:pPr marL="914400" lvl="1" indent="-457200" algn="just">
              <a:spcAft>
                <a:spcPts val="1200"/>
              </a:spcAft>
              <a:buFont typeface="Courier New" pitchFamily="49" charset="0"/>
              <a:buChar char="o"/>
            </a:pPr>
            <a:r>
              <a:rPr lang="en-ZA" sz="2000" b="1" dirty="0" smtClean="0">
                <a:solidFill>
                  <a:schemeClr val="bg1"/>
                </a:solidFill>
                <a:latin typeface="Arial Narrow" pitchFamily="34" charset="0"/>
                <a:cs typeface="Arial" pitchFamily="34" charset="0"/>
              </a:rPr>
              <a:t>Governance</a:t>
            </a:r>
          </a:p>
          <a:p>
            <a:pPr marL="457200" indent="-457200" algn="just">
              <a:spcAft>
                <a:spcPts val="1200"/>
              </a:spcAft>
              <a:buFont typeface="Arial" pitchFamily="34" charset="0"/>
              <a:buChar char="•"/>
            </a:pPr>
            <a:r>
              <a:rPr lang="en-ZA" sz="2000" b="1" dirty="0" smtClean="0">
                <a:solidFill>
                  <a:schemeClr val="bg1"/>
                </a:solidFill>
                <a:latin typeface="Arial Narrow" pitchFamily="34" charset="0"/>
                <a:cs typeface="Arial" pitchFamily="34" charset="0"/>
              </a:rPr>
              <a:t>Achievements and Awards</a:t>
            </a:r>
          </a:p>
          <a:p>
            <a:pPr marL="457200" indent="-457200" algn="just">
              <a:spcAft>
                <a:spcPts val="1200"/>
              </a:spcAft>
              <a:buFont typeface="Arial" pitchFamily="34" charset="0"/>
              <a:buChar char="•"/>
            </a:pPr>
            <a:r>
              <a:rPr lang="en-ZA" sz="2000" b="1" dirty="0" smtClean="0">
                <a:solidFill>
                  <a:schemeClr val="bg1"/>
                </a:solidFill>
                <a:latin typeface="Arial Narrow" pitchFamily="34" charset="0"/>
                <a:cs typeface="Arial" pitchFamily="34" charset="0"/>
              </a:rPr>
              <a:t>Social Responsibility</a:t>
            </a:r>
          </a:p>
          <a:p>
            <a:pPr marL="457200" indent="-457200" algn="just">
              <a:spcAft>
                <a:spcPts val="1200"/>
              </a:spcAft>
              <a:buFont typeface="Arial" pitchFamily="34" charset="0"/>
              <a:buChar char="•"/>
            </a:pPr>
            <a:r>
              <a:rPr lang="en-ZA" sz="2000" b="1" dirty="0" smtClean="0">
                <a:solidFill>
                  <a:schemeClr val="bg1"/>
                </a:solidFill>
                <a:latin typeface="Arial Narrow" pitchFamily="34" charset="0"/>
                <a:cs typeface="Arial" pitchFamily="34" charset="0"/>
              </a:rPr>
              <a:t>Looking Forward </a:t>
            </a:r>
          </a:p>
          <a:p>
            <a:endParaRPr lang="en-ZA" sz="2800" b="1" dirty="0">
              <a:solidFill>
                <a:schemeClr val="bg1"/>
              </a:solidFill>
              <a:latin typeface="Arial Narrow" pitchFamily="34" charset="0"/>
              <a:cs typeface="Arial" pitchFamily="34" charset="0"/>
            </a:endParaRPr>
          </a:p>
        </p:txBody>
      </p:sp>
      <p:sp>
        <p:nvSpPr>
          <p:cNvPr id="2" name="Slide Number Placeholder 1"/>
          <p:cNvSpPr>
            <a:spLocks noGrp="1"/>
          </p:cNvSpPr>
          <p:nvPr>
            <p:ph type="sldNum" sz="quarter" idx="12"/>
          </p:nvPr>
        </p:nvSpPr>
        <p:spPr/>
        <p:txBody>
          <a:bodyPr/>
          <a:lstStyle/>
          <a:p>
            <a:fld id="{8176BE8F-DCD2-6548-A634-818D65A37D6C}" type="slidenum">
              <a:rPr lang="en-US" smtClean="0"/>
              <a:t>2</a:t>
            </a:fld>
            <a:endParaRPr lang="en-US"/>
          </a:p>
        </p:txBody>
      </p:sp>
    </p:spTree>
    <p:extLst>
      <p:ext uri="{BB962C8B-B14F-4D97-AF65-F5344CB8AC3E}">
        <p14:creationId xmlns:p14="http://schemas.microsoft.com/office/powerpoint/2010/main" val="33238613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6814" y="152978"/>
            <a:ext cx="9333781" cy="584775"/>
          </a:xfrm>
          <a:prstGeom prst="rect">
            <a:avLst/>
          </a:prstGeom>
          <a:noFill/>
          <a:ln>
            <a:noFill/>
          </a:ln>
        </p:spPr>
        <p:txBody>
          <a:bodyPr wrap="square" rtlCol="0" anchor="ctr" anchorCtr="1">
            <a:spAutoFit/>
          </a:bodyPr>
          <a:lstStyle/>
          <a:p>
            <a:r>
              <a:rPr lang="en-ZA" sz="2400" b="1" dirty="0" smtClean="0">
                <a:solidFill>
                  <a:srgbClr val="003300"/>
                </a:solidFill>
                <a:latin typeface="Arial Narrow" pitchFamily="34" charset="0"/>
              </a:rPr>
              <a:t>FY2017/18 PERFORMANCE – HUMAN CAPITAL (</a:t>
            </a:r>
            <a:r>
              <a:rPr lang="en-ZA" sz="2400" b="1" dirty="0" err="1" smtClean="0">
                <a:solidFill>
                  <a:srgbClr val="003300"/>
                </a:solidFill>
                <a:latin typeface="Arial Narrow" pitchFamily="34" charset="0"/>
              </a:rPr>
              <a:t>cont</a:t>
            </a:r>
            <a:r>
              <a:rPr lang="en-ZA" sz="2400" b="1" dirty="0" smtClean="0">
                <a:solidFill>
                  <a:srgbClr val="003300"/>
                </a:solidFill>
                <a:latin typeface="Arial Narrow" pitchFamily="34" charset="0"/>
              </a:rPr>
              <a:t>)</a:t>
            </a:r>
          </a:p>
          <a:p>
            <a:r>
              <a:rPr lang="en-ZA" sz="800" b="1" u="sng" dirty="0" smtClean="0">
                <a:solidFill>
                  <a:srgbClr val="003300"/>
                </a:solidFill>
                <a:latin typeface="Arial Narrow" pitchFamily="34" charset="0"/>
              </a:rPr>
              <a:t>																				</a:t>
            </a:r>
            <a:endParaRPr lang="en-ZA" sz="800" b="1" u="sng" dirty="0">
              <a:solidFill>
                <a:srgbClr val="003300"/>
              </a:solidFill>
              <a:latin typeface="Arial Narrow" pitchFamily="34" charset="0"/>
            </a:endParaRPr>
          </a:p>
        </p:txBody>
      </p:sp>
      <p:sp>
        <p:nvSpPr>
          <p:cNvPr id="2" name="TextBox 1"/>
          <p:cNvSpPr txBox="1"/>
          <p:nvPr/>
        </p:nvSpPr>
        <p:spPr>
          <a:xfrm>
            <a:off x="504967" y="997061"/>
            <a:ext cx="9225628" cy="4493538"/>
          </a:xfrm>
          <a:prstGeom prst="rect">
            <a:avLst/>
          </a:prstGeom>
          <a:noFill/>
        </p:spPr>
        <p:txBody>
          <a:bodyPr wrap="square" rtlCol="0">
            <a:spAutoFit/>
          </a:bodyPr>
          <a:lstStyle/>
          <a:p>
            <a:pPr algn="just">
              <a:spcAft>
                <a:spcPts val="1200"/>
              </a:spcAft>
            </a:pPr>
            <a:r>
              <a:rPr lang="en-GB" dirty="0" err="1">
                <a:latin typeface="Arial Narrow" pitchFamily="34" charset="0"/>
              </a:rPr>
              <a:t>HR</a:t>
            </a:r>
            <a:r>
              <a:rPr lang="en-GB" dirty="0">
                <a:latin typeface="Arial Narrow" pitchFamily="34" charset="0"/>
              </a:rPr>
              <a:t> Priorities for the Year under </a:t>
            </a:r>
            <a:r>
              <a:rPr lang="en-GB" dirty="0" smtClean="0">
                <a:latin typeface="Arial Narrow" pitchFamily="34" charset="0"/>
              </a:rPr>
              <a:t>Review included: </a:t>
            </a:r>
          </a:p>
          <a:p>
            <a:pPr algn="just">
              <a:spcAft>
                <a:spcPts val="1200"/>
              </a:spcAft>
            </a:pPr>
            <a:endParaRPr lang="en-ZA" sz="800" dirty="0">
              <a:latin typeface="Arial Narrow" pitchFamily="34" charset="0"/>
            </a:endParaRPr>
          </a:p>
          <a:p>
            <a:pPr marL="285750" indent="-285750" algn="just">
              <a:spcAft>
                <a:spcPts val="1200"/>
              </a:spcAft>
              <a:buFont typeface="Arial" pitchFamily="34" charset="0"/>
              <a:buChar char="•"/>
            </a:pPr>
            <a:r>
              <a:rPr lang="en-GB" b="1" dirty="0">
                <a:latin typeface="Arial Narrow" pitchFamily="34" charset="0"/>
              </a:rPr>
              <a:t>Career Progression</a:t>
            </a:r>
            <a:endParaRPr lang="en-ZA" dirty="0">
              <a:latin typeface="Arial Narrow" pitchFamily="34" charset="0"/>
            </a:endParaRPr>
          </a:p>
          <a:p>
            <a:pPr marL="273050" lvl="1" algn="just">
              <a:spcAft>
                <a:spcPts val="1200"/>
              </a:spcAft>
            </a:pPr>
            <a:r>
              <a:rPr lang="en-GB" dirty="0">
                <a:latin typeface="Arial Narrow" pitchFamily="34" charset="0"/>
              </a:rPr>
              <a:t>An integrated Career Progression framework and policy was developed and presented to the relevant stakeholders for approval. Planning is currently underway to conduct a pilot exercise within HR. </a:t>
            </a:r>
            <a:endParaRPr lang="en-GB" dirty="0" smtClean="0">
              <a:latin typeface="Arial Narrow" pitchFamily="34" charset="0"/>
            </a:endParaRPr>
          </a:p>
          <a:p>
            <a:pPr marL="101600" indent="-285750" algn="just">
              <a:spcAft>
                <a:spcPts val="1200"/>
              </a:spcAft>
              <a:buFont typeface="Arial" pitchFamily="34" charset="0"/>
              <a:buChar char="•"/>
            </a:pPr>
            <a:r>
              <a:rPr lang="en-GB" b="1" dirty="0" smtClean="0">
                <a:latin typeface="Arial Narrow" pitchFamily="34" charset="0"/>
              </a:rPr>
              <a:t>Performance </a:t>
            </a:r>
            <a:r>
              <a:rPr lang="en-GB" b="1" dirty="0">
                <a:latin typeface="Arial Narrow" pitchFamily="34" charset="0"/>
              </a:rPr>
              <a:t>Management</a:t>
            </a:r>
            <a:endParaRPr lang="en-ZA" dirty="0">
              <a:latin typeface="Arial Narrow" pitchFamily="34" charset="0"/>
            </a:endParaRPr>
          </a:p>
          <a:p>
            <a:pPr marL="273050" lvl="1" algn="just">
              <a:spcAft>
                <a:spcPts val="1200"/>
              </a:spcAft>
            </a:pPr>
            <a:r>
              <a:rPr lang="en-GB" dirty="0" smtClean="0">
                <a:latin typeface="Arial Narrow" pitchFamily="34" charset="0"/>
              </a:rPr>
              <a:t>Performance </a:t>
            </a:r>
            <a:r>
              <a:rPr lang="en-GB" dirty="0">
                <a:latin typeface="Arial Narrow" pitchFamily="34" charset="0"/>
              </a:rPr>
              <a:t>contracting only took place at management level. Further contracting will take place during the new financial year.</a:t>
            </a:r>
            <a:endParaRPr lang="en-ZA" dirty="0">
              <a:latin typeface="Arial Narrow" pitchFamily="34" charset="0"/>
            </a:endParaRPr>
          </a:p>
          <a:p>
            <a:pPr marL="285750" indent="-285750" algn="just">
              <a:spcAft>
                <a:spcPts val="1200"/>
              </a:spcAft>
              <a:buFont typeface="Arial" pitchFamily="34" charset="0"/>
              <a:buChar char="•"/>
            </a:pPr>
            <a:r>
              <a:rPr lang="en-GB" b="1" dirty="0">
                <a:latin typeface="Arial Narrow" pitchFamily="34" charset="0"/>
              </a:rPr>
              <a:t>Workplace Skills Plan (</a:t>
            </a:r>
            <a:r>
              <a:rPr lang="en-GB" b="1" dirty="0" err="1">
                <a:latin typeface="Arial Narrow" pitchFamily="34" charset="0"/>
              </a:rPr>
              <a:t>WSP</a:t>
            </a:r>
            <a:r>
              <a:rPr lang="en-GB" b="1" dirty="0">
                <a:latin typeface="Arial Narrow" pitchFamily="34" charset="0"/>
              </a:rPr>
              <a:t>)</a:t>
            </a:r>
            <a:endParaRPr lang="en-ZA" dirty="0">
              <a:latin typeface="Arial Narrow" pitchFamily="34" charset="0"/>
            </a:endParaRPr>
          </a:p>
          <a:p>
            <a:pPr marL="273050" lvl="1" algn="just">
              <a:spcAft>
                <a:spcPts val="1200"/>
              </a:spcAft>
            </a:pPr>
            <a:r>
              <a:rPr lang="en-GB" dirty="0">
                <a:latin typeface="Arial Narrow" pitchFamily="34" charset="0"/>
              </a:rPr>
              <a:t>Delivery on the </a:t>
            </a:r>
            <a:r>
              <a:rPr lang="en-GB" dirty="0" err="1">
                <a:latin typeface="Arial Narrow" pitchFamily="34" charset="0"/>
              </a:rPr>
              <a:t>WSP</a:t>
            </a:r>
            <a:r>
              <a:rPr lang="en-GB" dirty="0">
                <a:latin typeface="Arial Narrow" pitchFamily="34" charset="0"/>
              </a:rPr>
              <a:t> was slow due to financial constraints. However, during the year under review, new ways of training were developed and this yielded cost savings within this environment whilst addressing the skills needs of the organisation. </a:t>
            </a:r>
            <a:endParaRPr lang="en-ZA" dirty="0">
              <a:latin typeface="Arial Narrow" pitchFamily="34" charset="0"/>
            </a:endParaRPr>
          </a:p>
        </p:txBody>
      </p:sp>
      <p:sp>
        <p:nvSpPr>
          <p:cNvPr id="3" name="Slide Number Placeholder 2"/>
          <p:cNvSpPr>
            <a:spLocks noGrp="1"/>
          </p:cNvSpPr>
          <p:nvPr>
            <p:ph type="sldNum" sz="quarter" idx="12"/>
          </p:nvPr>
        </p:nvSpPr>
        <p:spPr/>
        <p:txBody>
          <a:bodyPr/>
          <a:lstStyle/>
          <a:p>
            <a:fld id="{8176BE8F-DCD2-6548-A634-818D65A37D6C}" type="slidenum">
              <a:rPr lang="en-US" smtClean="0"/>
              <a:t>20</a:t>
            </a:fld>
            <a:endParaRPr lang="en-US"/>
          </a:p>
        </p:txBody>
      </p:sp>
    </p:spTree>
    <p:extLst>
      <p:ext uri="{BB962C8B-B14F-4D97-AF65-F5344CB8AC3E}">
        <p14:creationId xmlns:p14="http://schemas.microsoft.com/office/powerpoint/2010/main" val="6765891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6814" y="152978"/>
            <a:ext cx="9333781" cy="584775"/>
          </a:xfrm>
          <a:prstGeom prst="rect">
            <a:avLst/>
          </a:prstGeom>
          <a:noFill/>
          <a:ln>
            <a:noFill/>
          </a:ln>
        </p:spPr>
        <p:txBody>
          <a:bodyPr wrap="square" rtlCol="0" anchor="ctr" anchorCtr="1">
            <a:spAutoFit/>
          </a:bodyPr>
          <a:lstStyle/>
          <a:p>
            <a:r>
              <a:rPr lang="en-ZA" sz="2400" b="1" dirty="0" smtClean="0">
                <a:solidFill>
                  <a:srgbClr val="003300"/>
                </a:solidFill>
                <a:latin typeface="Arial Narrow" pitchFamily="34" charset="0"/>
              </a:rPr>
              <a:t>FY2017/18 PERFORMANCE – HUMAN CAPITAL (</a:t>
            </a:r>
            <a:r>
              <a:rPr lang="en-ZA" sz="2400" b="1" dirty="0" err="1" smtClean="0">
                <a:solidFill>
                  <a:srgbClr val="003300"/>
                </a:solidFill>
                <a:latin typeface="Arial Narrow" pitchFamily="34" charset="0"/>
              </a:rPr>
              <a:t>cont</a:t>
            </a:r>
            <a:r>
              <a:rPr lang="en-ZA" sz="2400" b="1" dirty="0" smtClean="0">
                <a:solidFill>
                  <a:srgbClr val="003300"/>
                </a:solidFill>
                <a:latin typeface="Arial Narrow" pitchFamily="34" charset="0"/>
              </a:rPr>
              <a:t>)</a:t>
            </a:r>
          </a:p>
          <a:p>
            <a:r>
              <a:rPr lang="en-ZA" sz="800" b="1" u="sng" dirty="0" smtClean="0">
                <a:solidFill>
                  <a:srgbClr val="003300"/>
                </a:solidFill>
                <a:latin typeface="Arial Narrow" pitchFamily="34" charset="0"/>
              </a:rPr>
              <a:t>																				</a:t>
            </a:r>
            <a:endParaRPr lang="en-ZA" sz="800" b="1" u="sng" dirty="0">
              <a:solidFill>
                <a:srgbClr val="003300"/>
              </a:solidFill>
              <a:latin typeface="Arial Narrow" pitchFamily="34" charset="0"/>
            </a:endParaRPr>
          </a:p>
        </p:txBody>
      </p:sp>
      <p:sp>
        <p:nvSpPr>
          <p:cNvPr id="2" name="TextBox 1"/>
          <p:cNvSpPr txBox="1"/>
          <p:nvPr/>
        </p:nvSpPr>
        <p:spPr>
          <a:xfrm>
            <a:off x="504967" y="751401"/>
            <a:ext cx="9225628" cy="1077218"/>
          </a:xfrm>
          <a:prstGeom prst="rect">
            <a:avLst/>
          </a:prstGeom>
          <a:noFill/>
        </p:spPr>
        <p:txBody>
          <a:bodyPr wrap="square" rtlCol="0">
            <a:spAutoFit/>
          </a:bodyPr>
          <a:lstStyle/>
          <a:p>
            <a:pPr algn="just">
              <a:spcAft>
                <a:spcPts val="1200"/>
              </a:spcAft>
            </a:pPr>
            <a:r>
              <a:rPr lang="en-GB" dirty="0" smtClean="0">
                <a:latin typeface="Arial Narrow" pitchFamily="34" charset="0"/>
              </a:rPr>
              <a:t>Other </a:t>
            </a:r>
            <a:r>
              <a:rPr lang="en-GB" dirty="0" err="1" smtClean="0">
                <a:latin typeface="Arial Narrow" pitchFamily="34" charset="0"/>
              </a:rPr>
              <a:t>HR</a:t>
            </a:r>
            <a:r>
              <a:rPr lang="en-GB" dirty="0" smtClean="0">
                <a:latin typeface="Arial Narrow" pitchFamily="34" charset="0"/>
              </a:rPr>
              <a:t> </a:t>
            </a:r>
            <a:r>
              <a:rPr lang="en-GB" dirty="0">
                <a:latin typeface="Arial Narrow" pitchFamily="34" charset="0"/>
              </a:rPr>
              <a:t>Priorities </a:t>
            </a:r>
            <a:r>
              <a:rPr lang="en-GB" dirty="0" smtClean="0">
                <a:latin typeface="Arial Narrow" pitchFamily="34" charset="0"/>
              </a:rPr>
              <a:t>included Employment Equity and Employee Relations.</a:t>
            </a:r>
          </a:p>
          <a:p>
            <a:pPr algn="just">
              <a:spcAft>
                <a:spcPts val="1200"/>
              </a:spcAft>
            </a:pPr>
            <a:r>
              <a:rPr lang="en-US" dirty="0" smtClean="0">
                <a:latin typeface="Arial Narrow" pitchFamily="34" charset="0"/>
              </a:rPr>
              <a:t>As seen below the </a:t>
            </a:r>
            <a:r>
              <a:rPr lang="en-US" dirty="0">
                <a:latin typeface="Arial Narrow" pitchFamily="34" charset="0"/>
              </a:rPr>
              <a:t>SABC reflected a strong employment equity profile when measured against its employment equity targets during the period under review.</a:t>
            </a:r>
            <a:r>
              <a:rPr lang="en-GB" dirty="0" smtClean="0">
                <a:latin typeface="Arial Narrow" pitchFamily="34" charset="0"/>
              </a:rPr>
              <a:t>  </a:t>
            </a:r>
            <a:endParaRPr lang="en-ZA" dirty="0">
              <a:latin typeface="Arial Narrow"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9493" y="1952367"/>
            <a:ext cx="6305265" cy="3569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00502" y="5699297"/>
            <a:ext cx="9130094" cy="923330"/>
          </a:xfrm>
          <a:prstGeom prst="rect">
            <a:avLst/>
          </a:prstGeom>
          <a:solidFill>
            <a:schemeClr val="bg1"/>
          </a:solidFill>
        </p:spPr>
        <p:txBody>
          <a:bodyPr wrap="square" rtlCol="0">
            <a:spAutoFit/>
          </a:bodyPr>
          <a:lstStyle/>
          <a:p>
            <a:pPr algn="just"/>
            <a:r>
              <a:rPr lang="en-GB" dirty="0" smtClean="0">
                <a:latin typeface="Arial Narrow" pitchFamily="34" charset="0"/>
              </a:rPr>
              <a:t>Amongst </a:t>
            </a:r>
            <a:r>
              <a:rPr lang="en-GB" dirty="0">
                <a:latin typeface="Arial Narrow" pitchFamily="34" charset="0"/>
              </a:rPr>
              <a:t>priorities of the SABC Board was to reduce the number of disciplinary cases and grievances within the Corporation. </a:t>
            </a:r>
            <a:r>
              <a:rPr lang="en-GB" dirty="0" err="1" smtClean="0">
                <a:latin typeface="Arial Narrow" pitchFamily="34" charset="0"/>
              </a:rPr>
              <a:t>HR</a:t>
            </a:r>
            <a:r>
              <a:rPr lang="en-GB" dirty="0" smtClean="0">
                <a:latin typeface="Arial Narrow" pitchFamily="34" charset="0"/>
              </a:rPr>
              <a:t> </a:t>
            </a:r>
            <a:r>
              <a:rPr lang="en-GB" dirty="0">
                <a:latin typeface="Arial Narrow" pitchFamily="34" charset="0"/>
              </a:rPr>
              <a:t>focused on the finalisation of outstanding disciplinary cases and also reduced the number of disciplinary cases within the organisation to a manageable number. </a:t>
            </a:r>
            <a:endParaRPr lang="en-ZA" dirty="0">
              <a:latin typeface="Arial Narrow" pitchFamily="34" charset="0"/>
            </a:endParaRPr>
          </a:p>
        </p:txBody>
      </p:sp>
      <p:sp>
        <p:nvSpPr>
          <p:cNvPr id="5" name="Slide Number Placeholder 4"/>
          <p:cNvSpPr>
            <a:spLocks noGrp="1"/>
          </p:cNvSpPr>
          <p:nvPr>
            <p:ph type="sldNum" sz="quarter" idx="12"/>
          </p:nvPr>
        </p:nvSpPr>
        <p:spPr/>
        <p:txBody>
          <a:bodyPr/>
          <a:lstStyle/>
          <a:p>
            <a:fld id="{8176BE8F-DCD2-6548-A634-818D65A37D6C}" type="slidenum">
              <a:rPr lang="en-US" smtClean="0"/>
              <a:t>21</a:t>
            </a:fld>
            <a:endParaRPr lang="en-US"/>
          </a:p>
        </p:txBody>
      </p:sp>
    </p:spTree>
    <p:extLst>
      <p:ext uri="{BB962C8B-B14F-4D97-AF65-F5344CB8AC3E}">
        <p14:creationId xmlns:p14="http://schemas.microsoft.com/office/powerpoint/2010/main" val="28800555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6814" y="152978"/>
            <a:ext cx="9333781" cy="584775"/>
          </a:xfrm>
          <a:prstGeom prst="rect">
            <a:avLst/>
          </a:prstGeom>
          <a:noFill/>
          <a:ln>
            <a:noFill/>
          </a:ln>
        </p:spPr>
        <p:txBody>
          <a:bodyPr wrap="square" rtlCol="0" anchor="ctr" anchorCtr="1">
            <a:spAutoFit/>
          </a:bodyPr>
          <a:lstStyle/>
          <a:p>
            <a:r>
              <a:rPr lang="en-ZA" sz="2400" b="1" dirty="0" smtClean="0">
                <a:solidFill>
                  <a:srgbClr val="003300"/>
                </a:solidFill>
                <a:latin typeface="Arial Narrow" pitchFamily="34" charset="0"/>
              </a:rPr>
              <a:t>FY2017/18 PERFORMANCE – GOVERNANCE</a:t>
            </a:r>
          </a:p>
          <a:p>
            <a:r>
              <a:rPr lang="en-ZA" sz="800" b="1" u="sng" dirty="0" smtClean="0">
                <a:solidFill>
                  <a:srgbClr val="003300"/>
                </a:solidFill>
                <a:latin typeface="Arial Narrow" pitchFamily="34" charset="0"/>
              </a:rPr>
              <a:t>																				</a:t>
            </a:r>
            <a:endParaRPr lang="en-ZA" sz="800" b="1" u="sng" dirty="0">
              <a:solidFill>
                <a:srgbClr val="003300"/>
              </a:solidFill>
              <a:latin typeface="Arial Narrow" pitchFamily="34" charset="0"/>
            </a:endParaRPr>
          </a:p>
        </p:txBody>
      </p:sp>
      <p:sp>
        <p:nvSpPr>
          <p:cNvPr id="2" name="TextBox 1"/>
          <p:cNvSpPr txBox="1"/>
          <p:nvPr/>
        </p:nvSpPr>
        <p:spPr>
          <a:xfrm>
            <a:off x="396814" y="900752"/>
            <a:ext cx="9156619" cy="4154984"/>
          </a:xfrm>
          <a:prstGeom prst="rect">
            <a:avLst/>
          </a:prstGeom>
          <a:noFill/>
        </p:spPr>
        <p:txBody>
          <a:bodyPr wrap="square" rtlCol="0">
            <a:spAutoFit/>
          </a:bodyPr>
          <a:lstStyle/>
          <a:p>
            <a:pPr marL="285750" indent="-285750" algn="just">
              <a:spcAft>
                <a:spcPts val="1200"/>
              </a:spcAft>
              <a:buFont typeface="Arial" pitchFamily="34" charset="0"/>
              <a:buChar char="•"/>
            </a:pPr>
            <a:r>
              <a:rPr lang="en-GB" dirty="0" err="1" smtClean="0">
                <a:latin typeface="Arial Narrow" pitchFamily="34" charset="0"/>
              </a:rPr>
              <a:t>SABC’s</a:t>
            </a:r>
            <a:r>
              <a:rPr lang="en-GB" dirty="0" smtClean="0">
                <a:latin typeface="Arial Narrow" pitchFamily="34" charset="0"/>
              </a:rPr>
              <a:t> </a:t>
            </a:r>
            <a:r>
              <a:rPr lang="en-GB" dirty="0">
                <a:latin typeface="Arial Narrow" pitchFamily="34" charset="0"/>
              </a:rPr>
              <a:t>aim was to deliver on the highest standards of compliance with not only the letter, but also the spirit of relevant governance codes. To achieve this, processes and practices were reviewed to ensure compliance with relevant legal requirements. </a:t>
            </a:r>
            <a:endParaRPr lang="en-GB" dirty="0" smtClean="0">
              <a:latin typeface="Arial Narrow" pitchFamily="34" charset="0"/>
            </a:endParaRPr>
          </a:p>
          <a:p>
            <a:pPr marL="285750" indent="-285750" algn="just">
              <a:spcAft>
                <a:spcPts val="1200"/>
              </a:spcAft>
              <a:buFont typeface="Arial" pitchFamily="34" charset="0"/>
              <a:buChar char="•"/>
            </a:pPr>
            <a:r>
              <a:rPr lang="en-GB" dirty="0" smtClean="0">
                <a:latin typeface="Arial Narrow" pitchFamily="34" charset="0"/>
              </a:rPr>
              <a:t>There </a:t>
            </a:r>
            <a:r>
              <a:rPr lang="en-GB" dirty="0">
                <a:latin typeface="Arial Narrow" pitchFamily="34" charset="0"/>
              </a:rPr>
              <a:t>was a renewed focus on the use of funds, to ensure spending in an efficient and cost-effective manner, as well as adherence to good corporate governance practices that are continually benchmarked against the risk management framework issued by National Treasury. </a:t>
            </a:r>
            <a:endParaRPr lang="en-ZA" dirty="0">
              <a:latin typeface="Arial Narrow" pitchFamily="34" charset="0"/>
            </a:endParaRPr>
          </a:p>
          <a:p>
            <a:pPr marL="285750" indent="-285750" algn="just">
              <a:spcAft>
                <a:spcPts val="1200"/>
              </a:spcAft>
              <a:buFont typeface="Arial" pitchFamily="34" charset="0"/>
              <a:buChar char="•"/>
            </a:pPr>
            <a:r>
              <a:rPr lang="en-GB" dirty="0">
                <a:latin typeface="Arial Narrow" pitchFamily="34" charset="0"/>
              </a:rPr>
              <a:t>A</a:t>
            </a:r>
            <a:r>
              <a:rPr lang="en-GB" dirty="0" smtClean="0">
                <a:latin typeface="Arial Narrow" pitchFamily="34" charset="0"/>
              </a:rPr>
              <a:t>dditional </a:t>
            </a:r>
            <a:r>
              <a:rPr lang="en-GB" dirty="0">
                <a:latin typeface="Arial Narrow" pitchFamily="34" charset="0"/>
              </a:rPr>
              <a:t>effort went into clearing previous internal and external audit findings. Significant progress was made on both these deliverables, however, it should be noted that this is an on-going process that will continue in the new financial year. </a:t>
            </a:r>
            <a:endParaRPr lang="en-ZA" dirty="0">
              <a:latin typeface="Arial Narrow" pitchFamily="34" charset="0"/>
            </a:endParaRPr>
          </a:p>
          <a:p>
            <a:pPr marL="285750" indent="-285750" algn="just">
              <a:spcAft>
                <a:spcPts val="1200"/>
              </a:spcAft>
              <a:buFont typeface="Arial" pitchFamily="34" charset="0"/>
              <a:buChar char="•"/>
            </a:pPr>
            <a:r>
              <a:rPr lang="en-GB" dirty="0">
                <a:latin typeface="Arial Narrow" pitchFamily="34" charset="0"/>
              </a:rPr>
              <a:t>The identification, assessment and mitigation of strategic, compliance, operational and fraud risks form the core of the </a:t>
            </a:r>
            <a:r>
              <a:rPr lang="en-GB" dirty="0" err="1">
                <a:latin typeface="Arial Narrow" pitchFamily="34" charset="0"/>
              </a:rPr>
              <a:t>SABC’s</a:t>
            </a:r>
            <a:r>
              <a:rPr lang="en-GB" dirty="0">
                <a:latin typeface="Arial Narrow" pitchFamily="34" charset="0"/>
              </a:rPr>
              <a:t> enterprise-wide risk management. During the period under review, 76 risk management plans were completed for identified risks. The plans are monitored and evaluated on an on-going basis. </a:t>
            </a:r>
            <a:endParaRPr lang="en-ZA" dirty="0">
              <a:latin typeface="Arial Narrow" pitchFamily="34" charset="0"/>
            </a:endParaRPr>
          </a:p>
        </p:txBody>
      </p:sp>
      <p:sp>
        <p:nvSpPr>
          <p:cNvPr id="3" name="Slide Number Placeholder 2"/>
          <p:cNvSpPr>
            <a:spLocks noGrp="1"/>
          </p:cNvSpPr>
          <p:nvPr>
            <p:ph type="sldNum" sz="quarter" idx="12"/>
          </p:nvPr>
        </p:nvSpPr>
        <p:spPr/>
        <p:txBody>
          <a:bodyPr/>
          <a:lstStyle/>
          <a:p>
            <a:fld id="{8176BE8F-DCD2-6548-A634-818D65A37D6C}" type="slidenum">
              <a:rPr lang="en-US" smtClean="0"/>
              <a:t>22</a:t>
            </a:fld>
            <a:endParaRPr lang="en-US"/>
          </a:p>
        </p:txBody>
      </p:sp>
    </p:spTree>
    <p:extLst>
      <p:ext uri="{BB962C8B-B14F-4D97-AF65-F5344CB8AC3E}">
        <p14:creationId xmlns:p14="http://schemas.microsoft.com/office/powerpoint/2010/main" val="36732496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6814" y="152978"/>
            <a:ext cx="9333781" cy="584775"/>
          </a:xfrm>
          <a:prstGeom prst="rect">
            <a:avLst/>
          </a:prstGeom>
          <a:noFill/>
          <a:ln>
            <a:noFill/>
          </a:ln>
        </p:spPr>
        <p:txBody>
          <a:bodyPr wrap="square" rtlCol="0" anchor="ctr" anchorCtr="1">
            <a:spAutoFit/>
          </a:bodyPr>
          <a:lstStyle/>
          <a:p>
            <a:r>
              <a:rPr lang="en-ZA" sz="2400" b="1" dirty="0" smtClean="0">
                <a:solidFill>
                  <a:srgbClr val="003300"/>
                </a:solidFill>
                <a:latin typeface="Arial Narrow" pitchFamily="34" charset="0"/>
              </a:rPr>
              <a:t>FY2017/18 PERFORMANCE – GOVERNANCE (</a:t>
            </a:r>
            <a:r>
              <a:rPr lang="en-ZA" sz="2400" b="1" dirty="0" err="1" smtClean="0">
                <a:solidFill>
                  <a:srgbClr val="003300"/>
                </a:solidFill>
                <a:latin typeface="Arial Narrow" pitchFamily="34" charset="0"/>
              </a:rPr>
              <a:t>cont</a:t>
            </a:r>
            <a:r>
              <a:rPr lang="en-ZA" sz="2400" b="1" dirty="0" smtClean="0">
                <a:solidFill>
                  <a:srgbClr val="003300"/>
                </a:solidFill>
                <a:latin typeface="Arial Narrow" pitchFamily="34" charset="0"/>
              </a:rPr>
              <a:t>)</a:t>
            </a:r>
          </a:p>
          <a:p>
            <a:r>
              <a:rPr lang="en-ZA" sz="800" b="1" u="sng" dirty="0" smtClean="0">
                <a:solidFill>
                  <a:srgbClr val="003300"/>
                </a:solidFill>
                <a:latin typeface="Arial Narrow" pitchFamily="34" charset="0"/>
              </a:rPr>
              <a:t>																				</a:t>
            </a:r>
            <a:endParaRPr lang="en-ZA" sz="800" b="1" u="sng" dirty="0">
              <a:solidFill>
                <a:srgbClr val="003300"/>
              </a:solidFill>
              <a:latin typeface="Arial Narrow"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947911689"/>
              </p:ext>
            </p:extLst>
          </p:nvPr>
        </p:nvGraphicFramePr>
        <p:xfrm>
          <a:off x="800976" y="1037711"/>
          <a:ext cx="7770434" cy="5198745"/>
        </p:xfrm>
        <a:graphic>
          <a:graphicData uri="http://schemas.openxmlformats.org/drawingml/2006/table">
            <a:tbl>
              <a:tblPr>
                <a:tableStyleId>{5C22544A-7EE6-4342-B048-85BDC9FD1C3A}</a:tableStyleId>
              </a:tblPr>
              <a:tblGrid>
                <a:gridCol w="3759380">
                  <a:extLst>
                    <a:ext uri="{9D8B030D-6E8A-4147-A177-3AD203B41FA5}">
                      <a16:colId xmlns:a16="http://schemas.microsoft.com/office/drawing/2014/main" val="20000"/>
                    </a:ext>
                  </a:extLst>
                </a:gridCol>
                <a:gridCol w="1337018">
                  <a:extLst>
                    <a:ext uri="{9D8B030D-6E8A-4147-A177-3AD203B41FA5}">
                      <a16:colId xmlns:a16="http://schemas.microsoft.com/office/drawing/2014/main" val="20001"/>
                    </a:ext>
                  </a:extLst>
                </a:gridCol>
                <a:gridCol w="1337018">
                  <a:extLst>
                    <a:ext uri="{9D8B030D-6E8A-4147-A177-3AD203B41FA5}">
                      <a16:colId xmlns:a16="http://schemas.microsoft.com/office/drawing/2014/main" val="20002"/>
                    </a:ext>
                  </a:extLst>
                </a:gridCol>
                <a:gridCol w="1337018">
                  <a:extLst>
                    <a:ext uri="{9D8B030D-6E8A-4147-A177-3AD203B41FA5}">
                      <a16:colId xmlns:a16="http://schemas.microsoft.com/office/drawing/2014/main" val="20003"/>
                    </a:ext>
                  </a:extLst>
                </a:gridCol>
              </a:tblGrid>
              <a:tr h="190500">
                <a:tc rowSpan="3">
                  <a:txBody>
                    <a:bodyPr/>
                    <a:lstStyle/>
                    <a:p>
                      <a:pPr algn="ctr" fontAlgn="b"/>
                      <a:r>
                        <a:rPr lang="en-ZA" sz="1800" b="1" u="none" strike="noStrike" dirty="0">
                          <a:solidFill>
                            <a:schemeClr val="bg1"/>
                          </a:solidFill>
                          <a:effectLst/>
                          <a:latin typeface="Arial Narrow" pitchFamily="34" charset="0"/>
                        </a:rPr>
                        <a:t>IRREGULAR EXPENDITURE</a:t>
                      </a:r>
                      <a:endParaRPr lang="en-ZA" sz="1800" b="1" i="0" u="none" strike="noStrike" dirty="0">
                        <a:solidFill>
                          <a:schemeClr val="bg1"/>
                        </a:solidFill>
                        <a:effectLst/>
                        <a:latin typeface="Arial Narrow" pitchFamily="34" charset="0"/>
                      </a:endParaRPr>
                    </a:p>
                  </a:txBody>
                  <a:tcPr marL="9525" marR="9525" marT="9525" marB="0" anchor="ctr">
                    <a:solidFill>
                      <a:srgbClr val="003300"/>
                    </a:solidFill>
                  </a:tcPr>
                </a:tc>
                <a:tc gridSpan="3">
                  <a:txBody>
                    <a:bodyPr/>
                    <a:lstStyle/>
                    <a:p>
                      <a:pPr algn="ctr" fontAlgn="auto"/>
                      <a:r>
                        <a:rPr lang="en-ZA" sz="1400" b="1" u="none" strike="noStrike" dirty="0">
                          <a:effectLst/>
                          <a:latin typeface="Arial Narrow" pitchFamily="34" charset="0"/>
                        </a:rPr>
                        <a:t> </a:t>
                      </a:r>
                      <a:r>
                        <a:rPr lang="en-ZA" sz="1400" b="1" u="none" strike="noStrike" dirty="0">
                          <a:solidFill>
                            <a:schemeClr val="bg1"/>
                          </a:solidFill>
                          <a:effectLst/>
                          <a:latin typeface="Arial Narrow" pitchFamily="34" charset="0"/>
                        </a:rPr>
                        <a:t>GROUP AND COMPANY </a:t>
                      </a:r>
                      <a:endParaRPr lang="en-ZA" sz="1400" b="1" i="0" u="none" strike="noStrike" dirty="0">
                        <a:solidFill>
                          <a:schemeClr val="bg1"/>
                        </a:solidFill>
                        <a:effectLst/>
                        <a:latin typeface="Arial Narrow" pitchFamily="34" charset="0"/>
                      </a:endParaRPr>
                    </a:p>
                  </a:txBody>
                  <a:tcPr marL="9525" marR="9525" marT="9525" marB="0" anchor="b">
                    <a:solidFill>
                      <a:srgbClr val="003300"/>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190500">
                <a:tc vMerge="1">
                  <a:txBody>
                    <a:bodyPr/>
                    <a:lstStyle/>
                    <a:p>
                      <a:pPr algn="ctr" fontAlgn="b"/>
                      <a:endParaRPr lang="en-ZA" sz="1400" b="1" i="0" u="none" strike="noStrike" dirty="0">
                        <a:solidFill>
                          <a:srgbClr val="000000"/>
                        </a:solidFill>
                        <a:effectLst/>
                        <a:latin typeface="Arial Narrow" pitchFamily="34" charset="0"/>
                      </a:endParaRPr>
                    </a:p>
                  </a:txBody>
                  <a:tcPr marL="9525" marR="9525" marT="9525" marB="0" anchor="b"/>
                </a:tc>
                <a:tc>
                  <a:txBody>
                    <a:bodyPr/>
                    <a:lstStyle/>
                    <a:p>
                      <a:pPr algn="ctr" fontAlgn="b"/>
                      <a:r>
                        <a:rPr lang="en-ZA" sz="1400" b="1" u="none" strike="noStrike" dirty="0">
                          <a:solidFill>
                            <a:schemeClr val="bg1"/>
                          </a:solidFill>
                          <a:effectLst/>
                          <a:latin typeface="Arial Narrow" pitchFamily="34" charset="0"/>
                        </a:rPr>
                        <a:t> 2018 </a:t>
                      </a:r>
                      <a:endParaRPr lang="en-ZA" sz="1400" b="1" i="0" u="none" strike="noStrike" dirty="0">
                        <a:solidFill>
                          <a:schemeClr val="bg1"/>
                        </a:solidFill>
                        <a:effectLst/>
                        <a:latin typeface="Arial Narrow" pitchFamily="34" charset="0"/>
                      </a:endParaRPr>
                    </a:p>
                  </a:txBody>
                  <a:tcPr marL="9525" marR="9525" marT="9525" marB="0" anchor="b">
                    <a:solidFill>
                      <a:srgbClr val="003300"/>
                    </a:solidFill>
                  </a:tcPr>
                </a:tc>
                <a:tc>
                  <a:txBody>
                    <a:bodyPr/>
                    <a:lstStyle/>
                    <a:p>
                      <a:pPr algn="ctr" fontAlgn="b"/>
                      <a:r>
                        <a:rPr lang="en-ZA" sz="1400" b="1" u="none" strike="noStrike" dirty="0">
                          <a:solidFill>
                            <a:schemeClr val="bg1"/>
                          </a:solidFill>
                          <a:effectLst/>
                          <a:latin typeface="Arial Narrow" pitchFamily="34" charset="0"/>
                        </a:rPr>
                        <a:t> 2017 </a:t>
                      </a:r>
                      <a:endParaRPr lang="en-ZA" sz="1400" b="1" i="0" u="none" strike="noStrike" dirty="0">
                        <a:solidFill>
                          <a:schemeClr val="bg1"/>
                        </a:solidFill>
                        <a:effectLst/>
                        <a:latin typeface="Arial Narrow" pitchFamily="34" charset="0"/>
                      </a:endParaRPr>
                    </a:p>
                  </a:txBody>
                  <a:tcPr marL="9525" marR="9525" marT="9525" marB="0" anchor="b">
                    <a:solidFill>
                      <a:srgbClr val="003300"/>
                    </a:solidFill>
                  </a:tcPr>
                </a:tc>
                <a:tc>
                  <a:txBody>
                    <a:bodyPr/>
                    <a:lstStyle/>
                    <a:p>
                      <a:pPr algn="l" fontAlgn="b"/>
                      <a:r>
                        <a:rPr lang="en-ZA" sz="1400" b="1" u="none" strike="noStrike" dirty="0" smtClean="0">
                          <a:solidFill>
                            <a:schemeClr val="bg1"/>
                          </a:solidFill>
                          <a:effectLst/>
                          <a:latin typeface="Arial Narrow" pitchFamily="34" charset="0"/>
                        </a:rPr>
                        <a:t>             2016 </a:t>
                      </a:r>
                      <a:endParaRPr lang="en-ZA" sz="1400" b="1" i="0" u="none" strike="noStrike" dirty="0">
                        <a:solidFill>
                          <a:schemeClr val="bg1"/>
                        </a:solidFill>
                        <a:effectLst/>
                        <a:latin typeface="Arial Narrow" pitchFamily="34" charset="0"/>
                      </a:endParaRPr>
                    </a:p>
                  </a:txBody>
                  <a:tcPr marL="9525" marR="9525" marT="9525" marB="0" anchor="b">
                    <a:solidFill>
                      <a:srgbClr val="003300"/>
                    </a:solidFill>
                  </a:tcPr>
                </a:tc>
                <a:extLst>
                  <a:ext uri="{0D108BD9-81ED-4DB2-BD59-A6C34878D82A}">
                    <a16:rowId xmlns:a16="http://schemas.microsoft.com/office/drawing/2014/main" val="10001"/>
                  </a:ext>
                </a:extLst>
              </a:tr>
              <a:tr h="190500">
                <a:tc vMerge="1">
                  <a:txBody>
                    <a:bodyPr/>
                    <a:lstStyle/>
                    <a:p>
                      <a:pPr algn="ctr" fontAlgn="b"/>
                      <a:endParaRPr lang="en-ZA" sz="1400" b="1" i="0" u="none" strike="noStrike" dirty="0">
                        <a:solidFill>
                          <a:srgbClr val="000000"/>
                        </a:solidFill>
                        <a:effectLst/>
                        <a:latin typeface="Arial Narrow" pitchFamily="34" charset="0"/>
                      </a:endParaRPr>
                    </a:p>
                  </a:txBody>
                  <a:tcPr marL="9525" marR="9525" marT="9525" marB="0" anchor="b"/>
                </a:tc>
                <a:tc>
                  <a:txBody>
                    <a:bodyPr/>
                    <a:lstStyle/>
                    <a:p>
                      <a:pPr algn="ctr" fontAlgn="auto"/>
                      <a:r>
                        <a:rPr lang="en-ZA" sz="1400" b="1" u="none" strike="noStrike" dirty="0">
                          <a:solidFill>
                            <a:schemeClr val="bg1"/>
                          </a:solidFill>
                          <a:effectLst/>
                          <a:latin typeface="Arial Narrow" pitchFamily="34" charset="0"/>
                        </a:rPr>
                        <a:t> R'000 </a:t>
                      </a:r>
                      <a:endParaRPr lang="en-ZA" sz="1400" b="1" i="0" u="none" strike="noStrike" dirty="0">
                        <a:solidFill>
                          <a:schemeClr val="bg1"/>
                        </a:solidFill>
                        <a:effectLst/>
                        <a:latin typeface="Arial Narrow" pitchFamily="34" charset="0"/>
                      </a:endParaRPr>
                    </a:p>
                  </a:txBody>
                  <a:tcPr marL="9525" marR="9525" marT="9525" marB="0" anchor="b">
                    <a:solidFill>
                      <a:srgbClr val="003300"/>
                    </a:solidFill>
                  </a:tcPr>
                </a:tc>
                <a:tc>
                  <a:txBody>
                    <a:bodyPr/>
                    <a:lstStyle/>
                    <a:p>
                      <a:pPr algn="ctr" fontAlgn="auto"/>
                      <a:r>
                        <a:rPr lang="en-ZA" sz="1400" b="1" u="none" strike="noStrike" dirty="0">
                          <a:solidFill>
                            <a:schemeClr val="bg1"/>
                          </a:solidFill>
                          <a:effectLst/>
                          <a:latin typeface="Arial Narrow" pitchFamily="34" charset="0"/>
                        </a:rPr>
                        <a:t> R'000 </a:t>
                      </a:r>
                      <a:endParaRPr lang="en-ZA" sz="1400" b="1" i="0" u="none" strike="noStrike" dirty="0">
                        <a:solidFill>
                          <a:schemeClr val="bg1"/>
                        </a:solidFill>
                        <a:effectLst/>
                        <a:latin typeface="Arial Narrow" pitchFamily="34" charset="0"/>
                      </a:endParaRPr>
                    </a:p>
                  </a:txBody>
                  <a:tcPr marL="9525" marR="9525" marT="9525" marB="0" anchor="b">
                    <a:solidFill>
                      <a:srgbClr val="003300"/>
                    </a:solidFill>
                  </a:tcPr>
                </a:tc>
                <a:tc>
                  <a:txBody>
                    <a:bodyPr/>
                    <a:lstStyle/>
                    <a:p>
                      <a:pPr algn="ctr" fontAlgn="auto"/>
                      <a:r>
                        <a:rPr lang="en-ZA" sz="1400" b="1" u="none" strike="noStrike" dirty="0">
                          <a:solidFill>
                            <a:schemeClr val="bg1"/>
                          </a:solidFill>
                          <a:effectLst/>
                          <a:latin typeface="Arial Narrow" pitchFamily="34" charset="0"/>
                        </a:rPr>
                        <a:t> R'000 </a:t>
                      </a:r>
                      <a:endParaRPr lang="en-ZA" sz="1400" b="1" i="0" u="none" strike="noStrike" dirty="0">
                        <a:solidFill>
                          <a:schemeClr val="bg1"/>
                        </a:solidFill>
                        <a:effectLst/>
                        <a:latin typeface="Arial Narrow" pitchFamily="34" charset="0"/>
                      </a:endParaRPr>
                    </a:p>
                  </a:txBody>
                  <a:tcPr marL="9525" marR="9525" marT="9525" marB="0" anchor="b">
                    <a:solidFill>
                      <a:srgbClr val="003300"/>
                    </a:solidFill>
                  </a:tcPr>
                </a:tc>
                <a:extLst>
                  <a:ext uri="{0D108BD9-81ED-4DB2-BD59-A6C34878D82A}">
                    <a16:rowId xmlns:a16="http://schemas.microsoft.com/office/drawing/2014/main" val="10002"/>
                  </a:ext>
                </a:extLst>
              </a:tr>
              <a:tr h="190500">
                <a:tc>
                  <a:txBody>
                    <a:bodyPr/>
                    <a:lstStyle/>
                    <a:p>
                      <a:pPr algn="l" fontAlgn="b"/>
                      <a:endParaRPr lang="en-ZA" sz="1400" b="0" i="0" u="none" strike="noStrike" dirty="0">
                        <a:solidFill>
                          <a:srgbClr val="000000"/>
                        </a:solidFill>
                        <a:effectLst/>
                        <a:latin typeface="Arial Narrow" pitchFamily="34" charset="0"/>
                      </a:endParaRPr>
                    </a:p>
                  </a:txBody>
                  <a:tcPr marL="9525" marR="9525" marT="9525" marB="0" anchor="b">
                    <a:solidFill>
                      <a:schemeClr val="accent3">
                        <a:lumMod val="20000"/>
                        <a:lumOff val="80000"/>
                      </a:schemeClr>
                    </a:solidFill>
                  </a:tcPr>
                </a:tc>
                <a:tc>
                  <a:txBody>
                    <a:bodyPr/>
                    <a:lstStyle/>
                    <a:p>
                      <a:pPr algn="ctr" fontAlgn="auto"/>
                      <a:endParaRPr lang="en-ZA" sz="1400" b="1" i="0" u="none" strike="noStrike">
                        <a:solidFill>
                          <a:srgbClr val="000000"/>
                        </a:solidFill>
                        <a:effectLst/>
                        <a:latin typeface="Arial Narrow" pitchFamily="34" charset="0"/>
                      </a:endParaRPr>
                    </a:p>
                  </a:txBody>
                  <a:tcPr marL="9525" marR="9525" marT="9525" marB="0" anchor="b">
                    <a:solidFill>
                      <a:schemeClr val="accent3">
                        <a:lumMod val="20000"/>
                        <a:lumOff val="80000"/>
                      </a:schemeClr>
                    </a:solidFill>
                  </a:tcPr>
                </a:tc>
                <a:tc>
                  <a:txBody>
                    <a:bodyPr/>
                    <a:lstStyle/>
                    <a:p>
                      <a:pPr algn="r" fontAlgn="t"/>
                      <a:endParaRPr lang="en-ZA" sz="1400" b="0" i="0" u="none" strike="noStrike">
                        <a:solidFill>
                          <a:srgbClr val="000000"/>
                        </a:solidFill>
                        <a:effectLst/>
                        <a:latin typeface="Arial Narrow" pitchFamily="34" charset="0"/>
                      </a:endParaRPr>
                    </a:p>
                  </a:txBody>
                  <a:tcPr marL="9525" marR="9525" marT="9525" marB="0">
                    <a:solidFill>
                      <a:schemeClr val="accent3">
                        <a:lumMod val="20000"/>
                        <a:lumOff val="80000"/>
                      </a:schemeClr>
                    </a:solidFill>
                  </a:tcPr>
                </a:tc>
                <a:tc>
                  <a:txBody>
                    <a:bodyPr/>
                    <a:lstStyle/>
                    <a:p>
                      <a:pPr algn="r" fontAlgn="t"/>
                      <a:endParaRPr lang="en-ZA" sz="1400" b="0" i="0" u="none" strike="noStrike">
                        <a:solidFill>
                          <a:srgbClr val="000000"/>
                        </a:solidFill>
                        <a:effectLst/>
                        <a:latin typeface="Arial Narrow" pitchFamily="34" charset="0"/>
                      </a:endParaRPr>
                    </a:p>
                  </a:txBody>
                  <a:tcPr marL="9525" marR="9525" marT="9525" marB="0">
                    <a:solidFill>
                      <a:schemeClr val="accent3">
                        <a:lumMod val="20000"/>
                        <a:lumOff val="80000"/>
                      </a:schemeClr>
                    </a:solidFill>
                  </a:tcPr>
                </a:tc>
                <a:extLst>
                  <a:ext uri="{0D108BD9-81ED-4DB2-BD59-A6C34878D82A}">
                    <a16:rowId xmlns:a16="http://schemas.microsoft.com/office/drawing/2014/main" val="10003"/>
                  </a:ext>
                </a:extLst>
              </a:tr>
              <a:tr h="190500">
                <a:tc>
                  <a:txBody>
                    <a:bodyPr/>
                    <a:lstStyle/>
                    <a:p>
                      <a:pPr algn="l" fontAlgn="t"/>
                      <a:r>
                        <a:rPr lang="en-ZA" sz="1400" u="none" strike="noStrike" dirty="0">
                          <a:effectLst/>
                          <a:latin typeface="Arial Narrow" pitchFamily="34" charset="0"/>
                        </a:rPr>
                        <a:t>Opening balance</a:t>
                      </a:r>
                      <a:endParaRPr lang="en-ZA" sz="1400" b="1" i="0" u="none" strike="noStrike" dirty="0">
                        <a:solidFill>
                          <a:srgbClr val="000000"/>
                        </a:solidFill>
                        <a:effectLst/>
                        <a:latin typeface="Arial Narrow" pitchFamily="34" charset="0"/>
                      </a:endParaRPr>
                    </a:p>
                  </a:txBody>
                  <a:tcPr marL="9525" marR="9525" marT="9525" marB="0">
                    <a:solidFill>
                      <a:schemeClr val="accent3">
                        <a:lumMod val="20000"/>
                        <a:lumOff val="80000"/>
                      </a:schemeClr>
                    </a:solidFill>
                  </a:tcPr>
                </a:tc>
                <a:tc>
                  <a:txBody>
                    <a:bodyPr/>
                    <a:lstStyle/>
                    <a:p>
                      <a:pPr algn="l" fontAlgn="t"/>
                      <a:r>
                        <a:rPr lang="en-ZA" sz="1400" u="none" strike="noStrike" dirty="0">
                          <a:effectLst/>
                          <a:latin typeface="Arial Narrow" pitchFamily="34" charset="0"/>
                        </a:rPr>
                        <a:t>           4 405 804 </a:t>
                      </a:r>
                      <a:endParaRPr lang="en-ZA" sz="1400" b="0" i="0" u="none" strike="noStrike" dirty="0">
                        <a:solidFill>
                          <a:srgbClr val="000000"/>
                        </a:solidFill>
                        <a:effectLst/>
                        <a:latin typeface="Arial Narrow" pitchFamily="34" charset="0"/>
                      </a:endParaRPr>
                    </a:p>
                  </a:txBody>
                  <a:tcPr marL="9525" marR="9525" marT="9525" marB="0">
                    <a:solidFill>
                      <a:schemeClr val="accent3">
                        <a:lumMod val="20000"/>
                        <a:lumOff val="80000"/>
                      </a:schemeClr>
                    </a:solidFill>
                  </a:tcPr>
                </a:tc>
                <a:tc>
                  <a:txBody>
                    <a:bodyPr/>
                    <a:lstStyle/>
                    <a:p>
                      <a:pPr algn="l" fontAlgn="t"/>
                      <a:r>
                        <a:rPr lang="en-ZA" sz="1400" u="none" strike="noStrike">
                          <a:effectLst/>
                          <a:latin typeface="Arial Narrow" pitchFamily="34" charset="0"/>
                        </a:rPr>
                        <a:t>           5 148 526 </a:t>
                      </a:r>
                      <a:endParaRPr lang="en-ZA" sz="1400" b="0" i="0" u="none" strike="noStrike">
                        <a:solidFill>
                          <a:srgbClr val="000000"/>
                        </a:solidFill>
                        <a:effectLst/>
                        <a:latin typeface="Arial Narrow" pitchFamily="34" charset="0"/>
                      </a:endParaRPr>
                    </a:p>
                  </a:txBody>
                  <a:tcPr marL="9525" marR="9525" marT="9525" marB="0">
                    <a:solidFill>
                      <a:schemeClr val="accent3">
                        <a:lumMod val="20000"/>
                        <a:lumOff val="80000"/>
                      </a:schemeClr>
                    </a:solidFill>
                  </a:tcPr>
                </a:tc>
                <a:tc>
                  <a:txBody>
                    <a:bodyPr/>
                    <a:lstStyle/>
                    <a:p>
                      <a:pPr algn="l" fontAlgn="t"/>
                      <a:r>
                        <a:rPr lang="en-ZA" sz="1400" u="none" strike="noStrike">
                          <a:effectLst/>
                          <a:latin typeface="Arial Narrow" pitchFamily="34" charset="0"/>
                        </a:rPr>
                        <a:t>           4 385 138 </a:t>
                      </a:r>
                      <a:endParaRPr lang="en-ZA" sz="1400" b="0" i="0" u="none" strike="noStrike">
                        <a:solidFill>
                          <a:srgbClr val="000000"/>
                        </a:solidFill>
                        <a:effectLst/>
                        <a:latin typeface="Arial Narrow" pitchFamily="34" charset="0"/>
                      </a:endParaRPr>
                    </a:p>
                  </a:txBody>
                  <a:tcPr marL="9525" marR="9525" marT="9525" marB="0">
                    <a:solidFill>
                      <a:schemeClr val="accent3">
                        <a:lumMod val="20000"/>
                        <a:lumOff val="80000"/>
                      </a:schemeClr>
                    </a:solidFill>
                  </a:tcPr>
                </a:tc>
                <a:extLst>
                  <a:ext uri="{0D108BD9-81ED-4DB2-BD59-A6C34878D82A}">
                    <a16:rowId xmlns:a16="http://schemas.microsoft.com/office/drawing/2014/main" val="10004"/>
                  </a:ext>
                </a:extLst>
              </a:tr>
              <a:tr h="190500">
                <a:tc>
                  <a:txBody>
                    <a:bodyPr/>
                    <a:lstStyle/>
                    <a:p>
                      <a:pPr algn="l" fontAlgn="t"/>
                      <a:r>
                        <a:rPr lang="en-ZA" sz="1400" u="none" strike="noStrike">
                          <a:effectLst/>
                          <a:latin typeface="Arial Narrow" pitchFamily="34" charset="0"/>
                        </a:rPr>
                        <a:t>Irregulae Expenditure not validated</a:t>
                      </a:r>
                      <a:endParaRPr lang="en-ZA" sz="1400" b="0" i="0" u="none" strike="noStrike">
                        <a:solidFill>
                          <a:srgbClr val="000000"/>
                        </a:solidFill>
                        <a:effectLst/>
                        <a:latin typeface="Arial Narrow" pitchFamily="34" charset="0"/>
                      </a:endParaRPr>
                    </a:p>
                  </a:txBody>
                  <a:tcPr marL="9525" marR="9525" marT="9525" marB="0">
                    <a:solidFill>
                      <a:schemeClr val="accent3">
                        <a:lumMod val="20000"/>
                        <a:lumOff val="80000"/>
                      </a:schemeClr>
                    </a:solidFill>
                  </a:tcPr>
                </a:tc>
                <a:tc>
                  <a:txBody>
                    <a:bodyPr/>
                    <a:lstStyle/>
                    <a:p>
                      <a:pPr algn="l" fontAlgn="t"/>
                      <a:r>
                        <a:rPr lang="en-ZA" sz="1400" u="none" strike="noStrike">
                          <a:effectLst/>
                          <a:latin typeface="Arial Narrow" pitchFamily="34" charset="0"/>
                        </a:rPr>
                        <a:t>                         - </a:t>
                      </a:r>
                      <a:endParaRPr lang="en-ZA" sz="1400" b="0" i="0" u="none" strike="noStrike">
                        <a:solidFill>
                          <a:srgbClr val="000000"/>
                        </a:solidFill>
                        <a:effectLst/>
                        <a:latin typeface="Arial Narrow" pitchFamily="34" charset="0"/>
                      </a:endParaRPr>
                    </a:p>
                  </a:txBody>
                  <a:tcPr marL="9525" marR="9525" marT="9525" marB="0">
                    <a:solidFill>
                      <a:schemeClr val="accent3">
                        <a:lumMod val="20000"/>
                        <a:lumOff val="80000"/>
                      </a:schemeClr>
                    </a:solidFill>
                  </a:tcPr>
                </a:tc>
                <a:tc>
                  <a:txBody>
                    <a:bodyPr/>
                    <a:lstStyle/>
                    <a:p>
                      <a:pPr algn="l" fontAlgn="t"/>
                      <a:r>
                        <a:rPr lang="en-ZA" sz="1400" u="none" strike="noStrike" dirty="0">
                          <a:effectLst/>
                          <a:latin typeface="Arial Narrow" pitchFamily="34" charset="0"/>
                        </a:rPr>
                        <a:t>          (1 429 645)</a:t>
                      </a:r>
                      <a:endParaRPr lang="en-ZA" sz="1400" b="0" i="0" u="none" strike="noStrike" dirty="0">
                        <a:solidFill>
                          <a:srgbClr val="000000"/>
                        </a:solidFill>
                        <a:effectLst/>
                        <a:latin typeface="Arial Narrow" pitchFamily="34" charset="0"/>
                      </a:endParaRPr>
                    </a:p>
                  </a:txBody>
                  <a:tcPr marL="9525" marR="9525" marT="9525" marB="0">
                    <a:solidFill>
                      <a:schemeClr val="accent3">
                        <a:lumMod val="20000"/>
                        <a:lumOff val="80000"/>
                      </a:schemeClr>
                    </a:solidFill>
                  </a:tcPr>
                </a:tc>
                <a:tc>
                  <a:txBody>
                    <a:bodyPr/>
                    <a:lstStyle/>
                    <a:p>
                      <a:pPr algn="l" fontAlgn="t"/>
                      <a:r>
                        <a:rPr lang="en-ZA" sz="1400" u="none" strike="noStrike">
                          <a:effectLst/>
                          <a:latin typeface="Arial Narrow" pitchFamily="34" charset="0"/>
                        </a:rPr>
                        <a:t>              322 282 </a:t>
                      </a:r>
                      <a:endParaRPr lang="en-ZA" sz="1400" b="0" i="0" u="none" strike="noStrike">
                        <a:solidFill>
                          <a:srgbClr val="000000"/>
                        </a:solidFill>
                        <a:effectLst/>
                        <a:latin typeface="Arial Narrow" pitchFamily="34" charset="0"/>
                      </a:endParaRPr>
                    </a:p>
                  </a:txBody>
                  <a:tcPr marL="9525" marR="9525" marT="9525" marB="0">
                    <a:solidFill>
                      <a:schemeClr val="accent3">
                        <a:lumMod val="20000"/>
                        <a:lumOff val="80000"/>
                      </a:schemeClr>
                    </a:solidFill>
                  </a:tcPr>
                </a:tc>
                <a:extLst>
                  <a:ext uri="{0D108BD9-81ED-4DB2-BD59-A6C34878D82A}">
                    <a16:rowId xmlns:a16="http://schemas.microsoft.com/office/drawing/2014/main" val="10005"/>
                  </a:ext>
                </a:extLst>
              </a:tr>
              <a:tr h="381000">
                <a:tc>
                  <a:txBody>
                    <a:bodyPr/>
                    <a:lstStyle/>
                    <a:p>
                      <a:pPr algn="l" fontAlgn="t"/>
                      <a:r>
                        <a:rPr lang="en-ZA" sz="1400" u="none" strike="noStrike">
                          <a:effectLst/>
                          <a:latin typeface="Arial Narrow" pitchFamily="34" charset="0"/>
                        </a:rPr>
                        <a:t>Add: Irregular expenditure - identified in the current year relating to the prior years</a:t>
                      </a:r>
                      <a:endParaRPr lang="en-ZA" sz="1400" b="0" i="0" u="none" strike="noStrike">
                        <a:solidFill>
                          <a:srgbClr val="000000"/>
                        </a:solidFill>
                        <a:effectLst/>
                        <a:latin typeface="Arial Narrow" pitchFamily="34" charset="0"/>
                      </a:endParaRPr>
                    </a:p>
                  </a:txBody>
                  <a:tcPr marL="9525" marR="9525" marT="9525" marB="0">
                    <a:solidFill>
                      <a:schemeClr val="accent3">
                        <a:lumMod val="20000"/>
                        <a:lumOff val="80000"/>
                      </a:schemeClr>
                    </a:solidFill>
                  </a:tcPr>
                </a:tc>
                <a:tc>
                  <a:txBody>
                    <a:bodyPr/>
                    <a:lstStyle/>
                    <a:p>
                      <a:pPr algn="l" fontAlgn="t"/>
                      <a:r>
                        <a:rPr lang="en-ZA" sz="1400" u="none" strike="noStrike" dirty="0">
                          <a:effectLst/>
                          <a:latin typeface="Arial Narrow" pitchFamily="34" charset="0"/>
                        </a:rPr>
                        <a:t>                         - </a:t>
                      </a:r>
                      <a:endParaRPr lang="en-ZA" sz="1400" b="1" i="0" u="none" strike="noStrike" dirty="0">
                        <a:solidFill>
                          <a:srgbClr val="000000"/>
                        </a:solidFill>
                        <a:effectLst/>
                        <a:latin typeface="Arial Narrow" pitchFamily="34" charset="0"/>
                      </a:endParaRPr>
                    </a:p>
                  </a:txBody>
                  <a:tcPr marL="9525" marR="9525" marT="9525" marB="0">
                    <a:solidFill>
                      <a:schemeClr val="accent3">
                        <a:lumMod val="20000"/>
                        <a:lumOff val="80000"/>
                      </a:schemeClr>
                    </a:solidFill>
                  </a:tcPr>
                </a:tc>
                <a:tc>
                  <a:txBody>
                    <a:bodyPr/>
                    <a:lstStyle/>
                    <a:p>
                      <a:pPr algn="l" fontAlgn="t"/>
                      <a:r>
                        <a:rPr lang="en-ZA" sz="1400" u="none" strike="noStrike" dirty="0">
                          <a:effectLst/>
                          <a:latin typeface="Arial Narrow" pitchFamily="34" charset="0"/>
                        </a:rPr>
                        <a:t>                         - </a:t>
                      </a:r>
                      <a:endParaRPr lang="en-ZA" sz="1400" b="1" i="0" u="none" strike="noStrike" dirty="0">
                        <a:solidFill>
                          <a:srgbClr val="000000"/>
                        </a:solidFill>
                        <a:effectLst/>
                        <a:latin typeface="Arial Narrow" pitchFamily="34" charset="0"/>
                      </a:endParaRPr>
                    </a:p>
                  </a:txBody>
                  <a:tcPr marL="9525" marR="9525" marT="9525" marB="0">
                    <a:solidFill>
                      <a:schemeClr val="accent3">
                        <a:lumMod val="20000"/>
                        <a:lumOff val="80000"/>
                      </a:schemeClr>
                    </a:solidFill>
                  </a:tcPr>
                </a:tc>
                <a:tc>
                  <a:txBody>
                    <a:bodyPr/>
                    <a:lstStyle/>
                    <a:p>
                      <a:pPr algn="l" fontAlgn="t"/>
                      <a:r>
                        <a:rPr lang="en-ZA" sz="1400" u="none" strike="noStrike" dirty="0">
                          <a:effectLst/>
                          <a:latin typeface="Arial Narrow" pitchFamily="34" charset="0"/>
                        </a:rPr>
                        <a:t>                         - </a:t>
                      </a:r>
                      <a:endParaRPr lang="en-ZA" sz="1400" b="1" i="0" u="none" strike="noStrike" dirty="0">
                        <a:solidFill>
                          <a:srgbClr val="000000"/>
                        </a:solidFill>
                        <a:effectLst/>
                        <a:latin typeface="Arial Narrow" pitchFamily="34" charset="0"/>
                      </a:endParaRPr>
                    </a:p>
                  </a:txBody>
                  <a:tcPr marL="9525" marR="9525" marT="9525" marB="0">
                    <a:solidFill>
                      <a:schemeClr val="accent3">
                        <a:lumMod val="20000"/>
                        <a:lumOff val="80000"/>
                      </a:schemeClr>
                    </a:solidFill>
                  </a:tcPr>
                </a:tc>
                <a:extLst>
                  <a:ext uri="{0D108BD9-81ED-4DB2-BD59-A6C34878D82A}">
                    <a16:rowId xmlns:a16="http://schemas.microsoft.com/office/drawing/2014/main" val="10006"/>
                  </a:ext>
                </a:extLst>
              </a:tr>
              <a:tr h="190500">
                <a:tc>
                  <a:txBody>
                    <a:bodyPr/>
                    <a:lstStyle/>
                    <a:p>
                      <a:pPr algn="l" fontAlgn="t"/>
                      <a:r>
                        <a:rPr lang="en-ZA" sz="1400" u="none" strike="noStrike">
                          <a:effectLst/>
                          <a:latin typeface="Arial Narrow" pitchFamily="34" charset="0"/>
                        </a:rPr>
                        <a:t>Balance as restated</a:t>
                      </a:r>
                      <a:endParaRPr lang="en-ZA" sz="1400" b="1" i="0" u="none" strike="noStrike">
                        <a:solidFill>
                          <a:srgbClr val="000000"/>
                        </a:solidFill>
                        <a:effectLst/>
                        <a:latin typeface="Arial Narrow" pitchFamily="34" charset="0"/>
                      </a:endParaRPr>
                    </a:p>
                  </a:txBody>
                  <a:tcPr marL="9525" marR="9525" marT="9525" marB="0">
                    <a:solidFill>
                      <a:schemeClr val="accent3">
                        <a:lumMod val="20000"/>
                        <a:lumOff val="80000"/>
                      </a:schemeClr>
                    </a:solidFill>
                  </a:tcPr>
                </a:tc>
                <a:tc>
                  <a:txBody>
                    <a:bodyPr/>
                    <a:lstStyle/>
                    <a:p>
                      <a:pPr algn="l" fontAlgn="t"/>
                      <a:r>
                        <a:rPr lang="en-ZA" sz="1400" u="none" strike="noStrike">
                          <a:effectLst/>
                          <a:latin typeface="Arial Narrow" pitchFamily="34" charset="0"/>
                        </a:rPr>
                        <a:t>           4 405 804 </a:t>
                      </a:r>
                      <a:endParaRPr lang="en-ZA" sz="1400" b="1" i="0" u="none" strike="noStrike">
                        <a:solidFill>
                          <a:srgbClr val="000000"/>
                        </a:solidFill>
                        <a:effectLst/>
                        <a:latin typeface="Arial Narrow" pitchFamily="34" charset="0"/>
                      </a:endParaRPr>
                    </a:p>
                  </a:txBody>
                  <a:tcPr marL="9525" marR="9525" marT="9525" marB="0">
                    <a:solidFill>
                      <a:schemeClr val="accent3">
                        <a:lumMod val="20000"/>
                        <a:lumOff val="80000"/>
                      </a:schemeClr>
                    </a:solidFill>
                  </a:tcPr>
                </a:tc>
                <a:tc>
                  <a:txBody>
                    <a:bodyPr/>
                    <a:lstStyle/>
                    <a:p>
                      <a:pPr algn="l" fontAlgn="t"/>
                      <a:r>
                        <a:rPr lang="en-ZA" sz="1400" u="none" strike="noStrike">
                          <a:effectLst/>
                          <a:latin typeface="Arial Narrow" pitchFamily="34" charset="0"/>
                        </a:rPr>
                        <a:t>           3 718 881 </a:t>
                      </a:r>
                      <a:endParaRPr lang="en-ZA" sz="1400" b="1" i="0" u="none" strike="noStrike">
                        <a:solidFill>
                          <a:srgbClr val="000000"/>
                        </a:solidFill>
                        <a:effectLst/>
                        <a:latin typeface="Arial Narrow" pitchFamily="34" charset="0"/>
                      </a:endParaRPr>
                    </a:p>
                  </a:txBody>
                  <a:tcPr marL="9525" marR="9525" marT="9525" marB="0">
                    <a:solidFill>
                      <a:schemeClr val="accent3">
                        <a:lumMod val="20000"/>
                        <a:lumOff val="80000"/>
                      </a:schemeClr>
                    </a:solidFill>
                  </a:tcPr>
                </a:tc>
                <a:tc>
                  <a:txBody>
                    <a:bodyPr/>
                    <a:lstStyle/>
                    <a:p>
                      <a:pPr algn="l" fontAlgn="t"/>
                      <a:r>
                        <a:rPr lang="en-ZA" sz="1400" u="none" strike="noStrike" dirty="0">
                          <a:effectLst/>
                          <a:latin typeface="Arial Narrow" pitchFamily="34" charset="0"/>
                        </a:rPr>
                        <a:t>           4 707 420 </a:t>
                      </a:r>
                      <a:endParaRPr lang="en-ZA" sz="1400" b="1" i="0" u="none" strike="noStrike" dirty="0">
                        <a:solidFill>
                          <a:srgbClr val="000000"/>
                        </a:solidFill>
                        <a:effectLst/>
                        <a:latin typeface="Arial Narrow" pitchFamily="34" charset="0"/>
                      </a:endParaRPr>
                    </a:p>
                  </a:txBody>
                  <a:tcPr marL="9525" marR="9525" marT="9525" marB="0">
                    <a:solidFill>
                      <a:schemeClr val="accent3">
                        <a:lumMod val="20000"/>
                        <a:lumOff val="80000"/>
                      </a:schemeClr>
                    </a:solidFill>
                  </a:tcPr>
                </a:tc>
                <a:extLst>
                  <a:ext uri="{0D108BD9-81ED-4DB2-BD59-A6C34878D82A}">
                    <a16:rowId xmlns:a16="http://schemas.microsoft.com/office/drawing/2014/main" val="10007"/>
                  </a:ext>
                </a:extLst>
              </a:tr>
              <a:tr h="190500">
                <a:tc>
                  <a:txBody>
                    <a:bodyPr/>
                    <a:lstStyle/>
                    <a:p>
                      <a:pPr algn="l" fontAlgn="t"/>
                      <a:endParaRPr lang="en-ZA" sz="1400" b="1" i="0" u="none" strike="noStrike">
                        <a:solidFill>
                          <a:srgbClr val="000000"/>
                        </a:solidFill>
                        <a:effectLst/>
                        <a:latin typeface="Arial Narrow" pitchFamily="34" charset="0"/>
                      </a:endParaRPr>
                    </a:p>
                  </a:txBody>
                  <a:tcPr marL="9525" marR="9525" marT="9525" marB="0">
                    <a:solidFill>
                      <a:schemeClr val="accent3">
                        <a:lumMod val="20000"/>
                        <a:lumOff val="80000"/>
                      </a:schemeClr>
                    </a:solidFill>
                  </a:tcPr>
                </a:tc>
                <a:tc>
                  <a:txBody>
                    <a:bodyPr/>
                    <a:lstStyle/>
                    <a:p>
                      <a:pPr algn="l" fontAlgn="t"/>
                      <a:endParaRPr lang="en-ZA" sz="1400" b="1" i="0" u="none" strike="noStrike">
                        <a:solidFill>
                          <a:srgbClr val="000000"/>
                        </a:solidFill>
                        <a:effectLst/>
                        <a:latin typeface="Arial Narrow" pitchFamily="34" charset="0"/>
                      </a:endParaRPr>
                    </a:p>
                  </a:txBody>
                  <a:tcPr marL="9525" marR="9525" marT="9525" marB="0">
                    <a:solidFill>
                      <a:schemeClr val="accent3">
                        <a:lumMod val="20000"/>
                        <a:lumOff val="80000"/>
                      </a:schemeClr>
                    </a:solidFill>
                  </a:tcPr>
                </a:tc>
                <a:tc>
                  <a:txBody>
                    <a:bodyPr/>
                    <a:lstStyle/>
                    <a:p>
                      <a:pPr algn="r" fontAlgn="t"/>
                      <a:endParaRPr lang="en-ZA" sz="1400" b="0" i="0" u="none" strike="noStrike">
                        <a:solidFill>
                          <a:srgbClr val="000000"/>
                        </a:solidFill>
                        <a:effectLst/>
                        <a:latin typeface="Arial Narrow" pitchFamily="34" charset="0"/>
                      </a:endParaRPr>
                    </a:p>
                  </a:txBody>
                  <a:tcPr marL="9525" marR="9525" marT="9525" marB="0">
                    <a:solidFill>
                      <a:schemeClr val="accent3">
                        <a:lumMod val="20000"/>
                        <a:lumOff val="80000"/>
                      </a:schemeClr>
                    </a:solidFill>
                  </a:tcPr>
                </a:tc>
                <a:tc>
                  <a:txBody>
                    <a:bodyPr/>
                    <a:lstStyle/>
                    <a:p>
                      <a:pPr algn="r" fontAlgn="t"/>
                      <a:endParaRPr lang="en-ZA" sz="1400" b="0" i="0" u="none" strike="noStrike" dirty="0">
                        <a:solidFill>
                          <a:srgbClr val="000000"/>
                        </a:solidFill>
                        <a:effectLst/>
                        <a:latin typeface="Arial Narrow" pitchFamily="34" charset="0"/>
                      </a:endParaRPr>
                    </a:p>
                  </a:txBody>
                  <a:tcPr marL="9525" marR="9525" marT="9525" marB="0">
                    <a:solidFill>
                      <a:schemeClr val="accent3">
                        <a:lumMod val="20000"/>
                        <a:lumOff val="80000"/>
                      </a:schemeClr>
                    </a:solidFill>
                  </a:tcPr>
                </a:tc>
                <a:extLst>
                  <a:ext uri="{0D108BD9-81ED-4DB2-BD59-A6C34878D82A}">
                    <a16:rowId xmlns:a16="http://schemas.microsoft.com/office/drawing/2014/main" val="10008"/>
                  </a:ext>
                </a:extLst>
              </a:tr>
              <a:tr h="323850">
                <a:tc>
                  <a:txBody>
                    <a:bodyPr/>
                    <a:lstStyle/>
                    <a:p>
                      <a:pPr algn="l" fontAlgn="t"/>
                      <a:r>
                        <a:rPr lang="en-ZA" sz="1400" u="none" strike="noStrike" dirty="0">
                          <a:effectLst/>
                          <a:latin typeface="Arial Narrow" pitchFamily="34" charset="0"/>
                        </a:rPr>
                        <a:t>Add: Irregular expenditure - identified in the current year </a:t>
                      </a:r>
                      <a:endParaRPr lang="en-ZA" sz="1400" b="0" i="0" u="none" strike="noStrike" dirty="0">
                        <a:solidFill>
                          <a:srgbClr val="000000"/>
                        </a:solidFill>
                        <a:effectLst/>
                        <a:latin typeface="Arial Narrow" pitchFamily="34" charset="0"/>
                      </a:endParaRPr>
                    </a:p>
                  </a:txBody>
                  <a:tcPr marL="9525" marR="9525" marT="9525" marB="0">
                    <a:solidFill>
                      <a:schemeClr val="accent3">
                        <a:lumMod val="20000"/>
                        <a:lumOff val="80000"/>
                      </a:schemeClr>
                    </a:solidFill>
                  </a:tcPr>
                </a:tc>
                <a:tc>
                  <a:txBody>
                    <a:bodyPr/>
                    <a:lstStyle/>
                    <a:p>
                      <a:pPr algn="l" fontAlgn="ctr"/>
                      <a:r>
                        <a:rPr lang="en-ZA" sz="1400" u="none" strike="noStrike">
                          <a:effectLst/>
                          <a:latin typeface="Arial Narrow" pitchFamily="34" charset="0"/>
                        </a:rPr>
                        <a:t>              571 496 </a:t>
                      </a:r>
                      <a:endParaRPr lang="en-ZA" sz="1400" b="0" i="0" u="none" strike="noStrike">
                        <a:solidFill>
                          <a:srgbClr val="000000"/>
                        </a:solidFill>
                        <a:effectLst/>
                        <a:latin typeface="Arial Narrow" pitchFamily="34" charset="0"/>
                      </a:endParaRPr>
                    </a:p>
                  </a:txBody>
                  <a:tcPr marL="9525" marR="9525" marT="9525" marB="0" anchor="ctr">
                    <a:solidFill>
                      <a:schemeClr val="accent3">
                        <a:lumMod val="20000"/>
                        <a:lumOff val="80000"/>
                      </a:schemeClr>
                    </a:solidFill>
                  </a:tcPr>
                </a:tc>
                <a:tc>
                  <a:txBody>
                    <a:bodyPr/>
                    <a:lstStyle/>
                    <a:p>
                      <a:pPr algn="l" fontAlgn="ctr"/>
                      <a:r>
                        <a:rPr lang="en-ZA" sz="1400" u="none" strike="noStrike">
                          <a:effectLst/>
                          <a:latin typeface="Arial Narrow" pitchFamily="34" charset="0"/>
                        </a:rPr>
                        <a:t>              686 923 </a:t>
                      </a:r>
                      <a:endParaRPr lang="en-ZA" sz="1400" b="0" i="0" u="none" strike="noStrike">
                        <a:solidFill>
                          <a:srgbClr val="000000"/>
                        </a:solidFill>
                        <a:effectLst/>
                        <a:latin typeface="Arial Narrow" pitchFamily="34" charset="0"/>
                      </a:endParaRPr>
                    </a:p>
                  </a:txBody>
                  <a:tcPr marL="9525" marR="9525" marT="9525" marB="0" anchor="ctr">
                    <a:solidFill>
                      <a:schemeClr val="accent3">
                        <a:lumMod val="20000"/>
                        <a:lumOff val="80000"/>
                      </a:schemeClr>
                    </a:solidFill>
                  </a:tcPr>
                </a:tc>
                <a:tc>
                  <a:txBody>
                    <a:bodyPr/>
                    <a:lstStyle/>
                    <a:p>
                      <a:pPr algn="l" fontAlgn="ctr"/>
                      <a:r>
                        <a:rPr lang="en-ZA" sz="1400" u="none" strike="noStrike" dirty="0">
                          <a:effectLst/>
                          <a:latin typeface="Arial Narrow" pitchFamily="34" charset="0"/>
                        </a:rPr>
                        <a:t>              441 222 </a:t>
                      </a:r>
                      <a:endParaRPr lang="en-ZA" sz="1400" b="0" i="0" u="none" strike="noStrike" dirty="0">
                        <a:solidFill>
                          <a:srgbClr val="000000"/>
                        </a:solidFill>
                        <a:effectLst/>
                        <a:latin typeface="Arial Narrow" pitchFamily="34" charset="0"/>
                      </a:endParaRPr>
                    </a:p>
                  </a:txBody>
                  <a:tcPr marL="9525" marR="9525" marT="9525" marB="0" anchor="ctr">
                    <a:solidFill>
                      <a:schemeClr val="accent3">
                        <a:lumMod val="20000"/>
                        <a:lumOff val="80000"/>
                      </a:schemeClr>
                    </a:solidFill>
                  </a:tcPr>
                </a:tc>
                <a:extLst>
                  <a:ext uri="{0D108BD9-81ED-4DB2-BD59-A6C34878D82A}">
                    <a16:rowId xmlns:a16="http://schemas.microsoft.com/office/drawing/2014/main" val="10009"/>
                  </a:ext>
                </a:extLst>
              </a:tr>
              <a:tr h="190500">
                <a:tc>
                  <a:txBody>
                    <a:bodyPr/>
                    <a:lstStyle/>
                    <a:p>
                      <a:pPr algn="l" fontAlgn="t"/>
                      <a:r>
                        <a:rPr lang="en-ZA" sz="1400" u="none" strike="noStrike">
                          <a:effectLst/>
                          <a:latin typeface="Arial Narrow" pitchFamily="34" charset="0"/>
                        </a:rPr>
                        <a:t>Less: Irregular Expenditure recovered</a:t>
                      </a:r>
                      <a:endParaRPr lang="en-ZA" sz="1400" b="0" i="0" u="none" strike="noStrike">
                        <a:solidFill>
                          <a:srgbClr val="000000"/>
                        </a:solidFill>
                        <a:effectLst/>
                        <a:latin typeface="Arial Narrow" pitchFamily="34" charset="0"/>
                      </a:endParaRPr>
                    </a:p>
                  </a:txBody>
                  <a:tcPr marL="9525" marR="9525" marT="9525" marB="0">
                    <a:solidFill>
                      <a:schemeClr val="accent3">
                        <a:lumMod val="20000"/>
                        <a:lumOff val="80000"/>
                      </a:schemeClr>
                    </a:solidFill>
                  </a:tcPr>
                </a:tc>
                <a:tc>
                  <a:txBody>
                    <a:bodyPr/>
                    <a:lstStyle/>
                    <a:p>
                      <a:pPr algn="l" fontAlgn="ctr"/>
                      <a:endParaRPr lang="en-ZA" sz="1400" b="0" i="0" u="none" strike="noStrike">
                        <a:solidFill>
                          <a:srgbClr val="000000"/>
                        </a:solidFill>
                        <a:effectLst/>
                        <a:latin typeface="Arial Narrow" pitchFamily="34" charset="0"/>
                      </a:endParaRPr>
                    </a:p>
                  </a:txBody>
                  <a:tcPr marL="9525" marR="9525" marT="9525" marB="0" anchor="ctr">
                    <a:solidFill>
                      <a:schemeClr val="accent3">
                        <a:lumMod val="20000"/>
                        <a:lumOff val="80000"/>
                      </a:schemeClr>
                    </a:solidFill>
                  </a:tcPr>
                </a:tc>
                <a:tc>
                  <a:txBody>
                    <a:bodyPr/>
                    <a:lstStyle/>
                    <a:p>
                      <a:pPr algn="l" fontAlgn="ctr"/>
                      <a:endParaRPr lang="en-ZA" sz="1400" b="0" i="0" u="none" strike="noStrike">
                        <a:solidFill>
                          <a:srgbClr val="000000"/>
                        </a:solidFill>
                        <a:effectLst/>
                        <a:latin typeface="Arial Narrow" pitchFamily="34" charset="0"/>
                      </a:endParaRPr>
                    </a:p>
                  </a:txBody>
                  <a:tcPr marL="9525" marR="9525" marT="9525" marB="0" anchor="ctr">
                    <a:solidFill>
                      <a:schemeClr val="accent3">
                        <a:lumMod val="20000"/>
                        <a:lumOff val="80000"/>
                      </a:schemeClr>
                    </a:solidFill>
                  </a:tcPr>
                </a:tc>
                <a:tc>
                  <a:txBody>
                    <a:bodyPr/>
                    <a:lstStyle/>
                    <a:p>
                      <a:pPr algn="l" fontAlgn="ctr"/>
                      <a:r>
                        <a:rPr lang="en-ZA" sz="1400" u="none" strike="noStrike" dirty="0">
                          <a:effectLst/>
                          <a:latin typeface="Arial Narrow" pitchFamily="34" charset="0"/>
                        </a:rPr>
                        <a:t>                   (117)</a:t>
                      </a:r>
                      <a:endParaRPr lang="en-ZA" sz="1400" b="0" i="0" u="none" strike="noStrike" dirty="0">
                        <a:solidFill>
                          <a:srgbClr val="000000"/>
                        </a:solidFill>
                        <a:effectLst/>
                        <a:latin typeface="Arial Narrow" pitchFamily="34" charset="0"/>
                      </a:endParaRPr>
                    </a:p>
                  </a:txBody>
                  <a:tcPr marL="9525" marR="9525" marT="9525" marB="0" anchor="ctr">
                    <a:solidFill>
                      <a:schemeClr val="accent3">
                        <a:lumMod val="20000"/>
                        <a:lumOff val="80000"/>
                      </a:schemeClr>
                    </a:solidFill>
                  </a:tcPr>
                </a:tc>
                <a:extLst>
                  <a:ext uri="{0D108BD9-81ED-4DB2-BD59-A6C34878D82A}">
                    <a16:rowId xmlns:a16="http://schemas.microsoft.com/office/drawing/2014/main" val="10010"/>
                  </a:ext>
                </a:extLst>
              </a:tr>
              <a:tr h="409575">
                <a:tc>
                  <a:txBody>
                    <a:bodyPr/>
                    <a:lstStyle/>
                    <a:p>
                      <a:pPr algn="l" fontAlgn="t"/>
                      <a:r>
                        <a:rPr lang="en-ZA" sz="1400" u="none" strike="noStrike">
                          <a:effectLst/>
                          <a:latin typeface="Arial Narrow" pitchFamily="34" charset="0"/>
                        </a:rPr>
                        <a:t>Irregular Expenditure awaiting condonation subject to further investigation</a:t>
                      </a:r>
                      <a:endParaRPr lang="en-ZA" sz="1400" b="1" i="0" u="none" strike="noStrike">
                        <a:solidFill>
                          <a:srgbClr val="000000"/>
                        </a:solidFill>
                        <a:effectLst/>
                        <a:latin typeface="Arial Narrow" pitchFamily="34" charset="0"/>
                      </a:endParaRPr>
                    </a:p>
                  </a:txBody>
                  <a:tcPr marL="9525" marR="9525" marT="9525" marB="0">
                    <a:solidFill>
                      <a:schemeClr val="accent3">
                        <a:lumMod val="20000"/>
                        <a:lumOff val="80000"/>
                      </a:schemeClr>
                    </a:solidFill>
                  </a:tcPr>
                </a:tc>
                <a:tc>
                  <a:txBody>
                    <a:bodyPr/>
                    <a:lstStyle/>
                    <a:p>
                      <a:pPr algn="l" fontAlgn="ctr"/>
                      <a:r>
                        <a:rPr lang="en-ZA" sz="1400" u="none" strike="noStrike">
                          <a:effectLst/>
                          <a:latin typeface="Arial Narrow" pitchFamily="34" charset="0"/>
                        </a:rPr>
                        <a:t>           4 977 300 </a:t>
                      </a:r>
                      <a:endParaRPr lang="en-ZA" sz="1400" b="1" i="0" u="none" strike="noStrike">
                        <a:solidFill>
                          <a:srgbClr val="000000"/>
                        </a:solidFill>
                        <a:effectLst/>
                        <a:latin typeface="Arial Narrow" pitchFamily="34" charset="0"/>
                      </a:endParaRPr>
                    </a:p>
                  </a:txBody>
                  <a:tcPr marL="9525" marR="9525" marT="9525" marB="0" anchor="ctr">
                    <a:solidFill>
                      <a:schemeClr val="accent3">
                        <a:lumMod val="20000"/>
                        <a:lumOff val="80000"/>
                      </a:schemeClr>
                    </a:solidFill>
                  </a:tcPr>
                </a:tc>
                <a:tc>
                  <a:txBody>
                    <a:bodyPr/>
                    <a:lstStyle/>
                    <a:p>
                      <a:pPr algn="l" fontAlgn="ctr"/>
                      <a:r>
                        <a:rPr lang="en-ZA" sz="1400" u="none" strike="noStrike">
                          <a:effectLst/>
                          <a:latin typeface="Arial Narrow" pitchFamily="34" charset="0"/>
                        </a:rPr>
                        <a:t>           4 405 804 </a:t>
                      </a:r>
                      <a:endParaRPr lang="en-ZA" sz="1400" b="1" i="0" u="none" strike="noStrike">
                        <a:solidFill>
                          <a:srgbClr val="000000"/>
                        </a:solidFill>
                        <a:effectLst/>
                        <a:latin typeface="Arial Narrow" pitchFamily="34" charset="0"/>
                      </a:endParaRPr>
                    </a:p>
                  </a:txBody>
                  <a:tcPr marL="9525" marR="9525" marT="9525" marB="0" anchor="ctr">
                    <a:solidFill>
                      <a:schemeClr val="accent3">
                        <a:lumMod val="20000"/>
                        <a:lumOff val="80000"/>
                      </a:schemeClr>
                    </a:solidFill>
                  </a:tcPr>
                </a:tc>
                <a:tc>
                  <a:txBody>
                    <a:bodyPr/>
                    <a:lstStyle/>
                    <a:p>
                      <a:pPr algn="l" fontAlgn="ctr"/>
                      <a:r>
                        <a:rPr lang="en-ZA" sz="1400" u="none" strike="noStrike" dirty="0">
                          <a:effectLst/>
                          <a:latin typeface="Arial Narrow" pitchFamily="34" charset="0"/>
                        </a:rPr>
                        <a:t>           5 148 526 </a:t>
                      </a:r>
                      <a:endParaRPr lang="en-ZA" sz="1400" b="1" i="0" u="none" strike="noStrike" dirty="0">
                        <a:solidFill>
                          <a:srgbClr val="000000"/>
                        </a:solidFill>
                        <a:effectLst/>
                        <a:latin typeface="Arial Narrow" pitchFamily="34" charset="0"/>
                      </a:endParaRPr>
                    </a:p>
                  </a:txBody>
                  <a:tcPr marL="9525" marR="9525" marT="9525" marB="0" anchor="ctr">
                    <a:solidFill>
                      <a:schemeClr val="accent3">
                        <a:lumMod val="20000"/>
                        <a:lumOff val="80000"/>
                      </a:schemeClr>
                    </a:solidFill>
                  </a:tcPr>
                </a:tc>
                <a:extLst>
                  <a:ext uri="{0D108BD9-81ED-4DB2-BD59-A6C34878D82A}">
                    <a16:rowId xmlns:a16="http://schemas.microsoft.com/office/drawing/2014/main" val="10011"/>
                  </a:ext>
                </a:extLst>
              </a:tr>
              <a:tr h="200025">
                <a:tc>
                  <a:txBody>
                    <a:bodyPr/>
                    <a:lstStyle/>
                    <a:p>
                      <a:pPr algn="l" fontAlgn="t"/>
                      <a:endParaRPr lang="en-ZA" sz="1400" b="0" i="0" u="none" strike="noStrike">
                        <a:solidFill>
                          <a:srgbClr val="000000"/>
                        </a:solidFill>
                        <a:effectLst/>
                        <a:latin typeface="Arial Narrow" pitchFamily="34" charset="0"/>
                      </a:endParaRPr>
                    </a:p>
                  </a:txBody>
                  <a:tcPr marL="9525" marR="9525" marT="9525" marB="0">
                    <a:solidFill>
                      <a:schemeClr val="accent3">
                        <a:lumMod val="20000"/>
                        <a:lumOff val="80000"/>
                      </a:schemeClr>
                    </a:solidFill>
                  </a:tcPr>
                </a:tc>
                <a:tc>
                  <a:txBody>
                    <a:bodyPr/>
                    <a:lstStyle/>
                    <a:p>
                      <a:pPr algn="l" fontAlgn="t"/>
                      <a:endParaRPr lang="en-ZA" sz="1400" b="1" i="0" u="none" strike="noStrike">
                        <a:solidFill>
                          <a:srgbClr val="000000"/>
                        </a:solidFill>
                        <a:effectLst/>
                        <a:latin typeface="Arial Narrow" pitchFamily="34" charset="0"/>
                      </a:endParaRPr>
                    </a:p>
                  </a:txBody>
                  <a:tcPr marL="9525" marR="9525" marT="9525" marB="0">
                    <a:solidFill>
                      <a:schemeClr val="accent3">
                        <a:lumMod val="20000"/>
                        <a:lumOff val="80000"/>
                      </a:schemeClr>
                    </a:solidFill>
                  </a:tcPr>
                </a:tc>
                <a:tc>
                  <a:txBody>
                    <a:bodyPr/>
                    <a:lstStyle/>
                    <a:p>
                      <a:pPr algn="r" fontAlgn="t"/>
                      <a:endParaRPr lang="en-ZA" sz="1400" b="1" i="0" u="none" strike="noStrike">
                        <a:solidFill>
                          <a:srgbClr val="000000"/>
                        </a:solidFill>
                        <a:effectLst/>
                        <a:latin typeface="Arial Narrow" pitchFamily="34" charset="0"/>
                      </a:endParaRPr>
                    </a:p>
                  </a:txBody>
                  <a:tcPr marL="9525" marR="9525" marT="9525" marB="0">
                    <a:solidFill>
                      <a:schemeClr val="accent3">
                        <a:lumMod val="20000"/>
                        <a:lumOff val="80000"/>
                      </a:schemeClr>
                    </a:solidFill>
                  </a:tcPr>
                </a:tc>
                <a:tc>
                  <a:txBody>
                    <a:bodyPr/>
                    <a:lstStyle/>
                    <a:p>
                      <a:pPr algn="r" fontAlgn="t"/>
                      <a:endParaRPr lang="en-ZA" sz="1400" b="1" i="0" u="none" strike="noStrike" dirty="0">
                        <a:solidFill>
                          <a:srgbClr val="000000"/>
                        </a:solidFill>
                        <a:effectLst/>
                        <a:latin typeface="Arial Narrow" pitchFamily="34" charset="0"/>
                      </a:endParaRPr>
                    </a:p>
                  </a:txBody>
                  <a:tcPr marL="9525" marR="9525" marT="9525" marB="0">
                    <a:solidFill>
                      <a:schemeClr val="accent3">
                        <a:lumMod val="20000"/>
                        <a:lumOff val="80000"/>
                      </a:schemeClr>
                    </a:solidFill>
                  </a:tcPr>
                </a:tc>
                <a:extLst>
                  <a:ext uri="{0D108BD9-81ED-4DB2-BD59-A6C34878D82A}">
                    <a16:rowId xmlns:a16="http://schemas.microsoft.com/office/drawing/2014/main" val="10012"/>
                  </a:ext>
                </a:extLst>
              </a:tr>
              <a:tr h="190500">
                <a:tc>
                  <a:txBody>
                    <a:bodyPr/>
                    <a:lstStyle/>
                    <a:p>
                      <a:pPr algn="l" fontAlgn="t"/>
                      <a:endParaRPr lang="en-ZA" sz="1400" b="0" i="0" u="none" strike="noStrike">
                        <a:solidFill>
                          <a:srgbClr val="000000"/>
                        </a:solidFill>
                        <a:effectLst/>
                        <a:latin typeface="Arial Narrow" pitchFamily="34" charset="0"/>
                      </a:endParaRPr>
                    </a:p>
                  </a:txBody>
                  <a:tcPr marL="9525" marR="9525" marT="9525" marB="0">
                    <a:solidFill>
                      <a:schemeClr val="accent3">
                        <a:lumMod val="20000"/>
                        <a:lumOff val="80000"/>
                      </a:schemeClr>
                    </a:solidFill>
                  </a:tcPr>
                </a:tc>
                <a:tc>
                  <a:txBody>
                    <a:bodyPr/>
                    <a:lstStyle/>
                    <a:p>
                      <a:pPr algn="l" fontAlgn="t"/>
                      <a:endParaRPr lang="en-ZA" sz="1400" b="1" i="0" u="none" strike="noStrike">
                        <a:solidFill>
                          <a:srgbClr val="000000"/>
                        </a:solidFill>
                        <a:effectLst/>
                        <a:latin typeface="Arial Narrow" pitchFamily="34" charset="0"/>
                      </a:endParaRPr>
                    </a:p>
                  </a:txBody>
                  <a:tcPr marL="9525" marR="9525" marT="9525" marB="0">
                    <a:solidFill>
                      <a:schemeClr val="accent3">
                        <a:lumMod val="20000"/>
                        <a:lumOff val="80000"/>
                      </a:schemeClr>
                    </a:solidFill>
                  </a:tcPr>
                </a:tc>
                <a:tc>
                  <a:txBody>
                    <a:bodyPr/>
                    <a:lstStyle/>
                    <a:p>
                      <a:pPr algn="r" fontAlgn="t"/>
                      <a:endParaRPr lang="en-ZA" sz="1400" b="1" i="0" u="none" strike="noStrike">
                        <a:solidFill>
                          <a:srgbClr val="000000"/>
                        </a:solidFill>
                        <a:effectLst/>
                        <a:latin typeface="Arial Narrow" pitchFamily="34" charset="0"/>
                      </a:endParaRPr>
                    </a:p>
                  </a:txBody>
                  <a:tcPr marL="9525" marR="9525" marT="9525" marB="0">
                    <a:solidFill>
                      <a:schemeClr val="accent3">
                        <a:lumMod val="20000"/>
                        <a:lumOff val="80000"/>
                      </a:schemeClr>
                    </a:solidFill>
                  </a:tcPr>
                </a:tc>
                <a:tc>
                  <a:txBody>
                    <a:bodyPr/>
                    <a:lstStyle/>
                    <a:p>
                      <a:pPr algn="r" fontAlgn="t"/>
                      <a:endParaRPr lang="en-ZA" sz="1400" b="1" i="0" u="none" strike="noStrike" dirty="0">
                        <a:solidFill>
                          <a:srgbClr val="000000"/>
                        </a:solidFill>
                        <a:effectLst/>
                        <a:latin typeface="Arial Narrow" pitchFamily="34" charset="0"/>
                      </a:endParaRPr>
                    </a:p>
                  </a:txBody>
                  <a:tcPr marL="9525" marR="9525" marT="9525" marB="0">
                    <a:solidFill>
                      <a:schemeClr val="accent3">
                        <a:lumMod val="20000"/>
                        <a:lumOff val="80000"/>
                      </a:schemeClr>
                    </a:solidFill>
                  </a:tcPr>
                </a:tc>
                <a:extLst>
                  <a:ext uri="{0D108BD9-81ED-4DB2-BD59-A6C34878D82A}">
                    <a16:rowId xmlns:a16="http://schemas.microsoft.com/office/drawing/2014/main" val="10013"/>
                  </a:ext>
                </a:extLst>
              </a:tr>
              <a:tr h="323850">
                <a:tc>
                  <a:txBody>
                    <a:bodyPr/>
                    <a:lstStyle/>
                    <a:p>
                      <a:pPr algn="l" fontAlgn="t"/>
                      <a:r>
                        <a:rPr lang="en-ZA" sz="1400" u="none" strike="noStrike">
                          <a:effectLst/>
                          <a:latin typeface="Arial Narrow" pitchFamily="34" charset="0"/>
                        </a:rPr>
                        <a:t>Analysis of expenditure awaiting condonation per age classification</a:t>
                      </a:r>
                      <a:endParaRPr lang="en-ZA" sz="1400" b="1" i="0" u="none" strike="noStrike">
                        <a:solidFill>
                          <a:srgbClr val="000000"/>
                        </a:solidFill>
                        <a:effectLst/>
                        <a:latin typeface="Arial Narrow" pitchFamily="34" charset="0"/>
                      </a:endParaRPr>
                    </a:p>
                  </a:txBody>
                  <a:tcPr marL="9525" marR="9525" marT="9525" marB="0">
                    <a:solidFill>
                      <a:schemeClr val="accent3">
                        <a:lumMod val="20000"/>
                        <a:lumOff val="80000"/>
                      </a:schemeClr>
                    </a:solidFill>
                  </a:tcPr>
                </a:tc>
                <a:tc>
                  <a:txBody>
                    <a:bodyPr/>
                    <a:lstStyle/>
                    <a:p>
                      <a:pPr algn="l" fontAlgn="t"/>
                      <a:endParaRPr lang="en-ZA" sz="1400" b="1" i="0" u="none" strike="noStrike">
                        <a:solidFill>
                          <a:srgbClr val="000000"/>
                        </a:solidFill>
                        <a:effectLst/>
                        <a:latin typeface="Arial Narrow" pitchFamily="34" charset="0"/>
                      </a:endParaRPr>
                    </a:p>
                  </a:txBody>
                  <a:tcPr marL="9525" marR="9525" marT="9525" marB="0">
                    <a:solidFill>
                      <a:schemeClr val="accent3">
                        <a:lumMod val="20000"/>
                        <a:lumOff val="80000"/>
                      </a:schemeClr>
                    </a:solidFill>
                  </a:tcPr>
                </a:tc>
                <a:tc>
                  <a:txBody>
                    <a:bodyPr/>
                    <a:lstStyle/>
                    <a:p>
                      <a:pPr algn="r" fontAlgn="t"/>
                      <a:endParaRPr lang="en-ZA" sz="1400" b="1" i="0" u="none" strike="noStrike">
                        <a:solidFill>
                          <a:srgbClr val="000000"/>
                        </a:solidFill>
                        <a:effectLst/>
                        <a:latin typeface="Arial Narrow" pitchFamily="34" charset="0"/>
                      </a:endParaRPr>
                    </a:p>
                  </a:txBody>
                  <a:tcPr marL="9525" marR="9525" marT="9525" marB="0">
                    <a:solidFill>
                      <a:schemeClr val="accent3">
                        <a:lumMod val="20000"/>
                        <a:lumOff val="80000"/>
                      </a:schemeClr>
                    </a:solidFill>
                  </a:tcPr>
                </a:tc>
                <a:tc>
                  <a:txBody>
                    <a:bodyPr/>
                    <a:lstStyle/>
                    <a:p>
                      <a:pPr algn="r" fontAlgn="t"/>
                      <a:endParaRPr lang="en-ZA" sz="1400" b="1" i="0" u="none" strike="noStrike" dirty="0">
                        <a:solidFill>
                          <a:srgbClr val="000000"/>
                        </a:solidFill>
                        <a:effectLst/>
                        <a:latin typeface="Arial Narrow" pitchFamily="34" charset="0"/>
                      </a:endParaRPr>
                    </a:p>
                  </a:txBody>
                  <a:tcPr marL="9525" marR="9525" marT="9525" marB="0">
                    <a:solidFill>
                      <a:schemeClr val="accent3">
                        <a:lumMod val="20000"/>
                        <a:lumOff val="80000"/>
                      </a:schemeClr>
                    </a:solidFill>
                  </a:tcPr>
                </a:tc>
                <a:extLst>
                  <a:ext uri="{0D108BD9-81ED-4DB2-BD59-A6C34878D82A}">
                    <a16:rowId xmlns:a16="http://schemas.microsoft.com/office/drawing/2014/main" val="10014"/>
                  </a:ext>
                </a:extLst>
              </a:tr>
              <a:tr h="190500">
                <a:tc>
                  <a:txBody>
                    <a:bodyPr/>
                    <a:lstStyle/>
                    <a:p>
                      <a:pPr algn="l" fontAlgn="b"/>
                      <a:endParaRPr lang="en-ZA" sz="1400" b="0" i="0" u="none" strike="noStrike">
                        <a:solidFill>
                          <a:srgbClr val="000000"/>
                        </a:solidFill>
                        <a:effectLst/>
                        <a:latin typeface="Arial Narrow" pitchFamily="34" charset="0"/>
                      </a:endParaRPr>
                    </a:p>
                  </a:txBody>
                  <a:tcPr marL="9525" marR="9525" marT="9525" marB="0" anchor="b">
                    <a:solidFill>
                      <a:schemeClr val="accent3">
                        <a:lumMod val="20000"/>
                        <a:lumOff val="80000"/>
                      </a:schemeClr>
                    </a:solidFill>
                  </a:tcPr>
                </a:tc>
                <a:tc>
                  <a:txBody>
                    <a:bodyPr/>
                    <a:lstStyle/>
                    <a:p>
                      <a:pPr algn="l" fontAlgn="b"/>
                      <a:endParaRPr lang="en-ZA" sz="1400" b="0" i="0" u="none" strike="noStrike">
                        <a:solidFill>
                          <a:srgbClr val="000000"/>
                        </a:solidFill>
                        <a:effectLst/>
                        <a:latin typeface="Arial Narrow" pitchFamily="34" charset="0"/>
                      </a:endParaRPr>
                    </a:p>
                  </a:txBody>
                  <a:tcPr marL="9525" marR="9525" marT="9525" marB="0" anchor="b">
                    <a:solidFill>
                      <a:schemeClr val="accent3">
                        <a:lumMod val="20000"/>
                        <a:lumOff val="80000"/>
                      </a:schemeClr>
                    </a:solidFill>
                  </a:tcPr>
                </a:tc>
                <a:tc>
                  <a:txBody>
                    <a:bodyPr/>
                    <a:lstStyle/>
                    <a:p>
                      <a:pPr algn="r" fontAlgn="t"/>
                      <a:endParaRPr lang="en-ZA" sz="1400" b="1" i="0" u="none" strike="noStrike">
                        <a:solidFill>
                          <a:srgbClr val="000000"/>
                        </a:solidFill>
                        <a:effectLst/>
                        <a:latin typeface="Arial Narrow" pitchFamily="34" charset="0"/>
                      </a:endParaRPr>
                    </a:p>
                  </a:txBody>
                  <a:tcPr marL="9525" marR="9525" marT="9525" marB="0">
                    <a:solidFill>
                      <a:schemeClr val="accent3">
                        <a:lumMod val="20000"/>
                        <a:lumOff val="80000"/>
                      </a:schemeClr>
                    </a:solidFill>
                  </a:tcPr>
                </a:tc>
                <a:tc>
                  <a:txBody>
                    <a:bodyPr/>
                    <a:lstStyle/>
                    <a:p>
                      <a:pPr algn="r" fontAlgn="t"/>
                      <a:endParaRPr lang="en-ZA" sz="1400" b="1" i="0" u="none" strike="noStrike" dirty="0">
                        <a:solidFill>
                          <a:srgbClr val="000000"/>
                        </a:solidFill>
                        <a:effectLst/>
                        <a:latin typeface="Arial Narrow" pitchFamily="34" charset="0"/>
                      </a:endParaRPr>
                    </a:p>
                  </a:txBody>
                  <a:tcPr marL="9525" marR="9525" marT="9525" marB="0">
                    <a:solidFill>
                      <a:schemeClr val="accent3">
                        <a:lumMod val="20000"/>
                        <a:lumOff val="80000"/>
                      </a:schemeClr>
                    </a:solidFill>
                  </a:tcPr>
                </a:tc>
                <a:extLst>
                  <a:ext uri="{0D108BD9-81ED-4DB2-BD59-A6C34878D82A}">
                    <a16:rowId xmlns:a16="http://schemas.microsoft.com/office/drawing/2014/main" val="10015"/>
                  </a:ext>
                </a:extLst>
              </a:tr>
              <a:tr h="190500">
                <a:tc>
                  <a:txBody>
                    <a:bodyPr/>
                    <a:lstStyle/>
                    <a:p>
                      <a:pPr algn="l" fontAlgn="t"/>
                      <a:r>
                        <a:rPr lang="en-ZA" sz="1400" u="none" strike="noStrike">
                          <a:effectLst/>
                          <a:latin typeface="Arial Narrow" pitchFamily="34" charset="0"/>
                        </a:rPr>
                        <a:t>Current year</a:t>
                      </a:r>
                      <a:endParaRPr lang="en-ZA" sz="1400" b="0" i="0" u="none" strike="noStrike">
                        <a:solidFill>
                          <a:srgbClr val="000000"/>
                        </a:solidFill>
                        <a:effectLst/>
                        <a:latin typeface="Arial Narrow" pitchFamily="34" charset="0"/>
                      </a:endParaRPr>
                    </a:p>
                  </a:txBody>
                  <a:tcPr marL="9525" marR="9525" marT="9525" marB="0">
                    <a:solidFill>
                      <a:schemeClr val="accent3">
                        <a:lumMod val="20000"/>
                        <a:lumOff val="80000"/>
                      </a:schemeClr>
                    </a:solidFill>
                  </a:tcPr>
                </a:tc>
                <a:tc>
                  <a:txBody>
                    <a:bodyPr/>
                    <a:lstStyle/>
                    <a:p>
                      <a:pPr algn="l" fontAlgn="t"/>
                      <a:r>
                        <a:rPr lang="en-ZA" sz="1400" u="none" strike="noStrike">
                          <a:effectLst/>
                          <a:latin typeface="Arial Narrow" pitchFamily="34" charset="0"/>
                        </a:rPr>
                        <a:t>              571 496 </a:t>
                      </a:r>
                      <a:endParaRPr lang="en-ZA" sz="1400" b="0" i="0" u="none" strike="noStrike">
                        <a:solidFill>
                          <a:srgbClr val="000000"/>
                        </a:solidFill>
                        <a:effectLst/>
                        <a:latin typeface="Arial Narrow" pitchFamily="34" charset="0"/>
                      </a:endParaRPr>
                    </a:p>
                  </a:txBody>
                  <a:tcPr marL="9525" marR="9525" marT="9525" marB="0">
                    <a:solidFill>
                      <a:schemeClr val="accent3">
                        <a:lumMod val="20000"/>
                        <a:lumOff val="80000"/>
                      </a:schemeClr>
                    </a:solidFill>
                  </a:tcPr>
                </a:tc>
                <a:tc>
                  <a:txBody>
                    <a:bodyPr/>
                    <a:lstStyle/>
                    <a:p>
                      <a:pPr algn="l" fontAlgn="t"/>
                      <a:r>
                        <a:rPr lang="en-ZA" sz="1400" u="none" strike="noStrike">
                          <a:effectLst/>
                          <a:latin typeface="Arial Narrow" pitchFamily="34" charset="0"/>
                        </a:rPr>
                        <a:t>              686 923 </a:t>
                      </a:r>
                      <a:endParaRPr lang="en-ZA" sz="1400" b="0" i="0" u="none" strike="noStrike">
                        <a:solidFill>
                          <a:srgbClr val="000000"/>
                        </a:solidFill>
                        <a:effectLst/>
                        <a:latin typeface="Arial Narrow" pitchFamily="34" charset="0"/>
                      </a:endParaRPr>
                    </a:p>
                  </a:txBody>
                  <a:tcPr marL="9525" marR="9525" marT="9525" marB="0">
                    <a:solidFill>
                      <a:schemeClr val="accent3">
                        <a:lumMod val="20000"/>
                        <a:lumOff val="80000"/>
                      </a:schemeClr>
                    </a:solidFill>
                  </a:tcPr>
                </a:tc>
                <a:tc>
                  <a:txBody>
                    <a:bodyPr/>
                    <a:lstStyle/>
                    <a:p>
                      <a:pPr algn="l" fontAlgn="t"/>
                      <a:r>
                        <a:rPr lang="en-ZA" sz="1400" u="none" strike="noStrike" dirty="0">
                          <a:effectLst/>
                          <a:latin typeface="Arial Narrow" pitchFamily="34" charset="0"/>
                        </a:rPr>
                        <a:t>              441 222 </a:t>
                      </a:r>
                      <a:endParaRPr lang="en-ZA" sz="1400" b="0" i="0" u="none" strike="noStrike" dirty="0">
                        <a:solidFill>
                          <a:srgbClr val="000000"/>
                        </a:solidFill>
                        <a:effectLst/>
                        <a:latin typeface="Arial Narrow" pitchFamily="34" charset="0"/>
                      </a:endParaRPr>
                    </a:p>
                  </a:txBody>
                  <a:tcPr marL="9525" marR="9525" marT="9525" marB="0">
                    <a:solidFill>
                      <a:schemeClr val="accent3">
                        <a:lumMod val="20000"/>
                        <a:lumOff val="80000"/>
                      </a:schemeClr>
                    </a:solidFill>
                  </a:tcPr>
                </a:tc>
                <a:extLst>
                  <a:ext uri="{0D108BD9-81ED-4DB2-BD59-A6C34878D82A}">
                    <a16:rowId xmlns:a16="http://schemas.microsoft.com/office/drawing/2014/main" val="10016"/>
                  </a:ext>
                </a:extLst>
              </a:tr>
              <a:tr h="190500">
                <a:tc>
                  <a:txBody>
                    <a:bodyPr/>
                    <a:lstStyle/>
                    <a:p>
                      <a:pPr algn="just" fontAlgn="t"/>
                      <a:r>
                        <a:rPr lang="en-ZA" sz="1400" u="none" strike="noStrike">
                          <a:effectLst/>
                          <a:latin typeface="Arial Narrow" pitchFamily="34" charset="0"/>
                        </a:rPr>
                        <a:t>Prior years</a:t>
                      </a:r>
                      <a:endParaRPr lang="en-ZA" sz="1400" b="0" i="0" u="none" strike="noStrike">
                        <a:solidFill>
                          <a:srgbClr val="000000"/>
                        </a:solidFill>
                        <a:effectLst/>
                        <a:latin typeface="Arial Narrow" pitchFamily="34" charset="0"/>
                      </a:endParaRPr>
                    </a:p>
                  </a:txBody>
                  <a:tcPr marL="9525" marR="9525" marT="9525" marB="0">
                    <a:solidFill>
                      <a:schemeClr val="accent3">
                        <a:lumMod val="20000"/>
                        <a:lumOff val="80000"/>
                      </a:schemeClr>
                    </a:solidFill>
                  </a:tcPr>
                </a:tc>
                <a:tc>
                  <a:txBody>
                    <a:bodyPr/>
                    <a:lstStyle/>
                    <a:p>
                      <a:pPr algn="l" fontAlgn="b"/>
                      <a:r>
                        <a:rPr lang="en-ZA" sz="1400" u="none" strike="noStrike">
                          <a:effectLst/>
                          <a:latin typeface="Arial Narrow" pitchFamily="34" charset="0"/>
                        </a:rPr>
                        <a:t>           4 405 804 </a:t>
                      </a:r>
                      <a:endParaRPr lang="en-ZA" sz="1400" b="0" i="0" u="none" strike="noStrike">
                        <a:solidFill>
                          <a:srgbClr val="000000"/>
                        </a:solidFill>
                        <a:effectLst/>
                        <a:latin typeface="Arial Narrow" pitchFamily="34" charset="0"/>
                      </a:endParaRPr>
                    </a:p>
                  </a:txBody>
                  <a:tcPr marL="9525" marR="9525" marT="9525" marB="0" anchor="b">
                    <a:solidFill>
                      <a:schemeClr val="accent3">
                        <a:lumMod val="20000"/>
                        <a:lumOff val="80000"/>
                      </a:schemeClr>
                    </a:solidFill>
                  </a:tcPr>
                </a:tc>
                <a:tc>
                  <a:txBody>
                    <a:bodyPr/>
                    <a:lstStyle/>
                    <a:p>
                      <a:pPr algn="l" fontAlgn="t"/>
                      <a:r>
                        <a:rPr lang="en-ZA" sz="1400" u="none" strike="noStrike">
                          <a:effectLst/>
                          <a:latin typeface="Arial Narrow" pitchFamily="34" charset="0"/>
                        </a:rPr>
                        <a:t>           3 718 881 </a:t>
                      </a:r>
                      <a:endParaRPr lang="en-ZA" sz="1400" b="0" i="0" u="none" strike="noStrike">
                        <a:solidFill>
                          <a:srgbClr val="000000"/>
                        </a:solidFill>
                        <a:effectLst/>
                        <a:latin typeface="Arial Narrow" pitchFamily="34" charset="0"/>
                      </a:endParaRPr>
                    </a:p>
                  </a:txBody>
                  <a:tcPr marL="9525" marR="9525" marT="9525" marB="0">
                    <a:solidFill>
                      <a:schemeClr val="accent3">
                        <a:lumMod val="20000"/>
                        <a:lumOff val="80000"/>
                      </a:schemeClr>
                    </a:solidFill>
                  </a:tcPr>
                </a:tc>
                <a:tc>
                  <a:txBody>
                    <a:bodyPr/>
                    <a:lstStyle/>
                    <a:p>
                      <a:pPr algn="l" fontAlgn="t"/>
                      <a:r>
                        <a:rPr lang="en-ZA" sz="1400" u="none" strike="noStrike" dirty="0">
                          <a:effectLst/>
                          <a:latin typeface="Arial Narrow" pitchFamily="34" charset="0"/>
                        </a:rPr>
                        <a:t>           4 707 420 </a:t>
                      </a:r>
                      <a:endParaRPr lang="en-ZA" sz="1400" b="0" i="0" u="none" strike="noStrike" dirty="0">
                        <a:solidFill>
                          <a:srgbClr val="000000"/>
                        </a:solidFill>
                        <a:effectLst/>
                        <a:latin typeface="Arial Narrow" pitchFamily="34" charset="0"/>
                      </a:endParaRPr>
                    </a:p>
                  </a:txBody>
                  <a:tcPr marL="9525" marR="9525" marT="9525" marB="0">
                    <a:solidFill>
                      <a:schemeClr val="accent3">
                        <a:lumMod val="20000"/>
                        <a:lumOff val="80000"/>
                      </a:schemeClr>
                    </a:solidFill>
                  </a:tcPr>
                </a:tc>
                <a:extLst>
                  <a:ext uri="{0D108BD9-81ED-4DB2-BD59-A6C34878D82A}">
                    <a16:rowId xmlns:a16="http://schemas.microsoft.com/office/drawing/2014/main" val="10017"/>
                  </a:ext>
                </a:extLst>
              </a:tr>
              <a:tr h="190500">
                <a:tc>
                  <a:txBody>
                    <a:bodyPr/>
                    <a:lstStyle/>
                    <a:p>
                      <a:pPr algn="l" fontAlgn="b"/>
                      <a:endParaRPr lang="en-ZA" sz="1400" b="0" i="0" u="none" strike="noStrike">
                        <a:solidFill>
                          <a:srgbClr val="000000"/>
                        </a:solidFill>
                        <a:effectLst/>
                        <a:latin typeface="Arial Narrow" pitchFamily="34" charset="0"/>
                      </a:endParaRPr>
                    </a:p>
                  </a:txBody>
                  <a:tcPr marL="9525" marR="9525" marT="9525" marB="0" anchor="b">
                    <a:solidFill>
                      <a:schemeClr val="accent3">
                        <a:lumMod val="20000"/>
                        <a:lumOff val="80000"/>
                      </a:schemeClr>
                    </a:solidFill>
                  </a:tcPr>
                </a:tc>
                <a:tc>
                  <a:txBody>
                    <a:bodyPr/>
                    <a:lstStyle/>
                    <a:p>
                      <a:pPr algn="l" fontAlgn="t"/>
                      <a:endParaRPr lang="en-ZA" sz="1400" b="1" i="0" u="none" strike="noStrike">
                        <a:solidFill>
                          <a:srgbClr val="000000"/>
                        </a:solidFill>
                        <a:effectLst/>
                        <a:latin typeface="Arial Narrow" pitchFamily="34" charset="0"/>
                      </a:endParaRPr>
                    </a:p>
                  </a:txBody>
                  <a:tcPr marL="9525" marR="9525" marT="9525" marB="0">
                    <a:solidFill>
                      <a:schemeClr val="accent3">
                        <a:lumMod val="20000"/>
                        <a:lumOff val="80000"/>
                      </a:schemeClr>
                    </a:solidFill>
                  </a:tcPr>
                </a:tc>
                <a:tc>
                  <a:txBody>
                    <a:bodyPr/>
                    <a:lstStyle/>
                    <a:p>
                      <a:pPr algn="r" fontAlgn="t"/>
                      <a:endParaRPr lang="en-ZA" sz="1400" b="0" i="0" u="none" strike="noStrike">
                        <a:solidFill>
                          <a:srgbClr val="000000"/>
                        </a:solidFill>
                        <a:effectLst/>
                        <a:latin typeface="Arial Narrow" pitchFamily="34" charset="0"/>
                      </a:endParaRPr>
                    </a:p>
                  </a:txBody>
                  <a:tcPr marL="9525" marR="9525" marT="9525" marB="0">
                    <a:solidFill>
                      <a:schemeClr val="accent3">
                        <a:lumMod val="20000"/>
                        <a:lumOff val="80000"/>
                      </a:schemeClr>
                    </a:solidFill>
                  </a:tcPr>
                </a:tc>
                <a:tc>
                  <a:txBody>
                    <a:bodyPr/>
                    <a:lstStyle/>
                    <a:p>
                      <a:pPr algn="r" fontAlgn="t"/>
                      <a:endParaRPr lang="en-ZA" sz="1400" b="0" i="0" u="none" strike="noStrike" dirty="0">
                        <a:solidFill>
                          <a:srgbClr val="000000"/>
                        </a:solidFill>
                        <a:effectLst/>
                        <a:latin typeface="Arial Narrow" pitchFamily="34" charset="0"/>
                      </a:endParaRPr>
                    </a:p>
                  </a:txBody>
                  <a:tcPr marL="9525" marR="9525" marT="9525" marB="0">
                    <a:solidFill>
                      <a:schemeClr val="accent3">
                        <a:lumMod val="20000"/>
                        <a:lumOff val="80000"/>
                      </a:schemeClr>
                    </a:solidFill>
                  </a:tcPr>
                </a:tc>
                <a:extLst>
                  <a:ext uri="{0D108BD9-81ED-4DB2-BD59-A6C34878D82A}">
                    <a16:rowId xmlns:a16="http://schemas.microsoft.com/office/drawing/2014/main" val="10018"/>
                  </a:ext>
                </a:extLst>
              </a:tr>
              <a:tr h="200025">
                <a:tc>
                  <a:txBody>
                    <a:bodyPr/>
                    <a:lstStyle/>
                    <a:p>
                      <a:pPr algn="l" fontAlgn="b"/>
                      <a:endParaRPr lang="en-ZA" sz="1400" b="0" i="0" u="none" strike="noStrike">
                        <a:solidFill>
                          <a:srgbClr val="000000"/>
                        </a:solidFill>
                        <a:effectLst/>
                        <a:latin typeface="Arial Narrow" pitchFamily="34" charset="0"/>
                      </a:endParaRPr>
                    </a:p>
                  </a:txBody>
                  <a:tcPr marL="9525" marR="9525" marT="9525" marB="0" anchor="b">
                    <a:solidFill>
                      <a:schemeClr val="accent3">
                        <a:lumMod val="20000"/>
                        <a:lumOff val="80000"/>
                      </a:schemeClr>
                    </a:solidFill>
                  </a:tcPr>
                </a:tc>
                <a:tc>
                  <a:txBody>
                    <a:bodyPr/>
                    <a:lstStyle/>
                    <a:p>
                      <a:pPr algn="ctr" fontAlgn="t"/>
                      <a:r>
                        <a:rPr lang="en-ZA" sz="1400" b="1" u="none" strike="noStrike" dirty="0">
                          <a:effectLst/>
                          <a:latin typeface="Arial Narrow" pitchFamily="34" charset="0"/>
                        </a:rPr>
                        <a:t>           4 977 300 </a:t>
                      </a:r>
                      <a:endParaRPr lang="en-ZA" sz="1400" b="1" i="0" u="none" strike="noStrike" dirty="0">
                        <a:solidFill>
                          <a:srgbClr val="000000"/>
                        </a:solidFill>
                        <a:effectLst/>
                        <a:latin typeface="Arial Narrow" pitchFamily="34" charset="0"/>
                      </a:endParaRPr>
                    </a:p>
                  </a:txBody>
                  <a:tcPr marL="9525" marR="9525" marT="9525" marB="0">
                    <a:solidFill>
                      <a:schemeClr val="accent3">
                        <a:lumMod val="20000"/>
                        <a:lumOff val="80000"/>
                      </a:schemeClr>
                    </a:solidFill>
                  </a:tcPr>
                </a:tc>
                <a:tc>
                  <a:txBody>
                    <a:bodyPr/>
                    <a:lstStyle/>
                    <a:p>
                      <a:pPr algn="ctr" fontAlgn="t"/>
                      <a:r>
                        <a:rPr lang="en-ZA" sz="1400" b="1" u="none" strike="noStrike" dirty="0">
                          <a:effectLst/>
                          <a:latin typeface="Arial Narrow" pitchFamily="34" charset="0"/>
                        </a:rPr>
                        <a:t>           4 405 804 </a:t>
                      </a:r>
                      <a:endParaRPr lang="en-ZA" sz="1400" b="1" i="0" u="none" strike="noStrike" dirty="0">
                        <a:solidFill>
                          <a:srgbClr val="000000"/>
                        </a:solidFill>
                        <a:effectLst/>
                        <a:latin typeface="Arial Narrow" pitchFamily="34" charset="0"/>
                      </a:endParaRPr>
                    </a:p>
                  </a:txBody>
                  <a:tcPr marL="9525" marR="9525" marT="9525" marB="0">
                    <a:solidFill>
                      <a:schemeClr val="accent3">
                        <a:lumMod val="20000"/>
                        <a:lumOff val="80000"/>
                      </a:schemeClr>
                    </a:solidFill>
                  </a:tcPr>
                </a:tc>
                <a:tc>
                  <a:txBody>
                    <a:bodyPr/>
                    <a:lstStyle/>
                    <a:p>
                      <a:pPr algn="ctr" fontAlgn="t"/>
                      <a:r>
                        <a:rPr lang="en-ZA" sz="1400" b="1" u="none" strike="noStrike" dirty="0">
                          <a:effectLst/>
                          <a:latin typeface="Arial Narrow" pitchFamily="34" charset="0"/>
                        </a:rPr>
                        <a:t>           5 148 642 </a:t>
                      </a:r>
                      <a:endParaRPr lang="en-ZA" sz="1400" b="1" i="0" u="none" strike="noStrike" dirty="0">
                        <a:solidFill>
                          <a:srgbClr val="000000"/>
                        </a:solidFill>
                        <a:effectLst/>
                        <a:latin typeface="Arial Narrow" pitchFamily="34" charset="0"/>
                      </a:endParaRPr>
                    </a:p>
                  </a:txBody>
                  <a:tcPr marL="9525" marR="9525" marT="9525" marB="0">
                    <a:solidFill>
                      <a:schemeClr val="accent3">
                        <a:lumMod val="20000"/>
                        <a:lumOff val="80000"/>
                      </a:schemeClr>
                    </a:solidFill>
                  </a:tcPr>
                </a:tc>
                <a:extLst>
                  <a:ext uri="{0D108BD9-81ED-4DB2-BD59-A6C34878D82A}">
                    <a16:rowId xmlns:a16="http://schemas.microsoft.com/office/drawing/2014/main" val="10019"/>
                  </a:ext>
                </a:extLst>
              </a:tr>
            </a:tbl>
          </a:graphicData>
        </a:graphic>
      </p:graphicFrame>
      <p:sp>
        <p:nvSpPr>
          <p:cNvPr id="3" name="Slide Number Placeholder 2"/>
          <p:cNvSpPr>
            <a:spLocks noGrp="1"/>
          </p:cNvSpPr>
          <p:nvPr>
            <p:ph type="sldNum" sz="quarter" idx="12"/>
          </p:nvPr>
        </p:nvSpPr>
        <p:spPr/>
        <p:txBody>
          <a:bodyPr/>
          <a:lstStyle/>
          <a:p>
            <a:fld id="{8176BE8F-DCD2-6548-A634-818D65A37D6C}" type="slidenum">
              <a:rPr lang="en-US" smtClean="0"/>
              <a:t>23</a:t>
            </a:fld>
            <a:endParaRPr lang="en-US"/>
          </a:p>
        </p:txBody>
      </p:sp>
    </p:spTree>
    <p:extLst>
      <p:ext uri="{BB962C8B-B14F-4D97-AF65-F5344CB8AC3E}">
        <p14:creationId xmlns:p14="http://schemas.microsoft.com/office/powerpoint/2010/main" val="18734174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6814" y="152978"/>
            <a:ext cx="9333781" cy="584775"/>
          </a:xfrm>
          <a:prstGeom prst="rect">
            <a:avLst/>
          </a:prstGeom>
          <a:noFill/>
          <a:ln>
            <a:noFill/>
          </a:ln>
        </p:spPr>
        <p:txBody>
          <a:bodyPr wrap="square" rtlCol="0" anchor="ctr" anchorCtr="1">
            <a:spAutoFit/>
          </a:bodyPr>
          <a:lstStyle/>
          <a:p>
            <a:r>
              <a:rPr lang="en-ZA" sz="2400" b="1" dirty="0" smtClean="0">
                <a:solidFill>
                  <a:srgbClr val="003300"/>
                </a:solidFill>
                <a:latin typeface="Arial Narrow" pitchFamily="34" charset="0"/>
              </a:rPr>
              <a:t>FY2017/18 PERFORMANCE – GOVERNANCE (</a:t>
            </a:r>
            <a:r>
              <a:rPr lang="en-ZA" sz="2400" b="1" dirty="0" err="1" smtClean="0">
                <a:solidFill>
                  <a:srgbClr val="003300"/>
                </a:solidFill>
                <a:latin typeface="Arial Narrow" pitchFamily="34" charset="0"/>
              </a:rPr>
              <a:t>cont</a:t>
            </a:r>
            <a:r>
              <a:rPr lang="en-ZA" sz="2400" b="1" dirty="0" smtClean="0">
                <a:solidFill>
                  <a:srgbClr val="003300"/>
                </a:solidFill>
                <a:latin typeface="Arial Narrow" pitchFamily="34" charset="0"/>
              </a:rPr>
              <a:t>)</a:t>
            </a:r>
          </a:p>
          <a:p>
            <a:r>
              <a:rPr lang="en-ZA" sz="800" b="1" u="sng" dirty="0" smtClean="0">
                <a:solidFill>
                  <a:srgbClr val="003300"/>
                </a:solidFill>
                <a:latin typeface="Arial Narrow" pitchFamily="34" charset="0"/>
              </a:rPr>
              <a:t>																				</a:t>
            </a:r>
            <a:endParaRPr lang="en-ZA" sz="800" b="1" u="sng" dirty="0">
              <a:solidFill>
                <a:srgbClr val="003300"/>
              </a:solidFill>
              <a:latin typeface="Arial Narrow"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4205775535"/>
              </p:ext>
            </p:extLst>
          </p:nvPr>
        </p:nvGraphicFramePr>
        <p:xfrm>
          <a:off x="928048" y="986335"/>
          <a:ext cx="8639032" cy="4564380"/>
        </p:xfrm>
        <a:graphic>
          <a:graphicData uri="http://schemas.openxmlformats.org/drawingml/2006/table">
            <a:tbl>
              <a:tblPr>
                <a:tableStyleId>{5C22544A-7EE6-4342-B048-85BDC9FD1C3A}</a:tableStyleId>
              </a:tblPr>
              <a:tblGrid>
                <a:gridCol w="4503761">
                  <a:extLst>
                    <a:ext uri="{9D8B030D-6E8A-4147-A177-3AD203B41FA5}">
                      <a16:colId xmlns:a16="http://schemas.microsoft.com/office/drawing/2014/main" val="20000"/>
                    </a:ext>
                  </a:extLst>
                </a:gridCol>
                <a:gridCol w="1351128">
                  <a:extLst>
                    <a:ext uri="{9D8B030D-6E8A-4147-A177-3AD203B41FA5}">
                      <a16:colId xmlns:a16="http://schemas.microsoft.com/office/drawing/2014/main" val="20001"/>
                    </a:ext>
                  </a:extLst>
                </a:gridCol>
                <a:gridCol w="1392072">
                  <a:extLst>
                    <a:ext uri="{9D8B030D-6E8A-4147-A177-3AD203B41FA5}">
                      <a16:colId xmlns:a16="http://schemas.microsoft.com/office/drawing/2014/main" val="20002"/>
                    </a:ext>
                  </a:extLst>
                </a:gridCol>
                <a:gridCol w="1392071">
                  <a:extLst>
                    <a:ext uri="{9D8B030D-6E8A-4147-A177-3AD203B41FA5}">
                      <a16:colId xmlns:a16="http://schemas.microsoft.com/office/drawing/2014/main" val="20003"/>
                    </a:ext>
                  </a:extLst>
                </a:gridCol>
              </a:tblGrid>
              <a:tr h="571500">
                <a:tc>
                  <a:txBody>
                    <a:bodyPr/>
                    <a:lstStyle/>
                    <a:p>
                      <a:pPr algn="ctr" fontAlgn="b"/>
                      <a:r>
                        <a:rPr lang="en-ZA" sz="1800" b="1" u="none" strike="noStrike" dirty="0">
                          <a:solidFill>
                            <a:schemeClr val="bg1"/>
                          </a:solidFill>
                          <a:effectLst/>
                          <a:latin typeface="Arial Narrow" pitchFamily="34" charset="0"/>
                        </a:rPr>
                        <a:t>FRUITLESS AND WASTEFUL EXPENDITURE</a:t>
                      </a:r>
                      <a:endParaRPr lang="en-ZA" sz="1800" b="1" i="0" u="none" strike="noStrike" dirty="0">
                        <a:solidFill>
                          <a:schemeClr val="bg1"/>
                        </a:solidFill>
                        <a:effectLst/>
                        <a:latin typeface="Arial Narrow" pitchFamily="34" charset="0"/>
                      </a:endParaRPr>
                    </a:p>
                  </a:txBody>
                  <a:tcPr marL="9525" marR="9525" marT="9525" marB="0" anchor="ctr">
                    <a:solidFill>
                      <a:srgbClr val="003300"/>
                    </a:solidFill>
                  </a:tcPr>
                </a:tc>
                <a:tc>
                  <a:txBody>
                    <a:bodyPr/>
                    <a:lstStyle/>
                    <a:p>
                      <a:pPr algn="ctr" fontAlgn="b"/>
                      <a:r>
                        <a:rPr lang="en-ZA" sz="1600" b="1" u="none" strike="noStrike" dirty="0">
                          <a:solidFill>
                            <a:schemeClr val="bg1"/>
                          </a:solidFill>
                          <a:effectLst/>
                          <a:latin typeface="Arial Narrow" pitchFamily="34" charset="0"/>
                        </a:rPr>
                        <a:t> 2018 </a:t>
                      </a:r>
                      <a:endParaRPr lang="en-ZA" sz="1600" b="1" i="0" u="none" strike="noStrike" dirty="0">
                        <a:solidFill>
                          <a:schemeClr val="bg1"/>
                        </a:solidFill>
                        <a:effectLst/>
                        <a:latin typeface="Arial Narrow" pitchFamily="34" charset="0"/>
                      </a:endParaRPr>
                    </a:p>
                    <a:p>
                      <a:pPr algn="ctr" fontAlgn="auto"/>
                      <a:r>
                        <a:rPr lang="en-ZA" sz="1600" b="1" u="none" strike="noStrike" dirty="0">
                          <a:solidFill>
                            <a:schemeClr val="bg1"/>
                          </a:solidFill>
                          <a:effectLst/>
                          <a:latin typeface="Arial Narrow" pitchFamily="34" charset="0"/>
                        </a:rPr>
                        <a:t> R'000 </a:t>
                      </a:r>
                      <a:endParaRPr lang="en-ZA" sz="1600" b="1" i="0" u="none" strike="noStrike" dirty="0">
                        <a:solidFill>
                          <a:schemeClr val="bg1"/>
                        </a:solidFill>
                        <a:effectLst/>
                        <a:latin typeface="Arial Narrow" pitchFamily="34" charset="0"/>
                      </a:endParaRPr>
                    </a:p>
                  </a:txBody>
                  <a:tcPr marL="9525" marR="9525" marT="9525" marB="0" anchor="b">
                    <a:solidFill>
                      <a:srgbClr val="003300"/>
                    </a:solidFill>
                  </a:tcPr>
                </a:tc>
                <a:tc>
                  <a:txBody>
                    <a:bodyPr/>
                    <a:lstStyle/>
                    <a:p>
                      <a:pPr algn="ctr" fontAlgn="b"/>
                      <a:r>
                        <a:rPr lang="en-ZA" sz="1600" b="1" u="none" strike="noStrike" dirty="0">
                          <a:solidFill>
                            <a:schemeClr val="bg1"/>
                          </a:solidFill>
                          <a:effectLst/>
                          <a:latin typeface="Arial Narrow" pitchFamily="34" charset="0"/>
                        </a:rPr>
                        <a:t> 2017 </a:t>
                      </a:r>
                      <a:endParaRPr lang="en-ZA" sz="1600" b="1" i="0" u="none" strike="noStrike" dirty="0">
                        <a:solidFill>
                          <a:schemeClr val="bg1"/>
                        </a:solidFill>
                        <a:effectLst/>
                        <a:latin typeface="Arial Narrow" pitchFamily="34" charset="0"/>
                      </a:endParaRPr>
                    </a:p>
                    <a:p>
                      <a:pPr algn="ctr" fontAlgn="auto"/>
                      <a:r>
                        <a:rPr lang="en-ZA" sz="1600" b="1" u="none" strike="noStrike" dirty="0">
                          <a:solidFill>
                            <a:schemeClr val="bg1"/>
                          </a:solidFill>
                          <a:effectLst/>
                          <a:latin typeface="Arial Narrow" pitchFamily="34" charset="0"/>
                        </a:rPr>
                        <a:t> R'000 </a:t>
                      </a:r>
                      <a:endParaRPr lang="en-ZA" sz="1600" b="1" i="0" u="none" strike="noStrike" dirty="0">
                        <a:solidFill>
                          <a:schemeClr val="bg1"/>
                        </a:solidFill>
                        <a:effectLst/>
                        <a:latin typeface="Arial Narrow" pitchFamily="34" charset="0"/>
                      </a:endParaRPr>
                    </a:p>
                  </a:txBody>
                  <a:tcPr marL="9525" marR="9525" marT="9525" marB="0" anchor="b">
                    <a:solidFill>
                      <a:srgbClr val="003300"/>
                    </a:solidFill>
                  </a:tcPr>
                </a:tc>
                <a:tc>
                  <a:txBody>
                    <a:bodyPr/>
                    <a:lstStyle/>
                    <a:p>
                      <a:pPr algn="ctr" fontAlgn="b"/>
                      <a:r>
                        <a:rPr lang="en-ZA" sz="1600" b="1" u="none" strike="noStrike" dirty="0">
                          <a:solidFill>
                            <a:schemeClr val="bg1"/>
                          </a:solidFill>
                          <a:effectLst/>
                          <a:latin typeface="Arial Narrow" pitchFamily="34" charset="0"/>
                        </a:rPr>
                        <a:t> 2016 </a:t>
                      </a:r>
                      <a:endParaRPr lang="en-ZA" sz="1600" b="1" i="0" u="none" strike="noStrike" dirty="0">
                        <a:solidFill>
                          <a:schemeClr val="bg1"/>
                        </a:solidFill>
                        <a:effectLst/>
                        <a:latin typeface="Arial Narrow" pitchFamily="34" charset="0"/>
                      </a:endParaRPr>
                    </a:p>
                    <a:p>
                      <a:pPr algn="ctr" fontAlgn="auto"/>
                      <a:r>
                        <a:rPr lang="en-ZA" sz="1600" b="1" u="none" strike="noStrike" dirty="0">
                          <a:solidFill>
                            <a:schemeClr val="bg1"/>
                          </a:solidFill>
                          <a:effectLst/>
                          <a:latin typeface="Arial Narrow" pitchFamily="34" charset="0"/>
                        </a:rPr>
                        <a:t> R'000 </a:t>
                      </a:r>
                      <a:endParaRPr lang="en-ZA" sz="1600" b="1" i="0" u="none" strike="noStrike" dirty="0">
                        <a:solidFill>
                          <a:schemeClr val="bg1"/>
                        </a:solidFill>
                        <a:effectLst/>
                        <a:latin typeface="Arial Narrow" pitchFamily="34" charset="0"/>
                      </a:endParaRPr>
                    </a:p>
                  </a:txBody>
                  <a:tcPr marL="9525" marR="9525" marT="9525" marB="0" anchor="b">
                    <a:solidFill>
                      <a:srgbClr val="003300"/>
                    </a:solidFill>
                  </a:tcPr>
                </a:tc>
                <a:extLst>
                  <a:ext uri="{0D108BD9-81ED-4DB2-BD59-A6C34878D82A}">
                    <a16:rowId xmlns:a16="http://schemas.microsoft.com/office/drawing/2014/main" val="10000"/>
                  </a:ext>
                </a:extLst>
              </a:tr>
              <a:tr h="190500">
                <a:tc>
                  <a:txBody>
                    <a:bodyPr/>
                    <a:lstStyle/>
                    <a:p>
                      <a:pPr algn="just" fontAlgn="auto"/>
                      <a:r>
                        <a:rPr lang="en-ZA" sz="1400" u="none" strike="noStrike" dirty="0">
                          <a:effectLst/>
                          <a:latin typeface="Arial Narrow" pitchFamily="34" charset="0"/>
                        </a:rPr>
                        <a:t>Opening balance</a:t>
                      </a:r>
                      <a:endParaRPr lang="en-ZA" sz="1400" b="0" i="0" u="none" strike="noStrike" dirty="0">
                        <a:solidFill>
                          <a:srgbClr val="000000"/>
                        </a:solidFill>
                        <a:effectLst/>
                        <a:latin typeface="Arial Narrow" pitchFamily="34" charset="0"/>
                      </a:endParaRPr>
                    </a:p>
                  </a:txBody>
                  <a:tcPr marL="9525" marR="9525" marT="9525" marB="0" anchor="b">
                    <a:solidFill>
                      <a:schemeClr val="accent3">
                        <a:lumMod val="20000"/>
                        <a:lumOff val="80000"/>
                      </a:schemeClr>
                    </a:solidFill>
                  </a:tcPr>
                </a:tc>
                <a:tc>
                  <a:txBody>
                    <a:bodyPr/>
                    <a:lstStyle/>
                    <a:p>
                      <a:pPr algn="l" fontAlgn="b"/>
                      <a:r>
                        <a:rPr lang="en-ZA" sz="1400" u="none" strike="noStrike">
                          <a:effectLst/>
                          <a:latin typeface="Arial Narrow" pitchFamily="34" charset="0"/>
                        </a:rPr>
                        <a:t>     145 994 </a:t>
                      </a:r>
                      <a:endParaRPr lang="en-ZA" sz="1400" b="0" i="0" u="none" strike="noStrike">
                        <a:solidFill>
                          <a:srgbClr val="000000"/>
                        </a:solidFill>
                        <a:effectLst/>
                        <a:latin typeface="Arial Narrow" pitchFamily="34" charset="0"/>
                      </a:endParaRPr>
                    </a:p>
                  </a:txBody>
                  <a:tcPr marL="9525" marR="9525" marT="9525" marB="0" anchor="b">
                    <a:solidFill>
                      <a:schemeClr val="accent3">
                        <a:lumMod val="20000"/>
                        <a:lumOff val="80000"/>
                      </a:schemeClr>
                    </a:solidFill>
                  </a:tcPr>
                </a:tc>
                <a:tc>
                  <a:txBody>
                    <a:bodyPr/>
                    <a:lstStyle/>
                    <a:p>
                      <a:pPr algn="l" fontAlgn="b"/>
                      <a:r>
                        <a:rPr lang="en-ZA" sz="1400" u="none" strike="noStrike">
                          <a:effectLst/>
                          <a:latin typeface="Arial Narrow" pitchFamily="34" charset="0"/>
                        </a:rPr>
                        <a:t>                92 461 </a:t>
                      </a:r>
                      <a:endParaRPr lang="en-ZA" sz="1400" b="0" i="0" u="none" strike="noStrike">
                        <a:solidFill>
                          <a:srgbClr val="000000"/>
                        </a:solidFill>
                        <a:effectLst/>
                        <a:latin typeface="Arial Narrow" pitchFamily="34" charset="0"/>
                      </a:endParaRPr>
                    </a:p>
                  </a:txBody>
                  <a:tcPr marL="9525" marR="9525" marT="9525" marB="0" anchor="b">
                    <a:solidFill>
                      <a:schemeClr val="accent3">
                        <a:lumMod val="20000"/>
                        <a:lumOff val="80000"/>
                      </a:schemeClr>
                    </a:solidFill>
                  </a:tcPr>
                </a:tc>
                <a:tc>
                  <a:txBody>
                    <a:bodyPr/>
                    <a:lstStyle/>
                    <a:p>
                      <a:pPr algn="l" fontAlgn="b"/>
                      <a:r>
                        <a:rPr lang="en-ZA" sz="1400" u="none" strike="noStrike">
                          <a:effectLst/>
                          <a:latin typeface="Arial Narrow" pitchFamily="34" charset="0"/>
                        </a:rPr>
                        <a:t>               58 299 </a:t>
                      </a:r>
                      <a:endParaRPr lang="en-ZA" sz="1400" b="0" i="0" u="none" strike="noStrike">
                        <a:solidFill>
                          <a:srgbClr val="000000"/>
                        </a:solidFill>
                        <a:effectLst/>
                        <a:latin typeface="Arial Narrow" pitchFamily="34" charset="0"/>
                      </a:endParaRPr>
                    </a:p>
                  </a:txBody>
                  <a:tcPr marL="9525" marR="9525" marT="9525" marB="0" anchor="b">
                    <a:solidFill>
                      <a:schemeClr val="accent3">
                        <a:lumMod val="20000"/>
                        <a:lumOff val="80000"/>
                      </a:schemeClr>
                    </a:solidFill>
                  </a:tcPr>
                </a:tc>
                <a:extLst>
                  <a:ext uri="{0D108BD9-81ED-4DB2-BD59-A6C34878D82A}">
                    <a16:rowId xmlns:a16="http://schemas.microsoft.com/office/drawing/2014/main" val="10001"/>
                  </a:ext>
                </a:extLst>
              </a:tr>
              <a:tr h="190500">
                <a:tc>
                  <a:txBody>
                    <a:bodyPr/>
                    <a:lstStyle/>
                    <a:p>
                      <a:pPr algn="l" fontAlgn="auto"/>
                      <a:r>
                        <a:rPr lang="en-ZA" sz="1400" u="none" strike="noStrike" dirty="0">
                          <a:effectLst/>
                          <a:latin typeface="Arial Narrow" pitchFamily="34" charset="0"/>
                        </a:rPr>
                        <a:t>Less: Reversal of incorrectly disclosed prior year amount</a:t>
                      </a:r>
                      <a:endParaRPr lang="en-ZA" sz="1400" b="0" i="0" u="none" strike="noStrike" dirty="0">
                        <a:solidFill>
                          <a:srgbClr val="000000"/>
                        </a:solidFill>
                        <a:effectLst/>
                        <a:latin typeface="Arial Narrow" pitchFamily="34" charset="0"/>
                      </a:endParaRPr>
                    </a:p>
                  </a:txBody>
                  <a:tcPr marL="9525" marR="9525" marT="9525" marB="0" anchor="b">
                    <a:solidFill>
                      <a:schemeClr val="accent3">
                        <a:lumMod val="20000"/>
                        <a:lumOff val="80000"/>
                      </a:schemeClr>
                    </a:solidFill>
                  </a:tcPr>
                </a:tc>
                <a:tc>
                  <a:txBody>
                    <a:bodyPr/>
                    <a:lstStyle/>
                    <a:p>
                      <a:pPr algn="l" fontAlgn="b"/>
                      <a:r>
                        <a:rPr lang="en-ZA" sz="1400" u="none" strike="noStrike">
                          <a:effectLst/>
                          <a:latin typeface="Arial Narrow" pitchFamily="34" charset="0"/>
                        </a:rPr>
                        <a:t>                - </a:t>
                      </a:r>
                      <a:endParaRPr lang="en-ZA" sz="1400" b="1" i="0" u="none" strike="noStrike">
                        <a:solidFill>
                          <a:srgbClr val="000000"/>
                        </a:solidFill>
                        <a:effectLst/>
                        <a:latin typeface="Arial Narrow" pitchFamily="34" charset="0"/>
                      </a:endParaRPr>
                    </a:p>
                  </a:txBody>
                  <a:tcPr marL="9525" marR="9525" marT="9525" marB="0" anchor="b">
                    <a:solidFill>
                      <a:schemeClr val="accent3">
                        <a:lumMod val="20000"/>
                        <a:lumOff val="80000"/>
                      </a:schemeClr>
                    </a:solidFill>
                  </a:tcPr>
                </a:tc>
                <a:tc>
                  <a:txBody>
                    <a:bodyPr/>
                    <a:lstStyle/>
                    <a:p>
                      <a:pPr algn="l" fontAlgn="b"/>
                      <a:r>
                        <a:rPr lang="en-ZA" sz="1400" u="none" strike="noStrike">
                          <a:effectLst/>
                          <a:latin typeface="Arial Narrow" pitchFamily="34" charset="0"/>
                        </a:rPr>
                        <a:t>               (21 139)</a:t>
                      </a:r>
                      <a:endParaRPr lang="en-ZA" sz="1400" b="0" i="0" u="none" strike="noStrike">
                        <a:solidFill>
                          <a:srgbClr val="000000"/>
                        </a:solidFill>
                        <a:effectLst/>
                        <a:latin typeface="Arial Narrow" pitchFamily="34" charset="0"/>
                      </a:endParaRPr>
                    </a:p>
                  </a:txBody>
                  <a:tcPr marL="9525" marR="9525" marT="9525" marB="0" anchor="b">
                    <a:solidFill>
                      <a:schemeClr val="accent3">
                        <a:lumMod val="20000"/>
                        <a:lumOff val="80000"/>
                      </a:schemeClr>
                    </a:solidFill>
                  </a:tcPr>
                </a:tc>
                <a:tc>
                  <a:txBody>
                    <a:bodyPr/>
                    <a:lstStyle/>
                    <a:p>
                      <a:pPr algn="l" fontAlgn="b"/>
                      <a:r>
                        <a:rPr lang="en-ZA" sz="1400" u="none" strike="noStrike">
                          <a:effectLst/>
                          <a:latin typeface="Arial Narrow" pitchFamily="34" charset="0"/>
                        </a:rPr>
                        <a:t> </a:t>
                      </a:r>
                      <a:endParaRPr lang="en-ZA" sz="1400" b="0" i="0" u="none" strike="noStrike">
                        <a:solidFill>
                          <a:srgbClr val="000000"/>
                        </a:solidFill>
                        <a:effectLst/>
                        <a:latin typeface="Arial Narrow" pitchFamily="34" charset="0"/>
                      </a:endParaRPr>
                    </a:p>
                  </a:txBody>
                  <a:tcPr marL="9525" marR="9525" marT="9525" marB="0" anchor="b">
                    <a:solidFill>
                      <a:schemeClr val="accent3">
                        <a:lumMod val="20000"/>
                        <a:lumOff val="80000"/>
                      </a:schemeClr>
                    </a:solidFill>
                  </a:tcPr>
                </a:tc>
                <a:extLst>
                  <a:ext uri="{0D108BD9-81ED-4DB2-BD59-A6C34878D82A}">
                    <a16:rowId xmlns:a16="http://schemas.microsoft.com/office/drawing/2014/main" val="10002"/>
                  </a:ext>
                </a:extLst>
              </a:tr>
              <a:tr h="190500">
                <a:tc>
                  <a:txBody>
                    <a:bodyPr/>
                    <a:lstStyle/>
                    <a:p>
                      <a:pPr algn="l" fontAlgn="auto"/>
                      <a:r>
                        <a:rPr lang="en-ZA" sz="1400" u="none" strike="noStrike" dirty="0">
                          <a:effectLst/>
                          <a:latin typeface="Arial Narrow" pitchFamily="34" charset="0"/>
                        </a:rPr>
                        <a:t>Restated opening balance</a:t>
                      </a:r>
                      <a:endParaRPr lang="en-ZA" sz="1400" b="0" i="0" u="none" strike="noStrike" dirty="0">
                        <a:solidFill>
                          <a:srgbClr val="000000"/>
                        </a:solidFill>
                        <a:effectLst/>
                        <a:latin typeface="Arial Narrow" pitchFamily="34" charset="0"/>
                      </a:endParaRPr>
                    </a:p>
                  </a:txBody>
                  <a:tcPr marL="9525" marR="9525" marT="9525" marB="0" anchor="b">
                    <a:solidFill>
                      <a:schemeClr val="accent3">
                        <a:lumMod val="20000"/>
                        <a:lumOff val="80000"/>
                      </a:schemeClr>
                    </a:solidFill>
                  </a:tcPr>
                </a:tc>
                <a:tc>
                  <a:txBody>
                    <a:bodyPr/>
                    <a:lstStyle/>
                    <a:p>
                      <a:pPr algn="l" fontAlgn="b"/>
                      <a:r>
                        <a:rPr lang="en-ZA" sz="1400" u="none" strike="noStrike" dirty="0">
                          <a:effectLst/>
                          <a:latin typeface="Arial Narrow" pitchFamily="34" charset="0"/>
                        </a:rPr>
                        <a:t>     145 994 </a:t>
                      </a:r>
                      <a:endParaRPr lang="en-ZA" sz="1400" b="1" i="0" u="none" strike="noStrike" dirty="0">
                        <a:solidFill>
                          <a:srgbClr val="000000"/>
                        </a:solidFill>
                        <a:effectLst/>
                        <a:latin typeface="Arial Narrow" pitchFamily="34" charset="0"/>
                      </a:endParaRPr>
                    </a:p>
                  </a:txBody>
                  <a:tcPr marL="9525" marR="9525" marT="9525" marB="0" anchor="b">
                    <a:solidFill>
                      <a:schemeClr val="accent3">
                        <a:lumMod val="20000"/>
                        <a:lumOff val="80000"/>
                      </a:schemeClr>
                    </a:solidFill>
                  </a:tcPr>
                </a:tc>
                <a:tc>
                  <a:txBody>
                    <a:bodyPr/>
                    <a:lstStyle/>
                    <a:p>
                      <a:pPr algn="l" fontAlgn="b"/>
                      <a:r>
                        <a:rPr lang="en-ZA" sz="1400" u="none" strike="noStrike">
                          <a:effectLst/>
                          <a:latin typeface="Arial Narrow" pitchFamily="34" charset="0"/>
                        </a:rPr>
                        <a:t>                71 322 </a:t>
                      </a:r>
                      <a:endParaRPr lang="en-ZA" sz="1400" b="1" i="0" u="none" strike="noStrike">
                        <a:solidFill>
                          <a:srgbClr val="000000"/>
                        </a:solidFill>
                        <a:effectLst/>
                        <a:latin typeface="Arial Narrow" pitchFamily="34" charset="0"/>
                      </a:endParaRPr>
                    </a:p>
                  </a:txBody>
                  <a:tcPr marL="9525" marR="9525" marT="9525" marB="0" anchor="b">
                    <a:solidFill>
                      <a:schemeClr val="accent3">
                        <a:lumMod val="20000"/>
                        <a:lumOff val="80000"/>
                      </a:schemeClr>
                    </a:solidFill>
                  </a:tcPr>
                </a:tc>
                <a:tc>
                  <a:txBody>
                    <a:bodyPr/>
                    <a:lstStyle/>
                    <a:p>
                      <a:pPr algn="l" fontAlgn="b"/>
                      <a:r>
                        <a:rPr lang="en-ZA" sz="1400" u="none" strike="noStrike">
                          <a:effectLst/>
                          <a:latin typeface="Arial Narrow" pitchFamily="34" charset="0"/>
                        </a:rPr>
                        <a:t>               58 299 </a:t>
                      </a:r>
                      <a:endParaRPr lang="en-ZA" sz="1400" b="1" i="0" u="none" strike="noStrike">
                        <a:solidFill>
                          <a:srgbClr val="000000"/>
                        </a:solidFill>
                        <a:effectLst/>
                        <a:latin typeface="Arial Narrow" pitchFamily="34" charset="0"/>
                      </a:endParaRPr>
                    </a:p>
                  </a:txBody>
                  <a:tcPr marL="9525" marR="9525" marT="9525" marB="0" anchor="b">
                    <a:solidFill>
                      <a:schemeClr val="accent3">
                        <a:lumMod val="20000"/>
                        <a:lumOff val="80000"/>
                      </a:schemeClr>
                    </a:solidFill>
                  </a:tcPr>
                </a:tc>
                <a:extLst>
                  <a:ext uri="{0D108BD9-81ED-4DB2-BD59-A6C34878D82A}">
                    <a16:rowId xmlns:a16="http://schemas.microsoft.com/office/drawing/2014/main" val="10003"/>
                  </a:ext>
                </a:extLst>
              </a:tr>
              <a:tr h="190500">
                <a:tc>
                  <a:txBody>
                    <a:bodyPr/>
                    <a:lstStyle/>
                    <a:p>
                      <a:pPr algn="l" fontAlgn="auto"/>
                      <a:endParaRPr lang="en-ZA" sz="1400" b="0" i="0" u="none" strike="noStrike">
                        <a:solidFill>
                          <a:srgbClr val="000000"/>
                        </a:solidFill>
                        <a:effectLst/>
                        <a:latin typeface="Arial Narrow" pitchFamily="34" charset="0"/>
                      </a:endParaRPr>
                    </a:p>
                  </a:txBody>
                  <a:tcPr marL="9525" marR="9525" marT="9525" marB="0" anchor="b">
                    <a:solidFill>
                      <a:schemeClr val="accent3">
                        <a:lumMod val="20000"/>
                        <a:lumOff val="80000"/>
                      </a:schemeClr>
                    </a:solidFill>
                  </a:tcPr>
                </a:tc>
                <a:tc>
                  <a:txBody>
                    <a:bodyPr/>
                    <a:lstStyle/>
                    <a:p>
                      <a:pPr algn="l" fontAlgn="b"/>
                      <a:endParaRPr lang="en-ZA" sz="1400" b="1" i="0" u="none" strike="noStrike" dirty="0">
                        <a:solidFill>
                          <a:srgbClr val="000000"/>
                        </a:solidFill>
                        <a:effectLst/>
                        <a:latin typeface="Arial Narrow" pitchFamily="34" charset="0"/>
                      </a:endParaRPr>
                    </a:p>
                  </a:txBody>
                  <a:tcPr marL="9525" marR="9525" marT="9525" marB="0" anchor="b">
                    <a:solidFill>
                      <a:schemeClr val="accent3">
                        <a:lumMod val="20000"/>
                        <a:lumOff val="80000"/>
                      </a:schemeClr>
                    </a:solidFill>
                  </a:tcPr>
                </a:tc>
                <a:tc>
                  <a:txBody>
                    <a:bodyPr/>
                    <a:lstStyle/>
                    <a:p>
                      <a:pPr algn="l" fontAlgn="b"/>
                      <a:endParaRPr lang="en-ZA" sz="1400" b="0" i="0" u="none" strike="noStrike" dirty="0">
                        <a:solidFill>
                          <a:srgbClr val="000000"/>
                        </a:solidFill>
                        <a:effectLst/>
                        <a:latin typeface="Arial Narrow" pitchFamily="34" charset="0"/>
                      </a:endParaRPr>
                    </a:p>
                  </a:txBody>
                  <a:tcPr marL="9525" marR="9525" marT="9525" marB="0" anchor="b">
                    <a:solidFill>
                      <a:schemeClr val="accent3">
                        <a:lumMod val="20000"/>
                        <a:lumOff val="80000"/>
                      </a:schemeClr>
                    </a:solidFill>
                  </a:tcPr>
                </a:tc>
                <a:tc>
                  <a:txBody>
                    <a:bodyPr/>
                    <a:lstStyle/>
                    <a:p>
                      <a:pPr algn="l" fontAlgn="b"/>
                      <a:endParaRPr lang="en-ZA" sz="1400" b="0" i="0" u="none" strike="noStrike">
                        <a:solidFill>
                          <a:srgbClr val="000000"/>
                        </a:solidFill>
                        <a:effectLst/>
                        <a:latin typeface="Arial Narrow" pitchFamily="34" charset="0"/>
                      </a:endParaRPr>
                    </a:p>
                  </a:txBody>
                  <a:tcPr marL="9525" marR="9525" marT="9525" marB="0" anchor="b">
                    <a:solidFill>
                      <a:schemeClr val="accent3">
                        <a:lumMod val="20000"/>
                        <a:lumOff val="80000"/>
                      </a:schemeClr>
                    </a:solidFill>
                  </a:tcPr>
                </a:tc>
                <a:extLst>
                  <a:ext uri="{0D108BD9-81ED-4DB2-BD59-A6C34878D82A}">
                    <a16:rowId xmlns:a16="http://schemas.microsoft.com/office/drawing/2014/main" val="10004"/>
                  </a:ext>
                </a:extLst>
              </a:tr>
              <a:tr h="190500">
                <a:tc>
                  <a:txBody>
                    <a:bodyPr/>
                    <a:lstStyle/>
                    <a:p>
                      <a:pPr algn="l" fontAlgn="auto"/>
                      <a:r>
                        <a:rPr lang="en-ZA" sz="1400" u="none" strike="noStrike">
                          <a:effectLst/>
                          <a:latin typeface="Arial Narrow" pitchFamily="34" charset="0"/>
                        </a:rPr>
                        <a:t>Current year movements</a:t>
                      </a:r>
                      <a:endParaRPr lang="en-ZA" sz="1400" b="1" i="0" u="none" strike="noStrike">
                        <a:solidFill>
                          <a:srgbClr val="000000"/>
                        </a:solidFill>
                        <a:effectLst/>
                        <a:latin typeface="Arial Narrow" pitchFamily="34" charset="0"/>
                      </a:endParaRPr>
                    </a:p>
                  </a:txBody>
                  <a:tcPr marL="9525" marR="9525" marT="9525" marB="0" anchor="b">
                    <a:solidFill>
                      <a:schemeClr val="accent3">
                        <a:lumMod val="20000"/>
                        <a:lumOff val="80000"/>
                      </a:schemeClr>
                    </a:solidFill>
                  </a:tcPr>
                </a:tc>
                <a:tc>
                  <a:txBody>
                    <a:bodyPr/>
                    <a:lstStyle/>
                    <a:p>
                      <a:pPr algn="l" fontAlgn="b"/>
                      <a:r>
                        <a:rPr lang="en-ZA" sz="1400" u="none" strike="noStrike">
                          <a:effectLst/>
                          <a:latin typeface="Arial Narrow" pitchFamily="34" charset="0"/>
                        </a:rPr>
                        <a:t>       50 174 </a:t>
                      </a:r>
                      <a:endParaRPr lang="en-ZA" sz="1400" b="1" i="0" u="none" strike="noStrike">
                        <a:solidFill>
                          <a:srgbClr val="000000"/>
                        </a:solidFill>
                        <a:effectLst/>
                        <a:latin typeface="Arial Narrow" pitchFamily="34" charset="0"/>
                      </a:endParaRPr>
                    </a:p>
                  </a:txBody>
                  <a:tcPr marL="9525" marR="9525" marT="9525" marB="0" anchor="b">
                    <a:solidFill>
                      <a:schemeClr val="accent3">
                        <a:lumMod val="20000"/>
                        <a:lumOff val="80000"/>
                      </a:schemeClr>
                    </a:solidFill>
                  </a:tcPr>
                </a:tc>
                <a:tc>
                  <a:txBody>
                    <a:bodyPr/>
                    <a:lstStyle/>
                    <a:p>
                      <a:pPr algn="l" fontAlgn="b"/>
                      <a:r>
                        <a:rPr lang="en-ZA" sz="1400" u="none" strike="noStrike" dirty="0">
                          <a:effectLst/>
                          <a:latin typeface="Arial Narrow" pitchFamily="34" charset="0"/>
                        </a:rPr>
                        <a:t>                74 672 </a:t>
                      </a:r>
                      <a:endParaRPr lang="en-ZA" sz="1400" b="1" i="0" u="none" strike="noStrike" dirty="0">
                        <a:solidFill>
                          <a:srgbClr val="000000"/>
                        </a:solidFill>
                        <a:effectLst/>
                        <a:latin typeface="Arial Narrow" pitchFamily="34" charset="0"/>
                      </a:endParaRPr>
                    </a:p>
                  </a:txBody>
                  <a:tcPr marL="9525" marR="9525" marT="9525" marB="0" anchor="b">
                    <a:solidFill>
                      <a:schemeClr val="accent3">
                        <a:lumMod val="20000"/>
                        <a:lumOff val="80000"/>
                      </a:schemeClr>
                    </a:solidFill>
                  </a:tcPr>
                </a:tc>
                <a:tc>
                  <a:txBody>
                    <a:bodyPr/>
                    <a:lstStyle/>
                    <a:p>
                      <a:pPr algn="l" fontAlgn="b"/>
                      <a:r>
                        <a:rPr lang="en-ZA" sz="1400" u="none" strike="noStrike">
                          <a:effectLst/>
                          <a:latin typeface="Arial Narrow" pitchFamily="34" charset="0"/>
                        </a:rPr>
                        <a:t>               34 678 </a:t>
                      </a:r>
                      <a:endParaRPr lang="en-ZA" sz="1400" b="1" i="0" u="none" strike="noStrike">
                        <a:solidFill>
                          <a:srgbClr val="000000"/>
                        </a:solidFill>
                        <a:effectLst/>
                        <a:latin typeface="Arial Narrow" pitchFamily="34" charset="0"/>
                      </a:endParaRPr>
                    </a:p>
                  </a:txBody>
                  <a:tcPr marL="9525" marR="9525" marT="9525" marB="0" anchor="b">
                    <a:solidFill>
                      <a:schemeClr val="accent3">
                        <a:lumMod val="20000"/>
                        <a:lumOff val="80000"/>
                      </a:schemeClr>
                    </a:solidFill>
                  </a:tcPr>
                </a:tc>
                <a:extLst>
                  <a:ext uri="{0D108BD9-81ED-4DB2-BD59-A6C34878D82A}">
                    <a16:rowId xmlns:a16="http://schemas.microsoft.com/office/drawing/2014/main" val="10005"/>
                  </a:ext>
                </a:extLst>
              </a:tr>
              <a:tr h="190500">
                <a:tc>
                  <a:txBody>
                    <a:bodyPr/>
                    <a:lstStyle/>
                    <a:p>
                      <a:pPr algn="l" fontAlgn="auto"/>
                      <a:r>
                        <a:rPr lang="en-ZA" sz="1400" u="none" strike="noStrike" dirty="0">
                          <a:effectLst/>
                          <a:latin typeface="Arial Narrow" pitchFamily="34" charset="0"/>
                        </a:rPr>
                        <a:t>Add:      Fruitless and wasteful expenditure - incurred in the current year</a:t>
                      </a:r>
                      <a:endParaRPr lang="en-ZA" sz="1400" b="0" i="0" u="none" strike="noStrike" dirty="0">
                        <a:solidFill>
                          <a:srgbClr val="000000"/>
                        </a:solidFill>
                        <a:effectLst/>
                        <a:latin typeface="Arial Narrow" pitchFamily="34" charset="0"/>
                      </a:endParaRPr>
                    </a:p>
                  </a:txBody>
                  <a:tcPr marL="9525" marR="9525" marT="9525" marB="0" anchor="b">
                    <a:solidFill>
                      <a:schemeClr val="accent3">
                        <a:lumMod val="20000"/>
                        <a:lumOff val="80000"/>
                      </a:schemeClr>
                    </a:solidFill>
                  </a:tcPr>
                </a:tc>
                <a:tc>
                  <a:txBody>
                    <a:bodyPr/>
                    <a:lstStyle/>
                    <a:p>
                      <a:pPr algn="l" fontAlgn="b"/>
                      <a:r>
                        <a:rPr lang="en-ZA" sz="1400" u="none" strike="noStrike">
                          <a:effectLst/>
                          <a:latin typeface="Arial Narrow" pitchFamily="34" charset="0"/>
                        </a:rPr>
                        <a:t>       20 715 </a:t>
                      </a:r>
                      <a:endParaRPr lang="en-ZA" sz="1400" b="0" i="0" u="none" strike="noStrike">
                        <a:solidFill>
                          <a:srgbClr val="000000"/>
                        </a:solidFill>
                        <a:effectLst/>
                        <a:latin typeface="Arial Narrow" pitchFamily="34" charset="0"/>
                      </a:endParaRPr>
                    </a:p>
                  </a:txBody>
                  <a:tcPr marL="9525" marR="9525" marT="9525" marB="0" anchor="b">
                    <a:solidFill>
                      <a:schemeClr val="accent3">
                        <a:lumMod val="20000"/>
                        <a:lumOff val="80000"/>
                      </a:schemeClr>
                    </a:solidFill>
                  </a:tcPr>
                </a:tc>
                <a:tc>
                  <a:txBody>
                    <a:bodyPr/>
                    <a:lstStyle/>
                    <a:p>
                      <a:pPr algn="l" fontAlgn="b"/>
                      <a:r>
                        <a:rPr lang="en-ZA" sz="1400" u="none" strike="noStrike" dirty="0">
                          <a:effectLst/>
                          <a:latin typeface="Arial Narrow" pitchFamily="34" charset="0"/>
                        </a:rPr>
                        <a:t>                70 006 </a:t>
                      </a:r>
                      <a:endParaRPr lang="en-ZA" sz="1400" b="0" i="0" u="none" strike="noStrike" dirty="0">
                        <a:solidFill>
                          <a:srgbClr val="000000"/>
                        </a:solidFill>
                        <a:effectLst/>
                        <a:latin typeface="Arial Narrow" pitchFamily="34" charset="0"/>
                      </a:endParaRPr>
                    </a:p>
                  </a:txBody>
                  <a:tcPr marL="9525" marR="9525" marT="9525" marB="0" anchor="b">
                    <a:solidFill>
                      <a:schemeClr val="accent3">
                        <a:lumMod val="20000"/>
                        <a:lumOff val="80000"/>
                      </a:schemeClr>
                    </a:solidFill>
                  </a:tcPr>
                </a:tc>
                <a:tc>
                  <a:txBody>
                    <a:bodyPr/>
                    <a:lstStyle/>
                    <a:p>
                      <a:pPr algn="l" fontAlgn="b"/>
                      <a:r>
                        <a:rPr lang="en-ZA" sz="1400" u="none" strike="noStrike" dirty="0">
                          <a:effectLst/>
                          <a:latin typeface="Arial Narrow" pitchFamily="34" charset="0"/>
                        </a:rPr>
                        <a:t>               34 678 </a:t>
                      </a:r>
                      <a:endParaRPr lang="en-ZA" sz="1400" b="0" i="0" u="none" strike="noStrike" dirty="0">
                        <a:solidFill>
                          <a:srgbClr val="000000"/>
                        </a:solidFill>
                        <a:effectLst/>
                        <a:latin typeface="Arial Narrow" pitchFamily="34" charset="0"/>
                      </a:endParaRPr>
                    </a:p>
                  </a:txBody>
                  <a:tcPr marL="9525" marR="9525" marT="9525" marB="0" anchor="b">
                    <a:solidFill>
                      <a:schemeClr val="accent3">
                        <a:lumMod val="20000"/>
                        <a:lumOff val="80000"/>
                      </a:schemeClr>
                    </a:solidFill>
                  </a:tcPr>
                </a:tc>
                <a:extLst>
                  <a:ext uri="{0D108BD9-81ED-4DB2-BD59-A6C34878D82A}">
                    <a16:rowId xmlns:a16="http://schemas.microsoft.com/office/drawing/2014/main" val="10006"/>
                  </a:ext>
                </a:extLst>
              </a:tr>
              <a:tr h="409575">
                <a:tc>
                  <a:txBody>
                    <a:bodyPr/>
                    <a:lstStyle/>
                    <a:p>
                      <a:pPr algn="l" fontAlgn="auto"/>
                      <a:r>
                        <a:rPr lang="en-ZA" sz="1400" u="none" strike="noStrike" dirty="0">
                          <a:effectLst/>
                          <a:latin typeface="Arial Narrow" pitchFamily="34" charset="0"/>
                        </a:rPr>
                        <a:t>Add:      Fruitless and wasteful expenditure - relating to prior years identified in the current year</a:t>
                      </a:r>
                      <a:endParaRPr lang="en-ZA" sz="1400" b="0" i="0" u="none" strike="noStrike" dirty="0">
                        <a:solidFill>
                          <a:srgbClr val="000000"/>
                        </a:solidFill>
                        <a:effectLst/>
                        <a:latin typeface="Arial Narrow" pitchFamily="34" charset="0"/>
                      </a:endParaRPr>
                    </a:p>
                  </a:txBody>
                  <a:tcPr marL="9525" marR="9525" marT="9525" marB="0" anchor="b">
                    <a:solidFill>
                      <a:schemeClr val="accent3">
                        <a:lumMod val="20000"/>
                        <a:lumOff val="80000"/>
                      </a:schemeClr>
                    </a:solidFill>
                  </a:tcPr>
                </a:tc>
                <a:tc>
                  <a:txBody>
                    <a:bodyPr/>
                    <a:lstStyle/>
                    <a:p>
                      <a:pPr algn="l" fontAlgn="b"/>
                      <a:r>
                        <a:rPr lang="en-ZA" sz="1400" u="none" strike="noStrike">
                          <a:effectLst/>
                          <a:latin typeface="Arial Narrow" pitchFamily="34" charset="0"/>
                        </a:rPr>
                        <a:t>       29 459 </a:t>
                      </a:r>
                      <a:endParaRPr lang="en-ZA" sz="1400" b="0" i="0" u="none" strike="noStrike">
                        <a:solidFill>
                          <a:srgbClr val="000000"/>
                        </a:solidFill>
                        <a:effectLst/>
                        <a:latin typeface="Arial Narrow" pitchFamily="34" charset="0"/>
                      </a:endParaRPr>
                    </a:p>
                  </a:txBody>
                  <a:tcPr marL="9525" marR="9525" marT="9525" marB="0" anchor="b">
                    <a:solidFill>
                      <a:schemeClr val="accent3">
                        <a:lumMod val="20000"/>
                        <a:lumOff val="80000"/>
                      </a:schemeClr>
                    </a:solidFill>
                  </a:tcPr>
                </a:tc>
                <a:tc>
                  <a:txBody>
                    <a:bodyPr/>
                    <a:lstStyle/>
                    <a:p>
                      <a:pPr algn="l" fontAlgn="b"/>
                      <a:r>
                        <a:rPr lang="en-ZA" sz="1400" u="none" strike="noStrike">
                          <a:effectLst/>
                          <a:latin typeface="Arial Narrow" pitchFamily="34" charset="0"/>
                        </a:rPr>
                        <a:t>                  4 666 </a:t>
                      </a:r>
                      <a:endParaRPr lang="en-ZA" sz="1400" b="0" i="0" u="none" strike="noStrike">
                        <a:solidFill>
                          <a:srgbClr val="000000"/>
                        </a:solidFill>
                        <a:effectLst/>
                        <a:latin typeface="Arial Narrow" pitchFamily="34" charset="0"/>
                      </a:endParaRPr>
                    </a:p>
                  </a:txBody>
                  <a:tcPr marL="9525" marR="9525" marT="9525" marB="0" anchor="b">
                    <a:solidFill>
                      <a:schemeClr val="accent3">
                        <a:lumMod val="20000"/>
                        <a:lumOff val="80000"/>
                      </a:schemeClr>
                    </a:solidFill>
                  </a:tcPr>
                </a:tc>
                <a:tc>
                  <a:txBody>
                    <a:bodyPr/>
                    <a:lstStyle/>
                    <a:p>
                      <a:pPr algn="l" fontAlgn="b"/>
                      <a:r>
                        <a:rPr lang="en-ZA" sz="1400" u="none" strike="noStrike" dirty="0">
                          <a:effectLst/>
                          <a:latin typeface="Arial Narrow" pitchFamily="34" charset="0"/>
                        </a:rPr>
                        <a:t> </a:t>
                      </a:r>
                      <a:endParaRPr lang="en-ZA" sz="1400" b="0" i="0" u="none" strike="noStrike" dirty="0">
                        <a:solidFill>
                          <a:srgbClr val="000000"/>
                        </a:solidFill>
                        <a:effectLst/>
                        <a:latin typeface="Arial Narrow" pitchFamily="34" charset="0"/>
                      </a:endParaRPr>
                    </a:p>
                  </a:txBody>
                  <a:tcPr marL="9525" marR="9525" marT="9525" marB="0" anchor="b">
                    <a:solidFill>
                      <a:schemeClr val="accent3">
                        <a:lumMod val="20000"/>
                        <a:lumOff val="80000"/>
                      </a:schemeClr>
                    </a:solidFill>
                  </a:tcPr>
                </a:tc>
                <a:extLst>
                  <a:ext uri="{0D108BD9-81ED-4DB2-BD59-A6C34878D82A}">
                    <a16:rowId xmlns:a16="http://schemas.microsoft.com/office/drawing/2014/main" val="10007"/>
                  </a:ext>
                </a:extLst>
              </a:tr>
              <a:tr h="190500">
                <a:tc>
                  <a:txBody>
                    <a:bodyPr/>
                    <a:lstStyle/>
                    <a:p>
                      <a:pPr algn="just" fontAlgn="auto"/>
                      <a:r>
                        <a:rPr lang="en-ZA" sz="1400" u="none" strike="noStrike">
                          <a:effectLst/>
                          <a:latin typeface="Arial Narrow" pitchFamily="34" charset="0"/>
                        </a:rPr>
                        <a:t>Less:    Amounts condoned</a:t>
                      </a:r>
                      <a:endParaRPr lang="en-ZA" sz="1400" b="0" i="0" u="none" strike="noStrike">
                        <a:solidFill>
                          <a:srgbClr val="000000"/>
                        </a:solidFill>
                        <a:effectLst/>
                        <a:latin typeface="Arial Narrow" pitchFamily="34" charset="0"/>
                      </a:endParaRPr>
                    </a:p>
                  </a:txBody>
                  <a:tcPr marL="9525" marR="9525" marT="9525" marB="0" anchor="b">
                    <a:solidFill>
                      <a:schemeClr val="accent3">
                        <a:lumMod val="20000"/>
                        <a:lumOff val="80000"/>
                      </a:schemeClr>
                    </a:solidFill>
                  </a:tcPr>
                </a:tc>
                <a:tc>
                  <a:txBody>
                    <a:bodyPr/>
                    <a:lstStyle/>
                    <a:p>
                      <a:pPr algn="l" fontAlgn="b"/>
                      <a:endParaRPr lang="en-ZA" sz="1400" b="1" i="0" u="none" strike="noStrike">
                        <a:solidFill>
                          <a:srgbClr val="000000"/>
                        </a:solidFill>
                        <a:effectLst/>
                        <a:latin typeface="Arial Narrow" pitchFamily="34" charset="0"/>
                      </a:endParaRPr>
                    </a:p>
                  </a:txBody>
                  <a:tcPr marL="9525" marR="9525" marT="9525" marB="0" anchor="b">
                    <a:solidFill>
                      <a:schemeClr val="accent3">
                        <a:lumMod val="20000"/>
                        <a:lumOff val="80000"/>
                      </a:schemeClr>
                    </a:solidFill>
                  </a:tcPr>
                </a:tc>
                <a:tc>
                  <a:txBody>
                    <a:bodyPr/>
                    <a:lstStyle/>
                    <a:p>
                      <a:pPr algn="l" fontAlgn="b"/>
                      <a:endParaRPr lang="en-ZA" sz="1400" b="0" i="0" u="none" strike="noStrike">
                        <a:solidFill>
                          <a:srgbClr val="000000"/>
                        </a:solidFill>
                        <a:effectLst/>
                        <a:latin typeface="Arial Narrow" pitchFamily="34" charset="0"/>
                      </a:endParaRPr>
                    </a:p>
                  </a:txBody>
                  <a:tcPr marL="9525" marR="9525" marT="9525" marB="0" anchor="b">
                    <a:solidFill>
                      <a:schemeClr val="accent3">
                        <a:lumMod val="20000"/>
                        <a:lumOff val="80000"/>
                      </a:schemeClr>
                    </a:solidFill>
                  </a:tcPr>
                </a:tc>
                <a:tc>
                  <a:txBody>
                    <a:bodyPr/>
                    <a:lstStyle/>
                    <a:p>
                      <a:pPr algn="l" fontAlgn="b"/>
                      <a:endParaRPr lang="en-ZA" sz="1400" b="0" i="0" u="none" strike="noStrike" dirty="0">
                        <a:solidFill>
                          <a:srgbClr val="000000"/>
                        </a:solidFill>
                        <a:effectLst/>
                        <a:latin typeface="Arial Narrow" pitchFamily="34" charset="0"/>
                      </a:endParaRPr>
                    </a:p>
                  </a:txBody>
                  <a:tcPr marL="9525" marR="9525" marT="9525" marB="0" anchor="b">
                    <a:solidFill>
                      <a:schemeClr val="accent3">
                        <a:lumMod val="20000"/>
                        <a:lumOff val="80000"/>
                      </a:schemeClr>
                    </a:solidFill>
                  </a:tcPr>
                </a:tc>
                <a:extLst>
                  <a:ext uri="{0D108BD9-81ED-4DB2-BD59-A6C34878D82A}">
                    <a16:rowId xmlns:a16="http://schemas.microsoft.com/office/drawing/2014/main" val="10008"/>
                  </a:ext>
                </a:extLst>
              </a:tr>
              <a:tr h="190500">
                <a:tc>
                  <a:txBody>
                    <a:bodyPr/>
                    <a:lstStyle/>
                    <a:p>
                      <a:pPr algn="just" fontAlgn="auto"/>
                      <a:endParaRPr lang="en-ZA" sz="1400" b="0" i="0" u="none" strike="noStrike">
                        <a:solidFill>
                          <a:srgbClr val="000000"/>
                        </a:solidFill>
                        <a:effectLst/>
                        <a:latin typeface="Arial Narrow" pitchFamily="34" charset="0"/>
                      </a:endParaRPr>
                    </a:p>
                  </a:txBody>
                  <a:tcPr marL="9525" marR="9525" marT="9525" marB="0" anchor="b">
                    <a:solidFill>
                      <a:schemeClr val="accent3">
                        <a:lumMod val="20000"/>
                        <a:lumOff val="80000"/>
                      </a:schemeClr>
                    </a:solidFill>
                  </a:tcPr>
                </a:tc>
                <a:tc>
                  <a:txBody>
                    <a:bodyPr/>
                    <a:lstStyle/>
                    <a:p>
                      <a:pPr algn="l" fontAlgn="b"/>
                      <a:r>
                        <a:rPr lang="en-ZA" sz="1400" u="none" strike="noStrike">
                          <a:effectLst/>
                          <a:latin typeface="Arial Narrow" pitchFamily="34" charset="0"/>
                        </a:rPr>
                        <a:t> </a:t>
                      </a:r>
                      <a:endParaRPr lang="en-ZA" sz="1400" b="1" i="0" u="none" strike="noStrike">
                        <a:solidFill>
                          <a:srgbClr val="000000"/>
                        </a:solidFill>
                        <a:effectLst/>
                        <a:latin typeface="Arial Narrow" pitchFamily="34" charset="0"/>
                      </a:endParaRPr>
                    </a:p>
                  </a:txBody>
                  <a:tcPr marL="9525" marR="9525" marT="9525" marB="0" anchor="b">
                    <a:solidFill>
                      <a:schemeClr val="accent3">
                        <a:lumMod val="20000"/>
                        <a:lumOff val="80000"/>
                      </a:schemeClr>
                    </a:solidFill>
                  </a:tcPr>
                </a:tc>
                <a:tc>
                  <a:txBody>
                    <a:bodyPr/>
                    <a:lstStyle/>
                    <a:p>
                      <a:pPr algn="l" fontAlgn="b"/>
                      <a:r>
                        <a:rPr lang="en-ZA" sz="1400" u="none" strike="noStrike">
                          <a:effectLst/>
                          <a:latin typeface="Arial Narrow" pitchFamily="34" charset="0"/>
                        </a:rPr>
                        <a:t> </a:t>
                      </a:r>
                      <a:endParaRPr lang="en-ZA" sz="1400" b="0" i="0" u="none" strike="noStrike">
                        <a:solidFill>
                          <a:srgbClr val="000000"/>
                        </a:solidFill>
                        <a:effectLst/>
                        <a:latin typeface="Arial Narrow" pitchFamily="34" charset="0"/>
                      </a:endParaRPr>
                    </a:p>
                  </a:txBody>
                  <a:tcPr marL="9525" marR="9525" marT="9525" marB="0" anchor="b">
                    <a:solidFill>
                      <a:schemeClr val="accent3">
                        <a:lumMod val="20000"/>
                        <a:lumOff val="80000"/>
                      </a:schemeClr>
                    </a:solidFill>
                  </a:tcPr>
                </a:tc>
                <a:tc>
                  <a:txBody>
                    <a:bodyPr/>
                    <a:lstStyle/>
                    <a:p>
                      <a:pPr algn="l" fontAlgn="b"/>
                      <a:r>
                        <a:rPr lang="en-ZA" sz="1400" u="none" strike="noStrike" dirty="0">
                          <a:effectLst/>
                          <a:latin typeface="Arial Narrow" pitchFamily="34" charset="0"/>
                        </a:rPr>
                        <a:t> </a:t>
                      </a:r>
                      <a:endParaRPr lang="en-ZA" sz="1400" b="0" i="0" u="none" strike="noStrike" dirty="0">
                        <a:solidFill>
                          <a:srgbClr val="000000"/>
                        </a:solidFill>
                        <a:effectLst/>
                        <a:latin typeface="Arial Narrow" pitchFamily="34" charset="0"/>
                      </a:endParaRPr>
                    </a:p>
                  </a:txBody>
                  <a:tcPr marL="9525" marR="9525" marT="9525" marB="0" anchor="b">
                    <a:solidFill>
                      <a:schemeClr val="accent3">
                        <a:lumMod val="20000"/>
                        <a:lumOff val="80000"/>
                      </a:schemeClr>
                    </a:solidFill>
                  </a:tcPr>
                </a:tc>
                <a:extLst>
                  <a:ext uri="{0D108BD9-81ED-4DB2-BD59-A6C34878D82A}">
                    <a16:rowId xmlns:a16="http://schemas.microsoft.com/office/drawing/2014/main" val="10009"/>
                  </a:ext>
                </a:extLst>
              </a:tr>
              <a:tr h="190500">
                <a:tc>
                  <a:txBody>
                    <a:bodyPr/>
                    <a:lstStyle/>
                    <a:p>
                      <a:pPr algn="l" fontAlgn="b"/>
                      <a:r>
                        <a:rPr lang="en-ZA" sz="1400" u="none" strike="noStrike">
                          <a:effectLst/>
                          <a:latin typeface="Arial Narrow" pitchFamily="34" charset="0"/>
                        </a:rPr>
                        <a:t>Fruitless and wasteful expenditure not condoned</a:t>
                      </a:r>
                      <a:endParaRPr lang="en-ZA" sz="1400" b="1" i="0" u="none" strike="noStrike">
                        <a:solidFill>
                          <a:srgbClr val="000000"/>
                        </a:solidFill>
                        <a:effectLst/>
                        <a:latin typeface="Arial Narrow" pitchFamily="34" charset="0"/>
                      </a:endParaRPr>
                    </a:p>
                  </a:txBody>
                  <a:tcPr marL="9525" marR="9525" marT="9525" marB="0" anchor="b">
                    <a:solidFill>
                      <a:schemeClr val="accent3">
                        <a:lumMod val="20000"/>
                        <a:lumOff val="80000"/>
                      </a:schemeClr>
                    </a:solidFill>
                  </a:tcPr>
                </a:tc>
                <a:tc>
                  <a:txBody>
                    <a:bodyPr/>
                    <a:lstStyle/>
                    <a:p>
                      <a:pPr algn="l" fontAlgn="b"/>
                      <a:r>
                        <a:rPr lang="en-ZA" sz="1400" u="none" strike="noStrike">
                          <a:effectLst/>
                          <a:latin typeface="Arial Narrow" pitchFamily="34" charset="0"/>
                        </a:rPr>
                        <a:t>     196 168 </a:t>
                      </a:r>
                      <a:endParaRPr lang="en-ZA" sz="1400" b="1" i="0" u="none" strike="noStrike">
                        <a:solidFill>
                          <a:srgbClr val="000000"/>
                        </a:solidFill>
                        <a:effectLst/>
                        <a:latin typeface="Arial Narrow" pitchFamily="34" charset="0"/>
                      </a:endParaRPr>
                    </a:p>
                  </a:txBody>
                  <a:tcPr marL="9525" marR="9525" marT="9525" marB="0" anchor="b">
                    <a:solidFill>
                      <a:schemeClr val="accent3">
                        <a:lumMod val="20000"/>
                        <a:lumOff val="80000"/>
                      </a:schemeClr>
                    </a:solidFill>
                  </a:tcPr>
                </a:tc>
                <a:tc>
                  <a:txBody>
                    <a:bodyPr/>
                    <a:lstStyle/>
                    <a:p>
                      <a:pPr algn="l" fontAlgn="b"/>
                      <a:r>
                        <a:rPr lang="en-ZA" sz="1400" u="none" strike="noStrike">
                          <a:effectLst/>
                          <a:latin typeface="Arial Narrow" pitchFamily="34" charset="0"/>
                        </a:rPr>
                        <a:t>              145 994 </a:t>
                      </a:r>
                      <a:endParaRPr lang="en-ZA" sz="1400" b="1" i="0" u="none" strike="noStrike">
                        <a:solidFill>
                          <a:srgbClr val="000000"/>
                        </a:solidFill>
                        <a:effectLst/>
                        <a:latin typeface="Arial Narrow" pitchFamily="34" charset="0"/>
                      </a:endParaRPr>
                    </a:p>
                  </a:txBody>
                  <a:tcPr marL="9525" marR="9525" marT="9525" marB="0" anchor="b">
                    <a:solidFill>
                      <a:schemeClr val="accent3">
                        <a:lumMod val="20000"/>
                        <a:lumOff val="80000"/>
                      </a:schemeClr>
                    </a:solidFill>
                  </a:tcPr>
                </a:tc>
                <a:tc>
                  <a:txBody>
                    <a:bodyPr/>
                    <a:lstStyle/>
                    <a:p>
                      <a:pPr algn="l" fontAlgn="b"/>
                      <a:r>
                        <a:rPr lang="en-ZA" sz="1400" u="none" strike="noStrike" dirty="0">
                          <a:effectLst/>
                          <a:latin typeface="Arial Narrow" pitchFamily="34" charset="0"/>
                        </a:rPr>
                        <a:t>               92 977 </a:t>
                      </a:r>
                      <a:endParaRPr lang="en-ZA" sz="1400" b="1" i="0" u="none" strike="noStrike" dirty="0">
                        <a:solidFill>
                          <a:srgbClr val="000000"/>
                        </a:solidFill>
                        <a:effectLst/>
                        <a:latin typeface="Arial Narrow" pitchFamily="34" charset="0"/>
                      </a:endParaRPr>
                    </a:p>
                  </a:txBody>
                  <a:tcPr marL="9525" marR="9525" marT="9525" marB="0" anchor="b">
                    <a:solidFill>
                      <a:schemeClr val="accent3">
                        <a:lumMod val="20000"/>
                        <a:lumOff val="80000"/>
                      </a:schemeClr>
                    </a:solidFill>
                  </a:tcPr>
                </a:tc>
                <a:extLst>
                  <a:ext uri="{0D108BD9-81ED-4DB2-BD59-A6C34878D82A}">
                    <a16:rowId xmlns:a16="http://schemas.microsoft.com/office/drawing/2014/main" val="10010"/>
                  </a:ext>
                </a:extLst>
              </a:tr>
              <a:tr h="190500">
                <a:tc>
                  <a:txBody>
                    <a:bodyPr/>
                    <a:lstStyle/>
                    <a:p>
                      <a:pPr algn="l" fontAlgn="b"/>
                      <a:endParaRPr lang="en-ZA" sz="1400" b="0" i="0" u="none" strike="noStrike">
                        <a:solidFill>
                          <a:srgbClr val="000000"/>
                        </a:solidFill>
                        <a:effectLst/>
                        <a:latin typeface="Arial Narrow" pitchFamily="34" charset="0"/>
                      </a:endParaRPr>
                    </a:p>
                  </a:txBody>
                  <a:tcPr marL="9525" marR="9525" marT="9525" marB="0" anchor="b">
                    <a:solidFill>
                      <a:schemeClr val="accent3">
                        <a:lumMod val="20000"/>
                        <a:lumOff val="80000"/>
                      </a:schemeClr>
                    </a:solidFill>
                  </a:tcPr>
                </a:tc>
                <a:tc>
                  <a:txBody>
                    <a:bodyPr/>
                    <a:lstStyle/>
                    <a:p>
                      <a:pPr algn="l" fontAlgn="b"/>
                      <a:endParaRPr lang="en-ZA" sz="1400" b="1" i="0" u="none" strike="noStrike">
                        <a:solidFill>
                          <a:srgbClr val="000000"/>
                        </a:solidFill>
                        <a:effectLst/>
                        <a:latin typeface="Arial Narrow" pitchFamily="34" charset="0"/>
                      </a:endParaRPr>
                    </a:p>
                  </a:txBody>
                  <a:tcPr marL="9525" marR="9525" marT="9525" marB="0" anchor="b">
                    <a:solidFill>
                      <a:schemeClr val="accent3">
                        <a:lumMod val="20000"/>
                        <a:lumOff val="80000"/>
                      </a:schemeClr>
                    </a:solidFill>
                  </a:tcPr>
                </a:tc>
                <a:tc>
                  <a:txBody>
                    <a:bodyPr/>
                    <a:lstStyle/>
                    <a:p>
                      <a:pPr algn="l" fontAlgn="b"/>
                      <a:endParaRPr lang="en-ZA" sz="1400" b="0" i="0" u="none" strike="noStrike">
                        <a:solidFill>
                          <a:srgbClr val="000000"/>
                        </a:solidFill>
                        <a:effectLst/>
                        <a:latin typeface="Arial Narrow" pitchFamily="34" charset="0"/>
                      </a:endParaRPr>
                    </a:p>
                  </a:txBody>
                  <a:tcPr marL="9525" marR="9525" marT="9525" marB="0" anchor="b">
                    <a:solidFill>
                      <a:schemeClr val="accent3">
                        <a:lumMod val="20000"/>
                        <a:lumOff val="80000"/>
                      </a:schemeClr>
                    </a:solidFill>
                  </a:tcPr>
                </a:tc>
                <a:tc>
                  <a:txBody>
                    <a:bodyPr/>
                    <a:lstStyle/>
                    <a:p>
                      <a:pPr algn="l" fontAlgn="b"/>
                      <a:endParaRPr lang="en-ZA" sz="1400" b="0" i="0" u="none" strike="noStrike" dirty="0">
                        <a:solidFill>
                          <a:srgbClr val="000000"/>
                        </a:solidFill>
                        <a:effectLst/>
                        <a:latin typeface="Arial Narrow" pitchFamily="34" charset="0"/>
                      </a:endParaRPr>
                    </a:p>
                  </a:txBody>
                  <a:tcPr marL="9525" marR="9525" marT="9525" marB="0" anchor="b">
                    <a:solidFill>
                      <a:schemeClr val="accent3">
                        <a:lumMod val="20000"/>
                        <a:lumOff val="80000"/>
                      </a:schemeClr>
                    </a:solidFill>
                  </a:tcPr>
                </a:tc>
                <a:extLst>
                  <a:ext uri="{0D108BD9-81ED-4DB2-BD59-A6C34878D82A}">
                    <a16:rowId xmlns:a16="http://schemas.microsoft.com/office/drawing/2014/main" val="10011"/>
                  </a:ext>
                </a:extLst>
              </a:tr>
              <a:tr h="190500">
                <a:tc>
                  <a:txBody>
                    <a:bodyPr/>
                    <a:lstStyle/>
                    <a:p>
                      <a:pPr algn="l" fontAlgn="b"/>
                      <a:r>
                        <a:rPr lang="en-ZA" sz="1400" u="none" strike="noStrike">
                          <a:effectLst/>
                          <a:latin typeface="Arial Narrow" pitchFamily="34" charset="0"/>
                        </a:rPr>
                        <a:t>Less:    Amounts recoverable</a:t>
                      </a:r>
                      <a:endParaRPr lang="en-ZA" sz="1400" b="0" i="0" u="none" strike="noStrike">
                        <a:solidFill>
                          <a:srgbClr val="000000"/>
                        </a:solidFill>
                        <a:effectLst/>
                        <a:latin typeface="Arial Narrow" pitchFamily="34" charset="0"/>
                      </a:endParaRPr>
                    </a:p>
                  </a:txBody>
                  <a:tcPr marL="9525" marR="9525" marT="9525" marB="0" anchor="b">
                    <a:solidFill>
                      <a:schemeClr val="accent3">
                        <a:lumMod val="20000"/>
                        <a:lumOff val="80000"/>
                      </a:schemeClr>
                    </a:solidFill>
                  </a:tcPr>
                </a:tc>
                <a:tc>
                  <a:txBody>
                    <a:bodyPr/>
                    <a:lstStyle/>
                    <a:p>
                      <a:pPr algn="l" fontAlgn="b"/>
                      <a:r>
                        <a:rPr lang="en-ZA" sz="1400" u="none" strike="noStrike">
                          <a:effectLst/>
                          <a:latin typeface="Arial Narrow" pitchFamily="34" charset="0"/>
                        </a:rPr>
                        <a:t>                - </a:t>
                      </a:r>
                      <a:endParaRPr lang="en-ZA" sz="1400" b="1" i="0" u="none" strike="noStrike">
                        <a:solidFill>
                          <a:srgbClr val="000000"/>
                        </a:solidFill>
                        <a:effectLst/>
                        <a:latin typeface="Arial Narrow" pitchFamily="34" charset="0"/>
                      </a:endParaRPr>
                    </a:p>
                  </a:txBody>
                  <a:tcPr marL="9525" marR="9525" marT="9525" marB="0" anchor="b">
                    <a:solidFill>
                      <a:schemeClr val="accent3">
                        <a:lumMod val="20000"/>
                        <a:lumOff val="80000"/>
                      </a:schemeClr>
                    </a:solidFill>
                  </a:tcPr>
                </a:tc>
                <a:tc>
                  <a:txBody>
                    <a:bodyPr/>
                    <a:lstStyle/>
                    <a:p>
                      <a:pPr algn="l" fontAlgn="b"/>
                      <a:r>
                        <a:rPr lang="en-ZA" sz="1400" u="none" strike="noStrike">
                          <a:effectLst/>
                          <a:latin typeface="Arial Narrow" pitchFamily="34" charset="0"/>
                        </a:rPr>
                        <a:t>                         - </a:t>
                      </a:r>
                      <a:endParaRPr lang="en-ZA" sz="1400" b="0" i="0" u="none" strike="noStrike">
                        <a:solidFill>
                          <a:srgbClr val="000000"/>
                        </a:solidFill>
                        <a:effectLst/>
                        <a:latin typeface="Arial Narrow" pitchFamily="34" charset="0"/>
                      </a:endParaRPr>
                    </a:p>
                  </a:txBody>
                  <a:tcPr marL="9525" marR="9525" marT="9525" marB="0" anchor="b">
                    <a:solidFill>
                      <a:schemeClr val="accent3">
                        <a:lumMod val="20000"/>
                        <a:lumOff val="80000"/>
                      </a:schemeClr>
                    </a:solidFill>
                  </a:tcPr>
                </a:tc>
                <a:tc>
                  <a:txBody>
                    <a:bodyPr/>
                    <a:lstStyle/>
                    <a:p>
                      <a:pPr algn="l" fontAlgn="b"/>
                      <a:r>
                        <a:rPr lang="en-ZA" sz="1400" u="none" strike="noStrike" dirty="0">
                          <a:effectLst/>
                          <a:latin typeface="Arial Narrow" pitchFamily="34" charset="0"/>
                        </a:rPr>
                        <a:t>                        - </a:t>
                      </a:r>
                      <a:endParaRPr lang="en-ZA" sz="1400" b="0" i="0" u="none" strike="noStrike" dirty="0">
                        <a:solidFill>
                          <a:srgbClr val="000000"/>
                        </a:solidFill>
                        <a:effectLst/>
                        <a:latin typeface="Arial Narrow" pitchFamily="34" charset="0"/>
                      </a:endParaRPr>
                    </a:p>
                  </a:txBody>
                  <a:tcPr marL="9525" marR="9525" marT="9525" marB="0" anchor="b">
                    <a:solidFill>
                      <a:schemeClr val="accent3">
                        <a:lumMod val="20000"/>
                        <a:lumOff val="80000"/>
                      </a:schemeClr>
                    </a:solidFill>
                  </a:tcPr>
                </a:tc>
                <a:extLst>
                  <a:ext uri="{0D108BD9-81ED-4DB2-BD59-A6C34878D82A}">
                    <a16:rowId xmlns:a16="http://schemas.microsoft.com/office/drawing/2014/main" val="10012"/>
                  </a:ext>
                </a:extLst>
              </a:tr>
              <a:tr h="190500">
                <a:tc>
                  <a:txBody>
                    <a:bodyPr/>
                    <a:lstStyle/>
                    <a:p>
                      <a:pPr algn="l" fontAlgn="b"/>
                      <a:r>
                        <a:rPr lang="en-ZA" sz="1400" u="none" strike="noStrike">
                          <a:effectLst/>
                          <a:latin typeface="Arial Narrow" pitchFamily="34" charset="0"/>
                        </a:rPr>
                        <a:t>Less:    Amounts recovered</a:t>
                      </a:r>
                      <a:endParaRPr lang="en-ZA" sz="1400" b="0" i="0" u="none" strike="noStrike">
                        <a:solidFill>
                          <a:srgbClr val="000000"/>
                        </a:solidFill>
                        <a:effectLst/>
                        <a:latin typeface="Arial Narrow" pitchFamily="34" charset="0"/>
                      </a:endParaRPr>
                    </a:p>
                  </a:txBody>
                  <a:tcPr marL="9525" marR="9525" marT="9525" marB="0" anchor="b">
                    <a:solidFill>
                      <a:schemeClr val="accent3">
                        <a:lumMod val="20000"/>
                        <a:lumOff val="80000"/>
                      </a:schemeClr>
                    </a:solidFill>
                  </a:tcPr>
                </a:tc>
                <a:tc>
                  <a:txBody>
                    <a:bodyPr/>
                    <a:lstStyle/>
                    <a:p>
                      <a:pPr algn="l" fontAlgn="b"/>
                      <a:endParaRPr lang="en-ZA" sz="1400" b="1" i="0" u="none" strike="noStrike">
                        <a:solidFill>
                          <a:srgbClr val="000000"/>
                        </a:solidFill>
                        <a:effectLst/>
                        <a:latin typeface="Arial Narrow" pitchFamily="34" charset="0"/>
                      </a:endParaRPr>
                    </a:p>
                  </a:txBody>
                  <a:tcPr marL="9525" marR="9525" marT="9525" marB="0" anchor="b">
                    <a:solidFill>
                      <a:schemeClr val="accent3">
                        <a:lumMod val="20000"/>
                        <a:lumOff val="80000"/>
                      </a:schemeClr>
                    </a:solidFill>
                  </a:tcPr>
                </a:tc>
                <a:tc>
                  <a:txBody>
                    <a:bodyPr/>
                    <a:lstStyle/>
                    <a:p>
                      <a:pPr algn="l" fontAlgn="b"/>
                      <a:endParaRPr lang="en-ZA" sz="1400" b="0" i="0" u="none" strike="noStrike">
                        <a:solidFill>
                          <a:srgbClr val="000000"/>
                        </a:solidFill>
                        <a:effectLst/>
                        <a:latin typeface="Arial Narrow" pitchFamily="34" charset="0"/>
                      </a:endParaRPr>
                    </a:p>
                  </a:txBody>
                  <a:tcPr marL="9525" marR="9525" marT="9525" marB="0" anchor="b">
                    <a:solidFill>
                      <a:schemeClr val="accent3">
                        <a:lumMod val="20000"/>
                        <a:lumOff val="80000"/>
                      </a:schemeClr>
                    </a:solidFill>
                  </a:tcPr>
                </a:tc>
                <a:tc>
                  <a:txBody>
                    <a:bodyPr/>
                    <a:lstStyle/>
                    <a:p>
                      <a:pPr algn="l" fontAlgn="b"/>
                      <a:r>
                        <a:rPr lang="en-ZA" sz="1400" u="none" strike="noStrike" dirty="0">
                          <a:effectLst/>
                          <a:latin typeface="Arial Narrow" pitchFamily="34" charset="0"/>
                        </a:rPr>
                        <a:t>                   (516)</a:t>
                      </a:r>
                      <a:endParaRPr lang="en-ZA" sz="1400" b="0" i="0" u="none" strike="noStrike" dirty="0">
                        <a:solidFill>
                          <a:srgbClr val="000000"/>
                        </a:solidFill>
                        <a:effectLst/>
                        <a:latin typeface="Arial Narrow" pitchFamily="34" charset="0"/>
                      </a:endParaRPr>
                    </a:p>
                  </a:txBody>
                  <a:tcPr marL="9525" marR="9525" marT="9525" marB="0" anchor="b">
                    <a:solidFill>
                      <a:schemeClr val="accent3">
                        <a:lumMod val="20000"/>
                        <a:lumOff val="80000"/>
                      </a:schemeClr>
                    </a:solidFill>
                  </a:tcPr>
                </a:tc>
                <a:extLst>
                  <a:ext uri="{0D108BD9-81ED-4DB2-BD59-A6C34878D82A}">
                    <a16:rowId xmlns:a16="http://schemas.microsoft.com/office/drawing/2014/main" val="10013"/>
                  </a:ext>
                </a:extLst>
              </a:tr>
              <a:tr h="190500">
                <a:tc>
                  <a:txBody>
                    <a:bodyPr/>
                    <a:lstStyle/>
                    <a:p>
                      <a:pPr algn="l" fontAlgn="b"/>
                      <a:r>
                        <a:rPr lang="en-ZA" sz="1400" u="none" strike="noStrike">
                          <a:effectLst/>
                          <a:latin typeface="Arial Narrow" pitchFamily="34" charset="0"/>
                        </a:rPr>
                        <a:t>Less:    Amounts not recoverable  (not condoned)</a:t>
                      </a:r>
                      <a:endParaRPr lang="en-ZA" sz="1400" b="0" i="0" u="none" strike="noStrike">
                        <a:solidFill>
                          <a:srgbClr val="000000"/>
                        </a:solidFill>
                        <a:effectLst/>
                        <a:latin typeface="Arial Narrow" pitchFamily="34" charset="0"/>
                      </a:endParaRPr>
                    </a:p>
                  </a:txBody>
                  <a:tcPr marL="9525" marR="9525" marT="9525" marB="0" anchor="b">
                    <a:solidFill>
                      <a:schemeClr val="accent3">
                        <a:lumMod val="20000"/>
                        <a:lumOff val="80000"/>
                      </a:schemeClr>
                    </a:solidFill>
                  </a:tcPr>
                </a:tc>
                <a:tc>
                  <a:txBody>
                    <a:bodyPr/>
                    <a:lstStyle/>
                    <a:p>
                      <a:pPr algn="l" fontAlgn="b"/>
                      <a:endParaRPr lang="en-ZA" sz="1400" b="1" i="0" u="none" strike="noStrike">
                        <a:solidFill>
                          <a:srgbClr val="000000"/>
                        </a:solidFill>
                        <a:effectLst/>
                        <a:latin typeface="Arial Narrow" pitchFamily="34" charset="0"/>
                      </a:endParaRPr>
                    </a:p>
                  </a:txBody>
                  <a:tcPr marL="9525" marR="9525" marT="9525" marB="0" anchor="b">
                    <a:solidFill>
                      <a:schemeClr val="accent3">
                        <a:lumMod val="20000"/>
                        <a:lumOff val="80000"/>
                      </a:schemeClr>
                    </a:solidFill>
                  </a:tcPr>
                </a:tc>
                <a:tc>
                  <a:txBody>
                    <a:bodyPr/>
                    <a:lstStyle/>
                    <a:p>
                      <a:pPr algn="l" fontAlgn="b"/>
                      <a:endParaRPr lang="en-ZA" sz="1400" b="0" i="0" u="none" strike="noStrike">
                        <a:solidFill>
                          <a:srgbClr val="000000"/>
                        </a:solidFill>
                        <a:effectLst/>
                        <a:latin typeface="Arial Narrow" pitchFamily="34" charset="0"/>
                      </a:endParaRPr>
                    </a:p>
                  </a:txBody>
                  <a:tcPr marL="9525" marR="9525" marT="9525" marB="0" anchor="b">
                    <a:solidFill>
                      <a:schemeClr val="accent3">
                        <a:lumMod val="20000"/>
                        <a:lumOff val="80000"/>
                      </a:schemeClr>
                    </a:solidFill>
                  </a:tcPr>
                </a:tc>
                <a:tc>
                  <a:txBody>
                    <a:bodyPr/>
                    <a:lstStyle/>
                    <a:p>
                      <a:pPr algn="l" fontAlgn="b"/>
                      <a:endParaRPr lang="en-ZA" sz="1400" b="0" i="0" u="none" strike="noStrike" dirty="0">
                        <a:solidFill>
                          <a:srgbClr val="000000"/>
                        </a:solidFill>
                        <a:effectLst/>
                        <a:latin typeface="Arial Narrow" pitchFamily="34" charset="0"/>
                      </a:endParaRPr>
                    </a:p>
                  </a:txBody>
                  <a:tcPr marL="9525" marR="9525" marT="9525" marB="0" anchor="b">
                    <a:solidFill>
                      <a:schemeClr val="accent3">
                        <a:lumMod val="20000"/>
                        <a:lumOff val="80000"/>
                      </a:schemeClr>
                    </a:solidFill>
                  </a:tcPr>
                </a:tc>
                <a:extLst>
                  <a:ext uri="{0D108BD9-81ED-4DB2-BD59-A6C34878D82A}">
                    <a16:rowId xmlns:a16="http://schemas.microsoft.com/office/drawing/2014/main" val="10014"/>
                  </a:ext>
                </a:extLst>
              </a:tr>
              <a:tr h="190500">
                <a:tc>
                  <a:txBody>
                    <a:bodyPr/>
                    <a:lstStyle/>
                    <a:p>
                      <a:pPr algn="l" fontAlgn="b"/>
                      <a:endParaRPr lang="en-ZA" sz="1400" b="0" i="0" u="none" strike="noStrike">
                        <a:solidFill>
                          <a:srgbClr val="000000"/>
                        </a:solidFill>
                        <a:effectLst/>
                        <a:latin typeface="Arial Narrow" pitchFamily="34" charset="0"/>
                      </a:endParaRPr>
                    </a:p>
                  </a:txBody>
                  <a:tcPr marL="9525" marR="9525" marT="9525" marB="0" anchor="b">
                    <a:solidFill>
                      <a:schemeClr val="accent3">
                        <a:lumMod val="20000"/>
                        <a:lumOff val="80000"/>
                      </a:schemeClr>
                    </a:solidFill>
                  </a:tcPr>
                </a:tc>
                <a:tc>
                  <a:txBody>
                    <a:bodyPr/>
                    <a:lstStyle/>
                    <a:p>
                      <a:pPr algn="l" fontAlgn="b"/>
                      <a:endParaRPr lang="en-ZA" sz="1400" b="1" i="0" u="none" strike="noStrike">
                        <a:solidFill>
                          <a:srgbClr val="000000"/>
                        </a:solidFill>
                        <a:effectLst/>
                        <a:latin typeface="Arial Narrow" pitchFamily="34" charset="0"/>
                      </a:endParaRPr>
                    </a:p>
                  </a:txBody>
                  <a:tcPr marL="9525" marR="9525" marT="9525" marB="0" anchor="b">
                    <a:solidFill>
                      <a:schemeClr val="accent3">
                        <a:lumMod val="20000"/>
                        <a:lumOff val="80000"/>
                      </a:schemeClr>
                    </a:solidFill>
                  </a:tcPr>
                </a:tc>
                <a:tc>
                  <a:txBody>
                    <a:bodyPr/>
                    <a:lstStyle/>
                    <a:p>
                      <a:pPr algn="l" fontAlgn="b"/>
                      <a:endParaRPr lang="en-ZA" sz="1400" b="0" i="0" u="none" strike="noStrike">
                        <a:solidFill>
                          <a:srgbClr val="000000"/>
                        </a:solidFill>
                        <a:effectLst/>
                        <a:latin typeface="Arial Narrow" pitchFamily="34" charset="0"/>
                      </a:endParaRPr>
                    </a:p>
                  </a:txBody>
                  <a:tcPr marL="9525" marR="9525" marT="9525" marB="0" anchor="b">
                    <a:solidFill>
                      <a:schemeClr val="accent3">
                        <a:lumMod val="20000"/>
                        <a:lumOff val="80000"/>
                      </a:schemeClr>
                    </a:solidFill>
                  </a:tcPr>
                </a:tc>
                <a:tc>
                  <a:txBody>
                    <a:bodyPr/>
                    <a:lstStyle/>
                    <a:p>
                      <a:pPr algn="l" fontAlgn="b"/>
                      <a:endParaRPr lang="en-ZA" sz="1400" b="0" i="0" u="none" strike="noStrike" dirty="0">
                        <a:solidFill>
                          <a:srgbClr val="000000"/>
                        </a:solidFill>
                        <a:effectLst/>
                        <a:latin typeface="Arial Narrow" pitchFamily="34" charset="0"/>
                      </a:endParaRPr>
                    </a:p>
                  </a:txBody>
                  <a:tcPr marL="9525" marR="9525" marT="9525" marB="0" anchor="b">
                    <a:solidFill>
                      <a:schemeClr val="accent3">
                        <a:lumMod val="20000"/>
                        <a:lumOff val="80000"/>
                      </a:schemeClr>
                    </a:solidFill>
                  </a:tcPr>
                </a:tc>
                <a:extLst>
                  <a:ext uri="{0D108BD9-81ED-4DB2-BD59-A6C34878D82A}">
                    <a16:rowId xmlns:a16="http://schemas.microsoft.com/office/drawing/2014/main" val="10015"/>
                  </a:ext>
                </a:extLst>
              </a:tr>
              <a:tr h="200025">
                <a:tc>
                  <a:txBody>
                    <a:bodyPr/>
                    <a:lstStyle/>
                    <a:p>
                      <a:pPr algn="l" fontAlgn="b"/>
                      <a:r>
                        <a:rPr lang="en-ZA" sz="1400" b="1" u="none" strike="noStrike" dirty="0">
                          <a:effectLst/>
                          <a:latin typeface="Arial Narrow" pitchFamily="34" charset="0"/>
                        </a:rPr>
                        <a:t>Fruitless and wasteful expenditure awaiting </a:t>
                      </a:r>
                      <a:r>
                        <a:rPr lang="en-ZA" sz="1400" b="1" u="none" strike="noStrike" dirty="0" err="1">
                          <a:effectLst/>
                          <a:latin typeface="Arial Narrow" pitchFamily="34" charset="0"/>
                        </a:rPr>
                        <a:t>condonation</a:t>
                      </a:r>
                      <a:endParaRPr lang="en-ZA" sz="1400" b="1" i="0" u="none" strike="noStrike" dirty="0">
                        <a:solidFill>
                          <a:srgbClr val="000000"/>
                        </a:solidFill>
                        <a:effectLst/>
                        <a:latin typeface="Arial Narrow" pitchFamily="34" charset="0"/>
                      </a:endParaRPr>
                    </a:p>
                  </a:txBody>
                  <a:tcPr marL="9525" marR="9525" marT="9525" marB="0" anchor="b">
                    <a:solidFill>
                      <a:schemeClr val="accent3">
                        <a:lumMod val="20000"/>
                        <a:lumOff val="80000"/>
                      </a:schemeClr>
                    </a:solidFill>
                  </a:tcPr>
                </a:tc>
                <a:tc>
                  <a:txBody>
                    <a:bodyPr/>
                    <a:lstStyle/>
                    <a:p>
                      <a:pPr algn="l" fontAlgn="b"/>
                      <a:r>
                        <a:rPr lang="en-ZA" sz="1400" b="1" u="none" strike="noStrike" dirty="0">
                          <a:effectLst/>
                          <a:latin typeface="Arial Narrow" pitchFamily="34" charset="0"/>
                        </a:rPr>
                        <a:t>     196 168 </a:t>
                      </a:r>
                      <a:endParaRPr lang="en-ZA" sz="1400" b="1" i="0" u="none" strike="noStrike" dirty="0">
                        <a:solidFill>
                          <a:srgbClr val="000000"/>
                        </a:solidFill>
                        <a:effectLst/>
                        <a:latin typeface="Arial Narrow" pitchFamily="34" charset="0"/>
                      </a:endParaRPr>
                    </a:p>
                  </a:txBody>
                  <a:tcPr marL="9525" marR="9525" marT="9525" marB="0" anchor="b">
                    <a:solidFill>
                      <a:schemeClr val="accent3">
                        <a:lumMod val="20000"/>
                        <a:lumOff val="80000"/>
                      </a:schemeClr>
                    </a:solidFill>
                  </a:tcPr>
                </a:tc>
                <a:tc>
                  <a:txBody>
                    <a:bodyPr/>
                    <a:lstStyle/>
                    <a:p>
                      <a:pPr algn="l" fontAlgn="b"/>
                      <a:r>
                        <a:rPr lang="en-ZA" sz="1400" b="1" u="none" strike="noStrike" dirty="0">
                          <a:effectLst/>
                          <a:latin typeface="Arial Narrow" pitchFamily="34" charset="0"/>
                        </a:rPr>
                        <a:t>              145 994 </a:t>
                      </a:r>
                      <a:endParaRPr lang="en-ZA" sz="1400" b="1" i="0" u="none" strike="noStrike" dirty="0">
                        <a:solidFill>
                          <a:srgbClr val="000000"/>
                        </a:solidFill>
                        <a:effectLst/>
                        <a:latin typeface="Arial Narrow" pitchFamily="34" charset="0"/>
                      </a:endParaRPr>
                    </a:p>
                  </a:txBody>
                  <a:tcPr marL="9525" marR="9525" marT="9525" marB="0" anchor="b">
                    <a:solidFill>
                      <a:schemeClr val="accent3">
                        <a:lumMod val="20000"/>
                        <a:lumOff val="80000"/>
                      </a:schemeClr>
                    </a:solidFill>
                  </a:tcPr>
                </a:tc>
                <a:tc>
                  <a:txBody>
                    <a:bodyPr/>
                    <a:lstStyle/>
                    <a:p>
                      <a:pPr algn="l" fontAlgn="b"/>
                      <a:r>
                        <a:rPr lang="en-ZA" sz="1400" b="1" u="none" strike="noStrike" dirty="0">
                          <a:effectLst/>
                          <a:latin typeface="Arial Narrow" pitchFamily="34" charset="0"/>
                        </a:rPr>
                        <a:t>               92 461 </a:t>
                      </a:r>
                      <a:endParaRPr lang="en-ZA" sz="1400" b="1" i="0" u="none" strike="noStrike" dirty="0">
                        <a:solidFill>
                          <a:srgbClr val="000000"/>
                        </a:solidFill>
                        <a:effectLst/>
                        <a:latin typeface="Arial Narrow" pitchFamily="34" charset="0"/>
                      </a:endParaRPr>
                    </a:p>
                  </a:txBody>
                  <a:tcPr marL="9525" marR="9525" marT="9525" marB="0" anchor="b">
                    <a:solidFill>
                      <a:schemeClr val="accent3">
                        <a:lumMod val="20000"/>
                        <a:lumOff val="80000"/>
                      </a:schemeClr>
                    </a:solidFill>
                  </a:tcPr>
                </a:tc>
                <a:extLst>
                  <a:ext uri="{0D108BD9-81ED-4DB2-BD59-A6C34878D82A}">
                    <a16:rowId xmlns:a16="http://schemas.microsoft.com/office/drawing/2014/main" val="10016"/>
                  </a:ext>
                </a:extLst>
              </a:tr>
            </a:tbl>
          </a:graphicData>
        </a:graphic>
      </p:graphicFrame>
      <p:sp>
        <p:nvSpPr>
          <p:cNvPr id="3" name="Slide Number Placeholder 2"/>
          <p:cNvSpPr>
            <a:spLocks noGrp="1"/>
          </p:cNvSpPr>
          <p:nvPr>
            <p:ph type="sldNum" sz="quarter" idx="12"/>
          </p:nvPr>
        </p:nvSpPr>
        <p:spPr/>
        <p:txBody>
          <a:bodyPr/>
          <a:lstStyle/>
          <a:p>
            <a:fld id="{8176BE8F-DCD2-6548-A634-818D65A37D6C}" type="slidenum">
              <a:rPr lang="en-US" smtClean="0"/>
              <a:t>24</a:t>
            </a:fld>
            <a:endParaRPr lang="en-US"/>
          </a:p>
        </p:txBody>
      </p:sp>
    </p:spTree>
    <p:extLst>
      <p:ext uri="{BB962C8B-B14F-4D97-AF65-F5344CB8AC3E}">
        <p14:creationId xmlns:p14="http://schemas.microsoft.com/office/powerpoint/2010/main" val="350901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828136" y="2861152"/>
            <a:ext cx="8781690" cy="707886"/>
          </a:xfrm>
          <a:prstGeom prst="rect">
            <a:avLst/>
          </a:prstGeom>
          <a:noFill/>
        </p:spPr>
        <p:txBody>
          <a:bodyPr wrap="square" rtlCol="0">
            <a:spAutoFit/>
          </a:bodyPr>
          <a:lstStyle/>
          <a:p>
            <a:pPr algn="ctr"/>
            <a:r>
              <a:rPr lang="en-ZA" sz="4000" b="1" dirty="0" smtClean="0">
                <a:solidFill>
                  <a:schemeClr val="bg1"/>
                </a:solidFill>
                <a:latin typeface="Arial Narrow" pitchFamily="34" charset="0"/>
                <a:cs typeface="Arial" pitchFamily="34" charset="0"/>
              </a:rPr>
              <a:t>ACHIEVEMENTS AND AWARDS</a:t>
            </a:r>
          </a:p>
        </p:txBody>
      </p:sp>
      <p:sp>
        <p:nvSpPr>
          <p:cNvPr id="2" name="Slide Number Placeholder 1"/>
          <p:cNvSpPr>
            <a:spLocks noGrp="1"/>
          </p:cNvSpPr>
          <p:nvPr>
            <p:ph type="sldNum" sz="quarter" idx="12"/>
          </p:nvPr>
        </p:nvSpPr>
        <p:spPr/>
        <p:txBody>
          <a:bodyPr/>
          <a:lstStyle/>
          <a:p>
            <a:fld id="{8176BE8F-DCD2-6548-A634-818D65A37D6C}" type="slidenum">
              <a:rPr lang="en-US" smtClean="0"/>
              <a:t>25</a:t>
            </a:fld>
            <a:endParaRPr lang="en-US"/>
          </a:p>
        </p:txBody>
      </p:sp>
    </p:spTree>
    <p:extLst>
      <p:ext uri="{BB962C8B-B14F-4D97-AF65-F5344CB8AC3E}">
        <p14:creationId xmlns:p14="http://schemas.microsoft.com/office/powerpoint/2010/main" val="11743640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6814" y="152978"/>
            <a:ext cx="9333781" cy="584775"/>
          </a:xfrm>
          <a:prstGeom prst="rect">
            <a:avLst/>
          </a:prstGeom>
          <a:noFill/>
          <a:ln>
            <a:noFill/>
          </a:ln>
        </p:spPr>
        <p:txBody>
          <a:bodyPr wrap="square" rtlCol="0" anchor="ctr" anchorCtr="1">
            <a:spAutoFit/>
          </a:bodyPr>
          <a:lstStyle/>
          <a:p>
            <a:r>
              <a:rPr lang="en-ZA" sz="2400" b="1" dirty="0" smtClean="0">
                <a:solidFill>
                  <a:srgbClr val="003300"/>
                </a:solidFill>
                <a:latin typeface="Arial Narrow" pitchFamily="34" charset="0"/>
              </a:rPr>
              <a:t>ACHIEVEMENTS AND AWARDS</a:t>
            </a:r>
          </a:p>
          <a:p>
            <a:r>
              <a:rPr lang="en-ZA" sz="800" b="1" u="sng" dirty="0" smtClean="0">
                <a:solidFill>
                  <a:srgbClr val="003300"/>
                </a:solidFill>
                <a:latin typeface="Arial Narrow" pitchFamily="34" charset="0"/>
              </a:rPr>
              <a:t>																				</a:t>
            </a:r>
            <a:endParaRPr lang="en-ZA" sz="800" b="1" u="sng" dirty="0">
              <a:solidFill>
                <a:srgbClr val="003300"/>
              </a:solidFill>
              <a:latin typeface="Arial Narrow" pitchFamily="34"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319" y="784356"/>
            <a:ext cx="5079648" cy="4879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868537" y="784356"/>
            <a:ext cx="3425588" cy="1477328"/>
          </a:xfrm>
          <a:prstGeom prst="rect">
            <a:avLst/>
          </a:prstGeom>
          <a:noFill/>
        </p:spPr>
        <p:txBody>
          <a:bodyPr wrap="square" rtlCol="0">
            <a:spAutoFit/>
          </a:bodyPr>
          <a:lstStyle/>
          <a:p>
            <a:pPr algn="just"/>
            <a:r>
              <a:rPr lang="en-US" dirty="0" smtClean="0">
                <a:latin typeface="Arial Narrow" pitchFamily="34" charset="0"/>
              </a:rPr>
              <a:t>Awards</a:t>
            </a:r>
            <a:r>
              <a:rPr lang="en-US" dirty="0">
                <a:latin typeface="Arial Narrow" pitchFamily="34" charset="0"/>
              </a:rPr>
              <a:t>, achievements and recognition received by SABC platforms, </a:t>
            </a:r>
            <a:r>
              <a:rPr lang="en-US" dirty="0" err="1">
                <a:latin typeface="Arial Narrow" pitchFamily="34" charset="0"/>
              </a:rPr>
              <a:t>programmes</a:t>
            </a:r>
            <a:r>
              <a:rPr lang="en-US" dirty="0">
                <a:latin typeface="Arial Narrow" pitchFamily="34" charset="0"/>
              </a:rPr>
              <a:t> and </a:t>
            </a:r>
            <a:r>
              <a:rPr lang="en-US" dirty="0" smtClean="0">
                <a:latin typeface="Arial Narrow" pitchFamily="34" charset="0"/>
              </a:rPr>
              <a:t>individuals are fully detailed in its Annual Report.  A summary thereof includes: </a:t>
            </a:r>
            <a:endParaRPr lang="en-ZA" dirty="0">
              <a:latin typeface="Arial Narrow" pitchFamily="34" charset="0"/>
            </a:endParaRPr>
          </a:p>
        </p:txBody>
      </p:sp>
      <p:sp>
        <p:nvSpPr>
          <p:cNvPr id="3" name="TextBox 2"/>
          <p:cNvSpPr txBox="1"/>
          <p:nvPr/>
        </p:nvSpPr>
        <p:spPr>
          <a:xfrm>
            <a:off x="5773003" y="2389875"/>
            <a:ext cx="3862058" cy="1661993"/>
          </a:xfrm>
          <a:prstGeom prst="rect">
            <a:avLst/>
          </a:prstGeom>
          <a:solidFill>
            <a:schemeClr val="accent3">
              <a:lumMod val="20000"/>
              <a:lumOff val="80000"/>
            </a:schemeClr>
          </a:solidFill>
        </p:spPr>
        <p:txBody>
          <a:bodyPr wrap="square" rtlCol="0">
            <a:spAutoFit/>
          </a:bodyPr>
          <a:lstStyle/>
          <a:p>
            <a:pPr marL="285750" indent="-285750">
              <a:spcAft>
                <a:spcPts val="1200"/>
              </a:spcAft>
              <a:buFont typeface="Arial" pitchFamily="34" charset="0"/>
              <a:buChar char="•"/>
            </a:pPr>
            <a:r>
              <a:rPr lang="en-ZA" dirty="0" smtClean="0">
                <a:latin typeface="Arial Narrow" pitchFamily="34" charset="0"/>
              </a:rPr>
              <a:t>Radio – 24 Awards</a:t>
            </a:r>
          </a:p>
          <a:p>
            <a:pPr marL="285750" indent="-285750">
              <a:spcAft>
                <a:spcPts val="1200"/>
              </a:spcAft>
              <a:buFont typeface="Arial" pitchFamily="34" charset="0"/>
              <a:buChar char="•"/>
            </a:pPr>
            <a:r>
              <a:rPr lang="en-ZA" dirty="0" smtClean="0">
                <a:latin typeface="Arial Narrow" pitchFamily="34" charset="0"/>
              </a:rPr>
              <a:t>Television – 22 Awards</a:t>
            </a:r>
          </a:p>
          <a:p>
            <a:pPr marL="285750" indent="-285750">
              <a:spcAft>
                <a:spcPts val="1200"/>
              </a:spcAft>
              <a:buFont typeface="Arial" pitchFamily="34" charset="0"/>
              <a:buChar char="•"/>
            </a:pPr>
            <a:r>
              <a:rPr lang="en-ZA" dirty="0" smtClean="0">
                <a:latin typeface="Arial Narrow" pitchFamily="34" charset="0"/>
              </a:rPr>
              <a:t>News and Current Affairs – 36 Awards</a:t>
            </a:r>
          </a:p>
          <a:p>
            <a:pPr marL="285750" indent="-285750">
              <a:spcAft>
                <a:spcPts val="1200"/>
              </a:spcAft>
              <a:buFont typeface="Arial" pitchFamily="34" charset="0"/>
              <a:buChar char="•"/>
            </a:pPr>
            <a:r>
              <a:rPr lang="en-ZA" dirty="0" smtClean="0">
                <a:latin typeface="Arial Narrow" pitchFamily="34" charset="0"/>
              </a:rPr>
              <a:t>Sports – 2 Awards</a:t>
            </a:r>
            <a:endParaRPr lang="en-ZA" dirty="0">
              <a:latin typeface="Arial Narrow" pitchFamily="34" charset="0"/>
            </a:endParaRPr>
          </a:p>
        </p:txBody>
      </p:sp>
      <p:sp>
        <p:nvSpPr>
          <p:cNvPr id="5" name="Slide Number Placeholder 4"/>
          <p:cNvSpPr>
            <a:spLocks noGrp="1"/>
          </p:cNvSpPr>
          <p:nvPr>
            <p:ph type="sldNum" sz="quarter" idx="12"/>
          </p:nvPr>
        </p:nvSpPr>
        <p:spPr/>
        <p:txBody>
          <a:bodyPr/>
          <a:lstStyle/>
          <a:p>
            <a:fld id="{8176BE8F-DCD2-6548-A634-818D65A37D6C}" type="slidenum">
              <a:rPr lang="en-US" smtClean="0"/>
              <a:t>26</a:t>
            </a:fld>
            <a:endParaRPr lang="en-US"/>
          </a:p>
        </p:txBody>
      </p:sp>
    </p:spTree>
    <p:extLst>
      <p:ext uri="{BB962C8B-B14F-4D97-AF65-F5344CB8AC3E}">
        <p14:creationId xmlns:p14="http://schemas.microsoft.com/office/powerpoint/2010/main" val="31247149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828136" y="2861152"/>
            <a:ext cx="8781690" cy="707886"/>
          </a:xfrm>
          <a:prstGeom prst="rect">
            <a:avLst/>
          </a:prstGeom>
          <a:noFill/>
        </p:spPr>
        <p:txBody>
          <a:bodyPr wrap="square" rtlCol="0">
            <a:spAutoFit/>
          </a:bodyPr>
          <a:lstStyle/>
          <a:p>
            <a:pPr algn="ctr"/>
            <a:r>
              <a:rPr lang="en-ZA" sz="4000" b="1" dirty="0" smtClean="0">
                <a:solidFill>
                  <a:schemeClr val="bg1"/>
                </a:solidFill>
                <a:latin typeface="Arial Narrow" pitchFamily="34" charset="0"/>
                <a:cs typeface="Arial" pitchFamily="34" charset="0"/>
              </a:rPr>
              <a:t>SOCIAL RESPONSIBILITY</a:t>
            </a:r>
          </a:p>
        </p:txBody>
      </p:sp>
      <p:sp>
        <p:nvSpPr>
          <p:cNvPr id="2" name="Slide Number Placeholder 1"/>
          <p:cNvSpPr>
            <a:spLocks noGrp="1"/>
          </p:cNvSpPr>
          <p:nvPr>
            <p:ph type="sldNum" sz="quarter" idx="12"/>
          </p:nvPr>
        </p:nvSpPr>
        <p:spPr/>
        <p:txBody>
          <a:bodyPr/>
          <a:lstStyle/>
          <a:p>
            <a:fld id="{8176BE8F-DCD2-6548-A634-818D65A37D6C}" type="slidenum">
              <a:rPr lang="en-US" smtClean="0"/>
              <a:t>27</a:t>
            </a:fld>
            <a:endParaRPr lang="en-US"/>
          </a:p>
        </p:txBody>
      </p:sp>
    </p:spTree>
    <p:extLst>
      <p:ext uri="{BB962C8B-B14F-4D97-AF65-F5344CB8AC3E}">
        <p14:creationId xmlns:p14="http://schemas.microsoft.com/office/powerpoint/2010/main" val="39403782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6814" y="152978"/>
            <a:ext cx="9333781" cy="584775"/>
          </a:xfrm>
          <a:prstGeom prst="rect">
            <a:avLst/>
          </a:prstGeom>
          <a:noFill/>
          <a:ln>
            <a:noFill/>
          </a:ln>
        </p:spPr>
        <p:txBody>
          <a:bodyPr wrap="square" rtlCol="0" anchor="ctr" anchorCtr="1">
            <a:spAutoFit/>
          </a:bodyPr>
          <a:lstStyle/>
          <a:p>
            <a:r>
              <a:rPr lang="en-ZA" sz="2400" b="1" dirty="0" smtClean="0">
                <a:solidFill>
                  <a:srgbClr val="003300"/>
                </a:solidFill>
                <a:latin typeface="Arial Narrow" pitchFamily="34" charset="0"/>
              </a:rPr>
              <a:t>SOCIAL RESPONSIBILITY</a:t>
            </a:r>
          </a:p>
          <a:p>
            <a:r>
              <a:rPr lang="en-ZA" sz="800" b="1" u="sng" dirty="0" smtClean="0">
                <a:solidFill>
                  <a:srgbClr val="003300"/>
                </a:solidFill>
                <a:latin typeface="Arial Narrow" pitchFamily="34" charset="0"/>
              </a:rPr>
              <a:t>																				</a:t>
            </a:r>
            <a:endParaRPr lang="en-ZA" sz="800" b="1" u="sng" dirty="0">
              <a:solidFill>
                <a:srgbClr val="003300"/>
              </a:solidFill>
              <a:latin typeface="Arial Narrow" pitchFamily="34" charset="0"/>
            </a:endParaRPr>
          </a:p>
        </p:txBody>
      </p:sp>
      <p:sp>
        <p:nvSpPr>
          <p:cNvPr id="2" name="TextBox 1"/>
          <p:cNvSpPr txBox="1"/>
          <p:nvPr/>
        </p:nvSpPr>
        <p:spPr>
          <a:xfrm>
            <a:off x="545909" y="778696"/>
            <a:ext cx="9184685" cy="646331"/>
          </a:xfrm>
          <a:prstGeom prst="rect">
            <a:avLst/>
          </a:prstGeom>
          <a:noFill/>
        </p:spPr>
        <p:txBody>
          <a:bodyPr wrap="square" rtlCol="0">
            <a:spAutoFit/>
          </a:bodyPr>
          <a:lstStyle/>
          <a:p>
            <a:r>
              <a:rPr lang="en-GB" dirty="0">
                <a:latin typeface="Arial Narrow" pitchFamily="34" charset="0"/>
              </a:rPr>
              <a:t>During the period under review, SABC platforms in partnership with the SABC Foundation participated in various nation building initiatives. </a:t>
            </a:r>
            <a:r>
              <a:rPr lang="en-GB" dirty="0" smtClean="0">
                <a:latin typeface="Arial Narrow" pitchFamily="34" charset="0"/>
              </a:rPr>
              <a:t>These include but are not limited to:</a:t>
            </a:r>
            <a:endParaRPr lang="en-ZA" dirty="0">
              <a:latin typeface="Arial Narrow" pitchFamily="34" charset="0"/>
            </a:endParaRPr>
          </a:p>
        </p:txBody>
      </p:sp>
      <p:sp>
        <p:nvSpPr>
          <p:cNvPr id="3" name="TextBox 2"/>
          <p:cNvSpPr txBox="1"/>
          <p:nvPr/>
        </p:nvSpPr>
        <p:spPr>
          <a:xfrm>
            <a:off x="669124" y="3139144"/>
            <a:ext cx="4394580" cy="3477875"/>
          </a:xfrm>
          <a:prstGeom prst="rect">
            <a:avLst/>
          </a:prstGeom>
          <a:solidFill>
            <a:schemeClr val="accent3">
              <a:lumMod val="20000"/>
              <a:lumOff val="80000"/>
            </a:schemeClr>
          </a:solidFill>
        </p:spPr>
        <p:txBody>
          <a:bodyPr wrap="square" rtlCol="0">
            <a:spAutoFit/>
          </a:bodyPr>
          <a:lstStyle/>
          <a:p>
            <a:pPr marL="285750" indent="-285750">
              <a:spcAft>
                <a:spcPts val="600"/>
              </a:spcAft>
              <a:buFont typeface="Arial" pitchFamily="34" charset="0"/>
              <a:buChar char="•"/>
            </a:pPr>
            <a:r>
              <a:rPr lang="en-GB" dirty="0" smtClean="0">
                <a:latin typeface="Arial Narrow" pitchFamily="34" charset="0"/>
              </a:rPr>
              <a:t>SABC1 Gives </a:t>
            </a:r>
            <a:r>
              <a:rPr lang="en-GB" dirty="0">
                <a:latin typeface="Arial Narrow" pitchFamily="34" charset="0"/>
              </a:rPr>
              <a:t>Back campaign</a:t>
            </a:r>
            <a:endParaRPr lang="en-ZA" dirty="0">
              <a:latin typeface="Arial Narrow" pitchFamily="34" charset="0"/>
            </a:endParaRPr>
          </a:p>
          <a:p>
            <a:pPr marL="285750" indent="-285750">
              <a:spcAft>
                <a:spcPts val="600"/>
              </a:spcAft>
              <a:buFont typeface="Arial" pitchFamily="34" charset="0"/>
              <a:buChar char="•"/>
            </a:pPr>
            <a:r>
              <a:rPr lang="en-GB" dirty="0">
                <a:latin typeface="Arial Narrow" pitchFamily="34" charset="0"/>
              </a:rPr>
              <a:t>Mandela Month</a:t>
            </a:r>
            <a:endParaRPr lang="en-ZA" dirty="0">
              <a:latin typeface="Arial Narrow" pitchFamily="34" charset="0"/>
            </a:endParaRPr>
          </a:p>
          <a:p>
            <a:pPr marL="285750" indent="-285750">
              <a:spcAft>
                <a:spcPts val="600"/>
              </a:spcAft>
              <a:buFont typeface="Arial" pitchFamily="34" charset="0"/>
              <a:buChar char="•"/>
            </a:pPr>
            <a:r>
              <a:rPr lang="en-GB" dirty="0">
                <a:latin typeface="Arial Narrow" pitchFamily="34" charset="0"/>
              </a:rPr>
              <a:t>1000 Woman 1 Voice Lunch</a:t>
            </a:r>
            <a:endParaRPr lang="en-ZA" dirty="0">
              <a:latin typeface="Arial Narrow" pitchFamily="34" charset="0"/>
            </a:endParaRPr>
          </a:p>
          <a:p>
            <a:pPr marL="285750" indent="-285750">
              <a:spcAft>
                <a:spcPts val="600"/>
              </a:spcAft>
              <a:buFont typeface="Arial" pitchFamily="34" charset="0"/>
              <a:buChar char="•"/>
            </a:pPr>
            <a:r>
              <a:rPr lang="en-GB" dirty="0" err="1">
                <a:latin typeface="Arial Narrow" pitchFamily="34" charset="0"/>
              </a:rPr>
              <a:t>GoodHope</a:t>
            </a:r>
            <a:r>
              <a:rPr lang="en-GB" dirty="0">
                <a:latin typeface="Arial Narrow" pitchFamily="34" charset="0"/>
              </a:rPr>
              <a:t> FM United in Hope Benefit Concert</a:t>
            </a:r>
            <a:endParaRPr lang="en-ZA" dirty="0">
              <a:latin typeface="Arial Narrow" pitchFamily="34" charset="0"/>
            </a:endParaRPr>
          </a:p>
          <a:p>
            <a:pPr marL="285750" indent="-285750">
              <a:spcAft>
                <a:spcPts val="600"/>
              </a:spcAft>
              <a:buFont typeface="Arial" pitchFamily="34" charset="0"/>
              <a:buChar char="•"/>
            </a:pPr>
            <a:r>
              <a:rPr lang="en-GB" dirty="0" err="1">
                <a:latin typeface="Arial Narrow" pitchFamily="34" charset="0"/>
              </a:rPr>
              <a:t>SAfm</a:t>
            </a:r>
            <a:r>
              <a:rPr lang="en-GB" dirty="0">
                <a:latin typeface="Arial Narrow" pitchFamily="34" charset="0"/>
              </a:rPr>
              <a:t> </a:t>
            </a:r>
            <a:r>
              <a:rPr lang="en-GB" dirty="0" smtClean="0">
                <a:latin typeface="Arial Narrow" pitchFamily="34" charset="0"/>
              </a:rPr>
              <a:t>/ Gift </a:t>
            </a:r>
            <a:r>
              <a:rPr lang="en-GB" dirty="0">
                <a:latin typeface="Arial Narrow" pitchFamily="34" charset="0"/>
              </a:rPr>
              <a:t>of the Givers </a:t>
            </a:r>
            <a:r>
              <a:rPr lang="en-GB" dirty="0" smtClean="0">
                <a:latin typeface="Arial Narrow" pitchFamily="34" charset="0"/>
              </a:rPr>
              <a:t>- Western </a:t>
            </a:r>
            <a:r>
              <a:rPr lang="en-GB" dirty="0">
                <a:latin typeface="Arial Narrow" pitchFamily="34" charset="0"/>
              </a:rPr>
              <a:t>Cape </a:t>
            </a:r>
            <a:r>
              <a:rPr lang="en-GB" dirty="0" smtClean="0">
                <a:latin typeface="Arial Narrow" pitchFamily="34" charset="0"/>
              </a:rPr>
              <a:t>fires</a:t>
            </a:r>
            <a:endParaRPr lang="en-ZA" dirty="0">
              <a:latin typeface="Arial Narrow" pitchFamily="34" charset="0"/>
            </a:endParaRPr>
          </a:p>
          <a:p>
            <a:pPr marL="285750" indent="-285750">
              <a:spcAft>
                <a:spcPts val="600"/>
              </a:spcAft>
              <a:buFont typeface="Arial" pitchFamily="34" charset="0"/>
              <a:buChar char="•"/>
            </a:pPr>
            <a:r>
              <a:rPr lang="en-GB" dirty="0" err="1">
                <a:latin typeface="Arial Narrow" pitchFamily="34" charset="0"/>
              </a:rPr>
              <a:t>Abaphole</a:t>
            </a:r>
            <a:r>
              <a:rPr lang="en-GB" dirty="0">
                <a:latin typeface="Arial Narrow" pitchFamily="34" charset="0"/>
              </a:rPr>
              <a:t> </a:t>
            </a:r>
            <a:r>
              <a:rPr lang="en-GB" dirty="0" err="1">
                <a:latin typeface="Arial Narrow" pitchFamily="34" charset="0"/>
              </a:rPr>
              <a:t>Baphile</a:t>
            </a:r>
            <a:r>
              <a:rPr lang="en-GB" dirty="0">
                <a:latin typeface="Arial Narrow" pitchFamily="34" charset="0"/>
              </a:rPr>
              <a:t> Outreach Programme</a:t>
            </a:r>
            <a:endParaRPr lang="en-ZA" dirty="0">
              <a:latin typeface="Arial Narrow" pitchFamily="34" charset="0"/>
            </a:endParaRPr>
          </a:p>
          <a:p>
            <a:pPr marL="285750" indent="-285750">
              <a:spcAft>
                <a:spcPts val="600"/>
              </a:spcAft>
              <a:buFont typeface="Arial" pitchFamily="34" charset="0"/>
              <a:buChar char="•"/>
            </a:pPr>
            <a:r>
              <a:rPr lang="en-GB" dirty="0">
                <a:latin typeface="Arial Narrow" pitchFamily="34" charset="0"/>
              </a:rPr>
              <a:t>METRO FM and McCain Cooking classes</a:t>
            </a:r>
            <a:endParaRPr lang="en-ZA" dirty="0">
              <a:latin typeface="Arial Narrow" pitchFamily="34" charset="0"/>
            </a:endParaRPr>
          </a:p>
          <a:p>
            <a:pPr marL="285750" indent="-285750">
              <a:spcAft>
                <a:spcPts val="600"/>
              </a:spcAft>
              <a:buFont typeface="Arial" pitchFamily="34" charset="0"/>
              <a:buChar char="•"/>
            </a:pPr>
            <a:r>
              <a:rPr lang="en-GB" dirty="0" err="1">
                <a:latin typeface="Arial Narrow" pitchFamily="34" charset="0"/>
              </a:rPr>
              <a:t>Ri</a:t>
            </a:r>
            <a:r>
              <a:rPr lang="en-GB" dirty="0">
                <a:latin typeface="Arial Narrow" pitchFamily="34" charset="0"/>
              </a:rPr>
              <a:t> a </a:t>
            </a:r>
            <a:r>
              <a:rPr lang="en-GB" dirty="0" err="1">
                <a:latin typeface="Arial Narrow" pitchFamily="34" charset="0"/>
              </a:rPr>
              <a:t>Luvha</a:t>
            </a:r>
            <a:r>
              <a:rPr lang="en-GB" dirty="0">
                <a:latin typeface="Arial Narrow" pitchFamily="34" charset="0"/>
              </a:rPr>
              <a:t>’ Road </a:t>
            </a:r>
            <a:r>
              <a:rPr lang="en-GB" dirty="0" smtClean="0">
                <a:latin typeface="Arial Narrow" pitchFamily="34" charset="0"/>
              </a:rPr>
              <a:t>shows</a:t>
            </a:r>
          </a:p>
          <a:p>
            <a:pPr marL="285750" indent="-285750">
              <a:spcAft>
                <a:spcPts val="600"/>
              </a:spcAft>
              <a:buFont typeface="Arial" pitchFamily="34" charset="0"/>
              <a:buChar char="•"/>
            </a:pPr>
            <a:r>
              <a:rPr lang="en-GB" dirty="0">
                <a:latin typeface="Arial Narrow" pitchFamily="34" charset="0"/>
              </a:rPr>
              <a:t>Mandela Day in partnership with Habitat for Humanity, Orange </a:t>
            </a:r>
            <a:r>
              <a:rPr lang="en-GB" dirty="0" smtClean="0">
                <a:latin typeface="Arial Narrow" pitchFamily="34" charset="0"/>
              </a:rPr>
              <a:t>Farm</a:t>
            </a:r>
            <a:endParaRPr lang="en-ZA" dirty="0">
              <a:latin typeface="Arial Narrow" pitchFamily="34" charset="0"/>
            </a:endParaRPr>
          </a:p>
        </p:txBody>
      </p:sp>
      <p:sp>
        <p:nvSpPr>
          <p:cNvPr id="5" name="TextBox 4"/>
          <p:cNvSpPr txBox="1"/>
          <p:nvPr/>
        </p:nvSpPr>
        <p:spPr>
          <a:xfrm>
            <a:off x="5311253" y="1465969"/>
            <a:ext cx="4135272" cy="3123932"/>
          </a:xfrm>
          <a:prstGeom prst="rect">
            <a:avLst/>
          </a:prstGeom>
          <a:solidFill>
            <a:schemeClr val="accent3">
              <a:lumMod val="20000"/>
              <a:lumOff val="80000"/>
            </a:schemeClr>
          </a:solidFill>
        </p:spPr>
        <p:txBody>
          <a:bodyPr wrap="square" rtlCol="0">
            <a:spAutoFit/>
          </a:bodyPr>
          <a:lstStyle/>
          <a:p>
            <a:pPr marL="285750" indent="-285750">
              <a:spcAft>
                <a:spcPts val="600"/>
              </a:spcAft>
              <a:buFont typeface="Arial" pitchFamily="34" charset="0"/>
              <a:buChar char="•"/>
            </a:pPr>
            <a:r>
              <a:rPr lang="en-GB" dirty="0" err="1">
                <a:latin typeface="Arial Narrow" pitchFamily="34" charset="0"/>
              </a:rPr>
              <a:t>Wanga</a:t>
            </a:r>
            <a:r>
              <a:rPr lang="en-GB" dirty="0">
                <a:latin typeface="Arial Narrow" pitchFamily="34" charset="0"/>
              </a:rPr>
              <a:t> from Burns to Beauty</a:t>
            </a:r>
            <a:endParaRPr lang="en-ZA" dirty="0">
              <a:latin typeface="Arial Narrow" pitchFamily="34" charset="0"/>
            </a:endParaRPr>
          </a:p>
          <a:p>
            <a:pPr marL="285750" indent="-285750">
              <a:spcAft>
                <a:spcPts val="600"/>
              </a:spcAft>
              <a:buFont typeface="Arial" pitchFamily="34" charset="0"/>
              <a:buChar char="•"/>
            </a:pPr>
            <a:r>
              <a:rPr lang="en-GB" dirty="0" smtClean="0">
                <a:latin typeface="Arial Narrow" pitchFamily="34" charset="0"/>
              </a:rPr>
              <a:t>People </a:t>
            </a:r>
            <a:r>
              <a:rPr lang="en-GB" dirty="0">
                <a:latin typeface="Arial Narrow" pitchFamily="34" charset="0"/>
              </a:rPr>
              <a:t>Living with Cancer: </a:t>
            </a:r>
            <a:r>
              <a:rPr lang="en-GB" dirty="0" err="1">
                <a:latin typeface="Arial Narrow" pitchFamily="34" charset="0"/>
              </a:rPr>
              <a:t>Cancervive</a:t>
            </a:r>
            <a:r>
              <a:rPr lang="en-GB" dirty="0">
                <a:latin typeface="Arial Narrow" pitchFamily="34" charset="0"/>
              </a:rPr>
              <a:t> Ride</a:t>
            </a:r>
            <a:endParaRPr lang="en-ZA" dirty="0">
              <a:latin typeface="Arial Narrow" pitchFamily="34" charset="0"/>
            </a:endParaRPr>
          </a:p>
          <a:p>
            <a:pPr marL="285750" indent="-285750">
              <a:spcAft>
                <a:spcPts val="600"/>
              </a:spcAft>
              <a:buFont typeface="Arial" pitchFamily="34" charset="0"/>
              <a:buChar char="•"/>
            </a:pPr>
            <a:r>
              <a:rPr lang="en-GB" dirty="0" err="1" smtClean="0">
                <a:latin typeface="Arial Narrow" pitchFamily="34" charset="0"/>
              </a:rPr>
              <a:t>Quellin</a:t>
            </a:r>
            <a:r>
              <a:rPr lang="en-GB" dirty="0" smtClean="0">
                <a:latin typeface="Arial Narrow" pitchFamily="34" charset="0"/>
              </a:rPr>
              <a:t> </a:t>
            </a:r>
            <a:r>
              <a:rPr lang="en-GB" dirty="0" err="1">
                <a:latin typeface="Arial Narrow" pitchFamily="34" charset="0"/>
              </a:rPr>
              <a:t>Manillier</a:t>
            </a:r>
            <a:r>
              <a:rPr lang="en-GB" dirty="0">
                <a:latin typeface="Arial Narrow" pitchFamily="34" charset="0"/>
              </a:rPr>
              <a:t>, Strabismus Procedure</a:t>
            </a:r>
            <a:endParaRPr lang="en-ZA" dirty="0">
              <a:latin typeface="Arial Narrow" pitchFamily="34" charset="0"/>
            </a:endParaRPr>
          </a:p>
          <a:p>
            <a:pPr marL="285750" indent="-285750">
              <a:spcAft>
                <a:spcPts val="600"/>
              </a:spcAft>
              <a:buFont typeface="Arial" pitchFamily="34" charset="0"/>
              <a:buChar char="•"/>
            </a:pPr>
            <a:r>
              <a:rPr lang="en-GB" dirty="0">
                <a:latin typeface="Arial Narrow" pitchFamily="34" charset="0"/>
              </a:rPr>
              <a:t>South African National Youth Orchestra Concert </a:t>
            </a:r>
            <a:endParaRPr lang="en-ZA" dirty="0">
              <a:latin typeface="Arial Narrow" pitchFamily="34" charset="0"/>
            </a:endParaRPr>
          </a:p>
          <a:p>
            <a:pPr marL="285750" indent="-285750">
              <a:spcAft>
                <a:spcPts val="600"/>
              </a:spcAft>
              <a:buFont typeface="Arial" pitchFamily="34" charset="0"/>
              <a:buChar char="•"/>
            </a:pPr>
            <a:r>
              <a:rPr lang="en-GB" dirty="0">
                <a:latin typeface="Arial Narrow" pitchFamily="34" charset="0"/>
              </a:rPr>
              <a:t>Christmas Hampers </a:t>
            </a:r>
            <a:endParaRPr lang="en-ZA" dirty="0">
              <a:latin typeface="Arial Narrow" pitchFamily="34" charset="0"/>
            </a:endParaRPr>
          </a:p>
          <a:p>
            <a:pPr marL="285750" indent="-285750">
              <a:spcAft>
                <a:spcPts val="600"/>
              </a:spcAft>
              <a:buFont typeface="Arial" pitchFamily="34" charset="0"/>
              <a:buChar char="•"/>
            </a:pPr>
            <a:r>
              <a:rPr lang="en-GB" dirty="0">
                <a:latin typeface="Arial Narrow" pitchFamily="34" charset="0"/>
              </a:rPr>
              <a:t>Talk Sign Day</a:t>
            </a:r>
            <a:endParaRPr lang="en-ZA" dirty="0">
              <a:latin typeface="Arial Narrow" pitchFamily="34" charset="0"/>
            </a:endParaRPr>
          </a:p>
          <a:p>
            <a:pPr marL="285750" indent="-285750">
              <a:spcAft>
                <a:spcPts val="600"/>
              </a:spcAft>
              <a:buFont typeface="Arial" pitchFamily="34" charset="0"/>
              <a:buChar char="•"/>
            </a:pPr>
            <a:r>
              <a:rPr lang="en-GB" dirty="0">
                <a:latin typeface="Arial Narrow" pitchFamily="34" charset="0"/>
              </a:rPr>
              <a:t>SABC Disability 360 Awards</a:t>
            </a:r>
            <a:endParaRPr lang="en-ZA" dirty="0">
              <a:latin typeface="Arial Narrow" pitchFamily="34" charset="0"/>
            </a:endParaRPr>
          </a:p>
          <a:p>
            <a:pPr marL="285750" indent="-285750">
              <a:spcAft>
                <a:spcPts val="600"/>
              </a:spcAft>
              <a:buFont typeface="Arial" pitchFamily="34" charset="0"/>
              <a:buChar char="•"/>
            </a:pPr>
            <a:r>
              <a:rPr lang="en-GB" dirty="0">
                <a:latin typeface="Arial Narrow" pitchFamily="34" charset="0"/>
              </a:rPr>
              <a:t>Disability Dialogue</a:t>
            </a:r>
            <a:endParaRPr lang="en-ZA" dirty="0">
              <a:latin typeface="Arial Narrow" pitchFamily="34"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6958" y="1412570"/>
            <a:ext cx="1726574" cy="1726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4041" y="4585648"/>
            <a:ext cx="2238326" cy="2211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2"/>
          </p:nvPr>
        </p:nvSpPr>
        <p:spPr/>
        <p:txBody>
          <a:bodyPr/>
          <a:lstStyle/>
          <a:p>
            <a:fld id="{8176BE8F-DCD2-6548-A634-818D65A37D6C}" type="slidenum">
              <a:rPr lang="en-US" smtClean="0"/>
              <a:t>28</a:t>
            </a:fld>
            <a:endParaRPr lang="en-US"/>
          </a:p>
        </p:txBody>
      </p:sp>
    </p:spTree>
    <p:extLst>
      <p:ext uri="{BB962C8B-B14F-4D97-AF65-F5344CB8AC3E}">
        <p14:creationId xmlns:p14="http://schemas.microsoft.com/office/powerpoint/2010/main" val="8868756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828136" y="2861152"/>
            <a:ext cx="8781690" cy="707886"/>
          </a:xfrm>
          <a:prstGeom prst="rect">
            <a:avLst/>
          </a:prstGeom>
          <a:noFill/>
        </p:spPr>
        <p:txBody>
          <a:bodyPr wrap="square" rtlCol="0">
            <a:spAutoFit/>
          </a:bodyPr>
          <a:lstStyle/>
          <a:p>
            <a:pPr algn="ctr"/>
            <a:r>
              <a:rPr lang="en-ZA" sz="4000" b="1" dirty="0" smtClean="0">
                <a:solidFill>
                  <a:schemeClr val="bg1"/>
                </a:solidFill>
                <a:latin typeface="Arial Narrow" pitchFamily="34" charset="0"/>
                <a:cs typeface="Arial" pitchFamily="34" charset="0"/>
              </a:rPr>
              <a:t>LOOKING FORWARD</a:t>
            </a:r>
          </a:p>
        </p:txBody>
      </p:sp>
      <p:sp>
        <p:nvSpPr>
          <p:cNvPr id="2" name="Slide Number Placeholder 1"/>
          <p:cNvSpPr>
            <a:spLocks noGrp="1"/>
          </p:cNvSpPr>
          <p:nvPr>
            <p:ph type="sldNum" sz="quarter" idx="12"/>
          </p:nvPr>
        </p:nvSpPr>
        <p:spPr/>
        <p:txBody>
          <a:bodyPr/>
          <a:lstStyle/>
          <a:p>
            <a:fld id="{8176BE8F-DCD2-6548-A634-818D65A37D6C}" type="slidenum">
              <a:rPr lang="en-US" smtClean="0"/>
              <a:t>29</a:t>
            </a:fld>
            <a:endParaRPr lang="en-US"/>
          </a:p>
        </p:txBody>
      </p:sp>
    </p:spTree>
    <p:extLst>
      <p:ext uri="{BB962C8B-B14F-4D97-AF65-F5344CB8AC3E}">
        <p14:creationId xmlns:p14="http://schemas.microsoft.com/office/powerpoint/2010/main" val="39224621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6814" y="152978"/>
            <a:ext cx="9333781" cy="584775"/>
          </a:xfrm>
          <a:prstGeom prst="rect">
            <a:avLst/>
          </a:prstGeom>
          <a:noFill/>
          <a:ln>
            <a:noFill/>
          </a:ln>
        </p:spPr>
        <p:txBody>
          <a:bodyPr wrap="square" rtlCol="0" anchor="ctr" anchorCtr="1">
            <a:spAutoFit/>
          </a:bodyPr>
          <a:lstStyle/>
          <a:p>
            <a:r>
              <a:rPr lang="en-ZA" sz="2400" b="1" dirty="0" smtClean="0">
                <a:solidFill>
                  <a:srgbClr val="003300"/>
                </a:solidFill>
                <a:latin typeface="Arial Narrow" pitchFamily="34" charset="0"/>
              </a:rPr>
              <a:t>EXECUTIVE SUMMARY</a:t>
            </a:r>
          </a:p>
          <a:p>
            <a:r>
              <a:rPr lang="en-ZA" sz="800" b="1" u="sng" dirty="0" smtClean="0">
                <a:solidFill>
                  <a:srgbClr val="003300"/>
                </a:solidFill>
                <a:latin typeface="Arial Narrow" pitchFamily="34" charset="0"/>
              </a:rPr>
              <a:t>																				</a:t>
            </a:r>
            <a:endParaRPr lang="en-ZA" sz="800" b="1" u="sng" dirty="0">
              <a:solidFill>
                <a:srgbClr val="003300"/>
              </a:solidFill>
              <a:latin typeface="Arial Narrow" pitchFamily="34" charset="0"/>
            </a:endParaRPr>
          </a:p>
        </p:txBody>
      </p:sp>
      <p:sp>
        <p:nvSpPr>
          <p:cNvPr id="7" name="TextBox 6"/>
          <p:cNvSpPr txBox="1"/>
          <p:nvPr/>
        </p:nvSpPr>
        <p:spPr>
          <a:xfrm>
            <a:off x="396814" y="787451"/>
            <a:ext cx="9161254" cy="4293483"/>
          </a:xfrm>
          <a:prstGeom prst="rect">
            <a:avLst/>
          </a:prstGeom>
          <a:noFill/>
        </p:spPr>
        <p:txBody>
          <a:bodyPr wrap="square" rtlCol="0">
            <a:spAutoFit/>
          </a:bodyPr>
          <a:lstStyle/>
          <a:p>
            <a:pPr marL="285750" indent="-285750" algn="just">
              <a:spcAft>
                <a:spcPts val="1800"/>
              </a:spcAft>
              <a:buFont typeface="Arial" pitchFamily="34" charset="0"/>
              <a:buChar char="•"/>
            </a:pPr>
            <a:r>
              <a:rPr lang="en-ZA" dirty="0" smtClean="0">
                <a:latin typeface="Arial Narrow" pitchFamily="34" charset="0"/>
              </a:rPr>
              <a:t>SABC is one </a:t>
            </a:r>
            <a:r>
              <a:rPr lang="en-ZA" dirty="0">
                <a:latin typeface="Arial Narrow" pitchFamily="34" charset="0"/>
              </a:rPr>
              <a:t>of the key institutional pillars of our democracy, </a:t>
            </a:r>
            <a:r>
              <a:rPr lang="en-ZA" dirty="0" smtClean="0">
                <a:latin typeface="Arial Narrow" pitchFamily="34" charset="0"/>
              </a:rPr>
              <a:t>delivering essential </a:t>
            </a:r>
            <a:r>
              <a:rPr lang="en-ZA" dirty="0">
                <a:latin typeface="Arial Narrow" pitchFamily="34" charset="0"/>
              </a:rPr>
              <a:t>content to millions of South Africans on </a:t>
            </a:r>
            <a:r>
              <a:rPr lang="en-ZA" dirty="0" smtClean="0">
                <a:latin typeface="Arial Narrow" pitchFamily="34" charset="0"/>
              </a:rPr>
              <a:t>multiple platforms </a:t>
            </a:r>
            <a:r>
              <a:rPr lang="en-ZA" dirty="0">
                <a:latin typeface="Arial Narrow" pitchFamily="34" charset="0"/>
              </a:rPr>
              <a:t>and in 14 different languages, on a daily basis</a:t>
            </a:r>
            <a:r>
              <a:rPr lang="en-ZA" dirty="0" smtClean="0">
                <a:latin typeface="Arial Narrow" pitchFamily="34" charset="0"/>
              </a:rPr>
              <a:t>.</a:t>
            </a:r>
          </a:p>
          <a:p>
            <a:pPr marL="285750" indent="-285750" algn="just">
              <a:spcAft>
                <a:spcPts val="1800"/>
              </a:spcAft>
              <a:buFont typeface="Arial" pitchFamily="34" charset="0"/>
              <a:buChar char="•"/>
            </a:pPr>
            <a:r>
              <a:rPr lang="en-ZA" dirty="0" smtClean="0">
                <a:latin typeface="Arial Narrow" pitchFamily="34" charset="0"/>
              </a:rPr>
              <a:t>2017/18 </a:t>
            </a:r>
            <a:r>
              <a:rPr lang="en-ZA" dirty="0">
                <a:latin typeface="Arial Narrow" pitchFamily="34" charset="0"/>
              </a:rPr>
              <a:t>financial year was a </a:t>
            </a:r>
            <a:r>
              <a:rPr lang="en-ZA" dirty="0" smtClean="0">
                <a:latin typeface="Arial Narrow" pitchFamily="34" charset="0"/>
              </a:rPr>
              <a:t>demanding one </a:t>
            </a:r>
            <a:r>
              <a:rPr lang="en-ZA" dirty="0">
                <a:latin typeface="Arial Narrow" pitchFamily="34" charset="0"/>
              </a:rPr>
              <a:t>for the SABC, the Board, its </a:t>
            </a:r>
            <a:r>
              <a:rPr lang="en-ZA" dirty="0" smtClean="0">
                <a:latin typeface="Arial Narrow" pitchFamily="34" charset="0"/>
              </a:rPr>
              <a:t>employees and </a:t>
            </a:r>
            <a:r>
              <a:rPr lang="en-ZA" dirty="0">
                <a:latin typeface="Arial Narrow" pitchFamily="34" charset="0"/>
              </a:rPr>
              <a:t>many of </a:t>
            </a:r>
            <a:r>
              <a:rPr lang="en-ZA" dirty="0" smtClean="0">
                <a:latin typeface="Arial Narrow" pitchFamily="34" charset="0"/>
              </a:rPr>
              <a:t>its stakeholders</a:t>
            </a:r>
            <a:r>
              <a:rPr lang="en-ZA" dirty="0">
                <a:latin typeface="Arial Narrow" pitchFamily="34" charset="0"/>
              </a:rPr>
              <a:t>. </a:t>
            </a:r>
            <a:endParaRPr lang="en-ZA" dirty="0" smtClean="0">
              <a:latin typeface="Arial Narrow" pitchFamily="34" charset="0"/>
            </a:endParaRPr>
          </a:p>
          <a:p>
            <a:pPr marL="285750" indent="-285750" algn="just">
              <a:spcAft>
                <a:spcPts val="1800"/>
              </a:spcAft>
              <a:buFont typeface="Arial" pitchFamily="34" charset="0"/>
              <a:buChar char="•"/>
            </a:pPr>
            <a:r>
              <a:rPr lang="en-ZA" dirty="0" smtClean="0">
                <a:latin typeface="Arial Narrow" pitchFamily="34" charset="0"/>
              </a:rPr>
              <a:t>Had to overcome many daunting </a:t>
            </a:r>
            <a:r>
              <a:rPr lang="en-ZA" dirty="0">
                <a:latin typeface="Arial Narrow" pitchFamily="34" charset="0"/>
              </a:rPr>
              <a:t>challenges and </a:t>
            </a:r>
            <a:r>
              <a:rPr lang="en-ZA" dirty="0" smtClean="0">
                <a:latin typeface="Arial Narrow" pitchFamily="34" charset="0"/>
              </a:rPr>
              <a:t>the pattern might continue </a:t>
            </a:r>
            <a:r>
              <a:rPr lang="en-ZA" dirty="0">
                <a:latin typeface="Arial Narrow" pitchFamily="34" charset="0"/>
              </a:rPr>
              <a:t>with even </a:t>
            </a:r>
            <a:r>
              <a:rPr lang="en-ZA" dirty="0" smtClean="0">
                <a:latin typeface="Arial Narrow" pitchFamily="34" charset="0"/>
              </a:rPr>
              <a:t>greater severity </a:t>
            </a:r>
            <a:r>
              <a:rPr lang="en-ZA" dirty="0">
                <a:latin typeface="Arial Narrow" pitchFamily="34" charset="0"/>
              </a:rPr>
              <a:t>in the year ahead</a:t>
            </a:r>
            <a:r>
              <a:rPr lang="en-ZA" dirty="0" smtClean="0">
                <a:latin typeface="Arial Narrow" pitchFamily="34" charset="0"/>
              </a:rPr>
              <a:t>. However</a:t>
            </a:r>
            <a:r>
              <a:rPr lang="en-ZA" dirty="0">
                <a:latin typeface="Arial Narrow" pitchFamily="34" charset="0"/>
              </a:rPr>
              <a:t>, these challenges </a:t>
            </a:r>
            <a:r>
              <a:rPr lang="en-ZA" dirty="0" smtClean="0">
                <a:latin typeface="Arial Narrow" pitchFamily="34" charset="0"/>
              </a:rPr>
              <a:t>will also be </a:t>
            </a:r>
            <a:r>
              <a:rPr lang="en-ZA" dirty="0">
                <a:latin typeface="Arial Narrow" pitchFamily="34" charset="0"/>
              </a:rPr>
              <a:t>overcome</a:t>
            </a:r>
            <a:r>
              <a:rPr lang="en-ZA" dirty="0" smtClean="0">
                <a:latin typeface="Arial Narrow" pitchFamily="34" charset="0"/>
              </a:rPr>
              <a:t>.</a:t>
            </a:r>
          </a:p>
          <a:p>
            <a:pPr marL="285750" indent="-285750" algn="just">
              <a:spcAft>
                <a:spcPts val="1200"/>
              </a:spcAft>
              <a:buFont typeface="Arial" pitchFamily="34" charset="0"/>
              <a:buChar char="•"/>
            </a:pPr>
            <a:endParaRPr lang="en-ZA" dirty="0" smtClean="0">
              <a:latin typeface="Arial Narrow" pitchFamily="34" charset="0"/>
            </a:endParaRPr>
          </a:p>
          <a:p>
            <a:pPr marL="285750" indent="-285750" algn="just">
              <a:spcAft>
                <a:spcPts val="1200"/>
              </a:spcAft>
              <a:buFont typeface="Arial" pitchFamily="34" charset="0"/>
              <a:buChar char="•"/>
            </a:pPr>
            <a:r>
              <a:rPr lang="en-ZA" dirty="0" smtClean="0">
                <a:latin typeface="Arial Narrow" pitchFamily="34" charset="0"/>
              </a:rPr>
              <a:t>Salient points for the 2017/18 financial year’s performance include:</a:t>
            </a:r>
          </a:p>
          <a:p>
            <a:pPr marL="627063" lvl="1" indent="-354013" algn="just">
              <a:spcAft>
                <a:spcPts val="1200"/>
              </a:spcAft>
              <a:buFont typeface="Courier New" pitchFamily="49" charset="0"/>
              <a:buChar char="o"/>
            </a:pPr>
            <a:r>
              <a:rPr lang="en-ZA" dirty="0" smtClean="0">
                <a:latin typeface="Arial Narrow" pitchFamily="34" charset="0"/>
              </a:rPr>
              <a:t>Appointment of permanent SABC Board.</a:t>
            </a:r>
          </a:p>
          <a:p>
            <a:pPr marL="627063" lvl="1" indent="-354013" algn="just">
              <a:spcAft>
                <a:spcPts val="1200"/>
              </a:spcAft>
              <a:buFont typeface="Courier New" pitchFamily="49" charset="0"/>
              <a:buChar char="o"/>
            </a:pPr>
            <a:r>
              <a:rPr lang="en-ZA" dirty="0" smtClean="0">
                <a:latin typeface="Arial Narrow" pitchFamily="34" charset="0"/>
              </a:rPr>
              <a:t>Improved leadership stability with the appointment of  COO and four (4) Group Executive positions (</a:t>
            </a:r>
            <a:r>
              <a:rPr lang="en-ZA" i="1" dirty="0" err="1" smtClean="0">
                <a:latin typeface="Arial Narrow" pitchFamily="34" charset="0"/>
              </a:rPr>
              <a:t>GCEO</a:t>
            </a:r>
            <a:r>
              <a:rPr lang="en-ZA" i="1" dirty="0" smtClean="0">
                <a:latin typeface="Arial Narrow" pitchFamily="34" charset="0"/>
              </a:rPr>
              <a:t> and </a:t>
            </a:r>
            <a:r>
              <a:rPr lang="en-ZA" i="1" dirty="0" err="1" smtClean="0">
                <a:latin typeface="Arial Narrow" pitchFamily="34" charset="0"/>
              </a:rPr>
              <a:t>CFO</a:t>
            </a:r>
            <a:r>
              <a:rPr lang="en-ZA" i="1" dirty="0" smtClean="0">
                <a:latin typeface="Arial Narrow" pitchFamily="34" charset="0"/>
              </a:rPr>
              <a:t> appointed in FY2018/19</a:t>
            </a:r>
            <a:r>
              <a:rPr lang="en-ZA" dirty="0" smtClean="0">
                <a:latin typeface="Arial Narrow" pitchFamily="34" charset="0"/>
              </a:rPr>
              <a:t>).</a:t>
            </a:r>
          </a:p>
        </p:txBody>
      </p:sp>
      <p:sp>
        <p:nvSpPr>
          <p:cNvPr id="2" name="Slide Number Placeholder 1"/>
          <p:cNvSpPr>
            <a:spLocks noGrp="1"/>
          </p:cNvSpPr>
          <p:nvPr>
            <p:ph type="sldNum" sz="quarter" idx="12"/>
          </p:nvPr>
        </p:nvSpPr>
        <p:spPr/>
        <p:txBody>
          <a:bodyPr/>
          <a:lstStyle/>
          <a:p>
            <a:fld id="{8176BE8F-DCD2-6548-A634-818D65A37D6C}" type="slidenum">
              <a:rPr lang="en-US" smtClean="0"/>
              <a:t>3</a:t>
            </a:fld>
            <a:endParaRPr lang="en-US"/>
          </a:p>
        </p:txBody>
      </p:sp>
    </p:spTree>
    <p:extLst>
      <p:ext uri="{BB962C8B-B14F-4D97-AF65-F5344CB8AC3E}">
        <p14:creationId xmlns:p14="http://schemas.microsoft.com/office/powerpoint/2010/main" val="2496622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6814" y="152978"/>
            <a:ext cx="9333781" cy="584775"/>
          </a:xfrm>
          <a:prstGeom prst="rect">
            <a:avLst/>
          </a:prstGeom>
          <a:noFill/>
          <a:ln>
            <a:noFill/>
          </a:ln>
        </p:spPr>
        <p:txBody>
          <a:bodyPr wrap="square" rtlCol="0" anchor="ctr" anchorCtr="1">
            <a:spAutoFit/>
          </a:bodyPr>
          <a:lstStyle/>
          <a:p>
            <a:r>
              <a:rPr lang="en-ZA" sz="2400" b="1" dirty="0" smtClean="0">
                <a:solidFill>
                  <a:srgbClr val="003300"/>
                </a:solidFill>
                <a:latin typeface="Arial Narrow" pitchFamily="34" charset="0"/>
              </a:rPr>
              <a:t>WAY FORWARD</a:t>
            </a:r>
          </a:p>
          <a:p>
            <a:r>
              <a:rPr lang="en-ZA" sz="800" b="1" u="sng" dirty="0" smtClean="0">
                <a:solidFill>
                  <a:srgbClr val="003300"/>
                </a:solidFill>
                <a:latin typeface="Arial Narrow" pitchFamily="34" charset="0"/>
              </a:rPr>
              <a:t>																				</a:t>
            </a:r>
            <a:endParaRPr lang="en-ZA" sz="800" b="1" u="sng" dirty="0">
              <a:solidFill>
                <a:srgbClr val="003300"/>
              </a:solidFill>
              <a:latin typeface="Arial Narrow" pitchFamily="34" charset="0"/>
            </a:endParaRPr>
          </a:p>
        </p:txBody>
      </p:sp>
      <p:sp>
        <p:nvSpPr>
          <p:cNvPr id="8" name="TextBox 7"/>
          <p:cNvSpPr txBox="1"/>
          <p:nvPr/>
        </p:nvSpPr>
        <p:spPr>
          <a:xfrm>
            <a:off x="791570" y="1165122"/>
            <a:ext cx="8611737" cy="3277820"/>
          </a:xfrm>
          <a:prstGeom prst="rect">
            <a:avLst/>
          </a:prstGeom>
          <a:noFill/>
        </p:spPr>
        <p:txBody>
          <a:bodyPr wrap="square" rtlCol="0">
            <a:spAutoFit/>
          </a:bodyPr>
          <a:lstStyle/>
          <a:p>
            <a:pPr marL="285750" indent="-285750" algn="just">
              <a:spcAft>
                <a:spcPts val="1800"/>
              </a:spcAft>
              <a:buFont typeface="Arial" pitchFamily="34" charset="0"/>
              <a:buChar char="•"/>
            </a:pPr>
            <a:r>
              <a:rPr lang="en-ZA" dirty="0">
                <a:latin typeface="Arial Narrow" pitchFamily="34" charset="0"/>
              </a:rPr>
              <a:t>T</a:t>
            </a:r>
            <a:r>
              <a:rPr lang="en-ZA" dirty="0" smtClean="0">
                <a:latin typeface="Arial Narrow" pitchFamily="34" charset="0"/>
              </a:rPr>
              <a:t>he SABC is </a:t>
            </a:r>
            <a:r>
              <a:rPr lang="en-ZA" dirty="0">
                <a:latin typeface="Arial Narrow" pitchFamily="34" charset="0"/>
              </a:rPr>
              <a:t>in a process of rehabilitation and </a:t>
            </a:r>
            <a:r>
              <a:rPr lang="en-ZA" dirty="0" smtClean="0">
                <a:latin typeface="Arial Narrow" pitchFamily="34" charset="0"/>
              </a:rPr>
              <a:t>renewal - must be carefully managed and restored to ensure fulfilment of its unique public mandate.  </a:t>
            </a:r>
          </a:p>
          <a:p>
            <a:pPr marL="285750" indent="-285750" algn="just">
              <a:spcAft>
                <a:spcPts val="1800"/>
              </a:spcAft>
              <a:buFont typeface="Arial" pitchFamily="34" charset="0"/>
              <a:buChar char="•"/>
            </a:pPr>
            <a:r>
              <a:rPr lang="en-ZA" dirty="0">
                <a:latin typeface="Arial Narrow" pitchFamily="34" charset="0"/>
              </a:rPr>
              <a:t>G</a:t>
            </a:r>
            <a:r>
              <a:rPr lang="en-ZA" dirty="0" smtClean="0">
                <a:latin typeface="Arial Narrow" pitchFamily="34" charset="0"/>
              </a:rPr>
              <a:t>ood progress made in stabilising the SABC, strengthening governance and regaining integrity.   However, current financial position remains dire. </a:t>
            </a:r>
          </a:p>
          <a:p>
            <a:pPr marL="285750" indent="-285750" algn="just">
              <a:spcAft>
                <a:spcPts val="1800"/>
              </a:spcAft>
              <a:buFont typeface="Arial" pitchFamily="34" charset="0"/>
              <a:buChar char="•"/>
            </a:pPr>
            <a:r>
              <a:rPr lang="en-ZA" dirty="0">
                <a:latin typeface="Arial Narrow" pitchFamily="34" charset="0"/>
              </a:rPr>
              <a:t>D</a:t>
            </a:r>
            <a:r>
              <a:rPr lang="en-ZA" dirty="0" smtClean="0">
                <a:latin typeface="Arial Narrow" pitchFamily="34" charset="0"/>
              </a:rPr>
              <a:t>eveloped a new strategic Roadmap. Is aimed at ensuring that the SABC operates </a:t>
            </a:r>
            <a:r>
              <a:rPr lang="en-ZA" dirty="0">
                <a:latin typeface="Arial Narrow" pitchFamily="34" charset="0"/>
              </a:rPr>
              <a:t>competitively in </a:t>
            </a:r>
            <a:r>
              <a:rPr lang="en-ZA" dirty="0" smtClean="0">
                <a:latin typeface="Arial Narrow" pitchFamily="34" charset="0"/>
              </a:rPr>
              <a:t>evolving media and digital landscape and provide informative, educational and entertaining content to </a:t>
            </a:r>
            <a:r>
              <a:rPr lang="en-ZA" dirty="0">
                <a:latin typeface="Arial Narrow" pitchFamily="34" charset="0"/>
              </a:rPr>
              <a:t>all South </a:t>
            </a:r>
            <a:r>
              <a:rPr lang="en-ZA" dirty="0" smtClean="0">
                <a:latin typeface="Arial Narrow" pitchFamily="34" charset="0"/>
              </a:rPr>
              <a:t>Africans.  Main objective is to ensure financial sustainability.  </a:t>
            </a:r>
          </a:p>
          <a:p>
            <a:pPr marL="285750" indent="-285750" algn="just">
              <a:spcAft>
                <a:spcPts val="1800"/>
              </a:spcAft>
              <a:buFont typeface="Arial" pitchFamily="34" charset="0"/>
              <a:buChar char="•"/>
            </a:pPr>
            <a:r>
              <a:rPr lang="en-ZA" dirty="0" smtClean="0">
                <a:latin typeface="Arial Narrow" pitchFamily="34" charset="0"/>
              </a:rPr>
              <a:t>Focus is also on </a:t>
            </a:r>
            <a:r>
              <a:rPr lang="en-ZA" dirty="0">
                <a:latin typeface="Arial Narrow" pitchFamily="34" charset="0"/>
              </a:rPr>
              <a:t>reducing </a:t>
            </a:r>
            <a:r>
              <a:rPr lang="en-ZA" dirty="0" smtClean="0">
                <a:latin typeface="Arial Narrow" pitchFamily="34" charset="0"/>
              </a:rPr>
              <a:t>operating costs. Review </a:t>
            </a:r>
            <a:r>
              <a:rPr lang="en-ZA" dirty="0">
                <a:latin typeface="Arial Narrow" pitchFamily="34" charset="0"/>
              </a:rPr>
              <a:t>of the SABC’s operating model </a:t>
            </a:r>
            <a:r>
              <a:rPr lang="en-ZA" dirty="0" smtClean="0">
                <a:latin typeface="Arial Narrow" pitchFamily="34" charset="0"/>
              </a:rPr>
              <a:t>will assist to </a:t>
            </a:r>
            <a:r>
              <a:rPr lang="en-ZA" dirty="0">
                <a:latin typeface="Arial Narrow" pitchFamily="34" charset="0"/>
              </a:rPr>
              <a:t>ensure that the organisation </a:t>
            </a:r>
            <a:r>
              <a:rPr lang="en-ZA" dirty="0" smtClean="0">
                <a:latin typeface="Arial Narrow" pitchFamily="34" charset="0"/>
              </a:rPr>
              <a:t>is properly </a:t>
            </a:r>
            <a:r>
              <a:rPr lang="en-ZA" dirty="0">
                <a:latin typeface="Arial Narrow" pitchFamily="34" charset="0"/>
              </a:rPr>
              <a:t>aligned for future operations </a:t>
            </a:r>
            <a:r>
              <a:rPr lang="en-ZA" dirty="0" smtClean="0">
                <a:latin typeface="Arial Narrow" pitchFamily="34" charset="0"/>
              </a:rPr>
              <a:t>and </a:t>
            </a:r>
            <a:r>
              <a:rPr lang="en-ZA" dirty="0">
                <a:latin typeface="Arial Narrow" pitchFamily="34" charset="0"/>
              </a:rPr>
              <a:t>is fit for purpose</a:t>
            </a:r>
            <a:r>
              <a:rPr lang="en-ZA" dirty="0" smtClean="0">
                <a:latin typeface="Arial Narrow" pitchFamily="34" charset="0"/>
              </a:rPr>
              <a:t>.</a:t>
            </a:r>
            <a:endParaRPr lang="en-ZA" dirty="0">
              <a:latin typeface="Arial Narrow" pitchFamily="34" charset="0"/>
            </a:endParaRPr>
          </a:p>
        </p:txBody>
      </p:sp>
      <p:sp>
        <p:nvSpPr>
          <p:cNvPr id="2" name="Slide Number Placeholder 1"/>
          <p:cNvSpPr>
            <a:spLocks noGrp="1"/>
          </p:cNvSpPr>
          <p:nvPr>
            <p:ph type="sldNum" sz="quarter" idx="12"/>
          </p:nvPr>
        </p:nvSpPr>
        <p:spPr/>
        <p:txBody>
          <a:bodyPr/>
          <a:lstStyle/>
          <a:p>
            <a:fld id="{8176BE8F-DCD2-6548-A634-818D65A37D6C}" type="slidenum">
              <a:rPr lang="en-US" smtClean="0"/>
              <a:t>30</a:t>
            </a:fld>
            <a:endParaRPr lang="en-US"/>
          </a:p>
        </p:txBody>
      </p:sp>
    </p:spTree>
    <p:extLst>
      <p:ext uri="{BB962C8B-B14F-4D97-AF65-F5344CB8AC3E}">
        <p14:creationId xmlns:p14="http://schemas.microsoft.com/office/powerpoint/2010/main" val="10665782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3676" y="0"/>
            <a:ext cx="9948302" cy="6858000"/>
            <a:chOff x="-23676" y="0"/>
            <a:chExt cx="9948302" cy="6858000"/>
          </a:xfrm>
        </p:grpSpPr>
        <p:sp>
          <p:nvSpPr>
            <p:cNvPr id="2" name="Flowchart: Stored Data 1"/>
            <p:cNvSpPr/>
            <p:nvPr/>
          </p:nvSpPr>
          <p:spPr>
            <a:xfrm rot="5400000">
              <a:off x="4542181" y="-4542183"/>
              <a:ext cx="821635" cy="9906001"/>
            </a:xfrm>
            <a:prstGeom prst="flowChartOnlineStorage">
              <a:avLst/>
            </a:prstGeom>
            <a:solidFill>
              <a:schemeClr val="bg1">
                <a:lumMod val="50000"/>
              </a:schemeClr>
            </a:solidFill>
            <a:ln>
              <a:noFill/>
            </a:ln>
            <a:scene3d>
              <a:camera prst="orthographicFront"/>
              <a:lightRig rig="threePt" dir="t"/>
            </a:scene3d>
            <a:sp3d>
              <a:bevelT w="165100" prst="coolSlan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solidFill>
                  <a:prstClr val="white"/>
                </a:solidFill>
              </a:endParaRPr>
            </a:p>
          </p:txBody>
        </p:sp>
        <p:sp>
          <p:nvSpPr>
            <p:cNvPr id="3" name="TextBox 2"/>
            <p:cNvSpPr txBox="1"/>
            <p:nvPr/>
          </p:nvSpPr>
          <p:spPr>
            <a:xfrm>
              <a:off x="702365" y="0"/>
              <a:ext cx="8587409" cy="461665"/>
            </a:xfrm>
            <a:prstGeom prst="rect">
              <a:avLst/>
            </a:prstGeom>
            <a:noFill/>
          </p:spPr>
          <p:txBody>
            <a:bodyPr wrap="square" rtlCol="0">
              <a:spAutoFit/>
            </a:bodyPr>
            <a:lstStyle/>
            <a:p>
              <a:pPr algn="ctr"/>
              <a:r>
                <a:rPr lang="en-ZA" sz="2400" b="1" dirty="0" smtClean="0">
                  <a:solidFill>
                    <a:prstClr val="white"/>
                  </a:solidFill>
                  <a:latin typeface="Tahoma" pitchFamily="34" charset="0"/>
                  <a:ea typeface="Tahoma" pitchFamily="34" charset="0"/>
                  <a:cs typeface="Tahoma" pitchFamily="34" charset="0"/>
                </a:rPr>
                <a:t>SABC STRATEGIC ROADMAP 2023</a:t>
              </a:r>
              <a:endParaRPr lang="en-ZA" sz="2400" b="1" dirty="0">
                <a:solidFill>
                  <a:prstClr val="white"/>
                </a:solidFill>
                <a:latin typeface="Tahoma" pitchFamily="34" charset="0"/>
                <a:ea typeface="Tahoma" pitchFamily="34" charset="0"/>
                <a:cs typeface="Tahoma" pitchFamily="34" charset="0"/>
              </a:endParaRPr>
            </a:p>
          </p:txBody>
        </p:sp>
        <p:sp>
          <p:nvSpPr>
            <p:cNvPr id="8" name="Rectangle 15"/>
            <p:cNvSpPr>
              <a:spLocks noChangeArrowheads="1"/>
            </p:cNvSpPr>
            <p:nvPr/>
          </p:nvSpPr>
          <p:spPr bwMode="auto">
            <a:xfrm>
              <a:off x="18627" y="958260"/>
              <a:ext cx="9905999" cy="684571"/>
            </a:xfrm>
            <a:prstGeom prst="rect">
              <a:avLst/>
            </a:prstGeom>
            <a:solidFill>
              <a:schemeClr val="tx2">
                <a:lumMod val="50000"/>
                <a:alpha val="70000"/>
              </a:schemeClr>
            </a:solidFill>
            <a:ln w="9525">
              <a:solidFill>
                <a:schemeClr val="tx1"/>
              </a:solidFill>
              <a:miter lim="800000"/>
              <a:headEnd/>
              <a:tailEnd/>
            </a:ln>
          </p:spPr>
          <p:txBody>
            <a:bodyPr/>
            <a:lstStyle/>
            <a:p>
              <a:pPr>
                <a:lnSpc>
                  <a:spcPct val="95000"/>
                </a:lnSpc>
              </a:pPr>
              <a:r>
                <a:rPr lang="en-US" b="1" dirty="0" smtClean="0">
                  <a:solidFill>
                    <a:prstClr val="white"/>
                  </a:solidFill>
                </a:rPr>
                <a:t>VISION</a:t>
              </a:r>
              <a:endParaRPr lang="en-US" b="1" i="1" dirty="0">
                <a:solidFill>
                  <a:prstClr val="white"/>
                </a:solidFill>
              </a:endParaRPr>
            </a:p>
            <a:p>
              <a:r>
                <a:rPr lang="en-US" sz="1600" b="1" dirty="0">
                  <a:solidFill>
                    <a:prstClr val="white"/>
                  </a:solidFill>
                </a:rPr>
                <a:t> </a:t>
              </a:r>
              <a:r>
                <a:rPr lang="en-US" sz="1600" b="1" dirty="0" smtClean="0">
                  <a:solidFill>
                    <a:prstClr val="white"/>
                  </a:solidFill>
                </a:rPr>
                <a:t>To </a:t>
              </a:r>
              <a:r>
                <a:rPr lang="en-US" sz="1600" b="1" dirty="0">
                  <a:solidFill>
                    <a:prstClr val="white"/>
                  </a:solidFill>
                </a:rPr>
                <a:t>become the leading, credible voice and face of the nation and the </a:t>
              </a:r>
              <a:r>
                <a:rPr lang="en-US" sz="1600" b="1" dirty="0" smtClean="0">
                  <a:solidFill>
                    <a:prstClr val="white"/>
                  </a:solidFill>
                </a:rPr>
                <a:t>continent</a:t>
              </a:r>
              <a:endParaRPr lang="en-US" sz="1300" b="1" dirty="0">
                <a:solidFill>
                  <a:prstClr val="white"/>
                </a:solidFill>
                <a:latin typeface="Univers" pitchFamily="34" charset="0"/>
              </a:endParaRPr>
            </a:p>
          </p:txBody>
        </p:sp>
        <p:sp>
          <p:nvSpPr>
            <p:cNvPr id="9" name="Rectangle 18"/>
            <p:cNvSpPr>
              <a:spLocks noChangeArrowheads="1"/>
            </p:cNvSpPr>
            <p:nvPr/>
          </p:nvSpPr>
          <p:spPr bwMode="auto">
            <a:xfrm>
              <a:off x="-23676" y="1624982"/>
              <a:ext cx="9906000" cy="938009"/>
            </a:xfrm>
            <a:prstGeom prst="rect">
              <a:avLst/>
            </a:prstGeom>
            <a:solidFill>
              <a:schemeClr val="accent2">
                <a:lumMod val="20000"/>
                <a:lumOff val="80000"/>
              </a:schemeClr>
            </a:solidFill>
            <a:ln w="9525">
              <a:solidFill>
                <a:schemeClr val="tx1"/>
              </a:solidFill>
              <a:miter lim="800000"/>
              <a:headEnd/>
              <a:tailEnd/>
            </a:ln>
          </p:spPr>
          <p:txBody>
            <a:bodyPr/>
            <a:lstStyle/>
            <a:p>
              <a:pPr>
                <a:lnSpc>
                  <a:spcPct val="95000"/>
                </a:lnSpc>
              </a:pPr>
              <a:r>
                <a:rPr lang="en-US" b="1" dirty="0" smtClean="0">
                  <a:solidFill>
                    <a:srgbClr val="1F497D">
                      <a:lumMod val="50000"/>
                    </a:srgbClr>
                  </a:solidFill>
                </a:rPr>
                <a:t>MISSION</a:t>
              </a:r>
              <a:r>
                <a:rPr lang="en-US" b="1" dirty="0" smtClean="0">
                  <a:solidFill>
                    <a:prstClr val="black"/>
                  </a:solidFill>
                </a:rPr>
                <a:t>      </a:t>
              </a:r>
              <a:endParaRPr lang="en-US" b="1" dirty="0">
                <a:solidFill>
                  <a:prstClr val="black"/>
                </a:solidFill>
              </a:endParaRPr>
            </a:p>
            <a:p>
              <a:pPr>
                <a:lnSpc>
                  <a:spcPct val="90000"/>
                </a:lnSpc>
              </a:pPr>
              <a:r>
                <a:rPr lang="en-US" sz="1600" b="1" dirty="0">
                  <a:solidFill>
                    <a:prstClr val="black"/>
                  </a:solidFill>
                </a:rPr>
                <a:t> </a:t>
              </a:r>
              <a:r>
                <a:rPr lang="en-US" sz="1600" b="1" dirty="0" smtClean="0">
                  <a:solidFill>
                    <a:prstClr val="black"/>
                  </a:solidFill>
                </a:rPr>
                <a:t>A high performing, financially viable</a:t>
              </a:r>
              <a:r>
                <a:rPr lang="en-US" sz="1600" b="1" dirty="0">
                  <a:solidFill>
                    <a:prstClr val="black"/>
                  </a:solidFill>
                </a:rPr>
                <a:t>, </a:t>
              </a:r>
              <a:r>
                <a:rPr lang="en-US" sz="1600" b="1" dirty="0" err="1" smtClean="0">
                  <a:solidFill>
                    <a:prstClr val="black"/>
                  </a:solidFill>
                </a:rPr>
                <a:t>digitised</a:t>
              </a:r>
              <a:r>
                <a:rPr lang="en-US" sz="1600" b="1" dirty="0" smtClean="0">
                  <a:solidFill>
                    <a:prstClr val="black"/>
                  </a:solidFill>
                </a:rPr>
                <a:t> national </a:t>
              </a:r>
              <a:r>
                <a:rPr lang="en-US" sz="1600" b="1" dirty="0">
                  <a:solidFill>
                    <a:prstClr val="black"/>
                  </a:solidFill>
                </a:rPr>
                <a:t>public broadcaster that provides </a:t>
              </a:r>
              <a:r>
                <a:rPr lang="en-US" sz="1600" b="1" dirty="0" smtClean="0">
                  <a:solidFill>
                    <a:prstClr val="black"/>
                  </a:solidFill>
                </a:rPr>
                <a:t>compelling informative</a:t>
              </a:r>
              <a:r>
                <a:rPr lang="en-US" sz="1600" b="1" dirty="0">
                  <a:solidFill>
                    <a:prstClr val="black"/>
                  </a:solidFill>
                </a:rPr>
                <a:t>, educational and </a:t>
              </a:r>
              <a:r>
                <a:rPr lang="en-US" sz="1600" b="1" dirty="0" smtClean="0">
                  <a:solidFill>
                    <a:prstClr val="black"/>
                  </a:solidFill>
                </a:rPr>
                <a:t>entertaining content via all platforms</a:t>
              </a:r>
              <a:endParaRPr lang="en-US" sz="1600" b="1" dirty="0">
                <a:solidFill>
                  <a:srgbClr val="0000FF"/>
                </a:solidFill>
              </a:endParaRPr>
            </a:p>
          </p:txBody>
        </p:sp>
        <p:sp>
          <p:nvSpPr>
            <p:cNvPr id="15" name="Rectangle 14"/>
            <p:cNvSpPr>
              <a:spLocks noChangeArrowheads="1"/>
            </p:cNvSpPr>
            <p:nvPr/>
          </p:nvSpPr>
          <p:spPr bwMode="auto">
            <a:xfrm>
              <a:off x="-2" y="3547371"/>
              <a:ext cx="9906000" cy="1984336"/>
            </a:xfrm>
            <a:prstGeom prst="rect">
              <a:avLst/>
            </a:prstGeom>
            <a:solidFill>
              <a:schemeClr val="accent4">
                <a:lumMod val="20000"/>
                <a:lumOff val="80000"/>
              </a:schemeClr>
            </a:solidFill>
            <a:ln w="9525">
              <a:solidFill>
                <a:schemeClr val="tx1"/>
              </a:solidFill>
              <a:miter lim="800000"/>
              <a:headEnd/>
              <a:tailEnd/>
            </a:ln>
          </p:spPr>
          <p:txBody>
            <a:bodyPr/>
            <a:lstStyle/>
            <a:p>
              <a:pPr marL="228600" indent="-228600">
                <a:lnSpc>
                  <a:spcPct val="90000"/>
                </a:lnSpc>
                <a:tabLst>
                  <a:tab pos="266700" algn="l"/>
                  <a:tab pos="444500" algn="l"/>
                  <a:tab pos="1485900" algn="l"/>
                </a:tabLst>
              </a:pPr>
              <a:r>
                <a:rPr lang="en-US" b="1" dirty="0" smtClean="0">
                  <a:solidFill>
                    <a:srgbClr val="1F497D">
                      <a:lumMod val="50000"/>
                    </a:srgbClr>
                  </a:solidFill>
                </a:rPr>
                <a:t>PILLARS AND GOALS</a:t>
              </a:r>
            </a:p>
            <a:p>
              <a:pPr marL="228600" indent="-228600">
                <a:lnSpc>
                  <a:spcPct val="120000"/>
                </a:lnSpc>
                <a:tabLst>
                  <a:tab pos="266700" algn="l"/>
                  <a:tab pos="444500" algn="l"/>
                  <a:tab pos="1485900" algn="l"/>
                </a:tabLst>
              </a:pPr>
              <a:r>
                <a:rPr lang="en-US" sz="1300" b="1" dirty="0" smtClean="0">
                  <a:solidFill>
                    <a:prstClr val="black"/>
                  </a:solidFill>
                </a:rPr>
                <a:t>    </a:t>
              </a:r>
              <a:r>
                <a:rPr lang="en-US" sz="1300" b="1" dirty="0">
                  <a:solidFill>
                    <a:prstClr val="black"/>
                  </a:solidFill>
                </a:rPr>
                <a:t>Our business strategy is premised on </a:t>
              </a:r>
              <a:r>
                <a:rPr lang="en-US" sz="1300" b="1" dirty="0" smtClean="0">
                  <a:solidFill>
                    <a:prstClr val="black"/>
                  </a:solidFill>
                </a:rPr>
                <a:t>6 strategic </a:t>
              </a:r>
              <a:r>
                <a:rPr lang="en-US" sz="1300" b="1" dirty="0">
                  <a:solidFill>
                    <a:prstClr val="black"/>
                  </a:solidFill>
                </a:rPr>
                <a:t>pillars and goals:</a:t>
              </a:r>
              <a:endParaRPr lang="en-US" sz="100" b="1" u="sng" dirty="0">
                <a:solidFill>
                  <a:prstClr val="black"/>
                </a:solidFill>
              </a:endParaRPr>
            </a:p>
            <a:p>
              <a:pPr marL="228600" indent="-228600">
                <a:lnSpc>
                  <a:spcPct val="115000"/>
                </a:lnSpc>
                <a:tabLst>
                  <a:tab pos="266700" algn="l"/>
                  <a:tab pos="444500" algn="l"/>
                  <a:tab pos="1485900" algn="l"/>
                </a:tabLst>
              </a:pPr>
              <a:r>
                <a:rPr lang="en-GB" sz="1300" b="1" dirty="0">
                  <a:solidFill>
                    <a:srgbClr val="008000"/>
                  </a:solidFill>
                </a:rPr>
                <a:t>      </a:t>
              </a:r>
              <a:r>
                <a:rPr lang="en-GB" sz="1400" b="1" dirty="0" smtClean="0">
                  <a:solidFill>
                    <a:srgbClr val="1F497D">
                      <a:lumMod val="50000"/>
                    </a:srgbClr>
                  </a:solidFill>
                </a:rPr>
                <a:t>Financial Sustainability:	</a:t>
              </a:r>
              <a:r>
                <a:rPr lang="en-US" sz="1400" b="1" dirty="0">
                  <a:solidFill>
                    <a:srgbClr val="4F81BD">
                      <a:lumMod val="75000"/>
                    </a:srgbClr>
                  </a:solidFill>
                </a:rPr>
                <a:t>A financially stable </a:t>
              </a:r>
              <a:r>
                <a:rPr lang="en-US" sz="1400" b="1" dirty="0" err="1">
                  <a:solidFill>
                    <a:srgbClr val="4F81BD">
                      <a:lumMod val="75000"/>
                    </a:srgbClr>
                  </a:solidFill>
                </a:rPr>
                <a:t>organisation</a:t>
              </a:r>
              <a:r>
                <a:rPr lang="en-US" sz="1400" b="1" dirty="0">
                  <a:solidFill>
                    <a:srgbClr val="4F81BD">
                      <a:lumMod val="75000"/>
                    </a:srgbClr>
                  </a:solidFill>
                </a:rPr>
                <a:t> </a:t>
              </a:r>
            </a:p>
            <a:p>
              <a:pPr marL="228600" indent="-228600">
                <a:lnSpc>
                  <a:spcPct val="115000"/>
                </a:lnSpc>
                <a:tabLst>
                  <a:tab pos="266700" algn="l"/>
                  <a:tab pos="444500" algn="l"/>
                  <a:tab pos="1485900" algn="l"/>
                </a:tabLst>
              </a:pPr>
              <a:r>
                <a:rPr lang="en-US" sz="1400" b="1" dirty="0">
                  <a:solidFill>
                    <a:srgbClr val="1F497D">
                      <a:lumMod val="50000"/>
                    </a:srgbClr>
                  </a:solidFill>
                </a:rPr>
                <a:t>      </a:t>
              </a:r>
              <a:r>
                <a:rPr lang="en-GB" sz="1400" b="1" dirty="0" smtClean="0">
                  <a:solidFill>
                    <a:srgbClr val="1F497D">
                      <a:lumMod val="50000"/>
                    </a:srgbClr>
                  </a:solidFill>
                </a:rPr>
                <a:t>Content </a:t>
              </a:r>
              <a:r>
                <a:rPr lang="en-GB" sz="1400" b="1" dirty="0">
                  <a:solidFill>
                    <a:srgbClr val="1F497D">
                      <a:lumMod val="50000"/>
                    </a:srgbClr>
                  </a:solidFill>
                </a:rPr>
                <a:t>&amp; </a:t>
              </a:r>
              <a:r>
                <a:rPr lang="en-GB" sz="1400" b="1" dirty="0" smtClean="0">
                  <a:solidFill>
                    <a:srgbClr val="1F497D">
                      <a:lumMod val="50000"/>
                    </a:srgbClr>
                  </a:solidFill>
                </a:rPr>
                <a:t>Platforms</a:t>
              </a:r>
              <a:r>
                <a:rPr lang="en-GB" sz="1400" dirty="0" smtClean="0">
                  <a:solidFill>
                    <a:srgbClr val="1F497D">
                      <a:lumMod val="50000"/>
                    </a:srgbClr>
                  </a:solidFill>
                </a:rPr>
                <a:t>:	</a:t>
              </a:r>
              <a:r>
                <a:rPr lang="en-GB" sz="1400" b="1" dirty="0" smtClean="0">
                  <a:solidFill>
                    <a:srgbClr val="4F81BD">
                      <a:lumMod val="75000"/>
                    </a:srgbClr>
                  </a:solidFill>
                </a:rPr>
                <a:t>Offer </a:t>
              </a:r>
              <a:r>
                <a:rPr lang="en-GB" sz="1400" b="1" dirty="0">
                  <a:solidFill>
                    <a:srgbClr val="4F81BD">
                      <a:lumMod val="75000"/>
                    </a:srgbClr>
                  </a:solidFill>
                </a:rPr>
                <a:t>a competitive innovative multi-tier </a:t>
              </a:r>
              <a:r>
                <a:rPr lang="en-GB" sz="1400" b="1" dirty="0" smtClean="0">
                  <a:solidFill>
                    <a:srgbClr val="4F81BD">
                      <a:lumMod val="75000"/>
                    </a:srgbClr>
                  </a:solidFill>
                </a:rPr>
                <a:t>portfolio</a:t>
              </a:r>
            </a:p>
            <a:p>
              <a:pPr marL="228600" indent="-228600">
                <a:lnSpc>
                  <a:spcPct val="115000"/>
                </a:lnSpc>
                <a:tabLst>
                  <a:tab pos="266700" algn="l"/>
                  <a:tab pos="444500" algn="l"/>
                  <a:tab pos="1485900" algn="l"/>
                </a:tabLst>
              </a:pPr>
              <a:r>
                <a:rPr lang="en-GB" sz="1400" dirty="0">
                  <a:solidFill>
                    <a:srgbClr val="1F497D">
                      <a:lumMod val="50000"/>
                    </a:srgbClr>
                  </a:solidFill>
                </a:rPr>
                <a:t>	</a:t>
              </a:r>
              <a:r>
                <a:rPr lang="en-GB" sz="1400" b="1" dirty="0" smtClean="0">
                  <a:solidFill>
                    <a:srgbClr val="1F497D">
                      <a:lumMod val="50000"/>
                    </a:srgbClr>
                  </a:solidFill>
                </a:rPr>
                <a:t>Digital</a:t>
              </a:r>
              <a:r>
                <a:rPr lang="en-GB" sz="1400" dirty="0" smtClean="0">
                  <a:solidFill>
                    <a:srgbClr val="1F497D">
                      <a:lumMod val="50000"/>
                    </a:srgbClr>
                  </a:solidFill>
                </a:rPr>
                <a:t>:			</a:t>
              </a:r>
              <a:r>
                <a:rPr lang="en-GB" sz="1400" b="1" dirty="0">
                  <a:solidFill>
                    <a:srgbClr val="4F81BD">
                      <a:lumMod val="75000"/>
                    </a:srgbClr>
                  </a:solidFill>
                </a:rPr>
                <a:t>SABC </a:t>
              </a:r>
              <a:r>
                <a:rPr lang="en-GB" sz="1400" b="1" dirty="0" smtClean="0">
                  <a:solidFill>
                    <a:srgbClr val="4F81BD">
                      <a:lumMod val="75000"/>
                    </a:srgbClr>
                  </a:solidFill>
                </a:rPr>
                <a:t>Everywhere for everyone</a:t>
              </a:r>
              <a:endParaRPr lang="en-GB" sz="1400" b="1" dirty="0">
                <a:solidFill>
                  <a:srgbClr val="4F81BD">
                    <a:lumMod val="75000"/>
                  </a:srgbClr>
                </a:solidFill>
              </a:endParaRPr>
            </a:p>
            <a:p>
              <a:pPr marL="228600" indent="-228600">
                <a:lnSpc>
                  <a:spcPct val="112000"/>
                </a:lnSpc>
                <a:buFont typeface="Wingdings" pitchFamily="2" charset="2"/>
                <a:buNone/>
                <a:tabLst>
                  <a:tab pos="266700" algn="l"/>
                  <a:tab pos="444500" algn="l"/>
                  <a:tab pos="1485900" algn="l"/>
                </a:tabLst>
              </a:pPr>
              <a:r>
                <a:rPr lang="en-GB" sz="1400" b="1" dirty="0">
                  <a:solidFill>
                    <a:srgbClr val="1F497D">
                      <a:lumMod val="50000"/>
                    </a:srgbClr>
                  </a:solidFill>
                </a:rPr>
                <a:t>      </a:t>
              </a:r>
              <a:r>
                <a:rPr lang="en-GB" sz="1400" b="1" dirty="0" smtClean="0">
                  <a:solidFill>
                    <a:srgbClr val="1F497D">
                      <a:lumMod val="50000"/>
                    </a:srgbClr>
                  </a:solidFill>
                </a:rPr>
                <a:t>Human Capital:			</a:t>
              </a:r>
              <a:r>
                <a:rPr lang="en-GB" sz="1400" b="1" dirty="0" smtClean="0">
                  <a:solidFill>
                    <a:srgbClr val="4F81BD">
                      <a:lumMod val="75000"/>
                    </a:srgbClr>
                  </a:solidFill>
                </a:rPr>
                <a:t>A </a:t>
              </a:r>
              <a:r>
                <a:rPr lang="en-GB" sz="1400" b="1" dirty="0">
                  <a:solidFill>
                    <a:srgbClr val="4F81BD">
                      <a:lumMod val="75000"/>
                    </a:srgbClr>
                  </a:solidFill>
                </a:rPr>
                <a:t>competent, dynamic workforce that is fit for purpose </a:t>
              </a:r>
            </a:p>
            <a:p>
              <a:pPr marL="228600" indent="-228600">
                <a:lnSpc>
                  <a:spcPct val="112000"/>
                </a:lnSpc>
                <a:buFont typeface="Wingdings" pitchFamily="2" charset="2"/>
                <a:buNone/>
                <a:tabLst>
                  <a:tab pos="266700" algn="l"/>
                  <a:tab pos="444500" algn="l"/>
                  <a:tab pos="1485900" algn="l"/>
                </a:tabLst>
              </a:pPr>
              <a:r>
                <a:rPr lang="en-GB" sz="1400" b="1" dirty="0">
                  <a:solidFill>
                    <a:srgbClr val="1F497D">
                      <a:lumMod val="50000"/>
                    </a:srgbClr>
                  </a:solidFill>
                </a:rPr>
                <a:t>      </a:t>
              </a:r>
              <a:r>
                <a:rPr lang="en-GB" sz="1400" b="1" dirty="0" smtClean="0">
                  <a:solidFill>
                    <a:srgbClr val="1F497D">
                      <a:lumMod val="50000"/>
                    </a:srgbClr>
                  </a:solidFill>
                </a:rPr>
                <a:t>Governance:			</a:t>
              </a:r>
              <a:r>
                <a:rPr lang="en-GB" sz="1400" b="1" dirty="0">
                  <a:solidFill>
                    <a:srgbClr val="4F81BD">
                      <a:lumMod val="75000"/>
                    </a:srgbClr>
                  </a:solidFill>
                </a:rPr>
                <a:t>Compliant governance practices, risk management and internal controls</a:t>
              </a:r>
            </a:p>
            <a:p>
              <a:pPr marL="228600" indent="-228600">
                <a:lnSpc>
                  <a:spcPct val="112000"/>
                </a:lnSpc>
                <a:tabLst>
                  <a:tab pos="266700" algn="l"/>
                  <a:tab pos="444500" algn="l"/>
                  <a:tab pos="1485900" algn="l"/>
                </a:tabLst>
              </a:pPr>
              <a:r>
                <a:rPr lang="en-GB" sz="1400" b="1" dirty="0">
                  <a:solidFill>
                    <a:srgbClr val="1F497D">
                      <a:lumMod val="50000"/>
                    </a:srgbClr>
                  </a:solidFill>
                </a:rPr>
                <a:t>	Partnerships:</a:t>
              </a:r>
              <a:r>
                <a:rPr lang="en-GB" sz="1400" b="1" dirty="0" smtClean="0">
                  <a:solidFill>
                    <a:srgbClr val="1F497D">
                      <a:lumMod val="50000"/>
                    </a:srgbClr>
                  </a:solidFill>
                </a:rPr>
                <a:t>			</a:t>
              </a:r>
              <a:r>
                <a:rPr lang="en-ZA" sz="1400" b="1" dirty="0" smtClean="0">
                  <a:solidFill>
                    <a:srgbClr val="4F81BD">
                      <a:lumMod val="75000"/>
                    </a:srgbClr>
                  </a:solidFill>
                </a:rPr>
                <a:t>Strategic and sustainable partnerships</a:t>
              </a:r>
              <a:endParaRPr lang="en-ZA" sz="1400" b="1" dirty="0">
                <a:solidFill>
                  <a:srgbClr val="4F81BD">
                    <a:lumMod val="75000"/>
                  </a:srgbClr>
                </a:solidFill>
              </a:endParaRPr>
            </a:p>
            <a:p>
              <a:pPr marL="228600" indent="-228600">
                <a:lnSpc>
                  <a:spcPct val="112000"/>
                </a:lnSpc>
                <a:buFont typeface="Wingdings" pitchFamily="2" charset="2"/>
                <a:buNone/>
                <a:tabLst>
                  <a:tab pos="266700" algn="l"/>
                  <a:tab pos="444500" algn="l"/>
                  <a:tab pos="1485900" algn="l"/>
                </a:tabLst>
              </a:pPr>
              <a:endParaRPr lang="en-GB" sz="1300" b="1" dirty="0">
                <a:solidFill>
                  <a:srgbClr val="993300"/>
                </a:solidFill>
              </a:endParaRPr>
            </a:p>
            <a:p>
              <a:pPr marL="228600" indent="-228600">
                <a:lnSpc>
                  <a:spcPct val="112000"/>
                </a:lnSpc>
                <a:buFont typeface="Wingdings" pitchFamily="2" charset="2"/>
                <a:buNone/>
                <a:tabLst>
                  <a:tab pos="266700" algn="l"/>
                  <a:tab pos="444500" algn="l"/>
                  <a:tab pos="1485900" algn="l"/>
                </a:tabLst>
              </a:pPr>
              <a:endParaRPr lang="en-US" sz="1300" dirty="0">
                <a:solidFill>
                  <a:srgbClr val="993300"/>
                </a:solidFill>
              </a:endParaRPr>
            </a:p>
          </p:txBody>
        </p:sp>
        <p:sp>
          <p:nvSpPr>
            <p:cNvPr id="16" name="Rectangle 17"/>
            <p:cNvSpPr>
              <a:spLocks noChangeArrowheads="1"/>
            </p:cNvSpPr>
            <p:nvPr/>
          </p:nvSpPr>
          <p:spPr bwMode="auto">
            <a:xfrm>
              <a:off x="-2" y="5531707"/>
              <a:ext cx="9905998" cy="685800"/>
            </a:xfrm>
            <a:prstGeom prst="rect">
              <a:avLst/>
            </a:prstGeom>
            <a:solidFill>
              <a:schemeClr val="accent1">
                <a:lumMod val="20000"/>
                <a:lumOff val="80000"/>
              </a:schemeClr>
            </a:solidFill>
            <a:ln w="9525">
              <a:solidFill>
                <a:schemeClr val="tx1"/>
              </a:solidFill>
              <a:miter lim="800000"/>
              <a:headEnd/>
              <a:tailEnd/>
            </a:ln>
          </p:spPr>
          <p:txBody>
            <a:bodyPr/>
            <a:lstStyle/>
            <a:p>
              <a:pPr marL="292100" indent="-292100">
                <a:lnSpc>
                  <a:spcPct val="75000"/>
                </a:lnSpc>
                <a:buFont typeface="Wingdings" pitchFamily="2" charset="2"/>
                <a:buNone/>
                <a:tabLst>
                  <a:tab pos="63500" algn="l"/>
                  <a:tab pos="177800" algn="l"/>
                </a:tabLst>
              </a:pPr>
              <a:r>
                <a:rPr lang="en-US" b="1" dirty="0" smtClean="0">
                  <a:solidFill>
                    <a:srgbClr val="4F81BD">
                      <a:lumMod val="50000"/>
                    </a:srgbClr>
                  </a:solidFill>
                </a:rPr>
                <a:t>KEY PERFORMANCE AREAS</a:t>
              </a:r>
            </a:p>
            <a:p>
              <a:pPr marL="292100" indent="-292100">
                <a:lnSpc>
                  <a:spcPct val="80000"/>
                </a:lnSpc>
                <a:spcAft>
                  <a:spcPct val="10000"/>
                </a:spcAft>
                <a:buFont typeface="Wingdings" pitchFamily="2" charset="2"/>
                <a:buNone/>
                <a:tabLst>
                  <a:tab pos="63500" algn="l"/>
                  <a:tab pos="177800" algn="l"/>
                </a:tabLst>
              </a:pPr>
              <a:r>
                <a:rPr lang="en-US" sz="1300" b="1" dirty="0">
                  <a:solidFill>
                    <a:prstClr val="black"/>
                  </a:solidFill>
                </a:rPr>
                <a:t>		</a:t>
              </a:r>
              <a:r>
                <a:rPr lang="en-US" sz="1400" b="1" dirty="0" smtClean="0">
                  <a:solidFill>
                    <a:srgbClr val="8064A2">
                      <a:lumMod val="50000"/>
                    </a:srgbClr>
                  </a:solidFill>
                </a:rPr>
                <a:t>1. Revenue  </a:t>
              </a:r>
              <a:r>
                <a:rPr lang="en-US" sz="1400" b="1" dirty="0">
                  <a:solidFill>
                    <a:srgbClr val="8064A2">
                      <a:lumMod val="50000"/>
                    </a:srgbClr>
                  </a:solidFill>
                </a:rPr>
                <a:t>2. Expenditure 3. Working Capital </a:t>
              </a:r>
              <a:r>
                <a:rPr lang="en-US" sz="1400" b="1" dirty="0" smtClean="0">
                  <a:solidFill>
                    <a:srgbClr val="8064A2">
                      <a:lumMod val="50000"/>
                    </a:srgbClr>
                  </a:solidFill>
                </a:rPr>
                <a:t>4</a:t>
              </a:r>
              <a:r>
                <a:rPr lang="en-US" sz="1400" b="1" dirty="0">
                  <a:solidFill>
                    <a:srgbClr val="8064A2">
                      <a:lumMod val="50000"/>
                    </a:srgbClr>
                  </a:solidFill>
                </a:rPr>
                <a:t>. Audience Share  </a:t>
              </a:r>
              <a:r>
                <a:rPr lang="en-US" sz="1400" b="1" dirty="0" smtClean="0">
                  <a:solidFill>
                    <a:srgbClr val="8064A2">
                      <a:lumMod val="50000"/>
                    </a:srgbClr>
                  </a:solidFill>
                </a:rPr>
                <a:t>5</a:t>
              </a:r>
              <a:r>
                <a:rPr lang="en-US" sz="1400" b="1" dirty="0">
                  <a:solidFill>
                    <a:srgbClr val="8064A2">
                      <a:lumMod val="50000"/>
                    </a:srgbClr>
                  </a:solidFill>
                </a:rPr>
                <a:t>. </a:t>
              </a:r>
              <a:r>
                <a:rPr lang="en-US" sz="1400" b="1" dirty="0" smtClean="0">
                  <a:solidFill>
                    <a:srgbClr val="8064A2">
                      <a:lumMod val="50000"/>
                    </a:srgbClr>
                  </a:solidFill>
                </a:rPr>
                <a:t>Operational Efficiencies  </a:t>
              </a:r>
              <a:r>
                <a:rPr lang="en-US" sz="1400" b="1" dirty="0">
                  <a:solidFill>
                    <a:srgbClr val="8064A2">
                      <a:lumMod val="50000"/>
                    </a:srgbClr>
                  </a:solidFill>
                </a:rPr>
                <a:t>6. Corporate &amp; Brand Image  7. Org. Climate  </a:t>
              </a:r>
              <a:r>
                <a:rPr lang="en-US" sz="1400" b="1" dirty="0" smtClean="0">
                  <a:solidFill>
                    <a:srgbClr val="8064A2">
                      <a:lumMod val="50000"/>
                    </a:srgbClr>
                  </a:solidFill>
                </a:rPr>
                <a:t> 8. Compliance </a:t>
              </a:r>
              <a:endParaRPr lang="en-US" sz="1400" b="1" dirty="0">
                <a:solidFill>
                  <a:srgbClr val="8064A2">
                    <a:lumMod val="50000"/>
                  </a:srgbClr>
                </a:solidFill>
              </a:endParaRPr>
            </a:p>
          </p:txBody>
        </p:sp>
        <p:sp>
          <p:nvSpPr>
            <p:cNvPr id="17" name="Text Box 64"/>
            <p:cNvSpPr txBox="1">
              <a:spLocks noChangeArrowheads="1"/>
            </p:cNvSpPr>
            <p:nvPr/>
          </p:nvSpPr>
          <p:spPr bwMode="auto">
            <a:xfrm>
              <a:off x="0" y="6156269"/>
              <a:ext cx="9905998" cy="701731"/>
            </a:xfrm>
            <a:prstGeom prst="rect">
              <a:avLst/>
            </a:prstGeom>
            <a:solidFill>
              <a:schemeClr val="accent2">
                <a:lumMod val="20000"/>
                <a:lumOff val="80000"/>
              </a:schemeClr>
            </a:solidFill>
            <a:ln>
              <a:noFill/>
            </a:ln>
            <a:effectLst/>
            <a:extLst/>
          </p:spPr>
          <p:txBody>
            <a:bodyPr wrap="square">
              <a:spAutoFit/>
            </a:bodyPr>
            <a:lstStyle/>
            <a:p>
              <a:pPr marL="228600" indent="-228600">
                <a:lnSpc>
                  <a:spcPct val="90000"/>
                </a:lnSpc>
                <a:tabLst>
                  <a:tab pos="266700" algn="l"/>
                  <a:tab pos="444500" algn="l"/>
                  <a:tab pos="1485900" algn="l"/>
                </a:tabLst>
                <a:defRPr/>
              </a:pPr>
              <a:r>
                <a:rPr lang="en-GB" b="1" dirty="0" smtClean="0">
                  <a:solidFill>
                    <a:srgbClr val="1F497D">
                      <a:lumMod val="50000"/>
                    </a:srgbClr>
                  </a:solidFill>
                </a:rPr>
                <a:t>BEHAVIOURS</a:t>
              </a:r>
            </a:p>
            <a:p>
              <a:pPr marL="228600" indent="-228600">
                <a:lnSpc>
                  <a:spcPct val="90000"/>
                </a:lnSpc>
                <a:tabLst>
                  <a:tab pos="266700" algn="l"/>
                  <a:tab pos="444500" algn="l"/>
                  <a:tab pos="1485900" algn="l"/>
                </a:tabLst>
                <a:defRPr/>
              </a:pPr>
              <a:endParaRPr lang="en-GB" sz="800" b="1" dirty="0" smtClean="0">
                <a:solidFill>
                  <a:srgbClr val="1F497D">
                    <a:lumMod val="50000"/>
                  </a:srgbClr>
                </a:solidFill>
              </a:endParaRPr>
            </a:p>
            <a:p>
              <a:pPr marL="228600" indent="-228600" algn="ctr">
                <a:lnSpc>
                  <a:spcPct val="90000"/>
                </a:lnSpc>
                <a:tabLst>
                  <a:tab pos="266700" algn="l"/>
                  <a:tab pos="444500" algn="l"/>
                  <a:tab pos="1485900" algn="l"/>
                </a:tabLst>
                <a:defRPr/>
              </a:pPr>
              <a:r>
                <a:rPr lang="en-GB" b="1" dirty="0" smtClean="0">
                  <a:solidFill>
                    <a:srgbClr val="8064A2">
                      <a:lumMod val="50000"/>
                    </a:srgbClr>
                  </a:solidFill>
                  <a:effectLst>
                    <a:outerShdw blurRad="38100" dist="38100" dir="2700000" algn="tl">
                      <a:srgbClr val="C0C0C0"/>
                    </a:outerShdw>
                  </a:effectLst>
                  <a:ea typeface="ヒラギノ角ゴ Pro W3" charset="-128"/>
                </a:rPr>
                <a:t>Responsibility</a:t>
              </a:r>
              <a:r>
                <a:rPr lang="en-GB" b="1" dirty="0" smtClean="0">
                  <a:solidFill>
                    <a:srgbClr val="8D6E2E"/>
                  </a:solidFill>
                  <a:effectLst>
                    <a:outerShdw blurRad="38100" dist="38100" dir="2700000" algn="tl">
                      <a:srgbClr val="C0C0C0"/>
                    </a:outerShdw>
                  </a:effectLst>
                  <a:ea typeface="ヒラギノ角ゴ Pro W3" charset="-128"/>
                </a:rPr>
                <a:t>        </a:t>
              </a:r>
              <a:r>
                <a:rPr lang="en-GB" b="1" dirty="0" smtClean="0">
                  <a:solidFill>
                    <a:srgbClr val="8064A2">
                      <a:lumMod val="50000"/>
                    </a:srgbClr>
                  </a:solidFill>
                  <a:effectLst>
                    <a:outerShdw blurRad="38100" dist="38100" dir="2700000" algn="tl">
                      <a:srgbClr val="C0C0C0"/>
                    </a:outerShdw>
                  </a:effectLst>
                  <a:ea typeface="ヒラギノ角ゴ Pro W3" charset="-128"/>
                </a:rPr>
                <a:t>Attitude</a:t>
              </a:r>
              <a:r>
                <a:rPr lang="en-GB" b="1" dirty="0" smtClean="0">
                  <a:solidFill>
                    <a:srgbClr val="D18813"/>
                  </a:solidFill>
                  <a:effectLst>
                    <a:outerShdw blurRad="38100" dist="38100" dir="2700000" algn="tl">
                      <a:srgbClr val="C0C0C0"/>
                    </a:outerShdw>
                  </a:effectLst>
                  <a:ea typeface="ヒラギノ角ゴ Pro W3" charset="-128"/>
                </a:rPr>
                <a:t>     </a:t>
              </a:r>
              <a:r>
                <a:rPr lang="en-GB" b="1" dirty="0" smtClean="0">
                  <a:solidFill>
                    <a:srgbClr val="8064A2">
                      <a:lumMod val="50000"/>
                    </a:srgbClr>
                  </a:solidFill>
                  <a:effectLst>
                    <a:outerShdw blurRad="38100" dist="38100" dir="2700000" algn="tl">
                      <a:srgbClr val="C0C0C0"/>
                    </a:outerShdw>
                  </a:effectLst>
                  <a:ea typeface="ヒラギノ角ゴ Pro W3" charset="-128"/>
                </a:rPr>
                <a:t>Competitiveness</a:t>
              </a:r>
              <a:r>
                <a:rPr lang="en-GB" b="1" dirty="0" smtClean="0">
                  <a:solidFill>
                    <a:srgbClr val="D55E18"/>
                  </a:solidFill>
                  <a:effectLst>
                    <a:outerShdw blurRad="38100" dist="38100" dir="2700000" algn="tl">
                      <a:srgbClr val="C0C0C0"/>
                    </a:outerShdw>
                  </a:effectLst>
                  <a:ea typeface="ヒラギノ角ゴ Pro W3" charset="-128"/>
                </a:rPr>
                <a:t>      </a:t>
              </a:r>
              <a:r>
                <a:rPr lang="en-GB" b="1" dirty="0" smtClean="0">
                  <a:solidFill>
                    <a:srgbClr val="8064A2">
                      <a:lumMod val="50000"/>
                    </a:srgbClr>
                  </a:solidFill>
                  <a:effectLst>
                    <a:outerShdw blurRad="38100" dist="38100" dir="2700000" algn="tl">
                      <a:srgbClr val="C0C0C0"/>
                    </a:outerShdw>
                  </a:effectLst>
                  <a:ea typeface="ヒラギノ角ゴ Pro W3" charset="-128"/>
                </a:rPr>
                <a:t>Execution</a:t>
              </a:r>
              <a:r>
                <a:rPr lang="en-GB" sz="1200" b="1" dirty="0" smtClean="0">
                  <a:solidFill>
                    <a:srgbClr val="D55E18"/>
                  </a:solidFill>
                  <a:effectLst>
                    <a:outerShdw blurRad="38100" dist="38100" dir="2700000" algn="tl">
                      <a:srgbClr val="C0C0C0"/>
                    </a:outerShdw>
                  </a:effectLst>
                  <a:ea typeface="ヒラギノ角ゴ Pro W3" charset="-128"/>
                </a:rPr>
                <a:t> </a:t>
              </a:r>
              <a:endParaRPr lang="en-GB" sz="1400" b="1" dirty="0">
                <a:solidFill>
                  <a:srgbClr val="8064A2">
                    <a:lumMod val="50000"/>
                  </a:srgbClr>
                </a:solidFill>
                <a:effectLst>
                  <a:outerShdw blurRad="38100" dist="38100" dir="2700000" algn="tl">
                    <a:srgbClr val="C0C0C0"/>
                  </a:outerShdw>
                </a:effectLst>
                <a:ea typeface="ヒラギノ角ゴ Pro W3" charset="-128"/>
              </a:endParaRPr>
            </a:p>
          </p:txBody>
        </p:sp>
        <p:sp>
          <p:nvSpPr>
            <p:cNvPr id="18" name="Rectangle 16"/>
            <p:cNvSpPr>
              <a:spLocks noChangeArrowheads="1"/>
            </p:cNvSpPr>
            <p:nvPr/>
          </p:nvSpPr>
          <p:spPr bwMode="auto">
            <a:xfrm>
              <a:off x="0" y="693174"/>
              <a:ext cx="9858649" cy="41269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lgn="ctr">
                <a:lnSpc>
                  <a:spcPct val="90000"/>
                </a:lnSpc>
                <a:defRPr/>
              </a:pPr>
              <a:r>
                <a:rPr lang="en-US" b="1" dirty="0">
                  <a:solidFill>
                    <a:srgbClr val="6E3219"/>
                  </a:solidFill>
                  <a:effectLst>
                    <a:outerShdw blurRad="38100" dist="38100" dir="2700000" algn="tl">
                      <a:srgbClr val="C0C0C0"/>
                    </a:outerShdw>
                  </a:effectLst>
                </a:rPr>
                <a:t>             </a:t>
              </a:r>
              <a:r>
                <a:rPr lang="en-US" b="1" dirty="0">
                  <a:solidFill>
                    <a:srgbClr val="FF0000"/>
                  </a:solidFill>
                  <a:effectLst>
                    <a:outerShdw blurRad="38100" dist="38100" dir="2700000" algn="tl">
                      <a:srgbClr val="C0C0C0"/>
                    </a:outerShdw>
                  </a:effectLst>
                </a:rPr>
                <a:t>RESPECT                             TRUST                             INTEGRITY                          QUALITY</a:t>
              </a:r>
            </a:p>
          </p:txBody>
        </p:sp>
        <p:grpSp>
          <p:nvGrpSpPr>
            <p:cNvPr id="6" name="Group 5"/>
            <p:cNvGrpSpPr/>
            <p:nvPr/>
          </p:nvGrpSpPr>
          <p:grpSpPr>
            <a:xfrm>
              <a:off x="43069" y="2453016"/>
              <a:ext cx="9837816" cy="1046706"/>
              <a:chOff x="43069" y="2453016"/>
              <a:chExt cx="9837816" cy="1046706"/>
            </a:xfrm>
          </p:grpSpPr>
          <p:grpSp>
            <p:nvGrpSpPr>
              <p:cNvPr id="5" name="Group 4"/>
              <p:cNvGrpSpPr/>
              <p:nvPr/>
            </p:nvGrpSpPr>
            <p:grpSpPr>
              <a:xfrm>
                <a:off x="43069" y="2791570"/>
                <a:ext cx="9837816" cy="708152"/>
                <a:chOff x="68182" y="2647568"/>
                <a:chExt cx="9837816" cy="708152"/>
              </a:xfrm>
              <a:solidFill>
                <a:schemeClr val="accent1">
                  <a:lumMod val="20000"/>
                  <a:lumOff val="80000"/>
                </a:schemeClr>
              </a:solidFill>
            </p:grpSpPr>
            <p:sp>
              <p:nvSpPr>
                <p:cNvPr id="10" name="Text Box 19"/>
                <p:cNvSpPr txBox="1">
                  <a:spLocks noChangeArrowheads="1"/>
                </p:cNvSpPr>
                <p:nvPr/>
              </p:nvSpPr>
              <p:spPr bwMode="auto">
                <a:xfrm>
                  <a:off x="7513416" y="2668333"/>
                  <a:ext cx="2392582" cy="687387"/>
                </a:xfrm>
                <a:prstGeom prst="rect">
                  <a:avLst/>
                </a:prstGeom>
                <a:grpFill/>
                <a:ln>
                  <a:noFill/>
                </a:ln>
                <a:effectLst/>
                <a:extLst>
                  <a:ext uri="{91240B29-F687-4F45-9708-019B960494DF}">
                    <a14:hiddenLine xmlns:a14="http://schemas.microsoft.com/office/drawing/2010/main" w="952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90000"/>
                    </a:lnSpc>
                  </a:pPr>
                  <a:r>
                    <a:rPr lang="en-US" sz="1100" b="1" dirty="0">
                      <a:solidFill>
                        <a:prstClr val="black"/>
                      </a:solidFill>
                      <a:ea typeface="ヒラギノ角ゴ Pro W3" charset="-128"/>
                    </a:rPr>
                    <a:t>       </a:t>
                  </a:r>
                  <a:r>
                    <a:rPr lang="en-US" sz="1100" b="1" dirty="0" smtClean="0">
                      <a:solidFill>
                        <a:srgbClr val="C0504D">
                          <a:lumMod val="50000"/>
                        </a:srgbClr>
                      </a:solidFill>
                      <a:ea typeface="ヒラギノ角ゴ Pro W3" charset="-128"/>
                    </a:rPr>
                    <a:t>PREFERRED BRANDS </a:t>
                  </a:r>
                  <a:endParaRPr lang="en-US" sz="1100" b="1" dirty="0">
                    <a:solidFill>
                      <a:srgbClr val="C0504D">
                        <a:lumMod val="50000"/>
                      </a:srgbClr>
                    </a:solidFill>
                    <a:ea typeface="ヒラギノ角ゴ Pro W3" charset="-128"/>
                  </a:endParaRPr>
                </a:p>
                <a:p>
                  <a:pPr>
                    <a:lnSpc>
                      <a:spcPct val="105000"/>
                    </a:lnSpc>
                  </a:pPr>
                  <a:r>
                    <a:rPr lang="en-US" sz="900" b="1" dirty="0">
                      <a:solidFill>
                        <a:prstClr val="black"/>
                      </a:solidFill>
                      <a:ea typeface="ヒラギノ角ゴ Pro W3" charset="-128"/>
                    </a:rPr>
                    <a:t> </a:t>
                  </a:r>
                  <a:r>
                    <a:rPr lang="en-US" sz="800" b="1" dirty="0">
                      <a:solidFill>
                        <a:prstClr val="black"/>
                      </a:solidFill>
                      <a:ea typeface="ヒラギノ角ゴ Pro W3" charset="-128"/>
                    </a:rPr>
                    <a:t> </a:t>
                  </a:r>
                  <a:r>
                    <a:rPr lang="en-US" sz="900" b="1" dirty="0">
                      <a:solidFill>
                        <a:srgbClr val="1F497D">
                          <a:lumMod val="75000"/>
                        </a:srgbClr>
                      </a:solidFill>
                      <a:ea typeface="ヒラギノ角ゴ Pro W3" charset="-128"/>
                    </a:rPr>
                    <a:t>- Value     - Quality </a:t>
                  </a:r>
                </a:p>
                <a:p>
                  <a:pPr>
                    <a:lnSpc>
                      <a:spcPct val="105000"/>
                    </a:lnSpc>
                  </a:pPr>
                  <a:r>
                    <a:rPr lang="en-US" sz="900" b="1" dirty="0">
                      <a:solidFill>
                        <a:srgbClr val="1F497D">
                          <a:lumMod val="75000"/>
                        </a:srgbClr>
                      </a:solidFill>
                      <a:ea typeface="ヒラギノ角ゴ Pro W3" charset="-128"/>
                    </a:rPr>
                    <a:t> </a:t>
                  </a:r>
                  <a:r>
                    <a:rPr lang="en-US" sz="800" b="1" dirty="0">
                      <a:solidFill>
                        <a:srgbClr val="1F497D">
                          <a:lumMod val="75000"/>
                        </a:srgbClr>
                      </a:solidFill>
                      <a:ea typeface="ヒラギノ角ゴ Pro W3" charset="-128"/>
                    </a:rPr>
                    <a:t> </a:t>
                  </a:r>
                  <a:r>
                    <a:rPr lang="en-US" sz="900" b="1" dirty="0">
                      <a:solidFill>
                        <a:srgbClr val="1F497D">
                          <a:lumMod val="75000"/>
                        </a:srgbClr>
                      </a:solidFill>
                      <a:ea typeface="ヒラギノ角ゴ Pro W3" charset="-128"/>
                    </a:rPr>
                    <a:t>- Trusted </a:t>
                  </a:r>
                  <a:r>
                    <a:rPr lang="en-US" sz="900" b="1" dirty="0" smtClean="0">
                      <a:solidFill>
                        <a:srgbClr val="1F497D">
                          <a:lumMod val="75000"/>
                        </a:srgbClr>
                      </a:solidFill>
                      <a:ea typeface="ヒラギノ角ゴ Pro W3" charset="-128"/>
                    </a:rPr>
                    <a:t>- </a:t>
                  </a:r>
                  <a:r>
                    <a:rPr lang="en-US" sz="900" b="1" dirty="0">
                      <a:solidFill>
                        <a:srgbClr val="1F497D">
                          <a:lumMod val="75000"/>
                        </a:srgbClr>
                      </a:solidFill>
                      <a:ea typeface="ヒラギノ角ゴ Pro W3" charset="-128"/>
                    </a:rPr>
                    <a:t>Innovation</a:t>
                  </a:r>
                </a:p>
                <a:p>
                  <a:pPr algn="ctr">
                    <a:lnSpc>
                      <a:spcPct val="90000"/>
                    </a:lnSpc>
                  </a:pPr>
                  <a:r>
                    <a:rPr lang="en-US" sz="1100" b="1" dirty="0" smtClean="0">
                      <a:solidFill>
                        <a:prstClr val="black"/>
                      </a:solidFill>
                      <a:ea typeface="ヒラギノ角ゴ Pro W3" charset="-128"/>
                    </a:rPr>
                    <a:t>     </a:t>
                  </a:r>
                  <a:r>
                    <a:rPr lang="en-US" sz="1100" b="1" dirty="0" smtClean="0">
                      <a:solidFill>
                        <a:srgbClr val="993300"/>
                      </a:solidFill>
                      <a:ea typeface="ヒラギノ角ゴ Pro W3" charset="-128"/>
                    </a:rPr>
                    <a:t> </a:t>
                  </a:r>
                  <a:r>
                    <a:rPr lang="en-US" sz="1100" b="1" dirty="0" smtClean="0">
                      <a:solidFill>
                        <a:srgbClr val="C0504D">
                          <a:lumMod val="50000"/>
                        </a:srgbClr>
                      </a:solidFill>
                      <a:ea typeface="ヒラギノ角ゴ Pro W3" charset="-128"/>
                    </a:rPr>
                    <a:t>AUDIENCES</a:t>
                  </a:r>
                  <a:endParaRPr lang="en-AU" sz="1100" b="1" dirty="0">
                    <a:solidFill>
                      <a:srgbClr val="C0504D">
                        <a:lumMod val="50000"/>
                      </a:srgbClr>
                    </a:solidFill>
                    <a:ea typeface="ヒラギノ角ゴ Pro W3" charset="-128"/>
                  </a:endParaRPr>
                </a:p>
              </p:txBody>
            </p:sp>
            <p:sp>
              <p:nvSpPr>
                <p:cNvPr id="11" name="Text Box 30"/>
                <p:cNvSpPr txBox="1">
                  <a:spLocks noChangeArrowheads="1"/>
                </p:cNvSpPr>
                <p:nvPr/>
              </p:nvSpPr>
              <p:spPr bwMode="auto">
                <a:xfrm>
                  <a:off x="5114057" y="2660395"/>
                  <a:ext cx="2256450" cy="695325"/>
                </a:xfrm>
                <a:prstGeom prst="rect">
                  <a:avLst/>
                </a:prstGeom>
                <a:grpFill/>
                <a:ln>
                  <a:noFill/>
                </a:ln>
                <a:effectLst/>
                <a:extLst>
                  <a:ext uri="{91240B29-F687-4F45-9708-019B960494DF}">
                    <a14:hiddenLine xmlns:a14="http://schemas.microsoft.com/office/drawing/2010/main" w="952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90000"/>
                    </a:lnSpc>
                  </a:pPr>
                  <a:r>
                    <a:rPr lang="en-US" sz="1100" b="1" dirty="0">
                      <a:solidFill>
                        <a:prstClr val="black"/>
                      </a:solidFill>
                      <a:ea typeface="ヒラギノ角ゴ Pro W3" charset="-128"/>
                    </a:rPr>
                    <a:t>      </a:t>
                  </a:r>
                  <a:r>
                    <a:rPr lang="en-US" sz="1100" b="1" dirty="0" smtClean="0">
                      <a:solidFill>
                        <a:srgbClr val="C0504D">
                          <a:lumMod val="50000"/>
                        </a:srgbClr>
                      </a:solidFill>
                      <a:ea typeface="ヒラギノ角ゴ Pro W3" charset="-128"/>
                    </a:rPr>
                    <a:t>PREFERRED PROVIDER</a:t>
                  </a:r>
                  <a:endParaRPr lang="en-US" sz="1100" b="1" dirty="0">
                    <a:solidFill>
                      <a:srgbClr val="C0504D">
                        <a:lumMod val="50000"/>
                      </a:srgbClr>
                    </a:solidFill>
                    <a:ea typeface="ヒラギノ角ゴ Pro W3" charset="-128"/>
                  </a:endParaRPr>
                </a:p>
                <a:p>
                  <a:pPr>
                    <a:lnSpc>
                      <a:spcPct val="105000"/>
                    </a:lnSpc>
                  </a:pPr>
                  <a:r>
                    <a:rPr lang="en-US" sz="900" b="1" dirty="0">
                      <a:solidFill>
                        <a:prstClr val="black"/>
                      </a:solidFill>
                      <a:ea typeface="Batang" pitchFamily="18" charset="-127"/>
                    </a:rPr>
                    <a:t>       </a:t>
                  </a:r>
                  <a:r>
                    <a:rPr lang="en-US" sz="900" b="1" dirty="0">
                      <a:solidFill>
                        <a:srgbClr val="1F497D">
                          <a:lumMod val="75000"/>
                        </a:srgbClr>
                      </a:solidFill>
                      <a:ea typeface="Batang" pitchFamily="18" charset="-127"/>
                    </a:rPr>
                    <a:t>- Product        - Content</a:t>
                  </a:r>
                </a:p>
                <a:p>
                  <a:pPr>
                    <a:spcAft>
                      <a:spcPct val="10000"/>
                    </a:spcAft>
                  </a:pPr>
                  <a:r>
                    <a:rPr lang="en-US" sz="900" b="1" dirty="0">
                      <a:solidFill>
                        <a:srgbClr val="1F497D">
                          <a:lumMod val="75000"/>
                        </a:srgbClr>
                      </a:solidFill>
                      <a:ea typeface="Batang" pitchFamily="18" charset="-127"/>
                    </a:rPr>
                    <a:t>       - Cost   </a:t>
                  </a:r>
                  <a:r>
                    <a:rPr lang="en-US" sz="600" b="1" dirty="0">
                      <a:solidFill>
                        <a:srgbClr val="1F497D">
                          <a:lumMod val="75000"/>
                        </a:srgbClr>
                      </a:solidFill>
                      <a:ea typeface="Batang" pitchFamily="18" charset="-127"/>
                    </a:rPr>
                    <a:t> </a:t>
                  </a:r>
                  <a:r>
                    <a:rPr lang="en-US" sz="900" b="1" dirty="0">
                      <a:solidFill>
                        <a:srgbClr val="1F497D">
                          <a:lumMod val="75000"/>
                        </a:srgbClr>
                      </a:solidFill>
                      <a:ea typeface="Batang" pitchFamily="18" charset="-127"/>
                    </a:rPr>
                    <a:t>- Efficiency</a:t>
                  </a:r>
                </a:p>
                <a:p>
                  <a:pPr algn="ctr">
                    <a:lnSpc>
                      <a:spcPct val="90000"/>
                    </a:lnSpc>
                  </a:pPr>
                  <a:r>
                    <a:rPr lang="en-US" sz="1100" b="1" dirty="0">
                      <a:solidFill>
                        <a:prstClr val="black"/>
                      </a:solidFill>
                      <a:ea typeface="ヒラギノ角ゴ Pro W3" charset="-128"/>
                    </a:rPr>
                    <a:t>    </a:t>
                  </a:r>
                  <a:r>
                    <a:rPr lang="en-US" sz="1100" b="1" dirty="0" smtClean="0">
                      <a:solidFill>
                        <a:srgbClr val="C0504D">
                          <a:lumMod val="50000"/>
                        </a:srgbClr>
                      </a:solidFill>
                      <a:ea typeface="ヒラギノ角ゴ Pro W3" charset="-128"/>
                    </a:rPr>
                    <a:t>CLIENTS</a:t>
                  </a:r>
                  <a:endParaRPr lang="en-AU" sz="1100" b="1" dirty="0">
                    <a:solidFill>
                      <a:srgbClr val="C0504D">
                        <a:lumMod val="50000"/>
                      </a:srgbClr>
                    </a:solidFill>
                    <a:ea typeface="ヒラギノ角ゴ Pro W3" charset="-128"/>
                  </a:endParaRPr>
                </a:p>
              </p:txBody>
            </p:sp>
            <p:sp>
              <p:nvSpPr>
                <p:cNvPr id="12" name="Text Box 41"/>
                <p:cNvSpPr txBox="1">
                  <a:spLocks noChangeArrowheads="1"/>
                </p:cNvSpPr>
                <p:nvPr/>
              </p:nvSpPr>
              <p:spPr bwMode="auto">
                <a:xfrm>
                  <a:off x="2681630" y="2647568"/>
                  <a:ext cx="2271368" cy="684212"/>
                </a:xfrm>
                <a:prstGeom prst="rect">
                  <a:avLst/>
                </a:prstGeom>
                <a:grpFill/>
                <a:ln>
                  <a:noFill/>
                </a:ln>
                <a:effectLst/>
                <a:extLst>
                  <a:ext uri="{91240B29-F687-4F45-9708-019B960494DF}">
                    <a14:hiddenLine xmlns:a14="http://schemas.microsoft.com/office/drawing/2010/main" w="952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2000"/>
                    </a:lnSpc>
                  </a:pPr>
                  <a:r>
                    <a:rPr lang="en-US" sz="1100" b="1" dirty="0">
                      <a:solidFill>
                        <a:srgbClr val="C0504D">
                          <a:lumMod val="50000"/>
                        </a:srgbClr>
                      </a:solidFill>
                      <a:ea typeface="ヒラギノ角ゴ Pro W3" charset="-128"/>
                    </a:rPr>
                    <a:t>    </a:t>
                  </a:r>
                  <a:r>
                    <a:rPr lang="en-US" sz="800" b="1" dirty="0">
                      <a:solidFill>
                        <a:srgbClr val="C0504D">
                          <a:lumMod val="50000"/>
                        </a:srgbClr>
                      </a:solidFill>
                      <a:ea typeface="ヒラギノ角ゴ Pro W3" charset="-128"/>
                    </a:rPr>
                    <a:t>  </a:t>
                  </a:r>
                  <a:r>
                    <a:rPr lang="en-US" sz="1100" b="1" dirty="0" smtClean="0">
                      <a:solidFill>
                        <a:srgbClr val="C0504D">
                          <a:lumMod val="50000"/>
                        </a:srgbClr>
                      </a:solidFill>
                      <a:ea typeface="ヒラギノ角ゴ Pro W3" charset="-128"/>
                    </a:rPr>
                    <a:t>PREFERRED EMPLOYER</a:t>
                  </a:r>
                </a:p>
                <a:p>
                  <a:pPr>
                    <a:lnSpc>
                      <a:spcPct val="105000"/>
                    </a:lnSpc>
                  </a:pPr>
                  <a:r>
                    <a:rPr lang="en-US" sz="900" b="1" dirty="0" smtClean="0">
                      <a:solidFill>
                        <a:prstClr val="black"/>
                      </a:solidFill>
                      <a:ea typeface="ヒラギノ角ゴ Pro W3" charset="-128"/>
                    </a:rPr>
                    <a:t>  </a:t>
                  </a:r>
                  <a:r>
                    <a:rPr lang="en-US" sz="900" b="1" dirty="0">
                      <a:solidFill>
                        <a:srgbClr val="009900"/>
                      </a:solidFill>
                      <a:ea typeface="ヒラギノ角ゴ Pro W3" charset="-128"/>
                    </a:rPr>
                    <a:t>- </a:t>
                  </a:r>
                  <a:r>
                    <a:rPr lang="en-US" sz="900" b="1" dirty="0">
                      <a:solidFill>
                        <a:srgbClr val="1F497D">
                          <a:lumMod val="75000"/>
                        </a:srgbClr>
                      </a:solidFill>
                      <a:ea typeface="ヒラギノ角ゴ Pro W3" charset="-128"/>
                    </a:rPr>
                    <a:t>Engagement   - Trust</a:t>
                  </a:r>
                </a:p>
                <a:p>
                  <a:pPr>
                    <a:spcAft>
                      <a:spcPct val="10000"/>
                    </a:spcAft>
                  </a:pPr>
                  <a:r>
                    <a:rPr lang="en-US" sz="900" b="1" dirty="0">
                      <a:solidFill>
                        <a:srgbClr val="1F497D">
                          <a:lumMod val="75000"/>
                        </a:srgbClr>
                      </a:solidFill>
                      <a:ea typeface="ヒラギノ角ゴ Pro W3" charset="-128"/>
                    </a:rPr>
                    <a:t>  - Performance  </a:t>
                  </a:r>
                  <a:r>
                    <a:rPr lang="en-US" sz="300" b="1" dirty="0">
                      <a:solidFill>
                        <a:srgbClr val="1F497D">
                          <a:lumMod val="75000"/>
                        </a:srgbClr>
                      </a:solidFill>
                      <a:ea typeface="ヒラギノ角ゴ Pro W3" charset="-128"/>
                    </a:rPr>
                    <a:t>  </a:t>
                  </a:r>
                  <a:r>
                    <a:rPr lang="en-US" sz="900" b="1" dirty="0">
                      <a:solidFill>
                        <a:srgbClr val="1F497D">
                          <a:lumMod val="75000"/>
                        </a:srgbClr>
                      </a:solidFill>
                      <a:ea typeface="ヒラギノ角ゴ Pro W3" charset="-128"/>
                    </a:rPr>
                    <a:t>- Development</a:t>
                  </a:r>
                </a:p>
                <a:p>
                  <a:pPr algn="ctr">
                    <a:lnSpc>
                      <a:spcPct val="95000"/>
                    </a:lnSpc>
                  </a:pPr>
                  <a:r>
                    <a:rPr lang="en-US" sz="1100" b="1" dirty="0">
                      <a:solidFill>
                        <a:prstClr val="black"/>
                      </a:solidFill>
                      <a:ea typeface="ヒラギノ角ゴ Pro W3" charset="-128"/>
                    </a:rPr>
                    <a:t>   </a:t>
                  </a:r>
                  <a:r>
                    <a:rPr lang="en-US" sz="800" b="1" dirty="0">
                      <a:solidFill>
                        <a:prstClr val="black"/>
                      </a:solidFill>
                      <a:ea typeface="ヒラギノ角ゴ Pro W3" charset="-128"/>
                    </a:rPr>
                    <a:t>  </a:t>
                  </a:r>
                  <a:r>
                    <a:rPr lang="en-US" sz="1100" b="1" dirty="0" smtClean="0">
                      <a:solidFill>
                        <a:srgbClr val="C0504D">
                          <a:lumMod val="50000"/>
                        </a:srgbClr>
                      </a:solidFill>
                      <a:ea typeface="ヒラギノ角ゴ Pro W3" charset="-128"/>
                    </a:rPr>
                    <a:t>EMPLOYEES</a:t>
                  </a:r>
                  <a:endParaRPr lang="en-AU" sz="1100" b="1" dirty="0">
                    <a:solidFill>
                      <a:srgbClr val="C0504D">
                        <a:lumMod val="50000"/>
                      </a:srgbClr>
                    </a:solidFill>
                    <a:ea typeface="ヒラギノ角ゴ Pro W3" charset="-128"/>
                  </a:endParaRPr>
                </a:p>
              </p:txBody>
            </p:sp>
            <p:sp>
              <p:nvSpPr>
                <p:cNvPr id="13" name="Text Box 52"/>
                <p:cNvSpPr txBox="1">
                  <a:spLocks noChangeArrowheads="1"/>
                </p:cNvSpPr>
                <p:nvPr/>
              </p:nvSpPr>
              <p:spPr bwMode="auto">
                <a:xfrm>
                  <a:off x="68182" y="2647568"/>
                  <a:ext cx="2483959" cy="684675"/>
                </a:xfrm>
                <a:prstGeom prst="rect">
                  <a:avLst/>
                </a:prstGeom>
                <a:grpFill/>
                <a:ln>
                  <a:noFill/>
                </a:ln>
                <a:effectLst/>
                <a:extLst>
                  <a:ext uri="{91240B29-F687-4F45-9708-019B960494DF}">
                    <a14:hiddenLine xmlns:a14="http://schemas.microsoft.com/office/drawing/2010/main" w="952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2000"/>
                    </a:lnSpc>
                  </a:pPr>
                  <a:r>
                    <a:rPr lang="en-US" sz="1100" b="1" dirty="0">
                      <a:solidFill>
                        <a:srgbClr val="C0504D">
                          <a:lumMod val="50000"/>
                        </a:srgbClr>
                      </a:solidFill>
                      <a:ea typeface="ヒラギノ角ゴ Pro W3" charset="-128"/>
                    </a:rPr>
                    <a:t>    </a:t>
                  </a:r>
                  <a:r>
                    <a:rPr lang="en-US" sz="800" b="1" dirty="0">
                      <a:solidFill>
                        <a:srgbClr val="C0504D">
                          <a:lumMod val="50000"/>
                        </a:srgbClr>
                      </a:solidFill>
                      <a:ea typeface="ヒラギノ角ゴ Pro W3" charset="-128"/>
                    </a:rPr>
                    <a:t>  </a:t>
                  </a:r>
                  <a:r>
                    <a:rPr lang="en-US" sz="1100" b="1" dirty="0" smtClean="0">
                      <a:solidFill>
                        <a:srgbClr val="C0504D">
                          <a:lumMod val="50000"/>
                        </a:srgbClr>
                      </a:solidFill>
                      <a:ea typeface="ヒラギノ角ゴ Pro W3" charset="-128"/>
                    </a:rPr>
                    <a:t>PREFERRED BROADCASTER </a:t>
                  </a:r>
                  <a:endParaRPr lang="en-US" sz="1100" b="1" dirty="0">
                    <a:solidFill>
                      <a:srgbClr val="C0504D">
                        <a:lumMod val="50000"/>
                      </a:srgbClr>
                    </a:solidFill>
                    <a:ea typeface="ヒラギノ角ゴ Pro W3" charset="-128"/>
                  </a:endParaRPr>
                </a:p>
                <a:p>
                  <a:pPr>
                    <a:lnSpc>
                      <a:spcPct val="105000"/>
                    </a:lnSpc>
                  </a:pPr>
                  <a:r>
                    <a:rPr lang="en-US" sz="900" b="1" dirty="0">
                      <a:solidFill>
                        <a:prstClr val="black"/>
                      </a:solidFill>
                      <a:ea typeface="ヒラギノ角ゴ Pro W3" charset="-128"/>
                    </a:rPr>
                    <a:t>           </a:t>
                  </a:r>
                  <a:r>
                    <a:rPr lang="en-US" sz="900" b="1" dirty="0">
                      <a:solidFill>
                        <a:srgbClr val="1F497D">
                          <a:lumMod val="50000"/>
                        </a:srgbClr>
                      </a:solidFill>
                      <a:ea typeface="ヒラギノ角ゴ Pro W3" charset="-128"/>
                    </a:rPr>
                    <a:t>- Accessibility    - Plurality</a:t>
                  </a:r>
                </a:p>
                <a:p>
                  <a:pPr>
                    <a:spcAft>
                      <a:spcPct val="10000"/>
                    </a:spcAft>
                  </a:pPr>
                  <a:r>
                    <a:rPr lang="en-US" sz="900" b="1" dirty="0">
                      <a:solidFill>
                        <a:srgbClr val="1F497D">
                          <a:lumMod val="50000"/>
                        </a:srgbClr>
                      </a:solidFill>
                      <a:ea typeface="ヒラギノ角ゴ Pro W3" charset="-128"/>
                    </a:rPr>
                    <a:t>      </a:t>
                  </a:r>
                  <a:r>
                    <a:rPr lang="en-US" sz="900" b="1" dirty="0" smtClean="0">
                      <a:solidFill>
                        <a:srgbClr val="1F497D">
                          <a:lumMod val="50000"/>
                        </a:srgbClr>
                      </a:solidFill>
                      <a:ea typeface="ヒラギノ角ゴ Pro W3" charset="-128"/>
                    </a:rPr>
                    <a:t> </a:t>
                  </a:r>
                  <a:r>
                    <a:rPr lang="en-US" sz="900" b="1" dirty="0">
                      <a:solidFill>
                        <a:srgbClr val="1F497D">
                          <a:lumMod val="50000"/>
                        </a:srgbClr>
                      </a:solidFill>
                      <a:ea typeface="ヒラギノ角ゴ Pro W3" charset="-128"/>
                    </a:rPr>
                    <a:t>- </a:t>
                  </a:r>
                  <a:r>
                    <a:rPr lang="en-US" sz="900" b="1" dirty="0" smtClean="0">
                      <a:solidFill>
                        <a:srgbClr val="1F497D">
                          <a:lumMod val="50000"/>
                        </a:srgbClr>
                      </a:solidFill>
                      <a:ea typeface="ヒラギノ角ゴ Pro W3" charset="-128"/>
                    </a:rPr>
                    <a:t>Regulations      - </a:t>
                  </a:r>
                  <a:r>
                    <a:rPr lang="en-US" sz="900" b="1" dirty="0">
                      <a:solidFill>
                        <a:srgbClr val="1F497D">
                          <a:lumMod val="50000"/>
                        </a:srgbClr>
                      </a:solidFill>
                      <a:ea typeface="ヒラギノ角ゴ Pro W3" charset="-128"/>
                    </a:rPr>
                    <a:t>Relevance</a:t>
                  </a:r>
                </a:p>
                <a:p>
                  <a:pPr algn="ctr">
                    <a:lnSpc>
                      <a:spcPct val="92000"/>
                    </a:lnSpc>
                  </a:pPr>
                  <a:r>
                    <a:rPr lang="en-US" sz="1100" b="1" dirty="0">
                      <a:solidFill>
                        <a:srgbClr val="C0504D">
                          <a:lumMod val="50000"/>
                        </a:srgbClr>
                      </a:solidFill>
                      <a:ea typeface="ヒラギノ角ゴ Pro W3" charset="-128"/>
                    </a:rPr>
                    <a:t>    </a:t>
                  </a:r>
                  <a:r>
                    <a:rPr lang="en-US" sz="800" b="1" dirty="0">
                      <a:solidFill>
                        <a:srgbClr val="C0504D">
                          <a:lumMod val="50000"/>
                        </a:srgbClr>
                      </a:solidFill>
                      <a:ea typeface="ヒラギノ角ゴ Pro W3" charset="-128"/>
                    </a:rPr>
                    <a:t> </a:t>
                  </a:r>
                  <a:r>
                    <a:rPr lang="en-US" sz="1100" b="1" dirty="0" smtClean="0">
                      <a:solidFill>
                        <a:srgbClr val="C0504D">
                          <a:lumMod val="50000"/>
                        </a:srgbClr>
                      </a:solidFill>
                      <a:ea typeface="ヒラギノ角ゴ Pro W3" charset="-128"/>
                    </a:rPr>
                    <a:t>COMMUNITIES</a:t>
                  </a:r>
                  <a:endParaRPr lang="en-AU" sz="1100" b="1" dirty="0">
                    <a:solidFill>
                      <a:srgbClr val="C0504D">
                        <a:lumMod val="50000"/>
                      </a:srgbClr>
                    </a:solidFill>
                    <a:ea typeface="ヒラギノ角ゴ Pro W3" charset="-128"/>
                  </a:endParaRPr>
                </a:p>
              </p:txBody>
            </p:sp>
          </p:grpSp>
          <p:sp>
            <p:nvSpPr>
              <p:cNvPr id="4" name="TextBox 3"/>
              <p:cNvSpPr txBox="1"/>
              <p:nvPr/>
            </p:nvSpPr>
            <p:spPr>
              <a:xfrm>
                <a:off x="3391650" y="2453016"/>
                <a:ext cx="3953744" cy="338554"/>
              </a:xfrm>
              <a:prstGeom prst="rect">
                <a:avLst/>
              </a:prstGeom>
              <a:solidFill>
                <a:schemeClr val="tx2">
                  <a:lumMod val="50000"/>
                </a:schemeClr>
              </a:solidFill>
            </p:spPr>
            <p:txBody>
              <a:bodyPr wrap="square" rtlCol="0">
                <a:spAutoFit/>
              </a:bodyPr>
              <a:lstStyle/>
              <a:p>
                <a:pPr algn="ctr"/>
                <a:r>
                  <a:rPr lang="en-ZA" sz="1600" b="1" dirty="0" smtClean="0">
                    <a:solidFill>
                      <a:prstClr val="white"/>
                    </a:solidFill>
                  </a:rPr>
                  <a:t>STRATEGIC</a:t>
                </a:r>
                <a:r>
                  <a:rPr lang="en-ZA" sz="1600" b="1" dirty="0" smtClean="0">
                    <a:solidFill>
                      <a:prstClr val="black"/>
                    </a:solidFill>
                  </a:rPr>
                  <a:t> </a:t>
                </a:r>
                <a:r>
                  <a:rPr lang="en-ZA" sz="1600" b="1" dirty="0" smtClean="0">
                    <a:solidFill>
                      <a:prstClr val="white"/>
                    </a:solidFill>
                  </a:rPr>
                  <a:t>POSITIONING</a:t>
                </a:r>
                <a:endParaRPr lang="en-ZA" sz="1600" b="1" dirty="0">
                  <a:solidFill>
                    <a:prstClr val="white"/>
                  </a:solidFill>
                </a:endParaRPr>
              </a:p>
            </p:txBody>
          </p:sp>
        </p:grpSp>
      </p:grpSp>
      <p:sp>
        <p:nvSpPr>
          <p:cNvPr id="19" name="Slide Number Placeholder 18"/>
          <p:cNvSpPr>
            <a:spLocks noGrp="1"/>
          </p:cNvSpPr>
          <p:nvPr>
            <p:ph type="sldNum" sz="quarter" idx="12"/>
          </p:nvPr>
        </p:nvSpPr>
        <p:spPr/>
        <p:txBody>
          <a:bodyPr/>
          <a:lstStyle/>
          <a:p>
            <a:fld id="{98936954-859B-7C48-9E19-EAF1EF45481A}" type="slidenum">
              <a:rPr lang="en-US" smtClean="0">
                <a:solidFill>
                  <a:prstClr val="black">
                    <a:tint val="75000"/>
                  </a:prstClr>
                </a:solidFill>
              </a:rPr>
              <a:pPr/>
              <a:t>31</a:t>
            </a:fld>
            <a:endParaRPr lang="en-US">
              <a:solidFill>
                <a:prstClr val="black">
                  <a:tint val="75000"/>
                </a:prstClr>
              </a:solidFill>
            </a:endParaRPr>
          </a:p>
        </p:txBody>
      </p:sp>
    </p:spTree>
    <p:extLst>
      <p:ext uri="{BB962C8B-B14F-4D97-AF65-F5344CB8AC3E}">
        <p14:creationId xmlns:p14="http://schemas.microsoft.com/office/powerpoint/2010/main" val="9465421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6814" y="152978"/>
            <a:ext cx="9333781" cy="584775"/>
          </a:xfrm>
          <a:prstGeom prst="rect">
            <a:avLst/>
          </a:prstGeom>
          <a:noFill/>
          <a:ln>
            <a:noFill/>
          </a:ln>
        </p:spPr>
        <p:txBody>
          <a:bodyPr wrap="square" rtlCol="0" anchor="ctr" anchorCtr="1">
            <a:spAutoFit/>
          </a:bodyPr>
          <a:lstStyle/>
          <a:p>
            <a:r>
              <a:rPr lang="en-ZA" sz="2400" b="1" dirty="0" smtClean="0">
                <a:solidFill>
                  <a:srgbClr val="003300"/>
                </a:solidFill>
                <a:latin typeface="Arial Narrow" pitchFamily="34" charset="0"/>
              </a:rPr>
              <a:t>WAY FORWARD (</a:t>
            </a:r>
            <a:r>
              <a:rPr lang="en-ZA" sz="2400" b="1" dirty="0" err="1" smtClean="0">
                <a:solidFill>
                  <a:srgbClr val="003300"/>
                </a:solidFill>
                <a:latin typeface="Arial Narrow" pitchFamily="34" charset="0"/>
              </a:rPr>
              <a:t>cont</a:t>
            </a:r>
            <a:r>
              <a:rPr lang="en-ZA" sz="2400" b="1" dirty="0" smtClean="0">
                <a:solidFill>
                  <a:srgbClr val="003300"/>
                </a:solidFill>
                <a:latin typeface="Arial Narrow" pitchFamily="34" charset="0"/>
              </a:rPr>
              <a:t>)</a:t>
            </a:r>
          </a:p>
          <a:p>
            <a:r>
              <a:rPr lang="en-ZA" sz="800" b="1" u="sng" dirty="0" smtClean="0">
                <a:solidFill>
                  <a:srgbClr val="003300"/>
                </a:solidFill>
                <a:latin typeface="Arial Narrow" pitchFamily="34" charset="0"/>
              </a:rPr>
              <a:t>																				</a:t>
            </a:r>
            <a:endParaRPr lang="en-ZA" sz="800" b="1" u="sng" dirty="0">
              <a:solidFill>
                <a:srgbClr val="003300"/>
              </a:solidFill>
              <a:latin typeface="Arial Narrow" pitchFamily="34" charset="0"/>
            </a:endParaRPr>
          </a:p>
        </p:txBody>
      </p:sp>
      <p:sp>
        <p:nvSpPr>
          <p:cNvPr id="5" name="TextBox 4"/>
          <p:cNvSpPr txBox="1"/>
          <p:nvPr/>
        </p:nvSpPr>
        <p:spPr>
          <a:xfrm>
            <a:off x="614148" y="1179871"/>
            <a:ext cx="8796551" cy="3139321"/>
          </a:xfrm>
          <a:prstGeom prst="rect">
            <a:avLst/>
          </a:prstGeom>
          <a:noFill/>
        </p:spPr>
        <p:txBody>
          <a:bodyPr wrap="square" rtlCol="0">
            <a:spAutoFit/>
          </a:bodyPr>
          <a:lstStyle/>
          <a:p>
            <a:pPr marL="285750" indent="-285750" algn="just">
              <a:buFont typeface="Arial" pitchFamily="34" charset="0"/>
              <a:buChar char="•"/>
            </a:pPr>
            <a:r>
              <a:rPr lang="en-ZA" dirty="0">
                <a:latin typeface="Arial Narrow" pitchFamily="34" charset="0"/>
                <a:cs typeface="Arial" pitchFamily="34" charset="0"/>
              </a:rPr>
              <a:t>Profitable growth is critical for long-term financial </a:t>
            </a:r>
            <a:r>
              <a:rPr lang="en-ZA" dirty="0" smtClean="0">
                <a:latin typeface="Arial Narrow" pitchFamily="34" charset="0"/>
                <a:cs typeface="Arial" pitchFamily="34" charset="0"/>
              </a:rPr>
              <a:t>sustainability.  In order to achieve this the SABC will have to address the challenges with its funding model, cost base and operational inefficiencies.  </a:t>
            </a:r>
          </a:p>
          <a:p>
            <a:pPr marL="285750" indent="-285750" algn="just">
              <a:buFont typeface="Arial" pitchFamily="34" charset="0"/>
              <a:buChar char="•"/>
            </a:pPr>
            <a:endParaRPr lang="en-ZA" dirty="0" smtClean="0">
              <a:latin typeface="Arial Narrow" pitchFamily="34" charset="0"/>
              <a:cs typeface="Arial" pitchFamily="34" charset="0"/>
            </a:endParaRPr>
          </a:p>
          <a:p>
            <a:pPr marL="285750" indent="-285750" algn="just">
              <a:buFont typeface="Arial" pitchFamily="34" charset="0"/>
              <a:buChar char="•"/>
            </a:pPr>
            <a:r>
              <a:rPr lang="en-ZA" dirty="0" smtClean="0">
                <a:latin typeface="Arial Narrow" pitchFamily="34" charset="0"/>
                <a:cs typeface="Arial" pitchFamily="34" charset="0"/>
              </a:rPr>
              <a:t>Negotiations </a:t>
            </a:r>
            <a:r>
              <a:rPr lang="en-ZA" dirty="0">
                <a:latin typeface="Arial Narrow" pitchFamily="34" charset="0"/>
                <a:cs typeface="Arial" pitchFamily="34" charset="0"/>
              </a:rPr>
              <a:t>with third parties to ensure that maximum value is </a:t>
            </a:r>
            <a:r>
              <a:rPr lang="en-ZA" dirty="0" smtClean="0">
                <a:latin typeface="Arial Narrow" pitchFamily="34" charset="0"/>
                <a:cs typeface="Arial" pitchFamily="34" charset="0"/>
              </a:rPr>
              <a:t>obtained, maintaining </a:t>
            </a:r>
            <a:r>
              <a:rPr lang="en-ZA" dirty="0">
                <a:latin typeface="Arial Narrow" pitchFamily="34" charset="0"/>
                <a:cs typeface="Arial" pitchFamily="34" charset="0"/>
              </a:rPr>
              <a:t>and monitoring capital </a:t>
            </a:r>
            <a:r>
              <a:rPr lang="en-ZA" dirty="0" smtClean="0">
                <a:latin typeface="Arial Narrow" pitchFamily="34" charset="0"/>
                <a:cs typeface="Arial" pitchFamily="34" charset="0"/>
              </a:rPr>
              <a:t>utilisation, identification </a:t>
            </a:r>
            <a:r>
              <a:rPr lang="en-ZA" dirty="0">
                <a:latin typeface="Arial Narrow" pitchFamily="34" charset="0"/>
                <a:cs typeface="Arial" pitchFamily="34" charset="0"/>
              </a:rPr>
              <a:t>of and investment into new </a:t>
            </a:r>
            <a:r>
              <a:rPr lang="en-ZA" dirty="0" smtClean="0">
                <a:latin typeface="Arial Narrow" pitchFamily="34" charset="0"/>
                <a:cs typeface="Arial" pitchFamily="34" charset="0"/>
              </a:rPr>
              <a:t>revenue growth areas, and driving </a:t>
            </a:r>
            <a:r>
              <a:rPr lang="en-ZA" dirty="0">
                <a:latin typeface="Arial Narrow" pitchFamily="34" charset="0"/>
                <a:cs typeface="Arial" pitchFamily="34" charset="0"/>
              </a:rPr>
              <a:t>cost-efficiencies throughout all operations </a:t>
            </a:r>
            <a:r>
              <a:rPr lang="en-ZA" dirty="0" smtClean="0">
                <a:latin typeface="Arial Narrow" pitchFamily="34" charset="0"/>
                <a:cs typeface="Arial" pitchFamily="34" charset="0"/>
              </a:rPr>
              <a:t>are crucial elements to reach profitability </a:t>
            </a:r>
            <a:r>
              <a:rPr lang="en-ZA" dirty="0">
                <a:latin typeface="Arial Narrow" pitchFamily="34" charset="0"/>
                <a:cs typeface="Arial" pitchFamily="34" charset="0"/>
              </a:rPr>
              <a:t>levels in the current </a:t>
            </a:r>
            <a:r>
              <a:rPr lang="en-ZA" dirty="0" smtClean="0">
                <a:latin typeface="Arial Narrow" pitchFamily="34" charset="0"/>
                <a:cs typeface="Arial" pitchFamily="34" charset="0"/>
              </a:rPr>
              <a:t>competitive landscape and economic climate.</a:t>
            </a:r>
          </a:p>
          <a:p>
            <a:pPr algn="just"/>
            <a:endParaRPr lang="en-ZA" dirty="0">
              <a:latin typeface="Arial Narrow" pitchFamily="34" charset="0"/>
              <a:cs typeface="Arial" pitchFamily="34" charset="0"/>
            </a:endParaRPr>
          </a:p>
          <a:p>
            <a:pPr marL="285750" indent="-285750" algn="just">
              <a:buFont typeface="Arial" pitchFamily="34" charset="0"/>
              <a:buChar char="•"/>
            </a:pPr>
            <a:r>
              <a:rPr lang="en-ZA" dirty="0" smtClean="0">
                <a:latin typeface="Arial Narrow" pitchFamily="34" charset="0"/>
                <a:cs typeface="Arial" pitchFamily="34" charset="0"/>
              </a:rPr>
              <a:t>The SABC will work hard </a:t>
            </a:r>
            <a:r>
              <a:rPr lang="en-ZA" dirty="0">
                <a:latin typeface="Arial Narrow" pitchFamily="34" charset="0"/>
                <a:cs typeface="Arial" pitchFamily="34" charset="0"/>
              </a:rPr>
              <a:t>to </a:t>
            </a:r>
            <a:r>
              <a:rPr lang="en-ZA" dirty="0" smtClean="0">
                <a:latin typeface="Arial Narrow" pitchFamily="34" charset="0"/>
                <a:cs typeface="Arial" pitchFamily="34" charset="0"/>
              </a:rPr>
              <a:t>ensure </a:t>
            </a:r>
            <a:r>
              <a:rPr lang="en-ZA" dirty="0">
                <a:latin typeface="Arial Narrow" pitchFamily="34" charset="0"/>
                <a:cs typeface="Arial" pitchFamily="34" charset="0"/>
              </a:rPr>
              <a:t>that the organisation is run </a:t>
            </a:r>
            <a:r>
              <a:rPr lang="en-ZA" dirty="0" smtClean="0">
                <a:latin typeface="Arial Narrow" pitchFamily="34" charset="0"/>
                <a:cs typeface="Arial" pitchFamily="34" charset="0"/>
              </a:rPr>
              <a:t>efficiently </a:t>
            </a:r>
            <a:r>
              <a:rPr lang="en-ZA" dirty="0">
                <a:latin typeface="Arial Narrow" pitchFamily="34" charset="0"/>
                <a:cs typeface="Arial" pitchFamily="34" charset="0"/>
              </a:rPr>
              <a:t>and </a:t>
            </a:r>
            <a:r>
              <a:rPr lang="en-ZA" dirty="0" smtClean="0">
                <a:latin typeface="Arial Narrow" pitchFamily="34" charset="0"/>
                <a:cs typeface="Arial" pitchFamily="34" charset="0"/>
              </a:rPr>
              <a:t>effectively, </a:t>
            </a:r>
            <a:r>
              <a:rPr lang="en-ZA" dirty="0">
                <a:latin typeface="Arial Narrow" pitchFamily="34" charset="0"/>
                <a:cs typeface="Arial" pitchFamily="34" charset="0"/>
              </a:rPr>
              <a:t>and to redirect spending and simplify procedures in a way that supports a more sustainable and creative </a:t>
            </a:r>
            <a:r>
              <a:rPr lang="en-ZA" dirty="0" smtClean="0">
                <a:latin typeface="Arial Narrow" pitchFamily="34" charset="0"/>
                <a:cs typeface="Arial" pitchFamily="34" charset="0"/>
              </a:rPr>
              <a:t>public broadcaster. </a:t>
            </a:r>
            <a:endParaRPr lang="en-ZA" dirty="0">
              <a:latin typeface="Arial Narrow" pitchFamily="34" charset="0"/>
              <a:cs typeface="Arial" pitchFamily="34" charset="0"/>
            </a:endParaRPr>
          </a:p>
        </p:txBody>
      </p:sp>
      <p:sp>
        <p:nvSpPr>
          <p:cNvPr id="2" name="Slide Number Placeholder 1"/>
          <p:cNvSpPr>
            <a:spLocks noGrp="1"/>
          </p:cNvSpPr>
          <p:nvPr>
            <p:ph type="sldNum" sz="quarter" idx="12"/>
          </p:nvPr>
        </p:nvSpPr>
        <p:spPr/>
        <p:txBody>
          <a:bodyPr/>
          <a:lstStyle/>
          <a:p>
            <a:fld id="{8176BE8F-DCD2-6548-A634-818D65A37D6C}" type="slidenum">
              <a:rPr lang="en-US" smtClean="0"/>
              <a:t>32</a:t>
            </a:fld>
            <a:endParaRPr lang="en-US"/>
          </a:p>
        </p:txBody>
      </p:sp>
    </p:spTree>
    <p:extLst>
      <p:ext uri="{BB962C8B-B14F-4D97-AF65-F5344CB8AC3E}">
        <p14:creationId xmlns:p14="http://schemas.microsoft.com/office/powerpoint/2010/main" val="32565529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176BE8F-DCD2-6548-A634-818D65A37D6C}" type="slidenum">
              <a:rPr lang="en-US" smtClean="0"/>
              <a:t>33</a:t>
            </a:fld>
            <a:endParaRPr lang="en-US"/>
          </a:p>
        </p:txBody>
      </p:sp>
    </p:spTree>
    <p:extLst>
      <p:ext uri="{BB962C8B-B14F-4D97-AF65-F5344CB8AC3E}">
        <p14:creationId xmlns:p14="http://schemas.microsoft.com/office/powerpoint/2010/main" val="21159024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6814" y="152978"/>
            <a:ext cx="9333781" cy="584775"/>
          </a:xfrm>
          <a:prstGeom prst="rect">
            <a:avLst/>
          </a:prstGeom>
          <a:noFill/>
          <a:ln>
            <a:noFill/>
          </a:ln>
        </p:spPr>
        <p:txBody>
          <a:bodyPr wrap="square" rtlCol="0" anchor="ctr" anchorCtr="1">
            <a:spAutoFit/>
          </a:bodyPr>
          <a:lstStyle/>
          <a:p>
            <a:r>
              <a:rPr lang="en-ZA" sz="2400" b="1" dirty="0" smtClean="0">
                <a:solidFill>
                  <a:srgbClr val="003300"/>
                </a:solidFill>
                <a:latin typeface="Arial Narrow" pitchFamily="34" charset="0"/>
              </a:rPr>
              <a:t>EXECUTIVE SUMMARY</a:t>
            </a:r>
          </a:p>
          <a:p>
            <a:r>
              <a:rPr lang="en-ZA" sz="800" b="1" u="sng" dirty="0" smtClean="0">
                <a:solidFill>
                  <a:srgbClr val="003300"/>
                </a:solidFill>
                <a:latin typeface="Arial Narrow" pitchFamily="34" charset="0"/>
              </a:rPr>
              <a:t>																				</a:t>
            </a:r>
            <a:endParaRPr lang="en-ZA" sz="800" b="1" u="sng" dirty="0">
              <a:solidFill>
                <a:srgbClr val="003300"/>
              </a:solidFill>
              <a:latin typeface="Arial Narrow" pitchFamily="34" charset="0"/>
            </a:endParaRPr>
          </a:p>
        </p:txBody>
      </p:sp>
      <p:sp>
        <p:nvSpPr>
          <p:cNvPr id="7" name="TextBox 6"/>
          <p:cNvSpPr txBox="1"/>
          <p:nvPr/>
        </p:nvSpPr>
        <p:spPr>
          <a:xfrm>
            <a:off x="545910" y="1169588"/>
            <a:ext cx="8884693" cy="3739485"/>
          </a:xfrm>
          <a:prstGeom prst="rect">
            <a:avLst/>
          </a:prstGeom>
          <a:noFill/>
        </p:spPr>
        <p:txBody>
          <a:bodyPr wrap="square" rtlCol="0">
            <a:spAutoFit/>
          </a:bodyPr>
          <a:lstStyle/>
          <a:p>
            <a:pPr marL="627063" lvl="1" indent="-354013" algn="just">
              <a:spcAft>
                <a:spcPts val="1800"/>
              </a:spcAft>
              <a:buFont typeface="Courier New" pitchFamily="49" charset="0"/>
              <a:buChar char="o"/>
            </a:pPr>
            <a:r>
              <a:rPr lang="en-ZA" dirty="0">
                <a:latin typeface="Arial Narrow" pitchFamily="34" charset="0"/>
              </a:rPr>
              <a:t>Exceeded </a:t>
            </a:r>
            <a:r>
              <a:rPr lang="en-ZA" dirty="0" err="1">
                <a:latin typeface="Arial Narrow" pitchFamily="34" charset="0"/>
              </a:rPr>
              <a:t>ICASA</a:t>
            </a:r>
            <a:r>
              <a:rPr lang="en-ZA" dirty="0">
                <a:latin typeface="Arial Narrow" pitchFamily="34" charset="0"/>
              </a:rPr>
              <a:t> local content and genre quotas on television and over performance on local music quotas on radio.  </a:t>
            </a:r>
          </a:p>
          <a:p>
            <a:pPr marL="627063" lvl="1" indent="-354013" algn="just">
              <a:spcAft>
                <a:spcPts val="1800"/>
              </a:spcAft>
              <a:buFont typeface="Courier New" pitchFamily="49" charset="0"/>
              <a:buChar char="o"/>
            </a:pPr>
            <a:r>
              <a:rPr lang="en-ZA" dirty="0" smtClean="0">
                <a:latin typeface="Arial Narrow" pitchFamily="34" charset="0"/>
              </a:rPr>
              <a:t>Coverage of numerous News, Current Affairs and Sporting events nationally and internationally – many of them live.</a:t>
            </a:r>
          </a:p>
          <a:p>
            <a:pPr marL="627063" lvl="1" indent="-354013" algn="just">
              <a:spcAft>
                <a:spcPts val="1800"/>
              </a:spcAft>
              <a:buFont typeface="Courier New" pitchFamily="49" charset="0"/>
              <a:buChar char="o"/>
            </a:pPr>
            <a:r>
              <a:rPr lang="en-ZA" dirty="0" smtClean="0">
                <a:latin typeface="Arial Narrow" pitchFamily="34" charset="0"/>
              </a:rPr>
              <a:t>Review of </a:t>
            </a:r>
            <a:r>
              <a:rPr lang="en-ZA" dirty="0" err="1" smtClean="0">
                <a:latin typeface="Arial Narrow" pitchFamily="34" charset="0"/>
              </a:rPr>
              <a:t>SABC’s</a:t>
            </a:r>
            <a:r>
              <a:rPr lang="en-ZA" dirty="0" smtClean="0">
                <a:latin typeface="Arial Narrow" pitchFamily="34" charset="0"/>
              </a:rPr>
              <a:t> Editorial Policies.</a:t>
            </a:r>
          </a:p>
          <a:p>
            <a:pPr marL="627063" lvl="1" indent="-354013" algn="just">
              <a:spcAft>
                <a:spcPts val="1800"/>
              </a:spcAft>
              <a:buFont typeface="Courier New" pitchFamily="49" charset="0"/>
              <a:buChar char="o"/>
            </a:pPr>
            <a:r>
              <a:rPr lang="en-ZA" dirty="0">
                <a:latin typeface="Arial Narrow" pitchFamily="34" charset="0"/>
              </a:rPr>
              <a:t>Culture and climate survey to obtain a view of </a:t>
            </a:r>
            <a:r>
              <a:rPr lang="en-ZA" dirty="0" err="1">
                <a:latin typeface="Arial Narrow" pitchFamily="34" charset="0"/>
              </a:rPr>
              <a:t>SABC’s</a:t>
            </a:r>
            <a:r>
              <a:rPr lang="en-ZA" dirty="0">
                <a:latin typeface="Arial Narrow" pitchFamily="34" charset="0"/>
              </a:rPr>
              <a:t> working conditions.</a:t>
            </a:r>
          </a:p>
          <a:p>
            <a:pPr marL="627063" lvl="1" indent="-354013" algn="just">
              <a:spcAft>
                <a:spcPts val="1800"/>
              </a:spcAft>
              <a:buFont typeface="Courier New" pitchFamily="49" charset="0"/>
              <a:buChar char="o"/>
            </a:pPr>
            <a:r>
              <a:rPr lang="en-ZA" dirty="0">
                <a:latin typeface="Arial Narrow" pitchFamily="34" charset="0"/>
              </a:rPr>
              <a:t>Implementation of performance management and reduction of disciplinary cases and grievances in the Corporation. </a:t>
            </a:r>
          </a:p>
          <a:p>
            <a:pPr marL="627063" lvl="1" indent="-354013" algn="just">
              <a:spcAft>
                <a:spcPts val="1800"/>
              </a:spcAft>
              <a:buFont typeface="Courier New" pitchFamily="49" charset="0"/>
              <a:buChar char="o"/>
            </a:pPr>
            <a:r>
              <a:rPr lang="en-ZA" dirty="0">
                <a:latin typeface="Arial Narrow" pitchFamily="34" charset="0"/>
              </a:rPr>
              <a:t>Focussed efforts to reduce internal and external audit findings</a:t>
            </a:r>
            <a:r>
              <a:rPr lang="en-ZA" dirty="0" smtClean="0">
                <a:latin typeface="Arial Narrow" pitchFamily="34" charset="0"/>
              </a:rPr>
              <a:t>.</a:t>
            </a:r>
            <a:endParaRPr lang="en-ZA" dirty="0">
              <a:latin typeface="Arial Narrow" pitchFamily="34" charset="0"/>
            </a:endParaRPr>
          </a:p>
        </p:txBody>
      </p:sp>
      <p:sp>
        <p:nvSpPr>
          <p:cNvPr id="2" name="Slide Number Placeholder 1"/>
          <p:cNvSpPr>
            <a:spLocks noGrp="1"/>
          </p:cNvSpPr>
          <p:nvPr>
            <p:ph type="sldNum" sz="quarter" idx="12"/>
          </p:nvPr>
        </p:nvSpPr>
        <p:spPr/>
        <p:txBody>
          <a:bodyPr/>
          <a:lstStyle/>
          <a:p>
            <a:fld id="{8176BE8F-DCD2-6548-A634-818D65A37D6C}" type="slidenum">
              <a:rPr lang="en-US" smtClean="0"/>
              <a:t>4</a:t>
            </a:fld>
            <a:endParaRPr lang="en-US"/>
          </a:p>
        </p:txBody>
      </p:sp>
    </p:spTree>
    <p:extLst>
      <p:ext uri="{BB962C8B-B14F-4D97-AF65-F5344CB8AC3E}">
        <p14:creationId xmlns:p14="http://schemas.microsoft.com/office/powerpoint/2010/main" val="30189184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6814" y="152978"/>
            <a:ext cx="9333781" cy="584775"/>
          </a:xfrm>
          <a:prstGeom prst="rect">
            <a:avLst/>
          </a:prstGeom>
          <a:noFill/>
          <a:ln>
            <a:noFill/>
          </a:ln>
        </p:spPr>
        <p:txBody>
          <a:bodyPr wrap="square" rtlCol="0" anchor="ctr" anchorCtr="1">
            <a:spAutoFit/>
          </a:bodyPr>
          <a:lstStyle/>
          <a:p>
            <a:r>
              <a:rPr lang="en-ZA" sz="2400" b="1" dirty="0" smtClean="0">
                <a:solidFill>
                  <a:srgbClr val="003300"/>
                </a:solidFill>
                <a:latin typeface="Arial Narrow" pitchFamily="34" charset="0"/>
              </a:rPr>
              <a:t>EXECUTIVE SUMMARY (</a:t>
            </a:r>
            <a:r>
              <a:rPr lang="en-ZA" sz="2400" b="1" dirty="0" err="1" smtClean="0">
                <a:solidFill>
                  <a:srgbClr val="003300"/>
                </a:solidFill>
                <a:latin typeface="Arial Narrow" pitchFamily="34" charset="0"/>
              </a:rPr>
              <a:t>cont</a:t>
            </a:r>
            <a:r>
              <a:rPr lang="en-ZA" sz="2400" b="1" dirty="0" smtClean="0">
                <a:solidFill>
                  <a:srgbClr val="003300"/>
                </a:solidFill>
                <a:latin typeface="Arial Narrow" pitchFamily="34" charset="0"/>
              </a:rPr>
              <a:t>)</a:t>
            </a:r>
          </a:p>
          <a:p>
            <a:r>
              <a:rPr lang="en-ZA" sz="800" b="1" u="sng" dirty="0" smtClean="0">
                <a:solidFill>
                  <a:srgbClr val="003300"/>
                </a:solidFill>
                <a:latin typeface="Arial Narrow" pitchFamily="34" charset="0"/>
              </a:rPr>
              <a:t>																				</a:t>
            </a:r>
            <a:endParaRPr lang="en-ZA" sz="800" b="1" u="sng" dirty="0">
              <a:solidFill>
                <a:srgbClr val="003300"/>
              </a:solidFill>
              <a:latin typeface="Arial Narrow" pitchFamily="34" charset="0"/>
            </a:endParaRPr>
          </a:p>
        </p:txBody>
      </p:sp>
      <p:sp>
        <p:nvSpPr>
          <p:cNvPr id="7" name="TextBox 6"/>
          <p:cNvSpPr txBox="1"/>
          <p:nvPr/>
        </p:nvSpPr>
        <p:spPr>
          <a:xfrm>
            <a:off x="550801" y="978520"/>
            <a:ext cx="9025805" cy="5078313"/>
          </a:xfrm>
          <a:prstGeom prst="rect">
            <a:avLst/>
          </a:prstGeom>
          <a:noFill/>
        </p:spPr>
        <p:txBody>
          <a:bodyPr wrap="square" rtlCol="0">
            <a:spAutoFit/>
          </a:bodyPr>
          <a:lstStyle/>
          <a:p>
            <a:pPr marL="285750" indent="-285750" algn="just">
              <a:spcAft>
                <a:spcPts val="1200"/>
              </a:spcAft>
              <a:buFont typeface="Arial" pitchFamily="34" charset="0"/>
              <a:buChar char="•"/>
            </a:pPr>
            <a:r>
              <a:rPr lang="en-ZA" dirty="0" smtClean="0">
                <a:latin typeface="Arial Narrow" pitchFamily="34" charset="0"/>
              </a:rPr>
              <a:t>SABC </a:t>
            </a:r>
            <a:r>
              <a:rPr lang="en-ZA" dirty="0">
                <a:latin typeface="Arial Narrow" pitchFamily="34" charset="0"/>
              </a:rPr>
              <a:t>had a demanding financial year with cash resources stretch to the maximum to ensure continued business </a:t>
            </a:r>
            <a:r>
              <a:rPr lang="en-ZA" dirty="0" smtClean="0">
                <a:latin typeface="Arial Narrow" pitchFamily="34" charset="0"/>
              </a:rPr>
              <a:t>operations:</a:t>
            </a:r>
            <a:endParaRPr lang="en-ZA" dirty="0">
              <a:latin typeface="Arial Narrow" pitchFamily="34" charset="0"/>
            </a:endParaRPr>
          </a:p>
          <a:p>
            <a:pPr marL="627063" lvl="1" indent="-354013" algn="just">
              <a:spcAft>
                <a:spcPts val="1200"/>
              </a:spcAft>
              <a:buFont typeface="Courier New" pitchFamily="49" charset="0"/>
              <a:buChar char="o"/>
            </a:pPr>
            <a:r>
              <a:rPr lang="en-ZA" dirty="0" smtClean="0">
                <a:latin typeface="Arial Narrow" pitchFamily="34" charset="0"/>
              </a:rPr>
              <a:t>Total revenue was </a:t>
            </a:r>
            <a:r>
              <a:rPr lang="en-ZA" dirty="0">
                <a:latin typeface="Arial Narrow" pitchFamily="34" charset="0"/>
              </a:rPr>
              <a:t>R6.6 billion against a budget of R7.3 billion </a:t>
            </a:r>
            <a:r>
              <a:rPr lang="en-ZA" dirty="0" smtClean="0">
                <a:latin typeface="Arial Narrow" pitchFamily="34" charset="0"/>
              </a:rPr>
              <a:t>- underperformance </a:t>
            </a:r>
            <a:r>
              <a:rPr lang="en-ZA" dirty="0">
                <a:latin typeface="Arial Narrow" pitchFamily="34" charset="0"/>
              </a:rPr>
              <a:t>of R709 million (10%). </a:t>
            </a:r>
            <a:r>
              <a:rPr lang="en-ZA" dirty="0" smtClean="0">
                <a:latin typeface="Arial Narrow" pitchFamily="34" charset="0"/>
              </a:rPr>
              <a:t> Year-on-year </a:t>
            </a:r>
            <a:r>
              <a:rPr lang="en-ZA" dirty="0">
                <a:latin typeface="Arial Narrow" pitchFamily="34" charset="0"/>
              </a:rPr>
              <a:t>performance showed an improvement of </a:t>
            </a:r>
            <a:r>
              <a:rPr lang="en-ZA" dirty="0" smtClean="0">
                <a:latin typeface="Arial Narrow" pitchFamily="34" charset="0"/>
              </a:rPr>
              <a:t>R56 million </a:t>
            </a:r>
            <a:r>
              <a:rPr lang="en-ZA" dirty="0">
                <a:latin typeface="Arial Narrow" pitchFamily="34" charset="0"/>
              </a:rPr>
              <a:t>(1</a:t>
            </a:r>
            <a:r>
              <a:rPr lang="en-ZA" dirty="0" smtClean="0">
                <a:latin typeface="Arial Narrow" pitchFamily="34" charset="0"/>
              </a:rPr>
              <a:t>%).</a:t>
            </a:r>
            <a:endParaRPr lang="en-ZA" dirty="0">
              <a:latin typeface="Arial Narrow" pitchFamily="34" charset="0"/>
            </a:endParaRPr>
          </a:p>
          <a:p>
            <a:pPr marL="627063" lvl="1" indent="-354013" algn="just">
              <a:spcAft>
                <a:spcPts val="1200"/>
              </a:spcAft>
              <a:buFont typeface="Courier New" pitchFamily="49" charset="0"/>
              <a:buChar char="o"/>
            </a:pPr>
            <a:r>
              <a:rPr lang="en-ZA" dirty="0" smtClean="0">
                <a:latin typeface="Arial Narrow" pitchFamily="34" charset="0"/>
              </a:rPr>
              <a:t>Expenditure was R7.269 </a:t>
            </a:r>
            <a:r>
              <a:rPr lang="en-ZA" dirty="0">
                <a:latin typeface="Arial Narrow" pitchFamily="34" charset="0"/>
              </a:rPr>
              <a:t>billion compared to </a:t>
            </a:r>
            <a:r>
              <a:rPr lang="en-ZA" dirty="0" smtClean="0">
                <a:latin typeface="Arial Narrow" pitchFamily="34" charset="0"/>
              </a:rPr>
              <a:t>budget </a:t>
            </a:r>
            <a:r>
              <a:rPr lang="en-ZA" dirty="0">
                <a:latin typeface="Arial Narrow" pitchFamily="34" charset="0"/>
              </a:rPr>
              <a:t>of </a:t>
            </a:r>
            <a:r>
              <a:rPr lang="en-ZA" dirty="0" smtClean="0">
                <a:latin typeface="Arial Narrow" pitchFamily="34" charset="0"/>
              </a:rPr>
              <a:t>R7.279 billion - R11 </a:t>
            </a:r>
            <a:r>
              <a:rPr lang="en-ZA" dirty="0">
                <a:latin typeface="Arial Narrow" pitchFamily="34" charset="0"/>
              </a:rPr>
              <a:t>million (1</a:t>
            </a:r>
            <a:r>
              <a:rPr lang="en-ZA" dirty="0" smtClean="0">
                <a:latin typeface="Arial Narrow" pitchFamily="34" charset="0"/>
              </a:rPr>
              <a:t>%) underspend.</a:t>
            </a:r>
            <a:endParaRPr lang="en-ZA" dirty="0">
              <a:latin typeface="Arial Narrow" pitchFamily="34" charset="0"/>
            </a:endParaRPr>
          </a:p>
          <a:p>
            <a:pPr marL="627063" lvl="1" indent="-354013" algn="just">
              <a:spcAft>
                <a:spcPts val="1200"/>
              </a:spcAft>
              <a:buFont typeface="Courier New" pitchFamily="49" charset="0"/>
              <a:buChar char="o"/>
            </a:pPr>
            <a:r>
              <a:rPr lang="en-ZA" dirty="0" err="1" smtClean="0">
                <a:latin typeface="Arial Narrow" pitchFamily="34" charset="0"/>
              </a:rPr>
              <a:t>SABC’s</a:t>
            </a:r>
            <a:r>
              <a:rPr lang="en-ZA" dirty="0" smtClean="0">
                <a:latin typeface="Arial Narrow" pitchFamily="34" charset="0"/>
              </a:rPr>
              <a:t> performance resulted in a total </a:t>
            </a:r>
            <a:r>
              <a:rPr lang="en-ZA" dirty="0">
                <a:latin typeface="Arial Narrow" pitchFamily="34" charset="0"/>
              </a:rPr>
              <a:t>net loss of R622 </a:t>
            </a:r>
            <a:r>
              <a:rPr lang="en-ZA" dirty="0" smtClean="0">
                <a:latin typeface="Arial Narrow" pitchFamily="34" charset="0"/>
              </a:rPr>
              <a:t>million.</a:t>
            </a:r>
          </a:p>
          <a:p>
            <a:pPr marL="627063" lvl="1" indent="-354013" algn="just">
              <a:spcAft>
                <a:spcPts val="1200"/>
              </a:spcAft>
              <a:buFont typeface="Courier New" pitchFamily="49" charset="0"/>
              <a:buChar char="o"/>
            </a:pPr>
            <a:r>
              <a:rPr lang="en-ZA" dirty="0" smtClean="0">
                <a:latin typeface="Arial Narrow" pitchFamily="34" charset="0"/>
              </a:rPr>
              <a:t>At </a:t>
            </a:r>
            <a:r>
              <a:rPr lang="en-ZA" dirty="0">
                <a:latin typeface="Arial Narrow" pitchFamily="34" charset="0"/>
              </a:rPr>
              <a:t>31 March 2018, the </a:t>
            </a:r>
            <a:r>
              <a:rPr lang="en-ZA" dirty="0" err="1">
                <a:latin typeface="Arial Narrow" pitchFamily="34" charset="0"/>
              </a:rPr>
              <a:t>SABC’s</a:t>
            </a:r>
            <a:r>
              <a:rPr lang="en-ZA" dirty="0">
                <a:latin typeface="Arial Narrow" pitchFamily="34" charset="0"/>
              </a:rPr>
              <a:t> cash position was </a:t>
            </a:r>
            <a:r>
              <a:rPr lang="en-ZA" dirty="0" smtClean="0">
                <a:latin typeface="Arial Narrow" pitchFamily="34" charset="0"/>
              </a:rPr>
              <a:t>R131 million</a:t>
            </a:r>
            <a:r>
              <a:rPr lang="en-ZA" dirty="0">
                <a:latin typeface="Arial Narrow" pitchFamily="34" charset="0"/>
              </a:rPr>
              <a:t>. </a:t>
            </a:r>
            <a:endParaRPr lang="en-ZA" dirty="0" smtClean="0">
              <a:latin typeface="Arial Narrow" pitchFamily="34" charset="0"/>
            </a:endParaRPr>
          </a:p>
          <a:p>
            <a:pPr marL="627063" lvl="1" indent="-354013" algn="just">
              <a:spcAft>
                <a:spcPts val="1200"/>
              </a:spcAft>
              <a:buFont typeface="Courier New" pitchFamily="49" charset="0"/>
              <a:buChar char="o"/>
            </a:pPr>
            <a:endParaRPr lang="en-ZA" dirty="0">
              <a:latin typeface="Arial Narrow" pitchFamily="34" charset="0"/>
            </a:endParaRPr>
          </a:p>
          <a:p>
            <a:pPr marL="285750" indent="-285750" algn="just">
              <a:spcAft>
                <a:spcPts val="1200"/>
              </a:spcAft>
              <a:buFont typeface="Arial" pitchFamily="34" charset="0"/>
              <a:buChar char="•"/>
            </a:pPr>
            <a:r>
              <a:rPr lang="en-ZA" dirty="0" smtClean="0">
                <a:latin typeface="Arial Narrow" pitchFamily="34" charset="0"/>
              </a:rPr>
              <a:t>Auditor General issued a disclaimer audit opinion mainly attributable to following core areas:</a:t>
            </a:r>
          </a:p>
          <a:p>
            <a:pPr marL="742950" lvl="1" indent="-285750" algn="just">
              <a:spcAft>
                <a:spcPts val="1200"/>
              </a:spcAft>
              <a:buFont typeface="Courier New" pitchFamily="49" charset="0"/>
              <a:buChar char="o"/>
            </a:pPr>
            <a:r>
              <a:rPr lang="en-ZA" dirty="0" smtClean="0">
                <a:latin typeface="Arial Narrow" pitchFamily="34" charset="0"/>
              </a:rPr>
              <a:t>Uncertainty regarding the </a:t>
            </a:r>
            <a:r>
              <a:rPr lang="en-ZA" dirty="0" err="1" smtClean="0">
                <a:latin typeface="Arial Narrow" pitchFamily="34" charset="0"/>
              </a:rPr>
              <a:t>SABC’s</a:t>
            </a:r>
            <a:r>
              <a:rPr lang="en-ZA" dirty="0" smtClean="0">
                <a:latin typeface="Arial Narrow" pitchFamily="34" charset="0"/>
              </a:rPr>
              <a:t> going concern assumptions;</a:t>
            </a:r>
          </a:p>
          <a:p>
            <a:pPr marL="742950" lvl="1" indent="-285750" algn="just">
              <a:spcAft>
                <a:spcPts val="1200"/>
              </a:spcAft>
              <a:buFont typeface="Courier New" pitchFamily="49" charset="0"/>
              <a:buChar char="o"/>
            </a:pPr>
            <a:r>
              <a:rPr lang="en-ZA" dirty="0" smtClean="0">
                <a:latin typeface="Arial Narrow" pitchFamily="34" charset="0"/>
              </a:rPr>
              <a:t> Property, Plant and Equipment;</a:t>
            </a:r>
          </a:p>
          <a:p>
            <a:pPr marL="742950" lvl="1" indent="-285750" algn="just">
              <a:spcAft>
                <a:spcPts val="1200"/>
              </a:spcAft>
              <a:buFont typeface="Courier New" pitchFamily="49" charset="0"/>
              <a:buChar char="o"/>
            </a:pPr>
            <a:r>
              <a:rPr lang="en-ZA" dirty="0" smtClean="0">
                <a:latin typeface="Arial Narrow" pitchFamily="34" charset="0"/>
              </a:rPr>
              <a:t>Irregular Expenditure.</a:t>
            </a:r>
            <a:endParaRPr lang="en-ZA" dirty="0">
              <a:latin typeface="Arial Narrow" pitchFamily="34" charset="0"/>
            </a:endParaRPr>
          </a:p>
        </p:txBody>
      </p:sp>
      <p:sp>
        <p:nvSpPr>
          <p:cNvPr id="2" name="Slide Number Placeholder 1"/>
          <p:cNvSpPr>
            <a:spLocks noGrp="1"/>
          </p:cNvSpPr>
          <p:nvPr>
            <p:ph type="sldNum" sz="quarter" idx="12"/>
          </p:nvPr>
        </p:nvSpPr>
        <p:spPr/>
        <p:txBody>
          <a:bodyPr/>
          <a:lstStyle/>
          <a:p>
            <a:fld id="{8176BE8F-DCD2-6548-A634-818D65A37D6C}" type="slidenum">
              <a:rPr lang="en-US" smtClean="0"/>
              <a:t>5</a:t>
            </a:fld>
            <a:endParaRPr lang="en-US"/>
          </a:p>
        </p:txBody>
      </p:sp>
    </p:spTree>
    <p:extLst>
      <p:ext uri="{BB962C8B-B14F-4D97-AF65-F5344CB8AC3E}">
        <p14:creationId xmlns:p14="http://schemas.microsoft.com/office/powerpoint/2010/main" val="29242058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828136" y="2861152"/>
            <a:ext cx="8781690" cy="707886"/>
          </a:xfrm>
          <a:prstGeom prst="rect">
            <a:avLst/>
          </a:prstGeom>
          <a:noFill/>
        </p:spPr>
        <p:txBody>
          <a:bodyPr wrap="square" rtlCol="0">
            <a:spAutoFit/>
          </a:bodyPr>
          <a:lstStyle/>
          <a:p>
            <a:pPr algn="ctr"/>
            <a:r>
              <a:rPr lang="en-ZA" sz="4000" b="1" dirty="0" smtClean="0">
                <a:solidFill>
                  <a:schemeClr val="bg1"/>
                </a:solidFill>
                <a:latin typeface="Arial Narrow" pitchFamily="34" charset="0"/>
                <a:cs typeface="Arial" pitchFamily="34" charset="0"/>
              </a:rPr>
              <a:t>SHOWCASING OUR PLATFORMS</a:t>
            </a:r>
          </a:p>
        </p:txBody>
      </p:sp>
      <p:sp>
        <p:nvSpPr>
          <p:cNvPr id="2" name="Slide Number Placeholder 1"/>
          <p:cNvSpPr>
            <a:spLocks noGrp="1"/>
          </p:cNvSpPr>
          <p:nvPr>
            <p:ph type="sldNum" sz="quarter" idx="12"/>
          </p:nvPr>
        </p:nvSpPr>
        <p:spPr/>
        <p:txBody>
          <a:bodyPr/>
          <a:lstStyle/>
          <a:p>
            <a:fld id="{8176BE8F-DCD2-6548-A634-818D65A37D6C}" type="slidenum">
              <a:rPr lang="en-US" smtClean="0"/>
              <a:t>6</a:t>
            </a:fld>
            <a:endParaRPr lang="en-US"/>
          </a:p>
        </p:txBody>
      </p:sp>
    </p:spTree>
    <p:extLst>
      <p:ext uri="{BB962C8B-B14F-4D97-AF65-F5344CB8AC3E}">
        <p14:creationId xmlns:p14="http://schemas.microsoft.com/office/powerpoint/2010/main" val="24741015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6814" y="152978"/>
            <a:ext cx="9333781" cy="584775"/>
          </a:xfrm>
          <a:prstGeom prst="rect">
            <a:avLst/>
          </a:prstGeom>
          <a:noFill/>
          <a:ln>
            <a:noFill/>
          </a:ln>
        </p:spPr>
        <p:txBody>
          <a:bodyPr wrap="square" rtlCol="0" anchor="ctr" anchorCtr="1">
            <a:spAutoFit/>
          </a:bodyPr>
          <a:lstStyle/>
          <a:p>
            <a:r>
              <a:rPr lang="en-ZA" sz="2400" b="1" dirty="0" smtClean="0">
                <a:solidFill>
                  <a:srgbClr val="003300"/>
                </a:solidFill>
                <a:latin typeface="Arial Narrow" pitchFamily="34" charset="0"/>
              </a:rPr>
              <a:t>SHOWCASING OUR PLATFORMS - TELEVISION</a:t>
            </a:r>
          </a:p>
          <a:p>
            <a:r>
              <a:rPr lang="en-ZA" sz="800" b="1" u="sng" dirty="0" smtClean="0">
                <a:solidFill>
                  <a:srgbClr val="003300"/>
                </a:solidFill>
                <a:latin typeface="Arial Narrow" pitchFamily="34" charset="0"/>
              </a:rPr>
              <a:t>																				</a:t>
            </a:r>
            <a:endParaRPr lang="en-ZA" sz="800" b="1" u="sng" dirty="0">
              <a:solidFill>
                <a:srgbClr val="003300"/>
              </a:solidFill>
              <a:latin typeface="Arial Narrow" pitchFamily="34" charset="0"/>
            </a:endParaRPr>
          </a:p>
        </p:txBody>
      </p:sp>
      <p:sp>
        <p:nvSpPr>
          <p:cNvPr id="2" name="TextBox 1"/>
          <p:cNvSpPr txBox="1"/>
          <p:nvPr/>
        </p:nvSpPr>
        <p:spPr>
          <a:xfrm>
            <a:off x="504968" y="737753"/>
            <a:ext cx="9225628" cy="1200329"/>
          </a:xfrm>
          <a:prstGeom prst="rect">
            <a:avLst/>
          </a:prstGeom>
          <a:solidFill>
            <a:schemeClr val="accent3">
              <a:lumMod val="20000"/>
              <a:lumOff val="80000"/>
            </a:schemeClr>
          </a:solidFill>
        </p:spPr>
        <p:txBody>
          <a:bodyPr wrap="square" rtlCol="0">
            <a:spAutoFit/>
          </a:bodyPr>
          <a:lstStyle/>
          <a:p>
            <a:pPr algn="just"/>
            <a:r>
              <a:rPr lang="en-ZA" dirty="0">
                <a:latin typeface="Arial Narrow" pitchFamily="34" charset="0"/>
              </a:rPr>
              <a:t>SABC TV consists of three free-to-air channels and two </a:t>
            </a:r>
            <a:r>
              <a:rPr lang="en-ZA" dirty="0" smtClean="0">
                <a:latin typeface="Arial Narrow" pitchFamily="34" charset="0"/>
              </a:rPr>
              <a:t>other channels </a:t>
            </a:r>
            <a:r>
              <a:rPr lang="en-ZA" dirty="0">
                <a:latin typeface="Arial Narrow" pitchFamily="34" charset="0"/>
              </a:rPr>
              <a:t>carried on a subscription digital satellite network</a:t>
            </a:r>
            <a:r>
              <a:rPr lang="en-ZA" dirty="0" smtClean="0">
                <a:latin typeface="Arial Narrow" pitchFamily="34" charset="0"/>
              </a:rPr>
              <a:t>. The </a:t>
            </a:r>
            <a:r>
              <a:rPr lang="en-ZA" dirty="0">
                <a:latin typeface="Arial Narrow" pitchFamily="34" charset="0"/>
              </a:rPr>
              <a:t>channels deliver top-quality local and </a:t>
            </a:r>
            <a:r>
              <a:rPr lang="en-ZA" dirty="0" smtClean="0">
                <a:latin typeface="Arial Narrow" pitchFamily="34" charset="0"/>
              </a:rPr>
              <a:t>international content </a:t>
            </a:r>
            <a:r>
              <a:rPr lang="en-ZA" dirty="0">
                <a:latin typeface="Arial Narrow" pitchFamily="34" charset="0"/>
              </a:rPr>
              <a:t>in all South Africa’s languages through-out </a:t>
            </a:r>
            <a:r>
              <a:rPr lang="en-ZA" dirty="0" smtClean="0">
                <a:latin typeface="Arial Narrow" pitchFamily="34" charset="0"/>
              </a:rPr>
              <a:t>the nation</a:t>
            </a:r>
            <a:r>
              <a:rPr lang="en-ZA" dirty="0">
                <a:latin typeface="Arial Narrow" pitchFamily="34" charset="0"/>
              </a:rPr>
              <a:t>. </a:t>
            </a:r>
            <a:r>
              <a:rPr lang="en-ZA" b="1" dirty="0">
                <a:latin typeface="Arial Narrow" pitchFamily="34" charset="0"/>
              </a:rPr>
              <a:t>SABC1, SABC2 and SABC3 attract on average </a:t>
            </a:r>
            <a:r>
              <a:rPr lang="en-ZA" b="1" dirty="0" smtClean="0">
                <a:latin typeface="Arial Narrow" pitchFamily="34" charset="0"/>
              </a:rPr>
              <a:t>28 million </a:t>
            </a:r>
            <a:r>
              <a:rPr lang="en-ZA" b="1" dirty="0">
                <a:latin typeface="Arial Narrow" pitchFamily="34" charset="0"/>
              </a:rPr>
              <a:t>South African viewers in a typical month</a:t>
            </a:r>
            <a:r>
              <a:rPr lang="en-ZA" b="1" dirty="0" smtClean="0">
                <a:latin typeface="Arial Narrow" pitchFamily="34" charset="0"/>
              </a:rPr>
              <a:t>.</a:t>
            </a:r>
            <a:endParaRPr lang="en-ZA" b="1" dirty="0">
              <a:latin typeface="Arial Narrow"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47" y="5945465"/>
            <a:ext cx="9851653" cy="91253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7793" y="2005868"/>
            <a:ext cx="7047592" cy="3821726"/>
          </a:xfrm>
          <a:prstGeom prst="rect">
            <a:avLst/>
          </a:prstGeom>
        </p:spPr>
      </p:pic>
      <p:sp>
        <p:nvSpPr>
          <p:cNvPr id="6" name="Slide Number Placeholder 5"/>
          <p:cNvSpPr>
            <a:spLocks noGrp="1"/>
          </p:cNvSpPr>
          <p:nvPr>
            <p:ph type="sldNum" sz="quarter" idx="12"/>
          </p:nvPr>
        </p:nvSpPr>
        <p:spPr/>
        <p:txBody>
          <a:bodyPr/>
          <a:lstStyle/>
          <a:p>
            <a:fld id="{8176BE8F-DCD2-6548-A634-818D65A37D6C}" type="slidenum">
              <a:rPr lang="en-US" smtClean="0"/>
              <a:t>7</a:t>
            </a:fld>
            <a:endParaRPr lang="en-US"/>
          </a:p>
        </p:txBody>
      </p:sp>
    </p:spTree>
    <p:extLst>
      <p:ext uri="{BB962C8B-B14F-4D97-AF65-F5344CB8AC3E}">
        <p14:creationId xmlns:p14="http://schemas.microsoft.com/office/powerpoint/2010/main" val="37192273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6814" y="152978"/>
            <a:ext cx="9333781" cy="584775"/>
          </a:xfrm>
          <a:prstGeom prst="rect">
            <a:avLst/>
          </a:prstGeom>
          <a:noFill/>
          <a:ln>
            <a:noFill/>
          </a:ln>
        </p:spPr>
        <p:txBody>
          <a:bodyPr wrap="square" rtlCol="0" anchor="ctr" anchorCtr="1">
            <a:spAutoFit/>
          </a:bodyPr>
          <a:lstStyle/>
          <a:p>
            <a:r>
              <a:rPr lang="en-ZA" sz="2400" b="1" dirty="0" smtClean="0">
                <a:solidFill>
                  <a:srgbClr val="003300"/>
                </a:solidFill>
                <a:latin typeface="Arial Narrow" pitchFamily="34" charset="0"/>
              </a:rPr>
              <a:t>SHOWCASING OUR PLATFORMS - RADIO</a:t>
            </a:r>
          </a:p>
          <a:p>
            <a:r>
              <a:rPr lang="en-ZA" sz="800" b="1" u="sng" dirty="0" smtClean="0">
                <a:solidFill>
                  <a:srgbClr val="003300"/>
                </a:solidFill>
                <a:latin typeface="Arial Narrow" pitchFamily="34" charset="0"/>
              </a:rPr>
              <a:t>																				</a:t>
            </a:r>
            <a:endParaRPr lang="en-ZA" sz="800" b="1" u="sng" dirty="0">
              <a:solidFill>
                <a:srgbClr val="003300"/>
              </a:solidFill>
              <a:latin typeface="Arial Narrow" pitchFamily="34" charset="0"/>
            </a:endParaRPr>
          </a:p>
        </p:txBody>
      </p:sp>
      <p:sp>
        <p:nvSpPr>
          <p:cNvPr id="2" name="TextBox 1"/>
          <p:cNvSpPr txBox="1"/>
          <p:nvPr/>
        </p:nvSpPr>
        <p:spPr>
          <a:xfrm>
            <a:off x="621101" y="2431154"/>
            <a:ext cx="2968259" cy="3970318"/>
          </a:xfrm>
          <a:prstGeom prst="rect">
            <a:avLst/>
          </a:prstGeom>
          <a:solidFill>
            <a:schemeClr val="accent3">
              <a:lumMod val="20000"/>
              <a:lumOff val="80000"/>
            </a:schemeClr>
          </a:solidFill>
        </p:spPr>
        <p:txBody>
          <a:bodyPr wrap="square" rtlCol="0">
            <a:spAutoFit/>
          </a:bodyPr>
          <a:lstStyle/>
          <a:p>
            <a:pPr algn="just"/>
            <a:r>
              <a:rPr lang="en-ZA" dirty="0">
                <a:latin typeface="Arial Narrow" pitchFamily="34" charset="0"/>
              </a:rPr>
              <a:t>SABC radio stations have remained relevant, </a:t>
            </a:r>
            <a:r>
              <a:rPr lang="en-ZA" dirty="0" smtClean="0">
                <a:latin typeface="Arial Narrow" pitchFamily="34" charset="0"/>
              </a:rPr>
              <a:t>widely accessible</a:t>
            </a:r>
            <a:r>
              <a:rPr lang="en-ZA" dirty="0">
                <a:latin typeface="Arial Narrow" pitchFamily="34" charset="0"/>
              </a:rPr>
              <a:t>, and are a core platform for the Public </a:t>
            </a:r>
            <a:r>
              <a:rPr lang="en-ZA" dirty="0" smtClean="0">
                <a:latin typeface="Arial Narrow" pitchFamily="34" charset="0"/>
              </a:rPr>
              <a:t>Broadcaster to </a:t>
            </a:r>
            <a:r>
              <a:rPr lang="en-ZA" dirty="0">
                <a:latin typeface="Arial Narrow" pitchFamily="34" charset="0"/>
              </a:rPr>
              <a:t>deliver on its public service mandate. </a:t>
            </a:r>
            <a:endParaRPr lang="en-ZA" dirty="0" smtClean="0">
              <a:latin typeface="Arial Narrow" pitchFamily="34" charset="0"/>
            </a:endParaRPr>
          </a:p>
          <a:p>
            <a:pPr algn="just"/>
            <a:r>
              <a:rPr lang="en-ZA" dirty="0" smtClean="0">
                <a:latin typeface="Arial Narrow" pitchFamily="34" charset="0"/>
              </a:rPr>
              <a:t>SABC Radio commands </a:t>
            </a:r>
            <a:r>
              <a:rPr lang="en-ZA" dirty="0">
                <a:latin typeface="Arial Narrow" pitchFamily="34" charset="0"/>
              </a:rPr>
              <a:t>a healthy all-adult share (15years+) of </a:t>
            </a:r>
            <a:r>
              <a:rPr lang="en-ZA" b="1" dirty="0">
                <a:latin typeface="Arial Narrow" pitchFamily="34" charset="0"/>
              </a:rPr>
              <a:t>70.5</a:t>
            </a:r>
            <a:r>
              <a:rPr lang="en-ZA" b="1" dirty="0" smtClean="0">
                <a:latin typeface="Arial Narrow" pitchFamily="34" charset="0"/>
              </a:rPr>
              <a:t>% which </a:t>
            </a:r>
            <a:r>
              <a:rPr lang="en-ZA" b="1" dirty="0">
                <a:latin typeface="Arial Narrow" pitchFamily="34" charset="0"/>
              </a:rPr>
              <a:t>translates to 28 328 million South Africans</a:t>
            </a:r>
            <a:r>
              <a:rPr lang="en-ZA" b="1" dirty="0" smtClean="0">
                <a:latin typeface="Arial Narrow" pitchFamily="34" charset="0"/>
              </a:rPr>
              <a:t>.</a:t>
            </a:r>
          </a:p>
          <a:p>
            <a:pPr algn="just"/>
            <a:endParaRPr lang="en-ZA" b="1" dirty="0" smtClean="0">
              <a:latin typeface="Arial Narrow" pitchFamily="34" charset="0"/>
            </a:endParaRPr>
          </a:p>
          <a:p>
            <a:pPr algn="just"/>
            <a:r>
              <a:rPr lang="en-ZA" i="1" dirty="0" smtClean="0">
                <a:latin typeface="Arial Narrow" pitchFamily="34" charset="0"/>
              </a:rPr>
              <a:t>The graph indicates weekly listenership numbers per station.</a:t>
            </a:r>
            <a:endParaRPr lang="en-ZA" i="1" dirty="0">
              <a:latin typeface="Arial Narrow"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161" y="706108"/>
            <a:ext cx="9061085" cy="158692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4831" y="2208646"/>
            <a:ext cx="3548288" cy="4649354"/>
          </a:xfrm>
          <a:prstGeom prst="rect">
            <a:avLst/>
          </a:prstGeom>
        </p:spPr>
      </p:pic>
      <p:sp>
        <p:nvSpPr>
          <p:cNvPr id="6" name="Slide Number Placeholder 5"/>
          <p:cNvSpPr>
            <a:spLocks noGrp="1"/>
          </p:cNvSpPr>
          <p:nvPr>
            <p:ph type="sldNum" sz="quarter" idx="12"/>
          </p:nvPr>
        </p:nvSpPr>
        <p:spPr/>
        <p:txBody>
          <a:bodyPr/>
          <a:lstStyle/>
          <a:p>
            <a:fld id="{8176BE8F-DCD2-6548-A634-818D65A37D6C}" type="slidenum">
              <a:rPr lang="en-US" smtClean="0"/>
              <a:t>8</a:t>
            </a:fld>
            <a:endParaRPr lang="en-US"/>
          </a:p>
        </p:txBody>
      </p:sp>
    </p:spTree>
    <p:extLst>
      <p:ext uri="{BB962C8B-B14F-4D97-AF65-F5344CB8AC3E}">
        <p14:creationId xmlns:p14="http://schemas.microsoft.com/office/powerpoint/2010/main" val="34739714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828136" y="2861152"/>
            <a:ext cx="8781690" cy="707886"/>
          </a:xfrm>
          <a:prstGeom prst="rect">
            <a:avLst/>
          </a:prstGeom>
          <a:noFill/>
        </p:spPr>
        <p:txBody>
          <a:bodyPr wrap="square" rtlCol="0">
            <a:spAutoFit/>
          </a:bodyPr>
          <a:lstStyle/>
          <a:p>
            <a:pPr algn="ctr"/>
            <a:r>
              <a:rPr lang="en-ZA" sz="4000" b="1" dirty="0" smtClean="0">
                <a:solidFill>
                  <a:schemeClr val="bg1"/>
                </a:solidFill>
                <a:latin typeface="Arial Narrow" pitchFamily="34" charset="0"/>
                <a:cs typeface="Arial" pitchFamily="34" charset="0"/>
              </a:rPr>
              <a:t>FY2017/18 PERFORMANCE</a:t>
            </a:r>
          </a:p>
        </p:txBody>
      </p:sp>
      <p:sp>
        <p:nvSpPr>
          <p:cNvPr id="2" name="Slide Number Placeholder 1"/>
          <p:cNvSpPr>
            <a:spLocks noGrp="1"/>
          </p:cNvSpPr>
          <p:nvPr>
            <p:ph type="sldNum" sz="quarter" idx="12"/>
          </p:nvPr>
        </p:nvSpPr>
        <p:spPr/>
        <p:txBody>
          <a:bodyPr/>
          <a:lstStyle/>
          <a:p>
            <a:fld id="{8176BE8F-DCD2-6548-A634-818D65A37D6C}" type="slidenum">
              <a:rPr lang="en-US" smtClean="0"/>
              <a:t>9</a:t>
            </a:fld>
            <a:endParaRPr lang="en-US"/>
          </a:p>
        </p:txBody>
      </p:sp>
    </p:spTree>
    <p:extLst>
      <p:ext uri="{BB962C8B-B14F-4D97-AF65-F5344CB8AC3E}">
        <p14:creationId xmlns:p14="http://schemas.microsoft.com/office/powerpoint/2010/main" val="29204081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751</TotalTime>
  <Words>2784</Words>
  <Application>Microsoft Office PowerPoint</Application>
  <PresentationFormat>A4 Paper (210x297 mm)</PresentationFormat>
  <Paragraphs>383</Paragraphs>
  <Slides>33</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33</vt:i4>
      </vt:variant>
    </vt:vector>
  </HeadingPairs>
  <TitlesOfParts>
    <vt:vector size="43" baseType="lpstr">
      <vt:lpstr>Arial</vt:lpstr>
      <vt:lpstr>Arial Narrow</vt:lpstr>
      <vt:lpstr>Batang</vt:lpstr>
      <vt:lpstr>Calibri</vt:lpstr>
      <vt:lpstr>Courier New</vt:lpstr>
      <vt:lpstr>Tahoma</vt:lpstr>
      <vt:lpstr>Univers</vt:lpstr>
      <vt:lpstr>Wingdings</vt:lpstr>
      <vt:lpstr>ヒラギノ角ゴ Pro W3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Johanna Nieuwenhuys</dc:creator>
  <cp:lastModifiedBy>Ntombi Nkabinde</cp:lastModifiedBy>
  <cp:revision>44</cp:revision>
  <cp:lastPrinted>2018-08-24T12:23:24Z</cp:lastPrinted>
  <dcterms:created xsi:type="dcterms:W3CDTF">2018-08-20T13:11:39Z</dcterms:created>
  <dcterms:modified xsi:type="dcterms:W3CDTF">2018-11-19T09:55:49Z</dcterms:modified>
</cp:coreProperties>
</file>