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1"/>
  </p:sldMasterIdLst>
  <p:notesMasterIdLst>
    <p:notesMasterId r:id="rId30"/>
  </p:notesMasterIdLst>
  <p:handoutMasterIdLst>
    <p:handoutMasterId r:id="rId31"/>
  </p:handoutMasterIdLst>
  <p:sldIdLst>
    <p:sldId id="589" r:id="rId2"/>
    <p:sldId id="652" r:id="rId3"/>
    <p:sldId id="650" r:id="rId4"/>
    <p:sldId id="651" r:id="rId5"/>
    <p:sldId id="611" r:id="rId6"/>
    <p:sldId id="620" r:id="rId7"/>
    <p:sldId id="613" r:id="rId8"/>
    <p:sldId id="614" r:id="rId9"/>
    <p:sldId id="615" r:id="rId10"/>
    <p:sldId id="617" r:id="rId11"/>
    <p:sldId id="618" r:id="rId12"/>
    <p:sldId id="639" r:id="rId13"/>
    <p:sldId id="619" r:id="rId14"/>
    <p:sldId id="621" r:id="rId15"/>
    <p:sldId id="622" r:id="rId16"/>
    <p:sldId id="623" r:id="rId17"/>
    <p:sldId id="624" r:id="rId18"/>
    <p:sldId id="640" r:id="rId19"/>
    <p:sldId id="641" r:id="rId20"/>
    <p:sldId id="642" r:id="rId21"/>
    <p:sldId id="643" r:id="rId22"/>
    <p:sldId id="644" r:id="rId23"/>
    <p:sldId id="645" r:id="rId24"/>
    <p:sldId id="646" r:id="rId25"/>
    <p:sldId id="647" r:id="rId26"/>
    <p:sldId id="648" r:id="rId27"/>
    <p:sldId id="649" r:id="rId28"/>
    <p:sldId id="653" r:id="rId29"/>
  </p:sldIdLst>
  <p:sldSz cx="9144000" cy="6858000" type="screen4x3"/>
  <p:notesSz cx="6797675" cy="9926638"/>
  <p:custDataLst>
    <p:tags r:id="rId32"/>
  </p:custDataLst>
  <p:defaultTextStyle>
    <a:defPPr>
      <a:defRPr lang="en-GB"/>
    </a:defPPr>
    <a:lvl1pPr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982" userDrawn="1">
          <p15:clr>
            <a:srgbClr val="A4A3A4"/>
          </p15:clr>
        </p15:guide>
        <p15:guide id="2" pos="303"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ela Mbewe" initials="SM" lastIdx="1" clrIdx="0">
    <p:extLst>
      <p:ext uri="{19B8F6BF-5375-455C-9EA6-DF929625EA0E}">
        <p15:presenceInfo xmlns:p15="http://schemas.microsoft.com/office/powerpoint/2012/main" userId="S-1-5-21-3164983215-3107808769-860913947-1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331A5"/>
    <a:srgbClr val="CCFFCC"/>
    <a:srgbClr val="00CC00"/>
    <a:srgbClr val="00FF00"/>
    <a:srgbClr val="D09E00"/>
    <a:srgbClr val="CC9900"/>
    <a:srgbClr val="C07B1E"/>
    <a:srgbClr val="99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155" autoAdjust="0"/>
  </p:normalViewPr>
  <p:slideViewPr>
    <p:cSldViewPr snapToGrid="0">
      <p:cViewPr varScale="1">
        <p:scale>
          <a:sx n="65" d="100"/>
          <a:sy n="65" d="100"/>
        </p:scale>
        <p:origin x="1272" y="44"/>
      </p:cViewPr>
      <p:guideLst>
        <p:guide orient="horz" pos="4982"/>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926"/>
    </p:cViewPr>
  </p:sorterViewPr>
  <p:notesViewPr>
    <p:cSldViewPr snapToGrid="0">
      <p:cViewPr varScale="1">
        <p:scale>
          <a:sx n="81" d="100"/>
          <a:sy n="81" d="100"/>
        </p:scale>
        <p:origin x="-1686"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ZA" sz="1600"/>
              <a:t>Grants ISSUED</a:t>
            </a:r>
            <a:r>
              <a:rPr lang="en-ZA" sz="1600" baseline="0"/>
              <a:t> </a:t>
            </a:r>
            <a:r>
              <a:rPr lang="en-ZA" sz="1600"/>
              <a:t>per age</a:t>
            </a:r>
          </a:p>
        </c:rich>
      </c:tx>
      <c:layout>
        <c:manualLayout>
          <c:xMode val="edge"/>
          <c:yMode val="edge"/>
          <c:x val="0.35706838250723244"/>
          <c:y val="2.944702595287544E-2"/>
        </c:manualLayout>
      </c:layout>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4299592089808261"/>
          <c:w val="1"/>
          <c:h val="0.72079367688147122"/>
        </c:manualLayout>
      </c:layout>
      <c:pie3DChart>
        <c:varyColors val="1"/>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0.16507</cdr:x>
      <cdr:y>0</cdr:y>
    </cdr:from>
    <cdr:to>
      <cdr:x>0.85458</cdr:x>
      <cdr:y>0.94101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05976" y="0"/>
          <a:ext cx="5872899" cy="406792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smtClean="0">
                <a:latin typeface="Times New Roman" pitchFamily="18" charset="0"/>
              </a:defRPr>
            </a:lvl1pPr>
          </a:lstStyle>
          <a:p>
            <a:pPr>
              <a:defRPr/>
            </a:pPr>
            <a:fld id="{ADCDAF54-35E1-423D-B648-F67B599CD27E}" type="datetime1">
              <a:rPr lang="en-GB"/>
              <a:pPr>
                <a:defRPr/>
              </a:pPr>
              <a:t>11/11/2018</a:t>
            </a:fld>
            <a:endParaRPr lang="en-GB" dirty="0"/>
          </a:p>
        </p:txBody>
      </p:sp>
      <p:sp>
        <p:nvSpPr>
          <p:cNvPr id="71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atin typeface="Times New Roman" panose="02020603050405020304" pitchFamily="18" charset="0"/>
              </a:defRPr>
            </a:lvl1pPr>
          </a:lstStyle>
          <a:p>
            <a:fld id="{14068BED-4762-4214-BA59-D7C31C2FCCF5}" type="slidenum">
              <a:rPr lang="en-GB"/>
              <a:pPr/>
              <a:t>‹#›</a:t>
            </a:fld>
            <a:endParaRPr lang="en-GB" dirty="0"/>
          </a:p>
        </p:txBody>
      </p:sp>
    </p:spTree>
    <p:extLst>
      <p:ext uri="{BB962C8B-B14F-4D97-AF65-F5344CB8AC3E}">
        <p14:creationId xmlns:p14="http://schemas.microsoft.com/office/powerpoint/2010/main" val="282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idx="2"/>
          </p:nvPr>
        </p:nvSpPr>
        <p:spPr bwMode="gray">
          <a:xfrm>
            <a:off x="-2274888" y="1277938"/>
            <a:ext cx="11306176" cy="84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811213" y="366713"/>
            <a:ext cx="5629275"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p:txBody>
      </p:sp>
      <p:sp>
        <p:nvSpPr>
          <p:cNvPr id="5126" name="doc id"/>
          <p:cNvSpPr>
            <a:spLocks noGrp="1" noChangeArrowheads="1"/>
          </p:cNvSpPr>
          <p:nvPr>
            <p:ph type="ftr" sz="quarter" idx="4"/>
          </p:nvPr>
        </p:nvSpPr>
        <p:spPr bwMode="gray">
          <a:xfrm>
            <a:off x="9132888" y="49213"/>
            <a:ext cx="0" cy="2460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a:latin typeface="Arial" charset="0"/>
                <a:ea typeface="ＭＳ Ｐゴシック" pitchFamily="-106" charset="-128"/>
                <a:cs typeface="+mn-cs"/>
              </a:defRPr>
            </a:lvl1pPr>
          </a:lstStyle>
          <a:p>
            <a:pPr>
              <a:defRPr/>
            </a:pPr>
            <a:endParaRPr lang="en-ZA" dirty="0"/>
          </a:p>
        </p:txBody>
      </p:sp>
      <p:sp>
        <p:nvSpPr>
          <p:cNvPr id="5127" name="pg num"/>
          <p:cNvSpPr>
            <a:spLocks noGrp="1" noChangeArrowheads="1"/>
          </p:cNvSpPr>
          <p:nvPr>
            <p:ph type="sldNum" sz="quarter" idx="5"/>
          </p:nvPr>
        </p:nvSpPr>
        <p:spPr bwMode="gray">
          <a:xfrm>
            <a:off x="8589963" y="9536113"/>
            <a:ext cx="542925" cy="1920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lvl1pPr>
          </a:lstStyle>
          <a:p>
            <a:fld id="{1C85F12B-296E-4915-B585-C090CAAFD6A4}" type="slidenum">
              <a:rPr lang="en-GB"/>
              <a:pPr/>
              <a:t>‹#›</a:t>
            </a:fld>
            <a:endParaRPr lang="en-GB" dirty="0"/>
          </a:p>
        </p:txBody>
      </p:sp>
      <p:sp>
        <p:nvSpPr>
          <p:cNvPr id="45062" name="McK Separator" hidden="1"/>
          <p:cNvSpPr>
            <a:spLocks noChangeShapeType="1"/>
          </p:cNvSpPr>
          <p:nvPr/>
        </p:nvSpPr>
        <p:spPr bwMode="gray">
          <a:xfrm>
            <a:off x="812800" y="1508125"/>
            <a:ext cx="5200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3605412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106"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0418B8BD-DD2D-4A0F-8160-54EC9482B5EA}" type="slidenum">
              <a:rPr lang="en-GB" sz="1200"/>
              <a:pPr eaLnBrk="1" hangingPunct="1"/>
              <a:t>0</a:t>
            </a:fld>
            <a:endParaRPr lang="en-GB" sz="1200" dirty="0"/>
          </a:p>
        </p:txBody>
      </p:sp>
      <p:sp>
        <p:nvSpPr>
          <p:cNvPr id="46083" name="Rectangle 2"/>
          <p:cNvSpPr>
            <a:spLocks noGrp="1" noRot="1" noChangeAspect="1" noChangeArrowheads="1" noTextEdit="1"/>
          </p:cNvSpPr>
          <p:nvPr>
            <p:ph type="sldImg"/>
          </p:nvPr>
        </p:nvSpPr>
        <p:spPr>
          <a:xfrm>
            <a:off x="-2274888" y="1277938"/>
            <a:ext cx="11306176" cy="8480425"/>
          </a:xfrm>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03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5FC0A5-FC46-41C2-9A8B-55D2F4C7C472}" type="slidenum">
              <a:rPr lang="en-GB" altLang="en-US" smtClean="0">
                <a:solidFill>
                  <a:srgbClr val="000000"/>
                </a:solidFill>
              </a:rPr>
              <a:pPr>
                <a:defRPr/>
              </a:pPr>
              <a:t>10</a:t>
            </a:fld>
            <a:endParaRPr lang="en-GB" altLang="en-US" dirty="0">
              <a:solidFill>
                <a:srgbClr val="000000"/>
              </a:solidFill>
            </a:endParaRPr>
          </a:p>
        </p:txBody>
      </p:sp>
    </p:spTree>
    <p:extLst>
      <p:ext uri="{BB962C8B-B14F-4D97-AF65-F5344CB8AC3E}">
        <p14:creationId xmlns:p14="http://schemas.microsoft.com/office/powerpoint/2010/main" val="192675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5FC0A5-FC46-41C2-9A8B-55D2F4C7C472}" type="slidenum">
              <a:rPr lang="en-GB" altLang="en-US" smtClean="0">
                <a:solidFill>
                  <a:srgbClr val="000000"/>
                </a:solidFill>
              </a:rPr>
              <a:pPr>
                <a:defRPr/>
              </a:pPr>
              <a:t>11</a:t>
            </a:fld>
            <a:endParaRPr lang="en-GB" altLang="en-US" dirty="0">
              <a:solidFill>
                <a:srgbClr val="000000"/>
              </a:solidFill>
            </a:endParaRPr>
          </a:p>
        </p:txBody>
      </p:sp>
    </p:spTree>
    <p:extLst>
      <p:ext uri="{BB962C8B-B14F-4D97-AF65-F5344CB8AC3E}">
        <p14:creationId xmlns:p14="http://schemas.microsoft.com/office/powerpoint/2010/main" val="176433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5FC0A5-FC46-41C2-9A8B-55D2F4C7C472}" type="slidenum">
              <a:rPr lang="en-GB" altLang="en-US" smtClean="0">
                <a:solidFill>
                  <a:srgbClr val="000000"/>
                </a:solidFill>
              </a:rPr>
              <a:pPr>
                <a:defRPr/>
              </a:pPr>
              <a:t>12</a:t>
            </a:fld>
            <a:endParaRPr lang="en-GB" altLang="en-US" dirty="0">
              <a:solidFill>
                <a:srgbClr val="000000"/>
              </a:solidFill>
            </a:endParaRPr>
          </a:p>
        </p:txBody>
      </p:sp>
    </p:spTree>
    <p:extLst>
      <p:ext uri="{BB962C8B-B14F-4D97-AF65-F5344CB8AC3E}">
        <p14:creationId xmlns:p14="http://schemas.microsoft.com/office/powerpoint/2010/main" val="1921510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60600"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McK Confidential" hidden="1"/>
          <p:cNvSpPr txBox="1">
            <a:spLocks noChangeArrowheads="1"/>
          </p:cNvSpPr>
          <p:nvPr/>
        </p:nvSpPr>
        <p:spPr bwMode="auto">
          <a:xfrm>
            <a:off x="2692401" y="2182815"/>
            <a:ext cx="1516063" cy="21748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400" dirty="0"/>
              <a:t>CONFIDENTIAL</a:t>
            </a:r>
          </a:p>
        </p:txBody>
      </p:sp>
      <p:sp>
        <p:nvSpPr>
          <p:cNvPr id="7" name="McK Date" hidden="1"/>
          <p:cNvSpPr txBox="1">
            <a:spLocks noChangeArrowheads="1"/>
          </p:cNvSpPr>
          <p:nvPr/>
        </p:nvSpPr>
        <p:spPr bwMode="auto">
          <a:xfrm>
            <a:off x="2265363" y="5692775"/>
            <a:ext cx="5129212" cy="280988"/>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spcBef>
                <a:spcPct val="120000"/>
              </a:spcBef>
              <a:defRPr/>
            </a:pPr>
            <a:r>
              <a:rPr lang="en-GB" sz="1800" dirty="0">
                <a:latin typeface="Tahoma" pitchFamily="-106" charset="0"/>
              </a:rPr>
              <a:t>Date</a:t>
            </a:r>
          </a:p>
        </p:txBody>
      </p:sp>
      <p:sp>
        <p:nvSpPr>
          <p:cNvPr id="8" name="Working Draft Text" hidden="1"/>
          <p:cNvSpPr>
            <a:spLocks noChangeArrowheads="1"/>
          </p:cNvSpPr>
          <p:nvPr>
            <p:custDataLst>
              <p:tags r:id="rId3"/>
            </p:custDataLst>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pPr>
            <a:r>
              <a:rPr lang="en-GB" sz="2000" dirty="0">
                <a:solidFill>
                  <a:schemeClr val="accent1"/>
                </a:solidFill>
              </a:rPr>
              <a:t>Working Draft    </a:t>
            </a:r>
          </a:p>
        </p:txBody>
      </p:sp>
      <p:sp>
        <p:nvSpPr>
          <p:cNvPr id="9" name="Working Draft" hidden="1"/>
          <p:cNvSpPr txBox="1">
            <a:spLocks noChangeArrowheads="1"/>
          </p:cNvSpPr>
          <p:nvPr>
            <p:custDataLst>
              <p:tags r:id="rId4"/>
            </p:custDataLst>
          </p:nvPr>
        </p:nvSpPr>
        <p:spPr bwMode="auto">
          <a:xfrm>
            <a:off x="427038" y="593725"/>
            <a:ext cx="4370042"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Last Modified 5/14/2008 9:33:55 AM South Africa Standard Time</a:t>
            </a:r>
            <a:endParaRPr lang="en-GB" sz="1200" dirty="0"/>
          </a:p>
        </p:txBody>
      </p:sp>
      <p:sp>
        <p:nvSpPr>
          <p:cNvPr id="10" name="Printed" hidden="1"/>
          <p:cNvSpPr txBox="1">
            <a:spLocks noChangeArrowheads="1"/>
          </p:cNvSpPr>
          <p:nvPr>
            <p:custDataLst>
              <p:tags r:id="rId5"/>
            </p:custDataLst>
          </p:nvPr>
        </p:nvSpPr>
        <p:spPr bwMode="auto">
          <a:xfrm>
            <a:off x="427038" y="815975"/>
            <a:ext cx="3943644"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Printed 5/14/2008 8:51:45 AM South Africa Standard Time</a:t>
            </a:r>
            <a:endParaRPr lang="en-GB" sz="1200" dirty="0"/>
          </a:p>
        </p:txBody>
      </p:sp>
      <p:sp>
        <p:nvSpPr>
          <p:cNvPr id="13314" name="Rectangle 2"/>
          <p:cNvSpPr>
            <a:spLocks noGrp="1" noChangeArrowheads="1"/>
          </p:cNvSpPr>
          <p:nvPr>
            <p:ph type="ctrTitle"/>
          </p:nvPr>
        </p:nvSpPr>
        <p:spPr>
          <a:xfrm>
            <a:off x="481014" y="4337051"/>
            <a:ext cx="8275637" cy="353943"/>
          </a:xfrm>
        </p:spPr>
        <p:txBody>
          <a:bodyPr anchor="t"/>
          <a:lstStyle>
            <a:lvl1pPr>
              <a:defRPr sz="2300">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304800"/>
          </a:xfrm>
        </p:spPr>
        <p:txBody>
          <a:bodyPr/>
          <a:lstStyle>
            <a:lvl1pPr>
              <a:defRPr sz="20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val="213023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72375" y="1774827"/>
            <a:ext cx="2769989" cy="138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3EB6430-3A57-48C9-889D-905CB4692D1A}" type="slidenum">
              <a:rPr lang="en-GB"/>
              <a:pPr/>
              <a:t>‹#›</a:t>
            </a:fld>
            <a:endParaRPr lang="en-GB" dirty="0"/>
          </a:p>
        </p:txBody>
      </p:sp>
    </p:spTree>
    <p:extLst>
      <p:ext uri="{BB962C8B-B14F-4D97-AF65-F5344CB8AC3E}">
        <p14:creationId xmlns:p14="http://schemas.microsoft.com/office/powerpoint/2010/main" val="36218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615553" cy="249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23284A4-8A9E-4492-A4D6-6919D49CB3FA}" type="slidenum">
              <a:rPr lang="en-GB"/>
              <a:pPr/>
              <a:t>‹#›</a:t>
            </a:fld>
            <a:endParaRPr lang="en-GB" dirty="0"/>
          </a:p>
        </p:txBody>
      </p:sp>
    </p:spTree>
    <p:extLst>
      <p:ext uri="{BB962C8B-B14F-4D97-AF65-F5344CB8AC3E}">
        <p14:creationId xmlns:p14="http://schemas.microsoft.com/office/powerpoint/2010/main" val="37613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0F816FE8-A868-4E71-8BE1-E255B120B605}" type="slidenum">
              <a:rPr lang="en-GB"/>
              <a:pPr/>
              <a:t>‹#›</a:t>
            </a:fld>
            <a:endParaRPr lang="en-GB" dirty="0"/>
          </a:p>
        </p:txBody>
      </p:sp>
    </p:spTree>
    <p:extLst>
      <p:ext uri="{BB962C8B-B14F-4D97-AF65-F5344CB8AC3E}">
        <p14:creationId xmlns:p14="http://schemas.microsoft.com/office/powerpoint/2010/main" val="159933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E74EB992-C5F4-4C48-9B4B-70D14F16309E}" type="slidenum">
              <a:rPr lang="en-GB"/>
              <a:pPr/>
              <a:t>‹#›</a:t>
            </a:fld>
            <a:endParaRPr lang="en-GB" dirty="0"/>
          </a:p>
        </p:txBody>
      </p:sp>
    </p:spTree>
    <p:extLst>
      <p:ext uri="{BB962C8B-B14F-4D97-AF65-F5344CB8AC3E}">
        <p14:creationId xmlns:p14="http://schemas.microsoft.com/office/powerpoint/2010/main" val="357161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2500" y="1774827"/>
            <a:ext cx="381793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2839" y="1774827"/>
            <a:ext cx="381952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10BC174-785C-47D2-A219-2415D4C6542F}" type="slidenum">
              <a:rPr lang="en-GB"/>
              <a:pPr/>
              <a:t>‹#›</a:t>
            </a:fld>
            <a:endParaRPr lang="en-GB" dirty="0"/>
          </a:p>
        </p:txBody>
      </p:sp>
    </p:spTree>
    <p:extLst>
      <p:ext uri="{BB962C8B-B14F-4D97-AF65-F5344CB8AC3E}">
        <p14:creationId xmlns:p14="http://schemas.microsoft.com/office/powerpoint/2010/main" val="33355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2"/>
            <a:ext cx="8229600" cy="30777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custDataLst>
              <p:tags r:id="rId1"/>
            </p:custDataLst>
          </p:nvPr>
        </p:nvSpPr>
        <p:spPr>
          <a:ln/>
        </p:spPr>
        <p:txBody>
          <a:bodyPr/>
          <a:lstStyle>
            <a:lvl1pPr>
              <a:defRPr/>
            </a:lvl1pPr>
          </a:lstStyle>
          <a:p>
            <a:fld id="{64E690F8-B4AD-4F8A-8583-487816F69F03}" type="slidenum">
              <a:rPr lang="en-GB"/>
              <a:pPr/>
              <a:t>‹#›</a:t>
            </a:fld>
            <a:endParaRPr lang="en-GB" dirty="0"/>
          </a:p>
        </p:txBody>
      </p:sp>
    </p:spTree>
    <p:extLst>
      <p:ext uri="{BB962C8B-B14F-4D97-AF65-F5344CB8AC3E}">
        <p14:creationId xmlns:p14="http://schemas.microsoft.com/office/powerpoint/2010/main" val="32320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custDataLst>
              <p:tags r:id="rId1"/>
            </p:custDataLst>
          </p:nvPr>
        </p:nvSpPr>
        <p:spPr>
          <a:ln/>
        </p:spPr>
        <p:txBody>
          <a:bodyPr/>
          <a:lstStyle>
            <a:lvl1pPr>
              <a:defRPr/>
            </a:lvl1pPr>
          </a:lstStyle>
          <a:p>
            <a:fld id="{7F6D1DE0-B443-48F6-9E73-478825739009}" type="slidenum">
              <a:rPr lang="en-GB"/>
              <a:pPr/>
              <a:t>‹#›</a:t>
            </a:fld>
            <a:endParaRPr lang="en-GB" dirty="0"/>
          </a:p>
        </p:txBody>
      </p:sp>
    </p:spTree>
    <p:extLst>
      <p:ext uri="{BB962C8B-B14F-4D97-AF65-F5344CB8AC3E}">
        <p14:creationId xmlns:p14="http://schemas.microsoft.com/office/powerpoint/2010/main" val="71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fld id="{DB08E07B-6CDC-4A0A-99BD-B8BEE50A0CCC}" type="slidenum">
              <a:rPr lang="en-GB"/>
              <a:pPr/>
              <a:t>‹#›</a:t>
            </a:fld>
            <a:endParaRPr lang="en-GB" dirty="0"/>
          </a:p>
        </p:txBody>
      </p:sp>
    </p:spTree>
    <p:extLst>
      <p:ext uri="{BB962C8B-B14F-4D97-AF65-F5344CB8AC3E}">
        <p14:creationId xmlns:p14="http://schemas.microsoft.com/office/powerpoint/2010/main" val="3536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5C18CC95-016F-4322-AE90-1DF01214DBDC}" type="slidenum">
              <a:rPr lang="en-GB"/>
              <a:pPr/>
              <a:t>‹#›</a:t>
            </a:fld>
            <a:endParaRPr lang="en-GB" dirty="0"/>
          </a:p>
        </p:txBody>
      </p:sp>
    </p:spTree>
    <p:extLst>
      <p:ext uri="{BB962C8B-B14F-4D97-AF65-F5344CB8AC3E}">
        <p14:creationId xmlns:p14="http://schemas.microsoft.com/office/powerpoint/2010/main" val="8680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55B74DF-A5A1-4668-96E8-7C8EA2FBA8BE}" type="slidenum">
              <a:rPr lang="en-GB"/>
              <a:pPr/>
              <a:t>‹#›</a:t>
            </a:fld>
            <a:endParaRPr lang="en-GB" dirty="0"/>
          </a:p>
        </p:txBody>
      </p:sp>
    </p:spTree>
    <p:extLst>
      <p:ext uri="{BB962C8B-B14F-4D97-AF65-F5344CB8AC3E}">
        <p14:creationId xmlns:p14="http://schemas.microsoft.com/office/powerpoint/2010/main" val="312476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8"/>
            <a:ext cx="19050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folHlink"/>
                </a:solidFill>
              </a:defRPr>
            </a:lvl1pPr>
          </a:lstStyle>
          <a:p>
            <a:fld id="{791C1239-BA19-4365-996A-BE4162286140}" type="slidenum">
              <a:rPr lang="en-GB"/>
              <a:pPr/>
              <a:t>‹#›</a:t>
            </a:fld>
            <a:endParaRPr lang="en-GB" dirty="0"/>
          </a:p>
        </p:txBody>
      </p:sp>
      <p:sp>
        <p:nvSpPr>
          <p:cNvPr id="1028" name="Rectangle 2"/>
          <p:cNvSpPr>
            <a:spLocks noGrp="1" noChangeArrowheads="1"/>
          </p:cNvSpPr>
          <p:nvPr>
            <p:ph type="title"/>
            <p:custDataLst>
              <p:tags r:id="rId15"/>
            </p:custDataLst>
          </p:nvPr>
        </p:nvSpPr>
        <p:spPr bwMode="auto">
          <a:xfrm>
            <a:off x="977901" y="665165"/>
            <a:ext cx="619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2" name="Rectangle 2" hidden="1"/>
          <p:cNvGraphicFramePr>
            <a:graphicFrameLocks/>
          </p:cNvGraphicFramePr>
          <p:nvPr>
            <p:custDataLst>
              <p:tags r:id="rId17"/>
            </p:custDataLst>
          </p:nvPr>
        </p:nvGraphicFramePr>
        <p:xfrm>
          <a:off x="1" y="2"/>
          <a:ext cx="161925" cy="161925"/>
        </p:xfrm>
        <a:graphic>
          <a:graphicData uri="http://schemas.openxmlformats.org/presentationml/2006/ole">
            <mc:AlternateContent xmlns:mc="http://schemas.openxmlformats.org/markup-compatibility/2006">
              <mc:Choice xmlns:v="urn:schemas-microsoft-com:vml" Requires="v">
                <p:oleObj spid="_x0000_s1250" r:id="rId30" imgW="0" imgH="0" progId="TCLayout.ActiveDocument.1">
                  <p:embed/>
                </p:oleObj>
              </mc:Choice>
              <mc:Fallback>
                <p:oleObj r:id="rId30" imgW="0" imgH="0" progId="TCLayout.ActiveDocument.1">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2" name="McK Measure" hidden="1"/>
          <p:cNvSpPr txBox="1">
            <a:spLocks noChangeArrowheads="1"/>
          </p:cNvSpPr>
          <p:nvPr userDrawn="1">
            <p:custDataLst>
              <p:tags r:id="rId18"/>
            </p:custDataLst>
          </p:nvPr>
        </p:nvSpPr>
        <p:spPr bwMode="auto">
          <a:xfrm>
            <a:off x="457201" y="1360490"/>
            <a:ext cx="6194425" cy="28098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800" dirty="0">
                <a:latin typeface="Tahoma" pitchFamily="-106" charset="0"/>
              </a:rPr>
              <a:t>Unit of measure</a:t>
            </a:r>
          </a:p>
        </p:txBody>
      </p:sp>
      <p:sp>
        <p:nvSpPr>
          <p:cNvPr id="1033" name="McK Footnote" hidden="1"/>
          <p:cNvSpPr txBox="1">
            <a:spLocks noChangeArrowheads="1"/>
          </p:cNvSpPr>
          <p:nvPr userDrawn="1">
            <p:custDataLst>
              <p:tags r:id="rId19"/>
            </p:custDataLst>
          </p:nvPr>
        </p:nvSpPr>
        <p:spPr bwMode="auto">
          <a:xfrm>
            <a:off x="457201" y="6210302"/>
            <a:ext cx="8334375" cy="409575"/>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hangingPunct="1">
              <a:defRPr/>
            </a:pPr>
            <a:r>
              <a:rPr lang="en-GB" sz="1200" dirty="0">
                <a:solidFill>
                  <a:srgbClr val="000000"/>
                </a:solidFill>
                <a:latin typeface="Tahoma" pitchFamily="-106" charset="0"/>
              </a:rPr>
              <a:t>	*	Footnote</a:t>
            </a:r>
          </a:p>
          <a:p>
            <a:pPr eaLnBrk="1" hangingPunct="1">
              <a:spcBef>
                <a:spcPct val="20000"/>
              </a:spcBef>
              <a:defRPr/>
            </a:pPr>
            <a:r>
              <a:rPr lang="en-GB" sz="1200" dirty="0">
                <a:solidFill>
                  <a:srgbClr val="000000"/>
                </a:solidFill>
                <a:latin typeface="Tahoma" pitchFamily="-106" charset="0"/>
              </a:rPr>
              <a:t>Source:		Source</a:t>
            </a:r>
          </a:p>
        </p:txBody>
      </p:sp>
      <p:grpSp>
        <p:nvGrpSpPr>
          <p:cNvPr id="3" name="McK Legend - Boxes" hidden="1"/>
          <p:cNvGrpSpPr>
            <a:grpSpLocks/>
          </p:cNvGrpSpPr>
          <p:nvPr userDrawn="1"/>
        </p:nvGrpSpPr>
        <p:grpSpPr bwMode="auto">
          <a:xfrm>
            <a:off x="8089900" y="1065215"/>
            <a:ext cx="807942" cy="941355"/>
            <a:chOff x="4180" y="1141"/>
            <a:chExt cx="499" cy="581"/>
          </a:xfrm>
        </p:grpSpPr>
        <p:sp>
          <p:nvSpPr>
            <p:cNvPr id="1060" name="Rectangle 55" hidden="1"/>
            <p:cNvSpPr>
              <a:spLocks noChangeArrowheads="1"/>
            </p:cNvSpPr>
            <p:nvPr/>
          </p:nvSpPr>
          <p:spPr bwMode="gray">
            <a:xfrm>
              <a:off x="4372" y="1141"/>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1" name="Rectangle 56" hidden="1"/>
            <p:cNvSpPr>
              <a:spLocks noChangeArrowheads="1"/>
            </p:cNvSpPr>
            <p:nvPr/>
          </p:nvSpPr>
          <p:spPr bwMode="gray">
            <a:xfrm>
              <a:off x="4372" y="1297"/>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2" name="Rectangle 57" hidden="1"/>
            <p:cNvSpPr>
              <a:spLocks noChangeArrowheads="1"/>
            </p:cNvSpPr>
            <p:nvPr/>
          </p:nvSpPr>
          <p:spPr bwMode="gray">
            <a:xfrm>
              <a:off x="4372" y="1452"/>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3" name="Rectangle 58" hidden="1"/>
            <p:cNvSpPr>
              <a:spLocks noChangeArrowheads="1"/>
            </p:cNvSpPr>
            <p:nvPr/>
          </p:nvSpPr>
          <p:spPr bwMode="gray">
            <a:xfrm>
              <a:off x="4372" y="160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grpSp>
      <p:grpSp>
        <p:nvGrpSpPr>
          <p:cNvPr id="1034" name="McK Legend - Moons" hidden="1"/>
          <p:cNvGrpSpPr>
            <a:grpSpLocks/>
          </p:cNvGrpSpPr>
          <p:nvPr userDrawn="1"/>
        </p:nvGrpSpPr>
        <p:grpSpPr bwMode="auto">
          <a:xfrm>
            <a:off x="8112123" y="1065214"/>
            <a:ext cx="785715" cy="688941"/>
            <a:chOff x="5067" y="578"/>
            <a:chExt cx="485" cy="425"/>
          </a:xfrm>
        </p:grpSpPr>
        <p:grpSp>
          <p:nvGrpSpPr>
            <p:cNvPr id="1048" name="Group 64" hidden="1"/>
            <p:cNvGrpSpPr>
              <a:grpSpLocks noChangeAspect="1"/>
            </p:cNvGrpSpPr>
            <p:nvPr userDrawn="1">
              <p:custDataLst>
                <p:tags r:id="rId20"/>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7"/>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9" name="Arc 66" hidden="1"/>
              <p:cNvSpPr>
                <a:spLocks noChangeAspect="1"/>
              </p:cNvSpPr>
              <p:nvPr>
                <p:custDataLst>
                  <p:tags r:id="rId28"/>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ZA" sz="1600" dirty="0"/>
              </a:p>
            </p:txBody>
          </p:sp>
        </p:grpSp>
        <p:grpSp>
          <p:nvGrpSpPr>
            <p:cNvPr id="1049" name="Group 67" hidden="1"/>
            <p:cNvGrpSpPr>
              <a:grpSpLocks noChangeAspect="1"/>
            </p:cNvGrpSpPr>
            <p:nvPr userDrawn="1">
              <p:custDataLst>
                <p:tags r:id="rId21"/>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5"/>
                </p:custDataLst>
              </p:nvPr>
            </p:nvSpPr>
            <p:spPr bwMode="gray">
              <a:xfrm>
                <a:off x="4828" y="1722"/>
                <a:ext cx="116" cy="117"/>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7" name="Arc 69" hidden="1"/>
              <p:cNvSpPr>
                <a:spLocks noChangeAspect="1"/>
              </p:cNvSpPr>
              <p:nvPr>
                <p:custDataLst>
                  <p:tags r:id="rId26"/>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ZA" sz="1600" dirty="0"/>
              </a:p>
            </p:txBody>
          </p:sp>
        </p:grpSp>
        <p:grpSp>
          <p:nvGrpSpPr>
            <p:cNvPr id="1050" name="Group 70" hidden="1"/>
            <p:cNvGrpSpPr>
              <a:grpSpLocks noChangeAspect="1"/>
            </p:cNvGrpSpPr>
            <p:nvPr userDrawn="1">
              <p:custDataLst>
                <p:tags r:id="rId22"/>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3"/>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5" name="Oval 72" hidden="1"/>
              <p:cNvSpPr>
                <a:spLocks noChangeAspect="1" noChangeArrowheads="1"/>
              </p:cNvSpPr>
              <p:nvPr>
                <p:custDataLst>
                  <p:tags r:id="rId24"/>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grpSp>
        <p:sp>
          <p:nvSpPr>
            <p:cNvPr id="1051" name="Rectangle 73" hidden="1"/>
            <p:cNvSpPr>
              <a:spLocks noChangeArrowheads="1"/>
            </p:cNvSpPr>
            <p:nvPr userDrawn="1"/>
          </p:nvSpPr>
          <p:spPr bwMode="gray">
            <a:xfrm>
              <a:off x="5245" y="734"/>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2" name="Rectangle 74" hidden="1"/>
            <p:cNvSpPr>
              <a:spLocks noChangeArrowheads="1"/>
            </p:cNvSpPr>
            <p:nvPr userDrawn="1"/>
          </p:nvSpPr>
          <p:spPr bwMode="gray">
            <a:xfrm>
              <a:off x="5245" y="889"/>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3" name="Rectangle 75" hidden="1"/>
            <p:cNvSpPr>
              <a:spLocks noChangeArrowheads="1"/>
            </p:cNvSpPr>
            <p:nvPr userDrawn="1"/>
          </p:nvSpPr>
          <p:spPr bwMode="gray">
            <a:xfrm>
              <a:off x="5245" y="578"/>
              <a:ext cx="3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grpSp>
      <p:grpSp>
        <p:nvGrpSpPr>
          <p:cNvPr id="1035" name="McK Legend - Lines" hidden="1"/>
          <p:cNvGrpSpPr>
            <a:grpSpLocks/>
          </p:cNvGrpSpPr>
          <p:nvPr userDrawn="1"/>
        </p:nvGrpSpPr>
        <p:grpSpPr bwMode="auto">
          <a:xfrm>
            <a:off x="7939087" y="1052513"/>
            <a:ext cx="958745" cy="958817"/>
            <a:chOff x="4159" y="2378"/>
            <a:chExt cx="591" cy="592"/>
          </a:xfrm>
        </p:grpSpPr>
        <p:sp>
          <p:nvSpPr>
            <p:cNvPr id="1040" name="Rectangle 77" hidden="1"/>
            <p:cNvSpPr>
              <a:spLocks noChangeArrowheads="1"/>
            </p:cNvSpPr>
            <p:nvPr/>
          </p:nvSpPr>
          <p:spPr bwMode="gray">
            <a:xfrm>
              <a:off x="4444" y="2378"/>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1" name="Rectangle 78" hidden="1"/>
            <p:cNvSpPr>
              <a:spLocks noChangeArrowheads="1"/>
            </p:cNvSpPr>
            <p:nvPr/>
          </p:nvSpPr>
          <p:spPr bwMode="gray">
            <a:xfrm>
              <a:off x="4444" y="253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2" name="Rectangle 79" hidden="1"/>
            <p:cNvSpPr>
              <a:spLocks noChangeArrowheads="1"/>
            </p:cNvSpPr>
            <p:nvPr/>
          </p:nvSpPr>
          <p:spPr bwMode="gray">
            <a:xfrm>
              <a:off x="4444" y="2697"/>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600" dirty="0"/>
            </a:p>
          </p:txBody>
        </p:sp>
        <p:sp>
          <p:nvSpPr>
            <p:cNvPr id="1046" name="Rectangle 83" hidden="1"/>
            <p:cNvSpPr>
              <a:spLocks noChangeArrowheads="1"/>
            </p:cNvSpPr>
            <p:nvPr/>
          </p:nvSpPr>
          <p:spPr bwMode="gray">
            <a:xfrm>
              <a:off x="4444" y="2856"/>
              <a:ext cx="3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600" dirty="0"/>
            </a:p>
          </p:txBody>
        </p:sp>
      </p:grpSp>
      <p:grpSp>
        <p:nvGrpSpPr>
          <p:cNvPr id="1036" name="McK Sticker" hidden="1"/>
          <p:cNvGrpSpPr>
            <a:grpSpLocks/>
          </p:cNvGrpSpPr>
          <p:nvPr userDrawn="1"/>
        </p:nvGrpSpPr>
        <p:grpSpPr bwMode="auto">
          <a:xfrm>
            <a:off x="8301172" y="1077913"/>
            <a:ext cx="598350" cy="220662"/>
            <a:chOff x="5125" y="665"/>
            <a:chExt cx="369" cy="137"/>
          </a:xfrm>
        </p:grpSpPr>
        <p:sp>
          <p:nvSpPr>
            <p:cNvPr id="1037" name="AutoShape 86" hidden="1"/>
            <p:cNvSpPr>
              <a:spLocks noChangeArrowheads="1"/>
            </p:cNvSpPr>
            <p:nvPr userDrawn="1"/>
          </p:nvSpPr>
          <p:spPr bwMode="auto">
            <a:xfrm>
              <a:off x="5125" y="665"/>
              <a:ext cx="369" cy="137"/>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r>
                <a:rPr lang="en-GB" sz="1200" dirty="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5" y="665"/>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39" name="AutoShape 88" hidden="1"/>
            <p:cNvCxnSpPr>
              <a:cxnSpLocks noChangeShapeType="1"/>
              <a:stCxn id="1037" idx="4"/>
              <a:endCxn id="1037" idx="6"/>
            </p:cNvCxnSpPr>
            <p:nvPr userDrawn="1"/>
          </p:nvCxnSpPr>
          <p:spPr bwMode="auto">
            <a:xfrm>
              <a:off x="5125" y="802"/>
              <a:ext cx="369" cy="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gr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5925" y="390525"/>
            <a:ext cx="83962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ZA" sz="3200" b="1" dirty="0">
                <a:solidFill>
                  <a:srgbClr val="C00000"/>
                </a:solidFill>
                <a:latin typeface="Calibri" panose="020F0502020204030204" pitchFamily="34" charset="0"/>
              </a:rPr>
              <a:t>NATIONAL YOUTH DEVELOPMENT AGENCY </a:t>
            </a:r>
          </a:p>
          <a:p>
            <a:pPr algn="ctr" eaLnBrk="1" hangingPunct="1"/>
            <a:r>
              <a:rPr lang="en-ZA" sz="3200" b="1" dirty="0">
                <a:solidFill>
                  <a:srgbClr val="C00000"/>
                </a:solidFill>
                <a:latin typeface="Calibri" panose="020F0502020204030204" pitchFamily="34" charset="0"/>
              </a:rPr>
              <a:t>QUARTERLY REPORTING: PORTFOLIO COMMITTEE ON PUBLIC SERVICE AND ADMINISTRATION</a:t>
            </a:r>
          </a:p>
        </p:txBody>
      </p:sp>
    </p:spTree>
    <p:extLst>
      <p:ext uri="{BB962C8B-B14F-4D97-AF65-F5344CB8AC3E}">
        <p14:creationId xmlns:p14="http://schemas.microsoft.com/office/powerpoint/2010/main" val="3416466458"/>
      </p:ext>
    </p:extLst>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9</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73811543"/>
              </p:ext>
            </p:extLst>
          </p:nvPr>
        </p:nvGraphicFramePr>
        <p:xfrm>
          <a:off x="122830" y="179272"/>
          <a:ext cx="8898340" cy="6382381"/>
        </p:xfrm>
        <a:graphic>
          <a:graphicData uri="http://schemas.openxmlformats.org/drawingml/2006/table">
            <a:tbl>
              <a:tblPr firstRow="1" firstCol="1" lastRow="1" lastCol="1" bandRow="1" bandCol="1">
                <a:tableStyleId>{5C22544A-7EE6-4342-B048-85BDC9FD1C3A}</a:tableStyleId>
              </a:tblPr>
              <a:tblGrid>
                <a:gridCol w="1383998">
                  <a:extLst>
                    <a:ext uri="{9D8B030D-6E8A-4147-A177-3AD203B41FA5}">
                      <a16:colId xmlns:a16="http://schemas.microsoft.com/office/drawing/2014/main" val="20000"/>
                    </a:ext>
                  </a:extLst>
                </a:gridCol>
                <a:gridCol w="1821614">
                  <a:extLst>
                    <a:ext uri="{9D8B030D-6E8A-4147-A177-3AD203B41FA5}">
                      <a16:colId xmlns:a16="http://schemas.microsoft.com/office/drawing/2014/main" val="20001"/>
                    </a:ext>
                  </a:extLst>
                </a:gridCol>
                <a:gridCol w="1771592">
                  <a:extLst>
                    <a:ext uri="{9D8B030D-6E8A-4147-A177-3AD203B41FA5}">
                      <a16:colId xmlns:a16="http://schemas.microsoft.com/office/drawing/2014/main" val="20002"/>
                    </a:ext>
                  </a:extLst>
                </a:gridCol>
                <a:gridCol w="1918952">
                  <a:extLst>
                    <a:ext uri="{9D8B030D-6E8A-4147-A177-3AD203B41FA5}">
                      <a16:colId xmlns:a16="http://schemas.microsoft.com/office/drawing/2014/main" val="20003"/>
                    </a:ext>
                  </a:extLst>
                </a:gridCol>
                <a:gridCol w="2002184">
                  <a:extLst>
                    <a:ext uri="{9D8B030D-6E8A-4147-A177-3AD203B41FA5}">
                      <a16:colId xmlns:a16="http://schemas.microsoft.com/office/drawing/2014/main" val="20004"/>
                    </a:ext>
                  </a:extLst>
                </a:gridCol>
              </a:tblGrid>
              <a:tr h="592876">
                <a:tc gridSpan="5">
                  <a:txBody>
                    <a:bodyPr/>
                    <a:lstStyle/>
                    <a:p>
                      <a:pPr marL="36000" marR="46990" algn="ctr">
                        <a:lnSpc>
                          <a:spcPct val="115000"/>
                        </a:lnSpc>
                        <a:spcAft>
                          <a:spcPts val="0"/>
                        </a:spcAft>
                      </a:pPr>
                      <a:r>
                        <a:rPr lang="en-ZA" sz="1000" b="1" dirty="0">
                          <a:solidFill>
                            <a:schemeClr val="tx1"/>
                          </a:solidFill>
                          <a:effectLst/>
                          <a:latin typeface="+mn-lt"/>
                        </a:rPr>
                        <a:t> </a:t>
                      </a:r>
                      <a:r>
                        <a:rPr lang="en-ZA" sz="2400" b="1" dirty="0">
                          <a:solidFill>
                            <a:schemeClr val="tx1"/>
                          </a:solidFill>
                          <a:effectLst/>
                          <a:latin typeface="+mn-lt"/>
                        </a:rPr>
                        <a:t>PROGRAMME AREA 3: RESEARCH AND POLICY</a:t>
                      </a: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037532">
                <a:tc>
                  <a:txBody>
                    <a:bodyPr/>
                    <a:lstStyle/>
                    <a:p>
                      <a:pPr marL="36000" marR="46990" algn="ctr">
                        <a:lnSpc>
                          <a:spcPct val="115000"/>
                        </a:lnSpc>
                        <a:spcAft>
                          <a:spcPts val="0"/>
                        </a:spcAft>
                      </a:pPr>
                      <a:r>
                        <a:rPr lang="en-ZA" sz="1400" b="1" dirty="0">
                          <a:solidFill>
                            <a:schemeClr val="tx1"/>
                          </a:solidFill>
                          <a:effectLst/>
                          <a:latin typeface="+mn-lt"/>
                        </a:rPr>
                        <a:t>STRATEGIC OBJECTIVE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400" b="1" dirty="0">
                          <a:solidFill>
                            <a:schemeClr val="tx1"/>
                          </a:solidFill>
                          <a:effectLst/>
                          <a:latin typeface="+mn-lt"/>
                        </a:rPr>
                        <a:t>KEY PERFORMANCE INDICATOR</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400" b="1" dirty="0">
                          <a:solidFill>
                            <a:schemeClr val="tx1"/>
                          </a:solidFill>
                          <a:effectLst/>
                          <a:latin typeface="+mn-lt"/>
                        </a:rPr>
                        <a:t>QUARTER 2 TARGET</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400" b="1" dirty="0">
                          <a:solidFill>
                            <a:schemeClr val="tx1"/>
                          </a:solidFill>
                          <a:effectLst/>
                          <a:latin typeface="+mn-lt"/>
                        </a:rPr>
                        <a:t>QUARTER 2 ACHIEVEMENT</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400" b="1" dirty="0">
                          <a:solidFill>
                            <a:schemeClr val="tx1"/>
                          </a:solidFill>
                          <a:effectLst/>
                          <a:latin typeface="+mn-lt"/>
                        </a:rPr>
                        <a:t>REASON FOR VARIANCE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val="10001"/>
                  </a:ext>
                </a:extLst>
              </a:tr>
              <a:tr h="1254687">
                <a:tc rowSpan="3">
                  <a:txBody>
                    <a:bodyPr/>
                    <a:lstStyle/>
                    <a:p>
                      <a:pPr marL="36000" algn="l" defTabSz="457200" rtl="0" eaLnBrk="1" latinLnBrk="0" hangingPunct="1">
                        <a:lnSpc>
                          <a:spcPct val="115000"/>
                        </a:lnSpc>
                        <a:spcAft>
                          <a:spcPts val="0"/>
                        </a:spcAft>
                      </a:pPr>
                      <a:r>
                        <a:rPr lang="en-GB" sz="1200" b="0" dirty="0">
                          <a:solidFill>
                            <a:schemeClr val="tx1"/>
                          </a:solidFill>
                          <a:effectLst/>
                          <a:latin typeface="+mn-lt"/>
                          <a:ea typeface="Calibri" panose="020F0502020204030204" pitchFamily="34" charset="0"/>
                        </a:rPr>
                        <a:t>To create and produce information and knowledge for better youth development planning and decision making</a:t>
                      </a:r>
                      <a:endParaRPr lang="en-ZA" sz="1200" b="0" kern="1200" dirty="0">
                        <a:solidFill>
                          <a:schemeClr val="tx1"/>
                        </a:solidFill>
                        <a:effectLst/>
                        <a:latin typeface="+mn-lt"/>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effectLst/>
                          <a:latin typeface="+mn-lt"/>
                          <a:ea typeface="Calibri" panose="020F0502020204030204" pitchFamily="34" charset="0"/>
                          <a:cs typeface="Times New Roman" panose="02020603050405020304" pitchFamily="18" charset="0"/>
                        </a:rPr>
                        <a:t>Number of stakeholders satisfaction surveys conducted</a:t>
                      </a:r>
                    </a:p>
                    <a:p>
                      <a:pPr>
                        <a:lnSpc>
                          <a:spcPct val="115000"/>
                        </a:lnSpc>
                        <a:spcAft>
                          <a:spcPts val="0"/>
                        </a:spcAft>
                      </a:pPr>
                      <a:endParaRPr lang="en-GB" sz="1200" b="0" dirty="0">
                        <a:effectLst/>
                        <a:latin typeface="+mn-lt"/>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1</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1</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Quarter 2</a:t>
                      </a:r>
                      <a:r>
                        <a:rPr lang="en-GB" sz="1200" b="0" baseline="0" dirty="0">
                          <a:solidFill>
                            <a:schemeClr val="tx1"/>
                          </a:solidFill>
                          <a:effectLst/>
                          <a:latin typeface="+mn-lt"/>
                          <a:ea typeface="Calibri" panose="020F0502020204030204" pitchFamily="34" charset="0"/>
                          <a:cs typeface="Times New Roman" panose="02020603050405020304" pitchFamily="18" charset="0"/>
                        </a:rPr>
                        <a:t> </a:t>
                      </a:r>
                      <a:r>
                        <a:rPr lang="en-GB" sz="1200" b="0" dirty="0">
                          <a:solidFill>
                            <a:schemeClr val="tx1"/>
                          </a:solidFill>
                          <a:effectLst/>
                          <a:latin typeface="+mn-lt"/>
                          <a:ea typeface="Calibri" panose="020F0502020204030204" pitchFamily="34" charset="0"/>
                          <a:cs typeface="Times New Roman" panose="02020603050405020304" pitchFamily="18" charset="0"/>
                        </a:rPr>
                        <a:t>target met</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val="10002"/>
                  </a:ext>
                </a:extLst>
              </a:tr>
              <a:tr h="1748643">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200" b="0" dirty="0">
                          <a:solidFill>
                            <a:srgbClr val="FF0000"/>
                          </a:solidFill>
                          <a:effectLst/>
                          <a:latin typeface="+mn-lt"/>
                          <a:ea typeface="Calibri" panose="020F0502020204030204" pitchFamily="34" charset="0"/>
                          <a:cs typeface="Times New Roman" panose="02020603050405020304" pitchFamily="18" charset="0"/>
                        </a:rPr>
                        <a:t>Design Corporate Strategy and Planning structure aligned to the Integrated Youth Development Strategy (IYDS)</a:t>
                      </a:r>
                      <a:endParaRPr lang="en-ZA" sz="1200" b="0" dirty="0">
                        <a:effectLst/>
                        <a:latin typeface="+mn-lt"/>
                        <a:ea typeface="Calibri" panose="020F0502020204030204" pitchFamily="34" charset="0"/>
                        <a:cs typeface="Times New Roman" panose="02020603050405020304" pitchFamily="18" charset="0"/>
                      </a:endParaRPr>
                    </a:p>
                    <a:p>
                      <a:pPr marL="36000">
                        <a:lnSpc>
                          <a:spcPct val="115000"/>
                        </a:lnSpc>
                        <a:spcAft>
                          <a:spcPts val="0"/>
                        </a:spcAft>
                      </a:pPr>
                      <a:endParaRPr lang="en-GB" sz="1200" b="0" kern="1200" dirty="0">
                        <a:solidFill>
                          <a:schemeClr val="tx1"/>
                        </a:solidFill>
                        <a:effectLst/>
                        <a:latin typeface="+mn-lt"/>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rgbClr val="FF0000"/>
                          </a:solidFill>
                          <a:effectLst/>
                          <a:latin typeface="+mn-lt"/>
                          <a:ea typeface="Calibri" panose="020F0502020204030204" pitchFamily="34" charset="0"/>
                        </a:rPr>
                        <a:t>Approved Corporate Strategy and Planning (CSP) structure by Board</a:t>
                      </a:r>
                      <a:endParaRPr lang="en-ZA"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rgbClr val="FF0000"/>
                          </a:solidFill>
                          <a:effectLst/>
                          <a:latin typeface="+mn-lt"/>
                          <a:ea typeface="Calibri" panose="020F0502020204030204" pitchFamily="34" charset="0"/>
                          <a:cs typeface="Times New Roman" panose="02020603050405020304" pitchFamily="18" charset="0"/>
                        </a:rPr>
                        <a:t> </a:t>
                      </a:r>
                      <a:r>
                        <a:rPr lang="en-GB" sz="1200" b="0" dirty="0">
                          <a:solidFill>
                            <a:srgbClr val="FF0000"/>
                          </a:solidFill>
                          <a:effectLst/>
                          <a:latin typeface="+mn-lt"/>
                          <a:ea typeface="Calibri" panose="020F0502020204030204" pitchFamily="34" charset="0"/>
                        </a:rPr>
                        <a:t>Target deferred to Quarter 4</a:t>
                      </a:r>
                      <a:endParaRPr lang="en-ZA"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rgbClr val="FF0000"/>
                          </a:solidFill>
                          <a:effectLst/>
                          <a:latin typeface="+mn-lt"/>
                          <a:ea typeface="Calibri" panose="020F0502020204030204" pitchFamily="34" charset="0"/>
                          <a:cs typeface="Calibri" panose="020F0502020204030204" pitchFamily="34" charset="0"/>
                        </a:rPr>
                        <a:t>The Board will review all structures in the last quarter and the target will be met in the last quarter</a:t>
                      </a:r>
                      <a:endParaRPr lang="en-ZA" sz="1200" b="0" dirty="0">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val="10003"/>
                  </a:ext>
                </a:extLst>
              </a:tr>
              <a:tr h="1748643">
                <a:tc vMerge="1">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a:solidFill>
                            <a:schemeClr val="dk1"/>
                          </a:solidFill>
                          <a:effectLst/>
                          <a:latin typeface="+mn-lt"/>
                          <a:ea typeface="+mn-ea"/>
                          <a:cs typeface="+mn-cs"/>
                        </a:rPr>
                        <a:t>Review of M&amp;E Framework and aligned to the Integrated Youth Development  Strategy (IYDS)</a:t>
                      </a:r>
                    </a:p>
                    <a:p>
                      <a:pPr marL="36000" marR="0" lvl="0" indent="0" algn="l" defTabSz="457200" rtl="0" eaLnBrk="1" fontAlgn="auto" latinLnBrk="0" hangingPunct="1">
                        <a:lnSpc>
                          <a:spcPct val="115000"/>
                        </a:lnSpc>
                        <a:spcBef>
                          <a:spcPts val="0"/>
                        </a:spcBef>
                        <a:spcAft>
                          <a:spcPts val="0"/>
                        </a:spcAft>
                        <a:buClrTx/>
                        <a:buSzTx/>
                        <a:buFontTx/>
                        <a:buNone/>
                        <a:tabLst/>
                        <a:defRPr/>
                      </a:pPr>
                      <a:endParaRPr lang="en-ZA" sz="1200" b="0" kern="1200" dirty="0">
                        <a:solidFill>
                          <a:schemeClr val="tx1"/>
                        </a:solidFill>
                        <a:effectLst/>
                        <a:latin typeface="+mn-lt"/>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rPr>
                        <a:t>Implement approved M&amp;E Framework</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rPr>
                        <a:t>M&amp;E Framework approved </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Quarter 2</a:t>
                      </a:r>
                      <a:r>
                        <a:rPr lang="en-GB" sz="1200" b="0" baseline="0" dirty="0">
                          <a:solidFill>
                            <a:schemeClr val="tx1"/>
                          </a:solidFill>
                          <a:effectLst/>
                          <a:latin typeface="+mn-lt"/>
                          <a:ea typeface="Calibri" panose="020F0502020204030204" pitchFamily="34" charset="0"/>
                          <a:cs typeface="Times New Roman" panose="02020603050405020304" pitchFamily="18" charset="0"/>
                        </a:rPr>
                        <a:t> </a:t>
                      </a:r>
                      <a:r>
                        <a:rPr lang="en-GB" sz="1200" b="0" dirty="0">
                          <a:solidFill>
                            <a:schemeClr val="tx1"/>
                          </a:solidFill>
                          <a:effectLst/>
                          <a:latin typeface="+mn-lt"/>
                          <a:ea typeface="Calibri" panose="020F0502020204030204" pitchFamily="34" charset="0"/>
                          <a:cs typeface="Times New Roman" panose="02020603050405020304" pitchFamily="18" charset="0"/>
                        </a:rPr>
                        <a:t>target met</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021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10</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2334868"/>
              </p:ext>
            </p:extLst>
          </p:nvPr>
        </p:nvGraphicFramePr>
        <p:xfrm>
          <a:off x="94268" y="138974"/>
          <a:ext cx="8940549" cy="6655017"/>
        </p:xfrm>
        <a:graphic>
          <a:graphicData uri="http://schemas.openxmlformats.org/drawingml/2006/table">
            <a:tbl>
              <a:tblPr firstRow="1" firstCol="1" lastRow="1" lastCol="1" bandRow="1" bandCol="1">
                <a:effectLst>
                  <a:innerShdw blurRad="63500" dist="50800" dir="18900000">
                    <a:prstClr val="black">
                      <a:alpha val="50000"/>
                    </a:prstClr>
                  </a:innerShdw>
                </a:effectLst>
              </a:tblPr>
              <a:tblGrid>
                <a:gridCol w="1187777">
                  <a:extLst>
                    <a:ext uri="{9D8B030D-6E8A-4147-A177-3AD203B41FA5}">
                      <a16:colId xmlns:a16="http://schemas.microsoft.com/office/drawing/2014/main" val="20000"/>
                    </a:ext>
                  </a:extLst>
                </a:gridCol>
                <a:gridCol w="2064470">
                  <a:extLst>
                    <a:ext uri="{9D8B030D-6E8A-4147-A177-3AD203B41FA5}">
                      <a16:colId xmlns:a16="http://schemas.microsoft.com/office/drawing/2014/main" val="20001"/>
                    </a:ext>
                  </a:extLst>
                </a:gridCol>
                <a:gridCol w="2196446">
                  <a:extLst>
                    <a:ext uri="{9D8B030D-6E8A-4147-A177-3AD203B41FA5}">
                      <a16:colId xmlns:a16="http://schemas.microsoft.com/office/drawing/2014/main" val="20002"/>
                    </a:ext>
                  </a:extLst>
                </a:gridCol>
                <a:gridCol w="1970202">
                  <a:extLst>
                    <a:ext uri="{9D8B030D-6E8A-4147-A177-3AD203B41FA5}">
                      <a16:colId xmlns:a16="http://schemas.microsoft.com/office/drawing/2014/main" val="20003"/>
                    </a:ext>
                  </a:extLst>
                </a:gridCol>
                <a:gridCol w="1521654">
                  <a:extLst>
                    <a:ext uri="{9D8B030D-6E8A-4147-A177-3AD203B41FA5}">
                      <a16:colId xmlns:a16="http://schemas.microsoft.com/office/drawing/2014/main" val="20004"/>
                    </a:ext>
                  </a:extLst>
                </a:gridCol>
              </a:tblGrid>
              <a:tr h="1083876">
                <a:tc gridSpan="5">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tx1"/>
                          </a:solidFill>
                          <a:effectLst/>
                          <a:latin typeface="+mn-lt"/>
                        </a:rPr>
                        <a:t>PROGRAMME AREA 4: </a:t>
                      </a:r>
                      <a:r>
                        <a:rPr lang="en-ZA" sz="2400" b="1" baseline="0" dirty="0">
                          <a:solidFill>
                            <a:schemeClr val="tx1"/>
                          </a:solidFill>
                          <a:effectLst/>
                          <a:latin typeface="+mn-lt"/>
                        </a:rPr>
                        <a:t>ENHANCED PARTICIPATION IN NYS</a:t>
                      </a: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8099">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STRATEGIC OBJECTIVE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KEY PERFORMANCE INDICATOR</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QUARTER 2 TARGET</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gn="ctr">
                        <a:lnSpc>
                          <a:spcPct val="115000"/>
                        </a:lnSpc>
                        <a:spcAft>
                          <a:spcPts val="0"/>
                        </a:spcAft>
                      </a:pPr>
                      <a:r>
                        <a:rPr lang="en-ZA" sz="1400" b="1" dirty="0">
                          <a:solidFill>
                            <a:schemeClr val="tx1"/>
                          </a:solidFill>
                          <a:effectLst/>
                          <a:latin typeface="+mn-lt"/>
                          <a:ea typeface="+mn-ea"/>
                          <a:cs typeface="+mn-cs"/>
                        </a:rPr>
                        <a:t>QUARTER 2</a:t>
                      </a:r>
                      <a:r>
                        <a:rPr lang="en-ZA" sz="1400" b="1" baseline="0" dirty="0">
                          <a:solidFill>
                            <a:schemeClr val="tx1"/>
                          </a:solidFill>
                          <a:effectLst/>
                          <a:latin typeface="+mn-lt"/>
                          <a:ea typeface="+mn-ea"/>
                          <a:cs typeface="+mn-cs"/>
                        </a:rPr>
                        <a:t> ACTUAL</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REASON FOR VARIANCE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1"/>
                  </a:ext>
                </a:extLst>
              </a:tr>
              <a:tr h="2411315">
                <a:tc rowSpan="3">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200" b="1" kern="1200" dirty="0">
                          <a:solidFill>
                            <a:schemeClr val="tx1"/>
                          </a:solidFill>
                          <a:effectLst/>
                          <a:latin typeface="+mn-lt"/>
                          <a:ea typeface=""/>
                          <a:cs typeface=""/>
                        </a:rPr>
                        <a:t>To engage young people in service activities geared towards fostering patriotism, social cohesion and nation building</a:t>
                      </a:r>
                      <a:endParaRPr lang="en-GB" sz="1200" b="1" kern="1200" dirty="0">
                        <a:solidFill>
                          <a:schemeClr val="tx1"/>
                        </a:solidFill>
                        <a:effectLst/>
                        <a:latin typeface="+mn-lt"/>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Protocols, procedures and coordination tool developed and implemented for National, Provincial and Local Government</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Approved protocols, procedures and coordination tool by NYS ED.</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 </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Initiated implementation of protocols, procedures and coordination tool through a facilitation process</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Protocols, procedures and coordination tool approved by NYS ED.</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 </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Calibri" panose="020F0502020204030204" pitchFamily="34" charset="0"/>
                        </a:rPr>
                        <a:t> </a:t>
                      </a:r>
                      <a:endParaRPr lang="en-ZA" sz="1200" dirty="0">
                        <a:effectLst/>
                        <a:latin typeface="+mn-lt"/>
                        <a:ea typeface="Calibri" panose="020F0502020204030204" pitchFamily="34" charset="0"/>
                        <a:cs typeface="Times New Roman" panose="02020603050405020304" pitchFamily="18" charset="0"/>
                      </a:endParaRPr>
                    </a:p>
                    <a:p>
                      <a:r>
                        <a:rPr lang="en-GB" sz="1200" dirty="0">
                          <a:effectLst/>
                          <a:latin typeface="+mn-lt"/>
                          <a:ea typeface="Calibri" panose="020F0502020204030204" pitchFamily="34" charset="0"/>
                        </a:rPr>
                        <a:t>Facilitated a session on the NYS coordination tools, protocols and procedures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2"/>
                  </a:ext>
                </a:extLst>
              </a:tr>
              <a:tr h="1327439">
                <a:tc vMerge="1">
                  <a:txBody>
                    <a:bodyPr/>
                    <a:lstStyle/>
                    <a:p>
                      <a:pPr>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Facilitate the development of Annual Plans by Government Departments for 2019/2020</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Finalise facilitation roll out plan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Facilitation roll out plan finalised, approved and signed by the 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3"/>
                  </a:ext>
                </a:extLst>
              </a:tr>
              <a:tr h="1194288">
                <a:tc vMerge="1">
                  <a:txBody>
                    <a:bodyPr/>
                    <a:lstStyle/>
                    <a:p>
                      <a:pPr marL="36000" marR="46990" algn="l" defTabSz="457200" rtl="0" eaLnBrk="1" latinLnBrk="0" hangingPunct="1">
                        <a:lnSpc>
                          <a:spcPct val="115000"/>
                        </a:lnSpc>
                        <a:spcAft>
                          <a:spcPts val="0"/>
                        </a:spcAft>
                      </a:pPr>
                      <a:endParaRPr lang="en-GB" sz="1200" b="1" kern="1200" dirty="0">
                        <a:solidFill>
                          <a:schemeClr val="tx1"/>
                        </a:solidFill>
                        <a:effectLst/>
                        <a:latin typeface="+mn-lt"/>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Number of National Youth Service programme (NYS) projects registered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30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30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3525843159"/>
                  </a:ext>
                </a:extLst>
              </a:tr>
            </a:tbl>
          </a:graphicData>
        </a:graphic>
      </p:graphicFrame>
    </p:spTree>
    <p:extLst>
      <p:ext uri="{BB962C8B-B14F-4D97-AF65-F5344CB8AC3E}">
        <p14:creationId xmlns:p14="http://schemas.microsoft.com/office/powerpoint/2010/main" val="168662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11</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69905368"/>
              </p:ext>
            </p:extLst>
          </p:nvPr>
        </p:nvGraphicFramePr>
        <p:xfrm>
          <a:off x="40943" y="138975"/>
          <a:ext cx="8993874" cy="6627584"/>
        </p:xfrm>
        <a:graphic>
          <a:graphicData uri="http://schemas.openxmlformats.org/drawingml/2006/table">
            <a:tbl>
              <a:tblPr firstRow="1" firstCol="1" lastRow="1" lastCol="1" bandRow="1" bandCol="1">
                <a:effectLst>
                  <a:innerShdw blurRad="63500" dist="50800" dir="18900000">
                    <a:prstClr val="black">
                      <a:alpha val="50000"/>
                    </a:prstClr>
                  </a:innerShdw>
                </a:effectLst>
              </a:tblPr>
              <a:tblGrid>
                <a:gridCol w="1298460">
                  <a:extLst>
                    <a:ext uri="{9D8B030D-6E8A-4147-A177-3AD203B41FA5}">
                      <a16:colId xmlns:a16="http://schemas.microsoft.com/office/drawing/2014/main" val="20000"/>
                    </a:ext>
                  </a:extLst>
                </a:gridCol>
                <a:gridCol w="1854558">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31213">
                  <a:extLst>
                    <a:ext uri="{9D8B030D-6E8A-4147-A177-3AD203B41FA5}">
                      <a16:colId xmlns:a16="http://schemas.microsoft.com/office/drawing/2014/main" val="20003"/>
                    </a:ext>
                  </a:extLst>
                </a:gridCol>
                <a:gridCol w="2332359">
                  <a:extLst>
                    <a:ext uri="{9D8B030D-6E8A-4147-A177-3AD203B41FA5}">
                      <a16:colId xmlns:a16="http://schemas.microsoft.com/office/drawing/2014/main" val="20004"/>
                    </a:ext>
                  </a:extLst>
                </a:gridCol>
              </a:tblGrid>
              <a:tr h="876178">
                <a:tc gridSpan="5">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tx1"/>
                          </a:solidFill>
                          <a:effectLst/>
                          <a:latin typeface="+mn-lt"/>
                        </a:rPr>
                        <a:t>PROGRAMME AREA 4: </a:t>
                      </a:r>
                      <a:r>
                        <a:rPr lang="en-ZA" sz="2400" b="1" baseline="0" dirty="0">
                          <a:solidFill>
                            <a:schemeClr val="tx1"/>
                          </a:solidFill>
                          <a:effectLst/>
                          <a:latin typeface="+mn-lt"/>
                        </a:rPr>
                        <a:t>ENHANCED PARTICIPATION IN NYS</a:t>
                      </a: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42484">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mn-lt"/>
                        </a:rPr>
                        <a:t>STRATEGIC OBJECTIVE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mn-lt"/>
                        </a:rPr>
                        <a:t>KEY PERFORMANCE INDICATOR</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mn-lt"/>
                        </a:rPr>
                        <a:t>QUARTER 2 TARGET</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gn="ctr">
                        <a:lnSpc>
                          <a:spcPct val="115000"/>
                        </a:lnSpc>
                        <a:spcAft>
                          <a:spcPts val="0"/>
                        </a:spcAft>
                      </a:pPr>
                      <a:r>
                        <a:rPr lang="en-ZA" sz="1200" b="1" dirty="0">
                          <a:solidFill>
                            <a:schemeClr val="tx1"/>
                          </a:solidFill>
                          <a:effectLst/>
                          <a:latin typeface="+mn-lt"/>
                          <a:ea typeface="+mn-ea"/>
                          <a:cs typeface="+mn-cs"/>
                        </a:rPr>
                        <a:t>QUARTER 2</a:t>
                      </a:r>
                      <a:r>
                        <a:rPr lang="en-ZA" sz="1200" b="1" baseline="0" dirty="0">
                          <a:solidFill>
                            <a:schemeClr val="tx1"/>
                          </a:solidFill>
                          <a:effectLst/>
                          <a:latin typeface="+mn-lt"/>
                          <a:ea typeface="+mn-ea"/>
                          <a:cs typeface="+mn-cs"/>
                        </a:rPr>
                        <a:t> ACTUAL</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mn-lt"/>
                        </a:rPr>
                        <a:t>REASON FOR VARIANCE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1"/>
                  </a:ext>
                </a:extLst>
              </a:tr>
              <a:tr h="2502611">
                <a:tc rowSpan="2">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200" b="1" kern="1200" dirty="0">
                          <a:solidFill>
                            <a:schemeClr val="tx1"/>
                          </a:solidFill>
                          <a:effectLst/>
                          <a:latin typeface="+mn-lt"/>
                          <a:ea typeface=""/>
                          <a:cs typeface=""/>
                        </a:rPr>
                        <a:t>To engage young people in service activities geared towards fostering patriotism, social cohesion and nation building</a:t>
                      </a:r>
                      <a:endParaRPr lang="en-GB" sz="1200" b="1" kern="1200" dirty="0">
                        <a:solidFill>
                          <a:schemeClr val="tx1"/>
                        </a:solidFill>
                        <a:effectLst/>
                        <a:latin typeface="+mn-lt"/>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Number of young people enrolled in the NYS Category 1</a:t>
                      </a:r>
                      <a:endParaRPr lang="en-ZA" sz="12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4000</a:t>
                      </a:r>
                      <a:endParaRPr lang="en-ZA" sz="12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1621</a:t>
                      </a:r>
                      <a:endParaRPr lang="en-ZA" sz="12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1000"/>
                        </a:spcAft>
                      </a:pPr>
                      <a:r>
                        <a:rPr lang="en-GB" sz="1200" dirty="0">
                          <a:solidFill>
                            <a:srgbClr val="FF0000"/>
                          </a:solidFill>
                          <a:effectLst/>
                          <a:latin typeface="+mn-lt"/>
                          <a:ea typeface="Calibri" panose="020F0502020204030204" pitchFamily="34" charset="0"/>
                          <a:cs typeface="Calibri" panose="020F0502020204030204" pitchFamily="34" charset="0"/>
                        </a:rPr>
                        <a:t>Target was not met due to postponement of projects by implementing partners</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b="1" u="sng" dirty="0">
                          <a:solidFill>
                            <a:srgbClr val="FF0000"/>
                          </a:solidFill>
                          <a:effectLst/>
                          <a:latin typeface="+mn-lt"/>
                          <a:ea typeface="Calibri" panose="020F0502020204030204" pitchFamily="34" charset="0"/>
                          <a:cs typeface="Calibri" panose="020F0502020204030204" pitchFamily="34" charset="0"/>
                        </a:rPr>
                        <a:t>Remedial Action </a:t>
                      </a:r>
                      <a:endParaRPr lang="en-ZA" sz="1200" dirty="0">
                        <a:effectLst/>
                        <a:latin typeface="+mn-lt"/>
                        <a:ea typeface="Calibri" panose="020F0502020204030204" pitchFamily="34" charset="0"/>
                        <a:cs typeface="Times New Roman" panose="02020603050405020304" pitchFamily="18" charset="0"/>
                      </a:endParaRPr>
                    </a:p>
                    <a:p>
                      <a:r>
                        <a:rPr lang="en-GB" sz="1200" dirty="0">
                          <a:solidFill>
                            <a:srgbClr val="FF0000"/>
                          </a:solidFill>
                          <a:effectLst/>
                          <a:latin typeface="+mn-lt"/>
                          <a:ea typeface="Calibri" panose="020F0502020204030204" pitchFamily="34" charset="0"/>
                        </a:rPr>
                        <a:t>Catch up plan in place, pursuing   different partners to assist in implementing Category 1 skills programme </a:t>
                      </a:r>
                    </a:p>
                    <a:p>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5"/>
                  </a:ext>
                </a:extLst>
              </a:tr>
              <a:tr h="2806311">
                <a:tc vMerge="1">
                  <a:txBody>
                    <a:bodyPr/>
                    <a:lstStyle/>
                    <a:p>
                      <a:pPr marL="36000" marR="46990" algn="l" defTabSz="457200" rtl="0" eaLnBrk="1" latinLnBrk="0" hangingPunct="1">
                        <a:lnSpc>
                          <a:spcPct val="115000"/>
                        </a:lnSpc>
                        <a:spcAft>
                          <a:spcPts val="0"/>
                        </a:spcAft>
                      </a:pPr>
                      <a:endParaRPr lang="en-GB"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Number of young people enrolled in NYS Category 2 and 3 Expanded Volunteer Programme (EVP) implemented</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37 500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rgbClr val="FF0000"/>
                          </a:solidFill>
                          <a:effectLst/>
                          <a:latin typeface="+mn-lt"/>
                          <a:ea typeface="Calibri" panose="020F0502020204030204" pitchFamily="34" charset="0"/>
                          <a:cs typeface="Times New Roman" panose="02020603050405020304" pitchFamily="18" charset="0"/>
                        </a:rPr>
                        <a:t>25 000</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1000"/>
                        </a:spcAft>
                      </a:pPr>
                      <a:r>
                        <a:rPr lang="en-GB" sz="1200" dirty="0">
                          <a:solidFill>
                            <a:srgbClr val="FF0000"/>
                          </a:solidFill>
                          <a:effectLst/>
                          <a:latin typeface="+mn-lt"/>
                          <a:ea typeface="Calibri" panose="020F0502020204030204" pitchFamily="34" charset="0"/>
                          <a:cs typeface="Calibri" panose="020F0502020204030204" pitchFamily="34" charset="0"/>
                        </a:rPr>
                        <a:t>Target was not met due to postponement of projects by implementing partners </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b="1" u="sng" dirty="0">
                          <a:solidFill>
                            <a:srgbClr val="FF0000"/>
                          </a:solidFill>
                          <a:effectLst/>
                          <a:latin typeface="+mn-lt"/>
                          <a:ea typeface="Calibri" panose="020F0502020204030204" pitchFamily="34" charset="0"/>
                          <a:cs typeface="Calibri" panose="020F0502020204030204" pitchFamily="34" charset="0"/>
                        </a:rPr>
                        <a:t>Remedial Action</a:t>
                      </a:r>
                      <a:endParaRPr lang="en-ZA" sz="1200" dirty="0">
                        <a:effectLst/>
                        <a:latin typeface="+mn-lt"/>
                        <a:ea typeface="Calibri" panose="020F0502020204030204" pitchFamily="34" charset="0"/>
                        <a:cs typeface="Times New Roman" panose="02020603050405020304" pitchFamily="18" charset="0"/>
                      </a:endParaRPr>
                    </a:p>
                    <a:p>
                      <a:pPr>
                        <a:lnSpc>
                          <a:spcPct val="115000"/>
                        </a:lnSpc>
                        <a:spcAft>
                          <a:spcPts val="1000"/>
                        </a:spcAft>
                      </a:pPr>
                      <a:r>
                        <a:rPr lang="en-GB" sz="1200" dirty="0">
                          <a:solidFill>
                            <a:srgbClr val="FF0000"/>
                          </a:solidFill>
                          <a:effectLst/>
                          <a:latin typeface="+mn-lt"/>
                          <a:ea typeface="Calibri" panose="020F0502020204030204" pitchFamily="34" charset="0"/>
                          <a:cs typeface="Calibri" panose="020F0502020204030204" pitchFamily="34" charset="0"/>
                        </a:rPr>
                        <a:t>Catch up plan in place and confirmed dates of engagement with the implementing partners and embarking on alternative plan in case they renege from the partnership agreements </a:t>
                      </a:r>
                      <a:endParaRPr lang="en-ZA" sz="12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19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12</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72621950"/>
              </p:ext>
            </p:extLst>
          </p:nvPr>
        </p:nvGraphicFramePr>
        <p:xfrm>
          <a:off x="103031" y="602614"/>
          <a:ext cx="8958673" cy="6255385"/>
        </p:xfrm>
        <a:graphic>
          <a:graphicData uri="http://schemas.openxmlformats.org/drawingml/2006/table">
            <a:tbl>
              <a:tblPr firstRow="1" firstCol="1" lastRow="1" lastCol="1" bandRow="1" bandCol="1">
                <a:effectLst>
                  <a:innerShdw blurRad="63500" dist="50800" dir="18900000">
                    <a:prstClr val="black">
                      <a:alpha val="50000"/>
                    </a:prstClr>
                  </a:innerShdw>
                </a:effectLst>
              </a:tblPr>
              <a:tblGrid>
                <a:gridCol w="1293378">
                  <a:extLst>
                    <a:ext uri="{9D8B030D-6E8A-4147-A177-3AD203B41FA5}">
                      <a16:colId xmlns:a16="http://schemas.microsoft.com/office/drawing/2014/main" val="20000"/>
                    </a:ext>
                  </a:extLst>
                </a:gridCol>
                <a:gridCol w="1847300">
                  <a:extLst>
                    <a:ext uri="{9D8B030D-6E8A-4147-A177-3AD203B41FA5}">
                      <a16:colId xmlns:a16="http://schemas.microsoft.com/office/drawing/2014/main" val="20001"/>
                    </a:ext>
                  </a:extLst>
                </a:gridCol>
                <a:gridCol w="1770328">
                  <a:extLst>
                    <a:ext uri="{9D8B030D-6E8A-4147-A177-3AD203B41FA5}">
                      <a16:colId xmlns:a16="http://schemas.microsoft.com/office/drawing/2014/main" val="20002"/>
                    </a:ext>
                  </a:extLst>
                </a:gridCol>
                <a:gridCol w="1834471">
                  <a:extLst>
                    <a:ext uri="{9D8B030D-6E8A-4147-A177-3AD203B41FA5}">
                      <a16:colId xmlns:a16="http://schemas.microsoft.com/office/drawing/2014/main" val="20003"/>
                    </a:ext>
                  </a:extLst>
                </a:gridCol>
                <a:gridCol w="2213196">
                  <a:extLst>
                    <a:ext uri="{9D8B030D-6E8A-4147-A177-3AD203B41FA5}">
                      <a16:colId xmlns:a16="http://schemas.microsoft.com/office/drawing/2014/main" val="20004"/>
                    </a:ext>
                  </a:extLst>
                </a:gridCol>
              </a:tblGrid>
              <a:tr h="1065242">
                <a:tc gridSpan="5">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tx1"/>
                          </a:solidFill>
                          <a:effectLst/>
                          <a:latin typeface="+mn-lt"/>
                        </a:rPr>
                        <a:t>PROGRAMME AREA 5: </a:t>
                      </a:r>
                      <a:r>
                        <a:rPr lang="en-ZA" sz="2400" b="1" baseline="0" dirty="0">
                          <a:solidFill>
                            <a:schemeClr val="tx1"/>
                          </a:solidFill>
                          <a:effectLst/>
                          <a:latin typeface="+mn-lt"/>
                        </a:rPr>
                        <a:t>GOVERNANCE AND ADMINISTRATION</a:t>
                      </a: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932087">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STRATEGIC OBJECTIVE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KEY PERFORMANCE INDICATOR</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QUARTER 2 TARGET</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marR="46990" algn="ctr">
                        <a:lnSpc>
                          <a:spcPct val="115000"/>
                        </a:lnSpc>
                        <a:spcAft>
                          <a:spcPts val="0"/>
                        </a:spcAft>
                      </a:pPr>
                      <a:r>
                        <a:rPr lang="en-ZA" sz="1400" b="1" dirty="0">
                          <a:solidFill>
                            <a:schemeClr val="tx1"/>
                          </a:solidFill>
                          <a:effectLst/>
                          <a:latin typeface="+mn-lt"/>
                          <a:ea typeface="+mn-ea"/>
                          <a:cs typeface="+mn-cs"/>
                        </a:rPr>
                        <a:t>QUARTER 2</a:t>
                      </a:r>
                      <a:r>
                        <a:rPr lang="en-ZA" sz="1400" b="1" baseline="0" dirty="0">
                          <a:solidFill>
                            <a:schemeClr val="tx1"/>
                          </a:solidFill>
                          <a:effectLst/>
                          <a:latin typeface="+mn-lt"/>
                          <a:ea typeface="+mn-ea"/>
                          <a:cs typeface="+mn-cs"/>
                        </a:rPr>
                        <a:t> ACTUAL</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400" b="1" dirty="0">
                          <a:solidFill>
                            <a:schemeClr val="tx1"/>
                          </a:solidFill>
                          <a:effectLst/>
                          <a:latin typeface="+mn-lt"/>
                        </a:rPr>
                        <a:t>REASON FOR VARIANCE</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extLst>
                  <a:ext uri="{0D108BD9-81ED-4DB2-BD59-A6C34878D82A}">
                    <a16:rowId xmlns:a16="http://schemas.microsoft.com/office/drawing/2014/main" val="10001"/>
                  </a:ext>
                </a:extLst>
              </a:tr>
              <a:tr h="1648822">
                <a:tc rowSpan="3">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200" b="0" dirty="0">
                          <a:solidFill>
                            <a:schemeClr val="tx1"/>
                          </a:solidFill>
                          <a:effectLst/>
                          <a:latin typeface="+mn-lt"/>
                          <a:ea typeface="Calibri" panose="020F0502020204030204" pitchFamily="34" charset="0"/>
                        </a:rPr>
                        <a:t>To establish a credible, efficient and effective organization </a:t>
                      </a:r>
                      <a:endParaRPr lang="en-GB" sz="1200" b="0" kern="1200" dirty="0">
                        <a:solidFill>
                          <a:schemeClr val="tx1"/>
                        </a:solidFill>
                        <a:effectLst/>
                        <a:latin typeface="+mn-lt"/>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kern="1200" dirty="0">
                          <a:solidFill>
                            <a:schemeClr val="tx1"/>
                          </a:solidFill>
                          <a:effectLst/>
                          <a:latin typeface="+mn-lt"/>
                          <a:ea typeface="+mn-ea"/>
                          <a:cs typeface="+mn-cs"/>
                        </a:rPr>
                        <a:t>Implement the Human Resource Strategy</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Implement 25% of phase 2 of HR strategy</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25% of phase 2 HR strategy implemented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extLst>
                  <a:ext uri="{0D108BD9-81ED-4DB2-BD59-A6C34878D82A}">
                    <a16:rowId xmlns:a16="http://schemas.microsoft.com/office/drawing/2014/main" val="10002"/>
                  </a:ext>
                </a:extLst>
              </a:tr>
              <a:tr h="1570928">
                <a:tc vMerge="1">
                  <a:txBody>
                    <a:bodyPr/>
                    <a:lstStyle/>
                    <a:p>
                      <a:pPr>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a:effectLst/>
                          <a:latin typeface="+mn-lt"/>
                          <a:ea typeface="Calibri" panose="020F0502020204030204" pitchFamily="34" charset="0"/>
                          <a:cs typeface="Times New Roman" panose="02020603050405020304" pitchFamily="18" charset="0"/>
                        </a:rPr>
                        <a:t>Implement an Integrated Marketing and communications Strategy</a:t>
                      </a:r>
                      <a:endParaRPr lang="en-ZA"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Implement 25% of phase 2 of the Integrated Marketing &amp; Communications strategy </a:t>
                      </a:r>
                    </a:p>
                    <a:p>
                      <a:pPr>
                        <a:lnSpc>
                          <a:spcPct val="115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rPr>
                        <a:t>25% of phase 2 Integrated Marketing &amp; Communications strategy implemented</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extLst>
                  <a:ext uri="{0D108BD9-81ED-4DB2-BD59-A6C34878D82A}">
                    <a16:rowId xmlns:a16="http://schemas.microsoft.com/office/drawing/2014/main" val="10003"/>
                  </a:ext>
                </a:extLst>
              </a:tr>
              <a:tr h="1038306">
                <a:tc vMerge="1">
                  <a:txBody>
                    <a:bodyPr/>
                    <a:lstStyle/>
                    <a:p>
                      <a:pPr marR="46990">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200" dirty="0">
                          <a:solidFill>
                            <a:schemeClr val="tx1"/>
                          </a:solidFill>
                          <a:effectLst/>
                          <a:latin typeface="+mn-lt"/>
                          <a:ea typeface="Calibri" panose="020F0502020204030204" pitchFamily="34" charset="0"/>
                          <a:cs typeface="Times New Roman" panose="02020603050405020304" pitchFamily="18" charset="0"/>
                        </a:rPr>
                        <a:t>Payment of legitimate service provider invoices within the 30-day period</a:t>
                      </a:r>
                    </a:p>
                    <a:p>
                      <a:pPr>
                        <a:lnSpc>
                          <a:spcPct val="115000"/>
                        </a:lnSpc>
                        <a:spcAft>
                          <a:spcPts val="0"/>
                        </a:spcAft>
                      </a:pP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a:solidFill>
                            <a:schemeClr val="tx1"/>
                          </a:solidFill>
                          <a:effectLst/>
                          <a:latin typeface="+mn-lt"/>
                          <a:ea typeface="Calibri" panose="020F0502020204030204" pitchFamily="34" charset="0"/>
                          <a:cs typeface="Times New Roman" panose="02020603050405020304" pitchFamily="18" charset="0"/>
                        </a:rPr>
                        <a:t>100% of legitimate service providers paid within the 30-day period</a:t>
                      </a:r>
                      <a:endParaRPr lang="en-ZA" sz="12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gn="just">
                        <a:lnSpc>
                          <a:spcPct val="115000"/>
                        </a:lnSpc>
                        <a:spcAft>
                          <a:spcPts val="0"/>
                        </a:spcAft>
                        <a:tabLst>
                          <a:tab pos="561340" algn="ctr"/>
                        </a:tabLst>
                      </a:pPr>
                      <a:r>
                        <a:rPr lang="en-GB" sz="1200" dirty="0">
                          <a:solidFill>
                            <a:schemeClr val="tx1"/>
                          </a:solidFill>
                          <a:effectLst/>
                          <a:latin typeface="+mn-lt"/>
                          <a:ea typeface="Calibri" panose="020F0502020204030204" pitchFamily="34" charset="0"/>
                          <a:cs typeface="Times New Roman" panose="02020603050405020304" pitchFamily="18" charset="0"/>
                        </a:rPr>
                        <a:t>100% of legitimate service providers paid within the 30 day period</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tc>
                  <a:txBody>
                    <a:bodyPr/>
                    <a:lstStyle/>
                    <a:p>
                      <a:pPr>
                        <a:lnSpc>
                          <a:spcPct val="115000"/>
                        </a:lnSpc>
                        <a:spcAft>
                          <a:spcPts val="0"/>
                        </a:spcAft>
                      </a:pPr>
                      <a:r>
                        <a:rPr lang="en-GB" sz="1200" dirty="0">
                          <a:effectLst/>
                          <a:latin typeface="+mn-lt"/>
                          <a:ea typeface="Calibri" panose="020F0502020204030204" pitchFamily="34" charset="0"/>
                          <a:cs typeface="Times New Roman" panose="02020603050405020304" pitchFamily="18" charset="0"/>
                        </a:rPr>
                        <a:t>YTD target met</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668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196" y="91207"/>
            <a:ext cx="6194425" cy="307777"/>
          </a:xfrm>
        </p:spPr>
        <p:txBody>
          <a:bodyPr/>
          <a:lstStyle/>
          <a:p>
            <a:r>
              <a:rPr lang="en-GB" dirty="0"/>
              <a:t>GRANTS BREAKDOWN PER SECTOR </a:t>
            </a:r>
            <a:endParaRPr lang="en-ZA"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13</a:t>
            </a:fld>
            <a:endParaRPr lang="en-GB" dirty="0"/>
          </a:p>
        </p:txBody>
      </p:sp>
      <p:sp>
        <p:nvSpPr>
          <p:cNvPr id="12" name="Rectangle 11"/>
          <p:cNvSpPr/>
          <p:nvPr/>
        </p:nvSpPr>
        <p:spPr>
          <a:xfrm>
            <a:off x="510742" y="4317043"/>
            <a:ext cx="8339329" cy="1817934"/>
          </a:xfrm>
          <a:prstGeom prst="rect">
            <a:avLst/>
          </a:prstGeom>
        </p:spPr>
        <p:txBody>
          <a:bodyPr wrap="square">
            <a:spAutoFit/>
          </a:bodyPr>
          <a:lstStyle/>
          <a:p>
            <a:pPr algn="just">
              <a:lnSpc>
                <a:spcPct val="115000"/>
              </a:lnSpc>
              <a:spcAft>
                <a:spcPts val="1000"/>
              </a:spcAft>
            </a:pPr>
            <a:r>
              <a:rPr lang="en-GB" sz="1200" dirty="0">
                <a:latin typeface="+mn-lt"/>
                <a:ea typeface="Calibri" panose="020F0502020204030204" pitchFamily="34" charset="0"/>
                <a:cs typeface="Times New Roman" panose="02020603050405020304" pitchFamily="18" charset="0"/>
              </a:rPr>
              <a:t>These sectors are as defined in the Customer Relationship Management (CRM) system application used by the NYDA. </a:t>
            </a:r>
            <a:endParaRPr lang="en-ZA" sz="1200" dirty="0">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dirty="0">
                <a:latin typeface="+mn-lt"/>
                <a:ea typeface="Calibri" panose="020F0502020204030204" pitchFamily="34" charset="0"/>
                <a:cs typeface="Times New Roman" panose="02020603050405020304" pitchFamily="18" charset="0"/>
              </a:rPr>
              <a:t>Most grants (62%) were issued for personal services e.g. saloons, spas, car wash and catering </a:t>
            </a:r>
            <a:endParaRPr lang="en-ZA" sz="1200" dirty="0">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dirty="0">
                <a:latin typeface="+mn-lt"/>
                <a:ea typeface="Calibri" panose="020F0502020204030204" pitchFamily="34" charset="0"/>
                <a:cs typeface="Times New Roman" panose="02020603050405020304" pitchFamily="18" charset="0"/>
              </a:rPr>
              <a:t>Manufacturing services, e.g. brick, furniture and clothing manufacturing constitute 15% of grants that were issued</a:t>
            </a:r>
            <a:endParaRPr lang="en-ZA" sz="1200" dirty="0">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dirty="0">
                <a:latin typeface="+mn-lt"/>
                <a:ea typeface="Calibri" panose="020F0502020204030204" pitchFamily="34" charset="0"/>
                <a:cs typeface="Times New Roman" panose="02020603050405020304" pitchFamily="18" charset="0"/>
              </a:rPr>
              <a:t>Retail services, e.g., shops, exports and imports constituted 11% of grants that were issued</a:t>
            </a:r>
            <a:endParaRPr lang="en-ZA" sz="1200" dirty="0">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GB" sz="1200" dirty="0">
                <a:latin typeface="+mn-lt"/>
                <a:ea typeface="Calibri" panose="020F0502020204030204" pitchFamily="34" charset="0"/>
                <a:cs typeface="Times New Roman" panose="02020603050405020304" pitchFamily="18" charset="0"/>
              </a:rPr>
              <a:t>The other sectors e.g. agriculture constitutes 6%, construction 3% and other non-specified business types constituted 3%.</a:t>
            </a:r>
            <a:endParaRPr lang="en-ZA" sz="1200" dirty="0">
              <a:effectLst/>
              <a:latin typeface="+mn-lt"/>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1941921" y="1123354"/>
            <a:ext cx="5476973" cy="2628513"/>
          </a:xfrm>
          <a:prstGeom prst="rect">
            <a:avLst/>
          </a:prstGeom>
        </p:spPr>
      </p:pic>
    </p:spTree>
    <p:extLst>
      <p:ext uri="{BB962C8B-B14F-4D97-AF65-F5344CB8AC3E}">
        <p14:creationId xmlns:p14="http://schemas.microsoft.com/office/powerpoint/2010/main" val="51598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830" y="114767"/>
            <a:ext cx="6194425" cy="615553"/>
          </a:xfrm>
        </p:spPr>
        <p:txBody>
          <a:bodyPr/>
          <a:lstStyle/>
          <a:p>
            <a:r>
              <a:rPr lang="en-GB" dirty="0"/>
              <a:t>GRANTS BREAKDOWN BY AGE</a:t>
            </a:r>
            <a:br>
              <a:rPr lang="en-ZA" dirty="0"/>
            </a:br>
            <a:endParaRPr lang="en-ZA"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14</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0709485"/>
              </p:ext>
            </p:extLst>
          </p:nvPr>
        </p:nvGraphicFramePr>
        <p:xfrm>
          <a:off x="224860" y="730320"/>
          <a:ext cx="8517504" cy="432294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4860" y="5355940"/>
            <a:ext cx="8713750" cy="646331"/>
          </a:xfrm>
          <a:prstGeom prst="rect">
            <a:avLst/>
          </a:prstGeom>
        </p:spPr>
        <p:txBody>
          <a:bodyPr wrap="square">
            <a:spAutoFit/>
          </a:bodyPr>
          <a:lstStyle/>
          <a:p>
            <a:pPr>
              <a:lnSpc>
                <a:spcPct val="150000"/>
              </a:lnSpc>
              <a:spcAft>
                <a:spcPts val="1000"/>
              </a:spcAft>
            </a:pPr>
            <a:r>
              <a:rPr lang="en-GB" sz="1200" dirty="0">
                <a:ea typeface="Calibri" panose="020F0502020204030204" pitchFamily="34" charset="0"/>
                <a:cs typeface="Times New Roman" panose="02020603050405020304" pitchFamily="18" charset="0"/>
              </a:rPr>
              <a:t>In Quarter 2 grants were highly consumed by young people between the ages of 26 – 30 who constituted 40% of the grants issued, followed by those aged 31-35 at 39%. There was a lower consumption for young people between the ages of 20-25.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0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576" y="100215"/>
            <a:ext cx="6194425" cy="307777"/>
          </a:xfrm>
        </p:spPr>
        <p:txBody>
          <a:bodyPr/>
          <a:lstStyle/>
          <a:p>
            <a:r>
              <a:rPr lang="en-GB" dirty="0"/>
              <a:t>JOBS CREATED AND SUSTAINED</a:t>
            </a:r>
            <a:endParaRPr lang="en-ZA"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15</a:t>
            </a:fld>
            <a:endParaRPr lang="en-GB" dirty="0"/>
          </a:p>
        </p:txBody>
      </p:sp>
      <p:sp>
        <p:nvSpPr>
          <p:cNvPr id="6" name="Rectangle 5"/>
          <p:cNvSpPr/>
          <p:nvPr/>
        </p:nvSpPr>
        <p:spPr>
          <a:xfrm>
            <a:off x="374010" y="4169918"/>
            <a:ext cx="8525878" cy="1200329"/>
          </a:xfrm>
          <a:prstGeom prst="rect">
            <a:avLst/>
          </a:prstGeom>
        </p:spPr>
        <p:txBody>
          <a:bodyPr wrap="square">
            <a:spAutoFit/>
          </a:bodyPr>
          <a:lstStyle/>
          <a:p>
            <a:pPr algn="just">
              <a:lnSpc>
                <a:spcPct val="150000"/>
              </a:lnSpc>
              <a:spcAft>
                <a:spcPts val="1000"/>
              </a:spcAft>
            </a:pPr>
            <a:r>
              <a:rPr lang="en-GB" sz="1200" dirty="0">
                <a:latin typeface="+mn-lt"/>
                <a:ea typeface="Calibri" panose="020F0502020204030204" pitchFamily="34" charset="0"/>
                <a:cs typeface="Times New Roman" panose="02020603050405020304" pitchFamily="18" charset="0"/>
              </a:rPr>
              <a:t>In Quarter 2 jobs created and sustained were acquired from three programmes, namely; Market Linkages, Voucher and Grant Programmes. Grant programme contributed 47% to jobs creation. Voucher programme created 43% to jobs creation. Through Market Linkages jobs were created because the programme enabled young entrepreneurs to be linked with business opportunities. </a:t>
            </a:r>
            <a:endParaRPr lang="en-ZA" sz="1200" dirty="0">
              <a:effectLst/>
              <a:latin typeface="+mn-lt"/>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1932495" y="942681"/>
            <a:ext cx="4986779" cy="2799760"/>
          </a:xfrm>
          <a:prstGeom prst="rect">
            <a:avLst/>
          </a:prstGeom>
        </p:spPr>
      </p:pic>
    </p:spTree>
    <p:extLst>
      <p:ext uri="{BB962C8B-B14F-4D97-AF65-F5344CB8AC3E}">
        <p14:creationId xmlns:p14="http://schemas.microsoft.com/office/powerpoint/2010/main" val="340938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975" y="367934"/>
            <a:ext cx="6194425" cy="307777"/>
          </a:xfrm>
        </p:spPr>
        <p:txBody>
          <a:bodyPr/>
          <a:lstStyle/>
          <a:p>
            <a:r>
              <a:rPr lang="en-GB" dirty="0"/>
              <a:t>JOBS CREATED AND SUSTAINED PER AGE</a:t>
            </a:r>
            <a:endParaRPr lang="en-ZA"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16</a:t>
            </a:fld>
            <a:endParaRPr lang="en-GB" dirty="0"/>
          </a:p>
        </p:txBody>
      </p:sp>
      <p:sp>
        <p:nvSpPr>
          <p:cNvPr id="6" name="Rectangle 5"/>
          <p:cNvSpPr/>
          <p:nvPr/>
        </p:nvSpPr>
        <p:spPr>
          <a:xfrm>
            <a:off x="203545" y="4669287"/>
            <a:ext cx="8831178" cy="885692"/>
          </a:xfrm>
          <a:prstGeom prst="rect">
            <a:avLst/>
          </a:prstGeom>
        </p:spPr>
        <p:txBody>
          <a:bodyPr wrap="square">
            <a:spAutoFit/>
          </a:bodyPr>
          <a:lstStyle/>
          <a:p>
            <a:pPr algn="just">
              <a:lnSpc>
                <a:spcPct val="150000"/>
              </a:lnSpc>
              <a:spcAft>
                <a:spcPts val="1000"/>
              </a:spcAft>
            </a:pPr>
            <a:r>
              <a:rPr lang="en-GB" sz="1200" dirty="0">
                <a:latin typeface="+mn-lt"/>
                <a:ea typeface="Calibri" panose="020F0502020204030204" pitchFamily="34" charset="0"/>
                <a:cs typeface="Times New Roman" panose="02020603050405020304" pitchFamily="18" charset="0"/>
              </a:rPr>
              <a:t>In Quarter 2 jobs created and sustained through grant programme were highly consumed by young people between the ages of 26 – 30 who constituted  of the jobs created and sustained, and the ages between 31-35 who constituted 25.1% followed by those aged 22-25 at 27.3%. There was a lower consumption for young people between the ages of 18-21 at 8.5%.</a:t>
            </a:r>
            <a:endParaRPr lang="en-ZA" sz="1200" dirty="0">
              <a:effectLst/>
              <a:latin typeface="+mn-lt"/>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2318994" y="1206631"/>
            <a:ext cx="4600280" cy="2931736"/>
          </a:xfrm>
          <a:prstGeom prst="rect">
            <a:avLst/>
          </a:prstGeom>
        </p:spPr>
      </p:pic>
    </p:spTree>
    <p:extLst>
      <p:ext uri="{BB962C8B-B14F-4D97-AF65-F5344CB8AC3E}">
        <p14:creationId xmlns:p14="http://schemas.microsoft.com/office/powerpoint/2010/main" val="180441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Quarter two 2018 / 2019 financial performance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17</a:t>
            </a:fld>
            <a:endParaRPr lang="en-GB" dirty="0"/>
          </a:p>
        </p:txBody>
      </p:sp>
    </p:spTree>
    <p:extLst>
      <p:ext uri="{BB962C8B-B14F-4D97-AF65-F5344CB8AC3E}">
        <p14:creationId xmlns:p14="http://schemas.microsoft.com/office/powerpoint/2010/main" val="2246033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Budget 2018 / 2019</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18</a:t>
            </a:fld>
            <a:endParaRPr lang="en-GB" dirty="0"/>
          </a:p>
        </p:txBody>
      </p:sp>
      <p:graphicFrame>
        <p:nvGraphicFramePr>
          <p:cNvPr id="4" name="Table 3"/>
          <p:cNvGraphicFramePr>
            <a:graphicFrameLocks noGrp="1"/>
          </p:cNvGraphicFramePr>
          <p:nvPr>
            <p:extLst/>
          </p:nvPr>
        </p:nvGraphicFramePr>
        <p:xfrm>
          <a:off x="256853" y="1140429"/>
          <a:ext cx="8236699" cy="5367978"/>
        </p:xfrm>
        <a:graphic>
          <a:graphicData uri="http://schemas.openxmlformats.org/drawingml/2006/table">
            <a:tbl>
              <a:tblPr firstRow="1" bandRow="1">
                <a:tableStyleId>{85BE263C-DBD7-4A20-BB59-AAB30ACAA65A}</a:tableStyleId>
              </a:tblPr>
              <a:tblGrid>
                <a:gridCol w="2057276">
                  <a:extLst>
                    <a:ext uri="{9D8B030D-6E8A-4147-A177-3AD203B41FA5}">
                      <a16:colId xmlns:a16="http://schemas.microsoft.com/office/drawing/2014/main" val="20000"/>
                    </a:ext>
                  </a:extLst>
                </a:gridCol>
                <a:gridCol w="1342463">
                  <a:extLst>
                    <a:ext uri="{9D8B030D-6E8A-4147-A177-3AD203B41FA5}">
                      <a16:colId xmlns:a16="http://schemas.microsoft.com/office/drawing/2014/main" val="20003"/>
                    </a:ext>
                  </a:extLst>
                </a:gridCol>
                <a:gridCol w="1270727">
                  <a:extLst>
                    <a:ext uri="{9D8B030D-6E8A-4147-A177-3AD203B41FA5}">
                      <a16:colId xmlns:a16="http://schemas.microsoft.com/office/drawing/2014/main" val="20005"/>
                    </a:ext>
                  </a:extLst>
                </a:gridCol>
                <a:gridCol w="1219488">
                  <a:extLst>
                    <a:ext uri="{9D8B030D-6E8A-4147-A177-3AD203B41FA5}">
                      <a16:colId xmlns:a16="http://schemas.microsoft.com/office/drawing/2014/main" val="2717002244"/>
                    </a:ext>
                  </a:extLst>
                </a:gridCol>
                <a:gridCol w="2346745">
                  <a:extLst>
                    <a:ext uri="{9D8B030D-6E8A-4147-A177-3AD203B41FA5}">
                      <a16:colId xmlns:a16="http://schemas.microsoft.com/office/drawing/2014/main" val="20006"/>
                    </a:ext>
                  </a:extLst>
                </a:gridCol>
              </a:tblGrid>
              <a:tr h="563811">
                <a:tc>
                  <a:txBody>
                    <a:bodyPr/>
                    <a:lstStyle/>
                    <a:p>
                      <a:pPr marL="0" algn="ctr" defTabSz="457200" rtl="0" eaLnBrk="1" latinLnBrk="0" hangingPunct="1"/>
                      <a:r>
                        <a:rPr lang="en-US" sz="1100" kern="1200" dirty="0">
                          <a:latin typeface="+mn-lt"/>
                          <a:cs typeface="Arial" panose="020B0604020202020204" pitchFamily="34" charset="0"/>
                        </a:rPr>
                        <a:t>Key Programmatic Area</a:t>
                      </a:r>
                      <a:endParaRPr lang="en-US" sz="1100" b="1" kern="1200" dirty="0">
                        <a:solidFill>
                          <a:schemeClr val="tx1"/>
                        </a:solidFill>
                        <a:latin typeface="+mn-lt"/>
                        <a:ea typeface="+mn-ea"/>
                        <a:cs typeface="Arial" panose="020B0604020202020204" pitchFamily="34" charset="0"/>
                      </a:endParaRPr>
                    </a:p>
                  </a:txBody>
                  <a:tcPr marL="68580" marR="68580" marT="34290" marB="34290"/>
                </a:tc>
                <a:tc>
                  <a:txBody>
                    <a:bodyPr/>
                    <a:lstStyle/>
                    <a:p>
                      <a:pPr marL="0" algn="ctr" defTabSz="457200" rtl="0" eaLnBrk="1" latinLnBrk="0" hangingPunct="1"/>
                      <a:r>
                        <a:rPr lang="en-US" sz="1100" kern="1200" dirty="0">
                          <a:latin typeface="+mn-lt"/>
                          <a:cs typeface="Arial" panose="020B0604020202020204" pitchFamily="34" charset="0"/>
                        </a:rPr>
                        <a:t>Budget allocation </a:t>
                      </a:r>
                    </a:p>
                    <a:p>
                      <a:pPr marL="0" algn="ctr" defTabSz="457200" rtl="0" eaLnBrk="1" latinLnBrk="0" hangingPunct="1"/>
                      <a:r>
                        <a:rPr lang="en-US" sz="1100" kern="1200" dirty="0">
                          <a:latin typeface="+mn-lt"/>
                          <a:cs typeface="Arial" panose="020B0604020202020204" pitchFamily="34" charset="0"/>
                        </a:rPr>
                        <a:t>16 / 17</a:t>
                      </a:r>
                      <a:endParaRPr lang="en-US" sz="1100" b="1" kern="1200" dirty="0">
                        <a:solidFill>
                          <a:schemeClr val="tx1"/>
                        </a:solidFill>
                        <a:latin typeface="+mn-lt"/>
                        <a:ea typeface="+mn-ea"/>
                        <a:cs typeface="Arial" panose="020B0604020202020204" pitchFamily="34" charset="0"/>
                      </a:endParaRPr>
                    </a:p>
                  </a:txBody>
                  <a:tcPr marL="68580" marR="68580" marT="34290" marB="34290"/>
                </a:tc>
                <a:tc>
                  <a:txBody>
                    <a:bodyPr/>
                    <a:lstStyle/>
                    <a:p>
                      <a:pPr marL="0" algn="ctr" defTabSz="457200" rtl="0" eaLnBrk="1" latinLnBrk="0" hangingPunct="1"/>
                      <a:r>
                        <a:rPr lang="en-US" sz="1100" kern="1200" dirty="0">
                          <a:latin typeface="+mn-lt"/>
                          <a:cs typeface="Arial" panose="020B0604020202020204" pitchFamily="34" charset="0"/>
                        </a:rPr>
                        <a:t>Budget allocation</a:t>
                      </a:r>
                    </a:p>
                    <a:p>
                      <a:pPr marL="0" algn="ctr" defTabSz="457200" rtl="0" eaLnBrk="1" latinLnBrk="0" hangingPunct="1"/>
                      <a:r>
                        <a:rPr lang="en-US" sz="1100" kern="1200" dirty="0">
                          <a:latin typeface="+mn-lt"/>
                          <a:cs typeface="Arial" panose="020B0604020202020204" pitchFamily="34" charset="0"/>
                        </a:rPr>
                        <a:t>17 / 18</a:t>
                      </a:r>
                      <a:endParaRPr lang="en-US" sz="1100" b="1" kern="1200" dirty="0">
                        <a:solidFill>
                          <a:schemeClr val="tx1"/>
                        </a:solidFill>
                        <a:latin typeface="+mn-lt"/>
                        <a:ea typeface="+mn-ea"/>
                        <a:cs typeface="Arial" panose="020B0604020202020204" pitchFamily="34" charset="0"/>
                      </a:endParaRPr>
                    </a:p>
                  </a:txBody>
                  <a:tcPr marL="68580" marR="68580" marT="34290" marB="34290"/>
                </a:tc>
                <a:tc>
                  <a:txBody>
                    <a:bodyPr/>
                    <a:lstStyle/>
                    <a:p>
                      <a:pPr marL="0" algn="ctr" defTabSz="457200" rtl="0" eaLnBrk="1" latinLnBrk="0" hangingPunct="1"/>
                      <a:r>
                        <a:rPr lang="en-US" sz="1100" b="1" kern="1200" dirty="0">
                          <a:solidFill>
                            <a:schemeClr val="lt1"/>
                          </a:solidFill>
                          <a:latin typeface="+mn-lt"/>
                          <a:ea typeface="+mn-ea"/>
                          <a:cs typeface="Arial" panose="020B0604020202020204" pitchFamily="34" charset="0"/>
                        </a:rPr>
                        <a:t>Budget allocation </a:t>
                      </a:r>
                    </a:p>
                    <a:p>
                      <a:pPr marL="0" algn="ctr" defTabSz="457200" rtl="0" eaLnBrk="1" latinLnBrk="0" hangingPunct="1"/>
                      <a:r>
                        <a:rPr lang="en-US" sz="1100" b="1" kern="1200" dirty="0">
                          <a:solidFill>
                            <a:schemeClr val="lt1"/>
                          </a:solidFill>
                          <a:latin typeface="+mn-lt"/>
                          <a:ea typeface="+mn-ea"/>
                          <a:cs typeface="Arial" panose="020B0604020202020204" pitchFamily="34" charset="0"/>
                        </a:rPr>
                        <a:t>18 / 19</a:t>
                      </a:r>
                    </a:p>
                  </a:txBody>
                  <a:tcPr marL="68580" marR="68580" marT="34290" marB="34290"/>
                </a:tc>
                <a:tc>
                  <a:txBody>
                    <a:bodyPr/>
                    <a:lstStyle/>
                    <a:p>
                      <a:pPr marL="0" algn="ctr" defTabSz="457200" rtl="0" eaLnBrk="1" latinLnBrk="0" hangingPunct="1"/>
                      <a:r>
                        <a:rPr lang="en-US" sz="1100" kern="1200" dirty="0">
                          <a:latin typeface="+mn-lt"/>
                          <a:cs typeface="Arial" panose="020B0604020202020204" pitchFamily="34" charset="0"/>
                        </a:rPr>
                        <a:t>Medium Term Strategic Framework outcome</a:t>
                      </a:r>
                      <a:endParaRPr lang="en-US" sz="1100" b="1" kern="1200" dirty="0">
                        <a:solidFill>
                          <a:schemeClr val="tx1"/>
                        </a:solidFill>
                        <a:latin typeface="+mn-lt"/>
                        <a:ea typeface="+mn-ea"/>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433072">
                <a:tc>
                  <a:txBody>
                    <a:bodyPr/>
                    <a:lstStyle/>
                    <a:p>
                      <a:pPr algn="l"/>
                      <a:r>
                        <a:rPr lang="en-US" sz="1100" b="0" dirty="0">
                          <a:latin typeface="+mn-lt"/>
                          <a:cs typeface="Arial" panose="020B0604020202020204" pitchFamily="34" charset="0"/>
                        </a:rPr>
                        <a:t>Economic Participation</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R59 253 300</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76,551,615</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R 73</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853</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745 </a:t>
                      </a:r>
                    </a:p>
                  </a:txBody>
                  <a:tcPr marL="6350" marR="6350" marT="6350" marB="0" anchor="ctr"/>
                </a:tc>
                <a:tc>
                  <a:txBody>
                    <a:bodyPr/>
                    <a:lstStyle/>
                    <a:p>
                      <a:pPr algn="l"/>
                      <a:r>
                        <a:rPr lang="en-US" sz="1100" i="1" dirty="0">
                          <a:latin typeface="+mn-lt"/>
                          <a:cs typeface="Arial" panose="020B0604020202020204" pitchFamily="34" charset="0"/>
                        </a:rPr>
                        <a:t>Decent employment through inclusive</a:t>
                      </a:r>
                      <a:r>
                        <a:rPr lang="en-US" sz="1100" i="1" baseline="0" dirty="0">
                          <a:latin typeface="+mn-lt"/>
                          <a:cs typeface="Arial" panose="020B0604020202020204" pitchFamily="34" charset="0"/>
                        </a:rPr>
                        <a:t> economic growth</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612838">
                <a:tc>
                  <a:txBody>
                    <a:bodyPr/>
                    <a:lstStyle/>
                    <a:p>
                      <a:r>
                        <a:rPr lang="en-US" sz="1100" b="0" dirty="0">
                          <a:latin typeface="+mn-lt"/>
                          <a:cs typeface="Arial" panose="020B0604020202020204" pitchFamily="34" charset="0"/>
                        </a:rPr>
                        <a:t>Education and skills development</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R74 099 686</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74,267,999</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R 64</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714</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815 </a:t>
                      </a:r>
                    </a:p>
                  </a:txBody>
                  <a:tcPr marL="6350" marR="6350" marT="6350" marB="0" anchor="ctr"/>
                </a:tc>
                <a:tc>
                  <a:txBody>
                    <a:bodyPr/>
                    <a:lstStyle/>
                    <a:p>
                      <a:pPr algn="l"/>
                      <a:r>
                        <a:rPr lang="en-US" sz="1100" i="1" dirty="0">
                          <a:latin typeface="+mn-lt"/>
                          <a:cs typeface="Arial" panose="020B0604020202020204" pitchFamily="34" charset="0"/>
                        </a:rPr>
                        <a:t>Quality basic education &amp; decent</a:t>
                      </a:r>
                      <a:r>
                        <a:rPr lang="en-US" sz="1100" i="1" baseline="0" dirty="0">
                          <a:latin typeface="+mn-lt"/>
                          <a:cs typeface="Arial" panose="020B0604020202020204" pitchFamily="34" charset="0"/>
                        </a:rPr>
                        <a:t> employment through inclusive economic growth</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433072">
                <a:tc>
                  <a:txBody>
                    <a:bodyPr/>
                    <a:lstStyle/>
                    <a:p>
                      <a:r>
                        <a:rPr lang="en-US" sz="1100" b="0" dirty="0">
                          <a:latin typeface="+mn-lt"/>
                          <a:cs typeface="Arial" panose="020B0604020202020204" pitchFamily="34" charset="0"/>
                        </a:rPr>
                        <a:t>National Youth Service</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R56</a:t>
                      </a:r>
                      <a:r>
                        <a:rPr lang="en-US" sz="1100" baseline="0" dirty="0">
                          <a:latin typeface="+mn-lt"/>
                          <a:cs typeface="Arial" panose="020B0604020202020204" pitchFamily="34" charset="0"/>
                        </a:rPr>
                        <a:t> 802 100</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33,960,882</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  R 27</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849</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802 </a:t>
                      </a:r>
                    </a:p>
                  </a:txBody>
                  <a:tcPr marL="6350" marR="6350" marT="6350" marB="0" anchor="ctr"/>
                </a:tc>
                <a:tc>
                  <a:txBody>
                    <a:bodyPr/>
                    <a:lstStyle/>
                    <a:p>
                      <a:pPr algn="l"/>
                      <a:r>
                        <a:rPr lang="en-US" sz="1100" i="1" dirty="0">
                          <a:latin typeface="+mn-lt"/>
                          <a:cs typeface="Arial" panose="020B0604020202020204" pitchFamily="34" charset="0"/>
                        </a:rPr>
                        <a:t>Nation building and social cohesion</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3"/>
                  </a:ext>
                </a:extLst>
              </a:tr>
              <a:tr h="612838">
                <a:tc>
                  <a:txBody>
                    <a:bodyPr/>
                    <a:lstStyle/>
                    <a:p>
                      <a:r>
                        <a:rPr lang="en-US" sz="1100" b="0" dirty="0">
                          <a:latin typeface="+mn-lt"/>
                          <a:cs typeface="Arial" panose="020B0604020202020204" pitchFamily="34" charset="0"/>
                        </a:rPr>
                        <a:t>Universal access </a:t>
                      </a:r>
                      <a:r>
                        <a:rPr lang="en-US" sz="1100" b="0">
                          <a:latin typeface="+mn-lt"/>
                          <a:cs typeface="Arial" panose="020B0604020202020204" pitchFamily="34" charset="0"/>
                        </a:rPr>
                        <a:t>to opportunities</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R24 611 821</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21,654,216</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R29 623 701</a:t>
                      </a:r>
                    </a:p>
                  </a:txBody>
                  <a:tcPr marL="6350" marR="6350" marT="6350" marB="0" anchor="ctr"/>
                </a:tc>
                <a:tc>
                  <a:txBody>
                    <a:bodyPr/>
                    <a:lstStyle/>
                    <a:p>
                      <a:pPr algn="l"/>
                      <a:r>
                        <a:rPr lang="en-US" sz="1100" i="1" dirty="0">
                          <a:latin typeface="+mn-lt"/>
                          <a:cs typeface="Arial" panose="020B0604020202020204" pitchFamily="34" charset="0"/>
                        </a:rPr>
                        <a:t>An efficient, effective and development orientated public service</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4"/>
                  </a:ext>
                </a:extLst>
              </a:tr>
              <a:tr h="433072">
                <a:tc>
                  <a:txBody>
                    <a:bodyPr/>
                    <a:lstStyle/>
                    <a:p>
                      <a:r>
                        <a:rPr lang="en-US" sz="1100" b="0" dirty="0">
                          <a:latin typeface="+mn-lt"/>
                          <a:cs typeface="Arial" panose="020B0604020202020204" pitchFamily="34" charset="0"/>
                        </a:rPr>
                        <a:t>Research and Policy</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R10 173 573</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5,421,600</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   R 9</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730</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000 </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latin typeface="+mn-lt"/>
                          <a:cs typeface="Arial" panose="020B0604020202020204" pitchFamily="34" charset="0"/>
                        </a:rPr>
                        <a:t>Decent employment through inclusive</a:t>
                      </a:r>
                      <a:r>
                        <a:rPr lang="en-US" sz="1100" i="1" baseline="0" dirty="0">
                          <a:latin typeface="+mn-lt"/>
                          <a:cs typeface="Arial" panose="020B0604020202020204" pitchFamily="34" charset="0"/>
                        </a:rPr>
                        <a:t> economic growth</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5"/>
                  </a:ext>
                </a:extLst>
              </a:tr>
              <a:tr h="612838">
                <a:tc>
                  <a:txBody>
                    <a:bodyPr/>
                    <a:lstStyle/>
                    <a:p>
                      <a:r>
                        <a:rPr lang="en-US" sz="1100" b="0" dirty="0">
                          <a:latin typeface="+mn-lt"/>
                          <a:cs typeface="Arial" panose="020B0604020202020204" pitchFamily="34" charset="0"/>
                        </a:rPr>
                        <a:t>Administration</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R69 283</a:t>
                      </a:r>
                      <a:r>
                        <a:rPr lang="en-US" sz="1100" baseline="0" dirty="0">
                          <a:latin typeface="+mn-lt"/>
                          <a:cs typeface="Arial" panose="020B0604020202020204" pitchFamily="34" charset="0"/>
                        </a:rPr>
                        <a:t> 719</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70,737,670</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 R 76</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593</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810 </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latin typeface="+mn-lt"/>
                          <a:cs typeface="Arial" panose="020B0604020202020204" pitchFamily="34" charset="0"/>
                        </a:rPr>
                        <a:t>An efficient, effective and development orientated public service</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6"/>
                  </a:ext>
                </a:extLst>
              </a:tr>
              <a:tr h="612838">
                <a:tc>
                  <a:txBody>
                    <a:bodyPr/>
                    <a:lstStyle/>
                    <a:p>
                      <a:r>
                        <a:rPr lang="en-US" sz="1100" b="0" dirty="0">
                          <a:latin typeface="+mn-lt"/>
                          <a:cs typeface="Arial" panose="020B0604020202020204" pitchFamily="34" charset="0"/>
                        </a:rPr>
                        <a:t>Employee</a:t>
                      </a:r>
                      <a:r>
                        <a:rPr lang="en-US" sz="1100" b="0" baseline="0" dirty="0">
                          <a:latin typeface="+mn-lt"/>
                          <a:cs typeface="Arial" panose="020B0604020202020204" pitchFamily="34" charset="0"/>
                        </a:rPr>
                        <a:t> costs</a:t>
                      </a:r>
                      <a:endParaRPr lang="en-US" sz="1100" b="0"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dirty="0">
                          <a:latin typeface="+mn-lt"/>
                          <a:cs typeface="Arial" panose="020B0604020202020204" pitchFamily="34" charset="0"/>
                        </a:rPr>
                        <a:t>R145 529 300</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 163,500,000</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R 170</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000</a:t>
                      </a:r>
                      <a:r>
                        <a:rPr lang="en-US" sz="1100" b="0" i="0" u="none" strike="noStrike" kern="1200" baseline="0" dirty="0">
                          <a:solidFill>
                            <a:srgbClr val="000000"/>
                          </a:solidFill>
                          <a:effectLst/>
                          <a:latin typeface="+mn-lt"/>
                          <a:ea typeface="+mn-ea"/>
                          <a:cs typeface="+mn-cs"/>
                        </a:rPr>
                        <a:t> </a:t>
                      </a:r>
                      <a:r>
                        <a:rPr lang="en-US" sz="1100" b="0" i="0" u="none" strike="noStrike" kern="1200" dirty="0">
                          <a:solidFill>
                            <a:srgbClr val="000000"/>
                          </a:solidFill>
                          <a:effectLst/>
                          <a:latin typeface="+mn-lt"/>
                          <a:ea typeface="+mn-ea"/>
                          <a:cs typeface="+mn-cs"/>
                        </a:rPr>
                        <a:t>000 </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a:latin typeface="+mn-lt"/>
                          <a:cs typeface="Arial" panose="020B0604020202020204" pitchFamily="34" charset="0"/>
                        </a:rPr>
                        <a:t>An efficient, effective and development orientated public service</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10007"/>
                  </a:ext>
                </a:extLst>
              </a:tr>
              <a:tr h="612838">
                <a:tc>
                  <a:txBody>
                    <a:bodyPr/>
                    <a:lstStyle/>
                    <a:p>
                      <a:r>
                        <a:rPr lang="en-US" sz="1100" b="0" dirty="0">
                          <a:solidFill>
                            <a:schemeClr val="tx1"/>
                          </a:solidFill>
                          <a:latin typeface="+mn-lt"/>
                          <a:cs typeface="Arial" panose="020B0604020202020204" pitchFamily="34" charset="0"/>
                        </a:rPr>
                        <a:t>CAPEX</a:t>
                      </a:r>
                    </a:p>
                  </a:txBody>
                  <a:tcPr marL="68580" marR="68580" marT="34290" marB="34290" anchor="ctr"/>
                </a:tc>
                <a:tc>
                  <a:txBody>
                    <a:bodyPr/>
                    <a:lstStyle/>
                    <a:p>
                      <a:pPr algn="r"/>
                      <a:r>
                        <a:rPr lang="en-US" sz="1100" dirty="0">
                          <a:solidFill>
                            <a:schemeClr val="tx1"/>
                          </a:solidFill>
                          <a:latin typeface="+mn-lt"/>
                          <a:cs typeface="Arial" panose="020B0604020202020204" pitchFamily="34" charset="0"/>
                        </a:rPr>
                        <a:t>R12</a:t>
                      </a:r>
                      <a:r>
                        <a:rPr lang="en-US" sz="1100" baseline="0" dirty="0">
                          <a:solidFill>
                            <a:schemeClr val="tx1"/>
                          </a:solidFill>
                          <a:latin typeface="+mn-lt"/>
                          <a:cs typeface="Arial" panose="020B0604020202020204" pitchFamily="34" charset="0"/>
                        </a:rPr>
                        <a:t> 000 000</a:t>
                      </a:r>
                      <a:endParaRPr lang="en-US" sz="1100"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0" i="0" u="none" strike="noStrike" dirty="0">
                          <a:solidFill>
                            <a:srgbClr val="000000"/>
                          </a:solidFill>
                          <a:effectLst/>
                          <a:latin typeface="+mn-lt"/>
                        </a:rPr>
                        <a:t>R11,000,000</a:t>
                      </a:r>
                    </a:p>
                  </a:txBody>
                  <a:tcPr marL="6350" marR="6350" marT="6350" marB="0" anchor="ctr"/>
                </a:tc>
                <a:tc>
                  <a:txBody>
                    <a:bodyPr/>
                    <a:lstStyle/>
                    <a:p>
                      <a:pPr marL="0" algn="r" defTabSz="457200" rtl="0" eaLnBrk="1" fontAlgn="b" latinLnBrk="0" hangingPunct="1"/>
                      <a:r>
                        <a:rPr lang="en-US" sz="1100" b="0" i="0" u="none" strike="noStrike" kern="1200" dirty="0">
                          <a:solidFill>
                            <a:srgbClr val="000000"/>
                          </a:solidFill>
                          <a:effectLst/>
                          <a:latin typeface="+mn-lt"/>
                          <a:ea typeface="+mn-ea"/>
                          <a:cs typeface="+mn-cs"/>
                        </a:rPr>
                        <a:t>R 28</a:t>
                      </a:r>
                      <a:r>
                        <a:rPr lang="en-US" sz="1100" b="0" i="0" u="none" strike="noStrike" kern="1200" baseline="0" dirty="0">
                          <a:solidFill>
                            <a:srgbClr val="000000"/>
                          </a:solidFill>
                          <a:effectLst/>
                          <a:latin typeface="+mn-lt"/>
                          <a:ea typeface="+mn-ea"/>
                          <a:cs typeface="+mn-cs"/>
                        </a:rPr>
                        <a:t> 495 127</a:t>
                      </a:r>
                      <a:r>
                        <a:rPr lang="en-US" sz="1100" b="0" i="0" u="none" strike="noStrike" kern="1200" dirty="0">
                          <a:solidFill>
                            <a:srgbClr val="000000"/>
                          </a:solidFill>
                          <a:effectLst/>
                          <a:latin typeface="+mn-lt"/>
                          <a:ea typeface="+mn-ea"/>
                          <a:cs typeface="+mn-cs"/>
                        </a:rPr>
                        <a:t> </a:t>
                      </a:r>
                    </a:p>
                  </a:txBody>
                  <a:tcPr marL="6350" marR="6350" marT="635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latin typeface="+mn-lt"/>
                          <a:cs typeface="Arial" panose="020B0604020202020204" pitchFamily="34" charset="0"/>
                        </a:rPr>
                        <a:t>An efficient, effective and development orientated public service</a:t>
                      </a:r>
                      <a:endParaRPr lang="en-US" sz="1100" i="1" dirty="0">
                        <a:solidFill>
                          <a:schemeClr val="tx1"/>
                        </a:solidFill>
                        <a:latin typeface="+mn-lt"/>
                        <a:cs typeface="Arial" panose="020B0604020202020204" pitchFamily="34" charset="0"/>
                      </a:endParaRPr>
                    </a:p>
                  </a:txBody>
                  <a:tcPr marL="68580" marR="68580" marT="34290" marB="34290" anchor="ctr"/>
                </a:tc>
                <a:extLst>
                  <a:ext uri="{0D108BD9-81ED-4DB2-BD59-A6C34878D82A}">
                    <a16:rowId xmlns:a16="http://schemas.microsoft.com/office/drawing/2014/main" val="2598661822"/>
                  </a:ext>
                </a:extLst>
              </a:tr>
              <a:tr h="433072">
                <a:tc>
                  <a:txBody>
                    <a:bodyPr/>
                    <a:lstStyle/>
                    <a:p>
                      <a:pPr algn="l"/>
                      <a:endParaRPr lang="en-US" sz="1100" b="1" dirty="0">
                        <a:latin typeface="+mn-lt"/>
                        <a:cs typeface="Arial" panose="020B0604020202020204" pitchFamily="34" charset="0"/>
                      </a:endParaRPr>
                    </a:p>
                    <a:p>
                      <a:pPr algn="l"/>
                      <a:r>
                        <a:rPr lang="en-US" sz="1100" b="1" dirty="0">
                          <a:latin typeface="+mn-lt"/>
                          <a:cs typeface="Arial" panose="020B0604020202020204" pitchFamily="34" charset="0"/>
                        </a:rPr>
                        <a:t>Total</a:t>
                      </a:r>
                      <a:endParaRPr lang="en-US" sz="1100" b="1" dirty="0">
                        <a:solidFill>
                          <a:schemeClr val="tx1"/>
                        </a:solidFill>
                        <a:latin typeface="+mn-lt"/>
                        <a:cs typeface="Arial" panose="020B0604020202020204" pitchFamily="34" charset="0"/>
                      </a:endParaRPr>
                    </a:p>
                  </a:txBody>
                  <a:tcPr marL="68580" marR="68580" marT="34290" marB="34290"/>
                </a:tc>
                <a:tc>
                  <a:txBody>
                    <a:bodyPr/>
                    <a:lstStyle/>
                    <a:p>
                      <a:pPr algn="r"/>
                      <a:r>
                        <a:rPr lang="en-US" sz="1100" b="1" dirty="0">
                          <a:latin typeface="+mn-lt"/>
                          <a:cs typeface="Arial" panose="020B0604020202020204" pitchFamily="34" charset="0"/>
                        </a:rPr>
                        <a:t>R451 753</a:t>
                      </a:r>
                      <a:r>
                        <a:rPr lang="en-US" sz="1100" b="1" baseline="0" dirty="0">
                          <a:latin typeface="+mn-lt"/>
                          <a:cs typeface="Arial" panose="020B0604020202020204" pitchFamily="34" charset="0"/>
                        </a:rPr>
                        <a:t> 500</a:t>
                      </a:r>
                      <a:endParaRPr lang="en-US" sz="1100" b="1" dirty="0">
                        <a:solidFill>
                          <a:schemeClr val="tx1"/>
                        </a:solidFill>
                        <a:latin typeface="+mn-lt"/>
                        <a:cs typeface="Arial" panose="020B0604020202020204" pitchFamily="34" charset="0"/>
                      </a:endParaRPr>
                    </a:p>
                  </a:txBody>
                  <a:tcPr marL="68580" marR="68580" marT="34290" marB="34290" anchor="ctr"/>
                </a:tc>
                <a:tc>
                  <a:txBody>
                    <a:bodyPr/>
                    <a:lstStyle/>
                    <a:p>
                      <a:pPr algn="r"/>
                      <a:r>
                        <a:rPr lang="en-US" sz="1100" b="1" dirty="0">
                          <a:latin typeface="+mn-lt"/>
                          <a:cs typeface="Arial" panose="020B0604020202020204" pitchFamily="34" charset="0"/>
                        </a:rPr>
                        <a:t>R457 093</a:t>
                      </a:r>
                      <a:r>
                        <a:rPr lang="en-US" sz="1100" b="1" baseline="0" dirty="0">
                          <a:latin typeface="+mn-lt"/>
                          <a:cs typeface="Arial" panose="020B0604020202020204" pitchFamily="34" charset="0"/>
                        </a:rPr>
                        <a:t> 982</a:t>
                      </a:r>
                      <a:endParaRPr lang="en-US" sz="1100" b="1" dirty="0">
                        <a:solidFill>
                          <a:schemeClr val="tx1"/>
                        </a:solidFill>
                        <a:latin typeface="+mn-lt"/>
                        <a:cs typeface="Arial" panose="020B0604020202020204" pitchFamily="34" charset="0"/>
                      </a:endParaRPr>
                    </a:p>
                  </a:txBody>
                  <a:tcPr marL="68580" marR="68580" marT="34290" marB="34290" anchor="ctr"/>
                </a:tc>
                <a:tc>
                  <a:txBody>
                    <a:bodyPr/>
                    <a:lstStyle/>
                    <a:p>
                      <a:pPr algn="r" fontAlgn="b"/>
                      <a:r>
                        <a:rPr lang="en-US" sz="1100" b="1" i="0" u="none" strike="noStrike" dirty="0">
                          <a:solidFill>
                            <a:srgbClr val="000000"/>
                          </a:solidFill>
                          <a:effectLst/>
                          <a:latin typeface="+mn-lt"/>
                        </a:rPr>
                        <a:t>R 480 861</a:t>
                      </a:r>
                      <a:r>
                        <a:rPr lang="en-US" sz="1100" b="1" i="0" u="none" strike="noStrike" baseline="0" dirty="0">
                          <a:solidFill>
                            <a:srgbClr val="000000"/>
                          </a:solidFill>
                          <a:effectLst/>
                          <a:latin typeface="+mn-lt"/>
                        </a:rPr>
                        <a:t> 000</a:t>
                      </a:r>
                      <a:r>
                        <a:rPr lang="en-US" sz="1100" b="1" i="0" u="none" strike="noStrike" dirty="0">
                          <a:solidFill>
                            <a:srgbClr val="000000"/>
                          </a:solidFill>
                          <a:effectLst/>
                          <a:latin typeface="+mn-lt"/>
                        </a:rPr>
                        <a:t> </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3845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81013" y="1302214"/>
            <a:ext cx="7789862" cy="1661993"/>
          </a:xfrm>
        </p:spPr>
        <p:txBody>
          <a:bodyPr/>
          <a:lstStyle/>
          <a:p>
            <a:pPr marL="514350" indent="-514350">
              <a:buAutoNum type="arabicPeriod"/>
            </a:pPr>
            <a:r>
              <a:rPr lang="en-US" dirty="0"/>
              <a:t>Situational analysis</a:t>
            </a:r>
          </a:p>
          <a:p>
            <a:pPr marL="514350" indent="-514350">
              <a:buAutoNum type="arabicPeriod"/>
            </a:pPr>
            <a:r>
              <a:rPr lang="en-US" sz="1800" dirty="0"/>
              <a:t>Quarter two performance</a:t>
            </a:r>
          </a:p>
          <a:p>
            <a:pPr marL="514350" indent="-514350">
              <a:buAutoNum type="arabicPeriod"/>
            </a:pPr>
            <a:r>
              <a:rPr lang="en-US" dirty="0"/>
              <a:t>Quarter two financials</a:t>
            </a:r>
          </a:p>
          <a:p>
            <a:pPr marL="514350" indent="-514350">
              <a:buAutoNum type="arabicPeriod"/>
            </a:pPr>
            <a:r>
              <a:rPr lang="en-US" sz="1800" dirty="0"/>
              <a:t>Youth labor market insights</a:t>
            </a:r>
          </a:p>
          <a:p>
            <a:pPr marL="514350" indent="-514350">
              <a:buAutoNum type="arabicPeriod"/>
            </a:pPr>
            <a:r>
              <a:rPr lang="en-US" dirty="0"/>
              <a:t>Questions</a:t>
            </a:r>
            <a:endParaRPr lang="en-US" sz="1800" dirty="0"/>
          </a:p>
          <a:p>
            <a:pPr marL="514350" indent="-514350">
              <a:buAutoNum type="arabicPeriod"/>
            </a:pPr>
            <a:endParaRPr lang="en-US" sz="1800" dirty="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1</a:t>
            </a:fld>
            <a:endParaRPr lang="en-GB" altLang="en-US" dirty="0"/>
          </a:p>
        </p:txBody>
      </p:sp>
      <p:pic>
        <p:nvPicPr>
          <p:cNvPr id="5" name="Picture 4"/>
          <p:cNvPicPr>
            <a:picLocks noChangeAspect="1"/>
          </p:cNvPicPr>
          <p:nvPr/>
        </p:nvPicPr>
        <p:blipFill>
          <a:blip r:embed="rId2"/>
          <a:stretch>
            <a:fillRect/>
          </a:stretch>
        </p:blipFill>
        <p:spPr>
          <a:xfrm>
            <a:off x="391366" y="2740872"/>
            <a:ext cx="5652659" cy="3111366"/>
          </a:xfrm>
          <a:prstGeom prst="rect">
            <a:avLst/>
          </a:prstGeom>
        </p:spPr>
      </p:pic>
    </p:spTree>
    <p:extLst>
      <p:ext uri="{BB962C8B-B14F-4D97-AF65-F5344CB8AC3E}">
        <p14:creationId xmlns:p14="http://schemas.microsoft.com/office/powerpoint/2010/main" val="44252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72" y="512946"/>
            <a:ext cx="7025456" cy="307777"/>
          </a:xfrm>
        </p:spPr>
        <p:txBody>
          <a:bodyPr/>
          <a:lstStyle/>
          <a:p>
            <a:r>
              <a:rPr lang="en-US" dirty="0"/>
              <a:t>Quarter two financial performance – Annual budget</a:t>
            </a:r>
          </a:p>
        </p:txBody>
      </p:sp>
      <p:sp>
        <p:nvSpPr>
          <p:cNvPr id="3" name="Slide Number Placeholder 2"/>
          <p:cNvSpPr>
            <a:spLocks noGrp="1"/>
          </p:cNvSpPr>
          <p:nvPr>
            <p:ph type="sldNum" sz="quarter" idx="10"/>
          </p:nvPr>
        </p:nvSpPr>
        <p:spPr/>
        <p:txBody>
          <a:bodyPr/>
          <a:lstStyle/>
          <a:p>
            <a:fld id="{7F6D1DE0-B443-48F6-9E73-478825739009}" type="slidenum">
              <a:rPr lang="en-GB" smtClean="0"/>
              <a:pPr/>
              <a:t>19</a:t>
            </a:fld>
            <a:endParaRPr lang="en-GB" dirty="0"/>
          </a:p>
        </p:txBody>
      </p:sp>
      <p:graphicFrame>
        <p:nvGraphicFramePr>
          <p:cNvPr id="4" name="Table 3"/>
          <p:cNvGraphicFramePr>
            <a:graphicFrameLocks noGrp="1"/>
          </p:cNvGraphicFramePr>
          <p:nvPr>
            <p:extLst/>
          </p:nvPr>
        </p:nvGraphicFramePr>
        <p:xfrm>
          <a:off x="256850" y="1140429"/>
          <a:ext cx="8642052" cy="5344638"/>
        </p:xfrm>
        <a:graphic>
          <a:graphicData uri="http://schemas.openxmlformats.org/drawingml/2006/table">
            <a:tbl>
              <a:tblPr firstRow="1" bandRow="1">
                <a:tableStyleId>{85BE263C-DBD7-4A20-BB59-AAB30ACAA65A}</a:tableStyleId>
              </a:tblPr>
              <a:tblGrid>
                <a:gridCol w="2026046">
                  <a:extLst>
                    <a:ext uri="{9D8B030D-6E8A-4147-A177-3AD203B41FA5}">
                      <a16:colId xmlns:a16="http://schemas.microsoft.com/office/drawing/2014/main" val="20000"/>
                    </a:ext>
                  </a:extLst>
                </a:gridCol>
                <a:gridCol w="1516375">
                  <a:extLst>
                    <a:ext uri="{9D8B030D-6E8A-4147-A177-3AD203B41FA5}">
                      <a16:colId xmlns:a16="http://schemas.microsoft.com/office/drawing/2014/main" val="2999747672"/>
                    </a:ext>
                  </a:extLst>
                </a:gridCol>
                <a:gridCol w="1646922">
                  <a:extLst>
                    <a:ext uri="{9D8B030D-6E8A-4147-A177-3AD203B41FA5}">
                      <a16:colId xmlns:a16="http://schemas.microsoft.com/office/drawing/2014/main" val="1266172939"/>
                    </a:ext>
                  </a:extLst>
                </a:gridCol>
                <a:gridCol w="1245235">
                  <a:extLst>
                    <a:ext uri="{9D8B030D-6E8A-4147-A177-3AD203B41FA5}">
                      <a16:colId xmlns:a16="http://schemas.microsoft.com/office/drawing/2014/main" val="2903537000"/>
                    </a:ext>
                  </a:extLst>
                </a:gridCol>
                <a:gridCol w="2207474">
                  <a:extLst>
                    <a:ext uri="{9D8B030D-6E8A-4147-A177-3AD203B41FA5}">
                      <a16:colId xmlns:a16="http://schemas.microsoft.com/office/drawing/2014/main" val="277270796"/>
                    </a:ext>
                  </a:extLst>
                </a:gridCol>
              </a:tblGrid>
              <a:tr h="584676">
                <a:tc>
                  <a:txBody>
                    <a:bodyPr/>
                    <a:lstStyle/>
                    <a:p>
                      <a:pPr marL="0" algn="ctr" defTabSz="457200" rtl="0" eaLnBrk="1" latinLnBrk="0" hangingPunct="1"/>
                      <a:r>
                        <a:rPr lang="en-US" sz="1400" kern="1200" dirty="0">
                          <a:latin typeface="+mn-lt"/>
                        </a:rPr>
                        <a:t>Key Programmatic Area</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Annual budget</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Q2 Actual</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Percentage</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Budget classification</a:t>
                      </a:r>
                    </a:p>
                  </a:txBody>
                  <a:tcPr marL="68580" marR="68580" marT="34290" marB="34290"/>
                </a:tc>
                <a:extLst>
                  <a:ext uri="{0D108BD9-81ED-4DB2-BD59-A6C34878D82A}">
                    <a16:rowId xmlns:a16="http://schemas.microsoft.com/office/drawing/2014/main" val="10000"/>
                  </a:ext>
                </a:extLst>
              </a:tr>
              <a:tr h="433072">
                <a:tc>
                  <a:txBody>
                    <a:bodyPr/>
                    <a:lstStyle/>
                    <a:p>
                      <a:pPr algn="l"/>
                      <a:r>
                        <a:rPr lang="en-US" sz="1400" b="0" dirty="0">
                          <a:latin typeface="+mn-lt"/>
                        </a:rPr>
                        <a:t>Economic Participation</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R 73</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853</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745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R36 133</a:t>
                      </a:r>
                      <a:r>
                        <a:rPr lang="en-ZA" sz="1400" b="0" i="0" u="none" strike="noStrike" baseline="0" dirty="0">
                          <a:solidFill>
                            <a:srgbClr val="000000"/>
                          </a:solidFill>
                          <a:effectLst/>
                          <a:latin typeface="Tahoma" panose="020B0604030504040204" pitchFamily="34" charset="0"/>
                        </a:rPr>
                        <a:t> 145</a:t>
                      </a:r>
                      <a:endParaRPr lang="en-ZA" sz="1400" b="0" i="0" u="none" strike="noStrike" dirty="0">
                        <a:solidFill>
                          <a:srgbClr val="000000"/>
                        </a:solidFill>
                        <a:effectLst/>
                        <a:latin typeface="Tahoma" panose="020B0604030504040204" pitchFamily="34" charset="0"/>
                      </a:endParaRP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49%</a:t>
                      </a:r>
                    </a:p>
                  </a:txBody>
                  <a:tcPr marL="6350" marR="6350" marT="6350" marB="0" anchor="ctr"/>
                </a:tc>
                <a:tc>
                  <a:txBody>
                    <a:bodyPr/>
                    <a:lstStyle/>
                    <a:p>
                      <a:pPr algn="l"/>
                      <a:r>
                        <a:rPr lang="en-US" sz="1200" i="1" dirty="0"/>
                        <a:t>Decent employment through inclusive</a:t>
                      </a:r>
                      <a:r>
                        <a:rPr lang="en-US" sz="1200" i="1" baseline="0" dirty="0"/>
                        <a:t>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612838">
                <a:tc>
                  <a:txBody>
                    <a:bodyPr/>
                    <a:lstStyle/>
                    <a:p>
                      <a:r>
                        <a:rPr lang="en-US" sz="1400" b="0" dirty="0">
                          <a:latin typeface="+mn-lt"/>
                        </a:rPr>
                        <a:t>Education and skills development</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R 64</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714</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815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R26 123 220</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40%</a:t>
                      </a:r>
                    </a:p>
                  </a:txBody>
                  <a:tcPr marL="6350" marR="6350" marT="6350" marB="0" anchor="ctr"/>
                </a:tc>
                <a:tc>
                  <a:txBody>
                    <a:bodyPr/>
                    <a:lstStyle/>
                    <a:p>
                      <a:pPr algn="l"/>
                      <a:r>
                        <a:rPr lang="en-US" sz="1200" i="1" dirty="0"/>
                        <a:t>Quality basic education &amp; decent</a:t>
                      </a:r>
                      <a:r>
                        <a:rPr lang="en-US" sz="1200" i="1" baseline="0" dirty="0"/>
                        <a:t> employment through inclusive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433072">
                <a:tc>
                  <a:txBody>
                    <a:bodyPr/>
                    <a:lstStyle/>
                    <a:p>
                      <a:r>
                        <a:rPr lang="en-US" sz="1400" b="0" dirty="0">
                          <a:latin typeface="+mn-lt"/>
                        </a:rPr>
                        <a:t>National Youth Service</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  R 27</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849</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802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 8</a:t>
                      </a:r>
                      <a:r>
                        <a:rPr lang="en-ZA" sz="1400" b="0" i="0" u="none" strike="noStrike" baseline="0" dirty="0">
                          <a:solidFill>
                            <a:srgbClr val="000000"/>
                          </a:solidFill>
                          <a:effectLst/>
                          <a:latin typeface="Tahoma" panose="020B0604030504040204" pitchFamily="34" charset="0"/>
                        </a:rPr>
                        <a:t> 984 595</a:t>
                      </a:r>
                      <a:endParaRPr lang="en-ZA" sz="1400" b="0" i="0" u="none" strike="noStrike" dirty="0">
                        <a:solidFill>
                          <a:srgbClr val="000000"/>
                        </a:solidFill>
                        <a:effectLst/>
                        <a:latin typeface="Tahoma" panose="020B0604030504040204" pitchFamily="34" charset="0"/>
                      </a:endParaRP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32%</a:t>
                      </a:r>
                    </a:p>
                  </a:txBody>
                  <a:tcPr marL="6350" marR="6350" marT="6350" marB="0" anchor="ctr"/>
                </a:tc>
                <a:tc>
                  <a:txBody>
                    <a:bodyPr/>
                    <a:lstStyle/>
                    <a:p>
                      <a:pPr algn="l"/>
                      <a:r>
                        <a:rPr lang="en-US" sz="1200" i="1" dirty="0"/>
                        <a:t>Nation building and social cohesion</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612838">
                <a:tc>
                  <a:txBody>
                    <a:bodyPr/>
                    <a:lstStyle/>
                    <a:p>
                      <a:r>
                        <a:rPr lang="en-US" sz="1400" b="0" dirty="0">
                          <a:latin typeface="+mn-lt"/>
                        </a:rPr>
                        <a:t>Universal access to opportunities</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R29 623 701</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R10 088 013</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34%</a:t>
                      </a:r>
                    </a:p>
                  </a:txBody>
                  <a:tcPr marL="6350" marR="6350" marT="6350" marB="0" anchor="ctr"/>
                </a:tc>
                <a:tc>
                  <a:txBody>
                    <a:bodyPr/>
                    <a:lstStyle/>
                    <a:p>
                      <a:pPr algn="l"/>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433072">
                <a:tc>
                  <a:txBody>
                    <a:bodyPr/>
                    <a:lstStyle/>
                    <a:p>
                      <a:r>
                        <a:rPr lang="en-US" sz="1400" b="0" dirty="0">
                          <a:latin typeface="+mn-lt"/>
                        </a:rPr>
                        <a:t>Research and Policy</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   R 9</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730</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000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R3 038 325</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31%</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Decent employment through inclusive</a:t>
                      </a:r>
                      <a:r>
                        <a:rPr lang="en-US" sz="1200" i="1" baseline="0" dirty="0"/>
                        <a:t>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612838">
                <a:tc>
                  <a:txBody>
                    <a:bodyPr/>
                    <a:lstStyle/>
                    <a:p>
                      <a:r>
                        <a:rPr lang="en-US" sz="1400" b="0" dirty="0">
                          <a:solidFill>
                            <a:schemeClr val="tx1"/>
                          </a:solidFill>
                          <a:latin typeface="+mn-lt"/>
                        </a:rPr>
                        <a:t>Administration </a:t>
                      </a: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 R 76</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593</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810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R34 613 928</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45%</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6"/>
                  </a:ext>
                </a:extLst>
              </a:tr>
              <a:tr h="612838">
                <a:tc>
                  <a:txBody>
                    <a:bodyPr/>
                    <a:lstStyle/>
                    <a:p>
                      <a:r>
                        <a:rPr lang="en-US" sz="1400" b="0" dirty="0">
                          <a:latin typeface="+mn-lt"/>
                        </a:rPr>
                        <a:t>Employee</a:t>
                      </a:r>
                      <a:r>
                        <a:rPr lang="en-US" sz="1400" b="0" baseline="0" dirty="0">
                          <a:latin typeface="+mn-lt"/>
                        </a:rPr>
                        <a:t> costs</a:t>
                      </a:r>
                      <a:endParaRPr lang="en-US" sz="1400" b="0" dirty="0">
                        <a:solidFill>
                          <a:schemeClr val="tx1"/>
                        </a:solidFill>
                        <a:latin typeface="+mn-lt"/>
                      </a:endParaRP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R 170</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000</a:t>
                      </a:r>
                      <a:r>
                        <a:rPr lang="en-US" sz="1400" b="0" i="0" u="none" strike="noStrike" kern="1200" baseline="0" dirty="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000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R80 224 162</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47%</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510348">
                <a:tc>
                  <a:txBody>
                    <a:bodyPr/>
                    <a:lstStyle/>
                    <a:p>
                      <a:r>
                        <a:rPr lang="en-US" sz="1400" b="0" dirty="0">
                          <a:solidFill>
                            <a:schemeClr val="tx1"/>
                          </a:solidFill>
                          <a:latin typeface="+mn-lt"/>
                        </a:rPr>
                        <a:t>CAPEX</a:t>
                      </a:r>
                    </a:p>
                  </a:txBody>
                  <a:tcPr marL="68580" marR="68580" marT="34290" marB="34290" anchor="ctr"/>
                </a:tc>
                <a:tc>
                  <a:txBody>
                    <a:bodyPr/>
                    <a:lstStyle/>
                    <a:p>
                      <a:pPr marL="0" algn="r" defTabSz="457200" rtl="0" eaLnBrk="1" fontAlgn="b" latinLnBrk="0" hangingPunct="1"/>
                      <a:r>
                        <a:rPr lang="en-US" sz="1400" b="0" i="0" u="none" strike="noStrike" kern="1200" dirty="0">
                          <a:solidFill>
                            <a:srgbClr val="000000"/>
                          </a:solidFill>
                          <a:effectLst/>
                          <a:latin typeface="+mn-lt"/>
                          <a:ea typeface="+mn-ea"/>
                          <a:cs typeface="+mn-cs"/>
                        </a:rPr>
                        <a:t>R 28</a:t>
                      </a:r>
                      <a:r>
                        <a:rPr lang="en-US" sz="1400" b="0" i="0" u="none" strike="noStrike" kern="1200" baseline="0" dirty="0">
                          <a:solidFill>
                            <a:srgbClr val="000000"/>
                          </a:solidFill>
                          <a:effectLst/>
                          <a:latin typeface="+mn-lt"/>
                          <a:ea typeface="+mn-ea"/>
                          <a:cs typeface="+mn-cs"/>
                        </a:rPr>
                        <a:t> 495 127</a:t>
                      </a:r>
                      <a:r>
                        <a:rPr lang="en-US" sz="1400" b="0" i="0" u="none" strike="noStrike" kern="1200" dirty="0">
                          <a:solidFill>
                            <a:srgbClr val="000000"/>
                          </a:solidFill>
                          <a:effectLst/>
                          <a:latin typeface="+mn-lt"/>
                          <a:ea typeface="+mn-ea"/>
                          <a:cs typeface="+mn-cs"/>
                        </a:rPr>
                        <a:t> </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R14 019 122</a:t>
                      </a:r>
                    </a:p>
                  </a:txBody>
                  <a:tcPr marL="6350" marR="6350" marT="6350" marB="0" anchor="ctr"/>
                </a:tc>
                <a:tc>
                  <a:txBody>
                    <a:bodyPr/>
                    <a:lstStyle/>
                    <a:p>
                      <a:pPr marL="0" algn="ctr" defTabSz="457200" rtl="0" eaLnBrk="1" fontAlgn="b" latinLnBrk="0" hangingPunct="1"/>
                      <a:r>
                        <a:rPr lang="en-US" sz="1400" b="0" i="0" u="none" strike="noStrike" kern="1200" dirty="0">
                          <a:solidFill>
                            <a:srgbClr val="000000"/>
                          </a:solidFill>
                          <a:effectLst/>
                          <a:latin typeface="Tahoma" panose="020B0604030504040204" pitchFamily="34" charset="0"/>
                          <a:ea typeface="+mn-ea"/>
                          <a:cs typeface="+mn-cs"/>
                        </a:rPr>
                        <a:t>49%</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 An efficient, effective and   development orientated public  service</a:t>
                      </a:r>
                    </a:p>
                  </a:txBody>
                  <a:tcPr marL="6350" marR="6350" marT="6350" marB="0" anchor="ctr"/>
                </a:tc>
                <a:extLst>
                  <a:ext uri="{0D108BD9-81ED-4DB2-BD59-A6C34878D82A}">
                    <a16:rowId xmlns:a16="http://schemas.microsoft.com/office/drawing/2014/main" val="854715173"/>
                  </a:ext>
                </a:extLst>
              </a:tr>
              <a:tr h="433072">
                <a:tc>
                  <a:txBody>
                    <a:bodyPr/>
                    <a:lstStyle/>
                    <a:p>
                      <a:pPr algn="l"/>
                      <a:r>
                        <a:rPr lang="en-US" sz="1400" b="1" dirty="0">
                          <a:latin typeface="+mn-lt"/>
                        </a:rPr>
                        <a:t>Total</a:t>
                      </a:r>
                      <a:endParaRPr lang="en-US" sz="1400" b="1" dirty="0">
                        <a:solidFill>
                          <a:schemeClr val="tx1"/>
                        </a:solidFill>
                        <a:latin typeface="+mn-lt"/>
                      </a:endParaRPr>
                    </a:p>
                  </a:txBody>
                  <a:tcPr marL="68580" marR="68580" marT="34290" marB="34290"/>
                </a:tc>
                <a:tc>
                  <a:txBody>
                    <a:bodyPr/>
                    <a:lstStyle/>
                    <a:p>
                      <a:pPr algn="r" fontAlgn="b"/>
                      <a:r>
                        <a:rPr lang="en-US" sz="1400" b="1" i="0" u="none" strike="noStrike" dirty="0">
                          <a:solidFill>
                            <a:srgbClr val="000000"/>
                          </a:solidFill>
                          <a:effectLst/>
                          <a:latin typeface="+mn-lt"/>
                        </a:rPr>
                        <a:t>R 480 861</a:t>
                      </a:r>
                      <a:r>
                        <a:rPr lang="en-US" sz="1400" b="1" i="0" u="none" strike="noStrike" baseline="0" dirty="0">
                          <a:solidFill>
                            <a:srgbClr val="000000"/>
                          </a:solidFill>
                          <a:effectLst/>
                          <a:latin typeface="+mn-lt"/>
                        </a:rPr>
                        <a:t> 000</a:t>
                      </a:r>
                      <a:r>
                        <a:rPr lang="en-US" sz="1400" b="1" i="0" u="none" strike="noStrike" dirty="0">
                          <a:solidFill>
                            <a:srgbClr val="000000"/>
                          </a:solidFill>
                          <a:effectLst/>
                          <a:latin typeface="+mn-lt"/>
                        </a:rPr>
                        <a:t> </a:t>
                      </a:r>
                    </a:p>
                  </a:txBody>
                  <a:tcPr marL="6350" marR="6350" marT="6350" marB="0" anchor="ctr"/>
                </a:tc>
                <a:tc>
                  <a:txBody>
                    <a:bodyPr/>
                    <a:lstStyle/>
                    <a:p>
                      <a:pPr algn="r" rtl="0" fontAlgn="b"/>
                      <a:r>
                        <a:rPr lang="en-ZA" sz="1400" b="1" i="0" u="none" strike="noStrike" dirty="0">
                          <a:solidFill>
                            <a:srgbClr val="000000"/>
                          </a:solidFill>
                          <a:effectLst/>
                          <a:latin typeface="Tahoma" panose="020B0604030504040204" pitchFamily="34" charset="0"/>
                        </a:rPr>
                        <a:t>R213</a:t>
                      </a:r>
                      <a:r>
                        <a:rPr lang="en-ZA" sz="1400" b="1" i="0" u="none" strike="noStrike" baseline="0" dirty="0">
                          <a:solidFill>
                            <a:srgbClr val="000000"/>
                          </a:solidFill>
                          <a:effectLst/>
                          <a:latin typeface="Tahoma" panose="020B0604030504040204" pitchFamily="34" charset="0"/>
                        </a:rPr>
                        <a:t> 224 510</a:t>
                      </a:r>
                      <a:endParaRPr lang="en-ZA" sz="1400" b="1" i="0" u="none" strike="noStrike" dirty="0">
                        <a:solidFill>
                          <a:srgbClr val="000000"/>
                        </a:solidFill>
                        <a:effectLst/>
                        <a:latin typeface="Tahoma" panose="020B0604030504040204" pitchFamily="34" charset="0"/>
                      </a:endParaRPr>
                    </a:p>
                  </a:txBody>
                  <a:tcPr marL="6350" marR="6350" marT="6350" marB="0" anchor="ctr"/>
                </a:tc>
                <a:tc>
                  <a:txBody>
                    <a:bodyPr/>
                    <a:lstStyle/>
                    <a:p>
                      <a:pPr marL="0" algn="ctr" defTabSz="457200" rtl="0" eaLnBrk="1" fontAlgn="b" latinLnBrk="0" hangingPunct="1"/>
                      <a:r>
                        <a:rPr lang="en-US" sz="1400" b="1" i="0" u="none" strike="noStrike" kern="1200" dirty="0">
                          <a:solidFill>
                            <a:srgbClr val="000000"/>
                          </a:solidFill>
                          <a:effectLst/>
                          <a:latin typeface="Tahoma" panose="020B0604030504040204" pitchFamily="34" charset="0"/>
                          <a:ea typeface="+mn-ea"/>
                          <a:cs typeface="+mn-cs"/>
                        </a:rPr>
                        <a:t>44%</a:t>
                      </a:r>
                    </a:p>
                  </a:txBody>
                  <a:tcPr marL="6350" marR="6350" marT="6350" marB="0" anchor="ctr"/>
                </a:tc>
                <a:tc>
                  <a:txBody>
                    <a:bodyPr/>
                    <a:lstStyle/>
                    <a:p>
                      <a:pPr algn="ctr" fontAlgn="b"/>
                      <a:endParaRPr lang="en-US" sz="14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5363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72" y="512946"/>
            <a:ext cx="7025456" cy="307777"/>
          </a:xfrm>
        </p:spPr>
        <p:txBody>
          <a:bodyPr/>
          <a:lstStyle/>
          <a:p>
            <a:r>
              <a:rPr lang="en-US" dirty="0"/>
              <a:t>Quarter two financial performance – YTD budget</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20</a:t>
            </a:fld>
            <a:endParaRPr lang="en-GB" dirty="0"/>
          </a:p>
        </p:txBody>
      </p:sp>
      <p:graphicFrame>
        <p:nvGraphicFramePr>
          <p:cNvPr id="4" name="Table 3"/>
          <p:cNvGraphicFramePr>
            <a:graphicFrameLocks noGrp="1"/>
          </p:cNvGraphicFramePr>
          <p:nvPr>
            <p:extLst/>
          </p:nvPr>
        </p:nvGraphicFramePr>
        <p:xfrm>
          <a:off x="256850" y="1140429"/>
          <a:ext cx="8642052" cy="5344638"/>
        </p:xfrm>
        <a:graphic>
          <a:graphicData uri="http://schemas.openxmlformats.org/drawingml/2006/table">
            <a:tbl>
              <a:tblPr firstRow="1" bandRow="1">
                <a:tableStyleId>{85BE263C-DBD7-4A20-BB59-AAB30ACAA65A}</a:tableStyleId>
              </a:tblPr>
              <a:tblGrid>
                <a:gridCol w="2026046">
                  <a:extLst>
                    <a:ext uri="{9D8B030D-6E8A-4147-A177-3AD203B41FA5}">
                      <a16:colId xmlns:a16="http://schemas.microsoft.com/office/drawing/2014/main" val="20000"/>
                    </a:ext>
                  </a:extLst>
                </a:gridCol>
                <a:gridCol w="1516375">
                  <a:extLst>
                    <a:ext uri="{9D8B030D-6E8A-4147-A177-3AD203B41FA5}">
                      <a16:colId xmlns:a16="http://schemas.microsoft.com/office/drawing/2014/main" val="2999747672"/>
                    </a:ext>
                  </a:extLst>
                </a:gridCol>
                <a:gridCol w="1646922">
                  <a:extLst>
                    <a:ext uri="{9D8B030D-6E8A-4147-A177-3AD203B41FA5}">
                      <a16:colId xmlns:a16="http://schemas.microsoft.com/office/drawing/2014/main" val="1266172939"/>
                    </a:ext>
                  </a:extLst>
                </a:gridCol>
                <a:gridCol w="1245235">
                  <a:extLst>
                    <a:ext uri="{9D8B030D-6E8A-4147-A177-3AD203B41FA5}">
                      <a16:colId xmlns:a16="http://schemas.microsoft.com/office/drawing/2014/main" val="2903537000"/>
                    </a:ext>
                  </a:extLst>
                </a:gridCol>
                <a:gridCol w="2207474">
                  <a:extLst>
                    <a:ext uri="{9D8B030D-6E8A-4147-A177-3AD203B41FA5}">
                      <a16:colId xmlns:a16="http://schemas.microsoft.com/office/drawing/2014/main" val="277270796"/>
                    </a:ext>
                  </a:extLst>
                </a:gridCol>
              </a:tblGrid>
              <a:tr h="584676">
                <a:tc>
                  <a:txBody>
                    <a:bodyPr/>
                    <a:lstStyle/>
                    <a:p>
                      <a:pPr marL="0" algn="ctr" defTabSz="457200" rtl="0" eaLnBrk="1" latinLnBrk="0" hangingPunct="1"/>
                      <a:r>
                        <a:rPr lang="en-US" sz="1400" kern="1200" dirty="0">
                          <a:latin typeface="+mn-lt"/>
                        </a:rPr>
                        <a:t>Key Programmatic Area</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Q2 budget</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Q2 Actual</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Percentage</a:t>
                      </a:r>
                    </a:p>
                  </a:txBody>
                  <a:tcPr marL="68580" marR="68580" marT="34290" marB="34290"/>
                </a:tc>
                <a:tc>
                  <a:txBody>
                    <a:bodyPr/>
                    <a:lstStyle/>
                    <a:p>
                      <a:pPr marL="0" algn="ctr" defTabSz="457200" rtl="0" eaLnBrk="1" latinLnBrk="0" hangingPunct="1"/>
                      <a:r>
                        <a:rPr lang="en-US" sz="1400" b="1" kern="1200" dirty="0">
                          <a:solidFill>
                            <a:schemeClr val="lt1"/>
                          </a:solidFill>
                          <a:latin typeface="+mn-lt"/>
                          <a:ea typeface="+mn-ea"/>
                          <a:cs typeface="+mn-cs"/>
                        </a:rPr>
                        <a:t>Budget classification</a:t>
                      </a:r>
                    </a:p>
                  </a:txBody>
                  <a:tcPr marL="68580" marR="68580" marT="34290" marB="34290"/>
                </a:tc>
                <a:extLst>
                  <a:ext uri="{0D108BD9-81ED-4DB2-BD59-A6C34878D82A}">
                    <a16:rowId xmlns:a16="http://schemas.microsoft.com/office/drawing/2014/main" val="10000"/>
                  </a:ext>
                </a:extLst>
              </a:tr>
              <a:tr h="433072">
                <a:tc>
                  <a:txBody>
                    <a:bodyPr/>
                    <a:lstStyle/>
                    <a:p>
                      <a:pPr algn="l"/>
                      <a:r>
                        <a:rPr lang="en-US" sz="1400" b="0" dirty="0">
                          <a:latin typeface="+mn-lt"/>
                        </a:rPr>
                        <a:t>Economic Participation</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R36 926 873</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R36 133</a:t>
                      </a:r>
                      <a:r>
                        <a:rPr lang="en-ZA" sz="1400" b="0" i="0" u="none" strike="noStrike" baseline="0" dirty="0">
                          <a:solidFill>
                            <a:srgbClr val="000000"/>
                          </a:solidFill>
                          <a:effectLst/>
                          <a:latin typeface="Tahoma" panose="020B0604030504040204" pitchFamily="34" charset="0"/>
                        </a:rPr>
                        <a:t> 145</a:t>
                      </a:r>
                      <a:endParaRPr lang="en-ZA" sz="1400" b="0" i="0" u="none" strike="noStrike" dirty="0">
                        <a:solidFill>
                          <a:srgbClr val="000000"/>
                        </a:solidFill>
                        <a:effectLst/>
                        <a:latin typeface="Tahoma" panose="020B060403050404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mn-lt"/>
                        </a:rPr>
                        <a:t>98%</a:t>
                      </a:r>
                    </a:p>
                  </a:txBody>
                  <a:tcPr marL="6350" marR="6350" marT="6350" marB="0" anchor="ctr"/>
                </a:tc>
                <a:tc>
                  <a:txBody>
                    <a:bodyPr/>
                    <a:lstStyle/>
                    <a:p>
                      <a:pPr algn="l"/>
                      <a:r>
                        <a:rPr lang="en-US" sz="1200" i="1" dirty="0"/>
                        <a:t>Decent employment through inclusive</a:t>
                      </a:r>
                      <a:r>
                        <a:rPr lang="en-US" sz="1200" i="1" baseline="0" dirty="0"/>
                        <a:t>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612838">
                <a:tc>
                  <a:txBody>
                    <a:bodyPr/>
                    <a:lstStyle/>
                    <a:p>
                      <a:r>
                        <a:rPr lang="en-US" sz="1400" b="0" dirty="0">
                          <a:latin typeface="+mn-lt"/>
                        </a:rPr>
                        <a:t>Education and skills development</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R26 048 224</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R26 123 220</a:t>
                      </a:r>
                    </a:p>
                  </a:txBody>
                  <a:tcPr marL="6350" marR="6350" marT="6350" marB="0" anchor="ctr"/>
                </a:tc>
                <a:tc>
                  <a:txBody>
                    <a:bodyPr/>
                    <a:lstStyle/>
                    <a:p>
                      <a:pPr algn="ctr" fontAlgn="b"/>
                      <a:r>
                        <a:rPr lang="en-US" sz="1400" b="0" i="0" u="none" strike="noStrike" dirty="0">
                          <a:solidFill>
                            <a:srgbClr val="000000"/>
                          </a:solidFill>
                          <a:effectLst/>
                          <a:latin typeface="+mn-lt"/>
                        </a:rPr>
                        <a:t>100%</a:t>
                      </a:r>
                    </a:p>
                  </a:txBody>
                  <a:tcPr marL="6350" marR="6350" marT="6350" marB="0" anchor="ctr"/>
                </a:tc>
                <a:tc>
                  <a:txBody>
                    <a:bodyPr/>
                    <a:lstStyle/>
                    <a:p>
                      <a:pPr algn="l"/>
                      <a:r>
                        <a:rPr lang="en-US" sz="1200" i="1" dirty="0"/>
                        <a:t>Quality basic education &amp; decent</a:t>
                      </a:r>
                      <a:r>
                        <a:rPr lang="en-US" sz="1200" i="1" baseline="0" dirty="0"/>
                        <a:t> employment through inclusive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433072">
                <a:tc>
                  <a:txBody>
                    <a:bodyPr/>
                    <a:lstStyle/>
                    <a:p>
                      <a:r>
                        <a:rPr lang="en-US" sz="1400" b="0" dirty="0">
                          <a:latin typeface="+mn-lt"/>
                        </a:rPr>
                        <a:t>National Youth Service</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R14 525 519</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 8</a:t>
                      </a:r>
                      <a:r>
                        <a:rPr lang="en-ZA" sz="1400" b="0" i="0" u="none" strike="noStrike" baseline="0" dirty="0">
                          <a:solidFill>
                            <a:srgbClr val="000000"/>
                          </a:solidFill>
                          <a:effectLst/>
                          <a:latin typeface="Tahoma" panose="020B0604030504040204" pitchFamily="34" charset="0"/>
                        </a:rPr>
                        <a:t> 984 595</a:t>
                      </a:r>
                      <a:endParaRPr lang="en-ZA" sz="1400" b="0" i="0" u="none" strike="noStrike" dirty="0">
                        <a:solidFill>
                          <a:srgbClr val="000000"/>
                        </a:solidFill>
                        <a:effectLst/>
                        <a:latin typeface="Tahoma" panose="020B060403050404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mn-lt"/>
                        </a:rPr>
                        <a:t>62%</a:t>
                      </a:r>
                    </a:p>
                  </a:txBody>
                  <a:tcPr marL="6350" marR="6350" marT="6350" marB="0" anchor="ctr"/>
                </a:tc>
                <a:tc>
                  <a:txBody>
                    <a:bodyPr/>
                    <a:lstStyle/>
                    <a:p>
                      <a:pPr algn="l"/>
                      <a:r>
                        <a:rPr lang="en-US" sz="1200" i="1" dirty="0"/>
                        <a:t>Nation building and social cohesion</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612838">
                <a:tc>
                  <a:txBody>
                    <a:bodyPr/>
                    <a:lstStyle/>
                    <a:p>
                      <a:r>
                        <a:rPr lang="en-US" sz="1400" b="0" dirty="0">
                          <a:latin typeface="+mn-lt"/>
                        </a:rPr>
                        <a:t>Universal access to opportunities</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R11 767 211</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R10 088 013</a:t>
                      </a:r>
                    </a:p>
                  </a:txBody>
                  <a:tcPr marL="6350" marR="6350" marT="6350" marB="0" anchor="ctr"/>
                </a:tc>
                <a:tc>
                  <a:txBody>
                    <a:bodyPr/>
                    <a:lstStyle/>
                    <a:p>
                      <a:pPr algn="ctr" fontAlgn="b"/>
                      <a:r>
                        <a:rPr lang="en-US" sz="1400" b="0" i="0" u="none" strike="noStrike" dirty="0">
                          <a:solidFill>
                            <a:srgbClr val="000000"/>
                          </a:solidFill>
                          <a:effectLst/>
                          <a:latin typeface="+mn-lt"/>
                        </a:rPr>
                        <a:t>86%</a:t>
                      </a:r>
                    </a:p>
                  </a:txBody>
                  <a:tcPr marL="6350" marR="6350" marT="6350" marB="0" anchor="ctr"/>
                </a:tc>
                <a:tc>
                  <a:txBody>
                    <a:bodyPr/>
                    <a:lstStyle/>
                    <a:p>
                      <a:pPr algn="l"/>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433072">
                <a:tc>
                  <a:txBody>
                    <a:bodyPr/>
                    <a:lstStyle/>
                    <a:p>
                      <a:r>
                        <a:rPr lang="en-US" sz="1400" b="0" dirty="0">
                          <a:latin typeface="+mn-lt"/>
                        </a:rPr>
                        <a:t>Research and Policy</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R4 865 000</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R3 038 325</a:t>
                      </a:r>
                    </a:p>
                  </a:txBody>
                  <a:tcPr marL="6350" marR="6350" marT="6350" marB="0" anchor="ctr"/>
                </a:tc>
                <a:tc>
                  <a:txBody>
                    <a:bodyPr/>
                    <a:lstStyle/>
                    <a:p>
                      <a:pPr algn="ctr" fontAlgn="b"/>
                      <a:r>
                        <a:rPr lang="en-US" sz="1400" b="0" i="0" u="none" strike="noStrike" dirty="0">
                          <a:solidFill>
                            <a:srgbClr val="000000"/>
                          </a:solidFill>
                          <a:effectLst/>
                          <a:latin typeface="+mn-lt"/>
                        </a:rPr>
                        <a:t>62%</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Decent employment through inclusive</a:t>
                      </a:r>
                      <a:r>
                        <a:rPr lang="en-US" sz="1200" i="1" baseline="0" dirty="0"/>
                        <a:t> economic growth</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612838">
                <a:tc>
                  <a:txBody>
                    <a:bodyPr/>
                    <a:lstStyle/>
                    <a:p>
                      <a:r>
                        <a:rPr lang="en-US" sz="1400" b="0" dirty="0">
                          <a:solidFill>
                            <a:schemeClr val="tx1"/>
                          </a:solidFill>
                          <a:latin typeface="+mn-lt"/>
                        </a:rPr>
                        <a:t>Administration </a:t>
                      </a: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R36 296 905</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R34 613 928</a:t>
                      </a:r>
                    </a:p>
                  </a:txBody>
                  <a:tcPr marL="6350" marR="6350" marT="6350" marB="0" anchor="ctr"/>
                </a:tc>
                <a:tc>
                  <a:txBody>
                    <a:bodyPr/>
                    <a:lstStyle/>
                    <a:p>
                      <a:pPr algn="ctr" fontAlgn="b"/>
                      <a:r>
                        <a:rPr lang="en-US" sz="1400" b="0" i="0" u="none" strike="noStrike" dirty="0">
                          <a:solidFill>
                            <a:srgbClr val="000000"/>
                          </a:solidFill>
                          <a:effectLst/>
                          <a:latin typeface="+mn-lt"/>
                        </a:rPr>
                        <a:t>95%</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6"/>
                  </a:ext>
                </a:extLst>
              </a:tr>
              <a:tr h="612838">
                <a:tc>
                  <a:txBody>
                    <a:bodyPr/>
                    <a:lstStyle/>
                    <a:p>
                      <a:r>
                        <a:rPr lang="en-US" sz="1400" b="0" dirty="0">
                          <a:latin typeface="+mn-lt"/>
                        </a:rPr>
                        <a:t>Employee</a:t>
                      </a:r>
                      <a:r>
                        <a:rPr lang="en-US" sz="1400" b="0" baseline="0" dirty="0">
                          <a:latin typeface="+mn-lt"/>
                        </a:rPr>
                        <a:t> costs</a:t>
                      </a:r>
                      <a:endParaRPr lang="en-US" sz="1400" b="0" dirty="0">
                        <a:solidFill>
                          <a:schemeClr val="tx1"/>
                        </a:solidFill>
                        <a:latin typeface="+mn-lt"/>
                      </a:endParaRP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R81 000 000</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R80 224 162</a:t>
                      </a:r>
                    </a:p>
                  </a:txBody>
                  <a:tcPr marL="6350" marR="6350" marT="6350" marB="0" anchor="ctr"/>
                </a:tc>
                <a:tc>
                  <a:txBody>
                    <a:bodyPr/>
                    <a:lstStyle/>
                    <a:p>
                      <a:pPr algn="ctr" fontAlgn="b"/>
                      <a:r>
                        <a:rPr lang="en-US" sz="1400" b="0" i="0" u="none" strike="noStrike" dirty="0">
                          <a:solidFill>
                            <a:srgbClr val="000000"/>
                          </a:solidFill>
                          <a:effectLst/>
                          <a:latin typeface="+mn-lt"/>
                        </a:rPr>
                        <a:t>99%</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An efficient, effective and development orientated public service</a:t>
                      </a:r>
                      <a:endParaRPr lang="en-US" sz="12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510348">
                <a:tc>
                  <a:txBody>
                    <a:bodyPr/>
                    <a:lstStyle/>
                    <a:p>
                      <a:r>
                        <a:rPr lang="en-US" sz="1400" b="0" dirty="0">
                          <a:solidFill>
                            <a:schemeClr val="tx1"/>
                          </a:solidFill>
                          <a:latin typeface="+mn-lt"/>
                        </a:rPr>
                        <a:t>CAPEX</a:t>
                      </a:r>
                    </a:p>
                  </a:txBody>
                  <a:tcPr marL="68580" marR="68580" marT="34290" marB="34290" anchor="ctr"/>
                </a:tc>
                <a:tc>
                  <a:txBody>
                    <a:bodyPr/>
                    <a:lstStyle/>
                    <a:p>
                      <a:pPr algn="r" rtl="0" fontAlgn="b"/>
                      <a:r>
                        <a:rPr lang="en-ZA" sz="1400" b="0" i="0" u="none" strike="noStrike" dirty="0">
                          <a:solidFill>
                            <a:srgbClr val="000000"/>
                          </a:solidFill>
                          <a:effectLst/>
                          <a:latin typeface="Tahoma" panose="020B0604030504040204" pitchFamily="34" charset="0"/>
                        </a:rPr>
                        <a:t>R14 000 000</a:t>
                      </a:r>
                    </a:p>
                  </a:txBody>
                  <a:tcPr marL="6350" marR="6350" marT="6350" marB="0" anchor="ctr"/>
                </a:tc>
                <a:tc>
                  <a:txBody>
                    <a:bodyPr/>
                    <a:lstStyle/>
                    <a:p>
                      <a:pPr algn="r" rtl="0" fontAlgn="b"/>
                      <a:r>
                        <a:rPr lang="en-ZA" sz="1400" b="0" i="0" u="none" strike="noStrike" dirty="0">
                          <a:solidFill>
                            <a:srgbClr val="000000"/>
                          </a:solidFill>
                          <a:effectLst/>
                          <a:latin typeface="Tahoma" panose="020B0604030504040204" pitchFamily="34" charset="0"/>
                        </a:rPr>
                        <a:t>R14 019 122</a:t>
                      </a:r>
                    </a:p>
                  </a:txBody>
                  <a:tcPr marL="6350" marR="6350" marT="6350" marB="0" anchor="ctr"/>
                </a:tc>
                <a:tc>
                  <a:txBody>
                    <a:bodyPr/>
                    <a:lstStyle/>
                    <a:p>
                      <a:pPr algn="ctr" fontAlgn="b"/>
                      <a:r>
                        <a:rPr lang="en-US" sz="1400" b="0" i="0" u="none" strike="noStrike" dirty="0">
                          <a:solidFill>
                            <a:srgbClr val="000000"/>
                          </a:solidFill>
                          <a:effectLst/>
                          <a:latin typeface="+mn-lt"/>
                        </a:rPr>
                        <a:t>100%</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 An efficient, effective and   development orientated public  service</a:t>
                      </a:r>
                    </a:p>
                  </a:txBody>
                  <a:tcPr marL="6350" marR="6350" marT="6350" marB="0" anchor="ctr"/>
                </a:tc>
                <a:extLst>
                  <a:ext uri="{0D108BD9-81ED-4DB2-BD59-A6C34878D82A}">
                    <a16:rowId xmlns:a16="http://schemas.microsoft.com/office/drawing/2014/main" val="854715173"/>
                  </a:ext>
                </a:extLst>
              </a:tr>
              <a:tr h="433072">
                <a:tc>
                  <a:txBody>
                    <a:bodyPr/>
                    <a:lstStyle/>
                    <a:p>
                      <a:pPr algn="l"/>
                      <a:r>
                        <a:rPr lang="en-US" sz="1400" b="1" dirty="0">
                          <a:latin typeface="+mn-lt"/>
                        </a:rPr>
                        <a:t>Total</a:t>
                      </a:r>
                      <a:endParaRPr lang="en-US" sz="1400" b="1" dirty="0">
                        <a:solidFill>
                          <a:schemeClr val="tx1"/>
                        </a:solidFill>
                        <a:latin typeface="+mn-lt"/>
                      </a:endParaRPr>
                    </a:p>
                  </a:txBody>
                  <a:tcPr marL="68580" marR="68580" marT="34290" marB="34290"/>
                </a:tc>
                <a:tc>
                  <a:txBody>
                    <a:bodyPr/>
                    <a:lstStyle/>
                    <a:p>
                      <a:pPr algn="r" rtl="0" fontAlgn="b"/>
                      <a:r>
                        <a:rPr lang="en-ZA" sz="1400" b="1" i="0" u="none" strike="noStrike" dirty="0">
                          <a:solidFill>
                            <a:srgbClr val="000000"/>
                          </a:solidFill>
                          <a:effectLst/>
                          <a:latin typeface="Tahoma" panose="020B0604030504040204" pitchFamily="34" charset="0"/>
                        </a:rPr>
                        <a:t>R225 429 732</a:t>
                      </a:r>
                    </a:p>
                  </a:txBody>
                  <a:tcPr marL="6350" marR="6350" marT="6350" marB="0" anchor="ctr"/>
                </a:tc>
                <a:tc>
                  <a:txBody>
                    <a:bodyPr/>
                    <a:lstStyle/>
                    <a:p>
                      <a:pPr algn="r" rtl="0" fontAlgn="b"/>
                      <a:r>
                        <a:rPr lang="en-ZA" sz="1400" b="1" i="0" u="none" strike="noStrike" dirty="0">
                          <a:solidFill>
                            <a:srgbClr val="000000"/>
                          </a:solidFill>
                          <a:effectLst/>
                          <a:latin typeface="Tahoma" panose="020B0604030504040204" pitchFamily="34" charset="0"/>
                        </a:rPr>
                        <a:t>R213</a:t>
                      </a:r>
                      <a:r>
                        <a:rPr lang="en-ZA" sz="1400" b="1" i="0" u="none" strike="noStrike" baseline="0" dirty="0">
                          <a:solidFill>
                            <a:srgbClr val="000000"/>
                          </a:solidFill>
                          <a:effectLst/>
                          <a:latin typeface="Tahoma" panose="020B0604030504040204" pitchFamily="34" charset="0"/>
                        </a:rPr>
                        <a:t> 224 510</a:t>
                      </a:r>
                      <a:endParaRPr lang="en-ZA" sz="1400" b="1" i="0" u="none" strike="noStrike" dirty="0">
                        <a:solidFill>
                          <a:srgbClr val="000000"/>
                        </a:solidFill>
                        <a:effectLst/>
                        <a:latin typeface="Tahoma" panose="020B0604030504040204" pitchFamily="34" charset="0"/>
                      </a:endParaRPr>
                    </a:p>
                  </a:txBody>
                  <a:tcPr marL="6350" marR="6350" marT="6350" marB="0" anchor="ctr"/>
                </a:tc>
                <a:tc>
                  <a:txBody>
                    <a:bodyPr/>
                    <a:lstStyle/>
                    <a:p>
                      <a:pPr algn="ctr" rtl="0" fontAlgn="b"/>
                      <a:r>
                        <a:rPr lang="en-ZA" sz="1400" b="1" i="0" u="none" strike="noStrike" dirty="0">
                          <a:solidFill>
                            <a:srgbClr val="000000"/>
                          </a:solidFill>
                          <a:effectLst/>
                          <a:latin typeface="Tahoma" panose="020B0604030504040204" pitchFamily="34" charset="0"/>
                        </a:rPr>
                        <a:t>95%</a:t>
                      </a:r>
                    </a:p>
                  </a:txBody>
                  <a:tcPr marL="6350" marR="6350" marT="6350" marB="0" anchor="ctr"/>
                </a:tc>
                <a:tc>
                  <a:txBody>
                    <a:bodyPr/>
                    <a:lstStyle/>
                    <a:p>
                      <a:pPr algn="ctr" fontAlgn="b"/>
                      <a:endParaRPr lang="en-US" sz="14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32067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analysis</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21</a:t>
            </a:fld>
            <a:endParaRPr lang="en-GB" dirty="0"/>
          </a:p>
        </p:txBody>
      </p:sp>
      <p:graphicFrame>
        <p:nvGraphicFramePr>
          <p:cNvPr id="4" name="Table 3"/>
          <p:cNvGraphicFramePr>
            <a:graphicFrameLocks noGrp="1"/>
          </p:cNvGraphicFramePr>
          <p:nvPr>
            <p:extLst/>
          </p:nvPr>
        </p:nvGraphicFramePr>
        <p:xfrm>
          <a:off x="977900" y="1113950"/>
          <a:ext cx="7391400" cy="5090160"/>
        </p:xfrm>
        <a:graphic>
          <a:graphicData uri="http://schemas.openxmlformats.org/drawingml/2006/table">
            <a:tbl>
              <a:tblPr firstRow="1" bandRow="1">
                <a:tableStyleId>{21E4AEA4-8DFA-4A89-87EB-49C32662AFE0}</a:tableStyleId>
              </a:tblPr>
              <a:tblGrid>
                <a:gridCol w="4225696">
                  <a:extLst>
                    <a:ext uri="{9D8B030D-6E8A-4147-A177-3AD203B41FA5}">
                      <a16:colId xmlns:a16="http://schemas.microsoft.com/office/drawing/2014/main" val="2326620438"/>
                    </a:ext>
                  </a:extLst>
                </a:gridCol>
                <a:gridCol w="1687398">
                  <a:extLst>
                    <a:ext uri="{9D8B030D-6E8A-4147-A177-3AD203B41FA5}">
                      <a16:colId xmlns:a16="http://schemas.microsoft.com/office/drawing/2014/main" val="1427931280"/>
                    </a:ext>
                  </a:extLst>
                </a:gridCol>
                <a:gridCol w="1478306">
                  <a:extLst>
                    <a:ext uri="{9D8B030D-6E8A-4147-A177-3AD203B41FA5}">
                      <a16:colId xmlns:a16="http://schemas.microsoft.com/office/drawing/2014/main" val="1471554955"/>
                    </a:ext>
                  </a:extLst>
                </a:gridCol>
              </a:tblGrid>
              <a:tr h="274320">
                <a:tc>
                  <a:txBody>
                    <a:bodyPr/>
                    <a:lstStyle/>
                    <a:p>
                      <a:pPr algn="ctr"/>
                      <a:r>
                        <a:rPr lang="en-US" sz="1400" dirty="0"/>
                        <a:t>Description</a:t>
                      </a:r>
                    </a:p>
                  </a:txBody>
                  <a:tcPr/>
                </a:tc>
                <a:tc>
                  <a:txBody>
                    <a:bodyPr/>
                    <a:lstStyle/>
                    <a:p>
                      <a:pPr algn="ctr"/>
                      <a:r>
                        <a:rPr lang="en-US" sz="1400" dirty="0"/>
                        <a:t>Annual Budget 2018</a:t>
                      </a:r>
                      <a:r>
                        <a:rPr lang="en-US" sz="1400" baseline="0" dirty="0"/>
                        <a:t> / 2019</a:t>
                      </a:r>
                      <a:endParaRPr lang="en-US" sz="1400" dirty="0"/>
                    </a:p>
                  </a:txBody>
                  <a:tcPr/>
                </a:tc>
                <a:tc>
                  <a:txBody>
                    <a:bodyPr/>
                    <a:lstStyle/>
                    <a:p>
                      <a:pPr algn="ctr"/>
                      <a:r>
                        <a:rPr lang="en-US" sz="1400" dirty="0"/>
                        <a:t>Quarter 2 Actual</a:t>
                      </a:r>
                    </a:p>
                  </a:txBody>
                  <a:tcPr/>
                </a:tc>
                <a:extLst>
                  <a:ext uri="{0D108BD9-81ED-4DB2-BD59-A6C34878D82A}">
                    <a16:rowId xmlns:a16="http://schemas.microsoft.com/office/drawing/2014/main" val="3562047041"/>
                  </a:ext>
                </a:extLst>
              </a:tr>
              <a:tr h="274320">
                <a:tc>
                  <a:txBody>
                    <a:bodyPr/>
                    <a:lstStyle/>
                    <a:p>
                      <a:r>
                        <a:rPr lang="en-US" sz="1400" dirty="0"/>
                        <a:t>Administration</a:t>
                      </a:r>
                    </a:p>
                  </a:txBody>
                  <a:tcPr/>
                </a:tc>
                <a:tc>
                  <a:txBody>
                    <a:bodyPr/>
                    <a:lstStyle/>
                    <a:p>
                      <a:pPr algn="r"/>
                      <a:r>
                        <a:rPr lang="en-US" sz="1400" dirty="0"/>
                        <a:t>R6</a:t>
                      </a:r>
                      <a:r>
                        <a:rPr lang="en-US" sz="1400" baseline="0" dirty="0"/>
                        <a:t> 641 836</a:t>
                      </a:r>
                      <a:endParaRPr lang="en-US" sz="1400" dirty="0"/>
                    </a:p>
                  </a:txBody>
                  <a:tcPr/>
                </a:tc>
                <a:tc>
                  <a:txBody>
                    <a:bodyPr/>
                    <a:lstStyle/>
                    <a:p>
                      <a:pPr algn="r"/>
                      <a:r>
                        <a:rPr lang="en-US" sz="1400" dirty="0"/>
                        <a:t>R2 290 667</a:t>
                      </a:r>
                    </a:p>
                  </a:txBody>
                  <a:tcPr/>
                </a:tc>
                <a:extLst>
                  <a:ext uri="{0D108BD9-81ED-4DB2-BD59-A6C34878D82A}">
                    <a16:rowId xmlns:a16="http://schemas.microsoft.com/office/drawing/2014/main" val="534568569"/>
                  </a:ext>
                </a:extLst>
              </a:tr>
              <a:tr h="274320">
                <a:tc>
                  <a:txBody>
                    <a:bodyPr/>
                    <a:lstStyle/>
                    <a:p>
                      <a:r>
                        <a:rPr lang="en-US" sz="1400" dirty="0"/>
                        <a:t>Communications</a:t>
                      </a:r>
                    </a:p>
                  </a:txBody>
                  <a:tcPr/>
                </a:tc>
                <a:tc>
                  <a:txBody>
                    <a:bodyPr/>
                    <a:lstStyle/>
                    <a:p>
                      <a:pPr algn="r"/>
                      <a:r>
                        <a:rPr lang="en-US" sz="1400" dirty="0"/>
                        <a:t>R17 295 400</a:t>
                      </a:r>
                    </a:p>
                  </a:txBody>
                  <a:tcPr/>
                </a:tc>
                <a:tc>
                  <a:txBody>
                    <a:bodyPr/>
                    <a:lstStyle/>
                    <a:p>
                      <a:pPr algn="r"/>
                      <a:r>
                        <a:rPr lang="en-US" sz="1400" dirty="0"/>
                        <a:t>R11 294 383</a:t>
                      </a:r>
                    </a:p>
                  </a:txBody>
                  <a:tcPr/>
                </a:tc>
                <a:extLst>
                  <a:ext uri="{0D108BD9-81ED-4DB2-BD59-A6C34878D82A}">
                    <a16:rowId xmlns:a16="http://schemas.microsoft.com/office/drawing/2014/main" val="88572659"/>
                  </a:ext>
                </a:extLst>
              </a:tr>
              <a:tr h="274320">
                <a:tc>
                  <a:txBody>
                    <a:bodyPr/>
                    <a:lstStyle/>
                    <a:p>
                      <a:r>
                        <a:rPr lang="en-US" sz="1400" dirty="0"/>
                        <a:t>Information,</a:t>
                      </a:r>
                      <a:r>
                        <a:rPr lang="en-US" sz="1400" baseline="0" dirty="0"/>
                        <a:t> Communication and Technology</a:t>
                      </a:r>
                      <a:endParaRPr lang="en-US" sz="1400" dirty="0"/>
                    </a:p>
                  </a:txBody>
                  <a:tcPr/>
                </a:tc>
                <a:tc>
                  <a:txBody>
                    <a:bodyPr/>
                    <a:lstStyle/>
                    <a:p>
                      <a:pPr algn="r"/>
                      <a:r>
                        <a:rPr lang="en-US" sz="1400" dirty="0"/>
                        <a:t>R22 885 550</a:t>
                      </a:r>
                    </a:p>
                  </a:txBody>
                  <a:tcPr/>
                </a:tc>
                <a:tc>
                  <a:txBody>
                    <a:bodyPr/>
                    <a:lstStyle/>
                    <a:p>
                      <a:pPr algn="r"/>
                      <a:r>
                        <a:rPr lang="en-US" sz="1400" dirty="0"/>
                        <a:t>R8 561 558</a:t>
                      </a:r>
                    </a:p>
                  </a:txBody>
                  <a:tcPr/>
                </a:tc>
                <a:extLst>
                  <a:ext uri="{0D108BD9-81ED-4DB2-BD59-A6C34878D82A}">
                    <a16:rowId xmlns:a16="http://schemas.microsoft.com/office/drawing/2014/main" val="3238843704"/>
                  </a:ext>
                </a:extLst>
              </a:tr>
              <a:tr h="274320">
                <a:tc>
                  <a:txBody>
                    <a:bodyPr/>
                    <a:lstStyle/>
                    <a:p>
                      <a:r>
                        <a:rPr lang="en-US" sz="1400" dirty="0"/>
                        <a:t>Audits</a:t>
                      </a:r>
                    </a:p>
                  </a:txBody>
                  <a:tcPr/>
                </a:tc>
                <a:tc>
                  <a:txBody>
                    <a:bodyPr/>
                    <a:lstStyle/>
                    <a:p>
                      <a:pPr algn="r"/>
                      <a:r>
                        <a:rPr lang="en-US" sz="1400" dirty="0"/>
                        <a:t>R5 800 000</a:t>
                      </a:r>
                    </a:p>
                  </a:txBody>
                  <a:tcPr/>
                </a:tc>
                <a:tc>
                  <a:txBody>
                    <a:bodyPr/>
                    <a:lstStyle/>
                    <a:p>
                      <a:pPr algn="r"/>
                      <a:r>
                        <a:rPr lang="en-US" sz="1400" dirty="0"/>
                        <a:t>R4 259 796</a:t>
                      </a:r>
                    </a:p>
                  </a:txBody>
                  <a:tcPr/>
                </a:tc>
                <a:extLst>
                  <a:ext uri="{0D108BD9-81ED-4DB2-BD59-A6C34878D82A}">
                    <a16:rowId xmlns:a16="http://schemas.microsoft.com/office/drawing/2014/main" val="2842148934"/>
                  </a:ext>
                </a:extLst>
              </a:tr>
              <a:tr h="274320">
                <a:tc>
                  <a:txBody>
                    <a:bodyPr/>
                    <a:lstStyle/>
                    <a:p>
                      <a:r>
                        <a:rPr lang="en-US" sz="1400" dirty="0"/>
                        <a:t>Risk and legal </a:t>
                      </a:r>
                    </a:p>
                  </a:txBody>
                  <a:tcPr/>
                </a:tc>
                <a:tc>
                  <a:txBody>
                    <a:bodyPr/>
                    <a:lstStyle/>
                    <a:p>
                      <a:pPr algn="r"/>
                      <a:r>
                        <a:rPr lang="en-US" sz="1400" dirty="0"/>
                        <a:t>R1</a:t>
                      </a:r>
                      <a:r>
                        <a:rPr lang="en-US" sz="1400" baseline="0" dirty="0"/>
                        <a:t> 858 000</a:t>
                      </a:r>
                      <a:endParaRPr lang="en-US" sz="1400" dirty="0"/>
                    </a:p>
                  </a:txBody>
                  <a:tcPr/>
                </a:tc>
                <a:tc>
                  <a:txBody>
                    <a:bodyPr/>
                    <a:lstStyle/>
                    <a:p>
                      <a:pPr algn="r"/>
                      <a:r>
                        <a:rPr lang="en-US" sz="1400" dirty="0"/>
                        <a:t>R1 505 608</a:t>
                      </a:r>
                    </a:p>
                  </a:txBody>
                  <a:tcPr/>
                </a:tc>
                <a:extLst>
                  <a:ext uri="{0D108BD9-81ED-4DB2-BD59-A6C34878D82A}">
                    <a16:rowId xmlns:a16="http://schemas.microsoft.com/office/drawing/2014/main" val="3445835565"/>
                  </a:ext>
                </a:extLst>
              </a:tr>
              <a:tr h="274320">
                <a:tc>
                  <a:txBody>
                    <a:bodyPr/>
                    <a:lstStyle/>
                    <a:p>
                      <a:r>
                        <a:rPr lang="en-US" sz="1400" dirty="0"/>
                        <a:t>Research</a:t>
                      </a:r>
                      <a:r>
                        <a:rPr lang="en-US" sz="1400" baseline="0" dirty="0"/>
                        <a:t> costs</a:t>
                      </a:r>
                      <a:endParaRPr lang="en-US" sz="1400" dirty="0"/>
                    </a:p>
                  </a:txBody>
                  <a:tcPr/>
                </a:tc>
                <a:tc>
                  <a:txBody>
                    <a:bodyPr/>
                    <a:lstStyle/>
                    <a:p>
                      <a:pPr algn="r"/>
                      <a:r>
                        <a:rPr lang="en-US" sz="1400" dirty="0"/>
                        <a:t>R2</a:t>
                      </a:r>
                      <a:r>
                        <a:rPr lang="en-US" sz="1400" baseline="0" dirty="0"/>
                        <a:t> 000</a:t>
                      </a:r>
                      <a:r>
                        <a:rPr lang="en-US" sz="1400" dirty="0"/>
                        <a:t> 000</a:t>
                      </a:r>
                    </a:p>
                  </a:txBody>
                  <a:tcPr/>
                </a:tc>
                <a:tc>
                  <a:txBody>
                    <a:bodyPr/>
                    <a:lstStyle/>
                    <a:p>
                      <a:pPr algn="r"/>
                      <a:r>
                        <a:rPr lang="en-US" sz="1400" dirty="0"/>
                        <a:t>R1 057 270</a:t>
                      </a:r>
                    </a:p>
                  </a:txBody>
                  <a:tcPr/>
                </a:tc>
                <a:extLst>
                  <a:ext uri="{0D108BD9-81ED-4DB2-BD59-A6C34878D82A}">
                    <a16:rowId xmlns:a16="http://schemas.microsoft.com/office/drawing/2014/main" val="3178520292"/>
                  </a:ext>
                </a:extLst>
              </a:tr>
              <a:tr h="274320">
                <a:tc>
                  <a:txBody>
                    <a:bodyPr/>
                    <a:lstStyle/>
                    <a:p>
                      <a:r>
                        <a:rPr lang="en-US" sz="1400" dirty="0"/>
                        <a:t>Youth</a:t>
                      </a:r>
                      <a:r>
                        <a:rPr lang="en-US" sz="1400" baseline="0" dirty="0"/>
                        <a:t> development disbursements</a:t>
                      </a:r>
                      <a:endParaRPr lang="en-US" sz="1400" dirty="0"/>
                    </a:p>
                  </a:txBody>
                  <a:tcPr/>
                </a:tc>
                <a:tc>
                  <a:txBody>
                    <a:bodyPr/>
                    <a:lstStyle/>
                    <a:p>
                      <a:pPr algn="r"/>
                      <a:r>
                        <a:rPr lang="en-US" sz="1400" dirty="0"/>
                        <a:t>R79 709 137</a:t>
                      </a:r>
                    </a:p>
                  </a:txBody>
                  <a:tcPr/>
                </a:tc>
                <a:tc>
                  <a:txBody>
                    <a:bodyPr/>
                    <a:lstStyle/>
                    <a:p>
                      <a:pPr algn="r"/>
                      <a:r>
                        <a:rPr lang="en-US" sz="1400" dirty="0"/>
                        <a:t>R37 592 864</a:t>
                      </a:r>
                    </a:p>
                  </a:txBody>
                  <a:tcPr/>
                </a:tc>
                <a:extLst>
                  <a:ext uri="{0D108BD9-81ED-4DB2-BD59-A6C34878D82A}">
                    <a16:rowId xmlns:a16="http://schemas.microsoft.com/office/drawing/2014/main" val="3946402460"/>
                  </a:ext>
                </a:extLst>
              </a:tr>
              <a:tr h="274320">
                <a:tc>
                  <a:txBody>
                    <a:bodyPr/>
                    <a:lstStyle/>
                    <a:p>
                      <a:r>
                        <a:rPr lang="en-US" sz="1400" dirty="0"/>
                        <a:t>Training</a:t>
                      </a:r>
                    </a:p>
                  </a:txBody>
                  <a:tcPr/>
                </a:tc>
                <a:tc>
                  <a:txBody>
                    <a:bodyPr/>
                    <a:lstStyle/>
                    <a:p>
                      <a:pPr algn="r"/>
                      <a:r>
                        <a:rPr lang="en-US" sz="1400" dirty="0"/>
                        <a:t>R37 325 551</a:t>
                      </a:r>
                    </a:p>
                  </a:txBody>
                  <a:tcPr/>
                </a:tc>
                <a:tc>
                  <a:txBody>
                    <a:bodyPr/>
                    <a:lstStyle/>
                    <a:p>
                      <a:pPr algn="r"/>
                      <a:r>
                        <a:rPr lang="en-US" sz="1400" dirty="0"/>
                        <a:t>R12 550 943</a:t>
                      </a:r>
                    </a:p>
                  </a:txBody>
                  <a:tcPr/>
                </a:tc>
                <a:extLst>
                  <a:ext uri="{0D108BD9-81ED-4DB2-BD59-A6C34878D82A}">
                    <a16:rowId xmlns:a16="http://schemas.microsoft.com/office/drawing/2014/main" val="4225492165"/>
                  </a:ext>
                </a:extLst>
              </a:tr>
              <a:tr h="274320">
                <a:tc>
                  <a:txBody>
                    <a:bodyPr/>
                    <a:lstStyle/>
                    <a:p>
                      <a:r>
                        <a:rPr lang="en-US" sz="1400" dirty="0"/>
                        <a:t>Travel</a:t>
                      </a:r>
                    </a:p>
                  </a:txBody>
                  <a:tcPr/>
                </a:tc>
                <a:tc>
                  <a:txBody>
                    <a:bodyPr/>
                    <a:lstStyle/>
                    <a:p>
                      <a:pPr algn="r"/>
                      <a:r>
                        <a:rPr lang="en-US" sz="1400" dirty="0"/>
                        <a:t>R19 467 664</a:t>
                      </a:r>
                    </a:p>
                  </a:txBody>
                  <a:tcPr/>
                </a:tc>
                <a:tc>
                  <a:txBody>
                    <a:bodyPr/>
                    <a:lstStyle/>
                    <a:p>
                      <a:pPr algn="r"/>
                      <a:r>
                        <a:rPr lang="en-US" sz="1400" dirty="0"/>
                        <a:t>R8 482 129</a:t>
                      </a:r>
                    </a:p>
                  </a:txBody>
                  <a:tcPr/>
                </a:tc>
                <a:extLst>
                  <a:ext uri="{0D108BD9-81ED-4DB2-BD59-A6C34878D82A}">
                    <a16:rowId xmlns:a16="http://schemas.microsoft.com/office/drawing/2014/main" val="4096687604"/>
                  </a:ext>
                </a:extLst>
              </a:tr>
              <a:tr h="274320">
                <a:tc>
                  <a:txBody>
                    <a:bodyPr/>
                    <a:lstStyle/>
                    <a:p>
                      <a:r>
                        <a:rPr lang="en-US" sz="1400" dirty="0"/>
                        <a:t>Overheads</a:t>
                      </a:r>
                    </a:p>
                  </a:txBody>
                  <a:tcPr/>
                </a:tc>
                <a:tc>
                  <a:txBody>
                    <a:bodyPr/>
                    <a:lstStyle/>
                    <a:p>
                      <a:pPr algn="r"/>
                      <a:r>
                        <a:rPr lang="en-US" sz="1400" dirty="0"/>
                        <a:t>R32 611 983</a:t>
                      </a:r>
                    </a:p>
                  </a:txBody>
                  <a:tcPr/>
                </a:tc>
                <a:tc>
                  <a:txBody>
                    <a:bodyPr/>
                    <a:lstStyle/>
                    <a:p>
                      <a:pPr algn="r"/>
                      <a:r>
                        <a:rPr lang="en-US" sz="1400" dirty="0"/>
                        <a:t>R15 022 030</a:t>
                      </a:r>
                    </a:p>
                  </a:txBody>
                  <a:tcPr/>
                </a:tc>
                <a:extLst>
                  <a:ext uri="{0D108BD9-81ED-4DB2-BD59-A6C34878D82A}">
                    <a16:rowId xmlns:a16="http://schemas.microsoft.com/office/drawing/2014/main" val="611434717"/>
                  </a:ext>
                </a:extLst>
              </a:tr>
              <a:tr h="274320">
                <a:tc>
                  <a:txBody>
                    <a:bodyPr/>
                    <a:lstStyle/>
                    <a:p>
                      <a:r>
                        <a:rPr lang="en-US" sz="1400" dirty="0"/>
                        <a:t>Grants</a:t>
                      </a:r>
                      <a:r>
                        <a:rPr lang="en-US" sz="1400" baseline="0" dirty="0"/>
                        <a:t> and vouchers</a:t>
                      </a:r>
                      <a:endParaRPr lang="en-US" sz="1400" dirty="0"/>
                    </a:p>
                  </a:txBody>
                  <a:tcPr/>
                </a:tc>
                <a:tc>
                  <a:txBody>
                    <a:bodyPr/>
                    <a:lstStyle/>
                    <a:p>
                      <a:pPr algn="r"/>
                      <a:r>
                        <a:rPr lang="en-US" sz="1400" dirty="0"/>
                        <a:t>R56 770 752</a:t>
                      </a:r>
                    </a:p>
                  </a:txBody>
                  <a:tcPr/>
                </a:tc>
                <a:tc>
                  <a:txBody>
                    <a:bodyPr/>
                    <a:lstStyle/>
                    <a:p>
                      <a:pPr algn="r"/>
                      <a:r>
                        <a:rPr lang="en-US" sz="1400" dirty="0"/>
                        <a:t>R16 363 978</a:t>
                      </a:r>
                    </a:p>
                  </a:txBody>
                  <a:tcPr/>
                </a:tc>
                <a:extLst>
                  <a:ext uri="{0D108BD9-81ED-4DB2-BD59-A6C34878D82A}">
                    <a16:rowId xmlns:a16="http://schemas.microsoft.com/office/drawing/2014/main" val="4064979958"/>
                  </a:ext>
                </a:extLst>
              </a:tr>
              <a:tr h="274320">
                <a:tc>
                  <a:txBody>
                    <a:bodyPr/>
                    <a:lstStyle/>
                    <a:p>
                      <a:r>
                        <a:rPr lang="en-US" sz="1400" dirty="0"/>
                        <a:t>CAPEX</a:t>
                      </a:r>
                    </a:p>
                  </a:txBody>
                  <a:tcPr/>
                </a:tc>
                <a:tc>
                  <a:txBody>
                    <a:bodyPr/>
                    <a:lstStyle/>
                    <a:p>
                      <a:pPr algn="r"/>
                      <a:r>
                        <a:rPr lang="en-US" sz="1400" dirty="0"/>
                        <a:t>R28 495 127</a:t>
                      </a:r>
                    </a:p>
                  </a:txBody>
                  <a:tcPr/>
                </a:tc>
                <a:tc>
                  <a:txBody>
                    <a:bodyPr/>
                    <a:lstStyle/>
                    <a:p>
                      <a:pPr algn="r"/>
                      <a:r>
                        <a:rPr lang="en-US" sz="1400" dirty="0"/>
                        <a:t>R14 019 122</a:t>
                      </a:r>
                    </a:p>
                  </a:txBody>
                  <a:tcPr/>
                </a:tc>
                <a:extLst>
                  <a:ext uri="{0D108BD9-81ED-4DB2-BD59-A6C34878D82A}">
                    <a16:rowId xmlns:a16="http://schemas.microsoft.com/office/drawing/2014/main" val="2080603262"/>
                  </a:ext>
                </a:extLst>
              </a:tr>
              <a:tr h="274320">
                <a:tc>
                  <a:txBody>
                    <a:bodyPr/>
                    <a:lstStyle/>
                    <a:p>
                      <a:r>
                        <a:rPr lang="en-US" sz="1400" b="1" dirty="0"/>
                        <a:t>Goods / services</a:t>
                      </a:r>
                    </a:p>
                  </a:txBody>
                  <a:tcPr/>
                </a:tc>
                <a:tc>
                  <a:txBody>
                    <a:bodyPr/>
                    <a:lstStyle/>
                    <a:p>
                      <a:pPr algn="r"/>
                      <a:r>
                        <a:rPr lang="en-US" sz="1400" b="1" dirty="0"/>
                        <a:t>R310 861</a:t>
                      </a:r>
                      <a:r>
                        <a:rPr lang="en-US" sz="1400" b="1" baseline="0" dirty="0"/>
                        <a:t> 000</a:t>
                      </a:r>
                      <a:endParaRPr lang="en-US" sz="1400" b="1" dirty="0"/>
                    </a:p>
                  </a:txBody>
                  <a:tcPr/>
                </a:tc>
                <a:tc>
                  <a:txBody>
                    <a:bodyPr/>
                    <a:lstStyle/>
                    <a:p>
                      <a:pPr algn="r"/>
                      <a:r>
                        <a:rPr lang="en-US" sz="1400" b="1" dirty="0"/>
                        <a:t>R133 000 348</a:t>
                      </a:r>
                    </a:p>
                  </a:txBody>
                  <a:tcPr/>
                </a:tc>
                <a:extLst>
                  <a:ext uri="{0D108BD9-81ED-4DB2-BD59-A6C34878D82A}">
                    <a16:rowId xmlns:a16="http://schemas.microsoft.com/office/drawing/2014/main" val="3048969894"/>
                  </a:ext>
                </a:extLst>
              </a:tr>
              <a:tr h="274320">
                <a:tc>
                  <a:txBody>
                    <a:bodyPr/>
                    <a:lstStyle/>
                    <a:p>
                      <a:r>
                        <a:rPr lang="en-US" sz="1400" b="1" dirty="0"/>
                        <a:t>Compensation</a:t>
                      </a:r>
                      <a:r>
                        <a:rPr lang="en-US" sz="1400" b="1" baseline="0" dirty="0"/>
                        <a:t> budget</a:t>
                      </a:r>
                      <a:endParaRPr lang="en-US" sz="1400" b="1" dirty="0"/>
                    </a:p>
                  </a:txBody>
                  <a:tcPr/>
                </a:tc>
                <a:tc>
                  <a:txBody>
                    <a:bodyPr/>
                    <a:lstStyle/>
                    <a:p>
                      <a:pPr algn="r"/>
                      <a:r>
                        <a:rPr lang="en-US" sz="1400" b="1" dirty="0"/>
                        <a:t>R170 000 000</a:t>
                      </a:r>
                    </a:p>
                  </a:txBody>
                  <a:tcPr/>
                </a:tc>
                <a:tc>
                  <a:txBody>
                    <a:bodyPr/>
                    <a:lstStyle/>
                    <a:p>
                      <a:pPr algn="r"/>
                      <a:r>
                        <a:rPr lang="en-US" sz="1400" b="1" dirty="0"/>
                        <a:t>R80</a:t>
                      </a:r>
                      <a:r>
                        <a:rPr lang="en-US" sz="1400" b="1" baseline="0" dirty="0"/>
                        <a:t> 224 162</a:t>
                      </a:r>
                      <a:endParaRPr lang="en-US" sz="1400" b="1" dirty="0"/>
                    </a:p>
                  </a:txBody>
                  <a:tcPr/>
                </a:tc>
                <a:extLst>
                  <a:ext uri="{0D108BD9-81ED-4DB2-BD59-A6C34878D82A}">
                    <a16:rowId xmlns:a16="http://schemas.microsoft.com/office/drawing/2014/main" val="1775783455"/>
                  </a:ext>
                </a:extLst>
              </a:tr>
              <a:tr h="274320">
                <a:tc>
                  <a:txBody>
                    <a:bodyPr/>
                    <a:lstStyle/>
                    <a:p>
                      <a:r>
                        <a:rPr lang="en-US" sz="1400" b="1" dirty="0"/>
                        <a:t>Total</a:t>
                      </a:r>
                    </a:p>
                  </a:txBody>
                  <a:tcPr/>
                </a:tc>
                <a:tc>
                  <a:txBody>
                    <a:bodyPr/>
                    <a:lstStyle/>
                    <a:p>
                      <a:pPr algn="r"/>
                      <a:r>
                        <a:rPr lang="en-US" sz="1400" b="1" dirty="0"/>
                        <a:t>R480 861 000</a:t>
                      </a:r>
                    </a:p>
                  </a:txBody>
                  <a:tcPr/>
                </a:tc>
                <a:tc>
                  <a:txBody>
                    <a:bodyPr/>
                    <a:lstStyle/>
                    <a:p>
                      <a:pPr algn="r"/>
                      <a:r>
                        <a:rPr lang="en-US" sz="1400" b="1" dirty="0"/>
                        <a:t>R213 224</a:t>
                      </a:r>
                      <a:r>
                        <a:rPr lang="en-US" sz="1400" b="1" baseline="0" dirty="0"/>
                        <a:t> 510</a:t>
                      </a:r>
                      <a:endParaRPr lang="en-US" sz="1400" b="1" dirty="0"/>
                    </a:p>
                  </a:txBody>
                  <a:tcPr/>
                </a:tc>
                <a:extLst>
                  <a:ext uri="{0D108BD9-81ED-4DB2-BD59-A6C34878D82A}">
                    <a16:rowId xmlns:a16="http://schemas.microsoft.com/office/drawing/2014/main" val="1113291747"/>
                  </a:ext>
                </a:extLst>
              </a:tr>
            </a:tbl>
          </a:graphicData>
        </a:graphic>
      </p:graphicFrame>
    </p:spTree>
    <p:extLst>
      <p:ext uri="{BB962C8B-B14F-4D97-AF65-F5344CB8AC3E}">
        <p14:creationId xmlns:p14="http://schemas.microsoft.com/office/powerpoint/2010/main" val="59802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1" y="663775"/>
            <a:ext cx="6610676" cy="307777"/>
          </a:xfrm>
        </p:spPr>
        <p:txBody>
          <a:bodyPr/>
          <a:lstStyle/>
          <a:p>
            <a:r>
              <a:rPr lang="en-US" dirty="0"/>
              <a:t>Quarter 2 Financial Performance – Budget Chart</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22</a:t>
            </a:fld>
            <a:endParaRPr lang="en-GB" dirty="0"/>
          </a:p>
        </p:txBody>
      </p:sp>
      <p:pic>
        <p:nvPicPr>
          <p:cNvPr id="4" name="Picture 3"/>
          <p:cNvPicPr>
            <a:picLocks noChangeAspect="1"/>
          </p:cNvPicPr>
          <p:nvPr/>
        </p:nvPicPr>
        <p:blipFill>
          <a:blip r:embed="rId2"/>
          <a:stretch>
            <a:fillRect/>
          </a:stretch>
        </p:blipFill>
        <p:spPr>
          <a:xfrm>
            <a:off x="657323" y="1411025"/>
            <a:ext cx="7810500" cy="4695825"/>
          </a:xfrm>
          <a:prstGeom prst="rect">
            <a:avLst/>
          </a:prstGeom>
        </p:spPr>
      </p:pic>
    </p:spTree>
    <p:extLst>
      <p:ext uri="{BB962C8B-B14F-4D97-AF65-F5344CB8AC3E}">
        <p14:creationId xmlns:p14="http://schemas.microsoft.com/office/powerpoint/2010/main" val="43444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Youth labor market insights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23</a:t>
            </a:fld>
            <a:endParaRPr lang="en-GB" dirty="0"/>
          </a:p>
        </p:txBody>
      </p:sp>
    </p:spTree>
    <p:extLst>
      <p:ext uri="{BB962C8B-B14F-4D97-AF65-F5344CB8AC3E}">
        <p14:creationId xmlns:p14="http://schemas.microsoft.com/office/powerpoint/2010/main" val="4210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a:t>
            </a:r>
          </a:p>
        </p:txBody>
      </p:sp>
      <p:sp>
        <p:nvSpPr>
          <p:cNvPr id="3" name="Content Placeholder 2"/>
          <p:cNvSpPr>
            <a:spLocks noGrp="1"/>
          </p:cNvSpPr>
          <p:nvPr>
            <p:ph idx="1"/>
          </p:nvPr>
        </p:nvSpPr>
        <p:spPr>
          <a:xfrm>
            <a:off x="864010" y="1332375"/>
            <a:ext cx="7789863" cy="3323987"/>
          </a:xfrm>
        </p:spPr>
        <p:txBody>
          <a:bodyPr/>
          <a:lstStyle/>
          <a:p>
            <a:pPr marL="0" indent="0"/>
            <a:r>
              <a:rPr lang="en-US" b="1" dirty="0"/>
              <a:t>Employment rates tend to increase with more education, but less so for young, low-income or female work seekers</a:t>
            </a:r>
          </a:p>
          <a:p>
            <a:endParaRPr lang="en-US" dirty="0"/>
          </a:p>
          <a:p>
            <a:pPr marL="0" indent="0"/>
            <a:r>
              <a:rPr lang="en-US" dirty="0"/>
              <a:t>One of the reasons why Matric is so celebrated in South Africa is that we have a chronic unemployment problem, and, in general, more education makes finding a job easier. However in addition to education, employment rates also depend on other characteristics such as race, age and gender. It is clear that employment rates increase consistently with more education, but there is also a persistent employment gap between younger and older work-seekers. This gap is usually explained as a requirement for work experience. Thus although education increases the likelihood of finding a job, it does not erase other barriers to employment</a:t>
            </a: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24</a:t>
            </a:fld>
            <a:endParaRPr lang="en-GB" dirty="0"/>
          </a:p>
        </p:txBody>
      </p:sp>
    </p:spTree>
    <p:extLst>
      <p:ext uri="{BB962C8B-B14F-4D97-AF65-F5344CB8AC3E}">
        <p14:creationId xmlns:p14="http://schemas.microsoft.com/office/powerpoint/2010/main" val="88610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a:t>
            </a:r>
          </a:p>
        </p:txBody>
      </p:sp>
      <p:sp>
        <p:nvSpPr>
          <p:cNvPr id="3" name="Content Placeholder 2"/>
          <p:cNvSpPr>
            <a:spLocks noGrp="1"/>
          </p:cNvSpPr>
          <p:nvPr>
            <p:ph idx="1"/>
          </p:nvPr>
        </p:nvSpPr>
        <p:spPr>
          <a:xfrm>
            <a:off x="864010" y="1332375"/>
            <a:ext cx="7789863" cy="5262979"/>
          </a:xfrm>
        </p:spPr>
        <p:txBody>
          <a:bodyPr/>
          <a:lstStyle/>
          <a:p>
            <a:pPr marL="0" indent="0"/>
            <a:r>
              <a:rPr lang="en-US" b="1" dirty="0"/>
              <a:t>In looking for work, young people face barriers tied both to job requirements and to soft skills. </a:t>
            </a:r>
          </a:p>
          <a:p>
            <a:pPr marL="0" indent="0"/>
            <a:endParaRPr lang="en-US" dirty="0"/>
          </a:p>
          <a:p>
            <a:pPr marL="0" indent="0"/>
            <a:r>
              <a:rPr lang="en-US" sz="1600" dirty="0"/>
              <a:t>Employers are often concerned that Matric is not a guarantee of foundational skills like numeracy and literacy as the quality of basic education is generally low. Thus employers may ask applicants for further academic requirements for entry-level jobs as a signal of quality. For example, only 21% of the approximately 400 000 learners who passed Matric in 2017 also passed Mathematics with 40% or more). Employers are also increasingly looking for soft skills, such as initiative, persistence and leadership, in the people that they hire - qualities that are difficult for young people to signal without a point of referral such as prior work experience. </a:t>
            </a:r>
            <a:r>
              <a:rPr lang="en-US" sz="1600" dirty="0" err="1"/>
              <a:t>Organisations</a:t>
            </a:r>
            <a:r>
              <a:rPr lang="en-US" sz="1600" dirty="0"/>
              <a:t> such as the OECD have commented on the high levels of mismatch in the SA </a:t>
            </a:r>
            <a:r>
              <a:rPr lang="en-US" sz="1600" dirty="0" err="1"/>
              <a:t>labour</a:t>
            </a:r>
            <a:r>
              <a:rPr lang="en-US" sz="1600" dirty="0"/>
              <a:t> market, implying that, in many cases, employees chosen are not the most suitable for the job in question. We must challenge employers to look beyond academic qualifications and focus instead on the specific characteristics required by their jobs and businesses in hiring young employees to improve their matches. Employers could consider developing job profiles that include both hard and soft skill requirements, and using appropriate matching and assessment tools to identify these traits in potential hires. In many cases this approach has paid off, and employers have acknowledged the positive impact of holistically matching candidates with job requirements instead of searching for the highest qualified candidate overall.</a:t>
            </a:r>
          </a:p>
        </p:txBody>
      </p:sp>
      <p:sp>
        <p:nvSpPr>
          <p:cNvPr id="4" name="Slide Number Placeholder 3"/>
          <p:cNvSpPr>
            <a:spLocks noGrp="1"/>
          </p:cNvSpPr>
          <p:nvPr>
            <p:ph type="sldNum" sz="quarter" idx="10"/>
          </p:nvPr>
        </p:nvSpPr>
        <p:spPr/>
        <p:txBody>
          <a:bodyPr/>
          <a:lstStyle/>
          <a:p>
            <a:fld id="{0F816FE8-A868-4E71-8BE1-E255B120B605}" type="slidenum">
              <a:rPr lang="en-GB" smtClean="0"/>
              <a:pPr/>
              <a:t>25</a:t>
            </a:fld>
            <a:endParaRPr lang="en-GB" dirty="0"/>
          </a:p>
        </p:txBody>
      </p:sp>
    </p:spTree>
    <p:extLst>
      <p:ext uri="{BB962C8B-B14F-4D97-AF65-F5344CB8AC3E}">
        <p14:creationId xmlns:p14="http://schemas.microsoft.com/office/powerpoint/2010/main" val="2410164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a:t>
            </a:r>
          </a:p>
        </p:txBody>
      </p:sp>
      <p:sp>
        <p:nvSpPr>
          <p:cNvPr id="3" name="Content Placeholder 2"/>
          <p:cNvSpPr>
            <a:spLocks noGrp="1"/>
          </p:cNvSpPr>
          <p:nvPr>
            <p:ph idx="1"/>
          </p:nvPr>
        </p:nvSpPr>
        <p:spPr>
          <a:xfrm>
            <a:off x="864010" y="1332375"/>
            <a:ext cx="7789863" cy="5016758"/>
          </a:xfrm>
        </p:spPr>
        <p:txBody>
          <a:bodyPr/>
          <a:lstStyle/>
          <a:p>
            <a:pPr marL="0" indent="0"/>
            <a:r>
              <a:rPr lang="en-US" b="1" dirty="0"/>
              <a:t>Practical, non-tertiary solutions are needed to provide school-leavers with functional work skills so that they can earn an income.</a:t>
            </a:r>
          </a:p>
          <a:p>
            <a:pPr marL="0" indent="0"/>
            <a:endParaRPr lang="en-US" dirty="0"/>
          </a:p>
          <a:p>
            <a:pPr marL="0" indent="0"/>
            <a:r>
              <a:rPr lang="en-US" sz="1600" dirty="0"/>
              <a:t>Formal education is obviously important, but it is not a silver bullet to solve youth unemployment. The high premium that employers place on work experience shows gaps between formal education and work readiness. Many people learn their most valuable skills on the job. Yet the traditional success model in South African </a:t>
            </a:r>
            <a:r>
              <a:rPr lang="en-US" sz="1600" dirty="0" err="1"/>
              <a:t>labour</a:t>
            </a:r>
            <a:r>
              <a:rPr lang="en-US" sz="1600" dirty="0"/>
              <a:t> markets remains school to university to employment. We must envision a new paradigm for the </a:t>
            </a:r>
            <a:r>
              <a:rPr lang="en-US" sz="1600" dirty="0" err="1"/>
              <a:t>labour</a:t>
            </a:r>
            <a:r>
              <a:rPr lang="en-US" sz="1600" dirty="0"/>
              <a:t> market, which includes multiple paths to economic engagement. The main message of this paradigm is that everyone should be able to find a way to sustainable income through work. For some, it might come through short-term work experiences such as internships and </a:t>
            </a:r>
            <a:r>
              <a:rPr lang="en-US" sz="1600" dirty="0" err="1"/>
              <a:t>learnerships</a:t>
            </a:r>
            <a:r>
              <a:rPr lang="en-US" sz="1600" dirty="0"/>
              <a:t> that either convert to permanent employment or make it easier to find a job by serving the work requirement. Existing structures could be made more inclusive to expand paths to employment, e.g. skills development </a:t>
            </a:r>
            <a:r>
              <a:rPr lang="en-US" sz="1600" dirty="0" err="1"/>
              <a:t>programmes</a:t>
            </a:r>
            <a:r>
              <a:rPr lang="en-US" sz="1600" dirty="0"/>
              <a:t> funded by SETA levies could be expanded to include new entrants and the unemployed. To move towards this model we would need better alignment between education, training, and workplace requirements so that all the paths definitively increase employability. That means better coordination between employers and the broad education system to ensure that young people are more prepared for the world of work beyond formal education.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26</a:t>
            </a:fld>
            <a:endParaRPr lang="en-GB" dirty="0"/>
          </a:p>
        </p:txBody>
      </p:sp>
    </p:spTree>
    <p:extLst>
      <p:ext uri="{BB962C8B-B14F-4D97-AF65-F5344CB8AC3E}">
        <p14:creationId xmlns:p14="http://schemas.microsoft.com/office/powerpoint/2010/main" val="98359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questions</a:t>
            </a:r>
          </a:p>
        </p:txBody>
      </p:sp>
      <p:sp>
        <p:nvSpPr>
          <p:cNvPr id="4" name="Slide Number Placeholder 3"/>
          <p:cNvSpPr>
            <a:spLocks noGrp="1"/>
          </p:cNvSpPr>
          <p:nvPr>
            <p:ph type="sldNum" sz="quarter" idx="10"/>
          </p:nvPr>
        </p:nvSpPr>
        <p:spPr/>
        <p:txBody>
          <a:bodyPr/>
          <a:lstStyle/>
          <a:p>
            <a:fld id="{E74EB992-C5F4-4C48-9B4B-70D14F16309E}" type="slidenum">
              <a:rPr lang="en-GB" smtClean="0"/>
              <a:pPr/>
              <a:t>27</a:t>
            </a:fld>
            <a:endParaRPr lang="en-GB" dirty="0"/>
          </a:p>
        </p:txBody>
      </p:sp>
    </p:spTree>
    <p:extLst>
      <p:ext uri="{BB962C8B-B14F-4D97-AF65-F5344CB8AC3E}">
        <p14:creationId xmlns:p14="http://schemas.microsoft.com/office/powerpoint/2010/main" val="317387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Situational analysis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a:t>
            </a:fld>
            <a:endParaRPr lang="en-GB" dirty="0"/>
          </a:p>
        </p:txBody>
      </p:sp>
    </p:spTree>
    <p:extLst>
      <p:ext uri="{BB962C8B-B14F-4D97-AF65-F5344CB8AC3E}">
        <p14:creationId xmlns:p14="http://schemas.microsoft.com/office/powerpoint/2010/main" val="181083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analysis</a:t>
            </a:r>
          </a:p>
        </p:txBody>
      </p:sp>
      <p:sp>
        <p:nvSpPr>
          <p:cNvPr id="3" name="Content Placeholder 2"/>
          <p:cNvSpPr>
            <a:spLocks noGrp="1"/>
          </p:cNvSpPr>
          <p:nvPr>
            <p:ph idx="1"/>
          </p:nvPr>
        </p:nvSpPr>
        <p:spPr>
          <a:xfrm>
            <a:off x="977901" y="1458278"/>
            <a:ext cx="7789863" cy="4431983"/>
          </a:xfrm>
        </p:spPr>
        <p:txBody>
          <a:bodyPr/>
          <a:lstStyle/>
          <a:p>
            <a:pPr>
              <a:buFont typeface="Arial" panose="020B0604020202020204" pitchFamily="34" charset="0"/>
              <a:buChar char="•"/>
            </a:pPr>
            <a:r>
              <a:rPr lang="en-US" dirty="0"/>
              <a:t>The NYDA has for quarter two achieved 77% of its Key Performance Indicators and has spent 44% of its allocated budget.</a:t>
            </a:r>
          </a:p>
          <a:p>
            <a:pPr>
              <a:buFont typeface="Arial" panose="020B0604020202020204" pitchFamily="34" charset="0"/>
              <a:buChar char="•"/>
            </a:pPr>
            <a:endParaRPr lang="en-US" dirty="0"/>
          </a:p>
          <a:p>
            <a:pPr>
              <a:buFont typeface="Arial" panose="020B0604020202020204" pitchFamily="34" charset="0"/>
              <a:buChar char="•"/>
            </a:pPr>
            <a:r>
              <a:rPr lang="en-US" dirty="0"/>
              <a:t>The Agency was allocated an additional R31 million in the Medium Term Budget Policy Statement for the grant program specifically. This will be used to address the demand for the program.</a:t>
            </a:r>
          </a:p>
          <a:p>
            <a:pPr>
              <a:buFont typeface="Arial" panose="020B0604020202020204" pitchFamily="34" charset="0"/>
              <a:buChar char="•"/>
            </a:pPr>
            <a:endParaRPr lang="en-US" dirty="0"/>
          </a:p>
          <a:p>
            <a:pPr>
              <a:buFont typeface="Arial" panose="020B0604020202020204" pitchFamily="34" charset="0"/>
              <a:buChar char="•"/>
            </a:pPr>
            <a:r>
              <a:rPr lang="en-US" dirty="0"/>
              <a:t>Provincial DESTEA has further committed R1.5 million to our grant program. </a:t>
            </a:r>
          </a:p>
          <a:p>
            <a:pPr>
              <a:buFont typeface="Arial" panose="020B0604020202020204" pitchFamily="34" charset="0"/>
              <a:buChar char="•"/>
            </a:pPr>
            <a:endParaRPr lang="en-US" dirty="0"/>
          </a:p>
          <a:p>
            <a:pPr>
              <a:buFont typeface="Arial" panose="020B0604020202020204" pitchFamily="34" charset="0"/>
              <a:buChar char="•"/>
            </a:pPr>
            <a:r>
              <a:rPr lang="en-US" dirty="0"/>
              <a:t>The Agency contributed to both the JOBS Summit and Investment Summit, releasing its position papers on the labor and capital markets and its need to address the national crises of youth unemployment.</a:t>
            </a:r>
          </a:p>
          <a:p>
            <a:pPr>
              <a:buFont typeface="Arial" panose="020B0604020202020204" pitchFamily="34" charset="0"/>
              <a:buChar char="•"/>
            </a:pPr>
            <a:endParaRPr lang="en-US" dirty="0"/>
          </a:p>
          <a:p>
            <a:pPr>
              <a:buFont typeface="Arial" panose="020B0604020202020204" pitchFamily="34" charset="0"/>
              <a:buChar char="•"/>
            </a:pPr>
            <a:r>
              <a:rPr lang="en-US" dirty="0"/>
              <a:t>We have thus far established eight of our planned seventeen district centers for the financial year under consideration.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3</a:t>
            </a:fld>
            <a:endParaRPr lang="en-GB" dirty="0"/>
          </a:p>
        </p:txBody>
      </p:sp>
    </p:spTree>
    <p:extLst>
      <p:ext uri="{BB962C8B-B14F-4D97-AF65-F5344CB8AC3E}">
        <p14:creationId xmlns:p14="http://schemas.microsoft.com/office/powerpoint/2010/main" val="187605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846659"/>
          </a:xfrm>
        </p:spPr>
        <p:txBody>
          <a:bodyPr/>
          <a:lstStyle/>
          <a:p>
            <a:r>
              <a:rPr lang="en-US" dirty="0"/>
              <a:t>Detailed quarter two 2018 / 2019 performance report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4</a:t>
            </a:fld>
            <a:endParaRPr lang="en-GB" dirty="0"/>
          </a:p>
        </p:txBody>
      </p:sp>
    </p:spTree>
    <p:extLst>
      <p:ext uri="{BB962C8B-B14F-4D97-AF65-F5344CB8AC3E}">
        <p14:creationId xmlns:p14="http://schemas.microsoft.com/office/powerpoint/2010/main" val="291499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850" y="150712"/>
            <a:ext cx="5434930" cy="306387"/>
          </a:xfrm>
        </p:spPr>
        <p:txBody>
          <a:bodyPr/>
          <a:lstStyle/>
          <a:p>
            <a:r>
              <a:rPr lang="en-ZA" dirty="0"/>
              <a:t>SUMMARY OF PERFORMANCE</a:t>
            </a:r>
          </a:p>
        </p:txBody>
      </p:sp>
      <p:sp>
        <p:nvSpPr>
          <p:cNvPr id="4" name="Slide Number Placeholder 3"/>
          <p:cNvSpPr>
            <a:spLocks noGrp="1"/>
          </p:cNvSpPr>
          <p:nvPr>
            <p:ph type="sldNum" sz="quarter" idx="10"/>
          </p:nvPr>
        </p:nvSpPr>
        <p:spPr/>
        <p:txBody>
          <a:bodyPr/>
          <a:lstStyle/>
          <a:p>
            <a:fld id="{0F816FE8-A868-4E71-8BE1-E255B120B605}" type="slidenum">
              <a:rPr lang="en-GB" smtClean="0"/>
              <a:pPr/>
              <a:t>5</a:t>
            </a:fld>
            <a:endParaRPr lang="en-GB" dirty="0"/>
          </a:p>
        </p:txBody>
      </p:sp>
      <p:sp>
        <p:nvSpPr>
          <p:cNvPr id="7" name="Rectangle 6"/>
          <p:cNvSpPr/>
          <p:nvPr/>
        </p:nvSpPr>
        <p:spPr>
          <a:xfrm>
            <a:off x="336885" y="847895"/>
            <a:ext cx="8674768" cy="963854"/>
          </a:xfrm>
          <a:prstGeom prst="rect">
            <a:avLst/>
          </a:prstGeom>
        </p:spPr>
        <p:txBody>
          <a:bodyPr wrap="square">
            <a:spAutoFit/>
          </a:bodyPr>
          <a:lstStyle/>
          <a:p>
            <a:pPr>
              <a:lnSpc>
                <a:spcPct val="115000"/>
              </a:lnSpc>
              <a:spcAft>
                <a:spcPts val="1000"/>
              </a:spcAft>
            </a:pPr>
            <a:r>
              <a:rPr lang="en-GB" sz="1400" dirty="0">
                <a:latin typeface="+mj-lt"/>
                <a:ea typeface="Calibri" panose="020F0502020204030204" pitchFamily="34" charset="0"/>
                <a:cs typeface="Times New Roman" panose="02020603050405020304" pitchFamily="18" charset="0"/>
              </a:rPr>
              <a:t>More stringent verification measures were applied in 2018/2019 Quarter 2 based on inputs from the External Audit process. Data collection measures have been applied across all programmes. </a:t>
            </a:r>
          </a:p>
          <a:p>
            <a:pPr>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a:blip r:embed="rId2"/>
          <a:stretch>
            <a:fillRect/>
          </a:stretch>
        </p:blipFill>
        <p:spPr>
          <a:xfrm>
            <a:off x="1687399" y="1774825"/>
            <a:ext cx="5260156" cy="3013991"/>
          </a:xfrm>
          <a:prstGeom prst="rect">
            <a:avLst/>
          </a:prstGeom>
        </p:spPr>
      </p:pic>
    </p:spTree>
    <p:extLst>
      <p:ext uri="{BB962C8B-B14F-4D97-AF65-F5344CB8AC3E}">
        <p14:creationId xmlns:p14="http://schemas.microsoft.com/office/powerpoint/2010/main" val="24362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6</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57570370"/>
              </p:ext>
            </p:extLst>
          </p:nvPr>
        </p:nvGraphicFramePr>
        <p:xfrm>
          <a:off x="135705" y="272987"/>
          <a:ext cx="8892386" cy="5846826"/>
        </p:xfrm>
        <a:graphic>
          <a:graphicData uri="http://schemas.openxmlformats.org/drawingml/2006/table">
            <a:tbl>
              <a:tblPr firstRow="1" firstCol="1" lastRow="1" lastCol="1" bandRow="1" bandCol="1">
                <a:tableStyleId>{21E4AEA4-8DFA-4A89-87EB-49C32662AFE0}</a:tableStyleId>
              </a:tblPr>
              <a:tblGrid>
                <a:gridCol w="1411831">
                  <a:extLst>
                    <a:ext uri="{9D8B030D-6E8A-4147-A177-3AD203B41FA5}">
                      <a16:colId xmlns:a16="http://schemas.microsoft.com/office/drawing/2014/main" val="20000"/>
                    </a:ext>
                  </a:extLst>
                </a:gridCol>
                <a:gridCol w="1949849">
                  <a:extLst>
                    <a:ext uri="{9D8B030D-6E8A-4147-A177-3AD203B41FA5}">
                      <a16:colId xmlns:a16="http://schemas.microsoft.com/office/drawing/2014/main" val="20001"/>
                    </a:ext>
                  </a:extLst>
                </a:gridCol>
                <a:gridCol w="1376295">
                  <a:extLst>
                    <a:ext uri="{9D8B030D-6E8A-4147-A177-3AD203B41FA5}">
                      <a16:colId xmlns:a16="http://schemas.microsoft.com/office/drawing/2014/main" val="20002"/>
                    </a:ext>
                  </a:extLst>
                </a:gridCol>
                <a:gridCol w="1836213">
                  <a:extLst>
                    <a:ext uri="{9D8B030D-6E8A-4147-A177-3AD203B41FA5}">
                      <a16:colId xmlns:a16="http://schemas.microsoft.com/office/drawing/2014/main" val="20003"/>
                    </a:ext>
                  </a:extLst>
                </a:gridCol>
                <a:gridCol w="2318198">
                  <a:extLst>
                    <a:ext uri="{9D8B030D-6E8A-4147-A177-3AD203B41FA5}">
                      <a16:colId xmlns:a16="http://schemas.microsoft.com/office/drawing/2014/main" val="20004"/>
                    </a:ext>
                  </a:extLst>
                </a:gridCol>
              </a:tblGrid>
              <a:tr h="406267">
                <a:tc gridSpan="5">
                  <a:txBody>
                    <a:bodyPr/>
                    <a:lstStyle/>
                    <a:p>
                      <a:pPr marR="46990" algn="ctr">
                        <a:lnSpc>
                          <a:spcPct val="115000"/>
                        </a:lnSpc>
                        <a:spcAft>
                          <a:spcPts val="0"/>
                        </a:spcAft>
                      </a:pPr>
                      <a:r>
                        <a:rPr lang="en-ZA" sz="1100" dirty="0">
                          <a:solidFill>
                            <a:schemeClr val="tx1"/>
                          </a:solidFill>
                          <a:effectLst/>
                          <a:latin typeface="+mn-lt"/>
                        </a:rPr>
                        <a:t> </a:t>
                      </a:r>
                      <a:r>
                        <a:rPr lang="en-ZA" sz="2400" dirty="0">
                          <a:solidFill>
                            <a:schemeClr val="tx1"/>
                          </a:solidFill>
                          <a:effectLst/>
                          <a:latin typeface="+mn-lt"/>
                        </a:rPr>
                        <a:t>PROGRAMME AREA 1: ECONOMIC PARTICIPATION</a:t>
                      </a: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06267">
                <a:tc>
                  <a:txBody>
                    <a:bodyPr/>
                    <a:lstStyle/>
                    <a:p>
                      <a:pPr marL="36000" marR="46990" algn="ctr">
                        <a:lnSpc>
                          <a:spcPct val="115000"/>
                        </a:lnSpc>
                        <a:spcAft>
                          <a:spcPts val="0"/>
                        </a:spcAft>
                      </a:pPr>
                      <a:r>
                        <a:rPr lang="en-ZA" sz="1200" b="1" dirty="0">
                          <a:solidFill>
                            <a:schemeClr val="tx1"/>
                          </a:solidFill>
                          <a:effectLst/>
                          <a:latin typeface="+mn-lt"/>
                        </a:rPr>
                        <a:t>STRATEGIC OBJECTIVE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KEY PERFORMANCE INDICATOR</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YTD TARGET</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YTD</a:t>
                      </a:r>
                      <a:r>
                        <a:rPr lang="en-ZA" sz="1200" b="1" baseline="0" dirty="0">
                          <a:solidFill>
                            <a:schemeClr val="tx1"/>
                          </a:solidFill>
                          <a:effectLst/>
                          <a:latin typeface="+mn-lt"/>
                        </a:rPr>
                        <a:t> </a:t>
                      </a:r>
                      <a:r>
                        <a:rPr lang="en-ZA" sz="1200" b="1" dirty="0">
                          <a:solidFill>
                            <a:schemeClr val="tx1"/>
                          </a:solidFill>
                          <a:effectLst/>
                          <a:latin typeface="+mn-lt"/>
                        </a:rPr>
                        <a:t>ACHIEVEMENT</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REASON FOR VARIANCE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812534">
                <a:tc rowSpan="4">
                  <a:txBody>
                    <a:bodyPr/>
                    <a:lstStyle/>
                    <a:p>
                      <a:pPr marL="36000" marR="0" lvl="0" indent="0" algn="l" defTabSz="457200" rtl="0" eaLnBrk="1" fontAlgn="auto" latinLnBrk="0" hangingPunct="1">
                        <a:lnSpc>
                          <a:spcPct val="115000"/>
                        </a:lnSpc>
                        <a:spcBef>
                          <a:spcPts val="0"/>
                        </a:spcBef>
                        <a:spcAft>
                          <a:spcPts val="1000"/>
                        </a:spcAft>
                        <a:buClrTx/>
                        <a:buSzTx/>
                        <a:buFontTx/>
                        <a:buNone/>
                        <a:tabLst/>
                        <a:defRPr/>
                      </a:pPr>
                      <a:r>
                        <a:rPr lang="en-ZA" sz="1200" b="0" kern="1200" dirty="0">
                          <a:solidFill>
                            <a:schemeClr val="tx1"/>
                          </a:solidFill>
                          <a:effectLst/>
                          <a:latin typeface="+mn-lt"/>
                          <a:ea typeface="+mn-ea"/>
                          <a:cs typeface="+mn-cs"/>
                        </a:rPr>
                        <a:t>To provide socio-economic empowerment interventions and support for</a:t>
                      </a:r>
                      <a:r>
                        <a:rPr lang="en-ZA" sz="1200" b="0" kern="1200" baseline="0" dirty="0">
                          <a:solidFill>
                            <a:schemeClr val="tx1"/>
                          </a:solidFill>
                          <a:effectLst/>
                          <a:latin typeface="+mn-lt"/>
                          <a:ea typeface="+mn-ea"/>
                          <a:cs typeface="+mn-cs"/>
                        </a:rPr>
                        <a:t> young people in South Africa</a:t>
                      </a:r>
                      <a:endParaRPr lang="en-ZA" sz="1200" b="0" kern="1200" dirty="0">
                        <a:solidFill>
                          <a:schemeClr val="tx1"/>
                        </a:solidFill>
                        <a:effectLst/>
                        <a:latin typeface="+mn-lt"/>
                        <a:ea typeface="+mn-ea"/>
                        <a:cs typeface="+mn-cs"/>
                      </a:endParaRPr>
                    </a:p>
                    <a:p>
                      <a:pPr marL="36000">
                        <a:lnSpc>
                          <a:spcPct val="115000"/>
                        </a:lnSpc>
                        <a:spcAft>
                          <a:spcPts val="1000"/>
                        </a:spcAft>
                      </a:pP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a:solidFill>
                            <a:schemeClr val="tx1"/>
                          </a:solidFill>
                          <a:effectLst/>
                          <a:latin typeface="+mn-lt"/>
                          <a:ea typeface="+mn-ea"/>
                          <a:cs typeface="+mn-cs"/>
                        </a:rPr>
                        <a:t>Number of youth owned enterprises supported through the Grant Programme</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US" sz="1200" b="0" dirty="0">
                          <a:solidFill>
                            <a:schemeClr val="tx1"/>
                          </a:solidFill>
                          <a:effectLst/>
                          <a:latin typeface="+mn-lt"/>
                          <a:ea typeface="Calibri" panose="020F0502020204030204" pitchFamily="34" charset="0"/>
                          <a:cs typeface="Times New Roman" panose="02020603050405020304" pitchFamily="18" charset="0"/>
                        </a:rPr>
                        <a:t>335</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US" sz="1200" b="1" dirty="0">
                          <a:solidFill>
                            <a:schemeClr val="tx1"/>
                          </a:solidFill>
                          <a:effectLst/>
                          <a:latin typeface="+mn-lt"/>
                          <a:ea typeface="Calibri" panose="020F0502020204030204" pitchFamily="34" charset="0"/>
                          <a:cs typeface="Times New Roman" panose="02020603050405020304" pitchFamily="18" charset="0"/>
                        </a:rPr>
                        <a:t>315</a:t>
                      </a:r>
                      <a:endParaRPr lang="en-ZA" sz="1200" b="1" dirty="0">
                        <a:solidFill>
                          <a:schemeClr val="tx1"/>
                        </a:solidFill>
                        <a:effectLst/>
                        <a:latin typeface="+mn-lt"/>
                        <a:ea typeface="Calibri" panose="020F0502020204030204" pitchFamily="34" charset="0"/>
                        <a:cs typeface="Times New Roman" panose="02020603050405020304" pitchFamily="18" charset="0"/>
                      </a:endParaRPr>
                    </a:p>
                    <a:p>
                      <a:pPr marL="36000">
                        <a:lnSpc>
                          <a:spcPct val="115000"/>
                        </a:lnSpc>
                        <a:spcAft>
                          <a:spcPts val="0"/>
                        </a:spcAft>
                      </a:pPr>
                      <a:r>
                        <a:rPr lang="en-ZA" sz="1200" b="0" dirty="0">
                          <a:solidFill>
                            <a:schemeClr val="tx1"/>
                          </a:solidFill>
                          <a:effectLst/>
                          <a:latin typeface="+mn-lt"/>
                          <a:ea typeface="Calibri" panose="020F0502020204030204" pitchFamily="34" charset="0"/>
                          <a:cs typeface="Times New Roman" panose="02020603050405020304" pitchFamily="18" charset="0"/>
                        </a:rPr>
                        <a:t>Individuals</a:t>
                      </a:r>
                      <a:r>
                        <a:rPr lang="en-ZA" sz="1200" b="0" baseline="0" dirty="0">
                          <a:solidFill>
                            <a:schemeClr val="tx1"/>
                          </a:solidFill>
                          <a:effectLst/>
                          <a:latin typeface="+mn-lt"/>
                          <a:ea typeface="Calibri" panose="020F0502020204030204" pitchFamily="34" charset="0"/>
                          <a:cs typeface="Times New Roman" panose="02020603050405020304" pitchFamily="18" charset="0"/>
                        </a:rPr>
                        <a:t> – 347</a:t>
                      </a:r>
                    </a:p>
                    <a:p>
                      <a:pPr marL="36000">
                        <a:lnSpc>
                          <a:spcPct val="115000"/>
                        </a:lnSpc>
                        <a:spcAft>
                          <a:spcPts val="0"/>
                        </a:spcAft>
                      </a:pPr>
                      <a:r>
                        <a:rPr lang="en-ZA" sz="1200" b="0" dirty="0">
                          <a:solidFill>
                            <a:schemeClr val="tx1"/>
                          </a:solidFill>
                          <a:effectLst/>
                          <a:latin typeface="+mn-lt"/>
                          <a:ea typeface="Calibri" panose="020F0502020204030204" pitchFamily="34" charset="0"/>
                          <a:cs typeface="Times New Roman" panose="02020603050405020304" pitchFamily="18" charset="0"/>
                        </a:rPr>
                        <a:t>Enterprises – 238</a:t>
                      </a:r>
                    </a:p>
                    <a:p>
                      <a:pPr marL="36000">
                        <a:lnSpc>
                          <a:spcPct val="115000"/>
                        </a:lnSpc>
                        <a:spcAft>
                          <a:spcPts val="0"/>
                        </a:spcAft>
                      </a:pPr>
                      <a:r>
                        <a:rPr lang="en-ZA" sz="1200" b="0" dirty="0">
                          <a:solidFill>
                            <a:schemeClr val="tx1"/>
                          </a:solidFill>
                          <a:effectLst/>
                          <a:latin typeface="+mn-lt"/>
                          <a:ea typeface="Calibri" panose="020F0502020204030204" pitchFamily="34" charset="0"/>
                          <a:cs typeface="Times New Roman" panose="02020603050405020304" pitchFamily="18" charset="0"/>
                        </a:rPr>
                        <a:t>Cooperatives – 30</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lang="en-ZA" sz="1200" b="0" kern="1200" dirty="0">
                          <a:solidFill>
                            <a:schemeClr val="tx1"/>
                          </a:solidFill>
                          <a:effectLst/>
                          <a:latin typeface="+mn-lt"/>
                          <a:ea typeface="+mn-ea"/>
                          <a:cs typeface="+mn-cs"/>
                        </a:rPr>
                        <a:t>Target</a:t>
                      </a:r>
                      <a:r>
                        <a:rPr lang="en-ZA" sz="1200" b="0" kern="1200" baseline="0" dirty="0">
                          <a:solidFill>
                            <a:schemeClr val="tx1"/>
                          </a:solidFill>
                          <a:effectLst/>
                          <a:latin typeface="+mn-lt"/>
                          <a:ea typeface="+mn-ea"/>
                          <a:cs typeface="+mn-cs"/>
                        </a:rPr>
                        <a:t> was not met due to a gap between approval and disbursements. </a:t>
                      </a:r>
                      <a:endParaRPr lang="en-ZA" sz="1200" b="0" kern="1200" dirty="0">
                        <a:solidFill>
                          <a:schemeClr val="tx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2"/>
                  </a:ext>
                </a:extLst>
              </a:tr>
              <a:tr h="954345">
                <a:tc vMerge="1">
                  <a:txBody>
                    <a:bodyPr/>
                    <a:lstStyle/>
                    <a:p>
                      <a:endParaRPr lang="en-ZA"/>
                    </a:p>
                  </a:txBody>
                  <a:tcPr/>
                </a:tc>
                <a:tc>
                  <a:txBody>
                    <a:bodyPr/>
                    <a:lstStyle/>
                    <a:p>
                      <a:pPr>
                        <a:lnSpc>
                          <a:spcPct val="115000"/>
                        </a:lnSpc>
                        <a:spcAft>
                          <a:spcPts val="0"/>
                        </a:spcAft>
                      </a:pPr>
                      <a:r>
                        <a:rPr lang="en-GB" sz="1200" dirty="0">
                          <a:solidFill>
                            <a:schemeClr val="tx1"/>
                          </a:solidFill>
                          <a:effectLst/>
                          <a:latin typeface="+mn-lt"/>
                          <a:ea typeface="Calibri" panose="020F0502020204030204" pitchFamily="34" charset="0"/>
                          <a:cs typeface="Times New Roman" panose="02020603050405020304" pitchFamily="18" charset="0"/>
                        </a:rPr>
                        <a:t>Number of beneficiaries supported with business development support services offered by the NYDA</a:t>
                      </a:r>
                      <a:endParaRPr lang="en-ZA" sz="120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200" dirty="0">
                          <a:solidFill>
                            <a:schemeClr val="tx1"/>
                          </a:solidFill>
                          <a:effectLst/>
                          <a:latin typeface="+mn-lt"/>
                          <a:ea typeface="Calibri" panose="020F0502020204030204" pitchFamily="34" charset="0"/>
                          <a:cs typeface="Times New Roman" panose="02020603050405020304" pitchFamily="18" charset="0"/>
                        </a:rPr>
                        <a:t> </a:t>
                      </a:r>
                      <a:endParaRPr lang="en-ZA"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200" b="0" kern="1200" dirty="0">
                          <a:solidFill>
                            <a:schemeClr val="tx1"/>
                          </a:solidFill>
                          <a:effectLst/>
                          <a:latin typeface="+mn-lt"/>
                          <a:ea typeface="+mn-ea"/>
                          <a:cs typeface="+mn-cs"/>
                        </a:rPr>
                        <a:t>9</a:t>
                      </a:r>
                      <a:r>
                        <a:rPr lang="en-GB" sz="1200" b="0" kern="1200" baseline="0" dirty="0">
                          <a:solidFill>
                            <a:schemeClr val="tx1"/>
                          </a:solidFill>
                          <a:effectLst/>
                          <a:latin typeface="+mn-lt"/>
                          <a:ea typeface="+mn-ea"/>
                          <a:cs typeface="+mn-cs"/>
                        </a:rPr>
                        <a:t> 900</a:t>
                      </a:r>
                      <a:endParaRPr lang="en-ZA" sz="1200" b="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200" b="1" kern="1200" dirty="0">
                          <a:solidFill>
                            <a:schemeClr val="tx1"/>
                          </a:solidFill>
                          <a:effectLst/>
                          <a:latin typeface="+mn-lt"/>
                          <a:ea typeface="Calibri" panose="020F0502020204030204" pitchFamily="34" charset="0"/>
                          <a:cs typeface="Times New Roman" panose="02020603050405020304" pitchFamily="18" charset="0"/>
                        </a:rPr>
                        <a:t>9 938</a:t>
                      </a:r>
                      <a:endParaRPr lang="en-ZA" sz="1200" b="1" kern="120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BMT – 4141</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Governance Training – 583</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Sales Pitch – 1398</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BBBEE – 715</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Linkages – 129</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Mentorship – 2412</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200" dirty="0">
                          <a:effectLst/>
                          <a:latin typeface="+mn-lt"/>
                          <a:ea typeface="Calibri" panose="020F0502020204030204" pitchFamily="34" charset="0"/>
                          <a:cs typeface="Calibri" panose="020F0502020204030204" pitchFamily="34" charset="0"/>
                        </a:rPr>
                        <a:t>Vouchers – 560</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GB" sz="12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lang="en-GB" sz="1200" b="0" kern="1200" dirty="0">
                          <a:solidFill>
                            <a:schemeClr val="tx1"/>
                          </a:solidFill>
                          <a:effectLst/>
                          <a:latin typeface="+mn-lt"/>
                          <a:ea typeface="Calibri" panose="020F0502020204030204" pitchFamily="34" charset="0"/>
                          <a:cs typeface="Times New Roman" panose="02020603050405020304" pitchFamily="18" charset="0"/>
                        </a:rPr>
                        <a:t>YTD target met and exceeded</a:t>
                      </a:r>
                      <a:endParaRPr lang="en-ZA" sz="12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3"/>
                  </a:ext>
                </a:extLst>
              </a:tr>
              <a:tr h="763476">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Calibri" panose="020F0502020204030204" pitchFamily="34" charset="0"/>
                        </a:rPr>
                        <a:t>Number of jobs created and or sustained through supporting entrepreneurs and enterprises</a:t>
                      </a:r>
                      <a:endParaRPr lang="en-ZA" sz="1200" b="0" kern="1200" dirty="0">
                        <a:solidFill>
                          <a:schemeClr val="tx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1660</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1927</a:t>
                      </a:r>
                      <a:endParaRPr lang="en-ZA"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 </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mn-lt"/>
                          <a:ea typeface="Calibri" panose="020F0502020204030204" pitchFamily="34" charset="0"/>
                          <a:cs typeface="Calibri" panose="020F0502020204030204" pitchFamily="34" charset="0"/>
                        </a:rPr>
                        <a:t>MKL - 193</a:t>
                      </a:r>
                      <a:endParaRPr lang="en-ZA" sz="11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mn-lt"/>
                          <a:ea typeface="Calibri" panose="020F0502020204030204" pitchFamily="34" charset="0"/>
                          <a:cs typeface="Calibri" panose="020F0502020204030204" pitchFamily="34" charset="0"/>
                        </a:rPr>
                        <a:t>Voucher – 834</a:t>
                      </a:r>
                    </a:p>
                    <a:p>
                      <a:pPr marL="342900" lvl="0" indent="-342900">
                        <a:lnSpc>
                          <a:spcPct val="115000"/>
                        </a:lnSpc>
                        <a:spcAft>
                          <a:spcPts val="0"/>
                        </a:spcAft>
                        <a:buFont typeface="Symbol" panose="05050102010706020507" pitchFamily="18" charset="2"/>
                        <a:buChar char=""/>
                      </a:pPr>
                      <a:r>
                        <a:rPr lang="en-GB" sz="1100" dirty="0">
                          <a:effectLst/>
                          <a:latin typeface="+mn-lt"/>
                          <a:ea typeface="Calibri" panose="020F0502020204030204" pitchFamily="34" charset="0"/>
                        </a:rPr>
                        <a:t>Grant - 900</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lang="en-GB" sz="1200" b="0" kern="1200" dirty="0">
                          <a:solidFill>
                            <a:schemeClr val="tx1"/>
                          </a:solidFill>
                          <a:effectLst/>
                          <a:latin typeface="+mn-lt"/>
                          <a:ea typeface="Calibri" panose="020F0502020204030204" pitchFamily="34" charset="0"/>
                          <a:cs typeface="Times New Roman" panose="02020603050405020304" pitchFamily="18" charset="0"/>
                        </a:rPr>
                        <a:t>YTD target met and exceeded </a:t>
                      </a:r>
                      <a:endParaRPr lang="en-ZA" sz="1200" b="0" kern="12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4"/>
                  </a:ext>
                </a:extLst>
              </a:tr>
              <a:tr h="706551">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dirty="0">
                          <a:solidFill>
                            <a:schemeClr val="tx1"/>
                          </a:solidFill>
                          <a:effectLst/>
                          <a:latin typeface="+mn-lt"/>
                          <a:ea typeface="Calibri" panose="020F0502020204030204" pitchFamily="34" charset="0"/>
                        </a:rPr>
                        <a:t>Number of jobs facilitated through placements in job opportunities</a:t>
                      </a:r>
                      <a:endParaRPr lang="en-GB" sz="1200" b="0" kern="1200" baseline="0" dirty="0">
                        <a:solidFill>
                          <a:schemeClr val="tx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1550</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200" b="0" dirty="0">
                          <a:solidFill>
                            <a:schemeClr val="tx1"/>
                          </a:solidFill>
                          <a:effectLst/>
                          <a:latin typeface="+mn-lt"/>
                          <a:ea typeface="Calibri" panose="020F0502020204030204" pitchFamily="34" charset="0"/>
                          <a:cs typeface="Times New Roman" panose="02020603050405020304" pitchFamily="18" charset="0"/>
                        </a:rPr>
                        <a:t>3065</a:t>
                      </a: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US" sz="1200" b="0" dirty="0">
                          <a:solidFill>
                            <a:schemeClr val="tx1"/>
                          </a:solidFill>
                          <a:effectLst/>
                          <a:latin typeface="+mn-lt"/>
                          <a:ea typeface="Calibri" panose="020F0502020204030204" pitchFamily="34" charset="0"/>
                        </a:rPr>
                        <a:t>Target was overachieved due to more individuals as compared to co-ops and entrepreneurs supported which created more jobs than expected</a:t>
                      </a:r>
                    </a:p>
                    <a:p>
                      <a:pPr algn="just">
                        <a:spcAft>
                          <a:spcPts val="0"/>
                        </a:spcAft>
                      </a:pPr>
                      <a:endParaRPr lang="en-ZA"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4700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7</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91493454"/>
              </p:ext>
            </p:extLst>
          </p:nvPr>
        </p:nvGraphicFramePr>
        <p:xfrm>
          <a:off x="116849" y="150442"/>
          <a:ext cx="9027150" cy="6707558"/>
        </p:xfrm>
        <a:graphic>
          <a:graphicData uri="http://schemas.openxmlformats.org/drawingml/2006/table">
            <a:tbl>
              <a:tblPr firstRow="1" firstCol="1" lastRow="1" lastCol="1" bandRow="1" bandCol="1">
                <a:tableStyleId>{21E4AEA4-8DFA-4A89-87EB-49C32662AFE0}</a:tableStyleId>
              </a:tblPr>
              <a:tblGrid>
                <a:gridCol w="1640310">
                  <a:extLst>
                    <a:ext uri="{9D8B030D-6E8A-4147-A177-3AD203B41FA5}">
                      <a16:colId xmlns:a16="http://schemas.microsoft.com/office/drawing/2014/main" val="20000"/>
                    </a:ext>
                  </a:extLst>
                </a:gridCol>
                <a:gridCol w="1772316">
                  <a:extLst>
                    <a:ext uri="{9D8B030D-6E8A-4147-A177-3AD203B41FA5}">
                      <a16:colId xmlns:a16="http://schemas.microsoft.com/office/drawing/2014/main" val="20001"/>
                    </a:ext>
                  </a:extLst>
                </a:gridCol>
                <a:gridCol w="1397153">
                  <a:extLst>
                    <a:ext uri="{9D8B030D-6E8A-4147-A177-3AD203B41FA5}">
                      <a16:colId xmlns:a16="http://schemas.microsoft.com/office/drawing/2014/main" val="20002"/>
                    </a:ext>
                  </a:extLst>
                </a:gridCol>
                <a:gridCol w="1864041">
                  <a:extLst>
                    <a:ext uri="{9D8B030D-6E8A-4147-A177-3AD203B41FA5}">
                      <a16:colId xmlns:a16="http://schemas.microsoft.com/office/drawing/2014/main" val="20003"/>
                    </a:ext>
                  </a:extLst>
                </a:gridCol>
                <a:gridCol w="2353330">
                  <a:extLst>
                    <a:ext uri="{9D8B030D-6E8A-4147-A177-3AD203B41FA5}">
                      <a16:colId xmlns:a16="http://schemas.microsoft.com/office/drawing/2014/main" val="20004"/>
                    </a:ext>
                  </a:extLst>
                </a:gridCol>
              </a:tblGrid>
              <a:tr h="425229">
                <a:tc gridSpan="5">
                  <a:txBody>
                    <a:bodyPr/>
                    <a:lstStyle/>
                    <a:p>
                      <a:pPr marR="46990" algn="ctr">
                        <a:lnSpc>
                          <a:spcPct val="115000"/>
                        </a:lnSpc>
                        <a:spcAft>
                          <a:spcPts val="0"/>
                        </a:spcAft>
                      </a:pPr>
                      <a:r>
                        <a:rPr lang="en-ZA" sz="1100" dirty="0">
                          <a:solidFill>
                            <a:schemeClr val="tx1"/>
                          </a:solidFill>
                          <a:effectLst/>
                          <a:latin typeface="+mn-lt"/>
                        </a:rPr>
                        <a:t> </a:t>
                      </a:r>
                      <a:r>
                        <a:rPr lang="en-ZA" sz="2400" dirty="0">
                          <a:solidFill>
                            <a:schemeClr val="tx1"/>
                          </a:solidFill>
                          <a:effectLst/>
                          <a:latin typeface="+mn-lt"/>
                        </a:rPr>
                        <a:t>PROGRAMME AREA 1: ECONOMIC PARTICIPATION</a:t>
                      </a: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5229">
                <a:tc>
                  <a:txBody>
                    <a:bodyPr/>
                    <a:lstStyle/>
                    <a:p>
                      <a:pPr marL="36000" marR="46990" algn="ctr">
                        <a:lnSpc>
                          <a:spcPct val="115000"/>
                        </a:lnSpc>
                        <a:spcAft>
                          <a:spcPts val="0"/>
                        </a:spcAft>
                      </a:pPr>
                      <a:r>
                        <a:rPr lang="en-ZA" sz="1200" b="1" dirty="0">
                          <a:solidFill>
                            <a:schemeClr val="tx1"/>
                          </a:solidFill>
                          <a:effectLst/>
                          <a:latin typeface="+mn-lt"/>
                        </a:rPr>
                        <a:t>STRATEGIC OBJECTIVE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KEY PERFORMANCE INDICATOR</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YTD TARGET</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YTD</a:t>
                      </a:r>
                      <a:r>
                        <a:rPr lang="en-ZA" sz="1200" b="1" baseline="0" dirty="0">
                          <a:solidFill>
                            <a:schemeClr val="tx1"/>
                          </a:solidFill>
                          <a:effectLst/>
                          <a:latin typeface="+mn-lt"/>
                        </a:rPr>
                        <a:t> </a:t>
                      </a:r>
                      <a:r>
                        <a:rPr lang="en-ZA" sz="1200" b="1" dirty="0">
                          <a:solidFill>
                            <a:schemeClr val="tx1"/>
                          </a:solidFill>
                          <a:effectLst/>
                          <a:latin typeface="+mn-lt"/>
                        </a:rPr>
                        <a:t>ACHIEVEMENT</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tx1"/>
                          </a:solidFill>
                          <a:effectLst/>
                          <a:latin typeface="+mn-lt"/>
                        </a:rPr>
                        <a:t>REASON FOR VARIANCE</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val="10001"/>
                  </a:ext>
                </a:extLst>
              </a:tr>
              <a:tr h="779587">
                <a:tc rowSpan="2">
                  <a:txBody>
                    <a:bodyPr/>
                    <a:lstStyle/>
                    <a:p>
                      <a:pPr marL="36000" marR="0" lvl="0" indent="0" algn="l" defTabSz="457200" rtl="0" eaLnBrk="1" fontAlgn="auto" latinLnBrk="0" hangingPunct="1">
                        <a:lnSpc>
                          <a:spcPct val="115000"/>
                        </a:lnSpc>
                        <a:spcBef>
                          <a:spcPts val="0"/>
                        </a:spcBef>
                        <a:spcAft>
                          <a:spcPts val="1000"/>
                        </a:spcAft>
                        <a:buClrTx/>
                        <a:buSzTx/>
                        <a:buFontTx/>
                        <a:buNone/>
                        <a:tabLst/>
                        <a:defRPr/>
                      </a:pPr>
                      <a:r>
                        <a:rPr lang="en-ZA" sz="1100" b="1" kern="1200" dirty="0">
                          <a:solidFill>
                            <a:schemeClr val="tx1"/>
                          </a:solidFill>
                          <a:effectLst/>
                          <a:latin typeface="+mn-lt"/>
                          <a:ea typeface="+mn-ea"/>
                          <a:cs typeface="+mn-cs"/>
                        </a:rPr>
                        <a:t>To provide socio-economic empowerment interventions and support for</a:t>
                      </a:r>
                      <a:r>
                        <a:rPr lang="en-ZA" sz="1100" b="1" kern="1200" baseline="0" dirty="0">
                          <a:solidFill>
                            <a:schemeClr val="tx1"/>
                          </a:solidFill>
                          <a:effectLst/>
                          <a:latin typeface="+mn-lt"/>
                          <a:ea typeface="+mn-ea"/>
                          <a:cs typeface="+mn-cs"/>
                        </a:rPr>
                        <a:t> young people in South Africa</a:t>
                      </a:r>
                      <a:endParaRPr lang="en-ZA" sz="1100" b="1" kern="1200" dirty="0">
                        <a:solidFill>
                          <a:schemeClr val="tx1"/>
                        </a:solidFill>
                        <a:effectLst/>
                        <a:latin typeface="+mn-lt"/>
                        <a:ea typeface="+mn-ea"/>
                        <a:cs typeface="+mn-cs"/>
                      </a:endParaRPr>
                    </a:p>
                    <a:p>
                      <a:pPr marL="36000">
                        <a:lnSpc>
                          <a:spcPct val="115000"/>
                        </a:lnSpc>
                        <a:spcAft>
                          <a:spcPts val="1000"/>
                        </a:spcAft>
                      </a:pP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100" kern="1200" dirty="0">
                          <a:solidFill>
                            <a:schemeClr val="tx1"/>
                          </a:solidFill>
                          <a:effectLst/>
                          <a:latin typeface="+mn-lt"/>
                          <a:ea typeface="+mn-ea"/>
                          <a:cs typeface="+mn-cs"/>
                        </a:rPr>
                        <a:t>Establishment of the NYDA Youth Fund</a:t>
                      </a:r>
                      <a:endParaRPr lang="en-ZA" sz="1100" kern="1200" dirty="0">
                        <a:solidFill>
                          <a:schemeClr val="tx1"/>
                        </a:solidFill>
                        <a:effectLst/>
                        <a:latin typeface="+mn-lt"/>
                        <a:ea typeface="+mn-ea"/>
                        <a:cs typeface="+mn-cs"/>
                      </a:endParaRPr>
                    </a:p>
                    <a:p>
                      <a:pPr marL="36000" marR="0" lvl="0" indent="0" algn="l" defTabSz="457200" rtl="0" eaLnBrk="1" fontAlgn="auto" latinLnBrk="0" hangingPunct="1">
                        <a:lnSpc>
                          <a:spcPct val="115000"/>
                        </a:lnSpc>
                        <a:spcBef>
                          <a:spcPts val="0"/>
                        </a:spcBef>
                        <a:spcAft>
                          <a:spcPts val="0"/>
                        </a:spcAft>
                        <a:buClrTx/>
                        <a:buSzTx/>
                        <a:buFontTx/>
                        <a:buNone/>
                        <a:tabLst/>
                        <a:defRPr/>
                      </a:pPr>
                      <a:endParaRPr lang="en-ZA" sz="1100" b="0" kern="1200" dirty="0">
                        <a:solidFill>
                          <a:srgbClr val="FF0000"/>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rPr>
                        <a:t>Approved project plan by management </a:t>
                      </a:r>
                      <a:endParaRPr lang="en-ZA"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21590" marR="741680">
                        <a:lnSpc>
                          <a:spcPct val="115000"/>
                        </a:lnSpc>
                        <a:spcAft>
                          <a:spcPts val="0"/>
                        </a:spcAft>
                        <a:tabLst>
                          <a:tab pos="381635" algn="l"/>
                        </a:tabLst>
                      </a:pPr>
                      <a:r>
                        <a:rPr lang="en-GB" sz="1100" dirty="0">
                          <a:solidFill>
                            <a:srgbClr val="FF0000"/>
                          </a:solidFill>
                          <a:effectLst/>
                          <a:latin typeface="+mn-lt"/>
                          <a:ea typeface="Calibri" panose="020F0502020204030204" pitchFamily="34" charset="0"/>
                          <a:cs typeface="Times New Roman" panose="02020603050405020304" pitchFamily="18" charset="0"/>
                        </a:rPr>
                        <a:t> </a:t>
                      </a:r>
                      <a:r>
                        <a:rPr lang="en-GB" sz="1100" dirty="0">
                          <a:effectLst/>
                          <a:latin typeface="+mn-lt"/>
                          <a:ea typeface="Calibri" panose="020F0502020204030204" pitchFamily="34" charset="0"/>
                        </a:rPr>
                        <a:t>Project plan approved by management (EXCO)</a:t>
                      </a:r>
                      <a:endParaRPr lang="en-ZA"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lnSpc>
                          <a:spcPct val="115000"/>
                        </a:lnSpc>
                        <a:spcAft>
                          <a:spcPts val="1000"/>
                        </a:spcAft>
                      </a:pPr>
                      <a:r>
                        <a:rPr lang="en-US" sz="1100" b="0" kern="1200" dirty="0">
                          <a:solidFill>
                            <a:schemeClr val="tx1"/>
                          </a:solidFill>
                          <a:effectLst/>
                          <a:latin typeface="+mn-lt"/>
                          <a:ea typeface="MS PGothic" panose="020B0600070205080204" pitchFamily="34" charset="-128"/>
                          <a:cs typeface="Times New Roman" panose="02020603050405020304" pitchFamily="18" charset="0"/>
                        </a:rPr>
                        <a:t>Target met </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2"/>
                  </a:ext>
                </a:extLst>
              </a:tr>
              <a:tr h="713080">
                <a:tc vMerge="1">
                  <a:txBody>
                    <a:bodyPr/>
                    <a:lstStyle/>
                    <a:p>
                      <a:endParaRPr lang="en-ZA"/>
                    </a:p>
                  </a:txBody>
                  <a:tcPr/>
                </a:tc>
                <a:tc>
                  <a:txBody>
                    <a:bodyPr/>
                    <a:lstStyle/>
                    <a:p>
                      <a:pPr>
                        <a:lnSpc>
                          <a:spcPct val="115000"/>
                        </a:lnSpc>
                        <a:spcAft>
                          <a:spcPts val="0"/>
                        </a:spcAft>
                      </a:pPr>
                      <a:r>
                        <a:rPr lang="en-GB" sz="1100" dirty="0">
                          <a:solidFill>
                            <a:schemeClr val="tx1"/>
                          </a:solidFill>
                          <a:effectLst/>
                          <a:latin typeface="+mn-lt"/>
                          <a:ea typeface="Calibri" panose="020F0502020204030204" pitchFamily="34" charset="0"/>
                        </a:rPr>
                        <a:t>Establishment of the NYDA Skills Fund</a:t>
                      </a:r>
                      <a:br>
                        <a:rPr lang="en-GB" sz="1100" dirty="0">
                          <a:solidFill>
                            <a:srgbClr val="FF0000"/>
                          </a:solidFill>
                          <a:effectLst/>
                          <a:latin typeface="+mn-lt"/>
                          <a:ea typeface="Calibri" panose="020F0502020204030204" pitchFamily="34" charset="0"/>
                        </a:rPr>
                      </a:br>
                      <a:endParaRPr lang="en-GB" sz="1100" dirty="0">
                        <a:solidFill>
                          <a:srgbClr val="FF0000"/>
                        </a:solidFill>
                        <a:effectLst/>
                        <a:latin typeface="+mn-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rPr>
                        <a:t>Implement approved project plan</a:t>
                      </a:r>
                      <a:endParaRPr lang="en-ZA"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rPr>
                        <a:t>Implemented the approved project plan</a:t>
                      </a:r>
                      <a:endParaRPr lang="en-ZA"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lnSpc>
                          <a:spcPct val="115000"/>
                        </a:lnSpc>
                        <a:spcAft>
                          <a:spcPts val="1000"/>
                        </a:spcAft>
                      </a:pPr>
                      <a:r>
                        <a:rPr lang="en-US" sz="1100" b="0" kern="1200" dirty="0">
                          <a:solidFill>
                            <a:schemeClr val="tx1"/>
                          </a:solidFill>
                          <a:effectLst/>
                          <a:latin typeface="+mn-lt"/>
                          <a:ea typeface="MS PGothic" panose="020B0600070205080204" pitchFamily="34" charset="-128"/>
                          <a:cs typeface="Times New Roman" panose="02020603050405020304" pitchFamily="18" charset="0"/>
                        </a:rPr>
                        <a:t>Target met</a:t>
                      </a:r>
                      <a:r>
                        <a:rPr lang="en-US" sz="1100" b="0" kern="1200" dirty="0">
                          <a:solidFill>
                            <a:schemeClr val="tx1"/>
                          </a:solidFill>
                          <a:effectLst/>
                          <a:highlight>
                            <a:srgbClr val="FFFF00"/>
                          </a:highlight>
                          <a:latin typeface="+mn-lt"/>
                          <a:ea typeface="MS PGothic" panose="020B0600070205080204" pitchFamily="34" charset="-128"/>
                          <a:cs typeface="Times New Roman" panose="02020603050405020304" pitchFamily="18" charset="0"/>
                        </a:rPr>
                        <a:t> </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3"/>
                  </a:ext>
                </a:extLst>
              </a:tr>
              <a:tr h="1632591">
                <a:tc rowSpan="2">
                  <a:txBody>
                    <a:bodyPr/>
                    <a:lstStyle/>
                    <a:p>
                      <a:r>
                        <a:rPr lang="en-GB" sz="1100" b="1" dirty="0">
                          <a:solidFill>
                            <a:schemeClr val="tx1"/>
                          </a:solidFill>
                          <a:effectLst/>
                          <a:latin typeface="+mn-lt"/>
                          <a:ea typeface="Calibri" panose="020F0502020204030204" pitchFamily="34" charset="0"/>
                        </a:rPr>
                        <a:t>To provide increased information and universal access to young people</a:t>
                      </a:r>
                      <a:endParaRPr lang="en-ZA" sz="1100" b="1" dirty="0">
                        <a:solidFill>
                          <a:schemeClr val="tx1"/>
                        </a:solidFill>
                        <a:latin typeface="+mn-lt"/>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100" b="0" dirty="0">
                          <a:solidFill>
                            <a:srgbClr val="FF0000"/>
                          </a:solidFill>
                          <a:effectLst/>
                          <a:latin typeface="+mn-lt"/>
                          <a:ea typeface="Calibri" panose="020F0502020204030204" pitchFamily="34" charset="0"/>
                        </a:rPr>
                        <a:t>Number of young people provided with youth development information</a:t>
                      </a:r>
                      <a:endParaRPr lang="en-ZA" sz="1100" b="0" kern="1200" dirty="0">
                        <a:solidFill>
                          <a:schemeClr val="tx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solidFill>
                            <a:srgbClr val="FF0000"/>
                          </a:solidFill>
                          <a:effectLst/>
                          <a:latin typeface="+mn-lt"/>
                          <a:ea typeface="Calibri" panose="020F0502020204030204" pitchFamily="34" charset="0"/>
                        </a:rPr>
                        <a:t>389 250</a:t>
                      </a:r>
                      <a:endParaRPr lang="en-ZA" sz="11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b="1" dirty="0">
                          <a:solidFill>
                            <a:srgbClr val="FF0000"/>
                          </a:solidFill>
                          <a:effectLst/>
                          <a:latin typeface="+mn-lt"/>
                          <a:ea typeface="Calibri" panose="020F0502020204030204" pitchFamily="34" charset="0"/>
                          <a:cs typeface="Times New Roman" panose="02020603050405020304" pitchFamily="18" charset="0"/>
                        </a:rPr>
                        <a:t>115 547</a:t>
                      </a:r>
                    </a:p>
                    <a:p>
                      <a:pPr>
                        <a:lnSpc>
                          <a:spcPct val="115000"/>
                        </a:lnSpc>
                        <a:spcAft>
                          <a:spcPts val="0"/>
                        </a:spcAft>
                      </a:pPr>
                      <a:r>
                        <a:rPr lang="en-GB" sz="1100" b="0" dirty="0">
                          <a:solidFill>
                            <a:srgbClr val="FF0000"/>
                          </a:solidFill>
                          <a:effectLst/>
                          <a:latin typeface="+mn-lt"/>
                          <a:ea typeface="Calibri" panose="020F0502020204030204" pitchFamily="34" charset="0"/>
                          <a:cs typeface="Times New Roman" panose="02020603050405020304" pitchFamily="18" charset="0"/>
                        </a:rPr>
                        <a:t> </a:t>
                      </a:r>
                      <a:endParaRPr lang="en-ZA" sz="1100" b="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rgbClr val="FF0000"/>
                          </a:solidFill>
                          <a:effectLst/>
                          <a:latin typeface="+mn-lt"/>
                          <a:ea typeface="Calibri" panose="020F0502020204030204" pitchFamily="34" charset="0"/>
                          <a:cs typeface="Times New Roman" panose="02020603050405020304" pitchFamily="18" charset="0"/>
                        </a:rPr>
                        <a:t>Outreach – 90 956</a:t>
                      </a:r>
                      <a:endParaRPr lang="en-ZA" sz="1100" b="0"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rgbClr val="FF0000"/>
                          </a:solidFill>
                          <a:effectLst/>
                          <a:latin typeface="+mn-lt"/>
                          <a:ea typeface="Calibri" panose="020F0502020204030204" pitchFamily="34" charset="0"/>
                          <a:cs typeface="Times New Roman" panose="02020603050405020304" pitchFamily="18" charset="0"/>
                        </a:rPr>
                        <a:t>CRM – </a:t>
                      </a:r>
                      <a:r>
                        <a:rPr lang="en-GB" sz="1100" dirty="0">
                          <a:solidFill>
                            <a:srgbClr val="FF0000"/>
                          </a:solidFill>
                          <a:effectLst/>
                          <a:latin typeface="+mn-lt"/>
                          <a:ea typeface="Calibri" panose="020F0502020204030204" pitchFamily="34" charset="0"/>
                        </a:rPr>
                        <a:t>20 950</a:t>
                      </a:r>
                    </a:p>
                    <a:p>
                      <a:pPr>
                        <a:lnSpc>
                          <a:spcPct val="115000"/>
                        </a:lnSpc>
                        <a:spcAft>
                          <a:spcPts val="0"/>
                        </a:spcAft>
                      </a:pPr>
                      <a:r>
                        <a:rPr lang="en-GB" sz="1100" b="0" dirty="0">
                          <a:solidFill>
                            <a:srgbClr val="FF0000"/>
                          </a:solidFill>
                          <a:effectLst/>
                          <a:latin typeface="+mn-lt"/>
                          <a:ea typeface="Calibri" panose="020F0502020204030204" pitchFamily="34" charset="0"/>
                          <a:cs typeface="Times New Roman" panose="02020603050405020304" pitchFamily="18" charset="0"/>
                        </a:rPr>
                        <a:t>NSFAS - 3641</a:t>
                      </a:r>
                      <a:endParaRPr lang="en-ZA" sz="11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GB" sz="1100" b="0" dirty="0">
                          <a:solidFill>
                            <a:srgbClr val="FF0000"/>
                          </a:solidFill>
                          <a:effectLst/>
                          <a:latin typeface="+mn-lt"/>
                          <a:ea typeface="Calibri" panose="020F0502020204030204" pitchFamily="34" charset="0"/>
                          <a:cs typeface="Calibri" panose="020F0502020204030204" pitchFamily="34" charset="0"/>
                        </a:rPr>
                        <a:t>Target was not met due to mid-year changes to align to AG requirements</a:t>
                      </a:r>
                      <a:endParaRPr lang="en-ZA" sz="1100" b="0" dirty="0">
                        <a:effectLst/>
                        <a:latin typeface="+mn-lt"/>
                        <a:ea typeface="Calibri" panose="020F0502020204030204" pitchFamily="34" charset="0"/>
                        <a:cs typeface="Times New Roman" panose="02020603050405020304" pitchFamily="18" charset="0"/>
                      </a:endParaRPr>
                    </a:p>
                    <a:p>
                      <a:pPr algn="just">
                        <a:spcAft>
                          <a:spcPts val="0"/>
                        </a:spcAft>
                      </a:pPr>
                      <a:r>
                        <a:rPr lang="en-GB" sz="1100" b="0" dirty="0">
                          <a:solidFill>
                            <a:srgbClr val="FF0000"/>
                          </a:solidFill>
                          <a:effectLst/>
                          <a:latin typeface="+mn-lt"/>
                          <a:ea typeface="Calibri" panose="020F0502020204030204" pitchFamily="34" charset="0"/>
                          <a:cs typeface="Calibri" panose="020F0502020204030204" pitchFamily="34" charset="0"/>
                        </a:rPr>
                        <a:t> </a:t>
                      </a:r>
                      <a:endParaRPr lang="en-ZA" sz="1100" b="0" dirty="0">
                        <a:effectLst/>
                        <a:latin typeface="+mn-lt"/>
                        <a:ea typeface="Calibri" panose="020F0502020204030204" pitchFamily="34" charset="0"/>
                        <a:cs typeface="Times New Roman" panose="02020603050405020304" pitchFamily="18" charset="0"/>
                      </a:endParaRPr>
                    </a:p>
                    <a:p>
                      <a:pPr algn="just">
                        <a:spcAft>
                          <a:spcPts val="0"/>
                        </a:spcAft>
                      </a:pPr>
                      <a:r>
                        <a:rPr lang="en-GB" sz="1100" b="0" u="sng" dirty="0">
                          <a:solidFill>
                            <a:srgbClr val="FF0000"/>
                          </a:solidFill>
                          <a:effectLst/>
                          <a:latin typeface="+mn-lt"/>
                          <a:ea typeface="Calibri" panose="020F0502020204030204" pitchFamily="34" charset="0"/>
                          <a:cs typeface="Calibri" panose="020F0502020204030204" pitchFamily="34" charset="0"/>
                        </a:rPr>
                        <a:t>Remedial Action </a:t>
                      </a:r>
                      <a:endParaRPr lang="en-ZA" sz="1100" b="0" dirty="0">
                        <a:effectLst/>
                        <a:latin typeface="+mn-lt"/>
                        <a:ea typeface="Calibri" panose="020F0502020204030204" pitchFamily="34" charset="0"/>
                        <a:cs typeface="Times New Roman" panose="02020603050405020304" pitchFamily="18" charset="0"/>
                      </a:endParaRPr>
                    </a:p>
                    <a:p>
                      <a:r>
                        <a:rPr lang="en-GB" sz="1100" b="0" dirty="0">
                          <a:solidFill>
                            <a:srgbClr val="FF0000"/>
                          </a:solidFill>
                          <a:effectLst/>
                          <a:latin typeface="+mn-lt"/>
                          <a:ea typeface="Calibri" panose="020F0502020204030204" pitchFamily="34" charset="0"/>
                        </a:rPr>
                        <a:t>Workshops conducted for outreach officers and developed business processes in order to rectify the collection of evidence  </a:t>
                      </a:r>
                      <a:endParaRPr lang="en-ZA" sz="11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4"/>
                  </a:ext>
                </a:extLst>
              </a:tr>
              <a:tr h="1364277">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100" b="0" kern="1200" dirty="0">
                          <a:solidFill>
                            <a:schemeClr val="tx1"/>
                          </a:solidFill>
                          <a:effectLst/>
                          <a:latin typeface="+mn-lt"/>
                          <a:ea typeface="+mn-ea"/>
                          <a:cs typeface="+mn-cs"/>
                        </a:rPr>
                        <a:t>Number of new Service Delivery Channels established and operationalised for young people to access NYDA information</a:t>
                      </a:r>
                      <a:endParaRPr lang="en-GB" sz="1100" b="0" kern="1200" baseline="0" dirty="0">
                        <a:solidFill>
                          <a:schemeClr val="tx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US" sz="1100" b="0" dirty="0">
                          <a:solidFill>
                            <a:schemeClr val="tx1"/>
                          </a:solidFill>
                          <a:effectLst/>
                          <a:latin typeface="+mn-lt"/>
                          <a:ea typeface="Calibri" panose="020F0502020204030204" pitchFamily="34" charset="0"/>
                          <a:cs typeface="Times New Roman" panose="02020603050405020304" pitchFamily="18" charset="0"/>
                        </a:rPr>
                        <a:t>2</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7</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 </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Kiosks - 0</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Satellites - 5</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Branches - 2</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Outreach vehicles -0</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 </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algn="just" defTabSz="457200" rtl="0" eaLnBrk="1" fontAlgn="base" latinLnBrk="0" hangingPunct="1">
                        <a:lnSpc>
                          <a:spcPct val="115000"/>
                        </a:lnSpc>
                        <a:spcAft>
                          <a:spcPts val="0"/>
                        </a:spcAft>
                      </a:pPr>
                      <a:r>
                        <a:rPr lang="en-US" sz="1100" b="0" kern="1200" dirty="0">
                          <a:solidFill>
                            <a:schemeClr val="tx1"/>
                          </a:solidFill>
                          <a:effectLst/>
                          <a:latin typeface="+mn-lt"/>
                          <a:ea typeface="Calibri" panose="020F0502020204030204" pitchFamily="34" charset="0"/>
                          <a:cs typeface="Times New Roman" panose="02020603050405020304" pitchFamily="18" charset="0"/>
                        </a:rPr>
                        <a:t>Target was overachieved due to good relations with municipalities and preparations for new service delivery channels that started from the previous financial year</a:t>
                      </a:r>
                      <a:endParaRPr lang="en-ZA" sz="11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5"/>
                  </a:ext>
                </a:extLst>
              </a:tr>
              <a:tr h="1367565">
                <a:tc>
                  <a:txBody>
                    <a:bodyPr/>
                    <a:lstStyle/>
                    <a:p>
                      <a:pPr>
                        <a:lnSpc>
                          <a:spcPct val="115000"/>
                        </a:lnSpc>
                        <a:spcAft>
                          <a:spcPts val="0"/>
                        </a:spcAft>
                      </a:pPr>
                      <a:r>
                        <a:rPr lang="en-GB" sz="1100" b="1" dirty="0">
                          <a:solidFill>
                            <a:schemeClr val="tx1"/>
                          </a:solidFill>
                          <a:effectLst/>
                          <a:latin typeface="+mn-lt"/>
                          <a:ea typeface="Calibri" panose="020F0502020204030204" pitchFamily="34" charset="0"/>
                          <a:cs typeface="Times New Roman" panose="02020603050405020304" pitchFamily="18" charset="0"/>
                        </a:rPr>
                        <a:t>To lobby key stakeholders to support and implement youth development programmes</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Number of public and private key stakeholders lobbied to implement youth development programmes</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10</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Times New Roman" panose="02020603050405020304" pitchFamily="18" charset="0"/>
                        </a:rPr>
                        <a:t>15</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GB"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US" sz="1100" b="0" dirty="0">
                          <a:solidFill>
                            <a:schemeClr val="tx1"/>
                          </a:solidFill>
                          <a:effectLst/>
                          <a:latin typeface="+mn-lt"/>
                          <a:ea typeface="Calibri" panose="020F0502020204030204" pitchFamily="34" charset="0"/>
                        </a:rPr>
                        <a:t>Target was overachieved due to willingness of stakeholders to partner with NYDA</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9707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8</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0805409"/>
              </p:ext>
            </p:extLst>
          </p:nvPr>
        </p:nvGraphicFramePr>
        <p:xfrm>
          <a:off x="117417" y="272987"/>
          <a:ext cx="8953430" cy="5972365"/>
        </p:xfrm>
        <a:graphic>
          <a:graphicData uri="http://schemas.openxmlformats.org/drawingml/2006/table">
            <a:tbl>
              <a:tblPr firstRow="1" firstCol="1" lastRow="1" lastCol="1" bandRow="1" bandCol="1">
                <a:tableStyleId>{21E4AEA4-8DFA-4A89-87EB-49C32662AFE0}</a:tableStyleId>
              </a:tblPr>
              <a:tblGrid>
                <a:gridCol w="1626914">
                  <a:extLst>
                    <a:ext uri="{9D8B030D-6E8A-4147-A177-3AD203B41FA5}">
                      <a16:colId xmlns:a16="http://schemas.microsoft.com/office/drawing/2014/main" val="20000"/>
                    </a:ext>
                  </a:extLst>
                </a:gridCol>
                <a:gridCol w="1757843">
                  <a:extLst>
                    <a:ext uri="{9D8B030D-6E8A-4147-A177-3AD203B41FA5}">
                      <a16:colId xmlns:a16="http://schemas.microsoft.com/office/drawing/2014/main" val="20001"/>
                    </a:ext>
                  </a:extLst>
                </a:gridCol>
                <a:gridCol w="1800120">
                  <a:extLst>
                    <a:ext uri="{9D8B030D-6E8A-4147-A177-3AD203B41FA5}">
                      <a16:colId xmlns:a16="http://schemas.microsoft.com/office/drawing/2014/main" val="20002"/>
                    </a:ext>
                  </a:extLst>
                </a:gridCol>
                <a:gridCol w="1961042">
                  <a:extLst>
                    <a:ext uri="{9D8B030D-6E8A-4147-A177-3AD203B41FA5}">
                      <a16:colId xmlns:a16="http://schemas.microsoft.com/office/drawing/2014/main" val="20003"/>
                    </a:ext>
                  </a:extLst>
                </a:gridCol>
                <a:gridCol w="1807511">
                  <a:extLst>
                    <a:ext uri="{9D8B030D-6E8A-4147-A177-3AD203B41FA5}">
                      <a16:colId xmlns:a16="http://schemas.microsoft.com/office/drawing/2014/main" val="20004"/>
                    </a:ext>
                  </a:extLst>
                </a:gridCol>
              </a:tblGrid>
              <a:tr h="913331">
                <a:tc gridSpan="5">
                  <a:txBody>
                    <a:bodyPr/>
                    <a:lstStyle/>
                    <a:p>
                      <a:pPr marL="0" marR="46990" lvl="0" indent="0" algn="ctr" defTabSz="4572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mn-lt"/>
                          <a:ea typeface="+mn-ea"/>
                          <a:cs typeface="+mn-cs"/>
                        </a:rPr>
                        <a:t> </a:t>
                      </a:r>
                      <a:r>
                        <a:rPr kumimoji="0" lang="en-ZA" sz="2400" b="1" i="0" u="none" strike="noStrike" kern="1200" cap="none" spc="0" normalizeH="0" baseline="0" noProof="0" dirty="0">
                          <a:ln>
                            <a:noFill/>
                          </a:ln>
                          <a:solidFill>
                            <a:srgbClr val="000000"/>
                          </a:solidFill>
                          <a:effectLst/>
                          <a:uLnTx/>
                          <a:uFillTx/>
                          <a:latin typeface="+mn-lt"/>
                          <a:ea typeface="+mn-ea"/>
                          <a:cs typeface="+mn-cs"/>
                        </a:rPr>
                        <a:t>PROGRAMME AREA 2: EDUCATION AND SKILLS DEVELOPMENT</a:t>
                      </a:r>
                      <a:endParaRPr kumimoji="0" lang="en-ZA" sz="24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99164">
                <a:tc>
                  <a:txBody>
                    <a:bodyPr/>
                    <a:lstStyle/>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STRATEGIC OBJECTIVE</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KEY PERFORMANCE INDICATOR</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 </a:t>
                      </a:r>
                      <a:endParaRPr lang="en-ZA" sz="1400" dirty="0">
                        <a:solidFill>
                          <a:schemeClr val="tx1"/>
                        </a:solidFill>
                        <a:effectLst/>
                        <a:latin typeface="+mn-lt"/>
                        <a:ea typeface="Calibri" panose="020F0502020204030204" pitchFamily="34" charset="0"/>
                        <a:cs typeface="Times New Roman" panose="02020603050405020304" pitchFamily="18" charset="0"/>
                      </a:endParaRPr>
                    </a:p>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YTD TARGET</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YTD ACHIEVEMENT</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R="46990" algn="ctr">
                        <a:lnSpc>
                          <a:spcPct val="115000"/>
                        </a:lnSpc>
                        <a:spcAft>
                          <a:spcPts val="0"/>
                        </a:spcAft>
                      </a:pPr>
                      <a:r>
                        <a:rPr lang="en-GB" sz="1400" b="1" dirty="0">
                          <a:solidFill>
                            <a:schemeClr val="tx1"/>
                          </a:solidFill>
                          <a:effectLst/>
                          <a:latin typeface="+mn-lt"/>
                          <a:ea typeface="Calibri" panose="020F0502020204030204" pitchFamily="34" charset="0"/>
                          <a:cs typeface="Calibri" panose="020F0502020204030204" pitchFamily="34" charset="0"/>
                        </a:rPr>
                        <a:t>REASON FOR VARINACE</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extLst>
                  <a:ext uri="{0D108BD9-81ED-4DB2-BD59-A6C34878D82A}">
                    <a16:rowId xmlns:a16="http://schemas.microsoft.com/office/drawing/2014/main" val="10001"/>
                  </a:ext>
                </a:extLst>
              </a:tr>
              <a:tr h="1595988">
                <a:tc>
                  <a:txBody>
                    <a:bodyPr/>
                    <a:lstStyle/>
                    <a:p>
                      <a:r>
                        <a:rPr lang="en-GB" sz="1200" b="0" dirty="0">
                          <a:solidFill>
                            <a:schemeClr val="tx1"/>
                          </a:solidFill>
                          <a:effectLst/>
                          <a:latin typeface="+mj-lt"/>
                          <a:ea typeface="Calibri" panose="020F0502020204030204" pitchFamily="34" charset="0"/>
                        </a:rPr>
                        <a:t>To facilitate and implement skills programmes for young people</a:t>
                      </a:r>
                      <a:endParaRPr lang="en-ZA" sz="1200" b="0" dirty="0">
                        <a:solidFill>
                          <a:schemeClr val="tx1"/>
                        </a:solidFill>
                        <a:latin typeface="+mj-lt"/>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L="36000" algn="l" defTabSz="457200" rtl="0" eaLnBrk="1" latinLnBrk="0" hangingPunct="1">
                        <a:lnSpc>
                          <a:spcPct val="115000"/>
                        </a:lnSpc>
                        <a:spcAft>
                          <a:spcPts val="0"/>
                        </a:spcAft>
                      </a:pPr>
                      <a:r>
                        <a:rPr lang="en-GB" sz="1200" b="0" dirty="0">
                          <a:solidFill>
                            <a:schemeClr val="tx1"/>
                          </a:solidFill>
                          <a:effectLst/>
                          <a:latin typeface="+mj-lt"/>
                          <a:ea typeface="Calibri" panose="020F0502020204030204" pitchFamily="34" charset="0"/>
                        </a:rPr>
                        <a:t>Number of young people trained to enter the job market</a:t>
                      </a:r>
                      <a:endParaRPr lang="en-GB" sz="1200" b="0" kern="1200" baseline="0" dirty="0">
                        <a:solidFill>
                          <a:schemeClr val="tx1"/>
                        </a:solidFill>
                        <a:effectLst/>
                        <a:latin typeface="+mj-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algn="l">
                        <a:lnSpc>
                          <a:spcPct val="115000"/>
                        </a:lnSpc>
                        <a:spcAft>
                          <a:spcPts val="0"/>
                        </a:spcAft>
                      </a:pPr>
                      <a:r>
                        <a:rPr lang="en-GB" sz="1200" b="0" kern="1200" dirty="0">
                          <a:solidFill>
                            <a:schemeClr val="tx1"/>
                          </a:solidFill>
                          <a:effectLst/>
                          <a:latin typeface="+mj-lt"/>
                          <a:ea typeface="+mn-ea"/>
                          <a:cs typeface="+mn-cs"/>
                        </a:rPr>
                        <a:t>36 000</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a:lnSpc>
                          <a:spcPct val="115000"/>
                        </a:lnSpc>
                        <a:spcAft>
                          <a:spcPts val="0"/>
                        </a:spcAft>
                      </a:pPr>
                      <a:r>
                        <a:rPr lang="en-ZA" sz="1200" b="1" dirty="0">
                          <a:solidFill>
                            <a:schemeClr val="tx1"/>
                          </a:solidFill>
                          <a:effectLst/>
                          <a:latin typeface="+mj-lt"/>
                          <a:ea typeface="Calibri" panose="020F0502020204030204" pitchFamily="34" charset="0"/>
                          <a:cs typeface="Calibri" panose="020F0502020204030204" pitchFamily="34" charset="0"/>
                        </a:rPr>
                        <a:t>38 596</a:t>
                      </a:r>
                      <a:endParaRPr lang="en-ZA" sz="1200" b="1" dirty="0">
                        <a:solidFill>
                          <a:schemeClr val="tx1"/>
                        </a:solidFill>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1200" b="0" dirty="0">
                          <a:solidFill>
                            <a:schemeClr val="tx1"/>
                          </a:solidFill>
                          <a:effectLst/>
                          <a:latin typeface="+mj-lt"/>
                          <a:ea typeface="Calibri" panose="020F0502020204030204" pitchFamily="34" charset="0"/>
                          <a:cs typeface="Calibri" panose="020F0502020204030204" pitchFamily="34" charset="0"/>
                        </a:rPr>
                        <a:t> </a:t>
                      </a:r>
                      <a:endParaRPr lang="en-ZA" sz="1200" b="0" dirty="0">
                        <a:solidFill>
                          <a:schemeClr val="tx1"/>
                        </a:solidFill>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1200" b="0" dirty="0">
                          <a:solidFill>
                            <a:schemeClr val="tx1"/>
                          </a:solidFill>
                          <a:effectLst/>
                          <a:latin typeface="+mj-lt"/>
                          <a:ea typeface="Calibri" panose="020F0502020204030204" pitchFamily="34" charset="0"/>
                          <a:cs typeface="Calibri" panose="020F0502020204030204" pitchFamily="34" charset="0"/>
                        </a:rPr>
                        <a:t>Life Skills – </a:t>
                      </a:r>
                      <a:r>
                        <a:rPr lang="en-ZA" sz="1200" b="0" dirty="0">
                          <a:solidFill>
                            <a:schemeClr val="tx1"/>
                          </a:solidFill>
                          <a:effectLst/>
                          <a:latin typeface="+mj-lt"/>
                          <a:ea typeface="Calibri" panose="020F0502020204030204" pitchFamily="34" charset="0"/>
                          <a:cs typeface="Calibri" panose="020F0502020204030204" pitchFamily="34" charset="0"/>
                        </a:rPr>
                        <a:t>23 249</a:t>
                      </a:r>
                      <a:endParaRPr lang="en-ZA" sz="1200" b="0" dirty="0">
                        <a:solidFill>
                          <a:schemeClr val="tx1"/>
                        </a:solidFill>
                        <a:effectLst/>
                        <a:latin typeface="+mj-lt"/>
                        <a:ea typeface="Calibri" panose="020F0502020204030204" pitchFamily="34" charset="0"/>
                        <a:cs typeface="Times New Roman" panose="02020603050405020304" pitchFamily="18" charset="0"/>
                      </a:endParaRPr>
                    </a:p>
                    <a:p>
                      <a:r>
                        <a:rPr lang="en-GB" sz="1200" b="0" dirty="0">
                          <a:solidFill>
                            <a:schemeClr val="tx1"/>
                          </a:solidFill>
                          <a:effectLst/>
                          <a:latin typeface="+mj-lt"/>
                          <a:ea typeface="Calibri" panose="020F0502020204030204" pitchFamily="34" charset="0"/>
                        </a:rPr>
                        <a:t>Job Preparedness – 15</a:t>
                      </a:r>
                      <a:r>
                        <a:rPr lang="en-GB" sz="1200" b="0" baseline="0" dirty="0">
                          <a:solidFill>
                            <a:schemeClr val="tx1"/>
                          </a:solidFill>
                          <a:effectLst/>
                          <a:latin typeface="+mj-lt"/>
                          <a:ea typeface="Calibri" panose="020F0502020204030204" pitchFamily="34" charset="0"/>
                        </a:rPr>
                        <a:t> 347</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algn="l" fontAlgn="base">
                        <a:lnSpc>
                          <a:spcPct val="115000"/>
                        </a:lnSpc>
                        <a:spcAft>
                          <a:spcPts val="0"/>
                        </a:spcAft>
                      </a:pPr>
                      <a:r>
                        <a:rPr lang="en-GB" sz="1200" b="0" baseline="0" dirty="0">
                          <a:solidFill>
                            <a:schemeClr val="tx1"/>
                          </a:solidFill>
                          <a:effectLst/>
                          <a:latin typeface="+mj-lt"/>
                          <a:ea typeface="Calibri" panose="020F0502020204030204" pitchFamily="34" charset="0"/>
                        </a:rPr>
                        <a:t>YTD target met and exceeded</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extLst>
                  <a:ext uri="{0D108BD9-81ED-4DB2-BD59-A6C34878D82A}">
                    <a16:rowId xmlns:a16="http://schemas.microsoft.com/office/drawing/2014/main" val="10004"/>
                  </a:ext>
                </a:extLst>
              </a:tr>
              <a:tr h="2663882">
                <a:tc>
                  <a:txBody>
                    <a:bodyPr/>
                    <a:lstStyle/>
                    <a:p>
                      <a:pPr marL="36000" marR="46990" algn="l">
                        <a:lnSpc>
                          <a:spcPct val="115000"/>
                        </a:lnSpc>
                        <a:spcAft>
                          <a:spcPts val="0"/>
                        </a:spcAft>
                      </a:pPr>
                      <a:r>
                        <a:rPr lang="en-GB" sz="1200" b="0" dirty="0">
                          <a:solidFill>
                            <a:schemeClr val="tx1"/>
                          </a:solidFill>
                          <a:effectLst/>
                          <a:latin typeface="+mj-lt"/>
                          <a:ea typeface="Calibri" panose="020F0502020204030204" pitchFamily="34" charset="0"/>
                        </a:rPr>
                        <a:t>To facilitate and implement education opportunities in order to improve the quality education attainment for the youth</a:t>
                      </a:r>
                    </a:p>
                    <a:p>
                      <a:pPr marL="36000" marR="46990" algn="l">
                        <a:lnSpc>
                          <a:spcPct val="115000"/>
                        </a:lnSpc>
                        <a:spcAft>
                          <a:spcPts val="0"/>
                        </a:spcAft>
                      </a:pP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L="36000" marR="46990" algn="l">
                        <a:lnSpc>
                          <a:spcPct val="115000"/>
                        </a:lnSpc>
                        <a:spcAft>
                          <a:spcPts val="0"/>
                        </a:spcAft>
                      </a:pPr>
                      <a:r>
                        <a:rPr lang="en-GB" sz="1200" b="0" dirty="0">
                          <a:solidFill>
                            <a:schemeClr val="tx1"/>
                          </a:solidFill>
                          <a:effectLst/>
                          <a:latin typeface="+mj-lt"/>
                          <a:ea typeface="Calibri" panose="020F0502020204030204" pitchFamily="34" charset="0"/>
                        </a:rPr>
                        <a:t>Implement the Solomon Mahlangu Scholarship programme </a:t>
                      </a:r>
                    </a:p>
                    <a:p>
                      <a:pPr marL="36000" marR="46990" algn="l">
                        <a:lnSpc>
                          <a:spcPct val="115000"/>
                        </a:lnSpc>
                        <a:spcAft>
                          <a:spcPts val="0"/>
                        </a:spcAft>
                      </a:pPr>
                      <a:endParaRPr lang="en-GB" sz="1200" b="0" dirty="0">
                        <a:solidFill>
                          <a:schemeClr val="tx1"/>
                        </a:solidFill>
                        <a:effectLst/>
                        <a:latin typeface="+mj-lt"/>
                        <a:ea typeface="Calibri" panose="020F0502020204030204" pitchFamily="34" charset="0"/>
                        <a:cs typeface="Times New Roman" panose="02020603050405020304" pitchFamily="18" charset="0"/>
                      </a:endParaRPr>
                    </a:p>
                    <a:p>
                      <a:pPr marL="36000" marR="46990" algn="l">
                        <a:lnSpc>
                          <a:spcPct val="115000"/>
                        </a:lnSpc>
                        <a:spcAft>
                          <a:spcPts val="0"/>
                        </a:spcAft>
                      </a:pPr>
                      <a:endParaRPr lang="en-GB" sz="1200" b="0" dirty="0">
                        <a:solidFill>
                          <a:schemeClr val="tx1"/>
                        </a:solidFill>
                        <a:effectLst/>
                        <a:latin typeface="+mj-lt"/>
                        <a:ea typeface="Calibri" panose="020F0502020204030204" pitchFamily="34" charset="0"/>
                        <a:cs typeface="Times New Roman" panose="02020603050405020304" pitchFamily="18" charset="0"/>
                      </a:endParaRPr>
                    </a:p>
                    <a:p>
                      <a:pPr marL="36000" marR="46990" algn="l">
                        <a:lnSpc>
                          <a:spcPct val="115000"/>
                        </a:lnSpc>
                        <a:spcAft>
                          <a:spcPts val="0"/>
                        </a:spcAft>
                      </a:pP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L="36000" marR="46990" algn="l">
                        <a:lnSpc>
                          <a:spcPct val="115000"/>
                        </a:lnSpc>
                        <a:spcAft>
                          <a:spcPts val="0"/>
                        </a:spcAft>
                      </a:pPr>
                      <a:r>
                        <a:rPr lang="en-GB" sz="1200" b="0" dirty="0">
                          <a:solidFill>
                            <a:schemeClr val="tx1"/>
                          </a:solidFill>
                          <a:effectLst/>
                          <a:latin typeface="+mj-lt"/>
                          <a:ea typeface="Calibri" panose="020F0502020204030204" pitchFamily="34" charset="0"/>
                        </a:rPr>
                        <a:t>Monitoring of the existing scholarship recipients who are in the 1</a:t>
                      </a:r>
                      <a:r>
                        <a:rPr lang="en-GB" sz="1200" b="0" baseline="30000" dirty="0">
                          <a:solidFill>
                            <a:schemeClr val="tx1"/>
                          </a:solidFill>
                          <a:effectLst/>
                          <a:latin typeface="+mj-lt"/>
                          <a:ea typeface="Calibri" panose="020F0502020204030204" pitchFamily="34" charset="0"/>
                        </a:rPr>
                        <a:t>st,</a:t>
                      </a:r>
                      <a:r>
                        <a:rPr lang="en-GB" sz="1200" b="0" dirty="0">
                          <a:solidFill>
                            <a:schemeClr val="tx1"/>
                          </a:solidFill>
                          <a:effectLst/>
                          <a:latin typeface="+mj-lt"/>
                          <a:ea typeface="Calibri" panose="020F0502020204030204" pitchFamily="34" charset="0"/>
                        </a:rPr>
                        <a:t> 2</a:t>
                      </a:r>
                      <a:r>
                        <a:rPr lang="en-GB" sz="1200" b="0" baseline="30000" dirty="0">
                          <a:solidFill>
                            <a:schemeClr val="tx1"/>
                          </a:solidFill>
                          <a:effectLst/>
                          <a:latin typeface="+mj-lt"/>
                          <a:ea typeface="Calibri" panose="020F0502020204030204" pitchFamily="34" charset="0"/>
                        </a:rPr>
                        <a:t>nd</a:t>
                      </a:r>
                      <a:r>
                        <a:rPr lang="en-GB" sz="1200" b="0" dirty="0">
                          <a:solidFill>
                            <a:schemeClr val="tx1"/>
                          </a:solidFill>
                          <a:effectLst/>
                          <a:latin typeface="+mj-lt"/>
                          <a:ea typeface="Calibri" panose="020F0502020204030204" pitchFamily="34" charset="0"/>
                        </a:rPr>
                        <a:t>, 3</a:t>
                      </a:r>
                      <a:r>
                        <a:rPr lang="en-GB" sz="1200" b="0" baseline="30000" dirty="0">
                          <a:solidFill>
                            <a:schemeClr val="tx1"/>
                          </a:solidFill>
                          <a:effectLst/>
                          <a:latin typeface="+mj-lt"/>
                          <a:ea typeface="Calibri" panose="020F0502020204030204" pitchFamily="34" charset="0"/>
                        </a:rPr>
                        <a:t>rd</a:t>
                      </a:r>
                      <a:r>
                        <a:rPr lang="en-GB" sz="1200" b="0" dirty="0">
                          <a:solidFill>
                            <a:schemeClr val="tx1"/>
                          </a:solidFill>
                          <a:effectLst/>
                          <a:latin typeface="+mj-lt"/>
                          <a:ea typeface="Calibri" panose="020F0502020204030204" pitchFamily="34" charset="0"/>
                        </a:rPr>
                        <a:t> and 4</a:t>
                      </a:r>
                      <a:r>
                        <a:rPr lang="en-GB" sz="1200" b="0" baseline="30000" dirty="0">
                          <a:solidFill>
                            <a:schemeClr val="tx1"/>
                          </a:solidFill>
                          <a:effectLst/>
                          <a:latin typeface="+mj-lt"/>
                          <a:ea typeface="Calibri" panose="020F0502020204030204" pitchFamily="34" charset="0"/>
                        </a:rPr>
                        <a:t>th</a:t>
                      </a:r>
                      <a:r>
                        <a:rPr lang="en-GB" sz="1200" b="0" dirty="0">
                          <a:solidFill>
                            <a:schemeClr val="tx1"/>
                          </a:solidFill>
                          <a:effectLst/>
                          <a:latin typeface="+mj-lt"/>
                          <a:ea typeface="Calibri" panose="020F0502020204030204" pitchFamily="34" charset="0"/>
                        </a:rPr>
                        <a:t> year of their study</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a:lnSpc>
                          <a:spcPct val="115000"/>
                        </a:lnSpc>
                        <a:spcAft>
                          <a:spcPts val="0"/>
                        </a:spcAft>
                      </a:pPr>
                      <a:r>
                        <a:rPr lang="en-GB" sz="1200" b="0" dirty="0">
                          <a:solidFill>
                            <a:schemeClr val="tx1"/>
                          </a:solidFill>
                          <a:effectLst/>
                          <a:latin typeface="+mj-lt"/>
                          <a:ea typeface="Calibri" panose="020F0502020204030204" pitchFamily="34" charset="0"/>
                          <a:cs typeface="Calibri" panose="020F0502020204030204" pitchFamily="34" charset="0"/>
                        </a:rPr>
                        <a:t>Monitored the existing scholarship recipients who are in 1</a:t>
                      </a:r>
                      <a:r>
                        <a:rPr lang="en-GB" sz="1200" b="0" baseline="30000" dirty="0">
                          <a:solidFill>
                            <a:schemeClr val="tx1"/>
                          </a:solidFill>
                          <a:effectLst/>
                          <a:latin typeface="+mj-lt"/>
                          <a:ea typeface="Calibri" panose="020F0502020204030204" pitchFamily="34" charset="0"/>
                          <a:cs typeface="Calibri" panose="020F0502020204030204" pitchFamily="34" charset="0"/>
                        </a:rPr>
                        <a:t>st</a:t>
                      </a:r>
                      <a:r>
                        <a:rPr lang="en-GB" sz="1200" b="0" dirty="0">
                          <a:solidFill>
                            <a:schemeClr val="tx1"/>
                          </a:solidFill>
                          <a:effectLst/>
                          <a:latin typeface="+mj-lt"/>
                          <a:ea typeface="Calibri" panose="020F0502020204030204" pitchFamily="34" charset="0"/>
                          <a:cs typeface="Calibri" panose="020F0502020204030204" pitchFamily="34" charset="0"/>
                        </a:rPr>
                        <a:t>, 2</a:t>
                      </a:r>
                      <a:r>
                        <a:rPr lang="en-GB" sz="1200" b="0" baseline="30000" dirty="0">
                          <a:solidFill>
                            <a:schemeClr val="tx1"/>
                          </a:solidFill>
                          <a:effectLst/>
                          <a:latin typeface="+mj-lt"/>
                          <a:ea typeface="Calibri" panose="020F0502020204030204" pitchFamily="34" charset="0"/>
                          <a:cs typeface="Calibri" panose="020F0502020204030204" pitchFamily="34" charset="0"/>
                        </a:rPr>
                        <a:t>nd</a:t>
                      </a:r>
                      <a:r>
                        <a:rPr lang="en-GB" sz="1200" b="0" dirty="0">
                          <a:solidFill>
                            <a:schemeClr val="tx1"/>
                          </a:solidFill>
                          <a:effectLst/>
                          <a:latin typeface="+mj-lt"/>
                          <a:ea typeface="Calibri" panose="020F0502020204030204" pitchFamily="34" charset="0"/>
                          <a:cs typeface="Calibri" panose="020F0502020204030204" pitchFamily="34" charset="0"/>
                        </a:rPr>
                        <a:t>, 3</a:t>
                      </a:r>
                      <a:r>
                        <a:rPr lang="en-GB" sz="1200" b="0" baseline="30000" dirty="0">
                          <a:solidFill>
                            <a:schemeClr val="tx1"/>
                          </a:solidFill>
                          <a:effectLst/>
                          <a:latin typeface="+mj-lt"/>
                          <a:ea typeface="Calibri" panose="020F0502020204030204" pitchFamily="34" charset="0"/>
                          <a:cs typeface="Calibri" panose="020F0502020204030204" pitchFamily="34" charset="0"/>
                        </a:rPr>
                        <a:t>rd</a:t>
                      </a:r>
                      <a:r>
                        <a:rPr lang="en-GB" sz="1200" b="0" dirty="0">
                          <a:solidFill>
                            <a:schemeClr val="tx1"/>
                          </a:solidFill>
                          <a:effectLst/>
                          <a:latin typeface="+mj-lt"/>
                          <a:ea typeface="Calibri" panose="020F0502020204030204" pitchFamily="34" charset="0"/>
                          <a:cs typeface="Calibri" panose="020F0502020204030204" pitchFamily="34" charset="0"/>
                        </a:rPr>
                        <a:t> and 4</a:t>
                      </a:r>
                      <a:r>
                        <a:rPr lang="en-GB" sz="1200" b="0" baseline="30000" dirty="0">
                          <a:solidFill>
                            <a:schemeClr val="tx1"/>
                          </a:solidFill>
                          <a:effectLst/>
                          <a:latin typeface="+mj-lt"/>
                          <a:ea typeface="Calibri" panose="020F0502020204030204" pitchFamily="34" charset="0"/>
                          <a:cs typeface="Calibri" panose="020F0502020204030204" pitchFamily="34" charset="0"/>
                        </a:rPr>
                        <a:t>th</a:t>
                      </a:r>
                      <a:r>
                        <a:rPr lang="en-GB" sz="1200" b="0" dirty="0">
                          <a:solidFill>
                            <a:schemeClr val="tx1"/>
                          </a:solidFill>
                          <a:effectLst/>
                          <a:latin typeface="+mj-lt"/>
                          <a:ea typeface="Calibri" panose="020F0502020204030204" pitchFamily="34" charset="0"/>
                          <a:cs typeface="Calibri" panose="020F0502020204030204" pitchFamily="34" charset="0"/>
                        </a:rPr>
                        <a:t> year.</a:t>
                      </a:r>
                      <a:endParaRPr lang="en-ZA" sz="1200" b="0" dirty="0">
                        <a:solidFill>
                          <a:schemeClr val="tx1"/>
                        </a:solidFill>
                        <a:effectLst/>
                        <a:latin typeface="+mj-lt"/>
                        <a:ea typeface="Calibri" panose="020F0502020204030204" pitchFamily="34" charset="0"/>
                        <a:cs typeface="Times New Roman" panose="02020603050405020304" pitchFamily="18" charset="0"/>
                      </a:endParaRPr>
                    </a:p>
                    <a:p>
                      <a:r>
                        <a:rPr lang="en-GB" sz="1200" b="0" dirty="0">
                          <a:solidFill>
                            <a:schemeClr val="tx1"/>
                          </a:solidFill>
                          <a:effectLst/>
                          <a:latin typeface="+mj-lt"/>
                          <a:ea typeface="Calibri" panose="020F0502020204030204" pitchFamily="34" charset="0"/>
                        </a:rPr>
                        <a:t>Monitoring report submitted </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tc>
                  <a:txBody>
                    <a:bodyPr/>
                    <a:lstStyle/>
                    <a:p>
                      <a:pPr marL="36000" marR="46990" algn="l">
                        <a:lnSpc>
                          <a:spcPct val="115000"/>
                        </a:lnSpc>
                        <a:spcAft>
                          <a:spcPts val="0"/>
                        </a:spcAft>
                      </a:pPr>
                      <a:r>
                        <a:rPr lang="en-GB" sz="1200" b="0" dirty="0">
                          <a:solidFill>
                            <a:schemeClr val="tx1"/>
                          </a:solidFill>
                          <a:effectLst/>
                          <a:latin typeface="+mj-lt"/>
                          <a:ea typeface="Calibri" panose="020F0502020204030204" pitchFamily="34" charset="0"/>
                        </a:rPr>
                        <a:t>Target met</a:t>
                      </a:r>
                      <a:endParaRPr lang="en-ZA" sz="1200" b="0" dirty="0">
                        <a:solidFill>
                          <a:schemeClr val="tx1"/>
                        </a:solidFill>
                        <a:effectLst/>
                        <a:latin typeface="+mj-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lumMod val="95000"/>
                      </a:schemeClr>
                    </a:solidFill>
                  </a:tcPr>
                </a:tc>
                <a:extLst>
                  <a:ext uri="{0D108BD9-81ED-4DB2-BD59-A6C34878D82A}">
                    <a16:rowId xmlns:a16="http://schemas.microsoft.com/office/drawing/2014/main" val="428816940"/>
                  </a:ext>
                </a:extLst>
              </a:tr>
            </a:tbl>
          </a:graphicData>
        </a:graphic>
      </p:graphicFrame>
    </p:spTree>
    <p:extLst>
      <p:ext uri="{BB962C8B-B14F-4D97-AF65-F5344CB8AC3E}">
        <p14:creationId xmlns:p14="http://schemas.microsoft.com/office/powerpoint/2010/main" val="719823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Transnet template</Template>
  <TotalTime>329</TotalTime>
  <Words>2828</Words>
  <Application>Microsoft Office PowerPoint</Application>
  <PresentationFormat>On-screen Show (4:3)</PresentationFormat>
  <Paragraphs>472</Paragraphs>
  <Slides>28</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Arial Black</vt:lpstr>
      <vt:lpstr>Calibri</vt:lpstr>
      <vt:lpstr>ＭＳ Ｐゴシック</vt:lpstr>
      <vt:lpstr>ＭＳ Ｐゴシック</vt:lpstr>
      <vt:lpstr>Symbol</vt:lpstr>
      <vt:lpstr>Tahoma</vt:lpstr>
      <vt:lpstr>Times New Roman</vt:lpstr>
      <vt:lpstr>Transnet template</vt:lpstr>
      <vt:lpstr>TCLayout.ActiveDocument.1</vt:lpstr>
      <vt:lpstr>PowerPoint Presentation</vt:lpstr>
      <vt:lpstr>Agenda</vt:lpstr>
      <vt:lpstr>Situational analysis</vt:lpstr>
      <vt:lpstr>Situational analysis</vt:lpstr>
      <vt:lpstr>Detailed quarter two 2018 / 2019 performance report</vt:lpstr>
      <vt:lpstr>SUMMARY OF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GRANTS BREAKDOWN PER SECTOR </vt:lpstr>
      <vt:lpstr>GRANTS BREAKDOWN BY AGE </vt:lpstr>
      <vt:lpstr>JOBS CREATED AND SUSTAINED</vt:lpstr>
      <vt:lpstr>JOBS CREATED AND SUSTAINED PER AGE</vt:lpstr>
      <vt:lpstr>Quarter two 2018 / 2019 financial performance</vt:lpstr>
      <vt:lpstr>Annual Budget 2018 / 2019</vt:lpstr>
      <vt:lpstr>Quarter two financial performance – Annual budget</vt:lpstr>
      <vt:lpstr>Quarter two financial performance – YTD budget</vt:lpstr>
      <vt:lpstr>Budget analysis</vt:lpstr>
      <vt:lpstr>Quarter 2 Financial Performance – Budget Chart</vt:lpstr>
      <vt:lpstr>Youth labor market insights</vt:lpstr>
      <vt:lpstr>Insights</vt:lpstr>
      <vt:lpstr>Insights</vt:lpstr>
      <vt:lpstr>Insights</vt:lpstr>
      <vt:lpstr>questions</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Waseem Carrim</cp:lastModifiedBy>
  <cp:revision>1063</cp:revision>
  <cp:lastPrinted>2013-08-05T09:55:34Z</cp:lastPrinted>
  <dcterms:created xsi:type="dcterms:W3CDTF">2008-04-07T08:15:43Z</dcterms:created>
  <dcterms:modified xsi:type="dcterms:W3CDTF">2018-11-11T19:18:20Z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