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400427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12555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1479350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432579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248686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4"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3535681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4"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3929519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1256724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274642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97164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258012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323635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3983288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3"/>
          <p:cNvSpPr>
            <a:spLocks noGrp="1"/>
          </p:cNvSpPr>
          <p:nvPr>
            <p:ph type="ftr" sz="quarter" idx="11"/>
          </p:nvPr>
        </p:nvSpPr>
        <p:spPr/>
        <p:txBody>
          <a:bodyPr/>
          <a:lstStyle/>
          <a:p>
            <a:endParaRPr lang="en-ZA"/>
          </a:p>
        </p:txBody>
      </p:sp>
      <p:sp>
        <p:nvSpPr>
          <p:cNvPr id="6" name="Slide Number Placeholder 4"/>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357409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2"/>
          <p:cNvSpPr>
            <a:spLocks noGrp="1"/>
          </p:cNvSpPr>
          <p:nvPr>
            <p:ph type="ftr" sz="quarter" idx="11"/>
          </p:nvPr>
        </p:nvSpPr>
        <p:spPr/>
        <p:txBody>
          <a:bodyPr/>
          <a:lstStyle/>
          <a:p>
            <a:endParaRPr lang="en-ZA"/>
          </a:p>
        </p:txBody>
      </p:sp>
      <p:sp>
        <p:nvSpPr>
          <p:cNvPr id="6" name="Slide Number Placeholder 3"/>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1822291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5" name="Footer Placeholder 5"/>
          <p:cNvSpPr>
            <a:spLocks noGrp="1"/>
          </p:cNvSpPr>
          <p:nvPr>
            <p:ph type="ftr" sz="quarter" idx="11"/>
          </p:nvPr>
        </p:nvSpPr>
        <p:spPr/>
        <p:txBody>
          <a:bodyPr/>
          <a:lstStyle/>
          <a:p>
            <a:endParaRPr lang="en-ZA"/>
          </a:p>
        </p:txBody>
      </p:sp>
      <p:sp>
        <p:nvSpPr>
          <p:cNvPr id="6" name="Slide Number Placeholder 6"/>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5639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8536050-EF17-4A16-816C-3E91F1845C82}" type="datetimeFigureOut">
              <a:rPr lang="en-ZA" smtClean="0"/>
              <a:pPr/>
              <a:t>2018/11/16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207668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536050-EF17-4A16-816C-3E91F1845C82}" type="datetimeFigureOut">
              <a:rPr lang="en-ZA" smtClean="0"/>
              <a:pPr/>
              <a:t>2018/11/16</a:t>
            </a:fld>
            <a:endParaRPr lang="en-Z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Z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6914245-31EF-48B8-A546-7843A7A62DE5}" type="slidenum">
              <a:rPr lang="en-ZA" smtClean="0"/>
              <a:pPr/>
              <a:t>‹#›</a:t>
            </a:fld>
            <a:endParaRPr lang="en-ZA"/>
          </a:p>
        </p:txBody>
      </p:sp>
    </p:spTree>
    <p:extLst>
      <p:ext uri="{BB962C8B-B14F-4D97-AF65-F5344CB8AC3E}">
        <p14:creationId xmlns:p14="http://schemas.microsoft.com/office/powerpoint/2010/main" xmlns="" val="10303598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875212"/>
            <a:ext cx="10666931" cy="3487782"/>
          </a:xfrm>
        </p:spPr>
        <p:txBody>
          <a:bodyPr>
            <a:normAutofit/>
          </a:bodyPr>
          <a:lstStyle/>
          <a:p>
            <a:r>
              <a:rPr lang="en-ZA" b="1" dirty="0" smtClean="0"/>
              <a:t>Presentation to Portfolio committee on the competition Bill </a:t>
            </a:r>
            <a:endParaRPr lang="en-ZA" b="1" dirty="0"/>
          </a:p>
        </p:txBody>
      </p:sp>
      <p:sp>
        <p:nvSpPr>
          <p:cNvPr id="3" name="Subtitle 2"/>
          <p:cNvSpPr>
            <a:spLocks noGrp="1"/>
          </p:cNvSpPr>
          <p:nvPr>
            <p:ph type="subTitle" idx="1"/>
          </p:nvPr>
        </p:nvSpPr>
        <p:spPr/>
        <p:txBody>
          <a:bodyPr/>
          <a:lstStyle/>
          <a:p>
            <a:r>
              <a:rPr lang="en-ZA" b="1" dirty="0" smtClean="0"/>
              <a:t>29</a:t>
            </a:r>
            <a:r>
              <a:rPr lang="en-ZA" b="1" baseline="30000" dirty="0" smtClean="0"/>
              <a:t>th</a:t>
            </a:r>
            <a:r>
              <a:rPr lang="en-ZA" b="1" dirty="0" smtClean="0"/>
              <a:t> August 2018</a:t>
            </a:r>
            <a:endParaRPr lang="en-ZA" b="1" dirty="0"/>
          </a:p>
        </p:txBody>
      </p:sp>
    </p:spTree>
    <p:extLst>
      <p:ext uri="{BB962C8B-B14F-4D97-AF65-F5344CB8AC3E}">
        <p14:creationId xmlns:p14="http://schemas.microsoft.com/office/powerpoint/2010/main" xmlns="" val="307189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3084"/>
            <a:ext cx="11181805" cy="775191"/>
          </a:xfrm>
        </p:spPr>
        <p:txBody>
          <a:bodyPr/>
          <a:lstStyle/>
          <a:p>
            <a:r>
              <a:rPr lang="en-ZA" sz="2400" b="1" dirty="0"/>
              <a:t>Fridge exclusivity for carbonated soft drinks in Malaysia, EU, Chile and Singapore vs South Africa</a:t>
            </a:r>
          </a:p>
        </p:txBody>
      </p:sp>
      <p:sp>
        <p:nvSpPr>
          <p:cNvPr id="3" name="Content Placeholder 2"/>
          <p:cNvSpPr>
            <a:spLocks noGrp="1"/>
          </p:cNvSpPr>
          <p:nvPr>
            <p:ph idx="1"/>
          </p:nvPr>
        </p:nvSpPr>
        <p:spPr>
          <a:xfrm>
            <a:off x="156756" y="1097280"/>
            <a:ext cx="11926388" cy="5368834"/>
          </a:xfrm>
        </p:spPr>
        <p:txBody>
          <a:bodyPr>
            <a:normAutofit fontScale="77500" lnSpcReduction="20000"/>
          </a:bodyPr>
          <a:lstStyle/>
          <a:p>
            <a:pPr algn="just"/>
            <a:r>
              <a:rPr lang="en-ZA" sz="2600" b="1" dirty="0"/>
              <a:t>The EU, Chile, Singapore, Malaysia and Mauritius all use the wording of “prevents, distorts, or restricts competition”. In all of these countries Coca-Cola has undertaken to open-up fridge space to rival firms (typically 20%) even where the fridges are supplied by Coca-Cola. In Singapore this followed an investigation and a settlement. Coca-Cola Singapore Beverages voluntarily undertook to remove certain provisions from its agreements with retailers and allow its retailers to use up to 20% of the space in coolers provided by CCSB to hold other brands of beverages, where these retailers had no access to alternative cooling equipment on their premises. In Mexico the Federal Competition Commission in 2007 found Coca-Cola and its bottlers to be in contravention of the Act with regards to exclusionary behaviour towards its key competitors. </a:t>
            </a:r>
            <a:endParaRPr lang="en-ZA" sz="2600" b="1" dirty="0" smtClean="0"/>
          </a:p>
          <a:p>
            <a:pPr algn="just"/>
            <a:endParaRPr lang="en-ZA" sz="2600" b="1" dirty="0"/>
          </a:p>
          <a:p>
            <a:pPr algn="just"/>
            <a:r>
              <a:rPr lang="en-ZA" sz="2600" b="1" dirty="0" smtClean="0"/>
              <a:t>The </a:t>
            </a:r>
            <a:r>
              <a:rPr lang="en-ZA" sz="2600" b="1" dirty="0"/>
              <a:t>Commission found that Coca Cola enticed small stores to sign exclusivity contracts in exchange for free refrigerators, Coke signage and other company merchandise. The investigation was prompted by complaints from PepsiCo Inc. and other Mexican soft drink manufacturers. Other complaints stemmed from very small retailers, the most significant being a woman who was prohibited from selling rival Big Cola’s product in her one-room store in a low-income Mexico City neighbourhood. In Chile two Coca-Cola bottlers entered into a settlement following a competition case committing not to sign exclusivity contracts with distributors or set exclusionary incentives. The settlement included provisions where, under limited circumstances, space would be granted to competitors in fridges</a:t>
            </a:r>
            <a:r>
              <a:rPr lang="en-ZA" dirty="0"/>
              <a:t>.</a:t>
            </a:r>
          </a:p>
        </p:txBody>
      </p:sp>
    </p:spTree>
    <p:extLst>
      <p:ext uri="{BB962C8B-B14F-4D97-AF65-F5344CB8AC3E}">
        <p14:creationId xmlns:p14="http://schemas.microsoft.com/office/powerpoint/2010/main" xmlns="" val="3113197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775191"/>
          </a:xfrm>
        </p:spPr>
        <p:txBody>
          <a:bodyPr/>
          <a:lstStyle/>
          <a:p>
            <a:r>
              <a:rPr lang="en-ZA" sz="2400" b="1" dirty="0" err="1" smtClean="0"/>
              <a:t>Sistic</a:t>
            </a:r>
            <a:r>
              <a:rPr lang="en-ZA" sz="2400" b="1" dirty="0" smtClean="0"/>
              <a:t> </a:t>
            </a:r>
            <a:r>
              <a:rPr lang="en-ZA" sz="2400" b="1" dirty="0"/>
              <a:t>exclusive contracts in Singapore vs </a:t>
            </a:r>
            <a:r>
              <a:rPr lang="en-ZA" sz="2400" b="1" dirty="0" err="1"/>
              <a:t>Computicket</a:t>
            </a:r>
            <a:r>
              <a:rPr lang="en-ZA" sz="2400" b="1" dirty="0"/>
              <a:t> in South Africa</a:t>
            </a:r>
          </a:p>
        </p:txBody>
      </p:sp>
      <p:sp>
        <p:nvSpPr>
          <p:cNvPr id="3" name="Content Placeholder 2"/>
          <p:cNvSpPr>
            <a:spLocks noGrp="1"/>
          </p:cNvSpPr>
          <p:nvPr>
            <p:ph idx="1"/>
          </p:nvPr>
        </p:nvSpPr>
        <p:spPr>
          <a:xfrm>
            <a:off x="169817" y="775191"/>
            <a:ext cx="11769634" cy="5860739"/>
          </a:xfrm>
        </p:spPr>
        <p:txBody>
          <a:bodyPr>
            <a:normAutofit fontScale="47500" lnSpcReduction="20000"/>
          </a:bodyPr>
          <a:lstStyle/>
          <a:p>
            <a:r>
              <a:rPr lang="en-ZA" sz="4200" b="1" dirty="0"/>
              <a:t>In June 2010 the CCS found that ticketing company SISTIC.com had abused its dominant position by requiring venue operators and event promoters to use its services exclusively. In addition to removing the exclusive dealing requirement a penalty was imposed. The decision was upheld by Singapore’s Competition Appeal Tribunal and there are now more independent ticketing companies operating in Singapore. By comparison, the Competition Commission of South Africa referred a case of exclusive dealing against </a:t>
            </a:r>
            <a:r>
              <a:rPr lang="en-ZA" sz="4200" b="1" dirty="0" err="1"/>
              <a:t>Computicket</a:t>
            </a:r>
            <a:r>
              <a:rPr lang="en-ZA" sz="4200" b="1" dirty="0"/>
              <a:t> in 2010 to the Competition Tribunal (having started the investigation some two years earlier and before the CCS started its investigation). Notwithstanding that the fact of the exclusive contracts required by </a:t>
            </a:r>
            <a:r>
              <a:rPr lang="en-ZA" sz="4200" b="1" dirty="0" err="1"/>
              <a:t>Computicket</a:t>
            </a:r>
            <a:r>
              <a:rPr lang="en-ZA" sz="4200" b="1" dirty="0"/>
              <a:t> of inventory providers is not in question, legal challenges over the basis for the Commission’s referral have meant the merits of the case were only heard by the Tribunal some six years later, and a decision is still pending. </a:t>
            </a:r>
          </a:p>
          <a:p>
            <a:r>
              <a:rPr lang="en-ZA" sz="4200" b="1" dirty="0"/>
              <a:t>NALEDI thus agree with the CCRED that while the current amendments are welcomed  it is conservative in its ambition in comparison to jurisdictions facing similar challenges, and will not fully address the status quo especially around tackling strategic barriers to entry in concentrated markets WE further support the need for a definition of “exclusionary abuse” as per international best practice and the identification of examples of types of conduct (which effect can be mutual reinforcing) to ensure a greater onus on the dominant firm in terms of its special obligation to compete on merit </a:t>
            </a:r>
          </a:p>
          <a:p>
            <a:r>
              <a:rPr lang="en-ZA" sz="4200" b="1" dirty="0"/>
              <a:t>We further propose that a list of factors be considered when weighing up the evidence similar to those in mergers.     </a:t>
            </a:r>
          </a:p>
          <a:p>
            <a:endParaRPr lang="en-ZA" dirty="0"/>
          </a:p>
        </p:txBody>
      </p:sp>
    </p:spTree>
    <p:extLst>
      <p:ext uri="{BB962C8B-B14F-4D97-AF65-F5344CB8AC3E}">
        <p14:creationId xmlns:p14="http://schemas.microsoft.com/office/powerpoint/2010/main" xmlns="" val="562262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3050678" cy="513933"/>
          </a:xfrm>
        </p:spPr>
        <p:txBody>
          <a:bodyPr/>
          <a:lstStyle/>
          <a:p>
            <a:r>
              <a:rPr lang="en-ZA" sz="2400" b="1" i="1" dirty="0"/>
              <a:t>Excessive pricing </a:t>
            </a:r>
            <a:r>
              <a:rPr lang="en-ZA" dirty="0"/>
              <a:t/>
            </a:r>
            <a:br>
              <a:rPr lang="en-ZA" dirty="0"/>
            </a:br>
            <a:endParaRPr lang="en-ZA" dirty="0"/>
          </a:p>
        </p:txBody>
      </p:sp>
      <p:sp>
        <p:nvSpPr>
          <p:cNvPr id="3" name="Content Placeholder 2"/>
          <p:cNvSpPr>
            <a:spLocks noGrp="1"/>
          </p:cNvSpPr>
          <p:nvPr>
            <p:ph idx="1"/>
          </p:nvPr>
        </p:nvSpPr>
        <p:spPr>
          <a:xfrm>
            <a:off x="326571" y="966651"/>
            <a:ext cx="11155679" cy="5682343"/>
          </a:xfrm>
        </p:spPr>
        <p:txBody>
          <a:bodyPr>
            <a:normAutofit fontScale="92500" lnSpcReduction="20000"/>
          </a:bodyPr>
          <a:lstStyle/>
          <a:p>
            <a:r>
              <a:rPr lang="en-ZA" b="1" dirty="0"/>
              <a:t>The amendments in the bill shifts the burden of proof to the respondent, remove the requirement to show detriment to consumers, and the call for the Commission to issue guidelines, and these are most welcomed since they will definitely improve enforcement in this area. However, I support the  CCRED that “the removal of the requirement to show detriment to consumers is also important to address pricing by vertically integrated firms that are able to shift profits upstream, and where the customers affected are other businesses rather than end consumers”.  </a:t>
            </a:r>
          </a:p>
          <a:p>
            <a:r>
              <a:rPr lang="en-ZA" b="1" dirty="0" smtClean="0"/>
              <a:t>NALEDI </a:t>
            </a:r>
            <a:r>
              <a:rPr lang="en-ZA" b="1" dirty="0"/>
              <a:t>also support the addition of structural characteristics </a:t>
            </a:r>
          </a:p>
          <a:p>
            <a:r>
              <a:rPr lang="en-ZA" b="1" dirty="0"/>
              <a:t>On the issue of price discrimination amendments These are substantial amendments and welcomed  on the issue of evidentiary burden. We know that business is arguing that this is not possible. We would like to submit that it is possible and that the World Bank who is usually conservative and pro –business is able to undertake research and provide evidence so South African businesses must do the same. And similarly with regards to burden of proof, the onus is on business and it can be done. Small businesses must also be given due consideration in this regard as well as the issue of excessive pricing. NALEDI fully endorses this section. </a:t>
            </a:r>
          </a:p>
          <a:p>
            <a:r>
              <a:rPr lang="en-ZA" b="1" i="1" dirty="0"/>
              <a:t>On the issue of exemptions and Advisory opinion- NALEDI  </a:t>
            </a:r>
            <a:r>
              <a:rPr lang="en-ZA" b="1" dirty="0"/>
              <a:t>supports the amendments and states for the record that this is not an attack on big business but these provisions are in fact in the interest of big business as well and we trust they see the merit and also support these amendments. </a:t>
            </a:r>
          </a:p>
          <a:p>
            <a:endParaRPr lang="en-ZA" dirty="0"/>
          </a:p>
        </p:txBody>
      </p:sp>
    </p:spTree>
    <p:extLst>
      <p:ext uri="{BB962C8B-B14F-4D97-AF65-F5344CB8AC3E}">
        <p14:creationId xmlns:p14="http://schemas.microsoft.com/office/powerpoint/2010/main" xmlns="" val="2555740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457200"/>
            <a:ext cx="11756571" cy="5791199"/>
          </a:xfrm>
        </p:spPr>
        <p:txBody>
          <a:bodyPr>
            <a:normAutofit/>
          </a:bodyPr>
          <a:lstStyle/>
          <a:p>
            <a:pPr marL="0" indent="0">
              <a:buNone/>
            </a:pPr>
            <a:r>
              <a:rPr lang="en-ZA" b="1" dirty="0"/>
              <a:t>On the issue of Market inquiries per se </a:t>
            </a:r>
            <a:endParaRPr lang="en-ZA" b="1" dirty="0" smtClean="0"/>
          </a:p>
          <a:p>
            <a:pPr marL="0" indent="0">
              <a:buNone/>
            </a:pPr>
            <a:endParaRPr lang="en-ZA" b="1" dirty="0" smtClean="0"/>
          </a:p>
          <a:p>
            <a:pPr algn="just"/>
            <a:r>
              <a:rPr lang="en-ZA" b="1" dirty="0" smtClean="0"/>
              <a:t>NALEDI would </a:t>
            </a:r>
            <a:r>
              <a:rPr lang="en-ZA" b="1" dirty="0"/>
              <a:t>like to reiterate that these provisions are critical and that the extensive powers granted to the Competition Commission  to analyse markets and effect remedies change the market outcomes are commendable . We do not agree that this is beyond the mandate of the commission, since markets are neither neutral or fair and are intrinsically shaped by past interventions and inherited positions, investments and innovations of lead firms in sectors and as such need regulation and the commission is well placed to do so.  It is important to note that international experience shows that competition authorities are very effective when vested with this power and are able to successfully implement structural remedies following a market inquiry where required. </a:t>
            </a:r>
            <a:endParaRPr lang="en-ZA" b="1" dirty="0" smtClean="0"/>
          </a:p>
          <a:p>
            <a:pPr algn="just"/>
            <a:r>
              <a:rPr lang="en-ZA" b="1" dirty="0" smtClean="0"/>
              <a:t>South </a:t>
            </a:r>
            <a:r>
              <a:rPr lang="en-ZA" b="1" dirty="0"/>
              <a:t>Africa is merely following best practice and we fully endorse this approach.  It must be noted that how market inquiries can be initiated is critical to the role they will play and the resources, expertise and capacity for the Commission to undertake inquiries is critical for their success and their track record speaks for itself. </a:t>
            </a:r>
          </a:p>
          <a:p>
            <a:endParaRPr lang="en-ZA" dirty="0"/>
          </a:p>
        </p:txBody>
      </p:sp>
    </p:spTree>
    <p:extLst>
      <p:ext uri="{BB962C8B-B14F-4D97-AF65-F5344CB8AC3E}">
        <p14:creationId xmlns:p14="http://schemas.microsoft.com/office/powerpoint/2010/main" xmlns="" val="1514234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371600"/>
            <a:ext cx="10802983" cy="4876799"/>
          </a:xfrm>
        </p:spPr>
        <p:txBody>
          <a:bodyPr/>
          <a:lstStyle/>
          <a:p>
            <a:r>
              <a:rPr lang="en-ZA" b="1" dirty="0"/>
              <a:t>Furthermore, market inquiry must not be seen simply as a tool to protect certain competitors, but that it more about inclusivity and reducing barriers particularly </a:t>
            </a:r>
            <a:r>
              <a:rPr lang="en-ZA" b="1" dirty="0" smtClean="0"/>
              <a:t>for black </a:t>
            </a:r>
            <a:r>
              <a:rPr lang="en-ZA" b="1" dirty="0"/>
              <a:t>and the historically </a:t>
            </a:r>
            <a:r>
              <a:rPr lang="en-ZA" b="1" dirty="0" smtClean="0"/>
              <a:t>disadvantaged groups </a:t>
            </a:r>
            <a:r>
              <a:rPr lang="en-ZA" b="1" dirty="0"/>
              <a:t>and this is vital to </a:t>
            </a:r>
            <a:r>
              <a:rPr lang="en-ZA" b="1" dirty="0" smtClean="0"/>
              <a:t>creating a </a:t>
            </a:r>
            <a:r>
              <a:rPr lang="en-ZA" b="1" dirty="0"/>
              <a:t>vibrant dynamic market. In addition, the current structure of ownership and control is extremely unequal and the levels of exclusion, are not sustainable.  </a:t>
            </a:r>
            <a:r>
              <a:rPr lang="en-ZA" b="1" dirty="0" smtClean="0"/>
              <a:t>As such the inquiry measures </a:t>
            </a:r>
            <a:r>
              <a:rPr lang="en-ZA" b="1" dirty="0"/>
              <a:t>are </a:t>
            </a:r>
            <a:r>
              <a:rPr lang="en-ZA" b="1" dirty="0" smtClean="0"/>
              <a:t>“</a:t>
            </a:r>
            <a:r>
              <a:rPr lang="en-ZA" b="1" i="1" dirty="0" smtClean="0"/>
              <a:t>the” </a:t>
            </a:r>
            <a:r>
              <a:rPr lang="en-ZA" b="1" dirty="0"/>
              <a:t>tools for remediation and are long </a:t>
            </a:r>
            <a:r>
              <a:rPr lang="en-ZA" b="1" dirty="0" smtClean="0"/>
              <a:t>overdue noting our market structure. </a:t>
            </a:r>
            <a:endParaRPr lang="en-ZA" b="1" dirty="0"/>
          </a:p>
          <a:p>
            <a:r>
              <a:rPr lang="en-ZA" b="1" dirty="0"/>
              <a:t>Finally to ensure that the initiation of market inquiries are genuinely responsive to wider competition concerns and that they are focused on competition issues, inquiries need to  be driven by predominantly by  the concerns  of SMME’s and  entrepreneurs from poor and or  historically disadvantaged groups.</a:t>
            </a:r>
          </a:p>
          <a:p>
            <a:endParaRPr lang="en-ZA" b="1" dirty="0"/>
          </a:p>
        </p:txBody>
      </p:sp>
    </p:spTree>
    <p:extLst>
      <p:ext uri="{BB962C8B-B14F-4D97-AF65-F5344CB8AC3E}">
        <p14:creationId xmlns:p14="http://schemas.microsoft.com/office/powerpoint/2010/main" xmlns="" val="4005275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100022"/>
            <a:ext cx="3925889" cy="526996"/>
          </a:xfrm>
        </p:spPr>
        <p:txBody>
          <a:bodyPr/>
          <a:lstStyle/>
          <a:p>
            <a:r>
              <a:rPr lang="en-ZA" sz="2400" b="1" i="1" dirty="0"/>
              <a:t>Collusion and </a:t>
            </a:r>
            <a:r>
              <a:rPr lang="en-ZA" sz="2400" b="1" i="1" dirty="0" smtClean="0"/>
              <a:t>penalties</a:t>
            </a:r>
            <a:r>
              <a:rPr lang="en-ZA" dirty="0"/>
              <a:t/>
            </a:r>
            <a:br>
              <a:rPr lang="en-ZA" dirty="0"/>
            </a:br>
            <a:endParaRPr lang="en-ZA" dirty="0"/>
          </a:p>
        </p:txBody>
      </p:sp>
      <p:sp>
        <p:nvSpPr>
          <p:cNvPr id="3" name="Content Placeholder 2"/>
          <p:cNvSpPr>
            <a:spLocks noGrp="1"/>
          </p:cNvSpPr>
          <p:nvPr>
            <p:ph idx="1"/>
          </p:nvPr>
        </p:nvSpPr>
        <p:spPr>
          <a:xfrm>
            <a:off x="222070" y="627019"/>
            <a:ext cx="11834948" cy="6126478"/>
          </a:xfrm>
        </p:spPr>
        <p:txBody>
          <a:bodyPr>
            <a:noAutofit/>
          </a:bodyPr>
          <a:lstStyle/>
          <a:p>
            <a:r>
              <a:rPr lang="en-ZA" b="1" dirty="0" smtClean="0"/>
              <a:t>Two </a:t>
            </a:r>
            <a:r>
              <a:rPr lang="en-ZA" b="1" dirty="0"/>
              <a:t>amendments affect the collusion provisions of the Act. First, a penalty may now be imposed for horizontal restrictive practices which substantially prevent, lessen competition but which are not price fixing, market division or bid-rigging (that is, they fall under section 4(1)(a)). Second, there is the addition of dividing markets by allocating market shares to section 4(b)(1). This draws on learnings from recent cases.  These are both welcome amendments given the extent of collusion uncovered and the likely use of different strategies of firms to collude in ways which will be more difficult to identify.  NALEDI endorses the CCRED submission on this</a:t>
            </a:r>
          </a:p>
          <a:p>
            <a:r>
              <a:rPr lang="en-ZA" b="1" dirty="0"/>
              <a:t>NALEDI agrees with CCRED that the proposed amendment to section 10(3)(b), including entry, participation in and expansion of small and medium businesses and firms owned and controlled by historically disadvantaged persons an important consideration in granting exemptions. Indeed, an exemption can be applied for in the circumstances described in paragraph 57, however, provisions relating to prohibited horizontal practices could enable greater certainty here. For example, a group of small suppliers who cooperate in order to compete more effectively with larger incumbents ought not to be treated as a hard-core cartel, where they account for a very small share of the market and are lowering costs and prices. Similarly, cooperative or collaborative arrangements to build skills and technological capabilities ought to be distinguished</a:t>
            </a:r>
            <a:r>
              <a:rPr lang="en-ZA" sz="2200" b="1" dirty="0"/>
              <a:t>.  </a:t>
            </a:r>
          </a:p>
          <a:p>
            <a:endParaRPr lang="en-ZA" sz="2200" b="1" dirty="0"/>
          </a:p>
        </p:txBody>
      </p:sp>
    </p:spTree>
    <p:extLst>
      <p:ext uri="{BB962C8B-B14F-4D97-AF65-F5344CB8AC3E}">
        <p14:creationId xmlns:p14="http://schemas.microsoft.com/office/powerpoint/2010/main" xmlns="" val="981060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4034"/>
            <a:ext cx="11299371" cy="4994365"/>
          </a:xfrm>
        </p:spPr>
        <p:txBody>
          <a:bodyPr/>
          <a:lstStyle/>
          <a:p>
            <a:pPr algn="just"/>
            <a:r>
              <a:rPr lang="en-ZA" b="1" dirty="0"/>
              <a:t>Furthermore </a:t>
            </a:r>
            <a:r>
              <a:rPr lang="en-ZA" b="1" dirty="0" err="1"/>
              <a:t>Naledi</a:t>
            </a:r>
            <a:r>
              <a:rPr lang="en-ZA" b="1" dirty="0"/>
              <a:t> like COSATU and others welcomes the removal of the yellow card provisions. We further welcome with great relief and accomplishment the additional amendments which we view as more decisive  and definite in the public interest since it advocates for the for the penalty to be commensurate to the offense/ transgression and  is further strengthen by holding all parties partaking in the misdemeanour to be culpable. We believe this is truly in the public interest and that cartels guilty of price fixing of bread, cereals, vegetables, and even the rand dollar exchange rate as we recently saw will be brought to book. This is definitely serving the public interest as well as the poor and historically disadvantaged. It will also allow for greater economic inclusivity for new entrepreneurs</a:t>
            </a:r>
            <a:r>
              <a:rPr lang="en-ZA" dirty="0"/>
              <a:t>. </a:t>
            </a:r>
          </a:p>
          <a:p>
            <a:endParaRPr lang="en-ZA" dirty="0"/>
          </a:p>
        </p:txBody>
      </p:sp>
    </p:spTree>
    <p:extLst>
      <p:ext uri="{BB962C8B-B14F-4D97-AF65-F5344CB8AC3E}">
        <p14:creationId xmlns:p14="http://schemas.microsoft.com/office/powerpoint/2010/main" xmlns="" val="83463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37" y="113084"/>
            <a:ext cx="6329455" cy="618436"/>
          </a:xfrm>
        </p:spPr>
        <p:txBody>
          <a:bodyPr/>
          <a:lstStyle/>
          <a:p>
            <a:r>
              <a:rPr lang="en-ZA" sz="2400" b="1" dirty="0"/>
              <a:t>On the issue of Mergers and Acquisitions</a:t>
            </a:r>
            <a:r>
              <a:rPr lang="en-ZA" sz="2400" dirty="0"/>
              <a:t/>
            </a:r>
            <a:br>
              <a:rPr lang="en-ZA" sz="2400" dirty="0"/>
            </a:br>
            <a:endParaRPr lang="en-ZA" sz="2400" dirty="0"/>
          </a:p>
        </p:txBody>
      </p:sp>
      <p:sp>
        <p:nvSpPr>
          <p:cNvPr id="3" name="Content Placeholder 2"/>
          <p:cNvSpPr>
            <a:spLocks noGrp="1"/>
          </p:cNvSpPr>
          <p:nvPr>
            <p:ph idx="1"/>
          </p:nvPr>
        </p:nvSpPr>
        <p:spPr>
          <a:xfrm>
            <a:off x="215037" y="561703"/>
            <a:ext cx="11456126" cy="5577840"/>
          </a:xfrm>
        </p:spPr>
        <p:txBody>
          <a:bodyPr>
            <a:noAutofit/>
          </a:bodyPr>
          <a:lstStyle/>
          <a:p>
            <a:r>
              <a:rPr lang="en-ZA" sz="1800" b="1" dirty="0"/>
              <a:t>The Amendment Bill introduces a new provision (section 18A) on ‘‘Intervention in merger proceedings involving foreign acquiring firm.” The provision gives the President powers to constitute a Committee which must be responsible for considering whether the implementation of a merger involving a foreign acquiring firm may have an adverse effect on the national security interests of the Republic. NALEDI </a:t>
            </a:r>
            <a:r>
              <a:rPr lang="en-ZA" sz="1800" b="1" dirty="0" smtClean="0"/>
              <a:t> agrees with the concerns raised by the Helen </a:t>
            </a:r>
            <a:r>
              <a:rPr lang="en-ZA" sz="1800" b="1" dirty="0" err="1" smtClean="0"/>
              <a:t>Suzman</a:t>
            </a:r>
            <a:r>
              <a:rPr lang="en-ZA" sz="1800" b="1" dirty="0" smtClean="0"/>
              <a:t> Foundation and noting that it could lend itself to abuse needs careful deliberation. NALEDI however in principle agrees that the president has the power to intervene.  Further we advocate that the bill </a:t>
            </a:r>
            <a:r>
              <a:rPr lang="en-ZA" sz="1800" b="1" dirty="0"/>
              <a:t>to be </a:t>
            </a:r>
            <a:r>
              <a:rPr lang="en-ZA" sz="1800" b="1" dirty="0" smtClean="0"/>
              <a:t>also includes reviewing the </a:t>
            </a:r>
            <a:r>
              <a:rPr lang="en-ZA" sz="1800" b="1" dirty="0"/>
              <a:t>impact beyond the </a:t>
            </a:r>
            <a:r>
              <a:rPr lang="en-ZA" sz="1800" b="1" dirty="0" smtClean="0"/>
              <a:t>borders of SA </a:t>
            </a:r>
            <a:r>
              <a:rPr lang="en-ZA" sz="1800" b="1" dirty="0"/>
              <a:t>Walmart is a case in point and does not bode well for South </a:t>
            </a:r>
            <a:r>
              <a:rPr lang="en-ZA" sz="1800" b="1" dirty="0" smtClean="0"/>
              <a:t>Africa</a:t>
            </a:r>
            <a:r>
              <a:rPr lang="en-ZA" sz="1800" b="1" dirty="0"/>
              <a:t> </a:t>
            </a:r>
            <a:r>
              <a:rPr lang="en-ZA" sz="1800" b="1" dirty="0" smtClean="0"/>
              <a:t>how SA companies are viewed.</a:t>
            </a:r>
            <a:endParaRPr lang="en-ZA" sz="1800" b="1" dirty="0"/>
          </a:p>
          <a:p>
            <a:r>
              <a:rPr lang="en-ZA" sz="1800" b="1" dirty="0"/>
              <a:t>Furthermore the bill now takes consumer welfare and consequences for workers into consideration and this is hugely appreciated and for labour a major step forward. For too long workers have had to bear the brunt of mergers through retrenchments, downward variation of working conditions  and high levels of job insecurity. Moreover, once a merger had gone through the opportunity for recourse was lost. The new bill allows for review of mergers as well as the merger to be undone if the consequences are dire. In additions, due consideration is now given to region, community and labour to name a few factors in the bill before a merger can be concluded with implications for each being a decisive factor to the merger or acquisition. We applaud these amendments and they are certainly well received and in keeping with the intentions of this bill. This is further emphasised the bill emphasising the need for national interests to be secured thus making sure that national government remains at the centre of these transactions. </a:t>
            </a:r>
          </a:p>
        </p:txBody>
      </p:sp>
    </p:spTree>
    <p:extLst>
      <p:ext uri="{BB962C8B-B14F-4D97-AF65-F5344CB8AC3E}">
        <p14:creationId xmlns:p14="http://schemas.microsoft.com/office/powerpoint/2010/main" xmlns="" val="2989756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068" y="197303"/>
            <a:ext cx="11625943" cy="7417415"/>
          </a:xfrm>
          <a:prstGeom prst="rect">
            <a:avLst/>
          </a:prstGeom>
        </p:spPr>
        <p:txBody>
          <a:bodyPr wrap="square">
            <a:spAutoFit/>
          </a:bodyPr>
          <a:lstStyle/>
          <a:p>
            <a:endParaRPr lang="en-ZA" sz="2000" b="1" dirty="0" smtClean="0"/>
          </a:p>
          <a:p>
            <a:r>
              <a:rPr lang="en-ZA" sz="2400" b="1" dirty="0" smtClean="0"/>
              <a:t>On </a:t>
            </a:r>
            <a:r>
              <a:rPr lang="en-ZA" sz="2400" b="1" dirty="0"/>
              <a:t>the issue of institutional provisions:  The competition Appeals court will now allow for the minister to make representation and since the minister represents public interests the voices of the marginalised such as workers and the poor and historically disadvantaged will now be heard. The same applies to black owned SMME’s. </a:t>
            </a:r>
            <a:r>
              <a:rPr lang="en-ZA" sz="2400" b="1" dirty="0" smtClean="0"/>
              <a:t>NALEDI </a:t>
            </a:r>
            <a:r>
              <a:rPr lang="en-ZA" sz="2400" b="1" dirty="0"/>
              <a:t>fully endorses this </a:t>
            </a:r>
            <a:r>
              <a:rPr lang="en-ZA" sz="2400" b="1" dirty="0" smtClean="0"/>
              <a:t>amendment.</a:t>
            </a:r>
          </a:p>
          <a:p>
            <a:endParaRPr lang="en-ZA" sz="2400" b="1" dirty="0"/>
          </a:p>
          <a:p>
            <a:r>
              <a:rPr lang="en-ZA" sz="2400" b="1" dirty="0" smtClean="0"/>
              <a:t>Conclusion</a:t>
            </a:r>
            <a:endParaRPr lang="en-ZA" sz="2400" b="1" dirty="0"/>
          </a:p>
          <a:p>
            <a:endParaRPr lang="en-ZA" sz="2400" b="1" dirty="0" smtClean="0"/>
          </a:p>
          <a:p>
            <a:pPr algn="just"/>
            <a:r>
              <a:rPr lang="en-ZA" sz="2400" b="1" dirty="0"/>
              <a:t>The bill is looking for radical transformation in the economy by addressing the institutional and structural inequalities of the South African economy entrenched by apartheid and which the current legislative framework has failed to reconfigure or address. The high levels of market concentration, collusion, and inappropriate conduct on the part of South African firms had been under the Act received a smack on the wrist. This bill truly seeks to alter this landscape in the interest of workers the marginalised and the historically disadvantaged and should be enacted into </a:t>
            </a:r>
            <a:r>
              <a:rPr lang="en-ZA" sz="2400" b="1" dirty="0" smtClean="0"/>
              <a:t>law.</a:t>
            </a:r>
            <a:endParaRPr lang="en-ZA" sz="2400" b="1" dirty="0"/>
          </a:p>
          <a:p>
            <a:endParaRPr lang="en-ZA" sz="2400" b="1" dirty="0"/>
          </a:p>
          <a:p>
            <a:endParaRPr lang="en-ZA" sz="2400" b="1" dirty="0"/>
          </a:p>
          <a:p>
            <a:endParaRPr lang="en-ZA" sz="2400" dirty="0"/>
          </a:p>
        </p:txBody>
      </p:sp>
    </p:spTree>
    <p:extLst>
      <p:ext uri="{BB962C8B-B14F-4D97-AF65-F5344CB8AC3E}">
        <p14:creationId xmlns:p14="http://schemas.microsoft.com/office/powerpoint/2010/main" xmlns="" val="4227333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49" y="286747"/>
            <a:ext cx="3694611" cy="575401"/>
          </a:xfrm>
        </p:spPr>
        <p:txBody>
          <a:bodyPr>
            <a:normAutofit fontScale="90000"/>
          </a:bodyPr>
          <a:lstStyle/>
          <a:p>
            <a:r>
              <a:rPr lang="en-ZA" b="1" dirty="0" smtClean="0"/>
              <a:t>Introduction</a:t>
            </a:r>
            <a:endParaRPr lang="en-ZA" b="1" dirty="0"/>
          </a:p>
        </p:txBody>
      </p:sp>
      <p:sp>
        <p:nvSpPr>
          <p:cNvPr id="3" name="Content Placeholder 2"/>
          <p:cNvSpPr>
            <a:spLocks noGrp="1"/>
          </p:cNvSpPr>
          <p:nvPr>
            <p:ph idx="1"/>
          </p:nvPr>
        </p:nvSpPr>
        <p:spPr>
          <a:xfrm>
            <a:off x="496389" y="862148"/>
            <a:ext cx="11299371" cy="5760721"/>
          </a:xfrm>
        </p:spPr>
        <p:txBody>
          <a:bodyPr>
            <a:noAutofit/>
          </a:bodyPr>
          <a:lstStyle/>
          <a:p>
            <a:r>
              <a:rPr lang="en-ZA" sz="2200" b="1" dirty="0"/>
              <a:t>NALEDI as the research arm of COSATU welcomes the opportunity to make a submission to the parliamentary portfolio committee and thanks the honourable members for the opportunity to make a verbal submission on the competition amendment bill of July 2018. Hereafter referred to as the bill. </a:t>
            </a:r>
          </a:p>
          <a:p>
            <a:pPr lvl="0"/>
            <a:r>
              <a:rPr lang="en-ZA" sz="2200" b="1" dirty="0"/>
              <a:t>NALEDI submits that this bill represents an important landmark and step towards strengthening the powers of the competition authorities. Like COSATU we applaud the amendments put forward in the bill and commend the intent to address the challenges of economic exclusion and high levels of concentration and racially skewed ownership and control of the economy.  Economic exclusion has made South Africa the most unequal country in the world</a:t>
            </a:r>
            <a:r>
              <a:rPr lang="en-ZA" sz="2200" b="1" dirty="0" smtClean="0"/>
              <a:t>. We also support COSATU and COSATU affiliates submissions and sections of other federations submissions that reiterate or reinforce our submission.</a:t>
            </a:r>
            <a:endParaRPr lang="en-ZA" sz="2200" b="1" dirty="0"/>
          </a:p>
          <a:p>
            <a:r>
              <a:rPr lang="en-ZA" sz="2200" b="1" dirty="0"/>
              <a:t>The Bill must therefore be seen through the lens of  extreme concentration of ownership and control within the South African economy. A small number of large firms dominate most sectors,  in South Africa and this remains one of our country’s greatest economic challenges</a:t>
            </a:r>
          </a:p>
        </p:txBody>
      </p:sp>
    </p:spTree>
    <p:extLst>
      <p:ext uri="{BB962C8B-B14F-4D97-AF65-F5344CB8AC3E}">
        <p14:creationId xmlns:p14="http://schemas.microsoft.com/office/powerpoint/2010/main" xmlns="" val="2637439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6" y="130629"/>
            <a:ext cx="11978640" cy="6557553"/>
          </a:xfrm>
        </p:spPr>
        <p:txBody>
          <a:bodyPr>
            <a:normAutofit fontScale="92500" lnSpcReduction="10000"/>
          </a:bodyPr>
          <a:lstStyle/>
          <a:p>
            <a:pPr lvl="0"/>
            <a:r>
              <a:rPr lang="en-ZA" b="1" dirty="0"/>
              <a:t>As such NALEDI fully endorses the fact that the </a:t>
            </a:r>
            <a:r>
              <a:rPr lang="en-US" b="1" dirty="0"/>
              <a:t>main focus of the Bill is on economic transformation and </a:t>
            </a:r>
            <a:r>
              <a:rPr lang="en-US" b="1"/>
              <a:t>that </a:t>
            </a:r>
            <a:r>
              <a:rPr lang="en-US" b="1" smtClean="0"/>
              <a:t>the</a:t>
            </a:r>
            <a:r>
              <a:rPr lang="en-ZA" b="1" smtClean="0"/>
              <a:t> </a:t>
            </a:r>
            <a:r>
              <a:rPr lang="en-US" b="1" dirty="0"/>
              <a:t>amendments provide for an extension of the mandate of the competition authorities and the executive, to help open up the economy to new entrepreneurs, job creation and investment, through addressing high levels of economic concentration, limited transformation in the South African economy and abuse of market power by dominant firms. NALEDI also welcomes that the bill acknowledges the need for all role players to be given due consideration and in inherently inclusive in what has been and continues to be a highly contested and exclusive/exclusionary space. For labour this is exceptionally positive. We acknowledge that while South Africa has finally included public interest as key to the competition legislation, it is not the first country to do it and this practice is also by no means unique as various international examples would demonstrate. This has major implications for workers and the civil society at large as the Walmart cased demonstrated. A Walmart merge was prevented when the merger was found wanting and not in the public interest. </a:t>
            </a:r>
            <a:endParaRPr lang="en-ZA" b="1" dirty="0"/>
          </a:p>
          <a:p>
            <a:pPr lvl="0"/>
            <a:r>
              <a:rPr lang="en-US" b="1" dirty="0"/>
              <a:t>For labour this provides a sense of job security and certainty in terms of ownership.  More importantly should the merger be found wanting after it had gone through with hidden or unintended consequences to the detriment of workers and the public the bill provides the commission with the power to undo the merger. This is greatly welcomes as worker have for too long suffered the consequences of a bad merger or were simply collateral damage </a:t>
            </a:r>
            <a:endParaRPr lang="en-ZA" b="1" dirty="0"/>
          </a:p>
          <a:p>
            <a:pPr lvl="0"/>
            <a:r>
              <a:rPr lang="en-ZA" b="1" dirty="0"/>
              <a:t>NALEDI shares </a:t>
            </a:r>
            <a:r>
              <a:rPr lang="en-ZA" b="1" dirty="0" smtClean="0"/>
              <a:t>COSATU submission and would like to echo the appreciation by many </a:t>
            </a:r>
            <a:r>
              <a:rPr lang="en-ZA" b="1" dirty="0"/>
              <a:t>others </a:t>
            </a:r>
            <a:r>
              <a:rPr lang="en-ZA" b="1" dirty="0" smtClean="0"/>
              <a:t>submission that </a:t>
            </a:r>
            <a:r>
              <a:rPr lang="en-ZA" b="1" dirty="0"/>
              <a:t>the Competition Commission through the new amendments will have the teeth </a:t>
            </a:r>
            <a:r>
              <a:rPr lang="en-ZA" b="1" dirty="0" smtClean="0"/>
              <a:t>required </a:t>
            </a:r>
            <a:r>
              <a:rPr lang="en-ZA" b="1" dirty="0"/>
              <a:t>to make the necessary impact.  Its track record both on mergers and on prohibited acts speaks </a:t>
            </a:r>
            <a:r>
              <a:rPr lang="en-ZA" b="1" dirty="0" smtClean="0"/>
              <a:t>to their ability/ competency</a:t>
            </a:r>
            <a:endParaRPr lang="en-ZA" b="1" dirty="0"/>
          </a:p>
          <a:p>
            <a:endParaRPr lang="en-ZA" dirty="0"/>
          </a:p>
        </p:txBody>
      </p:sp>
    </p:spTree>
    <p:extLst>
      <p:ext uri="{BB962C8B-B14F-4D97-AF65-F5344CB8AC3E}">
        <p14:creationId xmlns:p14="http://schemas.microsoft.com/office/powerpoint/2010/main" xmlns="" val="329252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4448403" cy="853568"/>
          </a:xfrm>
        </p:spPr>
        <p:txBody>
          <a:bodyPr/>
          <a:lstStyle/>
          <a:p>
            <a:r>
              <a:rPr lang="en-ZA" b="1" dirty="0" smtClean="0"/>
              <a:t>Global context</a:t>
            </a:r>
            <a:endParaRPr lang="en-ZA" b="1" dirty="0"/>
          </a:p>
        </p:txBody>
      </p:sp>
      <p:sp>
        <p:nvSpPr>
          <p:cNvPr id="3" name="Content Placeholder 2"/>
          <p:cNvSpPr>
            <a:spLocks noGrp="1"/>
          </p:cNvSpPr>
          <p:nvPr>
            <p:ph idx="1"/>
          </p:nvPr>
        </p:nvSpPr>
        <p:spPr>
          <a:xfrm>
            <a:off x="646111" y="1097280"/>
            <a:ext cx="10796951" cy="5151120"/>
          </a:xfrm>
        </p:spPr>
        <p:txBody>
          <a:bodyPr>
            <a:normAutofit/>
          </a:bodyPr>
          <a:lstStyle/>
          <a:p>
            <a:r>
              <a:rPr lang="en-ZA" b="1" dirty="0" smtClean="0"/>
              <a:t>In pursuing liberal international trade regimes means that local producers have  to</a:t>
            </a:r>
          </a:p>
          <a:p>
            <a:r>
              <a:rPr lang="en-ZA" b="1" dirty="0" smtClean="0"/>
              <a:t> have to be the best in their class price and quality wise</a:t>
            </a:r>
          </a:p>
          <a:p>
            <a:r>
              <a:rPr lang="en-ZA" b="1" dirty="0" smtClean="0"/>
              <a:t>May be wiped out due to being uncompetitive</a:t>
            </a:r>
          </a:p>
          <a:p>
            <a:r>
              <a:rPr lang="en-ZA" b="1" dirty="0" smtClean="0"/>
              <a:t>Liberalisation increases centralisation and concentration </a:t>
            </a:r>
          </a:p>
          <a:p>
            <a:r>
              <a:rPr lang="en-ZA" b="1" dirty="0" smtClean="0"/>
              <a:t>Of markets as firms need to have enough fat to withstand </a:t>
            </a:r>
            <a:r>
              <a:rPr lang="en-ZA" b="1" dirty="0" err="1" smtClean="0"/>
              <a:t>th</a:t>
            </a:r>
            <a:r>
              <a:rPr lang="en-ZA" b="1" dirty="0" smtClean="0"/>
              <a:t> downturn in markets</a:t>
            </a:r>
          </a:p>
          <a:p>
            <a:r>
              <a:rPr lang="en-ZA" b="1" dirty="0" smtClean="0"/>
              <a:t>Competition policy is indeed necessary to open local markets to BEE entrants but is should be borne in mind that markets have their own dynamics and a sector specific approach needs to be taken . BEE  was excluded historically from the competition policy on the basis that it would make for bad law</a:t>
            </a:r>
          </a:p>
          <a:p>
            <a:r>
              <a:rPr lang="en-ZA" b="1" dirty="0" smtClean="0"/>
              <a:t>There are numerous advantages to suing competition policy to </a:t>
            </a:r>
            <a:r>
              <a:rPr lang="en-ZA" b="1" dirty="0" err="1" smtClean="0"/>
              <a:t>promite</a:t>
            </a:r>
            <a:r>
              <a:rPr lang="en-ZA" b="1" dirty="0" smtClean="0"/>
              <a:t> economic development the main international one being the competition policy in not disciplined by international agreements that SA is party to.</a:t>
            </a:r>
          </a:p>
          <a:p>
            <a:endParaRPr lang="en-ZA" b="1" dirty="0"/>
          </a:p>
        </p:txBody>
      </p:sp>
    </p:spTree>
    <p:extLst>
      <p:ext uri="{BB962C8B-B14F-4D97-AF65-F5344CB8AC3E}">
        <p14:creationId xmlns:p14="http://schemas.microsoft.com/office/powerpoint/2010/main" xmlns="" val="318291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4" y="126147"/>
            <a:ext cx="3155179" cy="618436"/>
          </a:xfrm>
        </p:spPr>
        <p:txBody>
          <a:bodyPr/>
          <a:lstStyle/>
          <a:p>
            <a:r>
              <a:rPr lang="en-ZA" sz="2400" b="1" i="1" dirty="0"/>
              <a:t>Economic inclusion</a:t>
            </a:r>
            <a:r>
              <a:rPr lang="en-ZA" dirty="0"/>
              <a:t/>
            </a:r>
            <a:br>
              <a:rPr lang="en-ZA" dirty="0"/>
            </a:br>
            <a:endParaRPr lang="en-ZA" dirty="0"/>
          </a:p>
        </p:txBody>
      </p:sp>
      <p:sp>
        <p:nvSpPr>
          <p:cNvPr id="3" name="Content Placeholder 2"/>
          <p:cNvSpPr>
            <a:spLocks noGrp="1"/>
          </p:cNvSpPr>
          <p:nvPr>
            <p:ph idx="1"/>
          </p:nvPr>
        </p:nvSpPr>
        <p:spPr>
          <a:xfrm>
            <a:off x="143691" y="613954"/>
            <a:ext cx="11704320" cy="5891349"/>
          </a:xfrm>
        </p:spPr>
        <p:txBody>
          <a:bodyPr>
            <a:normAutofit/>
          </a:bodyPr>
          <a:lstStyle/>
          <a:p>
            <a:pPr algn="just"/>
            <a:r>
              <a:rPr lang="en-ZA" sz="2200" b="1" dirty="0" smtClean="0"/>
              <a:t>Results </a:t>
            </a:r>
            <a:r>
              <a:rPr lang="en-ZA" sz="2200" b="1" dirty="0"/>
              <a:t>from a study conducted by the commission on 2150 mergers between the period 2009-2016 and using the statutory presumptive threshold requirement of 45% market share</a:t>
            </a:r>
            <a:r>
              <a:rPr lang="en-ZA" sz="2200" b="1" dirty="0" smtClean="0"/>
              <a:t>. </a:t>
            </a:r>
            <a:r>
              <a:rPr lang="en-ZA" sz="2200" b="1" dirty="0"/>
              <a:t>w</a:t>
            </a:r>
            <a:r>
              <a:rPr lang="en-ZA" sz="2200" b="1" dirty="0" smtClean="0"/>
              <a:t>hich constitutes 10% of the GDP. </a:t>
            </a:r>
            <a:r>
              <a:rPr lang="en-ZA" sz="2200" b="1" dirty="0"/>
              <a:t>The study found that 294 firms in defined markets in 31 sectors. Yet 70% of the sectors had dominant firms with defined product markets. As per the standard index 9 sectors were highly concentrated with an index score of more than 2500. </a:t>
            </a:r>
            <a:r>
              <a:rPr lang="en-ZA" sz="2200" b="1" dirty="0" smtClean="0"/>
              <a:t>The study further indicated that had the issue of market concentration be addressed structurally and been more export oriented then the potential for close to 400 000 new jobs being created would have been possible. The World Bank and OECD confirm this and they are usually more conservative in their analysis.</a:t>
            </a:r>
          </a:p>
          <a:p>
            <a:pPr lvl="0"/>
            <a:r>
              <a:rPr lang="en-GB" sz="2400" b="1" dirty="0" smtClean="0"/>
              <a:t>Concentrated </a:t>
            </a:r>
            <a:r>
              <a:rPr lang="en-GB" sz="2400" b="1" dirty="0"/>
              <a:t>markets can have significant negative economic effects</a:t>
            </a:r>
            <a:endParaRPr lang="en-ZA" sz="2400" b="1" dirty="0"/>
          </a:p>
          <a:p>
            <a:pPr marL="800100" lvl="1" indent="-342900">
              <a:buFont typeface="Arial" panose="020B0604020202020204" pitchFamily="34" charset="0"/>
              <a:buChar char="•"/>
            </a:pPr>
            <a:r>
              <a:rPr lang="en-GB" sz="2400" b="1" dirty="0"/>
              <a:t>High prices and lower growth</a:t>
            </a:r>
          </a:p>
          <a:p>
            <a:pPr marL="800100" lvl="1" indent="-342900">
              <a:buFont typeface="Arial" panose="020B0604020202020204" pitchFamily="34" charset="0"/>
              <a:buChar char="•"/>
            </a:pPr>
            <a:r>
              <a:rPr lang="en-GB" sz="2400" b="1" dirty="0" smtClean="0"/>
              <a:t>Can </a:t>
            </a:r>
            <a:r>
              <a:rPr lang="en-GB" sz="2400" b="1" dirty="0"/>
              <a:t>stunt innovation and investment</a:t>
            </a:r>
            <a:endParaRPr lang="en-ZA" sz="2400" b="1" dirty="0"/>
          </a:p>
          <a:p>
            <a:pPr marL="800100" lvl="1" indent="-342900">
              <a:buFont typeface="Arial" panose="020B0604020202020204" pitchFamily="34" charset="0"/>
              <a:buChar char="•"/>
            </a:pPr>
            <a:r>
              <a:rPr lang="en-GB" sz="2400" b="1" dirty="0"/>
              <a:t>Associated with higher levels of inequality</a:t>
            </a:r>
            <a:endParaRPr lang="en-ZA" sz="2400" b="1" dirty="0"/>
          </a:p>
          <a:p>
            <a:endParaRPr lang="en-ZA" sz="2400" b="1" dirty="0"/>
          </a:p>
          <a:p>
            <a:pPr algn="just"/>
            <a:endParaRPr lang="en-ZA" b="1" dirty="0"/>
          </a:p>
          <a:p>
            <a:endParaRPr lang="en-ZA" sz="2400" b="1" dirty="0" smtClean="0"/>
          </a:p>
        </p:txBody>
      </p:sp>
    </p:spTree>
    <p:extLst>
      <p:ext uri="{BB962C8B-B14F-4D97-AF65-F5344CB8AC3E}">
        <p14:creationId xmlns:p14="http://schemas.microsoft.com/office/powerpoint/2010/main" xmlns="" val="1447640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4" y="836024"/>
            <a:ext cx="11260183" cy="5412376"/>
          </a:xfrm>
        </p:spPr>
        <p:txBody>
          <a:bodyPr>
            <a:normAutofit/>
          </a:bodyPr>
          <a:lstStyle/>
          <a:p>
            <a:pPr lvl="0" algn="just"/>
            <a:r>
              <a:rPr lang="en-GB" b="1" dirty="0"/>
              <a:t>High levels of market concentration can impact negatively on economic inclusion and we thus welcome the amendments in the bill as well as its overtly stated intent to address the issues of exclusion and facilitate and enable economic inclusion which for labour, historically disadvantaged and the poor will in the long run will have positive impacts. As referred to above. </a:t>
            </a:r>
            <a:r>
              <a:rPr lang="en-ZA" b="1" dirty="0"/>
              <a:t>This is further supported by the </a:t>
            </a:r>
            <a:r>
              <a:rPr lang="en-ZA" b="1" dirty="0" smtClean="0"/>
              <a:t>CCRED,  </a:t>
            </a:r>
            <a:r>
              <a:rPr lang="en-ZA" b="1" dirty="0"/>
              <a:t>who postulate that South Africa has high levels of concentration and market power are concerns both nationally and internationally. The apartheid legacy had entrenched this. Furthermore, there are reasons to believe that barriers to entry are higher and the supra-competitive returns that can be made in South Africa are greater than most other countries. This includes because of, inter alia, the small size of the domestic market, the distance from other industrial economies from which imports can be sourced, and the skewed economic structure. As such South African firm are not only anti-competitive but occurrence of this  conduct  is higher and longer lasting comparatively. </a:t>
            </a:r>
            <a:endParaRPr lang="en-ZA" b="1" dirty="0" smtClean="0"/>
          </a:p>
          <a:p>
            <a:pPr algn="just"/>
            <a:r>
              <a:rPr lang="en-ZA" b="1" dirty="0"/>
              <a:t>The bill recognises this and seeks to address it and thus NALEDI fully supports </a:t>
            </a:r>
            <a:r>
              <a:rPr lang="en-ZA" b="1" dirty="0" smtClean="0"/>
              <a:t>the </a:t>
            </a:r>
            <a:r>
              <a:rPr lang="en-ZA" b="1" dirty="0"/>
              <a:t>amendments in the bill to bring this into effect</a:t>
            </a:r>
            <a:endParaRPr lang="en-ZA" dirty="0"/>
          </a:p>
          <a:p>
            <a:pPr lvl="0" algn="just"/>
            <a:endParaRPr lang="en-ZA" b="1" dirty="0"/>
          </a:p>
          <a:p>
            <a:endParaRPr lang="en-ZA" dirty="0"/>
          </a:p>
        </p:txBody>
      </p:sp>
    </p:spTree>
    <p:extLst>
      <p:ext uri="{BB962C8B-B14F-4D97-AF65-F5344CB8AC3E}">
        <p14:creationId xmlns:p14="http://schemas.microsoft.com/office/powerpoint/2010/main" xmlns="" val="2387441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898" y="783772"/>
            <a:ext cx="10332720" cy="5464628"/>
          </a:xfrm>
        </p:spPr>
        <p:txBody>
          <a:bodyPr/>
          <a:lstStyle/>
          <a:p>
            <a:pPr lvl="0" algn="just"/>
            <a:r>
              <a:rPr lang="en-ZA" b="1" dirty="0"/>
              <a:t>Furthermore, the bill fosters competition between firms and this form of competition is good because it leads to dynamism strengthens an economy, promotes productivity improvements through investing in upgrading of infrastructure and operation and maintenance of infrastructure, improved production capabilities in order to win market share. New participants bring different products, services and business models to the market- this means market entry for black entrepreneurs, SMME’s and the historically disadvantaged.  </a:t>
            </a:r>
          </a:p>
          <a:p>
            <a:pPr lvl="0" algn="just"/>
            <a:endParaRPr lang="en-ZA" b="1" dirty="0" smtClean="0"/>
          </a:p>
          <a:p>
            <a:pPr lvl="0" algn="just"/>
            <a:r>
              <a:rPr lang="en-ZA" b="1" dirty="0" smtClean="0"/>
              <a:t>In </a:t>
            </a:r>
            <a:r>
              <a:rPr lang="en-ZA" b="1" dirty="0"/>
              <a:t>South Africa, changing the profile of ownership and control is also critical for improved outcomes. The market inquiry provisions are particularly important here. In other countries, such provisions have been used to improve the way markets work without there necessarily being a finding of a specific anti-competitive act. </a:t>
            </a:r>
          </a:p>
          <a:p>
            <a:endParaRPr lang="en-ZA" dirty="0"/>
          </a:p>
        </p:txBody>
      </p:sp>
    </p:spTree>
    <p:extLst>
      <p:ext uri="{BB962C8B-B14F-4D97-AF65-F5344CB8AC3E}">
        <p14:creationId xmlns:p14="http://schemas.microsoft.com/office/powerpoint/2010/main" xmlns="" val="2372518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8497889" cy="540059"/>
          </a:xfrm>
        </p:spPr>
        <p:txBody>
          <a:bodyPr/>
          <a:lstStyle/>
          <a:p>
            <a:pPr lvl="0"/>
            <a:r>
              <a:rPr lang="en-ZA" sz="2400" b="1" dirty="0"/>
              <a:t>Exclusionary abuse of dominance and market inquiries</a:t>
            </a:r>
            <a:r>
              <a:rPr lang="en-ZA" dirty="0"/>
              <a:t/>
            </a:r>
            <a:br>
              <a:rPr lang="en-ZA" dirty="0"/>
            </a:br>
            <a:endParaRPr lang="en-ZA" dirty="0"/>
          </a:p>
        </p:txBody>
      </p:sp>
      <p:sp>
        <p:nvSpPr>
          <p:cNvPr id="3" name="Content Placeholder 2"/>
          <p:cNvSpPr>
            <a:spLocks noGrp="1"/>
          </p:cNvSpPr>
          <p:nvPr>
            <p:ph idx="1"/>
          </p:nvPr>
        </p:nvSpPr>
        <p:spPr>
          <a:xfrm>
            <a:off x="365760" y="992777"/>
            <a:ext cx="11652069" cy="5577839"/>
          </a:xfrm>
        </p:spPr>
        <p:txBody>
          <a:bodyPr>
            <a:normAutofit fontScale="92500" lnSpcReduction="10000"/>
          </a:bodyPr>
          <a:lstStyle/>
          <a:p>
            <a:r>
              <a:rPr lang="en-ZA" b="1" dirty="0"/>
              <a:t>The section of on market inquiry provisions speaks to some of the key challenges and proposes market enquiry as a tool to address the issue of market concentration and push for economic equity and fair labour practices. It also advocates for the commission to be able to undertake inquiries into sectors to determine concentration in the market as well as market prices and the conduct of firms, in order to address or facilitate economic inclusion, mitigate the adverse impacts of competition through divestiture or other remedies. While the bill also refers to the Act and clearly stipulate how this will be undertaken, following the rule of law. Key aspects will be to review whether historically disadvantaged groups and worker are purposefully disadvantaged through limited employment opportunities or competition. In this regard NALEDI welcomes the amendments, however, </a:t>
            </a:r>
            <a:r>
              <a:rPr lang="en-ZA" b="1" dirty="0" smtClean="0"/>
              <a:t>we support the CCRED proposal that this can be made </a:t>
            </a:r>
            <a:r>
              <a:rPr lang="en-ZA" b="1" dirty="0"/>
              <a:t>even more effective if this section also addresses </a:t>
            </a:r>
            <a:r>
              <a:rPr lang="en-ZA" b="1" dirty="0" smtClean="0"/>
              <a:t>other features of abuse </a:t>
            </a:r>
            <a:r>
              <a:rPr lang="en-ZA" b="1" dirty="0"/>
              <a:t>of dominance </a:t>
            </a:r>
            <a:r>
              <a:rPr lang="en-ZA" b="1" dirty="0" smtClean="0"/>
              <a:t>that goes beyond </a:t>
            </a:r>
            <a:r>
              <a:rPr lang="en-ZA" b="1" dirty="0"/>
              <a:t>the issue of price discrimination or vertical restrictive practices. </a:t>
            </a:r>
            <a:r>
              <a:rPr lang="en-ZA" b="1" dirty="0" smtClean="0"/>
              <a:t>This is critical since the current Act </a:t>
            </a:r>
            <a:r>
              <a:rPr lang="en-ZA" b="1" dirty="0"/>
              <a:t>is either silent or was unable to </a:t>
            </a:r>
            <a:r>
              <a:rPr lang="en-ZA" b="1" dirty="0" smtClean="0"/>
              <a:t>address this. </a:t>
            </a:r>
            <a:r>
              <a:rPr lang="en-ZA" b="1" dirty="0"/>
              <a:t>Citing the </a:t>
            </a:r>
            <a:r>
              <a:rPr lang="en-ZA" b="1" dirty="0" smtClean="0"/>
              <a:t>CCRED </a:t>
            </a:r>
            <a:r>
              <a:rPr lang="en-ZA" b="1" dirty="0"/>
              <a:t>“South Africa’s record on abuse of dominance is striking. Very few dominant firms have been found to contravene the Act.16  Of  twelve cases heard,  abuse occurred in nine (on the part of </a:t>
            </a:r>
            <a:r>
              <a:rPr lang="en-ZA" b="1" dirty="0" err="1"/>
              <a:t>Patensie</a:t>
            </a:r>
            <a:r>
              <a:rPr lang="en-ZA" b="1" dirty="0"/>
              <a:t>, South African Airways (twice), Sasol, Mittal Steel SA, </a:t>
            </a:r>
            <a:r>
              <a:rPr lang="en-ZA" b="1" dirty="0" err="1"/>
              <a:t>Senwes</a:t>
            </a:r>
            <a:r>
              <a:rPr lang="en-ZA" b="1" dirty="0"/>
              <a:t>, Telkom, Sasol Chemical Industries and Media24).17 However, in four of these the finding was overturned or set aside by higher courts (Sasol, Mittal Steel SA, Sasol Chemical Industries and Media 24) meaning that in almost nineteen years there have only been conclusive findings of abuse of dominance in five cases and with regard to four companies (SAA twice, Telkom and two former agricultural co-ops neither of which paid a </a:t>
            </a:r>
            <a:r>
              <a:rPr lang="en-ZA" b="1" dirty="0" smtClean="0"/>
              <a:t>penalty</a:t>
            </a:r>
            <a:endParaRPr lang="en-ZA" b="1" dirty="0"/>
          </a:p>
          <a:p>
            <a:endParaRPr lang="en-ZA" dirty="0"/>
          </a:p>
        </p:txBody>
      </p:sp>
    </p:spTree>
    <p:extLst>
      <p:ext uri="{BB962C8B-B14F-4D97-AF65-F5344CB8AC3E}">
        <p14:creationId xmlns:p14="http://schemas.microsoft.com/office/powerpoint/2010/main" xmlns="" val="4016646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 y="600891"/>
            <a:ext cx="11586755" cy="5943599"/>
          </a:xfrm>
        </p:spPr>
        <p:txBody>
          <a:bodyPr/>
          <a:lstStyle/>
          <a:p>
            <a:r>
              <a:rPr lang="en-ZA" b="1" dirty="0" smtClean="0"/>
              <a:t>This </a:t>
            </a:r>
            <a:r>
              <a:rPr lang="en-ZA" b="1" dirty="0"/>
              <a:t>demonstrate quite clearly the inadequacy of the current Act. In addition, five of the settlements (GlaxoSmithKline &amp; </a:t>
            </a:r>
            <a:r>
              <a:rPr lang="en-ZA" b="1" dirty="0" err="1"/>
              <a:t>Boehringer</a:t>
            </a:r>
            <a:r>
              <a:rPr lang="en-ZA" b="1" dirty="0"/>
              <a:t> </a:t>
            </a:r>
            <a:r>
              <a:rPr lang="en-ZA" b="1" dirty="0" err="1"/>
              <a:t>Ingelheim</a:t>
            </a:r>
            <a:r>
              <a:rPr lang="en-ZA" b="1" dirty="0"/>
              <a:t>, Sasol Nitro, Foskor, Telkom, and </a:t>
            </a:r>
            <a:r>
              <a:rPr lang="en-ZA" b="1" dirty="0" err="1"/>
              <a:t>ArcelorMittal</a:t>
            </a:r>
            <a:r>
              <a:rPr lang="en-ZA" b="1" dirty="0"/>
              <a:t> SA) involved substantive undertakings, even while not all having an admission. A further settlement in Astral included an admission under 8(c). On this basis, taking the findings and the substantive settlements, abuse of dominance has been stopped in eleven cases (five findings and six settlements). This record is peculiar given the levels of dominance in the economy and taking into account the fact that a dominant firm has a strong incentive to use its power to exclude rivals if there are strategies it can pursue to protect its position and profits being made from it. </a:t>
            </a:r>
            <a:r>
              <a:rPr lang="en-ZA" b="1" dirty="0" smtClean="0"/>
              <a:t>“</a:t>
            </a:r>
          </a:p>
          <a:p>
            <a:r>
              <a:rPr lang="en-ZA" b="1" dirty="0" smtClean="0"/>
              <a:t>In </a:t>
            </a:r>
            <a:r>
              <a:rPr lang="en-ZA" b="1" dirty="0"/>
              <a:t>South Africa </a:t>
            </a:r>
            <a:r>
              <a:rPr lang="en-ZA" b="1" dirty="0" smtClean="0"/>
              <a:t>Centre for Competition Regulation and Economic Development (CCRED) </a:t>
            </a:r>
            <a:r>
              <a:rPr lang="en-ZA" b="1" dirty="0"/>
              <a:t>research referenced specific examples which substantiate the need for tighter measures and further amendments:</a:t>
            </a:r>
          </a:p>
          <a:p>
            <a:r>
              <a:rPr lang="en-ZA" b="1" dirty="0" smtClean="0"/>
              <a:t>a</a:t>
            </a:r>
            <a:r>
              <a:rPr lang="en-ZA" b="1" dirty="0"/>
              <a:t>. Draught beer exclusivity:  </a:t>
            </a:r>
            <a:r>
              <a:rPr lang="en-ZA" b="1" dirty="0" smtClean="0"/>
              <a:t>the research </a:t>
            </a:r>
            <a:r>
              <a:rPr lang="en-ZA" b="1" dirty="0"/>
              <a:t>identified draught arrangements by SAB as undermining the ability of small brewer Soweto Gold to be able to compete in taverns (until it invested in a bottling plant, subsequently being acquired by Heineken). </a:t>
            </a:r>
          </a:p>
        </p:txBody>
      </p:sp>
    </p:spTree>
    <p:extLst>
      <p:ext uri="{BB962C8B-B14F-4D97-AF65-F5344CB8AC3E}">
        <p14:creationId xmlns:p14="http://schemas.microsoft.com/office/powerpoint/2010/main" xmlns="" val="2547483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111</TotalTime>
  <Words>3764</Words>
  <Application>Microsoft Office PowerPoint</Application>
  <PresentationFormat>Custom</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Ion</vt:lpstr>
      <vt:lpstr>Presentation to Portfolio committee on the competition Bill </vt:lpstr>
      <vt:lpstr>Introduction</vt:lpstr>
      <vt:lpstr>Slide 3</vt:lpstr>
      <vt:lpstr>Global context</vt:lpstr>
      <vt:lpstr>Economic inclusion </vt:lpstr>
      <vt:lpstr>Slide 6</vt:lpstr>
      <vt:lpstr>Slide 7</vt:lpstr>
      <vt:lpstr>Exclusionary abuse of dominance and market inquiries </vt:lpstr>
      <vt:lpstr>Slide 9</vt:lpstr>
      <vt:lpstr>Fridge exclusivity for carbonated soft drinks in Malaysia, EU, Chile and Singapore vs South Africa</vt:lpstr>
      <vt:lpstr>Sistic exclusive contracts in Singapore vs Computicket in South Africa</vt:lpstr>
      <vt:lpstr>Excessive pricing  </vt:lpstr>
      <vt:lpstr>Slide 13</vt:lpstr>
      <vt:lpstr>Slide 14</vt:lpstr>
      <vt:lpstr>Collusion and penalties </vt:lpstr>
      <vt:lpstr>Slide 16</vt:lpstr>
      <vt:lpstr>On the issue of Mergers and Acquisitions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Portfolio committee on the competition bill</dc:title>
  <dc:creator>Hameda</dc:creator>
  <cp:lastModifiedBy>PUMZA</cp:lastModifiedBy>
  <cp:revision>19</cp:revision>
  <dcterms:created xsi:type="dcterms:W3CDTF">2018-08-29T08:30:42Z</dcterms:created>
  <dcterms:modified xsi:type="dcterms:W3CDTF">2018-11-16T08:17:05Z</dcterms:modified>
</cp:coreProperties>
</file>