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92" r:id="rId2"/>
    <p:sldId id="317" r:id="rId3"/>
    <p:sldId id="320" r:id="rId4"/>
    <p:sldId id="325" r:id="rId5"/>
    <p:sldId id="321" r:id="rId6"/>
    <p:sldId id="323" r:id="rId7"/>
    <p:sldId id="305" r:id="rId8"/>
    <p:sldId id="314" r:id="rId9"/>
    <p:sldId id="303" r:id="rId10"/>
    <p:sldId id="302" r:id="rId11"/>
    <p:sldId id="315" r:id="rId12"/>
    <p:sldId id="301" r:id="rId13"/>
    <p:sldId id="300" r:id="rId14"/>
    <p:sldId id="316" r:id="rId1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9" autoAdjust="0"/>
    <p:restoredTop sz="94677" autoAdjust="0"/>
  </p:normalViewPr>
  <p:slideViewPr>
    <p:cSldViewPr snapToGrid="0" snapToObjects="1">
      <p:cViewPr varScale="1">
        <p:scale>
          <a:sx n="75" d="100"/>
          <a:sy n="75" d="100"/>
        </p:scale>
        <p:origin x="3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0221D18-4B1C-4AFF-BBFD-ECE728C8B6FE}" type="datetimeFigureOut">
              <a:rPr lang="en-US" smtClean="0"/>
              <a:t>11/9/2018</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F3ED8EC-A18E-4A9C-BF6B-E46402499B18}" type="slidenum">
              <a:rPr lang="en-US" smtClean="0"/>
              <a:t>‹#›</a:t>
            </a:fld>
            <a:endParaRPr lang="en-US"/>
          </a:p>
        </p:txBody>
      </p:sp>
    </p:spTree>
    <p:extLst>
      <p:ext uri="{BB962C8B-B14F-4D97-AF65-F5344CB8AC3E}">
        <p14:creationId xmlns:p14="http://schemas.microsoft.com/office/powerpoint/2010/main" val="2434992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1400">
                <a:solidFill>
                  <a:schemeClr val="tx1"/>
                </a:solidFill>
                <a:latin typeface="Arial" charset="0"/>
                <a:cs typeface="Arial" charset="0"/>
              </a:defRPr>
            </a:lvl1pPr>
            <a:lvl2pPr marL="742950" indent="-285750" defTabSz="966788" eaLnBrk="0" hangingPunct="0">
              <a:defRPr sz="1400">
                <a:solidFill>
                  <a:schemeClr val="tx1"/>
                </a:solidFill>
                <a:latin typeface="Arial" charset="0"/>
                <a:cs typeface="Arial" charset="0"/>
              </a:defRPr>
            </a:lvl2pPr>
            <a:lvl3pPr marL="1143000" indent="-228600" defTabSz="966788" eaLnBrk="0" hangingPunct="0">
              <a:defRPr sz="1400">
                <a:solidFill>
                  <a:schemeClr val="tx1"/>
                </a:solidFill>
                <a:latin typeface="Arial" charset="0"/>
                <a:cs typeface="Arial" charset="0"/>
              </a:defRPr>
            </a:lvl3pPr>
            <a:lvl4pPr marL="1600200" indent="-228600" defTabSz="966788" eaLnBrk="0" hangingPunct="0">
              <a:defRPr sz="1400">
                <a:solidFill>
                  <a:schemeClr val="tx1"/>
                </a:solidFill>
                <a:latin typeface="Arial" charset="0"/>
                <a:cs typeface="Arial" charset="0"/>
              </a:defRPr>
            </a:lvl4pPr>
            <a:lvl5pPr marL="2057400" indent="-228600" defTabSz="966788" eaLnBrk="0" hangingPunct="0">
              <a:defRPr sz="1400">
                <a:solidFill>
                  <a:schemeClr val="tx1"/>
                </a:solidFill>
                <a:latin typeface="Arial" charset="0"/>
                <a:cs typeface="Arial" charset="0"/>
              </a:defRPr>
            </a:lvl5pPr>
            <a:lvl6pPr marL="2514600" indent="-228600" algn="ctr" defTabSz="966788"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6pPr>
            <a:lvl7pPr marL="2971800" indent="-228600" algn="ctr" defTabSz="966788"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7pPr>
            <a:lvl8pPr marL="3429000" indent="-228600" algn="ctr" defTabSz="966788"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8pPr>
            <a:lvl9pPr marL="3886200" indent="-228600" algn="ctr" defTabSz="966788" eaLnBrk="0" fontAlgn="base" hangingPunct="0">
              <a:lnSpc>
                <a:spcPct val="90000"/>
              </a:lnSpc>
              <a:spcBef>
                <a:spcPct val="50000"/>
              </a:spcBef>
              <a:spcAft>
                <a:spcPct val="0"/>
              </a:spcAft>
              <a:buClr>
                <a:schemeClr val="bg2"/>
              </a:buClr>
              <a:defRPr sz="1400">
                <a:solidFill>
                  <a:schemeClr val="tx1"/>
                </a:solidFill>
                <a:latin typeface="Arial" charset="0"/>
                <a:cs typeface="Arial" charset="0"/>
              </a:defRPr>
            </a:lvl9pPr>
          </a:lstStyle>
          <a:p>
            <a:pPr eaLnBrk="1" hangingPunct="1"/>
            <a:fld id="{84373A06-A569-41BC-BC51-EA85C6460108}" type="slidenum">
              <a:rPr lang="en-US" altLang="en-US" sz="1300" smtClean="0">
                <a:solidFill>
                  <a:srgbClr val="000000"/>
                </a:solidFill>
              </a:rPr>
              <a:pPr eaLnBrk="1" hangingPunct="1"/>
              <a:t>1</a:t>
            </a:fld>
            <a:endParaRPr lang="en-US" altLang="en-US" sz="1300" dirty="0" smtClean="0">
              <a:solidFill>
                <a:srgbClr val="000000"/>
              </a:solidFill>
            </a:endParaRPr>
          </a:p>
        </p:txBody>
      </p:sp>
      <p:sp>
        <p:nvSpPr>
          <p:cNvPr id="21507" name="Rectangle 2"/>
          <p:cNvSpPr>
            <a:spLocks noGrp="1" noRot="1" noChangeAspect="1" noChangeArrowheads="1" noTextEdit="1"/>
          </p:cNvSpPr>
          <p:nvPr>
            <p:ph type="sldImg"/>
          </p:nvPr>
        </p:nvSpPr>
        <p:spPr>
          <a:xfrm>
            <a:off x="1052513" y="836613"/>
            <a:ext cx="4643437" cy="3484562"/>
          </a:xfrm>
          <a:ln/>
        </p:spPr>
      </p:sp>
      <p:sp>
        <p:nvSpPr>
          <p:cNvPr id="21508" name="Rectangle 3"/>
          <p:cNvSpPr>
            <a:spLocks noGrp="1" noChangeArrowheads="1"/>
          </p:cNvSpPr>
          <p:nvPr>
            <p:ph type="body" idx="1"/>
          </p:nvPr>
        </p:nvSpPr>
        <p:spPr>
          <a:xfrm>
            <a:off x="906888" y="4714204"/>
            <a:ext cx="4983903" cy="44682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en-US" dirty="0" smtClean="0">
              <a:solidFill>
                <a:srgbClr val="000000"/>
              </a:solidFill>
              <a:latin typeface="Arial Unicode MS" pitchFamily="34" charset="-128"/>
            </a:endParaRPr>
          </a:p>
        </p:txBody>
      </p:sp>
    </p:spTree>
    <p:extLst>
      <p:ext uri="{BB962C8B-B14F-4D97-AF65-F5344CB8AC3E}">
        <p14:creationId xmlns:p14="http://schemas.microsoft.com/office/powerpoint/2010/main" val="2054324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DRAFT</a:t>
            </a:r>
            <a:endParaRPr lang="en-US"/>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p:txBody>
          <a:bodyPr/>
          <a:lstStyle/>
          <a:p>
            <a:fld id="{2538E8B7-8BD9-9F48-9FB6-4E0DFEDB8449}" type="slidenum">
              <a:rPr lang="en-US" smtClean="0"/>
              <a:t>‹#›</a:t>
            </a:fld>
            <a:endParaRPr lang="en-US"/>
          </a:p>
        </p:txBody>
      </p:sp>
    </p:spTree>
    <p:extLst>
      <p:ext uri="{BB962C8B-B14F-4D97-AF65-F5344CB8AC3E}">
        <p14:creationId xmlns:p14="http://schemas.microsoft.com/office/powerpoint/2010/main" val="3215324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DRAFT</a:t>
            </a:r>
            <a:endParaRPr lang="en-US"/>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p:txBody>
          <a:bodyPr/>
          <a:lstStyle/>
          <a:p>
            <a:fld id="{2538E8B7-8BD9-9F48-9FB6-4E0DFEDB8449}" type="slidenum">
              <a:rPr lang="en-US" smtClean="0"/>
              <a:t>‹#›</a:t>
            </a:fld>
            <a:endParaRPr lang="en-US"/>
          </a:p>
        </p:txBody>
      </p:sp>
    </p:spTree>
    <p:extLst>
      <p:ext uri="{BB962C8B-B14F-4D97-AF65-F5344CB8AC3E}">
        <p14:creationId xmlns:p14="http://schemas.microsoft.com/office/powerpoint/2010/main" val="1847775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DRAFT</a:t>
            </a:r>
            <a:endParaRPr lang="en-US"/>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p:txBody>
          <a:bodyPr/>
          <a:lstStyle/>
          <a:p>
            <a:fld id="{2538E8B7-8BD9-9F48-9FB6-4E0DFEDB8449}" type="slidenum">
              <a:rPr lang="en-US" smtClean="0"/>
              <a:t>‹#›</a:t>
            </a:fld>
            <a:endParaRPr lang="en-US"/>
          </a:p>
        </p:txBody>
      </p:sp>
    </p:spTree>
    <p:extLst>
      <p:ext uri="{BB962C8B-B14F-4D97-AF65-F5344CB8AC3E}">
        <p14:creationId xmlns:p14="http://schemas.microsoft.com/office/powerpoint/2010/main" val="3239174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graphicFrame>
        <p:nvGraphicFramePr>
          <p:cNvPr id="3" name="AutoShape 1"/>
          <p:cNvGraphicFramePr>
            <a:graphicFrameLocks/>
          </p:cNvGraphicFramePr>
          <p:nvPr>
            <p:custDataLst>
              <p:tags r:id="rId2"/>
            </p:custDataLst>
          </p:nvPr>
        </p:nvGraphicFramePr>
        <p:xfrm>
          <a:off x="-3175" y="0"/>
          <a:ext cx="166688" cy="158750"/>
        </p:xfrm>
        <a:graphic>
          <a:graphicData uri="http://schemas.openxmlformats.org/presentationml/2006/ole">
            <mc:AlternateContent xmlns:mc="http://schemas.openxmlformats.org/markup-compatibility/2006">
              <mc:Choice xmlns:v="urn:schemas-microsoft-com:vml" Requires="v">
                <p:oleObj spid="_x0000_s1098" r:id="rId4" imgW="0" imgH="0" progId="">
                  <p:embed/>
                </p:oleObj>
              </mc:Choice>
              <mc:Fallback>
                <p:oleObj r:id="rId4" imgW="0" imgH="0" progId="">
                  <p:embed/>
                  <p:pic>
                    <p:nvPicPr>
                      <p:cNvPr id="3" name="AutoShape 1"/>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175" y="0"/>
                        <a:ext cx="166688"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a:xfrm>
            <a:off x="3339431" y="5991225"/>
            <a:ext cx="2133600" cy="365125"/>
          </a:xfrm>
          <a:prstGeom prst="rect">
            <a:avLst/>
          </a:prstGeom>
        </p:spPr>
        <p:txBody>
          <a:bodyPr/>
          <a:lstStyle>
            <a:lvl1pPr algn="ctr">
              <a:defRPr b="1"/>
            </a:lvl1pPr>
          </a:lstStyle>
          <a:p>
            <a:r>
              <a:rPr lang="en-US" smtClean="0"/>
              <a:t>DRAFT</a:t>
            </a:r>
            <a:endParaRPr lang="en-US" dirty="0"/>
          </a:p>
        </p:txBody>
      </p:sp>
      <p:sp>
        <p:nvSpPr>
          <p:cNvPr id="4" name="Footer Placeholder 3"/>
          <p:cNvSpPr>
            <a:spLocks noGrp="1"/>
          </p:cNvSpPr>
          <p:nvPr>
            <p:ph type="ftr" sz="quarter" idx="11"/>
          </p:nvPr>
        </p:nvSpPr>
        <p:spPr/>
        <p:txBody>
          <a:bodyPr/>
          <a:lstStyle/>
          <a:p>
            <a:r>
              <a:rPr lang="en-US" smtClean="0"/>
              <a:t>‹#›</a:t>
            </a:r>
            <a:endParaRPr lang="en-US" dirty="0"/>
          </a:p>
        </p:txBody>
      </p:sp>
      <p:sp>
        <p:nvSpPr>
          <p:cNvPr id="5" name="Slide Number Placeholder 4"/>
          <p:cNvSpPr>
            <a:spLocks noGrp="1"/>
          </p:cNvSpPr>
          <p:nvPr>
            <p:ph type="sldNum" sz="quarter" idx="12"/>
          </p:nvPr>
        </p:nvSpPr>
        <p:spPr>
          <a:xfrm>
            <a:off x="6804660" y="6356350"/>
            <a:ext cx="2190750" cy="365125"/>
          </a:xfrm>
          <a:prstGeom prst="rect">
            <a:avLst/>
          </a:prstGeom>
        </p:spPr>
        <p:txBody>
          <a:bodyPr/>
          <a:lstStyle>
            <a:lvl1pPr marL="228600" indent="-228600" algn="r">
              <a:buFont typeface="+mj-lt"/>
              <a:buAutoNum type="arabicPeriod"/>
              <a:defRPr/>
            </a:lvl1pPr>
          </a:lstStyle>
          <a:p>
            <a:pPr marL="0" indent="0">
              <a:buFont typeface="+mj-lt"/>
              <a:buNone/>
            </a:pPr>
            <a:fld id="{2538E8B7-8BD9-9F48-9FB6-4E0DFEDB8449}" type="slidenum">
              <a:rPr lang="en-US" smtClean="0"/>
              <a:pPr marL="0" indent="0">
                <a:buFont typeface="+mj-lt"/>
                <a:buNone/>
              </a:pPr>
              <a:t>‹#›</a:t>
            </a:fld>
            <a:endParaRPr lang="en-US" dirty="0"/>
          </a:p>
        </p:txBody>
      </p:sp>
    </p:spTree>
    <p:extLst>
      <p:ext uri="{BB962C8B-B14F-4D97-AF65-F5344CB8AC3E}">
        <p14:creationId xmlns:p14="http://schemas.microsoft.com/office/powerpoint/2010/main" val="6976035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DRAFT</a:t>
            </a:r>
            <a:endParaRPr lang="en-US"/>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p:txBody>
          <a:bodyPr/>
          <a:lstStyle/>
          <a:p>
            <a:fld id="{2538E8B7-8BD9-9F48-9FB6-4E0DFEDB8449}" type="slidenum">
              <a:rPr lang="en-US" smtClean="0"/>
              <a:t>‹#›</a:t>
            </a:fld>
            <a:endParaRPr lang="en-US"/>
          </a:p>
        </p:txBody>
      </p:sp>
    </p:spTree>
    <p:extLst>
      <p:ext uri="{BB962C8B-B14F-4D97-AF65-F5344CB8AC3E}">
        <p14:creationId xmlns:p14="http://schemas.microsoft.com/office/powerpoint/2010/main" val="113976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DRAFT</a:t>
            </a:r>
            <a:endParaRPr lang="en-US"/>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p:txBody>
          <a:bodyPr/>
          <a:lstStyle/>
          <a:p>
            <a:fld id="{2538E8B7-8BD9-9F48-9FB6-4E0DFEDB8449}" type="slidenum">
              <a:rPr lang="en-US" smtClean="0"/>
              <a:t>‹#›</a:t>
            </a:fld>
            <a:endParaRPr lang="en-US"/>
          </a:p>
        </p:txBody>
      </p:sp>
    </p:spTree>
    <p:extLst>
      <p:ext uri="{BB962C8B-B14F-4D97-AF65-F5344CB8AC3E}">
        <p14:creationId xmlns:p14="http://schemas.microsoft.com/office/powerpoint/2010/main" val="127450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DRAFT</a:t>
            </a:r>
            <a:endParaRPr lang="en-US"/>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2538E8B7-8BD9-9F48-9FB6-4E0DFEDB8449}" type="slidenum">
              <a:rPr lang="en-US" smtClean="0"/>
              <a:t>‹#›</a:t>
            </a:fld>
            <a:endParaRPr lang="en-US"/>
          </a:p>
        </p:txBody>
      </p:sp>
    </p:spTree>
    <p:extLst>
      <p:ext uri="{BB962C8B-B14F-4D97-AF65-F5344CB8AC3E}">
        <p14:creationId xmlns:p14="http://schemas.microsoft.com/office/powerpoint/2010/main" val="1610444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DRAFT</a:t>
            </a:r>
            <a:endParaRPr lang="en-US"/>
          </a:p>
        </p:txBody>
      </p:sp>
      <p:sp>
        <p:nvSpPr>
          <p:cNvPr id="8" name="Footer Placeholder 7"/>
          <p:cNvSpPr>
            <a:spLocks noGrp="1"/>
          </p:cNvSpPr>
          <p:nvPr>
            <p:ph type="ftr" sz="quarter" idx="11"/>
          </p:nvPr>
        </p:nvSpPr>
        <p:spPr/>
        <p:txBody>
          <a:bodyPr/>
          <a:lstStyle/>
          <a:p>
            <a:r>
              <a:rPr lang="en-US" smtClean="0"/>
              <a:t>‹#›</a:t>
            </a:r>
            <a:endParaRPr lang="en-US"/>
          </a:p>
        </p:txBody>
      </p:sp>
      <p:sp>
        <p:nvSpPr>
          <p:cNvPr id="9" name="Slide Number Placeholder 8"/>
          <p:cNvSpPr>
            <a:spLocks noGrp="1"/>
          </p:cNvSpPr>
          <p:nvPr>
            <p:ph type="sldNum" sz="quarter" idx="12"/>
          </p:nvPr>
        </p:nvSpPr>
        <p:spPr/>
        <p:txBody>
          <a:bodyPr/>
          <a:lstStyle/>
          <a:p>
            <a:fld id="{2538E8B7-8BD9-9F48-9FB6-4E0DFEDB8449}" type="slidenum">
              <a:rPr lang="en-US" smtClean="0"/>
              <a:t>‹#›</a:t>
            </a:fld>
            <a:endParaRPr lang="en-US"/>
          </a:p>
        </p:txBody>
      </p:sp>
    </p:spTree>
    <p:extLst>
      <p:ext uri="{BB962C8B-B14F-4D97-AF65-F5344CB8AC3E}">
        <p14:creationId xmlns:p14="http://schemas.microsoft.com/office/powerpoint/2010/main" val="41940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DRAFT</a:t>
            </a:r>
            <a:endParaRPr lang="en-US"/>
          </a:p>
        </p:txBody>
      </p:sp>
      <p:sp>
        <p:nvSpPr>
          <p:cNvPr id="4" name="Footer Placeholder 3"/>
          <p:cNvSpPr>
            <a:spLocks noGrp="1"/>
          </p:cNvSpPr>
          <p:nvPr>
            <p:ph type="ftr" sz="quarter" idx="11"/>
          </p:nvPr>
        </p:nvSpPr>
        <p:spPr/>
        <p:txBody>
          <a:bodyPr/>
          <a:lstStyle/>
          <a:p>
            <a:r>
              <a:rPr lang="en-US" smtClean="0"/>
              <a:t>‹#›</a:t>
            </a:r>
            <a:endParaRPr lang="en-US"/>
          </a:p>
        </p:txBody>
      </p:sp>
      <p:sp>
        <p:nvSpPr>
          <p:cNvPr id="5" name="Slide Number Placeholder 4"/>
          <p:cNvSpPr>
            <a:spLocks noGrp="1"/>
          </p:cNvSpPr>
          <p:nvPr>
            <p:ph type="sldNum" sz="quarter" idx="12"/>
          </p:nvPr>
        </p:nvSpPr>
        <p:spPr/>
        <p:txBody>
          <a:bodyPr/>
          <a:lstStyle/>
          <a:p>
            <a:fld id="{2538E8B7-8BD9-9F48-9FB6-4E0DFEDB8449}" type="slidenum">
              <a:rPr lang="en-US" smtClean="0"/>
              <a:t>‹#›</a:t>
            </a:fld>
            <a:endParaRPr lang="en-US"/>
          </a:p>
        </p:txBody>
      </p:sp>
    </p:spTree>
    <p:extLst>
      <p:ext uri="{BB962C8B-B14F-4D97-AF65-F5344CB8AC3E}">
        <p14:creationId xmlns:p14="http://schemas.microsoft.com/office/powerpoint/2010/main" val="114893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DRAFT</a:t>
            </a:r>
            <a:endParaRPr lang="en-US"/>
          </a:p>
        </p:txBody>
      </p:sp>
      <p:sp>
        <p:nvSpPr>
          <p:cNvPr id="3" name="Footer Placeholder 2"/>
          <p:cNvSpPr>
            <a:spLocks noGrp="1"/>
          </p:cNvSpPr>
          <p:nvPr>
            <p:ph type="ftr" sz="quarter" idx="11"/>
          </p:nvPr>
        </p:nvSpPr>
        <p:spPr/>
        <p:txBody>
          <a:bodyPr/>
          <a:lstStyle/>
          <a:p>
            <a:r>
              <a:rPr lang="en-US" smtClean="0"/>
              <a:t>‹#›</a:t>
            </a:r>
            <a:endParaRPr lang="en-US"/>
          </a:p>
        </p:txBody>
      </p:sp>
      <p:sp>
        <p:nvSpPr>
          <p:cNvPr id="4" name="Slide Number Placeholder 3"/>
          <p:cNvSpPr>
            <a:spLocks noGrp="1"/>
          </p:cNvSpPr>
          <p:nvPr>
            <p:ph type="sldNum" sz="quarter" idx="12"/>
          </p:nvPr>
        </p:nvSpPr>
        <p:spPr/>
        <p:txBody>
          <a:bodyPr/>
          <a:lstStyle/>
          <a:p>
            <a:fld id="{2538E8B7-8BD9-9F48-9FB6-4E0DFEDB8449}" type="slidenum">
              <a:rPr lang="en-US" smtClean="0"/>
              <a:t>‹#›</a:t>
            </a:fld>
            <a:endParaRPr lang="en-US"/>
          </a:p>
        </p:txBody>
      </p:sp>
    </p:spTree>
    <p:extLst>
      <p:ext uri="{BB962C8B-B14F-4D97-AF65-F5344CB8AC3E}">
        <p14:creationId xmlns:p14="http://schemas.microsoft.com/office/powerpoint/2010/main" val="2842536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DRAFT</a:t>
            </a:r>
            <a:endParaRPr lang="en-US"/>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2538E8B7-8BD9-9F48-9FB6-4E0DFEDB8449}" type="slidenum">
              <a:rPr lang="en-US" smtClean="0"/>
              <a:t>‹#›</a:t>
            </a:fld>
            <a:endParaRPr lang="en-US"/>
          </a:p>
        </p:txBody>
      </p:sp>
    </p:spTree>
    <p:extLst>
      <p:ext uri="{BB962C8B-B14F-4D97-AF65-F5344CB8AC3E}">
        <p14:creationId xmlns:p14="http://schemas.microsoft.com/office/powerpoint/2010/main" val="2197532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DRAFT</a:t>
            </a:r>
            <a:endParaRPr lang="en-US"/>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2538E8B7-8BD9-9F48-9FB6-4E0DFEDB8449}" type="slidenum">
              <a:rPr lang="en-US" smtClean="0"/>
              <a:t>‹#›</a:t>
            </a:fld>
            <a:endParaRPr lang="en-US"/>
          </a:p>
        </p:txBody>
      </p:sp>
    </p:spTree>
    <p:extLst>
      <p:ext uri="{BB962C8B-B14F-4D97-AF65-F5344CB8AC3E}">
        <p14:creationId xmlns:p14="http://schemas.microsoft.com/office/powerpoint/2010/main" val="3498472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DRAFT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38E8B7-8BD9-9F48-9FB6-4E0DFEDB8449}" type="slidenum">
              <a:rPr lang="en-US" smtClean="0"/>
              <a:t>‹#›</a:t>
            </a:fld>
            <a:endParaRPr lang="en-US"/>
          </a:p>
        </p:txBody>
      </p:sp>
    </p:spTree>
    <p:extLst>
      <p:ext uri="{BB962C8B-B14F-4D97-AF65-F5344CB8AC3E}">
        <p14:creationId xmlns:p14="http://schemas.microsoft.com/office/powerpoint/2010/main" val="2829706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8"/>
          <p:cNvSpPr>
            <a:spLocks noChangeArrowheads="1"/>
          </p:cNvSpPr>
          <p:nvPr/>
        </p:nvSpPr>
        <p:spPr bwMode="auto">
          <a:xfrm>
            <a:off x="333375" y="2927350"/>
            <a:ext cx="8404225"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eaLnBrk="0" hangingPunct="0">
              <a:spcBef>
                <a:spcPct val="0"/>
              </a:spcBef>
              <a:buClrTx/>
            </a:pPr>
            <a:endParaRPr lang="en-GB" altLang="en-US" sz="2800" b="1" dirty="0">
              <a:solidFill>
                <a:srgbClr val="FFC000"/>
              </a:solidFill>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1900" y="252791"/>
            <a:ext cx="4070916" cy="1361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4">
            <a:duotone>
              <a:prstClr val="black"/>
              <a:schemeClr val="tx1">
                <a:tint val="45000"/>
                <a:satMod val="400000"/>
              </a:schemeClr>
            </a:duotone>
            <a:extLst>
              <a:ext uri="{BEBA8EAE-BF5A-486C-A8C5-ECC9F3942E4B}">
                <a14:imgProps xmlns:a14="http://schemas.microsoft.com/office/drawing/2010/main">
                  <a14:imgLayer r:embed="rId5">
                    <a14:imgEffect>
                      <a14:artisticPaintBrush/>
                    </a14:imgEffect>
                  </a14:imgLayer>
                </a14:imgProps>
              </a:ext>
              <a:ext uri="{28A0092B-C50C-407E-A947-70E740481C1C}">
                <a14:useLocalDpi xmlns:a14="http://schemas.microsoft.com/office/drawing/2010/main" val="0"/>
              </a:ext>
            </a:extLst>
          </a:blip>
          <a:srcRect/>
          <a:stretch>
            <a:fillRect/>
          </a:stretch>
        </p:blipFill>
        <p:spPr bwMode="auto">
          <a:xfrm rot="528531">
            <a:off x="2084388" y="1883380"/>
            <a:ext cx="5889625" cy="298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80080" y="4504180"/>
            <a:ext cx="6027360" cy="800219"/>
          </a:xfrm>
          <a:prstGeom prst="rect">
            <a:avLst/>
          </a:prstGeom>
        </p:spPr>
        <p:txBody>
          <a:bodyPr wrap="square">
            <a:spAutoFit/>
          </a:bodyPr>
          <a:lstStyle/>
          <a:p>
            <a:pPr algn="ctr"/>
            <a:r>
              <a:rPr lang="en-ZA" altLang="en-US" sz="2600" b="1" smtClean="0">
                <a:solidFill>
                  <a:srgbClr val="800000"/>
                </a:solidFill>
                <a:latin typeface="Arial" pitchFamily="34" charset="0"/>
                <a:cs typeface="Arial" pitchFamily="34" charset="0"/>
              </a:rPr>
              <a:t>13 NOVEMBER </a:t>
            </a:r>
            <a:r>
              <a:rPr lang="en-ZA" altLang="en-US" sz="2600" b="1" dirty="0" smtClean="0">
                <a:solidFill>
                  <a:srgbClr val="800000"/>
                </a:solidFill>
                <a:latin typeface="Arial" pitchFamily="34" charset="0"/>
                <a:cs typeface="Arial" pitchFamily="34" charset="0"/>
              </a:rPr>
              <a:t>2018</a:t>
            </a:r>
          </a:p>
          <a:p>
            <a:pPr algn="ctr"/>
            <a:r>
              <a:rPr lang="en-ZA" altLang="en-US" sz="2000" b="1" dirty="0" smtClean="0">
                <a:solidFill>
                  <a:schemeClr val="tx1">
                    <a:lumMod val="50000"/>
                    <a:lumOff val="50000"/>
                  </a:schemeClr>
                </a:solidFill>
                <a:latin typeface="Arial" pitchFamily="34" charset="0"/>
                <a:cs typeface="Arial" pitchFamily="34" charset="0"/>
              </a:rPr>
              <a:t>DIRECTOR-GENERAL</a:t>
            </a:r>
            <a:endParaRPr lang="en-US" altLang="en-US" sz="2000" b="1" dirty="0">
              <a:solidFill>
                <a:schemeClr val="tx1">
                  <a:lumMod val="50000"/>
                  <a:lumOff val="50000"/>
                </a:schemeClr>
              </a:solidFill>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pPr marL="0" indent="0">
              <a:buFont typeface="+mj-lt"/>
              <a:buNone/>
            </a:pPr>
            <a:fld id="{2538E8B7-8BD9-9F48-9FB6-4E0DFEDB8449}" type="slidenum">
              <a:rPr lang="en-US" smtClean="0"/>
              <a:pPr marL="0" indent="0">
                <a:buFont typeface="+mj-lt"/>
                <a:buNone/>
              </a:pPr>
              <a:t>1</a:t>
            </a:fld>
            <a:endParaRPr lang="en-US" dirty="0"/>
          </a:p>
        </p:txBody>
      </p:sp>
    </p:spTree>
    <p:extLst>
      <p:ext uri="{BB962C8B-B14F-4D97-AF65-F5344CB8AC3E}">
        <p14:creationId xmlns:p14="http://schemas.microsoft.com/office/powerpoint/2010/main" val="148007470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513" y="1497408"/>
            <a:ext cx="8066087" cy="4179606"/>
          </a:xfrm>
          <a:prstGeom prst="rect">
            <a:avLst/>
          </a:prstGeom>
        </p:spPr>
        <p:txBody>
          <a:bodyPr wrap="square">
            <a:spAutoFit/>
          </a:bodyPr>
          <a:lstStyle/>
          <a:p>
            <a:pPr lvl="0">
              <a:spcBef>
                <a:spcPct val="20000"/>
              </a:spcBef>
            </a:pPr>
            <a:r>
              <a:rPr lang="en-ZA" sz="1600" b="1" u="sng" dirty="0">
                <a:solidFill>
                  <a:prstClr val="black"/>
                </a:solidFill>
                <a:latin typeface="Helvetica Neue"/>
              </a:rPr>
              <a:t>NEW DAWN </a:t>
            </a:r>
            <a:r>
              <a:rPr lang="en-ZA" sz="1600" b="1" u="sng" dirty="0" smtClean="0">
                <a:solidFill>
                  <a:prstClr val="black"/>
                </a:solidFill>
                <a:latin typeface="Helvetica Neue"/>
              </a:rPr>
              <a:t>TECHNOLOGIES AND VALOR IT</a:t>
            </a:r>
            <a:endParaRPr lang="en-ZA" sz="1600" b="1" u="sng" dirty="0">
              <a:solidFill>
                <a:prstClr val="black"/>
              </a:solidFill>
              <a:latin typeface="Helvetica Neue"/>
            </a:endParaRPr>
          </a:p>
          <a:p>
            <a:pPr marL="342900" lvl="0" indent="-342900">
              <a:spcBef>
                <a:spcPct val="20000"/>
              </a:spcBef>
              <a:buFont typeface="Arial"/>
              <a:buChar char="•"/>
            </a:pPr>
            <a:endParaRPr lang="en-ZA" sz="1600" dirty="0" smtClean="0">
              <a:solidFill>
                <a:prstClr val="black"/>
              </a:solidFill>
              <a:latin typeface="Helvetica Neue"/>
            </a:endParaRPr>
          </a:p>
          <a:p>
            <a:pPr marL="342900" lvl="0" indent="-342900">
              <a:spcBef>
                <a:spcPct val="20000"/>
              </a:spcBef>
              <a:buFont typeface="Arial"/>
              <a:buChar char="•"/>
            </a:pPr>
            <a:r>
              <a:rPr lang="en-ZA" sz="1600" dirty="0" smtClean="0">
                <a:solidFill>
                  <a:prstClr val="black"/>
                </a:solidFill>
                <a:latin typeface="Helvetica Neue"/>
              </a:rPr>
              <a:t>New Dawn Technologies and </a:t>
            </a:r>
            <a:r>
              <a:rPr lang="en-ZA" sz="1600" dirty="0" err="1" smtClean="0">
                <a:solidFill>
                  <a:prstClr val="black"/>
                </a:solidFill>
                <a:latin typeface="Helvetica Neue"/>
              </a:rPr>
              <a:t>Valor</a:t>
            </a:r>
            <a:r>
              <a:rPr lang="en-ZA" sz="1600" dirty="0" smtClean="0">
                <a:solidFill>
                  <a:prstClr val="black"/>
                </a:solidFill>
                <a:latin typeface="Helvetica Neue"/>
              </a:rPr>
              <a:t> IT filed claims against the Department initially for R1.375 billion which they later reduced to R602 million and </a:t>
            </a:r>
            <a:r>
              <a:rPr lang="en-ZA" sz="1600" dirty="0" err="1" smtClean="0">
                <a:solidFill>
                  <a:prstClr val="black"/>
                </a:solidFill>
                <a:latin typeface="Helvetica Neue"/>
              </a:rPr>
              <a:t>Valor</a:t>
            </a:r>
            <a:r>
              <a:rPr lang="en-ZA" sz="1600" dirty="0" smtClean="0">
                <a:solidFill>
                  <a:prstClr val="black"/>
                </a:solidFill>
                <a:latin typeface="Helvetica Neue"/>
              </a:rPr>
              <a:t> IT filed a claim for R28 million.</a:t>
            </a:r>
          </a:p>
          <a:p>
            <a:pPr marL="342900" lvl="0" indent="-342900">
              <a:spcBef>
                <a:spcPct val="20000"/>
              </a:spcBef>
              <a:buFont typeface="Arial"/>
              <a:buChar char="•"/>
            </a:pPr>
            <a:endParaRPr lang="en-ZA" sz="1600" dirty="0">
              <a:solidFill>
                <a:prstClr val="black"/>
              </a:solidFill>
              <a:latin typeface="Helvetica Neue"/>
            </a:endParaRPr>
          </a:p>
          <a:p>
            <a:pPr marL="342900" lvl="0" indent="-342900">
              <a:spcBef>
                <a:spcPct val="20000"/>
              </a:spcBef>
              <a:buFont typeface="Arial"/>
              <a:buChar char="•"/>
            </a:pPr>
            <a:r>
              <a:rPr lang="en-ZA" sz="1600" dirty="0" smtClean="0">
                <a:solidFill>
                  <a:prstClr val="black"/>
                </a:solidFill>
                <a:latin typeface="Helvetica Neue"/>
              </a:rPr>
              <a:t>These claims emanate from a tender for the expansion Electronic Document Management Systems (“EDMS”) around 2006. The Department did not proceed with the tender and New dawn and </a:t>
            </a:r>
            <a:r>
              <a:rPr lang="en-ZA" sz="1600" dirty="0" err="1" smtClean="0">
                <a:solidFill>
                  <a:prstClr val="black"/>
                </a:solidFill>
                <a:latin typeface="Helvetica Neue"/>
              </a:rPr>
              <a:t>Valor</a:t>
            </a:r>
            <a:r>
              <a:rPr lang="en-ZA" sz="1600" dirty="0" smtClean="0">
                <a:solidFill>
                  <a:prstClr val="black"/>
                </a:solidFill>
                <a:latin typeface="Helvetica Neue"/>
              </a:rPr>
              <a:t> IT claim that the Department had awarded them this tender which the Department later unilaterally withdrew. </a:t>
            </a:r>
          </a:p>
          <a:p>
            <a:pPr marL="342900" lvl="0" indent="-342900">
              <a:spcBef>
                <a:spcPct val="20000"/>
              </a:spcBef>
              <a:buFont typeface="Arial"/>
              <a:buChar char="•"/>
            </a:pPr>
            <a:endParaRPr lang="en-ZA" sz="1600" dirty="0">
              <a:solidFill>
                <a:prstClr val="black"/>
              </a:solidFill>
              <a:latin typeface="Helvetica Neue"/>
            </a:endParaRPr>
          </a:p>
          <a:p>
            <a:pPr marL="342900" lvl="0" indent="-342900">
              <a:spcBef>
                <a:spcPct val="20000"/>
              </a:spcBef>
              <a:buFont typeface="Arial"/>
              <a:buChar char="•"/>
            </a:pPr>
            <a:r>
              <a:rPr lang="en-ZA" sz="1600" dirty="0" smtClean="0">
                <a:solidFill>
                  <a:prstClr val="black"/>
                </a:solidFill>
                <a:latin typeface="Helvetica Neue"/>
              </a:rPr>
              <a:t>The Department denies these allegations and as a consequence defend these claims.   </a:t>
            </a:r>
          </a:p>
          <a:p>
            <a:pPr marL="342900" lvl="0" indent="-342900">
              <a:spcBef>
                <a:spcPct val="20000"/>
              </a:spcBef>
              <a:buFont typeface="Arial"/>
              <a:buChar char="•"/>
            </a:pPr>
            <a:endParaRPr lang="en-ZA" sz="1600" dirty="0">
              <a:solidFill>
                <a:prstClr val="black"/>
              </a:solidFill>
              <a:latin typeface="Helvetica Neue"/>
            </a:endParaRPr>
          </a:p>
          <a:p>
            <a:pPr marL="342900" lvl="0" indent="-342900">
              <a:spcBef>
                <a:spcPct val="20000"/>
              </a:spcBef>
              <a:buFont typeface="Arial"/>
              <a:buChar char="•"/>
            </a:pPr>
            <a:r>
              <a:rPr lang="en-ZA" sz="1600" dirty="0" smtClean="0">
                <a:solidFill>
                  <a:prstClr val="black"/>
                </a:solidFill>
                <a:latin typeface="Helvetica Neue"/>
              </a:rPr>
              <a:t>The matters are still pending before the North Gauteng High Court. </a:t>
            </a:r>
            <a:endParaRPr lang="en-ZA" sz="1600" dirty="0">
              <a:solidFill>
                <a:prstClr val="black"/>
              </a:solidFill>
              <a:latin typeface="Helvetica Neue"/>
            </a:endParaRPr>
          </a:p>
        </p:txBody>
      </p:sp>
      <p:sp>
        <p:nvSpPr>
          <p:cNvPr id="3" name="Rectangle 2"/>
          <p:cNvSpPr/>
          <p:nvPr/>
        </p:nvSpPr>
        <p:spPr>
          <a:xfrm>
            <a:off x="1005840" y="174713"/>
            <a:ext cx="6492240" cy="830997"/>
          </a:xfrm>
          <a:prstGeom prst="rect">
            <a:avLst/>
          </a:prstGeom>
        </p:spPr>
        <p:txBody>
          <a:bodyPr wrap="square">
            <a:spAutoFit/>
          </a:bodyPr>
          <a:lstStyle/>
          <a:p>
            <a:pPr lvl="0"/>
            <a:r>
              <a:rPr lang="en-ZA" sz="2400" b="1" dirty="0">
                <a:solidFill>
                  <a:prstClr val="black"/>
                </a:solidFill>
                <a:latin typeface="Arial" pitchFamily="34" charset="0"/>
                <a:cs typeface="Arial" pitchFamily="34" charset="0"/>
              </a:rPr>
              <a:t>DISCUSSION OF SOME OF THE IMPORTANT CASES</a:t>
            </a:r>
            <a:endParaRPr lang="en-ZA" dirty="0">
              <a:solidFill>
                <a:prstClr val="black"/>
              </a:solidFill>
            </a:endParaRPr>
          </a:p>
        </p:txBody>
      </p:sp>
      <p:sp>
        <p:nvSpPr>
          <p:cNvPr id="4" name="Slide Number Placeholder 3"/>
          <p:cNvSpPr>
            <a:spLocks noGrp="1"/>
          </p:cNvSpPr>
          <p:nvPr>
            <p:ph type="sldNum" sz="quarter" idx="12"/>
          </p:nvPr>
        </p:nvSpPr>
        <p:spPr/>
        <p:txBody>
          <a:bodyPr/>
          <a:lstStyle/>
          <a:p>
            <a:pPr marL="0" indent="0">
              <a:buFont typeface="+mj-lt"/>
              <a:buNone/>
            </a:pPr>
            <a:fld id="{2538E8B7-8BD9-9F48-9FB6-4E0DFEDB8449}" type="slidenum">
              <a:rPr lang="en-US" smtClean="0"/>
              <a:pPr marL="0" indent="0">
                <a:buFont typeface="+mj-lt"/>
                <a:buNone/>
              </a:pPr>
              <a:t>10</a:t>
            </a:fld>
            <a:endParaRPr lang="en-US" dirty="0"/>
          </a:p>
        </p:txBody>
      </p:sp>
    </p:spTree>
    <p:extLst>
      <p:ext uri="{BB962C8B-B14F-4D97-AF65-F5344CB8AC3E}">
        <p14:creationId xmlns:p14="http://schemas.microsoft.com/office/powerpoint/2010/main" val="1272021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26920" y="158750"/>
            <a:ext cx="4572000" cy="830997"/>
          </a:xfrm>
          <a:prstGeom prst="rect">
            <a:avLst/>
          </a:prstGeom>
        </p:spPr>
        <p:txBody>
          <a:bodyPr>
            <a:spAutoFit/>
          </a:bodyPr>
          <a:lstStyle/>
          <a:p>
            <a:pPr lvl="0"/>
            <a:r>
              <a:rPr lang="en-ZA" sz="2400" b="1" dirty="0">
                <a:solidFill>
                  <a:prstClr val="black"/>
                </a:solidFill>
                <a:latin typeface="Arial" pitchFamily="34" charset="0"/>
                <a:cs typeface="Arial" pitchFamily="34" charset="0"/>
              </a:rPr>
              <a:t>DISCUSSION OF SOME OF THE IMPORTANT CASES</a:t>
            </a:r>
            <a:endParaRPr lang="en-ZA" dirty="0">
              <a:solidFill>
                <a:prstClr val="black"/>
              </a:solidFill>
            </a:endParaRPr>
          </a:p>
        </p:txBody>
      </p:sp>
      <p:sp>
        <p:nvSpPr>
          <p:cNvPr id="3" name="Rectangle 2"/>
          <p:cNvSpPr/>
          <p:nvPr/>
        </p:nvSpPr>
        <p:spPr>
          <a:xfrm>
            <a:off x="0" y="989747"/>
            <a:ext cx="9144000" cy="5078313"/>
          </a:xfrm>
          <a:prstGeom prst="rect">
            <a:avLst/>
          </a:prstGeom>
        </p:spPr>
        <p:txBody>
          <a:bodyPr wrap="square">
            <a:spAutoFit/>
          </a:bodyPr>
          <a:lstStyle/>
          <a:p>
            <a:r>
              <a:rPr lang="en-ZA" b="1" dirty="0"/>
              <a:t>DOUBLE RING (PTY) LTD</a:t>
            </a:r>
          </a:p>
          <a:p>
            <a:endParaRPr lang="en-ZA" dirty="0"/>
          </a:p>
          <a:p>
            <a:r>
              <a:rPr lang="en-ZA" dirty="0"/>
              <a:t>This is a claim for payment in respect of agreed maintenance services provided to DHA in terms of the SLA. We are opposing this claim. Answering affidavits were filed. On 21 October 2010, by agreement between the parties, the Applicant removed the matter from the Court roll and further agreed to issue summons within 30 days from the date thereof. Applicant paid our costs.</a:t>
            </a:r>
          </a:p>
          <a:p>
            <a:endParaRPr lang="en-ZA" dirty="0"/>
          </a:p>
          <a:p>
            <a:r>
              <a:rPr lang="en-ZA" dirty="0"/>
              <a:t>On 22 November 2010, summons was received from the Plaintiff as agreed between the parties. The State Attorney has been instructed to enter an appearance to </a:t>
            </a:r>
            <a:r>
              <a:rPr lang="en-ZA" dirty="0" smtClean="0"/>
              <a:t>defend the matter. </a:t>
            </a:r>
            <a:r>
              <a:rPr lang="en-ZA" dirty="0"/>
              <a:t>The state Attorneys requested that the Plaintiff’s provide us with documents to assist with settling the matter. The requested documents are still outstanding.</a:t>
            </a:r>
          </a:p>
          <a:p>
            <a:endParaRPr lang="en-ZA" dirty="0"/>
          </a:p>
          <a:p>
            <a:r>
              <a:rPr lang="en-ZA" dirty="0"/>
              <a:t>The matter was heard on 6 June 2014 and postponed. Double is currently under liquidation, however, the liquidators have advised the State Attorneys that they will still pursue with the litigation against the Department. </a:t>
            </a:r>
            <a:r>
              <a:rPr lang="en-ZA" dirty="0" smtClean="0"/>
              <a:t>Liquidators have on two occasions issued subpoenas compelling the Department to appear before the Commissioner appointed by the Courts avail certain documentation and also to testify. The Department challenged these subpoenas in court and were successful. The matter is still pending before the North Gauteng High Court. </a:t>
            </a:r>
            <a:endParaRPr lang="en-ZA" dirty="0"/>
          </a:p>
        </p:txBody>
      </p:sp>
      <p:sp>
        <p:nvSpPr>
          <p:cNvPr id="4" name="Slide Number Placeholder 3"/>
          <p:cNvSpPr>
            <a:spLocks noGrp="1"/>
          </p:cNvSpPr>
          <p:nvPr>
            <p:ph type="sldNum" sz="quarter" idx="12"/>
          </p:nvPr>
        </p:nvSpPr>
        <p:spPr/>
        <p:txBody>
          <a:bodyPr/>
          <a:lstStyle/>
          <a:p>
            <a:pPr marL="0" indent="0">
              <a:buFont typeface="+mj-lt"/>
              <a:buNone/>
            </a:pPr>
            <a:fld id="{2538E8B7-8BD9-9F48-9FB6-4E0DFEDB8449}" type="slidenum">
              <a:rPr lang="en-US" smtClean="0"/>
              <a:pPr marL="0" indent="0">
                <a:buFont typeface="+mj-lt"/>
                <a:buNone/>
              </a:pPr>
              <a:t>11</a:t>
            </a:fld>
            <a:endParaRPr lang="en-US" dirty="0"/>
          </a:p>
        </p:txBody>
      </p:sp>
    </p:spTree>
    <p:extLst>
      <p:ext uri="{BB962C8B-B14F-4D97-AF65-F5344CB8AC3E}">
        <p14:creationId xmlns:p14="http://schemas.microsoft.com/office/powerpoint/2010/main" val="1991641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4560" y="200452"/>
            <a:ext cx="4572000" cy="369332"/>
          </a:xfrm>
          <a:prstGeom prst="rect">
            <a:avLst/>
          </a:prstGeom>
        </p:spPr>
        <p:txBody>
          <a:bodyPr>
            <a:spAutoFit/>
          </a:bodyPr>
          <a:lstStyle/>
          <a:p>
            <a:pPr lvl="0"/>
            <a:endParaRPr lang="en-ZA" dirty="0">
              <a:solidFill>
                <a:prstClr val="black"/>
              </a:solidFill>
            </a:endParaRPr>
          </a:p>
        </p:txBody>
      </p:sp>
      <p:graphicFrame>
        <p:nvGraphicFramePr>
          <p:cNvPr id="3" name="Content Placeholder 5"/>
          <p:cNvGraphicFramePr>
            <a:graphicFrameLocks/>
          </p:cNvGraphicFramePr>
          <p:nvPr>
            <p:extLst>
              <p:ext uri="{D42A27DB-BD31-4B8C-83A1-F6EECF244321}">
                <p14:modId xmlns:p14="http://schemas.microsoft.com/office/powerpoint/2010/main" val="1968108702"/>
              </p:ext>
            </p:extLst>
          </p:nvPr>
        </p:nvGraphicFramePr>
        <p:xfrm>
          <a:off x="1188720" y="1417641"/>
          <a:ext cx="7147560" cy="1824829"/>
        </p:xfrm>
        <a:graphic>
          <a:graphicData uri="http://schemas.openxmlformats.org/drawingml/2006/table">
            <a:tbl>
              <a:tblPr/>
              <a:tblGrid>
                <a:gridCol w="5184759"/>
                <a:gridCol w="1962801"/>
              </a:tblGrid>
              <a:tr h="254155">
                <a:tc>
                  <a:txBody>
                    <a:bodyPr/>
                    <a:lstStyle/>
                    <a:p>
                      <a:pPr algn="l" fontAlgn="b"/>
                      <a:endParaRPr lang="en-ZA" sz="1000" b="0" i="0" u="none" strike="noStrike" dirty="0">
                        <a:solidFill>
                          <a:srgbClr val="FF0000"/>
                        </a:solidFill>
                        <a:effectLst/>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000" b="0" i="0" u="none" strike="noStrike" dirty="0">
                        <a:solidFill>
                          <a:srgbClr val="FF0000"/>
                        </a:solidFill>
                        <a:effectLst/>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66862">
                <a:tc gridSpan="2">
                  <a:txBody>
                    <a:bodyPr/>
                    <a:lstStyle/>
                    <a:p>
                      <a:pPr algn="l" fontAlgn="b"/>
                      <a:r>
                        <a:rPr lang="en-ZA" sz="1200" b="1" i="0" u="none" strike="noStrike" dirty="0">
                          <a:effectLst/>
                          <a:latin typeface="Arial"/>
                        </a:rPr>
                        <a:t>2011 / 2012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ZA"/>
                    </a:p>
                  </a:txBody>
                  <a:tcPr/>
                </a:tc>
              </a:tr>
              <a:tr h="256696">
                <a:tc>
                  <a:txBody>
                    <a:bodyPr/>
                    <a:lstStyle/>
                    <a:p>
                      <a:pPr algn="l" fontAlgn="b"/>
                      <a:endParaRPr lang="en-ZA" sz="1200" b="0" i="0" u="none" strike="noStrike" dirty="0">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ZA" sz="1200" b="0" i="0" u="none" strike="noStrike" dirty="0">
                          <a:effectLst/>
                          <a:latin typeface="Arial"/>
                        </a:rPr>
                        <a:t>       39,254,487.80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66862">
                <a:tc gridSpan="2">
                  <a:txBody>
                    <a:bodyPr/>
                    <a:lstStyle/>
                    <a:p>
                      <a:pPr algn="l" fontAlgn="b"/>
                      <a:r>
                        <a:rPr lang="en-ZA" sz="1200" b="1" i="0" u="none" strike="noStrike" dirty="0">
                          <a:effectLst/>
                          <a:latin typeface="Arial"/>
                        </a:rPr>
                        <a:t>2012 / 2013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ZA"/>
                    </a:p>
                  </a:txBody>
                  <a:tcPr/>
                </a:tc>
              </a:tr>
              <a:tr h="256696">
                <a:tc>
                  <a:txBody>
                    <a:bodyPr/>
                    <a:lstStyle/>
                    <a:p>
                      <a:pPr algn="l" fontAlgn="b"/>
                      <a:endParaRPr lang="en-ZA" sz="1200" b="0" i="0" u="none" strike="noStrike" dirty="0">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ZA" sz="1200" b="0" i="0" u="none" strike="noStrike" dirty="0">
                          <a:effectLst/>
                          <a:latin typeface="Arial"/>
                        </a:rPr>
                        <a:t>       46,293,725.75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66862">
                <a:tc gridSpan="2">
                  <a:txBody>
                    <a:bodyPr/>
                    <a:lstStyle/>
                    <a:p>
                      <a:pPr algn="l" fontAlgn="b"/>
                      <a:r>
                        <a:rPr lang="en-ZA" sz="1200" b="1" i="0" u="none" strike="noStrike" dirty="0">
                          <a:effectLst/>
                          <a:latin typeface="Arial"/>
                        </a:rPr>
                        <a:t>2013 / 2014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ZA"/>
                    </a:p>
                  </a:txBody>
                  <a:tcPr/>
                </a:tc>
              </a:tr>
              <a:tr h="256696">
                <a:tc>
                  <a:txBody>
                    <a:bodyPr/>
                    <a:lstStyle/>
                    <a:p>
                      <a:pPr algn="l" fontAlgn="b"/>
                      <a:endParaRPr lang="en-ZA" sz="1200" b="0" i="0" u="none" strike="noStrike" dirty="0">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ZA" sz="1200" b="0" i="0" u="none" strike="noStrike" dirty="0">
                          <a:effectLst/>
                          <a:latin typeface="Arial"/>
                        </a:rPr>
                        <a:t>       33,374,981.24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601744408"/>
              </p:ext>
            </p:extLst>
          </p:nvPr>
        </p:nvGraphicFramePr>
        <p:xfrm>
          <a:off x="1188720" y="3242471"/>
          <a:ext cx="7147560" cy="2018856"/>
        </p:xfrm>
        <a:graphic>
          <a:graphicData uri="http://schemas.openxmlformats.org/drawingml/2006/table">
            <a:tbl>
              <a:tblPr/>
              <a:tblGrid>
                <a:gridCol w="5188119"/>
                <a:gridCol w="1959441"/>
              </a:tblGrid>
              <a:tr h="207417">
                <a:tc gridSpan="2">
                  <a:txBody>
                    <a:bodyPr/>
                    <a:lstStyle/>
                    <a:p>
                      <a:pPr algn="l" fontAlgn="b"/>
                      <a:r>
                        <a:rPr lang="en-ZA" sz="1200" b="1" i="0" u="none" strike="noStrike" dirty="0">
                          <a:effectLst/>
                          <a:latin typeface="Arial"/>
                        </a:rPr>
                        <a:t>2014 / 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ZA"/>
                    </a:p>
                  </a:txBody>
                  <a:tcPr/>
                </a:tc>
              </a:tr>
              <a:tr h="199515">
                <a:tc>
                  <a:txBody>
                    <a:bodyPr/>
                    <a:lstStyle/>
                    <a:p>
                      <a:pPr algn="l" fontAlgn="b"/>
                      <a:endParaRPr lang="en-ZA" sz="1200" b="0" i="0" u="none" strike="noStrike" dirty="0">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ZA" sz="1200" b="0" i="0" u="none" strike="noStrike" dirty="0">
                          <a:effectLst/>
                          <a:latin typeface="Arial"/>
                        </a:rPr>
                        <a:t>       33,788,013.21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07417">
                <a:tc gridSpan="2">
                  <a:txBody>
                    <a:bodyPr/>
                    <a:lstStyle/>
                    <a:p>
                      <a:pPr algn="l" fontAlgn="b"/>
                      <a:r>
                        <a:rPr lang="en-ZA" sz="1200" b="1" i="0" u="none" strike="noStrike" dirty="0">
                          <a:effectLst/>
                          <a:latin typeface="Arial"/>
                        </a:rPr>
                        <a:t>2015 / 2016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ZA"/>
                    </a:p>
                  </a:txBody>
                  <a:tcPr/>
                </a:tc>
              </a:tr>
              <a:tr h="199515">
                <a:tc>
                  <a:txBody>
                    <a:bodyPr/>
                    <a:lstStyle/>
                    <a:p>
                      <a:pPr algn="l" fontAlgn="b"/>
                      <a:endParaRPr lang="en-ZA" sz="1200" b="0" i="0" u="none" strike="noStrike" dirty="0">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ZA" sz="1200" b="0" i="0" u="none" strike="noStrike">
                          <a:effectLst/>
                          <a:latin typeface="Arial"/>
                        </a:rPr>
                        <a:t>       50,536,813.18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207417">
                <a:tc gridSpan="2">
                  <a:txBody>
                    <a:bodyPr/>
                    <a:lstStyle/>
                    <a:p>
                      <a:pPr algn="l" fontAlgn="b"/>
                      <a:r>
                        <a:rPr lang="en-ZA" sz="1200" b="1" i="0" u="none" strike="noStrike" dirty="0">
                          <a:effectLst/>
                          <a:latin typeface="Arial"/>
                        </a:rPr>
                        <a:t>2016 / 2017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hMerge="1">
                  <a:txBody>
                    <a:bodyPr/>
                    <a:lstStyle/>
                    <a:p>
                      <a:endParaRPr lang="en-ZA"/>
                    </a:p>
                  </a:txBody>
                  <a:tcPr/>
                </a:tc>
              </a:tr>
              <a:tr h="199515">
                <a:tc>
                  <a:txBody>
                    <a:bodyPr/>
                    <a:lstStyle/>
                    <a:p>
                      <a:pPr algn="l" fontAlgn="b"/>
                      <a:endParaRPr lang="en-ZA" sz="1200" b="0" i="0" u="none" strike="noStrike" dirty="0">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ZA" sz="1200" b="0" i="0" u="none" strike="noStrike">
                          <a:effectLst/>
                          <a:latin typeface="Arial"/>
                        </a:rPr>
                        <a:t>       37,880,218.46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199515">
                <a:tc>
                  <a:txBody>
                    <a:bodyPr/>
                    <a:lstStyle/>
                    <a:p>
                      <a:pPr algn="l" fontAlgn="b"/>
                      <a:r>
                        <a:rPr lang="en-ZA" sz="1200" b="0" i="0" u="none" strike="noStrike" dirty="0" smtClean="0">
                          <a:effectLst/>
                          <a:latin typeface="Arial"/>
                        </a:rPr>
                        <a:t>2017/2018</a:t>
                      </a:r>
                      <a:endParaRPr lang="en-ZA" sz="1200" b="0" i="0" u="none" strike="noStrike" dirty="0">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c>
                  <a:txBody>
                    <a:bodyPr/>
                    <a:lstStyle/>
                    <a:p>
                      <a:pPr algn="l" fontAlgn="b"/>
                      <a:endParaRPr lang="en-ZA" sz="1200" b="0" i="0" u="none" strike="noStrike" dirty="0">
                        <a:effectLst/>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r h="199515">
                <a:tc>
                  <a:txBody>
                    <a:bodyPr/>
                    <a:lstStyle/>
                    <a:p>
                      <a:pPr algn="l" fontAlgn="b"/>
                      <a:endParaRPr lang="en-ZA" sz="1200" b="1" i="1" u="none" strike="noStrike" dirty="0">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kumimoji="0" lang="en-ZA" sz="1200" b="1" i="0" u="none" strike="noStrike" kern="1200" cap="none" spc="0" normalizeH="0" baseline="0" noProof="0" dirty="0" smtClean="0">
                          <a:ln>
                            <a:noFill/>
                          </a:ln>
                          <a:solidFill>
                            <a:prstClr val="black"/>
                          </a:solidFill>
                          <a:effectLst/>
                          <a:uLnTx/>
                          <a:uFillTx/>
                          <a:latin typeface="Arial"/>
                          <a:ea typeface="+mn-ea"/>
                          <a:cs typeface="+mn-cs"/>
                        </a:rPr>
                        <a:t>       25,317,290.1</a:t>
                      </a:r>
                      <a:endParaRPr lang="en-ZA" sz="1200" b="1" i="1" u="none" strike="noStrike" dirty="0">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00"/>
                    </a:solidFill>
                  </a:tcPr>
                </a:tc>
              </a:tr>
              <a:tr h="199515">
                <a:tc>
                  <a:txBody>
                    <a:bodyPr/>
                    <a:lstStyle/>
                    <a:p>
                      <a:pPr algn="l" fontAlgn="b"/>
                      <a:r>
                        <a:rPr lang="en-ZA" sz="1200" b="1" i="1" u="none" strike="noStrike" dirty="0" smtClean="0">
                          <a:effectLst/>
                          <a:latin typeface="Arial"/>
                        </a:rPr>
                        <a:t>2018/2019</a:t>
                      </a:r>
                      <a:endParaRPr lang="en-ZA" sz="1200" b="1" i="1" u="none" strike="noStrike" dirty="0">
                        <a:effectLst/>
                        <a:latin typeface="Arial"/>
                      </a:endParaRPr>
                    </a:p>
                  </a:txBody>
                  <a:tcPr marL="9525" marR="9525" marT="9525" marB="0" anchor="b">
                    <a:lnL>
                      <a:noFill/>
                    </a:lnL>
                    <a:lnR>
                      <a:noFill/>
                    </a:lnR>
                    <a:lnT w="6350" cap="flat" cmpd="sng" algn="ctr">
                      <a:noFill/>
                      <a:prstDash val="solid"/>
                      <a:round/>
                      <a:headEnd type="none" w="med" len="med"/>
                      <a:tailEnd type="none" w="med" len="med"/>
                    </a:lnT>
                    <a:lnB>
                      <a:noFill/>
                    </a:lnB>
                    <a:solidFill>
                      <a:schemeClr val="bg1">
                        <a:lumMod val="65000"/>
                      </a:schemeClr>
                    </a:solidFill>
                  </a:tcPr>
                </a:tc>
                <a:tc>
                  <a:txBody>
                    <a:bodyPr/>
                    <a:lstStyle/>
                    <a:p>
                      <a:pPr algn="l" fontAlgn="b"/>
                      <a:r>
                        <a:rPr lang="en-ZA" sz="1200" b="1" i="1" u="none" strike="noStrike" dirty="0" smtClean="0">
                          <a:effectLst/>
                          <a:latin typeface="Arial"/>
                        </a:rPr>
                        <a:t>       2,129,444.58</a:t>
                      </a:r>
                    </a:p>
                  </a:txBody>
                  <a:tcPr marL="9525" marR="9525" marT="9525" marB="0" anchor="b">
                    <a:lnL>
                      <a:noFill/>
                    </a:lnL>
                    <a:lnR>
                      <a:noFill/>
                    </a:lnR>
                    <a:lnT w="6350" cap="flat" cmpd="sng" algn="ctr">
                      <a:noFill/>
                      <a:prstDash val="solid"/>
                      <a:round/>
                      <a:headEnd type="none" w="med" len="med"/>
                      <a:tailEnd type="none" w="med" len="med"/>
                    </a:lnT>
                    <a:lnB>
                      <a:noFill/>
                    </a:lnB>
                    <a:solidFill>
                      <a:schemeClr val="bg1">
                        <a:lumMod val="65000"/>
                      </a:schemeClr>
                    </a:solidFill>
                  </a:tcPr>
                </a:tc>
              </a:tr>
              <a:tr h="199515">
                <a:tc>
                  <a:txBody>
                    <a:bodyPr/>
                    <a:lstStyle/>
                    <a:p>
                      <a:pPr algn="l" fontAlgn="b"/>
                      <a:endParaRPr lang="en-ZA" sz="1200" b="0" i="0" u="none" strike="noStrike" dirty="0">
                        <a:effectLst/>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ZA" sz="1200" b="0" i="0" u="none" strike="noStrike" dirty="0">
                        <a:effectLst/>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1539240" y="632811"/>
            <a:ext cx="5227320" cy="784830"/>
          </a:xfrm>
          <a:prstGeom prst="rect">
            <a:avLst/>
          </a:prstGeom>
        </p:spPr>
        <p:txBody>
          <a:bodyPr wrap="square">
            <a:spAutoFit/>
          </a:bodyPr>
          <a:lstStyle/>
          <a:p>
            <a:r>
              <a:rPr lang="en-US" sz="2700" b="1" dirty="0">
                <a:solidFill>
                  <a:prstClr val="black"/>
                </a:solidFill>
                <a:latin typeface="Arial" charset="0"/>
                <a:ea typeface="+mj-ea"/>
                <a:cs typeface="Arial" charset="0"/>
              </a:rPr>
              <a:t>LEGAL FEES</a:t>
            </a:r>
            <a:r>
              <a:rPr lang="en-US" altLang="en-US" sz="2800" b="1" dirty="0">
                <a:solidFill>
                  <a:prstClr val="black"/>
                </a:solidFill>
                <a:latin typeface="Arial" pitchFamily="34" charset="0"/>
                <a:ea typeface="+mj-ea"/>
                <a:cs typeface="Arial" pitchFamily="34" charset="0"/>
              </a:rPr>
              <a:t/>
            </a:r>
            <a:br>
              <a:rPr lang="en-US" altLang="en-US" sz="2800" b="1" dirty="0">
                <a:solidFill>
                  <a:prstClr val="black"/>
                </a:solidFill>
                <a:latin typeface="Arial" pitchFamily="34" charset="0"/>
                <a:ea typeface="+mj-ea"/>
                <a:cs typeface="Arial" pitchFamily="34" charset="0"/>
              </a:rPr>
            </a:br>
            <a:endParaRPr lang="en-ZA" dirty="0"/>
          </a:p>
        </p:txBody>
      </p:sp>
      <p:sp>
        <p:nvSpPr>
          <p:cNvPr id="6" name="Slide Number Placeholder 5"/>
          <p:cNvSpPr>
            <a:spLocks noGrp="1"/>
          </p:cNvSpPr>
          <p:nvPr>
            <p:ph type="sldNum" sz="quarter" idx="12"/>
          </p:nvPr>
        </p:nvSpPr>
        <p:spPr/>
        <p:txBody>
          <a:bodyPr/>
          <a:lstStyle/>
          <a:p>
            <a:pPr marL="0" indent="0">
              <a:buFont typeface="+mj-lt"/>
              <a:buNone/>
            </a:pPr>
            <a:fld id="{2538E8B7-8BD9-9F48-9FB6-4E0DFEDB8449}" type="slidenum">
              <a:rPr lang="en-US" smtClean="0"/>
              <a:pPr marL="0" indent="0">
                <a:buFont typeface="+mj-lt"/>
                <a:buNone/>
              </a:pPr>
              <a:t>12</a:t>
            </a:fld>
            <a:endParaRPr lang="en-US" dirty="0"/>
          </a:p>
        </p:txBody>
      </p:sp>
    </p:spTree>
    <p:extLst>
      <p:ext uri="{BB962C8B-B14F-4D97-AF65-F5344CB8AC3E}">
        <p14:creationId xmlns:p14="http://schemas.microsoft.com/office/powerpoint/2010/main" val="2872464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4993" y="1187798"/>
            <a:ext cx="7822247" cy="4031873"/>
          </a:xfrm>
          <a:prstGeom prst="rect">
            <a:avLst/>
          </a:prstGeom>
        </p:spPr>
        <p:txBody>
          <a:bodyPr wrap="square">
            <a:spAutoFit/>
          </a:bodyPr>
          <a:lstStyle/>
          <a:p>
            <a:pPr lvl="0" defTabSz="914400" fontAlgn="base">
              <a:spcBef>
                <a:spcPct val="0"/>
              </a:spcBef>
              <a:spcAft>
                <a:spcPct val="0"/>
              </a:spcAft>
              <a:defRPr/>
            </a:pPr>
            <a:endParaRPr lang="en-US" sz="1600" b="1" dirty="0">
              <a:solidFill>
                <a:srgbClr val="000000"/>
              </a:solidFill>
              <a:latin typeface="Helvetica Neue"/>
              <a:cs typeface="Arial" charset="0"/>
            </a:endParaRPr>
          </a:p>
          <a:p>
            <a:pPr lvl="0" defTabSz="914400" fontAlgn="base">
              <a:spcBef>
                <a:spcPct val="0"/>
              </a:spcBef>
              <a:spcAft>
                <a:spcPct val="0"/>
              </a:spcAft>
              <a:defRPr/>
            </a:pPr>
            <a:endParaRPr lang="en-US" sz="1600" dirty="0">
              <a:solidFill>
                <a:srgbClr val="000000"/>
              </a:solidFill>
              <a:latin typeface="Helvetica Neue"/>
              <a:cs typeface="Arial" charset="0"/>
            </a:endParaRPr>
          </a:p>
          <a:p>
            <a:pPr marL="285750" lvl="0" indent="-285750" defTabSz="914400" fontAlgn="base">
              <a:spcBef>
                <a:spcPct val="0"/>
              </a:spcBef>
              <a:spcAft>
                <a:spcPct val="0"/>
              </a:spcAft>
              <a:buFont typeface="Wingdings" pitchFamily="2" charset="2"/>
              <a:buChar char="Ø"/>
              <a:defRPr/>
            </a:pPr>
            <a:r>
              <a:rPr lang="en-US" sz="1600" dirty="0">
                <a:solidFill>
                  <a:srgbClr val="000000"/>
                </a:solidFill>
                <a:latin typeface="Helvetica Neue"/>
                <a:cs typeface="Arial" charset="0"/>
              </a:rPr>
              <a:t>Legal Costs have increased considerably over the years, compared to previous years where legal fees would hardly exceed R5 million. The increase is mainly due to opportunistic litigation, as well as delays by the Department in timeously adjudicating applications for visas, processes followed by SCRA , RAB and continued detentions of illegal foreigners by the Inspectorate at Lindela.</a:t>
            </a:r>
          </a:p>
          <a:p>
            <a:pPr marL="285750" lvl="0" indent="-285750" defTabSz="914400" fontAlgn="base">
              <a:spcBef>
                <a:spcPct val="0"/>
              </a:spcBef>
              <a:spcAft>
                <a:spcPct val="0"/>
              </a:spcAft>
              <a:buFont typeface="Wingdings" pitchFamily="2" charset="2"/>
              <a:buChar char="Ø"/>
              <a:defRPr/>
            </a:pPr>
            <a:endParaRPr lang="en-US" sz="1600" dirty="0">
              <a:solidFill>
                <a:srgbClr val="000000"/>
              </a:solidFill>
              <a:latin typeface="Helvetica Neue"/>
              <a:cs typeface="Arial" charset="0"/>
            </a:endParaRPr>
          </a:p>
          <a:p>
            <a:pPr marL="285750" lvl="0" indent="-285750" defTabSz="914400" fontAlgn="base">
              <a:spcBef>
                <a:spcPct val="0"/>
              </a:spcBef>
              <a:spcAft>
                <a:spcPct val="0"/>
              </a:spcAft>
              <a:buFont typeface="Wingdings" pitchFamily="2" charset="2"/>
              <a:buChar char="Ø"/>
              <a:defRPr/>
            </a:pPr>
            <a:r>
              <a:rPr lang="en-US" sz="1600" dirty="0">
                <a:solidFill>
                  <a:srgbClr val="000000"/>
                </a:solidFill>
                <a:latin typeface="Helvetica Neue"/>
                <a:cs typeface="Arial" charset="0"/>
              </a:rPr>
              <a:t>Costs in such matters are always awarded against the Department. However, in instances where costs have been awarded in favour of the Department, the Department is unable to recover such costs, as applicants are indigent foreigners and in most instances, asylum seekers.</a:t>
            </a:r>
          </a:p>
          <a:p>
            <a:pPr lvl="0" defTabSz="914400" fontAlgn="base">
              <a:spcBef>
                <a:spcPct val="0"/>
              </a:spcBef>
              <a:spcAft>
                <a:spcPct val="0"/>
              </a:spcAft>
              <a:defRPr/>
            </a:pPr>
            <a:endParaRPr lang="en-US" sz="1600" dirty="0">
              <a:solidFill>
                <a:srgbClr val="000000"/>
              </a:solidFill>
              <a:latin typeface="Helvetica Neue"/>
              <a:cs typeface="Arial" charset="0"/>
            </a:endParaRPr>
          </a:p>
          <a:p>
            <a:pPr marL="285750" lvl="0" indent="-285750" defTabSz="914400" fontAlgn="base">
              <a:spcBef>
                <a:spcPct val="0"/>
              </a:spcBef>
              <a:spcAft>
                <a:spcPct val="0"/>
              </a:spcAft>
              <a:buFont typeface="Wingdings" pitchFamily="2" charset="2"/>
              <a:buChar char="Ø"/>
              <a:defRPr/>
            </a:pPr>
            <a:r>
              <a:rPr lang="en-US" sz="1600" dirty="0">
                <a:solidFill>
                  <a:srgbClr val="000000"/>
                </a:solidFill>
                <a:latin typeface="Helvetica Neue"/>
                <a:cs typeface="Arial" charset="0"/>
              </a:rPr>
              <a:t>Payment of legal fees(Agency Arrangement) – The Department receives  invoices from the Department of Justice and Constitutional Development for all legal fees settled on its behalf in terms of the Agency Arrangement.  </a:t>
            </a:r>
            <a:endParaRPr lang="en-ZA" sz="1600" dirty="0">
              <a:solidFill>
                <a:prstClr val="black"/>
              </a:solidFill>
              <a:latin typeface="Helvetica Neue"/>
            </a:endParaRPr>
          </a:p>
        </p:txBody>
      </p:sp>
      <p:sp>
        <p:nvSpPr>
          <p:cNvPr id="4" name="Rectangle 3"/>
          <p:cNvSpPr/>
          <p:nvPr/>
        </p:nvSpPr>
        <p:spPr>
          <a:xfrm>
            <a:off x="2621280" y="515928"/>
            <a:ext cx="4251960" cy="461665"/>
          </a:xfrm>
          <a:prstGeom prst="rect">
            <a:avLst/>
          </a:prstGeom>
        </p:spPr>
        <p:txBody>
          <a:bodyPr wrap="square">
            <a:spAutoFit/>
          </a:bodyPr>
          <a:lstStyle/>
          <a:p>
            <a:pPr lvl="0" algn="ctr">
              <a:spcBef>
                <a:spcPct val="50000"/>
              </a:spcBef>
              <a:spcAft>
                <a:spcPts val="1800"/>
              </a:spcAft>
            </a:pPr>
            <a:r>
              <a:rPr lang="en-US" altLang="en-US" sz="2400" b="1" dirty="0" smtClean="0">
                <a:solidFill>
                  <a:prstClr val="black"/>
                </a:solidFill>
                <a:latin typeface="Arial" pitchFamily="34" charset="0"/>
                <a:cs typeface="Arial" pitchFamily="34" charset="0"/>
              </a:rPr>
              <a:t>LEGAL FEES</a:t>
            </a:r>
            <a:endParaRPr lang="en-US" altLang="en-US" sz="2400" b="1" dirty="0">
              <a:solidFill>
                <a:prstClr val="black"/>
              </a:solidFill>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marL="0" indent="0">
              <a:buFont typeface="+mj-lt"/>
              <a:buNone/>
            </a:pPr>
            <a:fld id="{2538E8B7-8BD9-9F48-9FB6-4E0DFEDB8449}" type="slidenum">
              <a:rPr lang="en-US" smtClean="0"/>
              <a:pPr marL="0" indent="0">
                <a:buFont typeface="+mj-lt"/>
                <a:buNone/>
              </a:pPr>
              <a:t>13</a:t>
            </a:fld>
            <a:endParaRPr lang="en-US" dirty="0"/>
          </a:p>
        </p:txBody>
      </p:sp>
    </p:spTree>
    <p:extLst>
      <p:ext uri="{BB962C8B-B14F-4D97-AF65-F5344CB8AC3E}">
        <p14:creationId xmlns:p14="http://schemas.microsoft.com/office/powerpoint/2010/main" val="3310106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1600" y="3167390"/>
            <a:ext cx="6035039" cy="523220"/>
          </a:xfrm>
          <a:prstGeom prst="rect">
            <a:avLst/>
          </a:prstGeom>
        </p:spPr>
        <p:txBody>
          <a:bodyPr wrap="square">
            <a:spAutoFit/>
          </a:bodyPr>
          <a:lstStyle/>
          <a:p>
            <a:pPr lvl="0" algn="ctr">
              <a:spcBef>
                <a:spcPct val="20000"/>
              </a:spcBef>
            </a:pPr>
            <a:r>
              <a:rPr lang="en-US" sz="2800" b="1" kern="0" dirty="0">
                <a:solidFill>
                  <a:srgbClr val="000000"/>
                </a:solidFill>
                <a:latin typeface="Arial"/>
                <a:cs typeface="Arial"/>
              </a:rPr>
              <a:t>THANK YOU</a:t>
            </a:r>
            <a:endParaRPr lang="en-ZA" sz="3200" dirty="0">
              <a:solidFill>
                <a:prstClr val="black"/>
              </a:solidFill>
            </a:endParaRPr>
          </a:p>
        </p:txBody>
      </p:sp>
      <p:sp>
        <p:nvSpPr>
          <p:cNvPr id="4" name="Slide Number Placeholder 3"/>
          <p:cNvSpPr>
            <a:spLocks noGrp="1"/>
          </p:cNvSpPr>
          <p:nvPr>
            <p:ph type="sldNum" sz="quarter" idx="12"/>
          </p:nvPr>
        </p:nvSpPr>
        <p:spPr/>
        <p:txBody>
          <a:bodyPr/>
          <a:lstStyle/>
          <a:p>
            <a:pPr marL="0" indent="0">
              <a:buFont typeface="+mj-lt"/>
              <a:buNone/>
            </a:pPr>
            <a:fld id="{2538E8B7-8BD9-9F48-9FB6-4E0DFEDB8449}" type="slidenum">
              <a:rPr lang="en-US" smtClean="0"/>
              <a:pPr marL="0" indent="0">
                <a:buFont typeface="+mj-lt"/>
                <a:buNone/>
              </a:pPr>
              <a:t>14</a:t>
            </a:fld>
            <a:endParaRPr lang="en-US" dirty="0"/>
          </a:p>
        </p:txBody>
      </p:sp>
    </p:spTree>
    <p:extLst>
      <p:ext uri="{BB962C8B-B14F-4D97-AF65-F5344CB8AC3E}">
        <p14:creationId xmlns:p14="http://schemas.microsoft.com/office/powerpoint/2010/main" val="4206651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 y="1884988"/>
            <a:ext cx="8031480" cy="2595582"/>
          </a:xfrm>
          <a:prstGeom prst="rect">
            <a:avLst/>
          </a:prstGeom>
        </p:spPr>
        <p:txBody>
          <a:bodyPr wrap="square">
            <a:spAutoFit/>
          </a:bodyPr>
          <a:lstStyle/>
          <a:p>
            <a:pPr marL="342900" lvl="0" indent="-342900" defTabSz="914400" fontAlgn="base">
              <a:spcBef>
                <a:spcPct val="0"/>
              </a:spcBef>
              <a:spcAft>
                <a:spcPts val="1600"/>
              </a:spcAft>
              <a:buFont typeface="+mj-lt"/>
              <a:buAutoNum type="arabicPeriod"/>
              <a:defRPr/>
            </a:pPr>
            <a:r>
              <a:rPr lang="en-US" sz="1600" b="1" dirty="0">
                <a:solidFill>
                  <a:srgbClr val="000000"/>
                </a:solidFill>
                <a:latin typeface="Helvetica Neue"/>
                <a:cs typeface="Arial" charset="0"/>
              </a:rPr>
              <a:t>MANAGEMENT OF LITIGATION PROCESS   </a:t>
            </a:r>
          </a:p>
          <a:p>
            <a:pPr marL="342900" lvl="0" indent="-342900" defTabSz="914400" fontAlgn="base">
              <a:spcBef>
                <a:spcPct val="0"/>
              </a:spcBef>
              <a:spcAft>
                <a:spcPts val="1600"/>
              </a:spcAft>
              <a:buFont typeface="+mj-lt"/>
              <a:buAutoNum type="arabicPeriod"/>
              <a:defRPr/>
            </a:pPr>
            <a:r>
              <a:rPr lang="en-US" sz="1600" b="1" dirty="0">
                <a:solidFill>
                  <a:srgbClr val="000000"/>
                </a:solidFill>
                <a:latin typeface="Helvetica Neue"/>
                <a:cs typeface="Arial" charset="0"/>
              </a:rPr>
              <a:t>NATURE OF LITIGATION</a:t>
            </a:r>
          </a:p>
          <a:p>
            <a:pPr marL="342900" lvl="0" indent="-342900" defTabSz="914400" fontAlgn="base">
              <a:spcBef>
                <a:spcPct val="0"/>
              </a:spcBef>
              <a:spcAft>
                <a:spcPts val="1600"/>
              </a:spcAft>
              <a:buFont typeface="+mj-lt"/>
              <a:buAutoNum type="arabicPeriod"/>
              <a:defRPr/>
            </a:pPr>
            <a:r>
              <a:rPr lang="en-US" sz="1600" b="1" dirty="0">
                <a:solidFill>
                  <a:srgbClr val="000000"/>
                </a:solidFill>
                <a:latin typeface="Helvetica Neue"/>
                <a:cs typeface="Arial" charset="0"/>
              </a:rPr>
              <a:t>CONTIGENT LIABILITIES</a:t>
            </a:r>
          </a:p>
          <a:p>
            <a:pPr marL="342900" lvl="0" indent="-342900" defTabSz="914400" fontAlgn="base">
              <a:spcBef>
                <a:spcPct val="0"/>
              </a:spcBef>
              <a:spcAft>
                <a:spcPts val="1600"/>
              </a:spcAft>
              <a:buFont typeface="+mj-lt"/>
              <a:buAutoNum type="arabicPeriod"/>
              <a:defRPr/>
            </a:pPr>
            <a:r>
              <a:rPr lang="en-US" sz="1600" b="1" dirty="0">
                <a:solidFill>
                  <a:srgbClr val="000000"/>
                </a:solidFill>
                <a:latin typeface="Helvetica Neue"/>
                <a:cs typeface="Arial" charset="0"/>
              </a:rPr>
              <a:t>STATISTICAL ANALYSIS</a:t>
            </a:r>
          </a:p>
          <a:p>
            <a:pPr marL="342900" lvl="0" indent="-342900" defTabSz="914400" fontAlgn="base">
              <a:spcBef>
                <a:spcPct val="0"/>
              </a:spcBef>
              <a:spcAft>
                <a:spcPts val="1600"/>
              </a:spcAft>
              <a:buFont typeface="+mj-lt"/>
              <a:buAutoNum type="arabicPeriod"/>
              <a:defRPr/>
            </a:pPr>
            <a:r>
              <a:rPr lang="en-US" sz="1600" b="1" dirty="0">
                <a:solidFill>
                  <a:srgbClr val="000000"/>
                </a:solidFill>
                <a:latin typeface="Helvetica Neue"/>
                <a:cs typeface="Arial" charset="0"/>
              </a:rPr>
              <a:t>DISCUSSION OF SOME OF THE IMPORTANT CASES</a:t>
            </a:r>
          </a:p>
          <a:p>
            <a:pPr marL="342900" lvl="0" indent="-342900" defTabSz="914400" fontAlgn="base">
              <a:spcBef>
                <a:spcPct val="0"/>
              </a:spcBef>
              <a:spcAft>
                <a:spcPts val="1600"/>
              </a:spcAft>
              <a:buFont typeface="+mj-lt"/>
              <a:buAutoNum type="arabicPeriod"/>
              <a:defRPr/>
            </a:pPr>
            <a:r>
              <a:rPr lang="en-US" sz="1600" b="1" dirty="0">
                <a:solidFill>
                  <a:srgbClr val="000000"/>
                </a:solidFill>
                <a:latin typeface="Helvetica Neue"/>
                <a:cs typeface="Arial" charset="0"/>
              </a:rPr>
              <a:t>LEGAL FEES</a:t>
            </a:r>
          </a:p>
        </p:txBody>
      </p:sp>
      <p:sp>
        <p:nvSpPr>
          <p:cNvPr id="3" name="Rectangle 2"/>
          <p:cNvSpPr/>
          <p:nvPr/>
        </p:nvSpPr>
        <p:spPr>
          <a:xfrm>
            <a:off x="1828800" y="622608"/>
            <a:ext cx="4983480" cy="461665"/>
          </a:xfrm>
          <a:prstGeom prst="rect">
            <a:avLst/>
          </a:prstGeom>
        </p:spPr>
        <p:txBody>
          <a:bodyPr wrap="square">
            <a:spAutoFit/>
          </a:bodyPr>
          <a:lstStyle/>
          <a:p>
            <a:pPr lvl="0" algn="ctr">
              <a:spcBef>
                <a:spcPct val="50000"/>
              </a:spcBef>
              <a:spcAft>
                <a:spcPts val="1800"/>
              </a:spcAft>
            </a:pPr>
            <a:r>
              <a:rPr lang="en-US" altLang="en-US" sz="2400" b="1" dirty="0">
                <a:solidFill>
                  <a:prstClr val="black"/>
                </a:solidFill>
                <a:latin typeface="Arial" pitchFamily="34" charset="0"/>
                <a:cs typeface="Arial" pitchFamily="34" charset="0"/>
              </a:rPr>
              <a:t>TABLE OF CONTENTS</a:t>
            </a:r>
          </a:p>
        </p:txBody>
      </p:sp>
      <p:sp>
        <p:nvSpPr>
          <p:cNvPr id="4" name="Slide Number Placeholder 3"/>
          <p:cNvSpPr>
            <a:spLocks noGrp="1"/>
          </p:cNvSpPr>
          <p:nvPr>
            <p:ph type="sldNum" sz="quarter" idx="12"/>
          </p:nvPr>
        </p:nvSpPr>
        <p:spPr/>
        <p:txBody>
          <a:bodyPr/>
          <a:lstStyle/>
          <a:p>
            <a:pPr marL="0" indent="0">
              <a:buFont typeface="+mj-lt"/>
              <a:buNone/>
            </a:pPr>
            <a:fld id="{2538E8B7-8BD9-9F48-9FB6-4E0DFEDB8449}" type="slidenum">
              <a:rPr lang="en-US" smtClean="0"/>
              <a:pPr marL="0" indent="0">
                <a:buFont typeface="+mj-lt"/>
                <a:buNone/>
              </a:pPr>
              <a:t>2</a:t>
            </a:fld>
            <a:endParaRPr lang="en-US" dirty="0"/>
          </a:p>
        </p:txBody>
      </p:sp>
    </p:spTree>
    <p:extLst>
      <p:ext uri="{BB962C8B-B14F-4D97-AF65-F5344CB8AC3E}">
        <p14:creationId xmlns:p14="http://schemas.microsoft.com/office/powerpoint/2010/main" val="3680848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7680" y="2514600"/>
            <a:ext cx="8374380" cy="1200329"/>
          </a:xfrm>
          <a:prstGeom prst="rect">
            <a:avLst/>
          </a:prstGeom>
        </p:spPr>
        <p:txBody>
          <a:bodyPr wrap="square">
            <a:spAutoFit/>
          </a:bodyPr>
          <a:lstStyle/>
          <a:p>
            <a:pPr lvl="0" algn="just" defTabSz="914400" fontAlgn="base">
              <a:spcBef>
                <a:spcPct val="0"/>
              </a:spcBef>
              <a:spcAft>
                <a:spcPct val="0"/>
              </a:spcAft>
            </a:pPr>
            <a:r>
              <a:rPr lang="en-GB" dirty="0" smtClean="0">
                <a:solidFill>
                  <a:srgbClr val="000000"/>
                </a:solidFill>
                <a:latin typeface="Helvetica Neue"/>
                <a:cs typeface="Arial" charset="0"/>
              </a:rPr>
              <a:t>Legal Services within the Department is responsible for the management of litigation against the Department. </a:t>
            </a:r>
            <a:endParaRPr lang="en-ZA" dirty="0">
              <a:solidFill>
                <a:prstClr val="black"/>
              </a:solidFill>
              <a:latin typeface="Helvetica Neue"/>
            </a:endParaRPr>
          </a:p>
          <a:p>
            <a:endParaRPr lang="en-ZA" dirty="0" smtClean="0">
              <a:solidFill>
                <a:prstClr val="black"/>
              </a:solidFill>
              <a:latin typeface="Helvetica Neue"/>
            </a:endParaRPr>
          </a:p>
          <a:p>
            <a:r>
              <a:rPr lang="en-ZA" dirty="0" smtClean="0">
                <a:solidFill>
                  <a:prstClr val="black"/>
                </a:solidFill>
                <a:latin typeface="Helvetica Neue"/>
              </a:rPr>
              <a:t>Line </a:t>
            </a:r>
            <a:r>
              <a:rPr lang="en-ZA" dirty="0">
                <a:solidFill>
                  <a:prstClr val="black"/>
                </a:solidFill>
                <a:latin typeface="Helvetica Neue"/>
              </a:rPr>
              <a:t>functions are the main sources of litigation against the </a:t>
            </a:r>
            <a:r>
              <a:rPr lang="en-ZA" dirty="0" smtClean="0">
                <a:solidFill>
                  <a:prstClr val="black"/>
                </a:solidFill>
                <a:latin typeface="Helvetica Neue"/>
              </a:rPr>
              <a:t>Department. </a:t>
            </a:r>
            <a:endParaRPr lang="en-ZA" dirty="0">
              <a:solidFill>
                <a:prstClr val="black"/>
              </a:solidFill>
              <a:latin typeface="Helvetica Neue"/>
            </a:endParaRPr>
          </a:p>
        </p:txBody>
      </p:sp>
      <p:sp>
        <p:nvSpPr>
          <p:cNvPr id="3" name="Rectangle 2"/>
          <p:cNvSpPr/>
          <p:nvPr/>
        </p:nvSpPr>
        <p:spPr>
          <a:xfrm>
            <a:off x="731520" y="1490008"/>
            <a:ext cx="7086600" cy="1477328"/>
          </a:xfrm>
          <a:prstGeom prst="rect">
            <a:avLst/>
          </a:prstGeom>
        </p:spPr>
        <p:txBody>
          <a:bodyPr wrap="square">
            <a:spAutoFit/>
          </a:bodyPr>
          <a:lstStyle/>
          <a:p>
            <a:endParaRPr lang="en-ZA" sz="3600" dirty="0" smtClean="0">
              <a:solidFill>
                <a:prstClr val="black"/>
              </a:solidFill>
            </a:endParaRPr>
          </a:p>
          <a:p>
            <a:endParaRPr lang="en-ZA" sz="3600" dirty="0">
              <a:solidFill>
                <a:prstClr val="black"/>
              </a:solidFill>
            </a:endParaRPr>
          </a:p>
          <a:p>
            <a:endParaRPr lang="en-ZA" dirty="0">
              <a:solidFill>
                <a:prstClr val="black"/>
              </a:solidFill>
            </a:endParaRPr>
          </a:p>
        </p:txBody>
      </p:sp>
      <p:sp>
        <p:nvSpPr>
          <p:cNvPr id="4" name="Rectangle 3"/>
          <p:cNvSpPr/>
          <p:nvPr/>
        </p:nvSpPr>
        <p:spPr>
          <a:xfrm>
            <a:off x="2286000" y="653207"/>
            <a:ext cx="4572000" cy="1200329"/>
          </a:xfrm>
          <a:prstGeom prst="rect">
            <a:avLst/>
          </a:prstGeom>
        </p:spPr>
        <p:txBody>
          <a:bodyPr>
            <a:spAutoFit/>
          </a:bodyPr>
          <a:lstStyle/>
          <a:p>
            <a:pPr lvl="0"/>
            <a:r>
              <a:rPr lang="en-ZA" sz="3600" dirty="0">
                <a:solidFill>
                  <a:prstClr val="black"/>
                </a:solidFill>
              </a:rPr>
              <a:t>MANAGEMENT OF LITIGATION PROCESSES</a:t>
            </a:r>
          </a:p>
        </p:txBody>
      </p:sp>
      <p:sp>
        <p:nvSpPr>
          <p:cNvPr id="5" name="Slide Number Placeholder 4"/>
          <p:cNvSpPr>
            <a:spLocks noGrp="1"/>
          </p:cNvSpPr>
          <p:nvPr>
            <p:ph type="sldNum" sz="quarter" idx="12"/>
          </p:nvPr>
        </p:nvSpPr>
        <p:spPr/>
        <p:txBody>
          <a:bodyPr/>
          <a:lstStyle/>
          <a:p>
            <a:pPr marL="0" indent="0">
              <a:buFont typeface="+mj-lt"/>
              <a:buNone/>
            </a:pPr>
            <a:fld id="{2538E8B7-8BD9-9F48-9FB6-4E0DFEDB8449}" type="slidenum">
              <a:rPr lang="en-US" smtClean="0"/>
              <a:pPr marL="0" indent="0">
                <a:buFont typeface="+mj-lt"/>
                <a:buNone/>
              </a:pPr>
              <a:t>3</a:t>
            </a:fld>
            <a:endParaRPr lang="en-US" dirty="0"/>
          </a:p>
        </p:txBody>
      </p:sp>
    </p:spTree>
    <p:extLst>
      <p:ext uri="{BB962C8B-B14F-4D97-AF65-F5344CB8AC3E}">
        <p14:creationId xmlns:p14="http://schemas.microsoft.com/office/powerpoint/2010/main" val="2080359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513" y="1213069"/>
            <a:ext cx="8980487" cy="2862322"/>
          </a:xfrm>
          <a:prstGeom prst="rect">
            <a:avLst/>
          </a:prstGeom>
        </p:spPr>
        <p:txBody>
          <a:bodyPr wrap="square">
            <a:spAutoFit/>
          </a:bodyPr>
          <a:lstStyle/>
          <a:p>
            <a:r>
              <a:rPr lang="en-ZA" dirty="0">
                <a:solidFill>
                  <a:prstClr val="black"/>
                </a:solidFill>
              </a:rPr>
              <a:t>Litigation against the Department is primarily by way of </a:t>
            </a:r>
            <a:r>
              <a:rPr lang="en-ZA" dirty="0" smtClean="0">
                <a:solidFill>
                  <a:prstClr val="black"/>
                </a:solidFill>
              </a:rPr>
              <a:t>motion </a:t>
            </a:r>
            <a:r>
              <a:rPr lang="en-ZA" dirty="0">
                <a:solidFill>
                  <a:prstClr val="black"/>
                </a:solidFill>
              </a:rPr>
              <a:t>and action proceedings. </a:t>
            </a:r>
          </a:p>
          <a:p>
            <a:endParaRPr lang="en-ZA" dirty="0">
              <a:solidFill>
                <a:prstClr val="black"/>
              </a:solidFill>
            </a:endParaRPr>
          </a:p>
          <a:p>
            <a:r>
              <a:rPr lang="en-ZA" b="1" dirty="0">
                <a:solidFill>
                  <a:prstClr val="black"/>
                </a:solidFill>
              </a:rPr>
              <a:t>Motion </a:t>
            </a:r>
            <a:r>
              <a:rPr lang="en-ZA" b="1" dirty="0" smtClean="0">
                <a:solidFill>
                  <a:prstClr val="black"/>
                </a:solidFill>
              </a:rPr>
              <a:t>proceedings: </a:t>
            </a:r>
            <a:r>
              <a:rPr lang="en-ZA" dirty="0" smtClean="0">
                <a:solidFill>
                  <a:prstClr val="black"/>
                </a:solidFill>
              </a:rPr>
              <a:t>High Court challenges in which applicants approach courts for specific reliefs , such as release from detention,  adjudication of visas, reviews against adverse decisions in respect of visas, asylum and refugee applications, ect.</a:t>
            </a:r>
          </a:p>
          <a:p>
            <a:endParaRPr lang="en-ZA" b="1" dirty="0">
              <a:solidFill>
                <a:prstClr val="black"/>
              </a:solidFill>
            </a:endParaRPr>
          </a:p>
          <a:p>
            <a:r>
              <a:rPr lang="en-ZA" b="1" dirty="0" smtClean="0">
                <a:solidFill>
                  <a:prstClr val="black"/>
                </a:solidFill>
              </a:rPr>
              <a:t>Action proceedings: </a:t>
            </a:r>
            <a:r>
              <a:rPr lang="en-ZA" dirty="0">
                <a:solidFill>
                  <a:prstClr val="black"/>
                </a:solidFill>
              </a:rPr>
              <a:t>C</a:t>
            </a:r>
            <a:r>
              <a:rPr lang="en-ZA" dirty="0" smtClean="0">
                <a:solidFill>
                  <a:prstClr val="black"/>
                </a:solidFill>
              </a:rPr>
              <a:t>ivil claims against the Department.</a:t>
            </a:r>
            <a:endParaRPr lang="en-ZA" dirty="0">
              <a:solidFill>
                <a:prstClr val="black"/>
              </a:solidFill>
            </a:endParaRPr>
          </a:p>
          <a:p>
            <a:endParaRPr lang="en-ZA" dirty="0">
              <a:solidFill>
                <a:prstClr val="black"/>
              </a:solidFill>
            </a:endParaRPr>
          </a:p>
          <a:p>
            <a:r>
              <a:rPr lang="en-ZA" b="1" dirty="0">
                <a:solidFill>
                  <a:prstClr val="black"/>
                </a:solidFill>
              </a:rPr>
              <a:t>Labour </a:t>
            </a:r>
            <a:r>
              <a:rPr lang="en-ZA" b="1" dirty="0" smtClean="0">
                <a:solidFill>
                  <a:prstClr val="black"/>
                </a:solidFill>
              </a:rPr>
              <a:t>relations</a:t>
            </a:r>
            <a:r>
              <a:rPr lang="en-ZA" dirty="0" smtClean="0">
                <a:solidFill>
                  <a:prstClr val="black"/>
                </a:solidFill>
              </a:rPr>
              <a:t>: Management of employee discipline and labour relations.</a:t>
            </a:r>
            <a:endParaRPr lang="en-ZA" dirty="0">
              <a:solidFill>
                <a:prstClr val="black"/>
              </a:solidFill>
            </a:endParaRPr>
          </a:p>
          <a:p>
            <a:endParaRPr lang="en-ZA" dirty="0">
              <a:solidFill>
                <a:prstClr val="black"/>
              </a:solidFill>
            </a:endParaRPr>
          </a:p>
        </p:txBody>
      </p:sp>
      <p:sp>
        <p:nvSpPr>
          <p:cNvPr id="3" name="Rectangle 2"/>
          <p:cNvSpPr/>
          <p:nvPr/>
        </p:nvSpPr>
        <p:spPr>
          <a:xfrm>
            <a:off x="1188720" y="0"/>
            <a:ext cx="5958840" cy="769441"/>
          </a:xfrm>
          <a:prstGeom prst="rect">
            <a:avLst/>
          </a:prstGeom>
        </p:spPr>
        <p:txBody>
          <a:bodyPr wrap="square">
            <a:spAutoFit/>
          </a:bodyPr>
          <a:lstStyle/>
          <a:p>
            <a:r>
              <a:rPr lang="en-ZA" sz="4400" dirty="0">
                <a:solidFill>
                  <a:prstClr val="black"/>
                </a:solidFill>
              </a:rPr>
              <a:t>NATURE OF LITIGATION </a:t>
            </a:r>
            <a:endParaRPr lang="en-ZA" dirty="0">
              <a:solidFill>
                <a:prstClr val="black"/>
              </a:solidFill>
            </a:endParaRPr>
          </a:p>
        </p:txBody>
      </p:sp>
      <p:sp>
        <p:nvSpPr>
          <p:cNvPr id="4" name="Slide Number Placeholder 3"/>
          <p:cNvSpPr>
            <a:spLocks noGrp="1"/>
          </p:cNvSpPr>
          <p:nvPr>
            <p:ph type="sldNum" sz="quarter" idx="12"/>
          </p:nvPr>
        </p:nvSpPr>
        <p:spPr/>
        <p:txBody>
          <a:bodyPr/>
          <a:lstStyle/>
          <a:p>
            <a:pPr marL="0" indent="0">
              <a:buFont typeface="+mj-lt"/>
              <a:buNone/>
            </a:pPr>
            <a:fld id="{2538E8B7-8BD9-9F48-9FB6-4E0DFEDB8449}" type="slidenum">
              <a:rPr lang="en-US" smtClean="0"/>
              <a:pPr marL="0" indent="0">
                <a:buFont typeface="+mj-lt"/>
                <a:buNone/>
              </a:pPr>
              <a:t>4</a:t>
            </a:fld>
            <a:endParaRPr lang="en-US" dirty="0"/>
          </a:p>
        </p:txBody>
      </p:sp>
    </p:spTree>
    <p:extLst>
      <p:ext uri="{BB962C8B-B14F-4D97-AF65-F5344CB8AC3E}">
        <p14:creationId xmlns:p14="http://schemas.microsoft.com/office/powerpoint/2010/main" val="3590319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7680" y="2024301"/>
            <a:ext cx="8503920" cy="1754326"/>
          </a:xfrm>
          <a:prstGeom prst="rect">
            <a:avLst/>
          </a:prstGeom>
        </p:spPr>
        <p:txBody>
          <a:bodyPr wrap="square">
            <a:spAutoFit/>
          </a:bodyPr>
          <a:lstStyle/>
          <a:p>
            <a:r>
              <a:rPr lang="en-ZA" b="1" dirty="0">
                <a:solidFill>
                  <a:prstClr val="black"/>
                </a:solidFill>
              </a:rPr>
              <a:t>Contingent Liability</a:t>
            </a:r>
            <a:r>
              <a:rPr lang="en-ZA" dirty="0">
                <a:solidFill>
                  <a:prstClr val="black"/>
                </a:solidFill>
              </a:rPr>
              <a:t>: </a:t>
            </a:r>
            <a:r>
              <a:rPr lang="en-ZA" dirty="0" smtClean="0">
                <a:solidFill>
                  <a:prstClr val="black"/>
                </a:solidFill>
              </a:rPr>
              <a:t>A </a:t>
            </a:r>
            <a:r>
              <a:rPr lang="en-ZA" dirty="0">
                <a:solidFill>
                  <a:prstClr val="black"/>
                </a:solidFill>
              </a:rPr>
              <a:t>potential liability that may occur, depending on the outcome of an uncertain further event, in this case, the outcome of a civil </a:t>
            </a:r>
            <a:r>
              <a:rPr lang="en-ZA" dirty="0" smtClean="0">
                <a:solidFill>
                  <a:prstClr val="black"/>
                </a:solidFill>
              </a:rPr>
              <a:t>claim against </a:t>
            </a:r>
            <a:r>
              <a:rPr lang="en-ZA" dirty="0">
                <a:solidFill>
                  <a:prstClr val="black"/>
                </a:solidFill>
              </a:rPr>
              <a:t>the Department.   </a:t>
            </a:r>
          </a:p>
          <a:p>
            <a:endParaRPr lang="en-ZA" dirty="0">
              <a:solidFill>
                <a:prstClr val="black"/>
              </a:solidFill>
            </a:endParaRPr>
          </a:p>
          <a:p>
            <a:r>
              <a:rPr lang="en-ZA" dirty="0">
                <a:solidFill>
                  <a:prstClr val="black"/>
                </a:solidFill>
              </a:rPr>
              <a:t>The Department currently has a contingent liability amounting to R2, 074 billion made out of civil claims. </a:t>
            </a:r>
          </a:p>
          <a:p>
            <a:endParaRPr lang="en-ZA" dirty="0">
              <a:solidFill>
                <a:prstClr val="black"/>
              </a:solidFill>
            </a:endParaRPr>
          </a:p>
        </p:txBody>
      </p:sp>
      <p:sp>
        <p:nvSpPr>
          <p:cNvPr id="3" name="Rectangle 2"/>
          <p:cNvSpPr/>
          <p:nvPr/>
        </p:nvSpPr>
        <p:spPr>
          <a:xfrm>
            <a:off x="883920" y="382012"/>
            <a:ext cx="7574280" cy="461665"/>
          </a:xfrm>
          <a:prstGeom prst="rect">
            <a:avLst/>
          </a:prstGeom>
        </p:spPr>
        <p:txBody>
          <a:bodyPr wrap="square">
            <a:spAutoFit/>
          </a:bodyPr>
          <a:lstStyle/>
          <a:p>
            <a:r>
              <a:rPr lang="en-ZA" sz="2400" b="1" dirty="0" smtClean="0">
                <a:solidFill>
                  <a:prstClr val="black"/>
                </a:solidFill>
              </a:rPr>
              <a:t>CONTIGENT LIABILITIES</a:t>
            </a:r>
            <a:endParaRPr lang="en-ZA" sz="2400" b="1" dirty="0">
              <a:solidFill>
                <a:prstClr val="black"/>
              </a:solidFill>
            </a:endParaRPr>
          </a:p>
        </p:txBody>
      </p:sp>
      <p:sp>
        <p:nvSpPr>
          <p:cNvPr id="4" name="Slide Number Placeholder 3"/>
          <p:cNvSpPr>
            <a:spLocks noGrp="1"/>
          </p:cNvSpPr>
          <p:nvPr>
            <p:ph type="sldNum" sz="quarter" idx="12"/>
          </p:nvPr>
        </p:nvSpPr>
        <p:spPr/>
        <p:txBody>
          <a:bodyPr/>
          <a:lstStyle/>
          <a:p>
            <a:pPr marL="0" indent="0">
              <a:buFont typeface="+mj-lt"/>
              <a:buNone/>
            </a:pPr>
            <a:fld id="{2538E8B7-8BD9-9F48-9FB6-4E0DFEDB8449}" type="slidenum">
              <a:rPr lang="en-US" smtClean="0"/>
              <a:pPr marL="0" indent="0">
                <a:buFont typeface="+mj-lt"/>
                <a:buNone/>
              </a:pPr>
              <a:t>5</a:t>
            </a:fld>
            <a:endParaRPr lang="en-US" dirty="0"/>
          </a:p>
        </p:txBody>
      </p:sp>
    </p:spTree>
    <p:extLst>
      <p:ext uri="{BB962C8B-B14F-4D97-AF65-F5344CB8AC3E}">
        <p14:creationId xmlns:p14="http://schemas.microsoft.com/office/powerpoint/2010/main" val="1309965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4220036869"/>
              </p:ext>
            </p:extLst>
          </p:nvPr>
        </p:nvGraphicFramePr>
        <p:xfrm>
          <a:off x="594359" y="1143002"/>
          <a:ext cx="7924803" cy="4802827"/>
        </p:xfrm>
        <a:graphic>
          <a:graphicData uri="http://schemas.openxmlformats.org/drawingml/2006/table">
            <a:tbl>
              <a:tblPr/>
              <a:tblGrid>
                <a:gridCol w="1433938"/>
                <a:gridCol w="1430127"/>
                <a:gridCol w="1433938"/>
                <a:gridCol w="1430127"/>
                <a:gridCol w="1247070"/>
                <a:gridCol w="949603"/>
              </a:tblGrid>
              <a:tr h="194884">
                <a:tc rowSpan="3">
                  <a:txBody>
                    <a:bodyPr/>
                    <a:lstStyle/>
                    <a:p>
                      <a:pPr algn="ctr" fontAlgn="ctr"/>
                      <a:r>
                        <a:rPr lang="en-ZA" sz="1100" b="1" i="0" u="none" strike="noStrike" dirty="0">
                          <a:solidFill>
                            <a:srgbClr val="000000"/>
                          </a:solidFill>
                          <a:effectLst/>
                          <a:latin typeface="Calibri"/>
                        </a:rPr>
                        <a:t>FINANCIAL YEAR</a:t>
                      </a:r>
                    </a:p>
                  </a:txBody>
                  <a:tcPr marL="9317" marR="9317" marT="93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b"/>
                      <a:r>
                        <a:rPr lang="en-ZA" sz="1100" b="1" i="0" u="none" strike="noStrike">
                          <a:solidFill>
                            <a:srgbClr val="000000"/>
                          </a:solidFill>
                          <a:effectLst/>
                          <a:latin typeface="Calibri"/>
                        </a:rPr>
                        <a:t>DETAILS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169306">
                <a:tc vMerge="1">
                  <a:txBody>
                    <a:bodyPr/>
                    <a:lstStyle/>
                    <a:p>
                      <a:endParaRPr lang="en-ZA"/>
                    </a:p>
                  </a:txBody>
                  <a:tcPr/>
                </a:tc>
                <a:tc>
                  <a:txBody>
                    <a:bodyPr/>
                    <a:lstStyle/>
                    <a:p>
                      <a:pPr algn="ctr" fontAlgn="b"/>
                      <a:r>
                        <a:rPr lang="en-ZA" sz="1100" b="0" i="0" u="none" strike="noStrike">
                          <a:solidFill>
                            <a:srgbClr val="000000"/>
                          </a:solidFill>
                          <a:effectLst/>
                          <a:latin typeface="Calibri"/>
                        </a:rPr>
                        <a:t>CORE BUSINESS :IMMIGRATION &amp; CIVIC AFFAIRS</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a:rPr>
                        <a:t>LABOUR DISPUTES</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100" b="0" i="0" u="none" strike="noStrike">
                          <a:solidFill>
                            <a:srgbClr val="000000"/>
                          </a:solidFill>
                          <a:effectLst/>
                          <a:latin typeface="Calibri"/>
                        </a:rPr>
                        <a:t>FINANCE &amp;SUPPLY CHAIN MANAGEMENT DISPUTED  TENDERS &amp; CONTRACTS</a:t>
                      </a:r>
                    </a:p>
                  </a:txBody>
                  <a:tcPr marL="9317" marR="9317" marT="93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ZA" sz="1100" b="0" i="0" u="none" strike="noStrike">
                          <a:solidFill>
                            <a:srgbClr val="000000"/>
                          </a:solidFill>
                          <a:effectLst/>
                          <a:latin typeface="Calibri"/>
                        </a:rPr>
                        <a:t>OTHERS</a:t>
                      </a:r>
                    </a:p>
                  </a:txBody>
                  <a:tcPr marL="9317" marR="9317" marT="93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a:rPr>
                        <a:t>TOTAL LITIGATION  AND LEGAL ENQUIRIES</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884">
                <a:tc vMerge="1">
                  <a:txBody>
                    <a:bodyPr/>
                    <a:lstStyle/>
                    <a:p>
                      <a:endParaRPr lang="en-ZA"/>
                    </a:p>
                  </a:txBody>
                  <a:tcPr/>
                </a:tc>
                <a:tc>
                  <a:txBody>
                    <a:bodyPr/>
                    <a:lstStyle/>
                    <a:p>
                      <a:pPr algn="ctr" fontAlgn="b"/>
                      <a:r>
                        <a:rPr lang="en-ZA" sz="1100" b="0" i="0" u="none" strike="noStrike">
                          <a:solidFill>
                            <a:srgbClr val="000000"/>
                          </a:solidFill>
                          <a:effectLst/>
                          <a:latin typeface="Calibri"/>
                        </a:rPr>
                        <a:t>R'000</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Calibri"/>
                        </a:rPr>
                        <a:t>R'000</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Calibri"/>
                        </a:rPr>
                        <a:t>R'000</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Calibri"/>
                        </a:rPr>
                        <a:t>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100" b="0" i="0" u="none" strike="noStrike">
                          <a:solidFill>
                            <a:srgbClr val="000000"/>
                          </a:solidFill>
                          <a:effectLst/>
                          <a:latin typeface="Calibri"/>
                        </a:rPr>
                        <a:t>R'000</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0417">
                <a:tc>
                  <a:txBody>
                    <a:bodyPr/>
                    <a:lstStyle/>
                    <a:p>
                      <a:pPr algn="l" fontAlgn="b"/>
                      <a:r>
                        <a:rPr lang="en-ZA" sz="1100" b="0" i="0" u="none" strike="noStrike">
                          <a:solidFill>
                            <a:srgbClr val="000000"/>
                          </a:solidFill>
                          <a:effectLst/>
                          <a:latin typeface="Calibri"/>
                        </a:rPr>
                        <a:t>2009/10 FY</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ZA" sz="1100" b="0" i="0" u="none" strike="noStrike" dirty="0">
                          <a:solidFill>
                            <a:srgbClr val="000000"/>
                          </a:solidFill>
                          <a:effectLst/>
                          <a:latin typeface="Calibri"/>
                        </a:rPr>
                        <a:t>                       414,000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ZA" sz="1100" b="0" i="0" u="none" strike="noStrike" dirty="0">
                          <a:solidFill>
                            <a:srgbClr val="000000"/>
                          </a:solidFill>
                          <a:effectLst/>
                          <a:latin typeface="Calibri"/>
                        </a:rPr>
                        <a:t>                     -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ZA" sz="1100" b="0" i="0" u="none" strike="noStrike" dirty="0">
                          <a:solidFill>
                            <a:srgbClr val="000000"/>
                          </a:solidFill>
                          <a:effectLst/>
                          <a:latin typeface="Calibri"/>
                        </a:rPr>
                        <a:t>                    </a:t>
                      </a:r>
                      <a:r>
                        <a:rPr lang="en-ZA" sz="1100" b="0" i="0" u="none" strike="noStrike" dirty="0" smtClean="0">
                          <a:solidFill>
                            <a:srgbClr val="000000"/>
                          </a:solidFill>
                          <a:effectLst/>
                          <a:latin typeface="Calibri"/>
                        </a:rPr>
                        <a:t>6,447,300 </a:t>
                      </a:r>
                      <a:endParaRPr lang="en-ZA" sz="1100" b="0" i="0" u="none" strike="noStrike" dirty="0">
                        <a:solidFill>
                          <a:srgbClr val="000000"/>
                        </a:solidFill>
                        <a:effectLst/>
                        <a:latin typeface="Calibri"/>
                      </a:endParaRP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ZA" sz="1100" b="0" i="0" u="none" strike="noStrike" dirty="0">
                          <a:solidFill>
                            <a:srgbClr val="000000"/>
                          </a:solidFill>
                          <a:effectLst/>
                          <a:latin typeface="Calibri"/>
                        </a:rPr>
                        <a:t>                          </a:t>
                      </a:r>
                      <a:r>
                        <a:rPr lang="en-ZA" sz="1100" b="0" i="0" u="none" strike="noStrike" dirty="0" smtClean="0">
                          <a:solidFill>
                            <a:srgbClr val="000000"/>
                          </a:solidFill>
                          <a:effectLst/>
                          <a:latin typeface="Calibri"/>
                        </a:rPr>
                        <a:t>700      </a:t>
                      </a:r>
                      <a:endParaRPr lang="en-ZA" sz="1100" b="0" i="0" u="none" strike="noStrike" dirty="0">
                        <a:solidFill>
                          <a:srgbClr val="000000"/>
                        </a:solidFill>
                        <a:effectLst/>
                        <a:latin typeface="Calibri"/>
                      </a:endParaRP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ZA" sz="1100" b="0" i="0" u="none" strike="noStrike" dirty="0">
                          <a:solidFill>
                            <a:srgbClr val="000000"/>
                          </a:solidFill>
                          <a:effectLst/>
                          <a:latin typeface="Calibri"/>
                        </a:rPr>
                        <a:t>      6,862,000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60417">
                <a:tc>
                  <a:txBody>
                    <a:bodyPr/>
                    <a:lstStyle/>
                    <a:p>
                      <a:pPr algn="l" fontAlgn="b"/>
                      <a:r>
                        <a:rPr lang="en-ZA" sz="1100" b="0" i="0" u="none" strike="noStrike">
                          <a:solidFill>
                            <a:srgbClr val="000000"/>
                          </a:solidFill>
                          <a:effectLst/>
                          <a:latin typeface="Calibri"/>
                        </a:rPr>
                        <a:t>2010/11 FY</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469,000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dirty="0">
                          <a:solidFill>
                            <a:srgbClr val="000000"/>
                          </a:solidFill>
                          <a:effectLst/>
                          <a:latin typeface="Calibri"/>
                        </a:rPr>
                        <a:t>                       734,100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dirty="0">
                          <a:solidFill>
                            <a:srgbClr val="000000"/>
                          </a:solidFill>
                          <a:effectLst/>
                          <a:latin typeface="Calibri"/>
                        </a:rPr>
                        <a:t>                       6,094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1,209,194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60417">
                <a:tc>
                  <a:txBody>
                    <a:bodyPr/>
                    <a:lstStyle/>
                    <a:p>
                      <a:pPr algn="l" fontAlgn="b"/>
                      <a:r>
                        <a:rPr lang="en-ZA" sz="1100" b="0" i="0" u="none" strike="noStrike">
                          <a:solidFill>
                            <a:srgbClr val="000000"/>
                          </a:solidFill>
                          <a:effectLst/>
                          <a:latin typeface="Calibri"/>
                        </a:rPr>
                        <a:t>2011/12 FY</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466,400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734,500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1,415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1,202,315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60417">
                <a:tc>
                  <a:txBody>
                    <a:bodyPr/>
                    <a:lstStyle/>
                    <a:p>
                      <a:pPr algn="l" fontAlgn="b"/>
                      <a:r>
                        <a:rPr lang="en-ZA" sz="1100" b="0" i="0" u="none" strike="noStrike">
                          <a:solidFill>
                            <a:srgbClr val="000000"/>
                          </a:solidFill>
                          <a:effectLst/>
                          <a:latin typeface="Calibri"/>
                        </a:rPr>
                        <a:t>2012/13 FY</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507,100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830,000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3,477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1,340,577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60417">
                <a:tc>
                  <a:txBody>
                    <a:bodyPr/>
                    <a:lstStyle/>
                    <a:p>
                      <a:pPr algn="l" fontAlgn="b"/>
                      <a:r>
                        <a:rPr lang="en-ZA" sz="1100" b="0" i="0" u="none" strike="noStrike" dirty="0">
                          <a:solidFill>
                            <a:srgbClr val="000000"/>
                          </a:solidFill>
                          <a:effectLst/>
                          <a:latin typeface="Calibri"/>
                        </a:rPr>
                        <a:t>2013/14 FY</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ZA" sz="1100" b="0" i="0" u="none" strike="noStrike" dirty="0">
                          <a:solidFill>
                            <a:srgbClr val="000000"/>
                          </a:solidFill>
                          <a:effectLst/>
                          <a:latin typeface="Calibri"/>
                        </a:rPr>
                        <a:t>                       593,100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dirty="0">
                          <a:solidFill>
                            <a:srgbClr val="000000"/>
                          </a:solidFill>
                          <a:effectLst/>
                          <a:latin typeface="Calibri"/>
                        </a:rPr>
                        <a:t>                       </a:t>
                      </a:r>
                      <a:r>
                        <a:rPr lang="en-ZA" sz="1100" b="0" i="0" u="none" strike="noStrike" dirty="0" smtClean="0">
                          <a:solidFill>
                            <a:srgbClr val="000000"/>
                          </a:solidFill>
                          <a:effectLst/>
                          <a:latin typeface="Calibri"/>
                        </a:rPr>
                        <a:t>837,373 </a:t>
                      </a:r>
                      <a:endParaRPr lang="en-ZA" sz="1100" b="0" i="0" u="none" strike="noStrike" dirty="0">
                        <a:solidFill>
                          <a:srgbClr val="000000"/>
                        </a:solidFill>
                        <a:effectLst/>
                        <a:latin typeface="Calibri"/>
                      </a:endParaRP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dirty="0">
                          <a:solidFill>
                            <a:srgbClr val="000000"/>
                          </a:solidFill>
                          <a:effectLst/>
                          <a:latin typeface="Calibri"/>
                        </a:rPr>
                        <a:t>                  </a:t>
                      </a:r>
                      <a:r>
                        <a:rPr lang="en-ZA" sz="1100" b="0" i="0" u="none" strike="noStrike" dirty="0" smtClean="0">
                          <a:solidFill>
                            <a:srgbClr val="000000"/>
                          </a:solidFill>
                          <a:effectLst/>
                          <a:latin typeface="Calibri"/>
                        </a:rPr>
                        <a:t>4.100 </a:t>
                      </a:r>
                      <a:endParaRPr lang="en-ZA" sz="1100" b="0" i="0" u="none" strike="noStrike" dirty="0">
                        <a:solidFill>
                          <a:srgbClr val="000000"/>
                        </a:solidFill>
                        <a:effectLst/>
                        <a:latin typeface="Calibri"/>
                      </a:endParaRP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dirty="0">
                          <a:solidFill>
                            <a:srgbClr val="000000"/>
                          </a:solidFill>
                          <a:effectLst/>
                          <a:latin typeface="Calibri"/>
                        </a:rPr>
                        <a:t>      </a:t>
                      </a:r>
                      <a:r>
                        <a:rPr lang="en-ZA" sz="1100" b="0" i="0" u="none" strike="noStrike" dirty="0" smtClean="0">
                          <a:solidFill>
                            <a:srgbClr val="000000"/>
                          </a:solidFill>
                          <a:effectLst/>
                          <a:latin typeface="Calibri"/>
                        </a:rPr>
                        <a:t>1,434,573</a:t>
                      </a:r>
                      <a:endParaRPr lang="en-ZA" sz="1100" b="0" i="0" u="none" strike="noStrike" dirty="0">
                        <a:solidFill>
                          <a:srgbClr val="000000"/>
                        </a:solidFill>
                        <a:effectLst/>
                        <a:latin typeface="Calibri"/>
                      </a:endParaRP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60417">
                <a:tc>
                  <a:txBody>
                    <a:bodyPr/>
                    <a:lstStyle/>
                    <a:p>
                      <a:pPr algn="l" fontAlgn="b"/>
                      <a:r>
                        <a:rPr lang="en-ZA" sz="1100" b="0" i="0" u="none" strike="noStrike">
                          <a:solidFill>
                            <a:srgbClr val="000000"/>
                          </a:solidFill>
                          <a:effectLst/>
                          <a:latin typeface="Calibri"/>
                        </a:rPr>
                        <a:t>2014/15 FY</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n-ZA" sz="1100" b="0" i="0" u="none" strike="noStrike">
                          <a:solidFill>
                            <a:srgbClr val="000000"/>
                          </a:solidFill>
                          <a:effectLst/>
                          <a:latin typeface="Calibri"/>
                        </a:rPr>
                        <a:t>                       209,500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828,600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8,797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1,046,897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60417">
                <a:tc>
                  <a:txBody>
                    <a:bodyPr/>
                    <a:lstStyle/>
                    <a:p>
                      <a:pPr algn="l" fontAlgn="b"/>
                      <a:r>
                        <a:rPr lang="en-ZA" sz="1100" b="0" i="0" u="none" strike="noStrike">
                          <a:solidFill>
                            <a:srgbClr val="000000"/>
                          </a:solidFill>
                          <a:effectLst/>
                          <a:latin typeface="Calibri"/>
                        </a:rPr>
                        <a:t>2015/16 FY</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228,400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39,500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dirty="0">
                          <a:solidFill>
                            <a:srgbClr val="000000"/>
                          </a:solidFill>
                          <a:effectLst/>
                          <a:latin typeface="Calibri"/>
                        </a:rPr>
                        <a:t>                       827,600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a:solidFill>
                            <a:srgbClr val="000000"/>
                          </a:solidFill>
                          <a:effectLst/>
                          <a:latin typeface="Calibri"/>
                        </a:rPr>
                        <a:t>                       7,054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ZA" sz="1100" b="0" i="0" u="none" strike="noStrike" dirty="0">
                          <a:solidFill>
                            <a:srgbClr val="000000"/>
                          </a:solidFill>
                          <a:effectLst/>
                          <a:latin typeface="Calibri"/>
                        </a:rPr>
                        <a:t>      1,102,554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60417">
                <a:tc>
                  <a:txBody>
                    <a:bodyPr/>
                    <a:lstStyle/>
                    <a:p>
                      <a:pPr algn="l" fontAlgn="b"/>
                      <a:r>
                        <a:rPr lang="en-ZA" sz="1100" b="0" i="0" u="none" strike="noStrike">
                          <a:solidFill>
                            <a:srgbClr val="000000"/>
                          </a:solidFill>
                          <a:effectLst/>
                          <a:latin typeface="Calibri"/>
                        </a:rPr>
                        <a:t>2016/17 FY</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a:rPr>
                        <a:t>                    1,090,700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a:solidFill>
                            <a:srgbClr val="000000"/>
                          </a:solidFill>
                          <a:effectLst/>
                          <a:latin typeface="Calibri"/>
                        </a:rPr>
                        <a:t>            63,000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Calibri"/>
                        </a:rPr>
                        <a:t>                       920,200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Calibri"/>
                        </a:rPr>
                        <a:t>                       1,084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ZA" sz="1100" b="0" i="0" u="none" strike="noStrike" dirty="0">
                          <a:solidFill>
                            <a:srgbClr val="000000"/>
                          </a:solidFill>
                          <a:effectLst/>
                          <a:latin typeface="Calibri"/>
                        </a:rPr>
                        <a:t>      2,074,984 </a:t>
                      </a:r>
                    </a:p>
                  </a:txBody>
                  <a:tcPr marL="9317" marR="9317" marT="931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60417">
                <a:tc>
                  <a:txBody>
                    <a:bodyPr/>
                    <a:lstStyle/>
                    <a:p>
                      <a:pPr algn="l" fontAlgn="b"/>
                      <a:endParaRPr lang="en-ZA" sz="1100" b="0" i="0" u="none" strike="noStrike">
                        <a:solidFill>
                          <a:srgbClr val="000000"/>
                        </a:solidFill>
                        <a:effectLst/>
                        <a:latin typeface="Calibri"/>
                      </a:endParaRPr>
                    </a:p>
                  </a:txBody>
                  <a:tcPr marL="9317" marR="9317" marT="931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ZA" sz="1100" b="1" i="0" u="none" strike="noStrike" dirty="0">
                        <a:solidFill>
                          <a:srgbClr val="000000"/>
                        </a:solidFill>
                        <a:effectLst/>
                        <a:latin typeface="Calibri"/>
                      </a:endParaRPr>
                    </a:p>
                  </a:txBody>
                  <a:tcPr marL="9317" marR="9317" marT="931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ZA" sz="1100" b="1" i="0" u="none" strike="noStrike" dirty="0">
                        <a:solidFill>
                          <a:srgbClr val="000000"/>
                        </a:solidFill>
                        <a:effectLst/>
                        <a:latin typeface="Calibri"/>
                      </a:endParaRPr>
                    </a:p>
                  </a:txBody>
                  <a:tcPr marL="9317" marR="9317" marT="931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ZA" sz="1100" b="1" i="0" u="none" strike="noStrike" dirty="0">
                        <a:solidFill>
                          <a:srgbClr val="000000"/>
                        </a:solidFill>
                        <a:effectLst/>
                        <a:latin typeface="Calibri"/>
                      </a:endParaRPr>
                    </a:p>
                  </a:txBody>
                  <a:tcPr marL="9317" marR="9317" marT="931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ZA" sz="1100" b="1" i="0" u="none" strike="noStrike" dirty="0">
                        <a:solidFill>
                          <a:srgbClr val="000000"/>
                        </a:solidFill>
                        <a:effectLst/>
                        <a:latin typeface="Calibri"/>
                      </a:endParaRPr>
                    </a:p>
                  </a:txBody>
                  <a:tcPr marL="9317" marR="9317" marT="931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ZA" sz="1100" b="1" i="0" u="none" strike="noStrike" dirty="0">
                        <a:solidFill>
                          <a:srgbClr val="000000"/>
                        </a:solidFill>
                        <a:effectLst/>
                        <a:latin typeface="Calibri"/>
                      </a:endParaRPr>
                    </a:p>
                  </a:txBody>
                  <a:tcPr marL="9317" marR="9317" marT="9317"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r>
            </a:tbl>
          </a:graphicData>
        </a:graphic>
      </p:graphicFrame>
      <p:sp>
        <p:nvSpPr>
          <p:cNvPr id="3" name="Rectangle 2"/>
          <p:cNvSpPr/>
          <p:nvPr/>
        </p:nvSpPr>
        <p:spPr>
          <a:xfrm>
            <a:off x="2042160" y="470208"/>
            <a:ext cx="4800600" cy="461665"/>
          </a:xfrm>
          <a:prstGeom prst="rect">
            <a:avLst/>
          </a:prstGeom>
        </p:spPr>
        <p:txBody>
          <a:bodyPr wrap="square">
            <a:spAutoFit/>
          </a:bodyPr>
          <a:lstStyle/>
          <a:p>
            <a:pPr lvl="0"/>
            <a:r>
              <a:rPr lang="en-ZA" sz="2400" b="1" dirty="0">
                <a:solidFill>
                  <a:prstClr val="black"/>
                </a:solidFill>
              </a:rPr>
              <a:t>CONTIGENT LIABILITIES</a:t>
            </a:r>
          </a:p>
        </p:txBody>
      </p:sp>
      <p:sp>
        <p:nvSpPr>
          <p:cNvPr id="4" name="Slide Number Placeholder 3"/>
          <p:cNvSpPr>
            <a:spLocks noGrp="1"/>
          </p:cNvSpPr>
          <p:nvPr>
            <p:ph type="sldNum" sz="quarter" idx="12"/>
          </p:nvPr>
        </p:nvSpPr>
        <p:spPr/>
        <p:txBody>
          <a:bodyPr/>
          <a:lstStyle/>
          <a:p>
            <a:pPr marL="0" indent="0">
              <a:buFont typeface="+mj-lt"/>
              <a:buNone/>
            </a:pPr>
            <a:fld id="{2538E8B7-8BD9-9F48-9FB6-4E0DFEDB8449}" type="slidenum">
              <a:rPr lang="en-US" smtClean="0"/>
              <a:pPr marL="0" indent="0">
                <a:buFont typeface="+mj-lt"/>
                <a:buNone/>
              </a:pPr>
              <a:t>6</a:t>
            </a:fld>
            <a:endParaRPr lang="en-US" dirty="0"/>
          </a:p>
        </p:txBody>
      </p:sp>
    </p:spTree>
    <p:extLst>
      <p:ext uri="{BB962C8B-B14F-4D97-AF65-F5344CB8AC3E}">
        <p14:creationId xmlns:p14="http://schemas.microsoft.com/office/powerpoint/2010/main" val="2565379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4"/>
          <p:cNvGraphicFramePr>
            <a:graphicFrameLocks/>
          </p:cNvGraphicFramePr>
          <p:nvPr>
            <p:extLst>
              <p:ext uri="{D42A27DB-BD31-4B8C-83A1-F6EECF244321}">
                <p14:modId xmlns:p14="http://schemas.microsoft.com/office/powerpoint/2010/main" val="1228833232"/>
              </p:ext>
            </p:extLst>
          </p:nvPr>
        </p:nvGraphicFramePr>
        <p:xfrm>
          <a:off x="716274" y="960119"/>
          <a:ext cx="7620002" cy="4739639"/>
        </p:xfrm>
        <a:graphic>
          <a:graphicData uri="http://schemas.openxmlformats.org/drawingml/2006/table">
            <a:tbl>
              <a:tblPr firstRow="1" firstCol="1" bandRow="1">
                <a:tableStyleId>{5C22544A-7EE6-4342-B048-85BDC9FD1C3A}</a:tableStyleId>
              </a:tblPr>
              <a:tblGrid>
                <a:gridCol w="1295794"/>
                <a:gridCol w="1087912"/>
                <a:gridCol w="1040176"/>
                <a:gridCol w="1075592"/>
                <a:gridCol w="1040176"/>
                <a:gridCol w="1040176"/>
                <a:gridCol w="1040176"/>
              </a:tblGrid>
              <a:tr h="401124">
                <a:tc>
                  <a:txBody>
                    <a:bodyPr/>
                    <a:lstStyle/>
                    <a:p>
                      <a:pPr>
                        <a:lnSpc>
                          <a:spcPct val="115000"/>
                        </a:lnSpc>
                        <a:spcAft>
                          <a:spcPts val="0"/>
                        </a:spcAft>
                      </a:pPr>
                      <a:r>
                        <a:rPr lang="en-ZA" sz="1200" dirty="0">
                          <a:effectLst/>
                        </a:rPr>
                        <a:t>Description</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2012/2013</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2013/2014</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2014/2015</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2015/2016</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dirty="0">
                          <a:effectLst/>
                        </a:rPr>
                        <a:t>2016/2017</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effectLst/>
                          <a:latin typeface="Calibri"/>
                          <a:ea typeface="Calibri"/>
                          <a:cs typeface="Times New Roman"/>
                        </a:rPr>
                        <a:t>2017/2018</a:t>
                      </a:r>
                      <a:endParaRPr lang="en-ZA" sz="1100" dirty="0">
                        <a:effectLst/>
                        <a:latin typeface="Calibri"/>
                        <a:ea typeface="Calibri"/>
                        <a:cs typeface="Times New Roman"/>
                      </a:endParaRPr>
                    </a:p>
                  </a:txBody>
                  <a:tcPr marL="68580" marR="68580" marT="0" marB="0"/>
                </a:tc>
              </a:tr>
              <a:tr h="850360">
                <a:tc>
                  <a:txBody>
                    <a:bodyPr/>
                    <a:lstStyle/>
                    <a:p>
                      <a:pPr>
                        <a:lnSpc>
                          <a:spcPct val="115000"/>
                        </a:lnSpc>
                        <a:spcAft>
                          <a:spcPts val="0"/>
                        </a:spcAft>
                      </a:pPr>
                      <a:r>
                        <a:rPr lang="en-ZA" sz="1200">
                          <a:effectLst/>
                        </a:rPr>
                        <a:t>Immigration</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1907</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876</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609</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995</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dirty="0">
                          <a:effectLst/>
                        </a:rPr>
                        <a:t>1232</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effectLst/>
                          <a:latin typeface="Calibri"/>
                          <a:ea typeface="Calibri"/>
                          <a:cs typeface="Times New Roman"/>
                        </a:rPr>
                        <a:t>999</a:t>
                      </a:r>
                      <a:endParaRPr lang="en-ZA" sz="1100" dirty="0">
                        <a:effectLst/>
                        <a:latin typeface="Calibri"/>
                        <a:ea typeface="Calibri"/>
                        <a:cs typeface="Times New Roman"/>
                      </a:endParaRPr>
                    </a:p>
                  </a:txBody>
                  <a:tcPr marL="68580" marR="68580" marT="0" marB="0"/>
                </a:tc>
              </a:tr>
              <a:tr h="827205">
                <a:tc>
                  <a:txBody>
                    <a:bodyPr/>
                    <a:lstStyle/>
                    <a:p>
                      <a:pPr>
                        <a:lnSpc>
                          <a:spcPct val="115000"/>
                        </a:lnSpc>
                        <a:spcAft>
                          <a:spcPts val="0"/>
                        </a:spcAft>
                      </a:pPr>
                      <a:r>
                        <a:rPr lang="en-ZA" sz="1200">
                          <a:effectLst/>
                        </a:rPr>
                        <a:t>Asylum Seeker Management </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dirty="0">
                          <a:effectLst/>
                        </a:rPr>
                        <a:t>867</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749</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955</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dirty="0">
                          <a:effectLst/>
                        </a:rPr>
                        <a:t>1700</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1900</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effectLst/>
                          <a:latin typeface="Calibri"/>
                          <a:ea typeface="Calibri"/>
                          <a:cs typeface="Times New Roman"/>
                        </a:rPr>
                        <a:t>473</a:t>
                      </a:r>
                      <a:endParaRPr lang="en-ZA" sz="1100" dirty="0">
                        <a:effectLst/>
                        <a:latin typeface="Calibri"/>
                        <a:ea typeface="Calibri"/>
                        <a:cs typeface="Times New Roman"/>
                      </a:endParaRPr>
                    </a:p>
                  </a:txBody>
                  <a:tcPr marL="68580" marR="68580" marT="0" marB="0"/>
                </a:tc>
              </a:tr>
              <a:tr h="913398">
                <a:tc>
                  <a:txBody>
                    <a:bodyPr/>
                    <a:lstStyle/>
                    <a:p>
                      <a:pPr>
                        <a:lnSpc>
                          <a:spcPct val="115000"/>
                        </a:lnSpc>
                        <a:spcAft>
                          <a:spcPts val="0"/>
                        </a:spcAft>
                      </a:pPr>
                      <a:r>
                        <a:rPr lang="en-ZA" sz="1200">
                          <a:effectLst/>
                        </a:rPr>
                        <a:t>Civic Services</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dirty="0">
                          <a:effectLst/>
                        </a:rPr>
                        <a:t>319</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362</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208</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908</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456</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effectLst/>
                          <a:latin typeface="Calibri"/>
                          <a:ea typeface="Calibri"/>
                          <a:cs typeface="Times New Roman"/>
                        </a:rPr>
                        <a:t>479</a:t>
                      </a:r>
                      <a:endParaRPr lang="en-ZA" sz="1100" dirty="0">
                        <a:effectLst/>
                        <a:latin typeface="Calibri"/>
                        <a:ea typeface="Calibri"/>
                        <a:cs typeface="Times New Roman"/>
                      </a:endParaRPr>
                    </a:p>
                  </a:txBody>
                  <a:tcPr marL="68580" marR="68580" marT="0" marB="0"/>
                </a:tc>
              </a:tr>
              <a:tr h="544180">
                <a:tc>
                  <a:txBody>
                    <a:bodyPr/>
                    <a:lstStyle/>
                    <a:p>
                      <a:pPr>
                        <a:lnSpc>
                          <a:spcPct val="115000"/>
                        </a:lnSpc>
                        <a:spcAft>
                          <a:spcPts val="0"/>
                        </a:spcAft>
                      </a:pPr>
                      <a:r>
                        <a:rPr lang="en-ZA" sz="1200">
                          <a:effectLst/>
                        </a:rPr>
                        <a:t>Summons </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dirty="0">
                          <a:effectLst/>
                        </a:rPr>
                        <a:t>117</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83</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30</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60</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134</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effectLst/>
                          <a:latin typeface="Calibri"/>
                          <a:ea typeface="Calibri"/>
                          <a:cs typeface="Times New Roman"/>
                        </a:rPr>
                        <a:t>58</a:t>
                      </a:r>
                      <a:endParaRPr lang="en-ZA" sz="1100" dirty="0">
                        <a:effectLst/>
                        <a:latin typeface="Calibri"/>
                        <a:ea typeface="Calibri"/>
                        <a:cs typeface="Times New Roman"/>
                      </a:endParaRPr>
                    </a:p>
                  </a:txBody>
                  <a:tcPr marL="68580" marR="68580" marT="0" marB="0"/>
                </a:tc>
              </a:tr>
              <a:tr h="401124">
                <a:tc>
                  <a:txBody>
                    <a:bodyPr/>
                    <a:lstStyle/>
                    <a:p>
                      <a:pPr>
                        <a:lnSpc>
                          <a:spcPct val="115000"/>
                        </a:lnSpc>
                        <a:spcAft>
                          <a:spcPts val="0"/>
                        </a:spcAft>
                      </a:pPr>
                      <a:r>
                        <a:rPr lang="en-ZA" sz="1200">
                          <a:effectLst/>
                        </a:rPr>
                        <a:t>Labour </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69</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54</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47</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69</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92</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effectLst/>
                          <a:latin typeface="Calibri"/>
                          <a:ea typeface="Calibri"/>
                          <a:cs typeface="Times New Roman"/>
                        </a:rPr>
                        <a:t>73</a:t>
                      </a:r>
                      <a:endParaRPr lang="en-ZA" sz="1100" dirty="0">
                        <a:effectLst/>
                        <a:latin typeface="Calibri"/>
                        <a:ea typeface="Calibri"/>
                        <a:cs typeface="Times New Roman"/>
                      </a:endParaRPr>
                    </a:p>
                  </a:txBody>
                  <a:tcPr marL="68580" marR="68580" marT="0" marB="0"/>
                </a:tc>
              </a:tr>
              <a:tr h="401124">
                <a:tc>
                  <a:txBody>
                    <a:bodyPr/>
                    <a:lstStyle/>
                    <a:p>
                      <a:pPr>
                        <a:lnSpc>
                          <a:spcPct val="115000"/>
                        </a:lnSpc>
                        <a:spcAft>
                          <a:spcPts val="0"/>
                        </a:spcAft>
                      </a:pPr>
                      <a:r>
                        <a:rPr lang="en-ZA" sz="1200" dirty="0">
                          <a:effectLst/>
                        </a:rPr>
                        <a:t>Others </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185</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92</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dirty="0">
                          <a:effectLst/>
                        </a:rPr>
                        <a:t>45</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200">
                          <a:effectLst/>
                        </a:rPr>
                        <a:t>55</a:t>
                      </a:r>
                      <a:endParaRPr lang="en-ZA" sz="1100">
                        <a:effectLst/>
                        <a:latin typeface="Calibri"/>
                        <a:ea typeface="Calibri"/>
                        <a:cs typeface="Times New Roman"/>
                      </a:endParaRPr>
                    </a:p>
                  </a:txBody>
                  <a:tcPr marL="68580" marR="68580" marT="0" marB="0"/>
                </a:tc>
                <a:tc>
                  <a:txBody>
                    <a:bodyPr/>
                    <a:lstStyle/>
                    <a:p>
                      <a:pPr>
                        <a:lnSpc>
                          <a:spcPct val="115000"/>
                        </a:lnSpc>
                        <a:spcAft>
                          <a:spcPts val="0"/>
                        </a:spcAft>
                      </a:pPr>
                      <a:r>
                        <a:rPr lang="en-ZA" sz="1200" dirty="0">
                          <a:effectLst/>
                        </a:rPr>
                        <a:t>60</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effectLst/>
                          <a:latin typeface="Calibri"/>
                          <a:ea typeface="Calibri"/>
                          <a:cs typeface="Times New Roman"/>
                        </a:rPr>
                        <a:t>75</a:t>
                      </a:r>
                      <a:endParaRPr lang="en-ZA" sz="1100" dirty="0">
                        <a:effectLst/>
                        <a:latin typeface="Calibri"/>
                        <a:ea typeface="Calibri"/>
                        <a:cs typeface="Times New Roman"/>
                      </a:endParaRPr>
                    </a:p>
                  </a:txBody>
                  <a:tcPr marL="68580" marR="68580" marT="0" marB="0"/>
                </a:tc>
              </a:tr>
              <a:tr h="401124">
                <a:tc>
                  <a:txBody>
                    <a:bodyPr/>
                    <a:lstStyle/>
                    <a:p>
                      <a:pPr>
                        <a:lnSpc>
                          <a:spcPct val="115000"/>
                        </a:lnSpc>
                        <a:spcAft>
                          <a:spcPts val="0"/>
                        </a:spcAft>
                      </a:pPr>
                      <a:r>
                        <a:rPr lang="en-ZA" sz="1100" dirty="0" smtClean="0">
                          <a:effectLst/>
                          <a:latin typeface="Calibri"/>
                          <a:ea typeface="Calibri"/>
                          <a:cs typeface="Times New Roman"/>
                        </a:rPr>
                        <a:t>Total</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effectLst/>
                          <a:latin typeface="Calibri"/>
                          <a:ea typeface="Calibri"/>
                          <a:cs typeface="Times New Roman"/>
                        </a:rPr>
                        <a:t>3464</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effectLst/>
                          <a:latin typeface="Calibri"/>
                          <a:ea typeface="Calibri"/>
                          <a:cs typeface="Times New Roman"/>
                        </a:rPr>
                        <a:t>2216</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effectLst/>
                          <a:latin typeface="Calibri"/>
                          <a:ea typeface="Calibri"/>
                          <a:cs typeface="Times New Roman"/>
                        </a:rPr>
                        <a:t>1894</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effectLst/>
                          <a:latin typeface="Calibri"/>
                          <a:ea typeface="Calibri"/>
                          <a:cs typeface="Times New Roman"/>
                        </a:rPr>
                        <a:t>3857</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effectLst/>
                          <a:latin typeface="Calibri"/>
                          <a:ea typeface="Calibri"/>
                          <a:cs typeface="Times New Roman"/>
                        </a:rPr>
                        <a:t>3874</a:t>
                      </a:r>
                      <a:endParaRPr lang="en-ZA"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ZA" sz="1100" dirty="0" smtClean="0">
                          <a:effectLst/>
                          <a:latin typeface="Calibri"/>
                          <a:ea typeface="Calibri"/>
                          <a:cs typeface="Times New Roman"/>
                        </a:rPr>
                        <a:t>2267</a:t>
                      </a:r>
                      <a:endParaRPr lang="en-ZA" sz="1100" dirty="0">
                        <a:effectLst/>
                        <a:latin typeface="Calibri"/>
                        <a:ea typeface="Calibri"/>
                        <a:cs typeface="Times New Roman"/>
                      </a:endParaRPr>
                    </a:p>
                  </a:txBody>
                  <a:tcPr marL="68580" marR="68580" marT="0" marB="0"/>
                </a:tc>
              </a:tr>
            </a:tbl>
          </a:graphicData>
        </a:graphic>
      </p:graphicFrame>
      <p:sp>
        <p:nvSpPr>
          <p:cNvPr id="3" name="Rectangle 2"/>
          <p:cNvSpPr/>
          <p:nvPr/>
        </p:nvSpPr>
        <p:spPr>
          <a:xfrm>
            <a:off x="2225040" y="158750"/>
            <a:ext cx="5806440" cy="707886"/>
          </a:xfrm>
          <a:prstGeom prst="rect">
            <a:avLst/>
          </a:prstGeom>
        </p:spPr>
        <p:txBody>
          <a:bodyPr wrap="square">
            <a:spAutoFit/>
          </a:bodyPr>
          <a:lstStyle/>
          <a:p>
            <a:r>
              <a:rPr lang="en-ZA" sz="4000" dirty="0">
                <a:solidFill>
                  <a:prstClr val="black"/>
                </a:solidFill>
                <a:ea typeface="+mj-ea"/>
                <a:cs typeface="+mj-cs"/>
              </a:rPr>
              <a:t>STATISTICAL ANALYSIS</a:t>
            </a:r>
            <a:endParaRPr lang="en-ZA" dirty="0"/>
          </a:p>
        </p:txBody>
      </p:sp>
      <p:sp>
        <p:nvSpPr>
          <p:cNvPr id="4" name="Slide Number Placeholder 3"/>
          <p:cNvSpPr>
            <a:spLocks noGrp="1"/>
          </p:cNvSpPr>
          <p:nvPr>
            <p:ph type="sldNum" sz="quarter" idx="12"/>
          </p:nvPr>
        </p:nvSpPr>
        <p:spPr/>
        <p:txBody>
          <a:bodyPr/>
          <a:lstStyle/>
          <a:p>
            <a:pPr marL="0" indent="0">
              <a:buFont typeface="+mj-lt"/>
              <a:buNone/>
            </a:pPr>
            <a:fld id="{2538E8B7-8BD9-9F48-9FB6-4E0DFEDB8449}" type="slidenum">
              <a:rPr lang="en-US" smtClean="0"/>
              <a:pPr marL="0" indent="0">
                <a:buFont typeface="+mj-lt"/>
                <a:buNone/>
              </a:pPr>
              <a:t>7</a:t>
            </a:fld>
            <a:endParaRPr lang="en-US" dirty="0"/>
          </a:p>
        </p:txBody>
      </p:sp>
    </p:spTree>
    <p:extLst>
      <p:ext uri="{BB962C8B-B14F-4D97-AF65-F5344CB8AC3E}">
        <p14:creationId xmlns:p14="http://schemas.microsoft.com/office/powerpoint/2010/main" val="4044806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511" y="1633925"/>
            <a:ext cx="8873807" cy="3416320"/>
          </a:xfrm>
          <a:prstGeom prst="rect">
            <a:avLst/>
          </a:prstGeom>
        </p:spPr>
        <p:txBody>
          <a:bodyPr wrap="square">
            <a:spAutoFit/>
          </a:bodyPr>
          <a:lstStyle/>
          <a:p>
            <a:r>
              <a:rPr lang="en-ZA" b="1" dirty="0"/>
              <a:t>DEMOCRATIC ALLIANCE / MINISTER OF HOME AFFAIRS &amp; ANOTHER</a:t>
            </a:r>
          </a:p>
          <a:p>
            <a:endParaRPr lang="en-ZA" dirty="0"/>
          </a:p>
          <a:p>
            <a:r>
              <a:rPr lang="en-ZA" dirty="0"/>
              <a:t>The Department was served with the above High Court application on the 31 July 2018 in terms of which the DA seeks the following orders:-</a:t>
            </a:r>
          </a:p>
          <a:p>
            <a:endParaRPr lang="en-ZA" dirty="0"/>
          </a:p>
          <a:p>
            <a:r>
              <a:rPr lang="en-ZA" dirty="0"/>
              <a:t>Declaring that section 6(1) of the South African Citizenship Act 88 of 1995 (“the Act”) is inconsistent with the Constitution of the Republic of South Africa, 1996 (“the Constitution”) and invalid from the date of 6 October 1995,</a:t>
            </a:r>
          </a:p>
          <a:p>
            <a:endParaRPr lang="en-ZA" dirty="0"/>
          </a:p>
          <a:p>
            <a:r>
              <a:rPr lang="en-ZA" dirty="0"/>
              <a:t>Declaring that all persons who had lost their South African citizenship in terms of section 6(1)(a) of the Act on or after 6 October 1995, are South African citizens,</a:t>
            </a:r>
          </a:p>
          <a:p>
            <a:r>
              <a:rPr lang="en-ZA" dirty="0"/>
              <a:t> </a:t>
            </a:r>
          </a:p>
        </p:txBody>
      </p:sp>
      <p:sp>
        <p:nvSpPr>
          <p:cNvPr id="3" name="Rectangle 2"/>
          <p:cNvSpPr/>
          <p:nvPr/>
        </p:nvSpPr>
        <p:spPr>
          <a:xfrm>
            <a:off x="1478280" y="726728"/>
            <a:ext cx="6111240" cy="830997"/>
          </a:xfrm>
          <a:prstGeom prst="rect">
            <a:avLst/>
          </a:prstGeom>
        </p:spPr>
        <p:txBody>
          <a:bodyPr wrap="square">
            <a:spAutoFit/>
          </a:bodyPr>
          <a:lstStyle/>
          <a:p>
            <a:r>
              <a:rPr lang="en-ZA" sz="2400" b="1" dirty="0">
                <a:solidFill>
                  <a:prstClr val="black"/>
                </a:solidFill>
                <a:latin typeface="Arial" pitchFamily="34" charset="0"/>
                <a:ea typeface="+mj-ea"/>
                <a:cs typeface="Arial" pitchFamily="34" charset="0"/>
              </a:rPr>
              <a:t>DISCUSSION OF SOME OF THE IMPORTANT CASES</a:t>
            </a:r>
            <a:endParaRPr lang="en-ZA" dirty="0"/>
          </a:p>
        </p:txBody>
      </p:sp>
      <p:sp>
        <p:nvSpPr>
          <p:cNvPr id="4" name="Slide Number Placeholder 3"/>
          <p:cNvSpPr>
            <a:spLocks noGrp="1"/>
          </p:cNvSpPr>
          <p:nvPr>
            <p:ph type="sldNum" sz="quarter" idx="12"/>
          </p:nvPr>
        </p:nvSpPr>
        <p:spPr/>
        <p:txBody>
          <a:bodyPr/>
          <a:lstStyle/>
          <a:p>
            <a:pPr marL="0" indent="0">
              <a:buFont typeface="+mj-lt"/>
              <a:buNone/>
            </a:pPr>
            <a:fld id="{2538E8B7-8BD9-9F48-9FB6-4E0DFEDB8449}" type="slidenum">
              <a:rPr lang="en-US" smtClean="0"/>
              <a:pPr marL="0" indent="0">
                <a:buFont typeface="+mj-lt"/>
                <a:buNone/>
              </a:pPr>
              <a:t>8</a:t>
            </a:fld>
            <a:endParaRPr lang="en-US" dirty="0"/>
          </a:p>
        </p:txBody>
      </p:sp>
    </p:spTree>
    <p:extLst>
      <p:ext uri="{BB962C8B-B14F-4D97-AF65-F5344CB8AC3E}">
        <p14:creationId xmlns:p14="http://schemas.microsoft.com/office/powerpoint/2010/main" val="3252400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269" y="1808613"/>
            <a:ext cx="8675687" cy="3465564"/>
          </a:xfrm>
          <a:prstGeom prst="rect">
            <a:avLst/>
          </a:prstGeom>
        </p:spPr>
        <p:txBody>
          <a:bodyPr wrap="square">
            <a:spAutoFit/>
          </a:bodyPr>
          <a:lstStyle/>
          <a:p>
            <a:pPr marL="361950" lvl="1" indent="-361950" algn="just">
              <a:lnSpc>
                <a:spcPct val="150000"/>
              </a:lnSpc>
              <a:spcBef>
                <a:spcPct val="20000"/>
              </a:spcBef>
              <a:buFont typeface="Arial" pitchFamily="34" charset="0"/>
              <a:buChar char="•"/>
            </a:pPr>
            <a:r>
              <a:rPr lang="en-US" sz="1600" dirty="0">
                <a:solidFill>
                  <a:prstClr val="black"/>
                </a:solidFill>
                <a:latin typeface="Helvetica Neue"/>
                <a:ea typeface="Times New Roman"/>
                <a:cs typeface="Arial"/>
              </a:rPr>
              <a:t>Declaring that all persons referred to in paragraph 3 may apply to the First Respondent in terms of section 15 of the Act for the appropriate certificate of citizenship.</a:t>
            </a:r>
          </a:p>
          <a:p>
            <a:pPr marL="0" lvl="1" algn="just">
              <a:lnSpc>
                <a:spcPct val="150000"/>
              </a:lnSpc>
              <a:spcBef>
                <a:spcPct val="20000"/>
              </a:spcBef>
            </a:pPr>
            <a:endParaRPr lang="en-ZA" sz="1600" dirty="0">
              <a:solidFill>
                <a:prstClr val="black"/>
              </a:solidFill>
              <a:latin typeface="Helvetica Neue"/>
              <a:ea typeface="Calibri"/>
              <a:cs typeface="Times New Roman"/>
            </a:endParaRPr>
          </a:p>
          <a:p>
            <a:pPr marL="342900" lvl="0" indent="-342900">
              <a:spcBef>
                <a:spcPct val="20000"/>
              </a:spcBef>
              <a:buFont typeface="Arial"/>
              <a:buChar char="•"/>
            </a:pPr>
            <a:r>
              <a:rPr lang="en-US" sz="1600" dirty="0">
                <a:solidFill>
                  <a:prstClr val="black"/>
                </a:solidFill>
                <a:latin typeface="Helvetica Neue"/>
                <a:ea typeface="Times New Roman"/>
                <a:cs typeface="Arial"/>
              </a:rPr>
              <a:t>This application is Set Down for 12 November 2018 in the event the Department is not opposing. Upon receipt of the application and in order to best serve the interests of the Department, the State Attorney was instructed to file a Notice to Oppose. </a:t>
            </a:r>
          </a:p>
          <a:p>
            <a:pPr marL="342900" lvl="0" indent="-342900">
              <a:spcBef>
                <a:spcPct val="20000"/>
              </a:spcBef>
              <a:buFont typeface="Arial"/>
              <a:buChar char="•"/>
            </a:pPr>
            <a:endParaRPr lang="en-US" sz="1600" dirty="0">
              <a:solidFill>
                <a:prstClr val="black"/>
              </a:solidFill>
              <a:latin typeface="Helvetica Neue"/>
              <a:ea typeface="Times New Roman"/>
              <a:cs typeface="Arial"/>
            </a:endParaRPr>
          </a:p>
          <a:p>
            <a:pPr marL="342900" lvl="0" indent="-342900">
              <a:spcBef>
                <a:spcPct val="20000"/>
              </a:spcBef>
              <a:buFont typeface="Arial"/>
              <a:buChar char="•"/>
            </a:pPr>
            <a:r>
              <a:rPr lang="en-US" sz="1600" dirty="0">
                <a:solidFill>
                  <a:prstClr val="black"/>
                </a:solidFill>
                <a:latin typeface="Helvetica Neue"/>
                <a:ea typeface="Times New Roman"/>
                <a:cs typeface="Arial"/>
              </a:rPr>
              <a:t>The Department has since consulted with its legal representatives and the legal team is preparing its answering affidavit.  </a:t>
            </a:r>
            <a:endParaRPr lang="en-ZA" sz="1600" dirty="0">
              <a:solidFill>
                <a:prstClr val="black"/>
              </a:solidFill>
              <a:latin typeface="Helvetica Neue"/>
            </a:endParaRPr>
          </a:p>
          <a:p>
            <a:pPr marL="342900" lvl="0" indent="-342900">
              <a:spcBef>
                <a:spcPct val="20000"/>
              </a:spcBef>
              <a:buFont typeface="Arial"/>
              <a:buChar char="•"/>
            </a:pPr>
            <a:endParaRPr lang="en-ZA" sz="3200" dirty="0">
              <a:solidFill>
                <a:prstClr val="black"/>
              </a:solidFill>
            </a:endParaRPr>
          </a:p>
        </p:txBody>
      </p:sp>
      <p:sp>
        <p:nvSpPr>
          <p:cNvPr id="3" name="Rectangle 2"/>
          <p:cNvSpPr/>
          <p:nvPr/>
        </p:nvSpPr>
        <p:spPr>
          <a:xfrm>
            <a:off x="1021080" y="619059"/>
            <a:ext cx="7467600" cy="830997"/>
          </a:xfrm>
          <a:prstGeom prst="rect">
            <a:avLst/>
          </a:prstGeom>
        </p:spPr>
        <p:txBody>
          <a:bodyPr wrap="square">
            <a:spAutoFit/>
          </a:bodyPr>
          <a:lstStyle/>
          <a:p>
            <a:r>
              <a:rPr lang="en-ZA" sz="2400" b="1" dirty="0">
                <a:solidFill>
                  <a:prstClr val="black"/>
                </a:solidFill>
                <a:latin typeface="Arial" pitchFamily="34" charset="0"/>
                <a:ea typeface="+mj-ea"/>
                <a:cs typeface="Arial" pitchFamily="34" charset="0"/>
              </a:rPr>
              <a:t>DISCUSSION OF SOME OF THE IMPORTANT CASES</a:t>
            </a:r>
            <a:endParaRPr lang="en-ZA" dirty="0"/>
          </a:p>
        </p:txBody>
      </p:sp>
      <p:sp>
        <p:nvSpPr>
          <p:cNvPr id="4" name="Slide Number Placeholder 3"/>
          <p:cNvSpPr>
            <a:spLocks noGrp="1"/>
          </p:cNvSpPr>
          <p:nvPr>
            <p:ph type="sldNum" sz="quarter" idx="12"/>
          </p:nvPr>
        </p:nvSpPr>
        <p:spPr/>
        <p:txBody>
          <a:bodyPr/>
          <a:lstStyle/>
          <a:p>
            <a:pPr marL="0" indent="0">
              <a:buFont typeface="+mj-lt"/>
              <a:buNone/>
            </a:pPr>
            <a:fld id="{2538E8B7-8BD9-9F48-9FB6-4E0DFEDB8449}" type="slidenum">
              <a:rPr lang="en-US" smtClean="0"/>
              <a:pPr marL="0" indent="0">
                <a:buFont typeface="+mj-lt"/>
                <a:buNone/>
              </a:pPr>
              <a:t>9</a:t>
            </a:fld>
            <a:endParaRPr lang="en-US" dirty="0"/>
          </a:p>
        </p:txBody>
      </p:sp>
    </p:spTree>
    <p:extLst>
      <p:ext uri="{BB962C8B-B14F-4D97-AF65-F5344CB8AC3E}">
        <p14:creationId xmlns:p14="http://schemas.microsoft.com/office/powerpoint/2010/main" val="29508810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THINKCELLSTATEDONOTDELETE" val="7xKqHXCsmEqpYS9D3W9JO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2362</TotalTime>
  <Words>1156</Words>
  <Application>Microsoft Office PowerPoint</Application>
  <PresentationFormat>On-screen Show (4:3)</PresentationFormat>
  <Paragraphs>218</Paragraphs>
  <Slides>14</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0</vt:i4>
      </vt:variant>
      <vt:variant>
        <vt:lpstr>Slide Titles</vt:lpstr>
      </vt:variant>
      <vt:variant>
        <vt:i4>14</vt:i4>
      </vt:variant>
    </vt:vector>
  </HeadingPairs>
  <TitlesOfParts>
    <vt:vector size="21" baseType="lpstr">
      <vt:lpstr>Arial Unicode MS</vt:lpstr>
      <vt:lpstr>Arial</vt:lpstr>
      <vt:lpstr>Calibri</vt:lpstr>
      <vt:lpstr>Helvetica Neue</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Zimele Ngxongo</dc:creator>
  <cp:lastModifiedBy>User</cp:lastModifiedBy>
  <cp:revision>317</cp:revision>
  <cp:lastPrinted>2018-11-05T19:47:15Z</cp:lastPrinted>
  <dcterms:created xsi:type="dcterms:W3CDTF">2017-04-09T15:34:02Z</dcterms:created>
  <dcterms:modified xsi:type="dcterms:W3CDTF">2018-11-09T13:32:58Z</dcterms:modified>
</cp:coreProperties>
</file>