
<file path=[Content_Types].xml><?xml version="1.0" encoding="utf-8"?>
<Types xmlns="http://schemas.openxmlformats.org/package/2006/content-types">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Lst>
  <p:notesMasterIdLst>
    <p:notesMasterId r:id="rId29"/>
  </p:notesMasterIdLst>
  <p:handoutMasterIdLst>
    <p:handoutMasterId r:id="rId30"/>
  </p:handoutMasterIdLst>
  <p:sldIdLst>
    <p:sldId id="265" r:id="rId2"/>
    <p:sldId id="435" r:id="rId3"/>
    <p:sldId id="377" r:id="rId4"/>
    <p:sldId id="408" r:id="rId5"/>
    <p:sldId id="409" r:id="rId6"/>
    <p:sldId id="410" r:id="rId7"/>
    <p:sldId id="411"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30" r:id="rId21"/>
    <p:sldId id="431" r:id="rId22"/>
    <p:sldId id="424" r:id="rId23"/>
    <p:sldId id="425" r:id="rId24"/>
    <p:sldId id="432" r:id="rId25"/>
    <p:sldId id="433" r:id="rId26"/>
    <p:sldId id="434" r:id="rId27"/>
    <p:sldId id="264" r:id="rId28"/>
  </p:sldIdLst>
  <p:sldSz cx="9144000" cy="6858000" type="screen4x3"/>
  <p:notesSz cx="6645275" cy="9775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966D614C-58B1-4F45-93AA-817E90770406}">
          <p14:sldIdLst>
            <p14:sldId id="265"/>
            <p14:sldId id="435"/>
            <p14:sldId id="377"/>
            <p14:sldId id="408"/>
            <p14:sldId id="409"/>
            <p14:sldId id="410"/>
            <p14:sldId id="411"/>
            <p14:sldId id="412"/>
            <p14:sldId id="413"/>
            <p14:sldId id="414"/>
            <p14:sldId id="415"/>
            <p14:sldId id="416"/>
            <p14:sldId id="417"/>
            <p14:sldId id="418"/>
            <p14:sldId id="419"/>
            <p14:sldId id="420"/>
            <p14:sldId id="421"/>
            <p14:sldId id="422"/>
            <p14:sldId id="423"/>
            <p14:sldId id="430"/>
            <p14:sldId id="431"/>
            <p14:sldId id="424"/>
            <p14:sldId id="425"/>
            <p14:sldId id="432"/>
            <p14:sldId id="433"/>
            <p14:sldId id="434"/>
          </p14:sldIdLst>
        </p14:section>
        <p14:section name="Closing" id="{0D25305A-B690-45CC-808F-1C1421E37281}">
          <p14:sldIdLst>
            <p14:sldId id="26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ce Joel" initials="LJ" lastIdx="4" clrIdx="0">
    <p:extLst/>
  </p:cmAuthor>
  <p:cmAuthor id="2" name="Tebogo Mosala" initials="TM"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92" autoAdjust="0"/>
  </p:normalViewPr>
  <p:slideViewPr>
    <p:cSldViewPr snapToGrid="0" snapToObjects="1">
      <p:cViewPr varScale="1">
        <p:scale>
          <a:sx n="102" d="100"/>
          <a:sy n="102" d="100"/>
        </p:scale>
        <p:origin x="-1884"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7" d="100"/>
          <a:sy n="57" d="100"/>
        </p:scale>
        <p:origin x="1980"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887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64118" y="0"/>
            <a:ext cx="2879619" cy="488791"/>
          </a:xfrm>
          <a:prstGeom prst="rect">
            <a:avLst/>
          </a:prstGeom>
        </p:spPr>
        <p:txBody>
          <a:bodyPr vert="horz" lIns="91440" tIns="45720" rIns="91440" bIns="45720" rtlCol="0"/>
          <a:lstStyle>
            <a:lvl1pPr algn="r">
              <a:defRPr sz="1200"/>
            </a:lvl1pPr>
          </a:lstStyle>
          <a:p>
            <a:fld id="{8101B3A1-1789-0240-863D-A8C2FBE12016}" type="datetimeFigureOut">
              <a:rPr lang="en-US" smtClean="0"/>
              <a:pPr/>
              <a:t>11/14/2018</a:t>
            </a:fld>
            <a:endParaRPr lang="en-US"/>
          </a:p>
        </p:txBody>
      </p:sp>
      <p:sp>
        <p:nvSpPr>
          <p:cNvPr id="4" name="Footer Placeholder 3"/>
          <p:cNvSpPr>
            <a:spLocks noGrp="1"/>
          </p:cNvSpPr>
          <p:nvPr>
            <p:ph type="ftr" sz="quarter" idx="2"/>
          </p:nvPr>
        </p:nvSpPr>
        <p:spPr>
          <a:xfrm>
            <a:off x="0" y="9285337"/>
            <a:ext cx="2879619" cy="4887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64118" y="9285337"/>
            <a:ext cx="2879619" cy="488791"/>
          </a:xfrm>
          <a:prstGeom prst="rect">
            <a:avLst/>
          </a:prstGeom>
        </p:spPr>
        <p:txBody>
          <a:bodyPr vert="horz" lIns="91440" tIns="45720" rIns="91440" bIns="45720" rtlCol="0" anchor="b"/>
          <a:lstStyle>
            <a:lvl1pPr algn="r">
              <a:defRPr sz="1200"/>
            </a:lvl1pPr>
          </a:lstStyle>
          <a:p>
            <a:fld id="{09F13CDC-043C-AE4D-AAC4-C90D87BAD721}" type="slidenum">
              <a:rPr lang="en-US" smtClean="0"/>
              <a:pPr/>
              <a:t>‹#›</a:t>
            </a:fld>
            <a:endParaRPr lang="en-US"/>
          </a:p>
        </p:txBody>
      </p:sp>
    </p:spTree>
    <p:extLst>
      <p:ext uri="{BB962C8B-B14F-4D97-AF65-F5344CB8AC3E}">
        <p14:creationId xmlns:p14="http://schemas.microsoft.com/office/powerpoint/2010/main" xmlns="" val="36830109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887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64118" y="0"/>
            <a:ext cx="2879619" cy="488791"/>
          </a:xfrm>
          <a:prstGeom prst="rect">
            <a:avLst/>
          </a:prstGeom>
        </p:spPr>
        <p:txBody>
          <a:bodyPr vert="horz" lIns="91440" tIns="45720" rIns="91440" bIns="45720" rtlCol="0"/>
          <a:lstStyle>
            <a:lvl1pPr algn="r">
              <a:defRPr sz="1200"/>
            </a:lvl1pPr>
          </a:lstStyle>
          <a:p>
            <a:fld id="{2C8FAD0B-1C7E-7248-8959-D43B33917548}" type="datetimeFigureOut">
              <a:rPr lang="en-US" smtClean="0"/>
              <a:pPr/>
              <a:t>11/14/2018</a:t>
            </a:fld>
            <a:endParaRPr lang="en-US"/>
          </a:p>
        </p:txBody>
      </p:sp>
      <p:sp>
        <p:nvSpPr>
          <p:cNvPr id="4" name="Slide Image Placeholder 3"/>
          <p:cNvSpPr>
            <a:spLocks noGrp="1" noRot="1" noChangeAspect="1"/>
          </p:cNvSpPr>
          <p:nvPr>
            <p:ph type="sldImg" idx="2"/>
          </p:nvPr>
        </p:nvSpPr>
        <p:spPr>
          <a:xfrm>
            <a:off x="879475" y="733425"/>
            <a:ext cx="4886325" cy="36655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4528" y="4643517"/>
            <a:ext cx="5316220" cy="439912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85337"/>
            <a:ext cx="2879619" cy="4887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64118" y="9285337"/>
            <a:ext cx="2879619" cy="488791"/>
          </a:xfrm>
          <a:prstGeom prst="rect">
            <a:avLst/>
          </a:prstGeom>
        </p:spPr>
        <p:txBody>
          <a:bodyPr vert="horz" lIns="91440" tIns="45720" rIns="91440" bIns="45720" rtlCol="0" anchor="b"/>
          <a:lstStyle>
            <a:lvl1pPr algn="r">
              <a:defRPr sz="1200"/>
            </a:lvl1pPr>
          </a:lstStyle>
          <a:p>
            <a:fld id="{7CFFF918-CC7A-CB46-BB8E-7BD9EFFEFADB}" type="slidenum">
              <a:rPr lang="en-US" smtClean="0"/>
              <a:pPr/>
              <a:t>‹#›</a:t>
            </a:fld>
            <a:endParaRPr lang="en-US"/>
          </a:p>
        </p:txBody>
      </p:sp>
    </p:spTree>
    <p:extLst>
      <p:ext uri="{BB962C8B-B14F-4D97-AF65-F5344CB8AC3E}">
        <p14:creationId xmlns:p14="http://schemas.microsoft.com/office/powerpoint/2010/main" xmlns="" val="15014503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Cover page">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7"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81793" y="274640"/>
            <a:ext cx="554807" cy="654040"/>
          </a:xfrm>
          <a:prstGeom prst="rect">
            <a:avLst/>
          </a:prstGeom>
        </p:spPr>
      </p:pic>
      <p:sp>
        <p:nvSpPr>
          <p:cNvPr id="2" name="Title 1"/>
          <p:cNvSpPr>
            <a:spLocks noGrp="1"/>
          </p:cNvSpPr>
          <p:nvPr>
            <p:ph type="title" hasCustomPrompt="1"/>
          </p:nvPr>
        </p:nvSpPr>
        <p:spPr>
          <a:xfrm>
            <a:off x="1412806" y="274638"/>
            <a:ext cx="5445193"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
        <p:nvSpPr>
          <p:cNvPr id="3" name="Date Placeholder 2"/>
          <p:cNvSpPr>
            <a:spLocks noGrp="1"/>
          </p:cNvSpPr>
          <p:nvPr>
            <p:ph type="dt" sz="half" idx="11"/>
          </p:nvPr>
        </p:nvSpPr>
        <p:spPr/>
        <p:txBody>
          <a:bodyPr/>
          <a:lstStyle/>
          <a:p>
            <a:fld id="{42F21C27-4874-8A48-9ED2-403E154C5BB2}" type="datetime1">
              <a:rPr lang="en-ZA" smtClean="0"/>
              <a:pPr/>
              <a:t>2018/11/14</a:t>
            </a:fld>
            <a:endParaRPr lang="en-US"/>
          </a:p>
        </p:txBody>
      </p:sp>
      <p:sp>
        <p:nvSpPr>
          <p:cNvPr id="4" name="Footer Placeholder 3"/>
          <p:cNvSpPr>
            <a:spLocks noGrp="1"/>
          </p:cNvSpPr>
          <p:nvPr>
            <p:ph type="ftr" sz="quarter" idx="12"/>
          </p:nvPr>
        </p:nvSpPr>
        <p:spPr/>
        <p:txBody>
          <a:bodyPr/>
          <a:lstStyle/>
          <a:p>
            <a:endParaRPr lang="en-US"/>
          </a:p>
        </p:txBody>
      </p:sp>
      <p:sp>
        <p:nvSpPr>
          <p:cNvPr id="5" name="Slide Number Placeholder 4"/>
          <p:cNvSpPr>
            <a:spLocks noGrp="1"/>
          </p:cNvSpPr>
          <p:nvPr>
            <p:ph type="sldNum" sz="quarter" idx="13"/>
          </p:nvPr>
        </p:nvSpPr>
        <p:spPr>
          <a:xfrm>
            <a:off x="26475" y="122239"/>
            <a:ext cx="914544"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2400" b="1" cap="none" spc="150">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pPr/>
              <a:t>‹#›</a:t>
            </a:fld>
            <a:endParaRPr lang="en-US" dirty="0"/>
          </a:p>
        </p:txBody>
      </p:sp>
    </p:spTree>
    <p:extLst>
      <p:ext uri="{BB962C8B-B14F-4D97-AF65-F5344CB8AC3E}">
        <p14:creationId xmlns:p14="http://schemas.microsoft.com/office/powerpoint/2010/main" xmlns="" val="15186910"/>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sp>
        <p:nvSpPr>
          <p:cNvPr id="2" name="Title 1"/>
          <p:cNvSpPr>
            <a:spLocks noGrp="1"/>
          </p:cNvSpPr>
          <p:nvPr>
            <p:ph type="ctrTitle" hasCustomPrompt="1"/>
          </p:nvPr>
        </p:nvSpPr>
        <p:spPr>
          <a:xfrm>
            <a:off x="572765" y="2853934"/>
            <a:ext cx="7993801" cy="1143194"/>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7119386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LGA Last page">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4345"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335888" y="1085136"/>
            <a:ext cx="4151376" cy="4901184"/>
          </a:xfrm>
          <a:prstGeom prst="rect">
            <a:avLst/>
          </a:prstGeom>
        </p:spPr>
      </p:pic>
      <p:sp>
        <p:nvSpPr>
          <p:cNvPr id="2" name="Title 1"/>
          <p:cNvSpPr>
            <a:spLocks noGrp="1"/>
          </p:cNvSpPr>
          <p:nvPr>
            <p:ph type="ctrTitle" hasCustomPrompt="1"/>
          </p:nvPr>
        </p:nvSpPr>
        <p:spPr>
          <a:xfrm>
            <a:off x="3605777" y="28539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11" name="Rectangle 10"/>
          <p:cNvSpPr/>
          <p:nvPr/>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8858786" y="6455126"/>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41422135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B496249B-682D-4BC8-9865-0DC07C618F7E}" type="slidenum">
              <a:rPr lang="en-US"/>
              <a:pPr>
                <a:defRPr/>
              </a:pPr>
              <a:t>‹#›</a:t>
            </a:fld>
            <a:endParaRPr lang="en-US" sz="1050" b="0" dirty="0">
              <a:solidFill>
                <a:schemeClr val="tx1"/>
              </a:solidFill>
              <a:latin typeface="+mn-lt"/>
            </a:endParaRPr>
          </a:p>
        </p:txBody>
      </p:sp>
    </p:spTree>
    <p:extLst>
      <p:ext uri="{BB962C8B-B14F-4D97-AF65-F5344CB8AC3E}">
        <p14:creationId xmlns:p14="http://schemas.microsoft.com/office/powerpoint/2010/main" xmlns="" val="216931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42528"/>
            <a:ext cx="8763000" cy="838200"/>
          </a:xfrm>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pPr>
              <a:defRPr/>
            </a:pPr>
            <a:fld id="{9ACD1C54-B11C-4DAF-87B1-67A680A626DB}" type="slidenum">
              <a:rPr lang="en-US"/>
              <a:pPr>
                <a:defRPr/>
              </a:pPr>
              <a:t>‹#›</a:t>
            </a:fld>
            <a:endParaRPr lang="en-US" sz="1050" b="0" dirty="0">
              <a:solidFill>
                <a:schemeClr val="tx1"/>
              </a:solidFill>
              <a:latin typeface="+mn-lt"/>
            </a:endParaRPr>
          </a:p>
        </p:txBody>
      </p:sp>
    </p:spTree>
    <p:extLst>
      <p:ext uri="{BB962C8B-B14F-4D97-AF65-F5344CB8AC3E}">
        <p14:creationId xmlns:p14="http://schemas.microsoft.com/office/powerpoint/2010/main" xmlns="" val="10771696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21C27-4874-8A48-9ED2-403E154C5BB2}" type="datetime1">
              <a:rPr lang="en-ZA" smtClean="0"/>
              <a:pPr/>
              <a:t>2018/11/14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BC727-926F-1646-BD6E-3FDEEEEFCBE9}" type="slidenum">
              <a:rPr lang="en-US" smtClean="0"/>
              <a:pPr/>
              <a:t>‹#›</a:t>
            </a:fld>
            <a:endParaRPr lang="en-US"/>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01" r:id="rId3"/>
    <p:sldLayoutId id="2147483749" r:id="rId4"/>
    <p:sldLayoutId id="2147483752" r:id="rId5"/>
    <p:sldLayoutId id="2147483753" r:id="rId6"/>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0968" y="2227008"/>
            <a:ext cx="5574891" cy="1622322"/>
          </a:xfrm>
        </p:spPr>
        <p:txBody>
          <a:bodyPr>
            <a:noAutofit/>
          </a:bodyPr>
          <a:lstStyle/>
          <a:p>
            <a:r>
              <a:rPr lang="en-ZA" sz="2800" dirty="0" smtClean="0">
                <a:latin typeface="Foco Black" panose="020B0A04050202020203" pitchFamily="34" charset="0"/>
                <a:cs typeface="Foco Black" panose="020B0A04050202020203" pitchFamily="34" charset="0"/>
              </a:rPr>
              <a:t>COGTA Portfolio </a:t>
            </a:r>
            <a:br>
              <a:rPr lang="en-ZA" sz="2800" dirty="0" smtClean="0">
                <a:latin typeface="Foco Black" panose="020B0A04050202020203" pitchFamily="34" charset="0"/>
                <a:cs typeface="Foco Black" panose="020B0A04050202020203" pitchFamily="34" charset="0"/>
              </a:rPr>
            </a:br>
            <a:r>
              <a:rPr lang="en-ZA" sz="2800" dirty="0" smtClean="0">
                <a:latin typeface="Foco Black" panose="020B0A04050202020203" pitchFamily="34" charset="0"/>
                <a:cs typeface="Foco Black" panose="020B0A04050202020203" pitchFamily="34" charset="0"/>
              </a:rPr>
              <a:t>Committee</a:t>
            </a:r>
            <a:br>
              <a:rPr lang="en-ZA" sz="2800" dirty="0" smtClean="0">
                <a:latin typeface="Foco Black" panose="020B0A04050202020203" pitchFamily="34" charset="0"/>
                <a:cs typeface="Foco Black" panose="020B0A04050202020203" pitchFamily="34" charset="0"/>
              </a:rPr>
            </a:br>
            <a:r>
              <a:rPr lang="en-ZA" sz="2800" dirty="0" smtClean="0">
                <a:latin typeface="Foco Black" panose="020B0A04050202020203" pitchFamily="34" charset="0"/>
                <a:cs typeface="Foco Black" panose="020B0A04050202020203" pitchFamily="34" charset="0"/>
              </a:rPr>
              <a:t>13 November 2018</a:t>
            </a:r>
            <a:br>
              <a:rPr lang="en-ZA" sz="2800" dirty="0" smtClean="0">
                <a:latin typeface="Foco Black" panose="020B0A04050202020203" pitchFamily="34" charset="0"/>
                <a:cs typeface="Foco Black" panose="020B0A04050202020203" pitchFamily="34" charset="0"/>
              </a:rPr>
            </a:br>
            <a:r>
              <a:rPr lang="en-ZA" sz="2800" dirty="0">
                <a:latin typeface="Foco Black" panose="020B0A04050202020203" pitchFamily="34" charset="0"/>
                <a:cs typeface="Foco Black" panose="020B0A04050202020203" pitchFamily="34" charset="0"/>
              </a:rPr>
              <a:t/>
            </a:r>
            <a:br>
              <a:rPr lang="en-ZA" sz="2800" dirty="0">
                <a:latin typeface="Foco Black" panose="020B0A04050202020203" pitchFamily="34" charset="0"/>
                <a:cs typeface="Foco Black" panose="020B0A04050202020203" pitchFamily="34" charset="0"/>
              </a:rPr>
            </a:br>
            <a:r>
              <a:rPr lang="en-ZA" sz="2800" dirty="0" smtClean="0">
                <a:latin typeface="Foco Black" panose="020B0A04050202020203" pitchFamily="34" charset="0"/>
                <a:cs typeface="Foco Black" panose="020B0A04050202020203" pitchFamily="34" charset="0"/>
              </a:rPr>
              <a:t>SALGA Comments: </a:t>
            </a:r>
            <a:br>
              <a:rPr lang="en-ZA" sz="2800" dirty="0" smtClean="0">
                <a:latin typeface="Foco Black" panose="020B0A04050202020203" pitchFamily="34" charset="0"/>
                <a:cs typeface="Foco Black" panose="020B0A04050202020203" pitchFamily="34" charset="0"/>
              </a:rPr>
            </a:br>
            <a:r>
              <a:rPr lang="en-ZA" sz="2800" dirty="0" smtClean="0">
                <a:latin typeface="Foco Black" panose="020B0A04050202020203" pitchFamily="34" charset="0"/>
                <a:cs typeface="Foco Black" panose="020B0A04050202020203" pitchFamily="34" charset="0"/>
              </a:rPr>
              <a:t>Municipal Structures </a:t>
            </a:r>
            <a:br>
              <a:rPr lang="en-ZA" sz="2800" dirty="0" smtClean="0">
                <a:latin typeface="Foco Black" panose="020B0A04050202020203" pitchFamily="34" charset="0"/>
                <a:cs typeface="Foco Black" panose="020B0A04050202020203" pitchFamily="34" charset="0"/>
              </a:rPr>
            </a:br>
            <a:r>
              <a:rPr lang="en-ZA" sz="2800" dirty="0" smtClean="0">
                <a:latin typeface="Foco Black" panose="020B0A04050202020203" pitchFamily="34" charset="0"/>
                <a:cs typeface="Foco Black" panose="020B0A04050202020203" pitchFamily="34" charset="0"/>
              </a:rPr>
              <a:t>Amendment Bill</a:t>
            </a:r>
            <a:endParaRPr lang="en-US" sz="2800" b="0" dirty="0">
              <a:latin typeface="Foco Black" panose="020B0A04050202020203" pitchFamily="34" charset="0"/>
              <a:cs typeface="Foco Black" panose="020B0A04050202020203" pitchFamily="34" charset="0"/>
            </a:endParaRPr>
          </a:p>
        </p:txBody>
      </p:sp>
    </p:spTree>
    <p:extLst>
      <p:ext uri="{BB962C8B-B14F-4D97-AF65-F5344CB8AC3E}">
        <p14:creationId xmlns:p14="http://schemas.microsoft.com/office/powerpoint/2010/main" xmlns="" val="4144257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10</a:t>
            </a:fld>
            <a:endParaRPr lang="en-US" dirty="0"/>
          </a:p>
        </p:txBody>
      </p:sp>
      <p:sp>
        <p:nvSpPr>
          <p:cNvPr id="10" name="Title 1"/>
          <p:cNvSpPr txBox="1">
            <a:spLocks/>
          </p:cNvSpPr>
          <p:nvPr/>
        </p:nvSpPr>
        <p:spPr>
          <a:xfrm>
            <a:off x="1104193" y="76082"/>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11 – Election of District Councils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1216258065"/>
              </p:ext>
            </p:extLst>
          </p:nvPr>
        </p:nvGraphicFramePr>
        <p:xfrm>
          <a:off x="26475" y="1209368"/>
          <a:ext cx="9117525" cy="438715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386348">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Apart from deleting reference to DMAs, this amendment proposes an additional subsection to section 23 (Election of district councils), and essentially gives effect to the definition of ‘‘declared elected’’ that is proposed above.</a:t>
                      </a:r>
                      <a:endParaRPr lang="en-GB" sz="2000" kern="1200" dirty="0" smtClean="0">
                        <a:solidFill>
                          <a:schemeClr val="accent6"/>
                        </a:solidFill>
                        <a:effectLst/>
                        <a:latin typeface="+mn-lt"/>
                        <a:ea typeface="+mn-ea"/>
                        <a:cs typeface="+mn-cs"/>
                      </a:endParaRPr>
                    </a:p>
                    <a:p>
                      <a:pPr marL="285750" indent="-285750">
                        <a:buFont typeface="Arial" panose="020B0604020202020204" pitchFamily="34" charset="0"/>
                        <a:buChar char="•"/>
                      </a:pPr>
                      <a:endParaRPr lang="en-GB" dirty="0">
                        <a:solidFill>
                          <a:schemeClr val="accent6"/>
                        </a:solidFill>
                      </a:endParaRPr>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accent6"/>
                          </a:solidFill>
                          <a:effectLst/>
                          <a:latin typeface="+mn-lt"/>
                          <a:ea typeface="+mn-ea"/>
                          <a:cs typeface="+mn-cs"/>
                        </a:rPr>
                        <a:t>Support the proposed amendment.</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266215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11</a:t>
            </a:fld>
            <a:endParaRPr lang="en-US" dirty="0"/>
          </a:p>
        </p:txBody>
      </p:sp>
      <p:sp>
        <p:nvSpPr>
          <p:cNvPr id="10" name="Title 1"/>
          <p:cNvSpPr txBox="1">
            <a:spLocks/>
          </p:cNvSpPr>
          <p:nvPr/>
        </p:nvSpPr>
        <p:spPr>
          <a:xfrm>
            <a:off x="1104193" y="341688"/>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12 – By-elections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3923630171"/>
              </p:ext>
            </p:extLst>
          </p:nvPr>
        </p:nvGraphicFramePr>
        <p:xfrm>
          <a:off x="26475" y="1209368"/>
          <a:ext cx="9117525" cy="673411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3819832">
                <a:tc>
                  <a:txBody>
                    <a:bodyPr/>
                    <a:lstStyle/>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Currently in terms of section 25(1)(a) of the Act, a by-election must be held if the IEC does not declare the result of the election of a municipal council within the period specified in the Electoral Commission Act, which is seven days. Should the IEC not declare the results within the seven-day period, the amendment provides the IEC with recourse to apply to the Electoral Court for an extension. </a:t>
                      </a:r>
                      <a:endParaRPr lang="en-GB" sz="16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The amendment also inserts a new section (2A) which requires the municipal manager to inform the MEC for local government and the IEC of a vacancy in a ward within 14 days of a vacancy occurring. The MEC for local government in the province is also required, after consulting the IEC, to call and set a date for by-elections.</a:t>
                      </a:r>
                      <a:endParaRPr lang="en-GB" sz="1600" kern="1200" dirty="0" smtClean="0">
                        <a:solidFill>
                          <a:schemeClr val="accent6"/>
                        </a:solidFill>
                        <a:effectLst/>
                        <a:latin typeface="+mn-lt"/>
                        <a:ea typeface="+mn-ea"/>
                        <a:cs typeface="+mn-cs"/>
                      </a:endParaRPr>
                    </a:p>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The amendments also provide for the cessation of by-elections to nine months in all cases; and</a:t>
                      </a:r>
                      <a:endParaRPr lang="en-GB" sz="1600" kern="1200" dirty="0" smtClean="0">
                        <a:solidFill>
                          <a:schemeClr val="accent6"/>
                        </a:solidFill>
                        <a:effectLst/>
                        <a:latin typeface="+mn-lt"/>
                        <a:ea typeface="+mn-ea"/>
                        <a:cs typeface="+mn-cs"/>
                      </a:endParaRPr>
                    </a:p>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Furthermore, a requirement is made for the consultation of the Minister when the MEC makes a decision with regard to the by-election in terms of section 25(6)(b).</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820279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12</a:t>
            </a:fld>
            <a:endParaRPr lang="en-US" dirty="0"/>
          </a:p>
        </p:txBody>
      </p:sp>
      <p:sp>
        <p:nvSpPr>
          <p:cNvPr id="10" name="Title 1"/>
          <p:cNvSpPr txBox="1">
            <a:spLocks/>
          </p:cNvSpPr>
          <p:nvPr/>
        </p:nvSpPr>
        <p:spPr>
          <a:xfrm>
            <a:off x="1104193" y="44110"/>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13 – Vacation of Office</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137707465"/>
              </p:ext>
            </p:extLst>
          </p:nvPr>
        </p:nvGraphicFramePr>
        <p:xfrm>
          <a:off x="26475" y="1209368"/>
          <a:ext cx="9117525" cy="469195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The insertion of a Code of Conduct as Schedule 7 to the Act.</a:t>
                      </a:r>
                      <a:endParaRPr lang="en-GB" sz="2000" kern="1200" dirty="0" smtClean="0">
                        <a:solidFill>
                          <a:schemeClr val="accent6"/>
                        </a:solidFill>
                        <a:effectLst/>
                        <a:latin typeface="+mn-lt"/>
                        <a:ea typeface="+mn-ea"/>
                        <a:cs typeface="+mn-cs"/>
                      </a:endParaRPr>
                    </a:p>
                    <a:p>
                      <a:pPr marL="0" indent="0">
                        <a:buFont typeface="Arial" panose="020B0604020202020204" pitchFamily="34" charset="0"/>
                        <a:buNone/>
                      </a:pPr>
                      <a:endParaRPr lang="en-GB" sz="20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This amendment makes reference to the definition of ‘‘authorised representative’’, as provided for in the Municipal Electoral Act, 2000 (Act No. 27 of 2000).</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650360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13</a:t>
            </a:fld>
            <a:endParaRPr lang="en-US" dirty="0"/>
          </a:p>
        </p:txBody>
      </p:sp>
      <p:sp>
        <p:nvSpPr>
          <p:cNvPr id="10" name="Title 1"/>
          <p:cNvSpPr txBox="1">
            <a:spLocks/>
          </p:cNvSpPr>
          <p:nvPr/>
        </p:nvSpPr>
        <p:spPr>
          <a:xfrm>
            <a:off x="1104193" y="0"/>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14 – Meetings of municipal councils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688851655"/>
              </p:ext>
            </p:extLst>
          </p:nvPr>
        </p:nvGraphicFramePr>
        <p:xfrm>
          <a:off x="26475" y="1209368"/>
          <a:ext cx="9117525" cy="5999945"/>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165122">
                <a:tc>
                  <a:txBody>
                    <a:bodyPr/>
                    <a:lstStyle/>
                    <a:p>
                      <a:pPr marL="285750" indent="-285750">
                        <a:buFont typeface="Arial" panose="020B0604020202020204" pitchFamily="34" charset="0"/>
                        <a:buChar char="•"/>
                      </a:pPr>
                      <a:r>
                        <a:rPr lang="en-ZA" sz="2000" kern="1200" dirty="0" smtClean="0">
                          <a:solidFill>
                            <a:schemeClr val="accent6"/>
                          </a:solidFill>
                          <a:effectLst/>
                          <a:latin typeface="+mn-lt"/>
                          <a:ea typeface="+mn-ea"/>
                          <a:cs typeface="+mn-cs"/>
                        </a:rPr>
                        <a:t>The amendment seeks to insert a new subsection (1A) which authorises the MEC for local government in the province to designate a person to call and chair the meeting of the council, in terms of subsection (1).</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lvl="0"/>
                      <a:r>
                        <a:rPr lang="en-ZA" sz="1800" kern="1200" dirty="0" smtClean="0">
                          <a:solidFill>
                            <a:schemeClr val="accent6"/>
                          </a:solidFill>
                          <a:effectLst/>
                          <a:latin typeface="+mn-lt"/>
                          <a:ea typeface="+mn-ea"/>
                          <a:cs typeface="+mn-cs"/>
                        </a:rPr>
                        <a:t>Oppose the proposed amendment for the following reason:-</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800" kern="1200" dirty="0" smtClean="0">
                          <a:solidFill>
                            <a:schemeClr val="accent6"/>
                          </a:solidFill>
                          <a:effectLst/>
                          <a:latin typeface="+mn-lt"/>
                          <a:ea typeface="+mn-ea"/>
                          <a:cs typeface="+mn-cs"/>
                        </a:rPr>
                        <a:t>Section 29 of the Act provides for the Municipal Manager to convene the first meeting of council;</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800" kern="1200" dirty="0" smtClean="0">
                          <a:solidFill>
                            <a:schemeClr val="accent6"/>
                          </a:solidFill>
                          <a:effectLst/>
                          <a:latin typeface="+mn-lt"/>
                          <a:ea typeface="+mn-ea"/>
                          <a:cs typeface="+mn-cs"/>
                        </a:rPr>
                        <a:t>The same principle should apply where the Speaker refuses to convene a Council meeting as requested by a majority of Councillors;</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800" kern="1200" dirty="0" smtClean="0">
                          <a:solidFill>
                            <a:schemeClr val="accent6"/>
                          </a:solidFill>
                          <a:effectLst/>
                          <a:latin typeface="+mn-lt"/>
                          <a:ea typeface="+mn-ea"/>
                          <a:cs typeface="+mn-cs"/>
                        </a:rPr>
                        <a:t>As such the following amendment is proposed:-</a:t>
                      </a:r>
                      <a:r>
                        <a:rPr lang="en-GB" sz="1600" kern="1200" baseline="0" dirty="0" smtClean="0">
                          <a:solidFill>
                            <a:schemeClr val="accent6"/>
                          </a:solidFill>
                          <a:effectLst/>
                          <a:latin typeface="+mn-lt"/>
                          <a:ea typeface="+mn-ea"/>
                          <a:cs typeface="+mn-cs"/>
                        </a:rPr>
                        <a:t> </a:t>
                      </a:r>
                      <a:r>
                        <a:rPr lang="en-ZA" sz="1800" i="1" kern="1200" dirty="0" smtClean="0">
                          <a:solidFill>
                            <a:schemeClr val="accent6"/>
                          </a:solidFill>
                          <a:effectLst/>
                          <a:latin typeface="+mn-lt"/>
                          <a:ea typeface="+mn-ea"/>
                          <a:cs typeface="+mn-cs"/>
                        </a:rPr>
                        <a:t>“If the speaker or acting speaker refuse to call a meeting of the council as requested in terms of subsection (1), the municipal manager of the municipality or, in the absence or refusal by the municipal manager, a person designated by the MEC for Local government in the province may designate a person to call and chair the meeting”.</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864846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14</a:t>
            </a:fld>
            <a:endParaRPr lang="en-US" dirty="0"/>
          </a:p>
        </p:txBody>
      </p:sp>
      <p:sp>
        <p:nvSpPr>
          <p:cNvPr id="10" name="Title 1"/>
          <p:cNvSpPr txBox="1">
            <a:spLocks/>
          </p:cNvSpPr>
          <p:nvPr/>
        </p:nvSpPr>
        <p:spPr>
          <a:xfrm>
            <a:off x="1104193" y="61469"/>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15 – Public Notice of meetings of C</a:t>
            </a:r>
            <a:r>
              <a:rPr lang="en-ZA" sz="3600" b="1" dirty="0" smtClean="0"/>
              <a:t>ouncils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497949835"/>
              </p:ext>
            </p:extLst>
          </p:nvPr>
        </p:nvGraphicFramePr>
        <p:xfrm>
          <a:off x="26475" y="1209368"/>
          <a:ext cx="9117525" cy="499675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Currently, section 19 of the Municipal Systems Act, 2000 (Act No. 32 of 2000), provides for notification of meetings of council. To ensure proper flow with regard to the management of meetings, section 29A has been inserted to provide for the municipal manager to give notice to the public of the various meetings of the council. Section 19 of the Municipal Systems Act, 2000, will therefore be repealed.</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12326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15</a:t>
            </a:fld>
            <a:endParaRPr lang="en-US" dirty="0"/>
          </a:p>
        </p:txBody>
      </p:sp>
      <p:sp>
        <p:nvSpPr>
          <p:cNvPr id="10" name="Title 1"/>
          <p:cNvSpPr txBox="1">
            <a:spLocks/>
          </p:cNvSpPr>
          <p:nvPr/>
        </p:nvSpPr>
        <p:spPr>
          <a:xfrm>
            <a:off x="1104193" y="31972"/>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16 – Quorums and Decisions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4079768717"/>
              </p:ext>
            </p:extLst>
          </p:nvPr>
        </p:nvGraphicFramePr>
        <p:xfrm>
          <a:off x="26475" y="1209368"/>
          <a:ext cx="9117525" cy="618547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Confirming that a quorum consists of the number of councillors as determined by the MEC when the municipality was established (in terms of section 12 of the Act); and</a:t>
                      </a:r>
                      <a:endParaRPr lang="en-GB" sz="1600" kern="1200" dirty="0" smtClean="0">
                        <a:solidFill>
                          <a:schemeClr val="accent6"/>
                        </a:solidFill>
                        <a:effectLst/>
                        <a:latin typeface="+mn-lt"/>
                        <a:ea typeface="+mn-ea"/>
                        <a:cs typeface="+mn-cs"/>
                      </a:endParaRPr>
                    </a:p>
                    <a:p>
                      <a:r>
                        <a:rPr lang="en-ZA" sz="1800" kern="1200" dirty="0" smtClean="0">
                          <a:solidFill>
                            <a:schemeClr val="accent6"/>
                          </a:solidFill>
                          <a:effectLst/>
                          <a:latin typeface="+mn-lt"/>
                          <a:ea typeface="+mn-ea"/>
                          <a:cs typeface="+mn-cs"/>
                        </a:rPr>
                        <a:t> </a:t>
                      </a:r>
                      <a:endParaRPr lang="en-GB" sz="16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Confirming that a councillor presiding at a meeting may not have a casting vote when considering matters listed in section 160(2) of the Constitution of the Republic of South Africa, 1996 (‘‘Constitution’’). This accords with the judgement of Provincial Minister for Local Government, Environmental Affairs and Development Planning, Western Cape v Municipal Council of the </a:t>
                      </a:r>
                      <a:r>
                        <a:rPr lang="en-ZA" sz="1800" kern="1200" dirty="0" err="1" smtClean="0">
                          <a:solidFill>
                            <a:schemeClr val="accent6"/>
                          </a:solidFill>
                          <a:effectLst/>
                          <a:latin typeface="+mn-lt"/>
                          <a:ea typeface="+mn-ea"/>
                          <a:cs typeface="+mn-cs"/>
                        </a:rPr>
                        <a:t>Oudtshoorn</a:t>
                      </a:r>
                      <a:r>
                        <a:rPr lang="en-ZA" sz="1800" kern="1200" dirty="0" smtClean="0">
                          <a:solidFill>
                            <a:schemeClr val="accent6"/>
                          </a:solidFill>
                          <a:effectLst/>
                          <a:latin typeface="+mn-lt"/>
                          <a:ea typeface="+mn-ea"/>
                          <a:cs typeface="+mn-cs"/>
                        </a:rPr>
                        <a:t> Municipality (CCT05/15) [2015] ZACC 24; where the Constitutional Court found section 30(4) of the Act to be inconsistent with the Constitution to the extent that it empowered the speaker to have a vote on matters listed in section 160(2) of the Constitution.</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815941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16</a:t>
            </a:fld>
            <a:endParaRPr lang="en-US" dirty="0"/>
          </a:p>
        </p:txBody>
      </p:sp>
      <p:sp>
        <p:nvSpPr>
          <p:cNvPr id="10" name="Title 1"/>
          <p:cNvSpPr txBox="1">
            <a:spLocks/>
          </p:cNvSpPr>
          <p:nvPr/>
        </p:nvSpPr>
        <p:spPr>
          <a:xfrm>
            <a:off x="1104193" y="122239"/>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17 – Plenary Type Municipalities </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645121184"/>
              </p:ext>
            </p:extLst>
          </p:nvPr>
        </p:nvGraphicFramePr>
        <p:xfrm>
          <a:off x="26475" y="1209368"/>
          <a:ext cx="9117525" cy="4572681"/>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indent="-285750">
                        <a:buFont typeface="Arial" panose="020B0604020202020204" pitchFamily="34" charset="0"/>
                        <a:buChar char="•"/>
                      </a:pPr>
                      <a:r>
                        <a:rPr lang="en-ZA" sz="2000" kern="1200" dirty="0" smtClean="0">
                          <a:solidFill>
                            <a:schemeClr val="accent6"/>
                          </a:solidFill>
                          <a:effectLst/>
                          <a:latin typeface="+mn-lt"/>
                          <a:ea typeface="+mn-ea"/>
                          <a:cs typeface="+mn-cs"/>
                        </a:rPr>
                        <a:t>The proposed amendment seeks to remove the reference to plenary type municipalities and at the same time also confirming that a Councillor may not hold the position of speaker and mayor at the same time.</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92940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17</a:t>
            </a:fld>
            <a:endParaRPr lang="en-US" dirty="0"/>
          </a:p>
        </p:txBody>
      </p:sp>
      <p:sp>
        <p:nvSpPr>
          <p:cNvPr id="10" name="Title 1"/>
          <p:cNvSpPr txBox="1">
            <a:spLocks/>
          </p:cNvSpPr>
          <p:nvPr/>
        </p:nvSpPr>
        <p:spPr>
          <a:xfrm>
            <a:off x="1104193" y="90830"/>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18 – Functions of Speakers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3366653992"/>
              </p:ext>
            </p:extLst>
          </p:nvPr>
        </p:nvGraphicFramePr>
        <p:xfrm>
          <a:off x="26475" y="1209368"/>
          <a:ext cx="9117525" cy="5603705"/>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061884">
                <a:tc>
                  <a:txBody>
                    <a:bodyPr/>
                    <a:lstStyle/>
                    <a:p>
                      <a:pPr marL="285750" lvl="0" indent="-285750" algn="just">
                        <a:buFont typeface="Arial" panose="020B0604020202020204" pitchFamily="34" charset="0"/>
                        <a:buChar char="•"/>
                      </a:pPr>
                      <a:r>
                        <a:rPr lang="en-ZA" sz="1800" kern="1200" dirty="0" smtClean="0">
                          <a:solidFill>
                            <a:schemeClr val="accent6"/>
                          </a:solidFill>
                          <a:effectLst/>
                          <a:latin typeface="+mn-lt"/>
                          <a:ea typeface="+mn-ea"/>
                          <a:cs typeface="+mn-cs"/>
                        </a:rPr>
                        <a:t>The proposed amendment seeks to strengthen the functions of speakers, and to, amongst other matters, ensure that the legislative arm of the municipality functions effectively.</a:t>
                      </a:r>
                    </a:p>
                    <a:p>
                      <a:pPr marL="285750" lvl="0" indent="-285750" algn="just">
                        <a:buFont typeface="Arial" panose="020B0604020202020204" pitchFamily="34" charset="0"/>
                        <a:buChar char="•"/>
                      </a:pPr>
                      <a:endParaRPr lang="en-ZA" sz="1800" kern="1200" dirty="0" smtClean="0">
                        <a:solidFill>
                          <a:schemeClr val="accent6"/>
                        </a:solidFill>
                        <a:effectLst/>
                        <a:latin typeface="+mn-lt"/>
                        <a:ea typeface="+mn-ea"/>
                        <a:cs typeface="+mn-cs"/>
                      </a:endParaRPr>
                    </a:p>
                    <a:p>
                      <a:pPr marL="285750" lvl="0" indent="-285750" algn="just">
                        <a:buFont typeface="Arial" panose="020B0604020202020204" pitchFamily="34" charset="0"/>
                        <a:buChar char="•"/>
                      </a:pPr>
                      <a:endParaRPr lang="en-GB" dirty="0">
                        <a:solidFill>
                          <a:schemeClr val="accent6"/>
                        </a:solidFill>
                      </a:endParaRPr>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342900" lvl="0" indent="-342900">
                        <a:buFont typeface="+mj-lt"/>
                        <a:buAutoNum type="arabicPeriod"/>
                      </a:pPr>
                      <a:r>
                        <a:rPr lang="en-ZA" sz="2000" kern="1200" dirty="0" smtClean="0">
                          <a:solidFill>
                            <a:schemeClr val="accent6"/>
                          </a:solidFill>
                          <a:effectLst/>
                          <a:latin typeface="+mn-lt"/>
                          <a:ea typeface="+mn-ea"/>
                          <a:cs typeface="+mn-cs"/>
                        </a:rPr>
                        <a:t>Support the proposed amendment in principle.</a:t>
                      </a:r>
                      <a:endParaRPr lang="en-GB" sz="2000" kern="1200" dirty="0" smtClean="0">
                        <a:solidFill>
                          <a:schemeClr val="accent6"/>
                        </a:solidFill>
                        <a:effectLst/>
                        <a:latin typeface="+mn-lt"/>
                        <a:ea typeface="+mn-ea"/>
                        <a:cs typeface="+mn-cs"/>
                      </a:endParaRPr>
                    </a:p>
                    <a:p>
                      <a:pPr marL="342900" lvl="0" indent="-342900">
                        <a:buFont typeface="+mj-lt"/>
                        <a:buAutoNum type="arabicPeriod"/>
                      </a:pPr>
                      <a:r>
                        <a:rPr lang="en-ZA" sz="2000" kern="1200" dirty="0" smtClean="0">
                          <a:solidFill>
                            <a:schemeClr val="accent6"/>
                          </a:solidFill>
                          <a:effectLst/>
                          <a:latin typeface="+mn-lt"/>
                          <a:ea typeface="+mn-ea"/>
                          <a:cs typeface="+mn-cs"/>
                        </a:rPr>
                        <a:t>In addition propose the following functions to be allocated to speakers:-</a:t>
                      </a:r>
                      <a:endParaRPr lang="en-GB" sz="2000" kern="1200" dirty="0" smtClean="0">
                        <a:solidFill>
                          <a:schemeClr val="accent6"/>
                        </a:solidFill>
                        <a:effectLst/>
                        <a:latin typeface="+mn-lt"/>
                        <a:ea typeface="+mn-ea"/>
                        <a:cs typeface="+mn-cs"/>
                      </a:endParaRPr>
                    </a:p>
                    <a:p>
                      <a:pPr marL="1314450" lvl="2" indent="-400050">
                        <a:buFont typeface="+mj-lt"/>
                        <a:buAutoNum type="romanLcPeriod"/>
                      </a:pPr>
                      <a:r>
                        <a:rPr lang="en-ZA" sz="2000" kern="1200" dirty="0" smtClean="0">
                          <a:solidFill>
                            <a:schemeClr val="accent6"/>
                          </a:solidFill>
                          <a:effectLst/>
                          <a:latin typeface="+mn-lt"/>
                          <a:ea typeface="+mn-ea"/>
                          <a:cs typeface="+mn-cs"/>
                        </a:rPr>
                        <a:t>“must ensure the effectiveness and functionality of Ward Committees”;</a:t>
                      </a:r>
                      <a:endParaRPr lang="en-GB" sz="2000" kern="1200" dirty="0" smtClean="0">
                        <a:solidFill>
                          <a:schemeClr val="accent6"/>
                        </a:solidFill>
                        <a:effectLst/>
                        <a:latin typeface="+mn-lt"/>
                        <a:ea typeface="+mn-ea"/>
                        <a:cs typeface="+mn-cs"/>
                      </a:endParaRPr>
                    </a:p>
                    <a:p>
                      <a:pPr marL="1314450" lvl="2" indent="-400050">
                        <a:buFont typeface="+mj-lt"/>
                        <a:buAutoNum type="romanLcPeriod"/>
                      </a:pPr>
                      <a:r>
                        <a:rPr lang="en-ZA" sz="2000" kern="1200" dirty="0" smtClean="0">
                          <a:solidFill>
                            <a:schemeClr val="accent6"/>
                          </a:solidFill>
                          <a:effectLst/>
                          <a:latin typeface="+mn-lt"/>
                          <a:ea typeface="+mn-ea"/>
                          <a:cs typeface="+mn-cs"/>
                        </a:rPr>
                        <a:t>“Must ensure the performance of ward councillors and Ward Committees”; and</a:t>
                      </a:r>
                      <a:endParaRPr lang="en-GB" sz="2000" kern="1200" dirty="0" smtClean="0">
                        <a:solidFill>
                          <a:schemeClr val="accent6"/>
                        </a:solidFill>
                        <a:effectLst/>
                        <a:latin typeface="+mn-lt"/>
                        <a:ea typeface="+mn-ea"/>
                        <a:cs typeface="+mn-cs"/>
                      </a:endParaRPr>
                    </a:p>
                    <a:p>
                      <a:pPr marL="1314450" lvl="2" indent="-400050">
                        <a:buFont typeface="+mj-lt"/>
                        <a:buAutoNum type="romanLcPeriod"/>
                      </a:pPr>
                      <a:r>
                        <a:rPr lang="en-ZA" sz="2000" kern="1200" dirty="0" smtClean="0">
                          <a:solidFill>
                            <a:schemeClr val="accent6"/>
                          </a:solidFill>
                          <a:effectLst/>
                          <a:latin typeface="+mn-lt"/>
                          <a:ea typeface="+mn-ea"/>
                          <a:cs typeface="+mn-cs"/>
                        </a:rPr>
                        <a:t>“must ensure the meaningful participation of Traditional Leaders in Council”.</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473405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18</a:t>
            </a:fld>
            <a:endParaRPr lang="en-US" dirty="0"/>
          </a:p>
        </p:txBody>
      </p:sp>
      <p:sp>
        <p:nvSpPr>
          <p:cNvPr id="10" name="Title 1"/>
          <p:cNvSpPr txBox="1">
            <a:spLocks/>
          </p:cNvSpPr>
          <p:nvPr/>
        </p:nvSpPr>
        <p:spPr>
          <a:xfrm>
            <a:off x="1104193" y="31837"/>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19 – Whips of Municipal Councils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958192937"/>
              </p:ext>
            </p:extLst>
          </p:nvPr>
        </p:nvGraphicFramePr>
        <p:xfrm>
          <a:off x="26475" y="1209368"/>
          <a:ext cx="9117525" cy="6274265"/>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These provisions are inserted to provide for a new Part 3: Whips of Municipal Councils, as follows:</a:t>
                      </a:r>
                      <a:endParaRPr lang="en-GB" sz="1600" kern="1200" dirty="0" smtClean="0">
                        <a:solidFill>
                          <a:schemeClr val="accent6"/>
                        </a:solidFill>
                        <a:effectLst/>
                        <a:latin typeface="+mn-lt"/>
                        <a:ea typeface="+mn-ea"/>
                        <a:cs typeface="+mn-cs"/>
                      </a:endParaRPr>
                    </a:p>
                    <a:p>
                      <a:pPr lvl="5"/>
                      <a:r>
                        <a:rPr lang="en-ZA" sz="1600" kern="1200" dirty="0" smtClean="0">
                          <a:solidFill>
                            <a:schemeClr val="accent6"/>
                          </a:solidFill>
                          <a:effectLst/>
                          <a:latin typeface="+mn-lt"/>
                          <a:ea typeface="+mn-ea"/>
                          <a:cs typeface="+mn-cs"/>
                        </a:rPr>
                        <a:t>Section 41A: Election of whip;</a:t>
                      </a:r>
                      <a:endParaRPr lang="en-GB" sz="1600" kern="1200" dirty="0" smtClean="0">
                        <a:solidFill>
                          <a:schemeClr val="accent6"/>
                        </a:solidFill>
                        <a:effectLst/>
                        <a:latin typeface="+mn-lt"/>
                        <a:ea typeface="+mn-ea"/>
                        <a:cs typeface="+mn-cs"/>
                      </a:endParaRPr>
                    </a:p>
                    <a:p>
                      <a:pPr lvl="5"/>
                      <a:r>
                        <a:rPr lang="en-ZA" sz="1600" kern="1200" dirty="0" smtClean="0">
                          <a:solidFill>
                            <a:schemeClr val="accent6"/>
                          </a:solidFill>
                          <a:effectLst/>
                          <a:latin typeface="+mn-lt"/>
                          <a:ea typeface="+mn-ea"/>
                          <a:cs typeface="+mn-cs"/>
                        </a:rPr>
                        <a:t>Section 41B: Functions of whip;</a:t>
                      </a:r>
                      <a:endParaRPr lang="en-GB" sz="1600" kern="1200" dirty="0" smtClean="0">
                        <a:solidFill>
                          <a:schemeClr val="accent6"/>
                        </a:solidFill>
                        <a:effectLst/>
                        <a:latin typeface="+mn-lt"/>
                        <a:ea typeface="+mn-ea"/>
                        <a:cs typeface="+mn-cs"/>
                      </a:endParaRPr>
                    </a:p>
                    <a:p>
                      <a:pPr lvl="5"/>
                      <a:r>
                        <a:rPr lang="en-ZA" sz="1600" kern="1200" dirty="0" smtClean="0">
                          <a:solidFill>
                            <a:schemeClr val="accent6"/>
                          </a:solidFill>
                          <a:effectLst/>
                          <a:latin typeface="+mn-lt"/>
                          <a:ea typeface="+mn-ea"/>
                          <a:cs typeface="+mn-cs"/>
                        </a:rPr>
                        <a:t>Section 41C: Term of office;</a:t>
                      </a:r>
                      <a:endParaRPr lang="en-GB" sz="1600" kern="1200" dirty="0" smtClean="0">
                        <a:solidFill>
                          <a:schemeClr val="accent6"/>
                        </a:solidFill>
                        <a:effectLst/>
                        <a:latin typeface="+mn-lt"/>
                        <a:ea typeface="+mn-ea"/>
                        <a:cs typeface="+mn-cs"/>
                      </a:endParaRPr>
                    </a:p>
                    <a:p>
                      <a:pPr lvl="5"/>
                      <a:r>
                        <a:rPr lang="en-ZA" sz="1600" kern="1200" dirty="0" smtClean="0">
                          <a:solidFill>
                            <a:schemeClr val="accent6"/>
                          </a:solidFill>
                          <a:effectLst/>
                          <a:latin typeface="+mn-lt"/>
                          <a:ea typeface="+mn-ea"/>
                          <a:cs typeface="+mn-cs"/>
                        </a:rPr>
                        <a:t>Section 41D: Vacation of office;</a:t>
                      </a:r>
                      <a:endParaRPr lang="en-GB" sz="1600" kern="1200" dirty="0" smtClean="0">
                        <a:solidFill>
                          <a:schemeClr val="accent6"/>
                        </a:solidFill>
                        <a:effectLst/>
                        <a:latin typeface="+mn-lt"/>
                        <a:ea typeface="+mn-ea"/>
                        <a:cs typeface="+mn-cs"/>
                      </a:endParaRPr>
                    </a:p>
                    <a:p>
                      <a:pPr lvl="5"/>
                      <a:r>
                        <a:rPr lang="en-ZA" sz="1600" kern="1200" dirty="0" smtClean="0">
                          <a:solidFill>
                            <a:schemeClr val="accent6"/>
                          </a:solidFill>
                          <a:effectLst/>
                          <a:latin typeface="+mn-lt"/>
                          <a:ea typeface="+mn-ea"/>
                          <a:cs typeface="+mn-cs"/>
                        </a:rPr>
                        <a:t>Section 41E: Removal from office; and</a:t>
                      </a:r>
                      <a:endParaRPr lang="en-GB" sz="1600" kern="1200" dirty="0" smtClean="0">
                        <a:solidFill>
                          <a:schemeClr val="accent6"/>
                        </a:solidFill>
                        <a:effectLst/>
                        <a:latin typeface="+mn-lt"/>
                        <a:ea typeface="+mn-ea"/>
                        <a:cs typeface="+mn-cs"/>
                      </a:endParaRPr>
                    </a:p>
                    <a:p>
                      <a:pPr lvl="5"/>
                      <a:r>
                        <a:rPr lang="en-ZA" sz="1600" kern="1200" dirty="0" smtClean="0">
                          <a:solidFill>
                            <a:schemeClr val="accent6"/>
                          </a:solidFill>
                          <a:effectLst/>
                          <a:latin typeface="+mn-lt"/>
                          <a:ea typeface="+mn-ea"/>
                          <a:cs typeface="+mn-cs"/>
                        </a:rPr>
                        <a:t>Section 41F: Acting whips.</a:t>
                      </a:r>
                      <a:endParaRPr lang="en-GB" sz="1600" kern="1200" dirty="0" smtClean="0">
                        <a:solidFill>
                          <a:schemeClr val="accent6"/>
                        </a:solidFill>
                        <a:effectLst/>
                        <a:latin typeface="+mn-lt"/>
                        <a:ea typeface="+mn-ea"/>
                        <a:cs typeface="+mn-cs"/>
                      </a:endParaRPr>
                    </a:p>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Currently, there is no provision that provides for the appointment or election of a whip of the municipal council; this amendment therefore ‘‘regularises’’ this issue.</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Support the proposed amendment in principle with the following amendments:-</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800" kern="1200" dirty="0" smtClean="0">
                          <a:solidFill>
                            <a:schemeClr val="accent6"/>
                          </a:solidFill>
                          <a:effectLst/>
                          <a:latin typeface="+mn-lt"/>
                          <a:ea typeface="+mn-ea"/>
                          <a:cs typeface="+mn-cs"/>
                        </a:rPr>
                        <a:t>Deletion of the reference to “more than 40 councillors” as this type of position should find expression in every municipal council;</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800" kern="1200" dirty="0" smtClean="0">
                          <a:solidFill>
                            <a:schemeClr val="accent6"/>
                          </a:solidFill>
                          <a:effectLst/>
                          <a:latin typeface="+mn-lt"/>
                          <a:ea typeface="+mn-ea"/>
                          <a:cs typeface="+mn-cs"/>
                        </a:rPr>
                        <a:t>Consideration of the additions as proposed under paragraph 1 above (definitions).</a:t>
                      </a:r>
                      <a:endParaRPr lang="en-GB" sz="1600" kern="1200" dirty="0" smtClean="0">
                        <a:solidFill>
                          <a:schemeClr val="accent6"/>
                        </a:solidFill>
                        <a:effectLst/>
                        <a:latin typeface="+mn-lt"/>
                        <a:ea typeface="+mn-ea"/>
                        <a:cs typeface="+mn-cs"/>
                      </a:endParaRPr>
                    </a:p>
                    <a:p>
                      <a:r>
                        <a:rPr lang="en-ZA" sz="1800" kern="1200" dirty="0" smtClean="0">
                          <a:solidFill>
                            <a:schemeClr val="accent6"/>
                          </a:solidFill>
                          <a:effectLst/>
                          <a:latin typeface="+mn-lt"/>
                          <a:ea typeface="+mn-ea"/>
                          <a:cs typeface="+mn-cs"/>
                        </a:rPr>
                        <a:t> </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664718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19</a:t>
            </a:fld>
            <a:endParaRPr lang="en-US" dirty="0"/>
          </a:p>
        </p:txBody>
      </p:sp>
      <p:sp>
        <p:nvSpPr>
          <p:cNvPr id="10" name="Title 1"/>
          <p:cNvSpPr txBox="1">
            <a:spLocks/>
          </p:cNvSpPr>
          <p:nvPr/>
        </p:nvSpPr>
        <p:spPr>
          <a:xfrm>
            <a:off x="941019" y="76082"/>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20 – Composition of Executive Committees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1735047922"/>
              </p:ext>
            </p:extLst>
          </p:nvPr>
        </p:nvGraphicFramePr>
        <p:xfrm>
          <a:off x="26475" y="1209368"/>
          <a:ext cx="9117525" cy="6182825"/>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Currently, when executive committees (‘‘EXCO’’) are established—</a:t>
                      </a:r>
                      <a:endParaRPr lang="en-GB" sz="16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accent6"/>
                          </a:solidFill>
                          <a:effectLst/>
                          <a:latin typeface="+mn-lt"/>
                          <a:ea typeface="+mn-ea"/>
                          <a:cs typeface="+mn-cs"/>
                        </a:rPr>
                        <a:t>political parties are, in some instances, not at liberty to decide who, from the party, should form part of the EXCO and are ‘‘directed’’ by the majority party in the council as to who should form part of the EXCO; and</a:t>
                      </a:r>
                      <a:endParaRPr lang="en-GB" sz="16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accent6"/>
                          </a:solidFill>
                          <a:effectLst/>
                          <a:latin typeface="+mn-lt"/>
                          <a:ea typeface="+mn-ea"/>
                          <a:cs typeface="+mn-cs"/>
                        </a:rPr>
                        <a:t>there is no uniform formula that is applied to determine representation of political parties in the committee.</a:t>
                      </a:r>
                      <a:endParaRPr lang="en-GB" sz="16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The proposed amendment seeks to ensure that there is a uniform formula that will be implemented across the country for the composition of an EXCO; the formula is similar to the one in Schedule 1 of the Act.</a:t>
                      </a:r>
                      <a:endParaRPr lang="en-GB" sz="16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Political parties will therefore be able to identify their own members to occupy seats on the EXCO, and will not be dictated to by the majority party in a council.</a:t>
                      </a:r>
                      <a:endParaRPr lang="en-GB" sz="1600" kern="1200" dirty="0" smtClean="0">
                        <a:solidFill>
                          <a:schemeClr val="accent6"/>
                        </a:solidFill>
                        <a:effectLst/>
                        <a:latin typeface="+mn-lt"/>
                        <a:ea typeface="+mn-ea"/>
                        <a:cs typeface="+mn-cs"/>
                      </a:endParaRPr>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342900" lvl="0" indent="-342900">
                        <a:buFont typeface="+mj-lt"/>
                        <a:buAutoNum type="arabicPeriod"/>
                      </a:pPr>
                      <a:r>
                        <a:rPr lang="en-ZA" sz="1800" kern="1200" dirty="0" smtClean="0">
                          <a:solidFill>
                            <a:schemeClr val="accent6"/>
                          </a:solidFill>
                          <a:effectLst/>
                          <a:latin typeface="+mn-lt"/>
                          <a:ea typeface="+mn-ea"/>
                          <a:cs typeface="+mn-cs"/>
                        </a:rPr>
                        <a:t>Support the proposed amendment.</a:t>
                      </a:r>
                      <a:endParaRPr lang="en-GB" sz="1600" kern="1200" dirty="0" smtClean="0">
                        <a:solidFill>
                          <a:schemeClr val="accent6"/>
                        </a:solidFill>
                        <a:effectLst/>
                        <a:latin typeface="+mn-lt"/>
                        <a:ea typeface="+mn-ea"/>
                        <a:cs typeface="+mn-cs"/>
                      </a:endParaRPr>
                    </a:p>
                    <a:p>
                      <a:pPr marL="342900" lvl="0" indent="-342900">
                        <a:buFont typeface="+mj-lt"/>
                        <a:buAutoNum type="arabicPeriod"/>
                      </a:pPr>
                      <a:r>
                        <a:rPr lang="en-ZA" sz="1800" kern="1200" dirty="0" smtClean="0">
                          <a:solidFill>
                            <a:schemeClr val="accent6"/>
                          </a:solidFill>
                          <a:effectLst/>
                          <a:latin typeface="+mn-lt"/>
                          <a:ea typeface="+mn-ea"/>
                          <a:cs typeface="+mn-cs"/>
                        </a:rPr>
                        <a:t>Approve the insertion of the words “through an authorised representative” to be inserted in clause (d) to read </a:t>
                      </a:r>
                      <a:r>
                        <a:rPr lang="en-ZA" sz="1800" i="1" kern="1200" dirty="0" smtClean="0">
                          <a:solidFill>
                            <a:schemeClr val="accent6"/>
                          </a:solidFill>
                          <a:effectLst/>
                          <a:latin typeface="+mn-lt"/>
                          <a:ea typeface="+mn-ea"/>
                          <a:cs typeface="+mn-cs"/>
                        </a:rPr>
                        <a:t>“the political party or political interest to which seats are allocated to on the executive committee must, </a:t>
                      </a:r>
                      <a:r>
                        <a:rPr lang="en-ZA" sz="1800" i="1" u="sng" kern="1200" dirty="0" smtClean="0">
                          <a:solidFill>
                            <a:schemeClr val="accent6"/>
                          </a:solidFill>
                          <a:effectLst/>
                          <a:latin typeface="+mn-lt"/>
                          <a:ea typeface="+mn-ea"/>
                          <a:cs typeface="+mn-cs"/>
                        </a:rPr>
                        <a:t>through an authorised representative,</a:t>
                      </a:r>
                      <a:r>
                        <a:rPr lang="en-ZA" sz="1800" i="1" kern="1200" dirty="0" smtClean="0">
                          <a:solidFill>
                            <a:schemeClr val="accent6"/>
                          </a:solidFill>
                          <a:effectLst/>
                          <a:latin typeface="+mn-lt"/>
                          <a:ea typeface="+mn-ea"/>
                          <a:cs typeface="+mn-cs"/>
                        </a:rPr>
                        <a:t> nominate their representatives to occupy seats”.</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274327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3"/>
            <a:ext cx="8486314" cy="5016909"/>
          </a:xfrm>
        </p:spPr>
        <p:txBody>
          <a:bodyPr>
            <a:normAutofit/>
          </a:bodyPr>
          <a:lstStyle/>
          <a:p>
            <a:pPr algn="just"/>
            <a:r>
              <a:rPr lang="en-ZA" sz="2400" dirty="0" smtClean="0"/>
              <a:t>SALGA has had the benefits of forming part of the all inclusive technical team that considered proposals to various local government legislation;</a:t>
            </a:r>
          </a:p>
          <a:p>
            <a:pPr algn="just"/>
            <a:r>
              <a:rPr lang="en-ZA" sz="2400" dirty="0" smtClean="0"/>
              <a:t>SALGA has further had the benefitting in participating at a political level (COGTA </a:t>
            </a:r>
            <a:r>
              <a:rPr lang="en-ZA" sz="2400" dirty="0" err="1" smtClean="0"/>
              <a:t>MinMEC</a:t>
            </a:r>
            <a:r>
              <a:rPr lang="en-ZA" sz="2400" dirty="0" smtClean="0"/>
              <a:t>) in processing of the draft Bill;</a:t>
            </a:r>
          </a:p>
          <a:p>
            <a:pPr algn="just"/>
            <a:r>
              <a:rPr lang="en-ZA" sz="2400" dirty="0" smtClean="0"/>
              <a:t>A number of SALGA proposals have been incorporated in the Bill, we are of the view that it will assist in strengthening governance in municipalities;</a:t>
            </a:r>
          </a:p>
          <a:p>
            <a:pPr algn="just"/>
            <a:r>
              <a:rPr lang="en-ZA" sz="2400" dirty="0" smtClean="0"/>
              <a:t>However, we wish to submit the following further comments as outlined herein.</a:t>
            </a:r>
            <a:endParaRPr lang="en-GB" sz="2400"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a:t>
            </a:fld>
            <a:endParaRPr lang="en-US" dirty="0"/>
          </a:p>
        </p:txBody>
      </p:sp>
      <p:sp>
        <p:nvSpPr>
          <p:cNvPr id="10" name="Title 1"/>
          <p:cNvSpPr txBox="1">
            <a:spLocks/>
          </p:cNvSpPr>
          <p:nvPr/>
        </p:nvSpPr>
        <p:spPr>
          <a:xfrm>
            <a:off x="1104193" y="341688"/>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smtClean="0"/>
              <a:t>INTRODUCTION</a:t>
            </a:r>
            <a:endParaRPr lang="en-GB" sz="3600" dirty="0"/>
          </a:p>
        </p:txBody>
      </p:sp>
    </p:spTree>
    <p:extLst>
      <p:ext uri="{BB962C8B-B14F-4D97-AF65-F5344CB8AC3E}">
        <p14:creationId xmlns:p14="http://schemas.microsoft.com/office/powerpoint/2010/main" xmlns="" val="382816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20</a:t>
            </a:fld>
            <a:endParaRPr lang="en-US" dirty="0"/>
          </a:p>
        </p:txBody>
      </p:sp>
      <p:sp>
        <p:nvSpPr>
          <p:cNvPr id="10" name="Title 1"/>
          <p:cNvSpPr txBox="1">
            <a:spLocks/>
          </p:cNvSpPr>
          <p:nvPr/>
        </p:nvSpPr>
        <p:spPr>
          <a:xfrm>
            <a:off x="663677" y="122239"/>
            <a:ext cx="6327057"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21 – Functions and Powers of </a:t>
            </a:r>
            <a:r>
              <a:rPr lang="en-ZA" sz="3600" b="1" dirty="0" err="1" smtClean="0"/>
              <a:t>Exco</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598723411"/>
              </p:ext>
            </p:extLst>
          </p:nvPr>
        </p:nvGraphicFramePr>
        <p:xfrm>
          <a:off x="26475" y="1209368"/>
          <a:ext cx="9117525" cy="4572681"/>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Section 44 is amended in order to clarify that only reports from section 80 committees may be submitted to EXCO.</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3034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21</a:t>
            </a:fld>
            <a:endParaRPr lang="en-US" dirty="0"/>
          </a:p>
        </p:txBody>
      </p:sp>
      <p:sp>
        <p:nvSpPr>
          <p:cNvPr id="10" name="Title 1"/>
          <p:cNvSpPr txBox="1">
            <a:spLocks/>
          </p:cNvSpPr>
          <p:nvPr/>
        </p:nvSpPr>
        <p:spPr>
          <a:xfrm>
            <a:off x="663677" y="122239"/>
            <a:ext cx="6327057"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22 – Functions and Powers of </a:t>
            </a:r>
            <a:r>
              <a:rPr lang="en-ZA" sz="3600" b="1" dirty="0" smtClean="0"/>
              <a:t>Exec Mayors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825400067"/>
              </p:ext>
            </p:extLst>
          </p:nvPr>
        </p:nvGraphicFramePr>
        <p:xfrm>
          <a:off x="26475" y="1209368"/>
          <a:ext cx="9117525" cy="560635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Section 56 of the Act provides for the functions and powers of executive mayors and indicates that they are entitled to receive reports from committees of the council and to forward these reports together with a recommendation to the council when the matter cannot be disposed of by the executive mayor in terms of the executive mayor’s delegated powers.</a:t>
                      </a:r>
                      <a:endParaRPr lang="en-GB" sz="1600" kern="1200" dirty="0" smtClean="0">
                        <a:solidFill>
                          <a:schemeClr val="accent6"/>
                        </a:solidFill>
                        <a:effectLst/>
                        <a:latin typeface="+mn-lt"/>
                        <a:ea typeface="+mn-ea"/>
                        <a:cs typeface="+mn-cs"/>
                      </a:endParaRPr>
                    </a:p>
                    <a:p>
                      <a:pPr marL="0" indent="0">
                        <a:buFont typeface="Arial" panose="020B0604020202020204" pitchFamily="34" charset="0"/>
                        <a:buNone/>
                      </a:pPr>
                      <a:endParaRPr lang="en-GB" sz="16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As the section 80 committees are the committees to assist EXCOs or executive mayors, the amendment clarifies that the executive mayor is entitled to only receive reports from section 80 committees.</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997143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22</a:t>
            </a:fld>
            <a:endParaRPr lang="en-US" dirty="0"/>
          </a:p>
        </p:txBody>
      </p:sp>
      <p:sp>
        <p:nvSpPr>
          <p:cNvPr id="10" name="Title 1"/>
          <p:cNvSpPr txBox="1">
            <a:spLocks/>
          </p:cNvSpPr>
          <p:nvPr/>
        </p:nvSpPr>
        <p:spPr>
          <a:xfrm>
            <a:off x="752169" y="0"/>
            <a:ext cx="6238566"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23 – Establishment of Ward Committees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482039922"/>
              </p:ext>
            </p:extLst>
          </p:nvPr>
        </p:nvGraphicFramePr>
        <p:xfrm>
          <a:off x="26475" y="1209368"/>
          <a:ext cx="9117525" cy="5908505"/>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401096">
                <a:tc>
                  <a:txBody>
                    <a:bodyPr/>
                    <a:lstStyle/>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Currently, there is no timeframe for the establishment of ward committees in metropolitan and local municipalities. The proposed amendment seeks to provide for the establishment of ward committees within 120 days after the election of all municipal councils, unless extenuating circumstances do not allow this to happen.</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p>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accent6"/>
                          </a:solidFill>
                          <a:effectLst/>
                          <a:latin typeface="+mn-lt"/>
                          <a:ea typeface="+mn-ea"/>
                          <a:cs typeface="+mn-cs"/>
                        </a:rPr>
                        <a:t>Support the proposed amendment with the following proposals for consideration:-</a:t>
                      </a:r>
                      <a:endParaRPr lang="en-GB" sz="1800" kern="1200" dirty="0" smtClean="0">
                        <a:solidFill>
                          <a:schemeClr val="accent6"/>
                        </a:solidFill>
                        <a:effectLst/>
                        <a:latin typeface="+mn-lt"/>
                        <a:ea typeface="+mn-ea"/>
                        <a:cs typeface="+mn-cs"/>
                      </a:endParaRPr>
                    </a:p>
                    <a:p>
                      <a:pPr marL="800100" lvl="1" indent="-342900">
                        <a:buFont typeface="+mj-lt"/>
                        <a:buAutoNum type="arabicPeriod"/>
                      </a:pPr>
                      <a:r>
                        <a:rPr lang="en-ZA" sz="1800" kern="1200" dirty="0" smtClean="0">
                          <a:solidFill>
                            <a:schemeClr val="accent6"/>
                          </a:solidFill>
                          <a:effectLst/>
                          <a:latin typeface="+mn-lt"/>
                          <a:ea typeface="+mn-ea"/>
                          <a:cs typeface="+mn-cs"/>
                        </a:rPr>
                        <a:t>The insertion of subsection (1) should read </a:t>
                      </a:r>
                      <a:r>
                        <a:rPr lang="en-ZA" sz="1800" i="1" kern="1200" dirty="0" smtClean="0">
                          <a:solidFill>
                            <a:schemeClr val="accent6"/>
                          </a:solidFill>
                          <a:effectLst/>
                          <a:latin typeface="+mn-lt"/>
                          <a:ea typeface="+mn-ea"/>
                          <a:cs typeface="+mn-cs"/>
                        </a:rPr>
                        <a:t>“If a metropolitan or local council is unable to establish a ward committee </a:t>
                      </a:r>
                      <a:r>
                        <a:rPr lang="en-ZA" sz="1800" i="1" u="sng" kern="1200" dirty="0" smtClean="0">
                          <a:solidFill>
                            <a:schemeClr val="accent6"/>
                          </a:solidFill>
                          <a:effectLst/>
                          <a:latin typeface="+mn-lt"/>
                          <a:ea typeface="+mn-ea"/>
                          <a:cs typeface="+mn-cs"/>
                        </a:rPr>
                        <a:t>or ward committees</a:t>
                      </a:r>
                      <a:r>
                        <a:rPr lang="en-ZA" sz="1800" i="1" kern="1200" dirty="0" smtClean="0">
                          <a:solidFill>
                            <a:schemeClr val="accent6"/>
                          </a:solidFill>
                          <a:effectLst/>
                          <a:latin typeface="+mn-lt"/>
                          <a:ea typeface="+mn-ea"/>
                          <a:cs typeface="+mn-cs"/>
                        </a:rPr>
                        <a:t> in accordance with subsection (1), the speaker must, </a:t>
                      </a:r>
                      <a:r>
                        <a:rPr lang="en-ZA" sz="1800" i="1" u="sng" kern="1200" dirty="0" smtClean="0">
                          <a:solidFill>
                            <a:schemeClr val="accent6"/>
                          </a:solidFill>
                          <a:effectLst/>
                          <a:latin typeface="+mn-lt"/>
                          <a:ea typeface="+mn-ea"/>
                          <a:cs typeface="+mn-cs"/>
                        </a:rPr>
                        <a:t>prior to the expiry of the 120 days after the elections</a:t>
                      </a:r>
                      <a:r>
                        <a:rPr lang="en-ZA" sz="1800" i="1" kern="1200" dirty="0" smtClean="0">
                          <a:solidFill>
                            <a:schemeClr val="accent6"/>
                          </a:solidFill>
                          <a:effectLst/>
                          <a:latin typeface="+mn-lt"/>
                          <a:ea typeface="+mn-ea"/>
                          <a:cs typeface="+mn-cs"/>
                        </a:rPr>
                        <a:t>, in writing and on good cause shown, request the MEC, responsible for local government in the province concerned, for an extension”.</a:t>
                      </a:r>
                      <a:r>
                        <a:rPr lang="en-ZA" sz="1800" kern="1200" dirty="0" smtClean="0">
                          <a:solidFill>
                            <a:schemeClr val="accent6"/>
                          </a:solidFill>
                          <a:effectLst/>
                          <a:latin typeface="+mn-lt"/>
                          <a:ea typeface="+mn-ea"/>
                          <a:cs typeface="+mn-cs"/>
                        </a:rPr>
                        <a:t> </a:t>
                      </a:r>
                      <a:endParaRPr lang="en-GB" sz="1600" kern="1200" dirty="0" smtClean="0">
                        <a:solidFill>
                          <a:schemeClr val="accent6"/>
                        </a:solidFill>
                        <a:effectLst/>
                        <a:latin typeface="+mn-lt"/>
                        <a:ea typeface="+mn-ea"/>
                        <a:cs typeface="+mn-cs"/>
                      </a:endParaRPr>
                    </a:p>
                    <a:p>
                      <a:pPr marL="800100" lvl="1" indent="-342900">
                        <a:buFont typeface="+mj-lt"/>
                        <a:buAutoNum type="arabicPeriod"/>
                      </a:pPr>
                      <a:r>
                        <a:rPr lang="en-ZA" sz="1800" kern="1200" dirty="0" smtClean="0">
                          <a:solidFill>
                            <a:schemeClr val="accent6"/>
                          </a:solidFill>
                          <a:effectLst/>
                          <a:latin typeface="+mn-lt"/>
                          <a:ea typeface="+mn-ea"/>
                          <a:cs typeface="+mn-cs"/>
                        </a:rPr>
                        <a:t>The insertion of subsection (1)(b) should read </a:t>
                      </a:r>
                      <a:r>
                        <a:rPr lang="en-ZA" sz="1800" i="1" kern="1200" dirty="0" smtClean="0">
                          <a:solidFill>
                            <a:schemeClr val="accent6"/>
                          </a:solidFill>
                          <a:effectLst/>
                          <a:latin typeface="+mn-lt"/>
                          <a:ea typeface="+mn-ea"/>
                          <a:cs typeface="+mn-cs"/>
                        </a:rPr>
                        <a:t>“The MEC must </a:t>
                      </a:r>
                      <a:r>
                        <a:rPr lang="en-ZA" sz="1800" i="1" u="sng" kern="1200" dirty="0" smtClean="0">
                          <a:solidFill>
                            <a:schemeClr val="accent6"/>
                          </a:solidFill>
                          <a:effectLst/>
                          <a:latin typeface="+mn-lt"/>
                          <a:ea typeface="+mn-ea"/>
                          <a:cs typeface="+mn-cs"/>
                        </a:rPr>
                        <a:t>respond to the request referred to in subsection (1)(a) within 14 days of receipt detailing the reasons for granting or refusing the extension”.</a:t>
                      </a:r>
                      <a:endParaRPr lang="en-GB" sz="1600" kern="1200" dirty="0" smtClean="0">
                        <a:solidFill>
                          <a:schemeClr val="accent6"/>
                        </a:solidFill>
                        <a:effectLst/>
                        <a:latin typeface="+mn-lt"/>
                        <a:ea typeface="+mn-ea"/>
                        <a:cs typeface="+mn-cs"/>
                      </a:endParaRPr>
                    </a:p>
                    <a:p>
                      <a:pPr marL="800100" lvl="1" indent="-342900">
                        <a:buFont typeface="+mj-lt"/>
                        <a:buAutoNum type="arabicPeriod"/>
                      </a:pPr>
                      <a:r>
                        <a:rPr lang="en-ZA" sz="1800" kern="1200" dirty="0" smtClean="0">
                          <a:solidFill>
                            <a:schemeClr val="accent6"/>
                          </a:solidFill>
                          <a:effectLst/>
                          <a:latin typeface="+mn-lt"/>
                          <a:ea typeface="+mn-ea"/>
                          <a:cs typeface="+mn-cs"/>
                        </a:rPr>
                        <a:t>Deletion of the reference to the Minister.</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773282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23</a:t>
            </a:fld>
            <a:endParaRPr lang="en-US" dirty="0"/>
          </a:p>
        </p:txBody>
      </p:sp>
      <p:sp>
        <p:nvSpPr>
          <p:cNvPr id="10" name="Title 1"/>
          <p:cNvSpPr txBox="1">
            <a:spLocks/>
          </p:cNvSpPr>
          <p:nvPr/>
        </p:nvSpPr>
        <p:spPr>
          <a:xfrm>
            <a:off x="516195" y="61333"/>
            <a:ext cx="647454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24 – Establishment of the </a:t>
            </a:r>
            <a:r>
              <a:rPr lang="en-ZA" sz="3600" b="1" dirty="0" smtClean="0"/>
              <a:t>MPACs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3367003406"/>
              </p:ext>
            </p:extLst>
          </p:nvPr>
        </p:nvGraphicFramePr>
        <p:xfrm>
          <a:off x="26475" y="1209368"/>
          <a:ext cx="9117525" cy="536251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The amendment seeks to insert a new section 79A which provides for the establishment of the Municipal Public Accounts Committee (‘‘MPAC’’). </a:t>
                      </a:r>
                      <a:endParaRPr lang="en-GB" sz="1800" kern="1200" dirty="0" smtClean="0">
                        <a:solidFill>
                          <a:schemeClr val="accent6"/>
                        </a:solidFill>
                        <a:effectLst/>
                        <a:latin typeface="+mn-lt"/>
                        <a:ea typeface="+mn-ea"/>
                        <a:cs typeface="+mn-cs"/>
                      </a:endParaRPr>
                    </a:p>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The establishment of this specific committee is intended to strengthen oversight and promote good governance in municipalities. The insertion prohibits certain councillors from becoming members of the MPAC, and it outlines the roles and responsibilities of the MPAC.</a:t>
                      </a:r>
                      <a:endParaRPr lang="en-GB" sz="1800" kern="1200" dirty="0" smtClean="0">
                        <a:solidFill>
                          <a:schemeClr val="accent6"/>
                        </a:solidFill>
                        <a:effectLst/>
                        <a:latin typeface="+mn-lt"/>
                        <a:ea typeface="+mn-ea"/>
                        <a:cs typeface="+mn-cs"/>
                      </a:endParaRPr>
                    </a:p>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Importantly, reports of the MPAC are submitted to the speaker who must table such reports in the next meeting of the municipal council.</a:t>
                      </a:r>
                      <a:endParaRPr lang="en-GB" sz="18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Support the proposed amendment with the following proposals for consideration:</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800" kern="1200" dirty="0" smtClean="0">
                          <a:solidFill>
                            <a:schemeClr val="accent6"/>
                          </a:solidFill>
                          <a:effectLst/>
                          <a:latin typeface="+mn-lt"/>
                          <a:ea typeface="+mn-ea"/>
                          <a:cs typeface="+mn-cs"/>
                        </a:rPr>
                        <a:t>The nature, stature and authority of MPACs should be very similar to Standing Committees on Public Accounts (SCOPA) at national and provincial legislature level.</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383259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24</a:t>
            </a:fld>
            <a:endParaRPr lang="en-US" dirty="0"/>
          </a:p>
        </p:txBody>
      </p:sp>
      <p:sp>
        <p:nvSpPr>
          <p:cNvPr id="10" name="Title 1"/>
          <p:cNvSpPr txBox="1">
            <a:spLocks/>
          </p:cNvSpPr>
          <p:nvPr/>
        </p:nvSpPr>
        <p:spPr>
          <a:xfrm>
            <a:off x="663677" y="122239"/>
            <a:ext cx="6327057"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25 – Participation in municipal councils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1461338733"/>
              </p:ext>
            </p:extLst>
          </p:nvPr>
        </p:nvGraphicFramePr>
        <p:xfrm>
          <a:off x="26475" y="1209368"/>
          <a:ext cx="9117525" cy="4572681"/>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The amendment of section 81(5) is a consequential amendment necessitated by the insertion of the Code of Conduct for Councillors (Schedule 7) in the Act.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131691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25</a:t>
            </a:fld>
            <a:endParaRPr lang="en-US" dirty="0"/>
          </a:p>
        </p:txBody>
      </p:sp>
      <p:sp>
        <p:nvSpPr>
          <p:cNvPr id="10" name="Title 1"/>
          <p:cNvSpPr txBox="1">
            <a:spLocks/>
          </p:cNvSpPr>
          <p:nvPr/>
        </p:nvSpPr>
        <p:spPr>
          <a:xfrm>
            <a:off x="663677" y="122239"/>
            <a:ext cx="6327057"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26 – Municipal Demarcation Board</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35931416"/>
              </p:ext>
            </p:extLst>
          </p:nvPr>
        </p:nvGraphicFramePr>
        <p:xfrm>
          <a:off x="26475" y="1209368"/>
          <a:ext cx="9117525" cy="4572681"/>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Section 85(4) of the Act mandates the MDB to consider the capacity of a district or local municipality when determining or re-determining their municipal boundaries.</a:t>
                      </a:r>
                      <a:endParaRPr lang="en-GB" sz="16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Section 85(4) is deleted from the Act and will be included in the Local Government: Municipal Demarcation Act, 1998. This will ensure that the mandate or functions of the MDB are provided for in its founding legislation.</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712697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26</a:t>
            </a:fld>
            <a:endParaRPr lang="en-US" dirty="0"/>
          </a:p>
        </p:txBody>
      </p:sp>
      <p:sp>
        <p:nvSpPr>
          <p:cNvPr id="10" name="Title 1"/>
          <p:cNvSpPr txBox="1">
            <a:spLocks/>
          </p:cNvSpPr>
          <p:nvPr/>
        </p:nvSpPr>
        <p:spPr>
          <a:xfrm>
            <a:off x="663677" y="122239"/>
            <a:ext cx="6327057"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Sections 29 – 31: Schedule 1 and 2 Amendments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1946698597"/>
              </p:ext>
            </p:extLst>
          </p:nvPr>
        </p:nvGraphicFramePr>
        <p:xfrm>
          <a:off x="26475" y="1209368"/>
          <a:ext cx="9117525" cy="4572681"/>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A number of amendments to Schedule 1 of the Act is proposed dealing with excessive seats, insufficient party lists, filling of vacancies, etc.</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078175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0" dirty="0" smtClean="0">
                <a:latin typeface="Foco Black" panose="020B0A04050202020203" pitchFamily="34" charset="0"/>
                <a:cs typeface="Foco Black" panose="020B0A04050202020203" pitchFamily="34" charset="0"/>
              </a:rPr>
              <a:t>THANK YOU</a:t>
            </a:r>
            <a:endParaRPr lang="en-US" sz="4000" b="0" dirty="0">
              <a:latin typeface="Foco Black" panose="020B0A04050202020203" pitchFamily="34" charset="0"/>
              <a:cs typeface="Foco Black" panose="020B0A04050202020203" pitchFamily="34" charset="0"/>
            </a:endParaRPr>
          </a:p>
        </p:txBody>
      </p:sp>
    </p:spTree>
    <p:extLst>
      <p:ext uri="{BB962C8B-B14F-4D97-AF65-F5344CB8AC3E}">
        <p14:creationId xmlns:p14="http://schemas.microsoft.com/office/powerpoint/2010/main" xmlns="" val="2665192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3</a:t>
            </a:fld>
            <a:endParaRPr lang="en-US" dirty="0"/>
          </a:p>
        </p:txBody>
      </p:sp>
      <p:sp>
        <p:nvSpPr>
          <p:cNvPr id="10" name="Title 1"/>
          <p:cNvSpPr txBox="1">
            <a:spLocks/>
          </p:cNvSpPr>
          <p:nvPr/>
        </p:nvSpPr>
        <p:spPr>
          <a:xfrm>
            <a:off x="1104193" y="341688"/>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1 - Definitions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906123747"/>
              </p:ext>
            </p:extLst>
          </p:nvPr>
        </p:nvGraphicFramePr>
        <p:xfrm>
          <a:off x="26475" y="1209368"/>
          <a:ext cx="9117525" cy="560635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285750" lvl="0" indent="-285750" algn="just">
                        <a:buFont typeface="Arial" panose="020B0604020202020204" pitchFamily="34" charset="0"/>
                        <a:buChar char="•"/>
                      </a:pPr>
                      <a:r>
                        <a:rPr lang="en-ZA" sz="2000" kern="1200" dirty="0" smtClean="0">
                          <a:solidFill>
                            <a:schemeClr val="accent6"/>
                          </a:solidFill>
                          <a:effectLst/>
                          <a:latin typeface="+mn-lt"/>
                          <a:ea typeface="+mn-ea"/>
                          <a:cs typeface="+mn-cs"/>
                        </a:rPr>
                        <a:t>Insertion of a new definition for </a:t>
                      </a:r>
                      <a:r>
                        <a:rPr lang="en-ZA" sz="2000" b="1" i="1" kern="1200" dirty="0" smtClean="0">
                          <a:solidFill>
                            <a:schemeClr val="accent6"/>
                          </a:solidFill>
                          <a:effectLst/>
                          <a:latin typeface="+mn-lt"/>
                          <a:ea typeface="+mn-ea"/>
                          <a:cs typeface="+mn-cs"/>
                        </a:rPr>
                        <a:t>“declared elected”</a:t>
                      </a:r>
                      <a:r>
                        <a:rPr lang="en-ZA" sz="2000" kern="1200" dirty="0" smtClean="0">
                          <a:solidFill>
                            <a:schemeClr val="accent6"/>
                          </a:solidFill>
                          <a:effectLst/>
                          <a:latin typeface="+mn-lt"/>
                          <a:ea typeface="+mn-ea"/>
                          <a:cs typeface="+mn-cs"/>
                        </a:rPr>
                        <a:t>;</a:t>
                      </a:r>
                      <a:endParaRPr lang="en-GB" sz="2000" kern="1200" dirty="0" smtClean="0">
                        <a:solidFill>
                          <a:schemeClr val="accent6"/>
                        </a:solidFill>
                        <a:effectLst/>
                        <a:latin typeface="+mn-lt"/>
                        <a:ea typeface="+mn-ea"/>
                        <a:cs typeface="+mn-cs"/>
                      </a:endParaRPr>
                    </a:p>
                    <a:p>
                      <a:pPr marL="285750" lvl="0" indent="-285750" algn="just">
                        <a:buFont typeface="Arial" panose="020B0604020202020204" pitchFamily="34" charset="0"/>
                        <a:buChar char="•"/>
                      </a:pPr>
                      <a:r>
                        <a:rPr lang="en-ZA" sz="2000" kern="1200" dirty="0" smtClean="0">
                          <a:solidFill>
                            <a:schemeClr val="accent6"/>
                          </a:solidFill>
                          <a:effectLst/>
                          <a:latin typeface="+mn-lt"/>
                          <a:ea typeface="+mn-ea"/>
                          <a:cs typeface="+mn-cs"/>
                        </a:rPr>
                        <a:t>Deletion of the definition of </a:t>
                      </a:r>
                      <a:r>
                        <a:rPr lang="en-ZA" sz="2000" b="1" i="1" kern="1200" dirty="0" smtClean="0">
                          <a:solidFill>
                            <a:schemeClr val="accent6"/>
                          </a:solidFill>
                          <a:effectLst/>
                          <a:latin typeface="+mn-lt"/>
                          <a:ea typeface="+mn-ea"/>
                          <a:cs typeface="+mn-cs"/>
                        </a:rPr>
                        <a:t>“district management area”</a:t>
                      </a:r>
                      <a:r>
                        <a:rPr lang="en-ZA" sz="2000" kern="1200" dirty="0" smtClean="0">
                          <a:solidFill>
                            <a:schemeClr val="accent6"/>
                          </a:solidFill>
                          <a:effectLst/>
                          <a:latin typeface="+mn-lt"/>
                          <a:ea typeface="+mn-ea"/>
                          <a:cs typeface="+mn-cs"/>
                        </a:rPr>
                        <a:t>;</a:t>
                      </a:r>
                      <a:endParaRPr lang="en-GB" sz="2000" kern="1200" dirty="0" smtClean="0">
                        <a:solidFill>
                          <a:schemeClr val="accent6"/>
                        </a:solidFill>
                        <a:effectLst/>
                        <a:latin typeface="+mn-lt"/>
                        <a:ea typeface="+mn-ea"/>
                        <a:cs typeface="+mn-cs"/>
                      </a:endParaRPr>
                    </a:p>
                    <a:p>
                      <a:pPr marL="285750" lvl="0" indent="-285750" algn="just">
                        <a:buFont typeface="Arial" panose="020B0604020202020204" pitchFamily="34" charset="0"/>
                        <a:buChar char="•"/>
                      </a:pPr>
                      <a:r>
                        <a:rPr lang="en-ZA" sz="2000" kern="1200" dirty="0" smtClean="0">
                          <a:solidFill>
                            <a:schemeClr val="accent6"/>
                          </a:solidFill>
                          <a:effectLst/>
                          <a:latin typeface="+mn-lt"/>
                          <a:ea typeface="+mn-ea"/>
                          <a:cs typeface="+mn-cs"/>
                        </a:rPr>
                        <a:t>Substitution of the definition of </a:t>
                      </a:r>
                      <a:r>
                        <a:rPr lang="en-ZA" sz="2000" b="1" i="1" kern="1200" dirty="0" smtClean="0">
                          <a:solidFill>
                            <a:schemeClr val="accent6"/>
                          </a:solidFill>
                          <a:effectLst/>
                          <a:latin typeface="+mn-lt"/>
                          <a:ea typeface="+mn-ea"/>
                          <a:cs typeface="+mn-cs"/>
                        </a:rPr>
                        <a:t>“election”</a:t>
                      </a:r>
                      <a:r>
                        <a:rPr lang="en-ZA" sz="2000" kern="1200" dirty="0" smtClean="0">
                          <a:solidFill>
                            <a:schemeClr val="accent6"/>
                          </a:solidFill>
                          <a:effectLst/>
                          <a:latin typeface="+mn-lt"/>
                          <a:ea typeface="+mn-ea"/>
                          <a:cs typeface="+mn-cs"/>
                        </a:rPr>
                        <a:t>; and</a:t>
                      </a:r>
                      <a:endParaRPr lang="en-GB" sz="2000" kern="1200" dirty="0" smtClean="0">
                        <a:solidFill>
                          <a:schemeClr val="accent6"/>
                        </a:solidFill>
                        <a:effectLst/>
                        <a:latin typeface="+mn-lt"/>
                        <a:ea typeface="+mn-ea"/>
                        <a:cs typeface="+mn-cs"/>
                      </a:endParaRPr>
                    </a:p>
                    <a:p>
                      <a:pPr marL="285750" lvl="0" indent="-285750" algn="just">
                        <a:buFont typeface="Arial" panose="020B0604020202020204" pitchFamily="34" charset="0"/>
                        <a:buChar char="•"/>
                      </a:pPr>
                      <a:r>
                        <a:rPr lang="en-ZA" sz="2000" kern="1200" dirty="0" smtClean="0">
                          <a:solidFill>
                            <a:schemeClr val="accent6"/>
                          </a:solidFill>
                          <a:effectLst/>
                          <a:latin typeface="+mn-lt"/>
                          <a:ea typeface="+mn-ea"/>
                          <a:cs typeface="+mn-cs"/>
                        </a:rPr>
                        <a:t>Insertion of a new definition for </a:t>
                      </a:r>
                      <a:r>
                        <a:rPr lang="en-ZA" sz="2000" b="1" i="1" kern="1200" dirty="0" smtClean="0">
                          <a:solidFill>
                            <a:schemeClr val="accent6"/>
                          </a:solidFill>
                          <a:effectLst/>
                          <a:latin typeface="+mn-lt"/>
                          <a:ea typeface="+mn-ea"/>
                          <a:cs typeface="+mn-cs"/>
                        </a:rPr>
                        <a:t>“whip”</a:t>
                      </a:r>
                      <a:r>
                        <a:rPr lang="en-ZA" sz="2000" kern="1200" dirty="0" smtClean="0">
                          <a:solidFill>
                            <a:schemeClr val="accent6"/>
                          </a:solidFill>
                          <a:effectLst/>
                          <a:latin typeface="+mn-lt"/>
                          <a:ea typeface="+mn-ea"/>
                          <a:cs typeface="+mn-cs"/>
                        </a:rPr>
                        <a: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 to:-</a:t>
                      </a:r>
                      <a:endParaRPr lang="en-GB" sz="2000" kern="1200" dirty="0" smtClean="0">
                        <a:solidFill>
                          <a:schemeClr val="accent6"/>
                        </a:solidFill>
                        <a:effectLst/>
                        <a:latin typeface="+mn-lt"/>
                        <a:ea typeface="+mn-ea"/>
                        <a:cs typeface="+mn-cs"/>
                      </a:endParaRPr>
                    </a:p>
                    <a:p>
                      <a:pPr marL="457200" lvl="0" indent="-457200" algn="just">
                        <a:buFont typeface="+mj-lt"/>
                        <a:buAutoNum type="arabicPeriod"/>
                      </a:pPr>
                      <a:r>
                        <a:rPr lang="en-ZA" sz="2000" kern="1200" dirty="0" smtClean="0">
                          <a:solidFill>
                            <a:schemeClr val="accent6"/>
                          </a:solidFill>
                          <a:effectLst/>
                          <a:latin typeface="+mn-lt"/>
                          <a:ea typeface="+mn-ea"/>
                          <a:cs typeface="+mn-cs"/>
                        </a:rPr>
                        <a:t>Support the insertion, deletion and substitution of the definitions as proposed for </a:t>
                      </a:r>
                      <a:r>
                        <a:rPr lang="en-ZA" sz="2000" i="1" kern="1200" dirty="0" smtClean="0">
                          <a:solidFill>
                            <a:schemeClr val="accent6"/>
                          </a:solidFill>
                          <a:effectLst/>
                          <a:latin typeface="+mn-lt"/>
                          <a:ea typeface="+mn-ea"/>
                          <a:cs typeface="+mn-cs"/>
                        </a:rPr>
                        <a:t>“declared elected”, “district management area”</a:t>
                      </a:r>
                      <a:r>
                        <a:rPr lang="en-ZA" sz="2000" kern="1200" dirty="0" smtClean="0">
                          <a:solidFill>
                            <a:schemeClr val="accent6"/>
                          </a:solidFill>
                          <a:effectLst/>
                          <a:latin typeface="+mn-lt"/>
                          <a:ea typeface="+mn-ea"/>
                          <a:cs typeface="+mn-cs"/>
                        </a:rPr>
                        <a:t> and </a:t>
                      </a:r>
                      <a:r>
                        <a:rPr lang="en-ZA" sz="2000" i="1" kern="1200" dirty="0" smtClean="0">
                          <a:solidFill>
                            <a:schemeClr val="accent6"/>
                          </a:solidFill>
                          <a:effectLst/>
                          <a:latin typeface="+mn-lt"/>
                          <a:ea typeface="+mn-ea"/>
                          <a:cs typeface="+mn-cs"/>
                        </a:rPr>
                        <a:t>“election”</a:t>
                      </a:r>
                      <a:r>
                        <a:rPr lang="en-ZA" sz="2000" kern="1200" dirty="0" smtClean="0">
                          <a:solidFill>
                            <a:schemeClr val="accent6"/>
                          </a:solidFill>
                          <a:effectLst/>
                          <a:latin typeface="+mn-lt"/>
                          <a:ea typeface="+mn-ea"/>
                          <a:cs typeface="+mn-cs"/>
                        </a:rPr>
                        <a:t>;</a:t>
                      </a:r>
                      <a:endParaRPr lang="en-GB" sz="2000" kern="1200" dirty="0" smtClean="0">
                        <a:solidFill>
                          <a:schemeClr val="accent6"/>
                        </a:solidFill>
                        <a:effectLst/>
                        <a:latin typeface="+mn-lt"/>
                        <a:ea typeface="+mn-ea"/>
                        <a:cs typeface="+mn-cs"/>
                      </a:endParaRPr>
                    </a:p>
                    <a:p>
                      <a:pPr marL="457200" lvl="0" indent="-457200" algn="just">
                        <a:buFont typeface="+mj-lt"/>
                        <a:buAutoNum type="arabicPeriod"/>
                      </a:pPr>
                      <a:r>
                        <a:rPr lang="en-ZA" sz="2000" kern="1200" dirty="0" smtClean="0">
                          <a:solidFill>
                            <a:schemeClr val="accent6"/>
                          </a:solidFill>
                          <a:effectLst/>
                          <a:latin typeface="+mn-lt"/>
                          <a:ea typeface="+mn-ea"/>
                          <a:cs typeface="+mn-cs"/>
                        </a:rPr>
                        <a:t>Support the insertion of a new definition of </a:t>
                      </a:r>
                      <a:r>
                        <a:rPr lang="en-ZA" sz="2000" i="1" kern="1200" dirty="0" smtClean="0">
                          <a:solidFill>
                            <a:schemeClr val="accent6"/>
                          </a:solidFill>
                          <a:effectLst/>
                          <a:latin typeface="+mn-lt"/>
                          <a:ea typeface="+mn-ea"/>
                          <a:cs typeface="+mn-cs"/>
                        </a:rPr>
                        <a:t>“whip”</a:t>
                      </a:r>
                      <a:r>
                        <a:rPr lang="en-ZA" sz="2000" kern="1200" dirty="0" smtClean="0">
                          <a:solidFill>
                            <a:schemeClr val="accent6"/>
                          </a:solidFill>
                          <a:effectLst/>
                          <a:latin typeface="+mn-lt"/>
                          <a:ea typeface="+mn-ea"/>
                          <a:cs typeface="+mn-cs"/>
                        </a:rPr>
                        <a:t>, with the exception that a similar practice, as at national and provincial level, should apply for local government through the recognition of the appointment of whips at a political party/political interest level and a single “</a:t>
                      </a:r>
                      <a:r>
                        <a:rPr lang="en-ZA" sz="2000" b="1" i="1" kern="1200" dirty="0" smtClean="0">
                          <a:solidFill>
                            <a:schemeClr val="accent6"/>
                          </a:solidFill>
                          <a:effectLst/>
                          <a:latin typeface="+mn-lt"/>
                          <a:ea typeface="+mn-ea"/>
                          <a:cs typeface="+mn-cs"/>
                        </a:rPr>
                        <a:t>Chief Whip”</a:t>
                      </a:r>
                      <a:r>
                        <a:rPr lang="en-ZA" sz="2000" kern="1200" dirty="0" smtClean="0">
                          <a:solidFill>
                            <a:schemeClr val="accent6"/>
                          </a:solidFill>
                          <a:effectLst/>
                          <a:latin typeface="+mn-lt"/>
                          <a:ea typeface="+mn-ea"/>
                          <a:cs typeface="+mn-cs"/>
                        </a:rPr>
                        <a:t> or </a:t>
                      </a:r>
                      <a:r>
                        <a:rPr lang="en-ZA" sz="2000" b="1" i="1" kern="1200" dirty="0" smtClean="0">
                          <a:solidFill>
                            <a:schemeClr val="accent6"/>
                          </a:solidFill>
                          <a:effectLst/>
                          <a:latin typeface="+mn-lt"/>
                          <a:ea typeface="+mn-ea"/>
                          <a:cs typeface="+mn-cs"/>
                        </a:rPr>
                        <a:t>“Council Whip”</a:t>
                      </a:r>
                      <a:r>
                        <a:rPr lang="en-ZA" sz="2000" kern="1200" dirty="0" smtClean="0">
                          <a:solidFill>
                            <a:schemeClr val="accent6"/>
                          </a:solidFill>
                          <a:effectLst/>
                          <a:latin typeface="+mn-lt"/>
                          <a:ea typeface="+mn-ea"/>
                          <a:cs typeface="+mn-cs"/>
                        </a:rPr>
                        <a:t> as elected by the Municipal Council.  </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345530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4</a:t>
            </a:fld>
            <a:endParaRPr lang="en-US" dirty="0"/>
          </a:p>
        </p:txBody>
      </p:sp>
      <p:sp>
        <p:nvSpPr>
          <p:cNvPr id="10" name="Title 1"/>
          <p:cNvSpPr txBox="1">
            <a:spLocks/>
          </p:cNvSpPr>
          <p:nvPr/>
        </p:nvSpPr>
        <p:spPr>
          <a:xfrm>
            <a:off x="1104193" y="122239"/>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Sections 2, 6(a) and 27 – Removal of </a:t>
            </a:r>
            <a:r>
              <a:rPr lang="en-ZA" sz="3600" b="1" dirty="0" smtClean="0"/>
              <a:t>DMAs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347342311"/>
              </p:ext>
            </p:extLst>
          </p:nvPr>
        </p:nvGraphicFramePr>
        <p:xfrm>
          <a:off x="26475" y="1209368"/>
          <a:ext cx="9117525" cy="4572681"/>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770488">
                <a:tc>
                  <a:txBody>
                    <a:bodyPr/>
                    <a:lstStyle/>
                    <a:p>
                      <a:pPr marL="342900" lvl="0" indent="-342900">
                        <a:buFont typeface="Arial" panose="020B0604020202020204" pitchFamily="34" charset="0"/>
                        <a:buChar char="•"/>
                      </a:pPr>
                      <a:r>
                        <a:rPr lang="en-ZA" sz="2000" kern="1200" dirty="0" smtClean="0">
                          <a:solidFill>
                            <a:schemeClr val="accent6"/>
                          </a:solidFill>
                          <a:effectLst/>
                          <a:latin typeface="+mn-lt"/>
                          <a:ea typeface="+mn-ea"/>
                          <a:cs typeface="+mn-cs"/>
                        </a:rPr>
                        <a:t>Deletion of Section 6 and Section 89 of the Act, meaning the removal of all reference to “district management area”.</a:t>
                      </a:r>
                      <a:endParaRPr lang="en-GB" sz="2000" kern="1200" dirty="0" smtClean="0">
                        <a:solidFill>
                          <a:schemeClr val="accent6"/>
                        </a:solidFill>
                        <a:effectLst/>
                        <a:latin typeface="+mn-lt"/>
                        <a:ea typeface="+mn-ea"/>
                        <a:cs typeface="+mn-cs"/>
                      </a:endParaRPr>
                    </a:p>
                    <a:p>
                      <a:r>
                        <a:rPr lang="en-ZA" sz="2000" kern="1200" dirty="0" smtClean="0">
                          <a:solidFill>
                            <a:schemeClr val="accent6"/>
                          </a:solidFill>
                          <a:effectLst/>
                          <a:latin typeface="+mn-lt"/>
                          <a:ea typeface="+mn-ea"/>
                          <a:cs typeface="+mn-cs"/>
                        </a:rPr>
                        <a:t> </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1800" kern="1200" dirty="0" smtClean="0">
                          <a:solidFill>
                            <a:schemeClr val="accent6"/>
                          </a:solidFill>
                          <a:effectLst/>
                          <a:latin typeface="+mn-lt"/>
                          <a:ea typeface="+mn-ea"/>
                          <a:cs typeface="+mn-cs"/>
                        </a:rPr>
                        <a:t>SALGA resolved to:-</a:t>
                      </a:r>
                    </a:p>
                    <a:p>
                      <a:endParaRPr lang="en-GB" sz="1800" kern="1200" dirty="0" smtClean="0">
                        <a:solidFill>
                          <a:schemeClr val="accent6"/>
                        </a:solidFill>
                        <a:effectLst/>
                        <a:latin typeface="+mn-lt"/>
                        <a:ea typeface="+mn-ea"/>
                        <a:cs typeface="+mn-cs"/>
                      </a:endParaRPr>
                    </a:p>
                    <a:p>
                      <a:pPr marL="342900" lvl="0" indent="-342900">
                        <a:buFont typeface="+mj-lt"/>
                        <a:buAutoNum type="arabicPeriod"/>
                      </a:pPr>
                      <a:r>
                        <a:rPr lang="en-ZA" sz="1800" kern="1200" dirty="0" smtClean="0">
                          <a:solidFill>
                            <a:schemeClr val="accent6"/>
                          </a:solidFill>
                          <a:effectLst/>
                          <a:latin typeface="+mn-lt"/>
                          <a:ea typeface="+mn-ea"/>
                          <a:cs typeface="+mn-cs"/>
                        </a:rPr>
                        <a:t>Support the deletion of Section 6 and all reference to </a:t>
                      </a:r>
                      <a:r>
                        <a:rPr lang="en-ZA" sz="1800" i="1" kern="1200" dirty="0" smtClean="0">
                          <a:solidFill>
                            <a:schemeClr val="accent6"/>
                          </a:solidFill>
                          <a:effectLst/>
                          <a:latin typeface="+mn-lt"/>
                          <a:ea typeface="+mn-ea"/>
                          <a:cs typeface="+mn-cs"/>
                        </a:rPr>
                        <a:t>“district management area”</a:t>
                      </a:r>
                      <a:r>
                        <a:rPr lang="en-ZA" sz="1800" kern="1200" dirty="0" smtClean="0">
                          <a:solidFill>
                            <a:schemeClr val="accent6"/>
                          </a:solidFill>
                          <a:effectLst/>
                          <a:latin typeface="+mn-lt"/>
                          <a:ea typeface="+mn-ea"/>
                          <a:cs typeface="+mn-cs"/>
                        </a:rPr>
                        <a:t>.</a:t>
                      </a:r>
                      <a:endParaRPr lang="en-GB" sz="18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63623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5</a:t>
            </a:fld>
            <a:endParaRPr lang="en-US" dirty="0"/>
          </a:p>
        </p:txBody>
      </p:sp>
      <p:sp>
        <p:nvSpPr>
          <p:cNvPr id="10" name="Title 1"/>
          <p:cNvSpPr txBox="1">
            <a:spLocks/>
          </p:cNvSpPr>
          <p:nvPr/>
        </p:nvSpPr>
        <p:spPr>
          <a:xfrm>
            <a:off x="1104193" y="61333"/>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Sections 3, 4, 5 – </a:t>
            </a:r>
            <a:r>
              <a:rPr lang="en-ZA" sz="3600" b="1" dirty="0" smtClean="0"/>
              <a:t>Plenary </a:t>
            </a:r>
            <a:r>
              <a:rPr lang="en-ZA" sz="3600" b="1" dirty="0"/>
              <a:t>Type Municipalities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181224424"/>
              </p:ext>
            </p:extLst>
          </p:nvPr>
        </p:nvGraphicFramePr>
        <p:xfrm>
          <a:off x="26475" y="1209368"/>
          <a:ext cx="9117525" cy="6016660"/>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870155">
                <a:tc>
                  <a:txBody>
                    <a:bodyPr/>
                    <a:lstStyle/>
                    <a:p>
                      <a:pPr marL="285750" lvl="0" indent="-285750" algn="just">
                        <a:buFont typeface="Arial" panose="020B0604020202020204" pitchFamily="34" charset="0"/>
                        <a:buChar char="•"/>
                      </a:pPr>
                      <a:r>
                        <a:rPr lang="en-ZA" sz="2000" kern="1200" dirty="0" smtClean="0">
                          <a:solidFill>
                            <a:schemeClr val="accent6"/>
                          </a:solidFill>
                          <a:effectLst/>
                          <a:latin typeface="+mn-lt"/>
                          <a:ea typeface="+mn-ea"/>
                          <a:cs typeface="+mn-cs"/>
                        </a:rPr>
                        <a:t>Deletion of Sections 7 (c), 9 (e), 9 (f) and 10 (c) of the Act, meaning the removal of all reference to plenary type municipalities.</a:t>
                      </a:r>
                      <a:endParaRPr lang="en-GB" sz="1800" kern="1200" dirty="0" smtClean="0">
                        <a:solidFill>
                          <a:schemeClr val="accent6"/>
                        </a:solidFill>
                        <a:effectLst/>
                        <a:latin typeface="+mn-lt"/>
                        <a:ea typeface="+mn-ea"/>
                        <a:cs typeface="+mn-cs"/>
                      </a:endParaRPr>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1800" kern="1200" dirty="0" smtClean="0">
                          <a:solidFill>
                            <a:schemeClr val="accent6"/>
                          </a:solidFill>
                          <a:effectLst/>
                          <a:latin typeface="+mn-lt"/>
                          <a:ea typeface="+mn-ea"/>
                          <a:cs typeface="+mn-cs"/>
                        </a:rPr>
                        <a:t>SALGA resolved to:-</a:t>
                      </a:r>
                      <a:endParaRPr lang="en-GB" sz="1600" kern="1200" dirty="0" smtClean="0">
                        <a:solidFill>
                          <a:schemeClr val="accent6"/>
                        </a:solidFill>
                        <a:effectLst/>
                        <a:latin typeface="+mn-lt"/>
                        <a:ea typeface="+mn-ea"/>
                        <a:cs typeface="+mn-cs"/>
                      </a:endParaRPr>
                    </a:p>
                    <a:p>
                      <a:pPr lvl="0"/>
                      <a:r>
                        <a:rPr lang="en-ZA" sz="1800" kern="1200" dirty="0" smtClean="0">
                          <a:solidFill>
                            <a:schemeClr val="accent6"/>
                          </a:solidFill>
                          <a:effectLst/>
                          <a:latin typeface="+mn-lt"/>
                          <a:ea typeface="+mn-ea"/>
                          <a:cs typeface="+mn-cs"/>
                        </a:rPr>
                        <a:t>Support the deletion of Sections 7 (c), 9 (e), 9 (f) and 10 (c) and all reference to plenary type municipalities, with the following further proposals for consideration:-</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600" kern="1200" dirty="0" smtClean="0">
                          <a:solidFill>
                            <a:schemeClr val="accent6"/>
                          </a:solidFill>
                          <a:effectLst/>
                          <a:latin typeface="+mn-lt"/>
                          <a:ea typeface="+mn-ea"/>
                          <a:cs typeface="+mn-cs"/>
                        </a:rPr>
                        <a:t>In light of the broader implementation implications, it may be necessary for these amendments to only come into effect with the next local government elections;</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600" kern="1200" dirty="0" smtClean="0">
                          <a:solidFill>
                            <a:schemeClr val="accent6"/>
                          </a:solidFill>
                          <a:effectLst/>
                          <a:latin typeface="+mn-lt"/>
                          <a:ea typeface="+mn-ea"/>
                          <a:cs typeface="+mn-cs"/>
                        </a:rPr>
                        <a:t>Plenary type municipalities are generally small municipalities with a small number of councillors where having an Executive Mayor with a Mayoral Committee may not be feasible. It is therefore proposed that these type of municipalities should be collective executive systems, combined with a ward participatory system, with a threshold placed based on the number of councillors.</a:t>
                      </a:r>
                      <a:endParaRPr lang="en-GB" sz="1600" kern="1200" dirty="0" smtClean="0">
                        <a:solidFill>
                          <a:schemeClr val="accent6"/>
                        </a:solidFill>
                        <a:effectLst/>
                        <a:latin typeface="+mn-lt"/>
                        <a:ea typeface="+mn-ea"/>
                        <a:cs typeface="+mn-cs"/>
                      </a:endParaRPr>
                    </a:p>
                    <a:p>
                      <a:pPr marL="1714500" lvl="3" indent="-342900">
                        <a:buFont typeface="+mj-lt"/>
                        <a:buAutoNum type="arabicPeriod"/>
                      </a:pPr>
                      <a:r>
                        <a:rPr lang="en-ZA" sz="1600" kern="1200" dirty="0" smtClean="0">
                          <a:solidFill>
                            <a:schemeClr val="accent6"/>
                          </a:solidFill>
                          <a:effectLst/>
                          <a:latin typeface="+mn-lt"/>
                          <a:ea typeface="+mn-ea"/>
                          <a:cs typeface="+mn-cs"/>
                        </a:rPr>
                        <a:t>There is a clear link between these proposed amendments and the policy framework for recognition of full-time and part-time councillors (Section 18 (4) of the Act). The policy framework should likewise be subjected to review.</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235213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6</a:t>
            </a:fld>
            <a:endParaRPr lang="en-US" dirty="0"/>
          </a:p>
        </p:txBody>
      </p:sp>
      <p:sp>
        <p:nvSpPr>
          <p:cNvPr id="10" name="Title 1"/>
          <p:cNvSpPr txBox="1">
            <a:spLocks/>
          </p:cNvSpPr>
          <p:nvPr/>
        </p:nvSpPr>
        <p:spPr>
          <a:xfrm>
            <a:off x="693175" y="76082"/>
            <a:ext cx="629756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Sections 6 (b) and 7 – MECs to establish Municipalities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86719300"/>
              </p:ext>
            </p:extLst>
          </p:nvPr>
        </p:nvGraphicFramePr>
        <p:xfrm>
          <a:off x="26475" y="1209368"/>
          <a:ext cx="9117525" cy="5693178"/>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973393">
                <a:tc>
                  <a:txBody>
                    <a:bodyPr/>
                    <a:lstStyle/>
                    <a:p>
                      <a:pPr marL="285750" lvl="0" indent="-285750">
                        <a:buFont typeface="Arial" panose="020B0604020202020204" pitchFamily="34" charset="0"/>
                        <a:buChar char="•"/>
                      </a:pPr>
                      <a:r>
                        <a:rPr lang="en-ZA" sz="1800" kern="1200" dirty="0" smtClean="0">
                          <a:solidFill>
                            <a:schemeClr val="accent6"/>
                          </a:solidFill>
                          <a:effectLst/>
                          <a:latin typeface="+mn-lt"/>
                          <a:ea typeface="+mn-ea"/>
                          <a:cs typeface="+mn-cs"/>
                        </a:rPr>
                        <a:t>Deletion of Sections 12(4)(a) and 16(3)(a) of the Act, which places an obligation on the MEC to give written notice to organised local government and the affected municipality at the commencement of the process to establish the municipality.</a:t>
                      </a:r>
                      <a:endParaRPr lang="en-GB" sz="1800" kern="1200" dirty="0">
                        <a:solidFill>
                          <a:schemeClr val="accent6"/>
                        </a:solidFill>
                        <a:effectLst/>
                        <a:latin typeface="+mn-lt"/>
                        <a:ea typeface="+mn-ea"/>
                        <a:cs typeface="+mn-cs"/>
                      </a:endParaRPr>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lvl="0"/>
                      <a:r>
                        <a:rPr lang="en-ZA" sz="1800" kern="1200" dirty="0" smtClean="0">
                          <a:solidFill>
                            <a:schemeClr val="accent6"/>
                          </a:solidFill>
                          <a:effectLst/>
                          <a:latin typeface="+mn-lt"/>
                          <a:ea typeface="+mn-ea"/>
                          <a:cs typeface="+mn-cs"/>
                        </a:rPr>
                        <a:t>Oppose the deletion of Section 12(4)(a) and Section 16(3)(a) for the following reasons:-</a:t>
                      </a:r>
                      <a:endParaRPr lang="en-GB" sz="1600" kern="1200" dirty="0" smtClean="0">
                        <a:solidFill>
                          <a:schemeClr val="accent6"/>
                        </a:solidFill>
                        <a:effectLst/>
                        <a:latin typeface="+mn-lt"/>
                        <a:ea typeface="+mn-ea"/>
                        <a:cs typeface="+mn-cs"/>
                      </a:endParaRPr>
                    </a:p>
                    <a:p>
                      <a:pPr marL="800100" lvl="1" indent="-342900">
                        <a:buFont typeface="+mj-lt"/>
                        <a:buAutoNum type="arabicPeriod"/>
                      </a:pPr>
                      <a:r>
                        <a:rPr lang="en-ZA" sz="1800" kern="1200" dirty="0" smtClean="0">
                          <a:solidFill>
                            <a:schemeClr val="accent6"/>
                          </a:solidFill>
                          <a:effectLst/>
                          <a:latin typeface="+mn-lt"/>
                          <a:ea typeface="+mn-ea"/>
                          <a:cs typeface="+mn-cs"/>
                        </a:rPr>
                        <a:t>Section 12(4) and Section 16(3)(a) respectively, obliges the MEC to </a:t>
                      </a:r>
                      <a:r>
                        <a:rPr lang="en-ZA" sz="1800" b="1" u="sng" kern="1200" dirty="0" smtClean="0">
                          <a:solidFill>
                            <a:schemeClr val="accent6"/>
                          </a:solidFill>
                          <a:effectLst/>
                          <a:latin typeface="+mn-lt"/>
                          <a:ea typeface="+mn-ea"/>
                          <a:cs typeface="+mn-cs"/>
                        </a:rPr>
                        <a:t>give notice</a:t>
                      </a:r>
                      <a:r>
                        <a:rPr lang="en-ZA" sz="1800" kern="1200" dirty="0" smtClean="0">
                          <a:solidFill>
                            <a:schemeClr val="accent6"/>
                          </a:solidFill>
                          <a:effectLst/>
                          <a:latin typeface="+mn-lt"/>
                          <a:ea typeface="+mn-ea"/>
                          <a:cs typeface="+mn-cs"/>
                        </a:rPr>
                        <a:t> at the commencement of the process to establish a municipality and </a:t>
                      </a:r>
                      <a:r>
                        <a:rPr lang="en-ZA" sz="1800" b="1" u="sng" kern="1200" dirty="0" smtClean="0">
                          <a:solidFill>
                            <a:schemeClr val="accent6"/>
                          </a:solidFill>
                          <a:effectLst/>
                          <a:latin typeface="+mn-lt"/>
                          <a:ea typeface="+mn-ea"/>
                          <a:cs typeface="+mn-cs"/>
                        </a:rPr>
                        <a:t>to consult</a:t>
                      </a:r>
                      <a:r>
                        <a:rPr lang="en-ZA" sz="1800" kern="1200" dirty="0" smtClean="0">
                          <a:solidFill>
                            <a:schemeClr val="accent6"/>
                          </a:solidFill>
                          <a:effectLst/>
                          <a:latin typeface="+mn-lt"/>
                          <a:ea typeface="+mn-ea"/>
                          <a:cs typeface="+mn-cs"/>
                        </a:rPr>
                        <a:t> prior to publishing the notice;</a:t>
                      </a:r>
                      <a:endParaRPr lang="en-GB" sz="1600" kern="1200" dirty="0" smtClean="0">
                        <a:solidFill>
                          <a:schemeClr val="accent6"/>
                        </a:solidFill>
                        <a:effectLst/>
                        <a:latin typeface="+mn-lt"/>
                        <a:ea typeface="+mn-ea"/>
                        <a:cs typeface="+mn-cs"/>
                      </a:endParaRPr>
                    </a:p>
                    <a:p>
                      <a:pPr marL="800100" lvl="1" indent="-342900">
                        <a:buFont typeface="+mj-lt"/>
                        <a:buAutoNum type="arabicPeriod"/>
                      </a:pPr>
                      <a:r>
                        <a:rPr lang="en-ZA" sz="1800" kern="1200" dirty="0" smtClean="0">
                          <a:solidFill>
                            <a:schemeClr val="accent6"/>
                          </a:solidFill>
                          <a:effectLst/>
                          <a:latin typeface="+mn-lt"/>
                          <a:ea typeface="+mn-ea"/>
                          <a:cs typeface="+mn-cs"/>
                        </a:rPr>
                        <a:t>The process outlined in Section 12 (4) and Section 16(3)(a) are distinct but yet related and necessary processes to ensure transparency and allow sufficient space and time for the affected parties (organised local government and the relevant municipalities) to inform or at least be part of the outcome of the process;</a:t>
                      </a:r>
                      <a:endParaRPr lang="en-GB" sz="1600" kern="1200" dirty="0" smtClean="0">
                        <a:solidFill>
                          <a:schemeClr val="accent6"/>
                        </a:solidFill>
                        <a:effectLst/>
                        <a:latin typeface="+mn-lt"/>
                        <a:ea typeface="+mn-ea"/>
                        <a:cs typeface="+mn-cs"/>
                      </a:endParaRPr>
                    </a:p>
                    <a:p>
                      <a:pPr marL="800100" lvl="1" indent="-342900">
                        <a:buFont typeface="+mj-lt"/>
                        <a:buAutoNum type="arabicPeriod"/>
                      </a:pPr>
                      <a:r>
                        <a:rPr lang="en-ZA" sz="1800" kern="1200" dirty="0" smtClean="0">
                          <a:solidFill>
                            <a:schemeClr val="accent6"/>
                          </a:solidFill>
                          <a:effectLst/>
                          <a:latin typeface="+mn-lt"/>
                          <a:ea typeface="+mn-ea"/>
                          <a:cs typeface="+mn-cs"/>
                        </a:rPr>
                        <a:t>The obligation on the MEC as outlined in Section 12(4)(a) and Section 16(3)(a) is an integral part of the process and if deleted will place the affected parties at a serious disadvantage to engage, from an informed perspective, with the MEC. </a:t>
                      </a:r>
                      <a:endParaRPr lang="en-GB" dirty="0">
                        <a:solidFill>
                          <a:schemeClr val="accent6"/>
                        </a:solidFill>
                      </a:endParaRPr>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270613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7</a:t>
            </a:fld>
            <a:endParaRPr lang="en-US" dirty="0"/>
          </a:p>
        </p:txBody>
      </p:sp>
      <p:sp>
        <p:nvSpPr>
          <p:cNvPr id="10" name="Title 1"/>
          <p:cNvSpPr txBox="1">
            <a:spLocks/>
          </p:cNvSpPr>
          <p:nvPr/>
        </p:nvSpPr>
        <p:spPr>
          <a:xfrm>
            <a:off x="1104193" y="46585"/>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8 (a) and (b) – </a:t>
            </a:r>
            <a:r>
              <a:rPr lang="en-ZA" sz="3600" b="1" dirty="0" smtClean="0"/>
              <a:t> </a:t>
            </a:r>
            <a:r>
              <a:rPr lang="en-ZA" sz="3600" b="1" dirty="0"/>
              <a:t>Number of Councillors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2779737971"/>
              </p:ext>
            </p:extLst>
          </p:nvPr>
        </p:nvGraphicFramePr>
        <p:xfrm>
          <a:off x="26475" y="1209368"/>
          <a:ext cx="9117525" cy="7130353"/>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091380">
                <a:tc>
                  <a:txBody>
                    <a:bodyPr/>
                    <a:lstStyle/>
                    <a:p>
                      <a:pPr marL="285750" indent="-285750">
                        <a:buFont typeface="Arial" panose="020B0604020202020204" pitchFamily="34" charset="0"/>
                        <a:buChar char="•"/>
                      </a:pPr>
                      <a:r>
                        <a:rPr lang="en-ZA" sz="1800" kern="1200" dirty="0" smtClean="0">
                          <a:solidFill>
                            <a:schemeClr val="accent6"/>
                          </a:solidFill>
                          <a:effectLst/>
                          <a:latin typeface="+mn-lt"/>
                          <a:ea typeface="+mn-ea"/>
                          <a:cs typeface="+mn-cs"/>
                        </a:rPr>
                        <a:t>Section 20 of the Act is amended to provide for a minimum of 15 councillors (instead of the current 3) in a municipality and to allow the MEC to deviate by 20% (from 10%) when the size of a municipal area exceeds 20 000 square kilometres.</a:t>
                      </a:r>
                      <a:endParaRPr lang="en-GB" sz="18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r>
                        <a:rPr lang="en-ZA" sz="1800" kern="1200" dirty="0" smtClean="0">
                          <a:solidFill>
                            <a:schemeClr val="accent6"/>
                          </a:solidFill>
                          <a:effectLst/>
                          <a:latin typeface="+mn-lt"/>
                          <a:ea typeface="+mn-ea"/>
                          <a:cs typeface="+mn-cs"/>
                        </a:rPr>
                        <a:t>Support the proposed amendment with the following further proposals for consideration:-</a:t>
                      </a:r>
                      <a:endParaRPr lang="en-GB" sz="1800" kern="1200" dirty="0" smtClean="0">
                        <a:solidFill>
                          <a:schemeClr val="accent6"/>
                        </a:solidFill>
                        <a:effectLst/>
                        <a:latin typeface="+mn-lt"/>
                        <a:ea typeface="+mn-ea"/>
                        <a:cs typeface="+mn-cs"/>
                      </a:endParaRPr>
                    </a:p>
                    <a:p>
                      <a:pPr marL="342900" lvl="0" indent="-342900">
                        <a:buFont typeface="+mj-lt"/>
                        <a:buAutoNum type="arabicPeriod"/>
                      </a:pPr>
                      <a:r>
                        <a:rPr lang="en-ZA" sz="1800" kern="1200" dirty="0" smtClean="0">
                          <a:solidFill>
                            <a:schemeClr val="accent6"/>
                          </a:solidFill>
                          <a:effectLst/>
                          <a:latin typeface="+mn-lt"/>
                          <a:ea typeface="+mn-ea"/>
                          <a:cs typeface="+mn-cs"/>
                        </a:rPr>
                        <a:t>In light of the broader implementation implications, it may be necessary for these amendments to only come into effect with the next local government elections;</a:t>
                      </a:r>
                      <a:endParaRPr lang="en-GB" sz="1800" kern="1200" dirty="0" smtClean="0">
                        <a:solidFill>
                          <a:schemeClr val="accent6"/>
                        </a:solidFill>
                        <a:effectLst/>
                        <a:latin typeface="+mn-lt"/>
                        <a:ea typeface="+mn-ea"/>
                        <a:cs typeface="+mn-cs"/>
                      </a:endParaRPr>
                    </a:p>
                    <a:p>
                      <a:pPr marL="342900" lvl="0" indent="-342900">
                        <a:buFont typeface="+mj-lt"/>
                        <a:buAutoNum type="arabicPeriod"/>
                      </a:pPr>
                      <a:r>
                        <a:rPr lang="en-ZA" sz="1800" kern="1200" dirty="0" smtClean="0">
                          <a:solidFill>
                            <a:schemeClr val="accent6"/>
                          </a:solidFill>
                          <a:effectLst/>
                          <a:latin typeface="+mn-lt"/>
                          <a:ea typeface="+mn-ea"/>
                          <a:cs typeface="+mn-cs"/>
                        </a:rPr>
                        <a:t>The broader financial implications for municipalities due to the increase in the salary bill for the increased number of councillors;</a:t>
                      </a:r>
                      <a:endParaRPr lang="en-GB" sz="1800" kern="1200" dirty="0" smtClean="0">
                        <a:solidFill>
                          <a:schemeClr val="accent6"/>
                        </a:solidFill>
                        <a:effectLst/>
                        <a:latin typeface="+mn-lt"/>
                        <a:ea typeface="+mn-ea"/>
                        <a:cs typeface="+mn-cs"/>
                      </a:endParaRPr>
                    </a:p>
                    <a:p>
                      <a:pPr marL="342900" lvl="0" indent="-342900">
                        <a:buFont typeface="+mj-lt"/>
                        <a:buAutoNum type="arabicPeriod"/>
                      </a:pPr>
                      <a:r>
                        <a:rPr lang="en-ZA" sz="1800" kern="1200" dirty="0" smtClean="0">
                          <a:solidFill>
                            <a:schemeClr val="accent6"/>
                          </a:solidFill>
                          <a:effectLst/>
                          <a:latin typeface="+mn-lt"/>
                          <a:ea typeface="+mn-ea"/>
                          <a:cs typeface="+mn-cs"/>
                        </a:rPr>
                        <a:t>There is a clear link between these proposed amendments and the policy framework for recognition of full-time and part-time councillors (Section 18 (4) of the Act). The policy framework should likewise be subjected to review.</a:t>
                      </a:r>
                      <a:endParaRPr lang="en-GB" sz="18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r h="1770488">
                <a:tc>
                  <a:txBody>
                    <a:bodyPr/>
                    <a:lstStyle/>
                    <a:p>
                      <a:endParaRPr lang="en-GB" dirty="0"/>
                    </a:p>
                  </a:txBody>
                  <a:tcPr>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603327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8</a:t>
            </a:fld>
            <a:endParaRPr lang="en-US" dirty="0"/>
          </a:p>
        </p:txBody>
      </p:sp>
      <p:sp>
        <p:nvSpPr>
          <p:cNvPr id="10" name="Title 1"/>
          <p:cNvSpPr txBox="1">
            <a:spLocks/>
          </p:cNvSpPr>
          <p:nvPr/>
        </p:nvSpPr>
        <p:spPr>
          <a:xfrm>
            <a:off x="1104193" y="76082"/>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9 – “Cooling off period”</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919105622"/>
              </p:ext>
            </p:extLst>
          </p:nvPr>
        </p:nvGraphicFramePr>
        <p:xfrm>
          <a:off x="26475" y="1209369"/>
          <a:ext cx="9117525" cy="5170151"/>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380467">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2932525">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Section 21 of the Act is amended in order to insert a new subsection (1A). Subsection (1A) prohibits a councillor who has been removed from office by an MEC in terms of item 16(6)(b) of the Code of Conduct for Councillors from standing as a candidate in an election for any municipal council for a period of two years from the date on which such person was removed from office.</a:t>
                      </a:r>
                      <a:endParaRPr lang="en-GB" sz="20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endParaRPr lang="en-ZA" sz="20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The objective of this amendment is to ensure that there is a ‘‘cooling-off’’ period for a person to be eligible as a councillor again after such a person is removed from office as a councillor.</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37375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268711">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Support the proposed amendment.</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69989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970" y="1354394"/>
            <a:ext cx="8043862" cy="4540250"/>
          </a:xfrm>
        </p:spPr>
        <p:txBody>
          <a:bodyPr>
            <a:normAutofit/>
          </a:bodyPr>
          <a:lstStyle/>
          <a:p>
            <a:pPr>
              <a:buFont typeface="+mj-lt"/>
              <a:buAutoNum type="arabicPeriod"/>
            </a:pPr>
            <a:endParaRPr lang="en-GB" dirty="0"/>
          </a:p>
        </p:txBody>
      </p:sp>
      <p:sp>
        <p:nvSpPr>
          <p:cNvPr id="4" name="Slide Number Placeholder 3"/>
          <p:cNvSpPr>
            <a:spLocks noGrp="1"/>
          </p:cNvSpPr>
          <p:nvPr>
            <p:ph type="sldNum" sz="quarter" idx="13"/>
          </p:nvPr>
        </p:nvSpPr>
        <p:spPr>
          <a:prstGeom prst="rect">
            <a:avLst/>
          </a:prstGeom>
        </p:spPr>
        <p:txBody>
          <a:bodyPr/>
          <a:lstStyle/>
          <a:p>
            <a:fld id="{EE2BC727-926F-1646-BD6E-3FDEEEEFCBE9}" type="slidenum">
              <a:rPr lang="en-US" smtClean="0"/>
              <a:pPr/>
              <a:t>9</a:t>
            </a:fld>
            <a:endParaRPr lang="en-US" dirty="0"/>
          </a:p>
        </p:txBody>
      </p:sp>
      <p:sp>
        <p:nvSpPr>
          <p:cNvPr id="10" name="Title 1"/>
          <p:cNvSpPr txBox="1">
            <a:spLocks/>
          </p:cNvSpPr>
          <p:nvPr/>
        </p:nvSpPr>
        <p:spPr>
          <a:xfrm>
            <a:off x="1104193" y="139462"/>
            <a:ext cx="5886541"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600" b="1" dirty="0"/>
              <a:t>Section 10 – Election of Councils</a:t>
            </a:r>
            <a:endParaRPr lang="en-GB" sz="3600" dirty="0"/>
          </a:p>
        </p:txBody>
      </p:sp>
      <p:graphicFrame>
        <p:nvGraphicFramePr>
          <p:cNvPr id="3" name="Table 2"/>
          <p:cNvGraphicFramePr>
            <a:graphicFrameLocks noGrp="1"/>
          </p:cNvGraphicFramePr>
          <p:nvPr>
            <p:extLst>
              <p:ext uri="{D42A27DB-BD31-4B8C-83A1-F6EECF244321}">
                <p14:modId xmlns:p14="http://schemas.microsoft.com/office/powerpoint/2010/main" xmlns="" val="4277012804"/>
              </p:ext>
            </p:extLst>
          </p:nvPr>
        </p:nvGraphicFramePr>
        <p:xfrm>
          <a:off x="26475" y="1209368"/>
          <a:ext cx="9117525" cy="4144296"/>
        </p:xfrm>
        <a:graphic>
          <a:graphicData uri="http://schemas.openxmlformats.org/drawingml/2006/table">
            <a:tbl>
              <a:tblPr firstRow="1" bandRow="1">
                <a:tableStyleId>{5C22544A-7EE6-4342-B048-85BDC9FD1C3A}</a:tableStyleId>
              </a:tblPr>
              <a:tblGrid>
                <a:gridCol w="9117525">
                  <a:extLst>
                    <a:ext uri="{9D8B030D-6E8A-4147-A177-3AD203B41FA5}">
                      <a16:colId xmlns:a16="http://schemas.microsoft.com/office/drawing/2014/main" xmlns="" val="20000"/>
                    </a:ext>
                  </a:extLst>
                </a:gridCol>
              </a:tblGrid>
              <a:tr h="530942">
                <a:tc>
                  <a:txBody>
                    <a:bodyPr/>
                    <a:lstStyle/>
                    <a:p>
                      <a:pPr algn="ctr"/>
                      <a:r>
                        <a:rPr lang="en-ZA" sz="2000" dirty="0" smtClean="0">
                          <a:solidFill>
                            <a:schemeClr val="accent6"/>
                          </a:solidFill>
                        </a:rPr>
                        <a:t>PROPOSED AMENDMENT</a:t>
                      </a:r>
                      <a:r>
                        <a:rPr lang="en-ZA" baseline="0" dirty="0" smtClean="0"/>
                        <a:t> </a:t>
                      </a:r>
                      <a:endParaRPr lang="en-GB" dirty="0"/>
                    </a:p>
                  </a:txBody>
                  <a:tcPr>
                    <a:solidFill>
                      <a:schemeClr val="accent1">
                        <a:lumMod val="40000"/>
                        <a:lumOff val="60000"/>
                      </a:schemeClr>
                    </a:solidFill>
                  </a:tcPr>
                </a:tc>
                <a:extLst>
                  <a:ext uri="{0D108BD9-81ED-4DB2-BD59-A6C34878D82A}">
                    <a16:rowId xmlns:a16="http://schemas.microsoft.com/office/drawing/2014/main" xmlns="" val="10000"/>
                  </a:ext>
                </a:extLst>
              </a:tr>
              <a:tr h="1342103">
                <a:tc>
                  <a:txBody>
                    <a:bodyPr/>
                    <a:lstStyle/>
                    <a:p>
                      <a:pPr marL="285750" lvl="0" indent="-285750">
                        <a:buFont typeface="Arial" panose="020B0604020202020204" pitchFamily="34" charset="0"/>
                        <a:buChar char="•"/>
                      </a:pPr>
                      <a:r>
                        <a:rPr lang="en-ZA" sz="2000" kern="1200" dirty="0" smtClean="0">
                          <a:solidFill>
                            <a:schemeClr val="accent6"/>
                          </a:solidFill>
                          <a:effectLst/>
                          <a:latin typeface="+mn-lt"/>
                          <a:ea typeface="+mn-ea"/>
                          <a:cs typeface="+mn-cs"/>
                        </a:rPr>
                        <a:t>Section 22 of the Act is amended in order to add subsection (5) which provides clarity with regard to the date of assumption of duty of elected councillors.</a:t>
                      </a:r>
                      <a:endParaRPr lang="en-GB" sz="20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1"/>
                  </a:ext>
                </a:extLst>
              </a:tr>
              <a:tr h="500763">
                <a:tc>
                  <a:txBody>
                    <a:bodyPr/>
                    <a:lstStyle/>
                    <a:p>
                      <a:pPr algn="ctr"/>
                      <a:r>
                        <a:rPr lang="en-ZA" sz="2000" b="1" dirty="0" smtClean="0">
                          <a:solidFill>
                            <a:schemeClr val="accent6"/>
                          </a:solidFill>
                        </a:rPr>
                        <a:t>RECOMMENDATIONS</a:t>
                      </a:r>
                      <a:endParaRPr lang="en-GB" sz="20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xmlns="" val="10002"/>
                  </a:ext>
                </a:extLst>
              </a:tr>
              <a:tr h="1770488">
                <a:tc>
                  <a:txBody>
                    <a:bodyPr/>
                    <a:lstStyle/>
                    <a:p>
                      <a:r>
                        <a:rPr lang="en-ZA" sz="2000" kern="1200" dirty="0" smtClean="0">
                          <a:solidFill>
                            <a:schemeClr val="accent6"/>
                          </a:solidFill>
                          <a:effectLst/>
                          <a:latin typeface="+mn-lt"/>
                          <a:ea typeface="+mn-ea"/>
                          <a:cs typeface="+mn-cs"/>
                        </a:rPr>
                        <a:t>SALGA resolved to:-</a:t>
                      </a:r>
                      <a:endParaRPr lang="en-GB" sz="2000" kern="1200" dirty="0" smtClean="0">
                        <a:solidFill>
                          <a:schemeClr val="accent6"/>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accent6"/>
                          </a:solidFill>
                          <a:effectLst/>
                          <a:latin typeface="+mn-lt"/>
                          <a:ea typeface="+mn-ea"/>
                          <a:cs typeface="+mn-cs"/>
                        </a:rPr>
                        <a:t>Support the proposed amendment.</a:t>
                      </a:r>
                      <a:endParaRPr lang="en-GB" sz="1600" kern="1200" dirty="0" smtClean="0">
                        <a:solidFill>
                          <a:schemeClr val="accent6"/>
                        </a:solidFill>
                        <a:effectLst/>
                        <a:latin typeface="+mn-lt"/>
                        <a:ea typeface="+mn-ea"/>
                        <a:cs typeface="+mn-cs"/>
                      </a:endParaRPr>
                    </a:p>
                    <a:p>
                      <a:endParaRPr lang="en-GB" dirty="0"/>
                    </a:p>
                  </a:txBody>
                  <a:tcPr>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97811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ALGA">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MCS Value Proposition.potx" id="{7CB513E3-C699-4483-BB57-CCE55BAD14A8}" vid="{2A8607ED-EA74-4F9F-9208-747C17EC31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MCS Value Proposition</Template>
  <TotalTime>5028</TotalTime>
  <Words>2911</Words>
  <Application>Microsoft Office PowerPoint</Application>
  <PresentationFormat>On-screen Show (4:3)</PresentationFormat>
  <Paragraphs>231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SALGA</vt:lpstr>
      <vt:lpstr>COGTA Portfolio  Committee 13 November 2018  SALGA Comments:  Municipal Structures  Amendment Bill</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THANK YOU</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BRAND SALGA</dc:title>
  <dc:creator>Lance Joel</dc:creator>
  <cp:lastModifiedBy>PUMZA</cp:lastModifiedBy>
  <cp:revision>152</cp:revision>
  <cp:lastPrinted>2018-10-17T06:20:23Z</cp:lastPrinted>
  <dcterms:created xsi:type="dcterms:W3CDTF">2018-09-28T10:12:17Z</dcterms:created>
  <dcterms:modified xsi:type="dcterms:W3CDTF">2018-11-14T10:05:41Z</dcterms:modified>
</cp:coreProperties>
</file>