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2" r:id="rId6"/>
    <p:sldId id="264" r:id="rId7"/>
    <p:sldId id="265" r:id="rId8"/>
    <p:sldId id="261"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116" d="100"/>
          <a:sy n="116" d="100"/>
        </p:scale>
        <p:origin x="-22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66350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301514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2952654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43934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344627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425165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229433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340148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409266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353750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FDAAA-CC77-4766-83E0-9C4DE8ED55DA}" type="datetimeFigureOut">
              <a:rPr lang="en-ZA" smtClean="0"/>
              <a:pPr/>
              <a:t>2018/11/16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129994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FDAAA-CC77-4766-83E0-9C4DE8ED55DA}" type="datetimeFigureOut">
              <a:rPr lang="en-ZA" smtClean="0"/>
              <a:pPr/>
              <a:t>2018/11/16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2C7B1-AEBE-4225-BDD2-9FE7DC3BA21C}" type="slidenum">
              <a:rPr lang="en-ZA" smtClean="0"/>
              <a:pPr/>
              <a:t>‹#›</a:t>
            </a:fld>
            <a:endParaRPr lang="en-ZA"/>
          </a:p>
        </p:txBody>
      </p:sp>
    </p:spTree>
    <p:extLst>
      <p:ext uri="{BB962C8B-B14F-4D97-AF65-F5344CB8AC3E}">
        <p14:creationId xmlns:p14="http://schemas.microsoft.com/office/powerpoint/2010/main" xmlns="" val="299245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98428"/>
          </a:xfrm>
        </p:spPr>
        <p:txBody>
          <a:bodyPr>
            <a:normAutofit fontScale="90000"/>
          </a:bodyPr>
          <a:lstStyle/>
          <a:p>
            <a:r>
              <a:rPr lang="en-ZA" dirty="0" smtClean="0"/>
              <a:t/>
            </a:r>
            <a:br>
              <a:rPr lang="en-ZA" dirty="0" smtClean="0"/>
            </a:br>
            <a:r>
              <a:rPr lang="en-ZA" dirty="0" smtClean="0"/>
              <a:t/>
            </a:r>
            <a:br>
              <a:rPr lang="en-ZA" dirty="0" smtClean="0"/>
            </a:br>
            <a:r>
              <a:rPr lang="en-ZA" dirty="0" smtClean="0"/>
              <a:t>COSATU presentation:</a:t>
            </a:r>
            <a:br>
              <a:rPr lang="en-ZA" dirty="0" smtClean="0"/>
            </a:br>
            <a:r>
              <a:rPr lang="en-ZA" dirty="0" smtClean="0"/>
              <a:t> Competition Amendment Bill </a:t>
            </a:r>
            <a:br>
              <a:rPr lang="en-ZA" dirty="0" smtClean="0"/>
            </a:br>
            <a:r>
              <a:rPr lang="en-ZA" dirty="0" smtClean="0"/>
              <a:t/>
            </a:r>
            <a:br>
              <a:rPr lang="en-ZA" dirty="0" smtClean="0"/>
            </a:br>
            <a:r>
              <a:rPr lang="en-ZA" dirty="0" smtClean="0"/>
              <a:t/>
            </a:r>
            <a:br>
              <a:rPr lang="en-ZA" dirty="0" smtClean="0"/>
            </a:br>
            <a:r>
              <a:rPr lang="en-ZA" dirty="0" smtClean="0"/>
              <a:t> Select Committee: </a:t>
            </a:r>
            <a:br>
              <a:rPr lang="en-ZA" dirty="0" smtClean="0"/>
            </a:br>
            <a:r>
              <a:rPr lang="en-ZA" dirty="0" smtClean="0"/>
              <a:t>Business and Economic Development </a:t>
            </a:r>
            <a:br>
              <a:rPr lang="en-ZA" dirty="0" smtClean="0"/>
            </a:br>
            <a:r>
              <a:rPr lang="en-ZA" dirty="0" smtClean="0"/>
              <a:t>November 2018</a:t>
            </a:r>
            <a:endParaRPr lang="en-ZA" dirty="0"/>
          </a:p>
        </p:txBody>
      </p:sp>
    </p:spTree>
    <p:extLst>
      <p:ext uri="{BB962C8B-B14F-4D97-AF65-F5344CB8AC3E}">
        <p14:creationId xmlns:p14="http://schemas.microsoft.com/office/powerpoint/2010/main" xmlns="" val="289080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Nedlac process</a:t>
            </a:r>
            <a:endParaRPr lang="en-ZA" dirty="0"/>
          </a:p>
        </p:txBody>
      </p:sp>
      <p:sp>
        <p:nvSpPr>
          <p:cNvPr id="3" name="Content Placeholder 2"/>
          <p:cNvSpPr>
            <a:spLocks noGrp="1"/>
          </p:cNvSpPr>
          <p:nvPr>
            <p:ph idx="1"/>
          </p:nvPr>
        </p:nvSpPr>
        <p:spPr/>
        <p:txBody>
          <a:bodyPr>
            <a:normAutofit/>
          </a:bodyPr>
          <a:lstStyle/>
          <a:p>
            <a:r>
              <a:rPr lang="en-ZA" dirty="0" smtClean="0"/>
              <a:t>Involved in task team from Dec 2017</a:t>
            </a:r>
          </a:p>
          <a:p>
            <a:r>
              <a:rPr lang="en-ZA" dirty="0" smtClean="0"/>
              <a:t>Business and Labour put forward opening demands</a:t>
            </a:r>
          </a:p>
          <a:p>
            <a:r>
              <a:rPr lang="en-ZA" dirty="0" smtClean="0"/>
              <a:t>Through social dialogue process, compromises were made to reach agreement</a:t>
            </a:r>
          </a:p>
          <a:p>
            <a:r>
              <a:rPr lang="en-ZA" dirty="0" smtClean="0"/>
              <a:t>Agreements captured in Bill</a:t>
            </a:r>
          </a:p>
          <a:p>
            <a:r>
              <a:rPr lang="en-ZA" dirty="0" smtClean="0"/>
              <a:t>Not Labour’s opening demands</a:t>
            </a:r>
          </a:p>
        </p:txBody>
      </p:sp>
    </p:spTree>
    <p:extLst>
      <p:ext uri="{BB962C8B-B14F-4D97-AF65-F5344CB8AC3E}">
        <p14:creationId xmlns:p14="http://schemas.microsoft.com/office/powerpoint/2010/main" xmlns="" val="393046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Attacks on Bills</a:t>
            </a:r>
            <a:endParaRPr lang="en-ZA" dirty="0"/>
          </a:p>
        </p:txBody>
      </p:sp>
      <p:sp>
        <p:nvSpPr>
          <p:cNvPr id="3" name="Content Placeholder 2"/>
          <p:cNvSpPr>
            <a:spLocks noGrp="1"/>
          </p:cNvSpPr>
          <p:nvPr>
            <p:ph idx="1"/>
          </p:nvPr>
        </p:nvSpPr>
        <p:spPr/>
        <p:txBody>
          <a:bodyPr/>
          <a:lstStyle/>
          <a:p>
            <a:r>
              <a:rPr lang="en-ZA" dirty="0" smtClean="0"/>
              <a:t>COSATU believes that the instances of collusion by mainly white owned apartheid style companies had flourished due to the previous economic practices. This bill seeks to end the rampant corruption by the old boys club, and bring the competition rules in line with many other developed countries. </a:t>
            </a:r>
          </a:p>
          <a:p>
            <a:r>
              <a:rPr lang="en-ZA" dirty="0" smtClean="0"/>
              <a:t>COSATU is not surprised that the business constituency was not very forthcoming in the negotiations, as they would like to see the old regime continuing. </a:t>
            </a: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will workers benefit</a:t>
            </a:r>
            <a:endParaRPr lang="en-ZA" dirty="0"/>
          </a:p>
        </p:txBody>
      </p:sp>
      <p:sp>
        <p:nvSpPr>
          <p:cNvPr id="3" name="Content Placeholder 2"/>
          <p:cNvSpPr>
            <a:spLocks noGrp="1"/>
          </p:cNvSpPr>
          <p:nvPr>
            <p:ph idx="1"/>
          </p:nvPr>
        </p:nvSpPr>
        <p:spPr/>
        <p:txBody>
          <a:bodyPr>
            <a:normAutofit lnSpcReduction="10000"/>
          </a:bodyPr>
          <a:lstStyle/>
          <a:p>
            <a:r>
              <a:rPr lang="en-ZA" dirty="0" smtClean="0"/>
              <a:t>Status of public interest issues, like employment, clarified when investigating mergers</a:t>
            </a:r>
          </a:p>
          <a:p>
            <a:pPr lvl="1"/>
            <a:r>
              <a:rPr lang="en-ZA" dirty="0" smtClean="0"/>
              <a:t>Case law, including from Walmart merger, now solidified in law – authorities must examine public interest issues, like employment</a:t>
            </a:r>
          </a:p>
          <a:p>
            <a:r>
              <a:rPr lang="en-ZA" dirty="0" smtClean="0"/>
              <a:t>Worker ownership included as a public interest issue in mergers</a:t>
            </a:r>
          </a:p>
          <a:p>
            <a:r>
              <a:rPr lang="en-ZA" dirty="0" smtClean="0"/>
              <a:t>If merger firms don’t abide by employment &amp; other conditions, a merger can now be undone – written into legislation now</a:t>
            </a:r>
          </a:p>
          <a:p>
            <a:r>
              <a:rPr lang="en-ZA" dirty="0" smtClean="0"/>
              <a:t>Unions have a right now to be part of market enquiries</a:t>
            </a:r>
          </a:p>
          <a:p>
            <a:r>
              <a:rPr lang="en-ZA" dirty="0" smtClean="0"/>
              <a:t>Guaranteed Ministerial intervention in mergers to represent public policy issues, such as employment</a:t>
            </a:r>
          </a:p>
          <a:p>
            <a:endParaRPr lang="en-ZA" dirty="0" smtClean="0"/>
          </a:p>
        </p:txBody>
      </p:sp>
    </p:spTree>
    <p:extLst>
      <p:ext uri="{BB962C8B-B14F-4D97-AF65-F5344CB8AC3E}">
        <p14:creationId xmlns:p14="http://schemas.microsoft.com/office/powerpoint/2010/main" xmlns="" val="865470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Economic Concentration</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smtClean="0"/>
              <a:t>The Bill will help to address major economic problems in SA</a:t>
            </a:r>
          </a:p>
          <a:p>
            <a:pPr marL="514350" indent="-514350">
              <a:buFont typeface="+mj-lt"/>
              <a:buAutoNum type="arabicPeriod"/>
            </a:pPr>
            <a:r>
              <a:rPr lang="en-ZA" dirty="0" smtClean="0"/>
              <a:t>Continued income &amp; wealth inequality</a:t>
            </a:r>
          </a:p>
          <a:p>
            <a:pPr lvl="1"/>
            <a:r>
              <a:rPr lang="en-ZA" dirty="0" smtClean="0"/>
              <a:t>Wealth concentrated with few and in certain parts of economy</a:t>
            </a:r>
          </a:p>
          <a:p>
            <a:pPr lvl="1"/>
            <a:r>
              <a:rPr lang="en-ZA" dirty="0" smtClean="0"/>
              <a:t>This hampers economic growth</a:t>
            </a:r>
          </a:p>
          <a:p>
            <a:pPr marL="514350" indent="-514350">
              <a:buFont typeface="+mj-lt"/>
              <a:buAutoNum type="arabicPeriod"/>
            </a:pPr>
            <a:r>
              <a:rPr lang="en-ZA" dirty="0"/>
              <a:t>Lack of </a:t>
            </a:r>
            <a:r>
              <a:rPr lang="en-ZA" dirty="0" smtClean="0"/>
              <a:t>transformation</a:t>
            </a:r>
            <a:endParaRPr lang="en-ZA" dirty="0"/>
          </a:p>
          <a:p>
            <a:pPr lvl="1"/>
            <a:r>
              <a:rPr lang="en-ZA" dirty="0" smtClean="0"/>
              <a:t>Largely </a:t>
            </a:r>
            <a:r>
              <a:rPr lang="en-ZA" dirty="0"/>
              <a:t>still an old, white boys’ club </a:t>
            </a:r>
            <a:endParaRPr lang="en-ZA" dirty="0">
              <a:solidFill>
                <a:prstClr val="black"/>
              </a:solidFill>
            </a:endParaRPr>
          </a:p>
          <a:p>
            <a:pPr marL="514350" indent="-514350">
              <a:buFont typeface="+mj-lt"/>
              <a:buAutoNum type="arabicPeriod"/>
            </a:pPr>
            <a:r>
              <a:rPr lang="en-ZA" dirty="0" smtClean="0"/>
              <a:t>Lack of competition (per World Bank and others)</a:t>
            </a:r>
          </a:p>
          <a:p>
            <a:pPr lvl="1"/>
            <a:r>
              <a:rPr lang="en-ZA" dirty="0" smtClean="0"/>
              <a:t>Economic concentration – monopolies &amp; </a:t>
            </a:r>
            <a:r>
              <a:rPr lang="en-ZA" dirty="0" err="1" smtClean="0"/>
              <a:t>monopsonies</a:t>
            </a:r>
            <a:r>
              <a:rPr lang="en-ZA" dirty="0" smtClean="0"/>
              <a:t>; economic corruption – cartels &amp; collusion; very </a:t>
            </a:r>
            <a:r>
              <a:rPr lang="en-ZA" dirty="0"/>
              <a:t>high profits in parts of economy (at expense of others)</a:t>
            </a:r>
          </a:p>
          <a:p>
            <a:pPr lvl="1"/>
            <a:r>
              <a:rPr lang="en-ZA" dirty="0"/>
              <a:t>H</a:t>
            </a:r>
            <a:r>
              <a:rPr lang="en-ZA" dirty="0" smtClean="0"/>
              <a:t>igh prices, high barriers to entry, lack of innovation, inequality, struggling new entrants (including black-owned) &amp; SMMEs, </a:t>
            </a:r>
            <a:r>
              <a:rPr lang="en-ZA" dirty="0" err="1" smtClean="0"/>
              <a:t>financialisation</a:t>
            </a:r>
            <a:r>
              <a:rPr lang="en-ZA" dirty="0" smtClean="0"/>
              <a:t>, low investment compared </a:t>
            </a:r>
            <a:r>
              <a:rPr lang="en-ZA" dirty="0"/>
              <a:t>to international peers</a:t>
            </a:r>
          </a:p>
          <a:p>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xmlns="" val="343740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Market Enquiries</a:t>
            </a:r>
            <a:endParaRPr lang="en-ZA" dirty="0"/>
          </a:p>
        </p:txBody>
      </p:sp>
      <p:sp>
        <p:nvSpPr>
          <p:cNvPr id="3" name="Content Placeholder 2"/>
          <p:cNvSpPr>
            <a:spLocks noGrp="1"/>
          </p:cNvSpPr>
          <p:nvPr>
            <p:ph idx="1"/>
          </p:nvPr>
        </p:nvSpPr>
        <p:spPr/>
        <p:txBody>
          <a:bodyPr/>
          <a:lstStyle/>
          <a:p>
            <a:r>
              <a:rPr lang="en-ZA" dirty="0" smtClean="0"/>
              <a:t>Commission’s powers;</a:t>
            </a:r>
          </a:p>
          <a:p>
            <a:r>
              <a:rPr lang="en-ZA" dirty="0" smtClean="0"/>
              <a:t>Threshold for market enquiries;</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smtClean="0"/>
              <a:t>Transformation &amp; ownership</a:t>
            </a:r>
            <a:br>
              <a:rPr lang="en-ZA" dirty="0" smtClean="0"/>
            </a:br>
            <a:endParaRPr lang="en-ZA" dirty="0"/>
          </a:p>
        </p:txBody>
      </p:sp>
      <p:sp>
        <p:nvSpPr>
          <p:cNvPr id="3" name="Content Placeholder 2"/>
          <p:cNvSpPr>
            <a:spLocks noGrp="1"/>
          </p:cNvSpPr>
          <p:nvPr>
            <p:ph idx="1"/>
          </p:nvPr>
        </p:nvSpPr>
        <p:spPr/>
        <p:txBody>
          <a:bodyPr/>
          <a:lstStyle/>
          <a:p>
            <a:r>
              <a:rPr lang="en-ZA" dirty="0" smtClean="0"/>
              <a:t>Public interest and mergers;</a:t>
            </a:r>
          </a:p>
          <a:p>
            <a:r>
              <a:rPr lang="en-ZA" dirty="0" smtClean="0"/>
              <a:t>SMMEs vs. established companies;</a:t>
            </a:r>
          </a:p>
          <a:p>
            <a:r>
              <a:rPr lang="en-ZA" dirty="0" smtClean="0"/>
              <a:t>Employment opportunities for low skilled workers, youth, women, persons with disabilities; and</a:t>
            </a:r>
          </a:p>
          <a:p>
            <a:r>
              <a:rPr lang="en-ZA" dirty="0" smtClean="0"/>
              <a:t>Transformation of ownership, e.g. White male dominated.</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National security veto</a:t>
            </a:r>
            <a:endParaRPr lang="en-ZA" dirty="0"/>
          </a:p>
        </p:txBody>
      </p:sp>
      <p:sp>
        <p:nvSpPr>
          <p:cNvPr id="3" name="Content Placeholder 2"/>
          <p:cNvSpPr>
            <a:spLocks noGrp="1"/>
          </p:cNvSpPr>
          <p:nvPr>
            <p:ph idx="1"/>
          </p:nvPr>
        </p:nvSpPr>
        <p:spPr/>
        <p:txBody>
          <a:bodyPr/>
          <a:lstStyle/>
          <a:p>
            <a:r>
              <a:rPr lang="en-ZA" dirty="0" smtClean="0"/>
              <a:t>Government has constitutional responsibility to protect SA</a:t>
            </a:r>
          </a:p>
          <a:p>
            <a:r>
              <a:rPr lang="en-ZA" dirty="0" smtClean="0"/>
              <a:t>What can government do if </a:t>
            </a:r>
          </a:p>
          <a:p>
            <a:pPr lvl="1"/>
            <a:r>
              <a:rPr lang="en-ZA" dirty="0" smtClean="0"/>
              <a:t>a firm owned by a hostile government buys SA firms that are strategic?</a:t>
            </a:r>
          </a:p>
          <a:p>
            <a:pPr lvl="1"/>
            <a:r>
              <a:rPr lang="en-ZA" dirty="0" smtClean="0"/>
              <a:t>a firm buys a SA private security firm and basically have a private army in SA?</a:t>
            </a:r>
          </a:p>
          <a:p>
            <a:r>
              <a:rPr lang="en-ZA" dirty="0" smtClean="0"/>
              <a:t>No powers in law to deal with that</a:t>
            </a:r>
          </a:p>
          <a:p>
            <a:r>
              <a:rPr lang="en-ZA" dirty="0"/>
              <a:t>Is it overly burdensome? </a:t>
            </a:r>
            <a:endParaRPr lang="en-ZA" dirty="0" smtClean="0"/>
          </a:p>
          <a:p>
            <a:pPr lvl="1"/>
            <a:r>
              <a:rPr lang="en-ZA" dirty="0" smtClean="0"/>
              <a:t>Steps set out in law &amp; regulations</a:t>
            </a:r>
          </a:p>
          <a:p>
            <a:pPr lvl="1"/>
            <a:r>
              <a:rPr lang="en-ZA" dirty="0" smtClean="0"/>
              <a:t>Won’t carry on forever; 60 </a:t>
            </a:r>
            <a:r>
              <a:rPr lang="en-ZA" dirty="0"/>
              <a:t>days limit</a:t>
            </a:r>
          </a:p>
          <a:p>
            <a:endParaRPr lang="en-ZA" dirty="0"/>
          </a:p>
        </p:txBody>
      </p:sp>
    </p:spTree>
    <p:extLst>
      <p:ext uri="{BB962C8B-B14F-4D97-AF65-F5344CB8AC3E}">
        <p14:creationId xmlns:p14="http://schemas.microsoft.com/office/powerpoint/2010/main" xmlns="" val="474178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Elevate Employment</a:t>
            </a:r>
            <a:endParaRPr lang="en-ZA" dirty="0"/>
          </a:p>
        </p:txBody>
      </p:sp>
      <p:sp>
        <p:nvSpPr>
          <p:cNvPr id="3" name="Content Placeholder 2"/>
          <p:cNvSpPr>
            <a:spLocks noGrp="1"/>
          </p:cNvSpPr>
          <p:nvPr>
            <p:ph idx="1"/>
          </p:nvPr>
        </p:nvSpPr>
        <p:spPr/>
        <p:txBody>
          <a:bodyPr>
            <a:normAutofit/>
          </a:bodyPr>
          <a:lstStyle/>
          <a:p>
            <a:r>
              <a:rPr lang="en-ZA" dirty="0" smtClean="0"/>
              <a:t>Employment considerations as a criteria for merger approvals.</a:t>
            </a:r>
          </a:p>
          <a:p>
            <a:r>
              <a:rPr lang="en-ZA" dirty="0" smtClean="0"/>
              <a:t>Selective interpretation of existing act by Commission.</a:t>
            </a:r>
          </a:p>
          <a:p>
            <a:r>
              <a:rPr lang="en-ZA" dirty="0" smtClean="0"/>
              <a:t>General failure to attach employment and social and economic welfare promoting conditions to the approval of mergers and the lack of monitoring and enforcement of non-compliance with such conditions. </a:t>
            </a:r>
          </a:p>
          <a:p>
            <a:r>
              <a:rPr lang="en-ZA" dirty="0" smtClean="0"/>
              <a:t>Section 12A(3) has been amended with the introduction of an additional test to public interest criteria applied to mergers, namely the extent to which a merger will promote greater ownership, including workers employed at the firms concerned.</a:t>
            </a:r>
          </a:p>
          <a:p>
            <a:endParaRPr lang="en-Z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535</Words>
  <Application>Microsoft Office PowerPoint</Application>
  <PresentationFormat>Custom</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COSATU presentation:  Competition Amendment Bill     Select Committee:  Business and Economic Development  November 2018</vt:lpstr>
      <vt:lpstr>Nedlac process</vt:lpstr>
      <vt:lpstr>Attacks on Bills</vt:lpstr>
      <vt:lpstr>How will workers benefit</vt:lpstr>
      <vt:lpstr>Economic Concentration</vt:lpstr>
      <vt:lpstr>Market Enquiries</vt:lpstr>
      <vt:lpstr> Transformation &amp; ownership </vt:lpstr>
      <vt:lpstr>National security veto</vt:lpstr>
      <vt:lpstr>Elevate Employment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Cosatu presentation</dc:title>
  <dc:creator>Etienne</dc:creator>
  <cp:lastModifiedBy>PUMZA</cp:lastModifiedBy>
  <cp:revision>8</cp:revision>
  <dcterms:created xsi:type="dcterms:W3CDTF">2018-08-27T14:48:57Z</dcterms:created>
  <dcterms:modified xsi:type="dcterms:W3CDTF">2018-11-16T08:07:45Z</dcterms:modified>
</cp:coreProperties>
</file>