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9" r:id="rId1"/>
    <p:sldMasterId id="2147483663" r:id="rId2"/>
    <p:sldMasterId id="2147483677" r:id="rId3"/>
    <p:sldMasterId id="2147483725" r:id="rId4"/>
  </p:sldMasterIdLst>
  <p:notesMasterIdLst>
    <p:notesMasterId r:id="rId14"/>
  </p:notesMasterIdLst>
  <p:handoutMasterIdLst>
    <p:handoutMasterId r:id="rId15"/>
  </p:handoutMasterIdLst>
  <p:sldIdLst>
    <p:sldId id="977" r:id="rId5"/>
    <p:sldId id="998" r:id="rId6"/>
    <p:sldId id="1002" r:id="rId7"/>
    <p:sldId id="1010" r:id="rId8"/>
    <p:sldId id="1011" r:id="rId9"/>
    <p:sldId id="1012" r:id="rId10"/>
    <p:sldId id="1013" r:id="rId11"/>
    <p:sldId id="1014" r:id="rId12"/>
    <p:sldId id="1016" r:id="rId13"/>
  </p:sldIdLst>
  <p:sldSz cx="9144000" cy="6858000" type="screen4x3"/>
  <p:notesSz cx="6797675" cy="9926638"/>
  <p:defaultTextStyle>
    <a:defPPr>
      <a:defRPr lang="en-US"/>
    </a:defPPr>
    <a:lvl1pPr algn="ctr" rtl="0" fontAlgn="base">
      <a:spcBef>
        <a:spcPct val="0"/>
      </a:spcBef>
      <a:spcAft>
        <a:spcPct val="0"/>
      </a:spcAft>
      <a:defRPr sz="3200" b="1" kern="1200">
        <a:solidFill>
          <a:schemeClr val="tx1"/>
        </a:solidFill>
        <a:latin typeface="Arial" charset="0"/>
        <a:ea typeface="ＭＳ Ｐゴシック" pitchFamily="34" charset="-128"/>
        <a:cs typeface="+mn-cs"/>
      </a:defRPr>
    </a:lvl1pPr>
    <a:lvl2pPr marL="457200" algn="ctr" rtl="0" fontAlgn="base">
      <a:spcBef>
        <a:spcPct val="0"/>
      </a:spcBef>
      <a:spcAft>
        <a:spcPct val="0"/>
      </a:spcAft>
      <a:defRPr sz="3200" b="1" kern="1200">
        <a:solidFill>
          <a:schemeClr val="tx1"/>
        </a:solidFill>
        <a:latin typeface="Arial" charset="0"/>
        <a:ea typeface="ＭＳ Ｐゴシック" pitchFamily="34" charset="-128"/>
        <a:cs typeface="+mn-cs"/>
      </a:defRPr>
    </a:lvl2pPr>
    <a:lvl3pPr marL="914400" algn="ctr" rtl="0" fontAlgn="base">
      <a:spcBef>
        <a:spcPct val="0"/>
      </a:spcBef>
      <a:spcAft>
        <a:spcPct val="0"/>
      </a:spcAft>
      <a:defRPr sz="3200" b="1" kern="1200">
        <a:solidFill>
          <a:schemeClr val="tx1"/>
        </a:solidFill>
        <a:latin typeface="Arial" charset="0"/>
        <a:ea typeface="ＭＳ Ｐゴシック" pitchFamily="34" charset="-128"/>
        <a:cs typeface="+mn-cs"/>
      </a:defRPr>
    </a:lvl3pPr>
    <a:lvl4pPr marL="1371600" algn="ctr" rtl="0" fontAlgn="base">
      <a:spcBef>
        <a:spcPct val="0"/>
      </a:spcBef>
      <a:spcAft>
        <a:spcPct val="0"/>
      </a:spcAft>
      <a:defRPr sz="3200" b="1" kern="1200">
        <a:solidFill>
          <a:schemeClr val="tx1"/>
        </a:solidFill>
        <a:latin typeface="Arial" charset="0"/>
        <a:ea typeface="ＭＳ Ｐゴシック" pitchFamily="34" charset="-128"/>
        <a:cs typeface="+mn-cs"/>
      </a:defRPr>
    </a:lvl4pPr>
    <a:lvl5pPr marL="1828800" algn="ctr" rtl="0" fontAlgn="base">
      <a:spcBef>
        <a:spcPct val="0"/>
      </a:spcBef>
      <a:spcAft>
        <a:spcPct val="0"/>
      </a:spcAft>
      <a:defRPr sz="3200" b="1" kern="1200">
        <a:solidFill>
          <a:schemeClr val="tx1"/>
        </a:solidFill>
        <a:latin typeface="Arial" charset="0"/>
        <a:ea typeface="ＭＳ Ｐゴシック" pitchFamily="34" charset="-128"/>
        <a:cs typeface="+mn-cs"/>
      </a:defRPr>
    </a:lvl5pPr>
    <a:lvl6pPr marL="2286000" algn="l" defTabSz="914400" rtl="0" eaLnBrk="1" latinLnBrk="0" hangingPunct="1">
      <a:defRPr sz="3200" b="1" kern="1200">
        <a:solidFill>
          <a:schemeClr val="tx1"/>
        </a:solidFill>
        <a:latin typeface="Arial" charset="0"/>
        <a:ea typeface="ＭＳ Ｐゴシック" pitchFamily="34" charset="-128"/>
        <a:cs typeface="+mn-cs"/>
      </a:defRPr>
    </a:lvl6pPr>
    <a:lvl7pPr marL="2743200" algn="l" defTabSz="914400" rtl="0" eaLnBrk="1" latinLnBrk="0" hangingPunct="1">
      <a:defRPr sz="3200" b="1" kern="1200">
        <a:solidFill>
          <a:schemeClr val="tx1"/>
        </a:solidFill>
        <a:latin typeface="Arial" charset="0"/>
        <a:ea typeface="ＭＳ Ｐゴシック" pitchFamily="34" charset="-128"/>
        <a:cs typeface="+mn-cs"/>
      </a:defRPr>
    </a:lvl7pPr>
    <a:lvl8pPr marL="3200400" algn="l" defTabSz="914400" rtl="0" eaLnBrk="1" latinLnBrk="0" hangingPunct="1">
      <a:defRPr sz="3200" b="1" kern="1200">
        <a:solidFill>
          <a:schemeClr val="tx1"/>
        </a:solidFill>
        <a:latin typeface="Arial" charset="0"/>
        <a:ea typeface="ＭＳ Ｐゴシック" pitchFamily="34" charset="-128"/>
        <a:cs typeface="+mn-cs"/>
      </a:defRPr>
    </a:lvl8pPr>
    <a:lvl9pPr marL="3657600" algn="l" defTabSz="914400" rtl="0" eaLnBrk="1" latinLnBrk="0" hangingPunct="1">
      <a:defRPr sz="3200" b="1"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3300"/>
    <a:srgbClr val="990000"/>
    <a:srgbClr val="800000"/>
    <a:srgbClr val="33CCFF"/>
    <a:srgbClr val="D1FFFF"/>
    <a:srgbClr val="B7FFFF"/>
    <a:srgbClr val="66FF33"/>
    <a:srgbClr val="E5FFFF"/>
    <a:srgbClr val="FFFFCC"/>
    <a:srgbClr val="FF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64" autoAdjust="0"/>
    <p:restoredTop sz="90764" autoAdjust="0"/>
  </p:normalViewPr>
  <p:slideViewPr>
    <p:cSldViewPr>
      <p:cViewPr varScale="1">
        <p:scale>
          <a:sx n="116" d="100"/>
          <a:sy n="116" d="100"/>
        </p:scale>
        <p:origin x="-1494" y="-114"/>
      </p:cViewPr>
      <p:guideLst>
        <p:guide orient="horz" pos="2160"/>
        <p:guide pos="2880"/>
      </p:guideLst>
    </p:cSldViewPr>
  </p:slideViewPr>
  <p:outlineViewPr>
    <p:cViewPr>
      <p:scale>
        <a:sx n="33" d="100"/>
        <a:sy n="33" d="100"/>
      </p:scale>
      <p:origin x="0" y="11370"/>
    </p:cViewPr>
  </p:outlineViewPr>
  <p:notesTextViewPr>
    <p:cViewPr>
      <p:scale>
        <a:sx n="100" d="100"/>
        <a:sy n="100" d="100"/>
      </p:scale>
      <p:origin x="0" y="0"/>
    </p:cViewPr>
  </p:notesTextViewPr>
  <p:sorterViewPr>
    <p:cViewPr>
      <p:scale>
        <a:sx n="66" d="100"/>
        <a:sy n="66" d="100"/>
      </p:scale>
      <p:origin x="0" y="483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2945659" cy="496073"/>
          </a:xfrm>
          <a:prstGeom prst="rect">
            <a:avLst/>
          </a:prstGeom>
        </p:spPr>
        <p:txBody>
          <a:bodyPr vert="horz" lIns="92967" tIns="46484" rIns="92967" bIns="46484" rtlCol="0"/>
          <a:lstStyle>
            <a:lvl1pPr algn="l" eaLnBrk="0" hangingPunct="0">
              <a:defRPr sz="1200" b="0">
                <a:latin typeface="Arial" charset="0"/>
                <a:ea typeface="ＭＳ Ｐゴシック" pitchFamily="-48" charset="-128"/>
                <a:cs typeface="+mn-cs"/>
              </a:defRPr>
            </a:lvl1pPr>
          </a:lstStyle>
          <a:p>
            <a:pPr>
              <a:defRPr/>
            </a:pPr>
            <a:endParaRPr lang="en-ZA" dirty="0"/>
          </a:p>
        </p:txBody>
      </p:sp>
      <p:sp>
        <p:nvSpPr>
          <p:cNvPr id="3" name="Date Placeholder 2"/>
          <p:cNvSpPr>
            <a:spLocks noGrp="1"/>
          </p:cNvSpPr>
          <p:nvPr>
            <p:ph type="dt" sz="quarter" idx="1"/>
          </p:nvPr>
        </p:nvSpPr>
        <p:spPr>
          <a:xfrm>
            <a:off x="3850443" y="5"/>
            <a:ext cx="2945659" cy="496073"/>
          </a:xfrm>
          <a:prstGeom prst="rect">
            <a:avLst/>
          </a:prstGeom>
        </p:spPr>
        <p:txBody>
          <a:bodyPr vert="horz" lIns="92967" tIns="46484" rIns="92967" bIns="46484" rtlCol="0"/>
          <a:lstStyle>
            <a:lvl1pPr algn="r" eaLnBrk="0" hangingPunct="0">
              <a:defRPr sz="1200" b="0">
                <a:latin typeface="Arial" charset="0"/>
                <a:ea typeface="ＭＳ Ｐゴシック" pitchFamily="-48" charset="-128"/>
                <a:cs typeface="+mn-cs"/>
              </a:defRPr>
            </a:lvl1pPr>
          </a:lstStyle>
          <a:p>
            <a:pPr>
              <a:defRPr/>
            </a:pPr>
            <a:fld id="{2430148A-7F62-40A2-824F-427D6E36BE93}" type="datetimeFigureOut">
              <a:rPr lang="en-US"/>
              <a:pPr>
                <a:defRPr/>
              </a:pPr>
              <a:t>3/6/2019</a:t>
            </a:fld>
            <a:endParaRPr lang="en-ZA" dirty="0"/>
          </a:p>
        </p:txBody>
      </p:sp>
      <p:sp>
        <p:nvSpPr>
          <p:cNvPr id="4" name="Footer Placeholder 3"/>
          <p:cNvSpPr>
            <a:spLocks noGrp="1"/>
          </p:cNvSpPr>
          <p:nvPr>
            <p:ph type="ftr" sz="quarter" idx="2"/>
          </p:nvPr>
        </p:nvSpPr>
        <p:spPr>
          <a:xfrm>
            <a:off x="0" y="9428853"/>
            <a:ext cx="2945659" cy="496073"/>
          </a:xfrm>
          <a:prstGeom prst="rect">
            <a:avLst/>
          </a:prstGeom>
        </p:spPr>
        <p:txBody>
          <a:bodyPr vert="horz" lIns="92967" tIns="46484" rIns="92967" bIns="46484" rtlCol="0" anchor="b"/>
          <a:lstStyle>
            <a:lvl1pPr algn="l" eaLnBrk="0" hangingPunct="0">
              <a:defRPr sz="1200" b="0">
                <a:latin typeface="Arial" charset="0"/>
                <a:ea typeface="ＭＳ Ｐゴシック" pitchFamily="-48" charset="-128"/>
                <a:cs typeface="+mn-cs"/>
              </a:defRPr>
            </a:lvl1pPr>
          </a:lstStyle>
          <a:p>
            <a:pPr>
              <a:defRPr/>
            </a:pPr>
            <a:endParaRPr lang="en-ZA" dirty="0"/>
          </a:p>
        </p:txBody>
      </p:sp>
      <p:sp>
        <p:nvSpPr>
          <p:cNvPr id="5" name="Slide Number Placeholder 4"/>
          <p:cNvSpPr>
            <a:spLocks noGrp="1"/>
          </p:cNvSpPr>
          <p:nvPr>
            <p:ph type="sldNum" sz="quarter" idx="3"/>
          </p:nvPr>
        </p:nvSpPr>
        <p:spPr>
          <a:xfrm>
            <a:off x="3850443" y="9428853"/>
            <a:ext cx="2945659" cy="496073"/>
          </a:xfrm>
          <a:prstGeom prst="rect">
            <a:avLst/>
          </a:prstGeom>
        </p:spPr>
        <p:txBody>
          <a:bodyPr vert="horz" lIns="92967" tIns="46484" rIns="92967" bIns="46484" rtlCol="0" anchor="b"/>
          <a:lstStyle>
            <a:lvl1pPr algn="r" eaLnBrk="0" hangingPunct="0">
              <a:defRPr sz="1200" b="0">
                <a:latin typeface="Arial" charset="0"/>
                <a:ea typeface="ＭＳ Ｐゴシック" pitchFamily="-48" charset="-128"/>
                <a:cs typeface="+mn-cs"/>
              </a:defRPr>
            </a:lvl1pPr>
          </a:lstStyle>
          <a:p>
            <a:pPr>
              <a:defRPr/>
            </a:pPr>
            <a:fld id="{A045A1A6-60F2-4C97-874B-E7E424B54D88}" type="slidenum">
              <a:rPr lang="en-ZA"/>
              <a:pPr>
                <a:defRPr/>
              </a:pPr>
              <a:t>‹#›</a:t>
            </a:fld>
            <a:endParaRPr lang="en-ZA" dirty="0"/>
          </a:p>
        </p:txBody>
      </p:sp>
    </p:spTree>
    <p:extLst>
      <p:ext uri="{BB962C8B-B14F-4D97-AF65-F5344CB8AC3E}">
        <p14:creationId xmlns:p14="http://schemas.microsoft.com/office/powerpoint/2010/main" xmlns="" val="6688840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2945659" cy="496073"/>
          </a:xfrm>
          <a:prstGeom prst="rect">
            <a:avLst/>
          </a:prstGeom>
        </p:spPr>
        <p:txBody>
          <a:bodyPr vert="horz" lIns="92967" tIns="46484" rIns="92967" bIns="46484" rtlCol="0"/>
          <a:lstStyle>
            <a:lvl1pPr algn="l" eaLnBrk="0" hangingPunct="0">
              <a:defRPr sz="1200" b="0">
                <a:latin typeface="Arial" charset="0"/>
                <a:ea typeface="ＭＳ Ｐゴシック" pitchFamily="-48" charset="-128"/>
                <a:cs typeface="+mn-cs"/>
              </a:defRPr>
            </a:lvl1pPr>
          </a:lstStyle>
          <a:p>
            <a:pPr>
              <a:defRPr/>
            </a:pPr>
            <a:endParaRPr lang="en-ZA" dirty="0"/>
          </a:p>
        </p:txBody>
      </p:sp>
      <p:sp>
        <p:nvSpPr>
          <p:cNvPr id="3" name="Date Placeholder 2"/>
          <p:cNvSpPr>
            <a:spLocks noGrp="1"/>
          </p:cNvSpPr>
          <p:nvPr>
            <p:ph type="dt" idx="1"/>
          </p:nvPr>
        </p:nvSpPr>
        <p:spPr>
          <a:xfrm>
            <a:off x="3850443" y="5"/>
            <a:ext cx="2945659" cy="496073"/>
          </a:xfrm>
          <a:prstGeom prst="rect">
            <a:avLst/>
          </a:prstGeom>
        </p:spPr>
        <p:txBody>
          <a:bodyPr vert="horz" lIns="92967" tIns="46484" rIns="92967" bIns="46484" rtlCol="0"/>
          <a:lstStyle>
            <a:lvl1pPr algn="r" eaLnBrk="0" hangingPunct="0">
              <a:defRPr sz="1200" b="0">
                <a:latin typeface="Arial" charset="0"/>
                <a:ea typeface="ＭＳ Ｐゴシック" pitchFamily="-48" charset="-128"/>
                <a:cs typeface="+mn-cs"/>
              </a:defRPr>
            </a:lvl1pPr>
          </a:lstStyle>
          <a:p>
            <a:pPr>
              <a:defRPr/>
            </a:pPr>
            <a:fld id="{0B88FE0B-F6C0-487D-A2ED-BAAD900562E9}" type="datetimeFigureOut">
              <a:rPr lang="en-US"/>
              <a:pPr>
                <a:defRPr/>
              </a:pPr>
              <a:t>3/6/2019</a:t>
            </a:fld>
            <a:endParaRPr lang="en-ZA" dirty="0"/>
          </a:p>
        </p:txBody>
      </p:sp>
      <p:sp>
        <p:nvSpPr>
          <p:cNvPr id="4" name="Slide Image Placeholder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2967" tIns="46484" rIns="92967" bIns="46484" rtlCol="0" anchor="ctr"/>
          <a:lstStyle/>
          <a:p>
            <a:pPr lvl="0"/>
            <a:endParaRPr lang="en-ZA" noProof="0" dirty="0" smtClean="0"/>
          </a:p>
        </p:txBody>
      </p:sp>
      <p:sp>
        <p:nvSpPr>
          <p:cNvPr id="5" name="Notes Placeholder 4"/>
          <p:cNvSpPr>
            <a:spLocks noGrp="1"/>
          </p:cNvSpPr>
          <p:nvPr>
            <p:ph type="body" sz="quarter" idx="3"/>
          </p:nvPr>
        </p:nvSpPr>
        <p:spPr>
          <a:xfrm>
            <a:off x="679769" y="4715287"/>
            <a:ext cx="5438140" cy="4466384"/>
          </a:xfrm>
          <a:prstGeom prst="rect">
            <a:avLst/>
          </a:prstGeom>
        </p:spPr>
        <p:txBody>
          <a:bodyPr vert="horz" wrap="square" lIns="92967" tIns="46484" rIns="92967" bIns="46484"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smtClean="0"/>
          </a:p>
        </p:txBody>
      </p:sp>
      <p:sp>
        <p:nvSpPr>
          <p:cNvPr id="6" name="Footer Placeholder 5"/>
          <p:cNvSpPr>
            <a:spLocks noGrp="1"/>
          </p:cNvSpPr>
          <p:nvPr>
            <p:ph type="ftr" sz="quarter" idx="4"/>
          </p:nvPr>
        </p:nvSpPr>
        <p:spPr>
          <a:xfrm>
            <a:off x="0" y="9428853"/>
            <a:ext cx="2945659" cy="496073"/>
          </a:xfrm>
          <a:prstGeom prst="rect">
            <a:avLst/>
          </a:prstGeom>
        </p:spPr>
        <p:txBody>
          <a:bodyPr vert="horz" lIns="92967" tIns="46484" rIns="92967" bIns="46484" rtlCol="0" anchor="b"/>
          <a:lstStyle>
            <a:lvl1pPr algn="l" eaLnBrk="0" hangingPunct="0">
              <a:defRPr sz="1200" b="0">
                <a:latin typeface="Arial" charset="0"/>
                <a:ea typeface="ＭＳ Ｐゴシック" pitchFamily="-48" charset="-128"/>
                <a:cs typeface="+mn-cs"/>
              </a:defRPr>
            </a:lvl1pPr>
          </a:lstStyle>
          <a:p>
            <a:pPr>
              <a:defRPr/>
            </a:pPr>
            <a:endParaRPr lang="en-ZA" dirty="0"/>
          </a:p>
        </p:txBody>
      </p:sp>
      <p:sp>
        <p:nvSpPr>
          <p:cNvPr id="7" name="Slide Number Placeholder 6"/>
          <p:cNvSpPr>
            <a:spLocks noGrp="1"/>
          </p:cNvSpPr>
          <p:nvPr>
            <p:ph type="sldNum" sz="quarter" idx="5"/>
          </p:nvPr>
        </p:nvSpPr>
        <p:spPr>
          <a:xfrm>
            <a:off x="3850443" y="9428853"/>
            <a:ext cx="2945659" cy="496073"/>
          </a:xfrm>
          <a:prstGeom prst="rect">
            <a:avLst/>
          </a:prstGeom>
        </p:spPr>
        <p:txBody>
          <a:bodyPr vert="horz" lIns="92967" tIns="46484" rIns="92967" bIns="46484" rtlCol="0" anchor="b"/>
          <a:lstStyle>
            <a:lvl1pPr algn="r" eaLnBrk="0" hangingPunct="0">
              <a:defRPr sz="1200" b="0">
                <a:latin typeface="Arial" charset="0"/>
                <a:ea typeface="ＭＳ Ｐゴシック" pitchFamily="-48" charset="-128"/>
                <a:cs typeface="+mn-cs"/>
              </a:defRPr>
            </a:lvl1pPr>
          </a:lstStyle>
          <a:p>
            <a:pPr>
              <a:defRPr/>
            </a:pPr>
            <a:fld id="{6FD86555-0999-48F5-B7A1-4CC0EFA71706}" type="slidenum">
              <a:rPr lang="en-ZA"/>
              <a:pPr>
                <a:defRPr/>
              </a:pPr>
              <a:t>‹#›</a:t>
            </a:fld>
            <a:endParaRPr lang="en-ZA" dirty="0"/>
          </a:p>
        </p:txBody>
      </p:sp>
    </p:spTree>
    <p:extLst>
      <p:ext uri="{BB962C8B-B14F-4D97-AF65-F5344CB8AC3E}">
        <p14:creationId xmlns:p14="http://schemas.microsoft.com/office/powerpoint/2010/main" xmlns="" val="270570173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300" b="1">
                <a:solidFill>
                  <a:schemeClr val="tx1"/>
                </a:solidFill>
                <a:latin typeface="Arial" charset="0"/>
                <a:ea typeface="ＭＳ Ｐゴシック" pitchFamily="34" charset="-128"/>
              </a:defRPr>
            </a:lvl1pPr>
            <a:lvl2pPr marL="755357" indent="-290522" eaLnBrk="0" hangingPunct="0">
              <a:defRPr sz="3300" b="1">
                <a:solidFill>
                  <a:schemeClr val="tx1"/>
                </a:solidFill>
                <a:latin typeface="Arial" charset="0"/>
                <a:ea typeface="ＭＳ Ｐゴシック" pitchFamily="34" charset="-128"/>
              </a:defRPr>
            </a:lvl2pPr>
            <a:lvl3pPr marL="1162088" indent="-232418" eaLnBrk="0" hangingPunct="0">
              <a:defRPr sz="3300" b="1">
                <a:solidFill>
                  <a:schemeClr val="tx1"/>
                </a:solidFill>
                <a:latin typeface="Arial" charset="0"/>
                <a:ea typeface="ＭＳ Ｐゴシック" pitchFamily="34" charset="-128"/>
              </a:defRPr>
            </a:lvl3pPr>
            <a:lvl4pPr marL="1626923" indent="-232418" eaLnBrk="0" hangingPunct="0">
              <a:defRPr sz="3300" b="1">
                <a:solidFill>
                  <a:schemeClr val="tx1"/>
                </a:solidFill>
                <a:latin typeface="Arial" charset="0"/>
                <a:ea typeface="ＭＳ Ｐゴシック" pitchFamily="34" charset="-128"/>
              </a:defRPr>
            </a:lvl4pPr>
            <a:lvl5pPr marL="2091759" indent="-232418" eaLnBrk="0" hangingPunct="0">
              <a:defRPr sz="3300" b="1">
                <a:solidFill>
                  <a:schemeClr val="tx1"/>
                </a:solidFill>
                <a:latin typeface="Arial" charset="0"/>
                <a:ea typeface="ＭＳ Ｐゴシック" pitchFamily="34" charset="-128"/>
              </a:defRPr>
            </a:lvl5pPr>
            <a:lvl6pPr marL="2556594" indent="-232418" algn="ctr" eaLnBrk="0" fontAlgn="base" hangingPunct="0">
              <a:spcBef>
                <a:spcPct val="0"/>
              </a:spcBef>
              <a:spcAft>
                <a:spcPct val="0"/>
              </a:spcAft>
              <a:defRPr sz="3300" b="1">
                <a:solidFill>
                  <a:schemeClr val="tx1"/>
                </a:solidFill>
                <a:latin typeface="Arial" charset="0"/>
                <a:ea typeface="ＭＳ Ｐゴシック" pitchFamily="34" charset="-128"/>
              </a:defRPr>
            </a:lvl6pPr>
            <a:lvl7pPr marL="3021429" indent="-232418" algn="ctr" eaLnBrk="0" fontAlgn="base" hangingPunct="0">
              <a:spcBef>
                <a:spcPct val="0"/>
              </a:spcBef>
              <a:spcAft>
                <a:spcPct val="0"/>
              </a:spcAft>
              <a:defRPr sz="3300" b="1">
                <a:solidFill>
                  <a:schemeClr val="tx1"/>
                </a:solidFill>
                <a:latin typeface="Arial" charset="0"/>
                <a:ea typeface="ＭＳ Ｐゴシック" pitchFamily="34" charset="-128"/>
              </a:defRPr>
            </a:lvl7pPr>
            <a:lvl8pPr marL="3486264" indent="-232418" algn="ctr" eaLnBrk="0" fontAlgn="base" hangingPunct="0">
              <a:spcBef>
                <a:spcPct val="0"/>
              </a:spcBef>
              <a:spcAft>
                <a:spcPct val="0"/>
              </a:spcAft>
              <a:defRPr sz="3300" b="1">
                <a:solidFill>
                  <a:schemeClr val="tx1"/>
                </a:solidFill>
                <a:latin typeface="Arial" charset="0"/>
                <a:ea typeface="ＭＳ Ｐゴシック" pitchFamily="34" charset="-128"/>
              </a:defRPr>
            </a:lvl8pPr>
            <a:lvl9pPr marL="3951100" indent="-232418" algn="ctr" eaLnBrk="0" fontAlgn="base" hangingPunct="0">
              <a:spcBef>
                <a:spcPct val="0"/>
              </a:spcBef>
              <a:spcAft>
                <a:spcPct val="0"/>
              </a:spcAft>
              <a:defRPr sz="3300" b="1">
                <a:solidFill>
                  <a:schemeClr val="tx1"/>
                </a:solidFill>
                <a:latin typeface="Arial" charset="0"/>
                <a:ea typeface="ＭＳ Ｐゴシック" pitchFamily="34" charset="-128"/>
              </a:defRPr>
            </a:lvl9pPr>
          </a:lstStyle>
          <a:p>
            <a:fld id="{9A307AAB-6ADB-4125-B949-88BC49AD6D94}" type="slidenum">
              <a:rPr lang="en-ZA" sz="1200" b="0"/>
              <a:pPr/>
              <a:t>1</a:t>
            </a:fld>
            <a:endParaRPr lang="en-ZA" sz="1200" b="0" dirty="0"/>
          </a:p>
        </p:txBody>
      </p:sp>
    </p:spTree>
    <p:extLst>
      <p:ext uri="{BB962C8B-B14F-4D97-AF65-F5344CB8AC3E}">
        <p14:creationId xmlns:p14="http://schemas.microsoft.com/office/powerpoint/2010/main" xmlns="" val="2495216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5B03459D-22A0-4C3E-A63A-255AB46653D6}" type="datetime1">
              <a:rPr lang="en-US"/>
              <a:pPr>
                <a:defRPr/>
              </a:pPr>
              <a:t>3/6/2019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xmlns="" val="433890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C4BB9865-E7D0-4FC9-8F92-D497F4CE920F}" type="datetime1">
              <a:rPr lang="en-US"/>
              <a:pPr>
                <a:defRPr/>
              </a:pPr>
              <a:t>3/6/2019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xmlns="" val="429361884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5288" y="274638"/>
            <a:ext cx="2095500" cy="5808662"/>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135688" cy="5808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91BF47DC-AE35-4319-BE6D-C5B8D7A2FBB9}" type="datetime1">
              <a:rPr lang="en-US"/>
              <a:pPr>
                <a:defRPr/>
              </a:pPr>
              <a:t>3/6/2019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xmlns="" val="369984321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611188" y="15573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802188" y="15573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fld id="{D8FE8762-CA84-43F0-9D43-AE3E122428E4}" type="datetime1">
              <a:rPr lang="en-US"/>
              <a:pPr>
                <a:defRPr/>
              </a:pPr>
              <a:t>3/6/2019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xmlns="" val="86925679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ZA"/>
          </a:p>
        </p:txBody>
      </p:sp>
      <p:sp>
        <p:nvSpPr>
          <p:cNvPr id="3" name="Table Placeholder 2"/>
          <p:cNvSpPr>
            <a:spLocks noGrp="1"/>
          </p:cNvSpPr>
          <p:nvPr>
            <p:ph type="tbl" idx="1"/>
          </p:nvPr>
        </p:nvSpPr>
        <p:spPr>
          <a:xfrm>
            <a:off x="611188" y="1557338"/>
            <a:ext cx="8229600" cy="4525962"/>
          </a:xfrm>
        </p:spPr>
        <p:txBody>
          <a:bodyPr/>
          <a:lstStyle/>
          <a:p>
            <a:pPr lvl="0"/>
            <a:endParaRPr lang="en-ZA"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6448EA00-C086-42FD-BD8A-ABCD32881A2B}" type="datetime1">
              <a:rPr lang="en-US"/>
              <a:pPr>
                <a:defRPr/>
              </a:pPr>
              <a:t>3/6/2019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xmlns="" val="127904324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5B6461F5-004E-4E7B-8507-D58531BFB0D7}" type="datetime1">
              <a:rPr lang="en-US">
                <a:solidFill>
                  <a:srgbClr val="000000"/>
                </a:solidFill>
              </a:rPr>
              <a:pPr>
                <a:defRPr/>
              </a:pPr>
              <a:t>3/6/2019</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pic>
        <p:nvPicPr>
          <p:cNvPr id="6" name="Picture 5" descr="C:\Users\JusticeK\AppData\Local\Microsoft\Windows\Temporary Internet Files\Content.Outlook\3R6TD3T3\100 YEARS LOGO.jpg"/>
          <p:cNvPicPr>
            <a:picLocks noChangeAspect="1" noChangeArrowheads="1"/>
          </p:cNvPicPr>
          <p:nvPr userDrawn="1"/>
        </p:nvPicPr>
        <p:blipFill>
          <a:blip r:embed="rId2" cstate="print">
            <a:extLst>
              <a:ext uri="{28A0092B-C50C-407E-A947-70E740481C1C}">
                <a14:useLocalDpi xmlns:a14="http://schemas.microsoft.com/office/drawing/2010/main" xmlns=""/>
              </a:ext>
            </a:extLst>
          </a:blip>
          <a:srcRect/>
          <a:stretch>
            <a:fillRect/>
          </a:stretch>
        </p:blipFill>
        <p:spPr bwMode="auto">
          <a:xfrm>
            <a:off x="539552" y="6316870"/>
            <a:ext cx="985083" cy="369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0847734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812AB486-5AAD-4227-A212-943268566CF9}" type="datetime1">
              <a:rPr lang="en-US">
                <a:solidFill>
                  <a:srgbClr val="000000"/>
                </a:solidFill>
              </a:rPr>
              <a:pPr>
                <a:defRPr/>
              </a:pPr>
              <a:t>3/6/2019</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xmlns="" val="39225566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FA3E245-BE75-46BD-A295-4BBF9F294D31}" type="datetime1">
              <a:rPr lang="en-US">
                <a:solidFill>
                  <a:srgbClr val="000000"/>
                </a:solidFill>
              </a:rPr>
              <a:pPr>
                <a:defRPr/>
              </a:pPr>
              <a:t>3/6/2019</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xmlns="" val="83837490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11188"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802188"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fld id="{3F75760A-957B-41B7-8747-230A19B857C1}" type="datetime1">
              <a:rPr lang="en-US">
                <a:solidFill>
                  <a:srgbClr val="000000"/>
                </a:solidFill>
              </a:rPr>
              <a:pPr>
                <a:defRPr/>
              </a:pPr>
              <a:t>3/6/2019</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xmlns="" val="135515699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fld id="{6E3EC27E-96A3-40EE-8AE4-87896EE43D45}" type="datetime1">
              <a:rPr lang="en-US">
                <a:solidFill>
                  <a:srgbClr val="000000"/>
                </a:solidFill>
              </a:rPr>
              <a:pPr>
                <a:defRPr/>
              </a:pPr>
              <a:t>3/6/2019</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xmlns="" val="13692641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fld id="{0FC5FC91-B8B0-41C9-A999-7846DED5A415}" type="datetime1">
              <a:rPr lang="en-US">
                <a:solidFill>
                  <a:srgbClr val="000000"/>
                </a:solidFill>
              </a:rPr>
              <a:pPr>
                <a:defRPr/>
              </a:pPr>
              <a:t>3/6/2019</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xmlns="" val="22625847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AAF922B9-BD0F-446A-8550-E1CB4DD30A14}" type="datetime1">
              <a:rPr lang="en-US"/>
              <a:pPr>
                <a:defRPr/>
              </a:pPr>
              <a:t>3/6/2019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xmlns="" val="15526783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D0C3332-4306-4F2F-AAE7-167C2A457FA7}" type="datetime1">
              <a:rPr lang="en-US">
                <a:solidFill>
                  <a:srgbClr val="000000"/>
                </a:solidFill>
              </a:rPr>
              <a:pPr>
                <a:defRPr/>
              </a:pPr>
              <a:t>3/6/2019</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xmlns="" val="158451834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B2CAD21-73BB-4B59-9D5D-34F09B64B111}" type="datetime1">
              <a:rPr lang="en-US">
                <a:solidFill>
                  <a:srgbClr val="000000"/>
                </a:solidFill>
              </a:rPr>
              <a:pPr>
                <a:defRPr/>
              </a:pPr>
              <a:t>3/6/2019</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xmlns="" val="325290764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0991215-C628-418E-853D-6382062371F9}" type="datetime1">
              <a:rPr lang="en-US">
                <a:solidFill>
                  <a:srgbClr val="000000"/>
                </a:solidFill>
              </a:rPr>
              <a:pPr>
                <a:defRPr/>
              </a:pPr>
              <a:t>3/6/2019</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xmlns="" val="182539369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96A9FFF0-7E39-4897-A556-2AA64FA5F3A0}" type="datetime1">
              <a:rPr lang="en-US">
                <a:solidFill>
                  <a:srgbClr val="000000"/>
                </a:solidFill>
              </a:rPr>
              <a:pPr>
                <a:defRPr/>
              </a:pPr>
              <a:t>3/6/2019</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xmlns="" val="259609724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5288" y="274638"/>
            <a:ext cx="2095500" cy="5808662"/>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135688" cy="5808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7D78C5A7-9289-454A-B98C-59F4FA08E2B6}" type="datetime1">
              <a:rPr lang="en-US">
                <a:solidFill>
                  <a:srgbClr val="000000"/>
                </a:solidFill>
              </a:rPr>
              <a:pPr>
                <a:defRPr/>
              </a:pPr>
              <a:t>3/6/2019</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xmlns="" val="331336173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611188" y="15573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802188" y="15573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fld id="{37B6903E-6263-46E6-871F-A106C16DC7C4}" type="datetime1">
              <a:rPr lang="en-US">
                <a:solidFill>
                  <a:srgbClr val="000000"/>
                </a:solidFill>
              </a:rPr>
              <a:pPr>
                <a:defRPr/>
              </a:pPr>
              <a:t>3/6/2019</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xmlns="" val="368338688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ZA"/>
          </a:p>
        </p:txBody>
      </p:sp>
      <p:sp>
        <p:nvSpPr>
          <p:cNvPr id="3" name="Table Placeholder 2"/>
          <p:cNvSpPr>
            <a:spLocks noGrp="1"/>
          </p:cNvSpPr>
          <p:nvPr>
            <p:ph type="tbl" idx="1"/>
          </p:nvPr>
        </p:nvSpPr>
        <p:spPr>
          <a:xfrm>
            <a:off x="611188" y="1557338"/>
            <a:ext cx="8229600" cy="4525962"/>
          </a:xfrm>
        </p:spPr>
        <p:txBody>
          <a:bodyPr/>
          <a:lstStyle/>
          <a:p>
            <a:pPr lvl="0"/>
            <a:endParaRPr lang="en-ZA"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F5CFA0CE-31BF-414F-B605-8BAAC1921446}" type="datetime1">
              <a:rPr lang="en-US">
                <a:solidFill>
                  <a:srgbClr val="000000"/>
                </a:solidFill>
              </a:rPr>
              <a:pPr>
                <a:defRPr/>
              </a:pPr>
              <a:t>3/6/2019</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xmlns="" val="204964355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H:\doc\Public Service\main.jpg">
            <a:extLst>
              <a:ext uri="{FF2B5EF4-FFF2-40B4-BE49-F238E27FC236}">
                <a16:creationId xmlns="" xmlns:a16="http://schemas.microsoft.com/office/drawing/2014/main" id="{B4C5EE39-992C-4F51-BFE8-C61792BCC2AA}"/>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9050" y="0"/>
            <a:ext cx="9163050" cy="6877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 Box 9">
            <a:extLst>
              <a:ext uri="{FF2B5EF4-FFF2-40B4-BE49-F238E27FC236}">
                <a16:creationId xmlns="" xmlns:a16="http://schemas.microsoft.com/office/drawing/2014/main" id="{CD8A6136-419B-4C93-8D19-2C465C9375D5}"/>
              </a:ext>
            </a:extLst>
          </p:cNvPr>
          <p:cNvSpPr txBox="1">
            <a:spLocks noChangeArrowheads="1"/>
          </p:cNvSpPr>
          <p:nvPr userDrawn="1"/>
        </p:nvSpPr>
        <p:spPr bwMode="auto">
          <a:xfrm>
            <a:off x="1187450" y="2924175"/>
            <a:ext cx="6913563" cy="57943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l" eaLnBrk="1" hangingPunct="1">
              <a:spcBef>
                <a:spcPct val="50000"/>
              </a:spcBef>
              <a:defRPr/>
            </a:pPr>
            <a:endParaRPr lang="en-US" dirty="0">
              <a:solidFill>
                <a:srgbClr val="000000"/>
              </a:solidFill>
              <a:ea typeface="+mn-ea"/>
              <a:cs typeface="Arial" panose="020B0604020202020204" pitchFamily="34" charset="0"/>
            </a:endParaRPr>
          </a:p>
        </p:txBody>
      </p:sp>
      <p:sp>
        <p:nvSpPr>
          <p:cNvPr id="6" name="Text Box 10">
            <a:extLst>
              <a:ext uri="{FF2B5EF4-FFF2-40B4-BE49-F238E27FC236}">
                <a16:creationId xmlns="" xmlns:a16="http://schemas.microsoft.com/office/drawing/2014/main" id="{0B0372D2-4E9B-4C30-A858-455F697E4F1E}"/>
              </a:ext>
            </a:extLst>
          </p:cNvPr>
          <p:cNvSpPr txBox="1">
            <a:spLocks noChangeArrowheads="1"/>
          </p:cNvSpPr>
          <p:nvPr userDrawn="1"/>
        </p:nvSpPr>
        <p:spPr bwMode="auto">
          <a:xfrm>
            <a:off x="1187450" y="3141663"/>
            <a:ext cx="6913563" cy="579437"/>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l" eaLnBrk="1" hangingPunct="1">
              <a:spcBef>
                <a:spcPct val="50000"/>
              </a:spcBef>
              <a:defRPr/>
            </a:pPr>
            <a:endParaRPr lang="en-US" dirty="0">
              <a:solidFill>
                <a:srgbClr val="000000"/>
              </a:solidFill>
              <a:ea typeface="+mn-ea"/>
              <a:cs typeface="Arial" panose="020B0604020202020204" pitchFamily="34" charset="0"/>
            </a:endParaRPr>
          </a:p>
        </p:txBody>
      </p:sp>
      <p:sp>
        <p:nvSpPr>
          <p:cNvPr id="7" name="Text Box 11">
            <a:extLst>
              <a:ext uri="{FF2B5EF4-FFF2-40B4-BE49-F238E27FC236}">
                <a16:creationId xmlns="" xmlns:a16="http://schemas.microsoft.com/office/drawing/2014/main" id="{E83507CC-921C-4521-AE3C-89B154DAFB35}"/>
              </a:ext>
            </a:extLst>
          </p:cNvPr>
          <p:cNvSpPr txBox="1">
            <a:spLocks noChangeArrowheads="1"/>
          </p:cNvSpPr>
          <p:nvPr userDrawn="1"/>
        </p:nvSpPr>
        <p:spPr bwMode="auto">
          <a:xfrm>
            <a:off x="1403350" y="3860800"/>
            <a:ext cx="6913563" cy="57943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l" eaLnBrk="1" hangingPunct="1">
              <a:spcBef>
                <a:spcPct val="50000"/>
              </a:spcBef>
              <a:defRPr/>
            </a:pPr>
            <a:endParaRPr lang="en-US" dirty="0">
              <a:solidFill>
                <a:srgbClr val="000000"/>
              </a:solidFill>
              <a:ea typeface="+mn-ea"/>
              <a:cs typeface="Arial" panose="020B0604020202020204" pitchFamily="34" charset="0"/>
            </a:endParaRPr>
          </a:p>
        </p:txBody>
      </p:sp>
      <p:sp>
        <p:nvSpPr>
          <p:cNvPr id="8" name="Text Box 12">
            <a:extLst>
              <a:ext uri="{FF2B5EF4-FFF2-40B4-BE49-F238E27FC236}">
                <a16:creationId xmlns="" xmlns:a16="http://schemas.microsoft.com/office/drawing/2014/main" id="{B2A26D7F-C17F-4555-ACEF-BF39ECF1213F}"/>
              </a:ext>
            </a:extLst>
          </p:cNvPr>
          <p:cNvSpPr txBox="1">
            <a:spLocks noChangeArrowheads="1"/>
          </p:cNvSpPr>
          <p:nvPr userDrawn="1"/>
        </p:nvSpPr>
        <p:spPr bwMode="auto">
          <a:xfrm>
            <a:off x="1403350" y="2997200"/>
            <a:ext cx="6913563" cy="57943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l" eaLnBrk="1" hangingPunct="1">
              <a:spcBef>
                <a:spcPct val="50000"/>
              </a:spcBef>
              <a:defRPr/>
            </a:pPr>
            <a:endParaRPr lang="en-US" dirty="0">
              <a:solidFill>
                <a:srgbClr val="000000"/>
              </a:solidFill>
              <a:ea typeface="+mn-ea"/>
              <a:cs typeface="Arial" panose="020B0604020202020204" pitchFamily="34" charset="0"/>
            </a:endParaRPr>
          </a:p>
        </p:txBody>
      </p:sp>
      <p:sp>
        <p:nvSpPr>
          <p:cNvPr id="9" name="Text Box 14">
            <a:extLst>
              <a:ext uri="{FF2B5EF4-FFF2-40B4-BE49-F238E27FC236}">
                <a16:creationId xmlns="" xmlns:a16="http://schemas.microsoft.com/office/drawing/2014/main" id="{5286CD22-87EE-4B15-9CD2-16D2397E473F}"/>
              </a:ext>
            </a:extLst>
          </p:cNvPr>
          <p:cNvSpPr txBox="1">
            <a:spLocks noChangeArrowheads="1"/>
          </p:cNvSpPr>
          <p:nvPr userDrawn="1"/>
        </p:nvSpPr>
        <p:spPr bwMode="auto">
          <a:xfrm>
            <a:off x="1331913" y="2997200"/>
            <a:ext cx="6913562" cy="57943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l" eaLnBrk="1" hangingPunct="1">
              <a:spcBef>
                <a:spcPct val="50000"/>
              </a:spcBef>
              <a:defRPr/>
            </a:pPr>
            <a:endParaRPr lang="en-US" dirty="0">
              <a:solidFill>
                <a:srgbClr val="000000"/>
              </a:solidFill>
              <a:ea typeface="+mn-ea"/>
              <a:cs typeface="Arial" panose="020B0604020202020204" pitchFamily="34" charset="0"/>
            </a:endParaRPr>
          </a:p>
        </p:txBody>
      </p:sp>
      <p:sp>
        <p:nvSpPr>
          <p:cNvPr id="10" name="Text Box 15">
            <a:extLst>
              <a:ext uri="{FF2B5EF4-FFF2-40B4-BE49-F238E27FC236}">
                <a16:creationId xmlns="" xmlns:a16="http://schemas.microsoft.com/office/drawing/2014/main" id="{F3AF0941-DF0E-40AC-BBEA-D52661D9222E}"/>
              </a:ext>
            </a:extLst>
          </p:cNvPr>
          <p:cNvSpPr txBox="1">
            <a:spLocks noChangeArrowheads="1"/>
          </p:cNvSpPr>
          <p:nvPr userDrawn="1"/>
        </p:nvSpPr>
        <p:spPr bwMode="auto">
          <a:xfrm>
            <a:off x="1547813" y="3213100"/>
            <a:ext cx="6913562" cy="57943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l" eaLnBrk="1" hangingPunct="1">
              <a:spcBef>
                <a:spcPct val="50000"/>
              </a:spcBef>
              <a:defRPr/>
            </a:pPr>
            <a:endParaRPr lang="en-US" dirty="0">
              <a:solidFill>
                <a:srgbClr val="000000"/>
              </a:solidFill>
              <a:ea typeface="+mn-ea"/>
              <a:cs typeface="Arial" panose="020B0604020202020204" pitchFamily="34" charset="0"/>
            </a:endParaRPr>
          </a:p>
        </p:txBody>
      </p:sp>
      <p:sp>
        <p:nvSpPr>
          <p:cNvPr id="4099" name="Rectangle 3"/>
          <p:cNvSpPr>
            <a:spLocks noGrp="1" noChangeArrowheads="1"/>
          </p:cNvSpPr>
          <p:nvPr>
            <p:ph type="ctrTitle"/>
          </p:nvPr>
        </p:nvSpPr>
        <p:spPr>
          <a:xfrm>
            <a:off x="684213" y="2708275"/>
            <a:ext cx="7772400" cy="1470025"/>
          </a:xfrm>
        </p:spPr>
        <p:txBody>
          <a:bodyPr/>
          <a:lstStyle>
            <a:lvl1pPr>
              <a:defRPr/>
            </a:lvl1pPr>
          </a:lstStyle>
          <a:p>
            <a:r>
              <a:rPr lang="en-US"/>
              <a:t>Click to edit Master title style</a:t>
            </a:r>
          </a:p>
        </p:txBody>
      </p:sp>
      <p:sp>
        <p:nvSpPr>
          <p:cNvPr id="4100" name="Rectangle 4"/>
          <p:cNvSpPr>
            <a:spLocks noGrp="1" noChangeArrowheads="1"/>
          </p:cNvSpPr>
          <p:nvPr>
            <p:ph type="subTitle" idx="1"/>
          </p:nvPr>
        </p:nvSpPr>
        <p:spPr>
          <a:xfrm>
            <a:off x="1371600" y="4508500"/>
            <a:ext cx="6400800" cy="1130300"/>
          </a:xfrm>
        </p:spPr>
        <p:txBody>
          <a:bodyPr/>
          <a:lstStyle>
            <a:lvl1pPr marL="0" indent="0" algn="ctr">
              <a:buFont typeface="Wingdings" pitchFamily="2" charset="2"/>
              <a:buNone/>
              <a:defRPr/>
            </a:lvl1pPr>
          </a:lstStyle>
          <a:p>
            <a:r>
              <a:rPr lang="en-US"/>
              <a:t>Click to edit Master subtitle style</a:t>
            </a:r>
          </a:p>
        </p:txBody>
      </p:sp>
      <p:sp>
        <p:nvSpPr>
          <p:cNvPr id="11" name="Rectangle 5">
            <a:extLst>
              <a:ext uri="{FF2B5EF4-FFF2-40B4-BE49-F238E27FC236}">
                <a16:creationId xmlns="" xmlns:a16="http://schemas.microsoft.com/office/drawing/2014/main" id="{B259CDF2-B078-466D-8148-0F9E8F0F36BE}"/>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12" name="Rectangle 6">
            <a:extLst>
              <a:ext uri="{FF2B5EF4-FFF2-40B4-BE49-F238E27FC236}">
                <a16:creationId xmlns="" xmlns:a16="http://schemas.microsoft.com/office/drawing/2014/main" id="{E4EE7B4B-D784-4A4F-BE83-EDB9B2F17A89}"/>
              </a:ext>
            </a:extLst>
          </p:cNvPr>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13" name="Rectangle 7">
            <a:extLst>
              <a:ext uri="{FF2B5EF4-FFF2-40B4-BE49-F238E27FC236}">
                <a16:creationId xmlns="" xmlns:a16="http://schemas.microsoft.com/office/drawing/2014/main" id="{EBF00BDE-D1D8-40CF-9C4B-95D1002E26BC}"/>
              </a:ext>
            </a:extLst>
          </p:cNvPr>
          <p:cNvSpPr>
            <a:spLocks noGrp="1" noChangeArrowheads="1"/>
          </p:cNvSpPr>
          <p:nvPr>
            <p:ph type="sldNum" sz="quarter" idx="12"/>
          </p:nvPr>
        </p:nvSpPr>
        <p:spPr/>
        <p:txBody>
          <a:bodyPr/>
          <a:lstStyle>
            <a:lvl1pPr>
              <a:defRPr/>
            </a:lvl1pPr>
          </a:lstStyle>
          <a:p>
            <a:pPr>
              <a:defRPr/>
            </a:pPr>
            <a:fld id="{8C4ED58F-D83C-465D-9951-5940255C814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39297667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 xmlns:a16="http://schemas.microsoft.com/office/drawing/2014/main" id="{A45C1EAB-AB7F-420E-8884-D15702989F38}"/>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 xmlns:a16="http://schemas.microsoft.com/office/drawing/2014/main" id="{D5250FB3-3053-43A3-B113-AF802F94EE52}"/>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a:extLst>
              <a:ext uri="{FF2B5EF4-FFF2-40B4-BE49-F238E27FC236}">
                <a16:creationId xmlns="" xmlns:a16="http://schemas.microsoft.com/office/drawing/2014/main" id="{789C5CD4-4F9B-494F-AE4A-B8063350C6A8}"/>
              </a:ext>
            </a:extLst>
          </p:cNvPr>
          <p:cNvSpPr>
            <a:spLocks noGrp="1" noChangeArrowheads="1"/>
          </p:cNvSpPr>
          <p:nvPr>
            <p:ph type="sldNum" sz="quarter" idx="12"/>
          </p:nvPr>
        </p:nvSpPr>
        <p:spPr>
          <a:ln/>
        </p:spPr>
        <p:txBody>
          <a:bodyPr/>
          <a:lstStyle>
            <a:lvl1pPr>
              <a:defRPr/>
            </a:lvl1pPr>
          </a:lstStyle>
          <a:p>
            <a:pPr>
              <a:defRPr/>
            </a:pPr>
            <a:fld id="{4E9250B9-2D58-49F2-9994-51915C2C024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1188362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0D074213-8E66-4795-85E7-0FB104F0A6DF}"/>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 xmlns:a16="http://schemas.microsoft.com/office/drawing/2014/main" id="{88C0B53C-113E-49CF-AFA2-626FB043CEAE}"/>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a:extLst>
              <a:ext uri="{FF2B5EF4-FFF2-40B4-BE49-F238E27FC236}">
                <a16:creationId xmlns="" xmlns:a16="http://schemas.microsoft.com/office/drawing/2014/main" id="{D1827287-6EB9-4522-A478-F95619E66AF7}"/>
              </a:ext>
            </a:extLst>
          </p:cNvPr>
          <p:cNvSpPr>
            <a:spLocks noGrp="1" noChangeArrowheads="1"/>
          </p:cNvSpPr>
          <p:nvPr>
            <p:ph type="sldNum" sz="quarter" idx="12"/>
          </p:nvPr>
        </p:nvSpPr>
        <p:spPr>
          <a:ln/>
        </p:spPr>
        <p:txBody>
          <a:bodyPr/>
          <a:lstStyle>
            <a:lvl1pPr>
              <a:defRPr/>
            </a:lvl1pPr>
          </a:lstStyle>
          <a:p>
            <a:pPr>
              <a:defRPr/>
            </a:pPr>
            <a:fld id="{D1A2F731-3ED2-49AE-931B-4C66EC9C385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1023741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CF1DCA0E-52BF-45B5-A190-D849294815B2}" type="datetime1">
              <a:rPr lang="en-US"/>
              <a:pPr>
                <a:defRPr/>
              </a:pPr>
              <a:t>3/6/2019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xmlns="" val="32188741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 xmlns:a16="http://schemas.microsoft.com/office/drawing/2014/main" id="{51CAA761-7BF8-4110-A5D8-77645163083C}"/>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a:extLst>
              <a:ext uri="{FF2B5EF4-FFF2-40B4-BE49-F238E27FC236}">
                <a16:creationId xmlns="" xmlns:a16="http://schemas.microsoft.com/office/drawing/2014/main" id="{706F003F-EDD1-4BBD-B78D-F7C18171F928}"/>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a:extLst>
              <a:ext uri="{FF2B5EF4-FFF2-40B4-BE49-F238E27FC236}">
                <a16:creationId xmlns="" xmlns:a16="http://schemas.microsoft.com/office/drawing/2014/main" id="{93F6E48D-1615-4B79-A04B-52F162B2A5B2}"/>
              </a:ext>
            </a:extLst>
          </p:cNvPr>
          <p:cNvSpPr>
            <a:spLocks noGrp="1" noChangeArrowheads="1"/>
          </p:cNvSpPr>
          <p:nvPr>
            <p:ph type="sldNum" sz="quarter" idx="12"/>
          </p:nvPr>
        </p:nvSpPr>
        <p:spPr>
          <a:ln/>
        </p:spPr>
        <p:txBody>
          <a:bodyPr/>
          <a:lstStyle>
            <a:lvl1pPr>
              <a:defRPr/>
            </a:lvl1pPr>
          </a:lstStyle>
          <a:p>
            <a:pPr>
              <a:defRPr/>
            </a:pPr>
            <a:fld id="{F5A6FF1F-65DC-4E14-8AF3-33330FD3488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2475256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28905CA1-4D13-4788-B0A8-B7CB316EEC39}"/>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a:extLst>
              <a:ext uri="{FF2B5EF4-FFF2-40B4-BE49-F238E27FC236}">
                <a16:creationId xmlns="" xmlns:a16="http://schemas.microsoft.com/office/drawing/2014/main" id="{5E7C9652-B3D9-4B3B-8B58-B3D5920BB6F0}"/>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a:extLst>
              <a:ext uri="{FF2B5EF4-FFF2-40B4-BE49-F238E27FC236}">
                <a16:creationId xmlns="" xmlns:a16="http://schemas.microsoft.com/office/drawing/2014/main" id="{EB542BCF-F9D7-4952-95A3-985348936485}"/>
              </a:ext>
            </a:extLst>
          </p:cNvPr>
          <p:cNvSpPr>
            <a:spLocks noGrp="1" noChangeArrowheads="1"/>
          </p:cNvSpPr>
          <p:nvPr>
            <p:ph type="sldNum" sz="quarter" idx="12"/>
          </p:nvPr>
        </p:nvSpPr>
        <p:spPr>
          <a:ln/>
        </p:spPr>
        <p:txBody>
          <a:bodyPr/>
          <a:lstStyle>
            <a:lvl1pPr>
              <a:defRPr/>
            </a:lvl1pPr>
          </a:lstStyle>
          <a:p>
            <a:pPr>
              <a:defRPr/>
            </a:pPr>
            <a:fld id="{36A6AA44-B08F-4046-8DF1-8B954A97BAF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27671198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F9C4F8D3-8409-4C7E-8755-C83ED2D0806C}"/>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a:extLst>
              <a:ext uri="{FF2B5EF4-FFF2-40B4-BE49-F238E27FC236}">
                <a16:creationId xmlns="" xmlns:a16="http://schemas.microsoft.com/office/drawing/2014/main" id="{84167B4D-AEA7-4A63-9AE0-5941B5ECC7F0}"/>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a:extLst>
              <a:ext uri="{FF2B5EF4-FFF2-40B4-BE49-F238E27FC236}">
                <a16:creationId xmlns="" xmlns:a16="http://schemas.microsoft.com/office/drawing/2014/main" id="{F50DCB44-313E-4D2F-96C0-2AEE5EF1CE2D}"/>
              </a:ext>
            </a:extLst>
          </p:cNvPr>
          <p:cNvSpPr>
            <a:spLocks noGrp="1" noChangeArrowheads="1"/>
          </p:cNvSpPr>
          <p:nvPr>
            <p:ph type="sldNum" sz="quarter" idx="12"/>
          </p:nvPr>
        </p:nvSpPr>
        <p:spPr>
          <a:ln/>
        </p:spPr>
        <p:txBody>
          <a:bodyPr/>
          <a:lstStyle>
            <a:lvl1pPr>
              <a:defRPr/>
            </a:lvl1pPr>
          </a:lstStyle>
          <a:p>
            <a:pPr>
              <a:defRPr/>
            </a:pPr>
            <a:fld id="{57EA3662-A4C7-4FD2-965E-E85D596B1C6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8226209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35992AF3-7933-45B1-BDF5-5965165E9309}"/>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a:extLst>
              <a:ext uri="{FF2B5EF4-FFF2-40B4-BE49-F238E27FC236}">
                <a16:creationId xmlns="" xmlns:a16="http://schemas.microsoft.com/office/drawing/2014/main" id="{7A41AEF2-F993-4312-BBD6-C350A0B7890E}"/>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a:extLst>
              <a:ext uri="{FF2B5EF4-FFF2-40B4-BE49-F238E27FC236}">
                <a16:creationId xmlns="" xmlns:a16="http://schemas.microsoft.com/office/drawing/2014/main" id="{4403849D-7831-4E88-BB4C-F1C72B1D63F7}"/>
              </a:ext>
            </a:extLst>
          </p:cNvPr>
          <p:cNvSpPr>
            <a:spLocks noGrp="1" noChangeArrowheads="1"/>
          </p:cNvSpPr>
          <p:nvPr>
            <p:ph type="sldNum" sz="quarter" idx="12"/>
          </p:nvPr>
        </p:nvSpPr>
        <p:spPr>
          <a:ln/>
        </p:spPr>
        <p:txBody>
          <a:bodyPr/>
          <a:lstStyle>
            <a:lvl1pPr>
              <a:defRPr/>
            </a:lvl1pPr>
          </a:lstStyle>
          <a:p>
            <a:pPr>
              <a:defRPr/>
            </a:pPr>
            <a:fld id="{5D0FE442-9B6E-4405-9D96-25FE40FBBC5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26107770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 xmlns:a16="http://schemas.microsoft.com/office/drawing/2014/main" id="{39EB2B0B-0026-48FD-B1DE-F9D873917FFA}"/>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a:extLst>
              <a:ext uri="{FF2B5EF4-FFF2-40B4-BE49-F238E27FC236}">
                <a16:creationId xmlns="" xmlns:a16="http://schemas.microsoft.com/office/drawing/2014/main" id="{B8872473-2087-432E-9974-52281D2B271B}"/>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a:extLst>
              <a:ext uri="{FF2B5EF4-FFF2-40B4-BE49-F238E27FC236}">
                <a16:creationId xmlns="" xmlns:a16="http://schemas.microsoft.com/office/drawing/2014/main" id="{16DE5CD5-454B-42E8-97A4-A814E6A89F25}"/>
              </a:ext>
            </a:extLst>
          </p:cNvPr>
          <p:cNvSpPr>
            <a:spLocks noGrp="1" noChangeArrowheads="1"/>
          </p:cNvSpPr>
          <p:nvPr>
            <p:ph type="sldNum" sz="quarter" idx="12"/>
          </p:nvPr>
        </p:nvSpPr>
        <p:spPr>
          <a:ln/>
        </p:spPr>
        <p:txBody>
          <a:bodyPr/>
          <a:lstStyle>
            <a:lvl1pPr>
              <a:defRPr/>
            </a:lvl1pPr>
          </a:lstStyle>
          <a:p>
            <a:pPr>
              <a:defRPr/>
            </a:pPr>
            <a:fld id="{AEE93726-06AF-44F5-9FE3-A0C792D8CA8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33010707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 xmlns:a16="http://schemas.microsoft.com/office/drawing/2014/main" id="{358D685C-3B59-4CB4-A16D-856874422167}"/>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a:extLst>
              <a:ext uri="{FF2B5EF4-FFF2-40B4-BE49-F238E27FC236}">
                <a16:creationId xmlns="" xmlns:a16="http://schemas.microsoft.com/office/drawing/2014/main" id="{4BD24645-9A4D-4F88-9751-222DC6183153}"/>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a:extLst>
              <a:ext uri="{FF2B5EF4-FFF2-40B4-BE49-F238E27FC236}">
                <a16:creationId xmlns="" xmlns:a16="http://schemas.microsoft.com/office/drawing/2014/main" id="{AEA21D79-98D3-4383-9724-33F6D7285EB7}"/>
              </a:ext>
            </a:extLst>
          </p:cNvPr>
          <p:cNvSpPr>
            <a:spLocks noGrp="1" noChangeArrowheads="1"/>
          </p:cNvSpPr>
          <p:nvPr>
            <p:ph type="sldNum" sz="quarter" idx="12"/>
          </p:nvPr>
        </p:nvSpPr>
        <p:spPr>
          <a:ln/>
        </p:spPr>
        <p:txBody>
          <a:bodyPr/>
          <a:lstStyle>
            <a:lvl1pPr>
              <a:defRPr/>
            </a:lvl1pPr>
          </a:lstStyle>
          <a:p>
            <a:pPr>
              <a:defRPr/>
            </a:pPr>
            <a:fld id="{6673F37C-52CD-4C4B-9984-1A97D03EF24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60704780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84C551E3-37F2-4B4E-A378-8265584D9A6A}"/>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 xmlns:a16="http://schemas.microsoft.com/office/drawing/2014/main" id="{672DE541-0AA1-4C17-B3A8-09A25E8776F7}"/>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a:extLst>
              <a:ext uri="{FF2B5EF4-FFF2-40B4-BE49-F238E27FC236}">
                <a16:creationId xmlns="" xmlns:a16="http://schemas.microsoft.com/office/drawing/2014/main" id="{771FB759-8E58-4294-8C5D-62BA6AAC90F4}"/>
              </a:ext>
            </a:extLst>
          </p:cNvPr>
          <p:cNvSpPr>
            <a:spLocks noGrp="1" noChangeArrowheads="1"/>
          </p:cNvSpPr>
          <p:nvPr>
            <p:ph type="sldNum" sz="quarter" idx="12"/>
          </p:nvPr>
        </p:nvSpPr>
        <p:spPr>
          <a:ln/>
        </p:spPr>
        <p:txBody>
          <a:bodyPr/>
          <a:lstStyle>
            <a:lvl1pPr>
              <a:defRPr/>
            </a:lvl1pPr>
          </a:lstStyle>
          <a:p>
            <a:pPr>
              <a:defRPr/>
            </a:pPr>
            <a:fld id="{35B4A63C-9719-4ACD-9910-961ABC792F2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4124847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20713"/>
            <a:ext cx="2057400" cy="5505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20713"/>
            <a:ext cx="6019800" cy="5505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DE6688DC-AE12-471A-BE88-BB8505398F73}"/>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 xmlns:a16="http://schemas.microsoft.com/office/drawing/2014/main" id="{84EB47B3-1B2F-4969-9AC8-1108841DD318}"/>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a:extLst>
              <a:ext uri="{FF2B5EF4-FFF2-40B4-BE49-F238E27FC236}">
                <a16:creationId xmlns="" xmlns:a16="http://schemas.microsoft.com/office/drawing/2014/main" id="{54D4389A-1932-44A4-BCA1-8953EEA15481}"/>
              </a:ext>
            </a:extLst>
          </p:cNvPr>
          <p:cNvSpPr>
            <a:spLocks noGrp="1" noChangeArrowheads="1"/>
          </p:cNvSpPr>
          <p:nvPr>
            <p:ph type="sldNum" sz="quarter" idx="12"/>
          </p:nvPr>
        </p:nvSpPr>
        <p:spPr>
          <a:ln/>
        </p:spPr>
        <p:txBody>
          <a:bodyPr/>
          <a:lstStyle>
            <a:lvl1pPr>
              <a:defRPr/>
            </a:lvl1pPr>
          </a:lstStyle>
          <a:p>
            <a:pPr>
              <a:defRPr/>
            </a:pPr>
            <a:fld id="{91E1C314-E695-4B49-A335-AFD781A7E35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17143297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H:\doc\Public Service\main.jpg">
            <a:extLst>
              <a:ext uri="{FF2B5EF4-FFF2-40B4-BE49-F238E27FC236}">
                <a16:creationId xmlns="" xmlns:a16="http://schemas.microsoft.com/office/drawing/2014/main" id="{B4C5EE39-992C-4F51-BFE8-C61792BCC2AA}"/>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9050" y="0"/>
            <a:ext cx="9163050" cy="6877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 Box 9">
            <a:extLst>
              <a:ext uri="{FF2B5EF4-FFF2-40B4-BE49-F238E27FC236}">
                <a16:creationId xmlns="" xmlns:a16="http://schemas.microsoft.com/office/drawing/2014/main" id="{CD8A6136-419B-4C93-8D19-2C465C9375D5}"/>
              </a:ext>
            </a:extLst>
          </p:cNvPr>
          <p:cNvSpPr txBox="1">
            <a:spLocks noChangeArrowheads="1"/>
          </p:cNvSpPr>
          <p:nvPr userDrawn="1"/>
        </p:nvSpPr>
        <p:spPr bwMode="auto">
          <a:xfrm>
            <a:off x="1187450" y="2924175"/>
            <a:ext cx="6913563" cy="57943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l" eaLnBrk="1" hangingPunct="1">
              <a:spcBef>
                <a:spcPct val="50000"/>
              </a:spcBef>
              <a:defRPr/>
            </a:pPr>
            <a:endParaRPr lang="en-US" dirty="0">
              <a:solidFill>
                <a:srgbClr val="000000"/>
              </a:solidFill>
              <a:ea typeface="+mn-ea"/>
              <a:cs typeface="Arial" panose="020B0604020202020204" pitchFamily="34" charset="0"/>
            </a:endParaRPr>
          </a:p>
        </p:txBody>
      </p:sp>
      <p:sp>
        <p:nvSpPr>
          <p:cNvPr id="6" name="Text Box 10">
            <a:extLst>
              <a:ext uri="{FF2B5EF4-FFF2-40B4-BE49-F238E27FC236}">
                <a16:creationId xmlns="" xmlns:a16="http://schemas.microsoft.com/office/drawing/2014/main" id="{0B0372D2-4E9B-4C30-A858-455F697E4F1E}"/>
              </a:ext>
            </a:extLst>
          </p:cNvPr>
          <p:cNvSpPr txBox="1">
            <a:spLocks noChangeArrowheads="1"/>
          </p:cNvSpPr>
          <p:nvPr userDrawn="1"/>
        </p:nvSpPr>
        <p:spPr bwMode="auto">
          <a:xfrm>
            <a:off x="1187450" y="3141663"/>
            <a:ext cx="6913563" cy="579437"/>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l" eaLnBrk="1" hangingPunct="1">
              <a:spcBef>
                <a:spcPct val="50000"/>
              </a:spcBef>
              <a:defRPr/>
            </a:pPr>
            <a:endParaRPr lang="en-US" dirty="0">
              <a:solidFill>
                <a:srgbClr val="000000"/>
              </a:solidFill>
              <a:ea typeface="+mn-ea"/>
              <a:cs typeface="Arial" panose="020B0604020202020204" pitchFamily="34" charset="0"/>
            </a:endParaRPr>
          </a:p>
        </p:txBody>
      </p:sp>
      <p:sp>
        <p:nvSpPr>
          <p:cNvPr id="7" name="Text Box 11">
            <a:extLst>
              <a:ext uri="{FF2B5EF4-FFF2-40B4-BE49-F238E27FC236}">
                <a16:creationId xmlns="" xmlns:a16="http://schemas.microsoft.com/office/drawing/2014/main" id="{E83507CC-921C-4521-AE3C-89B154DAFB35}"/>
              </a:ext>
            </a:extLst>
          </p:cNvPr>
          <p:cNvSpPr txBox="1">
            <a:spLocks noChangeArrowheads="1"/>
          </p:cNvSpPr>
          <p:nvPr userDrawn="1"/>
        </p:nvSpPr>
        <p:spPr bwMode="auto">
          <a:xfrm>
            <a:off x="1403350" y="3860800"/>
            <a:ext cx="6913563" cy="57943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l" eaLnBrk="1" hangingPunct="1">
              <a:spcBef>
                <a:spcPct val="50000"/>
              </a:spcBef>
              <a:defRPr/>
            </a:pPr>
            <a:endParaRPr lang="en-US" dirty="0">
              <a:solidFill>
                <a:srgbClr val="000000"/>
              </a:solidFill>
              <a:ea typeface="+mn-ea"/>
              <a:cs typeface="Arial" panose="020B0604020202020204" pitchFamily="34" charset="0"/>
            </a:endParaRPr>
          </a:p>
        </p:txBody>
      </p:sp>
      <p:sp>
        <p:nvSpPr>
          <p:cNvPr id="8" name="Text Box 12">
            <a:extLst>
              <a:ext uri="{FF2B5EF4-FFF2-40B4-BE49-F238E27FC236}">
                <a16:creationId xmlns="" xmlns:a16="http://schemas.microsoft.com/office/drawing/2014/main" id="{B2A26D7F-C17F-4555-ACEF-BF39ECF1213F}"/>
              </a:ext>
            </a:extLst>
          </p:cNvPr>
          <p:cNvSpPr txBox="1">
            <a:spLocks noChangeArrowheads="1"/>
          </p:cNvSpPr>
          <p:nvPr userDrawn="1"/>
        </p:nvSpPr>
        <p:spPr bwMode="auto">
          <a:xfrm>
            <a:off x="1403350" y="2997200"/>
            <a:ext cx="6913563" cy="57943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l" eaLnBrk="1" hangingPunct="1">
              <a:spcBef>
                <a:spcPct val="50000"/>
              </a:spcBef>
              <a:defRPr/>
            </a:pPr>
            <a:endParaRPr lang="en-US" dirty="0">
              <a:solidFill>
                <a:srgbClr val="000000"/>
              </a:solidFill>
              <a:ea typeface="+mn-ea"/>
              <a:cs typeface="Arial" panose="020B0604020202020204" pitchFamily="34" charset="0"/>
            </a:endParaRPr>
          </a:p>
        </p:txBody>
      </p:sp>
      <p:sp>
        <p:nvSpPr>
          <p:cNvPr id="9" name="Text Box 14">
            <a:extLst>
              <a:ext uri="{FF2B5EF4-FFF2-40B4-BE49-F238E27FC236}">
                <a16:creationId xmlns="" xmlns:a16="http://schemas.microsoft.com/office/drawing/2014/main" id="{5286CD22-87EE-4B15-9CD2-16D2397E473F}"/>
              </a:ext>
            </a:extLst>
          </p:cNvPr>
          <p:cNvSpPr txBox="1">
            <a:spLocks noChangeArrowheads="1"/>
          </p:cNvSpPr>
          <p:nvPr userDrawn="1"/>
        </p:nvSpPr>
        <p:spPr bwMode="auto">
          <a:xfrm>
            <a:off x="1331913" y="2997200"/>
            <a:ext cx="6913562" cy="57943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l" eaLnBrk="1" hangingPunct="1">
              <a:spcBef>
                <a:spcPct val="50000"/>
              </a:spcBef>
              <a:defRPr/>
            </a:pPr>
            <a:endParaRPr lang="en-US" dirty="0">
              <a:solidFill>
                <a:srgbClr val="000000"/>
              </a:solidFill>
              <a:ea typeface="+mn-ea"/>
              <a:cs typeface="Arial" panose="020B0604020202020204" pitchFamily="34" charset="0"/>
            </a:endParaRPr>
          </a:p>
        </p:txBody>
      </p:sp>
      <p:sp>
        <p:nvSpPr>
          <p:cNvPr id="10" name="Text Box 15">
            <a:extLst>
              <a:ext uri="{FF2B5EF4-FFF2-40B4-BE49-F238E27FC236}">
                <a16:creationId xmlns="" xmlns:a16="http://schemas.microsoft.com/office/drawing/2014/main" id="{F3AF0941-DF0E-40AC-BBEA-D52661D9222E}"/>
              </a:ext>
            </a:extLst>
          </p:cNvPr>
          <p:cNvSpPr txBox="1">
            <a:spLocks noChangeArrowheads="1"/>
          </p:cNvSpPr>
          <p:nvPr userDrawn="1"/>
        </p:nvSpPr>
        <p:spPr bwMode="auto">
          <a:xfrm>
            <a:off x="1547813" y="3213100"/>
            <a:ext cx="6913562" cy="579438"/>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l" eaLnBrk="1" hangingPunct="1">
              <a:spcBef>
                <a:spcPct val="50000"/>
              </a:spcBef>
              <a:defRPr/>
            </a:pPr>
            <a:endParaRPr lang="en-US" dirty="0">
              <a:solidFill>
                <a:srgbClr val="000000"/>
              </a:solidFill>
              <a:ea typeface="+mn-ea"/>
              <a:cs typeface="Arial" panose="020B0604020202020204" pitchFamily="34" charset="0"/>
            </a:endParaRPr>
          </a:p>
        </p:txBody>
      </p:sp>
      <p:sp>
        <p:nvSpPr>
          <p:cNvPr id="4099" name="Rectangle 3"/>
          <p:cNvSpPr>
            <a:spLocks noGrp="1" noChangeArrowheads="1"/>
          </p:cNvSpPr>
          <p:nvPr>
            <p:ph type="ctrTitle"/>
          </p:nvPr>
        </p:nvSpPr>
        <p:spPr>
          <a:xfrm>
            <a:off x="684213" y="2708275"/>
            <a:ext cx="7772400" cy="1470025"/>
          </a:xfrm>
        </p:spPr>
        <p:txBody>
          <a:bodyPr/>
          <a:lstStyle>
            <a:lvl1pPr>
              <a:defRPr/>
            </a:lvl1pPr>
          </a:lstStyle>
          <a:p>
            <a:r>
              <a:rPr lang="en-US"/>
              <a:t>Click to edit Master title style</a:t>
            </a:r>
          </a:p>
        </p:txBody>
      </p:sp>
      <p:sp>
        <p:nvSpPr>
          <p:cNvPr id="4100" name="Rectangle 4"/>
          <p:cNvSpPr>
            <a:spLocks noGrp="1" noChangeArrowheads="1"/>
          </p:cNvSpPr>
          <p:nvPr>
            <p:ph type="subTitle" idx="1"/>
          </p:nvPr>
        </p:nvSpPr>
        <p:spPr>
          <a:xfrm>
            <a:off x="1371600" y="4508500"/>
            <a:ext cx="6400800" cy="1130300"/>
          </a:xfrm>
        </p:spPr>
        <p:txBody>
          <a:bodyPr/>
          <a:lstStyle>
            <a:lvl1pPr marL="0" indent="0" algn="ctr">
              <a:buFont typeface="Wingdings" pitchFamily="2" charset="2"/>
              <a:buNone/>
              <a:defRPr/>
            </a:lvl1pPr>
          </a:lstStyle>
          <a:p>
            <a:r>
              <a:rPr lang="en-US"/>
              <a:t>Click to edit Master subtitle style</a:t>
            </a:r>
          </a:p>
        </p:txBody>
      </p:sp>
      <p:sp>
        <p:nvSpPr>
          <p:cNvPr id="11" name="Rectangle 5">
            <a:extLst>
              <a:ext uri="{FF2B5EF4-FFF2-40B4-BE49-F238E27FC236}">
                <a16:creationId xmlns="" xmlns:a16="http://schemas.microsoft.com/office/drawing/2014/main" id="{B259CDF2-B078-466D-8148-0F9E8F0F36BE}"/>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12" name="Rectangle 6">
            <a:extLst>
              <a:ext uri="{FF2B5EF4-FFF2-40B4-BE49-F238E27FC236}">
                <a16:creationId xmlns="" xmlns:a16="http://schemas.microsoft.com/office/drawing/2014/main" id="{E4EE7B4B-D784-4A4F-BE83-EDB9B2F17A89}"/>
              </a:ext>
            </a:extLst>
          </p:cNvPr>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13" name="Rectangle 7">
            <a:extLst>
              <a:ext uri="{FF2B5EF4-FFF2-40B4-BE49-F238E27FC236}">
                <a16:creationId xmlns="" xmlns:a16="http://schemas.microsoft.com/office/drawing/2014/main" id="{EBF00BDE-D1D8-40CF-9C4B-95D1002E26BC}"/>
              </a:ext>
            </a:extLst>
          </p:cNvPr>
          <p:cNvSpPr>
            <a:spLocks noGrp="1" noChangeArrowheads="1"/>
          </p:cNvSpPr>
          <p:nvPr>
            <p:ph type="sldNum" sz="quarter" idx="12"/>
          </p:nvPr>
        </p:nvSpPr>
        <p:spPr/>
        <p:txBody>
          <a:bodyPr/>
          <a:lstStyle>
            <a:lvl1pPr>
              <a:defRPr/>
            </a:lvl1pPr>
          </a:lstStyle>
          <a:p>
            <a:pPr>
              <a:defRPr/>
            </a:pPr>
            <a:fld id="{8C4ED58F-D83C-465D-9951-5940255C814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25679054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 xmlns:a16="http://schemas.microsoft.com/office/drawing/2014/main" id="{A45C1EAB-AB7F-420E-8884-D15702989F38}"/>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 xmlns:a16="http://schemas.microsoft.com/office/drawing/2014/main" id="{D5250FB3-3053-43A3-B113-AF802F94EE52}"/>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a:extLst>
              <a:ext uri="{FF2B5EF4-FFF2-40B4-BE49-F238E27FC236}">
                <a16:creationId xmlns="" xmlns:a16="http://schemas.microsoft.com/office/drawing/2014/main" id="{789C5CD4-4F9B-494F-AE4A-B8063350C6A8}"/>
              </a:ext>
            </a:extLst>
          </p:cNvPr>
          <p:cNvSpPr>
            <a:spLocks noGrp="1" noChangeArrowheads="1"/>
          </p:cNvSpPr>
          <p:nvPr>
            <p:ph type="sldNum" sz="quarter" idx="12"/>
          </p:nvPr>
        </p:nvSpPr>
        <p:spPr>
          <a:ln/>
        </p:spPr>
        <p:txBody>
          <a:bodyPr/>
          <a:lstStyle>
            <a:lvl1pPr>
              <a:defRPr/>
            </a:lvl1pPr>
          </a:lstStyle>
          <a:p>
            <a:pPr>
              <a:defRPr/>
            </a:pPr>
            <a:fld id="{4E9250B9-2D58-49F2-9994-51915C2C024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1081239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11188"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802188"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fld id="{099B9EE9-A96F-4D86-8C48-D28DDABBC737}" type="datetime1">
              <a:rPr lang="en-US"/>
              <a:pPr>
                <a:defRPr/>
              </a:pPr>
              <a:t>3/6/2019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xmlns="" val="339355015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0D074213-8E66-4795-85E7-0FB104F0A6DF}"/>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 xmlns:a16="http://schemas.microsoft.com/office/drawing/2014/main" id="{88C0B53C-113E-49CF-AFA2-626FB043CEAE}"/>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a:extLst>
              <a:ext uri="{FF2B5EF4-FFF2-40B4-BE49-F238E27FC236}">
                <a16:creationId xmlns="" xmlns:a16="http://schemas.microsoft.com/office/drawing/2014/main" id="{D1827287-6EB9-4522-A478-F95619E66AF7}"/>
              </a:ext>
            </a:extLst>
          </p:cNvPr>
          <p:cNvSpPr>
            <a:spLocks noGrp="1" noChangeArrowheads="1"/>
          </p:cNvSpPr>
          <p:nvPr>
            <p:ph type="sldNum" sz="quarter" idx="12"/>
          </p:nvPr>
        </p:nvSpPr>
        <p:spPr>
          <a:ln/>
        </p:spPr>
        <p:txBody>
          <a:bodyPr/>
          <a:lstStyle>
            <a:lvl1pPr>
              <a:defRPr/>
            </a:lvl1pPr>
          </a:lstStyle>
          <a:p>
            <a:pPr>
              <a:defRPr/>
            </a:pPr>
            <a:fld id="{D1A2F731-3ED2-49AE-931B-4C66EC9C385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10218129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 xmlns:a16="http://schemas.microsoft.com/office/drawing/2014/main" id="{51CAA761-7BF8-4110-A5D8-77645163083C}"/>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a:extLst>
              <a:ext uri="{FF2B5EF4-FFF2-40B4-BE49-F238E27FC236}">
                <a16:creationId xmlns="" xmlns:a16="http://schemas.microsoft.com/office/drawing/2014/main" id="{706F003F-EDD1-4BBD-B78D-F7C18171F928}"/>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a:extLst>
              <a:ext uri="{FF2B5EF4-FFF2-40B4-BE49-F238E27FC236}">
                <a16:creationId xmlns="" xmlns:a16="http://schemas.microsoft.com/office/drawing/2014/main" id="{93F6E48D-1615-4B79-A04B-52F162B2A5B2}"/>
              </a:ext>
            </a:extLst>
          </p:cNvPr>
          <p:cNvSpPr>
            <a:spLocks noGrp="1" noChangeArrowheads="1"/>
          </p:cNvSpPr>
          <p:nvPr>
            <p:ph type="sldNum" sz="quarter" idx="12"/>
          </p:nvPr>
        </p:nvSpPr>
        <p:spPr>
          <a:ln/>
        </p:spPr>
        <p:txBody>
          <a:bodyPr/>
          <a:lstStyle>
            <a:lvl1pPr>
              <a:defRPr/>
            </a:lvl1pPr>
          </a:lstStyle>
          <a:p>
            <a:pPr>
              <a:defRPr/>
            </a:pPr>
            <a:fld id="{F5A6FF1F-65DC-4E14-8AF3-33330FD3488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38492768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28905CA1-4D13-4788-B0A8-B7CB316EEC39}"/>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a:extLst>
              <a:ext uri="{FF2B5EF4-FFF2-40B4-BE49-F238E27FC236}">
                <a16:creationId xmlns="" xmlns:a16="http://schemas.microsoft.com/office/drawing/2014/main" id="{5E7C9652-B3D9-4B3B-8B58-B3D5920BB6F0}"/>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a:extLst>
              <a:ext uri="{FF2B5EF4-FFF2-40B4-BE49-F238E27FC236}">
                <a16:creationId xmlns="" xmlns:a16="http://schemas.microsoft.com/office/drawing/2014/main" id="{EB542BCF-F9D7-4952-95A3-985348936485}"/>
              </a:ext>
            </a:extLst>
          </p:cNvPr>
          <p:cNvSpPr>
            <a:spLocks noGrp="1" noChangeArrowheads="1"/>
          </p:cNvSpPr>
          <p:nvPr>
            <p:ph type="sldNum" sz="quarter" idx="12"/>
          </p:nvPr>
        </p:nvSpPr>
        <p:spPr>
          <a:ln/>
        </p:spPr>
        <p:txBody>
          <a:bodyPr/>
          <a:lstStyle>
            <a:lvl1pPr>
              <a:defRPr/>
            </a:lvl1pPr>
          </a:lstStyle>
          <a:p>
            <a:pPr>
              <a:defRPr/>
            </a:pPr>
            <a:fld id="{36A6AA44-B08F-4046-8DF1-8B954A97BAF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12316985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F9C4F8D3-8409-4C7E-8755-C83ED2D0806C}"/>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a:extLst>
              <a:ext uri="{FF2B5EF4-FFF2-40B4-BE49-F238E27FC236}">
                <a16:creationId xmlns="" xmlns:a16="http://schemas.microsoft.com/office/drawing/2014/main" id="{84167B4D-AEA7-4A63-9AE0-5941B5ECC7F0}"/>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a:extLst>
              <a:ext uri="{FF2B5EF4-FFF2-40B4-BE49-F238E27FC236}">
                <a16:creationId xmlns="" xmlns:a16="http://schemas.microsoft.com/office/drawing/2014/main" id="{F50DCB44-313E-4D2F-96C0-2AEE5EF1CE2D}"/>
              </a:ext>
            </a:extLst>
          </p:cNvPr>
          <p:cNvSpPr>
            <a:spLocks noGrp="1" noChangeArrowheads="1"/>
          </p:cNvSpPr>
          <p:nvPr>
            <p:ph type="sldNum" sz="quarter" idx="12"/>
          </p:nvPr>
        </p:nvSpPr>
        <p:spPr>
          <a:ln/>
        </p:spPr>
        <p:txBody>
          <a:bodyPr/>
          <a:lstStyle>
            <a:lvl1pPr>
              <a:defRPr/>
            </a:lvl1pPr>
          </a:lstStyle>
          <a:p>
            <a:pPr>
              <a:defRPr/>
            </a:pPr>
            <a:fld id="{57EA3662-A4C7-4FD2-965E-E85D596B1C6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35705660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35992AF3-7933-45B1-BDF5-5965165E9309}"/>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a:extLst>
              <a:ext uri="{FF2B5EF4-FFF2-40B4-BE49-F238E27FC236}">
                <a16:creationId xmlns="" xmlns:a16="http://schemas.microsoft.com/office/drawing/2014/main" id="{7A41AEF2-F993-4312-BBD6-C350A0B7890E}"/>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a:extLst>
              <a:ext uri="{FF2B5EF4-FFF2-40B4-BE49-F238E27FC236}">
                <a16:creationId xmlns="" xmlns:a16="http://schemas.microsoft.com/office/drawing/2014/main" id="{4403849D-7831-4E88-BB4C-F1C72B1D63F7}"/>
              </a:ext>
            </a:extLst>
          </p:cNvPr>
          <p:cNvSpPr>
            <a:spLocks noGrp="1" noChangeArrowheads="1"/>
          </p:cNvSpPr>
          <p:nvPr>
            <p:ph type="sldNum" sz="quarter" idx="12"/>
          </p:nvPr>
        </p:nvSpPr>
        <p:spPr>
          <a:ln/>
        </p:spPr>
        <p:txBody>
          <a:bodyPr/>
          <a:lstStyle>
            <a:lvl1pPr>
              <a:defRPr/>
            </a:lvl1pPr>
          </a:lstStyle>
          <a:p>
            <a:pPr>
              <a:defRPr/>
            </a:pPr>
            <a:fld id="{5D0FE442-9B6E-4405-9D96-25FE40FBBC5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61824081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 xmlns:a16="http://schemas.microsoft.com/office/drawing/2014/main" id="{39EB2B0B-0026-48FD-B1DE-F9D873917FFA}"/>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a:extLst>
              <a:ext uri="{FF2B5EF4-FFF2-40B4-BE49-F238E27FC236}">
                <a16:creationId xmlns="" xmlns:a16="http://schemas.microsoft.com/office/drawing/2014/main" id="{B8872473-2087-432E-9974-52281D2B271B}"/>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a:extLst>
              <a:ext uri="{FF2B5EF4-FFF2-40B4-BE49-F238E27FC236}">
                <a16:creationId xmlns="" xmlns:a16="http://schemas.microsoft.com/office/drawing/2014/main" id="{16DE5CD5-454B-42E8-97A4-A814E6A89F25}"/>
              </a:ext>
            </a:extLst>
          </p:cNvPr>
          <p:cNvSpPr>
            <a:spLocks noGrp="1" noChangeArrowheads="1"/>
          </p:cNvSpPr>
          <p:nvPr>
            <p:ph type="sldNum" sz="quarter" idx="12"/>
          </p:nvPr>
        </p:nvSpPr>
        <p:spPr>
          <a:ln/>
        </p:spPr>
        <p:txBody>
          <a:bodyPr/>
          <a:lstStyle>
            <a:lvl1pPr>
              <a:defRPr/>
            </a:lvl1pPr>
          </a:lstStyle>
          <a:p>
            <a:pPr>
              <a:defRPr/>
            </a:pPr>
            <a:fld id="{AEE93726-06AF-44F5-9FE3-A0C792D8CA8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58402085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 xmlns:a16="http://schemas.microsoft.com/office/drawing/2014/main" id="{358D685C-3B59-4CB4-A16D-856874422167}"/>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a:extLst>
              <a:ext uri="{FF2B5EF4-FFF2-40B4-BE49-F238E27FC236}">
                <a16:creationId xmlns="" xmlns:a16="http://schemas.microsoft.com/office/drawing/2014/main" id="{4BD24645-9A4D-4F88-9751-222DC6183153}"/>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a:extLst>
              <a:ext uri="{FF2B5EF4-FFF2-40B4-BE49-F238E27FC236}">
                <a16:creationId xmlns="" xmlns:a16="http://schemas.microsoft.com/office/drawing/2014/main" id="{AEA21D79-98D3-4383-9724-33F6D7285EB7}"/>
              </a:ext>
            </a:extLst>
          </p:cNvPr>
          <p:cNvSpPr>
            <a:spLocks noGrp="1" noChangeArrowheads="1"/>
          </p:cNvSpPr>
          <p:nvPr>
            <p:ph type="sldNum" sz="quarter" idx="12"/>
          </p:nvPr>
        </p:nvSpPr>
        <p:spPr>
          <a:ln/>
        </p:spPr>
        <p:txBody>
          <a:bodyPr/>
          <a:lstStyle>
            <a:lvl1pPr>
              <a:defRPr/>
            </a:lvl1pPr>
          </a:lstStyle>
          <a:p>
            <a:pPr>
              <a:defRPr/>
            </a:pPr>
            <a:fld id="{6673F37C-52CD-4C4B-9984-1A97D03EF24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20663733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84C551E3-37F2-4B4E-A378-8265584D9A6A}"/>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 xmlns:a16="http://schemas.microsoft.com/office/drawing/2014/main" id="{672DE541-0AA1-4C17-B3A8-09A25E8776F7}"/>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a:extLst>
              <a:ext uri="{FF2B5EF4-FFF2-40B4-BE49-F238E27FC236}">
                <a16:creationId xmlns="" xmlns:a16="http://schemas.microsoft.com/office/drawing/2014/main" id="{771FB759-8E58-4294-8C5D-62BA6AAC90F4}"/>
              </a:ext>
            </a:extLst>
          </p:cNvPr>
          <p:cNvSpPr>
            <a:spLocks noGrp="1" noChangeArrowheads="1"/>
          </p:cNvSpPr>
          <p:nvPr>
            <p:ph type="sldNum" sz="quarter" idx="12"/>
          </p:nvPr>
        </p:nvSpPr>
        <p:spPr>
          <a:ln/>
        </p:spPr>
        <p:txBody>
          <a:bodyPr/>
          <a:lstStyle>
            <a:lvl1pPr>
              <a:defRPr/>
            </a:lvl1pPr>
          </a:lstStyle>
          <a:p>
            <a:pPr>
              <a:defRPr/>
            </a:pPr>
            <a:fld id="{35B4A63C-9719-4ACD-9910-961ABC792F2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557645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20713"/>
            <a:ext cx="2057400" cy="5505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20713"/>
            <a:ext cx="6019800" cy="5505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DE6688DC-AE12-471A-BE88-BB8505398F73}"/>
              </a:ext>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 xmlns:a16="http://schemas.microsoft.com/office/drawing/2014/main" id="{84EB47B3-1B2F-4969-9AC8-1108841DD318}"/>
              </a:ext>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a:extLst>
              <a:ext uri="{FF2B5EF4-FFF2-40B4-BE49-F238E27FC236}">
                <a16:creationId xmlns="" xmlns:a16="http://schemas.microsoft.com/office/drawing/2014/main" id="{54D4389A-1932-44A4-BCA1-8953EEA15481}"/>
              </a:ext>
            </a:extLst>
          </p:cNvPr>
          <p:cNvSpPr>
            <a:spLocks noGrp="1" noChangeArrowheads="1"/>
          </p:cNvSpPr>
          <p:nvPr>
            <p:ph type="sldNum" sz="quarter" idx="12"/>
          </p:nvPr>
        </p:nvSpPr>
        <p:spPr>
          <a:ln/>
        </p:spPr>
        <p:txBody>
          <a:bodyPr/>
          <a:lstStyle>
            <a:lvl1pPr>
              <a:defRPr/>
            </a:lvl1pPr>
          </a:lstStyle>
          <a:p>
            <a:pPr>
              <a:defRPr/>
            </a:pPr>
            <a:fld id="{91E1C314-E695-4B49-A335-AFD781A7E35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3571544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fld id="{906ADBBD-0476-487C-BCCF-4CF2ABF245A5}" type="datetime1">
              <a:rPr lang="en-US"/>
              <a:pPr>
                <a:defRPr/>
              </a:pPr>
              <a:t>3/6/2019</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xmlns="" val="32316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fld id="{E049D663-4C39-40B6-AEF6-7D6677AC2088}" type="datetime1">
              <a:rPr lang="en-US"/>
              <a:pPr>
                <a:defRPr/>
              </a:pPr>
              <a:t>3/6/2019</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xmlns="" val="864149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FBCC2BE-7143-4E63-BF1B-3C24F4BD7C27}" type="datetime1">
              <a:rPr lang="en-US"/>
              <a:pPr>
                <a:defRPr/>
              </a:pPr>
              <a:t>3/6/2019</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xmlns="" val="396305006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FFCDA34-BB9E-45D3-A863-35DD1F8CD5C8}" type="datetime1">
              <a:rPr lang="en-US"/>
              <a:pPr>
                <a:defRPr/>
              </a:pPr>
              <a:t>3/6/2019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xmlns="" val="106860279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CBF598F-8649-4EAE-A6B3-42855F6D4ECC}" type="datetime1">
              <a:rPr lang="en-US"/>
              <a:pPr>
                <a:defRPr/>
              </a:pPr>
              <a:t>3/6/2019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xmlns="" val="310348929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1.jpe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image" Target="../media/image1.jpeg"/><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11188" y="1557338"/>
            <a:ext cx="8229600" cy="452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24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b="0">
                <a:latin typeface="Arial" charset="0"/>
              </a:defRPr>
            </a:lvl1pPr>
          </a:lstStyle>
          <a:p>
            <a:pPr>
              <a:defRPr/>
            </a:pPr>
            <a:fld id="{6A1017FC-B4E6-4F30-B19D-0113801E02FC}" type="datetime1">
              <a:rPr lang="en-US"/>
              <a:pPr>
                <a:defRPr/>
              </a:pPr>
              <a:t>3/6/2019</a:t>
            </a:fld>
            <a:endParaRPr lang="en-US" dirty="0"/>
          </a:p>
        </p:txBody>
      </p:sp>
      <p:sp>
        <p:nvSpPr>
          <p:cNvPr id="624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0">
                <a:latin typeface="Arial" charset="0"/>
              </a:defRPr>
            </a:lvl1pPr>
          </a:lstStyle>
          <a:p>
            <a:pPr>
              <a:defRPr/>
            </a:pPr>
            <a:endParaRPr lang="en-US" dirty="0"/>
          </a:p>
        </p:txBody>
      </p:sp>
      <p:pic>
        <p:nvPicPr>
          <p:cNvPr id="1030" name="Picture 11" descr="slide2_nu.jpg"/>
          <p:cNvPicPr>
            <a:picLocks noChangeAspect="1"/>
          </p:cNvPicPr>
          <p:nvPr/>
        </p:nvPicPr>
        <p:blipFill>
          <a:blip r:embed="rId15" cstate="print">
            <a:extLst>
              <a:ext uri="{28A0092B-C50C-407E-A947-70E740481C1C}">
                <a14:useLocalDpi xmlns:a14="http://schemas.microsoft.com/office/drawing/2010/main" xmlns=""/>
              </a:ext>
            </a:extLst>
          </a:blip>
          <a:srcRect/>
          <a:stretch>
            <a:fillRect/>
          </a:stretch>
        </p:blipFill>
        <p:spPr bwMode="auto">
          <a:xfrm>
            <a:off x="3175" y="0"/>
            <a:ext cx="9140825"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11188" y="1557338"/>
            <a:ext cx="8229600" cy="452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24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0">
                <a:latin typeface="Arial" pitchFamily="34" charset="0"/>
              </a:defRPr>
            </a:lvl1pPr>
          </a:lstStyle>
          <a:p>
            <a:pPr algn="l">
              <a:defRPr/>
            </a:pPr>
            <a:fld id="{BB7760C3-4D28-400F-A074-0BEB7F55B3FD}" type="datetime1">
              <a:rPr lang="en-US">
                <a:solidFill>
                  <a:srgbClr val="000000"/>
                </a:solidFill>
                <a:ea typeface="MS PGothic" pitchFamily="34" charset="-128"/>
              </a:rPr>
              <a:pPr algn="l">
                <a:defRPr/>
              </a:pPr>
              <a:t>3/6/2019</a:t>
            </a:fld>
            <a:endParaRPr lang="en-US">
              <a:solidFill>
                <a:srgbClr val="000000"/>
              </a:solidFill>
              <a:ea typeface="MS PGothic" pitchFamily="34" charset="-128"/>
            </a:endParaRPr>
          </a:p>
        </p:txBody>
      </p:sp>
      <p:sp>
        <p:nvSpPr>
          <p:cNvPr id="624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b="0">
                <a:latin typeface="Arial" charset="0"/>
                <a:ea typeface="ＭＳ Ｐゴシック" pitchFamily="34" charset="-128"/>
                <a:cs typeface="+mn-cs"/>
              </a:defRPr>
            </a:lvl1pPr>
          </a:lstStyle>
          <a:p>
            <a:pPr>
              <a:defRPr/>
            </a:pPr>
            <a:endParaRPr lang="en-US">
              <a:solidFill>
                <a:srgbClr val="000000"/>
              </a:solidFill>
            </a:endParaRPr>
          </a:p>
        </p:txBody>
      </p:sp>
      <p:pic>
        <p:nvPicPr>
          <p:cNvPr id="1030" name="Picture 11" descr="slide2_nu.jpg"/>
          <p:cNvPicPr>
            <a:picLocks noChangeAspect="1"/>
          </p:cNvPicPr>
          <p:nvPr/>
        </p:nvPicPr>
        <p:blipFill>
          <a:blip r:embed="rId15" cstate="print">
            <a:extLst>
              <a:ext uri="{28A0092B-C50C-407E-A947-70E740481C1C}">
                <a14:useLocalDpi xmlns:a14="http://schemas.microsoft.com/office/drawing/2010/main" xmlns=""/>
              </a:ext>
            </a:extLst>
          </a:blip>
          <a:srcRect/>
          <a:stretch>
            <a:fillRect/>
          </a:stretch>
        </p:blipFill>
        <p:spPr bwMode="auto">
          <a:xfrm>
            <a:off x="3175" y="0"/>
            <a:ext cx="9140825"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2795484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2pPr>
      <a:lvl3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3pPr>
      <a:lvl4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4pPr>
      <a:lvl5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slide2_nu.jpg">
            <a:extLst>
              <a:ext uri="{FF2B5EF4-FFF2-40B4-BE49-F238E27FC236}">
                <a16:creationId xmlns="" xmlns:a16="http://schemas.microsoft.com/office/drawing/2014/main" id="{E23EF1F8-AE99-4F68-B7FE-CF8760D5A941}"/>
              </a:ext>
            </a:extLst>
          </p:cNvPr>
          <p:cNvPicPr>
            <a:picLocks noChangeAspect="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a:extLst>
              <a:ext uri="{FF2B5EF4-FFF2-40B4-BE49-F238E27FC236}">
                <a16:creationId xmlns="" xmlns:a16="http://schemas.microsoft.com/office/drawing/2014/main" id="{A84864A9-7621-48F3-AF69-67F3545C7A7D}"/>
              </a:ext>
            </a:extLst>
          </p:cNvPr>
          <p:cNvSpPr>
            <a:spLocks noGrp="1" noChangeArrowheads="1"/>
          </p:cNvSpPr>
          <p:nvPr>
            <p:ph type="title"/>
          </p:nvPr>
        </p:nvSpPr>
        <p:spPr bwMode="auto">
          <a:xfrm>
            <a:off x="457200" y="620713"/>
            <a:ext cx="8229600" cy="796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 xmlns:a16="http://schemas.microsoft.com/office/drawing/2014/main" id="{00B481F5-A533-445E-8D95-627F0FEBDB53}"/>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 xmlns:a16="http://schemas.microsoft.com/office/drawing/2014/main" id="{8EF0E132-E59B-44B9-A688-612584CF3B9B}"/>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mn-cs"/>
              </a:defRPr>
            </a:lvl1pPr>
          </a:lstStyle>
          <a:p>
            <a:pPr algn="l">
              <a:defRPr/>
            </a:pPr>
            <a:endParaRPr lang="en-US" b="0">
              <a:solidFill>
                <a:srgbClr val="000000"/>
              </a:solidFill>
              <a:ea typeface="+mn-ea"/>
            </a:endParaRPr>
          </a:p>
        </p:txBody>
      </p:sp>
      <p:sp>
        <p:nvSpPr>
          <p:cNvPr id="1029" name="Rectangle 5">
            <a:extLst>
              <a:ext uri="{FF2B5EF4-FFF2-40B4-BE49-F238E27FC236}">
                <a16:creationId xmlns="" xmlns:a16="http://schemas.microsoft.com/office/drawing/2014/main" id="{449C12EF-4D29-491C-8EE5-DFFF95433FF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mn-cs"/>
              </a:defRPr>
            </a:lvl1pPr>
          </a:lstStyle>
          <a:p>
            <a:pPr>
              <a:defRPr/>
            </a:pPr>
            <a:endParaRPr lang="en-US" b="0">
              <a:solidFill>
                <a:srgbClr val="000000"/>
              </a:solidFill>
              <a:ea typeface="+mn-ea"/>
            </a:endParaRPr>
          </a:p>
        </p:txBody>
      </p:sp>
      <p:sp>
        <p:nvSpPr>
          <p:cNvPr id="1030" name="Rectangle 6">
            <a:extLst>
              <a:ext uri="{FF2B5EF4-FFF2-40B4-BE49-F238E27FC236}">
                <a16:creationId xmlns="" xmlns:a16="http://schemas.microsoft.com/office/drawing/2014/main" id="{F85DF311-5253-4720-A202-13C12574DC06}"/>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44B8140-25AF-47A2-9E8C-4E416DB12567}" type="slidenum">
              <a:rPr lang="en-US" altLang="en-US" b="0">
                <a:solidFill>
                  <a:srgbClr val="000000"/>
                </a:solidFill>
                <a:latin typeface="Arial" panose="020B0604020202020204" pitchFamily="34" charset="0"/>
                <a:ea typeface="+mn-ea"/>
                <a:cs typeface="Arial" panose="020B0604020202020204" pitchFamily="34" charset="0"/>
              </a:rPr>
              <a:pPr>
                <a:defRPr/>
              </a:pPr>
              <a:t>‹#›</a:t>
            </a:fld>
            <a:endParaRPr lang="en-US" altLang="en-US" b="0">
              <a:solidFill>
                <a:srgbClr val="000000"/>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311365265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dt="0"/>
  <p:txStyles>
    <p:titleStyle>
      <a:lvl1pPr algn="ctr" rtl="0" eaLnBrk="0" fontAlgn="base" hangingPunct="0">
        <a:spcBef>
          <a:spcPct val="0"/>
        </a:spcBef>
        <a:spcAft>
          <a:spcPct val="0"/>
        </a:spcAft>
        <a:defRPr sz="3200" b="1">
          <a:solidFill>
            <a:srgbClr val="660033"/>
          </a:solidFill>
          <a:latin typeface="+mj-lt"/>
          <a:ea typeface="+mj-ea"/>
          <a:cs typeface="+mj-cs"/>
        </a:defRPr>
      </a:lvl1pPr>
      <a:lvl2pPr algn="ctr" rtl="0" eaLnBrk="0" fontAlgn="base" hangingPunct="0">
        <a:spcBef>
          <a:spcPct val="0"/>
        </a:spcBef>
        <a:spcAft>
          <a:spcPct val="0"/>
        </a:spcAft>
        <a:defRPr sz="3200" b="1">
          <a:solidFill>
            <a:srgbClr val="660033"/>
          </a:solidFill>
          <a:latin typeface="Arial" charset="0"/>
        </a:defRPr>
      </a:lvl2pPr>
      <a:lvl3pPr algn="ctr" rtl="0" eaLnBrk="0" fontAlgn="base" hangingPunct="0">
        <a:spcBef>
          <a:spcPct val="0"/>
        </a:spcBef>
        <a:spcAft>
          <a:spcPct val="0"/>
        </a:spcAft>
        <a:defRPr sz="3200" b="1">
          <a:solidFill>
            <a:srgbClr val="660033"/>
          </a:solidFill>
          <a:latin typeface="Arial" charset="0"/>
        </a:defRPr>
      </a:lvl3pPr>
      <a:lvl4pPr algn="ctr" rtl="0" eaLnBrk="0" fontAlgn="base" hangingPunct="0">
        <a:spcBef>
          <a:spcPct val="0"/>
        </a:spcBef>
        <a:spcAft>
          <a:spcPct val="0"/>
        </a:spcAft>
        <a:defRPr sz="3200" b="1">
          <a:solidFill>
            <a:srgbClr val="660033"/>
          </a:solidFill>
          <a:latin typeface="Arial" charset="0"/>
        </a:defRPr>
      </a:lvl4pPr>
      <a:lvl5pPr algn="ctr" rtl="0" eaLnBrk="0" fontAlgn="base" hangingPunct="0">
        <a:spcBef>
          <a:spcPct val="0"/>
        </a:spcBef>
        <a:spcAft>
          <a:spcPct val="0"/>
        </a:spcAft>
        <a:defRPr sz="3200" b="1">
          <a:solidFill>
            <a:srgbClr val="660033"/>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lr>
          <a:srgbClr val="660033"/>
        </a:buClr>
        <a:buSzPct val="120000"/>
        <a:buFont typeface="Wingdings" panose="05000000000000000000"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006666"/>
        </a:buClr>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slide2_nu.jpg">
            <a:extLst>
              <a:ext uri="{FF2B5EF4-FFF2-40B4-BE49-F238E27FC236}">
                <a16:creationId xmlns="" xmlns:a16="http://schemas.microsoft.com/office/drawing/2014/main" id="{E23EF1F8-AE99-4F68-B7FE-CF8760D5A941}"/>
              </a:ext>
            </a:extLst>
          </p:cNvPr>
          <p:cNvPicPr>
            <a:picLocks noChangeAspect="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a:extLst>
              <a:ext uri="{FF2B5EF4-FFF2-40B4-BE49-F238E27FC236}">
                <a16:creationId xmlns="" xmlns:a16="http://schemas.microsoft.com/office/drawing/2014/main" id="{A84864A9-7621-48F3-AF69-67F3545C7A7D}"/>
              </a:ext>
            </a:extLst>
          </p:cNvPr>
          <p:cNvSpPr>
            <a:spLocks noGrp="1" noChangeArrowheads="1"/>
          </p:cNvSpPr>
          <p:nvPr>
            <p:ph type="title"/>
          </p:nvPr>
        </p:nvSpPr>
        <p:spPr bwMode="auto">
          <a:xfrm>
            <a:off x="457200" y="620713"/>
            <a:ext cx="8229600" cy="796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 xmlns:a16="http://schemas.microsoft.com/office/drawing/2014/main" id="{00B481F5-A533-445E-8D95-627F0FEBDB53}"/>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 xmlns:a16="http://schemas.microsoft.com/office/drawing/2014/main" id="{8EF0E132-E59B-44B9-A688-612584CF3B9B}"/>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mn-cs"/>
              </a:defRPr>
            </a:lvl1pPr>
          </a:lstStyle>
          <a:p>
            <a:pPr algn="l">
              <a:defRPr/>
            </a:pPr>
            <a:endParaRPr lang="en-US" b="0">
              <a:solidFill>
                <a:srgbClr val="000000"/>
              </a:solidFill>
              <a:ea typeface="+mn-ea"/>
            </a:endParaRPr>
          </a:p>
        </p:txBody>
      </p:sp>
      <p:sp>
        <p:nvSpPr>
          <p:cNvPr id="1029" name="Rectangle 5">
            <a:extLst>
              <a:ext uri="{FF2B5EF4-FFF2-40B4-BE49-F238E27FC236}">
                <a16:creationId xmlns="" xmlns:a16="http://schemas.microsoft.com/office/drawing/2014/main" id="{449C12EF-4D29-491C-8EE5-DFFF95433FF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mn-cs"/>
              </a:defRPr>
            </a:lvl1pPr>
          </a:lstStyle>
          <a:p>
            <a:pPr>
              <a:defRPr/>
            </a:pPr>
            <a:endParaRPr lang="en-US" b="0">
              <a:solidFill>
                <a:srgbClr val="000000"/>
              </a:solidFill>
              <a:ea typeface="+mn-ea"/>
            </a:endParaRPr>
          </a:p>
        </p:txBody>
      </p:sp>
      <p:sp>
        <p:nvSpPr>
          <p:cNvPr id="1030" name="Rectangle 6">
            <a:extLst>
              <a:ext uri="{FF2B5EF4-FFF2-40B4-BE49-F238E27FC236}">
                <a16:creationId xmlns="" xmlns:a16="http://schemas.microsoft.com/office/drawing/2014/main" id="{F85DF311-5253-4720-A202-13C12574DC06}"/>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44B8140-25AF-47A2-9E8C-4E416DB12567}" type="slidenum">
              <a:rPr lang="en-US" altLang="en-US" b="0">
                <a:solidFill>
                  <a:srgbClr val="000000"/>
                </a:solidFill>
                <a:latin typeface="Arial" panose="020B0604020202020204" pitchFamily="34" charset="0"/>
                <a:ea typeface="+mn-ea"/>
                <a:cs typeface="Arial" panose="020B0604020202020204" pitchFamily="34" charset="0"/>
              </a:rPr>
              <a:pPr>
                <a:defRPr/>
              </a:pPr>
              <a:t>‹#›</a:t>
            </a:fld>
            <a:endParaRPr lang="en-US" altLang="en-US" b="0">
              <a:solidFill>
                <a:srgbClr val="000000"/>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4233138377"/>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hdr="0" ftr="0" dt="0"/>
  <p:txStyles>
    <p:titleStyle>
      <a:lvl1pPr algn="ctr" rtl="0" eaLnBrk="0" fontAlgn="base" hangingPunct="0">
        <a:spcBef>
          <a:spcPct val="0"/>
        </a:spcBef>
        <a:spcAft>
          <a:spcPct val="0"/>
        </a:spcAft>
        <a:defRPr sz="3200" b="1">
          <a:solidFill>
            <a:srgbClr val="660033"/>
          </a:solidFill>
          <a:latin typeface="+mj-lt"/>
          <a:ea typeface="+mj-ea"/>
          <a:cs typeface="+mj-cs"/>
        </a:defRPr>
      </a:lvl1pPr>
      <a:lvl2pPr algn="ctr" rtl="0" eaLnBrk="0" fontAlgn="base" hangingPunct="0">
        <a:spcBef>
          <a:spcPct val="0"/>
        </a:spcBef>
        <a:spcAft>
          <a:spcPct val="0"/>
        </a:spcAft>
        <a:defRPr sz="3200" b="1">
          <a:solidFill>
            <a:srgbClr val="660033"/>
          </a:solidFill>
          <a:latin typeface="Arial" charset="0"/>
        </a:defRPr>
      </a:lvl2pPr>
      <a:lvl3pPr algn="ctr" rtl="0" eaLnBrk="0" fontAlgn="base" hangingPunct="0">
        <a:spcBef>
          <a:spcPct val="0"/>
        </a:spcBef>
        <a:spcAft>
          <a:spcPct val="0"/>
        </a:spcAft>
        <a:defRPr sz="3200" b="1">
          <a:solidFill>
            <a:srgbClr val="660033"/>
          </a:solidFill>
          <a:latin typeface="Arial" charset="0"/>
        </a:defRPr>
      </a:lvl3pPr>
      <a:lvl4pPr algn="ctr" rtl="0" eaLnBrk="0" fontAlgn="base" hangingPunct="0">
        <a:spcBef>
          <a:spcPct val="0"/>
        </a:spcBef>
        <a:spcAft>
          <a:spcPct val="0"/>
        </a:spcAft>
        <a:defRPr sz="3200" b="1">
          <a:solidFill>
            <a:srgbClr val="660033"/>
          </a:solidFill>
          <a:latin typeface="Arial" charset="0"/>
        </a:defRPr>
      </a:lvl4pPr>
      <a:lvl5pPr algn="ctr" rtl="0" eaLnBrk="0" fontAlgn="base" hangingPunct="0">
        <a:spcBef>
          <a:spcPct val="0"/>
        </a:spcBef>
        <a:spcAft>
          <a:spcPct val="0"/>
        </a:spcAft>
        <a:defRPr sz="3200" b="1">
          <a:solidFill>
            <a:srgbClr val="660033"/>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lr>
          <a:srgbClr val="660033"/>
        </a:buClr>
        <a:buSzPct val="120000"/>
        <a:buFont typeface="Wingdings" panose="05000000000000000000"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006666"/>
        </a:buClr>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H:\doc\Public Service\main.jpg"/>
          <p:cNvPicPr>
            <a:picLocks noChangeAspect="1" noChangeArrowheads="1"/>
          </p:cNvPicPr>
          <p:nvPr/>
        </p:nvPicPr>
        <p:blipFill>
          <a:blip r:embed="rId3" cstate="print">
            <a:extLst>
              <a:ext uri="{28A0092B-C50C-407E-A947-70E740481C1C}">
                <a14:useLocalDpi xmlns:a14="http://schemas.microsoft.com/office/drawing/2010/main" xmlns=""/>
              </a:ext>
            </a:extLst>
          </a:blip>
          <a:srcRect/>
          <a:stretch>
            <a:fillRect/>
          </a:stretch>
        </p:blipFill>
        <p:spPr bwMode="auto">
          <a:xfrm>
            <a:off x="-19050" y="0"/>
            <a:ext cx="9163050" cy="6877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extBox 1"/>
          <p:cNvSpPr txBox="1"/>
          <p:nvPr/>
        </p:nvSpPr>
        <p:spPr>
          <a:xfrm>
            <a:off x="1403648" y="5301208"/>
            <a:ext cx="7041644" cy="584775"/>
          </a:xfrm>
          <a:prstGeom prst="rect">
            <a:avLst/>
          </a:prstGeom>
          <a:noFill/>
        </p:spPr>
        <p:txBody>
          <a:bodyPr wrap="square" rtlCol="0">
            <a:spAutoFit/>
          </a:bodyPr>
          <a:lstStyle/>
          <a:p>
            <a:r>
              <a:rPr lang="en-US" b="0" dirty="0" smtClean="0">
                <a:latin typeface="+mn-lt"/>
              </a:rPr>
              <a:t>08 November 2018</a:t>
            </a:r>
            <a:endParaRPr lang="en-US" b="0" dirty="0">
              <a:latin typeface="+mn-lt"/>
            </a:endParaRPr>
          </a:p>
        </p:txBody>
      </p:sp>
      <p:sp>
        <p:nvSpPr>
          <p:cNvPr id="7" name="TextBox 6"/>
          <p:cNvSpPr txBox="1"/>
          <p:nvPr/>
        </p:nvSpPr>
        <p:spPr>
          <a:xfrm>
            <a:off x="611560" y="2996952"/>
            <a:ext cx="8269672" cy="1631216"/>
          </a:xfrm>
          <a:prstGeom prst="rect">
            <a:avLst/>
          </a:prstGeom>
          <a:noFill/>
        </p:spPr>
        <p:txBody>
          <a:bodyPr wrap="square" rtlCol="0">
            <a:spAutoFit/>
          </a:bodyPr>
          <a:lstStyle/>
          <a:p>
            <a:r>
              <a:rPr lang="en-US" sz="3600" dirty="0" err="1" smtClean="0">
                <a:latin typeface="+mn-lt"/>
              </a:rPr>
              <a:t>Khayelitsha</a:t>
            </a:r>
            <a:r>
              <a:rPr lang="en-US" sz="3600" dirty="0" smtClean="0">
                <a:latin typeface="+mn-lt"/>
              </a:rPr>
              <a:t> District Hospital Investigation</a:t>
            </a:r>
          </a:p>
          <a:p>
            <a:endParaRPr lang="en-US" sz="2800" dirty="0" smtClean="0">
              <a:latin typeface="+mn-lt"/>
            </a:endParaRPr>
          </a:p>
        </p:txBody>
      </p:sp>
    </p:spTree>
    <p:extLst>
      <p:ext uri="{BB962C8B-B14F-4D97-AF65-F5344CB8AC3E}">
        <p14:creationId xmlns:p14="http://schemas.microsoft.com/office/powerpoint/2010/main" xmlns="" val="3319420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 xmlns:a16="http://schemas.microsoft.com/office/drawing/2014/main" id="{DD1D1B4B-B47F-45D1-9002-2F846454D9F9}"/>
              </a:ext>
            </a:extLst>
          </p:cNvPr>
          <p:cNvSpPr>
            <a:spLocks noGrp="1"/>
          </p:cNvSpPr>
          <p:nvPr>
            <p:ph type="title"/>
          </p:nvPr>
        </p:nvSpPr>
        <p:spPr/>
        <p:txBody>
          <a:bodyPr/>
          <a:lstStyle/>
          <a:p>
            <a:r>
              <a:rPr lang="en-ZA" altLang="en-US" b="0" dirty="0">
                <a:solidFill>
                  <a:srgbClr val="993300"/>
                </a:solidFill>
                <a:latin typeface="Berlin Sans FB" panose="020E0602020502020306" pitchFamily="34" charset="0"/>
              </a:rPr>
              <a:t>O</a:t>
            </a:r>
            <a:r>
              <a:rPr lang="en-GB" altLang="en-US" b="0" dirty="0">
                <a:solidFill>
                  <a:srgbClr val="993300"/>
                </a:solidFill>
                <a:latin typeface="Berlin Sans FB" panose="020E0602020502020306" pitchFamily="34" charset="0"/>
              </a:rPr>
              <a:t>VERVIEW OF THE PRESENTATION</a:t>
            </a:r>
            <a:endParaRPr lang="en-ZA" altLang="en-US" b="0" dirty="0">
              <a:solidFill>
                <a:srgbClr val="993300"/>
              </a:solidFill>
              <a:latin typeface="Berlin Sans FB" panose="020E0602020502020306" pitchFamily="34" charset="0"/>
            </a:endParaRPr>
          </a:p>
        </p:txBody>
      </p:sp>
      <p:sp>
        <p:nvSpPr>
          <p:cNvPr id="21507" name="Content Placeholder 2">
            <a:extLst>
              <a:ext uri="{FF2B5EF4-FFF2-40B4-BE49-F238E27FC236}">
                <a16:creationId xmlns="" xmlns:a16="http://schemas.microsoft.com/office/drawing/2014/main" id="{26AE08E7-19DA-4E1B-A166-045A2F5B4AC4}"/>
              </a:ext>
            </a:extLst>
          </p:cNvPr>
          <p:cNvSpPr>
            <a:spLocks noGrp="1"/>
          </p:cNvSpPr>
          <p:nvPr>
            <p:ph idx="1"/>
          </p:nvPr>
        </p:nvSpPr>
        <p:spPr>
          <a:xfrm>
            <a:off x="457200" y="1700213"/>
            <a:ext cx="8229600" cy="4425950"/>
          </a:xfrm>
        </p:spPr>
        <p:txBody>
          <a:bodyPr/>
          <a:lstStyle/>
          <a:p>
            <a:r>
              <a:rPr lang="en-ZA" altLang="en-US" dirty="0" smtClean="0">
                <a:latin typeface="+mj-lt"/>
                <a:cs typeface="Arial" panose="020B0604020202020204" pitchFamily="34" charset="0"/>
              </a:rPr>
              <a:t>Investigation grounded in the Constitutional Values </a:t>
            </a:r>
            <a:r>
              <a:rPr lang="en-ZA" altLang="en-US" dirty="0">
                <a:latin typeface="+mj-lt"/>
                <a:cs typeface="Arial" panose="020B0604020202020204" pitchFamily="34" charset="0"/>
              </a:rPr>
              <a:t>and </a:t>
            </a:r>
            <a:r>
              <a:rPr lang="en-ZA" altLang="en-US" dirty="0" smtClean="0">
                <a:latin typeface="+mj-lt"/>
                <a:cs typeface="Arial" panose="020B0604020202020204" pitchFamily="34" charset="0"/>
              </a:rPr>
              <a:t>Principles (CVPs)</a:t>
            </a:r>
          </a:p>
          <a:p>
            <a:pPr marL="0" indent="0">
              <a:buNone/>
            </a:pPr>
            <a:endParaRPr lang="en-ZA" altLang="en-US" dirty="0">
              <a:latin typeface="+mj-lt"/>
              <a:cs typeface="Arial" panose="020B0604020202020204" pitchFamily="34" charset="0"/>
            </a:endParaRPr>
          </a:p>
          <a:p>
            <a:r>
              <a:rPr lang="en-ZA" altLang="en-US" dirty="0" smtClean="0">
                <a:latin typeface="+mj-lt"/>
                <a:cs typeface="Arial" panose="020B0604020202020204" pitchFamily="34" charset="0"/>
              </a:rPr>
              <a:t>Step by Step Investigation Process</a:t>
            </a:r>
          </a:p>
          <a:p>
            <a:pPr marL="0" indent="0">
              <a:buNone/>
            </a:pPr>
            <a:endParaRPr lang="en-ZA" altLang="en-US" dirty="0">
              <a:latin typeface="+mj-lt"/>
              <a:cs typeface="Arial" panose="020B0604020202020204" pitchFamily="34" charset="0"/>
            </a:endParaRPr>
          </a:p>
          <a:p>
            <a:r>
              <a:rPr lang="en-ZA" altLang="en-US" dirty="0" smtClean="0">
                <a:latin typeface="+mj-lt"/>
                <a:cs typeface="Arial" panose="020B0604020202020204" pitchFamily="34" charset="0"/>
              </a:rPr>
              <a:t>Overall findings and specific recommendations</a:t>
            </a:r>
          </a:p>
          <a:p>
            <a:pPr marL="0" indent="0">
              <a:buNone/>
            </a:pPr>
            <a:endParaRPr lang="en-ZA" altLang="en-US" dirty="0">
              <a:latin typeface="+mj-lt"/>
              <a:cs typeface="Arial" panose="020B0604020202020204" pitchFamily="34" charset="0"/>
            </a:endParaRPr>
          </a:p>
          <a:p>
            <a:r>
              <a:rPr lang="en-ZA" altLang="en-US" dirty="0" smtClean="0">
                <a:latin typeface="+mj-lt"/>
                <a:cs typeface="Arial" panose="020B0604020202020204" pitchFamily="34" charset="0"/>
              </a:rPr>
              <a:t>Update on implementation of recommendations</a:t>
            </a:r>
          </a:p>
          <a:p>
            <a:pPr marL="0" indent="0">
              <a:buNone/>
            </a:pPr>
            <a:endParaRPr lang="en-ZA" altLang="en-US" dirty="0">
              <a:latin typeface="+mj-lt"/>
              <a:cs typeface="Arial" panose="020B0604020202020204" pitchFamily="34" charset="0"/>
            </a:endParaRPr>
          </a:p>
        </p:txBody>
      </p:sp>
      <p:sp>
        <p:nvSpPr>
          <p:cNvPr id="21508" name="Slide Number Placeholder 3">
            <a:extLst>
              <a:ext uri="{FF2B5EF4-FFF2-40B4-BE49-F238E27FC236}">
                <a16:creationId xmlns="" xmlns:a16="http://schemas.microsoft.com/office/drawing/2014/main" id="{8A04AE03-7D3C-40F7-BCCC-32443321BE54}"/>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lr>
                <a:srgbClr val="660033"/>
              </a:buClr>
              <a:buSzPct val="120000"/>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rgbClr val="006666"/>
              </a:buClr>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SzTx/>
              <a:buFontTx/>
              <a:buNone/>
            </a:pPr>
            <a:fld id="{374D92AE-5629-42AD-BF3F-8DE7CEDA4E89}" type="slidenum">
              <a:rPr lang="en-US" altLang="en-US" sz="1400" smtClean="0">
                <a:solidFill>
                  <a:srgbClr val="000000"/>
                </a:solidFill>
              </a:rPr>
              <a:pPr>
                <a:spcBef>
                  <a:spcPct val="0"/>
                </a:spcBef>
                <a:buClrTx/>
                <a:buSzTx/>
                <a:buFontTx/>
                <a:buNone/>
              </a:pPr>
              <a:t>2</a:t>
            </a:fld>
            <a:endParaRPr lang="en-US" altLang="en-US" sz="1400">
              <a:solidFill>
                <a:srgbClr val="000000"/>
              </a:solidFill>
            </a:endParaRPr>
          </a:p>
        </p:txBody>
      </p:sp>
    </p:spTree>
    <p:extLst>
      <p:ext uri="{BB962C8B-B14F-4D97-AF65-F5344CB8AC3E}">
        <p14:creationId xmlns:p14="http://schemas.microsoft.com/office/powerpoint/2010/main" xmlns="" val="1480404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4"/>
          <p:cNvSpPr>
            <a:spLocks/>
          </p:cNvSpPr>
          <p:nvPr/>
        </p:nvSpPr>
        <p:spPr bwMode="auto">
          <a:xfrm>
            <a:off x="323528" y="621625"/>
            <a:ext cx="8445624" cy="699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0" hangingPunct="0">
              <a:lnSpc>
                <a:spcPct val="90000"/>
              </a:lnSpc>
              <a:spcBef>
                <a:spcPct val="0"/>
              </a:spcBef>
              <a:buFontTx/>
              <a:buNone/>
            </a:pPr>
            <a:r>
              <a:rPr lang="en-US" b="0" dirty="0" smtClean="0">
                <a:solidFill>
                  <a:srgbClr val="993300"/>
                </a:solidFill>
                <a:latin typeface="Berlin Sans FB" panose="020E0602020502020306" pitchFamily="34" charset="0"/>
                <a:ea typeface="+mn-ea"/>
              </a:rPr>
              <a:t>CONSTITUTIONAL VALUES AND PRINCIPLES</a:t>
            </a:r>
            <a:endParaRPr lang="en-US" b="0" dirty="0">
              <a:solidFill>
                <a:srgbClr val="993300"/>
              </a:solidFill>
              <a:latin typeface="Berlin Sans FB" panose="020E0602020502020306" pitchFamily="34" charset="0"/>
              <a:ea typeface="+mn-ea"/>
            </a:endParaRPr>
          </a:p>
        </p:txBody>
      </p:sp>
      <p:sp>
        <p:nvSpPr>
          <p:cNvPr id="18" name="Rectangle 4"/>
          <p:cNvSpPr>
            <a:spLocks noChangeArrowheads="1"/>
          </p:cNvSpPr>
          <p:nvPr/>
        </p:nvSpPr>
        <p:spPr bwMode="auto">
          <a:xfrm>
            <a:off x="7010400" y="6381750"/>
            <a:ext cx="2133600" cy="476250"/>
          </a:xfrm>
          <a:prstGeom prst="rect">
            <a:avLst/>
          </a:prstGeom>
          <a:noFill/>
          <a:ln w="9525">
            <a:noFill/>
            <a:miter lim="800000"/>
            <a:headEnd/>
            <a:tailEnd/>
          </a:ln>
        </p:spPr>
        <p:txBody>
          <a:bodyPr/>
          <a:lstStyle/>
          <a:p>
            <a:pPr algn="r" eaLnBrk="0" hangingPunct="0"/>
            <a:fld id="{65C5B72F-9341-4AD4-8140-B114D351D063}" type="slidenum">
              <a:rPr lang="en-US" sz="1400" b="0" smtClean="0">
                <a:solidFill>
                  <a:srgbClr val="000000"/>
                </a:solidFill>
                <a:latin typeface="Arial" panose="020B0604020202020204" pitchFamily="34" charset="0"/>
                <a:ea typeface="+mn-ea"/>
                <a:cs typeface="Arial" panose="020B0604020202020204" pitchFamily="34" charset="0"/>
              </a:rPr>
              <a:pPr algn="r" eaLnBrk="0" hangingPunct="0"/>
              <a:t>3</a:t>
            </a:fld>
            <a:endParaRPr lang="en-US" sz="1400" b="0" dirty="0">
              <a:solidFill>
                <a:srgbClr val="000000"/>
              </a:solidFill>
              <a:latin typeface="Arial" panose="020B0604020202020204" pitchFamily="34" charset="0"/>
              <a:ea typeface="+mn-ea"/>
              <a:cs typeface="Arial" panose="020B0604020202020204" pitchFamily="34" charset="0"/>
            </a:endParaRPr>
          </a:p>
        </p:txBody>
      </p:sp>
      <p:sp>
        <p:nvSpPr>
          <p:cNvPr id="10" name="Oval 9"/>
          <p:cNvSpPr/>
          <p:nvPr/>
        </p:nvSpPr>
        <p:spPr bwMode="auto">
          <a:xfrm>
            <a:off x="-180528" y="4209599"/>
            <a:ext cx="3888432" cy="2808312"/>
          </a:xfrm>
          <a:prstGeom prst="ellipse">
            <a:avLst/>
          </a:prstGeom>
          <a:no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000000"/>
              </a:solidFill>
              <a:cs typeface="Arial" charset="0"/>
            </a:endParaRPr>
          </a:p>
        </p:txBody>
      </p:sp>
      <p:sp>
        <p:nvSpPr>
          <p:cNvPr id="31" name="TextBox 30"/>
          <p:cNvSpPr txBox="1"/>
          <p:nvPr/>
        </p:nvSpPr>
        <p:spPr>
          <a:xfrm>
            <a:off x="4918732" y="1363791"/>
            <a:ext cx="3643453" cy="1799248"/>
          </a:xfrm>
          <a:prstGeom prst="rect">
            <a:avLst/>
          </a:prstGeom>
          <a:noFill/>
        </p:spPr>
        <p:txBody>
          <a:bodyPr wrap="square" tIns="91440" bIns="91440" rtlCol="0">
            <a:spAutoFit/>
          </a:bodyPr>
          <a:lstStyle/>
          <a:p>
            <a:pPr algn="l" eaLnBrk="0" hangingPunct="0">
              <a:lnSpc>
                <a:spcPct val="80000"/>
              </a:lnSpc>
            </a:pPr>
            <a:r>
              <a:rPr lang="en-US" sz="2000" b="0" dirty="0" smtClean="0">
                <a:solidFill>
                  <a:srgbClr val="C00000"/>
                </a:solidFill>
                <a:latin typeface="Arial Rounded MT Bold" panose="020F0704030504030204" pitchFamily="34" charset="0"/>
                <a:ea typeface="Microsoft JhengHei" panose="020B0604030504040204" pitchFamily="34" charset="-120"/>
                <a:cs typeface="Arial" panose="020B0604020202020204" pitchFamily="34" charset="0"/>
              </a:rPr>
              <a:t>Professional Behavior </a:t>
            </a:r>
            <a:r>
              <a:rPr lang="en-US" sz="2000" b="0" dirty="0" smtClean="0">
                <a:solidFill>
                  <a:srgbClr val="FFFFCC"/>
                </a:solidFill>
                <a:latin typeface="Arial Rounded MT Bold" panose="020F0704030504030204" pitchFamily="34" charset="0"/>
                <a:ea typeface="Microsoft JhengHei" panose="020B0604030504040204" pitchFamily="34" charset="-120"/>
                <a:cs typeface="Arial" panose="020B0604020202020204" pitchFamily="34" charset="0"/>
              </a:rPr>
              <a:t> </a:t>
            </a:r>
          </a:p>
          <a:p>
            <a:pPr marL="214313" indent="-214313" algn="just" eaLnBrk="0" hangingPunct="0">
              <a:buFont typeface="Arial" panose="020B0604020202020204" pitchFamily="34" charset="0"/>
              <a:buChar char="•"/>
            </a:pPr>
            <a:r>
              <a:rPr lang="en-US" sz="1700" b="0" dirty="0">
                <a:solidFill>
                  <a:srgbClr val="000000"/>
                </a:solidFill>
                <a:latin typeface="Arial" panose="020B0604020202020204" pitchFamily="34" charset="0"/>
                <a:ea typeface="+mn-ea"/>
                <a:cs typeface="Arial" panose="020B0604020202020204" pitchFamily="34" charset="0"/>
              </a:rPr>
              <a:t>High standard of professional </a:t>
            </a:r>
            <a:r>
              <a:rPr lang="en-US" sz="1700" b="0" dirty="0" smtClean="0">
                <a:solidFill>
                  <a:srgbClr val="000000"/>
                </a:solidFill>
                <a:latin typeface="Arial" panose="020B0604020202020204" pitchFamily="34" charset="0"/>
                <a:ea typeface="+mn-ea"/>
                <a:cs typeface="Arial" panose="020B0604020202020204" pitchFamily="34" charset="0"/>
              </a:rPr>
              <a:t>ethics must be maintained</a:t>
            </a:r>
            <a:endParaRPr lang="en-US" sz="1700" b="0" dirty="0">
              <a:solidFill>
                <a:srgbClr val="000000"/>
              </a:solidFill>
              <a:latin typeface="Arial" panose="020B0604020202020204" pitchFamily="34" charset="0"/>
              <a:ea typeface="+mn-ea"/>
              <a:cs typeface="Arial" panose="020B0604020202020204" pitchFamily="34" charset="0"/>
            </a:endParaRPr>
          </a:p>
          <a:p>
            <a:pPr marL="214313" indent="-214313" algn="l" eaLnBrk="0" hangingPunct="0">
              <a:buFont typeface="Arial" panose="020B0604020202020204" pitchFamily="34" charset="0"/>
              <a:buChar char="•"/>
            </a:pPr>
            <a:r>
              <a:rPr lang="en-US" sz="1700" b="0" dirty="0" smtClean="0">
                <a:solidFill>
                  <a:srgbClr val="000000"/>
                </a:solidFill>
                <a:latin typeface="Arial" panose="020B0604020202020204" pitchFamily="34" charset="0"/>
                <a:ea typeface="+mn-ea"/>
                <a:cs typeface="Arial" panose="020B0604020202020204" pitchFamily="34" charset="0"/>
              </a:rPr>
              <a:t>People’s needs must be responded  to and encouraged to participate in </a:t>
            </a:r>
            <a:r>
              <a:rPr lang="en-US" sz="1700" b="0" dirty="0">
                <a:solidFill>
                  <a:srgbClr val="000000"/>
                </a:solidFill>
                <a:latin typeface="Arial" panose="020B0604020202020204" pitchFamily="34" charset="0"/>
                <a:ea typeface="+mn-ea"/>
                <a:cs typeface="Arial" panose="020B0604020202020204" pitchFamily="34" charset="0"/>
              </a:rPr>
              <a:t>policy </a:t>
            </a:r>
            <a:r>
              <a:rPr lang="en-US" sz="1700" b="0" dirty="0" smtClean="0">
                <a:solidFill>
                  <a:srgbClr val="000000"/>
                </a:solidFill>
                <a:latin typeface="Arial" panose="020B0604020202020204" pitchFamily="34" charset="0"/>
                <a:ea typeface="+mn-ea"/>
                <a:cs typeface="Arial" panose="020B0604020202020204" pitchFamily="34" charset="0"/>
              </a:rPr>
              <a:t>making</a:t>
            </a:r>
            <a:endParaRPr lang="en-US" sz="1700" b="0" dirty="0">
              <a:solidFill>
                <a:srgbClr val="000000"/>
              </a:solidFill>
              <a:latin typeface="Arial" panose="020B0604020202020204" pitchFamily="34" charset="0"/>
              <a:ea typeface="+mn-ea"/>
              <a:cs typeface="Arial" panose="020B0604020202020204" pitchFamily="34" charset="0"/>
            </a:endParaRPr>
          </a:p>
        </p:txBody>
      </p:sp>
      <p:sp>
        <p:nvSpPr>
          <p:cNvPr id="34" name="TextBox 33"/>
          <p:cNvSpPr txBox="1"/>
          <p:nvPr/>
        </p:nvSpPr>
        <p:spPr>
          <a:xfrm>
            <a:off x="542259" y="1363791"/>
            <a:ext cx="3787074" cy="1477328"/>
          </a:xfrm>
          <a:prstGeom prst="rect">
            <a:avLst/>
          </a:prstGeom>
          <a:noFill/>
        </p:spPr>
        <p:txBody>
          <a:bodyPr wrap="square" tIns="91440" bIns="91440" rtlCol="0">
            <a:spAutoFit/>
          </a:bodyPr>
          <a:lstStyle/>
          <a:p>
            <a:pPr algn="l" eaLnBrk="0" hangingPunct="0">
              <a:lnSpc>
                <a:spcPct val="80000"/>
              </a:lnSpc>
            </a:pPr>
            <a:r>
              <a:rPr lang="en-US" sz="2000" b="0" dirty="0" smtClean="0">
                <a:solidFill>
                  <a:srgbClr val="C00000"/>
                </a:solidFill>
                <a:latin typeface="Arial Rounded MT Bold" panose="020F0704030504030204" pitchFamily="34" charset="0"/>
                <a:ea typeface="Microsoft JhengHei" panose="020B0604030504040204" pitchFamily="34" charset="-120"/>
                <a:cs typeface="Arial" panose="020B0604020202020204" pitchFamily="34" charset="0"/>
              </a:rPr>
              <a:t>Professional Culture </a:t>
            </a:r>
          </a:p>
          <a:p>
            <a:pPr marL="214313" indent="-214313" algn="just" eaLnBrk="0" hangingPunct="0">
              <a:buFont typeface="Arial" panose="020B0604020202020204" pitchFamily="34" charset="0"/>
              <a:buChar char="•"/>
            </a:pPr>
            <a:r>
              <a:rPr lang="en-US" sz="1700" b="0" dirty="0" smtClean="0">
                <a:solidFill>
                  <a:srgbClr val="000000"/>
                </a:solidFill>
                <a:latin typeface="Arial" panose="020B0604020202020204" pitchFamily="34" charset="0"/>
                <a:ea typeface="+mn-ea"/>
                <a:cs typeface="Arial" panose="020B0604020202020204" pitchFamily="34" charset="0"/>
              </a:rPr>
              <a:t>Services must be provided  impartially, fairly, </a:t>
            </a:r>
            <a:r>
              <a:rPr lang="en-US" sz="1700" b="0" dirty="0">
                <a:solidFill>
                  <a:srgbClr val="000000"/>
                </a:solidFill>
                <a:latin typeface="Arial" panose="020B0604020202020204" pitchFamily="34" charset="0"/>
                <a:ea typeface="+mn-ea"/>
                <a:cs typeface="Arial" panose="020B0604020202020204" pitchFamily="34" charset="0"/>
              </a:rPr>
              <a:t>equitable </a:t>
            </a:r>
            <a:r>
              <a:rPr lang="en-US" sz="1700" b="0" dirty="0" smtClean="0">
                <a:solidFill>
                  <a:srgbClr val="000000"/>
                </a:solidFill>
                <a:latin typeface="Arial" panose="020B0604020202020204" pitchFamily="34" charset="0"/>
                <a:ea typeface="+mn-ea"/>
                <a:cs typeface="Arial" panose="020B0604020202020204" pitchFamily="34" charset="0"/>
              </a:rPr>
              <a:t>and  </a:t>
            </a:r>
            <a:r>
              <a:rPr lang="en-US" sz="1700" b="0" dirty="0">
                <a:solidFill>
                  <a:srgbClr val="000000"/>
                </a:solidFill>
                <a:latin typeface="Arial" panose="020B0604020202020204" pitchFamily="34" charset="0"/>
                <a:ea typeface="+mn-ea"/>
                <a:cs typeface="Arial" panose="020B0604020202020204" pitchFamily="34" charset="0"/>
              </a:rPr>
              <a:t>without bias</a:t>
            </a:r>
          </a:p>
          <a:p>
            <a:pPr marL="214313" indent="-214313" algn="just" eaLnBrk="0" hangingPunct="0">
              <a:buFont typeface="Arial" panose="020B0604020202020204" pitchFamily="34" charset="0"/>
              <a:buChar char="•"/>
            </a:pPr>
            <a:r>
              <a:rPr lang="en-US" sz="1700" b="0" dirty="0" smtClean="0">
                <a:solidFill>
                  <a:srgbClr val="000000"/>
                </a:solidFill>
                <a:latin typeface="Arial" panose="020B0604020202020204" pitchFamily="34" charset="0"/>
                <a:ea typeface="+mn-ea"/>
                <a:cs typeface="Arial" panose="020B0604020202020204" pitchFamily="34" charset="0"/>
              </a:rPr>
              <a:t>Transparency must be fostered </a:t>
            </a:r>
            <a:endParaRPr lang="en-US" sz="1700" b="0" dirty="0">
              <a:solidFill>
                <a:srgbClr val="000000"/>
              </a:solidFill>
              <a:latin typeface="Arial" panose="020B0604020202020204" pitchFamily="34" charset="0"/>
              <a:ea typeface="+mn-ea"/>
              <a:cs typeface="Arial" panose="020B0604020202020204" pitchFamily="34" charset="0"/>
            </a:endParaRPr>
          </a:p>
        </p:txBody>
      </p:sp>
      <p:sp>
        <p:nvSpPr>
          <p:cNvPr id="36" name="TextBox 35"/>
          <p:cNvSpPr txBox="1"/>
          <p:nvPr/>
        </p:nvSpPr>
        <p:spPr>
          <a:xfrm>
            <a:off x="4952288" y="3656704"/>
            <a:ext cx="3151313" cy="2231380"/>
          </a:xfrm>
          <a:prstGeom prst="rect">
            <a:avLst/>
          </a:prstGeom>
          <a:noFill/>
        </p:spPr>
        <p:txBody>
          <a:bodyPr wrap="square" tIns="91440" bIns="91440" rtlCol="0">
            <a:spAutoFit/>
          </a:bodyPr>
          <a:lstStyle/>
          <a:p>
            <a:pPr algn="l" eaLnBrk="0" hangingPunct="0">
              <a:lnSpc>
                <a:spcPct val="80000"/>
              </a:lnSpc>
            </a:pPr>
            <a:r>
              <a:rPr lang="en-US" sz="2000" b="0" dirty="0" smtClean="0">
                <a:solidFill>
                  <a:srgbClr val="C00000"/>
                </a:solidFill>
                <a:latin typeface="Arial Rounded MT Bold" panose="020F0704030504030204" pitchFamily="34" charset="0"/>
                <a:ea typeface="Microsoft JhengHei" panose="020B0604030504040204" pitchFamily="34" charset="-120"/>
                <a:cs typeface="Arial" panose="020B0604020202020204" pitchFamily="34" charset="0"/>
              </a:rPr>
              <a:t>Institutional</a:t>
            </a:r>
            <a:r>
              <a:rPr lang="en-US" sz="2000" b="0" dirty="0" smtClean="0">
                <a:solidFill>
                  <a:srgbClr val="FFFFCC"/>
                </a:solidFill>
                <a:latin typeface="Arial Rounded MT Bold" panose="020F0704030504030204" pitchFamily="34" charset="0"/>
                <a:ea typeface="Microsoft JhengHei" panose="020B0604030504040204" pitchFamily="34" charset="-120"/>
                <a:cs typeface="Arial" panose="020B0604020202020204" pitchFamily="34" charset="0"/>
              </a:rPr>
              <a:t> </a:t>
            </a:r>
          </a:p>
          <a:p>
            <a:pPr marL="214313" indent="-214313" algn="just" eaLnBrk="0" hangingPunct="0">
              <a:buFont typeface="Arial" panose="020B0604020202020204" pitchFamily="34" charset="0"/>
              <a:buChar char="•"/>
            </a:pPr>
            <a:r>
              <a:rPr lang="en-US" sz="1700" b="0" dirty="0">
                <a:solidFill>
                  <a:srgbClr val="000000"/>
                </a:solidFill>
                <a:latin typeface="Arial" panose="020B0604020202020204" pitchFamily="34" charset="0"/>
                <a:ea typeface="+mn-ea"/>
                <a:cs typeface="Arial" panose="020B0604020202020204" pitchFamily="34" charset="0"/>
              </a:rPr>
              <a:t>Good Human resource management and career development;</a:t>
            </a:r>
          </a:p>
          <a:p>
            <a:pPr marL="214313" indent="-214313" algn="just" eaLnBrk="0" hangingPunct="0">
              <a:buFont typeface="Arial" panose="020B0604020202020204" pitchFamily="34" charset="0"/>
              <a:buChar char="•"/>
            </a:pPr>
            <a:r>
              <a:rPr lang="en-US" sz="1700" b="0" dirty="0" smtClean="0">
                <a:solidFill>
                  <a:srgbClr val="000000"/>
                </a:solidFill>
                <a:latin typeface="Arial" panose="020B0604020202020204" pitchFamily="34" charset="0"/>
                <a:ea typeface="+mn-ea"/>
                <a:cs typeface="Arial" panose="020B0604020202020204" pitchFamily="34" charset="0"/>
              </a:rPr>
              <a:t>Public administration must be broadly representative </a:t>
            </a:r>
            <a:endParaRPr lang="en-US" sz="1700" b="0" dirty="0">
              <a:solidFill>
                <a:srgbClr val="000000"/>
              </a:solidFill>
              <a:latin typeface="Arial" panose="020B0604020202020204" pitchFamily="34" charset="0"/>
              <a:ea typeface="+mn-ea"/>
              <a:cs typeface="Arial" panose="020B0604020202020204" pitchFamily="34" charset="0"/>
            </a:endParaRPr>
          </a:p>
          <a:p>
            <a:pPr algn="r" eaLnBrk="0" hangingPunct="0">
              <a:lnSpc>
                <a:spcPct val="80000"/>
              </a:lnSpc>
            </a:pPr>
            <a:endParaRPr lang="en-US" sz="2000" b="0" dirty="0" smtClean="0">
              <a:solidFill>
                <a:srgbClr val="FFFFCC"/>
              </a:solidFill>
              <a:latin typeface="Arial Rounded MT Bold" panose="020F0704030504030204" pitchFamily="34" charset="0"/>
              <a:ea typeface="Microsoft JhengHei" panose="020B0604030504040204" pitchFamily="34" charset="-120"/>
              <a:cs typeface="Arial" panose="020B0604020202020204" pitchFamily="34" charset="0"/>
            </a:endParaRPr>
          </a:p>
          <a:p>
            <a:pPr algn="r" eaLnBrk="0" hangingPunct="0">
              <a:lnSpc>
                <a:spcPct val="80000"/>
              </a:lnSpc>
            </a:pPr>
            <a:r>
              <a:rPr lang="en-US" sz="2000" b="0" dirty="0" smtClean="0">
                <a:solidFill>
                  <a:srgbClr val="FFFFCC"/>
                </a:solidFill>
                <a:latin typeface="Arial Rounded MT Bold" panose="020F0704030504030204" pitchFamily="34" charset="0"/>
                <a:ea typeface="Microsoft JhengHei" panose="020B0604030504040204" pitchFamily="34" charset="-120"/>
                <a:cs typeface="Arial" panose="020B0604020202020204" pitchFamily="34" charset="0"/>
              </a:rPr>
              <a:t> </a:t>
            </a:r>
            <a:endParaRPr lang="en-US" sz="2000" b="0" dirty="0">
              <a:solidFill>
                <a:srgbClr val="FFFFCC"/>
              </a:solidFill>
              <a:latin typeface="Arial Rounded MT Bold" panose="020F0704030504030204" pitchFamily="34" charset="0"/>
              <a:ea typeface="Microsoft JhengHei" panose="020B0604030504040204" pitchFamily="34" charset="-120"/>
              <a:cs typeface="Arial" panose="020B0604020202020204" pitchFamily="34" charset="0"/>
            </a:endParaRPr>
          </a:p>
        </p:txBody>
      </p:sp>
      <p:sp>
        <p:nvSpPr>
          <p:cNvPr id="37" name="TextBox 36"/>
          <p:cNvSpPr txBox="1"/>
          <p:nvPr/>
        </p:nvSpPr>
        <p:spPr>
          <a:xfrm>
            <a:off x="542260" y="3662050"/>
            <a:ext cx="3787074" cy="2000548"/>
          </a:xfrm>
          <a:prstGeom prst="rect">
            <a:avLst/>
          </a:prstGeom>
          <a:noFill/>
        </p:spPr>
        <p:txBody>
          <a:bodyPr wrap="square" tIns="91440" bIns="91440" rtlCol="0">
            <a:spAutoFit/>
          </a:bodyPr>
          <a:lstStyle/>
          <a:p>
            <a:pPr algn="l" eaLnBrk="0" hangingPunct="0">
              <a:lnSpc>
                <a:spcPct val="80000"/>
              </a:lnSpc>
            </a:pPr>
            <a:r>
              <a:rPr lang="en-US" sz="2000" b="0" dirty="0" smtClean="0">
                <a:solidFill>
                  <a:srgbClr val="C00000"/>
                </a:solidFill>
                <a:latin typeface="Arial Rounded MT Bold" panose="020F0704030504030204" pitchFamily="34" charset="0"/>
                <a:ea typeface="+mn-ea"/>
                <a:cs typeface="Arial" panose="020B0604020202020204" pitchFamily="34" charset="0"/>
              </a:rPr>
              <a:t>Systems/Oversight</a:t>
            </a:r>
            <a:r>
              <a:rPr lang="en-US" sz="2000" b="0" dirty="0" smtClean="0">
                <a:solidFill>
                  <a:srgbClr val="FFFFCC"/>
                </a:solidFill>
                <a:latin typeface="Arial Rounded MT Bold" panose="020F0704030504030204" pitchFamily="34" charset="0"/>
                <a:ea typeface="+mn-ea"/>
                <a:cs typeface="Arial" panose="020B0604020202020204" pitchFamily="34" charset="0"/>
              </a:rPr>
              <a:t>  </a:t>
            </a:r>
          </a:p>
          <a:p>
            <a:pPr marL="214313" indent="-214313" algn="just" eaLnBrk="0" hangingPunct="0">
              <a:buFont typeface="Arial" panose="020B0604020202020204" pitchFamily="34" charset="0"/>
              <a:buChar char="•"/>
            </a:pPr>
            <a:r>
              <a:rPr lang="en-US" sz="1700" b="0" dirty="0">
                <a:solidFill>
                  <a:srgbClr val="000000"/>
                </a:solidFill>
                <a:latin typeface="Arial" panose="020B0604020202020204" pitchFamily="34" charset="0"/>
                <a:ea typeface="+mn-ea"/>
                <a:cs typeface="Arial" panose="020B0604020202020204" pitchFamily="34" charset="0"/>
              </a:rPr>
              <a:t>Efficient, economic &amp; effective use of resources</a:t>
            </a:r>
          </a:p>
          <a:p>
            <a:pPr marL="214313" indent="-214313" algn="just" eaLnBrk="0" hangingPunct="0">
              <a:buFont typeface="Arial" panose="020B0604020202020204" pitchFamily="34" charset="0"/>
              <a:buChar char="•"/>
            </a:pPr>
            <a:r>
              <a:rPr lang="en-US" sz="1700" b="0" dirty="0" smtClean="0">
                <a:solidFill>
                  <a:srgbClr val="000000"/>
                </a:solidFill>
                <a:latin typeface="Arial" panose="020B0604020202020204" pitchFamily="34" charset="0"/>
                <a:ea typeface="+mn-ea"/>
                <a:cs typeface="Arial" panose="020B0604020202020204" pitchFamily="34" charset="0"/>
              </a:rPr>
              <a:t>Public administration must be development-orientated </a:t>
            </a:r>
            <a:endParaRPr lang="en-US" sz="1700" b="0" dirty="0">
              <a:solidFill>
                <a:srgbClr val="000000"/>
              </a:solidFill>
              <a:latin typeface="Arial" panose="020B0604020202020204" pitchFamily="34" charset="0"/>
              <a:ea typeface="+mn-ea"/>
              <a:cs typeface="Arial" panose="020B0604020202020204" pitchFamily="34" charset="0"/>
            </a:endParaRPr>
          </a:p>
          <a:p>
            <a:pPr marL="214313" indent="-214313" algn="l" eaLnBrk="0" hangingPunct="0">
              <a:buFont typeface="Arial" panose="020B0604020202020204" pitchFamily="34" charset="0"/>
              <a:buChar char="•"/>
            </a:pPr>
            <a:r>
              <a:rPr lang="en-US" sz="1700" b="0" dirty="0" smtClean="0">
                <a:solidFill>
                  <a:srgbClr val="000000"/>
                </a:solidFill>
                <a:latin typeface="Arial" panose="020B0604020202020204" pitchFamily="34" charset="0"/>
                <a:ea typeface="+mn-ea"/>
                <a:cs typeface="Arial" panose="020B0604020202020204" pitchFamily="34" charset="0"/>
              </a:rPr>
              <a:t>Public </a:t>
            </a:r>
            <a:r>
              <a:rPr lang="en-US" sz="1700" b="0" dirty="0">
                <a:solidFill>
                  <a:srgbClr val="000000"/>
                </a:solidFill>
                <a:latin typeface="Arial" panose="020B0604020202020204" pitchFamily="34" charset="0"/>
                <a:ea typeface="+mn-ea"/>
                <a:cs typeface="Arial" panose="020B0604020202020204" pitchFamily="34" charset="0"/>
              </a:rPr>
              <a:t>administration </a:t>
            </a:r>
            <a:r>
              <a:rPr lang="en-US" sz="1700" b="0" dirty="0" smtClean="0">
                <a:solidFill>
                  <a:srgbClr val="000000"/>
                </a:solidFill>
                <a:latin typeface="Arial" panose="020B0604020202020204" pitchFamily="34" charset="0"/>
                <a:ea typeface="+mn-ea"/>
                <a:cs typeface="Arial" panose="020B0604020202020204" pitchFamily="34" charset="0"/>
              </a:rPr>
              <a:t>must be  accountable </a:t>
            </a:r>
            <a:endParaRPr lang="en-US" sz="1700" b="0" dirty="0">
              <a:solidFill>
                <a:srgbClr val="000000"/>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3493579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by Step Process</a:t>
            </a:r>
            <a:endParaRPr lang="en-US" dirty="0"/>
          </a:p>
        </p:txBody>
      </p:sp>
      <p:sp>
        <p:nvSpPr>
          <p:cNvPr id="3" name="Content Placeholder 2"/>
          <p:cNvSpPr>
            <a:spLocks noGrp="1"/>
          </p:cNvSpPr>
          <p:nvPr>
            <p:ph idx="1"/>
          </p:nvPr>
        </p:nvSpPr>
        <p:spPr>
          <a:xfrm>
            <a:off x="457200" y="1417638"/>
            <a:ext cx="8229600" cy="4708525"/>
          </a:xfrm>
        </p:spPr>
        <p:txBody>
          <a:bodyPr/>
          <a:lstStyle/>
          <a:p>
            <a:pPr algn="just"/>
            <a:endParaRPr lang="en-US" sz="1600" dirty="0"/>
          </a:p>
          <a:p>
            <a:pPr marL="0" indent="0" algn="just">
              <a:buNone/>
            </a:pPr>
            <a:r>
              <a:rPr lang="en-US" sz="1600" dirty="0"/>
              <a:t>The Public Service Commission investigative team engaged all affected parties during this investigation and gathered all the necessary information. The process included:</a:t>
            </a:r>
          </a:p>
          <a:p>
            <a:pPr algn="just"/>
            <a:endParaRPr lang="en-US" sz="1600" dirty="0"/>
          </a:p>
          <a:p>
            <a:pPr algn="just"/>
            <a:r>
              <a:rPr lang="en-US" sz="1600" b="1" dirty="0"/>
              <a:t>Step 1</a:t>
            </a:r>
          </a:p>
          <a:p>
            <a:pPr marL="0" indent="0" algn="just">
              <a:buNone/>
            </a:pPr>
            <a:r>
              <a:rPr lang="en-US" sz="1600" dirty="0"/>
              <a:t>Preliminary meeting conducted with NEHAWU leadership at the institution level. This took place on 08 March 2018</a:t>
            </a:r>
            <a:r>
              <a:rPr lang="en-US" sz="1600" dirty="0" smtClean="0"/>
              <a:t>.</a:t>
            </a:r>
          </a:p>
          <a:p>
            <a:pPr marL="0" indent="0" algn="just">
              <a:buNone/>
            </a:pPr>
            <a:endParaRPr lang="en-US" sz="1600" dirty="0"/>
          </a:p>
          <a:p>
            <a:pPr algn="just"/>
            <a:r>
              <a:rPr lang="en-US" sz="1600" b="1" dirty="0"/>
              <a:t>Step 2</a:t>
            </a:r>
          </a:p>
          <a:p>
            <a:pPr marL="0" indent="0" algn="just">
              <a:buNone/>
            </a:pPr>
            <a:r>
              <a:rPr lang="en-US" sz="1600" dirty="0"/>
              <a:t>Development of Terms of Reference for the investigation</a:t>
            </a:r>
            <a:r>
              <a:rPr lang="en-US" sz="1600" dirty="0" smtClean="0"/>
              <a:t>.</a:t>
            </a:r>
          </a:p>
          <a:p>
            <a:pPr marL="0" indent="0" algn="just">
              <a:buNone/>
            </a:pPr>
            <a:endParaRPr lang="en-US" sz="1600" dirty="0"/>
          </a:p>
          <a:p>
            <a:pPr algn="just"/>
            <a:r>
              <a:rPr lang="en-US" sz="1600" b="1" dirty="0"/>
              <a:t>Step 3</a:t>
            </a:r>
          </a:p>
          <a:p>
            <a:pPr marL="0" indent="0" algn="just">
              <a:buNone/>
            </a:pPr>
            <a:r>
              <a:rPr lang="en-US" sz="1600" dirty="0"/>
              <a:t>Investigative meetings conducted with all parties [NEHAWU; </a:t>
            </a:r>
            <a:r>
              <a:rPr lang="en-US" sz="1600" dirty="0" err="1"/>
              <a:t>Khayelitsha</a:t>
            </a:r>
            <a:r>
              <a:rPr lang="en-US" sz="1600" dirty="0"/>
              <a:t> District Hospital Management; and Metropole Management]. These meetings [19 and 20 March 2018] were conducted to gather oral evidence directly from the complainants, the leadership of the institution and the regional management.  </a:t>
            </a:r>
          </a:p>
        </p:txBody>
      </p:sp>
      <p:sp>
        <p:nvSpPr>
          <p:cNvPr id="4" name="Slide Number Placeholder 3"/>
          <p:cNvSpPr>
            <a:spLocks noGrp="1"/>
          </p:cNvSpPr>
          <p:nvPr>
            <p:ph type="sldNum" sz="quarter" idx="12"/>
          </p:nvPr>
        </p:nvSpPr>
        <p:spPr/>
        <p:txBody>
          <a:bodyPr/>
          <a:lstStyle/>
          <a:p>
            <a:pPr>
              <a:defRPr/>
            </a:pPr>
            <a:fld id="{4E9250B9-2D58-49F2-9994-51915C2C0244}" type="slidenum">
              <a:rPr lang="en-US" altLang="en-US" smtClean="0">
                <a:solidFill>
                  <a:srgbClr val="000000"/>
                </a:solidFill>
              </a:rPr>
              <a:pPr>
                <a:defRPr/>
              </a:pPr>
              <a:t>4</a:t>
            </a:fld>
            <a:endParaRPr lang="en-US" altLang="en-US">
              <a:solidFill>
                <a:srgbClr val="000000"/>
              </a:solidFill>
            </a:endParaRPr>
          </a:p>
        </p:txBody>
      </p:sp>
    </p:spTree>
    <p:extLst>
      <p:ext uri="{BB962C8B-B14F-4D97-AF65-F5344CB8AC3E}">
        <p14:creationId xmlns:p14="http://schemas.microsoft.com/office/powerpoint/2010/main" xmlns="" val="139349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by Step Process</a:t>
            </a:r>
            <a:endParaRPr lang="en-US" dirty="0"/>
          </a:p>
        </p:txBody>
      </p:sp>
      <p:sp>
        <p:nvSpPr>
          <p:cNvPr id="3" name="Content Placeholder 2"/>
          <p:cNvSpPr>
            <a:spLocks noGrp="1"/>
          </p:cNvSpPr>
          <p:nvPr>
            <p:ph idx="1"/>
          </p:nvPr>
        </p:nvSpPr>
        <p:spPr/>
        <p:txBody>
          <a:bodyPr/>
          <a:lstStyle/>
          <a:p>
            <a:pPr algn="just"/>
            <a:r>
              <a:rPr lang="en-US" sz="1600" b="1" dirty="0"/>
              <a:t>Step 4</a:t>
            </a:r>
          </a:p>
          <a:p>
            <a:pPr marL="0" indent="0" algn="just">
              <a:buNone/>
            </a:pPr>
            <a:r>
              <a:rPr lang="en-US" sz="1600" dirty="0"/>
              <a:t>Scrutiny of all documentary evidence provided by all parties. NEHAWU provided evidence and the HR unit of the substructure provided evidence. </a:t>
            </a:r>
            <a:endParaRPr lang="en-US" sz="1600" dirty="0" smtClean="0"/>
          </a:p>
          <a:p>
            <a:pPr marL="0" indent="0" algn="just">
              <a:buNone/>
            </a:pPr>
            <a:endParaRPr lang="en-US" sz="1600" dirty="0"/>
          </a:p>
          <a:p>
            <a:pPr algn="just"/>
            <a:r>
              <a:rPr lang="en-US" sz="1600" b="1" dirty="0"/>
              <a:t>Step 5</a:t>
            </a:r>
          </a:p>
          <a:p>
            <a:pPr marL="0" indent="0" algn="just">
              <a:buNone/>
            </a:pPr>
            <a:r>
              <a:rPr lang="en-US" sz="1600" dirty="0"/>
              <a:t>Analysis of evidence and drafting of report. This included additional evidence requested from the substructure HR unit and requesting other relevant information. </a:t>
            </a:r>
            <a:endParaRPr lang="en-US" sz="1600" dirty="0" smtClean="0"/>
          </a:p>
          <a:p>
            <a:pPr marL="0" indent="0" algn="just">
              <a:buNone/>
            </a:pPr>
            <a:endParaRPr lang="en-US" sz="1600" dirty="0"/>
          </a:p>
          <a:p>
            <a:pPr algn="just"/>
            <a:r>
              <a:rPr lang="en-US" sz="1600" b="1" dirty="0"/>
              <a:t>Step </a:t>
            </a:r>
            <a:r>
              <a:rPr lang="en-US" sz="1600" b="1" dirty="0" smtClean="0"/>
              <a:t>6</a:t>
            </a:r>
            <a:endParaRPr lang="en-US" sz="1600" b="1" dirty="0"/>
          </a:p>
          <a:p>
            <a:pPr marL="0" indent="0" algn="just">
              <a:buNone/>
            </a:pPr>
            <a:r>
              <a:rPr lang="en-US" sz="1600" dirty="0"/>
              <a:t>Submission of report to PSC Chairperson, NCOP Chairperson, and engagement with all parties on content and recommendations. </a:t>
            </a:r>
          </a:p>
          <a:p>
            <a:pPr algn="just"/>
            <a:endParaRPr lang="en-US" sz="1600" dirty="0"/>
          </a:p>
          <a:p>
            <a:pPr marL="0" indent="0" algn="just">
              <a:buNone/>
            </a:pPr>
            <a:r>
              <a:rPr lang="en-US" sz="1600" dirty="0"/>
              <a:t>Feedback sessions were conducted with each of the parties, including the MEC and </a:t>
            </a:r>
            <a:r>
              <a:rPr lang="en-US" sz="1600" dirty="0" err="1"/>
              <a:t>HoD</a:t>
            </a:r>
            <a:r>
              <a:rPr lang="en-US" sz="1600" dirty="0"/>
              <a:t> of Health. The content of the report was discussed and questions responded to by </a:t>
            </a:r>
            <a:r>
              <a:rPr lang="en-US" sz="1600" dirty="0" smtClean="0"/>
              <a:t>the </a:t>
            </a:r>
            <a:r>
              <a:rPr lang="en-US" sz="1600" dirty="0"/>
              <a:t>investigative team. This took place on 05 and 06 June 2018. </a:t>
            </a:r>
          </a:p>
          <a:p>
            <a:endParaRPr lang="en-US" dirty="0"/>
          </a:p>
        </p:txBody>
      </p:sp>
      <p:sp>
        <p:nvSpPr>
          <p:cNvPr id="4" name="Slide Number Placeholder 3"/>
          <p:cNvSpPr>
            <a:spLocks noGrp="1"/>
          </p:cNvSpPr>
          <p:nvPr>
            <p:ph type="sldNum" sz="quarter" idx="12"/>
          </p:nvPr>
        </p:nvSpPr>
        <p:spPr/>
        <p:txBody>
          <a:bodyPr/>
          <a:lstStyle/>
          <a:p>
            <a:pPr>
              <a:defRPr/>
            </a:pPr>
            <a:fld id="{4E9250B9-2D58-49F2-9994-51915C2C0244}" type="slidenum">
              <a:rPr lang="en-US" altLang="en-US" smtClean="0">
                <a:solidFill>
                  <a:srgbClr val="000000"/>
                </a:solidFill>
              </a:rPr>
              <a:pPr>
                <a:defRPr/>
              </a:pPr>
              <a:t>5</a:t>
            </a:fld>
            <a:endParaRPr lang="en-US" altLang="en-US">
              <a:solidFill>
                <a:srgbClr val="000000"/>
              </a:solidFill>
            </a:endParaRPr>
          </a:p>
        </p:txBody>
      </p:sp>
    </p:spTree>
    <p:extLst>
      <p:ext uri="{BB962C8B-B14F-4D97-AF65-F5344CB8AC3E}">
        <p14:creationId xmlns:p14="http://schemas.microsoft.com/office/powerpoint/2010/main" xmlns="" val="3846919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Findings in Brief</a:t>
            </a:r>
            <a:endParaRPr lang="en-US" dirty="0"/>
          </a:p>
        </p:txBody>
      </p:sp>
      <p:sp>
        <p:nvSpPr>
          <p:cNvPr id="3" name="Content Placeholder 2"/>
          <p:cNvSpPr>
            <a:spLocks noGrp="1"/>
          </p:cNvSpPr>
          <p:nvPr>
            <p:ph idx="1"/>
          </p:nvPr>
        </p:nvSpPr>
        <p:spPr>
          <a:xfrm>
            <a:off x="457200" y="1600200"/>
            <a:ext cx="8229600" cy="4709120"/>
          </a:xfrm>
        </p:spPr>
        <p:txBody>
          <a:bodyPr/>
          <a:lstStyle/>
          <a:p>
            <a:pPr algn="just"/>
            <a:r>
              <a:rPr lang="en-US" sz="2400" dirty="0" smtClean="0"/>
              <a:t>The PSC found that there was merit </a:t>
            </a:r>
            <a:r>
              <a:rPr lang="en-US" sz="2400" smtClean="0"/>
              <a:t>in most </a:t>
            </a:r>
            <a:r>
              <a:rPr lang="en-US" sz="2400" dirty="0" smtClean="0"/>
              <a:t>of the allegations made by NEHAWU.</a:t>
            </a:r>
          </a:p>
          <a:p>
            <a:pPr algn="just"/>
            <a:r>
              <a:rPr lang="en-US" sz="2400" dirty="0" smtClean="0"/>
              <a:t>However, the severity and veracity of certain conclusions drawn by NEHAWU were contestable. </a:t>
            </a:r>
          </a:p>
          <a:p>
            <a:pPr algn="just"/>
            <a:r>
              <a:rPr lang="en-US" sz="2400" dirty="0" smtClean="0"/>
              <a:t>The PSC found that whilst the facts around specific allegations differed, it nonetheless pointed to a level of procedural or systemic failures. </a:t>
            </a:r>
          </a:p>
          <a:p>
            <a:pPr algn="just"/>
            <a:r>
              <a:rPr lang="en-US" sz="2400" dirty="0" smtClean="0"/>
              <a:t>In the case of Employment Equity targets it pointed to a policy review to be undertaken by the department. </a:t>
            </a:r>
          </a:p>
          <a:p>
            <a:pPr algn="just"/>
            <a:r>
              <a:rPr lang="en-US" sz="2400" dirty="0" smtClean="0"/>
              <a:t>The decision-making processes were highly questionable in the case of annual leave payouts and continued utilization of retired staff.</a:t>
            </a:r>
            <a:endParaRPr lang="en-US" sz="2400" dirty="0"/>
          </a:p>
        </p:txBody>
      </p:sp>
      <p:sp>
        <p:nvSpPr>
          <p:cNvPr id="4" name="Slide Number Placeholder 3"/>
          <p:cNvSpPr>
            <a:spLocks noGrp="1"/>
          </p:cNvSpPr>
          <p:nvPr>
            <p:ph type="sldNum" sz="quarter" idx="12"/>
          </p:nvPr>
        </p:nvSpPr>
        <p:spPr/>
        <p:txBody>
          <a:bodyPr/>
          <a:lstStyle/>
          <a:p>
            <a:pPr>
              <a:defRPr/>
            </a:pPr>
            <a:fld id="{4E9250B9-2D58-49F2-9994-51915C2C0244}" type="slidenum">
              <a:rPr lang="en-US" altLang="en-US" smtClean="0">
                <a:solidFill>
                  <a:srgbClr val="000000"/>
                </a:solidFill>
              </a:rPr>
              <a:pPr>
                <a:defRPr/>
              </a:pPr>
              <a:t>6</a:t>
            </a:fld>
            <a:endParaRPr lang="en-US" altLang="en-US">
              <a:solidFill>
                <a:srgbClr val="000000"/>
              </a:solidFill>
            </a:endParaRPr>
          </a:p>
        </p:txBody>
      </p:sp>
    </p:spTree>
    <p:extLst>
      <p:ext uri="{BB962C8B-B14F-4D97-AF65-F5344CB8AC3E}">
        <p14:creationId xmlns:p14="http://schemas.microsoft.com/office/powerpoint/2010/main" xmlns="" val="73907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713"/>
            <a:ext cx="8075240" cy="432023"/>
          </a:xfrm>
        </p:spPr>
        <p:txBody>
          <a:bodyPr/>
          <a:lstStyle/>
          <a:p>
            <a:r>
              <a:rPr lang="en-US" sz="2400" dirty="0" smtClean="0"/>
              <a:t>Specific Recommendations</a:t>
            </a: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881372015"/>
              </p:ext>
            </p:extLst>
          </p:nvPr>
        </p:nvGraphicFramePr>
        <p:xfrm>
          <a:off x="251520" y="1026386"/>
          <a:ext cx="8435280" cy="5758091"/>
        </p:xfrm>
        <a:graphic>
          <a:graphicData uri="http://schemas.openxmlformats.org/drawingml/2006/table">
            <a:tbl>
              <a:tblPr firstRow="1" firstCol="1" bandRow="1">
                <a:tableStyleId>{5C22544A-7EE6-4342-B048-85BDC9FD1C3A}</a:tableStyleId>
              </a:tblPr>
              <a:tblGrid>
                <a:gridCol w="2595472"/>
                <a:gridCol w="4253687"/>
                <a:gridCol w="1586121"/>
              </a:tblGrid>
              <a:tr h="176524">
                <a:tc>
                  <a:txBody>
                    <a:bodyPr/>
                    <a:lstStyle/>
                    <a:p>
                      <a:pPr marL="0" marR="0" algn="just">
                        <a:lnSpc>
                          <a:spcPct val="107000"/>
                        </a:lnSpc>
                        <a:spcBef>
                          <a:spcPts val="0"/>
                        </a:spcBef>
                        <a:spcAft>
                          <a:spcPts val="0"/>
                        </a:spcAft>
                      </a:pPr>
                      <a:r>
                        <a:rPr lang="en-US" sz="1100" dirty="0">
                          <a:solidFill>
                            <a:schemeClr val="tx1"/>
                          </a:solidFill>
                          <a:effectLst/>
                        </a:rPr>
                        <a:t>ISSUE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a:solidFill>
                            <a:schemeClr val="tx1"/>
                          </a:solidFill>
                          <a:effectLst/>
                        </a:rPr>
                        <a:t>RECOMMENDED ACTION</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a:solidFill>
                            <a:schemeClr val="tx1"/>
                          </a:solidFill>
                          <a:effectLst/>
                        </a:rPr>
                        <a:t>RESPONSIBILITY</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r>
              <a:tr h="529572">
                <a:tc>
                  <a:txBody>
                    <a:bodyPr/>
                    <a:lstStyle/>
                    <a:p>
                      <a:pPr marL="0" marR="0" algn="just">
                        <a:lnSpc>
                          <a:spcPct val="107000"/>
                        </a:lnSpc>
                        <a:spcBef>
                          <a:spcPts val="0"/>
                        </a:spcBef>
                        <a:spcAft>
                          <a:spcPts val="0"/>
                        </a:spcAft>
                      </a:pPr>
                      <a:r>
                        <a:rPr lang="en-US" sz="1100" dirty="0">
                          <a:solidFill>
                            <a:schemeClr val="tx1"/>
                          </a:solidFill>
                          <a:effectLst/>
                        </a:rPr>
                        <a:t> </a:t>
                      </a:r>
                    </a:p>
                    <a:p>
                      <a:pPr marL="0" marR="0">
                        <a:lnSpc>
                          <a:spcPct val="107000"/>
                        </a:lnSpc>
                        <a:spcBef>
                          <a:spcPts val="0"/>
                        </a:spcBef>
                        <a:spcAft>
                          <a:spcPts val="0"/>
                        </a:spcAft>
                      </a:pPr>
                      <a:r>
                        <a:rPr lang="en-US" sz="1100" dirty="0">
                          <a:solidFill>
                            <a:schemeClr val="tx1"/>
                          </a:solidFill>
                          <a:effectLst/>
                        </a:rPr>
                        <a:t>1. IMLC Resuscitation</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a:solidFill>
                            <a:schemeClr val="tx1"/>
                          </a:solidFill>
                          <a:effectLst/>
                        </a:rPr>
                        <a:t> </a:t>
                      </a:r>
                    </a:p>
                    <a:p>
                      <a:pPr marL="0" marR="0" algn="just">
                        <a:lnSpc>
                          <a:spcPct val="107000"/>
                        </a:lnSpc>
                        <a:spcBef>
                          <a:spcPts val="0"/>
                        </a:spcBef>
                        <a:spcAft>
                          <a:spcPts val="0"/>
                        </a:spcAft>
                      </a:pPr>
                      <a:r>
                        <a:rPr lang="en-US" sz="1100">
                          <a:solidFill>
                            <a:schemeClr val="tx1"/>
                          </a:solidFill>
                          <a:effectLst/>
                        </a:rPr>
                        <a:t>A mediation process to be instituted to normalize relations between the parties.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a:solidFill>
                            <a:schemeClr val="tx1"/>
                          </a:solidFill>
                          <a:effectLst/>
                        </a:rPr>
                        <a:t> </a:t>
                      </a:r>
                    </a:p>
                    <a:p>
                      <a:pPr marL="0" marR="0" algn="just">
                        <a:lnSpc>
                          <a:spcPct val="107000"/>
                        </a:lnSpc>
                        <a:spcBef>
                          <a:spcPts val="0"/>
                        </a:spcBef>
                        <a:spcAft>
                          <a:spcPts val="0"/>
                        </a:spcAft>
                      </a:pPr>
                      <a:r>
                        <a:rPr lang="en-US" sz="1100">
                          <a:solidFill>
                            <a:schemeClr val="tx1"/>
                          </a:solidFill>
                          <a:effectLst/>
                        </a:rPr>
                        <a:t>Metropole Management</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r>
              <a:tr h="529572">
                <a:tc>
                  <a:txBody>
                    <a:bodyPr/>
                    <a:lstStyle/>
                    <a:p>
                      <a:pPr marL="0" marR="0" algn="just">
                        <a:lnSpc>
                          <a:spcPct val="107000"/>
                        </a:lnSpc>
                        <a:spcBef>
                          <a:spcPts val="0"/>
                        </a:spcBef>
                        <a:spcAft>
                          <a:spcPts val="0"/>
                        </a:spcAft>
                      </a:pPr>
                      <a:r>
                        <a:rPr lang="en-US" sz="1100" dirty="0">
                          <a:solidFill>
                            <a:schemeClr val="tx1"/>
                          </a:solidFill>
                          <a:effectLst/>
                        </a:rPr>
                        <a:t> </a:t>
                      </a:r>
                    </a:p>
                    <a:p>
                      <a:pPr marL="0" marR="0">
                        <a:lnSpc>
                          <a:spcPct val="107000"/>
                        </a:lnSpc>
                        <a:spcBef>
                          <a:spcPts val="0"/>
                        </a:spcBef>
                        <a:spcAft>
                          <a:spcPts val="0"/>
                        </a:spcAft>
                      </a:pPr>
                      <a:r>
                        <a:rPr lang="en-US" sz="1100" dirty="0">
                          <a:solidFill>
                            <a:schemeClr val="tx1"/>
                          </a:solidFill>
                          <a:effectLst/>
                        </a:rPr>
                        <a:t>2. Staff shortages and advertising of posts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a:solidFill>
                            <a:schemeClr val="tx1"/>
                          </a:solidFill>
                          <a:effectLst/>
                        </a:rPr>
                        <a:t> </a:t>
                      </a:r>
                    </a:p>
                    <a:p>
                      <a:pPr marL="0" marR="0" algn="just">
                        <a:lnSpc>
                          <a:spcPct val="107000"/>
                        </a:lnSpc>
                        <a:spcBef>
                          <a:spcPts val="0"/>
                        </a:spcBef>
                        <a:spcAft>
                          <a:spcPts val="0"/>
                        </a:spcAft>
                      </a:pPr>
                      <a:r>
                        <a:rPr lang="en-US" sz="1100">
                          <a:solidFill>
                            <a:schemeClr val="tx1"/>
                          </a:solidFill>
                          <a:effectLst/>
                        </a:rPr>
                        <a:t>Information to be made available to IMLC members regarding posts, vacancies, and criteria for advertising of posts.</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a:solidFill>
                            <a:schemeClr val="tx1"/>
                          </a:solidFill>
                          <a:effectLst/>
                        </a:rPr>
                        <a:t> </a:t>
                      </a:r>
                    </a:p>
                    <a:p>
                      <a:pPr marL="0" marR="0" algn="just">
                        <a:lnSpc>
                          <a:spcPct val="107000"/>
                        </a:lnSpc>
                        <a:spcBef>
                          <a:spcPts val="0"/>
                        </a:spcBef>
                        <a:spcAft>
                          <a:spcPts val="0"/>
                        </a:spcAft>
                      </a:pPr>
                      <a:r>
                        <a:rPr lang="en-US" sz="1100">
                          <a:solidFill>
                            <a:schemeClr val="tx1"/>
                          </a:solidFill>
                          <a:effectLst/>
                        </a:rPr>
                        <a:t>Metropole and Hospital Management</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r>
              <a:tr h="529572">
                <a:tc>
                  <a:txBody>
                    <a:bodyPr/>
                    <a:lstStyle/>
                    <a:p>
                      <a:pPr marL="0" marR="0" algn="just">
                        <a:lnSpc>
                          <a:spcPct val="107000"/>
                        </a:lnSpc>
                        <a:spcBef>
                          <a:spcPts val="0"/>
                        </a:spcBef>
                        <a:spcAft>
                          <a:spcPts val="0"/>
                        </a:spcAft>
                      </a:pPr>
                      <a:r>
                        <a:rPr lang="en-US" sz="1100" dirty="0">
                          <a:solidFill>
                            <a:schemeClr val="tx1"/>
                          </a:solidFill>
                          <a:effectLst/>
                        </a:rPr>
                        <a:t> </a:t>
                      </a:r>
                    </a:p>
                    <a:p>
                      <a:pPr marL="0" marR="0">
                        <a:lnSpc>
                          <a:spcPct val="107000"/>
                        </a:lnSpc>
                        <a:spcBef>
                          <a:spcPts val="0"/>
                        </a:spcBef>
                        <a:spcAft>
                          <a:spcPts val="0"/>
                        </a:spcAft>
                      </a:pPr>
                      <a:r>
                        <a:rPr lang="en-US" sz="1100" dirty="0">
                          <a:solidFill>
                            <a:schemeClr val="tx1"/>
                          </a:solidFill>
                          <a:effectLst/>
                        </a:rPr>
                        <a:t>3. Recruitment and Selection Standards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a:solidFill>
                            <a:schemeClr val="tx1"/>
                          </a:solidFill>
                          <a:effectLst/>
                        </a:rPr>
                        <a:t> </a:t>
                      </a:r>
                    </a:p>
                    <a:p>
                      <a:pPr marL="0" marR="0" algn="just">
                        <a:lnSpc>
                          <a:spcPct val="107000"/>
                        </a:lnSpc>
                        <a:spcBef>
                          <a:spcPts val="0"/>
                        </a:spcBef>
                        <a:spcAft>
                          <a:spcPts val="0"/>
                        </a:spcAft>
                      </a:pPr>
                      <a:r>
                        <a:rPr lang="en-US" sz="1100">
                          <a:solidFill>
                            <a:schemeClr val="tx1"/>
                          </a:solidFill>
                          <a:effectLst/>
                        </a:rPr>
                        <a:t>Delegations to be revoked as an interim measure; training to be provided; and stringent monitoring of R and S processes.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dirty="0">
                          <a:solidFill>
                            <a:schemeClr val="tx1"/>
                          </a:solidFill>
                          <a:effectLst/>
                        </a:rPr>
                        <a:t> </a:t>
                      </a:r>
                    </a:p>
                    <a:p>
                      <a:pPr marL="0" marR="0" algn="just">
                        <a:lnSpc>
                          <a:spcPct val="107000"/>
                        </a:lnSpc>
                        <a:spcBef>
                          <a:spcPts val="0"/>
                        </a:spcBef>
                        <a:spcAft>
                          <a:spcPts val="0"/>
                        </a:spcAft>
                      </a:pPr>
                      <a:r>
                        <a:rPr lang="en-US" sz="1100" dirty="0">
                          <a:solidFill>
                            <a:schemeClr val="tx1"/>
                          </a:solidFill>
                          <a:effectLst/>
                        </a:rPr>
                        <a:t>Metropole Management </a:t>
                      </a:r>
                    </a:p>
                    <a:p>
                      <a:pPr marL="0" marR="0" algn="just">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r>
              <a:tr h="529572">
                <a:tc>
                  <a:txBody>
                    <a:bodyPr/>
                    <a:lstStyle/>
                    <a:p>
                      <a:pPr marL="0" marR="0" algn="just">
                        <a:lnSpc>
                          <a:spcPct val="107000"/>
                        </a:lnSpc>
                        <a:spcBef>
                          <a:spcPts val="0"/>
                        </a:spcBef>
                        <a:spcAft>
                          <a:spcPts val="0"/>
                        </a:spcAft>
                      </a:pPr>
                      <a:r>
                        <a:rPr lang="en-US" sz="1100" dirty="0">
                          <a:solidFill>
                            <a:schemeClr val="tx1"/>
                          </a:solidFill>
                          <a:effectLst/>
                        </a:rPr>
                        <a:t> </a:t>
                      </a:r>
                    </a:p>
                    <a:p>
                      <a:pPr marL="0" marR="0" algn="just">
                        <a:lnSpc>
                          <a:spcPct val="107000"/>
                        </a:lnSpc>
                        <a:spcBef>
                          <a:spcPts val="0"/>
                        </a:spcBef>
                        <a:spcAft>
                          <a:spcPts val="0"/>
                        </a:spcAft>
                      </a:pPr>
                      <a:r>
                        <a:rPr lang="en-US" sz="1100" dirty="0">
                          <a:solidFill>
                            <a:schemeClr val="tx1"/>
                          </a:solidFill>
                          <a:effectLst/>
                        </a:rPr>
                        <a:t>4. Employment Equity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a:solidFill>
                            <a:schemeClr val="tx1"/>
                          </a:solidFill>
                          <a:effectLst/>
                        </a:rPr>
                        <a:t> </a:t>
                      </a:r>
                    </a:p>
                    <a:p>
                      <a:pPr marL="0" marR="0" algn="just">
                        <a:lnSpc>
                          <a:spcPct val="107000"/>
                        </a:lnSpc>
                        <a:spcBef>
                          <a:spcPts val="0"/>
                        </a:spcBef>
                        <a:spcAft>
                          <a:spcPts val="0"/>
                        </a:spcAft>
                      </a:pPr>
                      <a:r>
                        <a:rPr lang="en-US" sz="1100">
                          <a:solidFill>
                            <a:schemeClr val="tx1"/>
                          </a:solidFill>
                          <a:effectLst/>
                        </a:rPr>
                        <a:t>Policy to be reviewed in terms of regional targets; a more nuanced approach to targets must be explored.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a:solidFill>
                            <a:schemeClr val="tx1"/>
                          </a:solidFill>
                          <a:effectLst/>
                        </a:rPr>
                        <a:t> </a:t>
                      </a:r>
                    </a:p>
                    <a:p>
                      <a:pPr marL="0" marR="0" algn="just">
                        <a:lnSpc>
                          <a:spcPct val="107000"/>
                        </a:lnSpc>
                        <a:spcBef>
                          <a:spcPts val="0"/>
                        </a:spcBef>
                        <a:spcAft>
                          <a:spcPts val="0"/>
                        </a:spcAft>
                      </a:pPr>
                      <a:r>
                        <a:rPr lang="en-US" sz="1100">
                          <a:solidFill>
                            <a:schemeClr val="tx1"/>
                          </a:solidFill>
                          <a:effectLst/>
                        </a:rPr>
                        <a:t>Department Head Office</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r>
              <a:tr h="529572">
                <a:tc>
                  <a:txBody>
                    <a:bodyPr/>
                    <a:lstStyle/>
                    <a:p>
                      <a:pPr marL="0" marR="0" algn="just">
                        <a:lnSpc>
                          <a:spcPct val="107000"/>
                        </a:lnSpc>
                        <a:spcBef>
                          <a:spcPts val="0"/>
                        </a:spcBef>
                        <a:spcAft>
                          <a:spcPts val="0"/>
                        </a:spcAft>
                      </a:pPr>
                      <a:r>
                        <a:rPr lang="en-US" sz="1100" dirty="0">
                          <a:solidFill>
                            <a:schemeClr val="tx1"/>
                          </a:solidFill>
                          <a:effectLst/>
                        </a:rPr>
                        <a:t> </a:t>
                      </a:r>
                    </a:p>
                    <a:p>
                      <a:pPr marL="0" marR="0">
                        <a:lnSpc>
                          <a:spcPct val="107000"/>
                        </a:lnSpc>
                        <a:spcBef>
                          <a:spcPts val="0"/>
                        </a:spcBef>
                        <a:spcAft>
                          <a:spcPts val="0"/>
                        </a:spcAft>
                      </a:pPr>
                      <a:r>
                        <a:rPr lang="en-US" sz="1100" dirty="0">
                          <a:solidFill>
                            <a:schemeClr val="tx1"/>
                          </a:solidFill>
                          <a:effectLst/>
                        </a:rPr>
                        <a:t>5. Managing of service providers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a:solidFill>
                            <a:schemeClr val="tx1"/>
                          </a:solidFill>
                          <a:effectLst/>
                        </a:rPr>
                        <a:t> </a:t>
                      </a:r>
                    </a:p>
                    <a:p>
                      <a:pPr marL="0" marR="0" algn="just">
                        <a:lnSpc>
                          <a:spcPct val="107000"/>
                        </a:lnSpc>
                        <a:spcBef>
                          <a:spcPts val="0"/>
                        </a:spcBef>
                        <a:spcAft>
                          <a:spcPts val="0"/>
                        </a:spcAft>
                      </a:pPr>
                      <a:r>
                        <a:rPr lang="en-US" sz="1100">
                          <a:solidFill>
                            <a:schemeClr val="tx1"/>
                          </a:solidFill>
                          <a:effectLst/>
                        </a:rPr>
                        <a:t>A more rigorous measure of monitoring service level agreements to be instituted.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a:solidFill>
                            <a:schemeClr val="tx1"/>
                          </a:solidFill>
                          <a:effectLst/>
                        </a:rPr>
                        <a:t> </a:t>
                      </a:r>
                    </a:p>
                    <a:p>
                      <a:pPr marL="0" marR="0" algn="just">
                        <a:lnSpc>
                          <a:spcPct val="107000"/>
                        </a:lnSpc>
                        <a:spcBef>
                          <a:spcPts val="0"/>
                        </a:spcBef>
                        <a:spcAft>
                          <a:spcPts val="0"/>
                        </a:spcAft>
                      </a:pPr>
                      <a:r>
                        <a:rPr lang="en-US" sz="1100">
                          <a:solidFill>
                            <a:schemeClr val="tx1"/>
                          </a:solidFill>
                          <a:effectLst/>
                        </a:rPr>
                        <a:t>Hospital Management</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r>
              <a:tr h="361458">
                <a:tc>
                  <a:txBody>
                    <a:bodyPr/>
                    <a:lstStyle/>
                    <a:p>
                      <a:pPr marL="0" marR="0" algn="just">
                        <a:lnSpc>
                          <a:spcPct val="107000"/>
                        </a:lnSpc>
                        <a:spcBef>
                          <a:spcPts val="0"/>
                        </a:spcBef>
                        <a:spcAft>
                          <a:spcPts val="0"/>
                        </a:spcAft>
                      </a:pPr>
                      <a:r>
                        <a:rPr lang="en-US" sz="1100" dirty="0">
                          <a:solidFill>
                            <a:schemeClr val="tx1"/>
                          </a:solidFill>
                          <a:effectLst/>
                        </a:rPr>
                        <a:t> </a:t>
                      </a:r>
                    </a:p>
                    <a:p>
                      <a:pPr marL="0" marR="0" algn="just">
                        <a:lnSpc>
                          <a:spcPct val="107000"/>
                        </a:lnSpc>
                        <a:spcBef>
                          <a:spcPts val="0"/>
                        </a:spcBef>
                        <a:spcAft>
                          <a:spcPts val="0"/>
                        </a:spcAft>
                      </a:pPr>
                      <a:r>
                        <a:rPr lang="en-US" sz="1100" dirty="0">
                          <a:solidFill>
                            <a:schemeClr val="tx1"/>
                          </a:solidFill>
                          <a:effectLst/>
                        </a:rPr>
                        <a:t>6. R60000 donation</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a:solidFill>
                            <a:schemeClr val="tx1"/>
                          </a:solidFill>
                          <a:effectLst/>
                        </a:rPr>
                        <a:t> </a:t>
                      </a:r>
                    </a:p>
                    <a:p>
                      <a:pPr marL="0" marR="0" algn="just">
                        <a:lnSpc>
                          <a:spcPct val="107000"/>
                        </a:lnSpc>
                        <a:spcBef>
                          <a:spcPts val="0"/>
                        </a:spcBef>
                        <a:spcAft>
                          <a:spcPts val="0"/>
                        </a:spcAft>
                      </a:pPr>
                      <a:r>
                        <a:rPr lang="en-US" sz="1100">
                          <a:solidFill>
                            <a:schemeClr val="tx1"/>
                          </a:solidFill>
                          <a:effectLst/>
                        </a:rPr>
                        <a:t>IMLC members to develop a joint plan on activities.</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a:solidFill>
                            <a:schemeClr val="tx1"/>
                          </a:solidFill>
                          <a:effectLst/>
                        </a:rPr>
                        <a:t> </a:t>
                      </a:r>
                    </a:p>
                    <a:p>
                      <a:pPr marL="0" marR="0" algn="just">
                        <a:lnSpc>
                          <a:spcPct val="107000"/>
                        </a:lnSpc>
                        <a:spcBef>
                          <a:spcPts val="0"/>
                        </a:spcBef>
                        <a:spcAft>
                          <a:spcPts val="0"/>
                        </a:spcAft>
                      </a:pPr>
                      <a:r>
                        <a:rPr lang="en-US" sz="1100">
                          <a:solidFill>
                            <a:schemeClr val="tx1"/>
                          </a:solidFill>
                          <a:effectLst/>
                        </a:rPr>
                        <a:t>IMLC</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r>
              <a:tr h="361458">
                <a:tc>
                  <a:txBody>
                    <a:bodyPr/>
                    <a:lstStyle/>
                    <a:p>
                      <a:pPr marL="0" marR="0" algn="just">
                        <a:lnSpc>
                          <a:spcPct val="107000"/>
                        </a:lnSpc>
                        <a:spcBef>
                          <a:spcPts val="0"/>
                        </a:spcBef>
                        <a:spcAft>
                          <a:spcPts val="0"/>
                        </a:spcAft>
                      </a:pPr>
                      <a:r>
                        <a:rPr lang="en-US" sz="1100" dirty="0">
                          <a:solidFill>
                            <a:schemeClr val="tx1"/>
                          </a:solidFill>
                          <a:effectLst/>
                        </a:rPr>
                        <a:t> </a:t>
                      </a:r>
                    </a:p>
                    <a:p>
                      <a:pPr marL="0" marR="0" algn="just">
                        <a:lnSpc>
                          <a:spcPct val="107000"/>
                        </a:lnSpc>
                        <a:spcBef>
                          <a:spcPts val="0"/>
                        </a:spcBef>
                        <a:spcAft>
                          <a:spcPts val="0"/>
                        </a:spcAft>
                      </a:pPr>
                      <a:r>
                        <a:rPr lang="en-US" sz="1100" dirty="0">
                          <a:solidFill>
                            <a:schemeClr val="tx1"/>
                          </a:solidFill>
                          <a:effectLst/>
                        </a:rPr>
                        <a:t>7. Unused leave payouts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a:solidFill>
                            <a:schemeClr val="tx1"/>
                          </a:solidFill>
                          <a:effectLst/>
                        </a:rPr>
                        <a:t> </a:t>
                      </a:r>
                    </a:p>
                    <a:p>
                      <a:pPr marL="0" marR="0" algn="just">
                        <a:lnSpc>
                          <a:spcPct val="107000"/>
                        </a:lnSpc>
                        <a:spcBef>
                          <a:spcPts val="0"/>
                        </a:spcBef>
                        <a:spcAft>
                          <a:spcPts val="0"/>
                        </a:spcAft>
                      </a:pPr>
                      <a:r>
                        <a:rPr lang="en-US" sz="1100">
                          <a:solidFill>
                            <a:schemeClr val="tx1"/>
                          </a:solidFill>
                          <a:effectLst/>
                        </a:rPr>
                        <a:t>Stringent monitoring to be instituted leading to nil payouts.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a:solidFill>
                            <a:schemeClr val="tx1"/>
                          </a:solidFill>
                          <a:effectLst/>
                        </a:rPr>
                        <a:t> </a:t>
                      </a:r>
                    </a:p>
                    <a:p>
                      <a:pPr marL="0" marR="0" algn="just">
                        <a:lnSpc>
                          <a:spcPct val="107000"/>
                        </a:lnSpc>
                        <a:spcBef>
                          <a:spcPts val="0"/>
                        </a:spcBef>
                        <a:spcAft>
                          <a:spcPts val="0"/>
                        </a:spcAft>
                      </a:pPr>
                      <a:r>
                        <a:rPr lang="en-US" sz="1100">
                          <a:solidFill>
                            <a:schemeClr val="tx1"/>
                          </a:solidFill>
                          <a:effectLst/>
                        </a:rPr>
                        <a:t>Metropole Management</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r>
              <a:tr h="529572">
                <a:tc>
                  <a:txBody>
                    <a:bodyPr/>
                    <a:lstStyle/>
                    <a:p>
                      <a:pPr marL="0" marR="0" algn="just">
                        <a:lnSpc>
                          <a:spcPct val="107000"/>
                        </a:lnSpc>
                        <a:spcBef>
                          <a:spcPts val="0"/>
                        </a:spcBef>
                        <a:spcAft>
                          <a:spcPts val="0"/>
                        </a:spcAft>
                      </a:pPr>
                      <a:r>
                        <a:rPr lang="en-US" sz="1100" dirty="0">
                          <a:solidFill>
                            <a:schemeClr val="tx1"/>
                          </a:solidFill>
                          <a:effectLst/>
                        </a:rPr>
                        <a:t> </a:t>
                      </a:r>
                    </a:p>
                    <a:p>
                      <a:pPr marL="0" marR="0">
                        <a:lnSpc>
                          <a:spcPct val="107000"/>
                        </a:lnSpc>
                        <a:spcBef>
                          <a:spcPts val="0"/>
                        </a:spcBef>
                        <a:spcAft>
                          <a:spcPts val="0"/>
                        </a:spcAft>
                      </a:pPr>
                      <a:r>
                        <a:rPr lang="en-US" sz="1100" dirty="0">
                          <a:solidFill>
                            <a:schemeClr val="tx1"/>
                          </a:solidFill>
                          <a:effectLst/>
                        </a:rPr>
                        <a:t>8. Skills Committee training approval</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a:solidFill>
                            <a:schemeClr val="tx1"/>
                          </a:solidFill>
                          <a:effectLst/>
                        </a:rPr>
                        <a:t> </a:t>
                      </a:r>
                    </a:p>
                    <a:p>
                      <a:pPr marL="0" marR="0" algn="just">
                        <a:lnSpc>
                          <a:spcPct val="107000"/>
                        </a:lnSpc>
                        <a:spcBef>
                          <a:spcPts val="0"/>
                        </a:spcBef>
                        <a:spcAft>
                          <a:spcPts val="0"/>
                        </a:spcAft>
                      </a:pPr>
                      <a:r>
                        <a:rPr lang="en-US" sz="1100">
                          <a:solidFill>
                            <a:schemeClr val="tx1"/>
                          </a:solidFill>
                          <a:effectLst/>
                        </a:rPr>
                        <a:t>A protocol and procedure to be developed and communicated to all staff.</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a:solidFill>
                            <a:schemeClr val="tx1"/>
                          </a:solidFill>
                          <a:effectLst/>
                        </a:rPr>
                        <a:t> </a:t>
                      </a:r>
                    </a:p>
                    <a:p>
                      <a:pPr marL="0" marR="0" algn="just">
                        <a:lnSpc>
                          <a:spcPct val="107000"/>
                        </a:lnSpc>
                        <a:spcBef>
                          <a:spcPts val="0"/>
                        </a:spcBef>
                        <a:spcAft>
                          <a:spcPts val="0"/>
                        </a:spcAft>
                      </a:pPr>
                      <a:r>
                        <a:rPr lang="en-US" sz="1100">
                          <a:solidFill>
                            <a:schemeClr val="tx1"/>
                          </a:solidFill>
                          <a:effectLst/>
                        </a:rPr>
                        <a:t>Hospital Management</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r>
              <a:tr h="529572">
                <a:tc>
                  <a:txBody>
                    <a:bodyPr/>
                    <a:lstStyle/>
                    <a:p>
                      <a:pPr marL="0" marR="0" algn="just">
                        <a:lnSpc>
                          <a:spcPct val="107000"/>
                        </a:lnSpc>
                        <a:spcBef>
                          <a:spcPts val="0"/>
                        </a:spcBef>
                        <a:spcAft>
                          <a:spcPts val="0"/>
                        </a:spcAft>
                      </a:pPr>
                      <a:r>
                        <a:rPr lang="en-US" sz="1100" dirty="0">
                          <a:solidFill>
                            <a:schemeClr val="tx1"/>
                          </a:solidFill>
                          <a:effectLst/>
                        </a:rPr>
                        <a:t> </a:t>
                      </a:r>
                    </a:p>
                    <a:p>
                      <a:pPr marL="0" marR="0">
                        <a:lnSpc>
                          <a:spcPct val="107000"/>
                        </a:lnSpc>
                        <a:spcBef>
                          <a:spcPts val="0"/>
                        </a:spcBef>
                        <a:spcAft>
                          <a:spcPts val="0"/>
                        </a:spcAft>
                      </a:pPr>
                      <a:r>
                        <a:rPr lang="en-US" sz="1100" dirty="0">
                          <a:solidFill>
                            <a:schemeClr val="tx1"/>
                          </a:solidFill>
                          <a:effectLst/>
                        </a:rPr>
                        <a:t>9. Staff doctor available for staff</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a:solidFill>
                            <a:schemeClr val="tx1"/>
                          </a:solidFill>
                          <a:effectLst/>
                        </a:rPr>
                        <a:t> </a:t>
                      </a:r>
                    </a:p>
                    <a:p>
                      <a:pPr marL="0" marR="0" algn="just">
                        <a:lnSpc>
                          <a:spcPct val="107000"/>
                        </a:lnSpc>
                        <a:spcBef>
                          <a:spcPts val="0"/>
                        </a:spcBef>
                        <a:spcAft>
                          <a:spcPts val="0"/>
                        </a:spcAft>
                      </a:pPr>
                      <a:r>
                        <a:rPr lang="en-US" sz="1100">
                          <a:solidFill>
                            <a:schemeClr val="tx1"/>
                          </a:solidFill>
                          <a:effectLst/>
                        </a:rPr>
                        <a:t>A viable arrangement to be made that allows for access to a doctor.</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a:solidFill>
                            <a:schemeClr val="tx1"/>
                          </a:solidFill>
                          <a:effectLst/>
                        </a:rPr>
                        <a:t> </a:t>
                      </a:r>
                    </a:p>
                    <a:p>
                      <a:pPr marL="0" marR="0" algn="just">
                        <a:lnSpc>
                          <a:spcPct val="107000"/>
                        </a:lnSpc>
                        <a:spcBef>
                          <a:spcPts val="0"/>
                        </a:spcBef>
                        <a:spcAft>
                          <a:spcPts val="0"/>
                        </a:spcAft>
                      </a:pPr>
                      <a:r>
                        <a:rPr lang="en-US" sz="1100">
                          <a:solidFill>
                            <a:schemeClr val="tx1"/>
                          </a:solidFill>
                          <a:effectLst/>
                        </a:rPr>
                        <a:t>Hospital Management</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r>
              <a:tr h="361458">
                <a:tc>
                  <a:txBody>
                    <a:bodyPr/>
                    <a:lstStyle/>
                    <a:p>
                      <a:pPr marL="0" marR="0" algn="just">
                        <a:lnSpc>
                          <a:spcPct val="107000"/>
                        </a:lnSpc>
                        <a:spcBef>
                          <a:spcPts val="0"/>
                        </a:spcBef>
                        <a:spcAft>
                          <a:spcPts val="0"/>
                        </a:spcAft>
                      </a:pPr>
                      <a:r>
                        <a:rPr lang="en-US" sz="1100" dirty="0">
                          <a:solidFill>
                            <a:schemeClr val="tx1"/>
                          </a:solidFill>
                          <a:effectLst/>
                        </a:rPr>
                        <a:t> </a:t>
                      </a:r>
                    </a:p>
                    <a:p>
                      <a:pPr marL="0" marR="0">
                        <a:lnSpc>
                          <a:spcPct val="107000"/>
                        </a:lnSpc>
                        <a:spcBef>
                          <a:spcPts val="0"/>
                        </a:spcBef>
                        <a:spcAft>
                          <a:spcPts val="0"/>
                        </a:spcAft>
                      </a:pPr>
                      <a:r>
                        <a:rPr lang="en-US" sz="1100" dirty="0">
                          <a:solidFill>
                            <a:schemeClr val="tx1"/>
                          </a:solidFill>
                          <a:effectLst/>
                        </a:rPr>
                        <a:t>10. OHSA compliance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a:solidFill>
                            <a:schemeClr val="tx1"/>
                          </a:solidFill>
                          <a:effectLst/>
                        </a:rPr>
                        <a:t> </a:t>
                      </a:r>
                    </a:p>
                    <a:p>
                      <a:pPr marL="0" marR="0" algn="just">
                        <a:lnSpc>
                          <a:spcPct val="107000"/>
                        </a:lnSpc>
                        <a:spcBef>
                          <a:spcPts val="0"/>
                        </a:spcBef>
                        <a:spcAft>
                          <a:spcPts val="0"/>
                        </a:spcAft>
                      </a:pPr>
                      <a:r>
                        <a:rPr lang="en-US" sz="1100">
                          <a:solidFill>
                            <a:schemeClr val="tx1"/>
                          </a:solidFill>
                          <a:effectLst/>
                        </a:rPr>
                        <a:t>An independent evaluation of compliance to be undertaken.</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a:solidFill>
                            <a:schemeClr val="tx1"/>
                          </a:solidFill>
                          <a:effectLst/>
                        </a:rPr>
                        <a:t> </a:t>
                      </a:r>
                    </a:p>
                    <a:p>
                      <a:pPr marL="0" marR="0" algn="just">
                        <a:lnSpc>
                          <a:spcPct val="107000"/>
                        </a:lnSpc>
                        <a:spcBef>
                          <a:spcPts val="0"/>
                        </a:spcBef>
                        <a:spcAft>
                          <a:spcPts val="0"/>
                        </a:spcAft>
                      </a:pPr>
                      <a:r>
                        <a:rPr lang="en-US" sz="1100">
                          <a:solidFill>
                            <a:schemeClr val="tx1"/>
                          </a:solidFill>
                          <a:effectLst/>
                        </a:rPr>
                        <a:t>Metropole Management</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r>
              <a:tr h="365730">
                <a:tc>
                  <a:txBody>
                    <a:bodyPr/>
                    <a:lstStyle/>
                    <a:p>
                      <a:pPr marL="0" marR="0" algn="just">
                        <a:lnSpc>
                          <a:spcPct val="107000"/>
                        </a:lnSpc>
                        <a:spcBef>
                          <a:spcPts val="0"/>
                        </a:spcBef>
                        <a:spcAft>
                          <a:spcPts val="0"/>
                        </a:spcAft>
                      </a:pPr>
                      <a:r>
                        <a:rPr lang="en-US" sz="1100" dirty="0">
                          <a:solidFill>
                            <a:schemeClr val="tx1"/>
                          </a:solidFill>
                          <a:effectLst/>
                        </a:rPr>
                        <a:t> </a:t>
                      </a:r>
                    </a:p>
                    <a:p>
                      <a:pPr marL="0" marR="0">
                        <a:lnSpc>
                          <a:spcPct val="107000"/>
                        </a:lnSpc>
                        <a:spcBef>
                          <a:spcPts val="0"/>
                        </a:spcBef>
                        <a:spcAft>
                          <a:spcPts val="0"/>
                        </a:spcAft>
                      </a:pPr>
                      <a:r>
                        <a:rPr lang="en-US" sz="1100" dirty="0">
                          <a:solidFill>
                            <a:schemeClr val="tx1"/>
                          </a:solidFill>
                          <a:effectLst/>
                        </a:rPr>
                        <a:t>11. Quality Care Manager post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a:solidFill>
                            <a:schemeClr val="tx1"/>
                          </a:solidFill>
                          <a:effectLst/>
                        </a:rPr>
                        <a:t> </a:t>
                      </a:r>
                    </a:p>
                    <a:p>
                      <a:pPr marL="0" marR="0" algn="just">
                        <a:lnSpc>
                          <a:spcPct val="107000"/>
                        </a:lnSpc>
                        <a:spcBef>
                          <a:spcPts val="0"/>
                        </a:spcBef>
                        <a:spcAft>
                          <a:spcPts val="0"/>
                        </a:spcAft>
                      </a:pPr>
                      <a:r>
                        <a:rPr lang="en-US" sz="1100">
                          <a:solidFill>
                            <a:schemeClr val="tx1"/>
                          </a:solidFill>
                          <a:effectLst/>
                        </a:rPr>
                        <a:t>The contract to end on 30 Jun 2018. The post to be advertised.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a:solidFill>
                            <a:schemeClr val="tx1"/>
                          </a:solidFill>
                          <a:effectLst/>
                        </a:rPr>
                        <a:t> </a:t>
                      </a:r>
                    </a:p>
                    <a:p>
                      <a:pPr marL="0" marR="0" algn="just">
                        <a:lnSpc>
                          <a:spcPct val="107000"/>
                        </a:lnSpc>
                        <a:spcBef>
                          <a:spcPts val="0"/>
                        </a:spcBef>
                        <a:spcAft>
                          <a:spcPts val="0"/>
                        </a:spcAft>
                      </a:pPr>
                      <a:r>
                        <a:rPr lang="en-US" sz="1100">
                          <a:solidFill>
                            <a:schemeClr val="tx1"/>
                          </a:solidFill>
                          <a:effectLst/>
                        </a:rPr>
                        <a:t>Metropole Management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r>
              <a:tr h="361458">
                <a:tc>
                  <a:txBody>
                    <a:bodyPr/>
                    <a:lstStyle/>
                    <a:p>
                      <a:pPr marL="0" marR="0" algn="just">
                        <a:lnSpc>
                          <a:spcPct val="107000"/>
                        </a:lnSpc>
                        <a:spcBef>
                          <a:spcPts val="0"/>
                        </a:spcBef>
                        <a:spcAft>
                          <a:spcPts val="0"/>
                        </a:spcAft>
                      </a:pPr>
                      <a:r>
                        <a:rPr lang="en-US" sz="1100" dirty="0">
                          <a:solidFill>
                            <a:schemeClr val="tx1"/>
                          </a:solidFill>
                          <a:effectLst/>
                        </a:rPr>
                        <a:t> </a:t>
                      </a:r>
                    </a:p>
                    <a:p>
                      <a:pPr marL="0" marR="0">
                        <a:lnSpc>
                          <a:spcPct val="107000"/>
                        </a:lnSpc>
                        <a:spcBef>
                          <a:spcPts val="0"/>
                        </a:spcBef>
                        <a:spcAft>
                          <a:spcPts val="0"/>
                        </a:spcAft>
                      </a:pPr>
                      <a:r>
                        <a:rPr lang="en-US" sz="1100" dirty="0">
                          <a:solidFill>
                            <a:schemeClr val="tx1"/>
                          </a:solidFill>
                          <a:effectLst/>
                        </a:rPr>
                        <a:t>12. Grievances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dirty="0">
                          <a:solidFill>
                            <a:schemeClr val="tx1"/>
                          </a:solidFill>
                          <a:effectLst/>
                        </a:rPr>
                        <a:t> </a:t>
                      </a:r>
                    </a:p>
                    <a:p>
                      <a:pPr marL="0" marR="0" algn="just">
                        <a:lnSpc>
                          <a:spcPct val="107000"/>
                        </a:lnSpc>
                        <a:spcBef>
                          <a:spcPts val="0"/>
                        </a:spcBef>
                        <a:spcAft>
                          <a:spcPts val="0"/>
                        </a:spcAft>
                      </a:pPr>
                      <a:r>
                        <a:rPr lang="en-US" sz="1100" dirty="0">
                          <a:solidFill>
                            <a:schemeClr val="tx1"/>
                          </a:solidFill>
                          <a:effectLst/>
                        </a:rPr>
                        <a:t>Grievances procedures to be observed; training provided.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c>
                  <a:txBody>
                    <a:bodyPr/>
                    <a:lstStyle/>
                    <a:p>
                      <a:pPr marL="0" marR="0" algn="just">
                        <a:lnSpc>
                          <a:spcPct val="107000"/>
                        </a:lnSpc>
                        <a:spcBef>
                          <a:spcPts val="0"/>
                        </a:spcBef>
                        <a:spcAft>
                          <a:spcPts val="0"/>
                        </a:spcAft>
                      </a:pPr>
                      <a:r>
                        <a:rPr lang="en-US" sz="1100" dirty="0">
                          <a:solidFill>
                            <a:schemeClr val="tx1"/>
                          </a:solidFill>
                          <a:effectLst/>
                        </a:rPr>
                        <a:t> </a:t>
                      </a:r>
                    </a:p>
                    <a:p>
                      <a:pPr marL="0" marR="0" algn="just">
                        <a:lnSpc>
                          <a:spcPct val="107000"/>
                        </a:lnSpc>
                        <a:spcBef>
                          <a:spcPts val="0"/>
                        </a:spcBef>
                        <a:spcAft>
                          <a:spcPts val="0"/>
                        </a:spcAft>
                      </a:pPr>
                      <a:r>
                        <a:rPr lang="en-US" sz="1100" dirty="0">
                          <a:solidFill>
                            <a:schemeClr val="tx1"/>
                          </a:solidFill>
                          <a:effectLst/>
                        </a:rPr>
                        <a:t>PSC</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257" marR="43257" marT="0" marB="0"/>
                </a:tc>
              </a:tr>
            </a:tbl>
          </a:graphicData>
        </a:graphic>
      </p:graphicFrame>
      <p:sp>
        <p:nvSpPr>
          <p:cNvPr id="4" name="Slide Number Placeholder 3"/>
          <p:cNvSpPr>
            <a:spLocks noGrp="1"/>
          </p:cNvSpPr>
          <p:nvPr>
            <p:ph type="sldNum" sz="quarter" idx="12"/>
          </p:nvPr>
        </p:nvSpPr>
        <p:spPr/>
        <p:txBody>
          <a:bodyPr/>
          <a:lstStyle/>
          <a:p>
            <a:pPr>
              <a:defRPr/>
            </a:pPr>
            <a:fld id="{4E9250B9-2D58-49F2-9994-51915C2C0244}" type="slidenum">
              <a:rPr lang="en-US" altLang="en-US" smtClean="0">
                <a:solidFill>
                  <a:srgbClr val="000000"/>
                </a:solidFill>
              </a:rPr>
              <a:pPr>
                <a:defRPr/>
              </a:pPr>
              <a:t>7</a:t>
            </a:fld>
            <a:endParaRPr lang="en-US" altLang="en-US">
              <a:solidFill>
                <a:srgbClr val="000000"/>
              </a:solidFill>
            </a:endParaRPr>
          </a:p>
        </p:txBody>
      </p:sp>
    </p:spTree>
    <p:extLst>
      <p:ext uri="{BB962C8B-B14F-4D97-AF65-F5344CB8AC3E}">
        <p14:creationId xmlns:p14="http://schemas.microsoft.com/office/powerpoint/2010/main" xmlns="" val="3440264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Update on Implementation of Recommendations</a:t>
            </a:r>
            <a:endParaRPr lang="en-US" sz="2400" dirty="0"/>
          </a:p>
        </p:txBody>
      </p:sp>
      <p:sp>
        <p:nvSpPr>
          <p:cNvPr id="4" name="Slide Number Placeholder 3"/>
          <p:cNvSpPr>
            <a:spLocks noGrp="1"/>
          </p:cNvSpPr>
          <p:nvPr>
            <p:ph type="sldNum" sz="quarter" idx="12"/>
          </p:nvPr>
        </p:nvSpPr>
        <p:spPr/>
        <p:txBody>
          <a:bodyPr/>
          <a:lstStyle/>
          <a:p>
            <a:pPr>
              <a:defRPr/>
            </a:pPr>
            <a:fld id="{4E9250B9-2D58-49F2-9994-51915C2C0244}" type="slidenum">
              <a:rPr lang="en-US" altLang="en-US" smtClean="0">
                <a:solidFill>
                  <a:srgbClr val="000000"/>
                </a:solidFill>
              </a:rPr>
              <a:pPr>
                <a:defRPr/>
              </a:pPr>
              <a:t>8</a:t>
            </a:fld>
            <a:endParaRPr lang="en-US" altLang="en-US">
              <a:solidFill>
                <a:srgbClr val="000000"/>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xmlns="" val="94652529"/>
              </p:ext>
            </p:extLst>
          </p:nvPr>
        </p:nvGraphicFramePr>
        <p:xfrm>
          <a:off x="457202" y="1268761"/>
          <a:ext cx="8075238" cy="5035677"/>
        </p:xfrm>
        <a:graphic>
          <a:graphicData uri="http://schemas.openxmlformats.org/drawingml/2006/table">
            <a:tbl>
              <a:tblPr firstRow="1" firstCol="1" bandRow="1"/>
              <a:tblGrid>
                <a:gridCol w="2001401"/>
                <a:gridCol w="2667596"/>
                <a:gridCol w="3406241"/>
              </a:tblGrid>
              <a:tr h="131780">
                <a:tc>
                  <a:txBody>
                    <a:bodyPr/>
                    <a:lstStyle/>
                    <a:p>
                      <a:pPr marL="0" marR="0" algn="just">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Arial" panose="020B0604020202020204" pitchFamily="34" charset="0"/>
                        </a:rPr>
                        <a:t>ISSUE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2873" marR="52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just">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Arial" panose="020B0604020202020204" pitchFamily="34" charset="0"/>
                        </a:rPr>
                        <a:t>RECOMMENDED ACTION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2873" marR="52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just">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Arial" panose="020B0604020202020204" pitchFamily="34" charset="0"/>
                        </a:rPr>
                        <a:t>DEPARTMENT’S RESPONSE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2873" marR="52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r>
              <a:tr h="893204">
                <a:tc>
                  <a:txBody>
                    <a:bodyPr/>
                    <a:lstStyle/>
                    <a:p>
                      <a:pPr marL="0" marR="0" algn="just">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Arial" panose="020B0604020202020204" pitchFamily="34" charset="0"/>
                        </a:rPr>
                        <a:t>1. IMLC Resuscitation</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52873" marR="52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A mediation process to be instituted to normalize relations between the parties.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2873" marR="52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Numerous attempts have been made to revive the IMLC with no success. Attempts were even made to ask for assistance from NEHAWU’s Provincial Office with no success.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2873" marR="52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3204">
                <a:tc>
                  <a:txBody>
                    <a:bodyPr/>
                    <a:lstStyle/>
                    <a:p>
                      <a:pPr marL="0" marR="0" algn="just">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Arial" panose="020B0604020202020204" pitchFamily="34" charset="0"/>
                        </a:rPr>
                        <a:t>2. Staff shortages and advertising of posts</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52873" marR="52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Information to be made available to IMLC members regarding posts, vacancies, and criteria for advertising of posts.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2873" marR="52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The information could not be provided to the IMLC due to the fact that it has not been revived.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2873" marR="52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3606">
                <a:tc>
                  <a:txBody>
                    <a:bodyPr/>
                    <a:lstStyle/>
                    <a:p>
                      <a:pPr marL="0" marR="0" algn="just">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Arial" panose="020B0604020202020204" pitchFamily="34" charset="0"/>
                        </a:rPr>
                        <a:t>3. Recruitment and Selection Standards</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52873" marR="52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Delegations to be revoked as an interim measure; training to be provided; and stringent monitoring of R and S processes.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873" marR="52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The delegations have been elevated to the Office of the Chief Director: Metro Health Services (CD: MHS). Additional capacity was allocated to the function at Hospital level and the function is quality checked at CD Office level as from 01 August 2018.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2873" marR="52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5603">
                <a:tc>
                  <a:txBody>
                    <a:bodyPr/>
                    <a:lstStyle/>
                    <a:p>
                      <a:pPr marL="0" marR="0" algn="just">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Arial" panose="020B0604020202020204" pitchFamily="34" charset="0"/>
                        </a:rPr>
                        <a:t>4. Employment Equity</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52873" marR="52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Policy to be reviewed in terms of regional targets; a more nuanced approach to targets must be explored.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2873" marR="52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The Department has changed its current targets from regional (Sub-structure) to Institutional (Hospital and Primary Health Clinics).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2873" marR="52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3204">
                <a:tc>
                  <a:txBody>
                    <a:bodyPr/>
                    <a:lstStyle/>
                    <a:p>
                      <a:pPr marL="0" marR="0" algn="just">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cs typeface="Arial" panose="020B0604020202020204" pitchFamily="34" charset="0"/>
                        </a:rPr>
                        <a:t> </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cs typeface="Arial" panose="020B0604020202020204" pitchFamily="34" charset="0"/>
                        </a:rPr>
                        <a:t>5. Managing of service providers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873" marR="52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A more rigorous measure of monitoring service level agreements to be instituted.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2873" marR="52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Daily inspections are conducted per area; monthly meetings are held with the service providers and if needed penalties instituted.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873" marR="52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357319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D0FE442-9B6E-4405-9D96-25FE40FBBC57}" type="slidenum">
              <a:rPr lang="en-US" altLang="en-US" smtClean="0">
                <a:solidFill>
                  <a:srgbClr val="000000"/>
                </a:solidFill>
              </a:rPr>
              <a:pPr>
                <a:defRPr/>
              </a:pPr>
              <a:t>9</a:t>
            </a:fld>
            <a:endParaRPr lang="en-US" altLang="en-US">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2441066122"/>
              </p:ext>
            </p:extLst>
          </p:nvPr>
        </p:nvGraphicFramePr>
        <p:xfrm>
          <a:off x="323528" y="620688"/>
          <a:ext cx="8414592" cy="5649468"/>
        </p:xfrm>
        <a:graphic>
          <a:graphicData uri="http://schemas.openxmlformats.org/drawingml/2006/table">
            <a:tbl>
              <a:tblPr firstRow="1" firstCol="1" bandRow="1"/>
              <a:tblGrid>
                <a:gridCol w="2402612"/>
                <a:gridCol w="2640427"/>
                <a:gridCol w="3371553"/>
              </a:tblGrid>
              <a:tr h="852203">
                <a:tc>
                  <a:txBody>
                    <a:bodyPr/>
                    <a:lstStyle/>
                    <a:p>
                      <a:pPr marL="0" marR="0" algn="just">
                        <a:lnSpc>
                          <a:spcPct val="107000"/>
                        </a:lnSpc>
                        <a:spcBef>
                          <a:spcPts val="0"/>
                        </a:spcBef>
                        <a:spcAft>
                          <a:spcPts val="0"/>
                        </a:spcAft>
                      </a:pPr>
                      <a:r>
                        <a:rPr lang="en-US" sz="1050" b="1" dirty="0">
                          <a:effectLst/>
                          <a:latin typeface="Century Gothic" panose="020B0502020202020204" pitchFamily="34" charset="0"/>
                          <a:ea typeface="Calibri" panose="020F0502020204030204" pitchFamily="34" charset="0"/>
                          <a:cs typeface="Arial" panose="020B0604020202020204" pitchFamily="34" charset="0"/>
                        </a:rPr>
                        <a:t> </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50" b="1" dirty="0">
                          <a:effectLst/>
                          <a:latin typeface="Century Gothic" panose="020B0502020202020204" pitchFamily="34" charset="0"/>
                          <a:ea typeface="Calibri" panose="020F0502020204030204" pitchFamily="34" charset="0"/>
                          <a:cs typeface="Arial" panose="020B0604020202020204" pitchFamily="34" charset="0"/>
                        </a:rPr>
                        <a:t>6. R60000 donation</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41834" marR="41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050" dirty="0">
                          <a:effectLst/>
                          <a:latin typeface="Century Gothic" panose="020B0502020202020204" pitchFamily="34" charset="0"/>
                          <a:ea typeface="Calibri" panose="020F0502020204030204" pitchFamily="34" charset="0"/>
                          <a:cs typeface="Arial" panose="020B0604020202020204" pitchFamily="34"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50" dirty="0">
                          <a:effectLst/>
                          <a:latin typeface="Century Gothic" panose="020B0502020202020204" pitchFamily="34" charset="0"/>
                          <a:ea typeface="Calibri" panose="020F0502020204030204" pitchFamily="34" charset="0"/>
                          <a:cs typeface="Arial" panose="020B0604020202020204" pitchFamily="34" charset="0"/>
                        </a:rPr>
                        <a:t>IMLC members to develop a joint </a:t>
                      </a:r>
                      <a:r>
                        <a:rPr lang="en-US" sz="1050" dirty="0" err="1" smtClean="0">
                          <a:effectLst/>
                          <a:latin typeface="Century Gothic" panose="020B0502020202020204" pitchFamily="34" charset="0"/>
                          <a:ea typeface="Calibri" panose="020F0502020204030204" pitchFamily="34" charset="0"/>
                          <a:cs typeface="Arial" panose="020B0604020202020204" pitchFamily="34" charset="0"/>
                        </a:rPr>
                        <a:t>pl</a:t>
                      </a:r>
                      <a:r>
                        <a:rPr lang="en-US" sz="1050" dirty="0" smtClean="0">
                          <a:effectLst/>
                          <a:latin typeface="Century Gothic" panose="020B0502020202020204" pitchFamily="34" charset="0"/>
                          <a:ea typeface="Calibri" panose="020F0502020204030204" pitchFamily="34" charset="0"/>
                          <a:cs typeface="Arial" panose="020B0604020202020204" pitchFamily="34" charset="0"/>
                        </a:rPr>
                        <a:t>  an </a:t>
                      </a:r>
                      <a:r>
                        <a:rPr lang="en-US" sz="1050" dirty="0">
                          <a:effectLst/>
                          <a:latin typeface="Century Gothic" panose="020B0502020202020204" pitchFamily="34" charset="0"/>
                          <a:ea typeface="Calibri" panose="020F0502020204030204" pitchFamily="34" charset="0"/>
                          <a:cs typeface="Arial" panose="020B0604020202020204" pitchFamily="34" charset="0"/>
                        </a:rPr>
                        <a:t>on activities.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834" marR="41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050" dirty="0">
                          <a:effectLst/>
                          <a:latin typeface="Century Gothic" panose="020B0502020202020204" pitchFamily="34" charset="0"/>
                          <a:ea typeface="Calibri" panose="020F0502020204030204" pitchFamily="34" charset="0"/>
                          <a:cs typeface="Arial" panose="020B0604020202020204" pitchFamily="34"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50" dirty="0">
                          <a:effectLst/>
                          <a:latin typeface="Century Gothic" panose="020B0502020202020204" pitchFamily="34" charset="0"/>
                          <a:ea typeface="Calibri" panose="020F0502020204030204" pitchFamily="34" charset="0"/>
                          <a:cs typeface="Arial" panose="020B0604020202020204" pitchFamily="34" charset="0"/>
                        </a:rPr>
                        <a:t>Hospital Management has committed to a Staff Function; however the proposal could not be tabled at the IMLC</a:t>
                      </a: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r>
                        <a:rPr lang="en-US" sz="1050" dirty="0">
                          <a:effectLst/>
                          <a:latin typeface="Century Gothic" panose="020B0502020202020204" pitchFamily="34" charset="0"/>
                          <a:ea typeface="Calibri" panose="020F0502020204030204" pitchFamily="34" charset="0"/>
                          <a:cs typeface="Arial" panose="020B0604020202020204" pitchFamily="34" charset="0"/>
                        </a:rPr>
                        <a:t>due to the fact that it has not been revived.</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834" marR="41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2203">
                <a:tc>
                  <a:txBody>
                    <a:bodyPr/>
                    <a:lstStyle/>
                    <a:p>
                      <a:pPr marL="0" marR="0" algn="just">
                        <a:lnSpc>
                          <a:spcPct val="107000"/>
                        </a:lnSpc>
                        <a:spcBef>
                          <a:spcPts val="0"/>
                        </a:spcBef>
                        <a:spcAft>
                          <a:spcPts val="0"/>
                        </a:spcAft>
                      </a:pPr>
                      <a:r>
                        <a:rPr lang="en-US" sz="1050" b="1" dirty="0">
                          <a:effectLst/>
                          <a:latin typeface="Century Gothic" panose="020B0502020202020204" pitchFamily="34" charset="0"/>
                          <a:ea typeface="Calibri" panose="020F0502020204030204" pitchFamily="34" charset="0"/>
                          <a:cs typeface="Arial" panose="020B0604020202020204" pitchFamily="34" charset="0"/>
                        </a:rPr>
                        <a:t> </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50" b="1" dirty="0">
                          <a:effectLst/>
                          <a:latin typeface="Century Gothic" panose="020B0502020202020204" pitchFamily="34" charset="0"/>
                          <a:ea typeface="Calibri" panose="020F0502020204030204" pitchFamily="34" charset="0"/>
                          <a:cs typeface="Arial" panose="020B0604020202020204" pitchFamily="34" charset="0"/>
                        </a:rPr>
                        <a:t>7. Unused leave payouts</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41834" marR="41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050" dirty="0">
                          <a:effectLst/>
                          <a:latin typeface="Century Gothic" panose="020B0502020202020204" pitchFamily="34" charset="0"/>
                          <a:ea typeface="Calibri" panose="020F0502020204030204" pitchFamily="34" charset="0"/>
                          <a:cs typeface="Arial" panose="020B0604020202020204" pitchFamily="34"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50" dirty="0">
                          <a:effectLst/>
                          <a:latin typeface="Century Gothic" panose="020B0502020202020204" pitchFamily="34" charset="0"/>
                          <a:ea typeface="Calibri" panose="020F0502020204030204" pitchFamily="34" charset="0"/>
                          <a:cs typeface="Arial" panose="020B0604020202020204" pitchFamily="34" charset="0"/>
                        </a:rPr>
                        <a:t>Stringent monitoring to be instituted leading to nil payouts.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834" marR="41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050" dirty="0">
                          <a:effectLst/>
                          <a:latin typeface="Century Gothic" panose="020B0502020202020204" pitchFamily="34" charset="0"/>
                          <a:ea typeface="Calibri" panose="020F0502020204030204" pitchFamily="34" charset="0"/>
                          <a:cs typeface="Arial" panose="020B0604020202020204" pitchFamily="34"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50" dirty="0">
                          <a:effectLst/>
                          <a:latin typeface="Century Gothic" panose="020B0502020202020204" pitchFamily="34" charset="0"/>
                          <a:ea typeface="Calibri" panose="020F0502020204030204" pitchFamily="34" charset="0"/>
                          <a:cs typeface="Arial" panose="020B0604020202020204" pitchFamily="34" charset="0"/>
                        </a:rPr>
                        <a:t>The practice of leave payouts has been addressed and stringent monitoring measures have been put in place to prevent the payout of unused leave.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834" marR="41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2203">
                <a:tc>
                  <a:txBody>
                    <a:bodyPr/>
                    <a:lstStyle/>
                    <a:p>
                      <a:pPr marL="0" marR="0" algn="just">
                        <a:lnSpc>
                          <a:spcPct val="107000"/>
                        </a:lnSpc>
                        <a:spcBef>
                          <a:spcPts val="0"/>
                        </a:spcBef>
                        <a:spcAft>
                          <a:spcPts val="0"/>
                        </a:spcAft>
                      </a:pPr>
                      <a:r>
                        <a:rPr lang="en-US" sz="1050" b="1">
                          <a:effectLst/>
                          <a:latin typeface="Century Gothic" panose="020B0502020202020204" pitchFamily="34" charset="0"/>
                          <a:ea typeface="Calibri" panose="020F0502020204030204" pitchFamily="34" charset="0"/>
                          <a:cs typeface="Arial" panose="020B0604020202020204" pitchFamily="34" charset="0"/>
                        </a:rPr>
                        <a:t> </a:t>
                      </a:r>
                      <a:endParaRPr lang="en-US" sz="1050" b="1">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50" b="1">
                          <a:effectLst/>
                          <a:latin typeface="Century Gothic" panose="020B0502020202020204" pitchFamily="34" charset="0"/>
                          <a:ea typeface="Calibri" panose="020F0502020204030204" pitchFamily="34" charset="0"/>
                          <a:cs typeface="Arial" panose="020B0604020202020204" pitchFamily="34" charset="0"/>
                        </a:rPr>
                        <a:t>8. Skills Committee training approval</a:t>
                      </a:r>
                      <a:endParaRPr lang="en-US" sz="1050" b="1">
                        <a:effectLst/>
                        <a:latin typeface="Calibri" panose="020F0502020204030204" pitchFamily="34" charset="0"/>
                        <a:ea typeface="Calibri" panose="020F0502020204030204" pitchFamily="34" charset="0"/>
                        <a:cs typeface="Times New Roman" panose="02020603050405020304" pitchFamily="18" charset="0"/>
                      </a:endParaRPr>
                    </a:p>
                  </a:txBody>
                  <a:tcPr marL="41834" marR="41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050">
                          <a:effectLst/>
                          <a:latin typeface="Century Gothic" panose="020B0502020202020204" pitchFamily="34" charset="0"/>
                          <a:ea typeface="Calibri" panose="020F0502020204030204" pitchFamily="34" charset="0"/>
                          <a:cs typeface="Arial" panose="020B0604020202020204" pitchFamily="34" charset="0"/>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50">
                          <a:effectLst/>
                          <a:latin typeface="Century Gothic" panose="020B0502020202020204" pitchFamily="34" charset="0"/>
                          <a:ea typeface="Calibri" panose="020F0502020204030204" pitchFamily="34" charset="0"/>
                          <a:cs typeface="Arial" panose="020B0604020202020204" pitchFamily="34" charset="0"/>
                        </a:rPr>
                        <a:t>A protocol and procedure to be developed and communicated to all staff.</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1834" marR="41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050" dirty="0">
                          <a:effectLst/>
                          <a:latin typeface="Century Gothic" panose="020B0502020202020204" pitchFamily="34" charset="0"/>
                          <a:ea typeface="Calibri" panose="020F0502020204030204" pitchFamily="34" charset="0"/>
                          <a:cs typeface="Arial" panose="020B0604020202020204" pitchFamily="34"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50" dirty="0">
                          <a:effectLst/>
                          <a:latin typeface="Century Gothic" panose="020B0502020202020204" pitchFamily="34" charset="0"/>
                          <a:ea typeface="Calibri" panose="020F0502020204030204" pitchFamily="34" charset="0"/>
                          <a:cs typeface="Arial" panose="020B0604020202020204" pitchFamily="34" charset="0"/>
                        </a:rPr>
                        <a:t>The implementation of the current SOPs is closely monitored and a process is underway to review the Terms of Reference of the Skills Committee and the SOPs in question.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834" marR="41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2203">
                <a:tc>
                  <a:txBody>
                    <a:bodyPr/>
                    <a:lstStyle/>
                    <a:p>
                      <a:pPr marL="0" marR="0" algn="just">
                        <a:lnSpc>
                          <a:spcPct val="107000"/>
                        </a:lnSpc>
                        <a:spcBef>
                          <a:spcPts val="0"/>
                        </a:spcBef>
                        <a:spcAft>
                          <a:spcPts val="0"/>
                        </a:spcAft>
                      </a:pPr>
                      <a:r>
                        <a:rPr lang="en-US" sz="1050" b="1">
                          <a:effectLst/>
                          <a:latin typeface="Century Gothic" panose="020B0502020202020204" pitchFamily="34" charset="0"/>
                          <a:ea typeface="Calibri" panose="020F0502020204030204" pitchFamily="34" charset="0"/>
                          <a:cs typeface="Arial" panose="020B0604020202020204" pitchFamily="34" charset="0"/>
                        </a:rPr>
                        <a:t> </a:t>
                      </a:r>
                      <a:endParaRPr lang="en-US" sz="1050" b="1">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50" b="1">
                          <a:effectLst/>
                          <a:latin typeface="Century Gothic" panose="020B0502020202020204" pitchFamily="34" charset="0"/>
                          <a:ea typeface="Calibri" panose="020F0502020204030204" pitchFamily="34" charset="0"/>
                          <a:cs typeface="Arial" panose="020B0604020202020204" pitchFamily="34" charset="0"/>
                        </a:rPr>
                        <a:t>9. Staff doctor available for staff</a:t>
                      </a:r>
                      <a:endParaRPr lang="en-US" sz="1050" b="1">
                        <a:effectLst/>
                        <a:latin typeface="Calibri" panose="020F0502020204030204" pitchFamily="34" charset="0"/>
                        <a:ea typeface="Calibri" panose="020F0502020204030204" pitchFamily="34" charset="0"/>
                        <a:cs typeface="Times New Roman" panose="02020603050405020304" pitchFamily="18" charset="0"/>
                      </a:endParaRPr>
                    </a:p>
                  </a:txBody>
                  <a:tcPr marL="41834" marR="41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050">
                          <a:effectLst/>
                          <a:latin typeface="Century Gothic" panose="020B0502020202020204" pitchFamily="34" charset="0"/>
                          <a:ea typeface="Calibri" panose="020F0502020204030204" pitchFamily="34" charset="0"/>
                          <a:cs typeface="Arial" panose="020B0604020202020204" pitchFamily="34" charset="0"/>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50">
                          <a:effectLst/>
                          <a:latin typeface="Century Gothic" panose="020B0502020202020204" pitchFamily="34" charset="0"/>
                          <a:ea typeface="Calibri" panose="020F0502020204030204" pitchFamily="34" charset="0"/>
                          <a:cs typeface="Arial" panose="020B0604020202020204" pitchFamily="34" charset="0"/>
                        </a:rPr>
                        <a:t>A viable arrangement to be made that allows for access to a doctor.</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1834" marR="41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50" dirty="0">
                          <a:effectLst/>
                          <a:latin typeface="Century Gothic" panose="020B0502020202020204" pitchFamily="34" charset="0"/>
                          <a:ea typeface="Calibri" panose="020F0502020204030204" pitchFamily="34" charset="0"/>
                          <a:cs typeface="Arial" panose="020B0604020202020204" pitchFamily="34" charset="0"/>
                        </a:rPr>
                        <a:t/>
                      </a:r>
                      <a:br>
                        <a:rPr lang="en-US" sz="1050" dirty="0">
                          <a:effectLst/>
                          <a:latin typeface="Century Gothic" panose="020B0502020202020204" pitchFamily="34" charset="0"/>
                          <a:ea typeface="Calibri" panose="020F0502020204030204" pitchFamily="34" charset="0"/>
                          <a:cs typeface="Arial" panose="020B0604020202020204" pitchFamily="34" charset="0"/>
                        </a:rPr>
                      </a:br>
                      <a:r>
                        <a:rPr lang="en-US" sz="1050" dirty="0">
                          <a:effectLst/>
                          <a:latin typeface="Century Gothic" panose="020B0502020202020204" pitchFamily="34" charset="0"/>
                          <a:ea typeface="Calibri" panose="020F0502020204030204" pitchFamily="34" charset="0"/>
                          <a:cs typeface="Times New Roman" panose="02020603050405020304" pitchFamily="18" charset="0"/>
                        </a:rPr>
                        <a:t>Staff clinic is available to staff on a daily basis from 08h00 to 12h00.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50"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50" dirty="0">
                          <a:effectLst/>
                          <a:latin typeface="Century Gothic" panose="020B0502020202020204" pitchFamily="34" charset="0"/>
                          <a:ea typeface="Calibri" panose="020F0502020204030204" pitchFamily="34" charset="0"/>
                          <a:cs typeface="Arial" panose="020B0604020202020204" pitchFamily="34"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834" marR="41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2643">
                <a:tc>
                  <a:txBody>
                    <a:bodyPr/>
                    <a:lstStyle/>
                    <a:p>
                      <a:pPr marL="0" marR="0" algn="just">
                        <a:lnSpc>
                          <a:spcPct val="107000"/>
                        </a:lnSpc>
                        <a:spcBef>
                          <a:spcPts val="0"/>
                        </a:spcBef>
                        <a:spcAft>
                          <a:spcPts val="0"/>
                        </a:spcAft>
                      </a:pPr>
                      <a:r>
                        <a:rPr lang="en-US" sz="1050" b="1">
                          <a:effectLst/>
                          <a:latin typeface="Century Gothic" panose="020B0502020202020204" pitchFamily="34" charset="0"/>
                          <a:ea typeface="Calibri" panose="020F0502020204030204" pitchFamily="34" charset="0"/>
                          <a:cs typeface="Arial" panose="020B0604020202020204" pitchFamily="34" charset="0"/>
                        </a:rPr>
                        <a:t> </a:t>
                      </a:r>
                      <a:endParaRPr lang="en-US" sz="1050" b="1">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50" b="1">
                          <a:effectLst/>
                          <a:latin typeface="Century Gothic" panose="020B0502020202020204" pitchFamily="34" charset="0"/>
                          <a:ea typeface="Calibri" panose="020F0502020204030204" pitchFamily="34" charset="0"/>
                          <a:cs typeface="Arial" panose="020B0604020202020204" pitchFamily="34" charset="0"/>
                        </a:rPr>
                        <a:t>10. OHSA compliance </a:t>
                      </a:r>
                      <a:endParaRPr lang="en-US" sz="1050" b="1">
                        <a:effectLst/>
                        <a:latin typeface="Calibri" panose="020F0502020204030204" pitchFamily="34" charset="0"/>
                        <a:ea typeface="Calibri" panose="020F0502020204030204" pitchFamily="34" charset="0"/>
                        <a:cs typeface="Times New Roman" panose="02020603050405020304" pitchFamily="18" charset="0"/>
                      </a:endParaRPr>
                    </a:p>
                  </a:txBody>
                  <a:tcPr marL="41834" marR="41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050" dirty="0">
                          <a:effectLst/>
                          <a:latin typeface="Century Gothic" panose="020B0502020202020204" pitchFamily="34" charset="0"/>
                          <a:ea typeface="Calibri" panose="020F0502020204030204" pitchFamily="34" charset="0"/>
                          <a:cs typeface="Arial" panose="020B0604020202020204" pitchFamily="34"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50" dirty="0">
                          <a:effectLst/>
                          <a:latin typeface="Century Gothic" panose="020B0502020202020204" pitchFamily="34" charset="0"/>
                          <a:ea typeface="Calibri" panose="020F0502020204030204" pitchFamily="34" charset="0"/>
                          <a:cs typeface="Arial" panose="020B0604020202020204" pitchFamily="34" charset="0"/>
                        </a:rPr>
                        <a:t>An independent evaluation of compliance to be undertaken.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834" marR="41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050" dirty="0">
                          <a:effectLst/>
                          <a:latin typeface="Century Gothic" panose="020B0502020202020204" pitchFamily="34" charset="0"/>
                          <a:ea typeface="Calibri" panose="020F0502020204030204" pitchFamily="34" charset="0"/>
                          <a:cs typeface="Arial" panose="020B0604020202020204" pitchFamily="34" charset="0"/>
                        </a:rPr>
                        <a:t>An independent evaluation would be a very costly exercise. The Department provides the capacity by way of an OHS Nurse per Hospital, who is qualified to conduct such an investigation and reports annually. All areas in the Hospital must be covered over a two year period.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834" marR="41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322">
                <a:tc>
                  <a:txBody>
                    <a:bodyPr/>
                    <a:lstStyle/>
                    <a:p>
                      <a:pPr marL="0" marR="0" algn="just">
                        <a:lnSpc>
                          <a:spcPct val="107000"/>
                        </a:lnSpc>
                        <a:spcBef>
                          <a:spcPts val="0"/>
                        </a:spcBef>
                        <a:spcAft>
                          <a:spcPts val="0"/>
                        </a:spcAft>
                      </a:pPr>
                      <a:r>
                        <a:rPr lang="en-US" sz="1050" b="1">
                          <a:effectLst/>
                          <a:latin typeface="Century Gothic" panose="020B0502020202020204" pitchFamily="34" charset="0"/>
                          <a:ea typeface="Calibri" panose="020F0502020204030204" pitchFamily="34" charset="0"/>
                          <a:cs typeface="Arial" panose="020B0604020202020204" pitchFamily="34" charset="0"/>
                        </a:rPr>
                        <a:t> </a:t>
                      </a:r>
                      <a:endParaRPr lang="en-US" sz="1050" b="1">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50" b="1">
                          <a:effectLst/>
                          <a:latin typeface="Century Gothic" panose="020B0502020202020204" pitchFamily="34" charset="0"/>
                          <a:ea typeface="Calibri" panose="020F0502020204030204" pitchFamily="34" charset="0"/>
                          <a:cs typeface="Arial" panose="020B0604020202020204" pitchFamily="34" charset="0"/>
                        </a:rPr>
                        <a:t>11. Quality Care Manager post</a:t>
                      </a:r>
                      <a:endParaRPr lang="en-US" sz="1050" b="1">
                        <a:effectLst/>
                        <a:latin typeface="Calibri" panose="020F0502020204030204" pitchFamily="34" charset="0"/>
                        <a:ea typeface="Calibri" panose="020F0502020204030204" pitchFamily="34" charset="0"/>
                        <a:cs typeface="Times New Roman" panose="02020603050405020304" pitchFamily="18" charset="0"/>
                      </a:endParaRPr>
                    </a:p>
                  </a:txBody>
                  <a:tcPr marL="41834" marR="41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050" dirty="0">
                          <a:effectLst/>
                          <a:latin typeface="Century Gothic" panose="020B0502020202020204" pitchFamily="34" charset="0"/>
                          <a:ea typeface="Calibri" panose="020F0502020204030204" pitchFamily="34" charset="0"/>
                          <a:cs typeface="Arial" panose="020B0604020202020204" pitchFamily="34"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50" dirty="0">
                          <a:effectLst/>
                          <a:latin typeface="Century Gothic" panose="020B0502020202020204" pitchFamily="34" charset="0"/>
                          <a:ea typeface="Calibri" panose="020F0502020204030204" pitchFamily="34" charset="0"/>
                          <a:cs typeface="Arial" panose="020B0604020202020204" pitchFamily="34" charset="0"/>
                        </a:rPr>
                        <a:t>The contract to end on 30 Jun 2018. The post to be advertised.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834" marR="41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050" dirty="0">
                          <a:effectLst/>
                          <a:latin typeface="Century Gothic" panose="020B0502020202020204" pitchFamily="34" charset="0"/>
                          <a:ea typeface="Calibri" panose="020F0502020204030204" pitchFamily="34" charset="0"/>
                          <a:cs typeface="Arial" panose="020B0604020202020204" pitchFamily="34"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50" dirty="0">
                          <a:effectLst/>
                          <a:latin typeface="Century Gothic" panose="020B0502020202020204" pitchFamily="34" charset="0"/>
                          <a:ea typeface="Calibri" panose="020F0502020204030204" pitchFamily="34" charset="0"/>
                          <a:cs typeface="Arial" panose="020B0604020202020204" pitchFamily="34" charset="0"/>
                        </a:rPr>
                        <a:t>The recommendation was implemented. The post is in the final stage of being permanently filled.</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834" marR="41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1762">
                <a:tc>
                  <a:txBody>
                    <a:bodyPr/>
                    <a:lstStyle/>
                    <a:p>
                      <a:pPr marL="0" marR="0" algn="just">
                        <a:lnSpc>
                          <a:spcPct val="107000"/>
                        </a:lnSpc>
                        <a:spcBef>
                          <a:spcPts val="0"/>
                        </a:spcBef>
                        <a:spcAft>
                          <a:spcPts val="0"/>
                        </a:spcAft>
                      </a:pPr>
                      <a:r>
                        <a:rPr lang="en-US" sz="1050" b="1" dirty="0">
                          <a:effectLst/>
                          <a:latin typeface="Century Gothic" panose="020B0502020202020204" pitchFamily="34" charset="0"/>
                          <a:ea typeface="Calibri" panose="020F0502020204030204" pitchFamily="34" charset="0"/>
                          <a:cs typeface="Arial" panose="020B0604020202020204" pitchFamily="34" charset="0"/>
                        </a:rPr>
                        <a:t> </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50" b="1" dirty="0">
                          <a:effectLst/>
                          <a:latin typeface="Century Gothic" panose="020B0502020202020204" pitchFamily="34" charset="0"/>
                          <a:ea typeface="Calibri" panose="020F0502020204030204" pitchFamily="34" charset="0"/>
                          <a:cs typeface="Arial" panose="020B0604020202020204" pitchFamily="34" charset="0"/>
                        </a:rPr>
                        <a:t>12. Grievances</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41834" marR="41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050" dirty="0">
                          <a:effectLst/>
                          <a:latin typeface="Century Gothic" panose="020B0502020202020204" pitchFamily="34" charset="0"/>
                          <a:ea typeface="Calibri" panose="020F0502020204030204" pitchFamily="34" charset="0"/>
                          <a:cs typeface="Arial" panose="020B0604020202020204" pitchFamily="34"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50" dirty="0">
                          <a:effectLst/>
                          <a:latin typeface="Century Gothic" panose="020B0502020202020204" pitchFamily="34" charset="0"/>
                          <a:ea typeface="Calibri" panose="020F0502020204030204" pitchFamily="34" charset="0"/>
                          <a:cs typeface="Arial" panose="020B0604020202020204" pitchFamily="34" charset="0"/>
                        </a:rPr>
                        <a:t>Grievances procedures to be observed; training provided.</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834" marR="41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050" dirty="0">
                          <a:effectLst/>
                          <a:latin typeface="Century Gothic" panose="020B0502020202020204" pitchFamily="34" charset="0"/>
                          <a:ea typeface="Calibri" panose="020F0502020204030204" pitchFamily="34" charset="0"/>
                          <a:cs typeface="Arial" panose="020B0604020202020204" pitchFamily="34"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50" dirty="0">
                          <a:effectLst/>
                          <a:latin typeface="Century Gothic" panose="020B0502020202020204" pitchFamily="34" charset="0"/>
                          <a:ea typeface="Calibri" panose="020F0502020204030204" pitchFamily="34" charset="0"/>
                          <a:cs typeface="Arial" panose="020B0604020202020204" pitchFamily="34" charset="0"/>
                        </a:rPr>
                        <a:t>The training was conducted by the CD: MHS in partnership with the PSC, over four days to cover all managers and supervisors in the Hospital.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834" marR="418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617634603"/>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6666"/>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6666"/>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6666"/>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6666"/>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67189</TotalTime>
  <Words>523</Words>
  <Application>Microsoft Office PowerPoint</Application>
  <PresentationFormat>On-screen Show (4:3)</PresentationFormat>
  <Paragraphs>219</Paragraphs>
  <Slides>9</Slides>
  <Notes>1</Notes>
  <HiddenSlides>0</HiddenSlides>
  <MMClips>0</MMClips>
  <ScaleCrop>false</ScaleCrop>
  <HeadingPairs>
    <vt:vector size="4" baseType="variant">
      <vt:variant>
        <vt:lpstr>Theme</vt:lpstr>
      </vt:variant>
      <vt:variant>
        <vt:i4>4</vt:i4>
      </vt:variant>
      <vt:variant>
        <vt:lpstr>Slide Titles</vt:lpstr>
      </vt:variant>
      <vt:variant>
        <vt:i4>9</vt:i4>
      </vt:variant>
    </vt:vector>
  </HeadingPairs>
  <TitlesOfParts>
    <vt:vector size="13" baseType="lpstr">
      <vt:lpstr>Custom Design</vt:lpstr>
      <vt:lpstr>1_Custom Design</vt:lpstr>
      <vt:lpstr>Default Design</vt:lpstr>
      <vt:lpstr>4_Default Design</vt:lpstr>
      <vt:lpstr>Slide 1</vt:lpstr>
      <vt:lpstr>OVERVIEW OF THE PRESENTATION</vt:lpstr>
      <vt:lpstr>Slide 3</vt:lpstr>
      <vt:lpstr>Step by Step Process</vt:lpstr>
      <vt:lpstr>Step by Step Process</vt:lpstr>
      <vt:lpstr>Overall Findings in Brief</vt:lpstr>
      <vt:lpstr>Specific Recommendations</vt:lpstr>
      <vt:lpstr>Update on Implementation of Recommendations</vt:lpstr>
      <vt:lpstr>Slide 9</vt:lpstr>
    </vt:vector>
  </TitlesOfParts>
  <Company>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dc:creator>
  <cp:lastModifiedBy>PUMZA</cp:lastModifiedBy>
  <cp:revision>4859</cp:revision>
  <cp:lastPrinted>2018-03-12T06:15:06Z</cp:lastPrinted>
  <dcterms:created xsi:type="dcterms:W3CDTF">2007-09-12T07:11:06Z</dcterms:created>
  <dcterms:modified xsi:type="dcterms:W3CDTF">2019-03-06T09:41:32Z</dcterms:modified>
</cp:coreProperties>
</file>