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94" r:id="rId3"/>
    <p:sldId id="810" r:id="rId4"/>
    <p:sldId id="777" r:id="rId5"/>
    <p:sldId id="778" r:id="rId6"/>
    <p:sldId id="806" r:id="rId7"/>
    <p:sldId id="780" r:id="rId8"/>
    <p:sldId id="791" r:id="rId9"/>
    <p:sldId id="811" r:id="rId10"/>
    <p:sldId id="814" r:id="rId11"/>
    <p:sldId id="794" r:id="rId12"/>
    <p:sldId id="812" r:id="rId13"/>
    <p:sldId id="796" r:id="rId14"/>
    <p:sldId id="797" r:id="rId15"/>
    <p:sldId id="798" r:id="rId16"/>
    <p:sldId id="799" r:id="rId17"/>
    <p:sldId id="815" r:id="rId18"/>
    <p:sldId id="801" r:id="rId19"/>
    <p:sldId id="802" r:id="rId20"/>
    <p:sldId id="790" r:id="rId21"/>
    <p:sldId id="758" r:id="rId22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me" initials="p" lastIdx="1" clrIdx="0">
    <p:extLst/>
  </p:cmAuthor>
  <p:cmAuthor id="2" name="Dianne Dunkerley" initials="DD" lastIdx="3" clrIdx="1">
    <p:extLst>
      <p:ext uri="{19B8F6BF-5375-455C-9EA6-DF929625EA0E}">
        <p15:presenceInfo xmlns:p15="http://schemas.microsoft.com/office/powerpoint/2012/main" xmlns="" userId="S-1-5-21-1204054820-1125754781-535949388-10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  <a:srgbClr val="00CC66"/>
    <a:srgbClr val="FFCC66"/>
    <a:srgbClr val="FFCC99"/>
    <a:srgbClr val="FFDE9B"/>
    <a:srgbClr val="B1A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3858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908" cy="497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450" y="1"/>
            <a:ext cx="2955908" cy="497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F1579-4D3A-4096-8011-3DE5FD98CB63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734"/>
            <a:ext cx="2955908" cy="497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450" y="9420734"/>
            <a:ext cx="2955908" cy="497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DA33-A780-4D29-9FBA-1697B9FB8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85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275" y="1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B97C-DC1B-4F6E-BF19-A6FDD8F5771B}" type="datetimeFigureOut">
              <a:rPr lang="en-ZA" smtClean="0"/>
              <a:pPr/>
              <a:t>2018/11/08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673" y="4772969"/>
            <a:ext cx="5456557" cy="390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2209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275" y="9422209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F8D8-1E3A-462E-8ACA-012419EA416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72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F8D8-1E3A-462E-8ACA-012419EA4162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4837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F8D8-1E3A-462E-8ACA-012419EA4162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5306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1B3CF-CA6E-4D24-9A39-11B9B37742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9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3BFF-42D1-420E-A709-13055038AEA3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9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A389-EC54-4DB2-AB75-D66EB7557516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9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5176-4A47-4039-AB99-F48A2C67A66C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B0E-98DA-4299-937D-D0BC5690D415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80000079\Documents\WORKFILES\BOARD SAPO\LOGOS\2017_SAPO_logo_RGB_150p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3968"/>
            <a:ext cx="228600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902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782-4203-4424-A71F-63CC89DC8385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5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0812-4B84-409D-B642-AE52F134E595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2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BBED-7B22-4C05-9945-29C10AFE7F8E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5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7C62-FB75-45E6-B1F8-2B94DDC99239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9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167F-F6E5-4EC6-B24B-1A94D0A97435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98E0-D5B6-49FB-911B-39E6BAA2802A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0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C63-2126-4F06-94E0-18FAB9CBF6B0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4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0EB5-26C4-44E8-842A-33599999703C}" type="datetime1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8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Arial" charset="0"/>
                <a:cs typeface="+mn-cs"/>
              </a:rPr>
              <a:t/>
            </a:r>
            <a:br>
              <a:rPr lang="en-US" altLang="en-US" sz="3600" dirty="0" smtClean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>Progress Report  on Implementation of  Constitutional Court Order -</a:t>
            </a:r>
            <a:b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Presentation to Portfolio Committee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  <a:t/>
            </a:r>
            <a:br>
              <a:rPr lang="en-US" altLang="en-US" sz="3200" dirty="0" smtClean="0">
                <a:solidFill>
                  <a:srgbClr val="000000"/>
                </a:solidFill>
                <a:latin typeface="Arial" charset="0"/>
                <a:cs typeface="+mn-cs"/>
              </a:rPr>
            </a:br>
            <a:endParaRPr lang="en-US" sz="3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3186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7 November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5562600"/>
            <a:ext cx="13716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5" name="Picture 4" descr="C:\Users\80000079\Documents\WORKFILES\BOARD SAPO\LOGOS\2017_SAPO_logo_RGB_150pp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166" y="896647"/>
            <a:ext cx="2390775" cy="56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5799"/>
            <a:ext cx="9144000" cy="2225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434443"/>
            <a:ext cx="190308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Out with the Old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610139"/>
            <a:ext cx="176202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ZA" dirty="0" smtClean="0"/>
              <a:t>In with the New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52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Beneficiaries </a:t>
            </a:r>
            <a:r>
              <a:rPr lang="en-US" dirty="0"/>
              <a:t>p</a:t>
            </a:r>
            <a:r>
              <a:rPr lang="en-US" dirty="0" smtClean="0"/>
              <a:t>aid from April to November 2018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0055507"/>
              </p:ext>
            </p:extLst>
          </p:nvPr>
        </p:nvGraphicFramePr>
        <p:xfrm>
          <a:off x="152399" y="1702276"/>
          <a:ext cx="8839200" cy="4393500"/>
        </p:xfrm>
        <a:graphic>
          <a:graphicData uri="http://schemas.openxmlformats.org/drawingml/2006/table">
            <a:tbl>
              <a:tblPr firstRow="1" firstCol="1" bandRow="1"/>
              <a:tblGrid>
                <a:gridCol w="1569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70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84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5124">
                <a:tc rowSpan="2"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CPS 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PostBank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Grindrod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36703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Banks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36703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Beneficiaries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ACB Direct (SASSA)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SASSA/ Grindrod (Bilateral agreement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3 160 832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31 448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1,877,392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5 342 376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439,267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10 851 315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3 110 333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83 448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2,802,095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4 221 999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646,191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10 864 066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1 950 249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233,215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7,714,443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980,449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10 878 356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1 637 975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936,680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6,970,925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1,340,148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10 874 920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marL="367030"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1 098 669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2,548,045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5,589,506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1,663,083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10 893 801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221 599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5,439,905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3,267,733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1,990,052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10 919 289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6,708,791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2,131,576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2,101,312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10 941 787</a:t>
                      </a:r>
                      <a:endParaRPr lang="en-US" sz="1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637">
                <a:tc>
                  <a:txBody>
                    <a:bodyPr/>
                    <a:lstStyle/>
                    <a:p>
                      <a:pPr indent="-36703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7,205,997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1,642,753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2,122,151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36703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10,970,901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71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October/November 2018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14"/>
            <a:ext cx="7162800" cy="4708525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A" sz="2000" dirty="0"/>
              <a:t>In terms of the October payment extraction file, approximately </a:t>
            </a:r>
            <a:r>
              <a:rPr lang="en-US" sz="2000" b="1" dirty="0"/>
              <a:t>10 941 787</a:t>
            </a:r>
            <a:r>
              <a:rPr lang="en-US" sz="2000" dirty="0"/>
              <a:t> </a:t>
            </a:r>
            <a:r>
              <a:rPr lang="en-ZA" sz="2000" dirty="0"/>
              <a:t>beneficiaries </a:t>
            </a:r>
            <a:r>
              <a:rPr lang="en-ZA" sz="2000" dirty="0" smtClean="0"/>
              <a:t>were paid </a:t>
            </a:r>
            <a:r>
              <a:rPr lang="en-ZA" sz="2000" dirty="0"/>
              <a:t>throughout the country. </a:t>
            </a:r>
            <a:r>
              <a:rPr lang="en-ZA" sz="2000" dirty="0" smtClean="0"/>
              <a:t>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/>
              <a:t>The number increased to </a:t>
            </a:r>
            <a:r>
              <a:rPr lang="en-ZA" sz="2000" b="1" dirty="0" smtClean="0"/>
              <a:t>10 970 901 </a:t>
            </a:r>
            <a:r>
              <a:rPr lang="en-ZA" sz="2000" dirty="0" smtClean="0"/>
              <a:t>in November 2018.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/>
              <a:t>All </a:t>
            </a:r>
            <a:r>
              <a:rPr lang="en-ZA" sz="2000" dirty="0"/>
              <a:t>beneficiaries </a:t>
            </a:r>
            <a:r>
              <a:rPr lang="en-ZA" sz="2000" dirty="0" smtClean="0"/>
              <a:t>are paid </a:t>
            </a:r>
            <a:r>
              <a:rPr lang="en-ZA" sz="2000" dirty="0"/>
              <a:t>through ACB </a:t>
            </a:r>
            <a:r>
              <a:rPr lang="en-ZA" sz="2000" dirty="0" smtClean="0"/>
              <a:t>transfers</a:t>
            </a:r>
            <a:r>
              <a:rPr lang="en-ZA" sz="2000" dirty="0"/>
              <a:t> </a:t>
            </a:r>
            <a:r>
              <a:rPr lang="en-ZA" sz="2000" dirty="0" smtClean="0"/>
              <a:t>facilitated directly by SASSA</a:t>
            </a:r>
            <a:endParaRPr lang="en-ZA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/>
              <a:t>Availability of funds – </a:t>
            </a:r>
            <a:r>
              <a:rPr lang="en-ZA" sz="2000" b="1" dirty="0" smtClean="0"/>
              <a:t>ALL</a:t>
            </a:r>
            <a:r>
              <a:rPr lang="en-ZA" sz="2000" dirty="0" smtClean="0"/>
              <a:t> beneficiary accounts were debited on the last working day of the month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/>
              <a:t>October payments - 29 </a:t>
            </a:r>
            <a:r>
              <a:rPr lang="en-ZA" sz="2000" dirty="0"/>
              <a:t>September 2018.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ZA" sz="2000" dirty="0" smtClean="0"/>
              <a:t>November payments - </a:t>
            </a:r>
            <a:r>
              <a:rPr lang="en-US" sz="2000" dirty="0" smtClean="0"/>
              <a:t>31 </a:t>
            </a:r>
            <a:r>
              <a:rPr lang="en-US" sz="2000" dirty="0"/>
              <a:t>October </a:t>
            </a:r>
            <a:r>
              <a:rPr lang="en-US" sz="2000" dirty="0" smtClean="0"/>
              <a:t>2018</a:t>
            </a:r>
            <a:r>
              <a:rPr lang="en-ZA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7375302" y="3048000"/>
            <a:ext cx="1739721" cy="9525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/>
              <a:t>Objective achieved !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xmlns="" val="95183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October/November 2018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/>
              <a:t>Breakdown of the 10.9 </a:t>
            </a:r>
            <a:r>
              <a:rPr lang="en-ZA" sz="2000" dirty="0"/>
              <a:t>million </a:t>
            </a:r>
            <a:r>
              <a:rPr lang="en-ZA" sz="2000" dirty="0" smtClean="0"/>
              <a:t>beneficiaries in October 2018,</a:t>
            </a:r>
            <a:endParaRPr lang="en-ZA" sz="20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/>
              <a:t>SAPO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ZA" sz="1600" dirty="0" smtClean="0"/>
              <a:t>approximately </a:t>
            </a:r>
            <a:r>
              <a:rPr lang="en-ZA" sz="1600" dirty="0"/>
              <a:t>61% </a:t>
            </a:r>
            <a:r>
              <a:rPr lang="en-ZA" sz="1600" b="1" dirty="0"/>
              <a:t>(6 708 791) </a:t>
            </a:r>
            <a:r>
              <a:rPr lang="en-ZA" sz="1600" dirty="0"/>
              <a:t>are paid through Post Bank; </a:t>
            </a:r>
            <a:r>
              <a:rPr lang="en-ZA" sz="1600" dirty="0" smtClean="0"/>
              <a:t>The number will increase to </a:t>
            </a:r>
            <a:r>
              <a:rPr lang="en-ZA" sz="1600" b="1" dirty="0" smtClean="0"/>
              <a:t>7 205 997 </a:t>
            </a:r>
            <a:r>
              <a:rPr lang="en-ZA" sz="1600" dirty="0" smtClean="0"/>
              <a:t>in November 2018.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Total </a:t>
            </a:r>
            <a:r>
              <a:rPr lang="en-US" sz="1600" dirty="0"/>
              <a:t>value of grants paid by SAPO in October is </a:t>
            </a:r>
            <a:r>
              <a:rPr lang="en-US" sz="1600" b="1" dirty="0"/>
              <a:t>R 8 433 888 </a:t>
            </a:r>
            <a:r>
              <a:rPr lang="en-US" sz="1600" b="1" dirty="0" smtClean="0"/>
              <a:t>314</a:t>
            </a:r>
            <a:endParaRPr lang="en-US" sz="16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/>
              <a:t>Grindrod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ZA" sz="1600" dirty="0" smtClean="0"/>
              <a:t>19</a:t>
            </a:r>
            <a:r>
              <a:rPr lang="en-ZA" sz="1600" dirty="0"/>
              <a:t>% </a:t>
            </a:r>
            <a:r>
              <a:rPr lang="en-ZA" sz="1600" b="1" dirty="0"/>
              <a:t>(2 131 576) </a:t>
            </a:r>
            <a:r>
              <a:rPr lang="en-ZA" sz="1600" dirty="0"/>
              <a:t>are be paid through Grindrod Bank.  The Grindrod Bank transfers </a:t>
            </a:r>
            <a:r>
              <a:rPr lang="en-ZA" sz="1600" dirty="0" smtClean="0"/>
              <a:t>included</a:t>
            </a:r>
            <a:r>
              <a:rPr lang="en-ZA" sz="1600" b="1" dirty="0" smtClean="0"/>
              <a:t> </a:t>
            </a:r>
            <a:r>
              <a:rPr lang="en-US" sz="1600" b="1" dirty="0"/>
              <a:t>868,589</a:t>
            </a:r>
            <a:r>
              <a:rPr lang="en-US" sz="1600" dirty="0"/>
              <a:t> </a:t>
            </a:r>
            <a:r>
              <a:rPr lang="en-ZA" sz="1600" dirty="0"/>
              <a:t>beneficiaries who </a:t>
            </a:r>
            <a:r>
              <a:rPr lang="en-ZA" sz="1600" dirty="0" smtClean="0"/>
              <a:t>were </a:t>
            </a:r>
            <a:r>
              <a:rPr lang="en-ZA" sz="1600" dirty="0"/>
              <a:t>still using the old SASSA card in the NPS system </a:t>
            </a:r>
            <a:r>
              <a:rPr lang="en-ZA" sz="1600" dirty="0" smtClean="0"/>
              <a:t> in October;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ZA" sz="1600" dirty="0" smtClean="0"/>
              <a:t>The Grindrod account holders decreased to 1 642 753 in November payment file.  This number still include the </a:t>
            </a:r>
            <a:r>
              <a:rPr lang="en-US" sz="1600" b="1" dirty="0" smtClean="0"/>
              <a:t>523,420 o</a:t>
            </a:r>
            <a:r>
              <a:rPr lang="en-US" sz="1600" dirty="0" smtClean="0"/>
              <a:t>ld SASSA card holders still to be migrated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/>
              <a:t>Other Banks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ZA" sz="1600" dirty="0" smtClean="0"/>
              <a:t>The </a:t>
            </a:r>
            <a:r>
              <a:rPr lang="en-ZA" sz="1600" dirty="0"/>
              <a:t>remaining 20% </a:t>
            </a:r>
            <a:r>
              <a:rPr lang="en-ZA" sz="1600" b="1" dirty="0"/>
              <a:t>(2 101 420) </a:t>
            </a:r>
            <a:r>
              <a:rPr lang="en-ZA" sz="1600" dirty="0" smtClean="0"/>
              <a:t>were </a:t>
            </a:r>
            <a:r>
              <a:rPr lang="en-ZA" sz="1600" dirty="0"/>
              <a:t>paid through the beneficiaries personal bank </a:t>
            </a:r>
            <a:r>
              <a:rPr lang="en-ZA" sz="1600" dirty="0" smtClean="0"/>
              <a:t>accounts in October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Marginal increase of </a:t>
            </a:r>
            <a:r>
              <a:rPr lang="en-US" sz="1600" b="1" dirty="0" smtClean="0"/>
              <a:t>20,731</a:t>
            </a:r>
            <a:r>
              <a:rPr lang="en-US" sz="1600" dirty="0" smtClean="0"/>
              <a:t> in November to </a:t>
            </a:r>
            <a:r>
              <a:rPr lang="en-US" sz="1600" b="1" dirty="0" smtClean="0"/>
              <a:t>2,122,151 </a:t>
            </a:r>
            <a:endParaRPr lang="en-ZA" sz="16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37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ACB Payments up to Nov. 2018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598" y="1600200"/>
          <a:ext cx="8915408" cy="46299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8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82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453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Sum of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Number Of Beneficiaries</a:t>
                      </a:r>
                      <a:endParaRPr lang="en-US" sz="16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Row Labels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201804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ABSA 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88,180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119,007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165,646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211,358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249,934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283,844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294,956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296,425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UBank</a:t>
                      </a:r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BANK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1,047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2,583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5,800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9,225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12,023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15,405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16,285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16,382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ALBARAKA 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136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142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BANK OF ATHENS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1,419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2,637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3,534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5,069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6,447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7,149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8,208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9,509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BANK WINDHOEK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142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140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BIDVEST BANK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1,755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3,403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5,138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7,196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9,932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13,364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14,621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14,776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CAPITEC 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124,280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189,616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301,158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421,107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532,078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655,150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704,747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717,022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FINBOND MUTUAL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10,067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14,776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20,600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24,947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31,710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36,893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40,445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42,924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FIRSTRAND 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93,149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137,309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200,812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271,464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332,285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392,767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410,427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410,906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GRINDROD 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1,877,392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2,802,095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7,714,443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6,970,925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5,589,506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3,267,733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2,131,576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1,642,753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6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HABIB OVERSEAS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HBZ 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3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HSBC BANK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INVESTEC BANK LTD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9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ITHALA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1,447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3,522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7,552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10,850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13,710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15,462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15,568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15,226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128455" y="4635893"/>
            <a:ext cx="484632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164079" y="2179042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164079" y="2490390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140267" y="2734866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184273" y="3018632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198560" y="4889495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161032" y="5212358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059304" y="5500490"/>
            <a:ext cx="484632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2161031" y="5754092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2093785" y="6035285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164079" y="3263108"/>
            <a:ext cx="484632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2184273" y="3536750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2161032" y="3824683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093785" y="4065590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093785" y="4335860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83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ACB Payments up to Nov. 2018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9" y="1218512"/>
          <a:ext cx="8953505" cy="48307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22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1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90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16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453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Sum of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Number Of Beneficiaries</a:t>
                      </a:r>
                      <a:endParaRPr lang="en-US" sz="16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7" marR="4037" marT="4037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Row Labels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201804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201811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MERCANTILE BANK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73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151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223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234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NBS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55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54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NEDBANK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NEDBANK EX PERM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NEDBANK </a:t>
                      </a:r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INC. BOE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NEDBANK LIMITED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54,310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83,164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136,306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203,661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263,363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327,530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344,219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346,329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NEDBANK NAMIBIA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8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POSTBANK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31,448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83,448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233,215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936,680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2,548,045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5,439,905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6,708,791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7,205,997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SASFIN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STANDARD CHARTERED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STANDARD NAMIBIA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STANDARD SA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63,018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89,519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133,186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174,557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210,926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241,842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251,182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251,987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STATE BANK OF INDIA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UNIBANK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VBS MUTUAL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250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2,348,107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3,531,734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8,928,107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9,247,753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9,800,634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10,697,690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10,941,679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10,970,901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95" marR="3695" marT="4037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041969" y="1764507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041969" y="3074988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071116" y="3581400"/>
            <a:ext cx="484632" cy="196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041969" y="4572000"/>
            <a:ext cx="484632" cy="152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2094356" y="4777581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2096831" y="5059362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087879" y="4258468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104642" y="3290094"/>
            <a:ext cx="379857" cy="2286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050540" y="5355430"/>
            <a:ext cx="484632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13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Pay-points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22400"/>
          <a:ext cx="7391401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4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8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6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Region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No. of Active Pay point as at April 2018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No. of closed pay points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No. of Remaining Pay Points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Eastern Cape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Free State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Gauteng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Kwa</a:t>
                      </a:r>
                      <a:r>
                        <a:rPr lang="en-US" sz="2000" dirty="0">
                          <a:effectLst/>
                        </a:rPr>
                        <a:t>-Zulu Natal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Limpopo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Mpumalanga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North West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Northern Cape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Western Cape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Total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8086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6346*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1740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5620344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A" dirty="0"/>
              <a:t>SAPO will service no more than 1740 pay points in November and December per the Master Services Agreement</a:t>
            </a:r>
            <a:r>
              <a:rPr lang="en-ZA" dirty="0" smtClean="0"/>
              <a:t>.  The number is subject to review based on beneficiary 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26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07"/>
            <a:ext cx="8229600" cy="1143000"/>
          </a:xfrm>
        </p:spPr>
        <p:txBody>
          <a:bodyPr/>
          <a:lstStyle/>
          <a:p>
            <a:r>
              <a:rPr lang="en-US" dirty="0" smtClean="0"/>
              <a:t>Payments at Cash Pay Points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506"/>
            <a:ext cx="8229600" cy="953293"/>
          </a:xfrm>
        </p:spPr>
        <p:txBody>
          <a:bodyPr>
            <a:noAutofit/>
          </a:bodyPr>
          <a:lstStyle/>
          <a:p>
            <a:r>
              <a:rPr lang="en-US" sz="1800" dirty="0" smtClean="0"/>
              <a:t>To accommodate human resource constraints of </a:t>
            </a:r>
            <a:r>
              <a:rPr lang="en-US" sz="1800" dirty="0" err="1" smtClean="0"/>
              <a:t>SAPO</a:t>
            </a:r>
            <a:r>
              <a:rPr lang="en-US" sz="1800" dirty="0" smtClean="0"/>
              <a:t>, payments at cash pay points were scheduled to start on 8 October 2018.</a:t>
            </a:r>
          </a:p>
          <a:p>
            <a:r>
              <a:rPr lang="en-US" sz="1800" dirty="0" smtClean="0"/>
              <a:t>Pay points serviced by SAPO in October 2018 were </a:t>
            </a:r>
            <a:r>
              <a:rPr lang="en-US" sz="1800" b="1" dirty="0" smtClean="0"/>
              <a:t>1 269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2546351"/>
          <a:ext cx="7315200" cy="38099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34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REGION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NUMBER OF PAYPOINTS SERVICED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Eastern Cape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Free State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Gauteng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Kwazulu-Natal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Limpopo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Mpumalanga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Northern Cape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North-west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Western Cape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Total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1740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1,269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548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Payment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payment cycle was in general successful and beneficiaries were able to access their grants through a variety of payment channels without major challenges.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Almost 90% of beneficiaries accessed their grants through the NPS primarily ATMS and retailer POS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number of beneficiaries accessing their grants at cash pay points was significantly lower than originally projected.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Long </a:t>
            </a:r>
            <a:r>
              <a:rPr lang="en-US" sz="2400" dirty="0"/>
              <a:t>queues and over crowding: Shopping malls, SAPO outlets, ATMs on the first three days of the </a:t>
            </a:r>
            <a:r>
              <a:rPr lang="en-US" sz="2400" dirty="0" smtClean="0"/>
              <a:t>months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Security challenges remain a concern – Post </a:t>
            </a:r>
            <a:r>
              <a:rPr lang="en-US" sz="2400" dirty="0"/>
              <a:t>Office burglaries, </a:t>
            </a:r>
            <a:r>
              <a:rPr lang="en-US" sz="2400" dirty="0" smtClean="0"/>
              <a:t>CIT heists, fraud </a:t>
            </a:r>
            <a:r>
              <a:rPr lang="en-US" sz="2400" dirty="0"/>
              <a:t>across the payments value chain both within SASSA/ </a:t>
            </a:r>
            <a:r>
              <a:rPr lang="en-US" sz="2400" dirty="0" err="1"/>
              <a:t>SAPO</a:t>
            </a:r>
            <a:r>
              <a:rPr lang="en-US" sz="2400" dirty="0"/>
              <a:t> and outside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1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Payment Dates </a:t>
            </a:r>
            <a:br>
              <a:rPr lang="en-US" dirty="0" smtClean="0"/>
            </a:br>
            <a:r>
              <a:rPr lang="en-US" dirty="0" smtClean="0"/>
              <a:t>– November, December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6" y="1417638"/>
            <a:ext cx="848201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Payments have been scheduled as follows:</a:t>
            </a:r>
          </a:p>
          <a:p>
            <a:r>
              <a:rPr lang="en-US" sz="2400" dirty="0" smtClean="0"/>
              <a:t>November</a:t>
            </a:r>
            <a:endParaRPr lang="en-US" sz="2400" dirty="0"/>
          </a:p>
          <a:p>
            <a:pPr lvl="1"/>
            <a:r>
              <a:rPr lang="en-US" sz="2400" dirty="0" err="1"/>
              <a:t>ACB</a:t>
            </a:r>
            <a:r>
              <a:rPr lang="en-US" sz="2400" dirty="0"/>
              <a:t> payments  - 31 October </a:t>
            </a:r>
            <a:r>
              <a:rPr lang="en-US" sz="2400" dirty="0" smtClean="0"/>
              <a:t>2018</a:t>
            </a:r>
          </a:p>
          <a:p>
            <a:pPr lvl="1" algn="just"/>
            <a:r>
              <a:rPr lang="en-US" sz="2400" dirty="0" smtClean="0"/>
              <a:t>Cash pay point payments on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except for Free State and N Cape that will start on the 5th</a:t>
            </a:r>
            <a:endParaRPr lang="en-US" sz="2400" dirty="0"/>
          </a:p>
          <a:p>
            <a:r>
              <a:rPr lang="en-US" sz="2400" dirty="0" smtClean="0"/>
              <a:t>December </a:t>
            </a:r>
            <a:endParaRPr lang="en-US" sz="2400" dirty="0"/>
          </a:p>
          <a:p>
            <a:pPr lvl="1"/>
            <a:r>
              <a:rPr lang="en-US" sz="2400" dirty="0" err="1"/>
              <a:t>ACB</a:t>
            </a:r>
            <a:r>
              <a:rPr lang="en-US" sz="2400" dirty="0"/>
              <a:t> payments – 28 November </a:t>
            </a:r>
            <a:r>
              <a:rPr lang="en-US" sz="2400" dirty="0" smtClean="0"/>
              <a:t>2018</a:t>
            </a:r>
          </a:p>
          <a:p>
            <a:pPr lvl="1"/>
            <a:r>
              <a:rPr lang="en-US" sz="2400" dirty="0" smtClean="0"/>
              <a:t>Cash payments to start on the 3rd</a:t>
            </a:r>
          </a:p>
          <a:p>
            <a:endParaRPr lang="en-US" sz="2400" dirty="0" smtClean="0"/>
          </a:p>
          <a:p>
            <a:r>
              <a:rPr lang="en-US" sz="2400" dirty="0" smtClean="0"/>
              <a:t>The 2019 schedule will be confirmed by end of November 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81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Purpose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ZA" dirty="0" smtClean="0"/>
              <a:t>To present to the Portfolio Committee on Social Development with a </a:t>
            </a:r>
            <a:r>
              <a:rPr lang="en-US" dirty="0" smtClean="0"/>
              <a:t>progress </a:t>
            </a:r>
            <a:r>
              <a:rPr lang="en-US" dirty="0"/>
              <a:t>r</a:t>
            </a:r>
            <a:r>
              <a:rPr lang="en-US" dirty="0" smtClean="0"/>
              <a:t>eport on the implementation of the   </a:t>
            </a:r>
            <a:r>
              <a:rPr lang="en-US" dirty="0"/>
              <a:t>Constitutional Court </a:t>
            </a:r>
            <a:r>
              <a:rPr lang="en-US" dirty="0" smtClean="0"/>
              <a:t>Order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876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 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SASSA – </a:t>
            </a:r>
            <a:r>
              <a:rPr lang="en-US" dirty="0" err="1" smtClean="0"/>
              <a:t>SAPO</a:t>
            </a:r>
            <a:r>
              <a:rPr lang="en-US" dirty="0" smtClean="0"/>
              <a:t> Risk Management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95400"/>
          <a:ext cx="82296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Status Update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Risks and Mitigations effectiveness (low and medium residual risk)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800" y="2209800"/>
          <a:ext cx="8229600" cy="43576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068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Strategic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Key Operational</a:t>
                      </a:r>
                      <a:r>
                        <a:rPr lang="en-US" baseline="0" dirty="0" smtClean="0"/>
                        <a:t> Risk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18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Unable to pay at all cash pay</a:t>
                      </a:r>
                      <a:r>
                        <a:rPr lang="en-US" baseline="0" dirty="0" smtClean="0"/>
                        <a:t> point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Safety of beneficiaries and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Appointment of skilled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Overnight cash at SAPO outlets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Unable to complete financial reconciliations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IGPS fully</a:t>
                      </a:r>
                      <a:r>
                        <a:rPr lang="en-US" baseline="0" dirty="0" smtClean="0"/>
                        <a:t> functional at all branches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Network connectivity and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Cyber crime, fraud, robberies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Offline functionalities</a:t>
                      </a:r>
                      <a:r>
                        <a:rPr lang="en-US" baseline="0" dirty="0" smtClean="0"/>
                        <a:t> and data upload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Pay Point rationalization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Training/reskilling of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Cash projections for SAPO branches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Delayed payment of service providers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Termination of service/systems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Overdrawn accounts “Double dipping”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Appointment of cash payment contractor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Dignity 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7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7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ZA" cap="all" dirty="0" smtClean="0"/>
              <a:t>R</a:t>
            </a:r>
            <a:r>
              <a:rPr lang="en-ZA" dirty="0"/>
              <a:t>e</a:t>
            </a:r>
            <a:r>
              <a:rPr lang="en-ZA" dirty="0" smtClean="0"/>
              <a:t>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09" y="2514600"/>
            <a:ext cx="8724900" cy="3841750"/>
          </a:xfrm>
        </p:spPr>
        <p:txBody>
          <a:bodyPr>
            <a:noAutofit/>
          </a:bodyPr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2800" dirty="0" smtClean="0"/>
              <a:t>It is recommended that the Portfolio Committee on Social Development note </a:t>
            </a:r>
            <a:r>
              <a:rPr lang="en-US" sz="2800" dirty="0" smtClean="0"/>
              <a:t>progress </a:t>
            </a:r>
            <a:r>
              <a:rPr lang="en-US" sz="2800" dirty="0"/>
              <a:t>report on the implementation of the </a:t>
            </a:r>
            <a:r>
              <a:rPr lang="en-US" sz="2800" dirty="0" smtClean="0"/>
              <a:t>Constitutional </a:t>
            </a:r>
            <a:r>
              <a:rPr lang="en-US" sz="2800" dirty="0"/>
              <a:t>Court Order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G-20180502-WA0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279">
            <a:off x="914400" y="4561089"/>
            <a:ext cx="731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Priorities during the 1</a:t>
            </a:r>
            <a:r>
              <a:rPr lang="en-US" baseline="30000" dirty="0" smtClean="0"/>
              <a:t>st</a:t>
            </a:r>
            <a:r>
              <a:rPr lang="en-US" dirty="0" smtClean="0"/>
              <a:t> Phase of the Payment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6587"/>
            <a:ext cx="8229600" cy="44497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Phase out CPS services by 30 September 2018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Decommissioning of old SASSA cards by December 2018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Phase-in the services of SAPO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Systems development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Card swap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Resourcing (staff and financing)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Actual payments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Migrate beneficiaries who choose to be paid using own bank accounts – collection and processing of </a:t>
            </a:r>
            <a:r>
              <a:rPr lang="en-US" b="1" dirty="0" smtClean="0"/>
              <a:t>Annexure “C”</a:t>
            </a:r>
            <a:r>
              <a:rPr lang="en-US" dirty="0" smtClean="0"/>
              <a:t> mandates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Rationalization and re-alignment of pay points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Insourcing certain critical components of the payment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491"/>
            <a:ext cx="8229600" cy="1018309"/>
          </a:xfrm>
        </p:spPr>
        <p:txBody>
          <a:bodyPr>
            <a:normAutofit/>
          </a:bodyPr>
          <a:lstStyle/>
          <a:p>
            <a:r>
              <a:rPr lang="en-US" dirty="0" smtClean="0"/>
              <a:t>Phasing out CPS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728"/>
            <a:ext cx="7467600" cy="429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ZA" sz="2400" dirty="0" smtClean="0"/>
              <a:t>The contract between SASSA and CPS came to an end on 30 September 2018</a:t>
            </a:r>
          </a:p>
          <a:p>
            <a:pPr>
              <a:spcBef>
                <a:spcPts val="600"/>
              </a:spcBef>
            </a:pPr>
            <a:r>
              <a:rPr lang="en-ZA" sz="2400" dirty="0" smtClean="0"/>
              <a:t>All beneficiaries (</a:t>
            </a:r>
            <a:r>
              <a:rPr lang="en-US" sz="2400" b="1" dirty="0"/>
              <a:t>3 160 </a:t>
            </a:r>
            <a:r>
              <a:rPr lang="en-US" sz="2400" b="1" dirty="0" smtClean="0"/>
              <a:t>832)</a:t>
            </a:r>
            <a:r>
              <a:rPr lang="en-ZA" sz="2400" dirty="0" smtClean="0"/>
              <a:t> that were serviced by CPS have been migrated to SAPO and to banks of their choice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 migration was done progressively over a period of five months mainly through the card swap process and capturing of banking requests mandates 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Process to collect outstanding information has commenced</a:t>
            </a:r>
            <a:endParaRPr lang="en-US" sz="2400" dirty="0"/>
          </a:p>
          <a:p>
            <a:pPr>
              <a:spcBef>
                <a:spcPts val="600"/>
              </a:spcBef>
            </a:pPr>
            <a:endParaRPr lang="en-ZA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6705600" y="5564121"/>
            <a:ext cx="2211946" cy="130997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Objective achieved !</a:t>
            </a:r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17468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from old SASSA Card to New SASSA/SAPO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Baseline as at April 2018 indicated that there were approximately </a:t>
            </a:r>
            <a:r>
              <a:rPr lang="en-US" sz="2000" b="1" dirty="0" smtClean="0"/>
              <a:t>8.5 million </a:t>
            </a:r>
            <a:r>
              <a:rPr lang="en-US" sz="2000" dirty="0" smtClean="0"/>
              <a:t>beneficiaries that were paid through the old SASSA card (to be card swapped or migrated to ACB).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Approximately   </a:t>
            </a:r>
            <a:r>
              <a:rPr lang="en-US" sz="2000" b="1" dirty="0"/>
              <a:t>7 223 307 </a:t>
            </a:r>
            <a:r>
              <a:rPr lang="en-US" sz="2000" dirty="0"/>
              <a:t>have been card swapped (as at 30 October 2018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Old SASSA Card Biometric CVM 	- </a:t>
            </a:r>
            <a:r>
              <a:rPr lang="en-US" sz="2000" b="1" dirty="0"/>
              <a:t>3 160 832 </a:t>
            </a:r>
            <a:r>
              <a:rPr lang="en-US" sz="2000" b="1" dirty="0" smtClean="0"/>
              <a:t>(fully migrated)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Old SASSA Card  NPS – 5.3 million (4.8 million swapped)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Approximately </a:t>
            </a:r>
            <a:r>
              <a:rPr lang="en-US" sz="2000" b="1" dirty="0" smtClean="0"/>
              <a:t>523 420</a:t>
            </a:r>
            <a:r>
              <a:rPr lang="en-US" sz="2000" dirty="0" smtClean="0"/>
              <a:t> still remain to be swapped before the end of December 2018 (Old SASSA cards in the NPS)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Other beneficiaries have since migrated to other banks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6705600" y="5564121"/>
            <a:ext cx="2211946" cy="130997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Objective achieved !</a:t>
            </a:r>
            <a:endParaRPr lang="en-ZA" sz="1600" b="1" dirty="0"/>
          </a:p>
        </p:txBody>
      </p:sp>
    </p:spTree>
    <p:extLst>
      <p:ext uri="{BB962C8B-B14F-4D97-AF65-F5344CB8AC3E}">
        <p14:creationId xmlns:p14="http://schemas.microsoft.com/office/powerpoint/2010/main" xmlns="" val="34138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Decommissioning </a:t>
            </a:r>
            <a:r>
              <a:rPr lang="en-US" dirty="0"/>
              <a:t>the Old SASSA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SASSA intends to fully decommission the old SASSA card by </a:t>
            </a:r>
            <a:r>
              <a:rPr lang="en-ZA" dirty="0"/>
              <a:t>end of December 2018.  </a:t>
            </a:r>
            <a:endParaRPr lang="en-ZA" dirty="0" smtClean="0"/>
          </a:p>
          <a:p>
            <a:pPr algn="just"/>
            <a:r>
              <a:rPr lang="en-ZA" dirty="0" smtClean="0"/>
              <a:t>This will </a:t>
            </a:r>
            <a:r>
              <a:rPr lang="en-ZA" dirty="0"/>
              <a:t>be done through the migration of beneficiaries </a:t>
            </a:r>
            <a:r>
              <a:rPr lang="en-ZA" dirty="0" smtClean="0"/>
              <a:t>that are </a:t>
            </a:r>
            <a:r>
              <a:rPr lang="en-ZA" dirty="0"/>
              <a:t>still using the old SASSA in the NPS to the new SASSA card or any Bank of their </a:t>
            </a:r>
            <a:r>
              <a:rPr lang="en-ZA" dirty="0" smtClean="0"/>
              <a:t>choice.</a:t>
            </a:r>
          </a:p>
          <a:p>
            <a:pPr algn="just"/>
            <a:r>
              <a:rPr lang="en-ZA" dirty="0" smtClean="0"/>
              <a:t>In September there were still</a:t>
            </a:r>
            <a:r>
              <a:rPr lang="en-ZA" dirty="0"/>
              <a:t> 1 616 </a:t>
            </a:r>
            <a:r>
              <a:rPr lang="en-ZA" dirty="0" smtClean="0"/>
              <a:t>937 beneficiaries </a:t>
            </a:r>
            <a:r>
              <a:rPr lang="en-ZA" dirty="0"/>
              <a:t>that were still using the old SASSA card </a:t>
            </a:r>
            <a:r>
              <a:rPr lang="en-ZA" dirty="0" smtClean="0"/>
              <a:t>in the NPS. </a:t>
            </a:r>
          </a:p>
          <a:p>
            <a:pPr algn="just"/>
            <a:r>
              <a:rPr lang="en-ZA" dirty="0" smtClean="0"/>
              <a:t>The reduced has been reduced to </a:t>
            </a:r>
            <a:r>
              <a:rPr lang="en-US" b="1" dirty="0" smtClean="0"/>
              <a:t>523 420 </a:t>
            </a:r>
            <a:r>
              <a:rPr lang="en-US" i="1" dirty="0" smtClean="0"/>
              <a:t>(as at 23 October 2018)</a:t>
            </a:r>
            <a:r>
              <a:rPr lang="en-US" dirty="0" smtClean="0"/>
              <a:t> beneficiaries that </a:t>
            </a:r>
            <a:r>
              <a:rPr lang="en-US" dirty="0"/>
              <a:t>still remain to be swapped before the end of December 2018.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swap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2055832"/>
              </p:ext>
            </p:extLst>
          </p:nvPr>
        </p:nvGraphicFramePr>
        <p:xfrm>
          <a:off x="457200" y="1455738"/>
          <a:ext cx="8382000" cy="42612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2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8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9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9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816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Number of Beneficiaries with Old SASSA cards who are with Grindrod </a:t>
                      </a:r>
                      <a:r>
                        <a:rPr lang="en-US" sz="1800" b="1" u="none" strike="noStrike" dirty="0" smtClean="0">
                          <a:effectLst/>
                        </a:rPr>
                        <a:t>Bank as at 23 October 2018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67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Region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Old SASSA cards with Grindrod 201810 extraction (baseline)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Remaining (still to be swapped)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Total card Swaps to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% swapped </a:t>
                      </a:r>
                      <a:r>
                        <a:rPr lang="en-US" sz="1800" b="1" u="none" strike="noStrike" dirty="0" smtClean="0">
                          <a:effectLst/>
                        </a:rPr>
                        <a:t>to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Eastern Cape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143 246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92 450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50 796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35%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Free State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51 432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26 588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24 844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Gauteng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195 985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115 007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80 978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KwaZulu Natal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125 324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73 078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52 246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Limpopo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82 732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45 833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36 899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Mpumalanga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54 994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31 689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23 305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North West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74 602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51 595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23 007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31%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5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Northern Cape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27 153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19 101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8 052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30%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Western Cape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113 121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         </a:t>
                      </a:r>
                      <a:r>
                        <a:rPr lang="en-US" sz="1800" u="none" strike="noStrike" dirty="0" smtClean="0">
                          <a:effectLst/>
                        </a:rPr>
                        <a:t>68 079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45 042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</a:rPr>
                        <a:t>              </a:t>
                      </a:r>
                      <a:r>
                        <a:rPr lang="en-US" sz="1800" b="1" u="none" strike="noStrike" dirty="0" smtClean="0">
                          <a:effectLst/>
                        </a:rPr>
                        <a:t>868 589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</a:rPr>
                        <a:t>       </a:t>
                      </a:r>
                      <a:r>
                        <a:rPr lang="en-US" sz="1800" b="1" u="none" strike="noStrike" dirty="0" smtClean="0">
                          <a:effectLst/>
                        </a:rPr>
                        <a:t>523 420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</a:rPr>
                        <a:t>          </a:t>
                      </a:r>
                      <a:r>
                        <a:rPr lang="en-US" sz="1800" b="1" u="none" strike="noStrike" dirty="0" smtClean="0">
                          <a:effectLst/>
                        </a:rPr>
                        <a:t>345 169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>
                          <a:effectLst/>
                        </a:rPr>
                        <a:t>40%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2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20180502-WA0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279">
            <a:off x="388754" y="354213"/>
            <a:ext cx="7315200" cy="1828800"/>
          </a:xfrm>
          <a:prstGeom prst="rect">
            <a:avLst/>
          </a:prstGeom>
        </p:spPr>
      </p:pic>
      <p:pic>
        <p:nvPicPr>
          <p:cNvPr id="6" name="Picture 5" descr="IMG-20180502-WA00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344"/>
            <a:ext cx="6241200" cy="1772656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 bwMode="auto">
          <a:xfrm>
            <a:off x="457200" y="2587738"/>
            <a:ext cx="8534400" cy="129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4000" b="1" cap="small" dirty="0" smtClean="0"/>
              <a:t>OCTOBER AND NOVEMBER PAYMENT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12171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01687"/>
          </a:xfrm>
        </p:spPr>
        <p:txBody>
          <a:bodyPr>
            <a:noAutofit/>
          </a:bodyPr>
          <a:lstStyle/>
          <a:p>
            <a:r>
              <a:rPr lang="en-ZA" sz="3600" dirty="0" smtClean="0"/>
              <a:t>Background</a:t>
            </a:r>
            <a:endParaRPr lang="en-Z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948569"/>
              </p:ext>
            </p:extLst>
          </p:nvPr>
        </p:nvGraphicFramePr>
        <p:xfrm>
          <a:off x="4495800" y="2133600"/>
          <a:ext cx="3200400" cy="4070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3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2344">
                <a:tc>
                  <a:txBody>
                    <a:bodyPr/>
                    <a:lstStyle/>
                    <a:p>
                      <a:r>
                        <a:rPr lang="en-ZA" b="1" i="0" dirty="0" smtClean="0"/>
                        <a:t>GRANT</a:t>
                      </a:r>
                      <a:r>
                        <a:rPr lang="en-ZA" b="1" i="0" baseline="0" dirty="0" smtClean="0"/>
                        <a:t> TYPE</a:t>
                      </a:r>
                      <a:endParaRPr lang="en-ZA" b="1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i="0" dirty="0" smtClean="0"/>
                        <a:t>End Sept</a:t>
                      </a:r>
                      <a:endParaRPr lang="en-ZA" b="1" i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CDG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148 562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CSG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12 337 152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FCG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446 475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DG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</a:t>
                      </a:r>
                      <a:r>
                        <a:rPr lang="en-ZA" baseline="0" dirty="0" smtClean="0"/>
                        <a:t> 049 479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GIA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206 096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OAG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3 478 358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dirty="0" smtClean="0"/>
                        <a:t>WVG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501">
                <a:tc>
                  <a:txBody>
                    <a:bodyPr/>
                    <a:lstStyle/>
                    <a:p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 smtClean="0"/>
                        <a:t>17 666</a:t>
                      </a:r>
                      <a:r>
                        <a:rPr lang="en-ZA" b="1" baseline="0" dirty="0" smtClean="0"/>
                        <a:t> 235</a:t>
                      </a:r>
                      <a:endParaRPr lang="en-ZA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3838962"/>
              </p:ext>
            </p:extLst>
          </p:nvPr>
        </p:nvGraphicFramePr>
        <p:xfrm>
          <a:off x="808149" y="2133600"/>
          <a:ext cx="3505201" cy="4099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191">
                <a:tc>
                  <a:txBody>
                    <a:bodyPr/>
                    <a:lstStyle/>
                    <a:p>
                      <a:r>
                        <a:rPr lang="en-ZA" b="1" dirty="0" smtClean="0"/>
                        <a:t>REGION</a:t>
                      </a:r>
                      <a:endParaRPr lang="en-Z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END SEPT 2018</a:t>
                      </a:r>
                      <a:endParaRPr lang="en-ZA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EC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2 800 884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1 011 946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GP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2 615 990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KZN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3 933 259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LP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2 510 732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</a:t>
                      </a:r>
                      <a:r>
                        <a:rPr lang="en-ZA" baseline="0" dirty="0" smtClean="0"/>
                        <a:t> 489 520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NW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1 240 617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NC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479 895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WC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 smtClean="0"/>
                        <a:t>1</a:t>
                      </a:r>
                      <a:r>
                        <a:rPr lang="en-ZA" baseline="0" dirty="0" smtClean="0"/>
                        <a:t> 583 392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 smtClean="0"/>
                        <a:t>17 666 235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371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SASSA pays 17.6 million social grants to approximately 10.9 million beneficiaries  across the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13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22648</TotalTime>
  <Words>1704</Words>
  <Application>Microsoft Office PowerPoint</Application>
  <PresentationFormat>On-screen Show (4:3)</PresentationFormat>
  <Paragraphs>667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Progress Report  on Implementation of  Constitutional Court Order - Presentation to Portfolio Committee </vt:lpstr>
      <vt:lpstr>Purpose </vt:lpstr>
      <vt:lpstr>Priorities during the 1st Phase of the Payment Transition</vt:lpstr>
      <vt:lpstr>Phasing out CPS services</vt:lpstr>
      <vt:lpstr>Transition from old SASSA Card to New SASSA/SAPO Card</vt:lpstr>
      <vt:lpstr>Decommissioning the Old SASSA Card</vt:lpstr>
      <vt:lpstr>Card swap</vt:lpstr>
      <vt:lpstr>Slide 8</vt:lpstr>
      <vt:lpstr>Background</vt:lpstr>
      <vt:lpstr>Number of Beneficiaries paid from April to November 2018</vt:lpstr>
      <vt:lpstr>October/November 2018 Payments</vt:lpstr>
      <vt:lpstr>October/November 2018 Payments</vt:lpstr>
      <vt:lpstr>ACB Payments up to Nov. 2018</vt:lpstr>
      <vt:lpstr>ACB Payments up to Nov. 2018</vt:lpstr>
      <vt:lpstr>Cash Pay-points</vt:lpstr>
      <vt:lpstr>Payments at Cash Pay Points </vt:lpstr>
      <vt:lpstr>Slide 17</vt:lpstr>
      <vt:lpstr>October Payment Observations</vt:lpstr>
      <vt:lpstr>Payment Dates  – November, December</vt:lpstr>
      <vt:lpstr>SASSA – SAPO Risk Management </vt:lpstr>
      <vt:lpstr>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Tsalamandris</dc:creator>
  <cp:lastModifiedBy>PUMZA</cp:lastModifiedBy>
  <cp:revision>903</cp:revision>
  <cp:lastPrinted>2018-10-08T11:14:03Z</cp:lastPrinted>
  <dcterms:created xsi:type="dcterms:W3CDTF">2016-03-01T10:31:26Z</dcterms:created>
  <dcterms:modified xsi:type="dcterms:W3CDTF">2018-11-08T10:00:56Z</dcterms:modified>
</cp:coreProperties>
</file>