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1"/>
  </p:notesMasterIdLst>
  <p:handoutMasterIdLst>
    <p:handoutMasterId r:id="rId42"/>
  </p:handoutMasterIdLst>
  <p:sldIdLst>
    <p:sldId id="256" r:id="rId2"/>
    <p:sldId id="285" r:id="rId3"/>
    <p:sldId id="297" r:id="rId4"/>
    <p:sldId id="299" r:id="rId5"/>
    <p:sldId id="328" r:id="rId6"/>
    <p:sldId id="325" r:id="rId7"/>
    <p:sldId id="326" r:id="rId8"/>
    <p:sldId id="327" r:id="rId9"/>
    <p:sldId id="300" r:id="rId10"/>
    <p:sldId id="323" r:id="rId11"/>
    <p:sldId id="304" r:id="rId12"/>
    <p:sldId id="306" r:id="rId13"/>
    <p:sldId id="307" r:id="rId14"/>
    <p:sldId id="309" r:id="rId15"/>
    <p:sldId id="308" r:id="rId16"/>
    <p:sldId id="312" r:id="rId17"/>
    <p:sldId id="311" r:id="rId18"/>
    <p:sldId id="310" r:id="rId19"/>
    <p:sldId id="313" r:id="rId20"/>
    <p:sldId id="314" r:id="rId21"/>
    <p:sldId id="319" r:id="rId22"/>
    <p:sldId id="318" r:id="rId23"/>
    <p:sldId id="317" r:id="rId24"/>
    <p:sldId id="316" r:id="rId25"/>
    <p:sldId id="315" r:id="rId26"/>
    <p:sldId id="259" r:id="rId27"/>
    <p:sldId id="261" r:id="rId28"/>
    <p:sldId id="295" r:id="rId29"/>
    <p:sldId id="262" r:id="rId30"/>
    <p:sldId id="296" r:id="rId31"/>
    <p:sldId id="273" r:id="rId32"/>
    <p:sldId id="271" r:id="rId33"/>
    <p:sldId id="276" r:id="rId34"/>
    <p:sldId id="275" r:id="rId35"/>
    <p:sldId id="266" r:id="rId36"/>
    <p:sldId id="329" r:id="rId37"/>
    <p:sldId id="302" r:id="rId38"/>
    <p:sldId id="269" r:id="rId39"/>
    <p:sldId id="324" r:id="rId40"/>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CC3300"/>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BA4E9E-5B76-463A-968F-DE156F7D5FEB}" type="doc">
      <dgm:prSet loTypeId="urn:microsoft.com/office/officeart/2005/8/layout/cycle5" loCatId="cycle" qsTypeId="urn:microsoft.com/office/officeart/2005/8/quickstyle/simple1" qsCatId="simple" csTypeId="urn:microsoft.com/office/officeart/2005/8/colors/colorful2" csCatId="colorful" phldr="1"/>
      <dgm:spPr/>
      <dgm:t>
        <a:bodyPr/>
        <a:lstStyle/>
        <a:p>
          <a:endParaRPr lang="en-ZA"/>
        </a:p>
      </dgm:t>
    </dgm:pt>
    <dgm:pt modelId="{B85B499B-AFFD-4258-8BCB-1E3660EC2CCF}">
      <dgm:prSet phldrT="[Text]" custT="1"/>
      <dgm:spPr/>
      <dgm:t>
        <a:bodyPr/>
        <a:lstStyle/>
        <a:p>
          <a:r>
            <a:rPr lang="en-ZA" sz="3600" b="1" dirty="0" smtClean="0"/>
            <a:t>We Unpack</a:t>
          </a:r>
          <a:endParaRPr lang="en-ZA" sz="3600" b="1" dirty="0"/>
        </a:p>
      </dgm:t>
    </dgm:pt>
    <dgm:pt modelId="{24225272-BB52-4844-B9DC-897F216EAA33}" type="parTrans" cxnId="{F94FB743-6A3D-4C78-9991-94D65D72C223}">
      <dgm:prSet/>
      <dgm:spPr/>
      <dgm:t>
        <a:bodyPr/>
        <a:lstStyle/>
        <a:p>
          <a:endParaRPr lang="en-ZA"/>
        </a:p>
      </dgm:t>
    </dgm:pt>
    <dgm:pt modelId="{32643E5C-C9CA-4641-923B-93151B1F9440}" type="sibTrans" cxnId="{F94FB743-6A3D-4C78-9991-94D65D72C223}">
      <dgm:prSet/>
      <dgm:spPr/>
      <dgm:t>
        <a:bodyPr/>
        <a:lstStyle/>
        <a:p>
          <a:endParaRPr lang="en-ZA"/>
        </a:p>
      </dgm:t>
    </dgm:pt>
    <dgm:pt modelId="{41E9E81E-C079-41ED-A91B-34DC92BE1728}">
      <dgm:prSet phldrT="[Text]" custT="1"/>
      <dgm:spPr/>
      <dgm:t>
        <a:bodyPr/>
        <a:lstStyle/>
        <a:p>
          <a:r>
            <a:rPr lang="en-ZA" sz="3600" b="1" dirty="0" smtClean="0"/>
            <a:t>We Train</a:t>
          </a:r>
          <a:endParaRPr lang="en-ZA" sz="3600" b="1" dirty="0"/>
        </a:p>
      </dgm:t>
    </dgm:pt>
    <dgm:pt modelId="{98977F43-A238-4624-A419-978E3FDF5A88}" type="parTrans" cxnId="{B7C73D41-6D56-4C85-A85C-BB19D5A2EA53}">
      <dgm:prSet/>
      <dgm:spPr/>
      <dgm:t>
        <a:bodyPr/>
        <a:lstStyle/>
        <a:p>
          <a:endParaRPr lang="en-ZA"/>
        </a:p>
      </dgm:t>
    </dgm:pt>
    <dgm:pt modelId="{C6ADE185-5D54-4556-9CBB-2C394BEF3C48}" type="sibTrans" cxnId="{B7C73D41-6D56-4C85-A85C-BB19D5A2EA53}">
      <dgm:prSet/>
      <dgm:spPr/>
      <dgm:t>
        <a:bodyPr/>
        <a:lstStyle/>
        <a:p>
          <a:endParaRPr lang="en-ZA"/>
        </a:p>
      </dgm:t>
    </dgm:pt>
    <dgm:pt modelId="{D04FC2D4-EECD-4FB4-9248-DF8843AD0058}">
      <dgm:prSet phldrT="[Text]" custT="1"/>
      <dgm:spPr/>
      <dgm:t>
        <a:bodyPr/>
        <a:lstStyle/>
        <a:p>
          <a:r>
            <a:rPr lang="en-ZA" sz="3600" b="1" dirty="0" smtClean="0"/>
            <a:t>We Organise</a:t>
          </a:r>
          <a:endParaRPr lang="en-ZA" sz="3600" b="1" dirty="0"/>
        </a:p>
      </dgm:t>
    </dgm:pt>
    <dgm:pt modelId="{F858E2E1-A422-439A-A5C8-4649C972232A}" type="parTrans" cxnId="{B3A16AC4-4523-4167-845F-8613F9DE9EC1}">
      <dgm:prSet/>
      <dgm:spPr/>
      <dgm:t>
        <a:bodyPr/>
        <a:lstStyle/>
        <a:p>
          <a:endParaRPr lang="en-ZA"/>
        </a:p>
      </dgm:t>
    </dgm:pt>
    <dgm:pt modelId="{D40C9FFF-2A15-464D-9512-87AE8843B8CB}" type="sibTrans" cxnId="{B3A16AC4-4523-4167-845F-8613F9DE9EC1}">
      <dgm:prSet/>
      <dgm:spPr/>
      <dgm:t>
        <a:bodyPr/>
        <a:lstStyle/>
        <a:p>
          <a:endParaRPr lang="en-ZA"/>
        </a:p>
      </dgm:t>
    </dgm:pt>
    <dgm:pt modelId="{A5B21992-5E92-465E-A3C5-F044DB49A00B}">
      <dgm:prSet phldrT="[Text]" custT="1"/>
      <dgm:spPr/>
      <dgm:t>
        <a:bodyPr/>
        <a:lstStyle/>
        <a:p>
          <a:r>
            <a:rPr lang="en-ZA" sz="3600" b="1" dirty="0" smtClean="0"/>
            <a:t>We Link</a:t>
          </a:r>
          <a:endParaRPr lang="en-ZA" sz="3600" b="1" dirty="0"/>
        </a:p>
      </dgm:t>
    </dgm:pt>
    <dgm:pt modelId="{5ACAEEF4-68BA-451C-93D1-C6A62DAC0203}" type="parTrans" cxnId="{E5B5E669-BD2B-40F7-A755-D8F06544AE62}">
      <dgm:prSet/>
      <dgm:spPr/>
      <dgm:t>
        <a:bodyPr/>
        <a:lstStyle/>
        <a:p>
          <a:endParaRPr lang="en-ZA"/>
        </a:p>
      </dgm:t>
    </dgm:pt>
    <dgm:pt modelId="{AE4FC9C6-9B42-4A79-B4CF-6A3B54F4E75A}" type="sibTrans" cxnId="{E5B5E669-BD2B-40F7-A755-D8F06544AE62}">
      <dgm:prSet/>
      <dgm:spPr/>
      <dgm:t>
        <a:bodyPr/>
        <a:lstStyle/>
        <a:p>
          <a:endParaRPr lang="en-ZA"/>
        </a:p>
      </dgm:t>
    </dgm:pt>
    <dgm:pt modelId="{0BC40074-01E7-4BD1-9B6A-E38A8D7EB100}" type="pres">
      <dgm:prSet presAssocID="{7BBA4E9E-5B76-463A-968F-DE156F7D5FEB}" presName="cycle" presStyleCnt="0">
        <dgm:presLayoutVars>
          <dgm:dir/>
          <dgm:resizeHandles val="exact"/>
        </dgm:presLayoutVars>
      </dgm:prSet>
      <dgm:spPr/>
      <dgm:t>
        <a:bodyPr/>
        <a:lstStyle/>
        <a:p>
          <a:endParaRPr lang="en-ZA"/>
        </a:p>
      </dgm:t>
    </dgm:pt>
    <dgm:pt modelId="{42B8E291-00F7-4CF5-B55E-FCA235D1F689}" type="pres">
      <dgm:prSet presAssocID="{B85B499B-AFFD-4258-8BCB-1E3660EC2CCF}" presName="node" presStyleLbl="node1" presStyleIdx="0" presStyleCnt="4">
        <dgm:presLayoutVars>
          <dgm:bulletEnabled val="1"/>
        </dgm:presLayoutVars>
      </dgm:prSet>
      <dgm:spPr/>
      <dgm:t>
        <a:bodyPr/>
        <a:lstStyle/>
        <a:p>
          <a:endParaRPr lang="en-ZA"/>
        </a:p>
      </dgm:t>
    </dgm:pt>
    <dgm:pt modelId="{4DCD08DE-E8D5-4307-A0F7-BF43FE826B6D}" type="pres">
      <dgm:prSet presAssocID="{B85B499B-AFFD-4258-8BCB-1E3660EC2CCF}" presName="spNode" presStyleCnt="0"/>
      <dgm:spPr/>
      <dgm:t>
        <a:bodyPr/>
        <a:lstStyle/>
        <a:p>
          <a:endParaRPr lang="en-ZA"/>
        </a:p>
      </dgm:t>
    </dgm:pt>
    <dgm:pt modelId="{1B9A03AF-F795-4581-A245-3D3EEB26989C}" type="pres">
      <dgm:prSet presAssocID="{32643E5C-C9CA-4641-923B-93151B1F9440}" presName="sibTrans" presStyleLbl="sibTrans1D1" presStyleIdx="0" presStyleCnt="4"/>
      <dgm:spPr/>
      <dgm:t>
        <a:bodyPr/>
        <a:lstStyle/>
        <a:p>
          <a:endParaRPr lang="en-ZA"/>
        </a:p>
      </dgm:t>
    </dgm:pt>
    <dgm:pt modelId="{3E9510D5-76BB-401E-90F6-2CBABA725140}" type="pres">
      <dgm:prSet presAssocID="{41E9E81E-C079-41ED-A91B-34DC92BE1728}" presName="node" presStyleLbl="node1" presStyleIdx="1" presStyleCnt="4" custRadScaleRad="115889" custRadScaleInc="9648">
        <dgm:presLayoutVars>
          <dgm:bulletEnabled val="1"/>
        </dgm:presLayoutVars>
      </dgm:prSet>
      <dgm:spPr/>
      <dgm:t>
        <a:bodyPr/>
        <a:lstStyle/>
        <a:p>
          <a:endParaRPr lang="en-ZA"/>
        </a:p>
      </dgm:t>
    </dgm:pt>
    <dgm:pt modelId="{56956280-5969-4457-B3E8-D59987F367E8}" type="pres">
      <dgm:prSet presAssocID="{41E9E81E-C079-41ED-A91B-34DC92BE1728}" presName="spNode" presStyleCnt="0"/>
      <dgm:spPr/>
      <dgm:t>
        <a:bodyPr/>
        <a:lstStyle/>
        <a:p>
          <a:endParaRPr lang="en-ZA"/>
        </a:p>
      </dgm:t>
    </dgm:pt>
    <dgm:pt modelId="{CB3F6CF0-1D4C-4A8D-8DB7-4DA785CAD18C}" type="pres">
      <dgm:prSet presAssocID="{C6ADE185-5D54-4556-9CBB-2C394BEF3C48}" presName="sibTrans" presStyleLbl="sibTrans1D1" presStyleIdx="1" presStyleCnt="4"/>
      <dgm:spPr/>
      <dgm:t>
        <a:bodyPr/>
        <a:lstStyle/>
        <a:p>
          <a:endParaRPr lang="en-ZA"/>
        </a:p>
      </dgm:t>
    </dgm:pt>
    <dgm:pt modelId="{B7BFF7BA-AE6E-4BDD-8D1E-1625F396DC27}" type="pres">
      <dgm:prSet presAssocID="{D04FC2D4-EECD-4FB4-9248-DF8843AD0058}" presName="node" presStyleLbl="node1" presStyleIdx="2" presStyleCnt="4" custScaleX="108258">
        <dgm:presLayoutVars>
          <dgm:bulletEnabled val="1"/>
        </dgm:presLayoutVars>
      </dgm:prSet>
      <dgm:spPr/>
      <dgm:t>
        <a:bodyPr/>
        <a:lstStyle/>
        <a:p>
          <a:endParaRPr lang="en-ZA"/>
        </a:p>
      </dgm:t>
    </dgm:pt>
    <dgm:pt modelId="{0B709056-05ED-4FED-B411-F4C226643CFC}" type="pres">
      <dgm:prSet presAssocID="{D04FC2D4-EECD-4FB4-9248-DF8843AD0058}" presName="spNode" presStyleCnt="0"/>
      <dgm:spPr/>
      <dgm:t>
        <a:bodyPr/>
        <a:lstStyle/>
        <a:p>
          <a:endParaRPr lang="en-ZA"/>
        </a:p>
      </dgm:t>
    </dgm:pt>
    <dgm:pt modelId="{0B861268-68C1-4473-B013-D59A5DE38B6E}" type="pres">
      <dgm:prSet presAssocID="{D40C9FFF-2A15-464D-9512-87AE8843B8CB}" presName="sibTrans" presStyleLbl="sibTrans1D1" presStyleIdx="2" presStyleCnt="4"/>
      <dgm:spPr/>
      <dgm:t>
        <a:bodyPr/>
        <a:lstStyle/>
        <a:p>
          <a:endParaRPr lang="en-ZA"/>
        </a:p>
      </dgm:t>
    </dgm:pt>
    <dgm:pt modelId="{4D8F6FA3-591A-4B48-ABDD-B38865087FF1}" type="pres">
      <dgm:prSet presAssocID="{A5B21992-5E92-465E-A3C5-F044DB49A00B}" presName="node" presStyleLbl="node1" presStyleIdx="3" presStyleCnt="4" custRadScaleRad="115290" custRadScaleInc="-7571">
        <dgm:presLayoutVars>
          <dgm:bulletEnabled val="1"/>
        </dgm:presLayoutVars>
      </dgm:prSet>
      <dgm:spPr/>
      <dgm:t>
        <a:bodyPr/>
        <a:lstStyle/>
        <a:p>
          <a:endParaRPr lang="en-ZA"/>
        </a:p>
      </dgm:t>
    </dgm:pt>
    <dgm:pt modelId="{E36048AF-5E5D-4D37-B25E-6C7C0B5BD33B}" type="pres">
      <dgm:prSet presAssocID="{A5B21992-5E92-465E-A3C5-F044DB49A00B}" presName="spNode" presStyleCnt="0"/>
      <dgm:spPr/>
      <dgm:t>
        <a:bodyPr/>
        <a:lstStyle/>
        <a:p>
          <a:endParaRPr lang="en-ZA"/>
        </a:p>
      </dgm:t>
    </dgm:pt>
    <dgm:pt modelId="{AE317085-BD07-44AA-9F8E-029B4015D821}" type="pres">
      <dgm:prSet presAssocID="{AE4FC9C6-9B42-4A79-B4CF-6A3B54F4E75A}" presName="sibTrans" presStyleLbl="sibTrans1D1" presStyleIdx="3" presStyleCnt="4"/>
      <dgm:spPr/>
      <dgm:t>
        <a:bodyPr/>
        <a:lstStyle/>
        <a:p>
          <a:endParaRPr lang="en-ZA"/>
        </a:p>
      </dgm:t>
    </dgm:pt>
  </dgm:ptLst>
  <dgm:cxnLst>
    <dgm:cxn modelId="{F94FB743-6A3D-4C78-9991-94D65D72C223}" srcId="{7BBA4E9E-5B76-463A-968F-DE156F7D5FEB}" destId="{B85B499B-AFFD-4258-8BCB-1E3660EC2CCF}" srcOrd="0" destOrd="0" parTransId="{24225272-BB52-4844-B9DC-897F216EAA33}" sibTransId="{32643E5C-C9CA-4641-923B-93151B1F9440}"/>
    <dgm:cxn modelId="{F0F6F20A-3C9D-48B8-952B-56647F415800}" type="presOf" srcId="{D04FC2D4-EECD-4FB4-9248-DF8843AD0058}" destId="{B7BFF7BA-AE6E-4BDD-8D1E-1625F396DC27}" srcOrd="0" destOrd="0" presId="urn:microsoft.com/office/officeart/2005/8/layout/cycle5"/>
    <dgm:cxn modelId="{4999FD96-F101-4096-9FB0-6290C0743703}" type="presOf" srcId="{A5B21992-5E92-465E-A3C5-F044DB49A00B}" destId="{4D8F6FA3-591A-4B48-ABDD-B38865087FF1}" srcOrd="0" destOrd="0" presId="urn:microsoft.com/office/officeart/2005/8/layout/cycle5"/>
    <dgm:cxn modelId="{EF844378-E214-4BC9-ADA8-F253AF325614}" type="presOf" srcId="{D40C9FFF-2A15-464D-9512-87AE8843B8CB}" destId="{0B861268-68C1-4473-B013-D59A5DE38B6E}" srcOrd="0" destOrd="0" presId="urn:microsoft.com/office/officeart/2005/8/layout/cycle5"/>
    <dgm:cxn modelId="{E5B5E669-BD2B-40F7-A755-D8F06544AE62}" srcId="{7BBA4E9E-5B76-463A-968F-DE156F7D5FEB}" destId="{A5B21992-5E92-465E-A3C5-F044DB49A00B}" srcOrd="3" destOrd="0" parTransId="{5ACAEEF4-68BA-451C-93D1-C6A62DAC0203}" sibTransId="{AE4FC9C6-9B42-4A79-B4CF-6A3B54F4E75A}"/>
    <dgm:cxn modelId="{6BA7A165-18FD-4B17-A51B-661CAB8C0124}" type="presOf" srcId="{7BBA4E9E-5B76-463A-968F-DE156F7D5FEB}" destId="{0BC40074-01E7-4BD1-9B6A-E38A8D7EB100}" srcOrd="0" destOrd="0" presId="urn:microsoft.com/office/officeart/2005/8/layout/cycle5"/>
    <dgm:cxn modelId="{D8925525-0C9C-4005-B4E5-AE22EB115F5D}" type="presOf" srcId="{AE4FC9C6-9B42-4A79-B4CF-6A3B54F4E75A}" destId="{AE317085-BD07-44AA-9F8E-029B4015D821}" srcOrd="0" destOrd="0" presId="urn:microsoft.com/office/officeart/2005/8/layout/cycle5"/>
    <dgm:cxn modelId="{B7C73D41-6D56-4C85-A85C-BB19D5A2EA53}" srcId="{7BBA4E9E-5B76-463A-968F-DE156F7D5FEB}" destId="{41E9E81E-C079-41ED-A91B-34DC92BE1728}" srcOrd="1" destOrd="0" parTransId="{98977F43-A238-4624-A419-978E3FDF5A88}" sibTransId="{C6ADE185-5D54-4556-9CBB-2C394BEF3C48}"/>
    <dgm:cxn modelId="{B3A16AC4-4523-4167-845F-8613F9DE9EC1}" srcId="{7BBA4E9E-5B76-463A-968F-DE156F7D5FEB}" destId="{D04FC2D4-EECD-4FB4-9248-DF8843AD0058}" srcOrd="2" destOrd="0" parTransId="{F858E2E1-A422-439A-A5C8-4649C972232A}" sibTransId="{D40C9FFF-2A15-464D-9512-87AE8843B8CB}"/>
    <dgm:cxn modelId="{252E6952-CB4C-4C46-840F-B7325C507938}" type="presOf" srcId="{B85B499B-AFFD-4258-8BCB-1E3660EC2CCF}" destId="{42B8E291-00F7-4CF5-B55E-FCA235D1F689}" srcOrd="0" destOrd="0" presId="urn:microsoft.com/office/officeart/2005/8/layout/cycle5"/>
    <dgm:cxn modelId="{8F389877-4B6A-4EA5-AF00-CAD676D05768}" type="presOf" srcId="{41E9E81E-C079-41ED-A91B-34DC92BE1728}" destId="{3E9510D5-76BB-401E-90F6-2CBABA725140}" srcOrd="0" destOrd="0" presId="urn:microsoft.com/office/officeart/2005/8/layout/cycle5"/>
    <dgm:cxn modelId="{BDAC05A1-A2BA-413F-89B6-CF75E525E243}" type="presOf" srcId="{32643E5C-C9CA-4641-923B-93151B1F9440}" destId="{1B9A03AF-F795-4581-A245-3D3EEB26989C}" srcOrd="0" destOrd="0" presId="urn:microsoft.com/office/officeart/2005/8/layout/cycle5"/>
    <dgm:cxn modelId="{FA78FD51-307D-4F2D-9848-7D58F2AFA66D}" type="presOf" srcId="{C6ADE185-5D54-4556-9CBB-2C394BEF3C48}" destId="{CB3F6CF0-1D4C-4A8D-8DB7-4DA785CAD18C}" srcOrd="0" destOrd="0" presId="urn:microsoft.com/office/officeart/2005/8/layout/cycle5"/>
    <dgm:cxn modelId="{CE087A92-610C-4314-994A-B665B4563860}" type="presParOf" srcId="{0BC40074-01E7-4BD1-9B6A-E38A8D7EB100}" destId="{42B8E291-00F7-4CF5-B55E-FCA235D1F689}" srcOrd="0" destOrd="0" presId="urn:microsoft.com/office/officeart/2005/8/layout/cycle5"/>
    <dgm:cxn modelId="{DDCA5AE3-8788-46B5-8CD1-006E9748CE33}" type="presParOf" srcId="{0BC40074-01E7-4BD1-9B6A-E38A8D7EB100}" destId="{4DCD08DE-E8D5-4307-A0F7-BF43FE826B6D}" srcOrd="1" destOrd="0" presId="urn:microsoft.com/office/officeart/2005/8/layout/cycle5"/>
    <dgm:cxn modelId="{07E32F7A-653F-4E48-82B1-2629757EFFB8}" type="presParOf" srcId="{0BC40074-01E7-4BD1-9B6A-E38A8D7EB100}" destId="{1B9A03AF-F795-4581-A245-3D3EEB26989C}" srcOrd="2" destOrd="0" presId="urn:microsoft.com/office/officeart/2005/8/layout/cycle5"/>
    <dgm:cxn modelId="{F9D2ABA2-7918-4633-96C9-BE09DB2AFDF9}" type="presParOf" srcId="{0BC40074-01E7-4BD1-9B6A-E38A8D7EB100}" destId="{3E9510D5-76BB-401E-90F6-2CBABA725140}" srcOrd="3" destOrd="0" presId="urn:microsoft.com/office/officeart/2005/8/layout/cycle5"/>
    <dgm:cxn modelId="{0EDA37CB-0DC4-4573-BE7A-C5C78D7CCE78}" type="presParOf" srcId="{0BC40074-01E7-4BD1-9B6A-E38A8D7EB100}" destId="{56956280-5969-4457-B3E8-D59987F367E8}" srcOrd="4" destOrd="0" presId="urn:microsoft.com/office/officeart/2005/8/layout/cycle5"/>
    <dgm:cxn modelId="{EF1BE7D2-5E70-4C93-968B-15A7ECCF1696}" type="presParOf" srcId="{0BC40074-01E7-4BD1-9B6A-E38A8D7EB100}" destId="{CB3F6CF0-1D4C-4A8D-8DB7-4DA785CAD18C}" srcOrd="5" destOrd="0" presId="urn:microsoft.com/office/officeart/2005/8/layout/cycle5"/>
    <dgm:cxn modelId="{E79BE561-86A0-4ECF-8903-3B5EE3B6312F}" type="presParOf" srcId="{0BC40074-01E7-4BD1-9B6A-E38A8D7EB100}" destId="{B7BFF7BA-AE6E-4BDD-8D1E-1625F396DC27}" srcOrd="6" destOrd="0" presId="urn:microsoft.com/office/officeart/2005/8/layout/cycle5"/>
    <dgm:cxn modelId="{32041E76-EB65-420E-B526-B6DC0CF381BB}" type="presParOf" srcId="{0BC40074-01E7-4BD1-9B6A-E38A8D7EB100}" destId="{0B709056-05ED-4FED-B411-F4C226643CFC}" srcOrd="7" destOrd="0" presId="urn:microsoft.com/office/officeart/2005/8/layout/cycle5"/>
    <dgm:cxn modelId="{22534E39-59CA-44B9-B3BC-31238E769B66}" type="presParOf" srcId="{0BC40074-01E7-4BD1-9B6A-E38A8D7EB100}" destId="{0B861268-68C1-4473-B013-D59A5DE38B6E}" srcOrd="8" destOrd="0" presId="urn:microsoft.com/office/officeart/2005/8/layout/cycle5"/>
    <dgm:cxn modelId="{22165932-36B6-479C-A85D-393DFC818C48}" type="presParOf" srcId="{0BC40074-01E7-4BD1-9B6A-E38A8D7EB100}" destId="{4D8F6FA3-591A-4B48-ABDD-B38865087FF1}" srcOrd="9" destOrd="0" presId="urn:microsoft.com/office/officeart/2005/8/layout/cycle5"/>
    <dgm:cxn modelId="{5764D0C8-2B67-4458-8774-51A842D99552}" type="presParOf" srcId="{0BC40074-01E7-4BD1-9B6A-E38A8D7EB100}" destId="{E36048AF-5E5D-4D37-B25E-6C7C0B5BD33B}" srcOrd="10" destOrd="0" presId="urn:microsoft.com/office/officeart/2005/8/layout/cycle5"/>
    <dgm:cxn modelId="{D7B3E116-8930-4FA2-9834-6CD6AEEBBE21}" type="presParOf" srcId="{0BC40074-01E7-4BD1-9B6A-E38A8D7EB100}" destId="{AE317085-BD07-44AA-9F8E-029B4015D821}" srcOrd="11" destOrd="0" presId="urn:microsoft.com/office/officeart/2005/8/layout/cycle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2B842C-0AA7-4B68-A5A3-7AA359A9A6F5}" type="doc">
      <dgm:prSet loTypeId="urn:microsoft.com/office/officeart/2011/layout/HexagonRadial" loCatId="officeonline" qsTypeId="urn:microsoft.com/office/officeart/2005/8/quickstyle/simple1" qsCatId="simple" csTypeId="urn:microsoft.com/office/officeart/2005/8/colors/colorful3" csCatId="colorful" phldr="1"/>
      <dgm:spPr/>
      <dgm:t>
        <a:bodyPr/>
        <a:lstStyle/>
        <a:p>
          <a:endParaRPr lang="en-ZA"/>
        </a:p>
      </dgm:t>
    </dgm:pt>
    <dgm:pt modelId="{9CAB0F03-7077-45B8-B3EE-A59FB53F7B65}">
      <dgm:prSet phldrT="[Text]" custT="1"/>
      <dgm:spPr/>
      <dgm:t>
        <a:bodyPr/>
        <a:lstStyle/>
        <a:p>
          <a:r>
            <a:rPr lang="en-ZA" sz="2400" b="1" dirty="0" smtClean="0"/>
            <a:t>Capacity Development</a:t>
          </a:r>
          <a:endParaRPr lang="en-ZA" sz="2400" b="1" dirty="0"/>
        </a:p>
      </dgm:t>
    </dgm:pt>
    <dgm:pt modelId="{0DE53802-EC87-45A2-B69D-DD3B8AE74D78}" type="parTrans" cxnId="{F966ECCF-A921-4945-B1EF-61936D1F542F}">
      <dgm:prSet/>
      <dgm:spPr/>
      <dgm:t>
        <a:bodyPr/>
        <a:lstStyle/>
        <a:p>
          <a:endParaRPr lang="en-ZA"/>
        </a:p>
      </dgm:t>
    </dgm:pt>
    <dgm:pt modelId="{2BF7119E-79BC-4D4B-AED0-A3C33F312BAA}" type="sibTrans" cxnId="{F966ECCF-A921-4945-B1EF-61936D1F542F}">
      <dgm:prSet/>
      <dgm:spPr/>
      <dgm:t>
        <a:bodyPr/>
        <a:lstStyle/>
        <a:p>
          <a:endParaRPr lang="en-ZA"/>
        </a:p>
      </dgm:t>
    </dgm:pt>
    <dgm:pt modelId="{166FCE53-A80C-4772-85D3-DB9D462C3681}">
      <dgm:prSet phldrT="[Text]" custT="1"/>
      <dgm:spPr/>
      <dgm:t>
        <a:bodyPr/>
        <a:lstStyle/>
        <a:p>
          <a:r>
            <a:rPr lang="en-ZA" sz="2400" b="1" dirty="0" smtClean="0"/>
            <a:t>Community Organising</a:t>
          </a:r>
          <a:endParaRPr lang="en-ZA" sz="2400" b="1" dirty="0"/>
        </a:p>
      </dgm:t>
    </dgm:pt>
    <dgm:pt modelId="{6D9CCD02-9A2B-4F1F-9DF7-44A7690BC57F}" type="parTrans" cxnId="{1E66BBE7-FAD0-424D-9851-398F283FE4C4}">
      <dgm:prSet/>
      <dgm:spPr/>
      <dgm:t>
        <a:bodyPr/>
        <a:lstStyle/>
        <a:p>
          <a:endParaRPr lang="en-ZA"/>
        </a:p>
      </dgm:t>
    </dgm:pt>
    <dgm:pt modelId="{D7B1A336-CA0C-42BC-B195-CF7EDEDE2E46}" type="sibTrans" cxnId="{1E66BBE7-FAD0-424D-9851-398F283FE4C4}">
      <dgm:prSet/>
      <dgm:spPr/>
      <dgm:t>
        <a:bodyPr/>
        <a:lstStyle/>
        <a:p>
          <a:endParaRPr lang="en-ZA"/>
        </a:p>
      </dgm:t>
    </dgm:pt>
    <dgm:pt modelId="{76FC347D-EB9E-4508-9851-3F71299C3917}">
      <dgm:prSet phldrT="[Text]" custT="1"/>
      <dgm:spPr/>
      <dgm:t>
        <a:bodyPr/>
        <a:lstStyle/>
        <a:p>
          <a:r>
            <a:rPr lang="en-ZA" sz="2400" b="1" dirty="0" smtClean="0"/>
            <a:t>Networking &amp; Partnership Development</a:t>
          </a:r>
          <a:endParaRPr lang="en-ZA" sz="2400" b="1" dirty="0"/>
        </a:p>
      </dgm:t>
    </dgm:pt>
    <dgm:pt modelId="{221AF4DE-B368-479F-84C2-038CACD95DBE}" type="parTrans" cxnId="{664A5278-846B-400F-B105-D6B142B7F38B}">
      <dgm:prSet/>
      <dgm:spPr/>
      <dgm:t>
        <a:bodyPr/>
        <a:lstStyle/>
        <a:p>
          <a:endParaRPr lang="en-ZA"/>
        </a:p>
      </dgm:t>
    </dgm:pt>
    <dgm:pt modelId="{91487EF8-3891-4891-83C3-691A7CB33047}" type="sibTrans" cxnId="{664A5278-846B-400F-B105-D6B142B7F38B}">
      <dgm:prSet/>
      <dgm:spPr/>
      <dgm:t>
        <a:bodyPr/>
        <a:lstStyle/>
        <a:p>
          <a:endParaRPr lang="en-ZA"/>
        </a:p>
      </dgm:t>
    </dgm:pt>
    <dgm:pt modelId="{7D1C2154-002D-4EFE-8127-C5DC6B5CE940}">
      <dgm:prSet phldrT="[Text]" custT="1"/>
      <dgm:spPr/>
      <dgm:t>
        <a:bodyPr/>
        <a:lstStyle/>
        <a:p>
          <a:r>
            <a:rPr lang="en-ZA" sz="2400" b="1" dirty="0" smtClean="0"/>
            <a:t>Resource Mobilisation</a:t>
          </a:r>
          <a:endParaRPr lang="en-ZA" sz="2400" b="1" dirty="0"/>
        </a:p>
      </dgm:t>
    </dgm:pt>
    <dgm:pt modelId="{25E7F0CD-4A43-4F1B-B946-C2F2B68E4437}" type="parTrans" cxnId="{60852FC7-FD47-4C4E-9896-A4B5536ABF96}">
      <dgm:prSet/>
      <dgm:spPr/>
      <dgm:t>
        <a:bodyPr/>
        <a:lstStyle/>
        <a:p>
          <a:endParaRPr lang="en-ZA"/>
        </a:p>
      </dgm:t>
    </dgm:pt>
    <dgm:pt modelId="{27B5F317-AFE3-40B9-9D3D-4C377EB8C326}" type="sibTrans" cxnId="{60852FC7-FD47-4C4E-9896-A4B5536ABF96}">
      <dgm:prSet/>
      <dgm:spPr/>
      <dgm:t>
        <a:bodyPr/>
        <a:lstStyle/>
        <a:p>
          <a:endParaRPr lang="en-ZA"/>
        </a:p>
      </dgm:t>
    </dgm:pt>
    <dgm:pt modelId="{FB5F59E2-42D2-4BF1-AA16-57836E08447E}">
      <dgm:prSet phldrT="[Text]"/>
      <dgm:spPr/>
      <dgm:t>
        <a:bodyPr/>
        <a:lstStyle/>
        <a:p>
          <a:r>
            <a:rPr lang="en-ZA" dirty="0" smtClean="0"/>
            <a:t>ICCED</a:t>
          </a:r>
          <a:endParaRPr lang="en-ZA" dirty="0"/>
        </a:p>
      </dgm:t>
    </dgm:pt>
    <dgm:pt modelId="{953F5AF3-967B-49B5-897B-6CBF9CF67638}" type="sibTrans" cxnId="{B9366A57-E2EA-47DD-8B8D-3195D6FD4C1C}">
      <dgm:prSet/>
      <dgm:spPr/>
      <dgm:t>
        <a:bodyPr/>
        <a:lstStyle/>
        <a:p>
          <a:endParaRPr lang="en-ZA"/>
        </a:p>
      </dgm:t>
    </dgm:pt>
    <dgm:pt modelId="{22033EB2-8930-4C82-8602-80D1EC42529C}" type="parTrans" cxnId="{B9366A57-E2EA-47DD-8B8D-3195D6FD4C1C}">
      <dgm:prSet/>
      <dgm:spPr/>
      <dgm:t>
        <a:bodyPr/>
        <a:lstStyle/>
        <a:p>
          <a:endParaRPr lang="en-ZA"/>
        </a:p>
      </dgm:t>
    </dgm:pt>
    <dgm:pt modelId="{E80F4EFC-EEC0-4A79-9418-C20C7FFE6693}">
      <dgm:prSet phldrT="[Text]" custT="1"/>
      <dgm:spPr/>
      <dgm:t>
        <a:bodyPr/>
        <a:lstStyle/>
        <a:p>
          <a:r>
            <a:rPr lang="en-ZA" sz="2400" b="1" dirty="0" smtClean="0"/>
            <a:t>Research &amp; Knowledge Management</a:t>
          </a:r>
          <a:endParaRPr lang="en-ZA" sz="2400" b="1" dirty="0"/>
        </a:p>
      </dgm:t>
    </dgm:pt>
    <dgm:pt modelId="{F05F6422-24B7-4779-9660-CD6878D13757}" type="sibTrans" cxnId="{2CE20D1F-9943-4CC6-B86E-537761712507}">
      <dgm:prSet/>
      <dgm:spPr/>
      <dgm:t>
        <a:bodyPr/>
        <a:lstStyle/>
        <a:p>
          <a:endParaRPr lang="en-ZA"/>
        </a:p>
      </dgm:t>
    </dgm:pt>
    <dgm:pt modelId="{BEA88B4F-EFFF-4118-929B-298FC16E2641}" type="parTrans" cxnId="{2CE20D1F-9943-4CC6-B86E-537761712507}">
      <dgm:prSet/>
      <dgm:spPr/>
      <dgm:t>
        <a:bodyPr/>
        <a:lstStyle/>
        <a:p>
          <a:endParaRPr lang="en-ZA"/>
        </a:p>
      </dgm:t>
    </dgm:pt>
    <dgm:pt modelId="{7A45E568-DEDB-4437-BDA5-5B12A4DCB17B}">
      <dgm:prSet phldrT="[Text]" custT="1"/>
      <dgm:spPr/>
      <dgm:t>
        <a:bodyPr/>
        <a:lstStyle/>
        <a:p>
          <a:r>
            <a:rPr lang="en-ZA" sz="2400" b="1" dirty="0" smtClean="0"/>
            <a:t>Monitoring &amp; </a:t>
          </a:r>
        </a:p>
        <a:p>
          <a:r>
            <a:rPr lang="en-ZA" sz="2400" b="1" dirty="0" smtClean="0"/>
            <a:t>Evaluation</a:t>
          </a:r>
          <a:endParaRPr lang="en-ZA" sz="2400" b="1" dirty="0"/>
        </a:p>
      </dgm:t>
    </dgm:pt>
    <dgm:pt modelId="{4A3C4F7E-4E3B-4539-90F3-853B24C6CDC2}" type="sibTrans" cxnId="{479183FD-8BA5-4DF6-9359-75A1DC6FB548}">
      <dgm:prSet/>
      <dgm:spPr/>
      <dgm:t>
        <a:bodyPr/>
        <a:lstStyle/>
        <a:p>
          <a:endParaRPr lang="en-ZA"/>
        </a:p>
      </dgm:t>
    </dgm:pt>
    <dgm:pt modelId="{2D3D826B-4366-4690-A0C0-C7EEBCD521E1}" type="parTrans" cxnId="{479183FD-8BA5-4DF6-9359-75A1DC6FB548}">
      <dgm:prSet/>
      <dgm:spPr/>
      <dgm:t>
        <a:bodyPr/>
        <a:lstStyle/>
        <a:p>
          <a:endParaRPr lang="en-ZA"/>
        </a:p>
      </dgm:t>
    </dgm:pt>
    <dgm:pt modelId="{B6A2E67D-181F-43CE-9187-33025DC27E9A}" type="pres">
      <dgm:prSet presAssocID="{5D2B842C-0AA7-4B68-A5A3-7AA359A9A6F5}" presName="Name0" presStyleCnt="0">
        <dgm:presLayoutVars>
          <dgm:chMax val="1"/>
          <dgm:chPref val="1"/>
          <dgm:dir/>
          <dgm:animOne val="branch"/>
          <dgm:animLvl val="lvl"/>
        </dgm:presLayoutVars>
      </dgm:prSet>
      <dgm:spPr/>
      <dgm:t>
        <a:bodyPr/>
        <a:lstStyle/>
        <a:p>
          <a:endParaRPr lang="en-ZA"/>
        </a:p>
      </dgm:t>
    </dgm:pt>
    <dgm:pt modelId="{278F0C12-58A0-45D8-81E8-141477A67ACD}" type="pres">
      <dgm:prSet presAssocID="{FB5F59E2-42D2-4BF1-AA16-57836E08447E}" presName="Parent" presStyleLbl="node0" presStyleIdx="0" presStyleCnt="1">
        <dgm:presLayoutVars>
          <dgm:chMax val="6"/>
          <dgm:chPref val="6"/>
        </dgm:presLayoutVars>
      </dgm:prSet>
      <dgm:spPr/>
      <dgm:t>
        <a:bodyPr/>
        <a:lstStyle/>
        <a:p>
          <a:endParaRPr lang="en-ZA"/>
        </a:p>
      </dgm:t>
    </dgm:pt>
    <dgm:pt modelId="{8C139CF7-23C4-475C-B806-7AA09F42F27A}" type="pres">
      <dgm:prSet presAssocID="{9CAB0F03-7077-45B8-B3EE-A59FB53F7B65}" presName="Accent1" presStyleCnt="0"/>
      <dgm:spPr/>
    </dgm:pt>
    <dgm:pt modelId="{BE2CCEC1-2977-4001-9DFC-B2DCA4705F9A}" type="pres">
      <dgm:prSet presAssocID="{9CAB0F03-7077-45B8-B3EE-A59FB53F7B65}" presName="Accent" presStyleLbl="bgShp" presStyleIdx="0" presStyleCnt="6"/>
      <dgm:spPr/>
    </dgm:pt>
    <dgm:pt modelId="{2F801FCE-7360-4AC6-8DFB-BF5F957E9127}" type="pres">
      <dgm:prSet presAssocID="{9CAB0F03-7077-45B8-B3EE-A59FB53F7B65}" presName="Child1" presStyleLbl="node1" presStyleIdx="0" presStyleCnt="6" custScaleX="126322" custScaleY="99760" custLinFactNeighborX="1427" custLinFactNeighborY="9402">
        <dgm:presLayoutVars>
          <dgm:chMax val="0"/>
          <dgm:chPref val="0"/>
          <dgm:bulletEnabled val="1"/>
        </dgm:presLayoutVars>
      </dgm:prSet>
      <dgm:spPr/>
      <dgm:t>
        <a:bodyPr/>
        <a:lstStyle/>
        <a:p>
          <a:endParaRPr lang="en-ZA"/>
        </a:p>
      </dgm:t>
    </dgm:pt>
    <dgm:pt modelId="{E65AC2FF-787B-4A13-B418-CBA3FA379D8F}" type="pres">
      <dgm:prSet presAssocID="{E80F4EFC-EEC0-4A79-9418-C20C7FFE6693}" presName="Accent2" presStyleCnt="0"/>
      <dgm:spPr/>
    </dgm:pt>
    <dgm:pt modelId="{BFF78FB3-199B-45E6-B9CF-FDBE295BC87F}" type="pres">
      <dgm:prSet presAssocID="{E80F4EFC-EEC0-4A79-9418-C20C7FFE6693}" presName="Accent" presStyleLbl="bgShp" presStyleIdx="1" presStyleCnt="6"/>
      <dgm:spPr/>
    </dgm:pt>
    <dgm:pt modelId="{7BC94316-D2BF-4D02-80E6-9F576A4A6194}" type="pres">
      <dgm:prSet presAssocID="{E80F4EFC-EEC0-4A79-9418-C20C7FFE6693}" presName="Child2" presStyleLbl="node1" presStyleIdx="1" presStyleCnt="6" custScaleX="124140" custLinFactNeighborX="8616" custLinFactNeighborY="9418">
        <dgm:presLayoutVars>
          <dgm:chMax val="0"/>
          <dgm:chPref val="0"/>
          <dgm:bulletEnabled val="1"/>
        </dgm:presLayoutVars>
      </dgm:prSet>
      <dgm:spPr/>
      <dgm:t>
        <a:bodyPr/>
        <a:lstStyle/>
        <a:p>
          <a:endParaRPr lang="en-ZA"/>
        </a:p>
      </dgm:t>
    </dgm:pt>
    <dgm:pt modelId="{0FF2BA32-2908-4DFA-BDA1-895FB6D94237}" type="pres">
      <dgm:prSet presAssocID="{7A45E568-DEDB-4437-BDA5-5B12A4DCB17B}" presName="Accent3" presStyleCnt="0"/>
      <dgm:spPr/>
    </dgm:pt>
    <dgm:pt modelId="{4CDBC48B-5465-45FD-B1BE-611B2392956B}" type="pres">
      <dgm:prSet presAssocID="{7A45E568-DEDB-4437-BDA5-5B12A4DCB17B}" presName="Accent" presStyleLbl="bgShp" presStyleIdx="2" presStyleCnt="6"/>
      <dgm:spPr/>
    </dgm:pt>
    <dgm:pt modelId="{1D6B1854-FB76-468F-8034-3C6C25121558}" type="pres">
      <dgm:prSet presAssocID="{7A45E568-DEDB-4437-BDA5-5B12A4DCB17B}" presName="Child3" presStyleLbl="node1" presStyleIdx="2" presStyleCnt="6" custScaleX="127175" custLinFactNeighborX="10133" custLinFactNeighborY="-10363">
        <dgm:presLayoutVars>
          <dgm:chMax val="0"/>
          <dgm:chPref val="0"/>
          <dgm:bulletEnabled val="1"/>
        </dgm:presLayoutVars>
      </dgm:prSet>
      <dgm:spPr/>
      <dgm:t>
        <a:bodyPr/>
        <a:lstStyle/>
        <a:p>
          <a:endParaRPr lang="en-ZA"/>
        </a:p>
      </dgm:t>
    </dgm:pt>
    <dgm:pt modelId="{FAFD825C-5D3E-48B3-B324-730005322BBD}" type="pres">
      <dgm:prSet presAssocID="{166FCE53-A80C-4772-85D3-DB9D462C3681}" presName="Accent4" presStyleCnt="0"/>
      <dgm:spPr/>
    </dgm:pt>
    <dgm:pt modelId="{277B8875-5FBE-4202-A3F9-E11DD2083BBF}" type="pres">
      <dgm:prSet presAssocID="{166FCE53-A80C-4772-85D3-DB9D462C3681}" presName="Accent" presStyleLbl="bgShp" presStyleIdx="3" presStyleCnt="6"/>
      <dgm:spPr/>
    </dgm:pt>
    <dgm:pt modelId="{D804DD26-8DC3-41A1-A201-9D5546AEF0CF}" type="pres">
      <dgm:prSet presAssocID="{166FCE53-A80C-4772-85D3-DB9D462C3681}" presName="Child4" presStyleLbl="node1" presStyleIdx="3" presStyleCnt="6" custScaleX="123469" custLinFactNeighborX="0" custLinFactNeighborY="-10536">
        <dgm:presLayoutVars>
          <dgm:chMax val="0"/>
          <dgm:chPref val="0"/>
          <dgm:bulletEnabled val="1"/>
        </dgm:presLayoutVars>
      </dgm:prSet>
      <dgm:spPr/>
      <dgm:t>
        <a:bodyPr/>
        <a:lstStyle/>
        <a:p>
          <a:endParaRPr lang="en-ZA"/>
        </a:p>
      </dgm:t>
    </dgm:pt>
    <dgm:pt modelId="{9EFC1FA7-C7FC-41BD-9D61-BAB61A8F2E45}" type="pres">
      <dgm:prSet presAssocID="{76FC347D-EB9E-4508-9851-3F71299C3917}" presName="Accent5" presStyleCnt="0"/>
      <dgm:spPr/>
    </dgm:pt>
    <dgm:pt modelId="{23A0ED7C-D18C-4570-B165-D2C28B2350F3}" type="pres">
      <dgm:prSet presAssocID="{76FC347D-EB9E-4508-9851-3F71299C3917}" presName="Accent" presStyleLbl="bgShp" presStyleIdx="4" presStyleCnt="6"/>
      <dgm:spPr/>
    </dgm:pt>
    <dgm:pt modelId="{8DC84C32-83F2-4D52-ACE5-0AC645B1D766}" type="pres">
      <dgm:prSet presAssocID="{76FC347D-EB9E-4508-9851-3F71299C3917}" presName="Child5" presStyleLbl="node1" presStyleIdx="4" presStyleCnt="6" custScaleX="130614" custLinFactNeighborX="-7089" custLinFactNeighborY="-6820">
        <dgm:presLayoutVars>
          <dgm:chMax val="0"/>
          <dgm:chPref val="0"/>
          <dgm:bulletEnabled val="1"/>
        </dgm:presLayoutVars>
      </dgm:prSet>
      <dgm:spPr/>
      <dgm:t>
        <a:bodyPr/>
        <a:lstStyle/>
        <a:p>
          <a:endParaRPr lang="en-ZA"/>
        </a:p>
      </dgm:t>
    </dgm:pt>
    <dgm:pt modelId="{9D0EE6BF-C3E0-41D6-AFEE-8A149110A55F}" type="pres">
      <dgm:prSet presAssocID="{7D1C2154-002D-4EFE-8127-C5DC6B5CE940}" presName="Accent6" presStyleCnt="0"/>
      <dgm:spPr/>
    </dgm:pt>
    <dgm:pt modelId="{5CB0EDE4-8A78-438D-A5A0-FE32DEB07061}" type="pres">
      <dgm:prSet presAssocID="{7D1C2154-002D-4EFE-8127-C5DC6B5CE940}" presName="Accent" presStyleLbl="bgShp" presStyleIdx="5" presStyleCnt="6"/>
      <dgm:spPr/>
    </dgm:pt>
    <dgm:pt modelId="{02200978-2550-476F-B9F7-22241C0CBD2C}" type="pres">
      <dgm:prSet presAssocID="{7D1C2154-002D-4EFE-8127-C5DC6B5CE940}" presName="Child6" presStyleLbl="node1" presStyleIdx="5" presStyleCnt="6" custScaleX="123282" custLinFactNeighborX="-7947" custLinFactNeighborY="5944">
        <dgm:presLayoutVars>
          <dgm:chMax val="0"/>
          <dgm:chPref val="0"/>
          <dgm:bulletEnabled val="1"/>
        </dgm:presLayoutVars>
      </dgm:prSet>
      <dgm:spPr/>
      <dgm:t>
        <a:bodyPr/>
        <a:lstStyle/>
        <a:p>
          <a:endParaRPr lang="en-ZA"/>
        </a:p>
      </dgm:t>
    </dgm:pt>
  </dgm:ptLst>
  <dgm:cxnLst>
    <dgm:cxn modelId="{CF520556-404B-45EF-B273-7D59F9C1297D}" type="presOf" srcId="{7A45E568-DEDB-4437-BDA5-5B12A4DCB17B}" destId="{1D6B1854-FB76-468F-8034-3C6C25121558}" srcOrd="0" destOrd="0" presId="urn:microsoft.com/office/officeart/2011/layout/HexagonRadial"/>
    <dgm:cxn modelId="{60852FC7-FD47-4C4E-9896-A4B5536ABF96}" srcId="{FB5F59E2-42D2-4BF1-AA16-57836E08447E}" destId="{7D1C2154-002D-4EFE-8127-C5DC6B5CE940}" srcOrd="5" destOrd="0" parTransId="{25E7F0CD-4A43-4F1B-B946-C2F2B68E4437}" sibTransId="{27B5F317-AFE3-40B9-9D3D-4C377EB8C326}"/>
    <dgm:cxn modelId="{165D00C4-D724-440B-BBE0-3138941DBE17}" type="presOf" srcId="{E80F4EFC-EEC0-4A79-9418-C20C7FFE6693}" destId="{7BC94316-D2BF-4D02-80E6-9F576A4A6194}" srcOrd="0" destOrd="0" presId="urn:microsoft.com/office/officeart/2011/layout/HexagonRadial"/>
    <dgm:cxn modelId="{664A5278-846B-400F-B105-D6B142B7F38B}" srcId="{FB5F59E2-42D2-4BF1-AA16-57836E08447E}" destId="{76FC347D-EB9E-4508-9851-3F71299C3917}" srcOrd="4" destOrd="0" parTransId="{221AF4DE-B368-479F-84C2-038CACD95DBE}" sibTransId="{91487EF8-3891-4891-83C3-691A7CB33047}"/>
    <dgm:cxn modelId="{85B6CF7A-5D52-4294-BCFB-77B67473183B}" type="presOf" srcId="{166FCE53-A80C-4772-85D3-DB9D462C3681}" destId="{D804DD26-8DC3-41A1-A201-9D5546AEF0CF}" srcOrd="0" destOrd="0" presId="urn:microsoft.com/office/officeart/2011/layout/HexagonRadial"/>
    <dgm:cxn modelId="{2CE20D1F-9943-4CC6-B86E-537761712507}" srcId="{FB5F59E2-42D2-4BF1-AA16-57836E08447E}" destId="{E80F4EFC-EEC0-4A79-9418-C20C7FFE6693}" srcOrd="1" destOrd="0" parTransId="{BEA88B4F-EFFF-4118-929B-298FC16E2641}" sibTransId="{F05F6422-24B7-4779-9660-CD6878D13757}"/>
    <dgm:cxn modelId="{70722AB1-C728-4A99-B054-F9A0DB4CC40A}" type="presOf" srcId="{5D2B842C-0AA7-4B68-A5A3-7AA359A9A6F5}" destId="{B6A2E67D-181F-43CE-9187-33025DC27E9A}" srcOrd="0" destOrd="0" presId="urn:microsoft.com/office/officeart/2011/layout/HexagonRadial"/>
    <dgm:cxn modelId="{B9733D9E-3DB9-452C-98BD-1C1DEA093C62}" type="presOf" srcId="{9CAB0F03-7077-45B8-B3EE-A59FB53F7B65}" destId="{2F801FCE-7360-4AC6-8DFB-BF5F957E9127}" srcOrd="0" destOrd="0" presId="urn:microsoft.com/office/officeart/2011/layout/HexagonRadial"/>
    <dgm:cxn modelId="{479183FD-8BA5-4DF6-9359-75A1DC6FB548}" srcId="{FB5F59E2-42D2-4BF1-AA16-57836E08447E}" destId="{7A45E568-DEDB-4437-BDA5-5B12A4DCB17B}" srcOrd="2" destOrd="0" parTransId="{2D3D826B-4366-4690-A0C0-C7EEBCD521E1}" sibTransId="{4A3C4F7E-4E3B-4539-90F3-853B24C6CDC2}"/>
    <dgm:cxn modelId="{B8EF32E5-535A-47A8-BABE-386985D797AA}" type="presOf" srcId="{FB5F59E2-42D2-4BF1-AA16-57836E08447E}" destId="{278F0C12-58A0-45D8-81E8-141477A67ACD}" srcOrd="0" destOrd="0" presId="urn:microsoft.com/office/officeart/2011/layout/HexagonRadial"/>
    <dgm:cxn modelId="{6ACEDA91-AA1E-419F-9553-3E2B92E43D24}" type="presOf" srcId="{76FC347D-EB9E-4508-9851-3F71299C3917}" destId="{8DC84C32-83F2-4D52-ACE5-0AC645B1D766}" srcOrd="0" destOrd="0" presId="urn:microsoft.com/office/officeart/2011/layout/HexagonRadial"/>
    <dgm:cxn modelId="{F966ECCF-A921-4945-B1EF-61936D1F542F}" srcId="{FB5F59E2-42D2-4BF1-AA16-57836E08447E}" destId="{9CAB0F03-7077-45B8-B3EE-A59FB53F7B65}" srcOrd="0" destOrd="0" parTransId="{0DE53802-EC87-45A2-B69D-DD3B8AE74D78}" sibTransId="{2BF7119E-79BC-4D4B-AED0-A3C33F312BAA}"/>
    <dgm:cxn modelId="{3EF25515-8660-41F4-B2FC-06AF4D5F9479}" type="presOf" srcId="{7D1C2154-002D-4EFE-8127-C5DC6B5CE940}" destId="{02200978-2550-476F-B9F7-22241C0CBD2C}" srcOrd="0" destOrd="0" presId="urn:microsoft.com/office/officeart/2011/layout/HexagonRadial"/>
    <dgm:cxn modelId="{1E66BBE7-FAD0-424D-9851-398F283FE4C4}" srcId="{FB5F59E2-42D2-4BF1-AA16-57836E08447E}" destId="{166FCE53-A80C-4772-85D3-DB9D462C3681}" srcOrd="3" destOrd="0" parTransId="{6D9CCD02-9A2B-4F1F-9DF7-44A7690BC57F}" sibTransId="{D7B1A336-CA0C-42BC-B195-CF7EDEDE2E46}"/>
    <dgm:cxn modelId="{B9366A57-E2EA-47DD-8B8D-3195D6FD4C1C}" srcId="{5D2B842C-0AA7-4B68-A5A3-7AA359A9A6F5}" destId="{FB5F59E2-42D2-4BF1-AA16-57836E08447E}" srcOrd="0" destOrd="0" parTransId="{22033EB2-8930-4C82-8602-80D1EC42529C}" sibTransId="{953F5AF3-967B-49B5-897B-6CBF9CF67638}"/>
    <dgm:cxn modelId="{86F6EAF0-1F3B-4A50-A4D3-25ED3E7F8A01}" type="presParOf" srcId="{B6A2E67D-181F-43CE-9187-33025DC27E9A}" destId="{278F0C12-58A0-45D8-81E8-141477A67ACD}" srcOrd="0" destOrd="0" presId="urn:microsoft.com/office/officeart/2011/layout/HexagonRadial"/>
    <dgm:cxn modelId="{46298C87-1D83-4A3C-862D-3403C4CC515E}" type="presParOf" srcId="{B6A2E67D-181F-43CE-9187-33025DC27E9A}" destId="{8C139CF7-23C4-475C-B806-7AA09F42F27A}" srcOrd="1" destOrd="0" presId="urn:microsoft.com/office/officeart/2011/layout/HexagonRadial"/>
    <dgm:cxn modelId="{5293DF9D-EA66-4054-99E2-A4FA209BD442}" type="presParOf" srcId="{8C139CF7-23C4-475C-B806-7AA09F42F27A}" destId="{BE2CCEC1-2977-4001-9DFC-B2DCA4705F9A}" srcOrd="0" destOrd="0" presId="urn:microsoft.com/office/officeart/2011/layout/HexagonRadial"/>
    <dgm:cxn modelId="{C0D14E54-FD99-4A6C-902F-06A2754645FA}" type="presParOf" srcId="{B6A2E67D-181F-43CE-9187-33025DC27E9A}" destId="{2F801FCE-7360-4AC6-8DFB-BF5F957E9127}" srcOrd="2" destOrd="0" presId="urn:microsoft.com/office/officeart/2011/layout/HexagonRadial"/>
    <dgm:cxn modelId="{9C214884-A1A6-4612-8091-CFC0799076B0}" type="presParOf" srcId="{B6A2E67D-181F-43CE-9187-33025DC27E9A}" destId="{E65AC2FF-787B-4A13-B418-CBA3FA379D8F}" srcOrd="3" destOrd="0" presId="urn:microsoft.com/office/officeart/2011/layout/HexagonRadial"/>
    <dgm:cxn modelId="{F1E6329E-E49A-43C7-A0F3-976F8A05DC72}" type="presParOf" srcId="{E65AC2FF-787B-4A13-B418-CBA3FA379D8F}" destId="{BFF78FB3-199B-45E6-B9CF-FDBE295BC87F}" srcOrd="0" destOrd="0" presId="urn:microsoft.com/office/officeart/2011/layout/HexagonRadial"/>
    <dgm:cxn modelId="{7D4D47A7-FD65-4347-A33E-4396DB7244A7}" type="presParOf" srcId="{B6A2E67D-181F-43CE-9187-33025DC27E9A}" destId="{7BC94316-D2BF-4D02-80E6-9F576A4A6194}" srcOrd="4" destOrd="0" presId="urn:microsoft.com/office/officeart/2011/layout/HexagonRadial"/>
    <dgm:cxn modelId="{62363DBC-0C1F-417A-BBF2-A1F8F9C51BA5}" type="presParOf" srcId="{B6A2E67D-181F-43CE-9187-33025DC27E9A}" destId="{0FF2BA32-2908-4DFA-BDA1-895FB6D94237}" srcOrd="5" destOrd="0" presId="urn:microsoft.com/office/officeart/2011/layout/HexagonRadial"/>
    <dgm:cxn modelId="{4ACA985A-75E5-4667-84EE-5B6AF8C22662}" type="presParOf" srcId="{0FF2BA32-2908-4DFA-BDA1-895FB6D94237}" destId="{4CDBC48B-5465-45FD-B1BE-611B2392956B}" srcOrd="0" destOrd="0" presId="urn:microsoft.com/office/officeart/2011/layout/HexagonRadial"/>
    <dgm:cxn modelId="{0F9EBF97-0FDC-4A61-B545-796C9C4264D3}" type="presParOf" srcId="{B6A2E67D-181F-43CE-9187-33025DC27E9A}" destId="{1D6B1854-FB76-468F-8034-3C6C25121558}" srcOrd="6" destOrd="0" presId="urn:microsoft.com/office/officeart/2011/layout/HexagonRadial"/>
    <dgm:cxn modelId="{A03A8448-05F5-40A3-9CF2-B66720B7BB38}" type="presParOf" srcId="{B6A2E67D-181F-43CE-9187-33025DC27E9A}" destId="{FAFD825C-5D3E-48B3-B324-730005322BBD}" srcOrd="7" destOrd="0" presId="urn:microsoft.com/office/officeart/2011/layout/HexagonRadial"/>
    <dgm:cxn modelId="{22162365-4202-4D31-AC94-067D1951B96F}" type="presParOf" srcId="{FAFD825C-5D3E-48B3-B324-730005322BBD}" destId="{277B8875-5FBE-4202-A3F9-E11DD2083BBF}" srcOrd="0" destOrd="0" presId="urn:microsoft.com/office/officeart/2011/layout/HexagonRadial"/>
    <dgm:cxn modelId="{A148B5CF-C74A-4485-A66E-47600E25EB18}" type="presParOf" srcId="{B6A2E67D-181F-43CE-9187-33025DC27E9A}" destId="{D804DD26-8DC3-41A1-A201-9D5546AEF0CF}" srcOrd="8" destOrd="0" presId="urn:microsoft.com/office/officeart/2011/layout/HexagonRadial"/>
    <dgm:cxn modelId="{086FC47B-9541-42CD-A38D-9000A793A6A0}" type="presParOf" srcId="{B6A2E67D-181F-43CE-9187-33025DC27E9A}" destId="{9EFC1FA7-C7FC-41BD-9D61-BAB61A8F2E45}" srcOrd="9" destOrd="0" presId="urn:microsoft.com/office/officeart/2011/layout/HexagonRadial"/>
    <dgm:cxn modelId="{3F05CD33-0897-48F0-B49A-79FC0A91FBBD}" type="presParOf" srcId="{9EFC1FA7-C7FC-41BD-9D61-BAB61A8F2E45}" destId="{23A0ED7C-D18C-4570-B165-D2C28B2350F3}" srcOrd="0" destOrd="0" presId="urn:microsoft.com/office/officeart/2011/layout/HexagonRadial"/>
    <dgm:cxn modelId="{D06766D6-AC9D-4FD4-AE6D-1065CCA65155}" type="presParOf" srcId="{B6A2E67D-181F-43CE-9187-33025DC27E9A}" destId="{8DC84C32-83F2-4D52-ACE5-0AC645B1D766}" srcOrd="10" destOrd="0" presId="urn:microsoft.com/office/officeart/2011/layout/HexagonRadial"/>
    <dgm:cxn modelId="{3EA29C56-16C4-4D02-9E07-41062D8FD4D0}" type="presParOf" srcId="{B6A2E67D-181F-43CE-9187-33025DC27E9A}" destId="{9D0EE6BF-C3E0-41D6-AFEE-8A149110A55F}" srcOrd="11" destOrd="0" presId="urn:microsoft.com/office/officeart/2011/layout/HexagonRadial"/>
    <dgm:cxn modelId="{9B1745A9-F4B0-4EB0-8AA5-3BEB4ACFADE0}" type="presParOf" srcId="{9D0EE6BF-C3E0-41D6-AFEE-8A149110A55F}" destId="{5CB0EDE4-8A78-438D-A5A0-FE32DEB07061}" srcOrd="0" destOrd="0" presId="urn:microsoft.com/office/officeart/2011/layout/HexagonRadial"/>
    <dgm:cxn modelId="{65873929-E5B0-49A5-8E61-443328122F7C}" type="presParOf" srcId="{B6A2E67D-181F-43CE-9187-33025DC27E9A}" destId="{02200978-2550-476F-B9F7-22241C0CBD2C}" srcOrd="12" destOrd="0" presId="urn:microsoft.com/office/officeart/2011/layout/HexagonRadial"/>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84613" y="0"/>
            <a:ext cx="2971800" cy="497284"/>
          </a:xfrm>
          <a:prstGeom prst="rect">
            <a:avLst/>
          </a:prstGeom>
        </p:spPr>
        <p:txBody>
          <a:bodyPr vert="horz" lIns="91440" tIns="45720" rIns="91440" bIns="45720" rtlCol="0"/>
          <a:lstStyle>
            <a:lvl1pPr algn="r">
              <a:defRPr sz="1200"/>
            </a:lvl1pPr>
          </a:lstStyle>
          <a:p>
            <a:fld id="{469BCD75-5D54-4183-93CC-39F72397C136}" type="datetimeFigureOut">
              <a:rPr lang="en-ZA" smtClean="0"/>
              <a:pPr/>
              <a:t>2018/11/08</a:t>
            </a:fld>
            <a:endParaRPr lang="en-ZA"/>
          </a:p>
        </p:txBody>
      </p:sp>
      <p:sp>
        <p:nvSpPr>
          <p:cNvPr id="4" name="Footer Placeholder 3"/>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DF340F81-BF96-4FF8-A42A-5E17C0EADFEF}" type="slidenum">
              <a:rPr lang="en-ZA" smtClean="0"/>
              <a:pPr/>
              <a:t>‹#›</a:t>
            </a:fld>
            <a:endParaRPr lang="en-ZA"/>
          </a:p>
        </p:txBody>
      </p:sp>
    </p:spTree>
    <p:extLst>
      <p:ext uri="{BB962C8B-B14F-4D97-AF65-F5344CB8AC3E}">
        <p14:creationId xmlns:p14="http://schemas.microsoft.com/office/powerpoint/2010/main" xmlns="" val="1441543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95F9FC1A-BEC0-40FA-A336-6AB3FE877FAD}" type="datetimeFigureOut">
              <a:rPr lang="en-ZA" smtClean="0"/>
              <a:pPr/>
              <a:t>2018/11/08</a:t>
            </a:fld>
            <a:endParaRPr lang="en-ZA"/>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724400"/>
            <a:ext cx="5486400" cy="44751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47213"/>
            <a:ext cx="2971800" cy="4968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9447213"/>
            <a:ext cx="2971800" cy="496887"/>
          </a:xfrm>
          <a:prstGeom prst="rect">
            <a:avLst/>
          </a:prstGeom>
        </p:spPr>
        <p:txBody>
          <a:bodyPr vert="horz" lIns="91440" tIns="45720" rIns="91440" bIns="45720" rtlCol="0" anchor="b"/>
          <a:lstStyle>
            <a:lvl1pPr algn="r">
              <a:defRPr sz="1200"/>
            </a:lvl1pPr>
          </a:lstStyle>
          <a:p>
            <a:fld id="{49AD7D65-9BAC-4675-A1B0-6A3CA1C9B029}" type="slidenum">
              <a:rPr lang="en-ZA" smtClean="0"/>
              <a:pPr/>
              <a:t>‹#›</a:t>
            </a:fld>
            <a:endParaRPr lang="en-ZA"/>
          </a:p>
        </p:txBody>
      </p:sp>
    </p:spTree>
    <p:extLst>
      <p:ext uri="{BB962C8B-B14F-4D97-AF65-F5344CB8AC3E}">
        <p14:creationId xmlns:p14="http://schemas.microsoft.com/office/powerpoint/2010/main" xmlns="" val="2532979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5B0483E-DF85-4131-BFCB-F1D17DC49893}" type="datetime1">
              <a:rPr lang="en-ZA" smtClean="0"/>
              <a:pPr/>
              <a:t>2018/11/08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50B32C9-D28B-4A61-A53D-04C585FE7528}" type="slidenum">
              <a:rPr lang="en-ZA" smtClean="0"/>
              <a:pPr/>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62E735-1BBF-41EB-8644-8E35ADE46E95}" type="datetime1">
              <a:rPr lang="en-ZA" smtClean="0"/>
              <a:pPr/>
              <a:t>2018/11/08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50B32C9-D28B-4A61-A53D-04C585FE7528}"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AF784E-B874-458F-844B-64050D571B65}" type="datetime1">
              <a:rPr lang="en-ZA" smtClean="0"/>
              <a:pPr/>
              <a:t>2018/11/08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50B32C9-D28B-4A61-A53D-04C585FE7528}"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4F3D4B-8E15-4A0B-AB76-46944DA9E8D8}" type="datetime1">
              <a:rPr lang="en-ZA" smtClean="0"/>
              <a:pPr/>
              <a:t>2018/11/08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50B32C9-D28B-4A61-A53D-04C585FE7528}"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A69EB3-699D-431A-AE3E-8D0566F8DEB4}" type="datetime1">
              <a:rPr lang="en-ZA" smtClean="0"/>
              <a:pPr/>
              <a:t>2018/11/08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50B32C9-D28B-4A61-A53D-04C585FE7528}" type="slidenum">
              <a:rPr lang="en-ZA" smtClean="0"/>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B664EF4-A831-49A6-B15A-EEC1D86F9099}" type="datetime1">
              <a:rPr lang="en-ZA" smtClean="0"/>
              <a:pPr/>
              <a:t>2018/11/08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50B32C9-D28B-4A61-A53D-04C585FE7528}"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9CF878-787E-4665-A6B6-7262B52D47CB}" type="datetime1">
              <a:rPr lang="en-ZA" smtClean="0"/>
              <a:pPr/>
              <a:t>2018/11/08</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850B32C9-D28B-4A61-A53D-04C585FE7528}"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A473FC-7CF2-4087-9081-985E743B6369}" type="datetime1">
              <a:rPr lang="en-ZA" smtClean="0"/>
              <a:pPr/>
              <a:t>2018/11/08</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850B32C9-D28B-4A61-A53D-04C585FE7528}"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340B85-3F6C-480C-B662-C71270F8649F}" type="datetime1">
              <a:rPr lang="en-ZA" smtClean="0"/>
              <a:pPr/>
              <a:t>2018/11/08</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850B32C9-D28B-4A61-A53D-04C585FE7528}"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81857C-DEFC-43A5-BBF8-6163291678BF}" type="datetime1">
              <a:rPr lang="en-ZA" smtClean="0"/>
              <a:pPr/>
              <a:t>2018/11/08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50B32C9-D28B-4A61-A53D-04C585FE7528}" type="slidenum">
              <a:rPr lang="en-ZA" smtClean="0"/>
              <a:pPr/>
              <a:t>‹#›</a:t>
            </a:fld>
            <a:endParaRPr lang="en-ZA"/>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0102993-4975-4119-A2F0-5B7BCDE5DA89}" type="datetime1">
              <a:rPr lang="en-ZA" smtClean="0"/>
              <a:pPr/>
              <a:t>2018/11/08</a:t>
            </a:fld>
            <a:endParaRPr lang="en-ZA"/>
          </a:p>
        </p:txBody>
      </p:sp>
      <p:sp>
        <p:nvSpPr>
          <p:cNvPr id="9" name="Slide Number Placeholder 8"/>
          <p:cNvSpPr>
            <a:spLocks noGrp="1"/>
          </p:cNvSpPr>
          <p:nvPr>
            <p:ph type="sldNum" sz="quarter" idx="11"/>
          </p:nvPr>
        </p:nvSpPr>
        <p:spPr/>
        <p:txBody>
          <a:bodyPr/>
          <a:lstStyle/>
          <a:p>
            <a:fld id="{850B32C9-D28B-4A61-A53D-04C585FE7528}" type="slidenum">
              <a:rPr lang="en-ZA" smtClean="0"/>
              <a:pPr/>
              <a:t>‹#›</a:t>
            </a:fld>
            <a:endParaRPr lang="en-ZA"/>
          </a:p>
        </p:txBody>
      </p:sp>
      <p:sp>
        <p:nvSpPr>
          <p:cNvPr id="10" name="Footer Placeholder 9"/>
          <p:cNvSpPr>
            <a:spLocks noGrp="1"/>
          </p:cNvSpPr>
          <p:nvPr>
            <p:ph type="ftr" sz="quarter" idx="12"/>
          </p:nvPr>
        </p:nvSpPr>
        <p:spPr/>
        <p:txBody>
          <a:bodyPr/>
          <a:lstStyle/>
          <a:p>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A87EB9A-BF3A-47F3-BFE3-5B361D968A97}" type="slidenum">
              <a:rPr lang="en-US" smtClean="0">
                <a:solidFill>
                  <a:prstClr val="black">
                    <a:tint val="75000"/>
                  </a:prstClr>
                </a:solidFill>
              </a:rPr>
              <a:pPr/>
              <a:t>‹#›</a:t>
            </a:fld>
            <a:endParaRPr lang="en-US" dirty="0">
              <a:solidFill>
                <a:prstClr val="black">
                  <a:tint val="75000"/>
                </a:prstClr>
              </a:solidFill>
            </a:endParaRP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solidFill>
                <a:prstClr val="black">
                  <a:tint val="75000"/>
                </a:prstClr>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B41A2D4-E02D-4350-BA3E-8118325FFCEE}" type="datetime1">
              <a:rPr lang="en-ZA" smtClean="0">
                <a:solidFill>
                  <a:prstClr val="black">
                    <a:tint val="75000"/>
                  </a:prstClr>
                </a:solidFill>
              </a:rPr>
              <a:pPr/>
              <a:t>2018/11/08</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610" y="6113580"/>
            <a:ext cx="8414821" cy="707886"/>
          </a:xfrm>
          <a:prstGeom prst="rect">
            <a:avLst/>
          </a:prstGeom>
          <a:solidFill>
            <a:srgbClr val="92D050"/>
          </a:solidFill>
        </p:spPr>
        <p:txBody>
          <a:bodyPr wrap="square">
            <a:spAutoFit/>
          </a:bodyPr>
          <a:lstStyle/>
          <a:p>
            <a:pPr lvl="0" algn="ctr"/>
            <a:r>
              <a:rPr lang="en-GB" sz="2000" b="1" i="1" dirty="0" smtClean="0">
                <a:latin typeface="Candara" panose="020E0502030303020204" pitchFamily="34" charset="0"/>
                <a:cs typeface="Aharoni" panose="02010803020104030203" pitchFamily="2" charset="-79"/>
              </a:rPr>
              <a:t>Sustainable </a:t>
            </a:r>
            <a:r>
              <a:rPr lang="en-GB" sz="2000" b="1" i="1" dirty="0">
                <a:latin typeface="Candara" panose="020E0502030303020204" pitchFamily="34" charset="0"/>
                <a:cs typeface="Aharoni" panose="02010803020104030203" pitchFamily="2" charset="-79"/>
              </a:rPr>
              <a:t>Community Socio-Economic Development </a:t>
            </a:r>
            <a:r>
              <a:rPr lang="en-GB" sz="2000" b="1" i="1" dirty="0" smtClean="0">
                <a:latin typeface="Candara" panose="020E0502030303020204" pitchFamily="34" charset="0"/>
                <a:cs typeface="Aharoni" panose="02010803020104030203" pitchFamily="2" charset="-79"/>
              </a:rPr>
              <a:t>through Supporting, Resourcing and Capacitation of Community-based Cooperatives</a:t>
            </a:r>
            <a:endParaRPr lang="en-ZA" sz="2000" b="1" i="1" dirty="0">
              <a:latin typeface="Candara" panose="020E0502030303020204" pitchFamily="34" charset="0"/>
              <a:cs typeface="Aharoni" panose="02010803020104030203" pitchFamily="2" charset="-79"/>
            </a:endParaRPr>
          </a:p>
        </p:txBody>
      </p:sp>
      <p:sp>
        <p:nvSpPr>
          <p:cNvPr id="6" name="Rectangle 5"/>
          <p:cNvSpPr/>
          <p:nvPr/>
        </p:nvSpPr>
        <p:spPr>
          <a:xfrm>
            <a:off x="29184" y="188640"/>
            <a:ext cx="8460432" cy="1077218"/>
          </a:xfrm>
          <a:prstGeom prst="rect">
            <a:avLst/>
          </a:prstGeom>
        </p:spPr>
        <p:txBody>
          <a:bodyPr wrap="square">
            <a:spAutoFit/>
          </a:bodyPr>
          <a:lstStyle/>
          <a:p>
            <a:pPr lvl="0" algn="ctr"/>
            <a:r>
              <a:rPr lang="en-GB" sz="3200" dirty="0">
                <a:solidFill>
                  <a:prstClr val="black"/>
                </a:solidFill>
                <a:latin typeface="Albertus Extra Bold" panose="020E0802040304020204" pitchFamily="34" charset="0"/>
                <a:cs typeface="Aharoni" panose="02010803020104030203" pitchFamily="2" charset="-79"/>
              </a:rPr>
              <a:t>Institute for Cooperatives &amp; </a:t>
            </a:r>
          </a:p>
          <a:p>
            <a:pPr lvl="0" algn="ctr"/>
            <a:r>
              <a:rPr lang="en-GB" sz="3200" dirty="0">
                <a:solidFill>
                  <a:prstClr val="black"/>
                </a:solidFill>
                <a:latin typeface="Albertus Extra Bold" panose="020E0802040304020204" pitchFamily="34" charset="0"/>
                <a:cs typeface="Aharoni" panose="02010803020104030203" pitchFamily="2" charset="-79"/>
              </a:rPr>
              <a:t>Community Economic Development</a:t>
            </a:r>
            <a:endParaRPr lang="en-GB" sz="2000" dirty="0">
              <a:solidFill>
                <a:prstClr val="black"/>
              </a:solidFill>
              <a:latin typeface="Albertus Extra Bold" panose="020E0802040304020204" pitchFamily="34" charset="0"/>
              <a:cs typeface="Aharoni" panose="02010803020104030203" pitchFamily="2" charset="-79"/>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76857" y="1556792"/>
            <a:ext cx="2952328" cy="1309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extBox 1"/>
          <p:cNvSpPr txBox="1"/>
          <p:nvPr/>
        </p:nvSpPr>
        <p:spPr>
          <a:xfrm>
            <a:off x="395536" y="3212976"/>
            <a:ext cx="7632848" cy="2062103"/>
          </a:xfrm>
          <a:prstGeom prst="rect">
            <a:avLst/>
          </a:prstGeom>
          <a:noFill/>
        </p:spPr>
        <p:txBody>
          <a:bodyPr wrap="square" rtlCol="0">
            <a:spAutoFit/>
          </a:bodyPr>
          <a:lstStyle/>
          <a:p>
            <a:pPr algn="ctr"/>
            <a:r>
              <a:rPr lang="en-ZA" sz="3600" b="1" dirty="0" smtClean="0"/>
              <a:t>Presentation to Portfolio Committee on Small Business Development</a:t>
            </a:r>
          </a:p>
          <a:p>
            <a:pPr algn="ctr"/>
            <a:endParaRPr lang="en-ZA" sz="2800" b="1" dirty="0"/>
          </a:p>
          <a:p>
            <a:pPr algn="ctr"/>
            <a:r>
              <a:rPr lang="en-ZA" sz="2800" b="1" dirty="0" smtClean="0"/>
              <a:t>7 November 2018</a:t>
            </a:r>
            <a:endParaRPr lang="en-ZA" sz="2800" b="1" dirty="0"/>
          </a:p>
        </p:txBody>
      </p:sp>
    </p:spTree>
    <p:extLst>
      <p:ext uri="{BB962C8B-B14F-4D97-AF65-F5344CB8AC3E}">
        <p14:creationId xmlns:p14="http://schemas.microsoft.com/office/powerpoint/2010/main" xmlns="" val="33740153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97" y="1196752"/>
            <a:ext cx="8460432" cy="1143000"/>
          </a:xfrm>
        </p:spPr>
        <p:txBody>
          <a:bodyPr/>
          <a:lstStyle/>
          <a:p>
            <a:pPr algn="ctr"/>
            <a:r>
              <a:rPr lang="en-ZA" b="1" dirty="0" smtClean="0">
                <a:solidFill>
                  <a:srgbClr val="000000"/>
                </a:solidFill>
              </a:rPr>
              <a:t>Our Strategic Goals/Intention</a:t>
            </a:r>
            <a:endParaRPr lang="en-ZA" b="1" dirty="0">
              <a:solidFill>
                <a:srgbClr val="000000"/>
              </a:solidFill>
            </a:endParaRP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20839" y="2455863"/>
            <a:ext cx="5471442" cy="19446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850B32C9-D28B-4A61-A53D-04C585FE7528}" type="slidenum">
              <a:rPr lang="en-ZA" smtClean="0"/>
              <a:pPr/>
              <a:t>10</a:t>
            </a:fld>
            <a:endParaRPr lang="en-ZA"/>
          </a:p>
        </p:txBody>
      </p:sp>
    </p:spTree>
    <p:extLst>
      <p:ext uri="{BB962C8B-B14F-4D97-AF65-F5344CB8AC3E}">
        <p14:creationId xmlns:p14="http://schemas.microsoft.com/office/powerpoint/2010/main" xmlns="" val="827590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52320" y="6059487"/>
            <a:ext cx="1691680"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Content Placeholder 3"/>
          <p:cNvSpPr>
            <a:spLocks noGrp="1"/>
          </p:cNvSpPr>
          <p:nvPr>
            <p:ph idx="1"/>
          </p:nvPr>
        </p:nvSpPr>
        <p:spPr>
          <a:xfrm>
            <a:off x="0" y="116632"/>
            <a:ext cx="8460432" cy="6192688"/>
          </a:xfrm>
        </p:spPr>
        <p:txBody>
          <a:bodyPr>
            <a:normAutofit/>
          </a:bodyPr>
          <a:lstStyle/>
          <a:p>
            <a:pPr marL="0" lvl="1" indent="0">
              <a:buClrTx/>
              <a:buNone/>
            </a:pPr>
            <a:r>
              <a:rPr lang="en-US" sz="3200" dirty="0" smtClean="0">
                <a:solidFill>
                  <a:prstClr val="black"/>
                </a:solidFill>
                <a:latin typeface="Albertus Extra Bold" panose="020E0802040304020204" pitchFamily="34" charset="0"/>
              </a:rPr>
              <a:t>To:</a:t>
            </a:r>
          </a:p>
          <a:p>
            <a:pPr marL="1125538" lvl="2" indent="-725488">
              <a:buClrTx/>
              <a:buFont typeface="Wingdings" panose="05000000000000000000" pitchFamily="2" charset="2"/>
              <a:buChar char="q"/>
            </a:pPr>
            <a:r>
              <a:rPr lang="en-US" sz="2800" dirty="0" smtClean="0">
                <a:solidFill>
                  <a:prstClr val="black"/>
                </a:solidFill>
                <a:latin typeface="Albertus Extra Bold" panose="020E0802040304020204" pitchFamily="34" charset="0"/>
              </a:rPr>
              <a:t>Ensure an </a:t>
            </a:r>
            <a:r>
              <a:rPr lang="en-US" sz="2800" u="sng" dirty="0" smtClean="0">
                <a:solidFill>
                  <a:prstClr val="black"/>
                </a:solidFill>
                <a:latin typeface="Albertus Extra Bold" panose="020E0802040304020204" pitchFamily="34" charset="0"/>
              </a:rPr>
              <a:t>understanding </a:t>
            </a:r>
            <a:r>
              <a:rPr lang="en-US" sz="2800" u="sng" dirty="0">
                <a:solidFill>
                  <a:prstClr val="black"/>
                </a:solidFill>
                <a:latin typeface="Albertus Extra Bold" panose="020E0802040304020204" pitchFamily="34" charset="0"/>
              </a:rPr>
              <a:t>of the concept of cooperatives</a:t>
            </a:r>
            <a:r>
              <a:rPr lang="en-US" sz="2800" dirty="0">
                <a:solidFill>
                  <a:prstClr val="black"/>
                </a:solidFill>
                <a:latin typeface="Albertus Extra Bold" panose="020E0802040304020204" pitchFamily="34" charset="0"/>
              </a:rPr>
              <a:t> by </a:t>
            </a:r>
            <a:r>
              <a:rPr lang="en-US" sz="2800" dirty="0" smtClean="0">
                <a:solidFill>
                  <a:prstClr val="black"/>
                </a:solidFill>
                <a:latin typeface="Albertus Extra Bold" panose="020E0802040304020204" pitchFamily="34" charset="0"/>
              </a:rPr>
              <a:t>all so that </a:t>
            </a:r>
            <a:r>
              <a:rPr lang="en-US" sz="2800" dirty="0">
                <a:solidFill>
                  <a:prstClr val="black"/>
                </a:solidFill>
                <a:latin typeface="Albertus Extra Bold" panose="020E0802040304020204" pitchFamily="34" charset="0"/>
              </a:rPr>
              <a:t>resources deployed by government </a:t>
            </a:r>
            <a:r>
              <a:rPr lang="en-US" sz="2800" dirty="0" smtClean="0">
                <a:solidFill>
                  <a:prstClr val="black"/>
                </a:solidFill>
                <a:latin typeface="Albertus Extra Bold" panose="020E0802040304020204" pitchFamily="34" charset="0"/>
              </a:rPr>
              <a:t>and others can be use effectively to </a:t>
            </a:r>
            <a:r>
              <a:rPr lang="en-US" sz="2800" dirty="0">
                <a:solidFill>
                  <a:prstClr val="black"/>
                </a:solidFill>
                <a:latin typeface="Albertus Extra Bold" panose="020E0802040304020204" pitchFamily="34" charset="0"/>
              </a:rPr>
              <a:t>reduce poverty;  </a:t>
            </a:r>
            <a:endParaRPr lang="en-US" sz="2800" dirty="0" smtClean="0">
              <a:solidFill>
                <a:prstClr val="black"/>
              </a:solidFill>
              <a:latin typeface="Albertus Extra Bold" panose="020E0802040304020204" pitchFamily="34" charset="0"/>
            </a:endParaRPr>
          </a:p>
          <a:p>
            <a:pPr marL="1125538" lvl="2" indent="-725488">
              <a:buClrTx/>
              <a:buFont typeface="Wingdings" panose="05000000000000000000" pitchFamily="2" charset="2"/>
              <a:buChar char="q"/>
            </a:pPr>
            <a:endParaRPr lang="en-US" sz="1600" dirty="0">
              <a:solidFill>
                <a:prstClr val="black"/>
              </a:solidFill>
              <a:latin typeface="Albertus Extra Bold" panose="020E0802040304020204" pitchFamily="34" charset="0"/>
            </a:endParaRPr>
          </a:p>
          <a:p>
            <a:pPr marL="1125538" lvl="2" indent="-725488">
              <a:buClrTx/>
              <a:buFont typeface="Wingdings" panose="05000000000000000000" pitchFamily="2" charset="2"/>
              <a:buChar char="q"/>
            </a:pPr>
            <a:r>
              <a:rPr lang="en-US" sz="2800" dirty="0" smtClean="0">
                <a:solidFill>
                  <a:prstClr val="black"/>
                </a:solidFill>
                <a:latin typeface="Albertus Extra Bold" panose="020E0802040304020204" pitchFamily="34" charset="0"/>
              </a:rPr>
              <a:t>Ensure the </a:t>
            </a:r>
            <a:r>
              <a:rPr lang="en-US" sz="2800" dirty="0">
                <a:solidFill>
                  <a:prstClr val="black"/>
                </a:solidFill>
                <a:latin typeface="Albertus Extra Bold" panose="020E0802040304020204" pitchFamily="34" charset="0"/>
              </a:rPr>
              <a:t>development of successful cooperatives and use those cooperatives as  effective TOOLS for facilitating establishment of Community Owned Enterprises (COEs); Workers Owned Enterprises (WOEs); Community Finance Institutions and Co-operative Banks</a:t>
            </a:r>
          </a:p>
          <a:p>
            <a:pPr marL="0" lvl="1" indent="0">
              <a:buClrTx/>
              <a:buNone/>
            </a:pPr>
            <a:endParaRPr lang="en-US" sz="3600" dirty="0">
              <a:solidFill>
                <a:prstClr val="black"/>
              </a:solidFill>
              <a:latin typeface="Albertus Extra Bold" panose="020E0802040304020204" pitchFamily="34" charset="0"/>
            </a:endParaRPr>
          </a:p>
          <a:p>
            <a:endParaRPr lang="en-ZA" dirty="0"/>
          </a:p>
        </p:txBody>
      </p:sp>
      <p:sp>
        <p:nvSpPr>
          <p:cNvPr id="3" name="Slide Number Placeholder 2"/>
          <p:cNvSpPr>
            <a:spLocks noGrp="1"/>
          </p:cNvSpPr>
          <p:nvPr>
            <p:ph type="sldNum" sz="quarter" idx="12"/>
          </p:nvPr>
        </p:nvSpPr>
        <p:spPr/>
        <p:txBody>
          <a:bodyPr/>
          <a:lstStyle/>
          <a:p>
            <a:fld id="{850B32C9-D28B-4A61-A53D-04C585FE7528}" type="slidenum">
              <a:rPr lang="en-ZA" smtClean="0"/>
              <a:pPr/>
              <a:t>11</a:t>
            </a:fld>
            <a:endParaRPr lang="en-ZA"/>
          </a:p>
        </p:txBody>
      </p:sp>
    </p:spTree>
    <p:extLst>
      <p:ext uri="{BB962C8B-B14F-4D97-AF65-F5344CB8AC3E}">
        <p14:creationId xmlns:p14="http://schemas.microsoft.com/office/powerpoint/2010/main" xmlns="" val="3138932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52320" y="6059487"/>
            <a:ext cx="1691680"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Content Placeholder 3"/>
          <p:cNvSpPr>
            <a:spLocks noGrp="1"/>
          </p:cNvSpPr>
          <p:nvPr>
            <p:ph idx="1"/>
          </p:nvPr>
        </p:nvSpPr>
        <p:spPr>
          <a:xfrm>
            <a:off x="0" y="548680"/>
            <a:ext cx="8460432" cy="5150767"/>
          </a:xfrm>
        </p:spPr>
        <p:txBody>
          <a:bodyPr/>
          <a:lstStyle/>
          <a:p>
            <a:pPr lvl="0" indent="-342900" algn="ctr">
              <a:buClrTx/>
              <a:buNone/>
            </a:pPr>
            <a:r>
              <a:rPr lang="en-US" sz="4400" dirty="0">
                <a:solidFill>
                  <a:prstClr val="black"/>
                </a:solidFill>
                <a:latin typeface="Albertus Extra Bold" panose="020E0802040304020204" pitchFamily="34" charset="0"/>
              </a:rPr>
              <a:t>….. thereby  developing sustainable communities as well as transforming South Africa into a Mixed Economic </a:t>
            </a:r>
            <a:r>
              <a:rPr lang="en-US" sz="4400" dirty="0" smtClean="0">
                <a:solidFill>
                  <a:prstClr val="black"/>
                </a:solidFill>
                <a:latin typeface="Albertus Extra Bold" panose="020E0802040304020204" pitchFamily="34" charset="0"/>
              </a:rPr>
              <a:t>System</a:t>
            </a:r>
            <a:endParaRPr lang="en-US" sz="4000" dirty="0" smtClean="0">
              <a:solidFill>
                <a:prstClr val="black"/>
              </a:solidFill>
              <a:latin typeface="Albertus Extra Bold" panose="020E0802040304020204" pitchFamily="34" charset="0"/>
            </a:endParaRPr>
          </a:p>
          <a:p>
            <a:pPr marL="1125538" lvl="2" indent="-725488">
              <a:buClrTx/>
              <a:buFont typeface="Wingdings" panose="05000000000000000000" pitchFamily="2" charset="2"/>
              <a:buChar char="q"/>
            </a:pPr>
            <a:endParaRPr lang="en-US" sz="1600" dirty="0">
              <a:solidFill>
                <a:prstClr val="black"/>
              </a:solidFill>
              <a:latin typeface="Albertus Extra Bold" panose="020E0802040304020204" pitchFamily="34" charset="0"/>
            </a:endParaRPr>
          </a:p>
          <a:p>
            <a:pPr marL="0" lvl="1" indent="0">
              <a:buClrTx/>
              <a:buNone/>
            </a:pPr>
            <a:endParaRPr lang="en-US" sz="3600" dirty="0">
              <a:solidFill>
                <a:prstClr val="black"/>
              </a:solidFill>
              <a:latin typeface="Albertus Extra Bold" panose="020E0802040304020204" pitchFamily="34" charset="0"/>
            </a:endParaRPr>
          </a:p>
          <a:p>
            <a:endParaRPr lang="en-ZA" dirty="0"/>
          </a:p>
        </p:txBody>
      </p:sp>
      <p:sp>
        <p:nvSpPr>
          <p:cNvPr id="3" name="Slide Number Placeholder 2"/>
          <p:cNvSpPr>
            <a:spLocks noGrp="1"/>
          </p:cNvSpPr>
          <p:nvPr>
            <p:ph type="sldNum" sz="quarter" idx="12"/>
          </p:nvPr>
        </p:nvSpPr>
        <p:spPr/>
        <p:txBody>
          <a:bodyPr/>
          <a:lstStyle/>
          <a:p>
            <a:fld id="{850B32C9-D28B-4A61-A53D-04C585FE7528}" type="slidenum">
              <a:rPr lang="en-ZA" smtClean="0"/>
              <a:pPr/>
              <a:t>12</a:t>
            </a:fld>
            <a:endParaRPr lang="en-ZA"/>
          </a:p>
        </p:txBody>
      </p:sp>
    </p:spTree>
    <p:extLst>
      <p:ext uri="{BB962C8B-B14F-4D97-AF65-F5344CB8AC3E}">
        <p14:creationId xmlns:p14="http://schemas.microsoft.com/office/powerpoint/2010/main" xmlns="" val="1036679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52320" y="6059487"/>
            <a:ext cx="1691680"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0" y="0"/>
            <a:ext cx="8532440" cy="1143000"/>
          </a:xfrm>
        </p:spPr>
        <p:txBody>
          <a:bodyPr/>
          <a:lstStyle/>
          <a:p>
            <a:pPr lvl="0" algn="ctr">
              <a:spcBef>
                <a:spcPts val="0"/>
              </a:spcBef>
            </a:pPr>
            <a:r>
              <a:rPr lang="en-US" sz="3600" spc="0" dirty="0">
                <a:solidFill>
                  <a:prstClr val="black"/>
                </a:solidFill>
                <a:latin typeface="Albertus Extra Bold" panose="020E0802040304020204" pitchFamily="34" charset="0"/>
                <a:ea typeface="+mn-ea"/>
                <a:cs typeface="+mn-cs"/>
              </a:rPr>
              <a:t>What informed </a:t>
            </a:r>
            <a:r>
              <a:rPr lang="en-US" sz="3600" spc="0" dirty="0" smtClean="0">
                <a:solidFill>
                  <a:prstClr val="black"/>
                </a:solidFill>
                <a:latin typeface="Albertus Extra Bold" panose="020E0802040304020204" pitchFamily="34" charset="0"/>
                <a:ea typeface="+mn-ea"/>
                <a:cs typeface="+mn-cs"/>
              </a:rPr>
              <a:t>our Strategy?</a:t>
            </a:r>
            <a:endParaRPr lang="en-ZA" dirty="0"/>
          </a:p>
        </p:txBody>
      </p:sp>
      <p:sp>
        <p:nvSpPr>
          <p:cNvPr id="4" name="Content Placeholder 3"/>
          <p:cNvSpPr>
            <a:spLocks noGrp="1"/>
          </p:cNvSpPr>
          <p:nvPr>
            <p:ph idx="1"/>
          </p:nvPr>
        </p:nvSpPr>
        <p:spPr>
          <a:xfrm>
            <a:off x="179512" y="1052736"/>
            <a:ext cx="8280920" cy="5348064"/>
          </a:xfrm>
        </p:spPr>
        <p:txBody>
          <a:bodyPr>
            <a:normAutofit lnSpcReduction="10000"/>
          </a:bodyPr>
          <a:lstStyle/>
          <a:p>
            <a:pPr lvl="0" indent="-342900">
              <a:buClrTx/>
              <a:buFont typeface="Wingdings" panose="05000000000000000000" pitchFamily="2" charset="2"/>
              <a:buChar char="q"/>
            </a:pPr>
            <a:r>
              <a:rPr lang="en-US" sz="2800" dirty="0" smtClean="0">
                <a:solidFill>
                  <a:prstClr val="black"/>
                </a:solidFill>
                <a:latin typeface="Albertus Extra Bold" panose="020E0802040304020204" pitchFamily="34" charset="0"/>
              </a:rPr>
              <a:t>88</a:t>
            </a:r>
            <a:r>
              <a:rPr lang="en-US" sz="2800" dirty="0">
                <a:solidFill>
                  <a:prstClr val="black"/>
                </a:solidFill>
                <a:latin typeface="Albertus Extra Bold" panose="020E0802040304020204" pitchFamily="34" charset="0"/>
              </a:rPr>
              <a:t>% failure rate of cooperatives </a:t>
            </a:r>
            <a:r>
              <a:rPr lang="en-US" sz="2800" dirty="0" smtClean="0">
                <a:solidFill>
                  <a:prstClr val="black"/>
                </a:solidFill>
                <a:latin typeface="Albertus Extra Bold" panose="020E0802040304020204" pitchFamily="34" charset="0"/>
              </a:rPr>
              <a:t>– despite the large financial investment by government into the sector;</a:t>
            </a:r>
            <a:endParaRPr lang="en-US" sz="2800" dirty="0">
              <a:solidFill>
                <a:prstClr val="black"/>
              </a:solidFill>
              <a:latin typeface="Albertus Extra Bold" panose="020E0802040304020204" pitchFamily="34" charset="0"/>
            </a:endParaRPr>
          </a:p>
          <a:p>
            <a:pPr lvl="0" indent="-342900">
              <a:buClrTx/>
              <a:buFont typeface="Wingdings" panose="05000000000000000000" pitchFamily="2" charset="2"/>
              <a:buChar char="q"/>
            </a:pPr>
            <a:endParaRPr lang="en-US" sz="2000" dirty="0">
              <a:solidFill>
                <a:prstClr val="black"/>
              </a:solidFill>
              <a:latin typeface="Albertus Extra Bold" panose="020E0802040304020204" pitchFamily="34" charset="0"/>
            </a:endParaRPr>
          </a:p>
          <a:p>
            <a:pPr lvl="0" indent="-342900">
              <a:buClrTx/>
              <a:buFont typeface="Wingdings" panose="05000000000000000000" pitchFamily="2" charset="2"/>
              <a:buChar char="q"/>
            </a:pPr>
            <a:r>
              <a:rPr lang="en-US" sz="2800" dirty="0">
                <a:solidFill>
                  <a:prstClr val="black"/>
                </a:solidFill>
                <a:latin typeface="Albertus Extra Bold" panose="020E0802040304020204" pitchFamily="34" charset="0"/>
              </a:rPr>
              <a:t>The narrow perspective adopted </a:t>
            </a:r>
            <a:r>
              <a:rPr lang="en-US" sz="2800" dirty="0" smtClean="0">
                <a:solidFill>
                  <a:prstClr val="black"/>
                </a:solidFill>
                <a:latin typeface="Albertus Extra Bold" panose="020E0802040304020204" pitchFamily="34" charset="0"/>
              </a:rPr>
              <a:t>by both government and communities in regarding Co-ops as a tool to address poverty and unemployment (and its related causes); </a:t>
            </a:r>
            <a:endParaRPr lang="en-US" sz="2800" dirty="0">
              <a:solidFill>
                <a:prstClr val="black"/>
              </a:solidFill>
              <a:latin typeface="Albertus Extra Bold" panose="020E0802040304020204" pitchFamily="34" charset="0"/>
            </a:endParaRPr>
          </a:p>
          <a:p>
            <a:pPr lvl="0" indent="-342900">
              <a:buClrTx/>
              <a:buFont typeface="Wingdings" panose="05000000000000000000" pitchFamily="2" charset="2"/>
              <a:buChar char="q"/>
            </a:pPr>
            <a:endParaRPr lang="en-US" sz="2000" dirty="0">
              <a:solidFill>
                <a:prstClr val="black"/>
              </a:solidFill>
              <a:latin typeface="Albertus Extra Bold" panose="020E0802040304020204" pitchFamily="34" charset="0"/>
            </a:endParaRPr>
          </a:p>
          <a:p>
            <a:pPr lvl="0" indent="-342900">
              <a:buClrTx/>
              <a:buFont typeface="Wingdings" panose="05000000000000000000" pitchFamily="2" charset="2"/>
              <a:buChar char="q"/>
            </a:pPr>
            <a:r>
              <a:rPr lang="en-US" sz="2800" dirty="0" smtClean="0">
                <a:solidFill>
                  <a:prstClr val="black"/>
                </a:solidFill>
                <a:latin typeface="Albertus Extra Bold" panose="020E0802040304020204" pitchFamily="34" charset="0"/>
              </a:rPr>
              <a:t>Lack of </a:t>
            </a:r>
            <a:r>
              <a:rPr lang="en-US" sz="2800" dirty="0" err="1" smtClean="0">
                <a:solidFill>
                  <a:prstClr val="black"/>
                </a:solidFill>
                <a:latin typeface="Albertus Extra Bold" panose="020E0802040304020204" pitchFamily="34" charset="0"/>
              </a:rPr>
              <a:t>utilising</a:t>
            </a:r>
            <a:r>
              <a:rPr lang="en-US" sz="2800" dirty="0" smtClean="0">
                <a:solidFill>
                  <a:prstClr val="black"/>
                </a:solidFill>
                <a:latin typeface="Albertus Extra Bold" panose="020E0802040304020204" pitchFamily="34" charset="0"/>
              </a:rPr>
              <a:t> the legislative platforms created by our government to encourage and motivate communities to </a:t>
            </a:r>
            <a:r>
              <a:rPr lang="en-US" sz="2800" dirty="0" err="1" smtClean="0">
                <a:solidFill>
                  <a:prstClr val="black"/>
                </a:solidFill>
                <a:latin typeface="Albertus Extra Bold" panose="020E0802040304020204" pitchFamily="34" charset="0"/>
              </a:rPr>
              <a:t>mobilise</a:t>
            </a:r>
            <a:r>
              <a:rPr lang="en-US" sz="2800" dirty="0" smtClean="0">
                <a:solidFill>
                  <a:prstClr val="black"/>
                </a:solidFill>
                <a:latin typeface="Albertus Extra Bold" panose="020E0802040304020204" pitchFamily="34" charset="0"/>
              </a:rPr>
              <a:t> themselves into co-ops; </a:t>
            </a:r>
            <a:endParaRPr lang="en-US" sz="2800" dirty="0">
              <a:solidFill>
                <a:prstClr val="black"/>
              </a:solidFill>
              <a:latin typeface="Albertus Extra Bold" panose="020E0802040304020204" pitchFamily="34" charset="0"/>
            </a:endParaRPr>
          </a:p>
          <a:p>
            <a:pPr marL="0" lvl="1" indent="0">
              <a:buClrTx/>
              <a:buNone/>
            </a:pPr>
            <a:endParaRPr lang="en-US" sz="3600" dirty="0">
              <a:solidFill>
                <a:prstClr val="black"/>
              </a:solidFill>
              <a:latin typeface="Albertus Extra Bold" panose="020E0802040304020204" pitchFamily="34" charset="0"/>
            </a:endParaRPr>
          </a:p>
          <a:p>
            <a:endParaRPr lang="en-ZA" dirty="0"/>
          </a:p>
        </p:txBody>
      </p:sp>
      <p:sp>
        <p:nvSpPr>
          <p:cNvPr id="5" name="Slide Number Placeholder 4"/>
          <p:cNvSpPr>
            <a:spLocks noGrp="1"/>
          </p:cNvSpPr>
          <p:nvPr>
            <p:ph type="sldNum" sz="quarter" idx="12"/>
          </p:nvPr>
        </p:nvSpPr>
        <p:spPr/>
        <p:txBody>
          <a:bodyPr/>
          <a:lstStyle/>
          <a:p>
            <a:fld id="{850B32C9-D28B-4A61-A53D-04C585FE7528}" type="slidenum">
              <a:rPr lang="en-ZA" smtClean="0"/>
              <a:pPr/>
              <a:t>13</a:t>
            </a:fld>
            <a:endParaRPr lang="en-ZA"/>
          </a:p>
        </p:txBody>
      </p:sp>
    </p:spTree>
    <p:extLst>
      <p:ext uri="{BB962C8B-B14F-4D97-AF65-F5344CB8AC3E}">
        <p14:creationId xmlns:p14="http://schemas.microsoft.com/office/powerpoint/2010/main" xmlns="" val="2472192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52320" y="6059487"/>
            <a:ext cx="1691680"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0" y="0"/>
            <a:ext cx="8532440" cy="764704"/>
          </a:xfrm>
        </p:spPr>
        <p:txBody>
          <a:bodyPr/>
          <a:lstStyle/>
          <a:p>
            <a:pPr lvl="0" algn="ctr">
              <a:spcBef>
                <a:spcPts val="0"/>
              </a:spcBef>
            </a:pPr>
            <a:r>
              <a:rPr lang="en-US" sz="2800" i="1" spc="0" dirty="0">
                <a:solidFill>
                  <a:prstClr val="black"/>
                </a:solidFill>
                <a:latin typeface="Albertus Extra Bold" panose="020E0802040304020204" pitchFamily="34" charset="0"/>
                <a:ea typeface="+mn-ea"/>
                <a:cs typeface="+mn-cs"/>
              </a:rPr>
              <a:t>What informed the establishment of ICCED</a:t>
            </a:r>
            <a:r>
              <a:rPr lang="en-US" sz="2800" i="1" spc="0" dirty="0" smtClean="0">
                <a:solidFill>
                  <a:prstClr val="black"/>
                </a:solidFill>
                <a:latin typeface="Albertus Extra Bold" panose="020E0802040304020204" pitchFamily="34" charset="0"/>
                <a:ea typeface="+mn-ea"/>
                <a:cs typeface="+mn-cs"/>
              </a:rPr>
              <a:t>?</a:t>
            </a:r>
            <a:endParaRPr lang="en-ZA" sz="4000" i="1" dirty="0"/>
          </a:p>
        </p:txBody>
      </p:sp>
      <p:sp>
        <p:nvSpPr>
          <p:cNvPr id="4" name="Content Placeholder 3"/>
          <p:cNvSpPr>
            <a:spLocks noGrp="1"/>
          </p:cNvSpPr>
          <p:nvPr>
            <p:ph idx="1"/>
          </p:nvPr>
        </p:nvSpPr>
        <p:spPr>
          <a:xfrm>
            <a:off x="179512" y="1124744"/>
            <a:ext cx="8280920" cy="5276056"/>
          </a:xfrm>
        </p:spPr>
        <p:txBody>
          <a:bodyPr>
            <a:normAutofit fontScale="92500" lnSpcReduction="10000"/>
          </a:bodyPr>
          <a:lstStyle/>
          <a:p>
            <a:pPr lvl="0" indent="-342900">
              <a:buClrTx/>
              <a:buFont typeface="Wingdings" panose="05000000000000000000" pitchFamily="2" charset="2"/>
              <a:buChar char="q"/>
            </a:pPr>
            <a:r>
              <a:rPr lang="en-US" sz="3200" dirty="0" smtClean="0">
                <a:solidFill>
                  <a:prstClr val="black"/>
                </a:solidFill>
                <a:latin typeface="Albertus Extra Bold" panose="020E0802040304020204" pitchFamily="34" charset="0"/>
              </a:rPr>
              <a:t>Government </a:t>
            </a:r>
            <a:r>
              <a:rPr lang="en-US" sz="3200" dirty="0">
                <a:solidFill>
                  <a:prstClr val="black"/>
                </a:solidFill>
                <a:latin typeface="Albertus Extra Bold" panose="020E0802040304020204" pitchFamily="34" charset="0"/>
              </a:rPr>
              <a:t>support services which are not addressing  felt needs of cooperatives and communities who want to use the concept of cooperatives to develop the community socially and </a:t>
            </a:r>
            <a:r>
              <a:rPr lang="en-US" sz="3200" dirty="0" smtClean="0">
                <a:solidFill>
                  <a:prstClr val="black"/>
                </a:solidFill>
                <a:latin typeface="Albertus Extra Bold" panose="020E0802040304020204" pitchFamily="34" charset="0"/>
              </a:rPr>
              <a:t>economically.</a:t>
            </a:r>
            <a:endParaRPr lang="en-US" sz="3200" dirty="0">
              <a:solidFill>
                <a:prstClr val="black"/>
              </a:solidFill>
              <a:latin typeface="Albertus Extra Bold" panose="020E0802040304020204" pitchFamily="34" charset="0"/>
            </a:endParaRPr>
          </a:p>
          <a:p>
            <a:pPr marL="0" lvl="0" indent="0">
              <a:buClrTx/>
              <a:buNone/>
            </a:pPr>
            <a:endParaRPr lang="en-US" sz="3200" dirty="0">
              <a:solidFill>
                <a:prstClr val="black"/>
              </a:solidFill>
              <a:latin typeface="Albertus Extra Bold" panose="020E0802040304020204" pitchFamily="34" charset="0"/>
            </a:endParaRPr>
          </a:p>
          <a:p>
            <a:pPr lvl="0" indent="-342900">
              <a:buClrTx/>
              <a:buFont typeface="Wingdings" panose="05000000000000000000" pitchFamily="2" charset="2"/>
              <a:buChar char="q"/>
            </a:pPr>
            <a:r>
              <a:rPr lang="en-US" sz="3200" dirty="0">
                <a:solidFill>
                  <a:prstClr val="black"/>
                </a:solidFill>
                <a:latin typeface="Albertus Extra Bold" panose="020E0802040304020204" pitchFamily="34" charset="0"/>
              </a:rPr>
              <a:t>Failure to align development of cooperatives to skills development </a:t>
            </a:r>
            <a:r>
              <a:rPr lang="en-US" sz="3200" dirty="0" err="1">
                <a:solidFill>
                  <a:prstClr val="black"/>
                </a:solidFill>
                <a:latin typeface="Albertus Extra Bold" panose="020E0802040304020204" pitchFamily="34" charset="0"/>
              </a:rPr>
              <a:t>programmes</a:t>
            </a:r>
            <a:r>
              <a:rPr lang="en-US" sz="3200" dirty="0">
                <a:solidFill>
                  <a:prstClr val="black"/>
                </a:solidFill>
                <a:latin typeface="Albertus Extra Bold" panose="020E0802040304020204" pitchFamily="34" charset="0"/>
              </a:rPr>
              <a:t>, service delivery challenges and poverty reduction interventions of government.</a:t>
            </a:r>
          </a:p>
          <a:p>
            <a:endParaRPr lang="en-ZA" dirty="0"/>
          </a:p>
        </p:txBody>
      </p:sp>
      <p:sp>
        <p:nvSpPr>
          <p:cNvPr id="5" name="Slide Number Placeholder 4"/>
          <p:cNvSpPr>
            <a:spLocks noGrp="1"/>
          </p:cNvSpPr>
          <p:nvPr>
            <p:ph type="sldNum" sz="quarter" idx="12"/>
          </p:nvPr>
        </p:nvSpPr>
        <p:spPr/>
        <p:txBody>
          <a:bodyPr/>
          <a:lstStyle/>
          <a:p>
            <a:fld id="{850B32C9-D28B-4A61-A53D-04C585FE7528}" type="slidenum">
              <a:rPr lang="en-ZA" smtClean="0"/>
              <a:pPr/>
              <a:t>14</a:t>
            </a:fld>
            <a:endParaRPr lang="en-ZA"/>
          </a:p>
        </p:txBody>
      </p:sp>
    </p:spTree>
    <p:extLst>
      <p:ext uri="{BB962C8B-B14F-4D97-AF65-F5344CB8AC3E}">
        <p14:creationId xmlns:p14="http://schemas.microsoft.com/office/powerpoint/2010/main" xmlns="" val="1250911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648"/>
            <a:ext cx="8532439" cy="2448272"/>
          </a:xfrm>
        </p:spPr>
        <p:txBody>
          <a:bodyPr/>
          <a:lstStyle/>
          <a:p>
            <a:pPr lvl="0" algn="ctr">
              <a:spcBef>
                <a:spcPts val="0"/>
              </a:spcBef>
            </a:pPr>
            <a:r>
              <a:rPr lang="en-US" sz="4000" spc="0" dirty="0">
                <a:solidFill>
                  <a:prstClr val="black"/>
                </a:solidFill>
                <a:latin typeface="Albertus Extra Bold" panose="020E0802040304020204" pitchFamily="34" charset="0"/>
              </a:rPr>
              <a:t>What exactly does ICCED do </a:t>
            </a:r>
            <a:r>
              <a:rPr lang="en-US" sz="4000" spc="0" dirty="0" smtClean="0">
                <a:solidFill>
                  <a:prstClr val="black"/>
                </a:solidFill>
                <a:latin typeface="Albertus Extra Bold" panose="020E0802040304020204" pitchFamily="34" charset="0"/>
              </a:rPr>
              <a:t/>
            </a:r>
            <a:br>
              <a:rPr lang="en-US" sz="4000" spc="0" dirty="0" smtClean="0">
                <a:solidFill>
                  <a:prstClr val="black"/>
                </a:solidFill>
                <a:latin typeface="Albertus Extra Bold" panose="020E0802040304020204" pitchFamily="34" charset="0"/>
              </a:rPr>
            </a:br>
            <a:r>
              <a:rPr lang="en-US" sz="4000" spc="0" dirty="0" smtClean="0">
                <a:solidFill>
                  <a:prstClr val="black"/>
                </a:solidFill>
                <a:latin typeface="Albertus Extra Bold" panose="020E0802040304020204" pitchFamily="34" charset="0"/>
              </a:rPr>
              <a:t>to </a:t>
            </a:r>
            <a:r>
              <a:rPr lang="en-US" sz="4000" spc="0" dirty="0">
                <a:solidFill>
                  <a:prstClr val="black"/>
                </a:solidFill>
                <a:latin typeface="Albertus Extra Bold" panose="020E0802040304020204" pitchFamily="34" charset="0"/>
              </a:rPr>
              <a:t>change this situation?</a:t>
            </a:r>
            <a:endParaRPr lang="en-ZA" dirty="0"/>
          </a:p>
        </p:txBody>
      </p:sp>
      <p:sp>
        <p:nvSpPr>
          <p:cNvPr id="3" name="Rectangle 2"/>
          <p:cNvSpPr/>
          <p:nvPr/>
        </p:nvSpPr>
        <p:spPr>
          <a:xfrm>
            <a:off x="0" y="4941168"/>
            <a:ext cx="8532440" cy="630942"/>
          </a:xfrm>
          <a:prstGeom prst="rect">
            <a:avLst/>
          </a:prstGeom>
        </p:spPr>
        <p:txBody>
          <a:bodyPr wrap="square">
            <a:spAutoFit/>
          </a:bodyPr>
          <a:lstStyle/>
          <a:p>
            <a:pPr marL="342900" lvl="0" indent="-342900" algn="ctr">
              <a:spcBef>
                <a:spcPct val="20000"/>
              </a:spcBef>
            </a:pPr>
            <a:r>
              <a:rPr lang="en-US" sz="3500" i="1" dirty="0">
                <a:solidFill>
                  <a:prstClr val="black"/>
                </a:solidFill>
                <a:latin typeface="Albertus Extra Bold" panose="020E0802040304020204" pitchFamily="34" charset="0"/>
              </a:rPr>
              <a:t>ICCED is positioned to:</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43608" y="2276872"/>
            <a:ext cx="5900737" cy="19446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850B32C9-D28B-4A61-A53D-04C585FE7528}" type="slidenum">
              <a:rPr lang="en-ZA" smtClean="0"/>
              <a:pPr/>
              <a:t>15</a:t>
            </a:fld>
            <a:endParaRPr lang="en-ZA"/>
          </a:p>
        </p:txBody>
      </p:sp>
    </p:spTree>
    <p:extLst>
      <p:ext uri="{BB962C8B-B14F-4D97-AF65-F5344CB8AC3E}">
        <p14:creationId xmlns:p14="http://schemas.microsoft.com/office/powerpoint/2010/main" xmlns="" val="1250911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52320" y="6059487"/>
            <a:ext cx="1691680"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Content Placeholder 3"/>
          <p:cNvSpPr>
            <a:spLocks noGrp="1"/>
          </p:cNvSpPr>
          <p:nvPr>
            <p:ph idx="1"/>
          </p:nvPr>
        </p:nvSpPr>
        <p:spPr>
          <a:xfrm>
            <a:off x="179512" y="0"/>
            <a:ext cx="8280920" cy="6400800"/>
          </a:xfrm>
        </p:spPr>
        <p:txBody>
          <a:bodyPr>
            <a:normAutofit/>
          </a:bodyPr>
          <a:lstStyle/>
          <a:p>
            <a:pPr lvl="0" indent="-342900">
              <a:buClrTx/>
              <a:buFont typeface="Wingdings" panose="05000000000000000000" pitchFamily="2" charset="2"/>
              <a:buChar char="q"/>
            </a:pPr>
            <a:r>
              <a:rPr lang="en-US" sz="3200" dirty="0" smtClean="0">
                <a:solidFill>
                  <a:prstClr val="black"/>
                </a:solidFill>
                <a:latin typeface="Albertus Extra Bold" panose="020E0802040304020204" pitchFamily="34" charset="0"/>
              </a:rPr>
              <a:t>Provide </a:t>
            </a:r>
            <a:r>
              <a:rPr lang="en-US" sz="3200" dirty="0">
                <a:solidFill>
                  <a:prstClr val="black"/>
                </a:solidFill>
                <a:latin typeface="Albertus Extra Bold" panose="020E0802040304020204" pitchFamily="34" charset="0"/>
              </a:rPr>
              <a:t>cooperatives and community economic development training to political </a:t>
            </a:r>
            <a:r>
              <a:rPr lang="en-US" sz="3200" dirty="0" err="1">
                <a:solidFill>
                  <a:prstClr val="black"/>
                </a:solidFill>
                <a:latin typeface="Albertus Extra Bold" panose="020E0802040304020204" pitchFamily="34" charset="0"/>
              </a:rPr>
              <a:t>deployees</a:t>
            </a:r>
            <a:r>
              <a:rPr lang="en-US" sz="3200" dirty="0">
                <a:solidFill>
                  <a:prstClr val="black"/>
                </a:solidFill>
                <a:latin typeface="Albertus Extra Bold" panose="020E0802040304020204" pitchFamily="34" charset="0"/>
              </a:rPr>
              <a:t> in government, government officials, existing cooperatives and communities especially poor communities.</a:t>
            </a:r>
          </a:p>
          <a:p>
            <a:pPr lvl="0" indent="-342900">
              <a:buClrTx/>
              <a:buFont typeface="Wingdings" panose="05000000000000000000" pitchFamily="2" charset="2"/>
              <a:buChar char="q"/>
            </a:pPr>
            <a:endParaRPr lang="en-US" sz="3200" dirty="0">
              <a:solidFill>
                <a:prstClr val="black"/>
              </a:solidFill>
              <a:latin typeface="Albertus Extra Bold" panose="020E0802040304020204" pitchFamily="34" charset="0"/>
            </a:endParaRPr>
          </a:p>
          <a:p>
            <a:pPr lvl="0" indent="-342900">
              <a:buClrTx/>
              <a:buFont typeface="Wingdings" panose="05000000000000000000" pitchFamily="2" charset="2"/>
              <a:buChar char="q"/>
            </a:pPr>
            <a:r>
              <a:rPr lang="en-US" sz="3200" dirty="0">
                <a:solidFill>
                  <a:prstClr val="black"/>
                </a:solidFill>
                <a:latin typeface="Albertus Extra Bold" panose="020E0802040304020204" pitchFamily="34" charset="0"/>
              </a:rPr>
              <a:t>Facilitate establishment of Community Owned Enterprises </a:t>
            </a:r>
            <a:r>
              <a:rPr lang="en-US" sz="3200" dirty="0" smtClean="0">
                <a:solidFill>
                  <a:prstClr val="black"/>
                </a:solidFill>
                <a:latin typeface="Albertus Extra Bold" panose="020E0802040304020204" pitchFamily="34" charset="0"/>
              </a:rPr>
              <a:t>and </a:t>
            </a:r>
            <a:r>
              <a:rPr lang="en-US" sz="3200" dirty="0">
                <a:solidFill>
                  <a:prstClr val="black"/>
                </a:solidFill>
                <a:latin typeface="Albertus Extra Bold" panose="020E0802040304020204" pitchFamily="34" charset="0"/>
              </a:rPr>
              <a:t>Workers Owned Enterprises </a:t>
            </a:r>
            <a:r>
              <a:rPr lang="en-US" sz="3200" dirty="0" smtClean="0">
                <a:solidFill>
                  <a:prstClr val="black"/>
                </a:solidFill>
                <a:latin typeface="Albertus Extra Bold" panose="020E0802040304020204" pitchFamily="34" charset="0"/>
              </a:rPr>
              <a:t>using </a:t>
            </a:r>
            <a:r>
              <a:rPr lang="en-US" sz="3200" dirty="0">
                <a:solidFill>
                  <a:prstClr val="black"/>
                </a:solidFill>
                <a:latin typeface="Albertus Extra Bold" panose="020E0802040304020204" pitchFamily="34" charset="0"/>
              </a:rPr>
              <a:t>the concept of cooperatives.</a:t>
            </a:r>
          </a:p>
          <a:p>
            <a:pPr marL="742950" lvl="1" indent="-285750">
              <a:buClrTx/>
              <a:buNone/>
            </a:pPr>
            <a:r>
              <a:rPr lang="en-US" sz="2600" dirty="0">
                <a:solidFill>
                  <a:prstClr val="black"/>
                </a:solidFill>
                <a:latin typeface="Albertus Extra Bold" panose="020E0802040304020204" pitchFamily="34" charset="0"/>
              </a:rPr>
              <a:t> </a:t>
            </a:r>
          </a:p>
          <a:p>
            <a:endParaRPr lang="en-ZA" dirty="0"/>
          </a:p>
        </p:txBody>
      </p:sp>
      <p:sp>
        <p:nvSpPr>
          <p:cNvPr id="3" name="Slide Number Placeholder 2"/>
          <p:cNvSpPr>
            <a:spLocks noGrp="1"/>
          </p:cNvSpPr>
          <p:nvPr>
            <p:ph type="sldNum" sz="quarter" idx="12"/>
          </p:nvPr>
        </p:nvSpPr>
        <p:spPr/>
        <p:txBody>
          <a:bodyPr/>
          <a:lstStyle/>
          <a:p>
            <a:fld id="{850B32C9-D28B-4A61-A53D-04C585FE7528}" type="slidenum">
              <a:rPr lang="en-ZA" smtClean="0"/>
              <a:pPr/>
              <a:t>16</a:t>
            </a:fld>
            <a:endParaRPr lang="en-ZA"/>
          </a:p>
        </p:txBody>
      </p:sp>
    </p:spTree>
    <p:extLst>
      <p:ext uri="{BB962C8B-B14F-4D97-AF65-F5344CB8AC3E}">
        <p14:creationId xmlns:p14="http://schemas.microsoft.com/office/powerpoint/2010/main" xmlns="" val="1300681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52320" y="6059487"/>
            <a:ext cx="1691680"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Content Placeholder 3"/>
          <p:cNvSpPr>
            <a:spLocks noGrp="1"/>
          </p:cNvSpPr>
          <p:nvPr>
            <p:ph idx="1"/>
          </p:nvPr>
        </p:nvSpPr>
        <p:spPr>
          <a:xfrm>
            <a:off x="179512" y="188640"/>
            <a:ext cx="8280920" cy="6212160"/>
          </a:xfrm>
        </p:spPr>
        <p:txBody>
          <a:bodyPr>
            <a:normAutofit lnSpcReduction="10000"/>
          </a:bodyPr>
          <a:lstStyle/>
          <a:p>
            <a:pPr marL="536575" lvl="0" indent="-536575">
              <a:lnSpc>
                <a:spcPct val="110000"/>
              </a:lnSpc>
              <a:spcBef>
                <a:spcPts val="0"/>
              </a:spcBef>
              <a:buClrTx/>
              <a:buFont typeface="Wingdings" panose="05000000000000000000" pitchFamily="2" charset="2"/>
              <a:buChar char="q"/>
            </a:pPr>
            <a:r>
              <a:rPr lang="en-US" sz="3200" dirty="0">
                <a:solidFill>
                  <a:prstClr val="black"/>
                </a:solidFill>
                <a:latin typeface="Albertus Extra Bold" panose="020E0802040304020204" pitchFamily="34" charset="0"/>
              </a:rPr>
              <a:t>Coordinates government policies and </a:t>
            </a:r>
            <a:r>
              <a:rPr lang="en-US" sz="3200" dirty="0" err="1">
                <a:solidFill>
                  <a:prstClr val="black"/>
                </a:solidFill>
                <a:latin typeface="Albertus Extra Bold" panose="020E0802040304020204" pitchFamily="34" charset="0"/>
              </a:rPr>
              <a:t>programmes</a:t>
            </a:r>
            <a:r>
              <a:rPr lang="en-US" sz="3200" dirty="0">
                <a:solidFill>
                  <a:prstClr val="black"/>
                </a:solidFill>
                <a:latin typeface="Albertus Extra Bold" panose="020E0802040304020204" pitchFamily="34" charset="0"/>
              </a:rPr>
              <a:t> which are located in different </a:t>
            </a:r>
            <a:r>
              <a:rPr lang="en-US" sz="3200" dirty="0" smtClean="0">
                <a:solidFill>
                  <a:prstClr val="black"/>
                </a:solidFill>
                <a:latin typeface="Albertus Extra Bold" panose="020E0802040304020204" pitchFamily="34" charset="0"/>
              </a:rPr>
              <a:t>government </a:t>
            </a:r>
            <a:r>
              <a:rPr lang="en-US" sz="3200" dirty="0">
                <a:solidFill>
                  <a:prstClr val="black"/>
                </a:solidFill>
                <a:latin typeface="Albertus Extra Bold" panose="020E0802040304020204" pitchFamily="34" charset="0"/>
              </a:rPr>
              <a:t>departments and SOE’s to develop community development models based on Co-ops and facilitate establishment of sustainable communities.</a:t>
            </a:r>
          </a:p>
          <a:p>
            <a:pPr lvl="0" indent="-342900">
              <a:lnSpc>
                <a:spcPct val="110000"/>
              </a:lnSpc>
              <a:spcBef>
                <a:spcPts val="0"/>
              </a:spcBef>
              <a:buClrTx/>
              <a:buFont typeface="Wingdings" panose="05000000000000000000" pitchFamily="2" charset="2"/>
              <a:buChar char="q"/>
            </a:pPr>
            <a:endParaRPr lang="en-US" sz="1200" dirty="0">
              <a:solidFill>
                <a:prstClr val="black"/>
              </a:solidFill>
              <a:latin typeface="Albertus Extra Bold" panose="020E0802040304020204" pitchFamily="34" charset="0"/>
            </a:endParaRPr>
          </a:p>
          <a:p>
            <a:pPr marL="536575" lvl="0" indent="-536575">
              <a:lnSpc>
                <a:spcPct val="110000"/>
              </a:lnSpc>
              <a:spcBef>
                <a:spcPts val="0"/>
              </a:spcBef>
              <a:buClrTx/>
              <a:buFont typeface="Wingdings" panose="05000000000000000000" pitchFamily="2" charset="2"/>
              <a:buChar char="q"/>
            </a:pPr>
            <a:r>
              <a:rPr lang="en-US" sz="3200" dirty="0">
                <a:solidFill>
                  <a:prstClr val="black"/>
                </a:solidFill>
                <a:latin typeface="Albertus Extra Bold" panose="020E0802040304020204" pitchFamily="34" charset="0"/>
              </a:rPr>
              <a:t>Engages donor agencies and lobby </a:t>
            </a:r>
            <a:r>
              <a:rPr lang="en-US" sz="3200" dirty="0" smtClean="0">
                <a:solidFill>
                  <a:prstClr val="black"/>
                </a:solidFill>
                <a:latin typeface="Albertus Extra Bold" panose="020E0802040304020204" pitchFamily="34" charset="0"/>
              </a:rPr>
              <a:t>them to provide </a:t>
            </a:r>
            <a:r>
              <a:rPr lang="en-US" sz="3200" dirty="0">
                <a:solidFill>
                  <a:prstClr val="black"/>
                </a:solidFill>
                <a:latin typeface="Albertus Extra Bold" panose="020E0802040304020204" pitchFamily="34" charset="0"/>
              </a:rPr>
              <a:t>funding direct to communities to mitigate failure rate of Co-ops and help communities to avoid frustrating government red tape.	</a:t>
            </a:r>
          </a:p>
          <a:p>
            <a:pPr marL="0" lvl="1" indent="0">
              <a:lnSpc>
                <a:spcPct val="110000"/>
              </a:lnSpc>
              <a:spcBef>
                <a:spcPts val="0"/>
              </a:spcBef>
              <a:buClrTx/>
              <a:buNone/>
            </a:pPr>
            <a:endParaRPr lang="en-US" sz="3600" dirty="0">
              <a:solidFill>
                <a:prstClr val="black"/>
              </a:solidFill>
              <a:latin typeface="Albertus Extra Bold" panose="020E0802040304020204" pitchFamily="34" charset="0"/>
            </a:endParaRPr>
          </a:p>
          <a:p>
            <a:endParaRPr lang="en-ZA" dirty="0"/>
          </a:p>
        </p:txBody>
      </p:sp>
      <p:sp>
        <p:nvSpPr>
          <p:cNvPr id="3" name="Slide Number Placeholder 2"/>
          <p:cNvSpPr>
            <a:spLocks noGrp="1"/>
          </p:cNvSpPr>
          <p:nvPr>
            <p:ph type="sldNum" sz="quarter" idx="12"/>
          </p:nvPr>
        </p:nvSpPr>
        <p:spPr/>
        <p:txBody>
          <a:bodyPr/>
          <a:lstStyle/>
          <a:p>
            <a:fld id="{850B32C9-D28B-4A61-A53D-04C585FE7528}" type="slidenum">
              <a:rPr lang="en-ZA" smtClean="0"/>
              <a:pPr/>
              <a:t>17</a:t>
            </a:fld>
            <a:endParaRPr lang="en-ZA"/>
          </a:p>
        </p:txBody>
      </p:sp>
    </p:spTree>
    <p:extLst>
      <p:ext uri="{BB962C8B-B14F-4D97-AF65-F5344CB8AC3E}">
        <p14:creationId xmlns:p14="http://schemas.microsoft.com/office/powerpoint/2010/main" xmlns="" val="1300681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52320" y="6059487"/>
            <a:ext cx="1691680"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Content Placeholder 3"/>
          <p:cNvSpPr>
            <a:spLocks noGrp="1"/>
          </p:cNvSpPr>
          <p:nvPr>
            <p:ph idx="1"/>
          </p:nvPr>
        </p:nvSpPr>
        <p:spPr>
          <a:xfrm>
            <a:off x="179512" y="0"/>
            <a:ext cx="8280920" cy="6400800"/>
          </a:xfrm>
        </p:spPr>
        <p:txBody>
          <a:bodyPr>
            <a:normAutofit fontScale="92500"/>
          </a:bodyPr>
          <a:lstStyle/>
          <a:p>
            <a:pPr marL="536575" lvl="0" indent="-536575">
              <a:buClrTx/>
              <a:buFont typeface="Wingdings" panose="05000000000000000000" pitchFamily="2" charset="2"/>
              <a:buChar char="q"/>
            </a:pPr>
            <a:r>
              <a:rPr lang="en-US" sz="3200" dirty="0" smtClean="0">
                <a:solidFill>
                  <a:prstClr val="black"/>
                </a:solidFill>
                <a:latin typeface="Albertus Extra Bold" panose="020E0802040304020204" pitchFamily="34" charset="0"/>
              </a:rPr>
              <a:t>Adopt </a:t>
            </a:r>
            <a:r>
              <a:rPr lang="en-US" sz="3200" dirty="0">
                <a:solidFill>
                  <a:prstClr val="black"/>
                </a:solidFill>
                <a:latin typeface="Albertus Extra Bold" panose="020E0802040304020204" pitchFamily="34" charset="0"/>
              </a:rPr>
              <a:t>international models and </a:t>
            </a:r>
            <a:r>
              <a:rPr lang="en-US" sz="3200" dirty="0" smtClean="0">
                <a:solidFill>
                  <a:prstClr val="black"/>
                </a:solidFill>
                <a:latin typeface="Albertus Extra Bold" panose="020E0802040304020204" pitchFamily="34" charset="0"/>
              </a:rPr>
              <a:t>adapt </a:t>
            </a:r>
            <a:r>
              <a:rPr lang="en-US" sz="3200" dirty="0">
                <a:solidFill>
                  <a:prstClr val="black"/>
                </a:solidFill>
                <a:latin typeface="Albertus Extra Bold" panose="020E0802040304020204" pitchFamily="34" charset="0"/>
              </a:rPr>
              <a:t>them to South African realities in terms of government policies, challenges identified in the 	NDP and development levels at community level.</a:t>
            </a:r>
          </a:p>
          <a:p>
            <a:pPr lvl="0" indent="-342900">
              <a:buClrTx/>
              <a:buFont typeface="Wingdings" panose="05000000000000000000" pitchFamily="2" charset="2"/>
              <a:buChar char="q"/>
            </a:pPr>
            <a:endParaRPr lang="en-US" sz="1800" dirty="0">
              <a:solidFill>
                <a:prstClr val="black"/>
              </a:solidFill>
              <a:latin typeface="Albertus Extra Bold" panose="020E0802040304020204" pitchFamily="34" charset="0"/>
            </a:endParaRPr>
          </a:p>
          <a:p>
            <a:pPr marL="536575" lvl="0" indent="-536575">
              <a:buClrTx/>
              <a:buFont typeface="Wingdings" panose="05000000000000000000" pitchFamily="2" charset="2"/>
              <a:buChar char="q"/>
            </a:pPr>
            <a:r>
              <a:rPr lang="en-US" sz="3200" dirty="0">
                <a:solidFill>
                  <a:prstClr val="black"/>
                </a:solidFill>
                <a:latin typeface="Albertus Extra Bold" panose="020E0802040304020204" pitchFamily="34" charset="0"/>
              </a:rPr>
              <a:t>Links communities to the private sector and universities with technologies relevant to developmental needs of communities.</a:t>
            </a:r>
          </a:p>
          <a:p>
            <a:pPr marL="0" lvl="0" indent="0">
              <a:buClrTx/>
              <a:buNone/>
            </a:pPr>
            <a:endParaRPr lang="en-US" sz="1100" dirty="0">
              <a:solidFill>
                <a:prstClr val="black"/>
              </a:solidFill>
              <a:latin typeface="Albertus Extra Bold" panose="020E0802040304020204" pitchFamily="34" charset="0"/>
            </a:endParaRPr>
          </a:p>
          <a:p>
            <a:pPr marL="536575" lvl="0" indent="-536575">
              <a:buClrTx/>
              <a:buFont typeface="Wingdings" panose="05000000000000000000" pitchFamily="2" charset="2"/>
              <a:buChar char="q"/>
            </a:pPr>
            <a:r>
              <a:rPr lang="en-US" sz="3200" dirty="0">
                <a:solidFill>
                  <a:prstClr val="black"/>
                </a:solidFill>
                <a:latin typeface="Albertus Extra Bold" panose="020E0802040304020204" pitchFamily="34" charset="0"/>
              </a:rPr>
              <a:t>Enables communities to base their development on assets found in those communities. </a:t>
            </a:r>
          </a:p>
          <a:p>
            <a:pPr marL="0" lvl="1" indent="0">
              <a:buClrTx/>
              <a:buNone/>
            </a:pPr>
            <a:endParaRPr lang="en-US" sz="3600" dirty="0">
              <a:solidFill>
                <a:prstClr val="black"/>
              </a:solidFill>
              <a:latin typeface="Albertus Extra Bold" panose="020E0802040304020204" pitchFamily="34" charset="0"/>
            </a:endParaRPr>
          </a:p>
          <a:p>
            <a:endParaRPr lang="en-ZA" dirty="0"/>
          </a:p>
        </p:txBody>
      </p:sp>
      <p:sp>
        <p:nvSpPr>
          <p:cNvPr id="3" name="Slide Number Placeholder 2"/>
          <p:cNvSpPr>
            <a:spLocks noGrp="1"/>
          </p:cNvSpPr>
          <p:nvPr>
            <p:ph type="sldNum" sz="quarter" idx="12"/>
          </p:nvPr>
        </p:nvSpPr>
        <p:spPr/>
        <p:txBody>
          <a:bodyPr/>
          <a:lstStyle/>
          <a:p>
            <a:fld id="{850B32C9-D28B-4A61-A53D-04C585FE7528}" type="slidenum">
              <a:rPr lang="en-ZA" smtClean="0"/>
              <a:pPr/>
              <a:t>18</a:t>
            </a:fld>
            <a:endParaRPr lang="en-ZA"/>
          </a:p>
        </p:txBody>
      </p:sp>
    </p:spTree>
    <p:extLst>
      <p:ext uri="{BB962C8B-B14F-4D97-AF65-F5344CB8AC3E}">
        <p14:creationId xmlns:p14="http://schemas.microsoft.com/office/powerpoint/2010/main" xmlns="" val="1300681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52320" y="6059487"/>
            <a:ext cx="1691680"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Content Placeholder 3"/>
          <p:cNvSpPr>
            <a:spLocks noGrp="1"/>
          </p:cNvSpPr>
          <p:nvPr>
            <p:ph idx="1"/>
          </p:nvPr>
        </p:nvSpPr>
        <p:spPr>
          <a:xfrm>
            <a:off x="0" y="0"/>
            <a:ext cx="8460432" cy="6669360"/>
          </a:xfrm>
        </p:spPr>
        <p:txBody>
          <a:bodyPr>
            <a:normAutofit lnSpcReduction="10000"/>
          </a:bodyPr>
          <a:lstStyle/>
          <a:p>
            <a:pPr marL="630238" lvl="0" indent="-630238">
              <a:buClrTx/>
              <a:buFont typeface="Wingdings" panose="05000000000000000000" pitchFamily="2" charset="2"/>
              <a:buChar char="q"/>
            </a:pPr>
            <a:r>
              <a:rPr lang="en-US" sz="3000" dirty="0">
                <a:solidFill>
                  <a:prstClr val="black"/>
                </a:solidFill>
                <a:latin typeface="Albertus Extra Bold" panose="020E0802040304020204" pitchFamily="34" charset="0"/>
              </a:rPr>
              <a:t>Mobilize communities to focus on changing the structure and ownership of the economy by establishing their own financial institutions to fund Community Owned Enterprises and Workers Owned Enterprises.</a:t>
            </a:r>
          </a:p>
          <a:p>
            <a:pPr marL="630238" lvl="0" indent="-630238">
              <a:buClrTx/>
              <a:buFont typeface="Wingdings" panose="05000000000000000000" pitchFamily="2" charset="2"/>
              <a:buChar char="q"/>
            </a:pPr>
            <a:endParaRPr lang="en-US" sz="1400" dirty="0" smtClean="0">
              <a:solidFill>
                <a:prstClr val="black"/>
              </a:solidFill>
              <a:latin typeface="Albertus Extra Bold" panose="020E0802040304020204" pitchFamily="34" charset="0"/>
            </a:endParaRPr>
          </a:p>
          <a:p>
            <a:pPr marL="630238" lvl="0" indent="-630238">
              <a:buClrTx/>
              <a:buFont typeface="Wingdings" panose="05000000000000000000" pitchFamily="2" charset="2"/>
              <a:buChar char="q"/>
            </a:pPr>
            <a:r>
              <a:rPr lang="en-US" sz="3000" dirty="0" smtClean="0">
                <a:solidFill>
                  <a:prstClr val="black"/>
                </a:solidFill>
                <a:latin typeface="Albertus Extra Bold" panose="020E0802040304020204" pitchFamily="34" charset="0"/>
              </a:rPr>
              <a:t>Motivate </a:t>
            </a:r>
            <a:r>
              <a:rPr lang="en-US" sz="3000" dirty="0">
                <a:solidFill>
                  <a:prstClr val="black"/>
                </a:solidFill>
                <a:latin typeface="Albertus Extra Bold" panose="020E0802040304020204" pitchFamily="34" charset="0"/>
              </a:rPr>
              <a:t>communities to use government grants in a developmental manner in order to break poverty circle at family level and reduce perpetual dependency of poor households on government handouts.</a:t>
            </a:r>
          </a:p>
          <a:p>
            <a:pPr marL="630238" lvl="0" indent="-630238">
              <a:buClrTx/>
              <a:buFont typeface="Wingdings" panose="05000000000000000000" pitchFamily="2" charset="2"/>
              <a:buChar char="q"/>
            </a:pPr>
            <a:endParaRPr lang="en-US" sz="1400" dirty="0" smtClean="0">
              <a:solidFill>
                <a:prstClr val="black"/>
              </a:solidFill>
              <a:latin typeface="Albertus Extra Bold" panose="020E0802040304020204" pitchFamily="34" charset="0"/>
            </a:endParaRPr>
          </a:p>
          <a:p>
            <a:pPr marL="630238" lvl="0" indent="-630238">
              <a:buClrTx/>
              <a:buFont typeface="Wingdings" panose="05000000000000000000" pitchFamily="2" charset="2"/>
              <a:buChar char="q"/>
            </a:pPr>
            <a:r>
              <a:rPr lang="en-US" sz="3000" dirty="0" smtClean="0">
                <a:solidFill>
                  <a:prstClr val="black"/>
                </a:solidFill>
                <a:latin typeface="Albertus Extra Bold" panose="020E0802040304020204" pitchFamily="34" charset="0"/>
              </a:rPr>
              <a:t>To </a:t>
            </a:r>
            <a:r>
              <a:rPr lang="en-US" sz="3000" dirty="0">
                <a:solidFill>
                  <a:prstClr val="black"/>
                </a:solidFill>
                <a:latin typeface="Albertus Extra Bold" panose="020E0802040304020204" pitchFamily="34" charset="0"/>
              </a:rPr>
              <a:t>participate in making South Africa a developmental state .</a:t>
            </a:r>
          </a:p>
          <a:p>
            <a:pPr marL="0" lvl="1" indent="0">
              <a:buClrTx/>
              <a:buNone/>
            </a:pPr>
            <a:endParaRPr lang="en-US" sz="3600" dirty="0">
              <a:solidFill>
                <a:prstClr val="black"/>
              </a:solidFill>
              <a:latin typeface="Albertus Extra Bold" panose="020E0802040304020204" pitchFamily="34" charset="0"/>
            </a:endParaRPr>
          </a:p>
          <a:p>
            <a:endParaRPr lang="en-ZA" dirty="0"/>
          </a:p>
        </p:txBody>
      </p:sp>
      <p:sp>
        <p:nvSpPr>
          <p:cNvPr id="3" name="Slide Number Placeholder 2"/>
          <p:cNvSpPr>
            <a:spLocks noGrp="1"/>
          </p:cNvSpPr>
          <p:nvPr>
            <p:ph type="sldNum" sz="quarter" idx="12"/>
          </p:nvPr>
        </p:nvSpPr>
        <p:spPr/>
        <p:txBody>
          <a:bodyPr/>
          <a:lstStyle/>
          <a:p>
            <a:fld id="{850B32C9-D28B-4A61-A53D-04C585FE7528}" type="slidenum">
              <a:rPr lang="en-ZA" smtClean="0"/>
              <a:pPr/>
              <a:t>19</a:t>
            </a:fld>
            <a:endParaRPr lang="en-ZA"/>
          </a:p>
        </p:txBody>
      </p:sp>
    </p:spTree>
    <p:extLst>
      <p:ext uri="{BB962C8B-B14F-4D97-AF65-F5344CB8AC3E}">
        <p14:creationId xmlns:p14="http://schemas.microsoft.com/office/powerpoint/2010/main" xmlns="" val="1458480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94" y="1052736"/>
            <a:ext cx="8443938" cy="5006751"/>
          </a:xfrm>
          <a:solidFill>
            <a:schemeClr val="accent3">
              <a:lumMod val="40000"/>
              <a:lumOff val="60000"/>
            </a:schemeClr>
          </a:solidFill>
        </p:spPr>
        <p:txBody>
          <a:bodyPr>
            <a:normAutofit fontScale="92500"/>
          </a:bodyPr>
          <a:lstStyle/>
          <a:p>
            <a:pPr marL="457200" lvl="0" indent="-457200"/>
            <a:r>
              <a:rPr lang="en-ZA" sz="3200" dirty="0">
                <a:solidFill>
                  <a:prstClr val="black"/>
                </a:solidFill>
                <a:latin typeface="Albertus Extra Bold" panose="020E0802040304020204" pitchFamily="34" charset="0"/>
              </a:rPr>
              <a:t>Established in 2016, ICCED is an NGO that facilitates active participation of underdeveloped communities in the economy by creating jobs and reducing their dependency on government social grants and free services.</a:t>
            </a:r>
          </a:p>
          <a:p>
            <a:pPr marL="457200" lvl="0" indent="-457200"/>
            <a:endParaRPr lang="en-ZA" sz="2800" dirty="0" smtClean="0">
              <a:solidFill>
                <a:prstClr val="black"/>
              </a:solidFill>
              <a:latin typeface="Albertus Extra Bold" panose="020E0802040304020204" pitchFamily="34" charset="0"/>
            </a:endParaRPr>
          </a:p>
          <a:p>
            <a:pPr marL="457200" lvl="0" indent="-457200"/>
            <a:r>
              <a:rPr lang="en-ZA" sz="3200" dirty="0" smtClean="0">
                <a:solidFill>
                  <a:prstClr val="black"/>
                </a:solidFill>
                <a:latin typeface="Albertus Extra Bold" panose="020E0802040304020204" pitchFamily="34" charset="0"/>
              </a:rPr>
              <a:t>ICCED </a:t>
            </a:r>
            <a:r>
              <a:rPr lang="en-ZA" sz="3200" dirty="0">
                <a:solidFill>
                  <a:prstClr val="black"/>
                </a:solidFill>
                <a:latin typeface="Albertus Extra Bold" panose="020E0802040304020204" pitchFamily="34" charset="0"/>
              </a:rPr>
              <a:t>focus on stakeholder management that leads to sustainable community development through </a:t>
            </a:r>
            <a:r>
              <a:rPr lang="en-ZA" sz="3200" dirty="0" smtClean="0">
                <a:solidFill>
                  <a:prstClr val="black"/>
                </a:solidFill>
                <a:latin typeface="Albertus Extra Bold" panose="020E0802040304020204" pitchFamily="34" charset="0"/>
              </a:rPr>
              <a:t>Co-ops.</a:t>
            </a:r>
            <a:endParaRPr lang="en-ZA" sz="3200" dirty="0">
              <a:solidFill>
                <a:prstClr val="black"/>
              </a:solidFill>
              <a:latin typeface="Albertus Extra Bold" panose="020E0802040304020204" pitchFamily="34" charset="0"/>
            </a:endParaRPr>
          </a:p>
          <a:p>
            <a:endParaRPr lang="en-ZA"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53287" y="6059487"/>
            <a:ext cx="1890713"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Rectangle 1"/>
          <p:cNvSpPr/>
          <p:nvPr/>
        </p:nvSpPr>
        <p:spPr>
          <a:xfrm>
            <a:off x="0" y="0"/>
            <a:ext cx="9144000" cy="707886"/>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a:r>
              <a:rPr lang="en-ZA" sz="4000" dirty="0">
                <a:solidFill>
                  <a:prstClr val="black"/>
                </a:solidFill>
                <a:latin typeface="Albertus Extra Bold" panose="020E0802040304020204" pitchFamily="34" charset="0"/>
                <a:ea typeface="+mj-ea"/>
                <a:cs typeface="+mj-cs"/>
              </a:rPr>
              <a:t>Who is ICCED?</a:t>
            </a:r>
            <a:endParaRPr lang="en-ZA" sz="1600" dirty="0"/>
          </a:p>
        </p:txBody>
      </p:sp>
      <p:sp>
        <p:nvSpPr>
          <p:cNvPr id="5" name="Slide Number Placeholder 4"/>
          <p:cNvSpPr>
            <a:spLocks noGrp="1"/>
          </p:cNvSpPr>
          <p:nvPr>
            <p:ph type="sldNum" sz="quarter" idx="12"/>
          </p:nvPr>
        </p:nvSpPr>
        <p:spPr/>
        <p:txBody>
          <a:bodyPr/>
          <a:lstStyle/>
          <a:p>
            <a:fld id="{850B32C9-D28B-4A61-A53D-04C585FE7528}" type="slidenum">
              <a:rPr lang="en-ZA" smtClean="0"/>
              <a:pPr/>
              <a:t>2</a:t>
            </a:fld>
            <a:endParaRPr lang="en-ZA"/>
          </a:p>
        </p:txBody>
      </p:sp>
    </p:spTree>
    <p:extLst>
      <p:ext uri="{BB962C8B-B14F-4D97-AF65-F5344CB8AC3E}">
        <p14:creationId xmlns:p14="http://schemas.microsoft.com/office/powerpoint/2010/main" xmlns="" val="15231966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51520" y="836712"/>
            <a:ext cx="8280920" cy="1224136"/>
          </a:xfrm>
        </p:spPr>
        <p:txBody>
          <a:bodyPr>
            <a:normAutofit lnSpcReduction="10000"/>
          </a:bodyPr>
          <a:lstStyle/>
          <a:p>
            <a:pPr marL="0" lvl="1" indent="0">
              <a:buClrTx/>
              <a:buNone/>
            </a:pPr>
            <a:endParaRPr lang="en-US" sz="3600" dirty="0">
              <a:solidFill>
                <a:prstClr val="black"/>
              </a:solidFill>
              <a:latin typeface="Albertus Extra Bold" panose="020E0802040304020204" pitchFamily="34" charset="0"/>
            </a:endParaRPr>
          </a:p>
          <a:p>
            <a:pPr marL="0" lvl="0" indent="0" algn="ctr">
              <a:spcBef>
                <a:spcPts val="0"/>
              </a:spcBef>
              <a:buClrTx/>
              <a:buNone/>
            </a:pPr>
            <a:r>
              <a:rPr lang="en-US" sz="4400" dirty="0">
                <a:solidFill>
                  <a:prstClr val="black"/>
                </a:solidFill>
                <a:latin typeface="Albertus Extra Bold" panose="020E0802040304020204" pitchFamily="34" charset="0"/>
              </a:rPr>
              <a:t>Expected </a:t>
            </a:r>
            <a:r>
              <a:rPr lang="en-US" sz="4400" dirty="0" smtClean="0">
                <a:solidFill>
                  <a:prstClr val="black"/>
                </a:solidFill>
                <a:latin typeface="Albertus Extra Bold" panose="020E0802040304020204" pitchFamily="34" charset="0"/>
              </a:rPr>
              <a:t>End Results</a:t>
            </a:r>
            <a:endParaRPr lang="en-US" sz="1800" dirty="0">
              <a:solidFill>
                <a:prstClr val="black"/>
              </a:solidFill>
              <a:latin typeface="Albertus Extra Bold" panose="020E0802040304020204" pitchFamily="34" charset="0"/>
            </a:endParaRPr>
          </a:p>
          <a:p>
            <a:endParaRPr lang="en-ZA"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15616" y="2996952"/>
            <a:ext cx="5900737" cy="19446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850B32C9-D28B-4A61-A53D-04C585FE7528}" type="slidenum">
              <a:rPr lang="en-ZA" smtClean="0"/>
              <a:pPr/>
              <a:t>20</a:t>
            </a:fld>
            <a:endParaRPr lang="en-ZA"/>
          </a:p>
        </p:txBody>
      </p:sp>
    </p:spTree>
    <p:extLst>
      <p:ext uri="{BB962C8B-B14F-4D97-AF65-F5344CB8AC3E}">
        <p14:creationId xmlns:p14="http://schemas.microsoft.com/office/powerpoint/2010/main" xmlns="" val="1458480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52320" y="6059487"/>
            <a:ext cx="1691680"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Content Placeholder 3"/>
          <p:cNvSpPr>
            <a:spLocks noGrp="1"/>
          </p:cNvSpPr>
          <p:nvPr>
            <p:ph idx="1"/>
          </p:nvPr>
        </p:nvSpPr>
        <p:spPr>
          <a:xfrm>
            <a:off x="179512" y="1340768"/>
            <a:ext cx="8280920" cy="5060032"/>
          </a:xfrm>
        </p:spPr>
        <p:txBody>
          <a:bodyPr>
            <a:normAutofit/>
          </a:bodyPr>
          <a:lstStyle/>
          <a:p>
            <a:pPr marL="0" lvl="1" indent="0">
              <a:buClrTx/>
              <a:buNone/>
            </a:pPr>
            <a:endParaRPr lang="en-US" sz="3600" dirty="0">
              <a:solidFill>
                <a:prstClr val="black"/>
              </a:solidFill>
              <a:latin typeface="Albertus Extra Bold" panose="020E0802040304020204" pitchFamily="34" charset="0"/>
            </a:endParaRPr>
          </a:p>
          <a:p>
            <a:endParaRPr lang="en-ZA" dirty="0"/>
          </a:p>
        </p:txBody>
      </p:sp>
      <p:sp>
        <p:nvSpPr>
          <p:cNvPr id="5" name="Content Placeholder 2"/>
          <p:cNvSpPr txBox="1">
            <a:spLocks/>
          </p:cNvSpPr>
          <p:nvPr/>
        </p:nvSpPr>
        <p:spPr>
          <a:xfrm>
            <a:off x="0" y="-1"/>
            <a:ext cx="8460432" cy="6458743"/>
          </a:xfrm>
          <a:prstGeom prst="rect">
            <a:avLst/>
          </a:prstGeom>
          <a:noFill/>
          <a:ln>
            <a:noFill/>
          </a:ln>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defTabSz="914400" rtl="0" eaLnBrk="1" fontAlgn="auto" latinLnBrk="0" hangingPunct="1">
              <a:lnSpc>
                <a:spcPct val="100000"/>
              </a:lnSpc>
              <a:spcBef>
                <a:spcPct val="20000"/>
              </a:spcBef>
              <a:spcAft>
                <a:spcPts val="0"/>
              </a:spcAft>
              <a:buClrTx/>
              <a:buSzTx/>
              <a:buNone/>
              <a:tabLst/>
              <a:defRPr/>
            </a:pPr>
            <a:endParaRPr kumimoji="0" lang="en-US" sz="12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en-US" sz="3200" b="0" i="0" u="none" strike="noStrike" kern="1200" cap="none" spc="0" normalizeH="0" baseline="0" noProof="0" dirty="0" smtClean="0">
                <a:ln>
                  <a:noFill/>
                </a:ln>
                <a:solidFill>
                  <a:sysClr val="windowText" lastClr="000000"/>
                </a:solidFill>
                <a:effectLst/>
                <a:uLnTx/>
                <a:uFillTx/>
                <a:latin typeface="Albertus Extra Bold" panose="020E0802040304020204" pitchFamily="34" charset="0"/>
                <a:ea typeface="+mn-ea"/>
                <a:cs typeface="+mn-cs"/>
              </a:rPr>
              <a:t>Active participation of communities in their own development</a:t>
            </a:r>
            <a:r>
              <a:rPr kumimoji="0" lang="en-US" sz="3200" b="0" i="0" u="none" strike="noStrike" kern="1200" cap="none" spc="0" normalizeH="0" noProof="0" dirty="0" smtClean="0">
                <a:ln>
                  <a:noFill/>
                </a:ln>
                <a:solidFill>
                  <a:sysClr val="windowText" lastClr="000000"/>
                </a:solidFill>
                <a:effectLst/>
                <a:uLnTx/>
                <a:uFillTx/>
                <a:latin typeface="Albertus Extra Bold" panose="020E0802040304020204" pitchFamily="34" charset="0"/>
                <a:ea typeface="+mn-ea"/>
                <a:cs typeface="+mn-cs"/>
              </a:rPr>
              <a:t> - </a:t>
            </a:r>
            <a:r>
              <a:rPr kumimoji="0" lang="en-US" sz="3200" b="0" i="0" u="none" strike="noStrike" kern="1200" cap="none" spc="0" normalizeH="0" baseline="0" noProof="0" dirty="0" smtClean="0">
                <a:ln>
                  <a:noFill/>
                </a:ln>
                <a:solidFill>
                  <a:sysClr val="windowText" lastClr="000000"/>
                </a:solidFill>
                <a:effectLst/>
                <a:uLnTx/>
                <a:uFillTx/>
                <a:latin typeface="Albertus Extra Bold" panose="020E0802040304020204" pitchFamily="34" charset="0"/>
                <a:ea typeface="+mn-ea"/>
                <a:cs typeface="+mn-cs"/>
              </a:rPr>
              <a:t>allowing them to become </a:t>
            </a:r>
            <a:r>
              <a:rPr kumimoji="0" lang="en-US" sz="3200" b="0" i="1" u="none" strike="noStrike" kern="1200" cap="none" spc="0" normalizeH="0" baseline="0" noProof="0" dirty="0" smtClean="0">
                <a:ln>
                  <a:noFill/>
                </a:ln>
                <a:solidFill>
                  <a:sysClr val="windowText" lastClr="000000"/>
                </a:solidFill>
                <a:effectLst/>
                <a:uLnTx/>
                <a:uFillTx/>
                <a:latin typeface="Albertus Extra Bold" panose="020E0802040304020204" pitchFamily="34" charset="0"/>
                <a:ea typeface="+mn-ea"/>
                <a:cs typeface="+mn-cs"/>
              </a:rPr>
              <a:t>“people of their own destiny”. </a:t>
            </a:r>
          </a:p>
          <a:p>
            <a:pPr marL="536575" marR="0" lvl="0" indent="-536575"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endParaRPr kumimoji="0" lang="en-US" sz="1400" b="0" i="0" u="none" strike="noStrike" kern="1200" cap="none" spc="0" normalizeH="0" baseline="0" noProof="0" dirty="0" smtClean="0">
              <a:ln>
                <a:noFill/>
              </a:ln>
              <a:solidFill>
                <a:sysClr val="windowText" lastClr="000000"/>
              </a:solidFill>
              <a:effectLst/>
              <a:uLnTx/>
              <a:uFillTx/>
              <a:latin typeface="Albertus Extra Bold" panose="020E0802040304020204" pitchFamily="34" charset="0"/>
              <a:ea typeface="+mn-ea"/>
              <a:cs typeface="+mn-cs"/>
            </a:endParaRPr>
          </a:p>
          <a:p>
            <a:pPr marL="536575" marR="0" lvl="0" indent="-536575"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en-US" sz="3200" b="0" i="0" u="none" strike="noStrike" kern="1200" cap="none" spc="0" normalizeH="0" baseline="0" noProof="0" dirty="0" smtClean="0">
                <a:ln>
                  <a:noFill/>
                </a:ln>
                <a:solidFill>
                  <a:sysClr val="windowText" lastClr="000000"/>
                </a:solidFill>
                <a:effectLst/>
                <a:uLnTx/>
                <a:uFillTx/>
                <a:latin typeface="Albertus Extra Bold" panose="020E0802040304020204" pitchFamily="34" charset="0"/>
                <a:ea typeface="+mn-ea"/>
                <a:cs typeface="+mn-cs"/>
              </a:rPr>
              <a:t>Reduced levels of poverty and unemployment.</a:t>
            </a:r>
          </a:p>
          <a:p>
            <a:pPr marL="536575" marR="0" lvl="0" indent="-536575"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endParaRPr kumimoji="0" lang="en-US" sz="1400" b="0" i="0" u="none" strike="noStrike" kern="1200" cap="none" spc="0" normalizeH="0" baseline="0" noProof="0" dirty="0" smtClean="0">
              <a:ln>
                <a:noFill/>
              </a:ln>
              <a:solidFill>
                <a:sysClr val="windowText" lastClr="000000"/>
              </a:solidFill>
              <a:effectLst/>
              <a:uLnTx/>
              <a:uFillTx/>
              <a:latin typeface="Albertus Extra Bold" panose="020E0802040304020204" pitchFamily="34" charset="0"/>
              <a:ea typeface="+mn-ea"/>
              <a:cs typeface="+mn-cs"/>
            </a:endParaRPr>
          </a:p>
          <a:p>
            <a:pPr marL="536575" marR="0" lvl="0" indent="-536575"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en-US" sz="3200" b="0" i="0" u="none" strike="noStrike" kern="1200" cap="none" spc="0" normalizeH="0" baseline="0" noProof="0" dirty="0" smtClean="0">
                <a:ln>
                  <a:noFill/>
                </a:ln>
                <a:solidFill>
                  <a:sysClr val="windowText" lastClr="000000"/>
                </a:solidFill>
                <a:effectLst/>
                <a:uLnTx/>
                <a:uFillTx/>
                <a:latin typeface="Albertus Extra Bold" panose="020E0802040304020204" pitchFamily="34" charset="0"/>
                <a:ea typeface="+mn-ea"/>
                <a:cs typeface="+mn-cs"/>
              </a:rPr>
              <a:t>Transformation of the structure and ownership of the economy.</a:t>
            </a:r>
          </a:p>
          <a:p>
            <a:pPr marL="536575" lvl="0" indent="-536575">
              <a:buFont typeface="Wingdings" panose="05000000000000000000" pitchFamily="2" charset="2"/>
              <a:buChar char="q"/>
              <a:defRPr/>
            </a:pPr>
            <a:endParaRPr lang="en-US" dirty="0" smtClean="0">
              <a:solidFill>
                <a:prstClr val="black"/>
              </a:solidFill>
              <a:latin typeface="Albertus Extra Bold" panose="020E0802040304020204" pitchFamily="34" charset="0"/>
            </a:endParaRPr>
          </a:p>
          <a:p>
            <a:pPr marL="536575" lvl="0" indent="-536575">
              <a:buFont typeface="Wingdings" panose="05000000000000000000" pitchFamily="2" charset="2"/>
              <a:buChar char="q"/>
              <a:defRPr/>
            </a:pPr>
            <a:r>
              <a:rPr lang="en-US" dirty="0" smtClean="0">
                <a:solidFill>
                  <a:prstClr val="black"/>
                </a:solidFill>
                <a:latin typeface="Albertus Extra Bold" panose="020E0802040304020204" pitchFamily="34" charset="0"/>
              </a:rPr>
              <a:t>Effective </a:t>
            </a:r>
            <a:r>
              <a:rPr lang="en-US" dirty="0">
                <a:solidFill>
                  <a:prstClr val="black"/>
                </a:solidFill>
                <a:latin typeface="Albertus Extra Bold" panose="020E0802040304020204" pitchFamily="34" charset="0"/>
              </a:rPr>
              <a:t>use of government resources designed for development of cooperatives  and poverty reduction</a:t>
            </a:r>
          </a:p>
          <a:p>
            <a:pPr marL="536575" marR="0" lvl="0" indent="-536575"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endParaRPr kumimoji="0" lang="en-US" sz="3200" b="0" i="0" u="none" strike="noStrike" kern="1200" cap="none" spc="0" normalizeH="0" baseline="0" noProof="0" dirty="0" smtClean="0">
              <a:ln>
                <a:noFill/>
              </a:ln>
              <a:solidFill>
                <a:sysClr val="windowText" lastClr="000000"/>
              </a:solidFill>
              <a:effectLst/>
              <a:uLnTx/>
              <a:uFillTx/>
              <a:latin typeface="Albertus Extra Bold" panose="020E0802040304020204" pitchFamily="34"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Slide Number Placeholder 2"/>
          <p:cNvSpPr>
            <a:spLocks noGrp="1"/>
          </p:cNvSpPr>
          <p:nvPr>
            <p:ph type="sldNum" sz="quarter" idx="12"/>
          </p:nvPr>
        </p:nvSpPr>
        <p:spPr/>
        <p:txBody>
          <a:bodyPr/>
          <a:lstStyle/>
          <a:p>
            <a:fld id="{850B32C9-D28B-4A61-A53D-04C585FE7528}" type="slidenum">
              <a:rPr lang="en-ZA" smtClean="0"/>
              <a:pPr/>
              <a:t>21</a:t>
            </a:fld>
            <a:endParaRPr lang="en-ZA"/>
          </a:p>
        </p:txBody>
      </p:sp>
    </p:spTree>
    <p:extLst>
      <p:ext uri="{BB962C8B-B14F-4D97-AF65-F5344CB8AC3E}">
        <p14:creationId xmlns:p14="http://schemas.microsoft.com/office/powerpoint/2010/main" xmlns="" val="2490144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52320" y="6059487"/>
            <a:ext cx="1691680"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Content Placeholder 3"/>
          <p:cNvSpPr>
            <a:spLocks noGrp="1"/>
          </p:cNvSpPr>
          <p:nvPr>
            <p:ph idx="1"/>
          </p:nvPr>
        </p:nvSpPr>
        <p:spPr>
          <a:xfrm>
            <a:off x="179512" y="1340768"/>
            <a:ext cx="8280920" cy="5060032"/>
          </a:xfrm>
        </p:spPr>
        <p:txBody>
          <a:bodyPr>
            <a:normAutofit/>
          </a:bodyPr>
          <a:lstStyle/>
          <a:p>
            <a:pPr marL="0" lvl="1" indent="0">
              <a:buClrTx/>
              <a:buNone/>
            </a:pPr>
            <a:endParaRPr lang="en-US" sz="3600" dirty="0">
              <a:solidFill>
                <a:prstClr val="black"/>
              </a:solidFill>
              <a:latin typeface="Albertus Extra Bold" panose="020E0802040304020204" pitchFamily="34" charset="0"/>
            </a:endParaRPr>
          </a:p>
          <a:p>
            <a:endParaRPr lang="en-ZA" dirty="0"/>
          </a:p>
        </p:txBody>
      </p:sp>
      <p:sp>
        <p:nvSpPr>
          <p:cNvPr id="5" name="Content Placeholder 2"/>
          <p:cNvSpPr txBox="1">
            <a:spLocks/>
          </p:cNvSpPr>
          <p:nvPr/>
        </p:nvSpPr>
        <p:spPr>
          <a:xfrm>
            <a:off x="0" y="0"/>
            <a:ext cx="8298160" cy="6458743"/>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ysClr val="windowText" lastClr="000000"/>
              </a:solidFill>
              <a:effectLst/>
              <a:uLnTx/>
              <a:uFillTx/>
              <a:latin typeface="Albertus Extra Bold" panose="020E0802040304020204" pitchFamily="34"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en-US" b="0" i="0" u="none" strike="noStrike" kern="1200" cap="none" spc="0" normalizeH="0" baseline="0" noProof="0" dirty="0" smtClean="0">
                <a:ln>
                  <a:noFill/>
                </a:ln>
                <a:solidFill>
                  <a:sysClr val="windowText" lastClr="000000"/>
                </a:solidFill>
                <a:effectLst/>
                <a:uLnTx/>
                <a:uFillTx/>
                <a:latin typeface="Albertus Extra Bold" panose="020E0802040304020204" pitchFamily="34" charset="0"/>
              </a:rPr>
              <a:t>Economic growth with impact on poverty.</a:t>
            </a: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endParaRPr kumimoji="0" lang="en-US" sz="1800" b="0" i="0" u="none" strike="noStrike" kern="1200" cap="none" spc="0" normalizeH="0" baseline="0" noProof="0" dirty="0" smtClean="0">
              <a:ln>
                <a:noFill/>
              </a:ln>
              <a:solidFill>
                <a:sysClr val="windowText" lastClr="000000"/>
              </a:solidFill>
              <a:effectLst/>
              <a:uLnTx/>
              <a:uFillTx/>
              <a:latin typeface="Albertus Extra Bold" panose="020E080204030402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en-US" b="0" i="0" u="none" strike="noStrike" kern="1200" cap="none" spc="0" normalizeH="0" baseline="0" noProof="0" dirty="0" smtClean="0">
                <a:ln>
                  <a:noFill/>
                </a:ln>
                <a:solidFill>
                  <a:sysClr val="windowText" lastClr="000000"/>
                </a:solidFill>
                <a:effectLst/>
                <a:uLnTx/>
                <a:uFillTx/>
                <a:latin typeface="Albertus Extra Bold" panose="020E0802040304020204" pitchFamily="34" charset="0"/>
              </a:rPr>
              <a:t>Reduced government red tape.</a:t>
            </a: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endParaRPr kumimoji="0" lang="en-US" sz="1800" b="0" i="0" u="none" strike="noStrike" kern="1200" cap="none" spc="0" normalizeH="0" baseline="0" noProof="0" dirty="0" smtClean="0">
              <a:ln>
                <a:noFill/>
              </a:ln>
              <a:solidFill>
                <a:sysClr val="windowText" lastClr="000000"/>
              </a:solidFill>
              <a:effectLst/>
              <a:uLnTx/>
              <a:uFillTx/>
              <a:latin typeface="Albertus Extra Bold" panose="020E0802040304020204" pitchFamily="34" charset="0"/>
            </a:endParaRPr>
          </a:p>
          <a:p>
            <a:pPr lvl="0">
              <a:buFont typeface="Wingdings" panose="05000000000000000000" pitchFamily="2" charset="2"/>
              <a:buChar char="q"/>
              <a:defRPr/>
            </a:pPr>
            <a:r>
              <a:rPr lang="en-US" dirty="0">
                <a:solidFill>
                  <a:sysClr val="windowText" lastClr="000000"/>
                </a:solidFill>
                <a:latin typeface="Albertus Extra Bold" panose="020E0802040304020204" pitchFamily="34" charset="0"/>
              </a:rPr>
              <a:t>Adoption of a broader perspective of the concept of cooperatives by government, donor agencies and communities.</a:t>
            </a:r>
          </a:p>
          <a:p>
            <a:pPr lvl="0">
              <a:buFont typeface="Wingdings" panose="05000000000000000000" pitchFamily="2" charset="2"/>
              <a:buChar char="q"/>
              <a:defRPr/>
            </a:pPr>
            <a:endParaRPr lang="en-US" sz="1800" dirty="0">
              <a:solidFill>
                <a:sysClr val="windowText" lastClr="000000"/>
              </a:solidFill>
              <a:latin typeface="Albertus Extra Bold" panose="020E0802040304020204" pitchFamily="34" charset="0"/>
            </a:endParaRPr>
          </a:p>
          <a:p>
            <a:pPr lvl="0">
              <a:buFont typeface="Wingdings" panose="05000000000000000000" pitchFamily="2" charset="2"/>
              <a:buChar char="q"/>
              <a:defRPr/>
            </a:pPr>
            <a:r>
              <a:rPr lang="en-US" dirty="0">
                <a:solidFill>
                  <a:sysClr val="windowText" lastClr="000000"/>
                </a:solidFill>
                <a:latin typeface="Albertus Extra Bold" panose="020E0802040304020204" pitchFamily="34" charset="0"/>
              </a:rPr>
              <a:t>Establishment of sustainable communities </a:t>
            </a: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endParaRPr kumimoji="0" lang="en-US" sz="1600" b="0" i="0" u="none" strike="noStrike" kern="1200" cap="none" spc="0" normalizeH="0" baseline="0" noProof="0" dirty="0" smtClean="0">
              <a:ln>
                <a:noFill/>
              </a:ln>
              <a:solidFill>
                <a:sysClr val="windowText" lastClr="000000"/>
              </a:solidFill>
              <a:effectLst/>
              <a:uLnTx/>
              <a:uFillTx/>
              <a:latin typeface="Albertus Extra Bold" panose="020E0802040304020204" pitchFamily="34" charset="0"/>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endParaRPr kumimoji="0" lang="en-US" sz="2800" b="0" i="0" u="none" strike="noStrike" kern="1200" cap="none" spc="0" normalizeH="0" baseline="0" noProof="0" dirty="0">
              <a:ln>
                <a:noFill/>
              </a:ln>
              <a:solidFill>
                <a:sysClr val="windowText" lastClr="000000"/>
              </a:solidFill>
              <a:effectLst/>
              <a:uLnTx/>
              <a:uFillTx/>
              <a:latin typeface="Albertus Extra Bold" panose="020E0802040304020204" pitchFamily="34" charset="0"/>
              <a:ea typeface="+mn-ea"/>
              <a:cs typeface="+mn-cs"/>
            </a:endParaRPr>
          </a:p>
        </p:txBody>
      </p:sp>
      <p:sp>
        <p:nvSpPr>
          <p:cNvPr id="3" name="Slide Number Placeholder 2"/>
          <p:cNvSpPr>
            <a:spLocks noGrp="1"/>
          </p:cNvSpPr>
          <p:nvPr>
            <p:ph type="sldNum" sz="quarter" idx="12"/>
          </p:nvPr>
        </p:nvSpPr>
        <p:spPr/>
        <p:txBody>
          <a:bodyPr/>
          <a:lstStyle/>
          <a:p>
            <a:fld id="{850B32C9-D28B-4A61-A53D-04C585FE7528}" type="slidenum">
              <a:rPr lang="en-ZA" smtClean="0"/>
              <a:pPr/>
              <a:t>22</a:t>
            </a:fld>
            <a:endParaRPr lang="en-ZA"/>
          </a:p>
        </p:txBody>
      </p:sp>
    </p:spTree>
    <p:extLst>
      <p:ext uri="{BB962C8B-B14F-4D97-AF65-F5344CB8AC3E}">
        <p14:creationId xmlns:p14="http://schemas.microsoft.com/office/powerpoint/2010/main" xmlns="" val="2490144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59632" y="2708920"/>
            <a:ext cx="5904656" cy="19442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Content Placeholder 3"/>
          <p:cNvSpPr>
            <a:spLocks noGrp="1"/>
          </p:cNvSpPr>
          <p:nvPr>
            <p:ph idx="1"/>
          </p:nvPr>
        </p:nvSpPr>
        <p:spPr>
          <a:xfrm>
            <a:off x="179512" y="692696"/>
            <a:ext cx="8280920" cy="5060032"/>
          </a:xfrm>
        </p:spPr>
        <p:txBody>
          <a:bodyPr>
            <a:normAutofit/>
          </a:bodyPr>
          <a:lstStyle/>
          <a:p>
            <a:pPr marL="0" lvl="1" indent="0">
              <a:buClrTx/>
              <a:buNone/>
            </a:pPr>
            <a:endParaRPr lang="en-US" sz="3600" dirty="0">
              <a:solidFill>
                <a:prstClr val="black"/>
              </a:solidFill>
              <a:latin typeface="Albertus Extra Bold" panose="020E0802040304020204" pitchFamily="34" charset="0"/>
            </a:endParaRPr>
          </a:p>
          <a:p>
            <a:endParaRPr lang="en-ZA" dirty="0"/>
          </a:p>
        </p:txBody>
      </p:sp>
      <p:sp>
        <p:nvSpPr>
          <p:cNvPr id="3" name="Rectangle 2"/>
          <p:cNvSpPr/>
          <p:nvPr/>
        </p:nvSpPr>
        <p:spPr>
          <a:xfrm>
            <a:off x="0" y="1484784"/>
            <a:ext cx="8460432" cy="800219"/>
          </a:xfrm>
          <a:prstGeom prst="rect">
            <a:avLst/>
          </a:prstGeom>
        </p:spPr>
        <p:txBody>
          <a:bodyPr wrap="square">
            <a:spAutoFit/>
          </a:bodyPr>
          <a:lstStyle/>
          <a:p>
            <a:pPr lvl="0" algn="ctr">
              <a:lnSpc>
                <a:spcPct val="115000"/>
              </a:lnSpc>
              <a:spcBef>
                <a:spcPct val="0"/>
              </a:spcBef>
              <a:defRPr/>
            </a:pPr>
            <a:r>
              <a:rPr lang="en-ZA" sz="4000" dirty="0">
                <a:solidFill>
                  <a:prstClr val="black"/>
                </a:solidFill>
                <a:latin typeface="Albertus Extra Bold" panose="020E0802040304020204" pitchFamily="34" charset="0"/>
                <a:ea typeface="Times New Roman"/>
                <a:cs typeface="Times New Roman"/>
              </a:rPr>
              <a:t>Our Objectives</a:t>
            </a:r>
            <a:endParaRPr lang="en-ZA" sz="4200" b="1" dirty="0">
              <a:solidFill>
                <a:srgbClr val="008000"/>
              </a:solidFill>
              <a:latin typeface="Albertus Extra Bold" panose="020E0802040304020204" pitchFamily="34" charset="0"/>
              <a:cs typeface="Aharoni" panose="02010803020104030203" pitchFamily="2" charset="-79"/>
            </a:endParaRPr>
          </a:p>
        </p:txBody>
      </p:sp>
      <p:sp>
        <p:nvSpPr>
          <p:cNvPr id="5" name="Slide Number Placeholder 4"/>
          <p:cNvSpPr>
            <a:spLocks noGrp="1"/>
          </p:cNvSpPr>
          <p:nvPr>
            <p:ph type="sldNum" sz="quarter" idx="12"/>
          </p:nvPr>
        </p:nvSpPr>
        <p:spPr/>
        <p:txBody>
          <a:bodyPr/>
          <a:lstStyle/>
          <a:p>
            <a:fld id="{850B32C9-D28B-4A61-A53D-04C585FE7528}" type="slidenum">
              <a:rPr lang="en-ZA" smtClean="0"/>
              <a:pPr/>
              <a:t>23</a:t>
            </a:fld>
            <a:endParaRPr lang="en-ZA"/>
          </a:p>
        </p:txBody>
      </p:sp>
    </p:spTree>
    <p:extLst>
      <p:ext uri="{BB962C8B-B14F-4D97-AF65-F5344CB8AC3E}">
        <p14:creationId xmlns:p14="http://schemas.microsoft.com/office/powerpoint/2010/main" xmlns="" val="2490144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52320" y="6059487"/>
            <a:ext cx="1691680"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Content Placeholder 3"/>
          <p:cNvSpPr>
            <a:spLocks noGrp="1"/>
          </p:cNvSpPr>
          <p:nvPr>
            <p:ph idx="1"/>
          </p:nvPr>
        </p:nvSpPr>
        <p:spPr>
          <a:xfrm>
            <a:off x="179512" y="1340768"/>
            <a:ext cx="8280920" cy="5060032"/>
          </a:xfrm>
        </p:spPr>
        <p:txBody>
          <a:bodyPr>
            <a:normAutofit/>
          </a:bodyPr>
          <a:lstStyle/>
          <a:p>
            <a:pPr marL="0" lvl="1" indent="0">
              <a:buClrTx/>
              <a:buNone/>
            </a:pPr>
            <a:endParaRPr lang="en-US" sz="3600" dirty="0">
              <a:solidFill>
                <a:prstClr val="black"/>
              </a:solidFill>
              <a:latin typeface="Albertus Extra Bold" panose="020E0802040304020204" pitchFamily="34" charset="0"/>
            </a:endParaRPr>
          </a:p>
          <a:p>
            <a:endParaRPr lang="en-ZA" dirty="0"/>
          </a:p>
        </p:txBody>
      </p:sp>
      <p:sp>
        <p:nvSpPr>
          <p:cNvPr id="5" name="Content Placeholder 2"/>
          <p:cNvSpPr txBox="1">
            <a:spLocks/>
          </p:cNvSpPr>
          <p:nvPr/>
        </p:nvSpPr>
        <p:spPr>
          <a:xfrm>
            <a:off x="0" y="-1"/>
            <a:ext cx="8460432" cy="6458743"/>
          </a:xfrm>
          <a:prstGeom prst="rect">
            <a:avLst/>
          </a:prstGeom>
          <a:noFill/>
        </p:spPr>
        <p:txBody>
          <a:bodyPr vert="horz" lIns="91440" tIns="45720" rIns="91440" bIns="45720" rtlCol="0">
            <a:normAutofit lnSpcReduction="1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571500" indent="-457200">
              <a:lnSpc>
                <a:spcPct val="115000"/>
              </a:lnSpc>
              <a:buFont typeface="Wingdings" panose="05000000000000000000" pitchFamily="2" charset="2"/>
              <a:buChar char="v"/>
            </a:pPr>
            <a:r>
              <a:rPr lang="en-ZA" sz="2800" dirty="0" smtClean="0">
                <a:solidFill>
                  <a:srgbClr val="000000"/>
                </a:solidFill>
                <a:latin typeface="Albertus Extra Bold" panose="020E0802040304020204" pitchFamily="34" charset="0"/>
                <a:ea typeface="Times New Roman"/>
                <a:cs typeface="Times New Roman"/>
              </a:rPr>
              <a:t>To facilitate the establishment of sustainable communities through training, strategic partnerships;</a:t>
            </a:r>
          </a:p>
          <a:p>
            <a:pPr marL="571500" indent="-457200">
              <a:lnSpc>
                <a:spcPct val="115000"/>
              </a:lnSpc>
              <a:buFont typeface="Wingdings" panose="05000000000000000000" pitchFamily="2" charset="2"/>
              <a:buChar char="v"/>
            </a:pPr>
            <a:endParaRPr lang="en-ZA" sz="1050" dirty="0" smtClean="0">
              <a:solidFill>
                <a:srgbClr val="000000"/>
              </a:solidFill>
              <a:latin typeface="Albertus Extra Bold" panose="020E0802040304020204" pitchFamily="34" charset="0"/>
              <a:ea typeface="Times New Roman"/>
              <a:cs typeface="Times New Roman"/>
            </a:endParaRPr>
          </a:p>
          <a:p>
            <a:pPr marL="571500" indent="-457200">
              <a:lnSpc>
                <a:spcPct val="115000"/>
              </a:lnSpc>
              <a:buFont typeface="Wingdings" panose="05000000000000000000" pitchFamily="2" charset="2"/>
              <a:buChar char="v"/>
            </a:pPr>
            <a:r>
              <a:rPr lang="en-ZA" sz="2800" dirty="0" smtClean="0">
                <a:solidFill>
                  <a:srgbClr val="000000"/>
                </a:solidFill>
                <a:latin typeface="Albertus Extra Bold" panose="020E0802040304020204" pitchFamily="34" charset="0"/>
                <a:ea typeface="Times New Roman"/>
                <a:cs typeface="Times New Roman"/>
              </a:rPr>
              <a:t>To coordinate at community level developmental programmes offered by government and development agencies to under-developed communities.</a:t>
            </a:r>
          </a:p>
          <a:p>
            <a:pPr marL="457200" lvl="0" indent="-457200">
              <a:spcBef>
                <a:spcPts val="0"/>
              </a:spcBef>
              <a:spcAft>
                <a:spcPts val="1000"/>
              </a:spcAft>
              <a:buClr>
                <a:srgbClr val="A9A57C"/>
              </a:buClr>
              <a:buFont typeface="Wingdings" panose="05000000000000000000" pitchFamily="2" charset="2"/>
              <a:buChar char="v"/>
            </a:pPr>
            <a:endParaRPr lang="en-ZA" sz="1000" dirty="0" smtClean="0">
              <a:solidFill>
                <a:srgbClr val="000000"/>
              </a:solidFill>
              <a:latin typeface="Albertus Extra Bold" panose="020E0802040304020204" pitchFamily="34" charset="0"/>
              <a:ea typeface="Times New Roman"/>
              <a:cs typeface="Times New Roman"/>
            </a:endParaRPr>
          </a:p>
          <a:p>
            <a:pPr marL="457200" lvl="0" indent="-457200">
              <a:spcBef>
                <a:spcPts val="0"/>
              </a:spcBef>
              <a:spcAft>
                <a:spcPts val="1000"/>
              </a:spcAft>
              <a:buClr>
                <a:srgbClr val="A9A57C"/>
              </a:buClr>
              <a:buFont typeface="Wingdings" panose="05000000000000000000" pitchFamily="2" charset="2"/>
              <a:buChar char="v"/>
            </a:pPr>
            <a:r>
              <a:rPr lang="en-ZA" sz="2800" dirty="0" smtClean="0">
                <a:solidFill>
                  <a:srgbClr val="000000"/>
                </a:solidFill>
                <a:latin typeface="Albertus Extra Bold" panose="020E0802040304020204" pitchFamily="34" charset="0"/>
                <a:ea typeface="Times New Roman"/>
                <a:cs typeface="Times New Roman"/>
              </a:rPr>
              <a:t>To </a:t>
            </a:r>
            <a:r>
              <a:rPr lang="en-ZA" sz="2800" dirty="0">
                <a:solidFill>
                  <a:srgbClr val="000000"/>
                </a:solidFill>
                <a:latin typeface="Albertus Extra Bold" panose="020E0802040304020204" pitchFamily="34" charset="0"/>
                <a:ea typeface="Times New Roman"/>
                <a:cs typeface="Times New Roman"/>
              </a:rPr>
              <a:t>provide training on Co-operatives Based Community Economic Development Model, Asset Based Community Economic Development Model and Technical Skills required for economic development purposes of specific communities</a:t>
            </a:r>
            <a:r>
              <a:rPr lang="en-ZA" sz="2800" dirty="0">
                <a:solidFill>
                  <a:srgbClr val="000000"/>
                </a:solidFill>
                <a:ea typeface="Times New Roman"/>
                <a:cs typeface="Times New Roman"/>
              </a:rPr>
              <a:t>.</a:t>
            </a:r>
          </a:p>
          <a:p>
            <a:pPr marL="571500" indent="-457200">
              <a:lnSpc>
                <a:spcPct val="115000"/>
              </a:lnSpc>
              <a:buFont typeface="Wingdings" panose="05000000000000000000" pitchFamily="2" charset="2"/>
              <a:buChar char="v"/>
            </a:pPr>
            <a:endParaRPr lang="en-ZA" sz="2800" dirty="0" smtClean="0">
              <a:latin typeface="Albertus Extra Bold" panose="020E0802040304020204" pitchFamily="34" charset="0"/>
              <a:ea typeface="Times New Roman"/>
              <a:cs typeface="Times New Roman"/>
            </a:endParaRPr>
          </a:p>
          <a:p>
            <a:endParaRPr lang="en-ZA" dirty="0"/>
          </a:p>
        </p:txBody>
      </p:sp>
      <p:sp>
        <p:nvSpPr>
          <p:cNvPr id="3" name="Slide Number Placeholder 2"/>
          <p:cNvSpPr>
            <a:spLocks noGrp="1"/>
          </p:cNvSpPr>
          <p:nvPr>
            <p:ph type="sldNum" sz="quarter" idx="12"/>
          </p:nvPr>
        </p:nvSpPr>
        <p:spPr/>
        <p:txBody>
          <a:bodyPr/>
          <a:lstStyle/>
          <a:p>
            <a:fld id="{850B32C9-D28B-4A61-A53D-04C585FE7528}" type="slidenum">
              <a:rPr lang="en-ZA" smtClean="0"/>
              <a:pPr/>
              <a:t>24</a:t>
            </a:fld>
            <a:endParaRPr lang="en-ZA"/>
          </a:p>
        </p:txBody>
      </p:sp>
    </p:spTree>
    <p:extLst>
      <p:ext uri="{BB962C8B-B14F-4D97-AF65-F5344CB8AC3E}">
        <p14:creationId xmlns:p14="http://schemas.microsoft.com/office/powerpoint/2010/main" xmlns="" val="2490144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52320" y="6059487"/>
            <a:ext cx="1691680"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Content Placeholder 3"/>
          <p:cNvSpPr>
            <a:spLocks noGrp="1"/>
          </p:cNvSpPr>
          <p:nvPr>
            <p:ph idx="1"/>
          </p:nvPr>
        </p:nvSpPr>
        <p:spPr>
          <a:xfrm>
            <a:off x="179512" y="1340768"/>
            <a:ext cx="8280920" cy="5060032"/>
          </a:xfrm>
        </p:spPr>
        <p:txBody>
          <a:bodyPr>
            <a:normAutofit/>
          </a:bodyPr>
          <a:lstStyle/>
          <a:p>
            <a:pPr marL="0" lvl="1" indent="0">
              <a:buClrTx/>
              <a:buNone/>
            </a:pPr>
            <a:endParaRPr lang="en-US" sz="3600" dirty="0">
              <a:solidFill>
                <a:prstClr val="black"/>
              </a:solidFill>
              <a:latin typeface="Albertus Extra Bold" panose="020E0802040304020204" pitchFamily="34" charset="0"/>
            </a:endParaRPr>
          </a:p>
          <a:p>
            <a:endParaRPr lang="en-ZA" dirty="0"/>
          </a:p>
        </p:txBody>
      </p:sp>
      <p:sp>
        <p:nvSpPr>
          <p:cNvPr id="3" name="Rectangle 2"/>
          <p:cNvSpPr/>
          <p:nvPr/>
        </p:nvSpPr>
        <p:spPr>
          <a:xfrm>
            <a:off x="0" y="116632"/>
            <a:ext cx="8388424" cy="5232843"/>
          </a:xfrm>
          <a:prstGeom prst="rect">
            <a:avLst/>
          </a:prstGeom>
        </p:spPr>
        <p:txBody>
          <a:bodyPr wrap="square">
            <a:spAutoFit/>
          </a:bodyPr>
          <a:lstStyle/>
          <a:p>
            <a:pPr marL="685800" lvl="0" indent="-685800">
              <a:lnSpc>
                <a:spcPct val="115000"/>
              </a:lnSpc>
              <a:spcBef>
                <a:spcPct val="20000"/>
              </a:spcBef>
              <a:spcAft>
                <a:spcPts val="1000"/>
              </a:spcAft>
              <a:buClr>
                <a:srgbClr val="A9A57C"/>
              </a:buClr>
              <a:buFont typeface="Wingdings" panose="05000000000000000000" pitchFamily="2" charset="2"/>
              <a:buChar char="v"/>
            </a:pPr>
            <a:r>
              <a:rPr lang="en-ZA" sz="2800" dirty="0" smtClean="0">
                <a:solidFill>
                  <a:srgbClr val="000000"/>
                </a:solidFill>
                <a:latin typeface="Albertus Extra Bold" panose="020E0802040304020204" pitchFamily="34" charset="0"/>
                <a:ea typeface="Times New Roman"/>
                <a:cs typeface="Times New Roman"/>
              </a:rPr>
              <a:t>To </a:t>
            </a:r>
            <a:r>
              <a:rPr lang="en-ZA" sz="2800" dirty="0">
                <a:solidFill>
                  <a:srgbClr val="000000"/>
                </a:solidFill>
                <a:latin typeface="Albertus Extra Bold" panose="020E0802040304020204" pitchFamily="34" charset="0"/>
                <a:ea typeface="Times New Roman"/>
                <a:cs typeface="Times New Roman"/>
              </a:rPr>
              <a:t>collaborate with national and international cooperatives movements, universities providing training in cooperatives and community development studies, and strategic business companies to facilitate their investment in Community Owned Enterprises thereby creating access to technologies, finance and markets by underdeveloped communities.</a:t>
            </a:r>
          </a:p>
          <a:p>
            <a:pPr marL="571500" lvl="0" indent="-457200">
              <a:lnSpc>
                <a:spcPct val="115000"/>
              </a:lnSpc>
              <a:spcBef>
                <a:spcPct val="20000"/>
              </a:spcBef>
              <a:spcAft>
                <a:spcPts val="1000"/>
              </a:spcAft>
              <a:buClr>
                <a:srgbClr val="A9A57C"/>
              </a:buClr>
              <a:buFont typeface="Wingdings" panose="05000000000000000000" pitchFamily="2" charset="2"/>
              <a:buChar char="q"/>
            </a:pPr>
            <a:endParaRPr lang="en-ZA" sz="2800" dirty="0">
              <a:solidFill>
                <a:srgbClr val="2F2B20"/>
              </a:solidFill>
              <a:ea typeface="Times New Roman"/>
              <a:cs typeface="Times New Roman"/>
            </a:endParaRPr>
          </a:p>
        </p:txBody>
      </p:sp>
      <p:sp>
        <p:nvSpPr>
          <p:cNvPr id="2" name="Footer Placeholder 1"/>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850B32C9-D28B-4A61-A53D-04C585FE7528}" type="slidenum">
              <a:rPr lang="en-ZA" smtClean="0"/>
              <a:pPr/>
              <a:t>25</a:t>
            </a:fld>
            <a:endParaRPr lang="en-ZA"/>
          </a:p>
        </p:txBody>
      </p:sp>
    </p:spTree>
    <p:extLst>
      <p:ext uri="{BB962C8B-B14F-4D97-AF65-F5344CB8AC3E}">
        <p14:creationId xmlns:p14="http://schemas.microsoft.com/office/powerpoint/2010/main" xmlns="" val="24901442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78643" y="908720"/>
            <a:ext cx="7620000" cy="1143000"/>
          </a:xfrm>
        </p:spPr>
        <p:txBody>
          <a:bodyPr/>
          <a:lstStyle/>
          <a:p>
            <a:pPr algn="ctr"/>
            <a:r>
              <a:rPr lang="en-ZA" dirty="0">
                <a:solidFill>
                  <a:srgbClr val="675E47"/>
                </a:solidFill>
                <a:latin typeface="Albertus Extra Bold" panose="020E0802040304020204" pitchFamily="34" charset="0"/>
              </a:rPr>
              <a:t>Our Strategic Partners</a:t>
            </a:r>
            <a:endParaRPr lang="en-ZA"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20838" y="2455863"/>
            <a:ext cx="5900737" cy="19446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850B32C9-D28B-4A61-A53D-04C585FE7528}" type="slidenum">
              <a:rPr lang="en-ZA" smtClean="0"/>
              <a:pPr/>
              <a:t>26</a:t>
            </a:fld>
            <a:endParaRPr lang="en-ZA"/>
          </a:p>
        </p:txBody>
      </p:sp>
    </p:spTree>
    <p:extLst>
      <p:ext uri="{BB962C8B-B14F-4D97-AF65-F5344CB8AC3E}">
        <p14:creationId xmlns:p14="http://schemas.microsoft.com/office/powerpoint/2010/main" xmlns="" val="40370381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0" y="260648"/>
            <a:ext cx="8532440" cy="836712"/>
          </a:xfrm>
        </p:spPr>
        <p:txBody>
          <a:bodyPr>
            <a:normAutofit/>
          </a:bodyPr>
          <a:lstStyle/>
          <a:p>
            <a:pPr marL="114300" indent="0" algn="ctr">
              <a:spcAft>
                <a:spcPts val="0"/>
              </a:spcAft>
              <a:buNone/>
            </a:pPr>
            <a:r>
              <a:rPr lang="en-ZA" sz="3600" u="sng" dirty="0" smtClean="0">
                <a:solidFill>
                  <a:srgbClr val="000000"/>
                </a:solidFill>
                <a:latin typeface="Albertus Extra Bold" panose="020E0802040304020204" pitchFamily="34" charset="0"/>
                <a:ea typeface="Times New Roman"/>
                <a:cs typeface="Times New Roman"/>
              </a:rPr>
              <a:t>Government Departments &amp; SOE’s</a:t>
            </a:r>
            <a:endParaRPr lang="en-ZA" u="sng" dirty="0">
              <a:solidFill>
                <a:srgbClr val="000000"/>
              </a:solidFill>
            </a:endParaRPr>
          </a:p>
        </p:txBody>
      </p:sp>
      <p:sp>
        <p:nvSpPr>
          <p:cNvPr id="7" name="Content Placeholder 6"/>
          <p:cNvSpPr>
            <a:spLocks noGrp="1"/>
          </p:cNvSpPr>
          <p:nvPr>
            <p:ph sz="quarter" idx="4"/>
          </p:nvPr>
        </p:nvSpPr>
        <p:spPr>
          <a:xfrm>
            <a:off x="0" y="980728"/>
            <a:ext cx="8388424" cy="3672408"/>
          </a:xfrm>
          <a:ln>
            <a:noFill/>
          </a:ln>
        </p:spPr>
        <p:txBody>
          <a:bodyPr>
            <a:normAutofit fontScale="92500" lnSpcReduction="10000"/>
          </a:bodyPr>
          <a:lstStyle/>
          <a:p>
            <a:pPr marL="114300" lvl="0" indent="0" algn="ctr">
              <a:buNone/>
            </a:pPr>
            <a:endParaRPr lang="en-ZA" sz="3200" i="1" dirty="0" smtClean="0">
              <a:solidFill>
                <a:prstClr val="black"/>
              </a:solidFill>
              <a:latin typeface="Albertus Extra Bold" panose="020E0802040304020204" pitchFamily="34" charset="0"/>
              <a:ea typeface="Times New Roman"/>
              <a:cs typeface="Times New Roman"/>
            </a:endParaRPr>
          </a:p>
          <a:p>
            <a:pPr marL="114300" lvl="0" indent="0" algn="ctr">
              <a:lnSpc>
                <a:spcPct val="120000"/>
              </a:lnSpc>
              <a:buNone/>
            </a:pPr>
            <a:r>
              <a:rPr lang="en-ZA" sz="3200" i="1" dirty="0" smtClean="0">
                <a:solidFill>
                  <a:prstClr val="black"/>
                </a:solidFill>
                <a:latin typeface="Albertus Extra Bold" panose="020E0802040304020204" pitchFamily="34" charset="0"/>
                <a:ea typeface="Times New Roman"/>
                <a:cs typeface="Times New Roman"/>
              </a:rPr>
              <a:t>To </a:t>
            </a:r>
            <a:r>
              <a:rPr lang="en-ZA" sz="3200" i="1" dirty="0">
                <a:solidFill>
                  <a:prstClr val="black"/>
                </a:solidFill>
                <a:latin typeface="Albertus Extra Bold" panose="020E0802040304020204" pitchFamily="34" charset="0"/>
                <a:ea typeface="Times New Roman"/>
                <a:cs typeface="Times New Roman"/>
              </a:rPr>
              <a:t>work with Government departments and State owned entities which have a responsibility of developing communities to facilitate participation of communities in their own development using the CBCED Model and the ABCD Model. </a:t>
            </a:r>
          </a:p>
          <a:p>
            <a:pPr marL="0" indent="0">
              <a:buNone/>
            </a:pPr>
            <a:endParaRPr lang="en-ZA" sz="28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53287" y="6059487"/>
            <a:ext cx="1890713"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850B32C9-D28B-4A61-A53D-04C585FE7528}" type="slidenum">
              <a:rPr lang="en-ZA" smtClean="0"/>
              <a:pPr/>
              <a:t>27</a:t>
            </a:fld>
            <a:endParaRPr lang="en-ZA"/>
          </a:p>
        </p:txBody>
      </p:sp>
    </p:spTree>
    <p:extLst>
      <p:ext uri="{BB962C8B-B14F-4D97-AF65-F5344CB8AC3E}">
        <p14:creationId xmlns:p14="http://schemas.microsoft.com/office/powerpoint/2010/main" xmlns="" val="11441591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0" y="16464"/>
            <a:ext cx="9127717" cy="1036271"/>
          </a:xfrm>
          <a:solidFill>
            <a:srgbClr val="92D050"/>
          </a:solidFill>
        </p:spPr>
        <p:txBody>
          <a:bodyPr>
            <a:normAutofit/>
          </a:bodyPr>
          <a:lstStyle/>
          <a:p>
            <a:pPr marL="114300" indent="0" algn="ctr">
              <a:spcAft>
                <a:spcPts val="0"/>
              </a:spcAft>
              <a:buNone/>
            </a:pPr>
            <a:endParaRPr lang="en-ZA" sz="1200" u="sng" dirty="0" smtClean="0">
              <a:solidFill>
                <a:prstClr val="black"/>
              </a:solidFill>
              <a:latin typeface="Albertus Extra Bold" panose="020E0802040304020204" pitchFamily="34" charset="0"/>
              <a:ea typeface="Times New Roman"/>
              <a:cs typeface="Times New Roman"/>
            </a:endParaRPr>
          </a:p>
          <a:p>
            <a:pPr marL="114300" indent="0" algn="ctr">
              <a:spcAft>
                <a:spcPts val="0"/>
              </a:spcAft>
              <a:buNone/>
            </a:pPr>
            <a:r>
              <a:rPr lang="en-ZA" sz="3600" u="sng" dirty="0" smtClean="0">
                <a:solidFill>
                  <a:prstClr val="black"/>
                </a:solidFill>
                <a:latin typeface="Albertus Extra Bold" panose="020E0802040304020204" pitchFamily="34" charset="0"/>
                <a:ea typeface="Times New Roman"/>
                <a:cs typeface="Times New Roman"/>
              </a:rPr>
              <a:t>Educational &amp; Research Institutions</a:t>
            </a:r>
            <a:endParaRPr lang="en-ZA" sz="4400" u="sng" dirty="0">
              <a:latin typeface="Albertus Extra Bold" panose="020E0802040304020204" pitchFamily="34" charset="0"/>
              <a:ea typeface="Times New Roman"/>
              <a:cs typeface="Times New Roman"/>
            </a:endParaRPr>
          </a:p>
          <a:p>
            <a:endParaRPr lang="en-ZA" dirty="0"/>
          </a:p>
        </p:txBody>
      </p:sp>
      <p:sp>
        <p:nvSpPr>
          <p:cNvPr id="7" name="Content Placeholder 6"/>
          <p:cNvSpPr>
            <a:spLocks noGrp="1"/>
          </p:cNvSpPr>
          <p:nvPr>
            <p:ph sz="quarter" idx="4"/>
          </p:nvPr>
        </p:nvSpPr>
        <p:spPr>
          <a:xfrm>
            <a:off x="0" y="1124744"/>
            <a:ext cx="8532440" cy="3744416"/>
          </a:xfrm>
          <a:ln>
            <a:noFill/>
          </a:ln>
        </p:spPr>
        <p:txBody>
          <a:bodyPr>
            <a:normAutofit fontScale="92500"/>
          </a:bodyPr>
          <a:lstStyle/>
          <a:p>
            <a:pPr marL="114300" indent="0" algn="ctr">
              <a:buNone/>
            </a:pPr>
            <a:endParaRPr lang="en-ZA" dirty="0" smtClean="0"/>
          </a:p>
          <a:p>
            <a:pPr marL="114300" indent="0" algn="ctr">
              <a:buNone/>
            </a:pPr>
            <a:r>
              <a:rPr lang="en-ZA" sz="3900" i="1" dirty="0" smtClean="0">
                <a:solidFill>
                  <a:srgbClr val="000000"/>
                </a:solidFill>
                <a:latin typeface="Albertus Extra Bold" panose="020E0802040304020204" pitchFamily="34" charset="0"/>
              </a:rPr>
              <a:t>Collaborate/partnership with the aim of developing, relevant, appropriate community-based education and training programmes, material and research outputs</a:t>
            </a:r>
            <a:endParaRPr lang="en-ZA" sz="3900" i="1" dirty="0">
              <a:solidFill>
                <a:srgbClr val="000000"/>
              </a:solidFill>
              <a:latin typeface="Albertus Extra Bold" panose="020E0802040304020204" pitchFamily="34" charset="0"/>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37005" y="6054520"/>
            <a:ext cx="1890713"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850B32C9-D28B-4A61-A53D-04C585FE7528}" type="slidenum">
              <a:rPr lang="en-ZA" smtClean="0"/>
              <a:pPr/>
              <a:t>28</a:t>
            </a:fld>
            <a:endParaRPr lang="en-ZA"/>
          </a:p>
        </p:txBody>
      </p:sp>
    </p:spTree>
    <p:extLst>
      <p:ext uri="{BB962C8B-B14F-4D97-AF65-F5344CB8AC3E}">
        <p14:creationId xmlns:p14="http://schemas.microsoft.com/office/powerpoint/2010/main" xmlns="" val="29275428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0" y="1"/>
            <a:ext cx="9144000" cy="836711"/>
          </a:xfrm>
          <a:solidFill>
            <a:srgbClr val="92D050"/>
          </a:solidFill>
        </p:spPr>
        <p:txBody>
          <a:bodyPr>
            <a:normAutofit fontScale="25000" lnSpcReduction="20000"/>
          </a:bodyPr>
          <a:lstStyle/>
          <a:p>
            <a:pPr marL="173038" indent="0" algn="ctr">
              <a:lnSpc>
                <a:spcPct val="115000"/>
              </a:lnSpc>
              <a:spcAft>
                <a:spcPts val="0"/>
              </a:spcAft>
              <a:buNone/>
            </a:pPr>
            <a:endParaRPr lang="en-ZA" sz="2800" dirty="0" smtClean="0">
              <a:latin typeface="Albertus Extra Bold" panose="020E0802040304020204" pitchFamily="34" charset="0"/>
              <a:ea typeface="Times New Roman"/>
              <a:cs typeface="Times New Roman"/>
            </a:endParaRPr>
          </a:p>
          <a:p>
            <a:pPr marL="173038" indent="0" algn="ctr">
              <a:lnSpc>
                <a:spcPct val="115000"/>
              </a:lnSpc>
              <a:spcAft>
                <a:spcPts val="0"/>
              </a:spcAft>
              <a:buNone/>
            </a:pPr>
            <a:r>
              <a:rPr lang="en-ZA" sz="14400" u="sng" dirty="0" smtClean="0">
                <a:solidFill>
                  <a:srgbClr val="000000"/>
                </a:solidFill>
                <a:latin typeface="Albertus Extra Bold" panose="020E0802040304020204" pitchFamily="34" charset="0"/>
                <a:ea typeface="Times New Roman"/>
                <a:cs typeface="Times New Roman"/>
              </a:rPr>
              <a:t>The Private Sector</a:t>
            </a:r>
            <a:endParaRPr lang="en-ZA" sz="14400" u="sng" dirty="0">
              <a:solidFill>
                <a:srgbClr val="000000"/>
              </a:solidFill>
            </a:endParaRPr>
          </a:p>
        </p:txBody>
      </p:sp>
      <p:sp>
        <p:nvSpPr>
          <p:cNvPr id="7" name="Content Placeholder 6"/>
          <p:cNvSpPr>
            <a:spLocks noGrp="1"/>
          </p:cNvSpPr>
          <p:nvPr>
            <p:ph sz="quarter" idx="4"/>
          </p:nvPr>
        </p:nvSpPr>
        <p:spPr>
          <a:xfrm>
            <a:off x="17376" y="1196752"/>
            <a:ext cx="8299040" cy="5661247"/>
          </a:xfrm>
          <a:ln w="12700">
            <a:noFill/>
          </a:ln>
        </p:spPr>
        <p:txBody>
          <a:bodyPr>
            <a:normAutofit/>
          </a:bodyPr>
          <a:lstStyle/>
          <a:p>
            <a:pPr marL="173038" lvl="0" indent="0" algn="ctr">
              <a:lnSpc>
                <a:spcPct val="115000"/>
              </a:lnSpc>
              <a:buNone/>
            </a:pPr>
            <a:r>
              <a:rPr lang="en-ZA" sz="3200" i="1" dirty="0" smtClean="0">
                <a:solidFill>
                  <a:prstClr val="black"/>
                </a:solidFill>
                <a:latin typeface="Albertus Extra Bold" panose="020E0802040304020204" pitchFamily="34" charset="0"/>
                <a:ea typeface="Times New Roman"/>
                <a:cs typeface="Times New Roman"/>
              </a:rPr>
              <a:t>Exploring co-funding/resourcing opportunities and with </a:t>
            </a:r>
            <a:r>
              <a:rPr lang="en-ZA" sz="3200" i="1" dirty="0">
                <a:solidFill>
                  <a:prstClr val="black"/>
                </a:solidFill>
                <a:latin typeface="Albertus Extra Bold" panose="020E0802040304020204" pitchFamily="34" charset="0"/>
                <a:ea typeface="Times New Roman"/>
                <a:cs typeface="Times New Roman"/>
              </a:rPr>
              <a:t>technologies which could be used by communities to facilitate their own development thereby facilitating community participation in the 4</a:t>
            </a:r>
            <a:r>
              <a:rPr lang="en-ZA" sz="3200" i="1" baseline="30000" dirty="0">
                <a:solidFill>
                  <a:prstClr val="black"/>
                </a:solidFill>
                <a:latin typeface="Albertus Extra Bold" panose="020E0802040304020204" pitchFamily="34" charset="0"/>
                <a:ea typeface="Times New Roman"/>
                <a:cs typeface="Times New Roman"/>
              </a:rPr>
              <a:t>th</a:t>
            </a:r>
            <a:r>
              <a:rPr lang="en-ZA" sz="3200" i="1" dirty="0">
                <a:solidFill>
                  <a:prstClr val="black"/>
                </a:solidFill>
                <a:latin typeface="Albertus Extra Bold" panose="020E0802040304020204" pitchFamily="34" charset="0"/>
                <a:ea typeface="Times New Roman"/>
                <a:cs typeface="Times New Roman"/>
              </a:rPr>
              <a:t> Industrial Revolution</a:t>
            </a:r>
            <a:r>
              <a:rPr lang="en-ZA" sz="3200" dirty="0">
                <a:solidFill>
                  <a:prstClr val="black"/>
                </a:solidFill>
                <a:latin typeface="Albertus Extra Bold" panose="020E0802040304020204" pitchFamily="34" charset="0"/>
                <a:ea typeface="Times New Roman"/>
                <a:cs typeface="Times New Roman"/>
              </a:rPr>
              <a:t>. </a:t>
            </a:r>
            <a:endParaRPr lang="en-ZA" sz="3600" dirty="0">
              <a:solidFill>
                <a:prstClr val="black"/>
              </a:solidFill>
              <a:latin typeface="Albertus Extra Bold" panose="020E0802040304020204" pitchFamily="34" charset="0"/>
              <a:ea typeface="Times New Roman"/>
              <a:cs typeface="Times New Roman"/>
            </a:endParaRPr>
          </a:p>
          <a:p>
            <a:pPr marL="0" indent="0">
              <a:buNone/>
            </a:pPr>
            <a:endParaRPr lang="en-ZA"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53287" y="6059485"/>
            <a:ext cx="1890713"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850B32C9-D28B-4A61-A53D-04C585FE7528}" type="slidenum">
              <a:rPr lang="en-ZA" smtClean="0"/>
              <a:pPr/>
              <a:t>29</a:t>
            </a:fld>
            <a:endParaRPr lang="en-ZA"/>
          </a:p>
        </p:txBody>
      </p:sp>
    </p:spTree>
    <p:extLst>
      <p:ext uri="{BB962C8B-B14F-4D97-AF65-F5344CB8AC3E}">
        <p14:creationId xmlns:p14="http://schemas.microsoft.com/office/powerpoint/2010/main" xmlns="" val="732392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460432" cy="548680"/>
          </a:xfrm>
        </p:spPr>
        <p:txBody>
          <a:bodyPr>
            <a:normAutofit fontScale="90000"/>
          </a:bodyPr>
          <a:lstStyle/>
          <a:p>
            <a:pPr algn="ctr"/>
            <a:r>
              <a:rPr lang="en-ZA" sz="4000" dirty="0" smtClean="0">
                <a:latin typeface="Albertus Extra Bold" panose="020E0802040304020204" pitchFamily="34" charset="0"/>
              </a:rPr>
              <a:t>Our Logo</a:t>
            </a:r>
            <a:endParaRPr lang="en-ZA" sz="4000" dirty="0">
              <a:latin typeface="Albertus Extra Bold" panose="020E0802040304020204" pitchFamily="34" charset="0"/>
            </a:endParaRPr>
          </a:p>
        </p:txBody>
      </p:sp>
      <p:sp>
        <p:nvSpPr>
          <p:cNvPr id="6" name="Content Placeholder 5"/>
          <p:cNvSpPr>
            <a:spLocks noGrp="1"/>
          </p:cNvSpPr>
          <p:nvPr>
            <p:ph sz="half" idx="1"/>
          </p:nvPr>
        </p:nvSpPr>
        <p:spPr>
          <a:xfrm>
            <a:off x="2915816" y="980728"/>
            <a:ext cx="5544616" cy="1944215"/>
          </a:xfrm>
          <a:solidFill>
            <a:schemeClr val="accent2">
              <a:lumMod val="20000"/>
              <a:lumOff val="80000"/>
            </a:schemeClr>
          </a:solidFill>
          <a:ln>
            <a:solidFill>
              <a:schemeClr val="tx1"/>
            </a:solidFill>
          </a:ln>
        </p:spPr>
        <p:txBody>
          <a:bodyPr>
            <a:normAutofit fontScale="92500" lnSpcReduction="20000"/>
          </a:bodyPr>
          <a:lstStyle/>
          <a:p>
            <a:pPr marL="0" indent="0" algn="ctr">
              <a:buNone/>
            </a:pPr>
            <a:r>
              <a:rPr lang="en-ZA" b="1" dirty="0" smtClean="0"/>
              <a:t>PUZZLE</a:t>
            </a:r>
          </a:p>
          <a:p>
            <a:pPr marL="268288" lvl="1" indent="-268288"/>
            <a:endParaRPr lang="en-ZA" sz="1050" dirty="0" smtClean="0"/>
          </a:p>
          <a:p>
            <a:pPr marL="268288" lvl="1" indent="-268288"/>
            <a:r>
              <a:rPr lang="en-ZA" sz="2000" b="1" dirty="0" smtClean="0"/>
              <a:t>Its incomplete in order to be developed into a whole and complete puzzle;</a:t>
            </a:r>
          </a:p>
          <a:p>
            <a:pPr marL="268288" lvl="1" indent="-268288"/>
            <a:endParaRPr lang="en-ZA" sz="2000" b="1" dirty="0" smtClean="0"/>
          </a:p>
          <a:p>
            <a:pPr marL="268288" lvl="1" indent="-268288"/>
            <a:r>
              <a:rPr lang="en-ZA" sz="2000" b="1" dirty="0" smtClean="0"/>
              <a:t>Its incomplete because DEVELOPMENT is a PROCESS</a:t>
            </a:r>
          </a:p>
          <a:p>
            <a:pPr marL="0" indent="0">
              <a:buNone/>
            </a:pPr>
            <a:endParaRPr lang="en-ZA" sz="3200" b="1" dirty="0" smtClean="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96" y="2420888"/>
            <a:ext cx="2699792" cy="12961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Content Placeholder 5"/>
          <p:cNvSpPr>
            <a:spLocks noGrp="1"/>
          </p:cNvSpPr>
          <p:nvPr>
            <p:ph sz="half" idx="1"/>
          </p:nvPr>
        </p:nvSpPr>
        <p:spPr>
          <a:xfrm>
            <a:off x="2706688" y="3717032"/>
            <a:ext cx="5753744" cy="2664296"/>
          </a:xfrm>
          <a:solidFill>
            <a:schemeClr val="accent2">
              <a:lumMod val="20000"/>
              <a:lumOff val="80000"/>
            </a:schemeClr>
          </a:solidFill>
          <a:ln>
            <a:solidFill>
              <a:schemeClr val="tx1"/>
            </a:solidFill>
          </a:ln>
        </p:spPr>
        <p:txBody>
          <a:bodyPr>
            <a:normAutofit/>
          </a:bodyPr>
          <a:lstStyle/>
          <a:p>
            <a:pPr marL="0" indent="0" algn="ctr">
              <a:buNone/>
            </a:pPr>
            <a:r>
              <a:rPr lang="en-ZA" sz="2000" b="1" dirty="0" smtClean="0"/>
              <a:t>COLOURS</a:t>
            </a:r>
          </a:p>
          <a:p>
            <a:pPr marL="0" indent="0">
              <a:buNone/>
            </a:pPr>
            <a:r>
              <a:rPr lang="en-ZA" sz="1800" b="1" dirty="0" smtClean="0">
                <a:solidFill>
                  <a:srgbClr val="00B050"/>
                </a:solidFill>
              </a:rPr>
              <a:t>Green:   symbolizes our environment and in particularly agriculture</a:t>
            </a:r>
            <a:endParaRPr lang="en-ZA" sz="1800" b="1" dirty="0">
              <a:solidFill>
                <a:srgbClr val="00B050"/>
              </a:solidFill>
            </a:endParaRPr>
          </a:p>
          <a:p>
            <a:pPr marL="0" indent="0">
              <a:buNone/>
            </a:pPr>
            <a:endParaRPr lang="en-ZA" sz="1200" dirty="0" smtClean="0"/>
          </a:p>
          <a:p>
            <a:pPr marL="0" indent="0">
              <a:buNone/>
            </a:pPr>
            <a:r>
              <a:rPr lang="en-ZA" sz="1800" b="1" dirty="0" smtClean="0">
                <a:solidFill>
                  <a:srgbClr val="CC3300"/>
                </a:solidFill>
              </a:rPr>
              <a:t>Brown:  represents/symbolizes the soil</a:t>
            </a:r>
          </a:p>
          <a:p>
            <a:pPr marL="361950" indent="-361950">
              <a:buNone/>
            </a:pPr>
            <a:endParaRPr lang="en-ZA" sz="1200" dirty="0"/>
          </a:p>
          <a:p>
            <a:pPr marL="361950" indent="-361950">
              <a:buNone/>
            </a:pPr>
            <a:r>
              <a:rPr lang="en-ZA" sz="1800" b="1" dirty="0" smtClean="0">
                <a:solidFill>
                  <a:srgbClr val="00B0F0"/>
                </a:solidFill>
              </a:rPr>
              <a:t>Blue:  Symbolizes to horizon – we can do whatever we can – no limits</a:t>
            </a:r>
          </a:p>
          <a:p>
            <a:pPr marL="361950" indent="-361950">
              <a:buNone/>
            </a:pPr>
            <a:endParaRPr lang="en-ZA" dirty="0"/>
          </a:p>
        </p:txBody>
      </p:sp>
      <p:sp>
        <p:nvSpPr>
          <p:cNvPr id="4" name="Slide Number Placeholder 3"/>
          <p:cNvSpPr>
            <a:spLocks noGrp="1"/>
          </p:cNvSpPr>
          <p:nvPr>
            <p:ph type="sldNum" sz="quarter" idx="12"/>
          </p:nvPr>
        </p:nvSpPr>
        <p:spPr/>
        <p:txBody>
          <a:bodyPr/>
          <a:lstStyle/>
          <a:p>
            <a:fld id="{850B32C9-D28B-4A61-A53D-04C585FE7528}" type="slidenum">
              <a:rPr lang="en-ZA" smtClean="0"/>
              <a:pPr/>
              <a:t>3</a:t>
            </a:fld>
            <a:endParaRPr lang="en-ZA"/>
          </a:p>
        </p:txBody>
      </p:sp>
    </p:spTree>
    <p:extLst>
      <p:ext uri="{BB962C8B-B14F-4D97-AF65-F5344CB8AC3E}">
        <p14:creationId xmlns:p14="http://schemas.microsoft.com/office/powerpoint/2010/main" xmlns="" val="3422318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057" y="-12940"/>
            <a:ext cx="9167102" cy="1451673"/>
          </a:xfrm>
          <a:solidFill>
            <a:srgbClr val="92D050"/>
          </a:solidFill>
        </p:spPr>
        <p:txBody>
          <a:bodyPr>
            <a:noAutofit/>
          </a:bodyPr>
          <a:lstStyle/>
          <a:p>
            <a:pPr marL="173038" indent="0" algn="ctr">
              <a:spcAft>
                <a:spcPts val="1000"/>
              </a:spcAft>
              <a:buNone/>
            </a:pPr>
            <a:r>
              <a:rPr lang="en-ZA" sz="3600" u="sng" dirty="0" smtClean="0">
                <a:solidFill>
                  <a:srgbClr val="000000"/>
                </a:solidFill>
                <a:latin typeface="Albertus Extra Bold" panose="020E0802040304020204" pitchFamily="34" charset="0"/>
                <a:ea typeface="Times New Roman"/>
                <a:cs typeface="Times New Roman"/>
              </a:rPr>
              <a:t>NGO’s, CBO’s FBO’s, </a:t>
            </a:r>
          </a:p>
          <a:p>
            <a:pPr marL="173038" indent="0" algn="ctr">
              <a:spcAft>
                <a:spcPts val="1000"/>
              </a:spcAft>
              <a:buNone/>
            </a:pPr>
            <a:r>
              <a:rPr lang="en-ZA" sz="3600" u="sng" dirty="0" smtClean="0">
                <a:solidFill>
                  <a:srgbClr val="000000"/>
                </a:solidFill>
                <a:latin typeface="Albertus Extra Bold" panose="020E0802040304020204" pitchFamily="34" charset="0"/>
                <a:ea typeface="Times New Roman"/>
                <a:cs typeface="Times New Roman"/>
              </a:rPr>
              <a:t>Traditional </a:t>
            </a:r>
            <a:r>
              <a:rPr lang="en-ZA" sz="3600" u="sng" dirty="0">
                <a:solidFill>
                  <a:srgbClr val="000000"/>
                </a:solidFill>
                <a:latin typeface="Albertus Extra Bold" panose="020E0802040304020204" pitchFamily="34" charset="0"/>
                <a:ea typeface="Times New Roman"/>
                <a:cs typeface="Times New Roman"/>
              </a:rPr>
              <a:t>leaders, </a:t>
            </a:r>
            <a:r>
              <a:rPr lang="en-ZA" sz="3600" u="sng" dirty="0" smtClean="0">
                <a:solidFill>
                  <a:srgbClr val="000000"/>
                </a:solidFill>
                <a:latin typeface="Albertus Extra Bold" panose="020E0802040304020204" pitchFamily="34" charset="0"/>
                <a:ea typeface="Times New Roman"/>
                <a:cs typeface="Times New Roman"/>
              </a:rPr>
              <a:t>etc.</a:t>
            </a:r>
            <a:endParaRPr lang="en-ZA" i="1" u="sng" dirty="0">
              <a:solidFill>
                <a:srgbClr val="000000"/>
              </a:solidFill>
            </a:endParaRPr>
          </a:p>
        </p:txBody>
      </p:sp>
      <p:sp>
        <p:nvSpPr>
          <p:cNvPr id="5" name="Content Placeholder 4"/>
          <p:cNvSpPr>
            <a:spLocks noGrp="1"/>
          </p:cNvSpPr>
          <p:nvPr>
            <p:ph sz="half" idx="2"/>
          </p:nvPr>
        </p:nvSpPr>
        <p:spPr>
          <a:xfrm>
            <a:off x="-23102" y="1988840"/>
            <a:ext cx="8423920" cy="3632372"/>
          </a:xfrm>
          <a:ln>
            <a:noFill/>
          </a:ln>
        </p:spPr>
        <p:txBody>
          <a:bodyPr>
            <a:normAutofit/>
          </a:bodyPr>
          <a:lstStyle/>
          <a:p>
            <a:pPr marL="173038" lvl="0" indent="0" algn="ctr">
              <a:lnSpc>
                <a:spcPct val="115000"/>
              </a:lnSpc>
              <a:spcAft>
                <a:spcPts val="1000"/>
              </a:spcAft>
              <a:buNone/>
            </a:pPr>
            <a:r>
              <a:rPr lang="en-ZA" sz="3600" i="1" dirty="0" smtClean="0">
                <a:solidFill>
                  <a:prstClr val="black"/>
                </a:solidFill>
                <a:latin typeface="Albertus Extra Bold" panose="020E0802040304020204" pitchFamily="34" charset="0"/>
                <a:ea typeface="Times New Roman"/>
                <a:cs typeface="Times New Roman"/>
              </a:rPr>
              <a:t>Partnering with the aim of mobilising individuals into co-ops</a:t>
            </a:r>
          </a:p>
          <a:p>
            <a:pPr marL="173038" lvl="0" indent="0" algn="ctr">
              <a:lnSpc>
                <a:spcPct val="115000"/>
              </a:lnSpc>
              <a:spcAft>
                <a:spcPts val="1000"/>
              </a:spcAft>
              <a:buNone/>
            </a:pPr>
            <a:r>
              <a:rPr lang="en-ZA" sz="3600" i="1" dirty="0">
                <a:solidFill>
                  <a:prstClr val="black"/>
                </a:solidFill>
                <a:latin typeface="Albertus Extra Bold" panose="020E0802040304020204" pitchFamily="34" charset="0"/>
                <a:ea typeface="Times New Roman"/>
                <a:cs typeface="Times New Roman"/>
              </a:rPr>
              <a:t>t</a:t>
            </a:r>
            <a:r>
              <a:rPr lang="en-ZA" sz="3600" i="1" dirty="0" smtClean="0">
                <a:solidFill>
                  <a:prstClr val="black"/>
                </a:solidFill>
                <a:latin typeface="Albertus Extra Bold" panose="020E0802040304020204" pitchFamily="34" charset="0"/>
                <a:ea typeface="Times New Roman"/>
                <a:cs typeface="Times New Roman"/>
              </a:rPr>
              <a:t>hus </a:t>
            </a:r>
            <a:r>
              <a:rPr lang="en-ZA" sz="3600" dirty="0" smtClean="0">
                <a:solidFill>
                  <a:prstClr val="black"/>
                </a:solidFill>
                <a:latin typeface="Albertus Extra Bold" panose="020E0802040304020204" pitchFamily="34" charset="0"/>
                <a:ea typeface="Times New Roman"/>
                <a:cs typeface="Times New Roman"/>
              </a:rPr>
              <a:t>creating a </a:t>
            </a:r>
            <a:r>
              <a:rPr lang="en-ZA" sz="3600" i="1" dirty="0" err="1" smtClean="0">
                <a:solidFill>
                  <a:prstClr val="black"/>
                </a:solidFill>
                <a:latin typeface="Albertus Extra Bold" panose="020E0802040304020204" pitchFamily="34" charset="0"/>
                <a:ea typeface="Times New Roman"/>
                <a:cs typeface="Times New Roman"/>
              </a:rPr>
              <a:t>a</a:t>
            </a:r>
            <a:r>
              <a:rPr lang="en-ZA" sz="3600" i="1" dirty="0" smtClean="0">
                <a:solidFill>
                  <a:prstClr val="black"/>
                </a:solidFill>
                <a:latin typeface="Albertus Extra Bold" panose="020E0802040304020204" pitchFamily="34" charset="0"/>
                <a:ea typeface="Times New Roman"/>
                <a:cs typeface="Times New Roman"/>
              </a:rPr>
              <a:t> mind-set </a:t>
            </a:r>
            <a:r>
              <a:rPr lang="en-ZA" sz="3600" i="1" dirty="0">
                <a:solidFill>
                  <a:prstClr val="black"/>
                </a:solidFill>
                <a:latin typeface="Albertus Extra Bold" panose="020E0802040304020204" pitchFamily="34" charset="0"/>
                <a:ea typeface="Times New Roman"/>
                <a:cs typeface="Times New Roman"/>
              </a:rPr>
              <a:t>shift from consumption to production of goods and services utilized by them</a:t>
            </a:r>
            <a:r>
              <a:rPr lang="en-ZA" sz="3600" i="1" dirty="0" smtClean="0">
                <a:solidFill>
                  <a:prstClr val="black"/>
                </a:solidFill>
                <a:latin typeface="Albertus Extra Bold" panose="020E0802040304020204" pitchFamily="34" charset="0"/>
                <a:ea typeface="Times New Roman"/>
                <a:cs typeface="Times New Roman"/>
              </a:rPr>
              <a:t>.</a:t>
            </a:r>
            <a:endParaRPr lang="en-ZA" i="1"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53287" y="6059487"/>
            <a:ext cx="1890713"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Slide Number Placeholder 5"/>
          <p:cNvSpPr>
            <a:spLocks noGrp="1"/>
          </p:cNvSpPr>
          <p:nvPr>
            <p:ph type="sldNum" sz="quarter" idx="12"/>
          </p:nvPr>
        </p:nvSpPr>
        <p:spPr/>
        <p:txBody>
          <a:bodyPr/>
          <a:lstStyle/>
          <a:p>
            <a:fld id="{850B32C9-D28B-4A61-A53D-04C585FE7528}" type="slidenum">
              <a:rPr lang="en-ZA" smtClean="0"/>
              <a:pPr/>
              <a:t>30</a:t>
            </a:fld>
            <a:endParaRPr lang="en-ZA"/>
          </a:p>
        </p:txBody>
      </p:sp>
    </p:spTree>
    <p:extLst>
      <p:ext uri="{BB962C8B-B14F-4D97-AF65-F5344CB8AC3E}">
        <p14:creationId xmlns:p14="http://schemas.microsoft.com/office/powerpoint/2010/main" xmlns="" val="36101739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24744"/>
            <a:ext cx="8388424" cy="4934743"/>
          </a:xfrm>
          <a:solidFill>
            <a:schemeClr val="accent3">
              <a:lumMod val="40000"/>
              <a:lumOff val="60000"/>
            </a:schemeClr>
          </a:solidFill>
        </p:spPr>
        <p:txBody>
          <a:bodyPr>
            <a:normAutofit fontScale="92500" lnSpcReduction="10000"/>
          </a:bodyPr>
          <a:lstStyle/>
          <a:p>
            <a:pPr marL="624078" indent="-514350">
              <a:buNone/>
            </a:pPr>
            <a:r>
              <a:rPr lang="en-ZA" dirty="0" smtClean="0">
                <a:latin typeface="Albertus Extra Bold" panose="020E0802040304020204" pitchFamily="34" charset="0"/>
              </a:rPr>
              <a:t>1.	</a:t>
            </a:r>
            <a:r>
              <a:rPr lang="en-ZA" sz="2800" u="sng" dirty="0" smtClean="0">
                <a:solidFill>
                  <a:srgbClr val="000000"/>
                </a:solidFill>
                <a:latin typeface="Albertus Extra Bold" panose="020E0802040304020204" pitchFamily="34" charset="0"/>
              </a:rPr>
              <a:t>Existing cooperatives </a:t>
            </a:r>
            <a:r>
              <a:rPr lang="en-ZA" sz="2400" i="1" dirty="0" smtClean="0">
                <a:solidFill>
                  <a:srgbClr val="000000"/>
                </a:solidFill>
                <a:latin typeface="Albertus Extra Bold" panose="020E0802040304020204" pitchFamily="34" charset="0"/>
              </a:rPr>
              <a:t>who are not productive especially those involved in agriculture, food processing and manufacturing.</a:t>
            </a:r>
          </a:p>
          <a:p>
            <a:pPr marL="624078" indent="-514350">
              <a:buNone/>
            </a:pPr>
            <a:endParaRPr lang="en-ZA" sz="1200" dirty="0" smtClean="0">
              <a:solidFill>
                <a:srgbClr val="000000"/>
              </a:solidFill>
              <a:latin typeface="Albertus Extra Bold" panose="020E0802040304020204" pitchFamily="34" charset="0"/>
            </a:endParaRPr>
          </a:p>
          <a:p>
            <a:pPr marL="624078" indent="-514350">
              <a:buNone/>
            </a:pPr>
            <a:r>
              <a:rPr lang="en-ZA" dirty="0" smtClean="0">
                <a:solidFill>
                  <a:srgbClr val="000000"/>
                </a:solidFill>
                <a:latin typeface="Albertus Extra Bold" panose="020E0802040304020204" pitchFamily="34" charset="0"/>
              </a:rPr>
              <a:t>2. </a:t>
            </a:r>
            <a:r>
              <a:rPr lang="en-ZA" sz="2800" u="sng" dirty="0" smtClean="0">
                <a:solidFill>
                  <a:srgbClr val="000000"/>
                </a:solidFill>
                <a:latin typeface="Albertus Extra Bold" panose="020E0802040304020204" pitchFamily="34" charset="0"/>
              </a:rPr>
              <a:t>Land claim beneficiaries </a:t>
            </a:r>
            <a:r>
              <a:rPr lang="en-ZA" sz="2400" i="1" dirty="0" smtClean="0">
                <a:solidFill>
                  <a:srgbClr val="000000"/>
                </a:solidFill>
                <a:latin typeface="Albertus Extra Bold" panose="020E0802040304020204" pitchFamily="34" charset="0"/>
              </a:rPr>
              <a:t>who are not using their land productively.</a:t>
            </a:r>
          </a:p>
          <a:p>
            <a:pPr marL="624078" indent="-514350">
              <a:buNone/>
            </a:pPr>
            <a:endParaRPr lang="en-ZA" sz="1800" dirty="0" smtClean="0">
              <a:solidFill>
                <a:srgbClr val="000000"/>
              </a:solidFill>
              <a:latin typeface="Albertus Extra Bold" panose="020E0802040304020204" pitchFamily="34" charset="0"/>
            </a:endParaRPr>
          </a:p>
          <a:p>
            <a:pPr marL="624078" indent="-514350">
              <a:buNone/>
            </a:pPr>
            <a:r>
              <a:rPr lang="en-ZA" dirty="0" smtClean="0">
                <a:solidFill>
                  <a:srgbClr val="000000"/>
                </a:solidFill>
                <a:latin typeface="Albertus Extra Bold" panose="020E0802040304020204" pitchFamily="34" charset="0"/>
              </a:rPr>
              <a:t>3. </a:t>
            </a:r>
            <a:r>
              <a:rPr lang="en-ZA" sz="2800" u="sng" dirty="0" smtClean="0">
                <a:solidFill>
                  <a:srgbClr val="000000"/>
                </a:solidFill>
                <a:latin typeface="Albertus Extra Bold" panose="020E0802040304020204" pitchFamily="34" charset="0"/>
              </a:rPr>
              <a:t>Child headed households ,unemployed youth and women </a:t>
            </a:r>
            <a:r>
              <a:rPr lang="en-ZA" sz="2400" i="1" dirty="0" smtClean="0">
                <a:solidFill>
                  <a:srgbClr val="000000"/>
                </a:solidFill>
                <a:latin typeface="Albertus Extra Bold" panose="020E0802040304020204" pitchFamily="34" charset="0"/>
              </a:rPr>
              <a:t>especially those in rural areas, informal settlements and townships. </a:t>
            </a:r>
          </a:p>
          <a:p>
            <a:pPr marL="624078" indent="-514350">
              <a:buNone/>
            </a:pPr>
            <a:endParaRPr lang="en-ZA" sz="1200" i="1" dirty="0" smtClean="0">
              <a:solidFill>
                <a:srgbClr val="000000"/>
              </a:solidFill>
              <a:latin typeface="Albertus Extra Bold" panose="020E0802040304020204" pitchFamily="34" charset="0"/>
            </a:endParaRPr>
          </a:p>
          <a:p>
            <a:pPr marL="624078" lvl="0" indent="-514350">
              <a:buNone/>
            </a:pPr>
            <a:r>
              <a:rPr lang="en-ZA" dirty="0">
                <a:solidFill>
                  <a:srgbClr val="000000"/>
                </a:solidFill>
                <a:latin typeface="Albertus Extra Bold" panose="020E0802040304020204" pitchFamily="34" charset="0"/>
              </a:rPr>
              <a:t>4. </a:t>
            </a:r>
            <a:r>
              <a:rPr lang="en-ZA" sz="2800" u="sng" dirty="0">
                <a:solidFill>
                  <a:srgbClr val="000000"/>
                </a:solidFill>
                <a:latin typeface="Albertus Extra Bold" panose="020E0802040304020204" pitchFamily="34" charset="0"/>
              </a:rPr>
              <a:t>Members of poor families </a:t>
            </a:r>
            <a:r>
              <a:rPr lang="en-ZA" sz="2400" i="1" dirty="0">
                <a:solidFill>
                  <a:srgbClr val="000000"/>
                </a:solidFill>
                <a:latin typeface="Albertus Extra Bold" panose="020E0802040304020204" pitchFamily="34" charset="0"/>
              </a:rPr>
              <a:t>who appear on the  national social grant register  and indigent registers of municipalities</a:t>
            </a:r>
            <a:r>
              <a:rPr lang="en-ZA" sz="2400" i="1" dirty="0">
                <a:solidFill>
                  <a:prstClr val="black"/>
                </a:solidFill>
                <a:latin typeface="Albertus Extra Bold" panose="020E0802040304020204" pitchFamily="34" charset="0"/>
              </a:rPr>
              <a:t>.</a:t>
            </a:r>
          </a:p>
          <a:p>
            <a:pPr marL="624078" indent="-514350">
              <a:buNone/>
            </a:pPr>
            <a:endParaRPr lang="en-ZA" sz="1800" i="1" dirty="0" smtClean="0">
              <a:latin typeface="Albertus Extra Bold" panose="020E0802040304020204" pitchFamily="34" charset="0"/>
            </a:endParaRPr>
          </a:p>
          <a:p>
            <a:pPr marL="624078" indent="-514350">
              <a:buNone/>
            </a:pPr>
            <a:endParaRPr lang="en-ZA" dirty="0" smtClean="0"/>
          </a:p>
          <a:p>
            <a:pPr marL="624078" indent="-514350">
              <a:buAutoNum type="arabicPeriod"/>
            </a:pPr>
            <a:endParaRPr lang="en-ZA"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53287" y="6059487"/>
            <a:ext cx="1890713"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Rectangle 2"/>
          <p:cNvSpPr/>
          <p:nvPr/>
        </p:nvSpPr>
        <p:spPr>
          <a:xfrm>
            <a:off x="0" y="15079"/>
            <a:ext cx="9144000" cy="829971"/>
          </a:xfrm>
          <a:prstGeom prst="rect">
            <a:avLst/>
          </a:prstGeom>
          <a:solidFill>
            <a:srgbClr val="92D050"/>
          </a:solidFill>
          <a:ln>
            <a:solidFill>
              <a:schemeClr val="tx1"/>
            </a:solidFill>
          </a:ln>
        </p:spPr>
        <p:txBody>
          <a:bodyPr wrap="square">
            <a:spAutoFit/>
          </a:bodyPr>
          <a:lstStyle/>
          <a:p>
            <a:pPr lvl="0" algn="ctr">
              <a:lnSpc>
                <a:spcPct val="150000"/>
              </a:lnSpc>
              <a:spcBef>
                <a:spcPct val="0"/>
              </a:spcBef>
              <a:defRPr/>
            </a:pPr>
            <a:r>
              <a:rPr lang="en-ZA" sz="3600" spc="-100" dirty="0">
                <a:solidFill>
                  <a:srgbClr val="000000"/>
                </a:solidFill>
                <a:latin typeface="Albertus Extra Bold" panose="020E0802040304020204" pitchFamily="34" charset="0"/>
              </a:rPr>
              <a:t>Target groups for our </a:t>
            </a:r>
            <a:r>
              <a:rPr lang="en-ZA" sz="3600" spc="-100" dirty="0" smtClean="0">
                <a:solidFill>
                  <a:srgbClr val="000000"/>
                </a:solidFill>
                <a:latin typeface="Albertus Extra Bold" panose="020E0802040304020204" pitchFamily="34" charset="0"/>
              </a:rPr>
              <a:t>Programmes</a:t>
            </a:r>
            <a:endParaRPr lang="en-ZA" sz="3600" spc="-100" dirty="0">
              <a:solidFill>
                <a:srgbClr val="000000"/>
              </a:solidFill>
              <a:latin typeface="Albertus Extra Bold" panose="020E0802040304020204" pitchFamily="34" charset="0"/>
            </a:endParaRPr>
          </a:p>
        </p:txBody>
      </p:sp>
      <p:sp>
        <p:nvSpPr>
          <p:cNvPr id="6" name="Slide Number Placeholder 5"/>
          <p:cNvSpPr>
            <a:spLocks noGrp="1"/>
          </p:cNvSpPr>
          <p:nvPr>
            <p:ph type="sldNum" sz="quarter" idx="12"/>
          </p:nvPr>
        </p:nvSpPr>
        <p:spPr/>
        <p:txBody>
          <a:bodyPr/>
          <a:lstStyle/>
          <a:p>
            <a:fld id="{850B32C9-D28B-4A61-A53D-04C585FE7528}" type="slidenum">
              <a:rPr lang="en-ZA" smtClean="0"/>
              <a:pPr/>
              <a:t>31</a:t>
            </a:fld>
            <a:endParaRPr lang="en-ZA"/>
          </a:p>
        </p:txBody>
      </p:sp>
    </p:spTree>
    <p:extLst>
      <p:ext uri="{BB962C8B-B14F-4D97-AF65-F5344CB8AC3E}">
        <p14:creationId xmlns:p14="http://schemas.microsoft.com/office/powerpoint/2010/main" xmlns="" val="41402717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8532440" cy="6059487"/>
          </a:xfrm>
          <a:solidFill>
            <a:schemeClr val="accent3">
              <a:lumMod val="40000"/>
              <a:lumOff val="60000"/>
            </a:schemeClr>
          </a:solidFill>
        </p:spPr>
        <p:txBody>
          <a:bodyPr>
            <a:normAutofit/>
          </a:bodyPr>
          <a:lstStyle/>
          <a:p>
            <a:pPr marL="109728" indent="0">
              <a:buNone/>
            </a:pPr>
            <a:endParaRPr lang="en-ZA" sz="1400" u="sng" dirty="0" smtClean="0">
              <a:latin typeface="Albertus Extra Bold" panose="020E0802040304020204" pitchFamily="34" charset="0"/>
            </a:endParaRPr>
          </a:p>
          <a:p>
            <a:pPr marL="624078" indent="-514350">
              <a:buAutoNum type="arabicPeriod" startAt="5"/>
            </a:pPr>
            <a:r>
              <a:rPr lang="en-ZA" sz="2800" u="sng" dirty="0" smtClean="0">
                <a:solidFill>
                  <a:srgbClr val="000000"/>
                </a:solidFill>
                <a:latin typeface="Albertus Extra Bold" panose="020E0802040304020204" pitchFamily="34" charset="0"/>
              </a:rPr>
              <a:t>Faith based organisations </a:t>
            </a:r>
            <a:r>
              <a:rPr lang="en-ZA" sz="2800" i="1" dirty="0" smtClean="0">
                <a:solidFill>
                  <a:srgbClr val="000000"/>
                </a:solidFill>
                <a:latin typeface="Albertus Extra Bold" panose="020E0802040304020204" pitchFamily="34" charset="0"/>
              </a:rPr>
              <a:t>especially those that are in poor rural areas  and townships. </a:t>
            </a:r>
          </a:p>
          <a:p>
            <a:pPr marL="514350" lvl="0" indent="-514350">
              <a:buFont typeface="Arial" panose="020B0604020202020204" pitchFamily="34" charset="0"/>
              <a:buAutoNum type="arabicPeriod" startAt="6"/>
            </a:pPr>
            <a:endParaRPr lang="en-ZA" sz="1000" u="sng" dirty="0" smtClean="0">
              <a:solidFill>
                <a:srgbClr val="000000"/>
              </a:solidFill>
              <a:latin typeface="Albertus Extra Bold" panose="020E0802040304020204" pitchFamily="34" charset="0"/>
            </a:endParaRPr>
          </a:p>
          <a:p>
            <a:pPr marL="514350" lvl="0" indent="-514350">
              <a:buFont typeface="Arial" panose="020B0604020202020204" pitchFamily="34" charset="0"/>
              <a:buAutoNum type="arabicPeriod" startAt="6"/>
            </a:pPr>
            <a:r>
              <a:rPr lang="en-ZA" sz="2800" u="sng" dirty="0" smtClean="0">
                <a:solidFill>
                  <a:srgbClr val="000000"/>
                </a:solidFill>
                <a:latin typeface="Albertus Extra Bold" panose="020E0802040304020204" pitchFamily="34" charset="0"/>
              </a:rPr>
              <a:t>Organised </a:t>
            </a:r>
            <a:r>
              <a:rPr lang="en-ZA" sz="2800" u="sng" dirty="0">
                <a:solidFill>
                  <a:srgbClr val="000000"/>
                </a:solidFill>
                <a:latin typeface="Albertus Extra Bold" panose="020E0802040304020204" pitchFamily="34" charset="0"/>
              </a:rPr>
              <a:t>groups </a:t>
            </a:r>
            <a:r>
              <a:rPr lang="en-ZA" sz="2800" i="1" dirty="0">
                <a:solidFill>
                  <a:srgbClr val="000000"/>
                </a:solidFill>
                <a:latin typeface="Albertus Extra Bold" panose="020E0802040304020204" pitchFamily="34" charset="0"/>
              </a:rPr>
              <a:t>such as the Taxi Industry, </a:t>
            </a:r>
            <a:r>
              <a:rPr lang="en-ZA" sz="2800" i="1" dirty="0" err="1">
                <a:solidFill>
                  <a:srgbClr val="000000"/>
                </a:solidFill>
                <a:latin typeface="Albertus Extra Bold" panose="020E0802040304020204" pitchFamily="34" charset="0"/>
              </a:rPr>
              <a:t>Stokvels</a:t>
            </a:r>
            <a:r>
              <a:rPr lang="en-ZA" sz="2800" i="1" dirty="0">
                <a:solidFill>
                  <a:srgbClr val="000000"/>
                </a:solidFill>
                <a:latin typeface="Albertus Extra Bold" panose="020E0802040304020204" pitchFamily="34" charset="0"/>
              </a:rPr>
              <a:t>, Burial Clubs etc.</a:t>
            </a:r>
          </a:p>
          <a:p>
            <a:pPr marL="514350" lvl="0" indent="-514350">
              <a:buFont typeface="Arial" panose="020B0604020202020204" pitchFamily="34" charset="0"/>
              <a:buAutoNum type="arabicPeriod" startAt="6"/>
            </a:pPr>
            <a:endParaRPr lang="en-ZA" sz="1000" u="sng" dirty="0" smtClean="0">
              <a:solidFill>
                <a:srgbClr val="000000"/>
              </a:solidFill>
              <a:latin typeface="Albertus Extra Bold" panose="020E0802040304020204" pitchFamily="34" charset="0"/>
            </a:endParaRPr>
          </a:p>
          <a:p>
            <a:pPr marL="514350" lvl="0" indent="-514350">
              <a:buFont typeface="Arial" panose="020B0604020202020204" pitchFamily="34" charset="0"/>
              <a:buAutoNum type="arabicPeriod" startAt="6"/>
            </a:pPr>
            <a:r>
              <a:rPr lang="en-ZA" sz="2800" u="sng" dirty="0" smtClean="0">
                <a:solidFill>
                  <a:srgbClr val="000000"/>
                </a:solidFill>
                <a:latin typeface="Albertus Extra Bold" panose="020E0802040304020204" pitchFamily="34" charset="0"/>
              </a:rPr>
              <a:t>The Unemployed – </a:t>
            </a:r>
            <a:r>
              <a:rPr lang="en-ZA" sz="2800" i="1" dirty="0" smtClean="0">
                <a:solidFill>
                  <a:srgbClr val="000000"/>
                </a:solidFill>
                <a:latin typeface="Albertus Extra Bold" panose="020E0802040304020204" pitchFamily="34" charset="0"/>
              </a:rPr>
              <a:t>graduates, retrenched, etc.</a:t>
            </a:r>
          </a:p>
          <a:p>
            <a:pPr marL="514350" lvl="0" indent="-514350">
              <a:buFont typeface="Arial" panose="020B0604020202020204" pitchFamily="34" charset="0"/>
              <a:buAutoNum type="arabicPeriod" startAt="8"/>
            </a:pPr>
            <a:endParaRPr lang="en-ZA" sz="1050" dirty="0" smtClean="0">
              <a:solidFill>
                <a:srgbClr val="000000"/>
              </a:solidFill>
              <a:latin typeface="Albertus Extra Bold" panose="020E0802040304020204" pitchFamily="34" charset="0"/>
            </a:endParaRPr>
          </a:p>
          <a:p>
            <a:pPr marL="514350" lvl="0" indent="-514350">
              <a:buFont typeface="Arial" panose="020B0604020202020204" pitchFamily="34" charset="0"/>
              <a:buAutoNum type="arabicPeriod" startAt="8"/>
              <a:tabLst>
                <a:tab pos="725488" algn="l"/>
              </a:tabLst>
            </a:pPr>
            <a:r>
              <a:rPr lang="en-ZA" sz="2800" u="sng" dirty="0" smtClean="0">
                <a:solidFill>
                  <a:srgbClr val="000000"/>
                </a:solidFill>
                <a:latin typeface="Albertus Extra Bold" panose="020E0802040304020204" pitchFamily="34" charset="0"/>
              </a:rPr>
              <a:t>Former </a:t>
            </a:r>
            <a:r>
              <a:rPr lang="en-ZA" sz="2800" u="sng" dirty="0">
                <a:solidFill>
                  <a:srgbClr val="000000"/>
                </a:solidFill>
                <a:latin typeface="Albertus Extra Bold" panose="020E0802040304020204" pitchFamily="34" charset="0"/>
              </a:rPr>
              <a:t>Public Servants</a:t>
            </a:r>
            <a:r>
              <a:rPr lang="en-ZA" sz="2800" dirty="0">
                <a:solidFill>
                  <a:srgbClr val="000000"/>
                </a:solidFill>
                <a:latin typeface="Albertus Extra Bold" panose="020E0802040304020204" pitchFamily="34" charset="0"/>
              </a:rPr>
              <a:t>, </a:t>
            </a:r>
            <a:r>
              <a:rPr lang="en-ZA" sz="2800" i="1" dirty="0">
                <a:solidFill>
                  <a:srgbClr val="000000"/>
                </a:solidFill>
                <a:latin typeface="Albertus Extra Bold" panose="020E0802040304020204" pitchFamily="34" charset="0"/>
              </a:rPr>
              <a:t>Teachers, nurses, administrators</a:t>
            </a:r>
            <a:r>
              <a:rPr lang="en-ZA" sz="2800" i="1" dirty="0" smtClean="0">
                <a:solidFill>
                  <a:srgbClr val="000000"/>
                </a:solidFill>
                <a:latin typeface="Albertus Extra Bold" panose="020E0802040304020204" pitchFamily="34" charset="0"/>
              </a:rPr>
              <a:t>.</a:t>
            </a:r>
          </a:p>
          <a:p>
            <a:pPr marL="514350" lvl="0" indent="-514350">
              <a:buFont typeface="Arial" panose="020B0604020202020204" pitchFamily="34" charset="0"/>
              <a:buAutoNum type="arabicPeriod" startAt="8"/>
              <a:tabLst>
                <a:tab pos="725488" algn="l"/>
              </a:tabLst>
            </a:pPr>
            <a:endParaRPr lang="en-ZA" sz="1000" i="1" dirty="0">
              <a:solidFill>
                <a:srgbClr val="000000"/>
              </a:solidFill>
              <a:latin typeface="Albertus Extra Bold" panose="020E0802040304020204" pitchFamily="34" charset="0"/>
            </a:endParaRPr>
          </a:p>
          <a:p>
            <a:pPr marL="514350" lvl="0" indent="-514350">
              <a:buFont typeface="Arial" panose="020B0604020202020204" pitchFamily="34" charset="0"/>
              <a:buAutoNum type="arabicPeriod" startAt="8"/>
              <a:tabLst>
                <a:tab pos="725488" algn="l"/>
              </a:tabLst>
            </a:pPr>
            <a:r>
              <a:rPr lang="en-ZA" sz="2800" u="sng" dirty="0" smtClean="0">
                <a:solidFill>
                  <a:srgbClr val="000000"/>
                </a:solidFill>
                <a:latin typeface="Albertus Extra Bold" panose="020E0802040304020204" pitchFamily="34" charset="0"/>
              </a:rPr>
              <a:t>School children/learners </a:t>
            </a:r>
            <a:r>
              <a:rPr lang="en-ZA" sz="2800" i="1" dirty="0" smtClean="0">
                <a:solidFill>
                  <a:srgbClr val="000000"/>
                </a:solidFill>
                <a:latin typeface="Albertus Extra Bold" panose="020E0802040304020204" pitchFamily="34" charset="0"/>
              </a:rPr>
              <a:t>– providing a sense and opportunities of self-sufficiency</a:t>
            </a:r>
            <a:endParaRPr lang="en-ZA" sz="2800" dirty="0">
              <a:solidFill>
                <a:prstClr val="black"/>
              </a:solidFill>
              <a:latin typeface="Albertus Extra Bold" panose="020E0802040304020204" pitchFamily="34" charset="0"/>
            </a:endParaRPr>
          </a:p>
          <a:p>
            <a:pPr marL="624078" indent="-514350">
              <a:buAutoNum type="arabicPeriod" startAt="5"/>
            </a:pPr>
            <a:endParaRPr lang="en-ZA" dirty="0" smtClean="0">
              <a:latin typeface="Albertus Extra Bold" panose="020E0802040304020204" pitchFamily="34" charset="0"/>
            </a:endParaRPr>
          </a:p>
          <a:p>
            <a:pPr marL="624078" indent="-514350">
              <a:buAutoNum type="arabicPeriod"/>
            </a:pPr>
            <a:endParaRPr lang="en-ZA" dirty="0" smtClean="0"/>
          </a:p>
          <a:p>
            <a:pPr marL="624078" indent="-514350">
              <a:buAutoNum type="arabicPeriod"/>
            </a:pPr>
            <a:endParaRPr lang="en-ZA" dirty="0"/>
          </a:p>
        </p:txBody>
      </p:sp>
      <p:sp>
        <p:nvSpPr>
          <p:cNvPr id="3" name="Slide Number Placeholder 2"/>
          <p:cNvSpPr>
            <a:spLocks noGrp="1"/>
          </p:cNvSpPr>
          <p:nvPr>
            <p:ph type="sldNum" sz="quarter" idx="12"/>
          </p:nvPr>
        </p:nvSpPr>
        <p:spPr/>
        <p:txBody>
          <a:bodyPr/>
          <a:lstStyle/>
          <a:p>
            <a:fld id="{D7FBA60C-05AB-42B5-9D94-252FA652E1B4}" type="slidenum">
              <a:rPr lang="en-ZA" smtClean="0"/>
              <a:pPr/>
              <a:t>32</a:t>
            </a:fld>
            <a:endParaRPr lang="en-ZA"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53287" y="6059487"/>
            <a:ext cx="1890713"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9376256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1843090"/>
            <a:ext cx="8460432" cy="4216397"/>
          </a:xfrm>
          <a:solidFill>
            <a:schemeClr val="accent3">
              <a:lumMod val="40000"/>
              <a:lumOff val="60000"/>
            </a:schemeClr>
          </a:solidFill>
        </p:spPr>
        <p:txBody>
          <a:bodyPr>
            <a:normAutofit/>
          </a:bodyPr>
          <a:lstStyle/>
          <a:p>
            <a:pPr marL="514350" indent="-514350">
              <a:buFont typeface="+mj-lt"/>
              <a:buAutoNum type="arabicPeriod"/>
            </a:pPr>
            <a:r>
              <a:rPr lang="en-ZA" sz="2800" dirty="0" smtClean="0">
                <a:solidFill>
                  <a:srgbClr val="000000"/>
                </a:solidFill>
                <a:latin typeface="Albertus Extra Bold" panose="020E0802040304020204" pitchFamily="34" charset="0"/>
              </a:rPr>
              <a:t>Cooperatives attract progressive private sector investment. </a:t>
            </a:r>
          </a:p>
          <a:p>
            <a:pPr marL="514350" indent="-514350">
              <a:buFont typeface="+mj-lt"/>
              <a:buAutoNum type="arabicPeriod"/>
            </a:pPr>
            <a:endParaRPr lang="en-ZA" sz="1050" dirty="0" smtClean="0">
              <a:solidFill>
                <a:srgbClr val="000000"/>
              </a:solidFill>
              <a:latin typeface="Albertus Extra Bold" panose="020E0802040304020204" pitchFamily="34" charset="0"/>
            </a:endParaRPr>
          </a:p>
          <a:p>
            <a:pPr marL="514350" indent="-514350">
              <a:buFont typeface="+mj-lt"/>
              <a:buAutoNum type="arabicPeriod"/>
            </a:pPr>
            <a:r>
              <a:rPr lang="en-ZA" sz="2800" dirty="0" smtClean="0">
                <a:solidFill>
                  <a:srgbClr val="000000"/>
                </a:solidFill>
                <a:latin typeface="Albertus Extra Bold" panose="020E0802040304020204" pitchFamily="34" charset="0"/>
              </a:rPr>
              <a:t>Government investment on infrastructure.</a:t>
            </a:r>
          </a:p>
          <a:p>
            <a:pPr marL="514350" indent="-514350">
              <a:buFont typeface="+mj-lt"/>
              <a:buAutoNum type="arabicPeriod"/>
            </a:pPr>
            <a:endParaRPr lang="en-ZA" sz="1050" dirty="0" smtClean="0">
              <a:solidFill>
                <a:srgbClr val="000000"/>
              </a:solidFill>
              <a:latin typeface="Albertus Extra Bold" panose="020E0802040304020204" pitchFamily="34" charset="0"/>
            </a:endParaRPr>
          </a:p>
          <a:p>
            <a:pPr marL="514350" indent="-514350">
              <a:buFont typeface="+mj-lt"/>
              <a:buAutoNum type="arabicPeriod"/>
            </a:pPr>
            <a:r>
              <a:rPr lang="en-ZA" sz="2800" dirty="0" smtClean="0">
                <a:solidFill>
                  <a:srgbClr val="000000"/>
                </a:solidFill>
                <a:latin typeface="Albertus Extra Bold" panose="020E0802040304020204" pitchFamily="34" charset="0"/>
              </a:rPr>
              <a:t>Government and private sector investment on skills development.</a:t>
            </a:r>
          </a:p>
          <a:p>
            <a:pPr marL="514350" indent="-514350">
              <a:buFont typeface="+mj-lt"/>
              <a:buAutoNum type="arabicPeriod"/>
            </a:pPr>
            <a:endParaRPr lang="en-ZA" sz="1050" dirty="0" smtClean="0">
              <a:solidFill>
                <a:srgbClr val="000000"/>
              </a:solidFill>
              <a:latin typeface="Albertus Extra Bold" panose="020E0802040304020204" pitchFamily="34" charset="0"/>
            </a:endParaRPr>
          </a:p>
          <a:p>
            <a:pPr marL="514350" indent="-514350">
              <a:buFont typeface="+mj-lt"/>
              <a:buAutoNum type="arabicPeriod"/>
            </a:pPr>
            <a:r>
              <a:rPr lang="en-ZA" sz="2800" dirty="0" smtClean="0">
                <a:solidFill>
                  <a:srgbClr val="000000"/>
                </a:solidFill>
                <a:latin typeface="Albertus Extra Bold" panose="020E0802040304020204" pitchFamily="34" charset="0"/>
              </a:rPr>
              <a:t>Reduce dependency of underdeveloped communities on government handouts.</a:t>
            </a:r>
          </a:p>
          <a:p>
            <a:pPr>
              <a:buNone/>
            </a:pPr>
            <a:endParaRPr lang="en-ZA" sz="2400" dirty="0"/>
          </a:p>
        </p:txBody>
      </p:sp>
      <p:sp>
        <p:nvSpPr>
          <p:cNvPr id="3" name="Slide Number Placeholder 2"/>
          <p:cNvSpPr>
            <a:spLocks noGrp="1"/>
          </p:cNvSpPr>
          <p:nvPr>
            <p:ph type="sldNum" sz="quarter" idx="12"/>
          </p:nvPr>
        </p:nvSpPr>
        <p:spPr/>
        <p:txBody>
          <a:bodyPr/>
          <a:lstStyle/>
          <a:p>
            <a:fld id="{D7FBA60C-05AB-42B5-9D94-252FA652E1B4}" type="slidenum">
              <a:rPr lang="en-ZA">
                <a:solidFill>
                  <a:prstClr val="black">
                    <a:tint val="75000"/>
                  </a:prstClr>
                </a:solidFill>
              </a:rPr>
              <a:pPr/>
              <a:t>33</a:t>
            </a:fld>
            <a:endParaRPr lang="en-ZA" dirty="0">
              <a:solidFill>
                <a:prstClr val="black">
                  <a:tint val="75000"/>
                </a:prstClr>
              </a:solidFill>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53287" y="6059487"/>
            <a:ext cx="1890713"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Rectangle 1"/>
          <p:cNvSpPr/>
          <p:nvPr/>
        </p:nvSpPr>
        <p:spPr>
          <a:xfrm>
            <a:off x="0" y="0"/>
            <a:ext cx="9144000" cy="156966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ZA" sz="3200" dirty="0" smtClean="0">
                <a:solidFill>
                  <a:prstClr val="black"/>
                </a:solidFill>
                <a:latin typeface="Albertus Extra Bold" panose="020E0802040304020204" pitchFamily="34" charset="0"/>
                <a:ea typeface="+mj-ea"/>
                <a:cs typeface="+mj-cs"/>
              </a:rPr>
              <a:t>Value-add of supporting </a:t>
            </a:r>
            <a:r>
              <a:rPr lang="en-ZA" sz="3200" dirty="0">
                <a:solidFill>
                  <a:prstClr val="black"/>
                </a:solidFill>
                <a:latin typeface="Albertus Extra Bold" panose="020E0802040304020204" pitchFamily="34" charset="0"/>
                <a:ea typeface="+mj-ea"/>
                <a:cs typeface="+mj-cs"/>
              </a:rPr>
              <a:t/>
            </a:r>
            <a:br>
              <a:rPr lang="en-ZA" sz="3200" dirty="0">
                <a:solidFill>
                  <a:prstClr val="black"/>
                </a:solidFill>
                <a:latin typeface="Albertus Extra Bold" panose="020E0802040304020204" pitchFamily="34" charset="0"/>
                <a:ea typeface="+mj-ea"/>
                <a:cs typeface="+mj-cs"/>
              </a:rPr>
            </a:br>
            <a:r>
              <a:rPr lang="en-ZA" sz="3200" dirty="0">
                <a:solidFill>
                  <a:prstClr val="black"/>
                </a:solidFill>
                <a:latin typeface="Albertus Extra Bold" panose="020E0802040304020204" pitchFamily="34" charset="0"/>
                <a:ea typeface="+mj-ea"/>
                <a:cs typeface="+mj-cs"/>
              </a:rPr>
              <a:t>Cooperatives as a tool for Community Economic Development </a:t>
            </a:r>
            <a:endParaRPr lang="en-ZA" sz="1200" dirty="0"/>
          </a:p>
        </p:txBody>
      </p:sp>
    </p:spTree>
    <p:extLst>
      <p:ext uri="{BB962C8B-B14F-4D97-AF65-F5344CB8AC3E}">
        <p14:creationId xmlns:p14="http://schemas.microsoft.com/office/powerpoint/2010/main" xmlns="" val="32787019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188640"/>
            <a:ext cx="8388424" cy="5870847"/>
          </a:xfrm>
          <a:solidFill>
            <a:schemeClr val="accent3">
              <a:lumMod val="40000"/>
              <a:lumOff val="60000"/>
            </a:schemeClr>
          </a:solidFill>
        </p:spPr>
        <p:txBody>
          <a:bodyPr>
            <a:normAutofit/>
          </a:bodyPr>
          <a:lstStyle/>
          <a:p>
            <a:pPr marL="536575" indent="-536575">
              <a:buAutoNum type="arabicPeriod" startAt="5"/>
            </a:pPr>
            <a:r>
              <a:rPr lang="en-ZA" sz="2400" dirty="0" smtClean="0">
                <a:solidFill>
                  <a:srgbClr val="000000"/>
                </a:solidFill>
                <a:latin typeface="Albertus Extra Bold" panose="020E0802040304020204" pitchFamily="34" charset="0"/>
              </a:rPr>
              <a:t>Facilitate Integrated  Development Planning by different stakeholder. </a:t>
            </a:r>
          </a:p>
          <a:p>
            <a:pPr marL="536575" indent="-536575">
              <a:buAutoNum type="arabicPeriod" startAt="5"/>
            </a:pPr>
            <a:endParaRPr lang="en-ZA" sz="1600" dirty="0">
              <a:solidFill>
                <a:srgbClr val="000000"/>
              </a:solidFill>
              <a:latin typeface="Albertus Extra Bold" panose="020E0802040304020204" pitchFamily="34" charset="0"/>
            </a:endParaRPr>
          </a:p>
          <a:p>
            <a:pPr marL="536575" indent="-536575">
              <a:buAutoNum type="arabicPeriod" startAt="5"/>
            </a:pPr>
            <a:r>
              <a:rPr lang="en-ZA" sz="2400" dirty="0" smtClean="0">
                <a:solidFill>
                  <a:srgbClr val="000000"/>
                </a:solidFill>
                <a:latin typeface="Albertus Extra Bold" panose="020E0802040304020204" pitchFamily="34" charset="0"/>
              </a:rPr>
              <a:t>Promote usage of technologies by communities for their own development. </a:t>
            </a:r>
          </a:p>
          <a:p>
            <a:pPr marL="536575" indent="-536575">
              <a:buAutoNum type="arabicPeriod" startAt="5"/>
            </a:pPr>
            <a:endParaRPr lang="en-ZA" sz="1400" dirty="0">
              <a:solidFill>
                <a:srgbClr val="000000"/>
              </a:solidFill>
              <a:latin typeface="Albertus Extra Bold" panose="020E0802040304020204" pitchFamily="34" charset="0"/>
            </a:endParaRPr>
          </a:p>
          <a:p>
            <a:pPr marL="536575" indent="-536575">
              <a:buAutoNum type="arabicPeriod" startAt="5"/>
            </a:pPr>
            <a:r>
              <a:rPr lang="en-ZA" sz="2400" dirty="0" smtClean="0">
                <a:solidFill>
                  <a:srgbClr val="000000"/>
                </a:solidFill>
                <a:latin typeface="Albertus Extra Bold" panose="020E0802040304020204" pitchFamily="34" charset="0"/>
              </a:rPr>
              <a:t>Cooperatives creates space for retired politicians and government official in community development  </a:t>
            </a:r>
            <a:endParaRPr lang="en-ZA" sz="2400" dirty="0">
              <a:solidFill>
                <a:srgbClr val="000000"/>
              </a:solidFill>
              <a:latin typeface="Albertus Extra Bold" panose="020E0802040304020204" pitchFamily="34" charset="0"/>
            </a:endParaRPr>
          </a:p>
          <a:p>
            <a:pPr marL="536575" indent="-536575">
              <a:buAutoNum type="arabicPeriod" startAt="5"/>
            </a:pPr>
            <a:endParaRPr lang="en-ZA" sz="1400" dirty="0" smtClean="0">
              <a:solidFill>
                <a:srgbClr val="000000"/>
              </a:solidFill>
              <a:latin typeface="Albertus Extra Bold" panose="020E0802040304020204" pitchFamily="34" charset="0"/>
            </a:endParaRPr>
          </a:p>
          <a:p>
            <a:pPr marL="536575" indent="-536575">
              <a:buAutoNum type="arabicPeriod" startAt="5"/>
            </a:pPr>
            <a:r>
              <a:rPr lang="en-ZA" sz="2400" dirty="0" smtClean="0">
                <a:solidFill>
                  <a:srgbClr val="000000"/>
                </a:solidFill>
                <a:latin typeface="Albertus Extra Bold" panose="020E0802040304020204" pitchFamily="34" charset="0"/>
              </a:rPr>
              <a:t>Facilitate development at community level and promote self-reliance at family level thereby breaking poverty cycle.</a:t>
            </a:r>
          </a:p>
          <a:p>
            <a:pPr marL="536575" indent="-536575">
              <a:buAutoNum type="arabicPeriod" startAt="5"/>
            </a:pPr>
            <a:endParaRPr lang="en-ZA" sz="1400" dirty="0">
              <a:solidFill>
                <a:srgbClr val="000000"/>
              </a:solidFill>
              <a:latin typeface="Albertus Extra Bold" panose="020E0802040304020204" pitchFamily="34" charset="0"/>
            </a:endParaRPr>
          </a:p>
          <a:p>
            <a:pPr marL="536575" indent="-536575">
              <a:buAutoNum type="arabicPeriod" startAt="5"/>
            </a:pPr>
            <a:r>
              <a:rPr lang="en-ZA" sz="2400" dirty="0" smtClean="0">
                <a:solidFill>
                  <a:srgbClr val="000000"/>
                </a:solidFill>
                <a:latin typeface="Albertus Extra Bold" panose="020E0802040304020204" pitchFamily="34" charset="0"/>
              </a:rPr>
              <a:t>Facilitate collaboration between various development oriented organisation, governments, NGOs and progressive private sector.</a:t>
            </a:r>
          </a:p>
          <a:p>
            <a:pPr marL="514350" indent="-514350">
              <a:buFont typeface="+mj-lt"/>
              <a:buAutoNum type="arabicPeriod"/>
            </a:pPr>
            <a:endParaRPr lang="en-ZA" dirty="0" smtClean="0"/>
          </a:p>
          <a:p>
            <a:pPr marL="514350" indent="-514350">
              <a:buFont typeface="+mj-lt"/>
              <a:buAutoNum type="arabicPeriod"/>
            </a:pPr>
            <a:endParaRPr lang="en-ZA" dirty="0" smtClean="0"/>
          </a:p>
          <a:p>
            <a:pPr>
              <a:buNone/>
            </a:pPr>
            <a:endParaRPr lang="en-ZA" dirty="0"/>
          </a:p>
        </p:txBody>
      </p:sp>
      <p:sp>
        <p:nvSpPr>
          <p:cNvPr id="3" name="Slide Number Placeholder 2"/>
          <p:cNvSpPr>
            <a:spLocks noGrp="1"/>
          </p:cNvSpPr>
          <p:nvPr>
            <p:ph type="sldNum" sz="quarter" idx="12"/>
          </p:nvPr>
        </p:nvSpPr>
        <p:spPr/>
        <p:txBody>
          <a:bodyPr/>
          <a:lstStyle/>
          <a:p>
            <a:fld id="{D7FBA60C-05AB-42B5-9D94-252FA652E1B4}" type="slidenum">
              <a:rPr lang="en-ZA" smtClean="0"/>
              <a:pPr/>
              <a:t>34</a:t>
            </a:fld>
            <a:endParaRPr lang="en-ZA"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53287" y="6059487"/>
            <a:ext cx="1890713"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0422754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xmlns="" val="2406820514"/>
              </p:ext>
            </p:extLst>
          </p:nvPr>
        </p:nvGraphicFramePr>
        <p:xfrm>
          <a:off x="0" y="764704"/>
          <a:ext cx="9144000" cy="6093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2"/>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7253287" y="6059487"/>
            <a:ext cx="1890713"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Rectangle 1"/>
          <p:cNvSpPr/>
          <p:nvPr/>
        </p:nvSpPr>
        <p:spPr>
          <a:xfrm>
            <a:off x="0" y="0"/>
            <a:ext cx="9144000" cy="646331"/>
          </a:xfrm>
          <a:prstGeom prst="rect">
            <a:avLst/>
          </a:prstGeom>
        </p:spPr>
        <p:txBody>
          <a:bodyPr wrap="square">
            <a:spAutoFit/>
          </a:bodyPr>
          <a:lstStyle/>
          <a:p>
            <a:pPr algn="ctr"/>
            <a:r>
              <a:rPr lang="en-ZA" sz="3600" u="sng" dirty="0">
                <a:solidFill>
                  <a:prstClr val="black"/>
                </a:solidFill>
                <a:latin typeface="Albertus Extra Bold" panose="020E0802040304020204" pitchFamily="34" charset="0"/>
                <a:ea typeface="+mj-ea"/>
                <a:cs typeface="+mj-cs"/>
              </a:rPr>
              <a:t>Our </a:t>
            </a:r>
            <a:r>
              <a:rPr lang="en-ZA" sz="3600" u="sng" dirty="0" smtClean="0">
                <a:solidFill>
                  <a:prstClr val="black"/>
                </a:solidFill>
                <a:latin typeface="Albertus Extra Bold" panose="020E0802040304020204" pitchFamily="34" charset="0"/>
                <a:ea typeface="+mj-ea"/>
                <a:cs typeface="+mj-cs"/>
              </a:rPr>
              <a:t>Intervention Approaches</a:t>
            </a:r>
            <a:endParaRPr lang="en-ZA" sz="1400" u="sng" dirty="0"/>
          </a:p>
        </p:txBody>
      </p:sp>
      <p:sp>
        <p:nvSpPr>
          <p:cNvPr id="4" name="Slide Number Placeholder 3"/>
          <p:cNvSpPr>
            <a:spLocks noGrp="1"/>
          </p:cNvSpPr>
          <p:nvPr>
            <p:ph type="sldNum" sz="quarter" idx="12"/>
          </p:nvPr>
        </p:nvSpPr>
        <p:spPr/>
        <p:txBody>
          <a:bodyPr/>
          <a:lstStyle/>
          <a:p>
            <a:fld id="{850B32C9-D28B-4A61-A53D-04C585FE7528}" type="slidenum">
              <a:rPr lang="en-ZA" smtClean="0"/>
              <a:pPr/>
              <a:t>35</a:t>
            </a:fld>
            <a:endParaRPr lang="en-ZA"/>
          </a:p>
        </p:txBody>
      </p:sp>
    </p:spTree>
    <p:extLst>
      <p:ext uri="{BB962C8B-B14F-4D97-AF65-F5344CB8AC3E}">
        <p14:creationId xmlns:p14="http://schemas.microsoft.com/office/powerpoint/2010/main" xmlns="" val="22339254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53287" y="6059487"/>
            <a:ext cx="1890713"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Rectangle 1"/>
          <p:cNvSpPr/>
          <p:nvPr/>
        </p:nvSpPr>
        <p:spPr>
          <a:xfrm>
            <a:off x="0" y="0"/>
            <a:ext cx="9144000" cy="784830"/>
          </a:xfrm>
          <a:prstGeom prst="rect">
            <a:avLst/>
          </a:prstGeom>
        </p:spPr>
        <p:txBody>
          <a:bodyPr wrap="square">
            <a:spAutoFit/>
          </a:bodyPr>
          <a:lstStyle/>
          <a:p>
            <a:pPr algn="ctr"/>
            <a:endParaRPr lang="en-ZA" sz="900" u="sng" dirty="0">
              <a:solidFill>
                <a:prstClr val="black"/>
              </a:solidFill>
              <a:latin typeface="Albertus Extra Bold" panose="020E0802040304020204" pitchFamily="34" charset="0"/>
            </a:endParaRPr>
          </a:p>
          <a:p>
            <a:pPr algn="ctr"/>
            <a:r>
              <a:rPr lang="en-ZA" sz="3600" u="sng" dirty="0" smtClean="0">
                <a:solidFill>
                  <a:prstClr val="black"/>
                </a:solidFill>
                <a:latin typeface="Albertus Extra Bold" panose="020E0802040304020204" pitchFamily="34" charset="0"/>
              </a:rPr>
              <a:t>Current Interventions</a:t>
            </a:r>
            <a:endParaRPr lang="en-ZA" sz="1400" u="sng" dirty="0">
              <a:solidFill>
                <a:srgbClr val="2F2B20"/>
              </a:solidFill>
            </a:endParaRPr>
          </a:p>
        </p:txBody>
      </p:sp>
      <p:sp>
        <p:nvSpPr>
          <p:cNvPr id="4" name="Slide Number Placeholder 3"/>
          <p:cNvSpPr>
            <a:spLocks noGrp="1"/>
          </p:cNvSpPr>
          <p:nvPr>
            <p:ph type="sldNum" sz="quarter" idx="12"/>
          </p:nvPr>
        </p:nvSpPr>
        <p:spPr/>
        <p:txBody>
          <a:bodyPr/>
          <a:lstStyle/>
          <a:p>
            <a:fld id="{850B32C9-D28B-4A61-A53D-04C585FE7528}" type="slidenum">
              <a:rPr lang="en-ZA" smtClean="0"/>
              <a:pPr/>
              <a:t>36</a:t>
            </a:fld>
            <a:endParaRPr lang="en-ZA"/>
          </a:p>
        </p:txBody>
      </p:sp>
      <p:sp>
        <p:nvSpPr>
          <p:cNvPr id="3" name="Content Placeholder 2"/>
          <p:cNvSpPr>
            <a:spLocks noGrp="1"/>
          </p:cNvSpPr>
          <p:nvPr>
            <p:ph idx="1"/>
          </p:nvPr>
        </p:nvSpPr>
        <p:spPr>
          <a:xfrm>
            <a:off x="251520" y="908720"/>
            <a:ext cx="8136904" cy="5492080"/>
          </a:xfrm>
        </p:spPr>
        <p:txBody>
          <a:bodyPr>
            <a:normAutofit lnSpcReduction="10000"/>
          </a:bodyPr>
          <a:lstStyle/>
          <a:p>
            <a:pPr marL="536575" indent="-536575">
              <a:spcBef>
                <a:spcPts val="0"/>
              </a:spcBef>
              <a:buNone/>
            </a:pPr>
            <a:r>
              <a:rPr lang="en-ZA" sz="3200" b="1" dirty="0" smtClean="0">
                <a:solidFill>
                  <a:srgbClr val="000000"/>
                </a:solidFill>
              </a:rPr>
              <a:t>King of Midlands Co-operative:</a:t>
            </a:r>
          </a:p>
          <a:p>
            <a:pPr marL="0" indent="0">
              <a:spcBef>
                <a:spcPts val="0"/>
              </a:spcBef>
              <a:buNone/>
            </a:pPr>
            <a:r>
              <a:rPr lang="en-ZA" sz="3200" b="1" dirty="0">
                <a:solidFill>
                  <a:srgbClr val="000000"/>
                </a:solidFill>
              </a:rPr>
              <a:t>	</a:t>
            </a:r>
            <a:r>
              <a:rPr lang="en-ZA" sz="2400" b="1" i="1" dirty="0" smtClean="0">
                <a:solidFill>
                  <a:srgbClr val="000000"/>
                </a:solidFill>
              </a:rPr>
              <a:t>Tyre Fitment, Filling Station &amp; King Grange Co-	operative Bank – a Taxi Assoc. Initiative supported by 	the DSBD and </a:t>
            </a:r>
            <a:r>
              <a:rPr lang="en-ZA" sz="2400" b="1" i="1" dirty="0" err="1" smtClean="0">
                <a:solidFill>
                  <a:srgbClr val="000000"/>
                </a:solidFill>
              </a:rPr>
              <a:t>Umsunduzi</a:t>
            </a:r>
            <a:r>
              <a:rPr lang="en-ZA" sz="2400" b="1" i="1" dirty="0" smtClean="0">
                <a:solidFill>
                  <a:srgbClr val="000000"/>
                </a:solidFill>
              </a:rPr>
              <a:t> LM</a:t>
            </a:r>
            <a:endParaRPr lang="en-ZA" sz="2800" b="1" dirty="0" smtClean="0">
              <a:solidFill>
                <a:srgbClr val="000000"/>
              </a:solidFill>
            </a:endParaRPr>
          </a:p>
          <a:p>
            <a:pPr marL="0" indent="0">
              <a:spcBef>
                <a:spcPts val="0"/>
              </a:spcBef>
              <a:buNone/>
            </a:pPr>
            <a:endParaRPr lang="en-ZA" sz="1200" b="1" dirty="0" smtClean="0">
              <a:solidFill>
                <a:srgbClr val="000000"/>
              </a:solidFill>
            </a:endParaRPr>
          </a:p>
          <a:p>
            <a:pPr marL="536575" indent="-536575">
              <a:spcBef>
                <a:spcPts val="0"/>
              </a:spcBef>
              <a:buNone/>
            </a:pPr>
            <a:r>
              <a:rPr lang="en-ZA" sz="3200" b="1" dirty="0" smtClean="0">
                <a:solidFill>
                  <a:srgbClr val="000000"/>
                </a:solidFill>
              </a:rPr>
              <a:t>The Sustainable Communities Project: 	</a:t>
            </a:r>
            <a:r>
              <a:rPr lang="en-ZA" sz="2400" b="1" i="1" dirty="0" smtClean="0">
                <a:solidFill>
                  <a:srgbClr val="000000"/>
                </a:solidFill>
              </a:rPr>
              <a:t>partnering Depts. of Human Settlement and Rural Dev. 	&amp; Land Reform – assist in facilitating  Housing, 	Agriculture and Renewable Energy Generation Co-ops</a:t>
            </a:r>
          </a:p>
          <a:p>
            <a:pPr marL="114300" indent="0">
              <a:spcBef>
                <a:spcPts val="0"/>
              </a:spcBef>
              <a:buNone/>
            </a:pPr>
            <a:endParaRPr lang="en-ZA" sz="3200" b="1" dirty="0" smtClean="0">
              <a:solidFill>
                <a:srgbClr val="000000"/>
              </a:solidFill>
            </a:endParaRPr>
          </a:p>
          <a:p>
            <a:pPr marL="536575" indent="-536575">
              <a:spcBef>
                <a:spcPts val="0"/>
              </a:spcBef>
              <a:buNone/>
            </a:pPr>
            <a:r>
              <a:rPr lang="en-ZA" sz="3200" b="1" dirty="0" err="1" smtClean="0">
                <a:solidFill>
                  <a:srgbClr val="000000"/>
                </a:solidFill>
              </a:rPr>
              <a:t>Thathane</a:t>
            </a:r>
            <a:r>
              <a:rPr lang="en-ZA" sz="3200" b="1" dirty="0" smtClean="0">
                <a:solidFill>
                  <a:srgbClr val="000000"/>
                </a:solidFill>
              </a:rPr>
              <a:t> Secondary Co-op:</a:t>
            </a:r>
          </a:p>
          <a:p>
            <a:pPr marL="114300" indent="0">
              <a:spcBef>
                <a:spcPts val="0"/>
              </a:spcBef>
              <a:buNone/>
            </a:pPr>
            <a:r>
              <a:rPr lang="en-ZA" sz="2400" b="1" i="1" dirty="0" smtClean="0">
                <a:solidFill>
                  <a:srgbClr val="000000"/>
                </a:solidFill>
              </a:rPr>
              <a:t>	Supported by DSBD &amp; </a:t>
            </a:r>
            <a:r>
              <a:rPr lang="en-ZA" sz="2400" b="1" i="1" dirty="0" err="1" smtClean="0">
                <a:solidFill>
                  <a:srgbClr val="000000"/>
                </a:solidFill>
              </a:rPr>
              <a:t>Ubuhlebezwe</a:t>
            </a:r>
            <a:r>
              <a:rPr lang="en-ZA" sz="2400" b="1" i="1" dirty="0" smtClean="0">
                <a:solidFill>
                  <a:srgbClr val="000000"/>
                </a:solidFill>
              </a:rPr>
              <a:t> LM – focussing on 	Skills Development, high value Crop, Dairy &amp; Fish 	farming</a:t>
            </a:r>
            <a:endParaRPr lang="en-ZA" sz="2400" b="1" i="1" dirty="0">
              <a:solidFill>
                <a:srgbClr val="000000"/>
              </a:solidFill>
            </a:endParaRPr>
          </a:p>
          <a:p>
            <a:pPr marL="114300" indent="0">
              <a:buNone/>
            </a:pPr>
            <a:endParaRPr lang="en-ZA" sz="3200" b="1" dirty="0">
              <a:solidFill>
                <a:srgbClr val="000000"/>
              </a:solidFill>
            </a:endParaRPr>
          </a:p>
        </p:txBody>
      </p:sp>
    </p:spTree>
    <p:extLst>
      <p:ext uri="{BB962C8B-B14F-4D97-AF65-F5344CB8AC3E}">
        <p14:creationId xmlns:p14="http://schemas.microsoft.com/office/powerpoint/2010/main" xmlns="" val="31723311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7620000" cy="1143000"/>
          </a:xfrm>
        </p:spPr>
        <p:txBody>
          <a:bodyPr/>
          <a:lstStyle/>
          <a:p>
            <a:pPr algn="ctr"/>
            <a:r>
              <a:rPr lang="en-ZA" sz="4000" dirty="0" smtClean="0">
                <a:solidFill>
                  <a:srgbClr val="000000"/>
                </a:solidFill>
                <a:latin typeface="Albertus Extra Bold" panose="020E0802040304020204" pitchFamily="34" charset="0"/>
              </a:rPr>
              <a:t>GOVERNANCE</a:t>
            </a:r>
            <a:endParaRPr lang="en-ZA" sz="4000" dirty="0">
              <a:solidFill>
                <a:srgbClr val="000000"/>
              </a:solidFill>
              <a:latin typeface="Albertus Extra Bold" panose="020E0802040304020204" pitchFamily="34" charset="0"/>
            </a:endParaRPr>
          </a:p>
        </p:txBody>
      </p:sp>
      <p:sp>
        <p:nvSpPr>
          <p:cNvPr id="3" name="Content Placeholder 2"/>
          <p:cNvSpPr>
            <a:spLocks noGrp="1"/>
          </p:cNvSpPr>
          <p:nvPr>
            <p:ph idx="1"/>
          </p:nvPr>
        </p:nvSpPr>
        <p:spPr>
          <a:xfrm>
            <a:off x="457200" y="1196752"/>
            <a:ext cx="8229600" cy="4929411"/>
          </a:xfrm>
          <a:ln>
            <a:solidFill>
              <a:schemeClr val="accent1"/>
            </a:solidFill>
          </a:ln>
        </p:spPr>
        <p:txBody>
          <a:bodyPr/>
          <a:lstStyle/>
          <a:p>
            <a:pPr marL="0" indent="0" algn="ctr">
              <a:buNone/>
            </a:pPr>
            <a:r>
              <a:rPr lang="en-ZA" sz="2800" dirty="0" smtClean="0">
                <a:latin typeface="Albertus Extra Bold" panose="020E0802040304020204" pitchFamily="34" charset="0"/>
              </a:rPr>
              <a:t>Our current Board compose the following</a:t>
            </a:r>
            <a:r>
              <a:rPr lang="en-ZA" dirty="0" smtClean="0">
                <a:latin typeface="Albertus Extra Bold" panose="020E0802040304020204" pitchFamily="34" charset="0"/>
              </a:rPr>
              <a:t>:</a:t>
            </a:r>
          </a:p>
          <a:p>
            <a:pPr marL="0" indent="0">
              <a:buNone/>
            </a:pPr>
            <a:endParaRPr lang="en-ZA" dirty="0" smtClean="0">
              <a:latin typeface="Albertus Extra Bold" panose="020E0802040304020204" pitchFamily="34" charset="0"/>
            </a:endParaRPr>
          </a:p>
          <a:p>
            <a:pPr marL="514350" indent="-514350">
              <a:buAutoNum type="arabicPeriod"/>
            </a:pPr>
            <a:r>
              <a:rPr lang="en-ZA" sz="2800" dirty="0" smtClean="0">
                <a:latin typeface="Albertus Extra Bold" panose="020E0802040304020204" pitchFamily="34" charset="0"/>
              </a:rPr>
              <a:t>Dr </a:t>
            </a:r>
            <a:r>
              <a:rPr lang="en-ZA" sz="2800" dirty="0" err="1" smtClean="0">
                <a:latin typeface="Albertus Extra Bold" panose="020E0802040304020204" pitchFamily="34" charset="0"/>
              </a:rPr>
              <a:t>Sibusiso</a:t>
            </a:r>
            <a:r>
              <a:rPr lang="en-ZA" sz="2800" dirty="0" smtClean="0">
                <a:latin typeface="Albertus Extra Bold" panose="020E0802040304020204" pitchFamily="34" charset="0"/>
              </a:rPr>
              <a:t> Ndebele - Chairperson</a:t>
            </a:r>
          </a:p>
          <a:p>
            <a:pPr marL="514350" indent="-514350">
              <a:buAutoNum type="arabicPeriod"/>
            </a:pPr>
            <a:r>
              <a:rPr lang="en-ZA" sz="2800" dirty="0" err="1" smtClean="0">
                <a:latin typeface="Albertus Extra Bold" panose="020E0802040304020204" pitchFamily="34" charset="0"/>
              </a:rPr>
              <a:t>Prof.</a:t>
            </a:r>
            <a:r>
              <a:rPr lang="en-ZA" sz="2800" dirty="0" smtClean="0">
                <a:latin typeface="Albertus Extra Bold" panose="020E0802040304020204" pitchFamily="34" charset="0"/>
              </a:rPr>
              <a:t> </a:t>
            </a:r>
            <a:r>
              <a:rPr lang="en-ZA" sz="2800" dirty="0" err="1" smtClean="0">
                <a:latin typeface="Albertus Extra Bold" panose="020E0802040304020204" pitchFamily="34" charset="0"/>
              </a:rPr>
              <a:t>Nic</a:t>
            </a:r>
            <a:r>
              <a:rPr lang="en-ZA" sz="2800" dirty="0" smtClean="0">
                <a:latin typeface="Albertus Extra Bold" panose="020E0802040304020204" pitchFamily="34" charset="0"/>
              </a:rPr>
              <a:t> Olivier- Deputy Chairperson</a:t>
            </a:r>
          </a:p>
          <a:p>
            <a:pPr marL="514350" indent="-514350">
              <a:buAutoNum type="arabicPeriod"/>
            </a:pPr>
            <a:r>
              <a:rPr lang="en-ZA" sz="2800" dirty="0" err="1" smtClean="0">
                <a:latin typeface="Albertus Extra Bold" panose="020E0802040304020204" pitchFamily="34" charset="0"/>
              </a:rPr>
              <a:t>Kugesh</a:t>
            </a:r>
            <a:r>
              <a:rPr lang="en-ZA" sz="2800" dirty="0" smtClean="0">
                <a:latin typeface="Albertus Extra Bold" panose="020E0802040304020204" pitchFamily="34" charset="0"/>
              </a:rPr>
              <a:t> Naidoo – Treasurer</a:t>
            </a:r>
          </a:p>
          <a:p>
            <a:pPr marL="514350" indent="-514350">
              <a:buAutoNum type="arabicPeriod"/>
            </a:pPr>
            <a:r>
              <a:rPr lang="en-ZA" sz="2800" dirty="0" smtClean="0">
                <a:latin typeface="Albertus Extra Bold" panose="020E0802040304020204" pitchFamily="34" charset="0"/>
              </a:rPr>
              <a:t>Adv. Richard </a:t>
            </a:r>
            <a:r>
              <a:rPr lang="en-ZA" sz="2800" dirty="0" err="1" smtClean="0">
                <a:latin typeface="Albertus Extra Bold" panose="020E0802040304020204" pitchFamily="34" charset="0"/>
              </a:rPr>
              <a:t>Sizani</a:t>
            </a:r>
            <a:r>
              <a:rPr lang="en-ZA" sz="2800" dirty="0" smtClean="0">
                <a:latin typeface="Albertus Extra Bold" panose="020E0802040304020204" pitchFamily="34" charset="0"/>
              </a:rPr>
              <a:t> – Secretary</a:t>
            </a:r>
          </a:p>
          <a:p>
            <a:pPr marL="514350" indent="-514350">
              <a:buAutoNum type="arabicPeriod"/>
            </a:pPr>
            <a:r>
              <a:rPr lang="en-ZA" sz="2800" dirty="0" err="1" smtClean="0">
                <a:latin typeface="Albertus Extra Bold" panose="020E0802040304020204" pitchFamily="34" charset="0"/>
              </a:rPr>
              <a:t>Prof.</a:t>
            </a:r>
            <a:r>
              <a:rPr lang="en-ZA" sz="2800" dirty="0" smtClean="0">
                <a:latin typeface="Albertus Extra Bold" panose="020E0802040304020204" pitchFamily="34" charset="0"/>
              </a:rPr>
              <a:t> </a:t>
            </a:r>
            <a:r>
              <a:rPr lang="en-ZA" sz="2800" dirty="0" err="1" smtClean="0">
                <a:latin typeface="Albertus Extra Bold" panose="020E0802040304020204" pitchFamily="34" charset="0"/>
              </a:rPr>
              <a:t>Sipho</a:t>
            </a:r>
            <a:r>
              <a:rPr lang="en-ZA" sz="2800" dirty="0" smtClean="0">
                <a:latin typeface="Albertus Extra Bold" panose="020E0802040304020204" pitchFamily="34" charset="0"/>
              </a:rPr>
              <a:t> </a:t>
            </a:r>
            <a:r>
              <a:rPr lang="en-ZA" sz="2800" dirty="0" err="1" smtClean="0">
                <a:latin typeface="Albertus Extra Bold" panose="020E0802040304020204" pitchFamily="34" charset="0"/>
              </a:rPr>
              <a:t>Sibandze</a:t>
            </a:r>
            <a:r>
              <a:rPr lang="en-ZA" sz="2800" dirty="0" smtClean="0">
                <a:latin typeface="Albertus Extra Bold" panose="020E0802040304020204" pitchFamily="34" charset="0"/>
              </a:rPr>
              <a:t> – Deputy Secretary</a:t>
            </a:r>
          </a:p>
          <a:p>
            <a:pPr marL="514350" indent="-514350">
              <a:buAutoNum type="arabicPeriod"/>
            </a:pPr>
            <a:endParaRPr lang="en-ZA" dirty="0" smtClean="0">
              <a:latin typeface="Albertus Extra Bold" panose="020E0802040304020204" pitchFamily="34" charset="0"/>
            </a:endParaRPr>
          </a:p>
          <a:p>
            <a:pPr marL="514350" indent="-514350">
              <a:buAutoNum type="arabicPeriod"/>
            </a:pPr>
            <a:endParaRPr lang="en-ZA" dirty="0"/>
          </a:p>
        </p:txBody>
      </p:sp>
      <p:sp>
        <p:nvSpPr>
          <p:cNvPr id="5" name="Slide Number Placeholder 4"/>
          <p:cNvSpPr>
            <a:spLocks noGrp="1"/>
          </p:cNvSpPr>
          <p:nvPr>
            <p:ph type="sldNum" sz="quarter" idx="12"/>
          </p:nvPr>
        </p:nvSpPr>
        <p:spPr/>
        <p:txBody>
          <a:bodyPr/>
          <a:lstStyle/>
          <a:p>
            <a:fld id="{850B32C9-D28B-4A61-A53D-04C585FE7528}" type="slidenum">
              <a:rPr lang="en-ZA" smtClean="0"/>
              <a:pPr/>
              <a:t>37</a:t>
            </a:fld>
            <a:endParaRPr lang="en-ZA"/>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53287" y="6059487"/>
            <a:ext cx="1890713"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557889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96752"/>
            <a:ext cx="8280920" cy="4862735"/>
          </a:xfrm>
          <a:ln>
            <a:solidFill>
              <a:schemeClr val="accent1"/>
            </a:solidFill>
          </a:ln>
        </p:spPr>
        <p:txBody>
          <a:bodyPr>
            <a:normAutofit/>
          </a:bodyPr>
          <a:lstStyle/>
          <a:p>
            <a:pPr algn="ctr"/>
            <a:endParaRPr lang="en-ZA" sz="2800" dirty="0" smtClean="0">
              <a:latin typeface="Albertus Extra Bold" panose="020E0802040304020204" pitchFamily="34" charset="0"/>
            </a:endParaRPr>
          </a:p>
          <a:p>
            <a:pPr marL="114300" indent="0" algn="ctr">
              <a:buNone/>
            </a:pPr>
            <a:r>
              <a:rPr lang="en-ZA" sz="3600" dirty="0" smtClean="0">
                <a:solidFill>
                  <a:srgbClr val="000000"/>
                </a:solidFill>
                <a:latin typeface="Albertus Extra Bold" panose="020E0802040304020204" pitchFamily="34" charset="0"/>
              </a:rPr>
              <a:t>Executive Leadership</a:t>
            </a:r>
          </a:p>
          <a:p>
            <a:pPr marL="114300" indent="0" algn="ctr">
              <a:buNone/>
            </a:pPr>
            <a:r>
              <a:rPr lang="en-ZA" sz="3600" dirty="0" smtClean="0">
                <a:solidFill>
                  <a:srgbClr val="000000"/>
                </a:solidFill>
                <a:latin typeface="Albertus Extra Bold" panose="020E0802040304020204" pitchFamily="34" charset="0"/>
              </a:rPr>
              <a:t>Sector Expert</a:t>
            </a:r>
            <a:endParaRPr lang="en-ZA" sz="3600" dirty="0">
              <a:solidFill>
                <a:srgbClr val="000000"/>
              </a:solidFill>
              <a:latin typeface="Albertus Extra Bold" panose="020E0802040304020204" pitchFamily="34" charset="0"/>
            </a:endParaRPr>
          </a:p>
          <a:p>
            <a:pPr marL="114300" indent="0" algn="ctr">
              <a:buNone/>
            </a:pPr>
            <a:r>
              <a:rPr lang="en-ZA" sz="3600" dirty="0" smtClean="0">
                <a:solidFill>
                  <a:srgbClr val="000000"/>
                </a:solidFill>
                <a:latin typeface="Albertus Extra Bold" panose="020E0802040304020204" pitchFamily="34" charset="0"/>
              </a:rPr>
              <a:t>Volunteers</a:t>
            </a:r>
          </a:p>
          <a:p>
            <a:pPr marL="114300" indent="0" algn="ctr">
              <a:buNone/>
            </a:pPr>
            <a:r>
              <a:rPr lang="en-ZA" sz="3600" dirty="0" smtClean="0">
                <a:solidFill>
                  <a:srgbClr val="000000"/>
                </a:solidFill>
                <a:latin typeface="Albertus Extra Bold" panose="020E0802040304020204" pitchFamily="34" charset="0"/>
              </a:rPr>
              <a:t>Technical Advisors</a:t>
            </a:r>
          </a:p>
          <a:p>
            <a:pPr marL="114300" indent="0" algn="ctr">
              <a:buNone/>
            </a:pPr>
            <a:r>
              <a:rPr lang="en-ZA" sz="3600" dirty="0" smtClean="0">
                <a:solidFill>
                  <a:srgbClr val="000000"/>
                </a:solidFill>
                <a:latin typeface="Albertus Extra Bold" panose="020E0802040304020204" pitchFamily="34" charset="0"/>
              </a:rPr>
              <a:t>Strategic Partners</a:t>
            </a:r>
            <a:endParaRPr lang="en-ZA" sz="2800" dirty="0" smtClean="0">
              <a:solidFill>
                <a:srgbClr val="000000"/>
              </a:solidFill>
            </a:endParaRPr>
          </a:p>
          <a:p>
            <a:endParaRPr lang="en-ZA" dirty="0" smtClean="0"/>
          </a:p>
          <a:p>
            <a:endParaRPr lang="en-ZA"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53287" y="6059487"/>
            <a:ext cx="1890713"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Rectangle 4"/>
          <p:cNvSpPr/>
          <p:nvPr/>
        </p:nvSpPr>
        <p:spPr>
          <a:xfrm>
            <a:off x="0" y="188640"/>
            <a:ext cx="9144000" cy="584775"/>
          </a:xfrm>
          <a:prstGeom prst="rect">
            <a:avLst/>
          </a:prstGeom>
        </p:spPr>
        <p:txBody>
          <a:bodyPr wrap="square">
            <a:spAutoFit/>
          </a:bodyPr>
          <a:lstStyle/>
          <a:p>
            <a:pPr algn="ctr"/>
            <a:r>
              <a:rPr lang="en-ZA" sz="3200" u="sng" dirty="0" smtClean="0">
                <a:solidFill>
                  <a:prstClr val="black"/>
                </a:solidFill>
                <a:latin typeface="Albertus Extra Bold" panose="020E0802040304020204" pitchFamily="34" charset="0"/>
                <a:ea typeface="+mj-ea"/>
                <a:cs typeface="+mj-cs"/>
              </a:rPr>
              <a:t>Current Capacity</a:t>
            </a:r>
            <a:endParaRPr lang="en-ZA" sz="1100" u="sng" dirty="0"/>
          </a:p>
        </p:txBody>
      </p:sp>
      <p:sp>
        <p:nvSpPr>
          <p:cNvPr id="6" name="Slide Number Placeholder 5"/>
          <p:cNvSpPr>
            <a:spLocks noGrp="1"/>
          </p:cNvSpPr>
          <p:nvPr>
            <p:ph type="sldNum" sz="quarter" idx="12"/>
          </p:nvPr>
        </p:nvSpPr>
        <p:spPr/>
        <p:txBody>
          <a:bodyPr/>
          <a:lstStyle/>
          <a:p>
            <a:fld id="{850B32C9-D28B-4A61-A53D-04C585FE7528}" type="slidenum">
              <a:rPr lang="en-ZA" smtClean="0"/>
              <a:pPr/>
              <a:t>38</a:t>
            </a:fld>
            <a:endParaRPr lang="en-ZA"/>
          </a:p>
        </p:txBody>
      </p:sp>
    </p:spTree>
    <p:extLst>
      <p:ext uri="{BB962C8B-B14F-4D97-AF65-F5344CB8AC3E}">
        <p14:creationId xmlns:p14="http://schemas.microsoft.com/office/powerpoint/2010/main" xmlns="" val="17915751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92896"/>
            <a:ext cx="7620000" cy="1143000"/>
          </a:xfrm>
        </p:spPr>
        <p:txBody>
          <a:bodyPr/>
          <a:lstStyle/>
          <a:p>
            <a:r>
              <a:rPr lang="en-ZA" dirty="0" smtClean="0"/>
              <a:t>Thank You</a:t>
            </a:r>
            <a:endParaRPr lang="en-ZA" dirty="0"/>
          </a:p>
        </p:txBody>
      </p:sp>
      <p:sp>
        <p:nvSpPr>
          <p:cNvPr id="5" name="Slide Number Placeholder 4"/>
          <p:cNvSpPr>
            <a:spLocks noGrp="1"/>
          </p:cNvSpPr>
          <p:nvPr>
            <p:ph type="sldNum" sz="quarter" idx="12"/>
          </p:nvPr>
        </p:nvSpPr>
        <p:spPr/>
        <p:txBody>
          <a:bodyPr/>
          <a:lstStyle/>
          <a:p>
            <a:fld id="{850B32C9-D28B-4A61-A53D-04C585FE7528}" type="slidenum">
              <a:rPr lang="en-ZA" smtClean="0"/>
              <a:pPr/>
              <a:t>39</a:t>
            </a:fld>
            <a:endParaRPr lang="en-ZA"/>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53287" y="6059487"/>
            <a:ext cx="1890713"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204925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7" y="8400"/>
            <a:ext cx="8470259" cy="1143000"/>
          </a:xfrm>
          <a:ln>
            <a:noFill/>
          </a:ln>
        </p:spPr>
        <p:txBody>
          <a:bodyPr/>
          <a:lstStyle/>
          <a:p>
            <a:pPr algn="ctr"/>
            <a:r>
              <a:rPr lang="en-ZA" dirty="0" smtClean="0">
                <a:solidFill>
                  <a:srgbClr val="000000"/>
                </a:solidFill>
                <a:latin typeface="Albertus Extra Bold" panose="020E0802040304020204" pitchFamily="34" charset="0"/>
              </a:rPr>
              <a:t>Our Motto</a:t>
            </a:r>
            <a:endParaRPr lang="en-ZA" dirty="0">
              <a:solidFill>
                <a:srgbClr val="000000"/>
              </a:solidFill>
              <a:latin typeface="Albertus Extra Bold" panose="020E0802040304020204" pitchFamily="34" charset="0"/>
            </a:endParaRPr>
          </a:p>
        </p:txBody>
      </p:sp>
      <p:sp>
        <p:nvSpPr>
          <p:cNvPr id="3" name="Content Placeholder 2"/>
          <p:cNvSpPr>
            <a:spLocks noGrp="1"/>
          </p:cNvSpPr>
          <p:nvPr>
            <p:ph sz="half" idx="1"/>
          </p:nvPr>
        </p:nvSpPr>
        <p:spPr>
          <a:xfrm>
            <a:off x="25957" y="1052736"/>
            <a:ext cx="8172686" cy="4752528"/>
          </a:xfrm>
          <a:solidFill>
            <a:schemeClr val="accent3">
              <a:lumMod val="40000"/>
              <a:lumOff val="60000"/>
            </a:schemeClr>
          </a:solidFill>
        </p:spPr>
        <p:txBody>
          <a:bodyPr>
            <a:normAutofit/>
          </a:bodyPr>
          <a:lstStyle/>
          <a:p>
            <a:pPr marL="0" indent="0" algn="ctr">
              <a:buNone/>
            </a:pPr>
            <a:r>
              <a:rPr lang="en-ZA" sz="4400" i="1" dirty="0" smtClean="0">
                <a:solidFill>
                  <a:srgbClr val="000000"/>
                </a:solidFill>
                <a:latin typeface="Albertus Extra Bold" panose="020E0802040304020204" pitchFamily="34" charset="0"/>
              </a:rPr>
              <a:t>“We are not in the business of setting up Co-operative for communities - </a:t>
            </a:r>
          </a:p>
          <a:p>
            <a:pPr marL="0" indent="0" algn="ctr">
              <a:buNone/>
            </a:pPr>
            <a:r>
              <a:rPr lang="en-ZA" sz="4400" i="1" dirty="0">
                <a:solidFill>
                  <a:srgbClr val="000000"/>
                </a:solidFill>
                <a:latin typeface="Albertus Extra Bold" panose="020E0802040304020204" pitchFamily="34" charset="0"/>
              </a:rPr>
              <a:t>b</a:t>
            </a:r>
            <a:r>
              <a:rPr lang="en-ZA" sz="4400" i="1" dirty="0" smtClean="0">
                <a:solidFill>
                  <a:srgbClr val="000000"/>
                </a:solidFill>
                <a:latin typeface="Albertus Extra Bold" panose="020E0802040304020204" pitchFamily="34" charset="0"/>
              </a:rPr>
              <a:t>ut rather to develop communities through </a:t>
            </a:r>
          </a:p>
          <a:p>
            <a:pPr marL="0" indent="0" algn="ctr">
              <a:buNone/>
            </a:pPr>
            <a:r>
              <a:rPr lang="en-ZA" sz="4400" i="1" dirty="0" smtClean="0">
                <a:solidFill>
                  <a:srgbClr val="000000"/>
                </a:solidFill>
                <a:latin typeface="Albertus Extra Bold" panose="020E0802040304020204" pitchFamily="34" charset="0"/>
              </a:rPr>
              <a:t>Co-ops</a:t>
            </a:r>
            <a:r>
              <a:rPr lang="en-ZA" sz="4000" i="1" dirty="0" smtClean="0">
                <a:solidFill>
                  <a:srgbClr val="000000"/>
                </a:solidFill>
                <a:latin typeface="Albertus Extra Bold" panose="020E0802040304020204" pitchFamily="34" charset="0"/>
              </a:rPr>
              <a:t>”</a:t>
            </a:r>
            <a:endParaRPr lang="en-ZA" sz="4000" i="1" dirty="0">
              <a:solidFill>
                <a:srgbClr val="000000"/>
              </a:solidFill>
              <a:latin typeface="Albertus Extra Bold" panose="020E0802040304020204" pitchFamily="34"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53287" y="6059487"/>
            <a:ext cx="1890713"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Slide Number Placeholder 5"/>
          <p:cNvSpPr>
            <a:spLocks noGrp="1"/>
          </p:cNvSpPr>
          <p:nvPr>
            <p:ph type="sldNum" sz="quarter" idx="12"/>
          </p:nvPr>
        </p:nvSpPr>
        <p:spPr/>
        <p:txBody>
          <a:bodyPr/>
          <a:lstStyle/>
          <a:p>
            <a:fld id="{850B32C9-D28B-4A61-A53D-04C585FE7528}" type="slidenum">
              <a:rPr lang="en-ZA" smtClean="0"/>
              <a:pPr/>
              <a:t>4</a:t>
            </a:fld>
            <a:endParaRPr lang="en-ZA"/>
          </a:p>
        </p:txBody>
      </p:sp>
    </p:spTree>
    <p:extLst>
      <p:ext uri="{BB962C8B-B14F-4D97-AF65-F5344CB8AC3E}">
        <p14:creationId xmlns:p14="http://schemas.microsoft.com/office/powerpoint/2010/main" xmlns="" val="656639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7" y="8400"/>
            <a:ext cx="8470259" cy="1143000"/>
          </a:xfrm>
          <a:ln>
            <a:noFill/>
          </a:ln>
        </p:spPr>
        <p:txBody>
          <a:bodyPr/>
          <a:lstStyle/>
          <a:p>
            <a:pPr algn="ctr"/>
            <a:r>
              <a:rPr lang="en-ZA" sz="4400" u="sng" dirty="0" smtClean="0">
                <a:solidFill>
                  <a:srgbClr val="000000"/>
                </a:solidFill>
                <a:latin typeface="Albertus Extra Bold" panose="020E0802040304020204" pitchFamily="34" charset="0"/>
              </a:rPr>
              <a:t>Our Strategic Intent</a:t>
            </a:r>
            <a:endParaRPr lang="en-ZA" sz="4400" u="sng" dirty="0">
              <a:solidFill>
                <a:srgbClr val="000000"/>
              </a:solidFill>
              <a:latin typeface="Albertus Extra Bold" panose="020E0802040304020204" pitchFamily="34" charset="0"/>
            </a:endParaRPr>
          </a:p>
        </p:txBody>
      </p:sp>
      <p:sp>
        <p:nvSpPr>
          <p:cNvPr id="3" name="Content Placeholder 2"/>
          <p:cNvSpPr>
            <a:spLocks noGrp="1"/>
          </p:cNvSpPr>
          <p:nvPr>
            <p:ph sz="half" idx="1"/>
          </p:nvPr>
        </p:nvSpPr>
        <p:spPr>
          <a:xfrm>
            <a:off x="0" y="1294747"/>
            <a:ext cx="8362467" cy="4752528"/>
          </a:xfrm>
          <a:noFill/>
        </p:spPr>
        <p:txBody>
          <a:bodyPr>
            <a:normAutofit/>
          </a:bodyPr>
          <a:lstStyle/>
          <a:p>
            <a:pPr marL="0" lvl="0" indent="0" algn="ctr" defTabSz="457200">
              <a:spcBef>
                <a:spcPts val="1000"/>
              </a:spcBef>
              <a:buClr>
                <a:srgbClr val="90C226"/>
              </a:buClr>
              <a:buSzPct val="80000"/>
              <a:buNone/>
            </a:pPr>
            <a:r>
              <a:rPr lang="en-ZA" sz="4000" dirty="0" smtClean="0">
                <a:solidFill>
                  <a:srgbClr val="000000"/>
                </a:solidFill>
                <a:latin typeface="Albertus Extra Bold" panose="020E0802040304020204" pitchFamily="34" charset="0"/>
              </a:rPr>
              <a:t>Be </a:t>
            </a:r>
            <a:r>
              <a:rPr lang="en-ZA" sz="4000" dirty="0">
                <a:solidFill>
                  <a:srgbClr val="000000"/>
                </a:solidFill>
                <a:latin typeface="Albertus Extra Bold" panose="020E0802040304020204" pitchFamily="34" charset="0"/>
              </a:rPr>
              <a:t>the Cooperative-based Community Economic Development Champion ultimately ensuring self-dependent and sustainable communities</a:t>
            </a:r>
          </a:p>
          <a:p>
            <a:pPr marL="0" indent="0" algn="ctr">
              <a:buNone/>
            </a:pPr>
            <a:endParaRPr lang="en-ZA" sz="4000" i="1" dirty="0">
              <a:solidFill>
                <a:srgbClr val="000000"/>
              </a:solidFill>
              <a:latin typeface="Albertus Extra Bold" panose="020E0802040304020204" pitchFamily="34"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53287" y="6059487"/>
            <a:ext cx="1890713"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Slide Number Placeholder 5"/>
          <p:cNvSpPr>
            <a:spLocks noGrp="1"/>
          </p:cNvSpPr>
          <p:nvPr>
            <p:ph type="sldNum" sz="quarter" idx="12"/>
          </p:nvPr>
        </p:nvSpPr>
        <p:spPr/>
        <p:txBody>
          <a:bodyPr/>
          <a:lstStyle/>
          <a:p>
            <a:fld id="{850B32C9-D28B-4A61-A53D-04C585FE7528}" type="slidenum">
              <a:rPr lang="en-ZA" smtClean="0"/>
              <a:pPr/>
              <a:t>5</a:t>
            </a:fld>
            <a:endParaRPr lang="en-ZA"/>
          </a:p>
        </p:txBody>
      </p:sp>
    </p:spTree>
    <p:extLst>
      <p:ext uri="{BB962C8B-B14F-4D97-AF65-F5344CB8AC3E}">
        <p14:creationId xmlns:p14="http://schemas.microsoft.com/office/powerpoint/2010/main" xmlns="" val="1776026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410"/>
            <a:ext cx="8532440" cy="955318"/>
          </a:xfrm>
        </p:spPr>
        <p:txBody>
          <a:bodyPr/>
          <a:lstStyle/>
          <a:p>
            <a:pPr algn="ctr"/>
            <a:r>
              <a:rPr lang="en-ZA" sz="4000" u="sng" dirty="0" smtClean="0">
                <a:solidFill>
                  <a:srgbClr val="000000"/>
                </a:solidFill>
                <a:latin typeface="Albertus Extra Bold" panose="020E0802040304020204" pitchFamily="34" charset="0"/>
              </a:rPr>
              <a:t>Our Value Proposition</a:t>
            </a:r>
            <a:endParaRPr lang="en-ZA" sz="4000" u="sng" dirty="0">
              <a:solidFill>
                <a:srgbClr val="000000"/>
              </a:solidFill>
              <a:latin typeface="Albertus Extra Bold" panose="020E0802040304020204" pitchFamily="34" charset="0"/>
            </a:endParaRPr>
          </a:p>
        </p:txBody>
      </p:sp>
      <p:sp>
        <p:nvSpPr>
          <p:cNvPr id="3" name="Content Placeholder 2"/>
          <p:cNvSpPr>
            <a:spLocks noGrp="1"/>
          </p:cNvSpPr>
          <p:nvPr>
            <p:ph sz="half" idx="1"/>
          </p:nvPr>
        </p:nvSpPr>
        <p:spPr>
          <a:xfrm>
            <a:off x="0" y="1124745"/>
            <a:ext cx="8460432" cy="3096344"/>
          </a:xfrm>
        </p:spPr>
        <p:txBody>
          <a:bodyPr>
            <a:normAutofit/>
          </a:bodyPr>
          <a:lstStyle/>
          <a:p>
            <a:pPr marL="114300" indent="0" algn="ctr">
              <a:buNone/>
            </a:pPr>
            <a:r>
              <a:rPr lang="en-ZA" sz="3600" dirty="0" smtClean="0">
                <a:solidFill>
                  <a:srgbClr val="000000"/>
                </a:solidFill>
                <a:latin typeface="Albertus Extra Bold" panose="020E0802040304020204" pitchFamily="34" charset="0"/>
              </a:rPr>
              <a:t>Support &amp; encourage</a:t>
            </a:r>
          </a:p>
          <a:p>
            <a:pPr marL="114300" indent="0" algn="ctr">
              <a:buNone/>
            </a:pPr>
            <a:r>
              <a:rPr lang="en-ZA" sz="3600" dirty="0" smtClean="0">
                <a:solidFill>
                  <a:srgbClr val="000000"/>
                </a:solidFill>
                <a:latin typeface="Albertus Extra Bold" panose="020E0802040304020204" pitchFamily="34" charset="0"/>
              </a:rPr>
              <a:t>“Collective/co-operative Enrichment vs</a:t>
            </a:r>
          </a:p>
          <a:p>
            <a:pPr marL="114300" indent="0" algn="ctr">
              <a:buNone/>
            </a:pPr>
            <a:r>
              <a:rPr lang="en-ZA" sz="3600" dirty="0" smtClean="0">
                <a:solidFill>
                  <a:srgbClr val="000000"/>
                </a:solidFill>
                <a:latin typeface="Albertus Extra Bold" panose="020E0802040304020204" pitchFamily="34" charset="0"/>
              </a:rPr>
              <a:t>Individual Enrichment”</a:t>
            </a:r>
            <a:endParaRPr lang="en-ZA" sz="3600" dirty="0">
              <a:solidFill>
                <a:srgbClr val="000000"/>
              </a:solidFill>
              <a:latin typeface="Albertus Extra Bold" panose="020E0802040304020204" pitchFamily="34"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52320" y="6059487"/>
            <a:ext cx="1691680"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Slide Number Placeholder 6"/>
          <p:cNvSpPr>
            <a:spLocks noGrp="1"/>
          </p:cNvSpPr>
          <p:nvPr>
            <p:ph type="sldNum" sz="quarter" idx="12"/>
          </p:nvPr>
        </p:nvSpPr>
        <p:spPr/>
        <p:txBody>
          <a:bodyPr/>
          <a:lstStyle/>
          <a:p>
            <a:fld id="{850B32C9-D28B-4A61-A53D-04C585FE7528}" type="slidenum">
              <a:rPr lang="en-ZA" smtClean="0"/>
              <a:pPr/>
              <a:t>6</a:t>
            </a:fld>
            <a:endParaRPr lang="en-ZA"/>
          </a:p>
        </p:txBody>
      </p:sp>
      <p:sp>
        <p:nvSpPr>
          <p:cNvPr id="8" name="Rectangle 7"/>
          <p:cNvSpPr/>
          <p:nvPr/>
        </p:nvSpPr>
        <p:spPr>
          <a:xfrm>
            <a:off x="0" y="4150419"/>
            <a:ext cx="8532440" cy="1938992"/>
          </a:xfrm>
          <a:prstGeom prst="rect">
            <a:avLst/>
          </a:prstGeom>
          <a:solidFill>
            <a:schemeClr val="accent6">
              <a:lumMod val="40000"/>
              <a:lumOff val="60000"/>
            </a:schemeClr>
          </a:solidFill>
        </p:spPr>
        <p:txBody>
          <a:bodyPr wrap="square">
            <a:spAutoFit/>
          </a:bodyPr>
          <a:lstStyle/>
          <a:p>
            <a:pPr algn="ctr"/>
            <a:r>
              <a:rPr lang="en-ZA" sz="2400" b="1" i="1" dirty="0" smtClean="0">
                <a:solidFill>
                  <a:srgbClr val="000000"/>
                </a:solidFill>
              </a:rPr>
              <a:t>Create </a:t>
            </a:r>
            <a:r>
              <a:rPr lang="en-ZA" sz="2400" b="1" i="1" dirty="0">
                <a:solidFill>
                  <a:srgbClr val="000000"/>
                </a:solidFill>
              </a:rPr>
              <a:t>sustainable community economic development </a:t>
            </a:r>
            <a:r>
              <a:rPr lang="en-ZA" sz="2400" b="1" i="1" dirty="0" smtClean="0">
                <a:solidFill>
                  <a:srgbClr val="000000"/>
                </a:solidFill>
              </a:rPr>
              <a:t>initiatives aiming </a:t>
            </a:r>
            <a:r>
              <a:rPr lang="en-ZA" sz="2400" b="1" i="1" dirty="0">
                <a:solidFill>
                  <a:srgbClr val="000000"/>
                </a:solidFill>
              </a:rPr>
              <a:t>at job creation, wealth </a:t>
            </a:r>
            <a:r>
              <a:rPr lang="en-ZA" sz="2400" b="1" i="1" dirty="0" smtClean="0">
                <a:solidFill>
                  <a:srgbClr val="000000"/>
                </a:solidFill>
              </a:rPr>
              <a:t>generation, poverty </a:t>
            </a:r>
            <a:r>
              <a:rPr lang="en-ZA" sz="2400" b="1" i="1" dirty="0">
                <a:solidFill>
                  <a:srgbClr val="000000"/>
                </a:solidFill>
              </a:rPr>
              <a:t>alleviation, narrowing the inequality gap and ensuring inclusive, self-delivery of services. </a:t>
            </a:r>
            <a:r>
              <a:rPr lang="en-ZA" sz="2400" b="1" i="1" dirty="0" smtClean="0">
                <a:solidFill>
                  <a:srgbClr val="000000"/>
                </a:solidFill>
              </a:rPr>
              <a:t>Communities </a:t>
            </a:r>
            <a:r>
              <a:rPr lang="en-ZA" sz="2400" b="1" i="1" dirty="0">
                <a:solidFill>
                  <a:srgbClr val="000000"/>
                </a:solidFill>
              </a:rPr>
              <a:t>become major shareholders/owners in profit-making businesses</a:t>
            </a:r>
          </a:p>
        </p:txBody>
      </p:sp>
    </p:spTree>
    <p:extLst>
      <p:ext uri="{BB962C8B-B14F-4D97-AF65-F5344CB8AC3E}">
        <p14:creationId xmlns:p14="http://schemas.microsoft.com/office/powerpoint/2010/main" xmlns="" val="2407233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8424" cy="980728"/>
          </a:xfrm>
        </p:spPr>
        <p:txBody>
          <a:bodyPr/>
          <a:lstStyle/>
          <a:p>
            <a:pPr algn="ctr"/>
            <a:r>
              <a:rPr lang="en-ZA" sz="4000" u="sng" dirty="0" smtClean="0">
                <a:solidFill>
                  <a:srgbClr val="000000"/>
                </a:solidFill>
                <a:latin typeface="Albertus Extra Bold" panose="020E0802040304020204" pitchFamily="34" charset="0"/>
              </a:rPr>
              <a:t>Our Proposed Strategic Tool</a:t>
            </a:r>
            <a:endParaRPr lang="en-ZA" sz="4000" u="sng" dirty="0">
              <a:solidFill>
                <a:srgbClr val="000000"/>
              </a:solidFill>
              <a:latin typeface="Albertus Extra Bold" panose="020E0802040304020204" pitchFamily="34" charset="0"/>
            </a:endParaRPr>
          </a:p>
        </p:txBody>
      </p:sp>
      <p:sp>
        <p:nvSpPr>
          <p:cNvPr id="3" name="Content Placeholder 2"/>
          <p:cNvSpPr>
            <a:spLocks noGrp="1"/>
          </p:cNvSpPr>
          <p:nvPr>
            <p:ph sz="half" idx="1"/>
          </p:nvPr>
        </p:nvSpPr>
        <p:spPr>
          <a:xfrm>
            <a:off x="-23026" y="1052736"/>
            <a:ext cx="8460432" cy="2664296"/>
          </a:xfrm>
        </p:spPr>
        <p:txBody>
          <a:bodyPr>
            <a:normAutofit/>
          </a:bodyPr>
          <a:lstStyle/>
          <a:p>
            <a:pPr marL="114300" indent="0" algn="ctr">
              <a:buNone/>
            </a:pPr>
            <a:r>
              <a:rPr lang="en-ZA" sz="3600" dirty="0" smtClean="0">
                <a:solidFill>
                  <a:srgbClr val="000000"/>
                </a:solidFill>
                <a:latin typeface="Albertus Extra Bold" panose="020E0802040304020204" pitchFamily="34" charset="0"/>
              </a:rPr>
              <a:t>Supporting and strengthening </a:t>
            </a:r>
          </a:p>
          <a:p>
            <a:pPr marL="114300" indent="0" algn="ctr">
              <a:buNone/>
            </a:pPr>
            <a:r>
              <a:rPr lang="en-ZA" sz="3600" dirty="0" smtClean="0">
                <a:solidFill>
                  <a:srgbClr val="000000"/>
                </a:solidFill>
                <a:latin typeface="Albertus Extra Bold" panose="020E0802040304020204" pitchFamily="34" charset="0"/>
              </a:rPr>
              <a:t>CO-OPERATIVES</a:t>
            </a:r>
          </a:p>
          <a:p>
            <a:pPr marL="114300" indent="0" algn="ctr">
              <a:buNone/>
            </a:pPr>
            <a:r>
              <a:rPr lang="en-ZA" sz="3600" dirty="0" smtClean="0">
                <a:solidFill>
                  <a:srgbClr val="000000"/>
                </a:solidFill>
                <a:latin typeface="Albertus Extra Bold" panose="020E0802040304020204" pitchFamily="34" charset="0"/>
              </a:rPr>
              <a:t>as one vehicle to build economic sustainable communities</a:t>
            </a:r>
            <a:endParaRPr lang="en-ZA" sz="3600" dirty="0">
              <a:solidFill>
                <a:srgbClr val="000000"/>
              </a:solidFill>
              <a:latin typeface="Albertus Extra Bold" panose="020E0802040304020204" pitchFamily="34"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52320" y="6059487"/>
            <a:ext cx="1691680"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Slide Number Placeholder 6"/>
          <p:cNvSpPr>
            <a:spLocks noGrp="1"/>
          </p:cNvSpPr>
          <p:nvPr>
            <p:ph type="sldNum" sz="quarter" idx="12"/>
          </p:nvPr>
        </p:nvSpPr>
        <p:spPr/>
        <p:txBody>
          <a:bodyPr/>
          <a:lstStyle/>
          <a:p>
            <a:fld id="{850B32C9-D28B-4A61-A53D-04C585FE7528}" type="slidenum">
              <a:rPr lang="en-ZA" smtClean="0"/>
              <a:pPr/>
              <a:t>7</a:t>
            </a:fld>
            <a:endParaRPr lang="en-ZA"/>
          </a:p>
        </p:txBody>
      </p:sp>
      <p:sp>
        <p:nvSpPr>
          <p:cNvPr id="8" name="Rectangle 7"/>
          <p:cNvSpPr/>
          <p:nvPr/>
        </p:nvSpPr>
        <p:spPr>
          <a:xfrm>
            <a:off x="17452" y="3774110"/>
            <a:ext cx="8370972" cy="2308324"/>
          </a:xfrm>
          <a:prstGeom prst="rect">
            <a:avLst/>
          </a:prstGeom>
          <a:solidFill>
            <a:schemeClr val="accent6">
              <a:lumMod val="40000"/>
              <a:lumOff val="60000"/>
            </a:schemeClr>
          </a:solidFill>
        </p:spPr>
        <p:txBody>
          <a:bodyPr wrap="square">
            <a:spAutoFit/>
          </a:bodyPr>
          <a:lstStyle/>
          <a:p>
            <a:pPr lvl="0" algn="ctr" defTabSz="457200">
              <a:spcBef>
                <a:spcPts val="1000"/>
              </a:spcBef>
              <a:buClr>
                <a:srgbClr val="90C226"/>
              </a:buClr>
              <a:buSzPct val="80000"/>
            </a:pPr>
            <a:r>
              <a:rPr lang="en-ZA" sz="2400" b="1" i="1" dirty="0" smtClean="0">
                <a:solidFill>
                  <a:srgbClr val="000000"/>
                </a:solidFill>
                <a:latin typeface="Trebuchet MS" panose="020B0603020202020204"/>
              </a:rPr>
              <a:t>this </a:t>
            </a:r>
            <a:r>
              <a:rPr lang="en-ZA" sz="2400" b="1" i="1" dirty="0">
                <a:solidFill>
                  <a:srgbClr val="000000"/>
                </a:solidFill>
                <a:latin typeface="Trebuchet MS" panose="020B0603020202020204"/>
              </a:rPr>
              <a:t>strategy shall alleviate pressure on service delivery initiatives as the country moves away from token, social benefit-based community development to self-dependent and proud communities, respected for their wisdom and intelligence to develop and decide on their own sustainable economic destiny</a:t>
            </a:r>
          </a:p>
        </p:txBody>
      </p:sp>
    </p:spTree>
    <p:extLst>
      <p:ext uri="{BB962C8B-B14F-4D97-AF65-F5344CB8AC3E}">
        <p14:creationId xmlns:p14="http://schemas.microsoft.com/office/powerpoint/2010/main" xmlns="" val="2340155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886"/>
            <a:ext cx="8460432" cy="930606"/>
          </a:xfrm>
        </p:spPr>
        <p:txBody>
          <a:bodyPr/>
          <a:lstStyle/>
          <a:p>
            <a:pPr algn="ctr"/>
            <a:r>
              <a:rPr lang="en-ZA" sz="4000" u="sng" dirty="0" smtClean="0">
                <a:solidFill>
                  <a:srgbClr val="000000"/>
                </a:solidFill>
                <a:latin typeface="Albertus Extra Bold" panose="020E0802040304020204" pitchFamily="34" charset="0"/>
              </a:rPr>
              <a:t>Our Developmental Approach</a:t>
            </a:r>
            <a:endParaRPr lang="en-ZA" sz="4000" u="sng" dirty="0">
              <a:solidFill>
                <a:srgbClr val="000000"/>
              </a:solidFill>
              <a:latin typeface="Albertus Extra Bold" panose="020E0802040304020204" pitchFamily="34" charset="0"/>
            </a:endParaRPr>
          </a:p>
        </p:txBody>
      </p:sp>
      <p:sp>
        <p:nvSpPr>
          <p:cNvPr id="3" name="Content Placeholder 2"/>
          <p:cNvSpPr>
            <a:spLocks noGrp="1"/>
          </p:cNvSpPr>
          <p:nvPr>
            <p:ph sz="half" idx="1"/>
          </p:nvPr>
        </p:nvSpPr>
        <p:spPr>
          <a:xfrm>
            <a:off x="179512" y="1484784"/>
            <a:ext cx="8208912" cy="4968552"/>
          </a:xfrm>
        </p:spPr>
        <p:txBody>
          <a:bodyPr>
            <a:normAutofit/>
          </a:bodyPr>
          <a:lstStyle/>
          <a:p>
            <a:pPr marL="114300" indent="0" algn="ctr">
              <a:buNone/>
            </a:pPr>
            <a:r>
              <a:rPr lang="en-ZA" sz="3600" dirty="0" smtClean="0">
                <a:solidFill>
                  <a:srgbClr val="000000"/>
                </a:solidFill>
                <a:latin typeface="Albertus Extra Bold" panose="020E0802040304020204" pitchFamily="34" charset="0"/>
              </a:rPr>
              <a:t>ASSET-BASED COMMUNITY DEVELOPMENT </a:t>
            </a:r>
            <a:r>
              <a:rPr lang="en-ZA" sz="2400" dirty="0" smtClean="0">
                <a:solidFill>
                  <a:srgbClr val="000000"/>
                </a:solidFill>
                <a:latin typeface="Albertus Extra Bold" panose="020E0802040304020204" pitchFamily="34" charset="0"/>
              </a:rPr>
              <a:t>(ABCD)</a:t>
            </a:r>
          </a:p>
          <a:p>
            <a:pPr marL="114300" indent="0" algn="ctr">
              <a:spcAft>
                <a:spcPts val="0"/>
              </a:spcAft>
              <a:buNone/>
            </a:pPr>
            <a:endParaRPr lang="en-GB" sz="3200" i="1" dirty="0" smtClean="0">
              <a:solidFill>
                <a:srgbClr val="000000"/>
              </a:solidFill>
              <a:latin typeface="Albertus Extra Bold" panose="020E0802040304020204" pitchFamily="34" charset="0"/>
              <a:ea typeface="Times New Roman"/>
            </a:endParaRPr>
          </a:p>
          <a:p>
            <a:pPr marL="114300" indent="0" algn="ctr">
              <a:spcAft>
                <a:spcPts val="0"/>
              </a:spcAft>
              <a:buNone/>
            </a:pPr>
            <a:r>
              <a:rPr lang="en-GB" sz="3200" i="1" dirty="0" smtClean="0">
                <a:solidFill>
                  <a:srgbClr val="000000"/>
                </a:solidFill>
                <a:latin typeface="Albertus Extra Bold" panose="020E0802040304020204" pitchFamily="34" charset="0"/>
                <a:ea typeface="Times New Roman"/>
              </a:rPr>
              <a:t>ABCD presented </a:t>
            </a:r>
            <a:r>
              <a:rPr lang="en-GB" sz="3200" i="1" dirty="0">
                <a:solidFill>
                  <a:srgbClr val="000000"/>
                </a:solidFill>
                <a:latin typeface="Albertus Extra Bold" panose="020E0802040304020204" pitchFamily="34" charset="0"/>
                <a:ea typeface="Times New Roman"/>
              </a:rPr>
              <a:t>as an alternative to needs-based approaches to development. </a:t>
            </a:r>
            <a:endParaRPr lang="en-ZA" sz="3200" i="1" dirty="0">
              <a:solidFill>
                <a:srgbClr val="000000"/>
              </a:solidFill>
              <a:latin typeface="Albertus Extra Bold" panose="020E0802040304020204" pitchFamily="34"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52320" y="6059487"/>
            <a:ext cx="1691680" cy="79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Slide Number Placeholder 6"/>
          <p:cNvSpPr>
            <a:spLocks noGrp="1"/>
          </p:cNvSpPr>
          <p:nvPr>
            <p:ph type="sldNum" sz="quarter" idx="12"/>
          </p:nvPr>
        </p:nvSpPr>
        <p:spPr/>
        <p:txBody>
          <a:bodyPr/>
          <a:lstStyle/>
          <a:p>
            <a:fld id="{850B32C9-D28B-4A61-A53D-04C585FE7528}" type="slidenum">
              <a:rPr lang="en-ZA" smtClean="0"/>
              <a:pPr/>
              <a:t>8</a:t>
            </a:fld>
            <a:endParaRPr lang="en-ZA"/>
          </a:p>
        </p:txBody>
      </p:sp>
    </p:spTree>
    <p:extLst>
      <p:ext uri="{BB962C8B-B14F-4D97-AF65-F5344CB8AC3E}">
        <p14:creationId xmlns:p14="http://schemas.microsoft.com/office/powerpoint/2010/main" xmlns="" val="2769196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xmlns="" val="433963262"/>
              </p:ext>
            </p:extLst>
          </p:nvPr>
        </p:nvGraphicFramePr>
        <p:xfrm>
          <a:off x="5057" y="980728"/>
          <a:ext cx="8167343"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2"/>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555776" y="3068960"/>
            <a:ext cx="3096344" cy="15841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extBox 1"/>
          <p:cNvSpPr txBox="1"/>
          <p:nvPr/>
        </p:nvSpPr>
        <p:spPr>
          <a:xfrm>
            <a:off x="0" y="12150"/>
            <a:ext cx="8532440" cy="769441"/>
          </a:xfrm>
          <a:prstGeom prst="rect">
            <a:avLst/>
          </a:prstGeom>
          <a:noFill/>
        </p:spPr>
        <p:txBody>
          <a:bodyPr wrap="square" rtlCol="0">
            <a:spAutoFit/>
          </a:bodyPr>
          <a:lstStyle/>
          <a:p>
            <a:pPr algn="ctr"/>
            <a:r>
              <a:rPr lang="en-ZA" sz="4400" b="1" dirty="0" smtClean="0">
                <a:latin typeface="Albertus Extra Bold" panose="020E0802040304020204" pitchFamily="34" charset="0"/>
              </a:rPr>
              <a:t>How do we do it?</a:t>
            </a:r>
            <a:endParaRPr lang="en-ZA" sz="4400" b="1" dirty="0">
              <a:latin typeface="Albertus Extra Bold" panose="020E0802040304020204" pitchFamily="34" charset="0"/>
            </a:endParaRPr>
          </a:p>
        </p:txBody>
      </p:sp>
      <p:sp>
        <p:nvSpPr>
          <p:cNvPr id="4" name="Slide Number Placeholder 3"/>
          <p:cNvSpPr>
            <a:spLocks noGrp="1"/>
          </p:cNvSpPr>
          <p:nvPr>
            <p:ph type="sldNum" sz="quarter" idx="12"/>
          </p:nvPr>
        </p:nvSpPr>
        <p:spPr/>
        <p:txBody>
          <a:bodyPr/>
          <a:lstStyle/>
          <a:p>
            <a:fld id="{850B32C9-D28B-4A61-A53D-04C585FE7528}" type="slidenum">
              <a:rPr lang="en-ZA" smtClean="0"/>
              <a:pPr/>
              <a:t>9</a:t>
            </a:fld>
            <a:endParaRPr lang="en-ZA"/>
          </a:p>
        </p:txBody>
      </p:sp>
    </p:spTree>
    <p:extLst>
      <p:ext uri="{BB962C8B-B14F-4D97-AF65-F5344CB8AC3E}">
        <p14:creationId xmlns:p14="http://schemas.microsoft.com/office/powerpoint/2010/main" xmlns="" val="39717318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1597</TotalTime>
  <Words>1323</Words>
  <Application>Microsoft Office PowerPoint</Application>
  <PresentationFormat>On-screen Show (4:3)</PresentationFormat>
  <Paragraphs>233</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Adjacency</vt:lpstr>
      <vt:lpstr>Slide 1</vt:lpstr>
      <vt:lpstr>Slide 2</vt:lpstr>
      <vt:lpstr>Our Logo</vt:lpstr>
      <vt:lpstr>Our Motto</vt:lpstr>
      <vt:lpstr>Our Strategic Intent</vt:lpstr>
      <vt:lpstr>Our Value Proposition</vt:lpstr>
      <vt:lpstr>Our Proposed Strategic Tool</vt:lpstr>
      <vt:lpstr>Our Developmental Approach</vt:lpstr>
      <vt:lpstr>Slide 9</vt:lpstr>
      <vt:lpstr>Our Strategic Goals/Intention</vt:lpstr>
      <vt:lpstr>Slide 11</vt:lpstr>
      <vt:lpstr>Slide 12</vt:lpstr>
      <vt:lpstr>What informed our Strategy?</vt:lpstr>
      <vt:lpstr>What informed the establishment of ICCED?</vt:lpstr>
      <vt:lpstr>What exactly does ICCED do  to change this situation?</vt:lpstr>
      <vt:lpstr>Slide 16</vt:lpstr>
      <vt:lpstr>Slide 17</vt:lpstr>
      <vt:lpstr>Slide 18</vt:lpstr>
      <vt:lpstr>Slide 19</vt:lpstr>
      <vt:lpstr>Slide 20</vt:lpstr>
      <vt:lpstr>Slide 21</vt:lpstr>
      <vt:lpstr>Slide 22</vt:lpstr>
      <vt:lpstr>Slide 23</vt:lpstr>
      <vt:lpstr>Slide 24</vt:lpstr>
      <vt:lpstr>Slide 25</vt:lpstr>
      <vt:lpstr>Our Strategic Partners</vt:lpstr>
      <vt:lpstr>Slide 27</vt:lpstr>
      <vt:lpstr>Slide 28</vt:lpstr>
      <vt:lpstr>Slide 29</vt:lpstr>
      <vt:lpstr>Slide 30</vt:lpstr>
      <vt:lpstr>Slide 31</vt:lpstr>
      <vt:lpstr>Slide 32</vt:lpstr>
      <vt:lpstr>Slide 33</vt:lpstr>
      <vt:lpstr>Slide 34</vt:lpstr>
      <vt:lpstr>Slide 35</vt:lpstr>
      <vt:lpstr>Slide 36</vt:lpstr>
      <vt:lpstr>GOVERNANCE</vt:lpstr>
      <vt:lpstr>Slide 38</vt:lpstr>
      <vt:lpstr>Thank You</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 Samdaan</dc:creator>
  <cp:lastModifiedBy>PUMZA</cp:lastModifiedBy>
  <cp:revision>49</cp:revision>
  <cp:lastPrinted>2018-10-30T10:49:24Z</cp:lastPrinted>
  <dcterms:created xsi:type="dcterms:W3CDTF">2018-09-11T17:12:54Z</dcterms:created>
  <dcterms:modified xsi:type="dcterms:W3CDTF">2018-11-08T09:28:38Z</dcterms:modified>
</cp:coreProperties>
</file>