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Default Extension="bin" ContentType="application/vnd.openxmlformats-officedocument.oleObject"/>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5"/>
  </p:notesMasterIdLst>
  <p:handoutMasterIdLst>
    <p:handoutMasterId r:id="rId56"/>
  </p:handoutMasterIdLst>
  <p:sldIdLst>
    <p:sldId id="257" r:id="rId3"/>
    <p:sldId id="310" r:id="rId4"/>
    <p:sldId id="260" r:id="rId5"/>
    <p:sldId id="287" r:id="rId6"/>
    <p:sldId id="265" r:id="rId7"/>
    <p:sldId id="284" r:id="rId8"/>
    <p:sldId id="288" r:id="rId9"/>
    <p:sldId id="285" r:id="rId10"/>
    <p:sldId id="286" r:id="rId11"/>
    <p:sldId id="289" r:id="rId12"/>
    <p:sldId id="295" r:id="rId13"/>
    <p:sldId id="296" r:id="rId14"/>
    <p:sldId id="290" r:id="rId15"/>
    <p:sldId id="291" r:id="rId16"/>
    <p:sldId id="292" r:id="rId17"/>
    <p:sldId id="298" r:id="rId18"/>
    <p:sldId id="268" r:id="rId19"/>
    <p:sldId id="270" r:id="rId20"/>
    <p:sldId id="271" r:id="rId21"/>
    <p:sldId id="272" r:id="rId22"/>
    <p:sldId id="273" r:id="rId23"/>
    <p:sldId id="274" r:id="rId24"/>
    <p:sldId id="275" r:id="rId25"/>
    <p:sldId id="276" r:id="rId26"/>
    <p:sldId id="277" r:id="rId27"/>
    <p:sldId id="278" r:id="rId28"/>
    <p:sldId id="300" r:id="rId29"/>
    <p:sldId id="293" r:id="rId30"/>
    <p:sldId id="305" r:id="rId31"/>
    <p:sldId id="306" r:id="rId32"/>
    <p:sldId id="301" r:id="rId33"/>
    <p:sldId id="303" r:id="rId34"/>
    <p:sldId id="304" r:id="rId35"/>
    <p:sldId id="294" r:id="rId36"/>
    <p:sldId id="297" r:id="rId37"/>
    <p:sldId id="261" r:id="rId38"/>
    <p:sldId id="262" r:id="rId39"/>
    <p:sldId id="259" r:id="rId40"/>
    <p:sldId id="264" r:id="rId41"/>
    <p:sldId id="263" r:id="rId42"/>
    <p:sldId id="266" r:id="rId43"/>
    <p:sldId id="267" r:id="rId44"/>
    <p:sldId id="269" r:id="rId45"/>
    <p:sldId id="299" r:id="rId46"/>
    <p:sldId id="279" r:id="rId47"/>
    <p:sldId id="280" r:id="rId48"/>
    <p:sldId id="281" r:id="rId49"/>
    <p:sldId id="282" r:id="rId50"/>
    <p:sldId id="283" r:id="rId51"/>
    <p:sldId id="308" r:id="rId52"/>
    <p:sldId id="307" r:id="rId53"/>
    <p:sldId id="309" r:id="rId5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73" d="100"/>
          <a:sy n="73" d="100"/>
        </p:scale>
        <p:origin x="618" y="6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6" d="100"/>
          <a:sy n="56" d="100"/>
        </p:scale>
        <p:origin x="2856" y="72"/>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vreddy\AppData\Local\Microsoft\Windows\INetCache\Content.Outlook\GHSQZT9N\Math%20Achieve%20vs%20Bullying%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6"/>
  <c:chart>
    <c:autoTitleDeleted val="1"/>
    <c:plotArea>
      <c:layout/>
      <c:scatterChart>
        <c:scatterStyle val="lineMarker"/>
        <c:ser>
          <c:idx val="0"/>
          <c:order val="0"/>
          <c:tx>
            <c:strRef>
              <c:f>Sheet1!$B$2</c:f>
              <c:strCache>
                <c:ptCount val="1"/>
                <c:pt idx="0">
                  <c:v>NoFee</c:v>
                </c:pt>
              </c:strCache>
            </c:strRef>
          </c:tx>
          <c:spPr>
            <a:ln w="25400" cap="rnd">
              <a:noFill/>
              <a:round/>
            </a:ln>
            <a:effectLst>
              <a:outerShdw blurRad="57150" dist="19050" dir="5400000" algn="ctr" rotWithShape="0">
                <a:srgbClr val="000000">
                  <a:alpha val="63000"/>
                </a:srgbClr>
              </a:outerShdw>
            </a:effectLst>
          </c:spPr>
          <c:marker>
            <c:symbol val="circle"/>
            <c:size val="6"/>
            <c:spPr>
              <a:gradFill rotWithShape="1">
                <a:gsLst>
                  <a:gs pos="0">
                    <a:schemeClr val="accent4">
                      <a:tint val="65000"/>
                      <a:satMod val="103000"/>
                      <a:lumMod val="102000"/>
                      <a:tint val="94000"/>
                    </a:schemeClr>
                  </a:gs>
                  <a:gs pos="50000">
                    <a:schemeClr val="accent4">
                      <a:tint val="65000"/>
                      <a:satMod val="110000"/>
                      <a:lumMod val="100000"/>
                      <a:shade val="100000"/>
                    </a:schemeClr>
                  </a:gs>
                  <a:gs pos="100000">
                    <a:schemeClr val="accent4">
                      <a:tint val="65000"/>
                      <a:lumMod val="99000"/>
                      <a:satMod val="120000"/>
                      <a:shade val="78000"/>
                    </a:schemeClr>
                  </a:gs>
                </a:gsLst>
                <a:lin ang="5400000" scaled="0"/>
              </a:gradFill>
              <a:ln w="9525" cap="rnd">
                <a:solidFill>
                  <a:schemeClr val="accent4">
                    <a:tint val="65000"/>
                  </a:schemeClr>
                </a:solidFill>
                <a:round/>
              </a:ln>
              <a:effectLst>
                <a:outerShdw blurRad="57150" dist="19050" dir="5400000" algn="ctr" rotWithShape="0">
                  <a:srgbClr val="000000">
                    <a:alpha val="63000"/>
                  </a:srgbClr>
                </a:outerShdw>
              </a:effectLst>
            </c:spPr>
          </c:marker>
          <c:xVal>
            <c:numRef>
              <c:f>Sheet1!$A$3:$A$183</c:f>
              <c:numCache>
                <c:formatCode>General</c:formatCode>
                <c:ptCount val="181"/>
                <c:pt idx="0">
                  <c:v>1.41</c:v>
                </c:pt>
                <c:pt idx="1">
                  <c:v>-0.19000000000000003</c:v>
                </c:pt>
                <c:pt idx="2">
                  <c:v>-1.33</c:v>
                </c:pt>
                <c:pt idx="3">
                  <c:v>-1.7600000000000002</c:v>
                </c:pt>
                <c:pt idx="4">
                  <c:v>-1.6800000000000002</c:v>
                </c:pt>
                <c:pt idx="5">
                  <c:v>-0.21000000000000002</c:v>
                </c:pt>
                <c:pt idx="6">
                  <c:v>-1.87</c:v>
                </c:pt>
                <c:pt idx="7">
                  <c:v>-0.53</c:v>
                </c:pt>
                <c:pt idx="8">
                  <c:v>-1.6600000000000001</c:v>
                </c:pt>
                <c:pt idx="9">
                  <c:v>-1.33</c:v>
                </c:pt>
                <c:pt idx="10">
                  <c:v>1.85</c:v>
                </c:pt>
                <c:pt idx="11">
                  <c:v>0.37000000000000005</c:v>
                </c:pt>
                <c:pt idx="12">
                  <c:v>-0.46</c:v>
                </c:pt>
                <c:pt idx="13">
                  <c:v>2.0000000000000004E-2</c:v>
                </c:pt>
                <c:pt idx="14">
                  <c:v>0.12000000000000001</c:v>
                </c:pt>
                <c:pt idx="15">
                  <c:v>-0.64000000000000012</c:v>
                </c:pt>
                <c:pt idx="16">
                  <c:v>-0.44000000000000006</c:v>
                </c:pt>
                <c:pt idx="17">
                  <c:v>-1.0900000000000001</c:v>
                </c:pt>
                <c:pt idx="18">
                  <c:v>-0.58000000000000007</c:v>
                </c:pt>
                <c:pt idx="19">
                  <c:v>-0.85000000000000009</c:v>
                </c:pt>
                <c:pt idx="20">
                  <c:v>-0.33000000000000007</c:v>
                </c:pt>
                <c:pt idx="21">
                  <c:v>-1.42</c:v>
                </c:pt>
                <c:pt idx="22">
                  <c:v>-0.53</c:v>
                </c:pt>
                <c:pt idx="23">
                  <c:v>-2.57</c:v>
                </c:pt>
                <c:pt idx="24">
                  <c:v>-0.65000000000000013</c:v>
                </c:pt>
                <c:pt idx="25">
                  <c:v>-0.38000000000000006</c:v>
                </c:pt>
                <c:pt idx="26">
                  <c:v>-1.23</c:v>
                </c:pt>
                <c:pt idx="27">
                  <c:v>-0.91</c:v>
                </c:pt>
                <c:pt idx="28">
                  <c:v>0.16000000000000003</c:v>
                </c:pt>
                <c:pt idx="29">
                  <c:v>-0.15000000000000002</c:v>
                </c:pt>
                <c:pt idx="30">
                  <c:v>-2.56</c:v>
                </c:pt>
                <c:pt idx="31">
                  <c:v>-2.67</c:v>
                </c:pt>
                <c:pt idx="32">
                  <c:v>-1.36</c:v>
                </c:pt>
                <c:pt idx="33">
                  <c:v>-0.65000000000000013</c:v>
                </c:pt>
                <c:pt idx="34">
                  <c:v>-1.1900000000000002</c:v>
                </c:pt>
                <c:pt idx="35">
                  <c:v>-0.51</c:v>
                </c:pt>
                <c:pt idx="36">
                  <c:v>-1.08</c:v>
                </c:pt>
                <c:pt idx="37">
                  <c:v>-0.82000000000000006</c:v>
                </c:pt>
                <c:pt idx="38">
                  <c:v>-1.6900000000000002</c:v>
                </c:pt>
                <c:pt idx="39">
                  <c:v>-0.37000000000000005</c:v>
                </c:pt>
                <c:pt idx="40">
                  <c:v>0.48000000000000004</c:v>
                </c:pt>
                <c:pt idx="41">
                  <c:v>-6.0000000000000012E-2</c:v>
                </c:pt>
                <c:pt idx="42">
                  <c:v>-0.12000000000000001</c:v>
                </c:pt>
                <c:pt idx="43">
                  <c:v>0.1</c:v>
                </c:pt>
                <c:pt idx="44">
                  <c:v>-0.8</c:v>
                </c:pt>
                <c:pt idx="45">
                  <c:v>0.41000000000000003</c:v>
                </c:pt>
                <c:pt idx="46">
                  <c:v>0.6100000000000001</c:v>
                </c:pt>
                <c:pt idx="47">
                  <c:v>-1.0000000000000002E-2</c:v>
                </c:pt>
                <c:pt idx="48">
                  <c:v>-0.66000000000000014</c:v>
                </c:pt>
                <c:pt idx="49">
                  <c:v>0.58000000000000007</c:v>
                </c:pt>
                <c:pt idx="50">
                  <c:v>2.0000000000000004E-2</c:v>
                </c:pt>
                <c:pt idx="51">
                  <c:v>-3.0000000000000006E-2</c:v>
                </c:pt>
                <c:pt idx="52">
                  <c:v>0.59000000000000008</c:v>
                </c:pt>
                <c:pt idx="53">
                  <c:v>4.0000000000000008E-2</c:v>
                </c:pt>
                <c:pt idx="54">
                  <c:v>-2.5</c:v>
                </c:pt>
                <c:pt idx="55">
                  <c:v>-2.2200000000000002</c:v>
                </c:pt>
                <c:pt idx="56">
                  <c:v>-1.03</c:v>
                </c:pt>
                <c:pt idx="57">
                  <c:v>0.33000000000000007</c:v>
                </c:pt>
                <c:pt idx="58">
                  <c:v>-3.38</c:v>
                </c:pt>
                <c:pt idx="59">
                  <c:v>0.82000000000000006</c:v>
                </c:pt>
                <c:pt idx="60">
                  <c:v>-0.51</c:v>
                </c:pt>
                <c:pt idx="61">
                  <c:v>1.28</c:v>
                </c:pt>
                <c:pt idx="62">
                  <c:v>-3.54</c:v>
                </c:pt>
                <c:pt idx="63">
                  <c:v>0.70000000000000007</c:v>
                </c:pt>
                <c:pt idx="64">
                  <c:v>-0.38000000000000006</c:v>
                </c:pt>
                <c:pt idx="65">
                  <c:v>-0.51</c:v>
                </c:pt>
                <c:pt idx="66">
                  <c:v>-0.87000000000000011</c:v>
                </c:pt>
                <c:pt idx="67">
                  <c:v>-1.2</c:v>
                </c:pt>
                <c:pt idx="68">
                  <c:v>-0.71000000000000008</c:v>
                </c:pt>
                <c:pt idx="69">
                  <c:v>-1.44</c:v>
                </c:pt>
                <c:pt idx="70">
                  <c:v>-0.9</c:v>
                </c:pt>
                <c:pt idx="71">
                  <c:v>-0.53</c:v>
                </c:pt>
                <c:pt idx="72">
                  <c:v>-1.01</c:v>
                </c:pt>
                <c:pt idx="73">
                  <c:v>-1.51</c:v>
                </c:pt>
                <c:pt idx="74">
                  <c:v>-0.56999999999999995</c:v>
                </c:pt>
                <c:pt idx="75">
                  <c:v>-2.4</c:v>
                </c:pt>
                <c:pt idx="76">
                  <c:v>-2.59</c:v>
                </c:pt>
                <c:pt idx="77">
                  <c:v>-0.66000000000000014</c:v>
                </c:pt>
                <c:pt idx="78">
                  <c:v>-1.34</c:v>
                </c:pt>
                <c:pt idx="79">
                  <c:v>-0.63000000000000012</c:v>
                </c:pt>
                <c:pt idx="80">
                  <c:v>-1.1100000000000001</c:v>
                </c:pt>
                <c:pt idx="81">
                  <c:v>-1.26</c:v>
                </c:pt>
                <c:pt idx="82">
                  <c:v>0.66000000000000014</c:v>
                </c:pt>
                <c:pt idx="83">
                  <c:v>-2.0000000000000004E-2</c:v>
                </c:pt>
                <c:pt idx="84">
                  <c:v>0.51</c:v>
                </c:pt>
                <c:pt idx="85">
                  <c:v>1.21</c:v>
                </c:pt>
                <c:pt idx="86">
                  <c:v>0.16000000000000003</c:v>
                </c:pt>
                <c:pt idx="87">
                  <c:v>8.0000000000000016E-2</c:v>
                </c:pt>
                <c:pt idx="88">
                  <c:v>0.68000000000000016</c:v>
                </c:pt>
                <c:pt idx="89">
                  <c:v>-8.0000000000000016E-2</c:v>
                </c:pt>
                <c:pt idx="90">
                  <c:v>0.35000000000000003</c:v>
                </c:pt>
                <c:pt idx="91">
                  <c:v>0.2</c:v>
                </c:pt>
                <c:pt idx="92">
                  <c:v>5.000000000000001E-2</c:v>
                </c:pt>
                <c:pt idx="93">
                  <c:v>1.1000000000000001</c:v>
                </c:pt>
                <c:pt idx="94">
                  <c:v>-0.8</c:v>
                </c:pt>
                <c:pt idx="95">
                  <c:v>-2.11</c:v>
                </c:pt>
                <c:pt idx="96">
                  <c:v>-0.37000000000000005</c:v>
                </c:pt>
                <c:pt idx="97">
                  <c:v>0.53</c:v>
                </c:pt>
                <c:pt idx="98">
                  <c:v>-0.78</c:v>
                </c:pt>
                <c:pt idx="99">
                  <c:v>-0.15000000000000002</c:v>
                </c:pt>
                <c:pt idx="100">
                  <c:v>-2.8499999999999996</c:v>
                </c:pt>
                <c:pt idx="101">
                  <c:v>0.19000000000000003</c:v>
                </c:pt>
                <c:pt idx="102">
                  <c:v>0.43000000000000005</c:v>
                </c:pt>
                <c:pt idx="103">
                  <c:v>0.41000000000000003</c:v>
                </c:pt>
                <c:pt idx="104">
                  <c:v>0.26</c:v>
                </c:pt>
                <c:pt idx="105">
                  <c:v>-1.4</c:v>
                </c:pt>
                <c:pt idx="106">
                  <c:v>-0.7400000000000001</c:v>
                </c:pt>
                <c:pt idx="107">
                  <c:v>-0.38000000000000006</c:v>
                </c:pt>
                <c:pt idx="108">
                  <c:v>-0.28000000000000008</c:v>
                </c:pt>
                <c:pt idx="109">
                  <c:v>9.0000000000000024E-2</c:v>
                </c:pt>
                <c:pt idx="110">
                  <c:v>-0.95000000000000007</c:v>
                </c:pt>
                <c:pt idx="111">
                  <c:v>1.26</c:v>
                </c:pt>
                <c:pt idx="112">
                  <c:v>0.48000000000000004</c:v>
                </c:pt>
                <c:pt idx="113">
                  <c:v>-1.1700000000000002</c:v>
                </c:pt>
                <c:pt idx="114">
                  <c:v>0.38000000000000006</c:v>
                </c:pt>
                <c:pt idx="115">
                  <c:v>-0.99</c:v>
                </c:pt>
                <c:pt idx="116">
                  <c:v>-0.9</c:v>
                </c:pt>
                <c:pt idx="117">
                  <c:v>0.83000000000000007</c:v>
                </c:pt>
                <c:pt idx="118">
                  <c:v>-0.29000000000000004</c:v>
                </c:pt>
                <c:pt idx="119">
                  <c:v>-1.34</c:v>
                </c:pt>
                <c:pt idx="120">
                  <c:v>0.2</c:v>
                </c:pt>
                <c:pt idx="121">
                  <c:v>-0.97</c:v>
                </c:pt>
                <c:pt idx="122">
                  <c:v>1</c:v>
                </c:pt>
                <c:pt idx="123">
                  <c:v>-3.06</c:v>
                </c:pt>
                <c:pt idx="124">
                  <c:v>-0.77</c:v>
                </c:pt>
                <c:pt idx="125">
                  <c:v>-0.70000000000000007</c:v>
                </c:pt>
                <c:pt idx="126">
                  <c:v>-0.26</c:v>
                </c:pt>
                <c:pt idx="127">
                  <c:v>0.53</c:v>
                </c:pt>
                <c:pt idx="128">
                  <c:v>0.6100000000000001</c:v>
                </c:pt>
                <c:pt idx="129">
                  <c:v>0.34000000000000008</c:v>
                </c:pt>
                <c:pt idx="130">
                  <c:v>0.67000000000000015</c:v>
                </c:pt>
                <c:pt idx="131">
                  <c:v>0.25</c:v>
                </c:pt>
                <c:pt idx="132">
                  <c:v>-0.12000000000000001</c:v>
                </c:pt>
                <c:pt idx="133">
                  <c:v>-0.1</c:v>
                </c:pt>
                <c:pt idx="134">
                  <c:v>0.79</c:v>
                </c:pt>
                <c:pt idx="135">
                  <c:v>-2.5299999999999998</c:v>
                </c:pt>
                <c:pt idx="136">
                  <c:v>-0.69000000000000017</c:v>
                </c:pt>
                <c:pt idx="137">
                  <c:v>-0.82000000000000006</c:v>
                </c:pt>
                <c:pt idx="138">
                  <c:v>0.65000000000000013</c:v>
                </c:pt>
                <c:pt idx="139">
                  <c:v>-7.0000000000000021E-2</c:v>
                </c:pt>
                <c:pt idx="140">
                  <c:v>-2.5299999999999998</c:v>
                </c:pt>
                <c:pt idx="141">
                  <c:v>-2.58</c:v>
                </c:pt>
                <c:pt idx="142">
                  <c:v>-1.1399999999999997</c:v>
                </c:pt>
                <c:pt idx="143">
                  <c:v>0.26</c:v>
                </c:pt>
                <c:pt idx="144">
                  <c:v>-0.83000000000000007</c:v>
                </c:pt>
                <c:pt idx="145">
                  <c:v>-0.15000000000000002</c:v>
                </c:pt>
                <c:pt idx="146">
                  <c:v>1.51</c:v>
                </c:pt>
                <c:pt idx="147">
                  <c:v>-1.1100000000000001</c:v>
                </c:pt>
                <c:pt idx="148">
                  <c:v>-2.34</c:v>
                </c:pt>
                <c:pt idx="149">
                  <c:v>-0.1</c:v>
                </c:pt>
                <c:pt idx="150">
                  <c:v>-0.9</c:v>
                </c:pt>
                <c:pt idx="151">
                  <c:v>-0.53</c:v>
                </c:pt>
                <c:pt idx="152">
                  <c:v>0.53</c:v>
                </c:pt>
                <c:pt idx="153">
                  <c:v>-1.48</c:v>
                </c:pt>
                <c:pt idx="154">
                  <c:v>-9.0000000000000024E-2</c:v>
                </c:pt>
                <c:pt idx="155">
                  <c:v>8.0000000000000016E-2</c:v>
                </c:pt>
                <c:pt idx="156">
                  <c:v>-1.6900000000000002</c:v>
                </c:pt>
                <c:pt idx="157">
                  <c:v>0.63000000000000012</c:v>
                </c:pt>
                <c:pt idx="158">
                  <c:v>2.29</c:v>
                </c:pt>
                <c:pt idx="159">
                  <c:v>-0.5</c:v>
                </c:pt>
                <c:pt idx="160">
                  <c:v>1.33</c:v>
                </c:pt>
                <c:pt idx="161">
                  <c:v>1.3</c:v>
                </c:pt>
                <c:pt idx="162">
                  <c:v>-1.05</c:v>
                </c:pt>
                <c:pt idx="163">
                  <c:v>0.47000000000000003</c:v>
                </c:pt>
                <c:pt idx="164">
                  <c:v>1.1299999999999997</c:v>
                </c:pt>
                <c:pt idx="165">
                  <c:v>1</c:v>
                </c:pt>
                <c:pt idx="166">
                  <c:v>0.62000000000000011</c:v>
                </c:pt>
                <c:pt idx="167">
                  <c:v>0.26</c:v>
                </c:pt>
                <c:pt idx="168">
                  <c:v>0.42000000000000004</c:v>
                </c:pt>
                <c:pt idx="169">
                  <c:v>-0.8600000000000001</c:v>
                </c:pt>
                <c:pt idx="170">
                  <c:v>1.33</c:v>
                </c:pt>
                <c:pt idx="171">
                  <c:v>1.47</c:v>
                </c:pt>
                <c:pt idx="172">
                  <c:v>-0.97</c:v>
                </c:pt>
                <c:pt idx="173">
                  <c:v>0.37000000000000005</c:v>
                </c:pt>
                <c:pt idx="174">
                  <c:v>1.07</c:v>
                </c:pt>
                <c:pt idx="175">
                  <c:v>-0.51</c:v>
                </c:pt>
                <c:pt idx="176">
                  <c:v>-1.01</c:v>
                </c:pt>
                <c:pt idx="177">
                  <c:v>0.47000000000000003</c:v>
                </c:pt>
                <c:pt idx="178">
                  <c:v>-0.28000000000000008</c:v>
                </c:pt>
                <c:pt idx="179">
                  <c:v>0.35000000000000003</c:v>
                </c:pt>
                <c:pt idx="180">
                  <c:v>-1.1800000000000002</c:v>
                </c:pt>
              </c:numCache>
            </c:numRef>
          </c:xVal>
          <c:yVal>
            <c:numRef>
              <c:f>Sheet1!$B$3:$B$183</c:f>
              <c:numCache>
                <c:formatCode>General</c:formatCode>
                <c:ptCount val="181"/>
                <c:pt idx="0">
                  <c:v>400.04</c:v>
                </c:pt>
                <c:pt idx="1">
                  <c:v>310.58999999999992</c:v>
                </c:pt>
                <c:pt idx="2">
                  <c:v>276.11</c:v>
                </c:pt>
                <c:pt idx="3">
                  <c:v>306.66000000000008</c:v>
                </c:pt>
                <c:pt idx="4">
                  <c:v>292.75</c:v>
                </c:pt>
                <c:pt idx="5">
                  <c:v>307.14000000000004</c:v>
                </c:pt>
                <c:pt idx="6">
                  <c:v>278.58</c:v>
                </c:pt>
                <c:pt idx="7">
                  <c:v>368.07</c:v>
                </c:pt>
                <c:pt idx="8">
                  <c:v>271.32</c:v>
                </c:pt>
                <c:pt idx="9">
                  <c:v>319.88</c:v>
                </c:pt>
                <c:pt idx="10">
                  <c:v>337.4</c:v>
                </c:pt>
                <c:pt idx="11">
                  <c:v>368.40999999999997</c:v>
                </c:pt>
                <c:pt idx="12">
                  <c:v>318.02999999999992</c:v>
                </c:pt>
                <c:pt idx="13">
                  <c:v>312.33999999999992</c:v>
                </c:pt>
                <c:pt idx="14">
                  <c:v>307.56</c:v>
                </c:pt>
                <c:pt idx="15">
                  <c:v>313.78999999999996</c:v>
                </c:pt>
                <c:pt idx="16">
                  <c:v>360.9</c:v>
                </c:pt>
                <c:pt idx="17">
                  <c:v>360.03</c:v>
                </c:pt>
                <c:pt idx="18">
                  <c:v>363.21</c:v>
                </c:pt>
                <c:pt idx="19">
                  <c:v>305.92999999999995</c:v>
                </c:pt>
                <c:pt idx="20">
                  <c:v>394.85</c:v>
                </c:pt>
                <c:pt idx="21">
                  <c:v>311.45</c:v>
                </c:pt>
                <c:pt idx="22">
                  <c:v>329.46</c:v>
                </c:pt>
                <c:pt idx="23">
                  <c:v>324.76</c:v>
                </c:pt>
                <c:pt idx="24">
                  <c:v>386.55</c:v>
                </c:pt>
                <c:pt idx="25">
                  <c:v>360.81</c:v>
                </c:pt>
                <c:pt idx="26">
                  <c:v>359.81</c:v>
                </c:pt>
                <c:pt idx="27">
                  <c:v>359.96999999999997</c:v>
                </c:pt>
                <c:pt idx="28">
                  <c:v>377.85</c:v>
                </c:pt>
                <c:pt idx="29">
                  <c:v>347.55</c:v>
                </c:pt>
                <c:pt idx="30">
                  <c:v>277.42999999999995</c:v>
                </c:pt>
                <c:pt idx="31">
                  <c:v>334.26</c:v>
                </c:pt>
                <c:pt idx="32">
                  <c:v>344.62</c:v>
                </c:pt>
                <c:pt idx="33">
                  <c:v>328.17</c:v>
                </c:pt>
                <c:pt idx="34">
                  <c:v>328.07</c:v>
                </c:pt>
                <c:pt idx="35">
                  <c:v>334.67</c:v>
                </c:pt>
                <c:pt idx="36">
                  <c:v>346</c:v>
                </c:pt>
                <c:pt idx="37">
                  <c:v>303.86</c:v>
                </c:pt>
                <c:pt idx="38">
                  <c:v>334.32</c:v>
                </c:pt>
                <c:pt idx="39">
                  <c:v>334.17</c:v>
                </c:pt>
                <c:pt idx="40">
                  <c:v>376.07</c:v>
                </c:pt>
                <c:pt idx="41">
                  <c:v>388.92999999999995</c:v>
                </c:pt>
                <c:pt idx="42">
                  <c:v>319.45999999999992</c:v>
                </c:pt>
                <c:pt idx="43">
                  <c:v>400.92999999999995</c:v>
                </c:pt>
                <c:pt idx="44">
                  <c:v>389.66</c:v>
                </c:pt>
                <c:pt idx="45">
                  <c:v>348.88</c:v>
                </c:pt>
                <c:pt idx="46">
                  <c:v>350.11</c:v>
                </c:pt>
                <c:pt idx="47">
                  <c:v>349.9</c:v>
                </c:pt>
                <c:pt idx="48">
                  <c:v>337.25</c:v>
                </c:pt>
                <c:pt idx="49">
                  <c:v>365.08</c:v>
                </c:pt>
                <c:pt idx="50">
                  <c:v>342.28</c:v>
                </c:pt>
                <c:pt idx="51">
                  <c:v>321.08999999999992</c:v>
                </c:pt>
                <c:pt idx="52">
                  <c:v>334.06</c:v>
                </c:pt>
                <c:pt idx="53">
                  <c:v>339.59</c:v>
                </c:pt>
                <c:pt idx="54">
                  <c:v>307.27999999999992</c:v>
                </c:pt>
                <c:pt idx="55">
                  <c:v>301.44</c:v>
                </c:pt>
                <c:pt idx="56">
                  <c:v>343.3</c:v>
                </c:pt>
                <c:pt idx="57">
                  <c:v>307.68</c:v>
                </c:pt>
                <c:pt idx="58">
                  <c:v>315.12</c:v>
                </c:pt>
                <c:pt idx="59">
                  <c:v>321.14000000000004</c:v>
                </c:pt>
                <c:pt idx="60">
                  <c:v>330.71</c:v>
                </c:pt>
                <c:pt idx="61">
                  <c:v>337.56</c:v>
                </c:pt>
                <c:pt idx="62">
                  <c:v>281.11</c:v>
                </c:pt>
                <c:pt idx="63">
                  <c:v>351.14000000000004</c:v>
                </c:pt>
                <c:pt idx="64">
                  <c:v>315.70999999999992</c:v>
                </c:pt>
                <c:pt idx="65">
                  <c:v>355.27</c:v>
                </c:pt>
                <c:pt idx="66">
                  <c:v>333.66</c:v>
                </c:pt>
                <c:pt idx="67">
                  <c:v>330.97999999999996</c:v>
                </c:pt>
                <c:pt idx="68">
                  <c:v>310.18</c:v>
                </c:pt>
                <c:pt idx="69">
                  <c:v>310.47000000000003</c:v>
                </c:pt>
                <c:pt idx="70">
                  <c:v>317.35000000000002</c:v>
                </c:pt>
                <c:pt idx="71">
                  <c:v>324.45</c:v>
                </c:pt>
                <c:pt idx="72">
                  <c:v>360.81</c:v>
                </c:pt>
                <c:pt idx="73">
                  <c:v>314.58</c:v>
                </c:pt>
                <c:pt idx="74">
                  <c:v>311.67</c:v>
                </c:pt>
                <c:pt idx="75">
                  <c:v>314.95999999999992</c:v>
                </c:pt>
                <c:pt idx="76">
                  <c:v>294.3</c:v>
                </c:pt>
                <c:pt idx="77">
                  <c:v>324.5</c:v>
                </c:pt>
                <c:pt idx="78">
                  <c:v>313.60000000000002</c:v>
                </c:pt>
                <c:pt idx="79">
                  <c:v>337.06</c:v>
                </c:pt>
                <c:pt idx="80">
                  <c:v>308.67</c:v>
                </c:pt>
                <c:pt idx="81">
                  <c:v>337.34000000000003</c:v>
                </c:pt>
                <c:pt idx="82">
                  <c:v>330.67</c:v>
                </c:pt>
                <c:pt idx="83">
                  <c:v>350.16</c:v>
                </c:pt>
                <c:pt idx="84">
                  <c:v>353.78</c:v>
                </c:pt>
                <c:pt idx="85">
                  <c:v>367.90999999999997</c:v>
                </c:pt>
                <c:pt idx="86">
                  <c:v>330.21</c:v>
                </c:pt>
                <c:pt idx="87">
                  <c:v>340.46999999999997</c:v>
                </c:pt>
                <c:pt idx="88">
                  <c:v>382.53</c:v>
                </c:pt>
                <c:pt idx="89">
                  <c:v>335.46</c:v>
                </c:pt>
                <c:pt idx="90">
                  <c:v>453.33</c:v>
                </c:pt>
                <c:pt idx="91">
                  <c:v>377.46</c:v>
                </c:pt>
                <c:pt idx="92">
                  <c:v>362.58</c:v>
                </c:pt>
                <c:pt idx="93">
                  <c:v>325.5</c:v>
                </c:pt>
                <c:pt idx="94">
                  <c:v>355.90999999999997</c:v>
                </c:pt>
                <c:pt idx="95">
                  <c:v>330.71</c:v>
                </c:pt>
                <c:pt idx="96">
                  <c:v>370.74</c:v>
                </c:pt>
                <c:pt idx="97">
                  <c:v>363.54</c:v>
                </c:pt>
                <c:pt idx="98">
                  <c:v>370.42999999999995</c:v>
                </c:pt>
                <c:pt idx="99">
                  <c:v>356.72999999999996</c:v>
                </c:pt>
                <c:pt idx="100">
                  <c:v>350.85</c:v>
                </c:pt>
                <c:pt idx="101">
                  <c:v>362.15000000000003</c:v>
                </c:pt>
                <c:pt idx="102">
                  <c:v>361.3</c:v>
                </c:pt>
                <c:pt idx="103">
                  <c:v>385</c:v>
                </c:pt>
                <c:pt idx="104">
                  <c:v>366.41999999999996</c:v>
                </c:pt>
                <c:pt idx="105">
                  <c:v>307.06</c:v>
                </c:pt>
                <c:pt idx="106">
                  <c:v>333.58</c:v>
                </c:pt>
                <c:pt idx="107">
                  <c:v>349.96</c:v>
                </c:pt>
                <c:pt idx="108">
                  <c:v>363.03</c:v>
                </c:pt>
                <c:pt idx="109">
                  <c:v>325.33999999999992</c:v>
                </c:pt>
                <c:pt idx="110">
                  <c:v>367.57</c:v>
                </c:pt>
                <c:pt idx="111">
                  <c:v>396.19</c:v>
                </c:pt>
                <c:pt idx="112">
                  <c:v>409.74</c:v>
                </c:pt>
                <c:pt idx="113">
                  <c:v>336.58</c:v>
                </c:pt>
                <c:pt idx="114">
                  <c:v>452.71999999999997</c:v>
                </c:pt>
                <c:pt idx="115">
                  <c:v>320.69</c:v>
                </c:pt>
                <c:pt idx="116">
                  <c:v>322.20999999999992</c:v>
                </c:pt>
                <c:pt idx="117">
                  <c:v>336.61</c:v>
                </c:pt>
                <c:pt idx="118">
                  <c:v>340.95</c:v>
                </c:pt>
                <c:pt idx="119">
                  <c:v>347.16</c:v>
                </c:pt>
                <c:pt idx="120">
                  <c:v>370.13</c:v>
                </c:pt>
                <c:pt idx="121">
                  <c:v>385.46999999999997</c:v>
                </c:pt>
                <c:pt idx="122">
                  <c:v>345.38</c:v>
                </c:pt>
                <c:pt idx="123">
                  <c:v>345.1</c:v>
                </c:pt>
                <c:pt idx="124">
                  <c:v>362.82</c:v>
                </c:pt>
                <c:pt idx="125">
                  <c:v>323.87</c:v>
                </c:pt>
                <c:pt idx="126">
                  <c:v>348.96</c:v>
                </c:pt>
                <c:pt idx="127">
                  <c:v>343.86</c:v>
                </c:pt>
                <c:pt idx="128">
                  <c:v>370.87</c:v>
                </c:pt>
                <c:pt idx="129">
                  <c:v>309.44</c:v>
                </c:pt>
                <c:pt idx="130">
                  <c:v>355.78999999999996</c:v>
                </c:pt>
                <c:pt idx="131">
                  <c:v>332.95</c:v>
                </c:pt>
                <c:pt idx="132">
                  <c:v>341.09</c:v>
                </c:pt>
                <c:pt idx="133">
                  <c:v>357.5</c:v>
                </c:pt>
                <c:pt idx="134">
                  <c:v>399.21999999999997</c:v>
                </c:pt>
                <c:pt idx="135">
                  <c:v>310.68</c:v>
                </c:pt>
                <c:pt idx="136">
                  <c:v>358.88</c:v>
                </c:pt>
                <c:pt idx="137">
                  <c:v>336.18</c:v>
                </c:pt>
                <c:pt idx="138">
                  <c:v>351.9</c:v>
                </c:pt>
                <c:pt idx="139">
                  <c:v>365.1</c:v>
                </c:pt>
                <c:pt idx="140">
                  <c:v>314.56</c:v>
                </c:pt>
                <c:pt idx="141">
                  <c:v>306.42999999999995</c:v>
                </c:pt>
                <c:pt idx="142">
                  <c:v>311.37</c:v>
                </c:pt>
                <c:pt idx="143">
                  <c:v>336.53</c:v>
                </c:pt>
                <c:pt idx="144">
                  <c:v>341.28</c:v>
                </c:pt>
                <c:pt idx="145">
                  <c:v>352.7</c:v>
                </c:pt>
                <c:pt idx="146">
                  <c:v>442.66</c:v>
                </c:pt>
                <c:pt idx="147">
                  <c:v>369.63</c:v>
                </c:pt>
                <c:pt idx="148">
                  <c:v>315.52</c:v>
                </c:pt>
                <c:pt idx="149">
                  <c:v>386.41999999999996</c:v>
                </c:pt>
                <c:pt idx="150">
                  <c:v>339.78</c:v>
                </c:pt>
                <c:pt idx="151">
                  <c:v>368.46999999999997</c:v>
                </c:pt>
                <c:pt idx="152">
                  <c:v>329.08</c:v>
                </c:pt>
                <c:pt idx="153">
                  <c:v>318.51</c:v>
                </c:pt>
                <c:pt idx="154">
                  <c:v>333.2</c:v>
                </c:pt>
                <c:pt idx="155">
                  <c:v>366.39</c:v>
                </c:pt>
                <c:pt idx="156">
                  <c:v>309.02</c:v>
                </c:pt>
                <c:pt idx="157">
                  <c:v>390.92999999999995</c:v>
                </c:pt>
                <c:pt idx="158">
                  <c:v>411.72999999999996</c:v>
                </c:pt>
                <c:pt idx="159">
                  <c:v>370.09</c:v>
                </c:pt>
                <c:pt idx="160">
                  <c:v>342.5</c:v>
                </c:pt>
                <c:pt idx="161">
                  <c:v>385.82</c:v>
                </c:pt>
                <c:pt idx="162">
                  <c:v>326.58999999999992</c:v>
                </c:pt>
                <c:pt idx="163">
                  <c:v>392.13</c:v>
                </c:pt>
                <c:pt idx="164">
                  <c:v>340.03</c:v>
                </c:pt>
                <c:pt idx="165">
                  <c:v>376.35</c:v>
                </c:pt>
                <c:pt idx="166">
                  <c:v>337.65000000000003</c:v>
                </c:pt>
                <c:pt idx="167">
                  <c:v>313.77999999999992</c:v>
                </c:pt>
                <c:pt idx="168">
                  <c:v>422.19</c:v>
                </c:pt>
                <c:pt idx="169">
                  <c:v>328.28999999999996</c:v>
                </c:pt>
                <c:pt idx="170">
                  <c:v>409.8</c:v>
                </c:pt>
                <c:pt idx="171">
                  <c:v>341.09</c:v>
                </c:pt>
                <c:pt idx="172">
                  <c:v>286.25</c:v>
                </c:pt>
                <c:pt idx="173">
                  <c:v>354.7</c:v>
                </c:pt>
                <c:pt idx="174">
                  <c:v>317.04000000000002</c:v>
                </c:pt>
                <c:pt idx="175">
                  <c:v>328.64000000000004</c:v>
                </c:pt>
                <c:pt idx="176">
                  <c:v>336.66</c:v>
                </c:pt>
                <c:pt idx="177">
                  <c:v>364.83</c:v>
                </c:pt>
                <c:pt idx="178">
                  <c:v>321</c:v>
                </c:pt>
                <c:pt idx="179">
                  <c:v>324.38</c:v>
                </c:pt>
                <c:pt idx="180">
                  <c:v>322.63</c:v>
                </c:pt>
              </c:numCache>
            </c:numRef>
          </c:yVal>
          <c:extLst xmlns:c16r2="http://schemas.microsoft.com/office/drawing/2015/06/chart">
            <c:ext xmlns:c16="http://schemas.microsoft.com/office/drawing/2014/chart" uri="{C3380CC4-5D6E-409C-BE32-E72D297353CC}">
              <c16:uniqueId val="{00000000-6444-4EC2-B3C5-0C6CF25AEAAC}"/>
            </c:ext>
          </c:extLst>
        </c:ser>
        <c:ser>
          <c:idx val="2"/>
          <c:order val="1"/>
          <c:tx>
            <c:strRef>
              <c:f>Sheet1!$D$2</c:f>
              <c:strCache>
                <c:ptCount val="1"/>
                <c:pt idx="0">
                  <c:v>FeePay</c:v>
                </c:pt>
              </c:strCache>
            </c:strRef>
          </c:tx>
          <c:spPr>
            <a:ln w="25400" cap="rnd">
              <a:noFill/>
              <a:round/>
            </a:ln>
            <a:effectLst>
              <a:outerShdw blurRad="57150" dist="19050" dir="5400000" algn="ctr" rotWithShape="0">
                <a:srgbClr val="000000">
                  <a:alpha val="63000"/>
                </a:srgbClr>
              </a:outerShdw>
            </a:effectLst>
          </c:spPr>
          <c:marker>
            <c:symbol val="circle"/>
            <c:size val="6"/>
            <c:spPr>
              <a:gradFill rotWithShape="1">
                <a:gsLst>
                  <a:gs pos="0">
                    <a:schemeClr val="accent4">
                      <a:shade val="65000"/>
                      <a:satMod val="103000"/>
                      <a:lumMod val="102000"/>
                      <a:tint val="94000"/>
                    </a:schemeClr>
                  </a:gs>
                  <a:gs pos="50000">
                    <a:schemeClr val="accent4">
                      <a:shade val="65000"/>
                      <a:satMod val="110000"/>
                      <a:lumMod val="100000"/>
                      <a:shade val="100000"/>
                    </a:schemeClr>
                  </a:gs>
                  <a:gs pos="100000">
                    <a:schemeClr val="accent4">
                      <a:shade val="65000"/>
                      <a:lumMod val="99000"/>
                      <a:satMod val="120000"/>
                      <a:shade val="78000"/>
                    </a:schemeClr>
                  </a:gs>
                </a:gsLst>
                <a:lin ang="5400000" scaled="0"/>
              </a:gradFill>
              <a:ln w="9525" cap="rnd">
                <a:solidFill>
                  <a:schemeClr val="accent4">
                    <a:shade val="65000"/>
                  </a:schemeClr>
                </a:solidFill>
                <a:round/>
              </a:ln>
              <a:effectLst>
                <a:outerShdw blurRad="57150" dist="19050" dir="5400000" algn="ctr" rotWithShape="0">
                  <a:srgbClr val="000000">
                    <a:alpha val="63000"/>
                  </a:srgbClr>
                </a:outerShdw>
              </a:effectLst>
            </c:spPr>
          </c:marker>
          <c:xVal>
            <c:numRef>
              <c:f>Sheet1!$C$3:$C$113</c:f>
              <c:numCache>
                <c:formatCode>General</c:formatCode>
                <c:ptCount val="111"/>
                <c:pt idx="0">
                  <c:v>-0.98</c:v>
                </c:pt>
                <c:pt idx="1">
                  <c:v>-0.32000000000000006</c:v>
                </c:pt>
                <c:pt idx="2">
                  <c:v>0.28000000000000008</c:v>
                </c:pt>
                <c:pt idx="3">
                  <c:v>0.93</c:v>
                </c:pt>
                <c:pt idx="4">
                  <c:v>0.69000000000000017</c:v>
                </c:pt>
                <c:pt idx="5">
                  <c:v>1.35</c:v>
                </c:pt>
                <c:pt idx="6">
                  <c:v>-0.42000000000000004</c:v>
                </c:pt>
                <c:pt idx="7">
                  <c:v>0.15000000000000002</c:v>
                </c:pt>
                <c:pt idx="8">
                  <c:v>0.54</c:v>
                </c:pt>
                <c:pt idx="9">
                  <c:v>1.6</c:v>
                </c:pt>
                <c:pt idx="10">
                  <c:v>0.69000000000000017</c:v>
                </c:pt>
                <c:pt idx="11">
                  <c:v>1.43</c:v>
                </c:pt>
                <c:pt idx="12">
                  <c:v>1.7100000000000002</c:v>
                </c:pt>
                <c:pt idx="13">
                  <c:v>1.94</c:v>
                </c:pt>
                <c:pt idx="14">
                  <c:v>0.46</c:v>
                </c:pt>
                <c:pt idx="15">
                  <c:v>0.66000000000000014</c:v>
                </c:pt>
                <c:pt idx="16">
                  <c:v>1.6800000000000002</c:v>
                </c:pt>
                <c:pt idx="17">
                  <c:v>-0.28000000000000008</c:v>
                </c:pt>
                <c:pt idx="18">
                  <c:v>0.2</c:v>
                </c:pt>
                <c:pt idx="19">
                  <c:v>0.70000000000000007</c:v>
                </c:pt>
                <c:pt idx="20">
                  <c:v>-1.0000000000000002E-2</c:v>
                </c:pt>
                <c:pt idx="21">
                  <c:v>-1.04</c:v>
                </c:pt>
                <c:pt idx="22">
                  <c:v>0.12000000000000001</c:v>
                </c:pt>
                <c:pt idx="23">
                  <c:v>1.61</c:v>
                </c:pt>
                <c:pt idx="24">
                  <c:v>2.15</c:v>
                </c:pt>
                <c:pt idx="25">
                  <c:v>0.84000000000000008</c:v>
                </c:pt>
                <c:pt idx="26">
                  <c:v>1.6400000000000001</c:v>
                </c:pt>
                <c:pt idx="27">
                  <c:v>1.0900000000000001</c:v>
                </c:pt>
                <c:pt idx="28">
                  <c:v>3.04</c:v>
                </c:pt>
                <c:pt idx="29">
                  <c:v>3.09</c:v>
                </c:pt>
                <c:pt idx="30">
                  <c:v>0.41000000000000003</c:v>
                </c:pt>
                <c:pt idx="31">
                  <c:v>2.17</c:v>
                </c:pt>
                <c:pt idx="32">
                  <c:v>1.7500000000000002</c:v>
                </c:pt>
                <c:pt idx="33">
                  <c:v>1.94</c:v>
                </c:pt>
                <c:pt idx="34">
                  <c:v>-1.31</c:v>
                </c:pt>
                <c:pt idx="35">
                  <c:v>2.4299999999999997</c:v>
                </c:pt>
                <c:pt idx="36">
                  <c:v>1.02</c:v>
                </c:pt>
                <c:pt idx="37">
                  <c:v>1.6600000000000001</c:v>
                </c:pt>
                <c:pt idx="38">
                  <c:v>1.37</c:v>
                </c:pt>
                <c:pt idx="39">
                  <c:v>-0.45</c:v>
                </c:pt>
                <c:pt idx="40">
                  <c:v>0.47000000000000003</c:v>
                </c:pt>
                <c:pt idx="41">
                  <c:v>1.02</c:v>
                </c:pt>
                <c:pt idx="42">
                  <c:v>1.7800000000000002</c:v>
                </c:pt>
                <c:pt idx="43">
                  <c:v>-0.36000000000000004</c:v>
                </c:pt>
                <c:pt idx="44">
                  <c:v>2.4099999999999997</c:v>
                </c:pt>
                <c:pt idx="45">
                  <c:v>1.44</c:v>
                </c:pt>
                <c:pt idx="46">
                  <c:v>0.72000000000000008</c:v>
                </c:pt>
                <c:pt idx="47">
                  <c:v>1.51</c:v>
                </c:pt>
                <c:pt idx="48">
                  <c:v>0.34000000000000008</c:v>
                </c:pt>
                <c:pt idx="49">
                  <c:v>0.27</c:v>
                </c:pt>
                <c:pt idx="50">
                  <c:v>-0.21000000000000002</c:v>
                </c:pt>
                <c:pt idx="51">
                  <c:v>0.45</c:v>
                </c:pt>
                <c:pt idx="52">
                  <c:v>-0.21000000000000002</c:v>
                </c:pt>
                <c:pt idx="53">
                  <c:v>1.82</c:v>
                </c:pt>
                <c:pt idx="54">
                  <c:v>2.2000000000000002</c:v>
                </c:pt>
                <c:pt idx="55">
                  <c:v>0.33000000000000007</c:v>
                </c:pt>
                <c:pt idx="56">
                  <c:v>1.4</c:v>
                </c:pt>
                <c:pt idx="57">
                  <c:v>0.18000000000000002</c:v>
                </c:pt>
                <c:pt idx="58">
                  <c:v>1.25</c:v>
                </c:pt>
                <c:pt idx="59">
                  <c:v>0.98</c:v>
                </c:pt>
                <c:pt idx="60">
                  <c:v>-3.0000000000000006E-2</c:v>
                </c:pt>
                <c:pt idx="61">
                  <c:v>-0.4</c:v>
                </c:pt>
                <c:pt idx="62">
                  <c:v>0.56999999999999995</c:v>
                </c:pt>
                <c:pt idx="63">
                  <c:v>1.01</c:v>
                </c:pt>
                <c:pt idx="64">
                  <c:v>0.42000000000000004</c:v>
                </c:pt>
                <c:pt idx="65">
                  <c:v>-2.27</c:v>
                </c:pt>
                <c:pt idx="66">
                  <c:v>0.79</c:v>
                </c:pt>
                <c:pt idx="67">
                  <c:v>1.46</c:v>
                </c:pt>
                <c:pt idx="68">
                  <c:v>-0.91</c:v>
                </c:pt>
                <c:pt idx="69">
                  <c:v>0.56999999999999995</c:v>
                </c:pt>
                <c:pt idx="70">
                  <c:v>-0.17</c:v>
                </c:pt>
                <c:pt idx="71">
                  <c:v>1.06</c:v>
                </c:pt>
                <c:pt idx="72">
                  <c:v>0.70000000000000007</c:v>
                </c:pt>
                <c:pt idx="73">
                  <c:v>1.32</c:v>
                </c:pt>
                <c:pt idx="74">
                  <c:v>0.85000000000000009</c:v>
                </c:pt>
                <c:pt idx="75">
                  <c:v>0.52</c:v>
                </c:pt>
                <c:pt idx="76">
                  <c:v>1.07</c:v>
                </c:pt>
                <c:pt idx="77">
                  <c:v>-5.000000000000001E-2</c:v>
                </c:pt>
                <c:pt idx="78">
                  <c:v>1.91</c:v>
                </c:pt>
                <c:pt idx="79">
                  <c:v>0.60000000000000009</c:v>
                </c:pt>
                <c:pt idx="80">
                  <c:v>1.26</c:v>
                </c:pt>
                <c:pt idx="81">
                  <c:v>-0.55000000000000004</c:v>
                </c:pt>
                <c:pt idx="82">
                  <c:v>1.59</c:v>
                </c:pt>
                <c:pt idx="83">
                  <c:v>1.45</c:v>
                </c:pt>
                <c:pt idx="84">
                  <c:v>6.0000000000000012E-2</c:v>
                </c:pt>
                <c:pt idx="85">
                  <c:v>1.6800000000000002</c:v>
                </c:pt>
                <c:pt idx="86">
                  <c:v>1.6500000000000001</c:v>
                </c:pt>
                <c:pt idx="87">
                  <c:v>1.6900000000000002</c:v>
                </c:pt>
                <c:pt idx="88">
                  <c:v>1.85</c:v>
                </c:pt>
                <c:pt idx="89">
                  <c:v>0.47000000000000003</c:v>
                </c:pt>
                <c:pt idx="90">
                  <c:v>1.46</c:v>
                </c:pt>
                <c:pt idx="91">
                  <c:v>0.88000000000000012</c:v>
                </c:pt>
                <c:pt idx="92">
                  <c:v>1.7100000000000002</c:v>
                </c:pt>
                <c:pt idx="93">
                  <c:v>-1.31</c:v>
                </c:pt>
                <c:pt idx="94">
                  <c:v>0.68000000000000016</c:v>
                </c:pt>
                <c:pt idx="95">
                  <c:v>1.01</c:v>
                </c:pt>
                <c:pt idx="96">
                  <c:v>0.58000000000000007</c:v>
                </c:pt>
                <c:pt idx="97">
                  <c:v>1.25</c:v>
                </c:pt>
                <c:pt idx="98">
                  <c:v>0.49000000000000005</c:v>
                </c:pt>
                <c:pt idx="99">
                  <c:v>0.71000000000000008</c:v>
                </c:pt>
                <c:pt idx="100">
                  <c:v>1.46</c:v>
                </c:pt>
                <c:pt idx="101">
                  <c:v>1.37</c:v>
                </c:pt>
                <c:pt idx="102">
                  <c:v>0.26</c:v>
                </c:pt>
                <c:pt idx="103">
                  <c:v>0.22000000000000003</c:v>
                </c:pt>
                <c:pt idx="104">
                  <c:v>1.61</c:v>
                </c:pt>
                <c:pt idx="105">
                  <c:v>-0.12000000000000001</c:v>
                </c:pt>
                <c:pt idx="106">
                  <c:v>2.2200000000000002</c:v>
                </c:pt>
                <c:pt idx="107">
                  <c:v>0.29000000000000004</c:v>
                </c:pt>
                <c:pt idx="108">
                  <c:v>-7.0000000000000021E-2</c:v>
                </c:pt>
                <c:pt idx="109">
                  <c:v>2</c:v>
                </c:pt>
                <c:pt idx="110">
                  <c:v>1.82</c:v>
                </c:pt>
              </c:numCache>
            </c:numRef>
          </c:xVal>
          <c:yVal>
            <c:numRef>
              <c:f>Sheet1!$D$3:$D$183</c:f>
              <c:numCache>
                <c:formatCode>General</c:formatCode>
                <c:ptCount val="181"/>
                <c:pt idx="0">
                  <c:v>322.28999999999996</c:v>
                </c:pt>
                <c:pt idx="1">
                  <c:v>418.78</c:v>
                </c:pt>
                <c:pt idx="2">
                  <c:v>426</c:v>
                </c:pt>
                <c:pt idx="3">
                  <c:v>438</c:v>
                </c:pt>
                <c:pt idx="4">
                  <c:v>426.45</c:v>
                </c:pt>
                <c:pt idx="5">
                  <c:v>412.46999999999997</c:v>
                </c:pt>
                <c:pt idx="6">
                  <c:v>355.31</c:v>
                </c:pt>
                <c:pt idx="7">
                  <c:v>387.35</c:v>
                </c:pt>
                <c:pt idx="8">
                  <c:v>391.95</c:v>
                </c:pt>
                <c:pt idx="9">
                  <c:v>448.08</c:v>
                </c:pt>
                <c:pt idx="10">
                  <c:v>423.5</c:v>
                </c:pt>
                <c:pt idx="11">
                  <c:v>438.25</c:v>
                </c:pt>
                <c:pt idx="12">
                  <c:v>508.22999999999996</c:v>
                </c:pt>
                <c:pt idx="13">
                  <c:v>412.38</c:v>
                </c:pt>
                <c:pt idx="14">
                  <c:v>423.5</c:v>
                </c:pt>
                <c:pt idx="15">
                  <c:v>470.32</c:v>
                </c:pt>
                <c:pt idx="16">
                  <c:v>373.25</c:v>
                </c:pt>
                <c:pt idx="17">
                  <c:v>408.51</c:v>
                </c:pt>
                <c:pt idx="18">
                  <c:v>382.31</c:v>
                </c:pt>
                <c:pt idx="19">
                  <c:v>408.7</c:v>
                </c:pt>
                <c:pt idx="20">
                  <c:v>439.21</c:v>
                </c:pt>
                <c:pt idx="21">
                  <c:v>360.57</c:v>
                </c:pt>
                <c:pt idx="22">
                  <c:v>419.65000000000003</c:v>
                </c:pt>
                <c:pt idx="23">
                  <c:v>410.96</c:v>
                </c:pt>
                <c:pt idx="24">
                  <c:v>471.97999999999996</c:v>
                </c:pt>
                <c:pt idx="25">
                  <c:v>449.11</c:v>
                </c:pt>
                <c:pt idx="26">
                  <c:v>521.21</c:v>
                </c:pt>
                <c:pt idx="27">
                  <c:v>591.44999999999993</c:v>
                </c:pt>
                <c:pt idx="28">
                  <c:v>585.3599999999999</c:v>
                </c:pt>
                <c:pt idx="29">
                  <c:v>505.46999999999997</c:v>
                </c:pt>
                <c:pt idx="30">
                  <c:v>499.63</c:v>
                </c:pt>
                <c:pt idx="31">
                  <c:v>474.05</c:v>
                </c:pt>
                <c:pt idx="32">
                  <c:v>509.08</c:v>
                </c:pt>
                <c:pt idx="33">
                  <c:v>487.33</c:v>
                </c:pt>
                <c:pt idx="34">
                  <c:v>324.08</c:v>
                </c:pt>
                <c:pt idx="35">
                  <c:v>364.28</c:v>
                </c:pt>
                <c:pt idx="36">
                  <c:v>384.6</c:v>
                </c:pt>
                <c:pt idx="37">
                  <c:v>461.25</c:v>
                </c:pt>
                <c:pt idx="38">
                  <c:v>390.02</c:v>
                </c:pt>
                <c:pt idx="39">
                  <c:v>389.03</c:v>
                </c:pt>
                <c:pt idx="40">
                  <c:v>340.69</c:v>
                </c:pt>
                <c:pt idx="41">
                  <c:v>417.28</c:v>
                </c:pt>
                <c:pt idx="42">
                  <c:v>486.55</c:v>
                </c:pt>
                <c:pt idx="43">
                  <c:v>324.91000000000003</c:v>
                </c:pt>
                <c:pt idx="44">
                  <c:v>591.28000000000009</c:v>
                </c:pt>
                <c:pt idx="45">
                  <c:v>428.1</c:v>
                </c:pt>
                <c:pt idx="46">
                  <c:v>352.63</c:v>
                </c:pt>
                <c:pt idx="47">
                  <c:v>426.69</c:v>
                </c:pt>
                <c:pt idx="48">
                  <c:v>401.12</c:v>
                </c:pt>
                <c:pt idx="49">
                  <c:v>361.08</c:v>
                </c:pt>
                <c:pt idx="50">
                  <c:v>327.3</c:v>
                </c:pt>
                <c:pt idx="51">
                  <c:v>427.33</c:v>
                </c:pt>
                <c:pt idx="52">
                  <c:v>454.89</c:v>
                </c:pt>
                <c:pt idx="53">
                  <c:v>402.67</c:v>
                </c:pt>
                <c:pt idx="54">
                  <c:v>547.31999999999994</c:v>
                </c:pt>
                <c:pt idx="55">
                  <c:v>413.77</c:v>
                </c:pt>
                <c:pt idx="56">
                  <c:v>456.68</c:v>
                </c:pt>
                <c:pt idx="57">
                  <c:v>332.01</c:v>
                </c:pt>
                <c:pt idx="58">
                  <c:v>396.6</c:v>
                </c:pt>
                <c:pt idx="59">
                  <c:v>520.54999999999984</c:v>
                </c:pt>
                <c:pt idx="60">
                  <c:v>346.7</c:v>
                </c:pt>
                <c:pt idx="61">
                  <c:v>390.07</c:v>
                </c:pt>
                <c:pt idx="62">
                  <c:v>437.75</c:v>
                </c:pt>
                <c:pt idx="63">
                  <c:v>350.39</c:v>
                </c:pt>
                <c:pt idx="64">
                  <c:v>334.05</c:v>
                </c:pt>
                <c:pt idx="65">
                  <c:v>333.78999999999996</c:v>
                </c:pt>
                <c:pt idx="66">
                  <c:v>428.03</c:v>
                </c:pt>
                <c:pt idx="67">
                  <c:v>437.08</c:v>
                </c:pt>
                <c:pt idx="68">
                  <c:v>346.71999999999997</c:v>
                </c:pt>
                <c:pt idx="69">
                  <c:v>358.68</c:v>
                </c:pt>
                <c:pt idx="70">
                  <c:v>351.89</c:v>
                </c:pt>
                <c:pt idx="71">
                  <c:v>470.78999999999996</c:v>
                </c:pt>
                <c:pt idx="72">
                  <c:v>453.2</c:v>
                </c:pt>
                <c:pt idx="73">
                  <c:v>427.97999999999996</c:v>
                </c:pt>
                <c:pt idx="74">
                  <c:v>482.11</c:v>
                </c:pt>
                <c:pt idx="75">
                  <c:v>337.18</c:v>
                </c:pt>
                <c:pt idx="76">
                  <c:v>465.07</c:v>
                </c:pt>
                <c:pt idx="77">
                  <c:v>372.34000000000003</c:v>
                </c:pt>
                <c:pt idx="78">
                  <c:v>363.8</c:v>
                </c:pt>
                <c:pt idx="79">
                  <c:v>345.71</c:v>
                </c:pt>
                <c:pt idx="80">
                  <c:v>397.96</c:v>
                </c:pt>
                <c:pt idx="81">
                  <c:v>340.9</c:v>
                </c:pt>
                <c:pt idx="82">
                  <c:v>379.90999999999997</c:v>
                </c:pt>
                <c:pt idx="83">
                  <c:v>367.51</c:v>
                </c:pt>
                <c:pt idx="84">
                  <c:v>372.02</c:v>
                </c:pt>
                <c:pt idx="85">
                  <c:v>496.53</c:v>
                </c:pt>
                <c:pt idx="86">
                  <c:v>488.14000000000004</c:v>
                </c:pt>
                <c:pt idx="87">
                  <c:v>542</c:v>
                </c:pt>
                <c:pt idx="88">
                  <c:v>495.13</c:v>
                </c:pt>
                <c:pt idx="89">
                  <c:v>441.08</c:v>
                </c:pt>
                <c:pt idx="90">
                  <c:v>503.14000000000004</c:v>
                </c:pt>
                <c:pt idx="91">
                  <c:v>468.67</c:v>
                </c:pt>
                <c:pt idx="92">
                  <c:v>484.56</c:v>
                </c:pt>
                <c:pt idx="93">
                  <c:v>333.22999999999996</c:v>
                </c:pt>
                <c:pt idx="94">
                  <c:v>363.02</c:v>
                </c:pt>
                <c:pt idx="95">
                  <c:v>410.81</c:v>
                </c:pt>
                <c:pt idx="96">
                  <c:v>489.71999999999997</c:v>
                </c:pt>
                <c:pt idx="97">
                  <c:v>358.55</c:v>
                </c:pt>
                <c:pt idx="98">
                  <c:v>502.05</c:v>
                </c:pt>
                <c:pt idx="99">
                  <c:v>458.75</c:v>
                </c:pt>
                <c:pt idx="100">
                  <c:v>484.98999999999995</c:v>
                </c:pt>
                <c:pt idx="101">
                  <c:v>431.2</c:v>
                </c:pt>
                <c:pt idx="102">
                  <c:v>485.95</c:v>
                </c:pt>
                <c:pt idx="103">
                  <c:v>409.89</c:v>
                </c:pt>
                <c:pt idx="104">
                  <c:v>676.5</c:v>
                </c:pt>
                <c:pt idx="105">
                  <c:v>442.6</c:v>
                </c:pt>
                <c:pt idx="106">
                  <c:v>541.5</c:v>
                </c:pt>
                <c:pt idx="107">
                  <c:v>445.81</c:v>
                </c:pt>
                <c:pt idx="108">
                  <c:v>341.85</c:v>
                </c:pt>
                <c:pt idx="109">
                  <c:v>593.91999999999996</c:v>
                </c:pt>
                <c:pt idx="110">
                  <c:v>499.13</c:v>
                </c:pt>
              </c:numCache>
            </c:numRef>
          </c:yVal>
          <c:extLst xmlns:c16r2="http://schemas.microsoft.com/office/drawing/2015/06/chart">
            <c:ext xmlns:c16="http://schemas.microsoft.com/office/drawing/2014/chart" uri="{C3380CC4-5D6E-409C-BE32-E72D297353CC}">
              <c16:uniqueId val="{00000002-6444-4EC2-B3C5-0C6CF25AEAAC}"/>
            </c:ext>
          </c:extLst>
        </c:ser>
        <c:dLbls/>
        <c:axId val="56820096"/>
        <c:axId val="56822016"/>
      </c:scatterChart>
      <c:valAx>
        <c:axId val="56820096"/>
        <c:scaling>
          <c:orientation val="minMax"/>
        </c:scaling>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a:t>Bullying</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822016"/>
        <c:crosses val="autoZero"/>
        <c:crossBetween val="midCat"/>
      </c:valAx>
      <c:valAx>
        <c:axId val="56822016"/>
        <c:scaling>
          <c:orientation val="minMax"/>
          <c:min val="200"/>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a:t>Mean Math Achievement</a:t>
                </a:r>
              </a:p>
            </c:rich>
          </c:tx>
          <c:layout/>
          <c:spPr>
            <a:noFill/>
            <a:ln>
              <a:noFill/>
            </a:ln>
            <a:effectLst/>
          </c:spPr>
        </c:title>
        <c:numFmt formatCode="General" sourceLinked="1"/>
        <c:majorTickMark val="none"/>
        <c:tickLblPos val="low"/>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820096"/>
        <c:crosses val="autoZero"/>
        <c:crossBetween val="midCat"/>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withinLinearReversed" id="24">
  <a:schemeClr val="accent4"/>
</cs:colorStyle>
</file>

<file path=ppt/charts/style1.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DEB29F-A134-47B7-BE50-DC4E59AF573B}" type="doc">
      <dgm:prSet loTypeId="urn:microsoft.com/office/officeart/2005/8/layout/rings+Icon" loCatId="officeonline" qsTypeId="urn:microsoft.com/office/officeart/2005/8/quickstyle/3d2" qsCatId="3D" csTypeId="urn:microsoft.com/office/officeart/2005/8/colors/colorful2" csCatId="colorful" phldr="1"/>
      <dgm:spPr/>
    </dgm:pt>
    <dgm:pt modelId="{CE5FA3BE-C6E0-4403-BBED-1F7C2F2B6EDE}">
      <dgm:prSet phldrT="[Text]" custT="1"/>
      <dgm:spPr/>
      <dgm:t>
        <a:bodyPr/>
        <a:lstStyle/>
        <a:p>
          <a:r>
            <a:rPr lang="en-US" sz="1000" b="1">
              <a:latin typeface="Garamond" panose="02020404030301010803" pitchFamily="18" charset="0"/>
            </a:rPr>
            <a:t>Parents' Engaging</a:t>
          </a:r>
        </a:p>
      </dgm:t>
    </dgm:pt>
    <dgm:pt modelId="{BC852CA7-25A3-45B9-AEF7-94E4B5281D82}" type="parTrans" cxnId="{20A7FFCB-9907-4DDF-A171-4DC3EDBF71C0}">
      <dgm:prSet/>
      <dgm:spPr/>
      <dgm:t>
        <a:bodyPr/>
        <a:lstStyle/>
        <a:p>
          <a:endParaRPr lang="en-US" sz="3600" b="1">
            <a:latin typeface="Garamond" panose="02020404030301010803" pitchFamily="18" charset="0"/>
          </a:endParaRPr>
        </a:p>
      </dgm:t>
    </dgm:pt>
    <dgm:pt modelId="{14A5883F-05C5-45F0-A268-19A89CF84A98}" type="sibTrans" cxnId="{20A7FFCB-9907-4DDF-A171-4DC3EDBF71C0}">
      <dgm:prSet/>
      <dgm:spPr/>
      <dgm:t>
        <a:bodyPr/>
        <a:lstStyle/>
        <a:p>
          <a:endParaRPr lang="en-US" sz="3600" b="1">
            <a:latin typeface="Garamond" panose="02020404030301010803" pitchFamily="18" charset="0"/>
          </a:endParaRPr>
        </a:p>
      </dgm:t>
    </dgm:pt>
    <dgm:pt modelId="{CF766173-3F68-49D4-96B0-C881BB3A2067}">
      <dgm:prSet phldrT="[Text]" custT="1"/>
      <dgm:spPr/>
      <dgm:t>
        <a:bodyPr/>
        <a:lstStyle/>
        <a:p>
          <a:r>
            <a:rPr lang="en-US" sz="1000" b="1">
              <a:latin typeface="Garamond" panose="02020404030301010803" pitchFamily="18" charset="0"/>
            </a:rPr>
            <a:t>Students are safe and welcome at school</a:t>
          </a:r>
        </a:p>
      </dgm:t>
    </dgm:pt>
    <dgm:pt modelId="{E7857F95-1706-420C-815D-5F7A1DF101A8}" type="parTrans" cxnId="{CBB44069-D49D-46D6-9EDC-6CE730D3570A}">
      <dgm:prSet/>
      <dgm:spPr/>
      <dgm:t>
        <a:bodyPr/>
        <a:lstStyle/>
        <a:p>
          <a:endParaRPr lang="en-US" sz="3600" b="1">
            <a:latin typeface="Garamond" panose="02020404030301010803" pitchFamily="18" charset="0"/>
          </a:endParaRPr>
        </a:p>
      </dgm:t>
    </dgm:pt>
    <dgm:pt modelId="{6E6D0F2F-08DA-46E9-B364-55DDD907EEA0}" type="sibTrans" cxnId="{CBB44069-D49D-46D6-9EDC-6CE730D3570A}">
      <dgm:prSet/>
      <dgm:spPr/>
      <dgm:t>
        <a:bodyPr/>
        <a:lstStyle/>
        <a:p>
          <a:endParaRPr lang="en-US" sz="3600" b="1">
            <a:latin typeface="Garamond" panose="02020404030301010803" pitchFamily="18" charset="0"/>
          </a:endParaRPr>
        </a:p>
      </dgm:t>
    </dgm:pt>
    <dgm:pt modelId="{C397AFA9-18AA-4C55-8FF7-AB63D3E7D42B}">
      <dgm:prSet phldrT="[Text]" custT="1"/>
      <dgm:spPr/>
      <dgm:t>
        <a:bodyPr/>
        <a:lstStyle/>
        <a:p>
          <a:r>
            <a:rPr lang="en-US" sz="1000" b="1">
              <a:latin typeface="Garamond" panose="02020404030301010803" pitchFamily="18" charset="0"/>
            </a:rPr>
            <a:t>Character development</a:t>
          </a:r>
        </a:p>
      </dgm:t>
    </dgm:pt>
    <dgm:pt modelId="{2A79683E-58FA-476E-9937-6814CD971AEF}" type="parTrans" cxnId="{1EBB36F4-8B10-4C8E-9E66-C1A254BBCFB4}">
      <dgm:prSet/>
      <dgm:spPr/>
      <dgm:t>
        <a:bodyPr/>
        <a:lstStyle/>
        <a:p>
          <a:endParaRPr lang="en-US" sz="3600" b="1">
            <a:latin typeface="Garamond" panose="02020404030301010803" pitchFamily="18" charset="0"/>
          </a:endParaRPr>
        </a:p>
      </dgm:t>
    </dgm:pt>
    <dgm:pt modelId="{CABE02DA-0D68-40F6-8AB9-7E03D1075B79}" type="sibTrans" cxnId="{1EBB36F4-8B10-4C8E-9E66-C1A254BBCFB4}">
      <dgm:prSet/>
      <dgm:spPr/>
      <dgm:t>
        <a:bodyPr/>
        <a:lstStyle/>
        <a:p>
          <a:endParaRPr lang="en-US" sz="3600" b="1">
            <a:latin typeface="Garamond" panose="02020404030301010803" pitchFamily="18" charset="0"/>
          </a:endParaRPr>
        </a:p>
      </dgm:t>
    </dgm:pt>
    <dgm:pt modelId="{E338EB64-B89F-4F67-8C3B-EA18A2EF26E2}">
      <dgm:prSet phldrT="[Text]" custT="1"/>
      <dgm:spPr/>
      <dgm:t>
        <a:bodyPr/>
        <a:lstStyle/>
        <a:p>
          <a:r>
            <a:rPr lang="en-US" sz="1000" b="1">
              <a:latin typeface="Garamond" panose="02020404030301010803" pitchFamily="18" charset="0"/>
            </a:rPr>
            <a:t>Developing the leadership</a:t>
          </a:r>
        </a:p>
      </dgm:t>
    </dgm:pt>
    <dgm:pt modelId="{BDD20ED1-9424-40E9-B06F-923FAA040010}" type="parTrans" cxnId="{35D04562-4063-4072-8CC6-351A534F9A8C}">
      <dgm:prSet/>
      <dgm:spPr/>
      <dgm:t>
        <a:bodyPr/>
        <a:lstStyle/>
        <a:p>
          <a:endParaRPr lang="en-US" sz="3600" b="1">
            <a:latin typeface="Garamond" panose="02020404030301010803" pitchFamily="18" charset="0"/>
          </a:endParaRPr>
        </a:p>
      </dgm:t>
    </dgm:pt>
    <dgm:pt modelId="{90F4F1C0-91B4-4EF8-8715-64CBE51A531D}" type="sibTrans" cxnId="{35D04562-4063-4072-8CC6-351A534F9A8C}">
      <dgm:prSet/>
      <dgm:spPr/>
      <dgm:t>
        <a:bodyPr/>
        <a:lstStyle/>
        <a:p>
          <a:endParaRPr lang="en-US" sz="3600" b="1">
            <a:latin typeface="Garamond" panose="02020404030301010803" pitchFamily="18" charset="0"/>
          </a:endParaRPr>
        </a:p>
      </dgm:t>
    </dgm:pt>
    <dgm:pt modelId="{D35D5278-75CF-4A47-A969-50754F6CA2F7}">
      <dgm:prSet phldrT="[Text]" custT="1"/>
      <dgm:spPr/>
      <dgm:t>
        <a:bodyPr/>
        <a:lstStyle/>
        <a:p>
          <a:r>
            <a:rPr lang="en-US" sz="1000" b="1">
              <a:latin typeface="Garamond" panose="02020404030301010803" pitchFamily="18" charset="0"/>
            </a:rPr>
            <a:t>School safety and health</a:t>
          </a:r>
        </a:p>
      </dgm:t>
    </dgm:pt>
    <dgm:pt modelId="{3CD9299B-9EC0-4E2D-8756-15F0A670522F}" type="parTrans" cxnId="{2C897DF5-EE00-46FC-8756-868F71412D47}">
      <dgm:prSet/>
      <dgm:spPr/>
      <dgm:t>
        <a:bodyPr/>
        <a:lstStyle/>
        <a:p>
          <a:endParaRPr lang="en-US" sz="3600" b="1">
            <a:latin typeface="Garamond" panose="02020404030301010803" pitchFamily="18" charset="0"/>
          </a:endParaRPr>
        </a:p>
      </dgm:t>
    </dgm:pt>
    <dgm:pt modelId="{81048545-A24B-405F-BE24-C9FF4B2EB9B2}" type="sibTrans" cxnId="{2C897DF5-EE00-46FC-8756-868F71412D47}">
      <dgm:prSet/>
      <dgm:spPr/>
      <dgm:t>
        <a:bodyPr/>
        <a:lstStyle/>
        <a:p>
          <a:endParaRPr lang="en-US" sz="3600" b="1">
            <a:latin typeface="Garamond" panose="02020404030301010803" pitchFamily="18" charset="0"/>
          </a:endParaRPr>
        </a:p>
      </dgm:t>
    </dgm:pt>
    <dgm:pt modelId="{80057E36-3340-4E59-B09A-E682D93AA6EB}">
      <dgm:prSet phldrT="[Text]" custT="1"/>
      <dgm:spPr/>
      <dgm:t>
        <a:bodyPr/>
        <a:lstStyle/>
        <a:p>
          <a:r>
            <a:rPr lang="en-US" sz="1000" b="1">
              <a:latin typeface="Garamond" panose="02020404030301010803" pitchFamily="18" charset="0"/>
            </a:rPr>
            <a:t>Equality and social inclusion</a:t>
          </a:r>
        </a:p>
      </dgm:t>
    </dgm:pt>
    <dgm:pt modelId="{86ACA9BF-4299-4448-837C-861C3977BD15}" type="parTrans" cxnId="{D37ED2C3-56B8-4670-9C83-91DA26B5D803}">
      <dgm:prSet/>
      <dgm:spPr/>
      <dgm:t>
        <a:bodyPr/>
        <a:lstStyle/>
        <a:p>
          <a:endParaRPr lang="en-US" sz="3600" b="1">
            <a:latin typeface="Garamond" panose="02020404030301010803" pitchFamily="18" charset="0"/>
          </a:endParaRPr>
        </a:p>
      </dgm:t>
    </dgm:pt>
    <dgm:pt modelId="{6C0CD333-DD94-4FE1-BA20-71D5FAD18D3E}" type="sibTrans" cxnId="{D37ED2C3-56B8-4670-9C83-91DA26B5D803}">
      <dgm:prSet/>
      <dgm:spPr/>
      <dgm:t>
        <a:bodyPr/>
        <a:lstStyle/>
        <a:p>
          <a:endParaRPr lang="en-US" sz="3600" b="1">
            <a:latin typeface="Garamond" panose="02020404030301010803" pitchFamily="18" charset="0"/>
          </a:endParaRPr>
        </a:p>
      </dgm:t>
    </dgm:pt>
    <dgm:pt modelId="{282A2258-A28A-4CBB-ADAD-FDBA594DE487}">
      <dgm:prSet phldrT="[Text]" custT="1"/>
      <dgm:spPr/>
      <dgm:t>
        <a:bodyPr/>
        <a:lstStyle/>
        <a:p>
          <a:r>
            <a:rPr lang="en-US" sz="1000" b="1">
              <a:latin typeface="Garamond" panose="02020404030301010803" pitchFamily="18" charset="0"/>
            </a:rPr>
            <a:t>The voice of students</a:t>
          </a:r>
        </a:p>
      </dgm:t>
    </dgm:pt>
    <dgm:pt modelId="{1E1C27D5-0FD4-4635-929C-969243222FAA}" type="parTrans" cxnId="{90BE685F-2B13-4A9C-8D54-92017FA55A11}">
      <dgm:prSet/>
      <dgm:spPr/>
      <dgm:t>
        <a:bodyPr/>
        <a:lstStyle/>
        <a:p>
          <a:endParaRPr lang="en-US" sz="3600" b="1">
            <a:latin typeface="Garamond" panose="02020404030301010803" pitchFamily="18" charset="0"/>
          </a:endParaRPr>
        </a:p>
      </dgm:t>
    </dgm:pt>
    <dgm:pt modelId="{FD8FA98A-E0D7-40D6-B130-AF88CF915F3C}" type="sibTrans" cxnId="{90BE685F-2B13-4A9C-8D54-92017FA55A11}">
      <dgm:prSet/>
      <dgm:spPr/>
      <dgm:t>
        <a:bodyPr/>
        <a:lstStyle/>
        <a:p>
          <a:endParaRPr lang="en-US" sz="3600" b="1">
            <a:latin typeface="Garamond" panose="02020404030301010803" pitchFamily="18" charset="0"/>
          </a:endParaRPr>
        </a:p>
      </dgm:t>
    </dgm:pt>
    <dgm:pt modelId="{C30271DB-11D4-42C5-9240-7520828990C7}" type="pres">
      <dgm:prSet presAssocID="{82DEB29F-A134-47B7-BE50-DC4E59AF573B}" presName="Name0" presStyleCnt="0">
        <dgm:presLayoutVars>
          <dgm:chMax val="7"/>
          <dgm:dir/>
          <dgm:resizeHandles val="exact"/>
        </dgm:presLayoutVars>
      </dgm:prSet>
      <dgm:spPr/>
    </dgm:pt>
    <dgm:pt modelId="{A75A340F-7526-404D-8FF7-5FEE02B39553}" type="pres">
      <dgm:prSet presAssocID="{82DEB29F-A134-47B7-BE50-DC4E59AF573B}" presName="ellipse1" presStyleLbl="vennNode1" presStyleIdx="0" presStyleCnt="7" custScaleX="127932" custScaleY="127930" custLinFactX="35356" custLinFactY="-26429" custLinFactNeighborX="100000" custLinFactNeighborY="-100000">
        <dgm:presLayoutVars>
          <dgm:bulletEnabled val="1"/>
        </dgm:presLayoutVars>
      </dgm:prSet>
      <dgm:spPr/>
      <dgm:t>
        <a:bodyPr/>
        <a:lstStyle/>
        <a:p>
          <a:endParaRPr lang="en-US"/>
        </a:p>
      </dgm:t>
    </dgm:pt>
    <dgm:pt modelId="{A392BC6E-EC8C-4DA9-B6E6-5DA26096FD7F}" type="pres">
      <dgm:prSet presAssocID="{82DEB29F-A134-47B7-BE50-DC4E59AF573B}" presName="ellipse2" presStyleLbl="vennNode1" presStyleIdx="1" presStyleCnt="7" custScaleX="127932" custScaleY="127930" custLinFactNeighborX="84908" custLinFactNeighborY="-73433">
        <dgm:presLayoutVars>
          <dgm:bulletEnabled val="1"/>
        </dgm:presLayoutVars>
      </dgm:prSet>
      <dgm:spPr/>
      <dgm:t>
        <a:bodyPr/>
        <a:lstStyle/>
        <a:p>
          <a:endParaRPr lang="en-US"/>
        </a:p>
      </dgm:t>
    </dgm:pt>
    <dgm:pt modelId="{94A48329-8340-4EA8-9842-F4E0DE088114}" type="pres">
      <dgm:prSet presAssocID="{82DEB29F-A134-47B7-BE50-DC4E59AF573B}" presName="ellipse3" presStyleLbl="vennNode1" presStyleIdx="2" presStyleCnt="7" custScaleX="138013" custScaleY="127930" custLinFactX="36543" custLinFactNeighborX="100000" custLinFactNeighborY="-65401">
        <dgm:presLayoutVars>
          <dgm:bulletEnabled val="1"/>
        </dgm:presLayoutVars>
      </dgm:prSet>
      <dgm:spPr/>
      <dgm:t>
        <a:bodyPr/>
        <a:lstStyle/>
        <a:p>
          <a:endParaRPr lang="en-US"/>
        </a:p>
      </dgm:t>
    </dgm:pt>
    <dgm:pt modelId="{3B92D945-0B11-4C30-899C-7FC4E0A09A30}" type="pres">
      <dgm:prSet presAssocID="{82DEB29F-A134-47B7-BE50-DC4E59AF573B}" presName="ellipse4" presStyleLbl="vennNode1" presStyleIdx="3" presStyleCnt="7" custScaleX="127932" custScaleY="127930" custLinFactNeighborX="88448" custLinFactNeighborY="-29868">
        <dgm:presLayoutVars>
          <dgm:bulletEnabled val="1"/>
        </dgm:presLayoutVars>
      </dgm:prSet>
      <dgm:spPr/>
      <dgm:t>
        <a:bodyPr/>
        <a:lstStyle/>
        <a:p>
          <a:endParaRPr lang="en-ZA"/>
        </a:p>
      </dgm:t>
    </dgm:pt>
    <dgm:pt modelId="{1F3AD534-3A99-470A-AC98-5E1589F8A04D}" type="pres">
      <dgm:prSet presAssocID="{82DEB29F-A134-47B7-BE50-DC4E59AF573B}" presName="ellipse5" presStyleLbl="vennNode1" presStyleIdx="4" presStyleCnt="7" custScaleX="127932" custScaleY="127930" custLinFactY="13637" custLinFactNeighborX="-62732" custLinFactNeighborY="100000">
        <dgm:presLayoutVars>
          <dgm:bulletEnabled val="1"/>
        </dgm:presLayoutVars>
      </dgm:prSet>
      <dgm:spPr/>
      <dgm:t>
        <a:bodyPr/>
        <a:lstStyle/>
        <a:p>
          <a:endParaRPr lang="en-US"/>
        </a:p>
      </dgm:t>
    </dgm:pt>
    <dgm:pt modelId="{0BB10A39-7BCA-4533-8CFC-1D372B1ADC9D}" type="pres">
      <dgm:prSet presAssocID="{82DEB29F-A134-47B7-BE50-DC4E59AF573B}" presName="ellipse6" presStyleLbl="vennNode1" presStyleIdx="5" presStyleCnt="7" custScaleX="127932" custScaleY="127930" custLinFactX="-100000" custLinFactNeighborX="-114065" custLinFactNeighborY="-21829">
        <dgm:presLayoutVars>
          <dgm:bulletEnabled val="1"/>
        </dgm:presLayoutVars>
      </dgm:prSet>
      <dgm:spPr/>
      <dgm:t>
        <a:bodyPr/>
        <a:lstStyle/>
        <a:p>
          <a:endParaRPr lang="en-US"/>
        </a:p>
      </dgm:t>
    </dgm:pt>
    <dgm:pt modelId="{772C5422-AC48-48A1-8D16-81BD899D890D}" type="pres">
      <dgm:prSet presAssocID="{82DEB29F-A134-47B7-BE50-DC4E59AF573B}" presName="ellipse7" presStyleLbl="vennNode1" presStyleIdx="6" presStyleCnt="7" custScaleX="127932" custScaleY="127930" custLinFactX="-100000" custLinFactNeighborX="-165803" custLinFactNeighborY="-64899">
        <dgm:presLayoutVars>
          <dgm:bulletEnabled val="1"/>
        </dgm:presLayoutVars>
      </dgm:prSet>
      <dgm:spPr/>
      <dgm:t>
        <a:bodyPr/>
        <a:lstStyle/>
        <a:p>
          <a:endParaRPr lang="en-US"/>
        </a:p>
      </dgm:t>
    </dgm:pt>
  </dgm:ptLst>
  <dgm:cxnLst>
    <dgm:cxn modelId="{20A7FFCB-9907-4DDF-A171-4DC3EDBF71C0}" srcId="{82DEB29F-A134-47B7-BE50-DC4E59AF573B}" destId="{CE5FA3BE-C6E0-4403-BBED-1F7C2F2B6EDE}" srcOrd="0" destOrd="0" parTransId="{BC852CA7-25A3-45B9-AEF7-94E4B5281D82}" sibTransId="{14A5883F-05C5-45F0-A268-19A89CF84A98}"/>
    <dgm:cxn modelId="{41D52B57-8CCD-41E4-9FA0-6A0F64BCC33E}" type="presOf" srcId="{C397AFA9-18AA-4C55-8FF7-AB63D3E7D42B}" destId="{94A48329-8340-4EA8-9842-F4E0DE088114}" srcOrd="0" destOrd="0" presId="urn:microsoft.com/office/officeart/2005/8/layout/rings+Icon"/>
    <dgm:cxn modelId="{1EBB36F4-8B10-4C8E-9E66-C1A254BBCFB4}" srcId="{82DEB29F-A134-47B7-BE50-DC4E59AF573B}" destId="{C397AFA9-18AA-4C55-8FF7-AB63D3E7D42B}" srcOrd="2" destOrd="0" parTransId="{2A79683E-58FA-476E-9937-6814CD971AEF}" sibTransId="{CABE02DA-0D68-40F6-8AB9-7E03D1075B79}"/>
    <dgm:cxn modelId="{90BE685F-2B13-4A9C-8D54-92017FA55A11}" srcId="{82DEB29F-A134-47B7-BE50-DC4E59AF573B}" destId="{282A2258-A28A-4CBB-ADAD-FDBA594DE487}" srcOrd="6" destOrd="0" parTransId="{1E1C27D5-0FD4-4635-929C-969243222FAA}" sibTransId="{FD8FA98A-E0D7-40D6-B130-AF88CF915F3C}"/>
    <dgm:cxn modelId="{2C897DF5-EE00-46FC-8756-868F71412D47}" srcId="{82DEB29F-A134-47B7-BE50-DC4E59AF573B}" destId="{D35D5278-75CF-4A47-A969-50754F6CA2F7}" srcOrd="4" destOrd="0" parTransId="{3CD9299B-9EC0-4E2D-8756-15F0A670522F}" sibTransId="{81048545-A24B-405F-BE24-C9FF4B2EB9B2}"/>
    <dgm:cxn modelId="{33BD239F-C1E0-43D8-B638-9AD4351F52F7}" type="presOf" srcId="{D35D5278-75CF-4A47-A969-50754F6CA2F7}" destId="{1F3AD534-3A99-470A-AC98-5E1589F8A04D}" srcOrd="0" destOrd="0" presId="urn:microsoft.com/office/officeart/2005/8/layout/rings+Icon"/>
    <dgm:cxn modelId="{E6EE6E41-106B-4684-ADA1-A8AD8A4EA767}" type="presOf" srcId="{E338EB64-B89F-4F67-8C3B-EA18A2EF26E2}" destId="{3B92D945-0B11-4C30-899C-7FC4E0A09A30}" srcOrd="0" destOrd="0" presId="urn:microsoft.com/office/officeart/2005/8/layout/rings+Icon"/>
    <dgm:cxn modelId="{49524316-6779-4771-8D08-0C3DC8CDE67C}" type="presOf" srcId="{282A2258-A28A-4CBB-ADAD-FDBA594DE487}" destId="{772C5422-AC48-48A1-8D16-81BD899D890D}" srcOrd="0" destOrd="0" presId="urn:microsoft.com/office/officeart/2005/8/layout/rings+Icon"/>
    <dgm:cxn modelId="{3A0A27F0-A21E-4E3D-8F18-F40E5137ED01}" type="presOf" srcId="{82DEB29F-A134-47B7-BE50-DC4E59AF573B}" destId="{C30271DB-11D4-42C5-9240-7520828990C7}" srcOrd="0" destOrd="0" presId="urn:microsoft.com/office/officeart/2005/8/layout/rings+Icon"/>
    <dgm:cxn modelId="{CBB44069-D49D-46D6-9EDC-6CE730D3570A}" srcId="{82DEB29F-A134-47B7-BE50-DC4E59AF573B}" destId="{CF766173-3F68-49D4-96B0-C881BB3A2067}" srcOrd="1" destOrd="0" parTransId="{E7857F95-1706-420C-815D-5F7A1DF101A8}" sibTransId="{6E6D0F2F-08DA-46E9-B364-55DDD907EEA0}"/>
    <dgm:cxn modelId="{C0F44936-0BDF-4507-82BD-361353D5F158}" type="presOf" srcId="{CE5FA3BE-C6E0-4403-BBED-1F7C2F2B6EDE}" destId="{A75A340F-7526-404D-8FF7-5FEE02B39553}" srcOrd="0" destOrd="0" presId="urn:microsoft.com/office/officeart/2005/8/layout/rings+Icon"/>
    <dgm:cxn modelId="{F8330DE7-BA14-4055-AB4D-E9D784BE5A22}" type="presOf" srcId="{CF766173-3F68-49D4-96B0-C881BB3A2067}" destId="{A392BC6E-EC8C-4DA9-B6E6-5DA26096FD7F}" srcOrd="0" destOrd="0" presId="urn:microsoft.com/office/officeart/2005/8/layout/rings+Icon"/>
    <dgm:cxn modelId="{D37ED2C3-56B8-4670-9C83-91DA26B5D803}" srcId="{82DEB29F-A134-47B7-BE50-DC4E59AF573B}" destId="{80057E36-3340-4E59-B09A-E682D93AA6EB}" srcOrd="5" destOrd="0" parTransId="{86ACA9BF-4299-4448-837C-861C3977BD15}" sibTransId="{6C0CD333-DD94-4FE1-BA20-71D5FAD18D3E}"/>
    <dgm:cxn modelId="{35D04562-4063-4072-8CC6-351A534F9A8C}" srcId="{82DEB29F-A134-47B7-BE50-DC4E59AF573B}" destId="{E338EB64-B89F-4F67-8C3B-EA18A2EF26E2}" srcOrd="3" destOrd="0" parTransId="{BDD20ED1-9424-40E9-B06F-923FAA040010}" sibTransId="{90F4F1C0-91B4-4EF8-8715-64CBE51A531D}"/>
    <dgm:cxn modelId="{F2337E4F-2A5B-4799-A1C6-7271C7331E3D}" type="presOf" srcId="{80057E36-3340-4E59-B09A-E682D93AA6EB}" destId="{0BB10A39-7BCA-4533-8CFC-1D372B1ADC9D}" srcOrd="0" destOrd="0" presId="urn:microsoft.com/office/officeart/2005/8/layout/rings+Icon"/>
    <dgm:cxn modelId="{DE201EE2-8175-4E19-B8B8-F4CE3330AF4D}" type="presParOf" srcId="{C30271DB-11D4-42C5-9240-7520828990C7}" destId="{A75A340F-7526-404D-8FF7-5FEE02B39553}" srcOrd="0" destOrd="0" presId="urn:microsoft.com/office/officeart/2005/8/layout/rings+Icon"/>
    <dgm:cxn modelId="{E0292A86-AD35-43EE-872F-6F6EF8A193E1}" type="presParOf" srcId="{C30271DB-11D4-42C5-9240-7520828990C7}" destId="{A392BC6E-EC8C-4DA9-B6E6-5DA26096FD7F}" srcOrd="1" destOrd="0" presId="urn:microsoft.com/office/officeart/2005/8/layout/rings+Icon"/>
    <dgm:cxn modelId="{4428A3DD-F37D-42A8-838A-7A69880608A6}" type="presParOf" srcId="{C30271DB-11D4-42C5-9240-7520828990C7}" destId="{94A48329-8340-4EA8-9842-F4E0DE088114}" srcOrd="2" destOrd="0" presId="urn:microsoft.com/office/officeart/2005/8/layout/rings+Icon"/>
    <dgm:cxn modelId="{3C87FD66-BC31-4AA0-8A48-62646B1555F7}" type="presParOf" srcId="{C30271DB-11D4-42C5-9240-7520828990C7}" destId="{3B92D945-0B11-4C30-899C-7FC4E0A09A30}" srcOrd="3" destOrd="0" presId="urn:microsoft.com/office/officeart/2005/8/layout/rings+Icon"/>
    <dgm:cxn modelId="{21C0BEB1-BDA3-4D67-8127-F46B7664FD01}" type="presParOf" srcId="{C30271DB-11D4-42C5-9240-7520828990C7}" destId="{1F3AD534-3A99-470A-AC98-5E1589F8A04D}" srcOrd="4" destOrd="0" presId="urn:microsoft.com/office/officeart/2005/8/layout/rings+Icon"/>
    <dgm:cxn modelId="{54F0A589-34BE-4058-9532-2F0487A256B5}" type="presParOf" srcId="{C30271DB-11D4-42C5-9240-7520828990C7}" destId="{0BB10A39-7BCA-4533-8CFC-1D372B1ADC9D}" srcOrd="5" destOrd="0" presId="urn:microsoft.com/office/officeart/2005/8/layout/rings+Icon"/>
    <dgm:cxn modelId="{940758B4-8518-4E47-B06D-AABA7DCD342C}" type="presParOf" srcId="{C30271DB-11D4-42C5-9240-7520828990C7}" destId="{772C5422-AC48-48A1-8D16-81BD899D890D}" srcOrd="6" destOrd="0" presId="urn:microsoft.com/office/officeart/2005/8/layout/rings+Icon"/>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47DD37-660E-4F15-ADC0-15A84CA781F7}" type="doc">
      <dgm:prSet loTypeId="urn:microsoft.com/office/officeart/2005/8/layout/list1" loCatId="list" qsTypeId="urn:microsoft.com/office/officeart/2005/8/quickstyle/simple1" qsCatId="simple" csTypeId="urn:microsoft.com/office/officeart/2005/8/colors/accent6_4" csCatId="accent6" phldr="1"/>
      <dgm:spPr/>
      <dgm:t>
        <a:bodyPr/>
        <a:lstStyle/>
        <a:p>
          <a:endParaRPr lang="en-US"/>
        </a:p>
      </dgm:t>
    </dgm:pt>
    <dgm:pt modelId="{1C6E2CC6-5D8F-486E-93E3-84454444AD33}">
      <dgm:prSet phldrT="[Text]" custT="1"/>
      <dgm:spPr/>
      <dgm:t>
        <a:bodyPr/>
        <a:lstStyle/>
        <a:p>
          <a:endParaRPr lang="en-US" sz="1800" dirty="0" smtClean="0"/>
        </a:p>
        <a:p>
          <a:r>
            <a:rPr lang="en-US" sz="1800" dirty="0" smtClean="0"/>
            <a:t>The small gains achieved by putting people on treatment are sadly being reversed by the stubborn HIV incidence among youth mostly males whose HIV prevalence has also increased compared to all years since we started tracking HIV epidemic in the country.</a:t>
          </a:r>
        </a:p>
        <a:p>
          <a:endParaRPr lang="en-US" sz="1800" dirty="0"/>
        </a:p>
      </dgm:t>
    </dgm:pt>
    <dgm:pt modelId="{6293E1EC-F751-4BC7-BC2D-56A14BB108EF}" type="parTrans" cxnId="{F757EC50-3928-4866-87F0-5EA278697D80}">
      <dgm:prSet/>
      <dgm:spPr/>
      <dgm:t>
        <a:bodyPr/>
        <a:lstStyle/>
        <a:p>
          <a:endParaRPr lang="en-US"/>
        </a:p>
      </dgm:t>
    </dgm:pt>
    <dgm:pt modelId="{DA25E82D-2CC9-407C-AC0B-BE79899AC34B}" type="sibTrans" cxnId="{F757EC50-3928-4866-87F0-5EA278697D80}">
      <dgm:prSet/>
      <dgm:spPr/>
      <dgm:t>
        <a:bodyPr/>
        <a:lstStyle/>
        <a:p>
          <a:endParaRPr lang="en-US"/>
        </a:p>
      </dgm:t>
    </dgm:pt>
    <dgm:pt modelId="{C9A015D2-8FAA-45A6-9C5C-98A3C56040E7}">
      <dgm:prSet custT="1"/>
      <dgm:spPr/>
      <dgm:t>
        <a:bodyPr/>
        <a:lstStyle/>
        <a:p>
          <a:r>
            <a:rPr lang="en-US" sz="1800" smtClean="0"/>
            <a:t>SA has one of the world’s worst TB epidemics driven by HIV, with an estimated 349,582 (1% of population) new cases in 2012 or 1,003/100,000 population in 2012</a:t>
          </a:r>
          <a:endParaRPr lang="en-US" sz="1800"/>
        </a:p>
      </dgm:t>
    </dgm:pt>
    <dgm:pt modelId="{CEED5A3C-734C-495E-A6F6-528072BCCF51}" type="parTrans" cxnId="{976D40A2-AD6B-4129-972A-26CCE43A60AF}">
      <dgm:prSet/>
      <dgm:spPr/>
      <dgm:t>
        <a:bodyPr/>
        <a:lstStyle/>
        <a:p>
          <a:endParaRPr lang="en-US"/>
        </a:p>
      </dgm:t>
    </dgm:pt>
    <dgm:pt modelId="{99BAC93C-8E20-45AF-A6C5-40052CB355F5}" type="sibTrans" cxnId="{976D40A2-AD6B-4129-972A-26CCE43A60AF}">
      <dgm:prSet/>
      <dgm:spPr/>
      <dgm:t>
        <a:bodyPr/>
        <a:lstStyle/>
        <a:p>
          <a:endParaRPr lang="en-US"/>
        </a:p>
      </dgm:t>
    </dgm:pt>
    <dgm:pt modelId="{43BBD798-6A01-456A-B62A-AD41B5EB4802}">
      <dgm:prSet custT="1"/>
      <dgm:spPr/>
      <dgm:t>
        <a:bodyPr/>
        <a:lstStyle/>
        <a:p>
          <a:r>
            <a:rPr lang="en-US" sz="1800" smtClean="0"/>
            <a:t>The results of the first national TB prevalence survey expected early 2019</a:t>
          </a:r>
          <a:endParaRPr lang="en-US" sz="1800"/>
        </a:p>
      </dgm:t>
    </dgm:pt>
    <dgm:pt modelId="{47598717-8D35-4B0E-8EE8-506A42A10359}" type="parTrans" cxnId="{549FEC2F-3167-4BBE-B51A-7398098DE471}">
      <dgm:prSet/>
      <dgm:spPr/>
      <dgm:t>
        <a:bodyPr/>
        <a:lstStyle/>
        <a:p>
          <a:endParaRPr lang="en-US"/>
        </a:p>
      </dgm:t>
    </dgm:pt>
    <dgm:pt modelId="{3486A19C-52B5-4F09-B1AD-909FFBB96D92}" type="sibTrans" cxnId="{549FEC2F-3167-4BBE-B51A-7398098DE471}">
      <dgm:prSet/>
      <dgm:spPr/>
      <dgm:t>
        <a:bodyPr/>
        <a:lstStyle/>
        <a:p>
          <a:endParaRPr lang="en-US"/>
        </a:p>
      </dgm:t>
    </dgm:pt>
    <dgm:pt modelId="{61AB80D3-146C-4F7E-9D62-1FB1C063538B}" type="pres">
      <dgm:prSet presAssocID="{1447DD37-660E-4F15-ADC0-15A84CA781F7}" presName="linear" presStyleCnt="0">
        <dgm:presLayoutVars>
          <dgm:dir/>
          <dgm:animLvl val="lvl"/>
          <dgm:resizeHandles val="exact"/>
        </dgm:presLayoutVars>
      </dgm:prSet>
      <dgm:spPr/>
      <dgm:t>
        <a:bodyPr/>
        <a:lstStyle/>
        <a:p>
          <a:endParaRPr lang="en-US"/>
        </a:p>
      </dgm:t>
    </dgm:pt>
    <dgm:pt modelId="{F4F5FAC7-F8C9-4BF2-9C3D-DB485414925E}" type="pres">
      <dgm:prSet presAssocID="{1C6E2CC6-5D8F-486E-93E3-84454444AD33}" presName="parentLin" presStyleCnt="0"/>
      <dgm:spPr/>
    </dgm:pt>
    <dgm:pt modelId="{FFE98A42-73CE-4D04-BF32-751596FBD8E8}" type="pres">
      <dgm:prSet presAssocID="{1C6E2CC6-5D8F-486E-93E3-84454444AD33}" presName="parentLeftMargin" presStyleLbl="node1" presStyleIdx="0" presStyleCnt="3"/>
      <dgm:spPr/>
      <dgm:t>
        <a:bodyPr/>
        <a:lstStyle/>
        <a:p>
          <a:endParaRPr lang="en-US"/>
        </a:p>
      </dgm:t>
    </dgm:pt>
    <dgm:pt modelId="{7BBC67BD-83A1-430B-A1AF-C7AD06E3550C}" type="pres">
      <dgm:prSet presAssocID="{1C6E2CC6-5D8F-486E-93E3-84454444AD33}" presName="parentText" presStyleLbl="node1" presStyleIdx="0" presStyleCnt="3" custScaleX="142857">
        <dgm:presLayoutVars>
          <dgm:chMax val="0"/>
          <dgm:bulletEnabled val="1"/>
        </dgm:presLayoutVars>
      </dgm:prSet>
      <dgm:spPr/>
      <dgm:t>
        <a:bodyPr/>
        <a:lstStyle/>
        <a:p>
          <a:endParaRPr lang="en-US"/>
        </a:p>
      </dgm:t>
    </dgm:pt>
    <dgm:pt modelId="{0D883CFD-89D6-4C07-A753-335B1EE13D81}" type="pres">
      <dgm:prSet presAssocID="{1C6E2CC6-5D8F-486E-93E3-84454444AD33}" presName="negativeSpace" presStyleCnt="0"/>
      <dgm:spPr/>
    </dgm:pt>
    <dgm:pt modelId="{73417FC0-45FD-4F86-B55E-25A69146DEB3}" type="pres">
      <dgm:prSet presAssocID="{1C6E2CC6-5D8F-486E-93E3-84454444AD33}" presName="childText" presStyleLbl="conFgAcc1" presStyleIdx="0" presStyleCnt="3">
        <dgm:presLayoutVars>
          <dgm:bulletEnabled val="1"/>
        </dgm:presLayoutVars>
      </dgm:prSet>
      <dgm:spPr/>
    </dgm:pt>
    <dgm:pt modelId="{2404945C-C490-487D-B911-73F1822C551B}" type="pres">
      <dgm:prSet presAssocID="{DA25E82D-2CC9-407C-AC0B-BE79899AC34B}" presName="spaceBetweenRectangles" presStyleCnt="0"/>
      <dgm:spPr/>
    </dgm:pt>
    <dgm:pt modelId="{826DFA8C-BBF7-4D6A-9381-E6DB41ED3D43}" type="pres">
      <dgm:prSet presAssocID="{C9A015D2-8FAA-45A6-9C5C-98A3C56040E7}" presName="parentLin" presStyleCnt="0"/>
      <dgm:spPr/>
    </dgm:pt>
    <dgm:pt modelId="{60065BE1-6812-4F2E-9699-C58B61D4B18F}" type="pres">
      <dgm:prSet presAssocID="{C9A015D2-8FAA-45A6-9C5C-98A3C56040E7}" presName="parentLeftMargin" presStyleLbl="node1" presStyleIdx="0" presStyleCnt="3"/>
      <dgm:spPr/>
      <dgm:t>
        <a:bodyPr/>
        <a:lstStyle/>
        <a:p>
          <a:endParaRPr lang="en-US"/>
        </a:p>
      </dgm:t>
    </dgm:pt>
    <dgm:pt modelId="{45264F2D-9B01-435F-AE72-B2C1CE383D45}" type="pres">
      <dgm:prSet presAssocID="{C9A015D2-8FAA-45A6-9C5C-98A3C56040E7}" presName="parentText" presStyleLbl="node1" presStyleIdx="1" presStyleCnt="3" custScaleX="142857">
        <dgm:presLayoutVars>
          <dgm:chMax val="0"/>
          <dgm:bulletEnabled val="1"/>
        </dgm:presLayoutVars>
      </dgm:prSet>
      <dgm:spPr/>
      <dgm:t>
        <a:bodyPr/>
        <a:lstStyle/>
        <a:p>
          <a:endParaRPr lang="en-US"/>
        </a:p>
      </dgm:t>
    </dgm:pt>
    <dgm:pt modelId="{F2E06983-AAC1-472C-BAB7-F1D70A680931}" type="pres">
      <dgm:prSet presAssocID="{C9A015D2-8FAA-45A6-9C5C-98A3C56040E7}" presName="negativeSpace" presStyleCnt="0"/>
      <dgm:spPr/>
    </dgm:pt>
    <dgm:pt modelId="{5C302487-A679-4F6C-9BBB-6FC3F78354E5}" type="pres">
      <dgm:prSet presAssocID="{C9A015D2-8FAA-45A6-9C5C-98A3C56040E7}" presName="childText" presStyleLbl="conFgAcc1" presStyleIdx="1" presStyleCnt="3">
        <dgm:presLayoutVars>
          <dgm:bulletEnabled val="1"/>
        </dgm:presLayoutVars>
      </dgm:prSet>
      <dgm:spPr/>
    </dgm:pt>
    <dgm:pt modelId="{D63B4071-5C75-438B-A313-EFF981B15822}" type="pres">
      <dgm:prSet presAssocID="{99BAC93C-8E20-45AF-A6C5-40052CB355F5}" presName="spaceBetweenRectangles" presStyleCnt="0"/>
      <dgm:spPr/>
    </dgm:pt>
    <dgm:pt modelId="{D324ACC4-2B54-46CA-9061-FA7354D66596}" type="pres">
      <dgm:prSet presAssocID="{43BBD798-6A01-456A-B62A-AD41B5EB4802}" presName="parentLin" presStyleCnt="0"/>
      <dgm:spPr/>
    </dgm:pt>
    <dgm:pt modelId="{DAD725DF-5A9B-47B8-9C4D-A1AA5890CE8B}" type="pres">
      <dgm:prSet presAssocID="{43BBD798-6A01-456A-B62A-AD41B5EB4802}" presName="parentLeftMargin" presStyleLbl="node1" presStyleIdx="1" presStyleCnt="3"/>
      <dgm:spPr/>
      <dgm:t>
        <a:bodyPr/>
        <a:lstStyle/>
        <a:p>
          <a:endParaRPr lang="en-US"/>
        </a:p>
      </dgm:t>
    </dgm:pt>
    <dgm:pt modelId="{4A551EDD-B0D1-4033-BFF5-C2650AC605AA}" type="pres">
      <dgm:prSet presAssocID="{43BBD798-6A01-456A-B62A-AD41B5EB4802}" presName="parentText" presStyleLbl="node1" presStyleIdx="2" presStyleCnt="3" custScaleX="142857">
        <dgm:presLayoutVars>
          <dgm:chMax val="0"/>
          <dgm:bulletEnabled val="1"/>
        </dgm:presLayoutVars>
      </dgm:prSet>
      <dgm:spPr/>
      <dgm:t>
        <a:bodyPr/>
        <a:lstStyle/>
        <a:p>
          <a:endParaRPr lang="en-US"/>
        </a:p>
      </dgm:t>
    </dgm:pt>
    <dgm:pt modelId="{5F695B76-20B6-485D-A37B-DEA370C86E30}" type="pres">
      <dgm:prSet presAssocID="{43BBD798-6A01-456A-B62A-AD41B5EB4802}" presName="negativeSpace" presStyleCnt="0"/>
      <dgm:spPr/>
    </dgm:pt>
    <dgm:pt modelId="{1818D8A6-1B04-40C4-9C89-A76186C66BBD}" type="pres">
      <dgm:prSet presAssocID="{43BBD798-6A01-456A-B62A-AD41B5EB4802}" presName="childText" presStyleLbl="conFgAcc1" presStyleIdx="2" presStyleCnt="3">
        <dgm:presLayoutVars>
          <dgm:bulletEnabled val="1"/>
        </dgm:presLayoutVars>
      </dgm:prSet>
      <dgm:spPr/>
    </dgm:pt>
  </dgm:ptLst>
  <dgm:cxnLst>
    <dgm:cxn modelId="{67BC8926-BCED-4978-83BD-DA9D93C821F9}" type="presOf" srcId="{C9A015D2-8FAA-45A6-9C5C-98A3C56040E7}" destId="{60065BE1-6812-4F2E-9699-C58B61D4B18F}" srcOrd="0" destOrd="0" presId="urn:microsoft.com/office/officeart/2005/8/layout/list1"/>
    <dgm:cxn modelId="{F757EC50-3928-4866-87F0-5EA278697D80}" srcId="{1447DD37-660E-4F15-ADC0-15A84CA781F7}" destId="{1C6E2CC6-5D8F-486E-93E3-84454444AD33}" srcOrd="0" destOrd="0" parTransId="{6293E1EC-F751-4BC7-BC2D-56A14BB108EF}" sibTransId="{DA25E82D-2CC9-407C-AC0B-BE79899AC34B}"/>
    <dgm:cxn modelId="{549FEC2F-3167-4BBE-B51A-7398098DE471}" srcId="{1447DD37-660E-4F15-ADC0-15A84CA781F7}" destId="{43BBD798-6A01-456A-B62A-AD41B5EB4802}" srcOrd="2" destOrd="0" parTransId="{47598717-8D35-4B0E-8EE8-506A42A10359}" sibTransId="{3486A19C-52B5-4F09-B1AD-909FFBB96D92}"/>
    <dgm:cxn modelId="{976D40A2-AD6B-4129-972A-26CCE43A60AF}" srcId="{1447DD37-660E-4F15-ADC0-15A84CA781F7}" destId="{C9A015D2-8FAA-45A6-9C5C-98A3C56040E7}" srcOrd="1" destOrd="0" parTransId="{CEED5A3C-734C-495E-A6F6-528072BCCF51}" sibTransId="{99BAC93C-8E20-45AF-A6C5-40052CB355F5}"/>
    <dgm:cxn modelId="{660552B9-6C75-4E10-B40F-03F21910FD41}" type="presOf" srcId="{1C6E2CC6-5D8F-486E-93E3-84454444AD33}" destId="{7BBC67BD-83A1-430B-A1AF-C7AD06E3550C}" srcOrd="1" destOrd="0" presId="urn:microsoft.com/office/officeart/2005/8/layout/list1"/>
    <dgm:cxn modelId="{8D9C9545-3896-4DBA-A3A8-17C7DD5618F7}" type="presOf" srcId="{43BBD798-6A01-456A-B62A-AD41B5EB4802}" destId="{DAD725DF-5A9B-47B8-9C4D-A1AA5890CE8B}" srcOrd="0" destOrd="0" presId="urn:microsoft.com/office/officeart/2005/8/layout/list1"/>
    <dgm:cxn modelId="{184A30CE-F30D-44F1-A683-6645AA42EC32}" type="presOf" srcId="{C9A015D2-8FAA-45A6-9C5C-98A3C56040E7}" destId="{45264F2D-9B01-435F-AE72-B2C1CE383D45}" srcOrd="1" destOrd="0" presId="urn:microsoft.com/office/officeart/2005/8/layout/list1"/>
    <dgm:cxn modelId="{43404969-80E4-4D85-BB9F-5E1EC30EB7D1}" type="presOf" srcId="{1C6E2CC6-5D8F-486E-93E3-84454444AD33}" destId="{FFE98A42-73CE-4D04-BF32-751596FBD8E8}" srcOrd="0" destOrd="0" presId="urn:microsoft.com/office/officeart/2005/8/layout/list1"/>
    <dgm:cxn modelId="{AD6F8D7C-B09B-4ACA-863D-30E4A6463916}" type="presOf" srcId="{1447DD37-660E-4F15-ADC0-15A84CA781F7}" destId="{61AB80D3-146C-4F7E-9D62-1FB1C063538B}" srcOrd="0" destOrd="0" presId="urn:microsoft.com/office/officeart/2005/8/layout/list1"/>
    <dgm:cxn modelId="{C5AEB50B-2A46-4F48-893A-AEB1FFA908F9}" type="presOf" srcId="{43BBD798-6A01-456A-B62A-AD41B5EB4802}" destId="{4A551EDD-B0D1-4033-BFF5-C2650AC605AA}" srcOrd="1" destOrd="0" presId="urn:microsoft.com/office/officeart/2005/8/layout/list1"/>
    <dgm:cxn modelId="{944C84D4-3017-4C68-A0B2-DA0D12EB9F34}" type="presParOf" srcId="{61AB80D3-146C-4F7E-9D62-1FB1C063538B}" destId="{F4F5FAC7-F8C9-4BF2-9C3D-DB485414925E}" srcOrd="0" destOrd="0" presId="urn:microsoft.com/office/officeart/2005/8/layout/list1"/>
    <dgm:cxn modelId="{26E777AF-A36D-41DF-BD59-E256A9986119}" type="presParOf" srcId="{F4F5FAC7-F8C9-4BF2-9C3D-DB485414925E}" destId="{FFE98A42-73CE-4D04-BF32-751596FBD8E8}" srcOrd="0" destOrd="0" presId="urn:microsoft.com/office/officeart/2005/8/layout/list1"/>
    <dgm:cxn modelId="{9ED491E5-4F5A-4BC4-A9FE-378DCE70C89E}" type="presParOf" srcId="{F4F5FAC7-F8C9-4BF2-9C3D-DB485414925E}" destId="{7BBC67BD-83A1-430B-A1AF-C7AD06E3550C}" srcOrd="1" destOrd="0" presId="urn:microsoft.com/office/officeart/2005/8/layout/list1"/>
    <dgm:cxn modelId="{FBF55525-1C90-477E-946D-0184C1445470}" type="presParOf" srcId="{61AB80D3-146C-4F7E-9D62-1FB1C063538B}" destId="{0D883CFD-89D6-4C07-A753-335B1EE13D81}" srcOrd="1" destOrd="0" presId="urn:microsoft.com/office/officeart/2005/8/layout/list1"/>
    <dgm:cxn modelId="{4A794964-909C-4CE8-B52B-3FDBE77863D2}" type="presParOf" srcId="{61AB80D3-146C-4F7E-9D62-1FB1C063538B}" destId="{73417FC0-45FD-4F86-B55E-25A69146DEB3}" srcOrd="2" destOrd="0" presId="urn:microsoft.com/office/officeart/2005/8/layout/list1"/>
    <dgm:cxn modelId="{1C526101-E9F5-47A6-9878-29F385CB5C2A}" type="presParOf" srcId="{61AB80D3-146C-4F7E-9D62-1FB1C063538B}" destId="{2404945C-C490-487D-B911-73F1822C551B}" srcOrd="3" destOrd="0" presId="urn:microsoft.com/office/officeart/2005/8/layout/list1"/>
    <dgm:cxn modelId="{4C076C1B-0E72-4012-9B0A-5B3D16295BE8}" type="presParOf" srcId="{61AB80D3-146C-4F7E-9D62-1FB1C063538B}" destId="{826DFA8C-BBF7-4D6A-9381-E6DB41ED3D43}" srcOrd="4" destOrd="0" presId="urn:microsoft.com/office/officeart/2005/8/layout/list1"/>
    <dgm:cxn modelId="{A2DEF44F-27F0-41CC-B342-7213CC8EC2A1}" type="presParOf" srcId="{826DFA8C-BBF7-4D6A-9381-E6DB41ED3D43}" destId="{60065BE1-6812-4F2E-9699-C58B61D4B18F}" srcOrd="0" destOrd="0" presId="urn:microsoft.com/office/officeart/2005/8/layout/list1"/>
    <dgm:cxn modelId="{0406AB32-C10B-48C6-B421-BE7E0275CF50}" type="presParOf" srcId="{826DFA8C-BBF7-4D6A-9381-E6DB41ED3D43}" destId="{45264F2D-9B01-435F-AE72-B2C1CE383D45}" srcOrd="1" destOrd="0" presId="urn:microsoft.com/office/officeart/2005/8/layout/list1"/>
    <dgm:cxn modelId="{8821CD4B-EF89-4641-89AA-7AFBDCAB3E94}" type="presParOf" srcId="{61AB80D3-146C-4F7E-9D62-1FB1C063538B}" destId="{F2E06983-AAC1-472C-BAB7-F1D70A680931}" srcOrd="5" destOrd="0" presId="urn:microsoft.com/office/officeart/2005/8/layout/list1"/>
    <dgm:cxn modelId="{FC706523-CB9D-4268-B42D-FCB33584D4F3}" type="presParOf" srcId="{61AB80D3-146C-4F7E-9D62-1FB1C063538B}" destId="{5C302487-A679-4F6C-9BBB-6FC3F78354E5}" srcOrd="6" destOrd="0" presId="urn:microsoft.com/office/officeart/2005/8/layout/list1"/>
    <dgm:cxn modelId="{38DE1102-82BE-4A23-8CBB-0D4DD29FD4D2}" type="presParOf" srcId="{61AB80D3-146C-4F7E-9D62-1FB1C063538B}" destId="{D63B4071-5C75-438B-A313-EFF981B15822}" srcOrd="7" destOrd="0" presId="urn:microsoft.com/office/officeart/2005/8/layout/list1"/>
    <dgm:cxn modelId="{9D7C2A8B-E6F8-46A5-99E6-BDFF233166C4}" type="presParOf" srcId="{61AB80D3-146C-4F7E-9D62-1FB1C063538B}" destId="{D324ACC4-2B54-46CA-9061-FA7354D66596}" srcOrd="8" destOrd="0" presId="urn:microsoft.com/office/officeart/2005/8/layout/list1"/>
    <dgm:cxn modelId="{F757A829-702A-44BC-8296-9038F85E57B9}" type="presParOf" srcId="{D324ACC4-2B54-46CA-9061-FA7354D66596}" destId="{DAD725DF-5A9B-47B8-9C4D-A1AA5890CE8B}" srcOrd="0" destOrd="0" presId="urn:microsoft.com/office/officeart/2005/8/layout/list1"/>
    <dgm:cxn modelId="{AB106397-B07F-45C2-994A-A74E2BF58ED5}" type="presParOf" srcId="{D324ACC4-2B54-46CA-9061-FA7354D66596}" destId="{4A551EDD-B0D1-4033-BFF5-C2650AC605AA}" srcOrd="1" destOrd="0" presId="urn:microsoft.com/office/officeart/2005/8/layout/list1"/>
    <dgm:cxn modelId="{8A81D8C7-677B-4E5A-97AB-9B7CD62FE33A}" type="presParOf" srcId="{61AB80D3-146C-4F7E-9D62-1FB1C063538B}" destId="{5F695B76-20B6-485D-A37B-DEA370C86E30}" srcOrd="9" destOrd="0" presId="urn:microsoft.com/office/officeart/2005/8/layout/list1"/>
    <dgm:cxn modelId="{4BA76FBE-3B80-4C8C-B093-7EC50DFF5DBD}" type="presParOf" srcId="{61AB80D3-146C-4F7E-9D62-1FB1C063538B}" destId="{1818D8A6-1B04-40C4-9C89-A76186C66BBD}"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CEE736-D57E-4B0E-81BF-1F508F9085FD}"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32CABC63-0F25-4CA0-9046-A189C9149040}">
      <dgm:prSet phldrT="[Text]" custT="1"/>
      <dgm:spPr/>
      <dgm:t>
        <a:bodyPr/>
        <a:lstStyle/>
        <a:p>
          <a:r>
            <a:rPr lang="en-US" sz="1600" dirty="0" smtClean="0">
              <a:solidFill>
                <a:schemeClr val="accent6"/>
              </a:solidFill>
            </a:rPr>
            <a:t>For the period 2004-2017 we observe a general decline in public confidence in Parliament, national government, and local government.</a:t>
          </a:r>
          <a:endParaRPr lang="en-US" sz="1600" dirty="0">
            <a:solidFill>
              <a:schemeClr val="accent6"/>
            </a:solidFill>
          </a:endParaRPr>
        </a:p>
      </dgm:t>
    </dgm:pt>
    <dgm:pt modelId="{3AA0A584-D3F6-43C2-AF8D-737FDC4F0BBE}" type="parTrans" cxnId="{AA4F12E2-DD08-45F2-A15A-8F98F09B77E0}">
      <dgm:prSet/>
      <dgm:spPr/>
      <dgm:t>
        <a:bodyPr/>
        <a:lstStyle/>
        <a:p>
          <a:endParaRPr lang="en-US" sz="4000"/>
        </a:p>
      </dgm:t>
    </dgm:pt>
    <dgm:pt modelId="{EA1E4A80-6254-4064-B0FA-E87C4D79B667}" type="sibTrans" cxnId="{AA4F12E2-DD08-45F2-A15A-8F98F09B77E0}">
      <dgm:prSet/>
      <dgm:spPr/>
      <dgm:t>
        <a:bodyPr/>
        <a:lstStyle/>
        <a:p>
          <a:endParaRPr lang="en-US" sz="4000"/>
        </a:p>
      </dgm:t>
    </dgm:pt>
    <dgm:pt modelId="{C768608F-D83F-4193-B87C-664ED90A42B2}">
      <dgm:prSet phldrT="[Text]" custT="1"/>
      <dgm:spPr/>
      <dgm:t>
        <a:bodyPr/>
        <a:lstStyle/>
        <a:p>
          <a:r>
            <a:rPr lang="en-US" sz="1600" dirty="0" smtClean="0">
              <a:solidFill>
                <a:schemeClr val="accent6"/>
              </a:solidFill>
            </a:rPr>
            <a:t>Trust in </a:t>
          </a:r>
          <a:r>
            <a:rPr lang="en-US" sz="1600" b="1" dirty="0" smtClean="0">
              <a:solidFill>
                <a:srgbClr val="7030A0"/>
              </a:solidFill>
            </a:rPr>
            <a:t>Parliament</a:t>
          </a:r>
          <a:r>
            <a:rPr lang="en-US" sz="1600" dirty="0" smtClean="0">
              <a:solidFill>
                <a:schemeClr val="accent6"/>
              </a:solidFill>
            </a:rPr>
            <a:t> dropped from 65% (2004) to 25% in 2017 – 40% decline.</a:t>
          </a:r>
        </a:p>
      </dgm:t>
    </dgm:pt>
    <dgm:pt modelId="{5175FFD8-336E-444C-BC76-96C6C14E31E1}" type="parTrans" cxnId="{E3E9056D-212E-44C3-B0B6-330F4197933B}">
      <dgm:prSet/>
      <dgm:spPr/>
      <dgm:t>
        <a:bodyPr/>
        <a:lstStyle/>
        <a:p>
          <a:endParaRPr lang="en-US" sz="4000"/>
        </a:p>
      </dgm:t>
    </dgm:pt>
    <dgm:pt modelId="{9A20F4A2-9A8B-4252-8C10-55A7EDC19B01}" type="sibTrans" cxnId="{E3E9056D-212E-44C3-B0B6-330F4197933B}">
      <dgm:prSet/>
      <dgm:spPr/>
      <dgm:t>
        <a:bodyPr/>
        <a:lstStyle/>
        <a:p>
          <a:endParaRPr lang="en-US" sz="4000"/>
        </a:p>
      </dgm:t>
    </dgm:pt>
    <dgm:pt modelId="{51E47863-E85E-465E-9F22-CE0314CCEB40}">
      <dgm:prSet phldrT="[Text]" custT="1"/>
      <dgm:spPr/>
      <dgm:t>
        <a:bodyPr/>
        <a:lstStyle/>
        <a:p>
          <a:r>
            <a:rPr lang="en-US" sz="1600" dirty="0" smtClean="0">
              <a:solidFill>
                <a:schemeClr val="accent6"/>
              </a:solidFill>
            </a:rPr>
            <a:t>Trust in </a:t>
          </a:r>
          <a:r>
            <a:rPr lang="en-US" sz="1600" b="1" dirty="0" smtClean="0">
              <a:solidFill>
                <a:srgbClr val="7030A0"/>
              </a:solidFill>
            </a:rPr>
            <a:t>national government </a:t>
          </a:r>
          <a:r>
            <a:rPr lang="en-US" sz="1600" dirty="0" smtClean="0">
              <a:solidFill>
                <a:schemeClr val="accent6"/>
              </a:solidFill>
            </a:rPr>
            <a:t>declined from 69% in 2004 to 28% in 2017 - decline of 41%. </a:t>
          </a:r>
        </a:p>
      </dgm:t>
    </dgm:pt>
    <dgm:pt modelId="{D109AAA8-598C-4D82-A4CA-CAA861E05F8B}" type="parTrans" cxnId="{FBF1BC28-E3AB-4376-B8A5-E8498612D2AE}">
      <dgm:prSet/>
      <dgm:spPr/>
      <dgm:t>
        <a:bodyPr/>
        <a:lstStyle/>
        <a:p>
          <a:endParaRPr lang="en-US" sz="4000"/>
        </a:p>
      </dgm:t>
    </dgm:pt>
    <dgm:pt modelId="{AD5D9071-EA85-4625-B10A-093C7331AE77}" type="sibTrans" cxnId="{FBF1BC28-E3AB-4376-B8A5-E8498612D2AE}">
      <dgm:prSet/>
      <dgm:spPr/>
      <dgm:t>
        <a:bodyPr/>
        <a:lstStyle/>
        <a:p>
          <a:endParaRPr lang="en-US" sz="4000"/>
        </a:p>
      </dgm:t>
    </dgm:pt>
    <dgm:pt modelId="{5B0320A7-D153-486C-BE2D-BC472329401D}">
      <dgm:prSet custT="1"/>
      <dgm:spPr/>
      <dgm:t>
        <a:bodyPr/>
        <a:lstStyle/>
        <a:p>
          <a:r>
            <a:rPr lang="en-US" sz="1600" smtClean="0"/>
            <a:t>About 28% of the South African adult population trusted their local government in 2017. This is down from 55% in 2004 representing a decline of 27%.</a:t>
          </a:r>
          <a:endParaRPr lang="en-US" sz="1600"/>
        </a:p>
      </dgm:t>
    </dgm:pt>
    <dgm:pt modelId="{80E3C88F-5F6B-4484-AD0D-26E1D06E4190}" type="parTrans" cxnId="{ECC25D9E-EF49-4148-B741-5394CE85C925}">
      <dgm:prSet/>
      <dgm:spPr/>
      <dgm:t>
        <a:bodyPr/>
        <a:lstStyle/>
        <a:p>
          <a:endParaRPr lang="en-US" sz="4000"/>
        </a:p>
      </dgm:t>
    </dgm:pt>
    <dgm:pt modelId="{16290DAE-772D-4E06-BFDE-CC8658D9FD23}" type="sibTrans" cxnId="{ECC25D9E-EF49-4148-B741-5394CE85C925}">
      <dgm:prSet/>
      <dgm:spPr/>
      <dgm:t>
        <a:bodyPr/>
        <a:lstStyle/>
        <a:p>
          <a:endParaRPr lang="en-US" sz="4000"/>
        </a:p>
      </dgm:t>
    </dgm:pt>
    <dgm:pt modelId="{04E6FEA1-EF34-41D1-B8AC-3FD90478FFD1}">
      <dgm:prSet custT="1"/>
      <dgm:spPr/>
      <dgm:t>
        <a:bodyPr/>
        <a:lstStyle/>
        <a:p>
          <a:r>
            <a:rPr lang="en-US" sz="1600" smtClean="0"/>
            <a:t>The 2017 SASAS survey indicate that fewer South Africans trust political parties (17%) and politicians (13%).   </a:t>
          </a:r>
          <a:endParaRPr lang="en-US" sz="1600"/>
        </a:p>
      </dgm:t>
    </dgm:pt>
    <dgm:pt modelId="{5160032E-5C4E-4DE5-A73F-7CCA7EE467ED}" type="parTrans" cxnId="{2D362081-B235-4ED4-8C10-8E175616FD26}">
      <dgm:prSet/>
      <dgm:spPr/>
      <dgm:t>
        <a:bodyPr/>
        <a:lstStyle/>
        <a:p>
          <a:endParaRPr lang="en-US" sz="4000"/>
        </a:p>
      </dgm:t>
    </dgm:pt>
    <dgm:pt modelId="{3C2B398D-1D52-41B9-A45F-D75C8A5FC043}" type="sibTrans" cxnId="{2D362081-B235-4ED4-8C10-8E175616FD26}">
      <dgm:prSet/>
      <dgm:spPr/>
      <dgm:t>
        <a:bodyPr/>
        <a:lstStyle/>
        <a:p>
          <a:endParaRPr lang="en-US" sz="4000"/>
        </a:p>
      </dgm:t>
    </dgm:pt>
    <dgm:pt modelId="{18966924-217B-4867-95D1-CF389CBFB9CC}">
      <dgm:prSet custT="1"/>
      <dgm:spPr/>
      <dgm:t>
        <a:bodyPr/>
        <a:lstStyle/>
        <a:p>
          <a:r>
            <a:rPr lang="en-ZA" sz="1600" smtClean="0">
              <a:latin typeface="+mn-lt"/>
            </a:rPr>
            <a:t>Trust in local government by province shows that the Western Cape (44%) recorded the highest level of trust with Free State (16%) scoring the lowest. </a:t>
          </a:r>
          <a:endParaRPr lang="en-ZA" sz="1600" dirty="0">
            <a:latin typeface="+mn-lt"/>
          </a:endParaRPr>
        </a:p>
      </dgm:t>
    </dgm:pt>
    <dgm:pt modelId="{F857B506-9919-47FA-95CB-301DB01E1EB0}" type="parTrans" cxnId="{FF50E4A8-E0A8-4D66-BBBF-EBA847159753}">
      <dgm:prSet/>
      <dgm:spPr/>
      <dgm:t>
        <a:bodyPr/>
        <a:lstStyle/>
        <a:p>
          <a:endParaRPr lang="en-US" sz="4000"/>
        </a:p>
      </dgm:t>
    </dgm:pt>
    <dgm:pt modelId="{F1AD6F71-1855-4D77-AECD-E331AC0503E8}" type="sibTrans" cxnId="{FF50E4A8-E0A8-4D66-BBBF-EBA847159753}">
      <dgm:prSet/>
      <dgm:spPr/>
      <dgm:t>
        <a:bodyPr/>
        <a:lstStyle/>
        <a:p>
          <a:endParaRPr lang="en-US" sz="4000"/>
        </a:p>
      </dgm:t>
    </dgm:pt>
    <dgm:pt modelId="{372026E1-9F53-4B54-A63F-176A5FFBA81E}" type="pres">
      <dgm:prSet presAssocID="{8FCEE736-D57E-4B0E-81BF-1F508F9085FD}" presName="linear" presStyleCnt="0">
        <dgm:presLayoutVars>
          <dgm:dir/>
          <dgm:animLvl val="lvl"/>
          <dgm:resizeHandles val="exact"/>
        </dgm:presLayoutVars>
      </dgm:prSet>
      <dgm:spPr/>
      <dgm:t>
        <a:bodyPr/>
        <a:lstStyle/>
        <a:p>
          <a:endParaRPr lang="en-US"/>
        </a:p>
      </dgm:t>
    </dgm:pt>
    <dgm:pt modelId="{0728D1E8-4FB1-442D-A127-A9FD58954A97}" type="pres">
      <dgm:prSet presAssocID="{32CABC63-0F25-4CA0-9046-A189C9149040}" presName="parentLin" presStyleCnt="0"/>
      <dgm:spPr/>
    </dgm:pt>
    <dgm:pt modelId="{524A385F-439A-4A3C-BC95-D90250A7DB2F}" type="pres">
      <dgm:prSet presAssocID="{32CABC63-0F25-4CA0-9046-A189C9149040}" presName="parentLeftMargin" presStyleLbl="node1" presStyleIdx="0" presStyleCnt="6"/>
      <dgm:spPr/>
      <dgm:t>
        <a:bodyPr/>
        <a:lstStyle/>
        <a:p>
          <a:endParaRPr lang="en-US"/>
        </a:p>
      </dgm:t>
    </dgm:pt>
    <dgm:pt modelId="{BE250747-B512-45FF-971E-DFA46BBD4F4C}" type="pres">
      <dgm:prSet presAssocID="{32CABC63-0F25-4CA0-9046-A189C9149040}" presName="parentText" presStyleLbl="node1" presStyleIdx="0" presStyleCnt="6">
        <dgm:presLayoutVars>
          <dgm:chMax val="0"/>
          <dgm:bulletEnabled val="1"/>
        </dgm:presLayoutVars>
      </dgm:prSet>
      <dgm:spPr/>
      <dgm:t>
        <a:bodyPr/>
        <a:lstStyle/>
        <a:p>
          <a:endParaRPr lang="en-US"/>
        </a:p>
      </dgm:t>
    </dgm:pt>
    <dgm:pt modelId="{2FA05499-2FB8-4D8E-915B-432E3E1CB4D3}" type="pres">
      <dgm:prSet presAssocID="{32CABC63-0F25-4CA0-9046-A189C9149040}" presName="negativeSpace" presStyleCnt="0"/>
      <dgm:spPr/>
    </dgm:pt>
    <dgm:pt modelId="{036C69C0-CBAA-46D2-A226-C4FD5BD69968}" type="pres">
      <dgm:prSet presAssocID="{32CABC63-0F25-4CA0-9046-A189C9149040}" presName="childText" presStyleLbl="conFgAcc1" presStyleIdx="0" presStyleCnt="6">
        <dgm:presLayoutVars>
          <dgm:bulletEnabled val="1"/>
        </dgm:presLayoutVars>
      </dgm:prSet>
      <dgm:spPr/>
    </dgm:pt>
    <dgm:pt modelId="{E46617B9-55DB-44E2-8B39-706C6BB4E0B1}" type="pres">
      <dgm:prSet presAssocID="{EA1E4A80-6254-4064-B0FA-E87C4D79B667}" presName="spaceBetweenRectangles" presStyleCnt="0"/>
      <dgm:spPr/>
    </dgm:pt>
    <dgm:pt modelId="{4D6ED59D-846A-41C9-95BC-81EBD2127A65}" type="pres">
      <dgm:prSet presAssocID="{C768608F-D83F-4193-B87C-664ED90A42B2}" presName="parentLin" presStyleCnt="0"/>
      <dgm:spPr/>
    </dgm:pt>
    <dgm:pt modelId="{D6621041-7D6B-4C69-81B7-525DE7FE75EB}" type="pres">
      <dgm:prSet presAssocID="{C768608F-D83F-4193-B87C-664ED90A42B2}" presName="parentLeftMargin" presStyleLbl="node1" presStyleIdx="0" presStyleCnt="6"/>
      <dgm:spPr/>
      <dgm:t>
        <a:bodyPr/>
        <a:lstStyle/>
        <a:p>
          <a:endParaRPr lang="en-US"/>
        </a:p>
      </dgm:t>
    </dgm:pt>
    <dgm:pt modelId="{3BE57FE1-ADBD-4689-B405-86CB2DD59299}" type="pres">
      <dgm:prSet presAssocID="{C768608F-D83F-4193-B87C-664ED90A42B2}" presName="parentText" presStyleLbl="node1" presStyleIdx="1" presStyleCnt="6">
        <dgm:presLayoutVars>
          <dgm:chMax val="0"/>
          <dgm:bulletEnabled val="1"/>
        </dgm:presLayoutVars>
      </dgm:prSet>
      <dgm:spPr/>
      <dgm:t>
        <a:bodyPr/>
        <a:lstStyle/>
        <a:p>
          <a:endParaRPr lang="en-US"/>
        </a:p>
      </dgm:t>
    </dgm:pt>
    <dgm:pt modelId="{3D342397-E6E1-4933-BA55-DBE94BBF1355}" type="pres">
      <dgm:prSet presAssocID="{C768608F-D83F-4193-B87C-664ED90A42B2}" presName="negativeSpace" presStyleCnt="0"/>
      <dgm:spPr/>
    </dgm:pt>
    <dgm:pt modelId="{D7ACB787-CAD9-4148-AC4B-4F8333DD45A4}" type="pres">
      <dgm:prSet presAssocID="{C768608F-D83F-4193-B87C-664ED90A42B2}" presName="childText" presStyleLbl="conFgAcc1" presStyleIdx="1" presStyleCnt="6">
        <dgm:presLayoutVars>
          <dgm:bulletEnabled val="1"/>
        </dgm:presLayoutVars>
      </dgm:prSet>
      <dgm:spPr/>
    </dgm:pt>
    <dgm:pt modelId="{4195BF78-B719-47D1-83BA-F5E2BE934A0B}" type="pres">
      <dgm:prSet presAssocID="{9A20F4A2-9A8B-4252-8C10-55A7EDC19B01}" presName="spaceBetweenRectangles" presStyleCnt="0"/>
      <dgm:spPr/>
    </dgm:pt>
    <dgm:pt modelId="{F413F33F-8B89-4E2D-B91C-17E1DCFFC411}" type="pres">
      <dgm:prSet presAssocID="{51E47863-E85E-465E-9F22-CE0314CCEB40}" presName="parentLin" presStyleCnt="0"/>
      <dgm:spPr/>
    </dgm:pt>
    <dgm:pt modelId="{4257C3D0-69E1-4226-A24A-8B4F1E7E632E}" type="pres">
      <dgm:prSet presAssocID="{51E47863-E85E-465E-9F22-CE0314CCEB40}" presName="parentLeftMargin" presStyleLbl="node1" presStyleIdx="1" presStyleCnt="6"/>
      <dgm:spPr/>
      <dgm:t>
        <a:bodyPr/>
        <a:lstStyle/>
        <a:p>
          <a:endParaRPr lang="en-US"/>
        </a:p>
      </dgm:t>
    </dgm:pt>
    <dgm:pt modelId="{CCCA180E-0F0A-4D31-A179-8732C81729B2}" type="pres">
      <dgm:prSet presAssocID="{51E47863-E85E-465E-9F22-CE0314CCEB40}" presName="parentText" presStyleLbl="node1" presStyleIdx="2" presStyleCnt="6">
        <dgm:presLayoutVars>
          <dgm:chMax val="0"/>
          <dgm:bulletEnabled val="1"/>
        </dgm:presLayoutVars>
      </dgm:prSet>
      <dgm:spPr/>
      <dgm:t>
        <a:bodyPr/>
        <a:lstStyle/>
        <a:p>
          <a:endParaRPr lang="en-US"/>
        </a:p>
      </dgm:t>
    </dgm:pt>
    <dgm:pt modelId="{FD186D6F-BE16-4E65-B57A-6469255EA4B5}" type="pres">
      <dgm:prSet presAssocID="{51E47863-E85E-465E-9F22-CE0314CCEB40}" presName="negativeSpace" presStyleCnt="0"/>
      <dgm:spPr/>
    </dgm:pt>
    <dgm:pt modelId="{3A993D88-3C7D-4A3B-BD3E-E77EC7E8C957}" type="pres">
      <dgm:prSet presAssocID="{51E47863-E85E-465E-9F22-CE0314CCEB40}" presName="childText" presStyleLbl="conFgAcc1" presStyleIdx="2" presStyleCnt="6">
        <dgm:presLayoutVars>
          <dgm:bulletEnabled val="1"/>
        </dgm:presLayoutVars>
      </dgm:prSet>
      <dgm:spPr/>
    </dgm:pt>
    <dgm:pt modelId="{9831A877-B8DF-4F98-BCCA-3D6AA5FFB580}" type="pres">
      <dgm:prSet presAssocID="{AD5D9071-EA85-4625-B10A-093C7331AE77}" presName="spaceBetweenRectangles" presStyleCnt="0"/>
      <dgm:spPr/>
    </dgm:pt>
    <dgm:pt modelId="{095A54A1-BC61-4519-9AC2-3C4A6BD81CC0}" type="pres">
      <dgm:prSet presAssocID="{5B0320A7-D153-486C-BE2D-BC472329401D}" presName="parentLin" presStyleCnt="0"/>
      <dgm:spPr/>
    </dgm:pt>
    <dgm:pt modelId="{232E04E7-77EB-4E38-B48A-BDED100195A3}" type="pres">
      <dgm:prSet presAssocID="{5B0320A7-D153-486C-BE2D-BC472329401D}" presName="parentLeftMargin" presStyleLbl="node1" presStyleIdx="2" presStyleCnt="6"/>
      <dgm:spPr/>
      <dgm:t>
        <a:bodyPr/>
        <a:lstStyle/>
        <a:p>
          <a:endParaRPr lang="en-US"/>
        </a:p>
      </dgm:t>
    </dgm:pt>
    <dgm:pt modelId="{B01C316C-EC36-4638-82D4-C589117CD2CE}" type="pres">
      <dgm:prSet presAssocID="{5B0320A7-D153-486C-BE2D-BC472329401D}" presName="parentText" presStyleLbl="node1" presStyleIdx="3" presStyleCnt="6">
        <dgm:presLayoutVars>
          <dgm:chMax val="0"/>
          <dgm:bulletEnabled val="1"/>
        </dgm:presLayoutVars>
      </dgm:prSet>
      <dgm:spPr/>
      <dgm:t>
        <a:bodyPr/>
        <a:lstStyle/>
        <a:p>
          <a:endParaRPr lang="en-US"/>
        </a:p>
      </dgm:t>
    </dgm:pt>
    <dgm:pt modelId="{2D0EDC02-E1AF-486C-8B22-FD6456E68C94}" type="pres">
      <dgm:prSet presAssocID="{5B0320A7-D153-486C-BE2D-BC472329401D}" presName="negativeSpace" presStyleCnt="0"/>
      <dgm:spPr/>
    </dgm:pt>
    <dgm:pt modelId="{882DC388-320A-4FCA-84DE-795B0CDC21AF}" type="pres">
      <dgm:prSet presAssocID="{5B0320A7-D153-486C-BE2D-BC472329401D}" presName="childText" presStyleLbl="conFgAcc1" presStyleIdx="3" presStyleCnt="6">
        <dgm:presLayoutVars>
          <dgm:bulletEnabled val="1"/>
        </dgm:presLayoutVars>
      </dgm:prSet>
      <dgm:spPr/>
    </dgm:pt>
    <dgm:pt modelId="{7460A6F4-CE47-4820-AECF-21BAA0A8702F}" type="pres">
      <dgm:prSet presAssocID="{16290DAE-772D-4E06-BFDE-CC8658D9FD23}" presName="spaceBetweenRectangles" presStyleCnt="0"/>
      <dgm:spPr/>
    </dgm:pt>
    <dgm:pt modelId="{6A6D2955-F18A-4257-8720-95FE51891E9B}" type="pres">
      <dgm:prSet presAssocID="{04E6FEA1-EF34-41D1-B8AC-3FD90478FFD1}" presName="parentLin" presStyleCnt="0"/>
      <dgm:spPr/>
    </dgm:pt>
    <dgm:pt modelId="{C694CEB2-D8DA-478C-8CA3-2CDE1C6B4307}" type="pres">
      <dgm:prSet presAssocID="{04E6FEA1-EF34-41D1-B8AC-3FD90478FFD1}" presName="parentLeftMargin" presStyleLbl="node1" presStyleIdx="3" presStyleCnt="6"/>
      <dgm:spPr/>
      <dgm:t>
        <a:bodyPr/>
        <a:lstStyle/>
        <a:p>
          <a:endParaRPr lang="en-US"/>
        </a:p>
      </dgm:t>
    </dgm:pt>
    <dgm:pt modelId="{EAB98208-1131-4BBA-A8F9-95161A1B7F9F}" type="pres">
      <dgm:prSet presAssocID="{04E6FEA1-EF34-41D1-B8AC-3FD90478FFD1}" presName="parentText" presStyleLbl="node1" presStyleIdx="4" presStyleCnt="6">
        <dgm:presLayoutVars>
          <dgm:chMax val="0"/>
          <dgm:bulletEnabled val="1"/>
        </dgm:presLayoutVars>
      </dgm:prSet>
      <dgm:spPr/>
      <dgm:t>
        <a:bodyPr/>
        <a:lstStyle/>
        <a:p>
          <a:endParaRPr lang="en-US"/>
        </a:p>
      </dgm:t>
    </dgm:pt>
    <dgm:pt modelId="{C567224D-81C1-4C9B-8D6B-3DFB445A6659}" type="pres">
      <dgm:prSet presAssocID="{04E6FEA1-EF34-41D1-B8AC-3FD90478FFD1}" presName="negativeSpace" presStyleCnt="0"/>
      <dgm:spPr/>
    </dgm:pt>
    <dgm:pt modelId="{0CACAA72-1A6B-4B50-8977-D6ABF52AD4EC}" type="pres">
      <dgm:prSet presAssocID="{04E6FEA1-EF34-41D1-B8AC-3FD90478FFD1}" presName="childText" presStyleLbl="conFgAcc1" presStyleIdx="4" presStyleCnt="6">
        <dgm:presLayoutVars>
          <dgm:bulletEnabled val="1"/>
        </dgm:presLayoutVars>
      </dgm:prSet>
      <dgm:spPr/>
    </dgm:pt>
    <dgm:pt modelId="{00F3E14A-8754-4C2D-B3D1-AB62FF96F2D8}" type="pres">
      <dgm:prSet presAssocID="{3C2B398D-1D52-41B9-A45F-D75C8A5FC043}" presName="spaceBetweenRectangles" presStyleCnt="0"/>
      <dgm:spPr/>
    </dgm:pt>
    <dgm:pt modelId="{661555E2-15C4-4679-BB54-6B1412A5714A}" type="pres">
      <dgm:prSet presAssocID="{18966924-217B-4867-95D1-CF389CBFB9CC}" presName="parentLin" presStyleCnt="0"/>
      <dgm:spPr/>
    </dgm:pt>
    <dgm:pt modelId="{7D9F98D4-B646-4ADE-B0DE-97F8AC90368D}" type="pres">
      <dgm:prSet presAssocID="{18966924-217B-4867-95D1-CF389CBFB9CC}" presName="parentLeftMargin" presStyleLbl="node1" presStyleIdx="4" presStyleCnt="6"/>
      <dgm:spPr/>
      <dgm:t>
        <a:bodyPr/>
        <a:lstStyle/>
        <a:p>
          <a:endParaRPr lang="en-US"/>
        </a:p>
      </dgm:t>
    </dgm:pt>
    <dgm:pt modelId="{C0CC3AC2-19EC-4623-B8A3-5088CA66E536}" type="pres">
      <dgm:prSet presAssocID="{18966924-217B-4867-95D1-CF389CBFB9CC}" presName="parentText" presStyleLbl="node1" presStyleIdx="5" presStyleCnt="6">
        <dgm:presLayoutVars>
          <dgm:chMax val="0"/>
          <dgm:bulletEnabled val="1"/>
        </dgm:presLayoutVars>
      </dgm:prSet>
      <dgm:spPr/>
      <dgm:t>
        <a:bodyPr/>
        <a:lstStyle/>
        <a:p>
          <a:endParaRPr lang="en-US"/>
        </a:p>
      </dgm:t>
    </dgm:pt>
    <dgm:pt modelId="{C4F95F78-1CB9-4B40-A70F-B0A56186D616}" type="pres">
      <dgm:prSet presAssocID="{18966924-217B-4867-95D1-CF389CBFB9CC}" presName="negativeSpace" presStyleCnt="0"/>
      <dgm:spPr/>
    </dgm:pt>
    <dgm:pt modelId="{07B3B6AB-1ED9-4E6F-90A4-8A687122BC4B}" type="pres">
      <dgm:prSet presAssocID="{18966924-217B-4867-95D1-CF389CBFB9CC}" presName="childText" presStyleLbl="conFgAcc1" presStyleIdx="5" presStyleCnt="6">
        <dgm:presLayoutVars>
          <dgm:bulletEnabled val="1"/>
        </dgm:presLayoutVars>
      </dgm:prSet>
      <dgm:spPr/>
    </dgm:pt>
  </dgm:ptLst>
  <dgm:cxnLst>
    <dgm:cxn modelId="{FA2A4823-CFDD-442C-A85A-456A23116B1B}" type="presOf" srcId="{51E47863-E85E-465E-9F22-CE0314CCEB40}" destId="{CCCA180E-0F0A-4D31-A179-8732C81729B2}" srcOrd="1" destOrd="0" presId="urn:microsoft.com/office/officeart/2005/8/layout/list1"/>
    <dgm:cxn modelId="{FBF1BC28-E3AB-4376-B8A5-E8498612D2AE}" srcId="{8FCEE736-D57E-4B0E-81BF-1F508F9085FD}" destId="{51E47863-E85E-465E-9F22-CE0314CCEB40}" srcOrd="2" destOrd="0" parTransId="{D109AAA8-598C-4D82-A4CA-CAA861E05F8B}" sibTransId="{AD5D9071-EA85-4625-B10A-093C7331AE77}"/>
    <dgm:cxn modelId="{0A6865EF-E3CC-4429-A792-EFE354BA64C4}" type="presOf" srcId="{51E47863-E85E-465E-9F22-CE0314CCEB40}" destId="{4257C3D0-69E1-4226-A24A-8B4F1E7E632E}" srcOrd="0" destOrd="0" presId="urn:microsoft.com/office/officeart/2005/8/layout/list1"/>
    <dgm:cxn modelId="{E1C2F85A-2D2B-4F90-8EAE-087614B127A9}" type="presOf" srcId="{5B0320A7-D153-486C-BE2D-BC472329401D}" destId="{B01C316C-EC36-4638-82D4-C589117CD2CE}" srcOrd="1" destOrd="0" presId="urn:microsoft.com/office/officeart/2005/8/layout/list1"/>
    <dgm:cxn modelId="{AA4F12E2-DD08-45F2-A15A-8F98F09B77E0}" srcId="{8FCEE736-D57E-4B0E-81BF-1F508F9085FD}" destId="{32CABC63-0F25-4CA0-9046-A189C9149040}" srcOrd="0" destOrd="0" parTransId="{3AA0A584-D3F6-43C2-AF8D-737FDC4F0BBE}" sibTransId="{EA1E4A80-6254-4064-B0FA-E87C4D79B667}"/>
    <dgm:cxn modelId="{BF0AE4EB-2AB4-45EC-94C4-FC175A7711A2}" type="presOf" srcId="{C768608F-D83F-4193-B87C-664ED90A42B2}" destId="{D6621041-7D6B-4C69-81B7-525DE7FE75EB}" srcOrd="0" destOrd="0" presId="urn:microsoft.com/office/officeart/2005/8/layout/list1"/>
    <dgm:cxn modelId="{2B2031C5-1DB7-4F7D-A4D1-72FEE134EFB8}" type="presOf" srcId="{8FCEE736-D57E-4B0E-81BF-1F508F9085FD}" destId="{372026E1-9F53-4B54-A63F-176A5FFBA81E}" srcOrd="0" destOrd="0" presId="urn:microsoft.com/office/officeart/2005/8/layout/list1"/>
    <dgm:cxn modelId="{84778585-3ED6-46BD-8882-1218CB395E14}" type="presOf" srcId="{5B0320A7-D153-486C-BE2D-BC472329401D}" destId="{232E04E7-77EB-4E38-B48A-BDED100195A3}" srcOrd="0" destOrd="0" presId="urn:microsoft.com/office/officeart/2005/8/layout/list1"/>
    <dgm:cxn modelId="{D9530BFC-026C-4E0F-AE44-3E815F60CC4E}" type="presOf" srcId="{04E6FEA1-EF34-41D1-B8AC-3FD90478FFD1}" destId="{EAB98208-1131-4BBA-A8F9-95161A1B7F9F}" srcOrd="1" destOrd="0" presId="urn:microsoft.com/office/officeart/2005/8/layout/list1"/>
    <dgm:cxn modelId="{ECC25D9E-EF49-4148-B741-5394CE85C925}" srcId="{8FCEE736-D57E-4B0E-81BF-1F508F9085FD}" destId="{5B0320A7-D153-486C-BE2D-BC472329401D}" srcOrd="3" destOrd="0" parTransId="{80E3C88F-5F6B-4484-AD0D-26E1D06E4190}" sibTransId="{16290DAE-772D-4E06-BFDE-CC8658D9FD23}"/>
    <dgm:cxn modelId="{F55AAE3B-CC7F-4F0E-9C6F-57C43F20D1A6}" type="presOf" srcId="{18966924-217B-4867-95D1-CF389CBFB9CC}" destId="{C0CC3AC2-19EC-4623-B8A3-5088CA66E536}" srcOrd="1" destOrd="0" presId="urn:microsoft.com/office/officeart/2005/8/layout/list1"/>
    <dgm:cxn modelId="{735855B1-0853-4FD3-9DB8-1D3E417E9852}" type="presOf" srcId="{32CABC63-0F25-4CA0-9046-A189C9149040}" destId="{BE250747-B512-45FF-971E-DFA46BBD4F4C}" srcOrd="1" destOrd="0" presId="urn:microsoft.com/office/officeart/2005/8/layout/list1"/>
    <dgm:cxn modelId="{2C865EFE-60F4-4AD5-A0F2-63B3CB982528}" type="presOf" srcId="{32CABC63-0F25-4CA0-9046-A189C9149040}" destId="{524A385F-439A-4A3C-BC95-D90250A7DB2F}" srcOrd="0" destOrd="0" presId="urn:microsoft.com/office/officeart/2005/8/layout/list1"/>
    <dgm:cxn modelId="{FF50E4A8-E0A8-4D66-BBBF-EBA847159753}" srcId="{8FCEE736-D57E-4B0E-81BF-1F508F9085FD}" destId="{18966924-217B-4867-95D1-CF389CBFB9CC}" srcOrd="5" destOrd="0" parTransId="{F857B506-9919-47FA-95CB-301DB01E1EB0}" sibTransId="{F1AD6F71-1855-4D77-AECD-E331AC0503E8}"/>
    <dgm:cxn modelId="{FD315BD8-A867-4B47-B2C6-12E358CB4F29}" type="presOf" srcId="{04E6FEA1-EF34-41D1-B8AC-3FD90478FFD1}" destId="{C694CEB2-D8DA-478C-8CA3-2CDE1C6B4307}" srcOrd="0" destOrd="0" presId="urn:microsoft.com/office/officeart/2005/8/layout/list1"/>
    <dgm:cxn modelId="{2D362081-B235-4ED4-8C10-8E175616FD26}" srcId="{8FCEE736-D57E-4B0E-81BF-1F508F9085FD}" destId="{04E6FEA1-EF34-41D1-B8AC-3FD90478FFD1}" srcOrd="4" destOrd="0" parTransId="{5160032E-5C4E-4DE5-A73F-7CCA7EE467ED}" sibTransId="{3C2B398D-1D52-41B9-A45F-D75C8A5FC043}"/>
    <dgm:cxn modelId="{E3E9056D-212E-44C3-B0B6-330F4197933B}" srcId="{8FCEE736-D57E-4B0E-81BF-1F508F9085FD}" destId="{C768608F-D83F-4193-B87C-664ED90A42B2}" srcOrd="1" destOrd="0" parTransId="{5175FFD8-336E-444C-BC76-96C6C14E31E1}" sibTransId="{9A20F4A2-9A8B-4252-8C10-55A7EDC19B01}"/>
    <dgm:cxn modelId="{C6F2B42B-36F0-49A0-9A21-1683EF08AED7}" type="presOf" srcId="{C768608F-D83F-4193-B87C-664ED90A42B2}" destId="{3BE57FE1-ADBD-4689-B405-86CB2DD59299}" srcOrd="1" destOrd="0" presId="urn:microsoft.com/office/officeart/2005/8/layout/list1"/>
    <dgm:cxn modelId="{CFC1F774-3F9D-405C-A718-5441043AAEDB}" type="presOf" srcId="{18966924-217B-4867-95D1-CF389CBFB9CC}" destId="{7D9F98D4-B646-4ADE-B0DE-97F8AC90368D}" srcOrd="0" destOrd="0" presId="urn:microsoft.com/office/officeart/2005/8/layout/list1"/>
    <dgm:cxn modelId="{625C9551-091C-4FC2-A474-046A191A4418}" type="presParOf" srcId="{372026E1-9F53-4B54-A63F-176A5FFBA81E}" destId="{0728D1E8-4FB1-442D-A127-A9FD58954A97}" srcOrd="0" destOrd="0" presId="urn:microsoft.com/office/officeart/2005/8/layout/list1"/>
    <dgm:cxn modelId="{FBCC6794-3796-41C7-A2AC-5E418A72C8B1}" type="presParOf" srcId="{0728D1E8-4FB1-442D-A127-A9FD58954A97}" destId="{524A385F-439A-4A3C-BC95-D90250A7DB2F}" srcOrd="0" destOrd="0" presId="urn:microsoft.com/office/officeart/2005/8/layout/list1"/>
    <dgm:cxn modelId="{C1601824-8AAF-474F-B5BF-CACA98D7C023}" type="presParOf" srcId="{0728D1E8-4FB1-442D-A127-A9FD58954A97}" destId="{BE250747-B512-45FF-971E-DFA46BBD4F4C}" srcOrd="1" destOrd="0" presId="urn:microsoft.com/office/officeart/2005/8/layout/list1"/>
    <dgm:cxn modelId="{B92B4F79-23EA-496E-93F3-523F975DA404}" type="presParOf" srcId="{372026E1-9F53-4B54-A63F-176A5FFBA81E}" destId="{2FA05499-2FB8-4D8E-915B-432E3E1CB4D3}" srcOrd="1" destOrd="0" presId="urn:microsoft.com/office/officeart/2005/8/layout/list1"/>
    <dgm:cxn modelId="{5143C010-1DF5-4B77-898F-8E35E296AF36}" type="presParOf" srcId="{372026E1-9F53-4B54-A63F-176A5FFBA81E}" destId="{036C69C0-CBAA-46D2-A226-C4FD5BD69968}" srcOrd="2" destOrd="0" presId="urn:microsoft.com/office/officeart/2005/8/layout/list1"/>
    <dgm:cxn modelId="{D7A08087-F2B7-46DF-98CE-0B75642D0517}" type="presParOf" srcId="{372026E1-9F53-4B54-A63F-176A5FFBA81E}" destId="{E46617B9-55DB-44E2-8B39-706C6BB4E0B1}" srcOrd="3" destOrd="0" presId="urn:microsoft.com/office/officeart/2005/8/layout/list1"/>
    <dgm:cxn modelId="{ACB6F524-2D33-456D-9FC1-0FF7EECDF059}" type="presParOf" srcId="{372026E1-9F53-4B54-A63F-176A5FFBA81E}" destId="{4D6ED59D-846A-41C9-95BC-81EBD2127A65}" srcOrd="4" destOrd="0" presId="urn:microsoft.com/office/officeart/2005/8/layout/list1"/>
    <dgm:cxn modelId="{9E4AF596-D446-435F-B543-9782F5500A51}" type="presParOf" srcId="{4D6ED59D-846A-41C9-95BC-81EBD2127A65}" destId="{D6621041-7D6B-4C69-81B7-525DE7FE75EB}" srcOrd="0" destOrd="0" presId="urn:microsoft.com/office/officeart/2005/8/layout/list1"/>
    <dgm:cxn modelId="{24947AEB-44C7-454C-A84A-6176C8B9C2D6}" type="presParOf" srcId="{4D6ED59D-846A-41C9-95BC-81EBD2127A65}" destId="{3BE57FE1-ADBD-4689-B405-86CB2DD59299}" srcOrd="1" destOrd="0" presId="urn:microsoft.com/office/officeart/2005/8/layout/list1"/>
    <dgm:cxn modelId="{6BB8EB8F-13F0-4B30-93FF-F86FAFCEB129}" type="presParOf" srcId="{372026E1-9F53-4B54-A63F-176A5FFBA81E}" destId="{3D342397-E6E1-4933-BA55-DBE94BBF1355}" srcOrd="5" destOrd="0" presId="urn:microsoft.com/office/officeart/2005/8/layout/list1"/>
    <dgm:cxn modelId="{CF78F21D-553B-4223-878C-40F6EB2E9C3D}" type="presParOf" srcId="{372026E1-9F53-4B54-A63F-176A5FFBA81E}" destId="{D7ACB787-CAD9-4148-AC4B-4F8333DD45A4}" srcOrd="6" destOrd="0" presId="urn:microsoft.com/office/officeart/2005/8/layout/list1"/>
    <dgm:cxn modelId="{E007D8C3-34BA-4442-A8F1-393DD0B7FE98}" type="presParOf" srcId="{372026E1-9F53-4B54-A63F-176A5FFBA81E}" destId="{4195BF78-B719-47D1-83BA-F5E2BE934A0B}" srcOrd="7" destOrd="0" presId="urn:microsoft.com/office/officeart/2005/8/layout/list1"/>
    <dgm:cxn modelId="{AF94B9F7-9C56-4CCE-BAB3-D10715BD3DC1}" type="presParOf" srcId="{372026E1-9F53-4B54-A63F-176A5FFBA81E}" destId="{F413F33F-8B89-4E2D-B91C-17E1DCFFC411}" srcOrd="8" destOrd="0" presId="urn:microsoft.com/office/officeart/2005/8/layout/list1"/>
    <dgm:cxn modelId="{97AF6F47-B42B-46AD-84E5-719F623A231F}" type="presParOf" srcId="{F413F33F-8B89-4E2D-B91C-17E1DCFFC411}" destId="{4257C3D0-69E1-4226-A24A-8B4F1E7E632E}" srcOrd="0" destOrd="0" presId="urn:microsoft.com/office/officeart/2005/8/layout/list1"/>
    <dgm:cxn modelId="{DFDB8584-C312-4D68-9DD9-9707BCCE8E0E}" type="presParOf" srcId="{F413F33F-8B89-4E2D-B91C-17E1DCFFC411}" destId="{CCCA180E-0F0A-4D31-A179-8732C81729B2}" srcOrd="1" destOrd="0" presId="urn:microsoft.com/office/officeart/2005/8/layout/list1"/>
    <dgm:cxn modelId="{BBD83789-AA3C-4DAC-98FD-22282E8B0543}" type="presParOf" srcId="{372026E1-9F53-4B54-A63F-176A5FFBA81E}" destId="{FD186D6F-BE16-4E65-B57A-6469255EA4B5}" srcOrd="9" destOrd="0" presId="urn:microsoft.com/office/officeart/2005/8/layout/list1"/>
    <dgm:cxn modelId="{EE8F7A14-FF70-435F-82ED-835F22AA2AED}" type="presParOf" srcId="{372026E1-9F53-4B54-A63F-176A5FFBA81E}" destId="{3A993D88-3C7D-4A3B-BD3E-E77EC7E8C957}" srcOrd="10" destOrd="0" presId="urn:microsoft.com/office/officeart/2005/8/layout/list1"/>
    <dgm:cxn modelId="{83B4AF25-D996-46F4-A937-C82CE8C3A97B}" type="presParOf" srcId="{372026E1-9F53-4B54-A63F-176A5FFBA81E}" destId="{9831A877-B8DF-4F98-BCCA-3D6AA5FFB580}" srcOrd="11" destOrd="0" presId="urn:microsoft.com/office/officeart/2005/8/layout/list1"/>
    <dgm:cxn modelId="{C679B423-B504-4AF8-A690-7BF928843424}" type="presParOf" srcId="{372026E1-9F53-4B54-A63F-176A5FFBA81E}" destId="{095A54A1-BC61-4519-9AC2-3C4A6BD81CC0}" srcOrd="12" destOrd="0" presId="urn:microsoft.com/office/officeart/2005/8/layout/list1"/>
    <dgm:cxn modelId="{37EBDCA6-AA23-41E5-B735-FBFABD76A4B6}" type="presParOf" srcId="{095A54A1-BC61-4519-9AC2-3C4A6BD81CC0}" destId="{232E04E7-77EB-4E38-B48A-BDED100195A3}" srcOrd="0" destOrd="0" presId="urn:microsoft.com/office/officeart/2005/8/layout/list1"/>
    <dgm:cxn modelId="{B3FF175E-EDFC-4C99-A570-6DCE1FFE6368}" type="presParOf" srcId="{095A54A1-BC61-4519-9AC2-3C4A6BD81CC0}" destId="{B01C316C-EC36-4638-82D4-C589117CD2CE}" srcOrd="1" destOrd="0" presId="urn:microsoft.com/office/officeart/2005/8/layout/list1"/>
    <dgm:cxn modelId="{4385A787-073C-4CB9-9593-6234125435DB}" type="presParOf" srcId="{372026E1-9F53-4B54-A63F-176A5FFBA81E}" destId="{2D0EDC02-E1AF-486C-8B22-FD6456E68C94}" srcOrd="13" destOrd="0" presId="urn:microsoft.com/office/officeart/2005/8/layout/list1"/>
    <dgm:cxn modelId="{7C80671D-51EC-4250-8BD2-0E2D05DF7C85}" type="presParOf" srcId="{372026E1-9F53-4B54-A63F-176A5FFBA81E}" destId="{882DC388-320A-4FCA-84DE-795B0CDC21AF}" srcOrd="14" destOrd="0" presId="urn:microsoft.com/office/officeart/2005/8/layout/list1"/>
    <dgm:cxn modelId="{D20CA881-BAB3-4BEB-B5FB-B1298EAE3DCD}" type="presParOf" srcId="{372026E1-9F53-4B54-A63F-176A5FFBA81E}" destId="{7460A6F4-CE47-4820-AECF-21BAA0A8702F}" srcOrd="15" destOrd="0" presId="urn:microsoft.com/office/officeart/2005/8/layout/list1"/>
    <dgm:cxn modelId="{6DA30CE2-2DAC-4A85-B3F9-19E176EFF636}" type="presParOf" srcId="{372026E1-9F53-4B54-A63F-176A5FFBA81E}" destId="{6A6D2955-F18A-4257-8720-95FE51891E9B}" srcOrd="16" destOrd="0" presId="urn:microsoft.com/office/officeart/2005/8/layout/list1"/>
    <dgm:cxn modelId="{6FE9BA3C-77BA-4AF6-9166-E22C21B0EF07}" type="presParOf" srcId="{6A6D2955-F18A-4257-8720-95FE51891E9B}" destId="{C694CEB2-D8DA-478C-8CA3-2CDE1C6B4307}" srcOrd="0" destOrd="0" presId="urn:microsoft.com/office/officeart/2005/8/layout/list1"/>
    <dgm:cxn modelId="{D94E4928-EB8C-40AF-A99A-5FC6348C1944}" type="presParOf" srcId="{6A6D2955-F18A-4257-8720-95FE51891E9B}" destId="{EAB98208-1131-4BBA-A8F9-95161A1B7F9F}" srcOrd="1" destOrd="0" presId="urn:microsoft.com/office/officeart/2005/8/layout/list1"/>
    <dgm:cxn modelId="{21299D40-A42F-4B31-BDC1-8D3AF8D44EE1}" type="presParOf" srcId="{372026E1-9F53-4B54-A63F-176A5FFBA81E}" destId="{C567224D-81C1-4C9B-8D6B-3DFB445A6659}" srcOrd="17" destOrd="0" presId="urn:microsoft.com/office/officeart/2005/8/layout/list1"/>
    <dgm:cxn modelId="{358AB750-15A4-4D75-993C-7CE2E46CA18D}" type="presParOf" srcId="{372026E1-9F53-4B54-A63F-176A5FFBA81E}" destId="{0CACAA72-1A6B-4B50-8977-D6ABF52AD4EC}" srcOrd="18" destOrd="0" presId="urn:microsoft.com/office/officeart/2005/8/layout/list1"/>
    <dgm:cxn modelId="{5034B659-FA50-428C-BBBB-61CEAD860B79}" type="presParOf" srcId="{372026E1-9F53-4B54-A63F-176A5FFBA81E}" destId="{00F3E14A-8754-4C2D-B3D1-AB62FF96F2D8}" srcOrd="19" destOrd="0" presId="urn:microsoft.com/office/officeart/2005/8/layout/list1"/>
    <dgm:cxn modelId="{58AECCD0-F726-4D1F-BA8F-50EEA6E4FD18}" type="presParOf" srcId="{372026E1-9F53-4B54-A63F-176A5FFBA81E}" destId="{661555E2-15C4-4679-BB54-6B1412A5714A}" srcOrd="20" destOrd="0" presId="urn:microsoft.com/office/officeart/2005/8/layout/list1"/>
    <dgm:cxn modelId="{D59AEA00-B035-4D3C-ADEA-C4858581A900}" type="presParOf" srcId="{661555E2-15C4-4679-BB54-6B1412A5714A}" destId="{7D9F98D4-B646-4ADE-B0DE-97F8AC90368D}" srcOrd="0" destOrd="0" presId="urn:microsoft.com/office/officeart/2005/8/layout/list1"/>
    <dgm:cxn modelId="{B3DFEE6A-1733-416F-9EE2-3E02B3541949}" type="presParOf" srcId="{661555E2-15C4-4679-BB54-6B1412A5714A}" destId="{C0CC3AC2-19EC-4623-B8A3-5088CA66E536}" srcOrd="1" destOrd="0" presId="urn:microsoft.com/office/officeart/2005/8/layout/list1"/>
    <dgm:cxn modelId="{45D8C535-FAF1-4501-916E-44818679A6EB}" type="presParOf" srcId="{372026E1-9F53-4B54-A63F-176A5FFBA81E}" destId="{C4F95F78-1CB9-4B40-A70F-B0A56186D616}" srcOrd="21" destOrd="0" presId="urn:microsoft.com/office/officeart/2005/8/layout/list1"/>
    <dgm:cxn modelId="{855BE01A-7D3F-4507-9689-4B56903BDFA7}" type="presParOf" srcId="{372026E1-9F53-4B54-A63F-176A5FFBA81E}" destId="{07B3B6AB-1ED9-4E6F-90A4-8A687122BC4B}" srcOrd="2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5A340F-7526-404D-8FF7-5FEE02B39553}">
      <dsp:nvSpPr>
        <dsp:cNvPr id="0" name=""/>
        <dsp:cNvSpPr/>
      </dsp:nvSpPr>
      <dsp:spPr>
        <a:xfrm>
          <a:off x="1899948" y="0"/>
          <a:ext cx="2002341" cy="2002343"/>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a:latin typeface="Garamond" panose="02020404030301010803" pitchFamily="18" charset="0"/>
            </a:rPr>
            <a:t>Parents' Engaging</a:t>
          </a:r>
        </a:p>
      </dsp:txBody>
      <dsp:txXfrm>
        <a:off x="1899948" y="0"/>
        <a:ext cx="2002341" cy="2002343"/>
      </dsp:txXfrm>
    </dsp:sp>
    <dsp:sp modelId="{A392BC6E-EC8C-4DA9-B6E6-5DA26096FD7F}">
      <dsp:nvSpPr>
        <dsp:cNvPr id="0" name=""/>
        <dsp:cNvSpPr/>
      </dsp:nvSpPr>
      <dsp:spPr>
        <a:xfrm>
          <a:off x="1911744" y="937101"/>
          <a:ext cx="2002341" cy="2002343"/>
        </a:xfrm>
        <a:prstGeom prst="ellipse">
          <a:avLst/>
        </a:prstGeom>
        <a:gradFill rotWithShape="0">
          <a:gsLst>
            <a:gs pos="0">
              <a:schemeClr val="accent2">
                <a:alpha val="50000"/>
                <a:hueOff val="-2400000"/>
                <a:satOff val="-8334"/>
                <a:lumOff val="10000"/>
                <a:alphaOff val="0"/>
                <a:satMod val="103000"/>
                <a:lumMod val="102000"/>
                <a:tint val="94000"/>
              </a:schemeClr>
            </a:gs>
            <a:gs pos="50000">
              <a:schemeClr val="accent2">
                <a:alpha val="50000"/>
                <a:hueOff val="-2400000"/>
                <a:satOff val="-8334"/>
                <a:lumOff val="10000"/>
                <a:alphaOff val="0"/>
                <a:satMod val="110000"/>
                <a:lumMod val="100000"/>
                <a:shade val="100000"/>
              </a:schemeClr>
            </a:gs>
            <a:gs pos="100000">
              <a:schemeClr val="accent2">
                <a:alpha val="50000"/>
                <a:hueOff val="-2400000"/>
                <a:satOff val="-8334"/>
                <a:lumOff val="1000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a:latin typeface="Garamond" panose="02020404030301010803" pitchFamily="18" charset="0"/>
            </a:rPr>
            <a:t>Students are safe and welcome at school</a:t>
          </a:r>
        </a:p>
      </dsp:txBody>
      <dsp:txXfrm>
        <a:off x="1911744" y="937101"/>
        <a:ext cx="2002341" cy="2002343"/>
      </dsp:txXfrm>
    </dsp:sp>
    <dsp:sp modelId="{94A48329-8340-4EA8-9842-F4E0DE088114}">
      <dsp:nvSpPr>
        <dsp:cNvPr id="0" name=""/>
        <dsp:cNvSpPr/>
      </dsp:nvSpPr>
      <dsp:spPr>
        <a:xfrm>
          <a:off x="3443048" y="0"/>
          <a:ext cx="2160125" cy="2002343"/>
        </a:xfrm>
        <a:prstGeom prst="ellipse">
          <a:avLst/>
        </a:prstGeom>
        <a:gradFill rotWithShape="0">
          <a:gsLst>
            <a:gs pos="0">
              <a:schemeClr val="accent2">
                <a:alpha val="50000"/>
                <a:hueOff val="-4800000"/>
                <a:satOff val="-16668"/>
                <a:lumOff val="20000"/>
                <a:alphaOff val="0"/>
                <a:satMod val="103000"/>
                <a:lumMod val="102000"/>
                <a:tint val="94000"/>
              </a:schemeClr>
            </a:gs>
            <a:gs pos="50000">
              <a:schemeClr val="accent2">
                <a:alpha val="50000"/>
                <a:hueOff val="-4800000"/>
                <a:satOff val="-16668"/>
                <a:lumOff val="20000"/>
                <a:alphaOff val="0"/>
                <a:satMod val="110000"/>
                <a:lumMod val="100000"/>
                <a:shade val="100000"/>
              </a:schemeClr>
            </a:gs>
            <a:gs pos="100000">
              <a:schemeClr val="accent2">
                <a:alpha val="50000"/>
                <a:hueOff val="-4800000"/>
                <a:satOff val="-16668"/>
                <a:lumOff val="2000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a:latin typeface="Garamond" panose="02020404030301010803" pitchFamily="18" charset="0"/>
            </a:rPr>
            <a:t>Character development</a:t>
          </a:r>
        </a:p>
      </dsp:txBody>
      <dsp:txXfrm>
        <a:off x="3443048" y="0"/>
        <a:ext cx="2160125" cy="2002343"/>
      </dsp:txXfrm>
    </dsp:sp>
    <dsp:sp modelId="{3B92D945-0B11-4C30-899C-7FC4E0A09A30}">
      <dsp:nvSpPr>
        <dsp:cNvPr id="0" name=""/>
        <dsp:cNvSpPr/>
      </dsp:nvSpPr>
      <dsp:spPr>
        <a:xfrm>
          <a:off x="3570563" y="1618974"/>
          <a:ext cx="2002341" cy="2002343"/>
        </a:xfrm>
        <a:prstGeom prst="ellipse">
          <a:avLst/>
        </a:prstGeom>
        <a:gradFill rotWithShape="0">
          <a:gsLst>
            <a:gs pos="0">
              <a:schemeClr val="accent2">
                <a:alpha val="50000"/>
                <a:hueOff val="-7200000"/>
                <a:satOff val="-25001"/>
                <a:lumOff val="30001"/>
                <a:alphaOff val="0"/>
                <a:satMod val="103000"/>
                <a:lumMod val="102000"/>
                <a:tint val="94000"/>
              </a:schemeClr>
            </a:gs>
            <a:gs pos="50000">
              <a:schemeClr val="accent2">
                <a:alpha val="50000"/>
                <a:hueOff val="-7200000"/>
                <a:satOff val="-25001"/>
                <a:lumOff val="30001"/>
                <a:alphaOff val="0"/>
                <a:satMod val="110000"/>
                <a:lumMod val="100000"/>
                <a:shade val="100000"/>
              </a:schemeClr>
            </a:gs>
            <a:gs pos="100000">
              <a:schemeClr val="accent2">
                <a:alpha val="50000"/>
                <a:hueOff val="-7200000"/>
                <a:satOff val="-25001"/>
                <a:lumOff val="3000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a:latin typeface="Garamond" panose="02020404030301010803" pitchFamily="18" charset="0"/>
            </a:rPr>
            <a:t>Developing the leadership</a:t>
          </a:r>
        </a:p>
      </dsp:txBody>
      <dsp:txXfrm>
        <a:off x="3570563" y="1618974"/>
        <a:ext cx="2002341" cy="2002343"/>
      </dsp:txXfrm>
    </dsp:sp>
    <dsp:sp modelId="{1F3AD534-3A99-470A-AC98-5E1589F8A04D}">
      <dsp:nvSpPr>
        <dsp:cNvPr id="0" name=""/>
        <dsp:cNvSpPr/>
      </dsp:nvSpPr>
      <dsp:spPr>
        <a:xfrm>
          <a:off x="2006379" y="2713416"/>
          <a:ext cx="2002341" cy="2002343"/>
        </a:xfrm>
        <a:prstGeom prst="ellipse">
          <a:avLst/>
        </a:prstGeom>
        <a:gradFill rotWithShape="0">
          <a:gsLst>
            <a:gs pos="0">
              <a:schemeClr val="accent2">
                <a:alpha val="50000"/>
                <a:hueOff val="-9600000"/>
                <a:satOff val="-33335"/>
                <a:lumOff val="40001"/>
                <a:alphaOff val="0"/>
                <a:satMod val="103000"/>
                <a:lumMod val="102000"/>
                <a:tint val="94000"/>
              </a:schemeClr>
            </a:gs>
            <a:gs pos="50000">
              <a:schemeClr val="accent2">
                <a:alpha val="50000"/>
                <a:hueOff val="-9600000"/>
                <a:satOff val="-33335"/>
                <a:lumOff val="40001"/>
                <a:alphaOff val="0"/>
                <a:satMod val="110000"/>
                <a:lumMod val="100000"/>
                <a:shade val="100000"/>
              </a:schemeClr>
            </a:gs>
            <a:gs pos="100000">
              <a:schemeClr val="accent2">
                <a:alpha val="50000"/>
                <a:hueOff val="-9600000"/>
                <a:satOff val="-33335"/>
                <a:lumOff val="4000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a:latin typeface="Garamond" panose="02020404030301010803" pitchFamily="18" charset="0"/>
            </a:rPr>
            <a:t>School safety and health</a:t>
          </a:r>
        </a:p>
      </dsp:txBody>
      <dsp:txXfrm>
        <a:off x="2006379" y="2713416"/>
        <a:ext cx="2002341" cy="2002343"/>
      </dsp:txXfrm>
    </dsp:sp>
    <dsp:sp modelId="{0BB10A39-7BCA-4533-8CFC-1D372B1ADC9D}">
      <dsp:nvSpPr>
        <dsp:cNvPr id="0" name=""/>
        <dsp:cNvSpPr/>
      </dsp:nvSpPr>
      <dsp:spPr>
        <a:xfrm>
          <a:off x="439162" y="1744800"/>
          <a:ext cx="2002341" cy="2002343"/>
        </a:xfrm>
        <a:prstGeom prst="ellipse">
          <a:avLst/>
        </a:prstGeom>
        <a:gradFill rotWithShape="0">
          <a:gsLst>
            <a:gs pos="0">
              <a:schemeClr val="accent2">
                <a:alpha val="50000"/>
                <a:hueOff val="-12000000"/>
                <a:satOff val="-41669"/>
                <a:lumOff val="50001"/>
                <a:alphaOff val="0"/>
                <a:satMod val="103000"/>
                <a:lumMod val="102000"/>
                <a:tint val="94000"/>
              </a:schemeClr>
            </a:gs>
            <a:gs pos="50000">
              <a:schemeClr val="accent2">
                <a:alpha val="50000"/>
                <a:hueOff val="-12000000"/>
                <a:satOff val="-41669"/>
                <a:lumOff val="50001"/>
                <a:alphaOff val="0"/>
                <a:satMod val="110000"/>
                <a:lumMod val="100000"/>
                <a:shade val="100000"/>
              </a:schemeClr>
            </a:gs>
            <a:gs pos="100000">
              <a:schemeClr val="accent2">
                <a:alpha val="50000"/>
                <a:hueOff val="-12000000"/>
                <a:satOff val="-41669"/>
                <a:lumOff val="5000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a:latin typeface="Garamond" panose="02020404030301010803" pitchFamily="18" charset="0"/>
            </a:rPr>
            <a:t>Equality and social inclusion</a:t>
          </a:r>
        </a:p>
      </dsp:txBody>
      <dsp:txXfrm>
        <a:off x="439162" y="1744800"/>
        <a:ext cx="2002341" cy="2002343"/>
      </dsp:txXfrm>
    </dsp:sp>
    <dsp:sp modelId="{772C5422-AC48-48A1-8D16-81BD899D890D}">
      <dsp:nvSpPr>
        <dsp:cNvPr id="0" name=""/>
        <dsp:cNvSpPr/>
      </dsp:nvSpPr>
      <dsp:spPr>
        <a:xfrm>
          <a:off x="431404" y="0"/>
          <a:ext cx="2002341" cy="2002343"/>
        </a:xfrm>
        <a:prstGeom prst="ellipse">
          <a:avLst/>
        </a:prstGeom>
        <a:gradFill rotWithShape="0">
          <a:gsLst>
            <a:gs pos="0">
              <a:schemeClr val="accent2">
                <a:alpha val="50000"/>
                <a:hueOff val="-14400000"/>
                <a:satOff val="-50003"/>
                <a:lumOff val="60001"/>
                <a:alphaOff val="0"/>
                <a:satMod val="103000"/>
                <a:lumMod val="102000"/>
                <a:tint val="94000"/>
              </a:schemeClr>
            </a:gs>
            <a:gs pos="50000">
              <a:schemeClr val="accent2">
                <a:alpha val="50000"/>
                <a:hueOff val="-14400000"/>
                <a:satOff val="-50003"/>
                <a:lumOff val="60001"/>
                <a:alphaOff val="0"/>
                <a:satMod val="110000"/>
                <a:lumMod val="100000"/>
                <a:shade val="100000"/>
              </a:schemeClr>
            </a:gs>
            <a:gs pos="100000">
              <a:schemeClr val="accent2">
                <a:alpha val="50000"/>
                <a:hueOff val="-14400000"/>
                <a:satOff val="-50003"/>
                <a:lumOff val="6000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a:latin typeface="Garamond" panose="02020404030301010803" pitchFamily="18" charset="0"/>
            </a:rPr>
            <a:t>The voice of students</a:t>
          </a:r>
        </a:p>
      </dsp:txBody>
      <dsp:txXfrm>
        <a:off x="431404" y="0"/>
        <a:ext cx="2002341" cy="200234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417FC0-45FD-4F86-B55E-25A69146DEB3}">
      <dsp:nvSpPr>
        <dsp:cNvPr id="0" name=""/>
        <dsp:cNvSpPr/>
      </dsp:nvSpPr>
      <dsp:spPr>
        <a:xfrm>
          <a:off x="0" y="635553"/>
          <a:ext cx="10782663" cy="1033200"/>
        </a:xfrm>
        <a:prstGeom prst="rect">
          <a:avLst/>
        </a:prstGeom>
        <a:solidFill>
          <a:schemeClr val="lt1">
            <a:alpha val="90000"/>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BC67BD-83A1-430B-A1AF-C7AD06E3550C}">
      <dsp:nvSpPr>
        <dsp:cNvPr id="0" name=""/>
        <dsp:cNvSpPr/>
      </dsp:nvSpPr>
      <dsp:spPr>
        <a:xfrm>
          <a:off x="513334" y="30393"/>
          <a:ext cx="10266685" cy="1210320"/>
        </a:xfrm>
        <a:prstGeom prst="round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291" tIns="0" rIns="285291" bIns="0" numCol="1" spcCol="1270" anchor="ctr" anchorCtr="0">
          <a:noAutofit/>
        </a:bodyPr>
        <a:lstStyle/>
        <a:p>
          <a:pPr lvl="0" algn="l" defTabSz="800100">
            <a:lnSpc>
              <a:spcPct val="90000"/>
            </a:lnSpc>
            <a:spcBef>
              <a:spcPct val="0"/>
            </a:spcBef>
            <a:spcAft>
              <a:spcPct val="35000"/>
            </a:spcAft>
          </a:pPr>
          <a:endParaRPr lang="en-US" sz="1800" kern="1200" dirty="0" smtClean="0"/>
        </a:p>
        <a:p>
          <a:pPr lvl="0" algn="l" defTabSz="800100">
            <a:lnSpc>
              <a:spcPct val="90000"/>
            </a:lnSpc>
            <a:spcBef>
              <a:spcPct val="0"/>
            </a:spcBef>
            <a:spcAft>
              <a:spcPct val="35000"/>
            </a:spcAft>
          </a:pPr>
          <a:r>
            <a:rPr lang="en-US" sz="1800" kern="1200" dirty="0" smtClean="0"/>
            <a:t>The small gains achieved by putting people on treatment are sadly being reversed by the stubborn HIV incidence among youth mostly males whose HIV prevalence has also increased compared to all years since we started tracking HIV epidemic in the country.</a:t>
          </a:r>
        </a:p>
        <a:p>
          <a:pPr lvl="0" algn="l" defTabSz="800100">
            <a:lnSpc>
              <a:spcPct val="90000"/>
            </a:lnSpc>
            <a:spcBef>
              <a:spcPct val="0"/>
            </a:spcBef>
            <a:spcAft>
              <a:spcPct val="35000"/>
            </a:spcAft>
          </a:pPr>
          <a:endParaRPr lang="en-US" sz="1800" kern="1200" dirty="0"/>
        </a:p>
      </dsp:txBody>
      <dsp:txXfrm>
        <a:off x="513334" y="30393"/>
        <a:ext cx="10266685" cy="1210320"/>
      </dsp:txXfrm>
    </dsp:sp>
    <dsp:sp modelId="{5C302487-A679-4F6C-9BBB-6FC3F78354E5}">
      <dsp:nvSpPr>
        <dsp:cNvPr id="0" name=""/>
        <dsp:cNvSpPr/>
      </dsp:nvSpPr>
      <dsp:spPr>
        <a:xfrm>
          <a:off x="0" y="2495313"/>
          <a:ext cx="10782663" cy="1033200"/>
        </a:xfrm>
        <a:prstGeom prst="rect">
          <a:avLst/>
        </a:prstGeom>
        <a:solidFill>
          <a:schemeClr val="lt1">
            <a:alpha val="90000"/>
            <a:hueOff val="0"/>
            <a:satOff val="0"/>
            <a:lumOff val="0"/>
            <a:alphaOff val="0"/>
          </a:schemeClr>
        </a:solidFill>
        <a:ln w="12700" cap="flat" cmpd="sng" algn="ctr">
          <a:solidFill>
            <a:schemeClr val="accent6">
              <a:shade val="50000"/>
              <a:hueOff val="0"/>
              <a:satOff val="-24950"/>
              <a:lumOff val="33101"/>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264F2D-9B01-435F-AE72-B2C1CE383D45}">
      <dsp:nvSpPr>
        <dsp:cNvPr id="0" name=""/>
        <dsp:cNvSpPr/>
      </dsp:nvSpPr>
      <dsp:spPr>
        <a:xfrm>
          <a:off x="513334" y="1890153"/>
          <a:ext cx="10266685" cy="1210320"/>
        </a:xfrm>
        <a:prstGeom prst="roundRect">
          <a:avLst/>
        </a:prstGeom>
        <a:solidFill>
          <a:schemeClr val="accent6">
            <a:shade val="50000"/>
            <a:hueOff val="0"/>
            <a:satOff val="-24950"/>
            <a:lumOff val="331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291" tIns="0" rIns="285291" bIns="0" numCol="1" spcCol="1270" anchor="ctr" anchorCtr="0">
          <a:noAutofit/>
        </a:bodyPr>
        <a:lstStyle/>
        <a:p>
          <a:pPr lvl="0" algn="l" defTabSz="800100">
            <a:lnSpc>
              <a:spcPct val="90000"/>
            </a:lnSpc>
            <a:spcBef>
              <a:spcPct val="0"/>
            </a:spcBef>
            <a:spcAft>
              <a:spcPct val="35000"/>
            </a:spcAft>
          </a:pPr>
          <a:r>
            <a:rPr lang="en-US" sz="1800" kern="1200" smtClean="0"/>
            <a:t>SA has one of the world’s worst TB epidemics driven by HIV, with an estimated 349,582 (1% of population) new cases in 2012 or 1,003/100,000 population in 2012</a:t>
          </a:r>
          <a:endParaRPr lang="en-US" sz="1800" kern="1200"/>
        </a:p>
      </dsp:txBody>
      <dsp:txXfrm>
        <a:off x="513334" y="1890153"/>
        <a:ext cx="10266685" cy="1210320"/>
      </dsp:txXfrm>
    </dsp:sp>
    <dsp:sp modelId="{1818D8A6-1B04-40C4-9C89-A76186C66BBD}">
      <dsp:nvSpPr>
        <dsp:cNvPr id="0" name=""/>
        <dsp:cNvSpPr/>
      </dsp:nvSpPr>
      <dsp:spPr>
        <a:xfrm>
          <a:off x="0" y="4355073"/>
          <a:ext cx="10782663" cy="1033200"/>
        </a:xfrm>
        <a:prstGeom prst="rect">
          <a:avLst/>
        </a:prstGeom>
        <a:solidFill>
          <a:schemeClr val="lt1">
            <a:alpha val="90000"/>
            <a:hueOff val="0"/>
            <a:satOff val="0"/>
            <a:lumOff val="0"/>
            <a:alphaOff val="0"/>
          </a:schemeClr>
        </a:solidFill>
        <a:ln w="12700" cap="flat" cmpd="sng" algn="ctr">
          <a:solidFill>
            <a:schemeClr val="accent6">
              <a:shade val="50000"/>
              <a:hueOff val="0"/>
              <a:satOff val="-24950"/>
              <a:lumOff val="33101"/>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551EDD-B0D1-4033-BFF5-C2650AC605AA}">
      <dsp:nvSpPr>
        <dsp:cNvPr id="0" name=""/>
        <dsp:cNvSpPr/>
      </dsp:nvSpPr>
      <dsp:spPr>
        <a:xfrm>
          <a:off x="513334" y="3749913"/>
          <a:ext cx="10266685" cy="1210320"/>
        </a:xfrm>
        <a:prstGeom prst="roundRect">
          <a:avLst/>
        </a:prstGeom>
        <a:solidFill>
          <a:schemeClr val="accent6">
            <a:shade val="50000"/>
            <a:hueOff val="0"/>
            <a:satOff val="-24950"/>
            <a:lumOff val="331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291" tIns="0" rIns="285291" bIns="0" numCol="1" spcCol="1270" anchor="ctr" anchorCtr="0">
          <a:noAutofit/>
        </a:bodyPr>
        <a:lstStyle/>
        <a:p>
          <a:pPr lvl="0" algn="l" defTabSz="800100">
            <a:lnSpc>
              <a:spcPct val="90000"/>
            </a:lnSpc>
            <a:spcBef>
              <a:spcPct val="0"/>
            </a:spcBef>
            <a:spcAft>
              <a:spcPct val="35000"/>
            </a:spcAft>
          </a:pPr>
          <a:r>
            <a:rPr lang="en-US" sz="1800" kern="1200" smtClean="0"/>
            <a:t>The results of the first national TB prevalence survey expected early 2019</a:t>
          </a:r>
          <a:endParaRPr lang="en-US" sz="1800" kern="1200"/>
        </a:p>
      </dsp:txBody>
      <dsp:txXfrm>
        <a:off x="513334" y="3749913"/>
        <a:ext cx="10266685" cy="12103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6C69C0-CBAA-46D2-A226-C4FD5BD69968}">
      <dsp:nvSpPr>
        <dsp:cNvPr id="0" name=""/>
        <dsp:cNvSpPr/>
      </dsp:nvSpPr>
      <dsp:spPr>
        <a:xfrm>
          <a:off x="0" y="336933"/>
          <a:ext cx="11254082" cy="504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250747-B512-45FF-971E-DFA46BBD4F4C}">
      <dsp:nvSpPr>
        <dsp:cNvPr id="0" name=""/>
        <dsp:cNvSpPr/>
      </dsp:nvSpPr>
      <dsp:spPr>
        <a:xfrm>
          <a:off x="562704" y="41733"/>
          <a:ext cx="7877857" cy="590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764" tIns="0" rIns="297764" bIns="0" numCol="1" spcCol="1270" anchor="ctr" anchorCtr="0">
          <a:noAutofit/>
        </a:bodyPr>
        <a:lstStyle/>
        <a:p>
          <a:pPr lvl="0" algn="l" defTabSz="711200">
            <a:lnSpc>
              <a:spcPct val="90000"/>
            </a:lnSpc>
            <a:spcBef>
              <a:spcPct val="0"/>
            </a:spcBef>
            <a:spcAft>
              <a:spcPct val="35000"/>
            </a:spcAft>
          </a:pPr>
          <a:r>
            <a:rPr lang="en-US" sz="1600" kern="1200" dirty="0" smtClean="0">
              <a:solidFill>
                <a:schemeClr val="accent6"/>
              </a:solidFill>
            </a:rPr>
            <a:t>For the period 2004-2017 we observe a general decline in public confidence in Parliament, national government, and local government.</a:t>
          </a:r>
          <a:endParaRPr lang="en-US" sz="1600" kern="1200" dirty="0">
            <a:solidFill>
              <a:schemeClr val="accent6"/>
            </a:solidFill>
          </a:endParaRPr>
        </a:p>
      </dsp:txBody>
      <dsp:txXfrm>
        <a:off x="562704" y="41733"/>
        <a:ext cx="7877857" cy="590400"/>
      </dsp:txXfrm>
    </dsp:sp>
    <dsp:sp modelId="{D7ACB787-CAD9-4148-AC4B-4F8333DD45A4}">
      <dsp:nvSpPr>
        <dsp:cNvPr id="0" name=""/>
        <dsp:cNvSpPr/>
      </dsp:nvSpPr>
      <dsp:spPr>
        <a:xfrm>
          <a:off x="0" y="1244133"/>
          <a:ext cx="11254082" cy="504000"/>
        </a:xfrm>
        <a:prstGeom prst="rect">
          <a:avLst/>
        </a:prstGeom>
        <a:solidFill>
          <a:schemeClr val="lt1">
            <a:alpha val="90000"/>
            <a:hueOff val="0"/>
            <a:satOff val="0"/>
            <a:lumOff val="0"/>
            <a:alphaOff val="0"/>
          </a:schemeClr>
        </a:solidFill>
        <a:ln w="12700" cap="flat" cmpd="sng" algn="ctr">
          <a:solidFill>
            <a:schemeClr val="accent5">
              <a:hueOff val="651405"/>
              <a:satOff val="2239"/>
              <a:lumOff val="-10745"/>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E57FE1-ADBD-4689-B405-86CB2DD59299}">
      <dsp:nvSpPr>
        <dsp:cNvPr id="0" name=""/>
        <dsp:cNvSpPr/>
      </dsp:nvSpPr>
      <dsp:spPr>
        <a:xfrm>
          <a:off x="562704" y="948933"/>
          <a:ext cx="7877857" cy="590400"/>
        </a:xfrm>
        <a:prstGeom prst="roundRect">
          <a:avLst/>
        </a:prstGeom>
        <a:solidFill>
          <a:schemeClr val="accent5">
            <a:hueOff val="651405"/>
            <a:satOff val="2239"/>
            <a:lumOff val="-10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764" tIns="0" rIns="297764" bIns="0" numCol="1" spcCol="1270" anchor="ctr" anchorCtr="0">
          <a:noAutofit/>
        </a:bodyPr>
        <a:lstStyle/>
        <a:p>
          <a:pPr lvl="0" algn="l" defTabSz="711200">
            <a:lnSpc>
              <a:spcPct val="90000"/>
            </a:lnSpc>
            <a:spcBef>
              <a:spcPct val="0"/>
            </a:spcBef>
            <a:spcAft>
              <a:spcPct val="35000"/>
            </a:spcAft>
          </a:pPr>
          <a:r>
            <a:rPr lang="en-US" sz="1600" kern="1200" dirty="0" smtClean="0">
              <a:solidFill>
                <a:schemeClr val="accent6"/>
              </a:solidFill>
            </a:rPr>
            <a:t>Trust in </a:t>
          </a:r>
          <a:r>
            <a:rPr lang="en-US" sz="1600" b="1" kern="1200" dirty="0" smtClean="0">
              <a:solidFill>
                <a:srgbClr val="7030A0"/>
              </a:solidFill>
            </a:rPr>
            <a:t>Parliament</a:t>
          </a:r>
          <a:r>
            <a:rPr lang="en-US" sz="1600" kern="1200" dirty="0" smtClean="0">
              <a:solidFill>
                <a:schemeClr val="accent6"/>
              </a:solidFill>
            </a:rPr>
            <a:t> dropped from 65% (2004) to 25% in 2017 – 40% decline.</a:t>
          </a:r>
        </a:p>
      </dsp:txBody>
      <dsp:txXfrm>
        <a:off x="562704" y="948933"/>
        <a:ext cx="7877857" cy="590400"/>
      </dsp:txXfrm>
    </dsp:sp>
    <dsp:sp modelId="{3A993D88-3C7D-4A3B-BD3E-E77EC7E8C957}">
      <dsp:nvSpPr>
        <dsp:cNvPr id="0" name=""/>
        <dsp:cNvSpPr/>
      </dsp:nvSpPr>
      <dsp:spPr>
        <a:xfrm>
          <a:off x="0" y="2151333"/>
          <a:ext cx="11254082" cy="504000"/>
        </a:xfrm>
        <a:prstGeom prst="rect">
          <a:avLst/>
        </a:prstGeom>
        <a:solidFill>
          <a:schemeClr val="lt1">
            <a:alpha val="90000"/>
            <a:hueOff val="0"/>
            <a:satOff val="0"/>
            <a:lumOff val="0"/>
            <a:alphaOff val="0"/>
          </a:schemeClr>
        </a:solidFill>
        <a:ln w="12700" cap="flat" cmpd="sng" algn="ctr">
          <a:solidFill>
            <a:schemeClr val="accent5">
              <a:hueOff val="1302810"/>
              <a:satOff val="4478"/>
              <a:lumOff val="-2149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CA180E-0F0A-4D31-A179-8732C81729B2}">
      <dsp:nvSpPr>
        <dsp:cNvPr id="0" name=""/>
        <dsp:cNvSpPr/>
      </dsp:nvSpPr>
      <dsp:spPr>
        <a:xfrm>
          <a:off x="562704" y="1856133"/>
          <a:ext cx="7877857" cy="590400"/>
        </a:xfrm>
        <a:prstGeom prst="roundRect">
          <a:avLst/>
        </a:prstGeom>
        <a:solidFill>
          <a:schemeClr val="accent5">
            <a:hueOff val="1302810"/>
            <a:satOff val="4478"/>
            <a:lumOff val="-21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764" tIns="0" rIns="297764" bIns="0" numCol="1" spcCol="1270" anchor="ctr" anchorCtr="0">
          <a:noAutofit/>
        </a:bodyPr>
        <a:lstStyle/>
        <a:p>
          <a:pPr lvl="0" algn="l" defTabSz="711200">
            <a:lnSpc>
              <a:spcPct val="90000"/>
            </a:lnSpc>
            <a:spcBef>
              <a:spcPct val="0"/>
            </a:spcBef>
            <a:spcAft>
              <a:spcPct val="35000"/>
            </a:spcAft>
          </a:pPr>
          <a:r>
            <a:rPr lang="en-US" sz="1600" kern="1200" dirty="0" smtClean="0">
              <a:solidFill>
                <a:schemeClr val="accent6"/>
              </a:solidFill>
            </a:rPr>
            <a:t>Trust in </a:t>
          </a:r>
          <a:r>
            <a:rPr lang="en-US" sz="1600" b="1" kern="1200" dirty="0" smtClean="0">
              <a:solidFill>
                <a:srgbClr val="7030A0"/>
              </a:solidFill>
            </a:rPr>
            <a:t>national government </a:t>
          </a:r>
          <a:r>
            <a:rPr lang="en-US" sz="1600" kern="1200" dirty="0" smtClean="0">
              <a:solidFill>
                <a:schemeClr val="accent6"/>
              </a:solidFill>
            </a:rPr>
            <a:t>declined from 69% in 2004 to 28% in 2017 - decline of 41%. </a:t>
          </a:r>
        </a:p>
      </dsp:txBody>
      <dsp:txXfrm>
        <a:off x="562704" y="1856133"/>
        <a:ext cx="7877857" cy="590400"/>
      </dsp:txXfrm>
    </dsp:sp>
    <dsp:sp modelId="{882DC388-320A-4FCA-84DE-795B0CDC21AF}">
      <dsp:nvSpPr>
        <dsp:cNvPr id="0" name=""/>
        <dsp:cNvSpPr/>
      </dsp:nvSpPr>
      <dsp:spPr>
        <a:xfrm>
          <a:off x="0" y="3058533"/>
          <a:ext cx="11254082" cy="504000"/>
        </a:xfrm>
        <a:prstGeom prst="rect">
          <a:avLst/>
        </a:prstGeom>
        <a:solidFill>
          <a:schemeClr val="lt1">
            <a:alpha val="90000"/>
            <a:hueOff val="0"/>
            <a:satOff val="0"/>
            <a:lumOff val="0"/>
            <a:alphaOff val="0"/>
          </a:schemeClr>
        </a:solidFill>
        <a:ln w="12700" cap="flat" cmpd="sng" algn="ctr">
          <a:solidFill>
            <a:schemeClr val="accent5">
              <a:hueOff val="1954215"/>
              <a:satOff val="6718"/>
              <a:lumOff val="-32236"/>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1C316C-EC36-4638-82D4-C589117CD2CE}">
      <dsp:nvSpPr>
        <dsp:cNvPr id="0" name=""/>
        <dsp:cNvSpPr/>
      </dsp:nvSpPr>
      <dsp:spPr>
        <a:xfrm>
          <a:off x="562704" y="2763333"/>
          <a:ext cx="7877857" cy="590400"/>
        </a:xfrm>
        <a:prstGeom prst="roundRect">
          <a:avLst/>
        </a:prstGeom>
        <a:solidFill>
          <a:schemeClr val="accent5">
            <a:hueOff val="1954215"/>
            <a:satOff val="6718"/>
            <a:lumOff val="-32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764" tIns="0" rIns="297764" bIns="0" numCol="1" spcCol="1270" anchor="ctr" anchorCtr="0">
          <a:noAutofit/>
        </a:bodyPr>
        <a:lstStyle/>
        <a:p>
          <a:pPr lvl="0" algn="l" defTabSz="711200">
            <a:lnSpc>
              <a:spcPct val="90000"/>
            </a:lnSpc>
            <a:spcBef>
              <a:spcPct val="0"/>
            </a:spcBef>
            <a:spcAft>
              <a:spcPct val="35000"/>
            </a:spcAft>
          </a:pPr>
          <a:r>
            <a:rPr lang="en-US" sz="1600" kern="1200" smtClean="0"/>
            <a:t>About 28% of the South African adult population trusted their local government in 2017. This is down from 55% in 2004 representing a decline of 27%.</a:t>
          </a:r>
          <a:endParaRPr lang="en-US" sz="1600" kern="1200"/>
        </a:p>
      </dsp:txBody>
      <dsp:txXfrm>
        <a:off x="562704" y="2763333"/>
        <a:ext cx="7877857" cy="590400"/>
      </dsp:txXfrm>
    </dsp:sp>
    <dsp:sp modelId="{0CACAA72-1A6B-4B50-8977-D6ABF52AD4EC}">
      <dsp:nvSpPr>
        <dsp:cNvPr id="0" name=""/>
        <dsp:cNvSpPr/>
      </dsp:nvSpPr>
      <dsp:spPr>
        <a:xfrm>
          <a:off x="0" y="3965733"/>
          <a:ext cx="11254082" cy="504000"/>
        </a:xfrm>
        <a:prstGeom prst="rect">
          <a:avLst/>
        </a:prstGeom>
        <a:solidFill>
          <a:schemeClr val="lt1">
            <a:alpha val="90000"/>
            <a:hueOff val="0"/>
            <a:satOff val="0"/>
            <a:lumOff val="0"/>
            <a:alphaOff val="0"/>
          </a:schemeClr>
        </a:solidFill>
        <a:ln w="12700" cap="flat" cmpd="sng" algn="ctr">
          <a:solidFill>
            <a:schemeClr val="accent5">
              <a:hueOff val="2605619"/>
              <a:satOff val="8957"/>
              <a:lumOff val="-429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B98208-1131-4BBA-A8F9-95161A1B7F9F}">
      <dsp:nvSpPr>
        <dsp:cNvPr id="0" name=""/>
        <dsp:cNvSpPr/>
      </dsp:nvSpPr>
      <dsp:spPr>
        <a:xfrm>
          <a:off x="562704" y="3670533"/>
          <a:ext cx="7877857" cy="590400"/>
        </a:xfrm>
        <a:prstGeom prst="roundRect">
          <a:avLst/>
        </a:prstGeom>
        <a:solidFill>
          <a:schemeClr val="accent5">
            <a:hueOff val="2605619"/>
            <a:satOff val="8957"/>
            <a:lumOff val="-42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764" tIns="0" rIns="297764" bIns="0" numCol="1" spcCol="1270" anchor="ctr" anchorCtr="0">
          <a:noAutofit/>
        </a:bodyPr>
        <a:lstStyle/>
        <a:p>
          <a:pPr lvl="0" algn="l" defTabSz="711200">
            <a:lnSpc>
              <a:spcPct val="90000"/>
            </a:lnSpc>
            <a:spcBef>
              <a:spcPct val="0"/>
            </a:spcBef>
            <a:spcAft>
              <a:spcPct val="35000"/>
            </a:spcAft>
          </a:pPr>
          <a:r>
            <a:rPr lang="en-US" sz="1600" kern="1200" smtClean="0"/>
            <a:t>The 2017 SASAS survey indicate that fewer South Africans trust political parties (17%) and politicians (13%).   </a:t>
          </a:r>
          <a:endParaRPr lang="en-US" sz="1600" kern="1200"/>
        </a:p>
      </dsp:txBody>
      <dsp:txXfrm>
        <a:off x="562704" y="3670533"/>
        <a:ext cx="7877857" cy="590400"/>
      </dsp:txXfrm>
    </dsp:sp>
    <dsp:sp modelId="{07B3B6AB-1ED9-4E6F-90A4-8A687122BC4B}">
      <dsp:nvSpPr>
        <dsp:cNvPr id="0" name=""/>
        <dsp:cNvSpPr/>
      </dsp:nvSpPr>
      <dsp:spPr>
        <a:xfrm>
          <a:off x="0" y="4872933"/>
          <a:ext cx="11254082" cy="504000"/>
        </a:xfrm>
        <a:prstGeom prst="rect">
          <a:avLst/>
        </a:prstGeom>
        <a:solidFill>
          <a:schemeClr val="lt1">
            <a:alpha val="90000"/>
            <a:hueOff val="0"/>
            <a:satOff val="0"/>
            <a:lumOff val="0"/>
            <a:alphaOff val="0"/>
          </a:schemeClr>
        </a:solidFill>
        <a:ln w="12700" cap="flat" cmpd="sng" algn="ctr">
          <a:solidFill>
            <a:schemeClr val="accent5">
              <a:hueOff val="3257024"/>
              <a:satOff val="11196"/>
              <a:lumOff val="-53726"/>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CC3AC2-19EC-4623-B8A3-5088CA66E536}">
      <dsp:nvSpPr>
        <dsp:cNvPr id="0" name=""/>
        <dsp:cNvSpPr/>
      </dsp:nvSpPr>
      <dsp:spPr>
        <a:xfrm>
          <a:off x="562704" y="4577733"/>
          <a:ext cx="7877857" cy="590400"/>
        </a:xfrm>
        <a:prstGeom prst="roundRect">
          <a:avLst/>
        </a:prstGeom>
        <a:solidFill>
          <a:schemeClr val="accent5">
            <a:hueOff val="3257024"/>
            <a:satOff val="11196"/>
            <a:lumOff val="-53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764" tIns="0" rIns="297764" bIns="0" numCol="1" spcCol="1270" anchor="ctr" anchorCtr="0">
          <a:noAutofit/>
        </a:bodyPr>
        <a:lstStyle/>
        <a:p>
          <a:pPr lvl="0" algn="l" defTabSz="711200">
            <a:lnSpc>
              <a:spcPct val="90000"/>
            </a:lnSpc>
            <a:spcBef>
              <a:spcPct val="0"/>
            </a:spcBef>
            <a:spcAft>
              <a:spcPct val="35000"/>
            </a:spcAft>
          </a:pPr>
          <a:r>
            <a:rPr lang="en-ZA" sz="1600" kern="1200" smtClean="0">
              <a:latin typeface="+mn-lt"/>
            </a:rPr>
            <a:t>Trust in local government by province shows that the Western Cape (44%) recorded the highest level of trust with Free State (16%) scoring the lowest. </a:t>
          </a:r>
          <a:endParaRPr lang="en-ZA" sz="1600" kern="1200" dirty="0">
            <a:latin typeface="+mn-lt"/>
          </a:endParaRPr>
        </a:p>
      </dsp:txBody>
      <dsp:txXfrm>
        <a:off x="562704" y="4577733"/>
        <a:ext cx="7877857" cy="590400"/>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ZA"/>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54CC60BF-C805-4F96-9332-E9EFD89B59DD}" type="datetimeFigureOut">
              <a:rPr lang="en-ZA" smtClean="0"/>
              <a:pPr/>
              <a:t>2018/11/09</a:t>
            </a:fld>
            <a:endParaRPr lang="en-ZA"/>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ZA"/>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D01FA039-3ACF-4DD3-A083-601FEF1F5BBD}" type="slidenum">
              <a:rPr lang="en-ZA" smtClean="0"/>
              <a:pPr/>
              <a:t>‹#›</a:t>
            </a:fld>
            <a:endParaRPr lang="en-ZA"/>
          </a:p>
        </p:txBody>
      </p:sp>
    </p:spTree>
    <p:extLst>
      <p:ext uri="{BB962C8B-B14F-4D97-AF65-F5344CB8AC3E}">
        <p14:creationId xmlns:p14="http://schemas.microsoft.com/office/powerpoint/2010/main" xmlns="" val="866138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ZA"/>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71E54A9-77A0-48C3-B580-FB7237825E15}" type="datetimeFigureOut">
              <a:rPr lang="en-ZA" smtClean="0"/>
              <a:pPr/>
              <a:t>2018/11/09</a:t>
            </a:fld>
            <a:endParaRPr lang="en-ZA"/>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ZA"/>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ZA"/>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EFAEF73-DC58-4DED-BA72-75BD1E55A8E3}" type="slidenum">
              <a:rPr lang="en-ZA" smtClean="0"/>
              <a:pPr/>
              <a:t>‹#›</a:t>
            </a:fld>
            <a:endParaRPr lang="en-ZA"/>
          </a:p>
        </p:txBody>
      </p:sp>
    </p:spTree>
    <p:extLst>
      <p:ext uri="{BB962C8B-B14F-4D97-AF65-F5344CB8AC3E}">
        <p14:creationId xmlns:p14="http://schemas.microsoft.com/office/powerpoint/2010/main" xmlns="" val="3986872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D1B9203B-EED1-420E-AA33-0FEBF40D54E3}" type="slidenum">
              <a:rPr lang="en-US" altLang="en-US">
                <a:solidFill>
                  <a:prstClr val="black"/>
                </a:solidFill>
              </a:rPr>
              <a:pPr defTabSz="966612" fontAlgn="base">
                <a:spcBef>
                  <a:spcPct val="0"/>
                </a:spcBef>
                <a:spcAft>
                  <a:spcPct val="0"/>
                </a:spcAft>
                <a:defRPr/>
              </a:pPr>
              <a:t>1</a:t>
            </a:fld>
            <a:endParaRPr lang="en-US" altLang="en-US">
              <a:solidFill>
                <a:prstClr val="black"/>
              </a:solidFill>
            </a:endParaRPr>
          </a:p>
        </p:txBody>
      </p:sp>
    </p:spTree>
    <p:extLst>
      <p:ext uri="{BB962C8B-B14F-4D97-AF65-F5344CB8AC3E}">
        <p14:creationId xmlns:p14="http://schemas.microsoft.com/office/powerpoint/2010/main" xmlns="" val="1757295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931718D4-A685-4E99-B645-7F6B1D7406BF}" type="slidenum">
              <a:rPr lang="en-US" altLang="en-US">
                <a:solidFill>
                  <a:prstClr val="black"/>
                </a:solidFill>
              </a:rPr>
              <a:pPr defTabSz="966612" fontAlgn="base">
                <a:spcBef>
                  <a:spcPct val="0"/>
                </a:spcBef>
                <a:spcAft>
                  <a:spcPct val="0"/>
                </a:spcAft>
                <a:defRPr/>
              </a:pPr>
              <a:t>11</a:t>
            </a:fld>
            <a:endParaRPr lang="en-US" altLang="en-US">
              <a:solidFill>
                <a:prstClr val="black"/>
              </a:solidFill>
            </a:endParaRPr>
          </a:p>
        </p:txBody>
      </p:sp>
    </p:spTree>
    <p:extLst>
      <p:ext uri="{BB962C8B-B14F-4D97-AF65-F5344CB8AC3E}">
        <p14:creationId xmlns:p14="http://schemas.microsoft.com/office/powerpoint/2010/main" xmlns="" val="3744382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endParaRPr/>
          </a:p>
        </p:txBody>
      </p:sp>
    </p:spTree>
    <p:extLst>
      <p:ext uri="{BB962C8B-B14F-4D97-AF65-F5344CB8AC3E}">
        <p14:creationId xmlns:p14="http://schemas.microsoft.com/office/powerpoint/2010/main" xmlns="" val="558785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931718D4-A685-4E99-B645-7F6B1D7406BF}" type="slidenum">
              <a:rPr lang="en-US" altLang="en-US">
                <a:solidFill>
                  <a:prstClr val="black"/>
                </a:solidFill>
              </a:rPr>
              <a:pPr defTabSz="966612" fontAlgn="base">
                <a:spcBef>
                  <a:spcPct val="0"/>
                </a:spcBef>
                <a:spcAft>
                  <a:spcPct val="0"/>
                </a:spcAft>
                <a:defRPr/>
              </a:pPr>
              <a:t>13</a:t>
            </a:fld>
            <a:endParaRPr lang="en-US" altLang="en-US">
              <a:solidFill>
                <a:prstClr val="black"/>
              </a:solidFill>
            </a:endParaRPr>
          </a:p>
        </p:txBody>
      </p:sp>
    </p:spTree>
    <p:extLst>
      <p:ext uri="{BB962C8B-B14F-4D97-AF65-F5344CB8AC3E}">
        <p14:creationId xmlns:p14="http://schemas.microsoft.com/office/powerpoint/2010/main" xmlns="" val="2470954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931718D4-A685-4E99-B645-7F6B1D7406BF}" type="slidenum">
              <a:rPr lang="en-US" altLang="en-US">
                <a:solidFill>
                  <a:prstClr val="black"/>
                </a:solidFill>
              </a:rPr>
              <a:pPr defTabSz="966612" fontAlgn="base">
                <a:spcBef>
                  <a:spcPct val="0"/>
                </a:spcBef>
                <a:spcAft>
                  <a:spcPct val="0"/>
                </a:spcAft>
                <a:defRPr/>
              </a:pPr>
              <a:t>14</a:t>
            </a:fld>
            <a:endParaRPr lang="en-US" altLang="en-US">
              <a:solidFill>
                <a:prstClr val="black"/>
              </a:solidFill>
            </a:endParaRPr>
          </a:p>
        </p:txBody>
      </p:sp>
    </p:spTree>
    <p:extLst>
      <p:ext uri="{BB962C8B-B14F-4D97-AF65-F5344CB8AC3E}">
        <p14:creationId xmlns:p14="http://schemas.microsoft.com/office/powerpoint/2010/main" xmlns="" val="797728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931718D4-A685-4E99-B645-7F6B1D7406BF}" type="slidenum">
              <a:rPr lang="en-US" altLang="en-US">
                <a:solidFill>
                  <a:prstClr val="black"/>
                </a:solidFill>
              </a:rPr>
              <a:pPr defTabSz="966612" fontAlgn="base">
                <a:spcBef>
                  <a:spcPct val="0"/>
                </a:spcBef>
                <a:spcAft>
                  <a:spcPct val="0"/>
                </a:spcAft>
                <a:defRPr/>
              </a:pPr>
              <a:t>15</a:t>
            </a:fld>
            <a:endParaRPr lang="en-US" altLang="en-US">
              <a:solidFill>
                <a:prstClr val="black"/>
              </a:solidFill>
            </a:endParaRPr>
          </a:p>
        </p:txBody>
      </p:sp>
    </p:spTree>
    <p:extLst>
      <p:ext uri="{BB962C8B-B14F-4D97-AF65-F5344CB8AC3E}">
        <p14:creationId xmlns:p14="http://schemas.microsoft.com/office/powerpoint/2010/main" xmlns="" val="336711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endParaRPr/>
          </a:p>
        </p:txBody>
      </p:sp>
    </p:spTree>
    <p:extLst>
      <p:ext uri="{BB962C8B-B14F-4D97-AF65-F5344CB8AC3E}">
        <p14:creationId xmlns:p14="http://schemas.microsoft.com/office/powerpoint/2010/main" xmlns="" val="231386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931718D4-A685-4E99-B645-7F6B1D7406BF}" type="slidenum">
              <a:rPr lang="en-US" altLang="en-US">
                <a:solidFill>
                  <a:prstClr val="black"/>
                </a:solidFill>
              </a:rPr>
              <a:pPr defTabSz="966612" fontAlgn="base">
                <a:spcBef>
                  <a:spcPct val="0"/>
                </a:spcBef>
                <a:spcAft>
                  <a:spcPct val="0"/>
                </a:spcAft>
                <a:defRPr/>
              </a:pPr>
              <a:t>17</a:t>
            </a:fld>
            <a:endParaRPr lang="en-US" altLang="en-US">
              <a:solidFill>
                <a:prstClr val="black"/>
              </a:solidFill>
            </a:endParaRPr>
          </a:p>
        </p:txBody>
      </p:sp>
    </p:spTree>
    <p:extLst>
      <p:ext uri="{BB962C8B-B14F-4D97-AF65-F5344CB8AC3E}">
        <p14:creationId xmlns:p14="http://schemas.microsoft.com/office/powerpoint/2010/main" xmlns="" val="3488750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4. Speech speaks about </a:t>
            </a:r>
            <a:r>
              <a:rPr lang="en-US" altLang="en-US" dirty="0" err="1"/>
              <a:t>industrialisaation,not</a:t>
            </a:r>
            <a:r>
              <a:rPr lang="en-US" altLang="en-US" dirty="0"/>
              <a:t> technological growth  and agriculture (</a:t>
            </a:r>
            <a:r>
              <a:rPr lang="en-US" altLang="en-US" dirty="0" err="1"/>
              <a:t>labour</a:t>
            </a:r>
            <a:r>
              <a:rPr lang="en-US" altLang="en-US" dirty="0"/>
              <a:t> intensive growth)</a:t>
            </a:r>
          </a:p>
          <a:p>
            <a:endParaRPr lang="en-US"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931718D4-A685-4E99-B645-7F6B1D7406BF}" type="slidenum">
              <a:rPr lang="en-US" altLang="en-US">
                <a:solidFill>
                  <a:prstClr val="black"/>
                </a:solidFill>
              </a:rPr>
              <a:pPr defTabSz="966612" fontAlgn="base">
                <a:spcBef>
                  <a:spcPct val="0"/>
                </a:spcBef>
                <a:spcAft>
                  <a:spcPct val="0"/>
                </a:spcAft>
                <a:defRPr/>
              </a:pPr>
              <a:t>18</a:t>
            </a:fld>
            <a:endParaRPr lang="en-US" altLang="en-US" dirty="0">
              <a:solidFill>
                <a:prstClr val="black"/>
              </a:solidFill>
            </a:endParaRPr>
          </a:p>
        </p:txBody>
      </p:sp>
    </p:spTree>
    <p:extLst>
      <p:ext uri="{BB962C8B-B14F-4D97-AF65-F5344CB8AC3E}">
        <p14:creationId xmlns:p14="http://schemas.microsoft.com/office/powerpoint/2010/main" xmlns="" val="3202040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931718D4-A685-4E99-B645-7F6B1D7406BF}" type="slidenum">
              <a:rPr lang="en-US" altLang="en-US">
                <a:solidFill>
                  <a:prstClr val="black"/>
                </a:solidFill>
              </a:rPr>
              <a:pPr defTabSz="966612" fontAlgn="base">
                <a:spcBef>
                  <a:spcPct val="0"/>
                </a:spcBef>
                <a:spcAft>
                  <a:spcPct val="0"/>
                </a:spcAft>
                <a:defRPr/>
              </a:pPr>
              <a:t>19</a:t>
            </a:fld>
            <a:endParaRPr lang="en-US" altLang="en-US">
              <a:solidFill>
                <a:prstClr val="black"/>
              </a:solidFill>
            </a:endParaRPr>
          </a:p>
        </p:txBody>
      </p:sp>
    </p:spTree>
    <p:extLst>
      <p:ext uri="{BB962C8B-B14F-4D97-AF65-F5344CB8AC3E}">
        <p14:creationId xmlns:p14="http://schemas.microsoft.com/office/powerpoint/2010/main" xmlns="" val="2158086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931718D4-A685-4E99-B645-7F6B1D7406BF}" type="slidenum">
              <a:rPr lang="en-US" altLang="en-US">
                <a:solidFill>
                  <a:prstClr val="black"/>
                </a:solidFill>
              </a:rPr>
              <a:pPr defTabSz="966612" fontAlgn="base">
                <a:spcBef>
                  <a:spcPct val="0"/>
                </a:spcBef>
                <a:spcAft>
                  <a:spcPct val="0"/>
                </a:spcAft>
                <a:defRPr/>
              </a:pPr>
              <a:t>20</a:t>
            </a:fld>
            <a:endParaRPr lang="en-US" altLang="en-US">
              <a:solidFill>
                <a:prstClr val="black"/>
              </a:solidFill>
            </a:endParaRPr>
          </a:p>
        </p:txBody>
      </p:sp>
    </p:spTree>
    <p:extLst>
      <p:ext uri="{BB962C8B-B14F-4D97-AF65-F5344CB8AC3E}">
        <p14:creationId xmlns:p14="http://schemas.microsoft.com/office/powerpoint/2010/main" xmlns="" val="1110349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endParaRPr/>
          </a:p>
        </p:txBody>
      </p:sp>
    </p:spTree>
    <p:extLst>
      <p:ext uri="{BB962C8B-B14F-4D97-AF65-F5344CB8AC3E}">
        <p14:creationId xmlns:p14="http://schemas.microsoft.com/office/powerpoint/2010/main" xmlns="" val="689393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EFAEF73-DC58-4DED-BA72-75BD1E55A8E3}" type="slidenum">
              <a:rPr lang="en-ZA" smtClean="0"/>
              <a:pPr/>
              <a:t>21</a:t>
            </a:fld>
            <a:endParaRPr lang="en-ZA"/>
          </a:p>
        </p:txBody>
      </p:sp>
    </p:spTree>
    <p:extLst>
      <p:ext uri="{BB962C8B-B14F-4D97-AF65-F5344CB8AC3E}">
        <p14:creationId xmlns:p14="http://schemas.microsoft.com/office/powerpoint/2010/main" xmlns="" val="4000001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931718D4-A685-4E99-B645-7F6B1D7406BF}" type="slidenum">
              <a:rPr lang="en-US" altLang="en-US">
                <a:solidFill>
                  <a:prstClr val="black"/>
                </a:solidFill>
              </a:rPr>
              <a:pPr defTabSz="966612" fontAlgn="base">
                <a:spcBef>
                  <a:spcPct val="0"/>
                </a:spcBef>
                <a:spcAft>
                  <a:spcPct val="0"/>
                </a:spcAft>
                <a:defRPr/>
              </a:pPr>
              <a:t>22</a:t>
            </a:fld>
            <a:endParaRPr lang="en-US" altLang="en-US">
              <a:solidFill>
                <a:prstClr val="black"/>
              </a:solidFill>
            </a:endParaRPr>
          </a:p>
        </p:txBody>
      </p:sp>
    </p:spTree>
    <p:extLst>
      <p:ext uri="{BB962C8B-B14F-4D97-AF65-F5344CB8AC3E}">
        <p14:creationId xmlns:p14="http://schemas.microsoft.com/office/powerpoint/2010/main" xmlns="" val="501620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362480" indent="-362480">
              <a:buFontTx/>
              <a:buAutoNum type="arabicParenBoth"/>
            </a:pPr>
            <a:r>
              <a:rPr lang="en-ZA" dirty="0">
                <a:solidFill>
                  <a:prstClr val="black"/>
                </a:solidFill>
                <a:latin typeface=" Garamond "/>
              </a:rPr>
              <a:t>The institutional sprawl may have led to implementation crawl and the very slow pace of change. The over regulation and bureaucratisation of the system may be impeding rather than facilitating skills delivery</a:t>
            </a:r>
            <a:r>
              <a:rPr lang="en-ZA" sz="2500" dirty="0">
                <a:solidFill>
                  <a:prstClr val="black"/>
                </a:solidFill>
                <a:latin typeface=" Garamond "/>
              </a:rPr>
              <a:t>. Two stories: </a:t>
            </a:r>
            <a:r>
              <a:rPr lang="en-US" dirty="0">
                <a:solidFill>
                  <a:prstClr val="black"/>
                </a:solidFill>
              </a:rPr>
              <a:t>The NQF as ‘overarching’ </a:t>
            </a:r>
            <a:r>
              <a:rPr lang="en-US" i="1" dirty="0">
                <a:solidFill>
                  <a:prstClr val="black"/>
                </a:solidFill>
              </a:rPr>
              <a:t>enabling</a:t>
            </a:r>
            <a:r>
              <a:rPr lang="en-US" dirty="0">
                <a:solidFill>
                  <a:prstClr val="black"/>
                </a:solidFill>
              </a:rPr>
              <a:t> framework and The NQF as technocratic, overregulating disabling</a:t>
            </a:r>
            <a:r>
              <a:rPr lang="en-US" i="1" dirty="0">
                <a:solidFill>
                  <a:prstClr val="black"/>
                </a:solidFill>
              </a:rPr>
              <a:t>.</a:t>
            </a:r>
            <a:r>
              <a:rPr lang="en-US" dirty="0">
                <a:solidFill>
                  <a:prstClr val="black"/>
                </a:solidFill>
              </a:rPr>
              <a:t> </a:t>
            </a:r>
          </a:p>
          <a:p>
            <a:endParaRPr lang="en-US"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931718D4-A685-4E99-B645-7F6B1D7406BF}" type="slidenum">
              <a:rPr lang="en-US" altLang="en-US">
                <a:solidFill>
                  <a:prstClr val="black"/>
                </a:solidFill>
              </a:rPr>
              <a:pPr defTabSz="966612" fontAlgn="base">
                <a:spcBef>
                  <a:spcPct val="0"/>
                </a:spcBef>
                <a:spcAft>
                  <a:spcPct val="0"/>
                </a:spcAft>
                <a:defRPr/>
              </a:pPr>
              <a:t>23</a:t>
            </a:fld>
            <a:endParaRPr lang="en-US" altLang="en-US">
              <a:solidFill>
                <a:prstClr val="black"/>
              </a:solidFill>
            </a:endParaRPr>
          </a:p>
        </p:txBody>
      </p:sp>
    </p:spTree>
    <p:extLst>
      <p:ext uri="{BB962C8B-B14F-4D97-AF65-F5344CB8AC3E}">
        <p14:creationId xmlns:p14="http://schemas.microsoft.com/office/powerpoint/2010/main" xmlns="" val="1367503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931718D4-A685-4E99-B645-7F6B1D7406BF}" type="slidenum">
              <a:rPr lang="en-US" altLang="en-US">
                <a:solidFill>
                  <a:prstClr val="black"/>
                </a:solidFill>
              </a:rPr>
              <a:pPr defTabSz="966612" fontAlgn="base">
                <a:spcBef>
                  <a:spcPct val="0"/>
                </a:spcBef>
                <a:spcAft>
                  <a:spcPct val="0"/>
                </a:spcAft>
                <a:defRPr/>
              </a:pPr>
              <a:t>24</a:t>
            </a:fld>
            <a:endParaRPr lang="en-US" altLang="en-US">
              <a:solidFill>
                <a:prstClr val="black"/>
              </a:solidFill>
            </a:endParaRPr>
          </a:p>
        </p:txBody>
      </p:sp>
    </p:spTree>
    <p:extLst>
      <p:ext uri="{BB962C8B-B14F-4D97-AF65-F5344CB8AC3E}">
        <p14:creationId xmlns:p14="http://schemas.microsoft.com/office/powerpoint/2010/main" xmlns="" val="1254568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931718D4-A685-4E99-B645-7F6B1D7406BF}" type="slidenum">
              <a:rPr lang="en-US" altLang="en-US">
                <a:solidFill>
                  <a:prstClr val="black"/>
                </a:solidFill>
              </a:rPr>
              <a:pPr defTabSz="966612" fontAlgn="base">
                <a:spcBef>
                  <a:spcPct val="0"/>
                </a:spcBef>
                <a:spcAft>
                  <a:spcPct val="0"/>
                </a:spcAft>
                <a:defRPr/>
              </a:pPr>
              <a:t>25</a:t>
            </a:fld>
            <a:endParaRPr lang="en-US" altLang="en-US">
              <a:solidFill>
                <a:prstClr val="black"/>
              </a:solidFill>
            </a:endParaRPr>
          </a:p>
        </p:txBody>
      </p:sp>
    </p:spTree>
    <p:extLst>
      <p:ext uri="{BB962C8B-B14F-4D97-AF65-F5344CB8AC3E}">
        <p14:creationId xmlns:p14="http://schemas.microsoft.com/office/powerpoint/2010/main" xmlns="" val="362751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931718D4-A685-4E99-B645-7F6B1D7406BF}" type="slidenum">
              <a:rPr lang="en-US" altLang="en-US">
                <a:solidFill>
                  <a:prstClr val="black"/>
                </a:solidFill>
              </a:rPr>
              <a:pPr defTabSz="966612" fontAlgn="base">
                <a:spcBef>
                  <a:spcPct val="0"/>
                </a:spcBef>
                <a:spcAft>
                  <a:spcPct val="0"/>
                </a:spcAft>
                <a:defRPr/>
              </a:pPr>
              <a:t>26</a:t>
            </a:fld>
            <a:endParaRPr lang="en-US" altLang="en-US">
              <a:solidFill>
                <a:prstClr val="black"/>
              </a:solidFill>
            </a:endParaRPr>
          </a:p>
        </p:txBody>
      </p:sp>
    </p:spTree>
    <p:extLst>
      <p:ext uri="{BB962C8B-B14F-4D97-AF65-F5344CB8AC3E}">
        <p14:creationId xmlns:p14="http://schemas.microsoft.com/office/powerpoint/2010/main" xmlns="" val="3162013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endParaRPr/>
          </a:p>
        </p:txBody>
      </p:sp>
    </p:spTree>
    <p:extLst>
      <p:ext uri="{BB962C8B-B14F-4D97-AF65-F5344CB8AC3E}">
        <p14:creationId xmlns:p14="http://schemas.microsoft.com/office/powerpoint/2010/main" xmlns="" val="1583870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931718D4-A685-4E99-B645-7F6B1D7406BF}" type="slidenum">
              <a:rPr lang="en-US" altLang="en-US">
                <a:solidFill>
                  <a:prstClr val="black"/>
                </a:solidFill>
              </a:rPr>
              <a:pPr defTabSz="966612" fontAlgn="base">
                <a:spcBef>
                  <a:spcPct val="0"/>
                </a:spcBef>
                <a:spcAft>
                  <a:spcPct val="0"/>
                </a:spcAft>
                <a:defRPr/>
              </a:pPr>
              <a:t>28</a:t>
            </a:fld>
            <a:endParaRPr lang="en-US" altLang="en-US">
              <a:solidFill>
                <a:prstClr val="black"/>
              </a:solidFill>
            </a:endParaRPr>
          </a:p>
        </p:txBody>
      </p:sp>
    </p:spTree>
    <p:extLst>
      <p:ext uri="{BB962C8B-B14F-4D97-AF65-F5344CB8AC3E}">
        <p14:creationId xmlns:p14="http://schemas.microsoft.com/office/powerpoint/2010/main" xmlns="" val="13893542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931718D4-A685-4E99-B645-7F6B1D7406BF}" type="slidenum">
              <a:rPr lang="en-US" altLang="en-US">
                <a:solidFill>
                  <a:prstClr val="black"/>
                </a:solidFill>
              </a:rPr>
              <a:pPr defTabSz="966612" fontAlgn="base">
                <a:spcBef>
                  <a:spcPct val="0"/>
                </a:spcBef>
                <a:spcAft>
                  <a:spcPct val="0"/>
                </a:spcAft>
                <a:defRPr/>
              </a:pPr>
              <a:t>29</a:t>
            </a:fld>
            <a:endParaRPr lang="en-US" altLang="en-US">
              <a:solidFill>
                <a:prstClr val="black"/>
              </a:solidFill>
            </a:endParaRPr>
          </a:p>
        </p:txBody>
      </p:sp>
    </p:spTree>
    <p:extLst>
      <p:ext uri="{BB962C8B-B14F-4D97-AF65-F5344CB8AC3E}">
        <p14:creationId xmlns:p14="http://schemas.microsoft.com/office/powerpoint/2010/main" xmlns="" val="28396373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500" dirty="0">
                <a:solidFill>
                  <a:srgbClr val="FF0000"/>
                </a:solidFill>
              </a:rPr>
              <a:t>2 clicks for complete content</a:t>
            </a:r>
          </a:p>
        </p:txBody>
      </p:sp>
      <p:sp>
        <p:nvSpPr>
          <p:cNvPr id="4" name="Slide Number Placeholder 3"/>
          <p:cNvSpPr>
            <a:spLocks noGrp="1"/>
          </p:cNvSpPr>
          <p:nvPr>
            <p:ph type="sldNum" sz="quarter" idx="10"/>
          </p:nvPr>
        </p:nvSpPr>
        <p:spPr/>
        <p:txBody>
          <a:bodyPr/>
          <a:lstStyle/>
          <a:p>
            <a:fld id="{AEFAEF73-DC58-4DED-BA72-75BD1E55A8E3}" type="slidenum">
              <a:rPr lang="en-ZA" smtClean="0"/>
              <a:pPr/>
              <a:t>30</a:t>
            </a:fld>
            <a:endParaRPr lang="en-ZA"/>
          </a:p>
        </p:txBody>
      </p:sp>
    </p:spTree>
    <p:extLst>
      <p:ext uri="{BB962C8B-B14F-4D97-AF65-F5344CB8AC3E}">
        <p14:creationId xmlns:p14="http://schemas.microsoft.com/office/powerpoint/2010/main" xmlns="" val="3813984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endParaRPr/>
          </a:p>
        </p:txBody>
      </p:sp>
    </p:spTree>
    <p:extLst>
      <p:ext uri="{BB962C8B-B14F-4D97-AF65-F5344CB8AC3E}">
        <p14:creationId xmlns:p14="http://schemas.microsoft.com/office/powerpoint/2010/main" xmlns="" val="3137935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total allocation to health in the Appropriation Bill is R47.1 billion. The bulk of public expenditure on healthcare is allocated to </a:t>
            </a:r>
            <a:r>
              <a:rPr lang="en-US" altLang="en-US" dirty="0" err="1"/>
              <a:t>programmes</a:t>
            </a:r>
            <a:r>
              <a:rPr lang="en-US" altLang="en-US" dirty="0"/>
              <a:t> 3 and 5, namely HIV/AIDS, TB and Maternal and Child Health, and Hospitals, Tertiary Health Services and Human Resources Development. Each of these two </a:t>
            </a:r>
            <a:r>
              <a:rPr lang="en-US" altLang="en-US" dirty="0" err="1"/>
              <a:t>programmes</a:t>
            </a:r>
            <a:r>
              <a:rPr lang="en-US" altLang="en-US" dirty="0"/>
              <a:t> receive approximately R25 billion. These two </a:t>
            </a:r>
            <a:r>
              <a:rPr lang="en-US" altLang="en-US" dirty="0" err="1"/>
              <a:t>programmes</a:t>
            </a:r>
            <a:r>
              <a:rPr lang="en-US" altLang="en-US" dirty="0"/>
              <a:t> receive 44% and 47% respectively of the total allocation, i.e. 92% in total. Only R1 billion or 3.5% of the appropriation is allocated to the implementation of national health insurance, a figure that will rise to R3 billion or 5.5% of the budget by 2020/21. The overall increase in allocation is modest when taking away inflation and other tax increases. It should be noted the biggest year on year increase in the allocation for program 2 averaging 46%. </a:t>
            </a:r>
          </a:p>
          <a:p>
            <a:endParaRPr lang="en-US"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931718D4-A685-4E99-B645-7F6B1D7406BF}" type="slidenum">
              <a:rPr lang="en-US" altLang="en-US">
                <a:solidFill>
                  <a:prstClr val="black"/>
                </a:solidFill>
              </a:rPr>
              <a:pPr defTabSz="966612" fontAlgn="base">
                <a:spcBef>
                  <a:spcPct val="0"/>
                </a:spcBef>
                <a:spcAft>
                  <a:spcPct val="0"/>
                </a:spcAft>
                <a:defRPr/>
              </a:pPr>
              <a:t>31</a:t>
            </a:fld>
            <a:endParaRPr lang="en-US" altLang="en-US">
              <a:solidFill>
                <a:prstClr val="black"/>
              </a:solidFill>
            </a:endParaRPr>
          </a:p>
        </p:txBody>
      </p:sp>
    </p:spTree>
    <p:extLst>
      <p:ext uri="{BB962C8B-B14F-4D97-AF65-F5344CB8AC3E}">
        <p14:creationId xmlns:p14="http://schemas.microsoft.com/office/powerpoint/2010/main" xmlns="" val="14783875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xfrm>
            <a:off x="731520" y="4620578"/>
            <a:ext cx="5852160" cy="485381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concentration index is a key and well established metric in the study of inequalities in health. The index takes on a value between -1 and +1. Higher negative values mean that the particular measure is more prevalent among the poor, while higher positive values mean that the measure is more prevalent among the rich. Zero values denote equality or the absence of inequality. These indices can be calculated for any number of health- and health-related outcomes, including variables representing each of the various dimensions of access to health care.</a:t>
            </a:r>
          </a:p>
          <a:p>
            <a:endParaRPr lang="en-US" altLang="en-US" dirty="0" smtClean="0"/>
          </a:p>
          <a:p>
            <a:r>
              <a:rPr lang="en-US" altLang="en-US" dirty="0"/>
              <a:t>Across the continuum of access to healthcare, all the ‘negative’ outcomes have negative concentration indices (i.e. being more prevalent amongst the poor), while the ‘positive’ ones have positive outcomes (i.e. being more prevalent among the rich). In terms of health care need, all four measures of need, represented here by the WHODAS disability assessment schedule, the Kessler psychological distress scale, and an index of post-traumatic stress disorder, take on negative values, i.e. the prevalence of need is greater among the poor than the rich. Those perceiving a need for care, moreover, do not necessarily access care. The poor are more likely to have postponed seeking medical care or to have not received care. The index values for public and private care and for medical aid reflect the long entrenched inequity in the health care sector, with the affluent being more likely to have access to medical aid and private care and the poor being reliant on public health care services. As expected, problems with ability to pay for care and medicine is also more pronounced among the poor. In terms of the consequences of care, the affluent are more satisfied with the services rendered in the health care system, likely because they have access to private rather than public care. Note  Education plays an important role.  Health needs to be seen as a investment.</a:t>
            </a:r>
          </a:p>
          <a:p>
            <a:endParaRPr lang="en-US"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931718D4-A685-4E99-B645-7F6B1D7406BF}" type="slidenum">
              <a:rPr lang="en-US" altLang="en-US">
                <a:solidFill>
                  <a:prstClr val="black"/>
                </a:solidFill>
              </a:rPr>
              <a:pPr defTabSz="966612" fontAlgn="base">
                <a:spcBef>
                  <a:spcPct val="0"/>
                </a:spcBef>
                <a:spcAft>
                  <a:spcPct val="0"/>
                </a:spcAft>
                <a:defRPr/>
              </a:pPr>
              <a:t>32</a:t>
            </a:fld>
            <a:endParaRPr lang="en-US" altLang="en-US">
              <a:solidFill>
                <a:prstClr val="black"/>
              </a:solidFill>
            </a:endParaRPr>
          </a:p>
        </p:txBody>
      </p:sp>
    </p:spTree>
    <p:extLst>
      <p:ext uri="{BB962C8B-B14F-4D97-AF65-F5344CB8AC3E}">
        <p14:creationId xmlns:p14="http://schemas.microsoft.com/office/powerpoint/2010/main" xmlns="" val="41771681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Health inequalities in South Africa therefore remain stark and is extensive. Ultimately, the inequalities in health and health care faced by the poor are compounded as one moves across the various dimensions of access to health care. The poor are at a disadvantage across the continuum of access to health care, from health care needs, to health care seeking and </a:t>
            </a:r>
            <a:r>
              <a:rPr lang="en-US" altLang="en-US" dirty="0" err="1"/>
              <a:t>utilisation</a:t>
            </a:r>
            <a:r>
              <a:rPr lang="en-US" altLang="en-US" dirty="0"/>
              <a:t>, to affordability and satisfaction, thus compounding and ensconcing the degree of inequality. These inequalities in access to health care and to quality health care calls for efforts to ensure universal health coverage (UHC). In South Africa’s case, the main policy response in this domain is the implementation of national health insurance (NHI). The transition therefore to NHI is imperative in light of The National Development Plan’s aim to achieve a significant shift in equity, efficiency and quality of healthcare service provision by 2030. However, constraints in fiscal space asks serious questions as to how exactly the country needs to pursue the quest for universal health care (UHC) in the short-, medium- and longer-term.</a:t>
            </a:r>
          </a:p>
          <a:p>
            <a:endParaRPr lang="en-US"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931718D4-A685-4E99-B645-7F6B1D7406BF}" type="slidenum">
              <a:rPr lang="en-US" altLang="en-US">
                <a:solidFill>
                  <a:prstClr val="black"/>
                </a:solidFill>
              </a:rPr>
              <a:pPr defTabSz="966612" fontAlgn="base">
                <a:spcBef>
                  <a:spcPct val="0"/>
                </a:spcBef>
                <a:spcAft>
                  <a:spcPct val="0"/>
                </a:spcAft>
                <a:defRPr/>
              </a:pPr>
              <a:t>33</a:t>
            </a:fld>
            <a:endParaRPr lang="en-US" altLang="en-US" dirty="0">
              <a:solidFill>
                <a:prstClr val="black"/>
              </a:solidFill>
            </a:endParaRPr>
          </a:p>
        </p:txBody>
      </p:sp>
    </p:spTree>
    <p:extLst>
      <p:ext uri="{BB962C8B-B14F-4D97-AF65-F5344CB8AC3E}">
        <p14:creationId xmlns:p14="http://schemas.microsoft.com/office/powerpoint/2010/main" xmlns="" val="1150637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Government has implemented many important health care </a:t>
            </a:r>
            <a:r>
              <a:rPr lang="en-US" altLang="en-US" dirty="0" err="1"/>
              <a:t>programmes</a:t>
            </a:r>
            <a:r>
              <a:rPr lang="en-US" altLang="en-US" dirty="0"/>
              <a:t> in the last few years and will in the next few year proceed to implement and scale-up these and other </a:t>
            </a:r>
            <a:r>
              <a:rPr lang="en-US" altLang="en-US" dirty="0" err="1"/>
              <a:t>programmes</a:t>
            </a:r>
            <a:r>
              <a:rPr lang="en-US" altLang="en-US" dirty="0"/>
              <a:t>. A few examples of such initiatives include the integrated school health programme (ISHP), the pending implementation of the sugar tax, public awareness campaign to complement the health promotion levy  on sugary beverages and to establish health technology assessment unit, and proposed changes in tobacco control and legislation regarding alcohol. It is imperative that adequate funding be invested in extensive prospective evaluations of these and other health care </a:t>
            </a:r>
            <a:r>
              <a:rPr lang="en-US" altLang="en-US" dirty="0" err="1"/>
              <a:t>programmes</a:t>
            </a:r>
            <a:r>
              <a:rPr lang="en-US" altLang="en-US" dirty="0"/>
              <a:t> rather than in the limited retrospective assessment of programme impacts and implementation.</a:t>
            </a:r>
          </a:p>
          <a:p>
            <a:endParaRPr lang="en-US"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931718D4-A685-4E99-B645-7F6B1D7406BF}" type="slidenum">
              <a:rPr lang="en-US" altLang="en-US">
                <a:solidFill>
                  <a:prstClr val="black"/>
                </a:solidFill>
              </a:rPr>
              <a:pPr defTabSz="966612" fontAlgn="base">
                <a:spcBef>
                  <a:spcPct val="0"/>
                </a:spcBef>
                <a:spcAft>
                  <a:spcPct val="0"/>
                </a:spcAft>
                <a:defRPr/>
              </a:pPr>
              <a:t>34</a:t>
            </a:fld>
            <a:endParaRPr lang="en-US" altLang="en-US" dirty="0">
              <a:solidFill>
                <a:prstClr val="black"/>
              </a:solidFill>
            </a:endParaRPr>
          </a:p>
        </p:txBody>
      </p:sp>
    </p:spTree>
    <p:extLst>
      <p:ext uri="{BB962C8B-B14F-4D97-AF65-F5344CB8AC3E}">
        <p14:creationId xmlns:p14="http://schemas.microsoft.com/office/powerpoint/2010/main" xmlns="" val="24952186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endParaRPr/>
          </a:p>
        </p:txBody>
      </p:sp>
    </p:spTree>
    <p:extLst>
      <p:ext uri="{BB962C8B-B14F-4D97-AF65-F5344CB8AC3E}">
        <p14:creationId xmlns:p14="http://schemas.microsoft.com/office/powerpoint/2010/main" xmlns="" val="30048194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EFAEF73-DC58-4DED-BA72-75BD1E55A8E3}" type="slidenum">
              <a:rPr lang="en-ZA" smtClean="0"/>
              <a:pPr/>
              <a:t>36</a:t>
            </a:fld>
            <a:endParaRPr lang="en-ZA"/>
          </a:p>
        </p:txBody>
      </p:sp>
    </p:spTree>
    <p:extLst>
      <p:ext uri="{BB962C8B-B14F-4D97-AF65-F5344CB8AC3E}">
        <p14:creationId xmlns:p14="http://schemas.microsoft.com/office/powerpoint/2010/main" xmlns="" val="35084190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500" dirty="0">
                <a:solidFill>
                  <a:srgbClr val="FF0000"/>
                </a:solidFill>
              </a:rPr>
              <a:t>2 clicks for complete content </a:t>
            </a:r>
          </a:p>
        </p:txBody>
      </p:sp>
      <p:sp>
        <p:nvSpPr>
          <p:cNvPr id="4" name="Slide Number Placeholder 3"/>
          <p:cNvSpPr>
            <a:spLocks noGrp="1"/>
          </p:cNvSpPr>
          <p:nvPr>
            <p:ph type="sldNum" sz="quarter" idx="10"/>
          </p:nvPr>
        </p:nvSpPr>
        <p:spPr/>
        <p:txBody>
          <a:bodyPr/>
          <a:lstStyle/>
          <a:p>
            <a:fld id="{AEFAEF73-DC58-4DED-BA72-75BD1E55A8E3}" type="slidenum">
              <a:rPr lang="en-ZA" smtClean="0"/>
              <a:pPr/>
              <a:t>37</a:t>
            </a:fld>
            <a:endParaRPr lang="en-ZA"/>
          </a:p>
        </p:txBody>
      </p:sp>
    </p:spTree>
    <p:extLst>
      <p:ext uri="{BB962C8B-B14F-4D97-AF65-F5344CB8AC3E}">
        <p14:creationId xmlns:p14="http://schemas.microsoft.com/office/powerpoint/2010/main" xmlns="" val="36316572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931718D4-A685-4E99-B645-7F6B1D7406BF}" type="slidenum">
              <a:rPr lang="en-US" altLang="en-US">
                <a:solidFill>
                  <a:prstClr val="black"/>
                </a:solidFill>
              </a:rPr>
              <a:pPr defTabSz="966612" fontAlgn="base">
                <a:spcBef>
                  <a:spcPct val="0"/>
                </a:spcBef>
                <a:spcAft>
                  <a:spcPct val="0"/>
                </a:spcAft>
                <a:defRPr/>
              </a:pPr>
              <a:t>38</a:t>
            </a:fld>
            <a:endParaRPr lang="en-US" altLang="en-US">
              <a:solidFill>
                <a:prstClr val="black"/>
              </a:solidFill>
            </a:endParaRPr>
          </a:p>
        </p:txBody>
      </p:sp>
    </p:spTree>
    <p:extLst>
      <p:ext uri="{BB962C8B-B14F-4D97-AF65-F5344CB8AC3E}">
        <p14:creationId xmlns:p14="http://schemas.microsoft.com/office/powerpoint/2010/main" xmlns="" val="40887078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500" dirty="0">
                <a:solidFill>
                  <a:srgbClr val="FF0000"/>
                </a:solidFill>
              </a:rPr>
              <a:t>3 clicks for complete content</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931718D4-A685-4E99-B645-7F6B1D7406BF}" type="slidenum">
              <a:rPr lang="en-US" altLang="en-US">
                <a:solidFill>
                  <a:prstClr val="black"/>
                </a:solidFill>
              </a:rPr>
              <a:pPr defTabSz="966612" fontAlgn="base">
                <a:spcBef>
                  <a:spcPct val="0"/>
                </a:spcBef>
                <a:spcAft>
                  <a:spcPct val="0"/>
                </a:spcAft>
                <a:defRPr/>
              </a:pPr>
              <a:t>39</a:t>
            </a:fld>
            <a:endParaRPr lang="en-US" altLang="en-US">
              <a:solidFill>
                <a:prstClr val="black"/>
              </a:solidFill>
            </a:endParaRPr>
          </a:p>
        </p:txBody>
      </p:sp>
    </p:spTree>
    <p:extLst>
      <p:ext uri="{BB962C8B-B14F-4D97-AF65-F5344CB8AC3E}">
        <p14:creationId xmlns:p14="http://schemas.microsoft.com/office/powerpoint/2010/main" xmlns="" val="34882035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931718D4-A685-4E99-B645-7F6B1D7406BF}" type="slidenum">
              <a:rPr lang="en-US" altLang="en-US">
                <a:solidFill>
                  <a:prstClr val="black"/>
                </a:solidFill>
              </a:rPr>
              <a:pPr defTabSz="966612" fontAlgn="base">
                <a:spcBef>
                  <a:spcPct val="0"/>
                </a:spcBef>
                <a:spcAft>
                  <a:spcPct val="0"/>
                </a:spcAft>
                <a:defRPr/>
              </a:pPr>
              <a:t>40</a:t>
            </a:fld>
            <a:endParaRPr lang="en-US" altLang="en-US">
              <a:solidFill>
                <a:prstClr val="black"/>
              </a:solidFill>
            </a:endParaRPr>
          </a:p>
        </p:txBody>
      </p:sp>
    </p:spTree>
    <p:extLst>
      <p:ext uri="{BB962C8B-B14F-4D97-AF65-F5344CB8AC3E}">
        <p14:creationId xmlns:p14="http://schemas.microsoft.com/office/powerpoint/2010/main" xmlns="" val="3927689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931718D4-A685-4E99-B645-7F6B1D7406BF}" type="slidenum">
              <a:rPr lang="en-US" altLang="en-US">
                <a:solidFill>
                  <a:prstClr val="black"/>
                </a:solidFill>
              </a:rPr>
              <a:pPr defTabSz="966612" fontAlgn="base">
                <a:spcBef>
                  <a:spcPct val="0"/>
                </a:spcBef>
                <a:spcAft>
                  <a:spcPct val="0"/>
                </a:spcAft>
                <a:defRPr/>
              </a:pPr>
              <a:t>5</a:t>
            </a:fld>
            <a:endParaRPr lang="en-US" altLang="en-US">
              <a:solidFill>
                <a:prstClr val="black"/>
              </a:solidFill>
            </a:endParaRPr>
          </a:p>
        </p:txBody>
      </p:sp>
    </p:spTree>
    <p:extLst>
      <p:ext uri="{BB962C8B-B14F-4D97-AF65-F5344CB8AC3E}">
        <p14:creationId xmlns:p14="http://schemas.microsoft.com/office/powerpoint/2010/main" xmlns="" val="31762515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931718D4-A685-4E99-B645-7F6B1D7406BF}" type="slidenum">
              <a:rPr lang="en-US" altLang="en-US">
                <a:solidFill>
                  <a:prstClr val="black"/>
                </a:solidFill>
              </a:rPr>
              <a:pPr defTabSz="966612" fontAlgn="base">
                <a:spcBef>
                  <a:spcPct val="0"/>
                </a:spcBef>
                <a:spcAft>
                  <a:spcPct val="0"/>
                </a:spcAft>
                <a:defRPr/>
              </a:pPr>
              <a:t>41</a:t>
            </a:fld>
            <a:endParaRPr lang="en-US" altLang="en-US">
              <a:solidFill>
                <a:prstClr val="black"/>
              </a:solidFill>
            </a:endParaRPr>
          </a:p>
        </p:txBody>
      </p:sp>
    </p:spTree>
    <p:extLst>
      <p:ext uri="{BB962C8B-B14F-4D97-AF65-F5344CB8AC3E}">
        <p14:creationId xmlns:p14="http://schemas.microsoft.com/office/powerpoint/2010/main" xmlns="" val="34570005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EFAEF73-DC58-4DED-BA72-75BD1E55A8E3}" type="slidenum">
              <a:rPr lang="en-ZA" smtClean="0"/>
              <a:pPr/>
              <a:t>42</a:t>
            </a:fld>
            <a:endParaRPr lang="en-ZA"/>
          </a:p>
        </p:txBody>
      </p:sp>
    </p:spTree>
    <p:extLst>
      <p:ext uri="{BB962C8B-B14F-4D97-AF65-F5344CB8AC3E}">
        <p14:creationId xmlns:p14="http://schemas.microsoft.com/office/powerpoint/2010/main" xmlns="" val="33059183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EFAEF73-DC58-4DED-BA72-75BD1E55A8E3}" type="slidenum">
              <a:rPr lang="en-ZA" smtClean="0"/>
              <a:pPr/>
              <a:t>43</a:t>
            </a:fld>
            <a:endParaRPr lang="en-ZA"/>
          </a:p>
        </p:txBody>
      </p:sp>
    </p:spTree>
    <p:extLst>
      <p:ext uri="{BB962C8B-B14F-4D97-AF65-F5344CB8AC3E}">
        <p14:creationId xmlns:p14="http://schemas.microsoft.com/office/powerpoint/2010/main" xmlns="" val="18553757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5f391192_02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5f391192_029: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endParaRPr/>
          </a:p>
        </p:txBody>
      </p:sp>
    </p:spTree>
    <p:extLst>
      <p:ext uri="{BB962C8B-B14F-4D97-AF65-F5344CB8AC3E}">
        <p14:creationId xmlns:p14="http://schemas.microsoft.com/office/powerpoint/2010/main" xmlns="" val="42672313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931718D4-A685-4E99-B645-7F6B1D7406BF}" type="slidenum">
              <a:rPr lang="en-US" altLang="en-US">
                <a:solidFill>
                  <a:prstClr val="black"/>
                </a:solidFill>
              </a:rPr>
              <a:pPr defTabSz="966612" fontAlgn="base">
                <a:spcBef>
                  <a:spcPct val="0"/>
                </a:spcBef>
                <a:spcAft>
                  <a:spcPct val="0"/>
                </a:spcAft>
                <a:defRPr/>
              </a:pPr>
              <a:t>50</a:t>
            </a:fld>
            <a:endParaRPr lang="en-US" altLang="en-US">
              <a:solidFill>
                <a:prstClr val="black"/>
              </a:solidFill>
            </a:endParaRPr>
          </a:p>
        </p:txBody>
      </p:sp>
    </p:spTree>
    <p:extLst>
      <p:ext uri="{BB962C8B-B14F-4D97-AF65-F5344CB8AC3E}">
        <p14:creationId xmlns:p14="http://schemas.microsoft.com/office/powerpoint/2010/main" xmlns="" val="18231046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931718D4-A685-4E99-B645-7F6B1D7406BF}" type="slidenum">
              <a:rPr lang="en-US" altLang="en-US">
                <a:solidFill>
                  <a:prstClr val="black"/>
                </a:solidFill>
              </a:rPr>
              <a:pPr defTabSz="966612" fontAlgn="base">
                <a:spcBef>
                  <a:spcPct val="0"/>
                </a:spcBef>
                <a:spcAft>
                  <a:spcPct val="0"/>
                </a:spcAft>
                <a:defRPr/>
              </a:pPr>
              <a:t>51</a:t>
            </a:fld>
            <a:endParaRPr lang="en-US" altLang="en-US">
              <a:solidFill>
                <a:prstClr val="black"/>
              </a:solidFill>
            </a:endParaRPr>
          </a:p>
        </p:txBody>
      </p:sp>
    </p:spTree>
    <p:extLst>
      <p:ext uri="{BB962C8B-B14F-4D97-AF65-F5344CB8AC3E}">
        <p14:creationId xmlns:p14="http://schemas.microsoft.com/office/powerpoint/2010/main" xmlns="" val="16805151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931718D4-A685-4E99-B645-7F6B1D7406BF}" type="slidenum">
              <a:rPr lang="en-US" altLang="en-US">
                <a:solidFill>
                  <a:prstClr val="black"/>
                </a:solidFill>
              </a:rPr>
              <a:pPr defTabSz="966612" fontAlgn="base">
                <a:spcBef>
                  <a:spcPct val="0"/>
                </a:spcBef>
                <a:spcAft>
                  <a:spcPct val="0"/>
                </a:spcAft>
                <a:defRPr/>
              </a:pPr>
              <a:t>52</a:t>
            </a:fld>
            <a:endParaRPr lang="en-US" altLang="en-US">
              <a:solidFill>
                <a:prstClr val="black"/>
              </a:solidFill>
            </a:endParaRPr>
          </a:p>
        </p:txBody>
      </p:sp>
    </p:spTree>
    <p:extLst>
      <p:ext uri="{BB962C8B-B14F-4D97-AF65-F5344CB8AC3E}">
        <p14:creationId xmlns:p14="http://schemas.microsoft.com/office/powerpoint/2010/main" xmlns="" val="1957446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931718D4-A685-4E99-B645-7F6B1D7406BF}" type="slidenum">
              <a:rPr lang="en-US" altLang="en-US">
                <a:solidFill>
                  <a:prstClr val="black"/>
                </a:solidFill>
              </a:rPr>
              <a:pPr defTabSz="966612" fontAlgn="base">
                <a:spcBef>
                  <a:spcPct val="0"/>
                </a:spcBef>
                <a:spcAft>
                  <a:spcPct val="0"/>
                </a:spcAft>
                <a:defRPr/>
              </a:pPr>
              <a:t>6</a:t>
            </a:fld>
            <a:endParaRPr lang="en-US" altLang="en-US">
              <a:solidFill>
                <a:prstClr val="black"/>
              </a:solidFill>
            </a:endParaRPr>
          </a:p>
        </p:txBody>
      </p:sp>
    </p:spTree>
    <p:extLst>
      <p:ext uri="{BB962C8B-B14F-4D97-AF65-F5344CB8AC3E}">
        <p14:creationId xmlns:p14="http://schemas.microsoft.com/office/powerpoint/2010/main" xmlns="" val="3066590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931718D4-A685-4E99-B645-7F6B1D7406BF}" type="slidenum">
              <a:rPr lang="en-US" altLang="en-US">
                <a:solidFill>
                  <a:prstClr val="black"/>
                </a:solidFill>
              </a:rPr>
              <a:pPr defTabSz="966612" fontAlgn="base">
                <a:spcBef>
                  <a:spcPct val="0"/>
                </a:spcBef>
                <a:spcAft>
                  <a:spcPct val="0"/>
                </a:spcAft>
                <a:defRPr/>
              </a:pPr>
              <a:t>7</a:t>
            </a:fld>
            <a:endParaRPr lang="en-US" altLang="en-US">
              <a:solidFill>
                <a:prstClr val="black"/>
              </a:solidFill>
            </a:endParaRPr>
          </a:p>
        </p:txBody>
      </p:sp>
    </p:spTree>
    <p:extLst>
      <p:ext uri="{BB962C8B-B14F-4D97-AF65-F5344CB8AC3E}">
        <p14:creationId xmlns:p14="http://schemas.microsoft.com/office/powerpoint/2010/main" xmlns="" val="1353711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931718D4-A685-4E99-B645-7F6B1D7406BF}" type="slidenum">
              <a:rPr lang="en-US" altLang="en-US">
                <a:solidFill>
                  <a:prstClr val="black"/>
                </a:solidFill>
              </a:rPr>
              <a:pPr defTabSz="966612" fontAlgn="base">
                <a:spcBef>
                  <a:spcPct val="0"/>
                </a:spcBef>
                <a:spcAft>
                  <a:spcPct val="0"/>
                </a:spcAft>
                <a:defRPr/>
              </a:pPr>
              <a:t>8</a:t>
            </a:fld>
            <a:endParaRPr lang="en-US" altLang="en-US">
              <a:solidFill>
                <a:prstClr val="black"/>
              </a:solidFill>
            </a:endParaRPr>
          </a:p>
        </p:txBody>
      </p:sp>
    </p:spTree>
    <p:extLst>
      <p:ext uri="{BB962C8B-B14F-4D97-AF65-F5344CB8AC3E}">
        <p14:creationId xmlns:p14="http://schemas.microsoft.com/office/powerpoint/2010/main" xmlns="" val="3598606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931718D4-A685-4E99-B645-7F6B1D7406BF}" type="slidenum">
              <a:rPr lang="en-US" altLang="en-US">
                <a:solidFill>
                  <a:prstClr val="black"/>
                </a:solidFill>
              </a:rPr>
              <a:pPr defTabSz="966612" fontAlgn="base">
                <a:spcBef>
                  <a:spcPct val="0"/>
                </a:spcBef>
                <a:spcAft>
                  <a:spcPct val="0"/>
                </a:spcAft>
                <a:defRPr/>
              </a:pPr>
              <a:t>9</a:t>
            </a:fld>
            <a:endParaRPr lang="en-US" altLang="en-US">
              <a:solidFill>
                <a:prstClr val="black"/>
              </a:solidFill>
            </a:endParaRPr>
          </a:p>
        </p:txBody>
      </p:sp>
    </p:spTree>
    <p:extLst>
      <p:ext uri="{BB962C8B-B14F-4D97-AF65-F5344CB8AC3E}">
        <p14:creationId xmlns:p14="http://schemas.microsoft.com/office/powerpoint/2010/main" xmlns="" val="4089267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931718D4-A685-4E99-B645-7F6B1D7406BF}" type="slidenum">
              <a:rPr lang="en-US" altLang="en-US">
                <a:solidFill>
                  <a:prstClr val="black"/>
                </a:solidFill>
              </a:rPr>
              <a:pPr defTabSz="966612" fontAlgn="base">
                <a:spcBef>
                  <a:spcPct val="0"/>
                </a:spcBef>
                <a:spcAft>
                  <a:spcPct val="0"/>
                </a:spcAft>
                <a:defRPr/>
              </a:pPr>
              <a:t>10</a:t>
            </a:fld>
            <a:endParaRPr lang="en-US" altLang="en-US">
              <a:solidFill>
                <a:prstClr val="black"/>
              </a:solidFill>
            </a:endParaRPr>
          </a:p>
        </p:txBody>
      </p:sp>
    </p:spTree>
    <p:extLst>
      <p:ext uri="{BB962C8B-B14F-4D97-AF65-F5344CB8AC3E}">
        <p14:creationId xmlns:p14="http://schemas.microsoft.com/office/powerpoint/2010/main" xmlns="" val="291776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8F1A7BB-D2AB-438B-83E2-486EC5237B9B}" type="slidenum">
              <a:rPr lang="es-ES" altLang="en-US"/>
              <a:pPr>
                <a:defRPr/>
              </a:pPr>
              <a:t>‹#›</a:t>
            </a:fld>
            <a:endParaRPr lang="es-ES" altLang="en-US"/>
          </a:p>
        </p:txBody>
      </p:sp>
    </p:spTree>
    <p:extLst>
      <p:ext uri="{BB962C8B-B14F-4D97-AF65-F5344CB8AC3E}">
        <p14:creationId xmlns:p14="http://schemas.microsoft.com/office/powerpoint/2010/main" xmlns="" val="1592607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27051" y="333380"/>
            <a:ext cx="1727200"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0322987" y="274638"/>
            <a:ext cx="1672167" cy="538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s-ES" altLang="en-US"/>
          </a:p>
        </p:txBody>
      </p:sp>
      <p:sp>
        <p:nvSpPr>
          <p:cNvPr id="7" name="Rectangle 5"/>
          <p:cNvSpPr>
            <a:spLocks noGrp="1" noChangeArrowheads="1"/>
          </p:cNvSpPr>
          <p:nvPr>
            <p:ph type="ftr" sz="quarter" idx="11"/>
          </p:nvPr>
        </p:nvSpPr>
        <p:spPr/>
        <p:txBody>
          <a:bodyPr/>
          <a:lstStyle>
            <a:lvl1pPr>
              <a:defRPr/>
            </a:lvl1pPr>
          </a:lstStyle>
          <a:p>
            <a:pPr>
              <a:defRPr/>
            </a:pPr>
            <a:endParaRPr lang="es-ES" altLang="en-US"/>
          </a:p>
        </p:txBody>
      </p:sp>
      <p:sp>
        <p:nvSpPr>
          <p:cNvPr id="8" name="Rectangle 6"/>
          <p:cNvSpPr>
            <a:spLocks noGrp="1" noChangeArrowheads="1"/>
          </p:cNvSpPr>
          <p:nvPr>
            <p:ph type="sldNum" sz="quarter" idx="12"/>
          </p:nvPr>
        </p:nvSpPr>
        <p:spPr/>
        <p:txBody>
          <a:bodyPr/>
          <a:lstStyle>
            <a:lvl1pPr>
              <a:defRPr/>
            </a:lvl1pPr>
          </a:lstStyle>
          <a:p>
            <a:pPr>
              <a:defRPr/>
            </a:pPr>
            <a:fld id="{062B9811-79D1-4961-9D4E-EB88A0619260}" type="slidenum">
              <a:rPr lang="es-ES" altLang="en-US"/>
              <a:pPr>
                <a:defRPr/>
              </a:pPr>
              <a:t>‹#›</a:t>
            </a:fld>
            <a:endParaRPr lang="es-ES" altLang="en-US"/>
          </a:p>
        </p:txBody>
      </p:sp>
    </p:spTree>
    <p:extLst>
      <p:ext uri="{BB962C8B-B14F-4D97-AF65-F5344CB8AC3E}">
        <p14:creationId xmlns:p14="http://schemas.microsoft.com/office/powerpoint/2010/main" xmlns="" val="356694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27051" y="333380"/>
            <a:ext cx="1727200"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0322987" y="274638"/>
            <a:ext cx="1672167" cy="538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s-ES" altLang="en-US"/>
          </a:p>
        </p:txBody>
      </p:sp>
      <p:sp>
        <p:nvSpPr>
          <p:cNvPr id="7" name="Rectangle 5"/>
          <p:cNvSpPr>
            <a:spLocks noGrp="1" noChangeArrowheads="1"/>
          </p:cNvSpPr>
          <p:nvPr>
            <p:ph type="ftr" sz="quarter" idx="11"/>
          </p:nvPr>
        </p:nvSpPr>
        <p:spPr/>
        <p:txBody>
          <a:bodyPr/>
          <a:lstStyle>
            <a:lvl1pPr>
              <a:defRPr/>
            </a:lvl1pPr>
          </a:lstStyle>
          <a:p>
            <a:pPr>
              <a:defRPr/>
            </a:pPr>
            <a:endParaRPr lang="es-ES" altLang="en-US"/>
          </a:p>
        </p:txBody>
      </p:sp>
      <p:sp>
        <p:nvSpPr>
          <p:cNvPr id="8" name="Rectangle 6"/>
          <p:cNvSpPr>
            <a:spLocks noGrp="1" noChangeArrowheads="1"/>
          </p:cNvSpPr>
          <p:nvPr>
            <p:ph type="sldNum" sz="quarter" idx="12"/>
          </p:nvPr>
        </p:nvSpPr>
        <p:spPr/>
        <p:txBody>
          <a:bodyPr/>
          <a:lstStyle>
            <a:lvl1pPr>
              <a:defRPr/>
            </a:lvl1pPr>
          </a:lstStyle>
          <a:p>
            <a:pPr>
              <a:defRPr/>
            </a:pPr>
            <a:fld id="{820ABD51-7D5B-4D18-9AFC-BE7995D5CA17}" type="slidenum">
              <a:rPr lang="es-ES" altLang="en-US"/>
              <a:pPr>
                <a:defRPr/>
              </a:pPr>
              <a:t>‹#›</a:t>
            </a:fld>
            <a:endParaRPr lang="es-ES" altLang="en-US"/>
          </a:p>
        </p:txBody>
      </p:sp>
    </p:spTree>
    <p:extLst>
      <p:ext uri="{BB962C8B-B14F-4D97-AF65-F5344CB8AC3E}">
        <p14:creationId xmlns:p14="http://schemas.microsoft.com/office/powerpoint/2010/main" xmlns="" val="2862157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48"/>
        <p:cNvGrpSpPr/>
        <p:nvPr/>
      </p:nvGrpSpPr>
      <p:grpSpPr>
        <a:xfrm>
          <a:off x="0" y="0"/>
          <a:ext cx="0" cy="0"/>
          <a:chOff x="0" y="0"/>
          <a:chExt cx="0" cy="0"/>
        </a:xfrm>
      </p:grpSpPr>
      <p:sp>
        <p:nvSpPr>
          <p:cNvPr id="49" name="Google Shape;49;p3"/>
          <p:cNvSpPr/>
          <p:nvPr/>
        </p:nvSpPr>
        <p:spPr>
          <a:xfrm rot="10800000" flipH="1">
            <a:off x="-126625" y="405101"/>
            <a:ext cx="1379600" cy="11944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67733" tIns="67733" rIns="67733" bIns="67733" anchor="ctr" anchorCtr="0">
            <a:noAutofit/>
          </a:bodyPr>
          <a:lstStyle/>
          <a:p>
            <a:pPr marL="0" marR="0" lvl="0" indent="0" algn="ctr" rtl="0">
              <a:lnSpc>
                <a:spcPct val="100000"/>
              </a:lnSpc>
              <a:spcBef>
                <a:spcPts val="0"/>
              </a:spcBef>
              <a:spcAft>
                <a:spcPts val="0"/>
              </a:spcAft>
              <a:buClr>
                <a:srgbClr val="FFFFFF"/>
              </a:buClr>
              <a:buFont typeface="Helvetica Neue"/>
              <a:buNone/>
            </a:pPr>
            <a:endParaRPr sz="4267" b="0" i="0" u="none" strike="noStrike" cap="none">
              <a:solidFill>
                <a:srgbClr val="FFFFFF"/>
              </a:solidFill>
              <a:latin typeface="Helvetica Neue"/>
              <a:ea typeface="Helvetica Neue"/>
              <a:cs typeface="Helvetica Neue"/>
              <a:sym typeface="Helvetica Neue"/>
            </a:endParaRPr>
          </a:p>
        </p:txBody>
      </p:sp>
      <p:sp>
        <p:nvSpPr>
          <p:cNvPr id="50" name="Google Shape;50;p3"/>
          <p:cNvSpPr/>
          <p:nvPr/>
        </p:nvSpPr>
        <p:spPr>
          <a:xfrm rot="5400000">
            <a:off x="745867" y="2051767"/>
            <a:ext cx="2384000" cy="27528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67733" tIns="67733" rIns="67733" bIns="67733" anchor="ctr" anchorCtr="0">
            <a:noAutofit/>
          </a:bodyPr>
          <a:lstStyle/>
          <a:p>
            <a:pPr marL="0" marR="0" lvl="0" indent="0" algn="ctr" rtl="0">
              <a:lnSpc>
                <a:spcPct val="100000"/>
              </a:lnSpc>
              <a:spcBef>
                <a:spcPts val="0"/>
              </a:spcBef>
              <a:spcAft>
                <a:spcPts val="0"/>
              </a:spcAft>
              <a:buClr>
                <a:srgbClr val="FFFFFF"/>
              </a:buClr>
              <a:buFont typeface="Helvetica Neue"/>
              <a:buNone/>
            </a:pPr>
            <a:endParaRPr sz="4267" b="0" i="0" u="none" strike="noStrike" cap="none">
              <a:solidFill>
                <a:srgbClr val="FFFFFF"/>
              </a:solidFill>
              <a:latin typeface="Helvetica Neue"/>
              <a:ea typeface="Helvetica Neue"/>
              <a:cs typeface="Helvetica Neue"/>
              <a:sym typeface="Helvetica Neue"/>
            </a:endParaRPr>
          </a:p>
        </p:txBody>
      </p:sp>
      <p:sp>
        <p:nvSpPr>
          <p:cNvPr id="51" name="Google Shape;51;p3"/>
          <p:cNvSpPr txBox="1">
            <a:spLocks noGrp="1"/>
          </p:cNvSpPr>
          <p:nvPr>
            <p:ph type="ctrTitle"/>
          </p:nvPr>
        </p:nvSpPr>
        <p:spPr>
          <a:xfrm>
            <a:off x="3657600" y="2314333"/>
            <a:ext cx="7518400" cy="1546400"/>
          </a:xfrm>
          <a:prstGeom prst="rect">
            <a:avLst/>
          </a:prstGeom>
        </p:spPr>
        <p:txBody>
          <a:bodyPr spcFirstLastPara="1" wrap="square" lIns="91425" tIns="91425" rIns="91425" bIns="91425" anchor="b" anchorCtr="0"/>
          <a:lstStyle>
            <a:lvl1pPr lvl="0" rtl="0">
              <a:spcBef>
                <a:spcPts val="0"/>
              </a:spcBef>
              <a:spcAft>
                <a:spcPts val="0"/>
              </a:spcAft>
              <a:buSzPts val="3600"/>
              <a:buNone/>
              <a:defRPr sz="48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52" name="Google Shape;52;p3"/>
          <p:cNvSpPr txBox="1">
            <a:spLocks noGrp="1"/>
          </p:cNvSpPr>
          <p:nvPr>
            <p:ph type="subTitle" idx="1"/>
          </p:nvPr>
        </p:nvSpPr>
        <p:spPr>
          <a:xfrm>
            <a:off x="3657600" y="3761339"/>
            <a:ext cx="7594800" cy="1046400"/>
          </a:xfrm>
          <a:prstGeom prst="rect">
            <a:avLst/>
          </a:prstGeom>
        </p:spPr>
        <p:txBody>
          <a:bodyPr spcFirstLastPara="1" wrap="square" lIns="91425" tIns="91425" rIns="91425" bIns="91425" anchor="t" anchorCtr="0"/>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 name="Google Shape;53;p3"/>
          <p:cNvSpPr/>
          <p:nvPr/>
        </p:nvSpPr>
        <p:spPr>
          <a:xfrm rot="10800000" flipH="1">
            <a:off x="88899" y="4180567"/>
            <a:ext cx="1093200" cy="9468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3"/>
          <p:cNvSpPr/>
          <p:nvPr/>
        </p:nvSpPr>
        <p:spPr>
          <a:xfrm rot="10800000" flipH="1">
            <a:off x="1104900" y="4688733"/>
            <a:ext cx="571600" cy="494800"/>
          </a:xfrm>
          <a:prstGeom prst="hexagon">
            <a:avLst>
              <a:gd name="adj" fmla="val 28678"/>
              <a:gd name="vf" fmla="val 115470"/>
            </a:avLst>
          </a:prstGeom>
          <a:solidFill>
            <a:srgbClr val="1847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3"/>
          <p:cNvSpPr/>
          <p:nvPr/>
        </p:nvSpPr>
        <p:spPr>
          <a:xfrm rot="10800000" flipH="1">
            <a:off x="1015999" y="1170600"/>
            <a:ext cx="1093200" cy="9468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10800000" flipH="1">
            <a:off x="1058468" y="6257068"/>
            <a:ext cx="690000" cy="597200"/>
          </a:xfrm>
          <a:prstGeom prst="hexagon">
            <a:avLst>
              <a:gd name="adj" fmla="val 28678"/>
              <a:gd name="vf" fmla="val 115470"/>
            </a:avLst>
          </a:prstGeom>
          <a:solidFill>
            <a:srgbClr val="00E1C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7" name="Google Shape;57;p3"/>
          <p:cNvGrpSpPr/>
          <p:nvPr/>
        </p:nvGrpSpPr>
        <p:grpSpPr>
          <a:xfrm>
            <a:off x="1328479" y="1427558"/>
            <a:ext cx="468272" cy="432881"/>
            <a:chOff x="5975075" y="2327500"/>
            <a:chExt cx="420100" cy="388350"/>
          </a:xfrm>
        </p:grpSpPr>
        <p:sp>
          <p:nvSpPr>
            <p:cNvPr id="58" name="Google Shape;58;p3"/>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 name="Google Shape;60;p3"/>
          <p:cNvSpPr/>
          <p:nvPr/>
        </p:nvSpPr>
        <p:spPr>
          <a:xfrm>
            <a:off x="524801" y="4462170"/>
            <a:ext cx="221415" cy="383605"/>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1" name="Google Shape;61;p3"/>
          <p:cNvGrpSpPr/>
          <p:nvPr/>
        </p:nvGrpSpPr>
        <p:grpSpPr>
          <a:xfrm>
            <a:off x="407005" y="738475"/>
            <a:ext cx="329959" cy="523069"/>
            <a:chOff x="6718575" y="2318625"/>
            <a:chExt cx="256950" cy="407375"/>
          </a:xfrm>
        </p:grpSpPr>
        <p:sp>
          <p:nvSpPr>
            <p:cNvPr id="62" name="Google Shape;62;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 name="Google Shape;70;p3"/>
          <p:cNvGrpSpPr/>
          <p:nvPr/>
        </p:nvGrpSpPr>
        <p:grpSpPr>
          <a:xfrm>
            <a:off x="1893312" y="4845775"/>
            <a:ext cx="457176" cy="466757"/>
            <a:chOff x="3951850" y="2985350"/>
            <a:chExt cx="407950" cy="416500"/>
          </a:xfrm>
        </p:grpSpPr>
        <p:sp>
          <p:nvSpPr>
            <p:cNvPr id="71" name="Google Shape;71;p3"/>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3"/>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3"/>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 name="Google Shape;75;p3"/>
          <p:cNvSpPr/>
          <p:nvPr/>
        </p:nvSpPr>
        <p:spPr>
          <a:xfrm rot="10800000" flipH="1">
            <a:off x="977899" y="5248033"/>
            <a:ext cx="1093200" cy="9468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10800000" flipH="1">
            <a:off x="984700" y="134467"/>
            <a:ext cx="571600" cy="494800"/>
          </a:xfrm>
          <a:prstGeom prst="hexagon">
            <a:avLst>
              <a:gd name="adj" fmla="val 28678"/>
              <a:gd name="vf" fmla="val 115470"/>
            </a:avLst>
          </a:prstGeom>
          <a:solidFill>
            <a:srgbClr val="3292E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rot="10800000" flipH="1">
            <a:off x="-388433" y="5531300"/>
            <a:ext cx="1576400" cy="1364800"/>
          </a:xfrm>
          <a:prstGeom prst="hexagon">
            <a:avLst>
              <a:gd name="adj" fmla="val 28678"/>
              <a:gd name="vf" fmla="val 115470"/>
            </a:avLst>
          </a:prstGeom>
          <a:solidFill>
            <a:srgbClr val="1847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rot="10800000" flipH="1">
            <a:off x="560967" y="-86967"/>
            <a:ext cx="478400" cy="4140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a:off x="1359118" y="5556077"/>
            <a:ext cx="330764" cy="330744"/>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0" name="Google Shape;80;p3"/>
          <p:cNvGrpSpPr/>
          <p:nvPr/>
        </p:nvGrpSpPr>
        <p:grpSpPr>
          <a:xfrm>
            <a:off x="-67047" y="1937059"/>
            <a:ext cx="833125" cy="799168"/>
            <a:chOff x="5241175" y="4959100"/>
            <a:chExt cx="539775" cy="517775"/>
          </a:xfrm>
        </p:grpSpPr>
        <p:sp>
          <p:nvSpPr>
            <p:cNvPr id="81" name="Google Shape;81;p3"/>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3"/>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 name="Google Shape;87;p3"/>
          <p:cNvSpPr/>
          <p:nvPr/>
        </p:nvSpPr>
        <p:spPr>
          <a:xfrm>
            <a:off x="62933" y="5907294"/>
            <a:ext cx="673641" cy="612749"/>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xmlns="" val="1123111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B974EA-54C4-410A-B4FD-B23D6CA8D4F4}" type="datetimeFigureOut">
              <a:rPr lang="en-ZA" smtClean="0"/>
              <a:pPr/>
              <a:t>2018/11/09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99C2E45-D8C2-437C-8DD3-149E20E57FAC}" type="slidenum">
              <a:rPr lang="en-ZA" smtClean="0"/>
              <a:pPr/>
              <a:t>‹#›</a:t>
            </a:fld>
            <a:endParaRPr lang="en-ZA"/>
          </a:p>
        </p:txBody>
      </p:sp>
    </p:spTree>
    <p:extLst>
      <p:ext uri="{BB962C8B-B14F-4D97-AF65-F5344CB8AC3E}">
        <p14:creationId xmlns:p14="http://schemas.microsoft.com/office/powerpoint/2010/main" xmlns="" val="3699423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B974EA-54C4-410A-B4FD-B23D6CA8D4F4}" type="datetimeFigureOut">
              <a:rPr lang="en-ZA" smtClean="0"/>
              <a:pPr/>
              <a:t>2018/11/09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99C2E45-D8C2-437C-8DD3-149E20E57FAC}" type="slidenum">
              <a:rPr lang="en-ZA" smtClean="0"/>
              <a:pPr/>
              <a:t>‹#›</a:t>
            </a:fld>
            <a:endParaRPr lang="en-ZA"/>
          </a:p>
        </p:txBody>
      </p:sp>
    </p:spTree>
    <p:extLst>
      <p:ext uri="{BB962C8B-B14F-4D97-AF65-F5344CB8AC3E}">
        <p14:creationId xmlns:p14="http://schemas.microsoft.com/office/powerpoint/2010/main" xmlns="" val="1941473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2B974EA-54C4-410A-B4FD-B23D6CA8D4F4}" type="datetimeFigureOut">
              <a:rPr lang="en-ZA" smtClean="0"/>
              <a:pPr/>
              <a:t>2018/11/09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99C2E45-D8C2-437C-8DD3-149E20E57FAC}" type="slidenum">
              <a:rPr lang="en-ZA" smtClean="0"/>
              <a:pPr/>
              <a:t>‹#›</a:t>
            </a:fld>
            <a:endParaRPr lang="en-ZA"/>
          </a:p>
        </p:txBody>
      </p:sp>
    </p:spTree>
    <p:extLst>
      <p:ext uri="{BB962C8B-B14F-4D97-AF65-F5344CB8AC3E}">
        <p14:creationId xmlns:p14="http://schemas.microsoft.com/office/powerpoint/2010/main" xmlns="" val="2231510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B974EA-54C4-410A-B4FD-B23D6CA8D4F4}" type="datetimeFigureOut">
              <a:rPr lang="en-ZA" smtClean="0"/>
              <a:pPr/>
              <a:t>2018/11/09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99C2E45-D8C2-437C-8DD3-149E20E57FAC}" type="slidenum">
              <a:rPr lang="en-ZA" smtClean="0"/>
              <a:pPr/>
              <a:t>‹#›</a:t>
            </a:fld>
            <a:endParaRPr lang="en-ZA"/>
          </a:p>
        </p:txBody>
      </p:sp>
    </p:spTree>
    <p:extLst>
      <p:ext uri="{BB962C8B-B14F-4D97-AF65-F5344CB8AC3E}">
        <p14:creationId xmlns:p14="http://schemas.microsoft.com/office/powerpoint/2010/main" xmlns="" val="932665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B974EA-54C4-410A-B4FD-B23D6CA8D4F4}" type="datetimeFigureOut">
              <a:rPr lang="en-ZA" smtClean="0"/>
              <a:pPr/>
              <a:t>2018/11/09</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199C2E45-D8C2-437C-8DD3-149E20E57FAC}" type="slidenum">
              <a:rPr lang="en-ZA" smtClean="0"/>
              <a:pPr/>
              <a:t>‹#›</a:t>
            </a:fld>
            <a:endParaRPr lang="en-ZA"/>
          </a:p>
        </p:txBody>
      </p:sp>
    </p:spTree>
    <p:extLst>
      <p:ext uri="{BB962C8B-B14F-4D97-AF65-F5344CB8AC3E}">
        <p14:creationId xmlns:p14="http://schemas.microsoft.com/office/powerpoint/2010/main" xmlns="" val="2650847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B974EA-54C4-410A-B4FD-B23D6CA8D4F4}" type="datetimeFigureOut">
              <a:rPr lang="en-ZA" smtClean="0"/>
              <a:pPr/>
              <a:t>2018/11/09</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199C2E45-D8C2-437C-8DD3-149E20E57FAC}" type="slidenum">
              <a:rPr lang="en-ZA" smtClean="0"/>
              <a:pPr/>
              <a:t>‹#›</a:t>
            </a:fld>
            <a:endParaRPr lang="en-ZA"/>
          </a:p>
        </p:txBody>
      </p:sp>
    </p:spTree>
    <p:extLst>
      <p:ext uri="{BB962C8B-B14F-4D97-AF65-F5344CB8AC3E}">
        <p14:creationId xmlns:p14="http://schemas.microsoft.com/office/powerpoint/2010/main" xmlns="" val="4214024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974EA-54C4-410A-B4FD-B23D6CA8D4F4}" type="datetimeFigureOut">
              <a:rPr lang="en-ZA" smtClean="0"/>
              <a:pPr/>
              <a:t>2018/11/09</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199C2E45-D8C2-437C-8DD3-149E20E57FAC}" type="slidenum">
              <a:rPr lang="en-ZA" smtClean="0"/>
              <a:pPr/>
              <a:t>‹#›</a:t>
            </a:fld>
            <a:endParaRPr lang="en-ZA"/>
          </a:p>
        </p:txBody>
      </p:sp>
    </p:spTree>
    <p:extLst>
      <p:ext uri="{BB962C8B-B14F-4D97-AF65-F5344CB8AC3E}">
        <p14:creationId xmlns:p14="http://schemas.microsoft.com/office/powerpoint/2010/main" xmlns="" val="1162904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27051" y="333380"/>
            <a:ext cx="1727200"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0322987" y="274638"/>
            <a:ext cx="1672167" cy="538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s-ES" altLang="en-US"/>
          </a:p>
        </p:txBody>
      </p:sp>
      <p:sp>
        <p:nvSpPr>
          <p:cNvPr id="7" name="Rectangle 5"/>
          <p:cNvSpPr>
            <a:spLocks noGrp="1" noChangeArrowheads="1"/>
          </p:cNvSpPr>
          <p:nvPr>
            <p:ph type="ftr" sz="quarter" idx="11"/>
          </p:nvPr>
        </p:nvSpPr>
        <p:spPr/>
        <p:txBody>
          <a:bodyPr/>
          <a:lstStyle>
            <a:lvl1pPr>
              <a:defRPr/>
            </a:lvl1pPr>
          </a:lstStyle>
          <a:p>
            <a:pPr>
              <a:defRPr/>
            </a:pPr>
            <a:endParaRPr lang="es-ES" altLang="en-US"/>
          </a:p>
        </p:txBody>
      </p:sp>
      <p:sp>
        <p:nvSpPr>
          <p:cNvPr id="8" name="Rectangle 6"/>
          <p:cNvSpPr>
            <a:spLocks noGrp="1" noChangeArrowheads="1"/>
          </p:cNvSpPr>
          <p:nvPr>
            <p:ph type="sldNum" sz="quarter" idx="12"/>
          </p:nvPr>
        </p:nvSpPr>
        <p:spPr/>
        <p:txBody>
          <a:bodyPr/>
          <a:lstStyle>
            <a:lvl1pPr>
              <a:defRPr/>
            </a:lvl1pPr>
          </a:lstStyle>
          <a:p>
            <a:pPr>
              <a:defRPr/>
            </a:pPr>
            <a:fld id="{9598D310-C140-4757-9A73-007D524FF16A}" type="slidenum">
              <a:rPr lang="es-ES" altLang="en-US"/>
              <a:pPr>
                <a:defRPr/>
              </a:pPr>
              <a:t>‹#›</a:t>
            </a:fld>
            <a:endParaRPr lang="es-ES" altLang="en-US"/>
          </a:p>
        </p:txBody>
      </p:sp>
    </p:spTree>
    <p:extLst>
      <p:ext uri="{BB962C8B-B14F-4D97-AF65-F5344CB8AC3E}">
        <p14:creationId xmlns:p14="http://schemas.microsoft.com/office/powerpoint/2010/main" xmlns="" val="3477049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B974EA-54C4-410A-B4FD-B23D6CA8D4F4}" type="datetimeFigureOut">
              <a:rPr lang="en-ZA" smtClean="0"/>
              <a:pPr/>
              <a:t>2018/11/09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99C2E45-D8C2-437C-8DD3-149E20E57FAC}" type="slidenum">
              <a:rPr lang="en-ZA" smtClean="0"/>
              <a:pPr/>
              <a:t>‹#›</a:t>
            </a:fld>
            <a:endParaRPr lang="en-ZA"/>
          </a:p>
        </p:txBody>
      </p:sp>
    </p:spTree>
    <p:extLst>
      <p:ext uri="{BB962C8B-B14F-4D97-AF65-F5344CB8AC3E}">
        <p14:creationId xmlns:p14="http://schemas.microsoft.com/office/powerpoint/2010/main" xmlns="" val="2146031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B974EA-54C4-410A-B4FD-B23D6CA8D4F4}" type="datetimeFigureOut">
              <a:rPr lang="en-ZA" smtClean="0"/>
              <a:pPr/>
              <a:t>2018/11/09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99C2E45-D8C2-437C-8DD3-149E20E57FAC}" type="slidenum">
              <a:rPr lang="en-ZA" smtClean="0"/>
              <a:pPr/>
              <a:t>‹#›</a:t>
            </a:fld>
            <a:endParaRPr lang="en-ZA"/>
          </a:p>
        </p:txBody>
      </p:sp>
    </p:spTree>
    <p:extLst>
      <p:ext uri="{BB962C8B-B14F-4D97-AF65-F5344CB8AC3E}">
        <p14:creationId xmlns:p14="http://schemas.microsoft.com/office/powerpoint/2010/main" xmlns="" val="1319012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B974EA-54C4-410A-B4FD-B23D6CA8D4F4}" type="datetimeFigureOut">
              <a:rPr lang="en-ZA" smtClean="0"/>
              <a:pPr/>
              <a:t>2018/11/09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99C2E45-D8C2-437C-8DD3-149E20E57FAC}" type="slidenum">
              <a:rPr lang="en-ZA" smtClean="0"/>
              <a:pPr/>
              <a:t>‹#›</a:t>
            </a:fld>
            <a:endParaRPr lang="en-ZA"/>
          </a:p>
        </p:txBody>
      </p:sp>
    </p:spTree>
    <p:extLst>
      <p:ext uri="{BB962C8B-B14F-4D97-AF65-F5344CB8AC3E}">
        <p14:creationId xmlns:p14="http://schemas.microsoft.com/office/powerpoint/2010/main" xmlns="" val="3879150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B974EA-54C4-410A-B4FD-B23D6CA8D4F4}" type="datetimeFigureOut">
              <a:rPr lang="en-ZA" smtClean="0"/>
              <a:pPr/>
              <a:t>2018/11/09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99C2E45-D8C2-437C-8DD3-149E20E57FAC}" type="slidenum">
              <a:rPr lang="en-ZA" smtClean="0"/>
              <a:pPr/>
              <a:t>‹#›</a:t>
            </a:fld>
            <a:endParaRPr lang="en-ZA"/>
          </a:p>
        </p:txBody>
      </p:sp>
    </p:spTree>
    <p:extLst>
      <p:ext uri="{BB962C8B-B14F-4D97-AF65-F5344CB8AC3E}">
        <p14:creationId xmlns:p14="http://schemas.microsoft.com/office/powerpoint/2010/main" xmlns="" val="2549464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48"/>
        <p:cNvGrpSpPr/>
        <p:nvPr/>
      </p:nvGrpSpPr>
      <p:grpSpPr>
        <a:xfrm>
          <a:off x="0" y="0"/>
          <a:ext cx="0" cy="0"/>
          <a:chOff x="0" y="0"/>
          <a:chExt cx="0" cy="0"/>
        </a:xfrm>
      </p:grpSpPr>
      <p:sp>
        <p:nvSpPr>
          <p:cNvPr id="49" name="Google Shape;49;p3"/>
          <p:cNvSpPr/>
          <p:nvPr/>
        </p:nvSpPr>
        <p:spPr>
          <a:xfrm rot="10800000" flipH="1">
            <a:off x="-126625" y="405101"/>
            <a:ext cx="1379600" cy="11944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67733" tIns="67733" rIns="67733" bIns="67733" anchor="ctr" anchorCtr="0">
            <a:noAutofit/>
          </a:bodyPr>
          <a:lstStyle/>
          <a:p>
            <a:pPr marL="0" marR="0" lvl="0" indent="0" algn="ctr" rtl="0">
              <a:lnSpc>
                <a:spcPct val="100000"/>
              </a:lnSpc>
              <a:spcBef>
                <a:spcPts val="0"/>
              </a:spcBef>
              <a:spcAft>
                <a:spcPts val="0"/>
              </a:spcAft>
              <a:buClr>
                <a:srgbClr val="FFFFFF"/>
              </a:buClr>
              <a:buFont typeface="Helvetica Neue"/>
              <a:buNone/>
            </a:pPr>
            <a:endParaRPr sz="4267" b="0" i="0" u="none" strike="noStrike" cap="none">
              <a:solidFill>
                <a:srgbClr val="FFFFFF"/>
              </a:solidFill>
              <a:latin typeface="Helvetica Neue"/>
              <a:ea typeface="Helvetica Neue"/>
              <a:cs typeface="Helvetica Neue"/>
              <a:sym typeface="Helvetica Neue"/>
            </a:endParaRPr>
          </a:p>
        </p:txBody>
      </p:sp>
      <p:sp>
        <p:nvSpPr>
          <p:cNvPr id="50" name="Google Shape;50;p3"/>
          <p:cNvSpPr/>
          <p:nvPr/>
        </p:nvSpPr>
        <p:spPr>
          <a:xfrm rot="5400000">
            <a:off x="745867" y="2051767"/>
            <a:ext cx="2384000" cy="27528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67733" tIns="67733" rIns="67733" bIns="67733" anchor="ctr" anchorCtr="0">
            <a:noAutofit/>
          </a:bodyPr>
          <a:lstStyle/>
          <a:p>
            <a:pPr marL="0" marR="0" lvl="0" indent="0" algn="ctr" rtl="0">
              <a:lnSpc>
                <a:spcPct val="100000"/>
              </a:lnSpc>
              <a:spcBef>
                <a:spcPts val="0"/>
              </a:spcBef>
              <a:spcAft>
                <a:spcPts val="0"/>
              </a:spcAft>
              <a:buClr>
                <a:srgbClr val="FFFFFF"/>
              </a:buClr>
              <a:buFont typeface="Helvetica Neue"/>
              <a:buNone/>
            </a:pPr>
            <a:endParaRPr sz="4267" b="0" i="0" u="none" strike="noStrike" cap="none">
              <a:solidFill>
                <a:srgbClr val="FFFFFF"/>
              </a:solidFill>
              <a:latin typeface="Helvetica Neue"/>
              <a:ea typeface="Helvetica Neue"/>
              <a:cs typeface="Helvetica Neue"/>
              <a:sym typeface="Helvetica Neue"/>
            </a:endParaRPr>
          </a:p>
        </p:txBody>
      </p:sp>
      <p:sp>
        <p:nvSpPr>
          <p:cNvPr id="51" name="Google Shape;51;p3"/>
          <p:cNvSpPr txBox="1">
            <a:spLocks noGrp="1"/>
          </p:cNvSpPr>
          <p:nvPr>
            <p:ph type="ctrTitle"/>
          </p:nvPr>
        </p:nvSpPr>
        <p:spPr>
          <a:xfrm>
            <a:off x="3657600" y="2314333"/>
            <a:ext cx="7518400" cy="1546400"/>
          </a:xfrm>
          <a:prstGeom prst="rect">
            <a:avLst/>
          </a:prstGeom>
        </p:spPr>
        <p:txBody>
          <a:bodyPr spcFirstLastPara="1" wrap="square" lIns="91425" tIns="91425" rIns="91425" bIns="91425" anchor="b" anchorCtr="0"/>
          <a:lstStyle>
            <a:lvl1pPr lvl="0" rtl="0">
              <a:spcBef>
                <a:spcPts val="0"/>
              </a:spcBef>
              <a:spcAft>
                <a:spcPts val="0"/>
              </a:spcAft>
              <a:buSzPts val="3600"/>
              <a:buNone/>
              <a:defRPr sz="48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52" name="Google Shape;52;p3"/>
          <p:cNvSpPr txBox="1">
            <a:spLocks noGrp="1"/>
          </p:cNvSpPr>
          <p:nvPr>
            <p:ph type="subTitle" idx="1"/>
          </p:nvPr>
        </p:nvSpPr>
        <p:spPr>
          <a:xfrm>
            <a:off x="3657600" y="3761339"/>
            <a:ext cx="7594800" cy="1046400"/>
          </a:xfrm>
          <a:prstGeom prst="rect">
            <a:avLst/>
          </a:prstGeom>
        </p:spPr>
        <p:txBody>
          <a:bodyPr spcFirstLastPara="1" wrap="square" lIns="91425" tIns="91425" rIns="91425" bIns="91425" anchor="t" anchorCtr="0"/>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 name="Google Shape;53;p3"/>
          <p:cNvSpPr/>
          <p:nvPr/>
        </p:nvSpPr>
        <p:spPr>
          <a:xfrm rot="10800000" flipH="1">
            <a:off x="88899" y="4180567"/>
            <a:ext cx="1093200" cy="9468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3"/>
          <p:cNvSpPr/>
          <p:nvPr/>
        </p:nvSpPr>
        <p:spPr>
          <a:xfrm rot="10800000" flipH="1">
            <a:off x="1104900" y="4688733"/>
            <a:ext cx="571600" cy="494800"/>
          </a:xfrm>
          <a:prstGeom prst="hexagon">
            <a:avLst>
              <a:gd name="adj" fmla="val 28678"/>
              <a:gd name="vf" fmla="val 115470"/>
            </a:avLst>
          </a:prstGeom>
          <a:solidFill>
            <a:srgbClr val="1847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3"/>
          <p:cNvSpPr/>
          <p:nvPr/>
        </p:nvSpPr>
        <p:spPr>
          <a:xfrm rot="10800000" flipH="1">
            <a:off x="1015999" y="1170600"/>
            <a:ext cx="1093200" cy="9468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10800000" flipH="1">
            <a:off x="1058468" y="6257068"/>
            <a:ext cx="690000" cy="597200"/>
          </a:xfrm>
          <a:prstGeom prst="hexagon">
            <a:avLst>
              <a:gd name="adj" fmla="val 28678"/>
              <a:gd name="vf" fmla="val 115470"/>
            </a:avLst>
          </a:prstGeom>
          <a:solidFill>
            <a:srgbClr val="00E1C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7" name="Google Shape;57;p3"/>
          <p:cNvGrpSpPr/>
          <p:nvPr/>
        </p:nvGrpSpPr>
        <p:grpSpPr>
          <a:xfrm>
            <a:off x="1328479" y="1427558"/>
            <a:ext cx="468272" cy="432881"/>
            <a:chOff x="5975075" y="2327500"/>
            <a:chExt cx="420100" cy="388350"/>
          </a:xfrm>
        </p:grpSpPr>
        <p:sp>
          <p:nvSpPr>
            <p:cNvPr id="58" name="Google Shape;58;p3"/>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 name="Google Shape;60;p3"/>
          <p:cNvSpPr/>
          <p:nvPr/>
        </p:nvSpPr>
        <p:spPr>
          <a:xfrm>
            <a:off x="524801" y="4462170"/>
            <a:ext cx="221415" cy="383605"/>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1" name="Google Shape;61;p3"/>
          <p:cNvGrpSpPr/>
          <p:nvPr/>
        </p:nvGrpSpPr>
        <p:grpSpPr>
          <a:xfrm>
            <a:off x="407005" y="738475"/>
            <a:ext cx="329959" cy="523069"/>
            <a:chOff x="6718575" y="2318625"/>
            <a:chExt cx="256950" cy="407375"/>
          </a:xfrm>
        </p:grpSpPr>
        <p:sp>
          <p:nvSpPr>
            <p:cNvPr id="62" name="Google Shape;62;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 name="Google Shape;70;p3"/>
          <p:cNvGrpSpPr/>
          <p:nvPr/>
        </p:nvGrpSpPr>
        <p:grpSpPr>
          <a:xfrm>
            <a:off x="1893312" y="4845775"/>
            <a:ext cx="457176" cy="466757"/>
            <a:chOff x="3951850" y="2985350"/>
            <a:chExt cx="407950" cy="416500"/>
          </a:xfrm>
        </p:grpSpPr>
        <p:sp>
          <p:nvSpPr>
            <p:cNvPr id="71" name="Google Shape;71;p3"/>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3"/>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3"/>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 name="Google Shape;75;p3"/>
          <p:cNvSpPr/>
          <p:nvPr/>
        </p:nvSpPr>
        <p:spPr>
          <a:xfrm rot="10800000" flipH="1">
            <a:off x="977899" y="5248033"/>
            <a:ext cx="1093200" cy="9468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10800000" flipH="1">
            <a:off x="984700" y="134467"/>
            <a:ext cx="571600" cy="494800"/>
          </a:xfrm>
          <a:prstGeom prst="hexagon">
            <a:avLst>
              <a:gd name="adj" fmla="val 28678"/>
              <a:gd name="vf" fmla="val 115470"/>
            </a:avLst>
          </a:prstGeom>
          <a:solidFill>
            <a:srgbClr val="3292E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rot="10800000" flipH="1">
            <a:off x="-388433" y="5531300"/>
            <a:ext cx="1576400" cy="1364800"/>
          </a:xfrm>
          <a:prstGeom prst="hexagon">
            <a:avLst>
              <a:gd name="adj" fmla="val 28678"/>
              <a:gd name="vf" fmla="val 115470"/>
            </a:avLst>
          </a:prstGeom>
          <a:solidFill>
            <a:srgbClr val="1847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rot="10800000" flipH="1">
            <a:off x="560967" y="-86967"/>
            <a:ext cx="478400" cy="4140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a:off x="1359118" y="5556077"/>
            <a:ext cx="330764" cy="330744"/>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0" name="Google Shape;80;p3"/>
          <p:cNvGrpSpPr/>
          <p:nvPr/>
        </p:nvGrpSpPr>
        <p:grpSpPr>
          <a:xfrm>
            <a:off x="-67047" y="1937059"/>
            <a:ext cx="833125" cy="799168"/>
            <a:chOff x="5241175" y="4959100"/>
            <a:chExt cx="539775" cy="517775"/>
          </a:xfrm>
        </p:grpSpPr>
        <p:sp>
          <p:nvSpPr>
            <p:cNvPr id="81" name="Google Shape;81;p3"/>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3"/>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 name="Google Shape;87;p3"/>
          <p:cNvSpPr/>
          <p:nvPr/>
        </p:nvSpPr>
        <p:spPr>
          <a:xfrm>
            <a:off x="62933" y="5907294"/>
            <a:ext cx="673641" cy="612749"/>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xmlns="" val="3304296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27051" y="333380"/>
            <a:ext cx="1727200"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0322987" y="274638"/>
            <a:ext cx="1672167" cy="538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31851" y="1709743"/>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8"/>
            <a:ext cx="10515600" cy="1500187"/>
          </a:xfrm>
        </p:spPr>
        <p:txBody>
          <a:bodyPr/>
          <a:lstStyle>
            <a:lvl1pPr marL="0" indent="0">
              <a:buNone/>
              <a:defRPr sz="240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smtClean="0"/>
              <a:t>Click to edit Master text styles</a:t>
            </a:r>
          </a:p>
        </p:txBody>
      </p:sp>
      <p:sp>
        <p:nvSpPr>
          <p:cNvPr id="6" name="Rectangle 4"/>
          <p:cNvSpPr>
            <a:spLocks noGrp="1" noChangeArrowheads="1"/>
          </p:cNvSpPr>
          <p:nvPr>
            <p:ph type="dt" sz="half" idx="10"/>
          </p:nvPr>
        </p:nvSpPr>
        <p:spPr/>
        <p:txBody>
          <a:bodyPr/>
          <a:lstStyle>
            <a:lvl1pPr>
              <a:defRPr/>
            </a:lvl1pPr>
          </a:lstStyle>
          <a:p>
            <a:pPr>
              <a:defRPr/>
            </a:pPr>
            <a:endParaRPr lang="es-ES" altLang="en-US"/>
          </a:p>
        </p:txBody>
      </p:sp>
      <p:sp>
        <p:nvSpPr>
          <p:cNvPr id="7" name="Rectangle 5"/>
          <p:cNvSpPr>
            <a:spLocks noGrp="1" noChangeArrowheads="1"/>
          </p:cNvSpPr>
          <p:nvPr>
            <p:ph type="ftr" sz="quarter" idx="11"/>
          </p:nvPr>
        </p:nvSpPr>
        <p:spPr/>
        <p:txBody>
          <a:bodyPr/>
          <a:lstStyle>
            <a:lvl1pPr>
              <a:defRPr/>
            </a:lvl1pPr>
          </a:lstStyle>
          <a:p>
            <a:pPr>
              <a:defRPr/>
            </a:pPr>
            <a:endParaRPr lang="es-ES" altLang="en-US"/>
          </a:p>
        </p:txBody>
      </p:sp>
      <p:sp>
        <p:nvSpPr>
          <p:cNvPr id="8" name="Rectangle 6"/>
          <p:cNvSpPr>
            <a:spLocks noGrp="1" noChangeArrowheads="1"/>
          </p:cNvSpPr>
          <p:nvPr>
            <p:ph type="sldNum" sz="quarter" idx="12"/>
          </p:nvPr>
        </p:nvSpPr>
        <p:spPr/>
        <p:txBody>
          <a:bodyPr/>
          <a:lstStyle>
            <a:lvl1pPr>
              <a:defRPr/>
            </a:lvl1pPr>
          </a:lstStyle>
          <a:p>
            <a:pPr>
              <a:defRPr/>
            </a:pPr>
            <a:fld id="{1FD15628-BAEE-4675-B049-CD368B31948A}" type="slidenum">
              <a:rPr lang="es-ES" altLang="en-US"/>
              <a:pPr>
                <a:defRPr/>
              </a:pPr>
              <a:t>‹#›</a:t>
            </a:fld>
            <a:endParaRPr lang="es-ES" altLang="en-US"/>
          </a:p>
        </p:txBody>
      </p:sp>
    </p:spTree>
    <p:extLst>
      <p:ext uri="{BB962C8B-B14F-4D97-AF65-F5344CB8AC3E}">
        <p14:creationId xmlns:p14="http://schemas.microsoft.com/office/powerpoint/2010/main" xmlns="" val="1048977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27051" y="333380"/>
            <a:ext cx="1727200"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0322987" y="274638"/>
            <a:ext cx="1672167" cy="538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noChangeArrowheads="1"/>
          </p:cNvSpPr>
          <p:nvPr>
            <p:ph type="dt" sz="half" idx="10"/>
          </p:nvPr>
        </p:nvSpPr>
        <p:spPr/>
        <p:txBody>
          <a:bodyPr/>
          <a:lstStyle>
            <a:lvl1pPr>
              <a:defRPr/>
            </a:lvl1pPr>
          </a:lstStyle>
          <a:p>
            <a:pPr>
              <a:defRPr/>
            </a:pPr>
            <a:endParaRPr lang="es-ES" altLang="en-US"/>
          </a:p>
        </p:txBody>
      </p:sp>
      <p:sp>
        <p:nvSpPr>
          <p:cNvPr id="8" name="Footer Placeholder 7"/>
          <p:cNvSpPr>
            <a:spLocks noGrp="1" noChangeArrowheads="1"/>
          </p:cNvSpPr>
          <p:nvPr>
            <p:ph type="ftr" sz="quarter" idx="11"/>
          </p:nvPr>
        </p:nvSpPr>
        <p:spPr/>
        <p:txBody>
          <a:bodyPr/>
          <a:lstStyle>
            <a:lvl1pPr>
              <a:defRPr/>
            </a:lvl1pPr>
          </a:lstStyle>
          <a:p>
            <a:pPr>
              <a:defRPr/>
            </a:pPr>
            <a:endParaRPr lang="es-ES" altLang="en-US"/>
          </a:p>
        </p:txBody>
      </p:sp>
      <p:sp>
        <p:nvSpPr>
          <p:cNvPr id="9" name="Slide Number Placeholder 8"/>
          <p:cNvSpPr>
            <a:spLocks noGrp="1" noChangeArrowheads="1"/>
          </p:cNvSpPr>
          <p:nvPr>
            <p:ph type="sldNum" sz="quarter" idx="12"/>
          </p:nvPr>
        </p:nvSpPr>
        <p:spPr/>
        <p:txBody>
          <a:bodyPr/>
          <a:lstStyle>
            <a:lvl1pPr>
              <a:defRPr/>
            </a:lvl1pPr>
          </a:lstStyle>
          <a:p>
            <a:pPr>
              <a:defRPr/>
            </a:pPr>
            <a:fld id="{C1B7E167-E73B-4F3F-B43D-D157D37791B0}" type="slidenum">
              <a:rPr lang="es-ES" altLang="en-US"/>
              <a:pPr>
                <a:defRPr/>
              </a:pPr>
              <a:t>‹#›</a:t>
            </a:fld>
            <a:endParaRPr lang="es-ES" altLang="en-US"/>
          </a:p>
        </p:txBody>
      </p:sp>
    </p:spTree>
    <p:extLst>
      <p:ext uri="{BB962C8B-B14F-4D97-AF65-F5344CB8AC3E}">
        <p14:creationId xmlns:p14="http://schemas.microsoft.com/office/powerpoint/2010/main" xmlns="" val="2039307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27051" y="333380"/>
            <a:ext cx="1727200"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0322987" y="274638"/>
            <a:ext cx="1672167" cy="538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40317"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4"/>
          <p:cNvSpPr>
            <a:spLocks noGrp="1" noChangeArrowheads="1"/>
          </p:cNvSpPr>
          <p:nvPr>
            <p:ph type="dt" sz="half" idx="10"/>
          </p:nvPr>
        </p:nvSpPr>
        <p:spPr/>
        <p:txBody>
          <a:bodyPr/>
          <a:lstStyle>
            <a:lvl1pPr>
              <a:defRPr/>
            </a:lvl1pPr>
          </a:lstStyle>
          <a:p>
            <a:pPr>
              <a:defRPr/>
            </a:pPr>
            <a:endParaRPr lang="es-ES" altLang="en-US"/>
          </a:p>
        </p:txBody>
      </p:sp>
      <p:sp>
        <p:nvSpPr>
          <p:cNvPr id="10" name="Rectangle 5"/>
          <p:cNvSpPr>
            <a:spLocks noGrp="1" noChangeArrowheads="1"/>
          </p:cNvSpPr>
          <p:nvPr>
            <p:ph type="ftr" sz="quarter" idx="11"/>
          </p:nvPr>
        </p:nvSpPr>
        <p:spPr/>
        <p:txBody>
          <a:bodyPr/>
          <a:lstStyle>
            <a:lvl1pPr>
              <a:defRPr/>
            </a:lvl1pPr>
          </a:lstStyle>
          <a:p>
            <a:pPr>
              <a:defRPr/>
            </a:pPr>
            <a:endParaRPr lang="es-ES" altLang="en-US"/>
          </a:p>
        </p:txBody>
      </p:sp>
      <p:sp>
        <p:nvSpPr>
          <p:cNvPr id="11" name="Rectangle 6"/>
          <p:cNvSpPr>
            <a:spLocks noGrp="1" noChangeArrowheads="1"/>
          </p:cNvSpPr>
          <p:nvPr>
            <p:ph type="sldNum" sz="quarter" idx="12"/>
          </p:nvPr>
        </p:nvSpPr>
        <p:spPr/>
        <p:txBody>
          <a:bodyPr/>
          <a:lstStyle>
            <a:lvl1pPr>
              <a:defRPr/>
            </a:lvl1pPr>
          </a:lstStyle>
          <a:p>
            <a:pPr>
              <a:defRPr/>
            </a:pPr>
            <a:fld id="{F2F6376F-83BA-405D-B77C-5C9041103802}" type="slidenum">
              <a:rPr lang="es-ES" altLang="en-US"/>
              <a:pPr>
                <a:defRPr/>
              </a:pPr>
              <a:t>‹#›</a:t>
            </a:fld>
            <a:endParaRPr lang="es-ES" altLang="en-US"/>
          </a:p>
        </p:txBody>
      </p:sp>
    </p:spTree>
    <p:extLst>
      <p:ext uri="{BB962C8B-B14F-4D97-AF65-F5344CB8AC3E}">
        <p14:creationId xmlns:p14="http://schemas.microsoft.com/office/powerpoint/2010/main" xmlns="" val="336208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03031" y="226481"/>
            <a:ext cx="1727200" cy="619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0416802" y="167739"/>
            <a:ext cx="1672167" cy="678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p:cNvSpPr>
            <a:spLocks noGrp="1" noChangeArrowheads="1"/>
          </p:cNvSpPr>
          <p:nvPr>
            <p:ph type="sldNum" sz="quarter" idx="12"/>
          </p:nvPr>
        </p:nvSpPr>
        <p:spPr/>
        <p:txBody>
          <a:bodyPr/>
          <a:lstStyle>
            <a:lvl1pPr>
              <a:defRPr/>
            </a:lvl1pPr>
          </a:lstStyle>
          <a:p>
            <a:pPr>
              <a:defRPr/>
            </a:pPr>
            <a:fld id="{DF009D50-7C7E-4391-9ABD-DF1F9DBC4C76}" type="slidenum">
              <a:rPr lang="es-ES" altLang="en-US"/>
              <a:pPr>
                <a:defRPr/>
              </a:pPr>
              <a:t>‹#›</a:t>
            </a:fld>
            <a:endParaRPr lang="es-ES" altLang="en-US"/>
          </a:p>
        </p:txBody>
      </p:sp>
    </p:spTree>
    <p:extLst>
      <p:ext uri="{BB962C8B-B14F-4D97-AF65-F5344CB8AC3E}">
        <p14:creationId xmlns:p14="http://schemas.microsoft.com/office/powerpoint/2010/main" xmlns="" val="3544806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27051" y="333380"/>
            <a:ext cx="1727200"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0322987" y="274638"/>
            <a:ext cx="1672167" cy="538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4"/>
          <p:cNvSpPr>
            <a:spLocks noGrp="1" noChangeArrowheads="1"/>
          </p:cNvSpPr>
          <p:nvPr>
            <p:ph type="dt" sz="half" idx="10"/>
          </p:nvPr>
        </p:nvSpPr>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p:txBody>
          <a:bodyPr/>
          <a:lstStyle>
            <a:lvl1pPr>
              <a:defRPr/>
            </a:lvl1pPr>
          </a:lstStyle>
          <a:p>
            <a:pPr>
              <a:defRPr/>
            </a:pPr>
            <a:fld id="{DA9CB543-E311-4F55-BA27-AC04237EDC50}" type="slidenum">
              <a:rPr lang="es-ES" altLang="en-US"/>
              <a:pPr>
                <a:defRPr/>
              </a:pPr>
              <a:t>‹#›</a:t>
            </a:fld>
            <a:endParaRPr lang="es-ES" altLang="en-US"/>
          </a:p>
        </p:txBody>
      </p:sp>
    </p:spTree>
    <p:extLst>
      <p:ext uri="{BB962C8B-B14F-4D97-AF65-F5344CB8AC3E}">
        <p14:creationId xmlns:p14="http://schemas.microsoft.com/office/powerpoint/2010/main" xmlns="" val="3640207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27051" y="333380"/>
            <a:ext cx="1727200"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0322987" y="274638"/>
            <a:ext cx="1672167" cy="538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40321"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3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21" y="2057400"/>
            <a:ext cx="393276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7" name="Date Placeholder 6"/>
          <p:cNvSpPr>
            <a:spLocks noGrp="1" noChangeArrowheads="1"/>
          </p:cNvSpPr>
          <p:nvPr>
            <p:ph type="dt" sz="half" idx="10"/>
          </p:nvPr>
        </p:nvSpPr>
        <p:spPr/>
        <p:txBody>
          <a:bodyPr/>
          <a:lstStyle>
            <a:lvl1pPr>
              <a:defRPr/>
            </a:lvl1pPr>
          </a:lstStyle>
          <a:p>
            <a:pPr>
              <a:defRPr/>
            </a:pPr>
            <a:endParaRPr lang="es-ES" altLang="en-US"/>
          </a:p>
        </p:txBody>
      </p:sp>
      <p:sp>
        <p:nvSpPr>
          <p:cNvPr id="8" name="Footer Placeholder 7"/>
          <p:cNvSpPr>
            <a:spLocks noGrp="1" noChangeArrowheads="1"/>
          </p:cNvSpPr>
          <p:nvPr>
            <p:ph type="ftr" sz="quarter" idx="11"/>
          </p:nvPr>
        </p:nvSpPr>
        <p:spPr/>
        <p:txBody>
          <a:bodyPr/>
          <a:lstStyle>
            <a:lvl1pPr>
              <a:defRPr/>
            </a:lvl1pPr>
          </a:lstStyle>
          <a:p>
            <a:pPr>
              <a:defRPr/>
            </a:pPr>
            <a:endParaRPr lang="es-ES" altLang="en-US"/>
          </a:p>
        </p:txBody>
      </p:sp>
      <p:sp>
        <p:nvSpPr>
          <p:cNvPr id="9" name="Slide Number Placeholder 8"/>
          <p:cNvSpPr>
            <a:spLocks noGrp="1" noChangeArrowheads="1"/>
          </p:cNvSpPr>
          <p:nvPr>
            <p:ph type="sldNum" sz="quarter" idx="12"/>
          </p:nvPr>
        </p:nvSpPr>
        <p:spPr/>
        <p:txBody>
          <a:bodyPr/>
          <a:lstStyle>
            <a:lvl1pPr>
              <a:defRPr/>
            </a:lvl1pPr>
          </a:lstStyle>
          <a:p>
            <a:pPr>
              <a:defRPr/>
            </a:pPr>
            <a:fld id="{774736C7-2475-4F3D-A976-2234399BCBAF}" type="slidenum">
              <a:rPr lang="es-ES" altLang="en-US"/>
              <a:pPr>
                <a:defRPr/>
              </a:pPr>
              <a:t>‹#›</a:t>
            </a:fld>
            <a:endParaRPr lang="es-ES" altLang="en-US"/>
          </a:p>
        </p:txBody>
      </p:sp>
    </p:spTree>
    <p:extLst>
      <p:ext uri="{BB962C8B-B14F-4D97-AF65-F5344CB8AC3E}">
        <p14:creationId xmlns:p14="http://schemas.microsoft.com/office/powerpoint/2010/main" xmlns="" val="185398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27051" y="333380"/>
            <a:ext cx="1727200"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0322987" y="274638"/>
            <a:ext cx="1672167" cy="538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40321"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30"/>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smtClean="0"/>
          </a:p>
        </p:txBody>
      </p:sp>
      <p:sp>
        <p:nvSpPr>
          <p:cNvPr id="4" name="Text Placeholder 3"/>
          <p:cNvSpPr>
            <a:spLocks noGrp="1"/>
          </p:cNvSpPr>
          <p:nvPr>
            <p:ph type="body" sz="half" idx="2"/>
          </p:nvPr>
        </p:nvSpPr>
        <p:spPr>
          <a:xfrm>
            <a:off x="840321" y="2057400"/>
            <a:ext cx="393276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7" name="Date Placeholder 6"/>
          <p:cNvSpPr>
            <a:spLocks noGrp="1" noChangeArrowheads="1"/>
          </p:cNvSpPr>
          <p:nvPr>
            <p:ph type="dt" sz="half" idx="10"/>
          </p:nvPr>
        </p:nvSpPr>
        <p:spPr/>
        <p:txBody>
          <a:bodyPr/>
          <a:lstStyle>
            <a:lvl1pPr>
              <a:defRPr/>
            </a:lvl1pPr>
          </a:lstStyle>
          <a:p>
            <a:pPr>
              <a:defRPr/>
            </a:pPr>
            <a:endParaRPr lang="es-ES" altLang="en-US"/>
          </a:p>
        </p:txBody>
      </p:sp>
      <p:sp>
        <p:nvSpPr>
          <p:cNvPr id="8" name="Footer Placeholder 7"/>
          <p:cNvSpPr>
            <a:spLocks noGrp="1" noChangeArrowheads="1"/>
          </p:cNvSpPr>
          <p:nvPr>
            <p:ph type="ftr" sz="quarter" idx="11"/>
          </p:nvPr>
        </p:nvSpPr>
        <p:spPr/>
        <p:txBody>
          <a:bodyPr/>
          <a:lstStyle>
            <a:lvl1pPr>
              <a:defRPr/>
            </a:lvl1pPr>
          </a:lstStyle>
          <a:p>
            <a:pPr>
              <a:defRPr/>
            </a:pPr>
            <a:endParaRPr lang="es-ES" altLang="en-US"/>
          </a:p>
        </p:txBody>
      </p:sp>
      <p:sp>
        <p:nvSpPr>
          <p:cNvPr id="9" name="Slide Number Placeholder 8"/>
          <p:cNvSpPr>
            <a:spLocks noGrp="1" noChangeArrowheads="1"/>
          </p:cNvSpPr>
          <p:nvPr>
            <p:ph type="sldNum" sz="quarter" idx="12"/>
          </p:nvPr>
        </p:nvSpPr>
        <p:spPr/>
        <p:txBody>
          <a:bodyPr/>
          <a:lstStyle>
            <a:lvl1pPr>
              <a:defRPr/>
            </a:lvl1pPr>
          </a:lstStyle>
          <a:p>
            <a:pPr>
              <a:defRPr/>
            </a:pPr>
            <a:fld id="{B245E4BB-2110-41C0-BB79-47921E7CE272}" type="slidenum">
              <a:rPr lang="es-ES" altLang="en-US"/>
              <a:pPr>
                <a:defRPr/>
              </a:pPr>
              <a:t>‹#›</a:t>
            </a:fld>
            <a:endParaRPr lang="es-ES" altLang="en-US"/>
          </a:p>
        </p:txBody>
      </p:sp>
    </p:spTree>
    <p:extLst>
      <p:ext uri="{BB962C8B-B14F-4D97-AF65-F5344CB8AC3E}">
        <p14:creationId xmlns:p14="http://schemas.microsoft.com/office/powerpoint/2010/main" xmlns="" val="2128917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p:cNvSpPr>
            <a:spLocks noGrp="1" noChangeArrowheads="1"/>
          </p:cNvSpPr>
          <p:nvPr>
            <p:ph type="body" idx="1"/>
          </p:nvPr>
        </p:nvSpPr>
        <p:spPr bwMode="auto">
          <a:xfrm>
            <a:off x="609600" y="1600205"/>
            <a:ext cx="109728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A35DF85-6D8F-43E4-9826-E436DD79EA05}" type="slidenum">
              <a:rPr lang="es-ES" altLang="en-US"/>
              <a:pPr>
                <a:defRPr/>
              </a:pPr>
              <a:t>‹#›</a:t>
            </a:fld>
            <a:endParaRPr lang="es-ES" altLang="en-US"/>
          </a:p>
        </p:txBody>
      </p:sp>
    </p:spTree>
    <p:extLst>
      <p:ext uri="{BB962C8B-B14F-4D97-AF65-F5344CB8AC3E}">
        <p14:creationId xmlns:p14="http://schemas.microsoft.com/office/powerpoint/2010/main" xmlns="" val="3757505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189" algn="ctr" rtl="0" fontAlgn="base">
        <a:spcBef>
          <a:spcPct val="0"/>
        </a:spcBef>
        <a:spcAft>
          <a:spcPct val="0"/>
        </a:spcAft>
        <a:defRPr sz="4400">
          <a:solidFill>
            <a:schemeClr val="tx2"/>
          </a:solidFill>
          <a:latin typeface="Arial" charset="0"/>
          <a:ea typeface="Arial" charset="0"/>
          <a:cs typeface="Arial" charset="0"/>
        </a:defRPr>
      </a:lvl6pPr>
      <a:lvl7pPr marL="914377" algn="ctr" rtl="0" fontAlgn="base">
        <a:spcBef>
          <a:spcPct val="0"/>
        </a:spcBef>
        <a:spcAft>
          <a:spcPct val="0"/>
        </a:spcAft>
        <a:defRPr sz="4400">
          <a:solidFill>
            <a:schemeClr val="tx2"/>
          </a:solidFill>
          <a:latin typeface="Arial" charset="0"/>
          <a:ea typeface="Arial" charset="0"/>
          <a:cs typeface="Arial" charset="0"/>
        </a:defRPr>
      </a:lvl7pPr>
      <a:lvl8pPr marL="1371566" algn="ctr" rtl="0" fontAlgn="base">
        <a:spcBef>
          <a:spcPct val="0"/>
        </a:spcBef>
        <a:spcAft>
          <a:spcPct val="0"/>
        </a:spcAft>
        <a:defRPr sz="4400">
          <a:solidFill>
            <a:schemeClr val="tx2"/>
          </a:solidFill>
          <a:latin typeface="Arial" charset="0"/>
          <a:ea typeface="Arial" charset="0"/>
          <a:cs typeface="Arial" charset="0"/>
        </a:defRPr>
      </a:lvl8pPr>
      <a:lvl9pPr marL="1828754"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891" indent="-342891" algn="l" rtl="0" eaLnBrk="0" fontAlgn="base" hangingPunct="0">
        <a:spcBef>
          <a:spcPct val="20000"/>
        </a:spcBef>
        <a:spcAft>
          <a:spcPct val="0"/>
        </a:spcAft>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974EA-54C4-410A-B4FD-B23D6CA8D4F4}" type="datetimeFigureOut">
              <a:rPr lang="en-ZA" smtClean="0"/>
              <a:pPr/>
              <a:t>2018/11/09</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9C2E45-D8C2-437C-8DD3-149E20E57FAC}" type="slidenum">
              <a:rPr lang="en-ZA" smtClean="0"/>
              <a:pPr/>
              <a:t>‹#›</a:t>
            </a:fld>
            <a:endParaRPr lang="en-ZA"/>
          </a:p>
        </p:txBody>
      </p:sp>
    </p:spTree>
    <p:extLst>
      <p:ext uri="{BB962C8B-B14F-4D97-AF65-F5344CB8AC3E}">
        <p14:creationId xmlns:p14="http://schemas.microsoft.com/office/powerpoint/2010/main" xmlns="" val="40900411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chart" Target="../charts/chart1.xml"/><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3" Type="http://schemas.openxmlformats.org/officeDocument/2006/relationships/image" Target="../media/image43.svg"/><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1847852" y="4437065"/>
            <a:ext cx="8820151" cy="1008063"/>
          </a:xfrm>
        </p:spPr>
        <p:txBody>
          <a:bodyPr anchor="ctr"/>
          <a:lstStyle/>
          <a:p>
            <a:pPr algn="l">
              <a:defRPr/>
            </a:pPr>
            <a:r>
              <a:rPr lang="en-US" altLang="en-US" sz="3200" b="1" dirty="0">
                <a:solidFill>
                  <a:schemeClr val="bg1"/>
                </a:solidFill>
              </a:rPr>
              <a:t>2018 Medium-term Budget Policy Statement</a:t>
            </a:r>
            <a:r>
              <a:rPr lang="en-US" altLang="en-US" sz="2400" b="1" dirty="0">
                <a:solidFill>
                  <a:schemeClr val="bg1"/>
                </a:solidFill>
              </a:rPr>
              <a:t/>
            </a:r>
            <a:br>
              <a:rPr lang="en-US" altLang="en-US" sz="2400" b="1" dirty="0">
                <a:solidFill>
                  <a:schemeClr val="bg1"/>
                </a:solidFill>
              </a:rPr>
            </a:br>
            <a:r>
              <a:rPr lang="en-ZA" altLang="en-US" sz="2000" b="1" dirty="0">
                <a:solidFill>
                  <a:srgbClr val="FFC000"/>
                </a:solidFill>
              </a:rPr>
              <a:t>7 November 2018</a:t>
            </a:r>
            <a:r>
              <a:rPr lang="en-US" altLang="en-US" sz="2000" b="1" dirty="0">
                <a:solidFill>
                  <a:srgbClr val="FFC000"/>
                </a:solidFill>
              </a:rPr>
              <a:t> </a:t>
            </a:r>
            <a:r>
              <a:rPr lang="en-US" altLang="en-US" sz="2000" dirty="0">
                <a:solidFill>
                  <a:schemeClr val="bg1"/>
                </a:solidFill>
              </a:rPr>
              <a:t>| Standing Committee on Appropriations</a:t>
            </a:r>
            <a:br>
              <a:rPr lang="en-US" altLang="en-US" sz="2000" dirty="0">
                <a:solidFill>
                  <a:schemeClr val="bg1"/>
                </a:solidFill>
              </a:rPr>
            </a:br>
            <a:r>
              <a:rPr lang="en-US" altLang="en-US" sz="2000" dirty="0"/>
              <a:t/>
            </a:r>
            <a:br>
              <a:rPr lang="en-US" altLang="en-US" sz="2000" dirty="0"/>
            </a:br>
            <a:r>
              <a:rPr lang="en-US" altLang="en-US" sz="2400" b="1" dirty="0">
                <a:solidFill>
                  <a:schemeClr val="bg1"/>
                </a:solidFill>
              </a:rPr>
              <a:t> </a:t>
            </a:r>
            <a:r>
              <a:rPr lang="es-ES" altLang="en-US" sz="3200" b="1" dirty="0">
                <a:solidFill>
                  <a:schemeClr val="bg1"/>
                </a:solidFill>
              </a:rPr>
              <a:t/>
            </a:r>
            <a:br>
              <a:rPr lang="es-ES" altLang="en-US" sz="3200" b="1" dirty="0">
                <a:solidFill>
                  <a:schemeClr val="bg1"/>
                </a:solidFill>
              </a:rPr>
            </a:br>
            <a:endParaRPr lang="es-ES" altLang="en-US" sz="3200" b="1" dirty="0">
              <a:solidFill>
                <a:schemeClr val="bg1"/>
              </a:solidFill>
            </a:endParaRPr>
          </a:p>
        </p:txBody>
      </p:sp>
      <p:sp>
        <p:nvSpPr>
          <p:cNvPr id="2170" name="Rectangle 122"/>
          <p:cNvSpPr>
            <a:spLocks noChangeArrowheads="1"/>
          </p:cNvSpPr>
          <p:nvPr/>
        </p:nvSpPr>
        <p:spPr bwMode="auto">
          <a:xfrm>
            <a:off x="1847851" y="4437066"/>
            <a:ext cx="8496300" cy="503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defRPr/>
            </a:pPr>
            <a:endParaRPr lang="es-ES" altLang="en-US" sz="2400" b="1">
              <a:solidFill>
                <a:srgbClr val="FFFFFF"/>
              </a:solidFill>
            </a:endParaRPr>
          </a:p>
        </p:txBody>
      </p:sp>
      <p:pic>
        <p:nvPicPr>
          <p:cNvPr id="14340" name="Picture 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0017" y="1484315"/>
            <a:ext cx="3068637" cy="1071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1" name="Picture 2"/>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64290" y="1268416"/>
            <a:ext cx="3408363" cy="146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fontAlgn="base">
              <a:spcBef>
                <a:spcPct val="0"/>
              </a:spcBef>
              <a:spcAft>
                <a:spcPct val="0"/>
              </a:spcAft>
              <a:defRPr/>
            </a:pPr>
            <a:fld id="{2003067D-6A6C-4983-A704-14FD3930FE46}" type="slidenum">
              <a:rPr lang="es-ES" altLang="en-US">
                <a:solidFill>
                  <a:srgbClr val="000000"/>
                </a:solidFill>
                <a:latin typeface="Arial" panose="020B0604020202020204" pitchFamily="34" charset="0"/>
                <a:cs typeface="Arial" panose="020B0604020202020204" pitchFamily="34" charset="0"/>
              </a:rPr>
              <a:pPr fontAlgn="base">
                <a:spcBef>
                  <a:spcPct val="0"/>
                </a:spcBef>
                <a:spcAft>
                  <a:spcPct val="0"/>
                </a:spcAft>
                <a:defRPr/>
              </a:pPr>
              <a:t>1</a:t>
            </a:fld>
            <a:endParaRPr lang="es-ES" altLang="en-US">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71652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1424" y="3"/>
            <a:ext cx="7929153" cy="981075"/>
          </a:xfrm>
        </p:spPr>
        <p:txBody>
          <a:bodyPr/>
          <a:lstStyle/>
          <a:p>
            <a:pPr>
              <a:defRPr/>
            </a:pPr>
            <a:r>
              <a:rPr lang="en-US" altLang="en-US" sz="3600" dirty="0" smtClean="0">
                <a:solidFill>
                  <a:schemeClr val="bg1"/>
                </a:solidFill>
              </a:rPr>
              <a:t>Salary creep within public sector</a:t>
            </a:r>
            <a:endParaRPr lang="en-US" altLang="en-US" sz="3600" dirty="0">
              <a:solidFill>
                <a:schemeClr val="bg1"/>
              </a:solidFill>
            </a:endParaRP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2C3A2C0C-54CE-4A15-8DE0-19B258F93B5B}" type="slidenum">
              <a:rPr lang="es-ES" altLang="en-US">
                <a:solidFill>
                  <a:srgbClr val="000000"/>
                </a:solidFill>
                <a:latin typeface="Arial" panose="020B0604020202020204" pitchFamily="34" charset="0"/>
                <a:cs typeface="Arial" panose="020B0604020202020204" pitchFamily="34" charset="0"/>
              </a:rPr>
              <a:pPr fontAlgn="base">
                <a:spcBef>
                  <a:spcPct val="0"/>
                </a:spcBef>
                <a:spcAft>
                  <a:spcPct val="0"/>
                </a:spcAft>
                <a:defRPr/>
              </a:pPr>
              <a:t>10</a:t>
            </a:fld>
            <a:endParaRPr lang="es-ES" altLang="en-US">
              <a:solidFill>
                <a:srgbClr val="00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stretch>
            <a:fillRect/>
          </a:stretch>
        </p:blipFill>
        <p:spPr>
          <a:xfrm>
            <a:off x="1788158" y="1848115"/>
            <a:ext cx="8615685" cy="3744291"/>
          </a:xfrm>
          <a:prstGeom prst="rect">
            <a:avLst/>
          </a:prstGeom>
        </p:spPr>
      </p:pic>
    </p:spTree>
    <p:extLst>
      <p:ext uri="{BB962C8B-B14F-4D97-AF65-F5344CB8AC3E}">
        <p14:creationId xmlns:p14="http://schemas.microsoft.com/office/powerpoint/2010/main" xmlns="" val="417545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1424" y="3"/>
            <a:ext cx="7929153" cy="981075"/>
          </a:xfrm>
        </p:spPr>
        <p:txBody>
          <a:bodyPr/>
          <a:lstStyle/>
          <a:p>
            <a:pPr>
              <a:defRPr/>
            </a:pPr>
            <a:r>
              <a:rPr lang="en-US" altLang="en-US" sz="3600" dirty="0" smtClean="0">
                <a:solidFill>
                  <a:schemeClr val="bg1"/>
                </a:solidFill>
              </a:rPr>
              <a:t>Salary creep within public sector</a:t>
            </a:r>
            <a:endParaRPr lang="en-US" altLang="en-US" sz="3600" dirty="0">
              <a:solidFill>
                <a:schemeClr val="bg1"/>
              </a:solidFill>
            </a:endParaRP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2C3A2C0C-54CE-4A15-8DE0-19B258F93B5B}" type="slidenum">
              <a:rPr lang="es-ES" altLang="en-US">
                <a:solidFill>
                  <a:srgbClr val="000000"/>
                </a:solidFill>
                <a:latin typeface="Arial" panose="020B0604020202020204" pitchFamily="34" charset="0"/>
                <a:cs typeface="Arial" panose="020B0604020202020204" pitchFamily="34" charset="0"/>
              </a:rPr>
              <a:pPr fontAlgn="base">
                <a:spcBef>
                  <a:spcPct val="0"/>
                </a:spcBef>
                <a:spcAft>
                  <a:spcPct val="0"/>
                </a:spcAft>
                <a:defRPr/>
              </a:pPr>
              <a:t>11</a:t>
            </a:fld>
            <a:endParaRPr lang="es-ES" altLang="en-US">
              <a:solidFill>
                <a:srgbClr val="00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stretch>
            <a:fillRect/>
          </a:stretch>
        </p:blipFill>
        <p:spPr>
          <a:xfrm>
            <a:off x="1712190" y="1784209"/>
            <a:ext cx="8767620" cy="3946080"/>
          </a:xfrm>
          <a:prstGeom prst="rect">
            <a:avLst/>
          </a:prstGeom>
        </p:spPr>
      </p:pic>
    </p:spTree>
    <p:extLst>
      <p:ext uri="{BB962C8B-B14F-4D97-AF65-F5344CB8AC3E}">
        <p14:creationId xmlns:p14="http://schemas.microsoft.com/office/powerpoint/2010/main" xmlns="" val="3531796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8"/>
        <p:cNvGrpSpPr/>
        <p:nvPr/>
      </p:nvGrpSpPr>
      <p:grpSpPr>
        <a:xfrm>
          <a:off x="0" y="0"/>
          <a:ext cx="0" cy="0"/>
          <a:chOff x="0" y="0"/>
          <a:chExt cx="0" cy="0"/>
        </a:xfrm>
      </p:grpSpPr>
      <p:sp>
        <p:nvSpPr>
          <p:cNvPr id="359" name="Google Shape;359;p14"/>
          <p:cNvSpPr txBox="1">
            <a:spLocks noGrp="1"/>
          </p:cNvSpPr>
          <p:nvPr>
            <p:ph type="ctrTitle"/>
          </p:nvPr>
        </p:nvSpPr>
        <p:spPr>
          <a:xfrm>
            <a:off x="3657600" y="2314333"/>
            <a:ext cx="7518400" cy="1546400"/>
          </a:xfrm>
          <a:prstGeom prst="rect">
            <a:avLst/>
          </a:prstGeom>
        </p:spPr>
        <p:txBody>
          <a:bodyPr spcFirstLastPara="1" vert="horz" wrap="square" lIns="121900" tIns="121900" rIns="121900" bIns="121900" rtlCol="0" anchor="b" anchorCtr="0">
            <a:noAutofit/>
          </a:bodyPr>
          <a:lstStyle/>
          <a:p>
            <a:pPr algn="r"/>
            <a:r>
              <a:rPr lang="en" dirty="0" smtClean="0"/>
              <a:t>Infrastructure investment</a:t>
            </a:r>
            <a:endParaRPr dirty="0"/>
          </a:p>
        </p:txBody>
      </p:sp>
      <p:sp>
        <p:nvSpPr>
          <p:cNvPr id="361" name="Google Shape;361;p14"/>
          <p:cNvSpPr txBox="1"/>
          <p:nvPr/>
        </p:nvSpPr>
        <p:spPr>
          <a:xfrm>
            <a:off x="546100" y="2235200"/>
            <a:ext cx="2756000" cy="2362400"/>
          </a:xfrm>
          <a:prstGeom prst="rect">
            <a:avLst/>
          </a:prstGeom>
          <a:noFill/>
          <a:ln>
            <a:noFill/>
          </a:ln>
        </p:spPr>
        <p:txBody>
          <a:bodyPr spcFirstLastPara="1" wrap="square" lIns="121900" tIns="121900" rIns="121900" bIns="121900" anchor="ctr" anchorCtr="0">
            <a:noAutofit/>
          </a:bodyPr>
          <a:lstStyle/>
          <a:p>
            <a:pPr algn="ctr"/>
            <a:endParaRPr sz="2400" b="1" dirty="0">
              <a:solidFill>
                <a:srgbClr val="FFFFFF"/>
              </a:solidFill>
            </a:endParaRPr>
          </a:p>
        </p:txBody>
      </p:sp>
      <p:sp>
        <p:nvSpPr>
          <p:cNvPr id="10" name="Google Shape;620;p38"/>
          <p:cNvSpPr/>
          <p:nvPr/>
        </p:nvSpPr>
        <p:spPr>
          <a:xfrm>
            <a:off x="1502289" y="3087533"/>
            <a:ext cx="835962" cy="773200"/>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604359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85071" y="3"/>
            <a:ext cx="8553157" cy="981075"/>
          </a:xfrm>
        </p:spPr>
        <p:txBody>
          <a:bodyPr/>
          <a:lstStyle/>
          <a:p>
            <a:pPr>
              <a:defRPr/>
            </a:pPr>
            <a:r>
              <a:rPr lang="en-US" altLang="en-US" sz="3600" dirty="0">
                <a:solidFill>
                  <a:schemeClr val="bg1"/>
                </a:solidFill>
              </a:rPr>
              <a:t>Decline in public and private investment</a:t>
            </a: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2C3A2C0C-54CE-4A15-8DE0-19B258F93B5B}" type="slidenum">
              <a:rPr lang="es-ES" altLang="en-US">
                <a:solidFill>
                  <a:srgbClr val="000000"/>
                </a:solidFill>
                <a:latin typeface="Arial" panose="020B0604020202020204" pitchFamily="34" charset="0"/>
                <a:cs typeface="Arial" panose="020B0604020202020204" pitchFamily="34" charset="0"/>
              </a:rPr>
              <a:pPr fontAlgn="base">
                <a:spcBef>
                  <a:spcPct val="0"/>
                </a:spcBef>
                <a:spcAft>
                  <a:spcPct val="0"/>
                </a:spcAft>
                <a:defRPr/>
              </a:pPr>
              <a:t>13</a:t>
            </a:fld>
            <a:endParaRPr lang="es-ES" altLang="en-US">
              <a:solidFill>
                <a:srgbClr val="0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stretch>
            <a:fillRect/>
          </a:stretch>
        </p:blipFill>
        <p:spPr>
          <a:xfrm>
            <a:off x="1663968" y="1788575"/>
            <a:ext cx="8864065" cy="3968939"/>
          </a:xfrm>
          <a:prstGeom prst="rect">
            <a:avLst/>
          </a:prstGeom>
        </p:spPr>
      </p:pic>
    </p:spTree>
    <p:extLst>
      <p:ext uri="{BB962C8B-B14F-4D97-AF65-F5344CB8AC3E}">
        <p14:creationId xmlns:p14="http://schemas.microsoft.com/office/powerpoint/2010/main" xmlns="" val="2247302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79674" y="3"/>
            <a:ext cx="8032652" cy="981075"/>
          </a:xfrm>
        </p:spPr>
        <p:txBody>
          <a:bodyPr/>
          <a:lstStyle/>
          <a:p>
            <a:pPr>
              <a:defRPr/>
            </a:pPr>
            <a:r>
              <a:rPr lang="en-US" altLang="en-US" sz="3600" dirty="0">
                <a:solidFill>
                  <a:schemeClr val="bg1"/>
                </a:solidFill>
              </a:rPr>
              <a:t>Public Investment in Infrastructure</a:t>
            </a: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2C3A2C0C-54CE-4A15-8DE0-19B258F93B5B}" type="slidenum">
              <a:rPr lang="es-ES" altLang="en-US">
                <a:solidFill>
                  <a:srgbClr val="000000"/>
                </a:solidFill>
                <a:latin typeface="Arial" panose="020B0604020202020204" pitchFamily="34" charset="0"/>
                <a:cs typeface="Arial" panose="020B0604020202020204" pitchFamily="34" charset="0"/>
              </a:rPr>
              <a:pPr fontAlgn="base">
                <a:spcBef>
                  <a:spcPct val="0"/>
                </a:spcBef>
                <a:spcAft>
                  <a:spcPct val="0"/>
                </a:spcAft>
                <a:defRPr/>
              </a:pPr>
              <a:t>14</a:t>
            </a:fld>
            <a:endParaRPr lang="es-ES" altLang="en-US">
              <a:solidFill>
                <a:srgbClr val="000000"/>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628650" y="1376207"/>
            <a:ext cx="10953750" cy="48690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dirty="0" smtClean="0"/>
              <a:t>Infrastructure investment will amount to R855 billion over the next three years (5% of GDP)</a:t>
            </a:r>
          </a:p>
          <a:p>
            <a:r>
              <a:rPr lang="en-ZA" dirty="0" smtClean="0"/>
              <a:t>Special fund to improve quality of government spend  </a:t>
            </a:r>
          </a:p>
          <a:p>
            <a:pPr lvl="1"/>
            <a:r>
              <a:rPr lang="en-ZA" dirty="0" smtClean="0"/>
              <a:t>Project planning and implementation</a:t>
            </a:r>
          </a:p>
          <a:p>
            <a:r>
              <a:rPr lang="en-ZA" dirty="0" smtClean="0"/>
              <a:t>Effort to fix poor governance of SOEs</a:t>
            </a:r>
          </a:p>
          <a:p>
            <a:r>
              <a:rPr lang="en-ZA" dirty="0" smtClean="0"/>
              <a:t>More emphasis on attracting private investment – “blended finance” = partnership and/or privatisation?</a:t>
            </a:r>
          </a:p>
          <a:p>
            <a:r>
              <a:rPr lang="en-ZA" dirty="0" smtClean="0"/>
              <a:t>Some extra support for cities </a:t>
            </a:r>
          </a:p>
          <a:p>
            <a:pPr lvl="1" algn="just"/>
            <a:r>
              <a:rPr lang="en-ZA" dirty="0" smtClean="0"/>
              <a:t>Integrated city development grant</a:t>
            </a:r>
          </a:p>
          <a:p>
            <a:pPr lvl="1" algn="just"/>
            <a:r>
              <a:rPr lang="en-ZA" dirty="0" smtClean="0"/>
              <a:t>Integrated Urban Development Framework </a:t>
            </a:r>
          </a:p>
          <a:p>
            <a:pPr lvl="1" algn="just"/>
            <a:r>
              <a:rPr lang="en-ZA" dirty="0" smtClean="0"/>
              <a:t>Cities Support Programme </a:t>
            </a:r>
          </a:p>
        </p:txBody>
      </p:sp>
    </p:spTree>
    <p:extLst>
      <p:ext uri="{BB962C8B-B14F-4D97-AF65-F5344CB8AC3E}">
        <p14:creationId xmlns:p14="http://schemas.microsoft.com/office/powerpoint/2010/main" xmlns="" val="890097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36094" y="3"/>
            <a:ext cx="6119813" cy="981075"/>
          </a:xfrm>
        </p:spPr>
        <p:txBody>
          <a:bodyPr/>
          <a:lstStyle/>
          <a:p>
            <a:pPr>
              <a:defRPr/>
            </a:pPr>
            <a:r>
              <a:rPr lang="en-US" altLang="en-US" sz="3600" dirty="0">
                <a:solidFill>
                  <a:schemeClr val="bg1"/>
                </a:solidFill>
              </a:rPr>
              <a:t>Short-term policy priorities</a:t>
            </a: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2C3A2C0C-54CE-4A15-8DE0-19B258F93B5B}" type="slidenum">
              <a:rPr lang="es-ES" altLang="en-US">
                <a:solidFill>
                  <a:srgbClr val="000000"/>
                </a:solidFill>
                <a:latin typeface="Arial" panose="020B0604020202020204" pitchFamily="34" charset="0"/>
                <a:cs typeface="Arial" panose="020B0604020202020204" pitchFamily="34" charset="0"/>
              </a:rPr>
              <a:pPr fontAlgn="base">
                <a:spcBef>
                  <a:spcPct val="0"/>
                </a:spcBef>
                <a:spcAft>
                  <a:spcPct val="0"/>
                </a:spcAft>
                <a:defRPr/>
              </a:pPr>
              <a:t>15</a:t>
            </a:fld>
            <a:endParaRPr lang="es-ES" altLang="en-US">
              <a:solidFill>
                <a:srgbClr val="000000"/>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628649" y="1494263"/>
            <a:ext cx="10836519" cy="454969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ZA" sz="3200" dirty="0" smtClean="0"/>
              <a:t>Policy certainty and investor confidence</a:t>
            </a:r>
          </a:p>
          <a:p>
            <a:pPr lvl="1"/>
            <a:r>
              <a:rPr lang="en-ZA" sz="2800" dirty="0" smtClean="0"/>
              <a:t>E.g. Mining Charter, Renewable energy, Public Procurement Bill (for SMEs and township/rural enterprises, Panel on land reform, tourism visas</a:t>
            </a:r>
          </a:p>
          <a:p>
            <a:pPr marL="514350" indent="-514350">
              <a:buFont typeface="+mj-lt"/>
              <a:buAutoNum type="arabicPeriod"/>
            </a:pPr>
            <a:r>
              <a:rPr lang="en-ZA" sz="3200" dirty="0" smtClean="0"/>
              <a:t>Strengthening public institutions and SOEs</a:t>
            </a:r>
          </a:p>
          <a:p>
            <a:pPr marL="514350" indent="-514350">
              <a:buFont typeface="+mj-lt"/>
              <a:buAutoNum type="arabicPeriod"/>
            </a:pPr>
            <a:r>
              <a:rPr lang="en-ZA" sz="3200" dirty="0" smtClean="0"/>
              <a:t>Creating partnerships for growth</a:t>
            </a:r>
          </a:p>
          <a:p>
            <a:pPr lvl="1"/>
            <a:r>
              <a:rPr lang="en-ZA" sz="2800" dirty="0" smtClean="0"/>
              <a:t>Business support for local procurement, employment tax incentive, youth employment service, small business and innovation fund, infrastructure fund</a:t>
            </a:r>
          </a:p>
          <a:p>
            <a:r>
              <a:rPr lang="en-ZA" sz="3200" dirty="0" smtClean="0"/>
              <a:t>Structural reforms?</a:t>
            </a:r>
          </a:p>
        </p:txBody>
      </p:sp>
    </p:spTree>
    <p:extLst>
      <p:ext uri="{BB962C8B-B14F-4D97-AF65-F5344CB8AC3E}">
        <p14:creationId xmlns:p14="http://schemas.microsoft.com/office/powerpoint/2010/main" xmlns="" val="797677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8"/>
        <p:cNvGrpSpPr/>
        <p:nvPr/>
      </p:nvGrpSpPr>
      <p:grpSpPr>
        <a:xfrm>
          <a:off x="0" y="0"/>
          <a:ext cx="0" cy="0"/>
          <a:chOff x="0" y="0"/>
          <a:chExt cx="0" cy="0"/>
        </a:xfrm>
      </p:grpSpPr>
      <p:sp>
        <p:nvSpPr>
          <p:cNvPr id="359" name="Google Shape;359;p14"/>
          <p:cNvSpPr txBox="1">
            <a:spLocks noGrp="1"/>
          </p:cNvSpPr>
          <p:nvPr>
            <p:ph type="ctrTitle"/>
          </p:nvPr>
        </p:nvSpPr>
        <p:spPr>
          <a:xfrm>
            <a:off x="3657600" y="2314333"/>
            <a:ext cx="7518400" cy="1546400"/>
          </a:xfrm>
          <a:prstGeom prst="rect">
            <a:avLst/>
          </a:prstGeom>
        </p:spPr>
        <p:txBody>
          <a:bodyPr spcFirstLastPara="1" vert="horz" wrap="square" lIns="121900" tIns="121900" rIns="121900" bIns="121900" rtlCol="0" anchor="b" anchorCtr="0">
            <a:noAutofit/>
          </a:bodyPr>
          <a:lstStyle/>
          <a:p>
            <a:pPr algn="r"/>
            <a:r>
              <a:rPr lang="en" dirty="0" smtClean="0"/>
              <a:t>Eduction and Skills: Beyond the budget</a:t>
            </a:r>
            <a:endParaRPr dirty="0"/>
          </a:p>
        </p:txBody>
      </p:sp>
      <p:sp>
        <p:nvSpPr>
          <p:cNvPr id="361" name="Google Shape;361;p14"/>
          <p:cNvSpPr txBox="1"/>
          <p:nvPr/>
        </p:nvSpPr>
        <p:spPr>
          <a:xfrm>
            <a:off x="546100" y="2235200"/>
            <a:ext cx="2756000" cy="2362400"/>
          </a:xfrm>
          <a:prstGeom prst="rect">
            <a:avLst/>
          </a:prstGeom>
          <a:no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5" name="Google Shape;653;p38"/>
          <p:cNvGrpSpPr/>
          <p:nvPr/>
        </p:nvGrpSpPr>
        <p:grpSpPr>
          <a:xfrm>
            <a:off x="1470848" y="3087533"/>
            <a:ext cx="822186" cy="773200"/>
            <a:chOff x="1926350" y="995225"/>
            <a:chExt cx="428650" cy="356600"/>
          </a:xfrm>
        </p:grpSpPr>
        <p:sp>
          <p:nvSpPr>
            <p:cNvPr id="6" name="Google Shape;654;p38"/>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55;p38"/>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56;p38"/>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57;p38"/>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2366355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8949" y="3"/>
            <a:ext cx="8334102" cy="981075"/>
          </a:xfrm>
        </p:spPr>
        <p:txBody>
          <a:bodyPr/>
          <a:lstStyle/>
          <a:p>
            <a:pPr>
              <a:defRPr/>
            </a:pPr>
            <a:r>
              <a:rPr lang="en-US" altLang="en-US" sz="3600" dirty="0">
                <a:solidFill>
                  <a:schemeClr val="bg1"/>
                </a:solidFill>
              </a:rPr>
              <a:t>Education and Skills: Beyond the budget</a:t>
            </a: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2C3A2C0C-54CE-4A15-8DE0-19B258F93B5B}" type="slidenum">
              <a:rPr lang="es-ES" altLang="en-US">
                <a:solidFill>
                  <a:srgbClr val="000000"/>
                </a:solidFill>
                <a:latin typeface="Arial" panose="020B0604020202020204" pitchFamily="34" charset="0"/>
                <a:cs typeface="Arial" panose="020B0604020202020204" pitchFamily="34" charset="0"/>
              </a:rPr>
              <a:pPr fontAlgn="base">
                <a:spcBef>
                  <a:spcPct val="0"/>
                </a:spcBef>
                <a:spcAft>
                  <a:spcPct val="0"/>
                </a:spcAft>
                <a:defRPr/>
              </a:pPr>
              <a:t>17</a:t>
            </a:fld>
            <a:endParaRPr lang="es-ES" altLang="en-US">
              <a:solidFill>
                <a:srgbClr val="000000"/>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255814" y="1195796"/>
            <a:ext cx="11670574" cy="5231130"/>
          </a:xfrm>
          <a:prstGeom prst="rect">
            <a:avLst/>
          </a:prstGeom>
        </p:spPr>
        <p:txBody>
          <a:bodyPr>
            <a:noAutofit/>
          </a:bodyPr>
          <a:lstStyle>
            <a:lvl1pPr marL="342891" indent="-342891" algn="l" rtl="0" eaLnBrk="0" fontAlgn="base" hangingPunct="0">
              <a:spcBef>
                <a:spcPct val="20000"/>
              </a:spcBef>
              <a:spcAft>
                <a:spcPct val="0"/>
              </a:spcAft>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Tx/>
              <a:buNone/>
            </a:pPr>
            <a:r>
              <a:rPr lang="en-ZA" sz="2400" dirty="0" smtClean="0">
                <a:latin typeface=" Garamond "/>
              </a:rPr>
              <a:t>In an environment of low economic growth and competing resource</a:t>
            </a:r>
          </a:p>
          <a:p>
            <a:pPr marL="0" indent="0">
              <a:buFontTx/>
              <a:buNone/>
            </a:pPr>
            <a:r>
              <a:rPr lang="en-ZA" sz="2400" dirty="0" smtClean="0">
                <a:latin typeface=" Garamond "/>
              </a:rPr>
              <a:t> demands we examine internal efficiencies and better planning.</a:t>
            </a:r>
          </a:p>
          <a:p>
            <a:pPr marL="0" indent="0">
              <a:buFontTx/>
              <a:buNone/>
            </a:pPr>
            <a:endParaRPr lang="en-ZA" sz="2400" dirty="0" smtClean="0">
              <a:latin typeface=" Garamond "/>
            </a:endParaRPr>
          </a:p>
          <a:p>
            <a:pPr defTabSz="266700"/>
            <a:r>
              <a:rPr lang="en-ZA" sz="2400" dirty="0" smtClean="0">
                <a:latin typeface=" Garamond "/>
              </a:rPr>
              <a:t>The budget needs to balance multiple education and skills imperatives:</a:t>
            </a:r>
          </a:p>
          <a:p>
            <a:pPr marL="0" indent="0" defTabSz="266700">
              <a:buFontTx/>
              <a:buNone/>
            </a:pPr>
            <a:endParaRPr lang="en-ZA" sz="2400" dirty="0" smtClean="0">
              <a:latin typeface=" Garamond "/>
            </a:endParaRPr>
          </a:p>
          <a:p>
            <a:pPr marL="714375" indent="-352425">
              <a:buFont typeface="Wingdings" panose="05000000000000000000" pitchFamily="2" charset="2"/>
              <a:buChar char="Ø"/>
            </a:pPr>
            <a:r>
              <a:rPr lang="en-ZA" sz="2400" dirty="0" smtClean="0">
                <a:latin typeface=" Garamond "/>
              </a:rPr>
              <a:t>Supporting excellence and/or equity</a:t>
            </a:r>
          </a:p>
          <a:p>
            <a:pPr marL="714375" indent="-352425">
              <a:buFont typeface="Wingdings" panose="05000000000000000000" pitchFamily="2" charset="2"/>
              <a:buChar char="Ø"/>
            </a:pPr>
            <a:r>
              <a:rPr lang="en-ZA" sz="2400" dirty="0" smtClean="0">
                <a:latin typeface=" Garamond "/>
              </a:rPr>
              <a:t>Supporting higher end skills or foundational skills</a:t>
            </a:r>
          </a:p>
          <a:p>
            <a:pPr marL="714375" indent="-352425">
              <a:buFont typeface="Wingdings" panose="05000000000000000000" pitchFamily="2" charset="2"/>
              <a:buChar char="Ø"/>
            </a:pPr>
            <a:r>
              <a:rPr lang="en-ZA" sz="2400" dirty="0" smtClean="0">
                <a:latin typeface=" Garamond "/>
              </a:rPr>
              <a:t>Creating high skilled or low skilled jobs</a:t>
            </a:r>
          </a:p>
          <a:p>
            <a:pPr marL="714375" indent="-352425">
              <a:buFont typeface="Wingdings" panose="05000000000000000000" pitchFamily="2" charset="2"/>
              <a:buChar char="Ø"/>
            </a:pPr>
            <a:r>
              <a:rPr lang="en-ZA" sz="2400" dirty="0" smtClean="0">
                <a:latin typeface=" Garamond "/>
              </a:rPr>
              <a:t>Managing technology development and automation vs labour intensive growth to absorb high numbers of the low skilled unemployed.</a:t>
            </a:r>
          </a:p>
          <a:p>
            <a:pPr marL="361950" indent="0">
              <a:buFontTx/>
              <a:buNone/>
            </a:pPr>
            <a:endParaRPr lang="en-ZA" sz="2400" dirty="0" smtClean="0">
              <a:latin typeface=" Garamond "/>
            </a:endParaRPr>
          </a:p>
          <a:p>
            <a:pPr marL="714375" indent="-352425">
              <a:buFont typeface="Wingdings" panose="05000000000000000000" pitchFamily="2" charset="2"/>
              <a:buChar char="Ø"/>
            </a:pPr>
            <a:r>
              <a:rPr lang="en-ZA" sz="2400" dirty="0" smtClean="0">
                <a:solidFill>
                  <a:srgbClr val="00B0F0"/>
                </a:solidFill>
                <a:latin typeface=" Garamond "/>
              </a:rPr>
              <a:t>You can’t have one without the other</a:t>
            </a:r>
          </a:p>
          <a:p>
            <a:pPr marL="0" indent="0">
              <a:buFontTx/>
              <a:buNone/>
            </a:pPr>
            <a:endParaRPr lang="en-ZA" sz="2400" dirty="0" smtClean="0">
              <a:solidFill>
                <a:srgbClr val="FF0000"/>
              </a:solidFill>
            </a:endParaRPr>
          </a:p>
          <a:p>
            <a:pPr marL="0" indent="0">
              <a:buFontTx/>
              <a:buNone/>
            </a:pPr>
            <a:r>
              <a:rPr lang="en-ZA" sz="2400" dirty="0" smtClean="0">
                <a:solidFill>
                  <a:srgbClr val="7030A0"/>
                </a:solidFill>
              </a:rPr>
              <a:t> </a:t>
            </a:r>
          </a:p>
        </p:txBody>
      </p:sp>
    </p:spTree>
    <p:extLst>
      <p:ext uri="{BB962C8B-B14F-4D97-AF65-F5344CB8AC3E}">
        <p14:creationId xmlns:p14="http://schemas.microsoft.com/office/powerpoint/2010/main" xmlns="" val="2281952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98766" y="3"/>
            <a:ext cx="7994468" cy="981075"/>
          </a:xfrm>
        </p:spPr>
        <p:txBody>
          <a:bodyPr/>
          <a:lstStyle/>
          <a:p>
            <a:pPr>
              <a:defRPr/>
            </a:pPr>
            <a:r>
              <a:rPr lang="en-US" altLang="en-US" sz="3600" dirty="0">
                <a:solidFill>
                  <a:schemeClr val="bg1"/>
                </a:solidFill>
              </a:rPr>
              <a:t>From the MTBPS speech we comment on</a:t>
            </a: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2C3A2C0C-54CE-4A15-8DE0-19B258F93B5B}" type="slidenum">
              <a:rPr lang="es-ES" altLang="en-US">
                <a:solidFill>
                  <a:srgbClr val="000000"/>
                </a:solidFill>
                <a:latin typeface="Arial" panose="020B0604020202020204" pitchFamily="34" charset="0"/>
                <a:cs typeface="Arial" panose="020B0604020202020204" pitchFamily="34" charset="0"/>
              </a:rPr>
              <a:pPr fontAlgn="base">
                <a:spcBef>
                  <a:spcPct val="0"/>
                </a:spcBef>
                <a:spcAft>
                  <a:spcPct val="0"/>
                </a:spcAft>
                <a:defRPr/>
              </a:pPr>
              <a:t>18</a:t>
            </a:fld>
            <a:endParaRPr lang="es-ES" altLang="en-US">
              <a:solidFill>
                <a:srgbClr val="000000"/>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193040" y="1577431"/>
            <a:ext cx="11805920" cy="4351338"/>
          </a:xfrm>
          <a:prstGeom prst="rect">
            <a:avLst/>
          </a:prstGeom>
        </p:spPr>
        <p:txBody>
          <a:bodyPr>
            <a:normAutofit/>
          </a:bodyPr>
          <a:lstStyle>
            <a:lvl1pPr marL="342891" indent="-342891" algn="l" rtl="0" eaLnBrk="0" fontAlgn="base" hangingPunct="0">
              <a:spcBef>
                <a:spcPct val="20000"/>
              </a:spcBef>
              <a:spcAft>
                <a:spcPct val="0"/>
              </a:spcAft>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buFont typeface="+mj-lt"/>
              <a:buAutoNum type="arabicPeriod"/>
            </a:pPr>
            <a:r>
              <a:rPr lang="en-ZA" sz="2800" dirty="0" smtClean="0"/>
              <a:t>Adjustments for </a:t>
            </a:r>
            <a:r>
              <a:rPr lang="en-ZA" sz="2800" i="1" dirty="0" smtClean="0"/>
              <a:t>school infrastructure </a:t>
            </a:r>
            <a:r>
              <a:rPr lang="en-ZA" sz="2800" dirty="0" smtClean="0"/>
              <a:t>backlogs </a:t>
            </a:r>
            <a:r>
              <a:rPr lang="en-ZA" sz="2800" dirty="0" smtClean="0">
                <a:solidFill>
                  <a:srgbClr val="00B0F0"/>
                </a:solidFill>
              </a:rPr>
              <a:t>(‘eradicating pit latrines at schools’)</a:t>
            </a:r>
          </a:p>
          <a:p>
            <a:pPr marL="514350" indent="-514350">
              <a:buFont typeface="+mj-lt"/>
              <a:buAutoNum type="arabicPeriod"/>
            </a:pPr>
            <a:r>
              <a:rPr lang="en-ZA" sz="2800" i="1" dirty="0" smtClean="0"/>
              <a:t>School safety also </a:t>
            </a:r>
            <a:r>
              <a:rPr lang="en-ZA" sz="2800" dirty="0" smtClean="0"/>
              <a:t>requires attitudinal and behaviour change</a:t>
            </a:r>
            <a:r>
              <a:rPr lang="en-ZA" sz="2800" dirty="0" smtClean="0">
                <a:solidFill>
                  <a:srgbClr val="00B0F0"/>
                </a:solidFill>
              </a:rPr>
              <a:t>(‘no child should be in a school that is unsafe’)</a:t>
            </a:r>
          </a:p>
          <a:p>
            <a:pPr marL="514350" indent="-514350">
              <a:buFont typeface="+mj-lt"/>
              <a:buAutoNum type="arabicPeriod"/>
            </a:pPr>
            <a:r>
              <a:rPr lang="en-ZA" sz="2800" dirty="0" smtClean="0"/>
              <a:t>Overcrowded skills policy environment </a:t>
            </a:r>
            <a:r>
              <a:rPr lang="en-ZA" sz="2800" dirty="0" smtClean="0">
                <a:solidFill>
                  <a:srgbClr val="00B0F0"/>
                </a:solidFill>
              </a:rPr>
              <a:t>(‘policies must be clear and consistent’)</a:t>
            </a:r>
          </a:p>
          <a:p>
            <a:pPr marL="514350" indent="-514350">
              <a:buFont typeface="+mj-lt"/>
              <a:buAutoNum type="arabicPeriod"/>
            </a:pPr>
            <a:r>
              <a:rPr lang="en-ZA" sz="2800" dirty="0" smtClean="0"/>
              <a:t>Silence on skills development to support the technologically driven fourth industrial revolution sector </a:t>
            </a:r>
            <a:r>
              <a:rPr lang="en-ZA" sz="2800" dirty="0" smtClean="0">
                <a:solidFill>
                  <a:srgbClr val="00B0F0"/>
                </a:solidFill>
              </a:rPr>
              <a:t>(‘supporting growth and job creation’).</a:t>
            </a:r>
          </a:p>
          <a:p>
            <a:endParaRPr lang="en-ZA" sz="2800" dirty="0" smtClean="0"/>
          </a:p>
          <a:p>
            <a:pPr marL="0" indent="0">
              <a:buFontTx/>
              <a:buNone/>
            </a:pPr>
            <a:endParaRPr lang="en-ZA" sz="2800" dirty="0" smtClean="0"/>
          </a:p>
          <a:p>
            <a:pPr marL="0" indent="0">
              <a:buFontTx/>
              <a:buNone/>
            </a:pPr>
            <a:endParaRPr lang="en-ZA" sz="2800" dirty="0" smtClean="0"/>
          </a:p>
        </p:txBody>
      </p:sp>
    </p:spTree>
    <p:extLst>
      <p:ext uri="{BB962C8B-B14F-4D97-AF65-F5344CB8AC3E}">
        <p14:creationId xmlns:p14="http://schemas.microsoft.com/office/powerpoint/2010/main" xmlns="" val="28190937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20389" y="3"/>
            <a:ext cx="8151222" cy="981075"/>
          </a:xfrm>
        </p:spPr>
        <p:txBody>
          <a:bodyPr/>
          <a:lstStyle/>
          <a:p>
            <a:pPr>
              <a:defRPr/>
            </a:pPr>
            <a:r>
              <a:rPr lang="en-US" altLang="en-US" sz="3600" dirty="0">
                <a:solidFill>
                  <a:schemeClr val="bg1"/>
                </a:solidFill>
              </a:rPr>
              <a:t>Basic School and Home Infrastructure</a:t>
            </a: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2C3A2C0C-54CE-4A15-8DE0-19B258F93B5B}" type="slidenum">
              <a:rPr lang="es-ES" altLang="en-US">
                <a:solidFill>
                  <a:srgbClr val="000000"/>
                </a:solidFill>
                <a:latin typeface="Arial" panose="020B0604020202020204" pitchFamily="34" charset="0"/>
                <a:cs typeface="Arial" panose="020B0604020202020204" pitchFamily="34" charset="0"/>
              </a:rPr>
              <a:pPr fontAlgn="base">
                <a:spcBef>
                  <a:spcPct val="0"/>
                </a:spcBef>
                <a:spcAft>
                  <a:spcPct val="0"/>
                </a:spcAft>
                <a:defRPr/>
              </a:pPr>
              <a:t>19</a:t>
            </a:fld>
            <a:endParaRPr lang="es-ES" altLang="en-US">
              <a:solidFill>
                <a:srgbClr val="000000"/>
              </a:solidFill>
              <a:latin typeface="Arial" panose="020B0604020202020204" pitchFamily="34" charset="0"/>
              <a:cs typeface="Arial" panose="020B0604020202020204" pitchFamily="34" charset="0"/>
            </a:endParaRPr>
          </a:p>
        </p:txBody>
      </p:sp>
      <p:graphicFrame>
        <p:nvGraphicFramePr>
          <p:cNvPr id="4" name="Content Placeholder 9"/>
          <p:cNvGraphicFramePr>
            <a:graphicFrameLocks/>
          </p:cNvGraphicFramePr>
          <p:nvPr>
            <p:extLst>
              <p:ext uri="{D42A27DB-BD31-4B8C-83A1-F6EECF244321}">
                <p14:modId xmlns:p14="http://schemas.microsoft.com/office/powerpoint/2010/main" xmlns="" val="1804334467"/>
              </p:ext>
            </p:extLst>
          </p:nvPr>
        </p:nvGraphicFramePr>
        <p:xfrm>
          <a:off x="586420" y="1564641"/>
          <a:ext cx="11019160" cy="1884601"/>
        </p:xfrm>
        <a:graphic>
          <a:graphicData uri="http://schemas.openxmlformats.org/drawingml/2006/table">
            <a:tbl>
              <a:tblPr firstRow="1" firstCol="1" bandRow="1">
                <a:tableStyleId>{69012ECD-51FC-41F1-AA8D-1B2483CD663E}</a:tableStyleId>
              </a:tblPr>
              <a:tblGrid>
                <a:gridCol w="2338221">
                  <a:extLst>
                    <a:ext uri="{9D8B030D-6E8A-4147-A177-3AD203B41FA5}">
                      <a16:colId xmlns:a16="http://schemas.microsoft.com/office/drawing/2014/main" xmlns="" val="20000"/>
                    </a:ext>
                  </a:extLst>
                </a:gridCol>
                <a:gridCol w="2171320">
                  <a:extLst>
                    <a:ext uri="{9D8B030D-6E8A-4147-A177-3AD203B41FA5}">
                      <a16:colId xmlns:a16="http://schemas.microsoft.com/office/drawing/2014/main" xmlns="" val="20001"/>
                    </a:ext>
                  </a:extLst>
                </a:gridCol>
                <a:gridCol w="2169873">
                  <a:extLst>
                    <a:ext uri="{9D8B030D-6E8A-4147-A177-3AD203B41FA5}">
                      <a16:colId xmlns:a16="http://schemas.microsoft.com/office/drawing/2014/main" xmlns="" val="20002"/>
                    </a:ext>
                  </a:extLst>
                </a:gridCol>
                <a:gridCol w="2169873">
                  <a:extLst>
                    <a:ext uri="{9D8B030D-6E8A-4147-A177-3AD203B41FA5}">
                      <a16:colId xmlns:a16="http://schemas.microsoft.com/office/drawing/2014/main" xmlns="" val="20003"/>
                    </a:ext>
                  </a:extLst>
                </a:gridCol>
                <a:gridCol w="2169873">
                  <a:extLst>
                    <a:ext uri="{9D8B030D-6E8A-4147-A177-3AD203B41FA5}">
                      <a16:colId xmlns:a16="http://schemas.microsoft.com/office/drawing/2014/main" xmlns="" val="20004"/>
                    </a:ext>
                  </a:extLst>
                </a:gridCol>
              </a:tblGrid>
              <a:tr h="534451">
                <a:tc>
                  <a:txBody>
                    <a:bodyPr/>
                    <a:lstStyle/>
                    <a:p>
                      <a:pPr>
                        <a:spcAft>
                          <a:spcPts val="0"/>
                        </a:spcAft>
                      </a:pPr>
                      <a:r>
                        <a:rPr lang="en-ZA" sz="2400" dirty="0" smtClean="0">
                          <a:effectLst/>
                          <a:latin typeface="+mn-lt"/>
                        </a:rPr>
                        <a:t>SCHOOLS</a:t>
                      </a:r>
                      <a:endParaRPr lang="en-ZA" sz="2400" dirty="0">
                        <a:effectLst/>
                        <a:latin typeface="+mn-lt"/>
                        <a:ea typeface="Calibri" panose="020F0502020204030204" pitchFamily="34" charset="0"/>
                      </a:endParaRPr>
                    </a:p>
                  </a:txBody>
                  <a:tcPr marL="9633" marR="9633" marT="9525" marB="95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400" dirty="0" smtClean="0">
                          <a:effectLst/>
                          <a:latin typeface="+mn-lt"/>
                        </a:rPr>
                        <a:t>2011</a:t>
                      </a:r>
                      <a:endParaRPr lang="en-ZA" sz="2400" b="1" dirty="0">
                        <a:effectLst/>
                        <a:latin typeface="+mn-lt"/>
                        <a:ea typeface="Calibri" panose="020F0502020204030204" pitchFamily="34" charset="0"/>
                      </a:endParaRPr>
                    </a:p>
                  </a:txBody>
                  <a:tcPr marL="9633" marR="9633" marT="9525" marB="9525" anchor="ctr"/>
                </a:tc>
                <a:tc>
                  <a:txBody>
                    <a:bodyPr/>
                    <a:lstStyle/>
                    <a:p>
                      <a:pPr algn="ctr"/>
                      <a:r>
                        <a:rPr lang="en-ZA" sz="2400" dirty="0" smtClean="0">
                          <a:latin typeface="+mn-lt"/>
                        </a:rPr>
                        <a:t>2013</a:t>
                      </a:r>
                      <a:endParaRPr lang="en-ZA" sz="2400" dirty="0">
                        <a:latin typeface="+mn-lt"/>
                      </a:endParaRPr>
                    </a:p>
                  </a:txBody>
                  <a:tcPr marL="92473" marR="92473"/>
                </a:tc>
                <a:tc>
                  <a:txBody>
                    <a:bodyPr/>
                    <a:lstStyle/>
                    <a:p>
                      <a:pPr algn="ctr"/>
                      <a:r>
                        <a:rPr lang="en-ZA" sz="2400" dirty="0" smtClean="0">
                          <a:latin typeface="+mn-lt"/>
                        </a:rPr>
                        <a:t>2016</a:t>
                      </a:r>
                      <a:endParaRPr lang="en-ZA" sz="2400" dirty="0">
                        <a:latin typeface="+mn-lt"/>
                      </a:endParaRPr>
                    </a:p>
                  </a:txBody>
                  <a:tcPr marL="92473" marR="92473"/>
                </a:tc>
                <a:tc>
                  <a:txBody>
                    <a:bodyPr/>
                    <a:lstStyle/>
                    <a:p>
                      <a:pPr algn="ctr"/>
                      <a:r>
                        <a:rPr lang="en-ZA" sz="2400" dirty="0" smtClean="0">
                          <a:latin typeface="+mn-lt"/>
                        </a:rPr>
                        <a:t>2017</a:t>
                      </a:r>
                      <a:endParaRPr lang="en-ZA" sz="2400" dirty="0">
                        <a:latin typeface="+mn-lt"/>
                      </a:endParaRPr>
                    </a:p>
                  </a:txBody>
                  <a:tcPr marL="92473" marR="92473"/>
                </a:tc>
                <a:extLst>
                  <a:ext uri="{0D108BD9-81ED-4DB2-BD59-A6C34878D82A}">
                    <a16:rowId xmlns:a16="http://schemas.microsoft.com/office/drawing/2014/main" xmlns="" val="10000"/>
                  </a:ext>
                </a:extLst>
              </a:tr>
              <a:tr h="330122">
                <a:tc>
                  <a:txBody>
                    <a:bodyPr/>
                    <a:lstStyle/>
                    <a:p>
                      <a:pPr>
                        <a:spcAft>
                          <a:spcPts val="0"/>
                        </a:spcAft>
                      </a:pPr>
                      <a:r>
                        <a:rPr lang="en-ZA" sz="2000" dirty="0">
                          <a:effectLst/>
                          <a:latin typeface="+mn-lt"/>
                        </a:rPr>
                        <a:t>No running water</a:t>
                      </a:r>
                      <a:endParaRPr lang="en-ZA" sz="2000" dirty="0">
                        <a:effectLst/>
                        <a:latin typeface="+mn-lt"/>
                        <a:ea typeface="Calibri" panose="020F0502020204030204" pitchFamily="34" charset="0"/>
                      </a:endParaRPr>
                    </a:p>
                  </a:txBody>
                  <a:tcPr marL="9633" marR="9633" marT="9525" marB="9525" anchor="ctr"/>
                </a:tc>
                <a:tc>
                  <a:txBody>
                    <a:bodyPr/>
                    <a:lstStyle/>
                    <a:p>
                      <a:pPr algn="ctr">
                        <a:spcAft>
                          <a:spcPts val="0"/>
                        </a:spcAft>
                      </a:pPr>
                      <a:r>
                        <a:rPr lang="en-ZA" sz="2000" dirty="0">
                          <a:effectLst/>
                          <a:latin typeface="+mn-lt"/>
                        </a:rPr>
                        <a:t>2401</a:t>
                      </a:r>
                      <a:endParaRPr lang="en-ZA" sz="2000" dirty="0">
                        <a:effectLst/>
                        <a:latin typeface="+mn-lt"/>
                        <a:ea typeface="Calibri" panose="020F0502020204030204" pitchFamily="34" charset="0"/>
                      </a:endParaRPr>
                    </a:p>
                  </a:txBody>
                  <a:tcPr marL="9633" marR="9633" marT="9525" marB="9525" anchor="ctr"/>
                </a:tc>
                <a:tc>
                  <a:txBody>
                    <a:bodyPr/>
                    <a:lstStyle/>
                    <a:p>
                      <a:pPr algn="ctr">
                        <a:spcAft>
                          <a:spcPts val="0"/>
                        </a:spcAft>
                      </a:pPr>
                      <a:r>
                        <a:rPr lang="en-ZA" sz="2000" dirty="0">
                          <a:effectLst/>
                          <a:latin typeface="+mn-lt"/>
                        </a:rPr>
                        <a:t>1772</a:t>
                      </a:r>
                      <a:endParaRPr lang="en-ZA" sz="2000" dirty="0">
                        <a:effectLst/>
                        <a:latin typeface="+mn-lt"/>
                        <a:ea typeface="Calibri" panose="020F0502020204030204" pitchFamily="34" charset="0"/>
                      </a:endParaRPr>
                    </a:p>
                  </a:txBody>
                  <a:tcPr marL="9633" marR="9633" marT="9525" marB="9525" anchor="ctr"/>
                </a:tc>
                <a:tc>
                  <a:txBody>
                    <a:bodyPr/>
                    <a:lstStyle/>
                    <a:p>
                      <a:pPr algn="ctr">
                        <a:spcAft>
                          <a:spcPts val="0"/>
                        </a:spcAft>
                      </a:pPr>
                      <a:r>
                        <a:rPr lang="en-ZA" sz="2000">
                          <a:effectLst/>
                          <a:latin typeface="+mn-lt"/>
                        </a:rPr>
                        <a:t>171</a:t>
                      </a:r>
                      <a:endParaRPr lang="en-ZA" sz="2000">
                        <a:effectLst/>
                        <a:latin typeface="+mn-lt"/>
                        <a:ea typeface="Calibri" panose="020F0502020204030204" pitchFamily="34" charset="0"/>
                      </a:endParaRPr>
                    </a:p>
                  </a:txBody>
                  <a:tcPr marL="9633" marR="9633" marT="9525" marB="9525" anchor="ctr"/>
                </a:tc>
                <a:tc>
                  <a:txBody>
                    <a:bodyPr/>
                    <a:lstStyle/>
                    <a:p>
                      <a:pPr algn="ctr">
                        <a:spcAft>
                          <a:spcPts val="0"/>
                        </a:spcAft>
                      </a:pPr>
                      <a:r>
                        <a:rPr lang="en-ZA" sz="2000">
                          <a:effectLst/>
                          <a:latin typeface="+mn-lt"/>
                        </a:rPr>
                        <a:t>45</a:t>
                      </a:r>
                      <a:endParaRPr lang="en-ZA" sz="2000">
                        <a:effectLst/>
                        <a:latin typeface="+mn-lt"/>
                        <a:ea typeface="Calibri" panose="020F0502020204030204" pitchFamily="34" charset="0"/>
                      </a:endParaRPr>
                    </a:p>
                  </a:txBody>
                  <a:tcPr marL="9633" marR="9633" marT="9525" marB="9525" anchor="ctr"/>
                </a:tc>
                <a:extLst>
                  <a:ext uri="{0D108BD9-81ED-4DB2-BD59-A6C34878D82A}">
                    <a16:rowId xmlns:a16="http://schemas.microsoft.com/office/drawing/2014/main" xmlns="" val="10001"/>
                  </a:ext>
                </a:extLst>
              </a:tr>
              <a:tr h="330122">
                <a:tc>
                  <a:txBody>
                    <a:bodyPr/>
                    <a:lstStyle/>
                    <a:p>
                      <a:pPr>
                        <a:spcAft>
                          <a:spcPts val="0"/>
                        </a:spcAft>
                      </a:pPr>
                      <a:r>
                        <a:rPr lang="en-ZA" sz="2000" dirty="0">
                          <a:effectLst/>
                          <a:latin typeface="+mn-lt"/>
                        </a:rPr>
                        <a:t>No electricity</a:t>
                      </a:r>
                      <a:endParaRPr lang="en-ZA" sz="2000" dirty="0">
                        <a:effectLst/>
                        <a:latin typeface="+mn-lt"/>
                        <a:ea typeface="Calibri" panose="020F0502020204030204" pitchFamily="34" charset="0"/>
                      </a:endParaRPr>
                    </a:p>
                  </a:txBody>
                  <a:tcPr marL="9633" marR="9633" marT="9525" marB="9525" anchor="ctr"/>
                </a:tc>
                <a:tc>
                  <a:txBody>
                    <a:bodyPr/>
                    <a:lstStyle/>
                    <a:p>
                      <a:pPr algn="ctr">
                        <a:spcAft>
                          <a:spcPts val="0"/>
                        </a:spcAft>
                      </a:pPr>
                      <a:r>
                        <a:rPr lang="en-ZA" sz="2000" dirty="0">
                          <a:effectLst/>
                          <a:latin typeface="+mn-lt"/>
                        </a:rPr>
                        <a:t>3544</a:t>
                      </a:r>
                      <a:endParaRPr lang="en-ZA" sz="2000" dirty="0">
                        <a:effectLst/>
                        <a:latin typeface="+mn-lt"/>
                        <a:ea typeface="Calibri" panose="020F0502020204030204" pitchFamily="34" charset="0"/>
                      </a:endParaRPr>
                    </a:p>
                  </a:txBody>
                  <a:tcPr marL="9633" marR="9633" marT="9525" marB="9525" anchor="ctr"/>
                </a:tc>
                <a:tc>
                  <a:txBody>
                    <a:bodyPr/>
                    <a:lstStyle/>
                    <a:p>
                      <a:pPr algn="ctr">
                        <a:spcAft>
                          <a:spcPts val="0"/>
                        </a:spcAft>
                      </a:pPr>
                      <a:r>
                        <a:rPr lang="en-ZA" sz="2000" dirty="0">
                          <a:effectLst/>
                          <a:latin typeface="+mn-lt"/>
                        </a:rPr>
                        <a:t>2925</a:t>
                      </a:r>
                      <a:endParaRPr lang="en-ZA" sz="2000" dirty="0">
                        <a:effectLst/>
                        <a:latin typeface="+mn-lt"/>
                        <a:ea typeface="Calibri" panose="020F0502020204030204" pitchFamily="34" charset="0"/>
                      </a:endParaRPr>
                    </a:p>
                  </a:txBody>
                  <a:tcPr marL="9633" marR="9633" marT="9525" marB="9525" anchor="ctr"/>
                </a:tc>
                <a:tc>
                  <a:txBody>
                    <a:bodyPr/>
                    <a:lstStyle/>
                    <a:p>
                      <a:pPr algn="ctr">
                        <a:spcAft>
                          <a:spcPts val="0"/>
                        </a:spcAft>
                      </a:pPr>
                      <a:r>
                        <a:rPr lang="en-ZA" sz="2000" dirty="0">
                          <a:effectLst/>
                          <a:latin typeface="+mn-lt"/>
                        </a:rPr>
                        <a:t>569</a:t>
                      </a:r>
                      <a:endParaRPr lang="en-ZA" sz="2000" dirty="0">
                        <a:effectLst/>
                        <a:latin typeface="+mn-lt"/>
                        <a:ea typeface="Calibri" panose="020F0502020204030204" pitchFamily="34" charset="0"/>
                      </a:endParaRPr>
                    </a:p>
                  </a:txBody>
                  <a:tcPr marL="9633" marR="9633" marT="9525" marB="9525" anchor="ctr"/>
                </a:tc>
                <a:tc>
                  <a:txBody>
                    <a:bodyPr/>
                    <a:lstStyle/>
                    <a:p>
                      <a:pPr algn="ctr">
                        <a:spcAft>
                          <a:spcPts val="0"/>
                        </a:spcAft>
                      </a:pPr>
                      <a:r>
                        <a:rPr lang="en-ZA" sz="2000">
                          <a:effectLst/>
                          <a:latin typeface="+mn-lt"/>
                        </a:rPr>
                        <a:t>72</a:t>
                      </a:r>
                      <a:endParaRPr lang="en-ZA" sz="2000">
                        <a:effectLst/>
                        <a:latin typeface="+mn-lt"/>
                        <a:ea typeface="Calibri" panose="020F0502020204030204" pitchFamily="34" charset="0"/>
                      </a:endParaRPr>
                    </a:p>
                  </a:txBody>
                  <a:tcPr marL="9633" marR="9633" marT="9525" marB="9525" anchor="ctr"/>
                </a:tc>
                <a:extLst>
                  <a:ext uri="{0D108BD9-81ED-4DB2-BD59-A6C34878D82A}">
                    <a16:rowId xmlns:a16="http://schemas.microsoft.com/office/drawing/2014/main" xmlns="" val="10002"/>
                  </a:ext>
                </a:extLst>
              </a:tr>
              <a:tr h="359784">
                <a:tc>
                  <a:txBody>
                    <a:bodyPr/>
                    <a:lstStyle/>
                    <a:p>
                      <a:pPr>
                        <a:spcAft>
                          <a:spcPts val="0"/>
                        </a:spcAft>
                      </a:pPr>
                      <a:r>
                        <a:rPr lang="en-ZA" sz="2000" dirty="0">
                          <a:effectLst/>
                          <a:latin typeface="+mn-lt"/>
                        </a:rPr>
                        <a:t>No toilets</a:t>
                      </a:r>
                      <a:endParaRPr lang="en-ZA" sz="2000" dirty="0">
                        <a:effectLst/>
                        <a:latin typeface="+mn-lt"/>
                        <a:ea typeface="Calibri" panose="020F0502020204030204" pitchFamily="34" charset="0"/>
                      </a:endParaRPr>
                    </a:p>
                  </a:txBody>
                  <a:tcPr marL="9633" marR="9633" marT="9525" marB="9525" anchor="ctr"/>
                </a:tc>
                <a:tc>
                  <a:txBody>
                    <a:bodyPr/>
                    <a:lstStyle/>
                    <a:p>
                      <a:pPr algn="ctr">
                        <a:spcAft>
                          <a:spcPts val="0"/>
                        </a:spcAft>
                      </a:pPr>
                      <a:r>
                        <a:rPr lang="en-ZA" sz="2000" dirty="0">
                          <a:effectLst/>
                          <a:latin typeface="+mn-lt"/>
                        </a:rPr>
                        <a:t> </a:t>
                      </a:r>
                      <a:r>
                        <a:rPr lang="en-ZA" sz="2000" dirty="0" smtClean="0">
                          <a:effectLst/>
                          <a:latin typeface="+mn-lt"/>
                        </a:rPr>
                        <a:t>913</a:t>
                      </a:r>
                      <a:endParaRPr lang="en-ZA" sz="2000" dirty="0">
                        <a:effectLst/>
                        <a:latin typeface="+mn-lt"/>
                        <a:ea typeface="Calibri" panose="020F0502020204030204" pitchFamily="34" charset="0"/>
                      </a:endParaRPr>
                    </a:p>
                  </a:txBody>
                  <a:tcPr marL="9633" marR="9633" marT="9525" marB="9525" anchor="ctr"/>
                </a:tc>
                <a:tc>
                  <a:txBody>
                    <a:bodyPr/>
                    <a:lstStyle/>
                    <a:p>
                      <a:pPr algn="ctr">
                        <a:spcAft>
                          <a:spcPts val="0"/>
                        </a:spcAft>
                      </a:pPr>
                      <a:r>
                        <a:rPr lang="en-ZA" sz="2000" dirty="0">
                          <a:effectLst/>
                          <a:latin typeface="+mn-lt"/>
                        </a:rPr>
                        <a:t>822</a:t>
                      </a:r>
                      <a:endParaRPr lang="en-ZA" sz="2000" dirty="0">
                        <a:effectLst/>
                        <a:latin typeface="+mn-lt"/>
                        <a:ea typeface="Calibri" panose="020F0502020204030204" pitchFamily="34" charset="0"/>
                      </a:endParaRPr>
                    </a:p>
                  </a:txBody>
                  <a:tcPr marL="9633" marR="9633" marT="9525" marB="9525" anchor="ctr"/>
                </a:tc>
                <a:tc>
                  <a:txBody>
                    <a:bodyPr/>
                    <a:lstStyle/>
                    <a:p>
                      <a:pPr algn="ctr">
                        <a:spcAft>
                          <a:spcPts val="0"/>
                        </a:spcAft>
                      </a:pPr>
                      <a:r>
                        <a:rPr lang="en-ZA" sz="2000" dirty="0">
                          <a:effectLst/>
                          <a:latin typeface="+mn-lt"/>
                        </a:rPr>
                        <a:t>68</a:t>
                      </a:r>
                      <a:endParaRPr lang="en-ZA" sz="2000" dirty="0">
                        <a:effectLst/>
                        <a:latin typeface="+mn-lt"/>
                        <a:ea typeface="Calibri" panose="020F0502020204030204" pitchFamily="34" charset="0"/>
                      </a:endParaRPr>
                    </a:p>
                  </a:txBody>
                  <a:tcPr marL="9633" marR="9633" marT="9525" marB="9525" anchor="ctr"/>
                </a:tc>
                <a:tc>
                  <a:txBody>
                    <a:bodyPr/>
                    <a:lstStyle/>
                    <a:p>
                      <a:pPr algn="ctr">
                        <a:spcAft>
                          <a:spcPts val="0"/>
                        </a:spcAft>
                      </a:pPr>
                      <a:r>
                        <a:rPr lang="en-ZA" sz="2000" dirty="0">
                          <a:effectLst/>
                          <a:latin typeface="+mn-lt"/>
                        </a:rPr>
                        <a:t>401</a:t>
                      </a:r>
                      <a:endParaRPr lang="en-ZA" sz="2000" dirty="0">
                        <a:effectLst/>
                        <a:latin typeface="+mn-lt"/>
                        <a:ea typeface="Calibri" panose="020F0502020204030204" pitchFamily="34" charset="0"/>
                      </a:endParaRPr>
                    </a:p>
                  </a:txBody>
                  <a:tcPr marL="9633" marR="9633" marT="9525" marB="9525" anchor="ctr"/>
                </a:tc>
                <a:extLst>
                  <a:ext uri="{0D108BD9-81ED-4DB2-BD59-A6C34878D82A}">
                    <a16:rowId xmlns:a16="http://schemas.microsoft.com/office/drawing/2014/main" xmlns="" val="10003"/>
                  </a:ext>
                </a:extLst>
              </a:tr>
              <a:tr h="330122">
                <a:tc>
                  <a:txBody>
                    <a:bodyPr/>
                    <a:lstStyle/>
                    <a:p>
                      <a:pPr>
                        <a:spcAft>
                          <a:spcPts val="0"/>
                        </a:spcAft>
                      </a:pPr>
                      <a:r>
                        <a:rPr lang="en-ZA" sz="2000" dirty="0">
                          <a:effectLst/>
                          <a:latin typeface="+mn-lt"/>
                        </a:rPr>
                        <a:t>Using pit toilets</a:t>
                      </a:r>
                      <a:endParaRPr lang="en-ZA" sz="2000" dirty="0">
                        <a:effectLst/>
                        <a:latin typeface="+mn-lt"/>
                        <a:ea typeface="Calibri" panose="020F0502020204030204" pitchFamily="34" charset="0"/>
                      </a:endParaRPr>
                    </a:p>
                  </a:txBody>
                  <a:tcPr marL="9633" marR="9633" marT="9525" marB="9525" anchor="ctr"/>
                </a:tc>
                <a:tc>
                  <a:txBody>
                    <a:bodyPr/>
                    <a:lstStyle/>
                    <a:p>
                      <a:pPr algn="ctr">
                        <a:spcAft>
                          <a:spcPts val="0"/>
                        </a:spcAft>
                      </a:pPr>
                      <a:r>
                        <a:rPr lang="en-ZA" sz="2000">
                          <a:effectLst/>
                          <a:latin typeface="+mn-lt"/>
                        </a:rPr>
                        <a:t>11450</a:t>
                      </a:r>
                      <a:endParaRPr lang="en-ZA" sz="2000">
                        <a:effectLst/>
                        <a:latin typeface="+mn-lt"/>
                        <a:ea typeface="Calibri" panose="020F0502020204030204" pitchFamily="34" charset="0"/>
                      </a:endParaRPr>
                    </a:p>
                  </a:txBody>
                  <a:tcPr marL="9633" marR="9633" marT="9525" marB="9525" anchor="ctr"/>
                </a:tc>
                <a:tc>
                  <a:txBody>
                    <a:bodyPr/>
                    <a:lstStyle/>
                    <a:p>
                      <a:pPr algn="ctr">
                        <a:spcAft>
                          <a:spcPts val="0"/>
                        </a:spcAft>
                      </a:pPr>
                      <a:r>
                        <a:rPr lang="en-ZA" sz="2000">
                          <a:effectLst/>
                          <a:latin typeface="+mn-lt"/>
                        </a:rPr>
                        <a:t>10915</a:t>
                      </a:r>
                      <a:endParaRPr lang="en-ZA" sz="2000">
                        <a:effectLst/>
                        <a:latin typeface="+mn-lt"/>
                        <a:ea typeface="Calibri" panose="020F0502020204030204" pitchFamily="34" charset="0"/>
                      </a:endParaRPr>
                    </a:p>
                  </a:txBody>
                  <a:tcPr marL="9633" marR="9633" marT="9525" marB="9525" anchor="ctr"/>
                </a:tc>
                <a:tc>
                  <a:txBody>
                    <a:bodyPr/>
                    <a:lstStyle/>
                    <a:p>
                      <a:pPr algn="ctr">
                        <a:spcAft>
                          <a:spcPts val="0"/>
                        </a:spcAft>
                      </a:pPr>
                      <a:r>
                        <a:rPr lang="en-ZA" sz="2000" dirty="0">
                          <a:effectLst/>
                          <a:latin typeface="+mn-lt"/>
                        </a:rPr>
                        <a:t>9203</a:t>
                      </a:r>
                      <a:endParaRPr lang="en-ZA" sz="2000" dirty="0">
                        <a:effectLst/>
                        <a:latin typeface="+mn-lt"/>
                        <a:ea typeface="Calibri" panose="020F0502020204030204" pitchFamily="34" charset="0"/>
                      </a:endParaRPr>
                    </a:p>
                  </a:txBody>
                  <a:tcPr marL="9633" marR="9633" marT="9525" marB="9525" anchor="ctr"/>
                </a:tc>
                <a:tc>
                  <a:txBody>
                    <a:bodyPr/>
                    <a:lstStyle/>
                    <a:p>
                      <a:pPr algn="ctr">
                        <a:spcAft>
                          <a:spcPts val="0"/>
                        </a:spcAft>
                      </a:pPr>
                      <a:r>
                        <a:rPr lang="en-ZA" sz="2000" dirty="0">
                          <a:effectLst/>
                          <a:latin typeface="+mn-lt"/>
                        </a:rPr>
                        <a:t> 4624</a:t>
                      </a:r>
                      <a:endParaRPr lang="en-ZA" sz="2000" dirty="0">
                        <a:effectLst/>
                        <a:latin typeface="+mn-lt"/>
                        <a:ea typeface="Calibri" panose="020F0502020204030204" pitchFamily="34" charset="0"/>
                      </a:endParaRPr>
                    </a:p>
                  </a:txBody>
                  <a:tcPr marL="9633" marR="9633" marT="9525" marB="9525" anchor="ctr"/>
                </a:tc>
                <a:extLst>
                  <a:ext uri="{0D108BD9-81ED-4DB2-BD59-A6C34878D82A}">
                    <a16:rowId xmlns:a16="http://schemas.microsoft.com/office/drawing/2014/main" xmlns="" val="10004"/>
                  </a:ext>
                </a:extLst>
              </a:tr>
            </a:tbl>
          </a:graphicData>
        </a:graphic>
      </p:graphicFrame>
      <p:graphicFrame>
        <p:nvGraphicFramePr>
          <p:cNvPr id="5" name="Content Placeholder 10"/>
          <p:cNvGraphicFramePr>
            <a:graphicFrameLocks/>
          </p:cNvGraphicFramePr>
          <p:nvPr>
            <p:extLst>
              <p:ext uri="{D42A27DB-BD31-4B8C-83A1-F6EECF244321}">
                <p14:modId xmlns:p14="http://schemas.microsoft.com/office/powerpoint/2010/main" xmlns="" val="1990232800"/>
              </p:ext>
            </p:extLst>
          </p:nvPr>
        </p:nvGraphicFramePr>
        <p:xfrm>
          <a:off x="558801" y="3910011"/>
          <a:ext cx="11074399" cy="2648712"/>
        </p:xfrm>
        <a:graphic>
          <a:graphicData uri="http://schemas.openxmlformats.org/drawingml/2006/table">
            <a:tbl>
              <a:tblPr firstRow="1" bandRow="1">
                <a:tableStyleId>{69012ECD-51FC-41F1-AA8D-1B2483CD663E}</a:tableStyleId>
              </a:tblPr>
              <a:tblGrid>
                <a:gridCol w="2893591">
                  <a:extLst>
                    <a:ext uri="{9D8B030D-6E8A-4147-A177-3AD203B41FA5}">
                      <a16:colId xmlns:a16="http://schemas.microsoft.com/office/drawing/2014/main" xmlns="" val="20000"/>
                    </a:ext>
                  </a:extLst>
                </a:gridCol>
                <a:gridCol w="1320668">
                  <a:extLst>
                    <a:ext uri="{9D8B030D-6E8A-4147-A177-3AD203B41FA5}">
                      <a16:colId xmlns:a16="http://schemas.microsoft.com/office/drawing/2014/main" xmlns="" val="20001"/>
                    </a:ext>
                  </a:extLst>
                </a:gridCol>
                <a:gridCol w="1781855">
                  <a:extLst>
                    <a:ext uri="{9D8B030D-6E8A-4147-A177-3AD203B41FA5}">
                      <a16:colId xmlns:a16="http://schemas.microsoft.com/office/drawing/2014/main" xmlns="" val="20002"/>
                    </a:ext>
                  </a:extLst>
                </a:gridCol>
                <a:gridCol w="1702265">
                  <a:extLst>
                    <a:ext uri="{9D8B030D-6E8A-4147-A177-3AD203B41FA5}">
                      <a16:colId xmlns:a16="http://schemas.microsoft.com/office/drawing/2014/main" xmlns="" val="20003"/>
                    </a:ext>
                  </a:extLst>
                </a:gridCol>
                <a:gridCol w="1688010">
                  <a:extLst>
                    <a:ext uri="{9D8B030D-6E8A-4147-A177-3AD203B41FA5}">
                      <a16:colId xmlns:a16="http://schemas.microsoft.com/office/drawing/2014/main" xmlns="" val="20004"/>
                    </a:ext>
                  </a:extLst>
                </a:gridCol>
                <a:gridCol w="1688010">
                  <a:extLst>
                    <a:ext uri="{9D8B030D-6E8A-4147-A177-3AD203B41FA5}">
                      <a16:colId xmlns:a16="http://schemas.microsoft.com/office/drawing/2014/main" xmlns="" val="20005"/>
                    </a:ext>
                  </a:extLst>
                </a:gridCol>
              </a:tblGrid>
              <a:tr h="661770">
                <a:tc>
                  <a:txBody>
                    <a:bodyPr/>
                    <a:lstStyle/>
                    <a:p>
                      <a:pPr>
                        <a:lnSpc>
                          <a:spcPct val="107000"/>
                        </a:lnSpc>
                        <a:spcAft>
                          <a:spcPts val="0"/>
                        </a:spcAft>
                      </a:pPr>
                      <a:r>
                        <a:rPr lang="en-ZA" sz="2000" dirty="0" smtClean="0">
                          <a:effectLst/>
                          <a:latin typeface="+mn-lt"/>
                          <a:ea typeface="Times New Roman" panose="02020603050405020304" pitchFamily="18" charset="0"/>
                          <a:cs typeface="Times New Roman" panose="02020603050405020304" pitchFamily="18" charset="0"/>
                        </a:rPr>
                        <a:t>HOUSEHOLDS</a:t>
                      </a:r>
                      <a:endParaRPr lang="en-ZA" sz="2000" dirty="0">
                        <a:effectLst/>
                        <a:latin typeface="+mn-lt"/>
                        <a:ea typeface="Times New Roman" panose="02020603050405020304" pitchFamily="18" charset="0"/>
                        <a:cs typeface="Times New Roman" panose="02020603050405020304" pitchFamily="18" charset="0"/>
                      </a:endParaRPr>
                    </a:p>
                  </a:txBody>
                  <a:tcPr marL="45085" marR="45085"/>
                </a:tc>
                <a:tc>
                  <a:txBody>
                    <a:bodyPr/>
                    <a:lstStyle/>
                    <a:p>
                      <a:pPr>
                        <a:lnSpc>
                          <a:spcPct val="107000"/>
                        </a:lnSpc>
                        <a:spcAft>
                          <a:spcPts val="0"/>
                        </a:spcAft>
                      </a:pPr>
                      <a:r>
                        <a:rPr lang="en-ZA" sz="2000" dirty="0">
                          <a:effectLst/>
                          <a:latin typeface="+mn-lt"/>
                        </a:rPr>
                        <a:t>2003</a:t>
                      </a:r>
                      <a:endParaRPr lang="en-ZA" sz="2000" dirty="0">
                        <a:effectLst/>
                        <a:latin typeface="+mn-lt"/>
                        <a:ea typeface="Times New Roman" panose="02020603050405020304" pitchFamily="18" charset="0"/>
                        <a:cs typeface="Times New Roman" panose="02020603050405020304" pitchFamily="18" charset="0"/>
                      </a:endParaRPr>
                    </a:p>
                  </a:txBody>
                  <a:tcPr marL="45085" marR="45085"/>
                </a:tc>
                <a:tc>
                  <a:txBody>
                    <a:bodyPr/>
                    <a:lstStyle/>
                    <a:p>
                      <a:pPr>
                        <a:lnSpc>
                          <a:spcPct val="107000"/>
                        </a:lnSpc>
                        <a:spcAft>
                          <a:spcPts val="0"/>
                        </a:spcAft>
                      </a:pPr>
                      <a:r>
                        <a:rPr lang="en-ZA" sz="2000" dirty="0">
                          <a:effectLst/>
                          <a:latin typeface="+mn-lt"/>
                        </a:rPr>
                        <a:t>2011 </a:t>
                      </a:r>
                      <a:r>
                        <a:rPr lang="en-ZA" sz="2000" dirty="0" smtClean="0">
                          <a:effectLst/>
                          <a:latin typeface="+mn-lt"/>
                        </a:rPr>
                        <a:t>no-fee</a:t>
                      </a:r>
                      <a:endParaRPr lang="en-ZA" sz="2000" dirty="0">
                        <a:effectLst/>
                        <a:latin typeface="+mn-lt"/>
                        <a:ea typeface="Times New Roman" panose="02020603050405020304" pitchFamily="18" charset="0"/>
                        <a:cs typeface="Times New Roman" panose="02020603050405020304" pitchFamily="18" charset="0"/>
                      </a:endParaRPr>
                    </a:p>
                  </a:txBody>
                  <a:tcPr marL="45085" marR="45085"/>
                </a:tc>
                <a:tc>
                  <a:txBody>
                    <a:bodyPr/>
                    <a:lstStyle/>
                    <a:p>
                      <a:pPr>
                        <a:lnSpc>
                          <a:spcPct val="107000"/>
                        </a:lnSpc>
                        <a:spcAft>
                          <a:spcPts val="0"/>
                        </a:spcAft>
                      </a:pPr>
                      <a:r>
                        <a:rPr lang="en-ZA" sz="2000" dirty="0">
                          <a:effectLst/>
                          <a:latin typeface="+mn-lt"/>
                        </a:rPr>
                        <a:t>2011 </a:t>
                      </a:r>
                      <a:r>
                        <a:rPr lang="en-ZA" sz="2000" dirty="0" smtClean="0">
                          <a:effectLst/>
                          <a:latin typeface="+mn-lt"/>
                        </a:rPr>
                        <a:t>fee paying </a:t>
                      </a:r>
                      <a:endParaRPr lang="en-ZA" sz="2000" dirty="0">
                        <a:effectLst/>
                        <a:latin typeface="+mn-lt"/>
                        <a:ea typeface="Times New Roman" panose="02020603050405020304" pitchFamily="18" charset="0"/>
                        <a:cs typeface="Times New Roman" panose="02020603050405020304" pitchFamily="18" charset="0"/>
                      </a:endParaRPr>
                    </a:p>
                  </a:txBody>
                  <a:tcPr marL="45085" marR="45085"/>
                </a:tc>
                <a:tc>
                  <a:txBody>
                    <a:bodyPr/>
                    <a:lstStyle/>
                    <a:p>
                      <a:pPr>
                        <a:lnSpc>
                          <a:spcPct val="107000"/>
                        </a:lnSpc>
                        <a:spcAft>
                          <a:spcPts val="0"/>
                        </a:spcAft>
                      </a:pPr>
                      <a:r>
                        <a:rPr lang="en-ZA" sz="2000" dirty="0">
                          <a:effectLst/>
                          <a:latin typeface="+mn-lt"/>
                        </a:rPr>
                        <a:t>2015 </a:t>
                      </a:r>
                      <a:r>
                        <a:rPr lang="en-ZA" sz="2000" dirty="0" smtClean="0">
                          <a:effectLst/>
                          <a:latin typeface="+mn-lt"/>
                        </a:rPr>
                        <a:t>no-fee</a:t>
                      </a:r>
                      <a:endParaRPr lang="en-ZA" sz="2000" dirty="0">
                        <a:effectLst/>
                        <a:latin typeface="+mn-lt"/>
                        <a:ea typeface="Times New Roman" panose="02020603050405020304" pitchFamily="18" charset="0"/>
                        <a:cs typeface="Times New Roman" panose="02020603050405020304" pitchFamily="18" charset="0"/>
                      </a:endParaRPr>
                    </a:p>
                  </a:txBody>
                  <a:tcPr marL="45085" marR="45085"/>
                </a:tc>
                <a:tc>
                  <a:txBody>
                    <a:bodyPr/>
                    <a:lstStyle/>
                    <a:p>
                      <a:pPr>
                        <a:lnSpc>
                          <a:spcPct val="107000"/>
                        </a:lnSpc>
                        <a:spcAft>
                          <a:spcPts val="0"/>
                        </a:spcAft>
                      </a:pPr>
                      <a:r>
                        <a:rPr lang="en-ZA" sz="2000" dirty="0">
                          <a:effectLst/>
                          <a:latin typeface="+mn-lt"/>
                        </a:rPr>
                        <a:t>2015 fee paying</a:t>
                      </a:r>
                      <a:endParaRPr lang="en-ZA" sz="2000" dirty="0">
                        <a:effectLst/>
                        <a:latin typeface="+mn-lt"/>
                        <a:ea typeface="Times New Roman" panose="02020603050405020304" pitchFamily="18" charset="0"/>
                        <a:cs typeface="Times New Roman" panose="02020603050405020304" pitchFamily="18" charset="0"/>
                      </a:endParaRPr>
                    </a:p>
                  </a:txBody>
                  <a:tcPr marL="45085" marR="45085"/>
                </a:tc>
                <a:extLst>
                  <a:ext uri="{0D108BD9-81ED-4DB2-BD59-A6C34878D82A}">
                    <a16:rowId xmlns:a16="http://schemas.microsoft.com/office/drawing/2014/main" xmlns="" val="10000"/>
                  </a:ext>
                </a:extLst>
              </a:tr>
              <a:tr h="372836">
                <a:tc>
                  <a:txBody>
                    <a:bodyPr/>
                    <a:lstStyle/>
                    <a:p>
                      <a:pPr>
                        <a:lnSpc>
                          <a:spcPct val="107000"/>
                        </a:lnSpc>
                        <a:spcAft>
                          <a:spcPts val="0"/>
                        </a:spcAft>
                      </a:pPr>
                      <a:r>
                        <a:rPr lang="en-ZA" sz="2000" b="1" dirty="0">
                          <a:effectLst/>
                          <a:latin typeface="+mn-lt"/>
                        </a:rPr>
                        <a:t>With Electricity</a:t>
                      </a:r>
                      <a:endParaRPr lang="en-ZA" sz="2000" b="1" dirty="0">
                        <a:effectLst/>
                        <a:latin typeface="+mn-lt"/>
                        <a:ea typeface="Times New Roman" panose="02020603050405020304" pitchFamily="18" charset="0"/>
                        <a:cs typeface="Times New Roman" panose="02020603050405020304" pitchFamily="18" charset="0"/>
                      </a:endParaRPr>
                    </a:p>
                  </a:txBody>
                  <a:tcPr marL="45085" marR="45085"/>
                </a:tc>
                <a:tc>
                  <a:txBody>
                    <a:bodyPr/>
                    <a:lstStyle/>
                    <a:p>
                      <a:pPr>
                        <a:lnSpc>
                          <a:spcPct val="107000"/>
                        </a:lnSpc>
                        <a:spcAft>
                          <a:spcPts val="0"/>
                        </a:spcAft>
                      </a:pPr>
                      <a:r>
                        <a:rPr lang="en-ZA" sz="2000" dirty="0">
                          <a:effectLst/>
                          <a:latin typeface="+mn-lt"/>
                        </a:rPr>
                        <a:t>80</a:t>
                      </a:r>
                      <a:endParaRPr lang="en-ZA" sz="2000" dirty="0">
                        <a:effectLst/>
                        <a:latin typeface="+mn-lt"/>
                        <a:ea typeface="Times New Roman" panose="02020603050405020304" pitchFamily="18" charset="0"/>
                        <a:cs typeface="Times New Roman" panose="02020603050405020304" pitchFamily="18" charset="0"/>
                      </a:endParaRPr>
                    </a:p>
                  </a:txBody>
                  <a:tcPr marL="45085" marR="45085"/>
                </a:tc>
                <a:tc>
                  <a:txBody>
                    <a:bodyPr/>
                    <a:lstStyle/>
                    <a:p>
                      <a:pPr>
                        <a:lnSpc>
                          <a:spcPct val="107000"/>
                        </a:lnSpc>
                        <a:spcAft>
                          <a:spcPts val="0"/>
                        </a:spcAft>
                      </a:pPr>
                      <a:r>
                        <a:rPr lang="en-ZA" sz="2000" dirty="0" smtClean="0">
                          <a:effectLst/>
                          <a:latin typeface="+mn-lt"/>
                          <a:ea typeface="+mn-ea"/>
                          <a:cs typeface="+mn-cs"/>
                        </a:rPr>
                        <a:t>82</a:t>
                      </a:r>
                      <a:endParaRPr lang="en-ZA" sz="2000" dirty="0">
                        <a:effectLst/>
                        <a:latin typeface="+mn-lt"/>
                        <a:ea typeface="Times New Roman" panose="02020603050405020304" pitchFamily="18" charset="0"/>
                        <a:cs typeface="Times New Roman" panose="02020603050405020304" pitchFamily="18" charset="0"/>
                      </a:endParaRPr>
                    </a:p>
                  </a:txBody>
                  <a:tcPr marL="45085" marR="45085"/>
                </a:tc>
                <a:tc>
                  <a:txBody>
                    <a:bodyPr/>
                    <a:lstStyle/>
                    <a:p>
                      <a:pPr>
                        <a:lnSpc>
                          <a:spcPct val="107000"/>
                        </a:lnSpc>
                        <a:spcAft>
                          <a:spcPts val="0"/>
                        </a:spcAft>
                      </a:pPr>
                      <a:r>
                        <a:rPr lang="en-ZA" sz="2000" dirty="0" smtClean="0">
                          <a:effectLst/>
                          <a:latin typeface="+mn-lt"/>
                          <a:ea typeface="Times New Roman" panose="02020603050405020304" pitchFamily="18" charset="0"/>
                          <a:cs typeface="Times New Roman" panose="02020603050405020304" pitchFamily="18" charset="0"/>
                        </a:rPr>
                        <a:t>95</a:t>
                      </a:r>
                      <a:endParaRPr lang="en-ZA" sz="2000" dirty="0">
                        <a:effectLst/>
                        <a:latin typeface="+mn-lt"/>
                        <a:ea typeface="Times New Roman" panose="02020603050405020304" pitchFamily="18" charset="0"/>
                        <a:cs typeface="Times New Roman" panose="02020603050405020304" pitchFamily="18" charset="0"/>
                      </a:endParaRPr>
                    </a:p>
                  </a:txBody>
                  <a:tcPr marL="45085" marR="45085"/>
                </a:tc>
                <a:tc>
                  <a:txBody>
                    <a:bodyPr/>
                    <a:lstStyle/>
                    <a:p>
                      <a:pPr>
                        <a:lnSpc>
                          <a:spcPct val="107000"/>
                        </a:lnSpc>
                        <a:spcAft>
                          <a:spcPts val="0"/>
                        </a:spcAft>
                      </a:pPr>
                      <a:r>
                        <a:rPr lang="en-ZA" sz="2000" dirty="0">
                          <a:effectLst/>
                          <a:latin typeface="+mn-lt"/>
                        </a:rPr>
                        <a:t>88</a:t>
                      </a:r>
                      <a:endParaRPr lang="en-ZA" sz="2000" dirty="0">
                        <a:effectLst/>
                        <a:latin typeface="+mn-lt"/>
                        <a:ea typeface="Times New Roman" panose="02020603050405020304" pitchFamily="18" charset="0"/>
                        <a:cs typeface="Times New Roman" panose="02020603050405020304" pitchFamily="18" charset="0"/>
                      </a:endParaRPr>
                    </a:p>
                  </a:txBody>
                  <a:tcPr marL="45085" marR="45085"/>
                </a:tc>
                <a:tc>
                  <a:txBody>
                    <a:bodyPr/>
                    <a:lstStyle/>
                    <a:p>
                      <a:pPr>
                        <a:lnSpc>
                          <a:spcPct val="107000"/>
                        </a:lnSpc>
                        <a:spcAft>
                          <a:spcPts val="0"/>
                        </a:spcAft>
                      </a:pPr>
                      <a:r>
                        <a:rPr lang="en-ZA" sz="2000" dirty="0">
                          <a:effectLst/>
                          <a:latin typeface="+mn-lt"/>
                        </a:rPr>
                        <a:t>96</a:t>
                      </a:r>
                      <a:endParaRPr lang="en-ZA" sz="2000" dirty="0">
                        <a:effectLst/>
                        <a:latin typeface="+mn-lt"/>
                        <a:ea typeface="Times New Roman" panose="02020603050405020304" pitchFamily="18" charset="0"/>
                        <a:cs typeface="Times New Roman" panose="02020603050405020304" pitchFamily="18" charset="0"/>
                      </a:endParaRPr>
                    </a:p>
                  </a:txBody>
                  <a:tcPr marL="45085" marR="45085"/>
                </a:tc>
                <a:extLst>
                  <a:ext uri="{0D108BD9-81ED-4DB2-BD59-A6C34878D82A}">
                    <a16:rowId xmlns:a16="http://schemas.microsoft.com/office/drawing/2014/main" xmlns="" val="10001"/>
                  </a:ext>
                </a:extLst>
              </a:tr>
              <a:tr h="661770">
                <a:tc>
                  <a:txBody>
                    <a:bodyPr/>
                    <a:lstStyle/>
                    <a:p>
                      <a:pPr>
                        <a:lnSpc>
                          <a:spcPct val="107000"/>
                        </a:lnSpc>
                        <a:spcAft>
                          <a:spcPts val="0"/>
                        </a:spcAft>
                      </a:pPr>
                      <a:r>
                        <a:rPr lang="en-ZA" sz="2000" b="1" dirty="0">
                          <a:effectLst/>
                          <a:latin typeface="+mn-lt"/>
                        </a:rPr>
                        <a:t>With Running tap water</a:t>
                      </a:r>
                      <a:endParaRPr lang="en-ZA" sz="2000" b="1" dirty="0">
                        <a:effectLst/>
                        <a:latin typeface="+mn-lt"/>
                        <a:ea typeface="Times New Roman" panose="02020603050405020304" pitchFamily="18" charset="0"/>
                        <a:cs typeface="Times New Roman" panose="02020603050405020304" pitchFamily="18" charset="0"/>
                      </a:endParaRPr>
                    </a:p>
                  </a:txBody>
                  <a:tcPr marL="45085" marR="45085"/>
                </a:tc>
                <a:tc>
                  <a:txBody>
                    <a:bodyPr/>
                    <a:lstStyle/>
                    <a:p>
                      <a:pPr>
                        <a:lnSpc>
                          <a:spcPct val="107000"/>
                        </a:lnSpc>
                        <a:spcAft>
                          <a:spcPts val="0"/>
                        </a:spcAft>
                      </a:pPr>
                      <a:r>
                        <a:rPr lang="en-ZA" sz="2000" dirty="0" smtClean="0">
                          <a:effectLst/>
                          <a:latin typeface="+mn-lt"/>
                        </a:rPr>
                        <a:t>64</a:t>
                      </a:r>
                      <a:endParaRPr lang="en-ZA" sz="2000" dirty="0">
                        <a:effectLst/>
                        <a:latin typeface="+mn-lt"/>
                        <a:ea typeface="Times New Roman" panose="02020603050405020304" pitchFamily="18" charset="0"/>
                        <a:cs typeface="Times New Roman" panose="02020603050405020304" pitchFamily="18" charset="0"/>
                      </a:endParaRPr>
                    </a:p>
                  </a:txBody>
                  <a:tcPr marL="45085" marR="45085"/>
                </a:tc>
                <a:tc>
                  <a:txBody>
                    <a:bodyPr/>
                    <a:lstStyle/>
                    <a:p>
                      <a:pPr>
                        <a:lnSpc>
                          <a:spcPct val="107000"/>
                        </a:lnSpc>
                        <a:spcAft>
                          <a:spcPts val="0"/>
                        </a:spcAft>
                      </a:pPr>
                      <a:r>
                        <a:rPr lang="en-ZA" sz="2000" dirty="0" smtClean="0">
                          <a:effectLst/>
                          <a:latin typeface="+mn-lt"/>
                          <a:ea typeface="+mn-ea"/>
                          <a:cs typeface="+mn-cs"/>
                        </a:rPr>
                        <a:t>63</a:t>
                      </a:r>
                      <a:endParaRPr lang="en-ZA" sz="2000" dirty="0">
                        <a:effectLst/>
                        <a:latin typeface="+mn-lt"/>
                        <a:ea typeface="Times New Roman" panose="02020603050405020304" pitchFamily="18" charset="0"/>
                        <a:cs typeface="Times New Roman" panose="02020603050405020304" pitchFamily="18" charset="0"/>
                      </a:endParaRPr>
                    </a:p>
                  </a:txBody>
                  <a:tcPr marL="45085" marR="45085"/>
                </a:tc>
                <a:tc>
                  <a:txBody>
                    <a:bodyPr/>
                    <a:lstStyle/>
                    <a:p>
                      <a:pPr>
                        <a:lnSpc>
                          <a:spcPct val="107000"/>
                        </a:lnSpc>
                        <a:spcAft>
                          <a:spcPts val="0"/>
                        </a:spcAft>
                      </a:pPr>
                      <a:r>
                        <a:rPr lang="en-ZA" sz="2000" dirty="0" smtClean="0">
                          <a:effectLst/>
                          <a:latin typeface="+mn-lt"/>
                        </a:rPr>
                        <a:t>87</a:t>
                      </a:r>
                      <a:endParaRPr lang="en-ZA" sz="2000" dirty="0">
                        <a:effectLst/>
                        <a:latin typeface="+mn-lt"/>
                        <a:ea typeface="Times New Roman" panose="02020603050405020304" pitchFamily="18" charset="0"/>
                        <a:cs typeface="Times New Roman" panose="02020603050405020304" pitchFamily="18" charset="0"/>
                      </a:endParaRPr>
                    </a:p>
                  </a:txBody>
                  <a:tcPr marL="45085" marR="45085"/>
                </a:tc>
                <a:tc>
                  <a:txBody>
                    <a:bodyPr/>
                    <a:lstStyle/>
                    <a:p>
                      <a:pPr>
                        <a:lnSpc>
                          <a:spcPct val="107000"/>
                        </a:lnSpc>
                        <a:spcAft>
                          <a:spcPts val="0"/>
                        </a:spcAft>
                      </a:pPr>
                      <a:r>
                        <a:rPr lang="en-ZA" sz="2000" dirty="0">
                          <a:effectLst/>
                          <a:latin typeface="+mn-lt"/>
                        </a:rPr>
                        <a:t>64</a:t>
                      </a:r>
                      <a:endParaRPr lang="en-ZA" sz="2000" dirty="0">
                        <a:effectLst/>
                        <a:latin typeface="+mn-lt"/>
                        <a:ea typeface="Times New Roman" panose="02020603050405020304" pitchFamily="18" charset="0"/>
                        <a:cs typeface="Times New Roman" panose="02020603050405020304" pitchFamily="18" charset="0"/>
                      </a:endParaRPr>
                    </a:p>
                  </a:txBody>
                  <a:tcPr marL="45085" marR="45085"/>
                </a:tc>
                <a:tc>
                  <a:txBody>
                    <a:bodyPr/>
                    <a:lstStyle/>
                    <a:p>
                      <a:pPr>
                        <a:lnSpc>
                          <a:spcPct val="107000"/>
                        </a:lnSpc>
                        <a:spcAft>
                          <a:spcPts val="0"/>
                        </a:spcAft>
                      </a:pPr>
                      <a:r>
                        <a:rPr lang="en-ZA" sz="2000" dirty="0">
                          <a:effectLst/>
                          <a:latin typeface="+mn-lt"/>
                        </a:rPr>
                        <a:t>92</a:t>
                      </a:r>
                      <a:endParaRPr lang="en-ZA" sz="2000" dirty="0">
                        <a:effectLst/>
                        <a:latin typeface="+mn-lt"/>
                        <a:ea typeface="Times New Roman" panose="02020603050405020304" pitchFamily="18" charset="0"/>
                        <a:cs typeface="Times New Roman" panose="02020603050405020304" pitchFamily="18" charset="0"/>
                      </a:endParaRPr>
                    </a:p>
                  </a:txBody>
                  <a:tcPr marL="45085" marR="45085"/>
                </a:tc>
                <a:extLst>
                  <a:ext uri="{0D108BD9-81ED-4DB2-BD59-A6C34878D82A}">
                    <a16:rowId xmlns:a16="http://schemas.microsoft.com/office/drawing/2014/main" xmlns="" val="10002"/>
                  </a:ext>
                </a:extLst>
              </a:tr>
              <a:tr h="529286">
                <a:tc>
                  <a:txBody>
                    <a:bodyPr/>
                    <a:lstStyle/>
                    <a:p>
                      <a:pPr>
                        <a:lnSpc>
                          <a:spcPct val="107000"/>
                        </a:lnSpc>
                        <a:spcAft>
                          <a:spcPts val="0"/>
                        </a:spcAft>
                      </a:pPr>
                      <a:r>
                        <a:rPr lang="en-ZA" sz="2000" b="1" dirty="0">
                          <a:effectLst/>
                          <a:latin typeface="+mn-lt"/>
                        </a:rPr>
                        <a:t>With Water flush toilets</a:t>
                      </a:r>
                      <a:endParaRPr lang="en-ZA" sz="2000" b="1" dirty="0">
                        <a:effectLst/>
                        <a:latin typeface="+mn-lt"/>
                        <a:ea typeface="Times New Roman" panose="02020603050405020304" pitchFamily="18" charset="0"/>
                        <a:cs typeface="Times New Roman" panose="02020603050405020304" pitchFamily="18" charset="0"/>
                      </a:endParaRPr>
                    </a:p>
                  </a:txBody>
                  <a:tcPr marL="45085" marR="45085"/>
                </a:tc>
                <a:tc>
                  <a:txBody>
                    <a:bodyPr/>
                    <a:lstStyle/>
                    <a:p>
                      <a:pPr>
                        <a:lnSpc>
                          <a:spcPct val="107000"/>
                        </a:lnSpc>
                        <a:spcAft>
                          <a:spcPts val="0"/>
                        </a:spcAft>
                      </a:pPr>
                      <a:r>
                        <a:rPr lang="en-ZA" sz="2000" dirty="0" smtClean="0">
                          <a:effectLst/>
                          <a:latin typeface="+mn-lt"/>
                        </a:rPr>
                        <a:t>48</a:t>
                      </a:r>
                      <a:endParaRPr lang="en-ZA" sz="2000" dirty="0">
                        <a:effectLst/>
                        <a:latin typeface="+mn-lt"/>
                        <a:ea typeface="Times New Roman" panose="02020603050405020304" pitchFamily="18" charset="0"/>
                        <a:cs typeface="Times New Roman" panose="02020603050405020304" pitchFamily="18" charset="0"/>
                      </a:endParaRPr>
                    </a:p>
                  </a:txBody>
                  <a:tcPr marL="45085" marR="45085"/>
                </a:tc>
                <a:tc>
                  <a:txBody>
                    <a:bodyPr/>
                    <a:lstStyle/>
                    <a:p>
                      <a:pPr>
                        <a:lnSpc>
                          <a:spcPct val="107000"/>
                        </a:lnSpc>
                        <a:spcAft>
                          <a:spcPts val="0"/>
                        </a:spcAft>
                      </a:pPr>
                      <a:r>
                        <a:rPr lang="en-ZA" sz="2000" dirty="0" smtClean="0">
                          <a:effectLst/>
                          <a:latin typeface="+mn-lt"/>
                        </a:rPr>
                        <a:t>40</a:t>
                      </a:r>
                      <a:endParaRPr lang="en-ZA" sz="2000" dirty="0">
                        <a:effectLst/>
                        <a:latin typeface="+mn-lt"/>
                        <a:ea typeface="Times New Roman" panose="02020603050405020304" pitchFamily="18" charset="0"/>
                        <a:cs typeface="Times New Roman" panose="02020603050405020304" pitchFamily="18" charset="0"/>
                      </a:endParaRPr>
                    </a:p>
                  </a:txBody>
                  <a:tcPr marL="45085" marR="45085"/>
                </a:tc>
                <a:tc>
                  <a:txBody>
                    <a:bodyPr/>
                    <a:lstStyle/>
                    <a:p>
                      <a:pPr>
                        <a:lnSpc>
                          <a:spcPct val="107000"/>
                        </a:lnSpc>
                        <a:spcAft>
                          <a:spcPts val="0"/>
                        </a:spcAft>
                      </a:pPr>
                      <a:r>
                        <a:rPr lang="en-ZA" sz="2000" dirty="0" smtClean="0">
                          <a:effectLst/>
                          <a:latin typeface="+mn-lt"/>
                        </a:rPr>
                        <a:t>84</a:t>
                      </a:r>
                      <a:endParaRPr lang="en-ZA" sz="2000" dirty="0">
                        <a:effectLst/>
                        <a:latin typeface="+mn-lt"/>
                        <a:ea typeface="Times New Roman" panose="02020603050405020304" pitchFamily="18" charset="0"/>
                        <a:cs typeface="Times New Roman" panose="02020603050405020304" pitchFamily="18" charset="0"/>
                      </a:endParaRPr>
                    </a:p>
                  </a:txBody>
                  <a:tcPr marL="45085" marR="45085"/>
                </a:tc>
                <a:tc>
                  <a:txBody>
                    <a:bodyPr/>
                    <a:lstStyle/>
                    <a:p>
                      <a:pPr>
                        <a:lnSpc>
                          <a:spcPct val="107000"/>
                        </a:lnSpc>
                        <a:spcAft>
                          <a:spcPts val="0"/>
                        </a:spcAft>
                      </a:pPr>
                      <a:r>
                        <a:rPr lang="en-ZA" sz="2000" dirty="0">
                          <a:effectLst/>
                          <a:latin typeface="+mn-lt"/>
                        </a:rPr>
                        <a:t>44</a:t>
                      </a:r>
                      <a:endParaRPr lang="en-ZA" sz="2000" dirty="0">
                        <a:effectLst/>
                        <a:latin typeface="+mn-lt"/>
                        <a:ea typeface="Times New Roman" panose="02020603050405020304" pitchFamily="18" charset="0"/>
                        <a:cs typeface="Times New Roman" panose="02020603050405020304" pitchFamily="18" charset="0"/>
                      </a:endParaRPr>
                    </a:p>
                  </a:txBody>
                  <a:tcPr marL="45085" marR="45085"/>
                </a:tc>
                <a:tc>
                  <a:txBody>
                    <a:bodyPr/>
                    <a:lstStyle/>
                    <a:p>
                      <a:pPr>
                        <a:lnSpc>
                          <a:spcPct val="107000"/>
                        </a:lnSpc>
                        <a:spcAft>
                          <a:spcPts val="0"/>
                        </a:spcAft>
                      </a:pPr>
                      <a:r>
                        <a:rPr lang="en-ZA" sz="2000" dirty="0">
                          <a:effectLst/>
                          <a:latin typeface="+mn-lt"/>
                        </a:rPr>
                        <a:t>90</a:t>
                      </a:r>
                      <a:endParaRPr lang="en-ZA" sz="2000" dirty="0">
                        <a:effectLst/>
                        <a:latin typeface="+mn-lt"/>
                        <a:ea typeface="Times New Roman" panose="02020603050405020304" pitchFamily="18" charset="0"/>
                        <a:cs typeface="Times New Roman" panose="02020603050405020304" pitchFamily="18" charset="0"/>
                      </a:endParaRPr>
                    </a:p>
                  </a:txBody>
                  <a:tcPr marL="45085" marR="45085"/>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67790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4"/>
          <p:cNvSpPr txBox="1">
            <a:spLocks noGrp="1"/>
          </p:cNvSpPr>
          <p:nvPr>
            <p:ph type="ctrTitle"/>
          </p:nvPr>
        </p:nvSpPr>
        <p:spPr>
          <a:xfrm>
            <a:off x="3879668" y="845953"/>
            <a:ext cx="7518400" cy="5140894"/>
          </a:xfrm>
          <a:prstGeom prst="rect">
            <a:avLst/>
          </a:prstGeom>
        </p:spPr>
        <p:txBody>
          <a:bodyPr spcFirstLastPara="1" vert="horz" wrap="square" lIns="121900" tIns="121900" rIns="121900" bIns="121900" rtlCol="0" anchor="b" anchorCtr="0">
            <a:noAutofit/>
          </a:bodyPr>
          <a:lstStyle/>
          <a:p>
            <a:pPr algn="r"/>
            <a:r>
              <a:rPr lang="en-US" sz="2800" dirty="0"/>
              <a:t>“</a:t>
            </a:r>
            <a:r>
              <a:rPr lang="en-US" sz="2800" i="1" dirty="0"/>
              <a:t>It was the best of times, it was the worst of times, it was the age of wisdom, it was the age of foolishness, it was the epoch of belief, it was the epoch of incredulity… we were all going direct to Heaven, we were all going direct the other way...” So too is the present time. As a country, we stand at a crossroads. We can choose a path of hope; or a path of despair. We can go directly to Heaven, or as Dickens so politely puts it, we can go the other way. For ordinary South Africans, it has become a difficult time</a:t>
            </a:r>
            <a:r>
              <a:rPr lang="en-US" sz="2800" i="1" dirty="0" smtClean="0"/>
              <a:t>.</a:t>
            </a:r>
            <a:r>
              <a:rPr lang="en-US" sz="2800" dirty="0" smtClean="0"/>
              <a:t>”</a:t>
            </a:r>
            <a:br>
              <a:rPr lang="en-US" sz="2800" dirty="0" smtClean="0"/>
            </a:br>
            <a:r>
              <a:rPr lang="en-US" sz="1200" dirty="0" smtClean="0"/>
              <a:t>Minister of Finance, TT </a:t>
            </a:r>
            <a:r>
              <a:rPr lang="en-US" sz="1200" dirty="0" err="1" smtClean="0"/>
              <a:t>Mboweni</a:t>
            </a:r>
            <a:r>
              <a:rPr lang="en-US" sz="1200" dirty="0" smtClean="0"/>
              <a:t>, MTBPS speech, 24 October 2018 </a:t>
            </a:r>
            <a:endParaRPr sz="2800" dirty="0"/>
          </a:p>
        </p:txBody>
      </p:sp>
      <p:sp>
        <p:nvSpPr>
          <p:cNvPr id="361" name="Google Shape;361;p14"/>
          <p:cNvSpPr txBox="1"/>
          <p:nvPr/>
        </p:nvSpPr>
        <p:spPr>
          <a:xfrm>
            <a:off x="546100" y="2235200"/>
            <a:ext cx="2756000" cy="2362400"/>
          </a:xfrm>
          <a:prstGeom prst="rect">
            <a:avLst/>
          </a:prstGeom>
          <a:no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extBox 1"/>
          <p:cNvSpPr txBox="1"/>
          <p:nvPr/>
        </p:nvSpPr>
        <p:spPr>
          <a:xfrm>
            <a:off x="1293223" y="2821577"/>
            <a:ext cx="1306286" cy="1569660"/>
          </a:xfrm>
          <a:prstGeom prst="rect">
            <a:avLst/>
          </a:prstGeom>
          <a:noFill/>
        </p:spPr>
        <p:txBody>
          <a:bodyPr wrap="square" rtlCol="0">
            <a:spAutoFit/>
          </a:bodyPr>
          <a:lstStyle/>
          <a:p>
            <a:pPr algn="ctr"/>
            <a:r>
              <a:rPr lang="en-ZA" sz="9600" dirty="0" smtClean="0">
                <a:latin typeface="Arial" panose="020B0604020202020204" pitchFamily="34" charset="0"/>
                <a:cs typeface="Arial" panose="020B0604020202020204" pitchFamily="34" charset="0"/>
                <a:sym typeface="Wingdings" panose="05000000000000000000" pitchFamily="2" charset="2"/>
              </a:rPr>
              <a:t></a:t>
            </a:r>
            <a:endParaRPr lang="en-ZA" sz="9600" dirty="0"/>
          </a:p>
        </p:txBody>
      </p:sp>
    </p:spTree>
    <p:extLst>
      <p:ext uri="{BB962C8B-B14F-4D97-AF65-F5344CB8AC3E}">
        <p14:creationId xmlns:p14="http://schemas.microsoft.com/office/powerpoint/2010/main" xmlns="" val="1947720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0" y="3"/>
            <a:ext cx="8386354" cy="981075"/>
          </a:xfrm>
        </p:spPr>
        <p:txBody>
          <a:bodyPr/>
          <a:lstStyle/>
          <a:p>
            <a:pPr>
              <a:defRPr/>
            </a:pPr>
            <a:r>
              <a:rPr lang="en-US" altLang="en-US" sz="3600" dirty="0">
                <a:solidFill>
                  <a:schemeClr val="bg1"/>
                </a:solidFill>
              </a:rPr>
              <a:t>Accelerated Schools Infrastructure Development Initiative</a:t>
            </a: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2C3A2C0C-54CE-4A15-8DE0-19B258F93B5B}" type="slidenum">
              <a:rPr lang="es-ES" altLang="en-US">
                <a:solidFill>
                  <a:srgbClr val="000000"/>
                </a:solidFill>
                <a:latin typeface="Arial" panose="020B0604020202020204" pitchFamily="34" charset="0"/>
                <a:cs typeface="Arial" panose="020B0604020202020204" pitchFamily="34" charset="0"/>
              </a:rPr>
              <a:pPr fontAlgn="base">
                <a:spcBef>
                  <a:spcPct val="0"/>
                </a:spcBef>
                <a:spcAft>
                  <a:spcPct val="0"/>
                </a:spcAft>
                <a:defRPr/>
              </a:pPr>
              <a:t>20</a:t>
            </a:fld>
            <a:endParaRPr lang="es-ES" altLang="en-US">
              <a:solidFill>
                <a:srgbClr val="000000"/>
              </a:solidFill>
              <a:latin typeface="Arial" panose="020B0604020202020204" pitchFamily="34" charset="0"/>
              <a:cs typeface="Arial" panose="020B0604020202020204" pitchFamily="34" charset="0"/>
            </a:endParaRPr>
          </a:p>
        </p:txBody>
      </p:sp>
      <p:sp>
        <p:nvSpPr>
          <p:cNvPr id="5" name="Content Placeholder 5"/>
          <p:cNvSpPr txBox="1">
            <a:spLocks/>
          </p:cNvSpPr>
          <p:nvPr/>
        </p:nvSpPr>
        <p:spPr>
          <a:xfrm>
            <a:off x="431074" y="1290048"/>
            <a:ext cx="11299371" cy="4431483"/>
          </a:xfrm>
          <a:prstGeom prst="rect">
            <a:avLst/>
          </a:prstGeom>
        </p:spPr>
        <p:txBody>
          <a:bodyPr/>
          <a:lstStyle>
            <a:lvl1pPr marL="342891" indent="-342891" algn="l" rtl="0" eaLnBrk="0" fontAlgn="base" hangingPunct="0">
              <a:spcBef>
                <a:spcPct val="20000"/>
              </a:spcBef>
              <a:spcAft>
                <a:spcPct val="0"/>
              </a:spcAft>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ZA" dirty="0" smtClean="0"/>
              <a:t>ASIDI is to support the school infrastructure project for safe schools.</a:t>
            </a:r>
          </a:p>
          <a:p>
            <a:r>
              <a:rPr lang="en-ZA" dirty="0" smtClean="0"/>
              <a:t>Been a difficult project for DBE to manage.  Should this be managed by Department of Public Works or Basic Education?</a:t>
            </a:r>
          </a:p>
          <a:p>
            <a:r>
              <a:rPr lang="en-ZA" dirty="0" smtClean="0"/>
              <a:t>Managing contractors: Story of school building project at Duffs Road Primary. 6 contractors in 6 years – each left with the money but no building.</a:t>
            </a:r>
            <a:endParaRPr lang="en-ZA" dirty="0"/>
          </a:p>
        </p:txBody>
      </p:sp>
    </p:spTree>
    <p:extLst>
      <p:ext uri="{BB962C8B-B14F-4D97-AF65-F5344CB8AC3E}">
        <p14:creationId xmlns:p14="http://schemas.microsoft.com/office/powerpoint/2010/main" xmlns="" val="3284419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891" y="55931"/>
            <a:ext cx="7942218" cy="977221"/>
          </a:xfrm>
        </p:spPr>
        <p:txBody>
          <a:bodyPr>
            <a:noAutofit/>
          </a:bodyPr>
          <a:lstStyle/>
          <a:p>
            <a:r>
              <a:rPr lang="en-ZA" sz="3200" dirty="0" smtClean="0">
                <a:solidFill>
                  <a:schemeClr val="bg1"/>
                </a:solidFill>
              </a:rPr>
              <a:t>School Safety: </a:t>
            </a:r>
            <a:r>
              <a:rPr lang="en-US" sz="3200" dirty="0" smtClean="0">
                <a:solidFill>
                  <a:schemeClr val="bg1"/>
                </a:solidFill>
              </a:rPr>
              <a:t>Math Achievement and Bullying</a:t>
            </a:r>
            <a:endParaRPr lang="en-US" sz="3200" dirty="0">
              <a:solidFill>
                <a:schemeClr val="bg1"/>
              </a:solidFill>
            </a:endParaRPr>
          </a:p>
        </p:txBody>
      </p:sp>
      <p:sp>
        <p:nvSpPr>
          <p:cNvPr id="7" name="Text Placeholder 6"/>
          <p:cNvSpPr>
            <a:spLocks noGrp="1"/>
          </p:cNvSpPr>
          <p:nvPr>
            <p:ph type="body" idx="1"/>
          </p:nvPr>
        </p:nvSpPr>
        <p:spPr>
          <a:xfrm>
            <a:off x="325438" y="1299883"/>
            <a:ext cx="5157787" cy="762597"/>
          </a:xfrm>
        </p:spPr>
        <p:txBody>
          <a:bodyPr/>
          <a:lstStyle/>
          <a:p>
            <a:r>
              <a:rPr lang="en-ZA" dirty="0" smtClean="0">
                <a:solidFill>
                  <a:srgbClr val="00B0F0"/>
                </a:solidFill>
              </a:rPr>
              <a:t>Math achievement by bullying</a:t>
            </a:r>
          </a:p>
          <a:p>
            <a:endParaRPr lang="en-ZA" dirty="0">
              <a:solidFill>
                <a:srgbClr val="00B0F0"/>
              </a:solidFill>
            </a:endParaRPr>
          </a:p>
        </p:txBody>
      </p:sp>
      <p:sp>
        <p:nvSpPr>
          <p:cNvPr id="8" name="Text Placeholder 7"/>
          <p:cNvSpPr>
            <a:spLocks noGrp="1"/>
          </p:cNvSpPr>
          <p:nvPr>
            <p:ph type="body" sz="quarter" idx="3"/>
          </p:nvPr>
        </p:nvSpPr>
        <p:spPr>
          <a:xfrm>
            <a:off x="6172200" y="1049427"/>
            <a:ext cx="5183188" cy="533461"/>
          </a:xfrm>
        </p:spPr>
        <p:txBody>
          <a:bodyPr/>
          <a:lstStyle/>
          <a:p>
            <a:r>
              <a:rPr lang="en-ZA" dirty="0" smtClean="0">
                <a:solidFill>
                  <a:srgbClr val="00B0F0"/>
                </a:solidFill>
              </a:rPr>
              <a:t>Elements of School climate</a:t>
            </a:r>
            <a:endParaRPr lang="en-ZA" dirty="0">
              <a:solidFill>
                <a:srgbClr val="00B0F0"/>
              </a:solidFill>
            </a:endParaRPr>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xmlns="" val="3803566449"/>
              </p:ext>
            </p:extLst>
          </p:nvPr>
        </p:nvGraphicFramePr>
        <p:xfrm>
          <a:off x="0" y="1692166"/>
          <a:ext cx="6096000" cy="4927709"/>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6172200" y="1692166"/>
            <a:ext cx="6375400" cy="5023594"/>
            <a:chOff x="-82349" y="26836"/>
            <a:chExt cx="4565781" cy="4000456"/>
          </a:xfrm>
        </p:grpSpPr>
        <p:graphicFrame>
          <p:nvGraphicFramePr>
            <p:cNvPr id="11" name="Diagram 10"/>
            <p:cNvGraphicFramePr/>
            <p:nvPr>
              <p:extLst>
                <p:ext uri="{D42A27DB-BD31-4B8C-83A1-F6EECF244321}">
                  <p14:modId xmlns:p14="http://schemas.microsoft.com/office/powerpoint/2010/main" xmlns="" val="352924721"/>
                </p:ext>
              </p:extLst>
            </p:nvPr>
          </p:nvGraphicFramePr>
          <p:xfrm>
            <a:off x="-82349" y="26836"/>
            <a:ext cx="4565781" cy="4000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 Box 2"/>
            <p:cNvSpPr txBox="1">
              <a:spLocks noChangeArrowheads="1"/>
            </p:cNvSpPr>
            <p:nvPr/>
          </p:nvSpPr>
          <p:spPr bwMode="auto">
            <a:xfrm>
              <a:off x="3505200" y="142875"/>
              <a:ext cx="723567" cy="3238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600" b="1" dirty="0">
                  <a:effectLst/>
                  <a:latin typeface="Garamond" panose="02020404030301010803" pitchFamily="18" charset="0"/>
                  <a:ea typeface="Calibri" panose="020F0502020204030204" pitchFamily="34" charset="0"/>
                  <a:cs typeface="Times New Roman" panose="02020603050405020304" pitchFamily="18" charset="0"/>
                </a:rPr>
                <a:t>Care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2"/>
            <p:cNvSpPr txBox="1">
              <a:spLocks noChangeArrowheads="1"/>
            </p:cNvSpPr>
            <p:nvPr/>
          </p:nvSpPr>
          <p:spPr bwMode="auto">
            <a:xfrm>
              <a:off x="0" y="152400"/>
              <a:ext cx="952500" cy="3238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600" b="1">
                  <a:effectLst/>
                  <a:latin typeface="Garamond" panose="02020404030301010803" pitchFamily="18" charset="0"/>
                  <a:ea typeface="Calibri" panose="020F0502020204030204" pitchFamily="34" charset="0"/>
                  <a:cs typeface="Times New Roman" panose="02020603050405020304" pitchFamily="18" charset="0"/>
                </a:rPr>
                <a:t>Respect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2"/>
            <p:cNvSpPr txBox="1">
              <a:spLocks noChangeArrowheads="1"/>
            </p:cNvSpPr>
            <p:nvPr/>
          </p:nvSpPr>
          <p:spPr bwMode="auto">
            <a:xfrm>
              <a:off x="142875" y="2447925"/>
              <a:ext cx="866775" cy="3238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600" b="1">
                  <a:effectLst/>
                  <a:latin typeface="Garamond" panose="02020404030301010803" pitchFamily="18" charset="0"/>
                  <a:ea typeface="Calibri" panose="020F0502020204030204" pitchFamily="34" charset="0"/>
                  <a:cs typeface="Times New Roman" panose="02020603050405020304" pitchFamily="18" charset="0"/>
                </a:rPr>
                <a:t>Safety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2"/>
            <p:cNvSpPr txBox="1">
              <a:spLocks noChangeArrowheads="1"/>
            </p:cNvSpPr>
            <p:nvPr/>
          </p:nvSpPr>
          <p:spPr bwMode="auto">
            <a:xfrm>
              <a:off x="3267075" y="2457450"/>
              <a:ext cx="961692" cy="3238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600" b="1">
                  <a:effectLst/>
                  <a:latin typeface="Garamond" panose="02020404030301010803" pitchFamily="18" charset="0"/>
                  <a:ea typeface="Calibri" panose="020F0502020204030204" pitchFamily="34" charset="0"/>
                  <a:cs typeface="Times New Roman" panose="02020603050405020304" pitchFamily="18" charset="0"/>
                </a:rPr>
                <a:t>Inclusion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xmlns="" val="25852909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48543" y="3"/>
            <a:ext cx="8294914" cy="981075"/>
          </a:xfrm>
        </p:spPr>
        <p:txBody>
          <a:bodyPr/>
          <a:lstStyle/>
          <a:p>
            <a:pPr>
              <a:defRPr/>
            </a:pPr>
            <a:r>
              <a:rPr lang="en-US" altLang="en-US" sz="3600" dirty="0">
                <a:solidFill>
                  <a:schemeClr val="bg1"/>
                </a:solidFill>
              </a:rPr>
              <a:t>Policies and regulations impeding delivery</a:t>
            </a: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2C3A2C0C-54CE-4A15-8DE0-19B258F93B5B}" type="slidenum">
              <a:rPr lang="es-ES" altLang="en-US">
                <a:solidFill>
                  <a:srgbClr val="000000"/>
                </a:solidFill>
                <a:latin typeface="Arial" panose="020B0604020202020204" pitchFamily="34" charset="0"/>
                <a:cs typeface="Arial" panose="020B0604020202020204" pitchFamily="34" charset="0"/>
              </a:rPr>
              <a:pPr fontAlgn="base">
                <a:spcBef>
                  <a:spcPct val="0"/>
                </a:spcBef>
                <a:spcAft>
                  <a:spcPct val="0"/>
                </a:spcAft>
                <a:defRPr/>
              </a:pPr>
              <a:t>22</a:t>
            </a:fld>
            <a:endParaRPr lang="es-ES" altLang="en-US">
              <a:solidFill>
                <a:srgbClr val="000000"/>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251284" y="1250732"/>
            <a:ext cx="11662042" cy="2133600"/>
          </a:xfrm>
          <a:prstGeom prst="rect">
            <a:avLst/>
          </a:prstGeom>
        </p:spPr>
        <p:txBody>
          <a:bodyPr>
            <a:noAutofit/>
          </a:bodyPr>
          <a:lstStyle>
            <a:lvl1pPr marL="342891" indent="-342891" algn="l" rtl="0" eaLnBrk="0" fontAlgn="base" hangingPunct="0">
              <a:spcBef>
                <a:spcPct val="20000"/>
              </a:spcBef>
              <a:spcAft>
                <a:spcPct val="0"/>
              </a:spcAft>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ZA" sz="2400" dirty="0" smtClean="0"/>
              <a:t>Conversations in South Africa are about policy coherence, co-ordination, alignments and over-regulation maybe impeding rather than facilitating skills delivery.</a:t>
            </a:r>
          </a:p>
          <a:p>
            <a:r>
              <a:rPr lang="en-ZA" sz="2400" dirty="0" smtClean="0"/>
              <a:t>OECD Economic Surveys (2015) highlights that regulatory barriers to trade and investment are high.</a:t>
            </a:r>
          </a:p>
        </p:txBody>
      </p:sp>
      <p:pic>
        <p:nvPicPr>
          <p:cNvPr id="5" name="Content Placeholder 4"/>
          <p:cNvPicPr>
            <a:picLocks noChangeAspect="1"/>
          </p:cNvPicPr>
          <p:nvPr/>
        </p:nvPicPr>
        <p:blipFill>
          <a:blip r:embed="rId3" cstate="print"/>
          <a:stretch>
            <a:fillRect/>
          </a:stretch>
        </p:blipFill>
        <p:spPr>
          <a:xfrm>
            <a:off x="682434" y="3265385"/>
            <a:ext cx="10827131" cy="3258206"/>
          </a:xfrm>
          <a:prstGeom prst="rect">
            <a:avLst/>
          </a:prstGeom>
        </p:spPr>
      </p:pic>
    </p:spTree>
    <p:extLst>
      <p:ext uri="{BB962C8B-B14F-4D97-AF65-F5344CB8AC3E}">
        <p14:creationId xmlns:p14="http://schemas.microsoft.com/office/powerpoint/2010/main" xmlns="" val="4159403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5886" y="3"/>
            <a:ext cx="8360228" cy="981075"/>
          </a:xfrm>
        </p:spPr>
        <p:txBody>
          <a:bodyPr/>
          <a:lstStyle/>
          <a:p>
            <a:pPr>
              <a:defRPr/>
            </a:pPr>
            <a:r>
              <a:rPr lang="en-US" altLang="en-US" sz="2400" dirty="0">
                <a:solidFill>
                  <a:schemeClr val="bg1"/>
                </a:solidFill>
              </a:rPr>
              <a:t>The Institutional Sprawl of the National Qualification Framework, Skills Development and Continuing Education and Training  Acts in PSET context</a:t>
            </a: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2C3A2C0C-54CE-4A15-8DE0-19B258F93B5B}" type="slidenum">
              <a:rPr lang="es-ES" altLang="en-US">
                <a:solidFill>
                  <a:srgbClr val="000000"/>
                </a:solidFill>
                <a:latin typeface="Arial" panose="020B0604020202020204" pitchFamily="34" charset="0"/>
                <a:cs typeface="Arial" panose="020B0604020202020204" pitchFamily="34" charset="0"/>
              </a:rPr>
              <a:pPr fontAlgn="base">
                <a:spcBef>
                  <a:spcPct val="0"/>
                </a:spcBef>
                <a:spcAft>
                  <a:spcPct val="0"/>
                </a:spcAft>
                <a:defRPr/>
              </a:pPr>
              <a:t>23</a:t>
            </a:fld>
            <a:endParaRPr lang="es-ES" altLang="en-US">
              <a:solidFill>
                <a:srgbClr val="000000"/>
              </a:solidFill>
              <a:latin typeface="Arial" panose="020B0604020202020204" pitchFamily="34" charset="0"/>
              <a:cs typeface="Arial" panose="020B0604020202020204" pitchFamily="34" charset="0"/>
            </a:endParaRPr>
          </a:p>
        </p:txBody>
      </p:sp>
      <p:pic>
        <p:nvPicPr>
          <p:cNvPr id="4" name="Content Placeholder 6"/>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897528" y="1424666"/>
            <a:ext cx="10141874" cy="4964907"/>
          </a:xfrm>
          <a:prstGeom prst="rect">
            <a:avLst/>
          </a:prstGeom>
        </p:spPr>
      </p:pic>
    </p:spTree>
    <p:extLst>
      <p:ext uri="{BB962C8B-B14F-4D97-AF65-F5344CB8AC3E}">
        <p14:creationId xmlns:p14="http://schemas.microsoft.com/office/powerpoint/2010/main" xmlns="" val="34377561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39983" y="3"/>
            <a:ext cx="8112034" cy="981075"/>
          </a:xfrm>
        </p:spPr>
        <p:txBody>
          <a:bodyPr/>
          <a:lstStyle/>
          <a:p>
            <a:pPr>
              <a:defRPr/>
            </a:pPr>
            <a:r>
              <a:rPr lang="en-US" altLang="en-US" sz="3600" dirty="0">
                <a:solidFill>
                  <a:schemeClr val="bg1"/>
                </a:solidFill>
              </a:rPr>
              <a:t>Skills for growth industries of the future</a:t>
            </a: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2C3A2C0C-54CE-4A15-8DE0-19B258F93B5B}" type="slidenum">
              <a:rPr lang="es-ES" altLang="en-US">
                <a:solidFill>
                  <a:srgbClr val="000000"/>
                </a:solidFill>
                <a:latin typeface="Arial" panose="020B0604020202020204" pitchFamily="34" charset="0"/>
                <a:cs typeface="Arial" panose="020B0604020202020204" pitchFamily="34" charset="0"/>
              </a:rPr>
              <a:pPr fontAlgn="base">
                <a:spcBef>
                  <a:spcPct val="0"/>
                </a:spcBef>
                <a:spcAft>
                  <a:spcPct val="0"/>
                </a:spcAft>
                <a:defRPr/>
              </a:pPr>
              <a:t>24</a:t>
            </a:fld>
            <a:endParaRPr lang="es-ES" altLang="en-US">
              <a:solidFill>
                <a:srgbClr val="000000"/>
              </a:solidFill>
              <a:latin typeface="Arial" panose="020B0604020202020204" pitchFamily="34" charset="0"/>
              <a:cs typeface="Arial" panose="020B0604020202020204" pitchFamily="34" charset="0"/>
            </a:endParaRPr>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588" y="1219200"/>
            <a:ext cx="6114862" cy="4926583"/>
          </a:xfrm>
          <a:prstGeom prst="rect">
            <a:avLst/>
          </a:prstGeom>
        </p:spPr>
      </p:pic>
      <p:sp>
        <p:nvSpPr>
          <p:cNvPr id="6" name="Content Placeholder 6"/>
          <p:cNvSpPr txBox="1">
            <a:spLocks/>
          </p:cNvSpPr>
          <p:nvPr/>
        </p:nvSpPr>
        <p:spPr>
          <a:xfrm>
            <a:off x="6350876" y="1219200"/>
            <a:ext cx="5841124" cy="3706948"/>
          </a:xfrm>
          <a:prstGeom prst="rect">
            <a:avLst/>
          </a:prstGeom>
        </p:spPr>
        <p:txBody>
          <a:bodyPr>
            <a:noAutofit/>
          </a:bodyPr>
          <a:lstStyle>
            <a:lvl1pPr marL="342891" indent="-342891" algn="l" rtl="0" eaLnBrk="0" fontAlgn="base" hangingPunct="0">
              <a:spcBef>
                <a:spcPct val="20000"/>
              </a:spcBef>
              <a:spcAft>
                <a:spcPct val="0"/>
              </a:spcAft>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ZA" sz="2000" dirty="0" smtClean="0"/>
              <a:t>Examples: Green &amp; Blue Economy, Square Kilometre Array Telescope, Information Communication Technologies, AI machine learning and Fourth Industrial Revolution</a:t>
            </a:r>
            <a:r>
              <a:rPr lang="en-ZA" sz="2000" b="1" dirty="0" smtClean="0"/>
              <a:t>.</a:t>
            </a:r>
          </a:p>
          <a:p>
            <a:r>
              <a:rPr lang="en-ZA" sz="2000" dirty="0" smtClean="0"/>
              <a:t>New industries depends on high Science &amp; Tech skills. </a:t>
            </a:r>
          </a:p>
          <a:p>
            <a:r>
              <a:rPr lang="en-ZA" sz="2000" dirty="0" smtClean="0"/>
              <a:t>Reading, Writing, Numeracy, Reasoning are still the core skills to build from.</a:t>
            </a:r>
          </a:p>
          <a:p>
            <a:r>
              <a:rPr lang="en-ZA" sz="2000" dirty="0" smtClean="0"/>
              <a:t>These industries will lead to increased inequalities - challenge is to manage a dual economy. </a:t>
            </a:r>
          </a:p>
          <a:p>
            <a:endParaRPr lang="en-ZA" sz="2000" dirty="0"/>
          </a:p>
        </p:txBody>
      </p:sp>
    </p:spTree>
    <p:extLst>
      <p:ext uri="{BB962C8B-B14F-4D97-AF65-F5344CB8AC3E}">
        <p14:creationId xmlns:p14="http://schemas.microsoft.com/office/powerpoint/2010/main" xmlns="" val="451013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0" y="3"/>
            <a:ext cx="8425543" cy="981075"/>
          </a:xfrm>
        </p:spPr>
        <p:txBody>
          <a:bodyPr/>
          <a:lstStyle/>
          <a:p>
            <a:pPr>
              <a:defRPr/>
            </a:pPr>
            <a:r>
              <a:rPr lang="en-US" altLang="en-US" sz="3600" dirty="0">
                <a:solidFill>
                  <a:schemeClr val="bg1"/>
                </a:solidFill>
              </a:rPr>
              <a:t>The 4IR economy: Skills, Jobs and Sectors</a:t>
            </a: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2C3A2C0C-54CE-4A15-8DE0-19B258F93B5B}" type="slidenum">
              <a:rPr lang="es-ES" altLang="en-US">
                <a:solidFill>
                  <a:srgbClr val="000000"/>
                </a:solidFill>
                <a:latin typeface="Arial" panose="020B0604020202020204" pitchFamily="34" charset="0"/>
                <a:cs typeface="Arial" panose="020B0604020202020204" pitchFamily="34" charset="0"/>
              </a:rPr>
              <a:pPr fontAlgn="base">
                <a:spcBef>
                  <a:spcPct val="0"/>
                </a:spcBef>
                <a:spcAft>
                  <a:spcPct val="0"/>
                </a:spcAft>
                <a:defRPr/>
              </a:pPr>
              <a:t>25</a:t>
            </a:fld>
            <a:endParaRPr lang="es-ES" altLang="en-US">
              <a:solidFill>
                <a:srgbClr val="000000"/>
              </a:solidFill>
              <a:latin typeface="Arial" panose="020B0604020202020204" pitchFamily="34" charset="0"/>
              <a:cs typeface="Arial" panose="020B0604020202020204" pitchFamily="34" charset="0"/>
            </a:endParaRPr>
          </a:p>
        </p:txBody>
      </p:sp>
      <p:graphicFrame>
        <p:nvGraphicFramePr>
          <p:cNvPr id="4" name="Content Placeholder 9"/>
          <p:cNvGraphicFramePr>
            <a:graphicFrameLocks/>
          </p:cNvGraphicFramePr>
          <p:nvPr>
            <p:extLst>
              <p:ext uri="{D42A27DB-BD31-4B8C-83A1-F6EECF244321}">
                <p14:modId xmlns:p14="http://schemas.microsoft.com/office/powerpoint/2010/main" xmlns="" val="1793723080"/>
              </p:ext>
            </p:extLst>
          </p:nvPr>
        </p:nvGraphicFramePr>
        <p:xfrm>
          <a:off x="94342" y="981078"/>
          <a:ext cx="12202160" cy="5837480"/>
        </p:xfrm>
        <a:graphic>
          <a:graphicData uri="http://schemas.openxmlformats.org/drawingml/2006/table">
            <a:tbl>
              <a:tblPr firstRow="1" firstCol="1" bandRow="1">
                <a:tableStyleId>{3B4B98B0-60AC-42C2-AFA5-B58CD77FA1E5}</a:tableStyleId>
              </a:tblPr>
              <a:tblGrid>
                <a:gridCol w="3783374">
                  <a:extLst>
                    <a:ext uri="{9D8B030D-6E8A-4147-A177-3AD203B41FA5}">
                      <a16:colId xmlns:a16="http://schemas.microsoft.com/office/drawing/2014/main" xmlns="" val="20000"/>
                    </a:ext>
                  </a:extLst>
                </a:gridCol>
                <a:gridCol w="4547826">
                  <a:extLst>
                    <a:ext uri="{9D8B030D-6E8A-4147-A177-3AD203B41FA5}">
                      <a16:colId xmlns:a16="http://schemas.microsoft.com/office/drawing/2014/main" xmlns="" val="20001"/>
                    </a:ext>
                  </a:extLst>
                </a:gridCol>
                <a:gridCol w="3870960">
                  <a:extLst>
                    <a:ext uri="{9D8B030D-6E8A-4147-A177-3AD203B41FA5}">
                      <a16:colId xmlns:a16="http://schemas.microsoft.com/office/drawing/2014/main" xmlns="" val="20002"/>
                    </a:ext>
                  </a:extLst>
                </a:gridCol>
              </a:tblGrid>
              <a:tr h="398185">
                <a:tc>
                  <a:txBody>
                    <a:bodyPr/>
                    <a:lstStyle/>
                    <a:p>
                      <a:pPr>
                        <a:lnSpc>
                          <a:spcPct val="107000"/>
                        </a:lnSpc>
                        <a:spcAft>
                          <a:spcPts val="0"/>
                        </a:spcAft>
                      </a:pPr>
                      <a:r>
                        <a:rPr lang="en-ZA" sz="1800" dirty="0">
                          <a:effectLst/>
                          <a:latin typeface="+mn-lt"/>
                        </a:rPr>
                        <a:t>Top Skills needed</a:t>
                      </a:r>
                      <a:endParaRPr lang="en-ZA" sz="1800" dirty="0">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en-ZA" sz="1800" dirty="0">
                          <a:effectLst/>
                          <a:latin typeface="+mn-lt"/>
                        </a:rPr>
                        <a:t>Most in Demand Jobs</a:t>
                      </a:r>
                      <a:endParaRPr lang="en-ZA" sz="1800" dirty="0">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en-ZA" sz="1800" dirty="0">
                          <a:effectLst/>
                          <a:latin typeface="+mn-lt"/>
                        </a:rPr>
                        <a:t>Sectors that would grow</a:t>
                      </a:r>
                      <a:endParaRPr lang="en-ZA" sz="1800" dirty="0">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557285">
                <a:tc>
                  <a:txBody>
                    <a:bodyPr/>
                    <a:lstStyle/>
                    <a:p>
                      <a:pPr>
                        <a:lnSpc>
                          <a:spcPct val="107000"/>
                        </a:lnSpc>
                        <a:spcAft>
                          <a:spcPts val="0"/>
                        </a:spcAft>
                      </a:pPr>
                      <a:r>
                        <a:rPr lang="en-ZA" sz="1600" b="0" dirty="0">
                          <a:effectLst/>
                          <a:latin typeface="+mn-lt"/>
                        </a:rPr>
                        <a:t>Complex problem solving</a:t>
                      </a:r>
                      <a:endParaRPr lang="en-ZA" sz="1600" b="0" dirty="0">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w="12700" cmpd="sng">
                      <a:noFill/>
                    </a:lnT>
                    <a:lnB>
                      <a:noFill/>
                    </a:lnB>
                    <a:lnTlToBr w="12700" cmpd="sng">
                      <a:noFill/>
                      <a:prstDash val="solid"/>
                    </a:lnTlToBr>
                    <a:lnBlToTr w="12700" cmpd="sng">
                      <a:noFill/>
                      <a:prstDash val="solid"/>
                    </a:lnBlToTr>
                  </a:tcPr>
                </a:tc>
                <a:tc>
                  <a:txBody>
                    <a:bodyPr/>
                    <a:lstStyle/>
                    <a:p>
                      <a:pPr>
                        <a:lnSpc>
                          <a:spcPct val="107000"/>
                        </a:lnSpc>
                        <a:spcAft>
                          <a:spcPts val="0"/>
                        </a:spcAft>
                      </a:pPr>
                      <a:r>
                        <a:rPr lang="en-ZA" sz="1600" dirty="0">
                          <a:effectLst/>
                          <a:latin typeface="+mn-lt"/>
                        </a:rPr>
                        <a:t>Data Analysts and Scientists</a:t>
                      </a:r>
                      <a:endParaRPr lang="en-ZA" sz="1600" dirty="0">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w="12700" cmpd="sng">
                      <a:noFill/>
                    </a:lnT>
                    <a:lnB>
                      <a:noFill/>
                    </a:lnB>
                    <a:lnTlToBr w="12700" cmpd="sng">
                      <a:noFill/>
                      <a:prstDash val="solid"/>
                    </a:lnTlToBr>
                    <a:lnBlToTr w="12700" cmpd="sng">
                      <a:noFill/>
                      <a:prstDash val="solid"/>
                    </a:lnBlToTr>
                  </a:tcPr>
                </a:tc>
                <a:tc>
                  <a:txBody>
                    <a:bodyPr/>
                    <a:lstStyle/>
                    <a:p>
                      <a:pPr>
                        <a:lnSpc>
                          <a:spcPct val="107000"/>
                        </a:lnSpc>
                        <a:spcAft>
                          <a:spcPts val="0"/>
                        </a:spcAft>
                      </a:pPr>
                      <a:r>
                        <a:rPr lang="en-ZA" sz="1600" dirty="0" smtClean="0">
                          <a:effectLst/>
                          <a:latin typeface="+mn-lt"/>
                        </a:rPr>
                        <a:t>Information</a:t>
                      </a:r>
                      <a:r>
                        <a:rPr lang="en-ZA" sz="1600" baseline="0" dirty="0" smtClean="0">
                          <a:effectLst/>
                          <a:latin typeface="+mn-lt"/>
                        </a:rPr>
                        <a:t> &amp;</a:t>
                      </a:r>
                      <a:r>
                        <a:rPr lang="en-ZA" sz="1600" dirty="0" smtClean="0">
                          <a:effectLst/>
                          <a:latin typeface="+mn-lt"/>
                        </a:rPr>
                        <a:t> </a:t>
                      </a:r>
                      <a:r>
                        <a:rPr lang="en-ZA" sz="1600" dirty="0">
                          <a:effectLst/>
                          <a:latin typeface="+mn-lt"/>
                        </a:rPr>
                        <a:t>communications technology</a:t>
                      </a:r>
                      <a:endParaRPr lang="en-ZA" sz="1600" dirty="0">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522061">
                <a:tc>
                  <a:txBody>
                    <a:bodyPr/>
                    <a:lstStyle/>
                    <a:p>
                      <a:pPr>
                        <a:lnSpc>
                          <a:spcPct val="107000"/>
                        </a:lnSpc>
                        <a:spcAft>
                          <a:spcPts val="0"/>
                        </a:spcAft>
                      </a:pPr>
                      <a:r>
                        <a:rPr lang="en-ZA" sz="1600" b="0" dirty="0">
                          <a:effectLst/>
                          <a:latin typeface="+mn-lt"/>
                        </a:rPr>
                        <a:t>Critical thinking</a:t>
                      </a:r>
                      <a:endParaRPr lang="en-ZA" sz="1600" b="0" dirty="0">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lnTlToBr w="12700" cmpd="sng">
                      <a:noFill/>
                      <a:prstDash val="solid"/>
                    </a:lnTlToBr>
                    <a:lnBlToTr w="12700" cmpd="sng">
                      <a:noFill/>
                      <a:prstDash val="solid"/>
                    </a:lnBlToTr>
                  </a:tcPr>
                </a:tc>
                <a:tc>
                  <a:txBody>
                    <a:bodyPr/>
                    <a:lstStyle/>
                    <a:p>
                      <a:pPr>
                        <a:lnSpc>
                          <a:spcPct val="107000"/>
                        </a:lnSpc>
                        <a:spcAft>
                          <a:spcPts val="0"/>
                        </a:spcAft>
                      </a:pPr>
                      <a:r>
                        <a:rPr lang="en-ZA" sz="1600" dirty="0">
                          <a:effectLst/>
                          <a:latin typeface="+mn-lt"/>
                        </a:rPr>
                        <a:t>AI </a:t>
                      </a:r>
                      <a:r>
                        <a:rPr lang="en-ZA" sz="1600" dirty="0" smtClean="0">
                          <a:effectLst/>
                          <a:latin typeface="+mn-lt"/>
                        </a:rPr>
                        <a:t>&amp; </a:t>
                      </a:r>
                      <a:r>
                        <a:rPr lang="en-ZA" sz="1600" dirty="0">
                          <a:effectLst/>
                          <a:latin typeface="+mn-lt"/>
                        </a:rPr>
                        <a:t>Machine Learning Specialists</a:t>
                      </a:r>
                      <a:endParaRPr lang="en-ZA" sz="1600" dirty="0">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lnTlToBr w="12700" cmpd="sng">
                      <a:noFill/>
                      <a:prstDash val="solid"/>
                    </a:lnTlToBr>
                    <a:lnBlToTr w="12700" cmpd="sng">
                      <a:noFill/>
                      <a:prstDash val="solid"/>
                    </a:lnBlToTr>
                  </a:tcPr>
                </a:tc>
                <a:tc>
                  <a:txBody>
                    <a:bodyPr/>
                    <a:lstStyle/>
                    <a:p>
                      <a:pPr>
                        <a:lnSpc>
                          <a:spcPct val="107000"/>
                        </a:lnSpc>
                        <a:spcAft>
                          <a:spcPts val="0"/>
                        </a:spcAft>
                      </a:pPr>
                      <a:r>
                        <a:rPr lang="en-ZA" sz="1600">
                          <a:effectLst/>
                          <a:latin typeface="+mn-lt"/>
                        </a:rPr>
                        <a:t>Engineering </a:t>
                      </a:r>
                      <a:endParaRPr lang="en-ZA" sz="1600">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98185">
                <a:tc>
                  <a:txBody>
                    <a:bodyPr/>
                    <a:lstStyle/>
                    <a:p>
                      <a:pPr>
                        <a:lnSpc>
                          <a:spcPct val="107000"/>
                        </a:lnSpc>
                        <a:spcAft>
                          <a:spcPts val="0"/>
                        </a:spcAft>
                      </a:pPr>
                      <a:r>
                        <a:rPr lang="en-ZA" sz="1600" b="0" dirty="0">
                          <a:effectLst/>
                          <a:latin typeface="+mn-lt"/>
                        </a:rPr>
                        <a:t>Creativity</a:t>
                      </a:r>
                      <a:endParaRPr lang="en-ZA" sz="1600" b="0" dirty="0">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lnTlToBr w="12700" cmpd="sng">
                      <a:noFill/>
                      <a:prstDash val="solid"/>
                    </a:lnTlToBr>
                    <a:lnBlToTr w="12700" cmpd="sng">
                      <a:noFill/>
                      <a:prstDash val="solid"/>
                    </a:lnBlToTr>
                  </a:tcPr>
                </a:tc>
                <a:tc>
                  <a:txBody>
                    <a:bodyPr/>
                    <a:lstStyle/>
                    <a:p>
                      <a:pPr>
                        <a:lnSpc>
                          <a:spcPct val="107000"/>
                        </a:lnSpc>
                        <a:spcAft>
                          <a:spcPts val="0"/>
                        </a:spcAft>
                      </a:pPr>
                      <a:r>
                        <a:rPr lang="en-ZA" sz="1600" dirty="0">
                          <a:effectLst/>
                          <a:latin typeface="+mn-lt"/>
                        </a:rPr>
                        <a:t>Big Data Specialists</a:t>
                      </a:r>
                      <a:endParaRPr lang="en-ZA" sz="1600" dirty="0">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lnTlToBr w="12700" cmpd="sng">
                      <a:noFill/>
                      <a:prstDash val="solid"/>
                    </a:lnTlToBr>
                    <a:lnBlToTr w="12700" cmpd="sng">
                      <a:noFill/>
                      <a:prstDash val="solid"/>
                    </a:lnBlToTr>
                  </a:tcPr>
                </a:tc>
                <a:tc>
                  <a:txBody>
                    <a:bodyPr/>
                    <a:lstStyle/>
                    <a:p>
                      <a:pPr>
                        <a:lnSpc>
                          <a:spcPct val="107000"/>
                        </a:lnSpc>
                        <a:spcAft>
                          <a:spcPts val="0"/>
                        </a:spcAft>
                      </a:pPr>
                      <a:r>
                        <a:rPr lang="en-ZA" sz="1600" dirty="0">
                          <a:effectLst/>
                          <a:latin typeface="+mn-lt"/>
                        </a:rPr>
                        <a:t>Biotechnology</a:t>
                      </a:r>
                      <a:endParaRPr lang="en-ZA" sz="1600" dirty="0">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98185">
                <a:tc>
                  <a:txBody>
                    <a:bodyPr/>
                    <a:lstStyle/>
                    <a:p>
                      <a:pPr>
                        <a:lnSpc>
                          <a:spcPct val="107000"/>
                        </a:lnSpc>
                        <a:spcAft>
                          <a:spcPts val="0"/>
                        </a:spcAft>
                      </a:pPr>
                      <a:r>
                        <a:rPr lang="en-ZA" sz="1600" b="0" dirty="0">
                          <a:effectLst/>
                          <a:latin typeface="+mn-lt"/>
                        </a:rPr>
                        <a:t>People Management</a:t>
                      </a:r>
                      <a:endParaRPr lang="en-ZA" sz="1600" b="0" dirty="0">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lnTlToBr w="12700" cmpd="sng">
                      <a:noFill/>
                      <a:prstDash val="solid"/>
                    </a:lnTlToBr>
                    <a:lnBlToTr w="12700" cmpd="sng">
                      <a:noFill/>
                      <a:prstDash val="solid"/>
                    </a:lnBlToTr>
                  </a:tcPr>
                </a:tc>
                <a:tc>
                  <a:txBody>
                    <a:bodyPr/>
                    <a:lstStyle/>
                    <a:p>
                      <a:pPr>
                        <a:lnSpc>
                          <a:spcPct val="107000"/>
                        </a:lnSpc>
                        <a:spcAft>
                          <a:spcPts val="0"/>
                        </a:spcAft>
                      </a:pPr>
                      <a:r>
                        <a:rPr lang="en-ZA" sz="1600" dirty="0">
                          <a:effectLst/>
                          <a:latin typeface="+mn-lt"/>
                        </a:rPr>
                        <a:t>Digital Transformation Specialists</a:t>
                      </a:r>
                      <a:endParaRPr lang="en-ZA" sz="1600" dirty="0">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lnTlToBr w="12700" cmpd="sng">
                      <a:noFill/>
                      <a:prstDash val="solid"/>
                    </a:lnTlToBr>
                    <a:lnBlToTr w="12700" cmpd="sng">
                      <a:noFill/>
                      <a:prstDash val="solid"/>
                    </a:lnBlToTr>
                  </a:tcPr>
                </a:tc>
                <a:tc>
                  <a:txBody>
                    <a:bodyPr/>
                    <a:lstStyle/>
                    <a:p>
                      <a:pPr>
                        <a:lnSpc>
                          <a:spcPct val="107000"/>
                        </a:lnSpc>
                        <a:spcAft>
                          <a:spcPts val="0"/>
                        </a:spcAft>
                      </a:pPr>
                      <a:r>
                        <a:rPr lang="en-ZA" sz="1600" dirty="0">
                          <a:effectLst/>
                          <a:latin typeface="+mn-lt"/>
                        </a:rPr>
                        <a:t>Global health and healthcare</a:t>
                      </a:r>
                      <a:endParaRPr lang="en-ZA" sz="1600" dirty="0">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98185">
                <a:tc>
                  <a:txBody>
                    <a:bodyPr/>
                    <a:lstStyle/>
                    <a:p>
                      <a:pPr>
                        <a:lnSpc>
                          <a:spcPct val="107000"/>
                        </a:lnSpc>
                        <a:spcAft>
                          <a:spcPts val="0"/>
                        </a:spcAft>
                      </a:pPr>
                      <a:r>
                        <a:rPr lang="en-ZA" sz="1600" b="0" dirty="0">
                          <a:effectLst/>
                          <a:latin typeface="+mn-lt"/>
                        </a:rPr>
                        <a:t>Co-ordinating with others</a:t>
                      </a:r>
                      <a:endParaRPr lang="en-ZA" sz="1600" b="0" dirty="0">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lnTlToBr w="12700" cmpd="sng">
                      <a:noFill/>
                      <a:prstDash val="solid"/>
                    </a:lnTlToBr>
                    <a:lnBlToTr w="12700" cmpd="sng">
                      <a:noFill/>
                      <a:prstDash val="solid"/>
                    </a:lnBlToTr>
                  </a:tcPr>
                </a:tc>
                <a:tc>
                  <a:txBody>
                    <a:bodyPr/>
                    <a:lstStyle/>
                    <a:p>
                      <a:pPr>
                        <a:lnSpc>
                          <a:spcPct val="107000"/>
                        </a:lnSpc>
                        <a:spcAft>
                          <a:spcPts val="0"/>
                        </a:spcAft>
                      </a:pPr>
                      <a:r>
                        <a:rPr lang="en-ZA" sz="1600" dirty="0">
                          <a:effectLst/>
                          <a:latin typeface="+mn-lt"/>
                        </a:rPr>
                        <a:t>Sales and Marketing Professionals</a:t>
                      </a:r>
                      <a:endParaRPr lang="en-ZA" sz="1600" dirty="0">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lnTlToBr w="12700" cmpd="sng">
                      <a:noFill/>
                      <a:prstDash val="solid"/>
                    </a:lnTlToBr>
                    <a:lnBlToTr w="12700" cmpd="sng">
                      <a:noFill/>
                      <a:prstDash val="solid"/>
                    </a:lnBlToTr>
                  </a:tcPr>
                </a:tc>
                <a:tc>
                  <a:txBody>
                    <a:bodyPr/>
                    <a:lstStyle/>
                    <a:p>
                      <a:pPr>
                        <a:lnSpc>
                          <a:spcPct val="107000"/>
                        </a:lnSpc>
                        <a:spcAft>
                          <a:spcPts val="0"/>
                        </a:spcAft>
                      </a:pPr>
                      <a:r>
                        <a:rPr lang="en-ZA" sz="1600">
                          <a:effectLst/>
                          <a:latin typeface="+mn-lt"/>
                        </a:rPr>
                        <a:t>Infrastructure</a:t>
                      </a:r>
                      <a:endParaRPr lang="en-ZA" sz="1600">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657281">
                <a:tc>
                  <a:txBody>
                    <a:bodyPr/>
                    <a:lstStyle/>
                    <a:p>
                      <a:pPr>
                        <a:lnSpc>
                          <a:spcPct val="107000"/>
                        </a:lnSpc>
                        <a:spcAft>
                          <a:spcPts val="0"/>
                        </a:spcAft>
                      </a:pPr>
                      <a:r>
                        <a:rPr lang="en-ZA" sz="1600" b="0">
                          <a:effectLst/>
                          <a:latin typeface="+mn-lt"/>
                        </a:rPr>
                        <a:t>Emotional intelligence</a:t>
                      </a:r>
                      <a:endParaRPr lang="en-ZA" sz="1600" b="0">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lnTlToBr w="12700" cmpd="sng">
                      <a:noFill/>
                      <a:prstDash val="solid"/>
                    </a:lnTlToBr>
                    <a:lnBlToTr w="12700" cmpd="sng">
                      <a:noFill/>
                      <a:prstDash val="solid"/>
                    </a:lnBlToTr>
                  </a:tcPr>
                </a:tc>
                <a:tc>
                  <a:txBody>
                    <a:bodyPr/>
                    <a:lstStyle/>
                    <a:p>
                      <a:pPr>
                        <a:lnSpc>
                          <a:spcPct val="107000"/>
                        </a:lnSpc>
                        <a:spcAft>
                          <a:spcPts val="0"/>
                        </a:spcAft>
                      </a:pPr>
                      <a:r>
                        <a:rPr lang="en-ZA" sz="1600" dirty="0">
                          <a:effectLst/>
                          <a:latin typeface="+mn-lt"/>
                        </a:rPr>
                        <a:t>Software and Applications Developers and Analysts</a:t>
                      </a:r>
                      <a:endParaRPr lang="en-ZA" sz="1600" dirty="0">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lnTlToBr w="12700" cmpd="sng">
                      <a:noFill/>
                      <a:prstDash val="solid"/>
                    </a:lnTlToBr>
                    <a:lnBlToTr w="12700" cmpd="sng">
                      <a:noFill/>
                      <a:prstDash val="solid"/>
                    </a:lnBlToTr>
                  </a:tcPr>
                </a:tc>
                <a:tc>
                  <a:txBody>
                    <a:bodyPr/>
                    <a:lstStyle/>
                    <a:p>
                      <a:pPr>
                        <a:lnSpc>
                          <a:spcPct val="107000"/>
                        </a:lnSpc>
                        <a:spcAft>
                          <a:spcPts val="0"/>
                        </a:spcAft>
                      </a:pPr>
                      <a:r>
                        <a:rPr lang="en-ZA" sz="1600" dirty="0">
                          <a:effectLst/>
                          <a:latin typeface="+mn-lt"/>
                        </a:rPr>
                        <a:t>Financial services and investors</a:t>
                      </a:r>
                      <a:endParaRPr lang="en-ZA" sz="1600" dirty="0">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489029">
                <a:tc>
                  <a:txBody>
                    <a:bodyPr/>
                    <a:lstStyle/>
                    <a:p>
                      <a:pPr>
                        <a:lnSpc>
                          <a:spcPct val="107000"/>
                        </a:lnSpc>
                        <a:spcAft>
                          <a:spcPts val="0"/>
                        </a:spcAft>
                      </a:pPr>
                      <a:r>
                        <a:rPr lang="en-ZA" sz="1600" b="0">
                          <a:effectLst/>
                          <a:latin typeface="+mn-lt"/>
                        </a:rPr>
                        <a:t>Judgement and Decision Making</a:t>
                      </a:r>
                      <a:endParaRPr lang="en-ZA" sz="1600" b="0">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lnTlToBr w="12700" cmpd="sng">
                      <a:noFill/>
                      <a:prstDash val="solid"/>
                    </a:lnTlToBr>
                    <a:lnBlToTr w="12700" cmpd="sng">
                      <a:noFill/>
                      <a:prstDash val="solid"/>
                    </a:lnBlToTr>
                  </a:tcPr>
                </a:tc>
                <a:tc>
                  <a:txBody>
                    <a:bodyPr/>
                    <a:lstStyle/>
                    <a:p>
                      <a:pPr>
                        <a:lnSpc>
                          <a:spcPct val="107000"/>
                        </a:lnSpc>
                        <a:spcAft>
                          <a:spcPts val="0"/>
                        </a:spcAft>
                      </a:pPr>
                      <a:r>
                        <a:rPr lang="en-ZA" sz="1600" dirty="0">
                          <a:effectLst/>
                          <a:latin typeface="+mn-lt"/>
                        </a:rPr>
                        <a:t>Information Technology Services</a:t>
                      </a:r>
                      <a:endParaRPr lang="en-ZA" sz="1600" dirty="0">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lnTlToBr w="12700" cmpd="sng">
                      <a:noFill/>
                      <a:prstDash val="solid"/>
                    </a:lnTlToBr>
                    <a:lnBlToTr w="12700" cmpd="sng">
                      <a:noFill/>
                      <a:prstDash val="solid"/>
                    </a:lnBlToTr>
                  </a:tcPr>
                </a:tc>
                <a:tc>
                  <a:txBody>
                    <a:bodyPr/>
                    <a:lstStyle/>
                    <a:p>
                      <a:pPr>
                        <a:lnSpc>
                          <a:spcPct val="107000"/>
                        </a:lnSpc>
                        <a:spcAft>
                          <a:spcPts val="0"/>
                        </a:spcAft>
                      </a:pPr>
                      <a:r>
                        <a:rPr lang="en-ZA" sz="1600" dirty="0">
                          <a:effectLst/>
                          <a:latin typeface="+mn-lt"/>
                        </a:rPr>
                        <a:t>Aviation, travel and tourism</a:t>
                      </a:r>
                      <a:endParaRPr lang="en-ZA" sz="1600" dirty="0">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398185">
                <a:tc>
                  <a:txBody>
                    <a:bodyPr/>
                    <a:lstStyle/>
                    <a:p>
                      <a:pPr>
                        <a:lnSpc>
                          <a:spcPct val="107000"/>
                        </a:lnSpc>
                        <a:spcAft>
                          <a:spcPts val="0"/>
                        </a:spcAft>
                      </a:pPr>
                      <a:r>
                        <a:rPr lang="en-ZA" sz="1600" b="0">
                          <a:effectLst/>
                          <a:latin typeface="+mn-lt"/>
                        </a:rPr>
                        <a:t>Service orientation</a:t>
                      </a:r>
                      <a:endParaRPr lang="en-ZA" sz="1600" b="0">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lnTlToBr w="12700" cmpd="sng">
                      <a:noFill/>
                      <a:prstDash val="solid"/>
                    </a:lnTlToBr>
                    <a:lnBlToTr w="12700" cmpd="sng">
                      <a:noFill/>
                      <a:prstDash val="solid"/>
                    </a:lnBlToTr>
                  </a:tcPr>
                </a:tc>
                <a:tc>
                  <a:txBody>
                    <a:bodyPr/>
                    <a:lstStyle/>
                    <a:p>
                      <a:pPr>
                        <a:lnSpc>
                          <a:spcPct val="107000"/>
                        </a:lnSpc>
                        <a:spcAft>
                          <a:spcPts val="0"/>
                        </a:spcAft>
                      </a:pPr>
                      <a:r>
                        <a:rPr lang="en-ZA" sz="1600" dirty="0">
                          <a:effectLst/>
                          <a:latin typeface="+mn-lt"/>
                        </a:rPr>
                        <a:t>Process Automation Specialists</a:t>
                      </a:r>
                      <a:endParaRPr lang="en-ZA" sz="1600" dirty="0">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lnTlToBr w="12700" cmpd="sng">
                      <a:noFill/>
                      <a:prstDash val="solid"/>
                    </a:lnTlToBr>
                    <a:lnBlToTr w="12700" cmpd="sng">
                      <a:noFill/>
                      <a:prstDash val="solid"/>
                    </a:lnBlToTr>
                  </a:tcPr>
                </a:tc>
                <a:tc>
                  <a:txBody>
                    <a:bodyPr/>
                    <a:lstStyle/>
                    <a:p>
                      <a:pPr>
                        <a:lnSpc>
                          <a:spcPct val="107000"/>
                        </a:lnSpc>
                        <a:spcAft>
                          <a:spcPts val="0"/>
                        </a:spcAft>
                      </a:pPr>
                      <a:r>
                        <a:rPr lang="en-ZA" sz="1600" dirty="0">
                          <a:effectLst/>
                          <a:latin typeface="+mn-lt"/>
                        </a:rPr>
                        <a:t>Supply chain</a:t>
                      </a:r>
                      <a:endParaRPr lang="en-ZA" sz="1600" dirty="0">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r h="510490">
                <a:tc>
                  <a:txBody>
                    <a:bodyPr/>
                    <a:lstStyle/>
                    <a:p>
                      <a:pPr>
                        <a:lnSpc>
                          <a:spcPct val="107000"/>
                        </a:lnSpc>
                        <a:spcAft>
                          <a:spcPts val="0"/>
                        </a:spcAft>
                      </a:pPr>
                      <a:r>
                        <a:rPr lang="en-ZA" sz="1600" b="0">
                          <a:effectLst/>
                          <a:latin typeface="+mn-lt"/>
                        </a:rPr>
                        <a:t>Negotiation</a:t>
                      </a:r>
                    </a:p>
                    <a:p>
                      <a:pPr>
                        <a:lnSpc>
                          <a:spcPct val="107000"/>
                        </a:lnSpc>
                        <a:spcAft>
                          <a:spcPts val="0"/>
                        </a:spcAft>
                      </a:pPr>
                      <a:r>
                        <a:rPr lang="en-ZA" sz="1600" b="0">
                          <a:effectLst/>
                          <a:latin typeface="+mn-lt"/>
                        </a:rPr>
                        <a:t> </a:t>
                      </a:r>
                      <a:endParaRPr lang="en-ZA" sz="1600" b="0">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lnTlToBr w="12700" cmpd="sng">
                      <a:noFill/>
                      <a:prstDash val="solid"/>
                    </a:lnTlToBr>
                    <a:lnBlToTr w="12700" cmpd="sng">
                      <a:noFill/>
                      <a:prstDash val="solid"/>
                    </a:lnBlToTr>
                  </a:tcPr>
                </a:tc>
                <a:tc>
                  <a:txBody>
                    <a:bodyPr/>
                    <a:lstStyle/>
                    <a:p>
                      <a:pPr>
                        <a:lnSpc>
                          <a:spcPct val="107000"/>
                        </a:lnSpc>
                        <a:spcAft>
                          <a:spcPts val="0"/>
                        </a:spcAft>
                      </a:pPr>
                      <a:r>
                        <a:rPr lang="en-ZA" sz="1600" dirty="0">
                          <a:effectLst/>
                          <a:latin typeface="+mn-lt"/>
                        </a:rPr>
                        <a:t>Innovation Professionals</a:t>
                      </a:r>
                      <a:endParaRPr lang="en-ZA" sz="1600" dirty="0">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lnTlToBr w="12700" cmpd="sng">
                      <a:noFill/>
                      <a:prstDash val="solid"/>
                    </a:lnTlToBr>
                    <a:lnBlToTr w="12700" cmpd="sng">
                      <a:noFill/>
                      <a:prstDash val="solid"/>
                    </a:lnBlToTr>
                  </a:tcPr>
                </a:tc>
                <a:tc>
                  <a:txBody>
                    <a:bodyPr/>
                    <a:lstStyle/>
                    <a:p>
                      <a:pPr>
                        <a:lnSpc>
                          <a:spcPct val="107000"/>
                        </a:lnSpc>
                        <a:spcAft>
                          <a:spcPts val="0"/>
                        </a:spcAft>
                      </a:pPr>
                      <a:r>
                        <a:rPr lang="en-ZA" sz="1600" dirty="0">
                          <a:effectLst/>
                          <a:latin typeface="+mn-lt"/>
                        </a:rPr>
                        <a:t>Energy utilities and technology</a:t>
                      </a:r>
                      <a:endParaRPr lang="en-ZA" sz="1600" dirty="0">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398185">
                <a:tc>
                  <a:txBody>
                    <a:bodyPr/>
                    <a:lstStyle/>
                    <a:p>
                      <a:pPr>
                        <a:lnSpc>
                          <a:spcPct val="107000"/>
                        </a:lnSpc>
                        <a:spcAft>
                          <a:spcPts val="0"/>
                        </a:spcAft>
                      </a:pPr>
                      <a:r>
                        <a:rPr lang="en-ZA" sz="1600" b="0" dirty="0">
                          <a:effectLst/>
                          <a:latin typeface="+mn-lt"/>
                        </a:rPr>
                        <a:t>Creative Flexibility</a:t>
                      </a:r>
                      <a:endParaRPr lang="en-ZA" sz="1600" b="0" dirty="0">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lnTlToBr w="12700" cmpd="sng">
                      <a:noFill/>
                      <a:prstDash val="solid"/>
                    </a:lnTlToBr>
                    <a:lnBlToTr w="12700" cmpd="sng">
                      <a:noFill/>
                      <a:prstDash val="solid"/>
                    </a:lnBlToTr>
                  </a:tcPr>
                </a:tc>
                <a:tc>
                  <a:txBody>
                    <a:bodyPr/>
                    <a:lstStyle/>
                    <a:p>
                      <a:pPr>
                        <a:lnSpc>
                          <a:spcPct val="107000"/>
                        </a:lnSpc>
                        <a:spcAft>
                          <a:spcPts val="0"/>
                        </a:spcAft>
                      </a:pPr>
                      <a:r>
                        <a:rPr lang="en-ZA" sz="1600" dirty="0">
                          <a:effectLst/>
                          <a:latin typeface="+mn-lt"/>
                        </a:rPr>
                        <a:t>Information Security Analysts</a:t>
                      </a:r>
                      <a:endParaRPr lang="en-ZA" sz="1600" dirty="0">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lnTlToBr w="12700" cmpd="sng">
                      <a:noFill/>
                      <a:prstDash val="solid"/>
                    </a:lnTlToBr>
                    <a:lnBlToTr w="12700" cmpd="sng">
                      <a:noFill/>
                      <a:prstDash val="solid"/>
                    </a:lnBlToTr>
                  </a:tcPr>
                </a:tc>
                <a:tc>
                  <a:txBody>
                    <a:bodyPr/>
                    <a:lstStyle/>
                    <a:p>
                      <a:pPr>
                        <a:lnSpc>
                          <a:spcPct val="107000"/>
                        </a:lnSpc>
                        <a:spcAft>
                          <a:spcPts val="0"/>
                        </a:spcAft>
                      </a:pPr>
                      <a:r>
                        <a:rPr lang="en-ZA" sz="1600" dirty="0">
                          <a:effectLst/>
                          <a:latin typeface="+mn-lt"/>
                        </a:rPr>
                        <a:t>Mining and metals</a:t>
                      </a:r>
                      <a:endParaRPr lang="en-ZA" sz="1600" dirty="0">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0"/>
                  </a:ext>
                </a:extLst>
              </a:tr>
              <a:tr h="681821">
                <a:tc>
                  <a:txBody>
                    <a:bodyPr/>
                    <a:lstStyle/>
                    <a:p>
                      <a:pPr>
                        <a:lnSpc>
                          <a:spcPct val="107000"/>
                        </a:lnSpc>
                        <a:spcAft>
                          <a:spcPts val="0"/>
                        </a:spcAft>
                      </a:pPr>
                      <a:r>
                        <a:rPr lang="en-ZA" sz="1600">
                          <a:effectLst/>
                          <a:latin typeface="+mn-lt"/>
                        </a:rPr>
                        <a:t> </a:t>
                      </a:r>
                      <a:endParaRPr lang="en-ZA" sz="1600">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en-ZA" sz="1600" dirty="0" smtClean="0">
                          <a:effectLst/>
                          <a:latin typeface="+mn-lt"/>
                        </a:rPr>
                        <a:t>E-commerce</a:t>
                      </a:r>
                      <a:r>
                        <a:rPr lang="en-ZA" sz="1600" baseline="0" dirty="0" smtClean="0">
                          <a:effectLst/>
                          <a:latin typeface="+mn-lt"/>
                        </a:rPr>
                        <a:t> &amp;</a:t>
                      </a:r>
                      <a:r>
                        <a:rPr lang="en-ZA" sz="1600" dirty="0" smtClean="0">
                          <a:effectLst/>
                          <a:latin typeface="+mn-lt"/>
                        </a:rPr>
                        <a:t> </a:t>
                      </a:r>
                      <a:r>
                        <a:rPr lang="en-ZA" sz="1600" dirty="0">
                          <a:effectLst/>
                          <a:latin typeface="+mn-lt"/>
                        </a:rPr>
                        <a:t>Social Media Specialists</a:t>
                      </a:r>
                      <a:endParaRPr lang="en-ZA" sz="1600" dirty="0">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w="12700" cmpd="sng">
                      <a:noFill/>
                    </a:lnB>
                    <a:lnTlToBr w="12700" cmpd="sng">
                      <a:noFill/>
                      <a:prstDash val="solid"/>
                    </a:lnTlToBr>
                    <a:lnBlToTr w="12700" cmpd="sng">
                      <a:noFill/>
                      <a:prstDash val="solid"/>
                    </a:lnBlToTr>
                  </a:tcPr>
                </a:tc>
                <a:tc>
                  <a:txBody>
                    <a:bodyPr/>
                    <a:lstStyle/>
                    <a:p>
                      <a:pPr>
                        <a:lnSpc>
                          <a:spcPct val="107000"/>
                        </a:lnSpc>
                        <a:spcAft>
                          <a:spcPts val="0"/>
                        </a:spcAft>
                      </a:pPr>
                      <a:r>
                        <a:rPr lang="en-ZA" sz="1600" dirty="0">
                          <a:effectLst/>
                          <a:latin typeface="+mn-lt"/>
                        </a:rPr>
                        <a:t> </a:t>
                      </a:r>
                      <a:endParaRPr lang="en-ZA" sz="1600" dirty="0">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679786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33304" y="3"/>
            <a:ext cx="8399416" cy="981075"/>
          </a:xfrm>
        </p:spPr>
        <p:txBody>
          <a:bodyPr/>
          <a:lstStyle/>
          <a:p>
            <a:pPr>
              <a:defRPr/>
            </a:pPr>
            <a:r>
              <a:rPr lang="en-US" altLang="en-US" sz="3600" dirty="0">
                <a:solidFill>
                  <a:schemeClr val="bg1"/>
                </a:solidFill>
              </a:rPr>
              <a:t>Changing Skills Requirements for 4IR economy</a:t>
            </a: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2C3A2C0C-54CE-4A15-8DE0-19B258F93B5B}" type="slidenum">
              <a:rPr lang="es-ES" altLang="en-US">
                <a:solidFill>
                  <a:srgbClr val="000000"/>
                </a:solidFill>
                <a:latin typeface="Arial" panose="020B0604020202020204" pitchFamily="34" charset="0"/>
                <a:cs typeface="Arial" panose="020B0604020202020204" pitchFamily="34" charset="0"/>
              </a:rPr>
              <a:pPr fontAlgn="base">
                <a:spcBef>
                  <a:spcPct val="0"/>
                </a:spcBef>
                <a:spcAft>
                  <a:spcPct val="0"/>
                </a:spcAft>
                <a:defRPr/>
              </a:pPr>
              <a:t>26</a:t>
            </a:fld>
            <a:endParaRPr lang="es-ES" altLang="en-US">
              <a:solidFill>
                <a:srgbClr val="000000"/>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137160" y="1181236"/>
            <a:ext cx="12054840" cy="5167312"/>
          </a:xfrm>
          <a:prstGeom prst="rect">
            <a:avLst/>
          </a:prstGeom>
        </p:spPr>
        <p:txBody>
          <a:bodyPr>
            <a:normAutofit fontScale="77500" lnSpcReduction="20000"/>
          </a:bodyPr>
          <a:lstStyle>
            <a:lvl1pPr marL="342891" indent="-342891" algn="l" rtl="0" eaLnBrk="0" fontAlgn="base" hangingPunct="0">
              <a:spcBef>
                <a:spcPct val="20000"/>
              </a:spcBef>
              <a:spcAft>
                <a:spcPct val="0"/>
              </a:spcAft>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45000"/>
              </a:lnSpc>
              <a:buFontTx/>
              <a:buNone/>
            </a:pPr>
            <a:r>
              <a:rPr lang="en-US" dirty="0" smtClean="0"/>
              <a:t>The skills requirements of the 4IR are:</a:t>
            </a:r>
          </a:p>
          <a:p>
            <a:pPr lvl="1">
              <a:lnSpc>
                <a:spcPct val="145000"/>
              </a:lnSpc>
            </a:pPr>
            <a:r>
              <a:rPr lang="en-US" dirty="0" smtClean="0"/>
              <a:t>not yet extensively researched in South Africa, so we rely on international models</a:t>
            </a:r>
          </a:p>
          <a:p>
            <a:pPr lvl="1">
              <a:lnSpc>
                <a:spcPct val="145000"/>
              </a:lnSpc>
            </a:pPr>
            <a:r>
              <a:rPr lang="en-US" dirty="0" smtClean="0"/>
              <a:t>highly dynamic due to accelerating technological change (and therefore difficult to predict)</a:t>
            </a:r>
          </a:p>
          <a:p>
            <a:pPr lvl="1">
              <a:lnSpc>
                <a:spcPct val="145000"/>
              </a:lnSpc>
            </a:pPr>
            <a:r>
              <a:rPr lang="en-US" dirty="0" smtClean="0"/>
              <a:t>needing to be underpinned by strengthened basic STEM skills</a:t>
            </a:r>
          </a:p>
          <a:p>
            <a:pPr lvl="1">
              <a:lnSpc>
                <a:spcPct val="145000"/>
              </a:lnSpc>
            </a:pPr>
            <a:r>
              <a:rPr lang="en-US" dirty="0" smtClean="0"/>
              <a:t>biased towards high-skills domains within ICTs, engineering, and biotechnology (while at the same time heightening the need for more ‘human’ skills)</a:t>
            </a:r>
          </a:p>
          <a:p>
            <a:pPr marL="0" indent="0">
              <a:lnSpc>
                <a:spcPct val="145000"/>
              </a:lnSpc>
              <a:buFontTx/>
              <a:buNone/>
            </a:pPr>
            <a:r>
              <a:rPr lang="en-US" dirty="0" smtClean="0"/>
              <a:t>Education, skills development, and the development of 4IR innovation capabilities are intertwined. Optimizing capability development will require </a:t>
            </a:r>
          </a:p>
          <a:p>
            <a:pPr marL="514350" indent="-514350">
              <a:lnSpc>
                <a:spcPct val="145000"/>
              </a:lnSpc>
              <a:buFontTx/>
              <a:buAutoNum type="arabicParenR"/>
            </a:pPr>
            <a:r>
              <a:rPr lang="en-US" dirty="0" smtClean="0"/>
              <a:t>understanding the nature of changes to skills supply and demand, and </a:t>
            </a:r>
          </a:p>
          <a:p>
            <a:pPr marL="514350" indent="-514350">
              <a:lnSpc>
                <a:spcPct val="145000"/>
              </a:lnSpc>
              <a:buFontTx/>
              <a:buAutoNum type="arabicParenR"/>
            </a:pPr>
            <a:r>
              <a:rPr lang="en-US" dirty="0" smtClean="0"/>
              <a:t>resources  for skills development.</a:t>
            </a:r>
          </a:p>
          <a:p>
            <a:endParaRPr lang="en-ZA" dirty="0"/>
          </a:p>
        </p:txBody>
      </p:sp>
    </p:spTree>
    <p:extLst>
      <p:ext uri="{BB962C8B-B14F-4D97-AF65-F5344CB8AC3E}">
        <p14:creationId xmlns:p14="http://schemas.microsoft.com/office/powerpoint/2010/main" xmlns="" val="979222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8"/>
        <p:cNvGrpSpPr/>
        <p:nvPr/>
      </p:nvGrpSpPr>
      <p:grpSpPr>
        <a:xfrm>
          <a:off x="0" y="0"/>
          <a:ext cx="0" cy="0"/>
          <a:chOff x="0" y="0"/>
          <a:chExt cx="0" cy="0"/>
        </a:xfrm>
      </p:grpSpPr>
      <p:sp>
        <p:nvSpPr>
          <p:cNvPr id="359" name="Google Shape;359;p14"/>
          <p:cNvSpPr txBox="1">
            <a:spLocks noGrp="1"/>
          </p:cNvSpPr>
          <p:nvPr>
            <p:ph type="ctrTitle"/>
          </p:nvPr>
        </p:nvSpPr>
        <p:spPr>
          <a:xfrm>
            <a:off x="3657600" y="2314333"/>
            <a:ext cx="7518400" cy="1546400"/>
          </a:xfrm>
          <a:prstGeom prst="rect">
            <a:avLst/>
          </a:prstGeom>
        </p:spPr>
        <p:txBody>
          <a:bodyPr spcFirstLastPara="1" vert="horz" wrap="square" lIns="121900" tIns="121900" rIns="121900" bIns="121900" rtlCol="0" anchor="b" anchorCtr="0">
            <a:noAutofit/>
          </a:bodyPr>
          <a:lstStyle/>
          <a:p>
            <a:pPr algn="r"/>
            <a:r>
              <a:rPr lang="en" dirty="0" smtClean="0"/>
              <a:t>Health</a:t>
            </a:r>
            <a:br>
              <a:rPr lang="en" dirty="0" smtClean="0"/>
            </a:br>
            <a:r>
              <a:rPr lang="en-US" sz="2800" dirty="0"/>
              <a:t>HIV/AIDS, Tuberculosis, non-communicable diseases and other public health ailments in South Africa </a:t>
            </a:r>
            <a:endParaRPr dirty="0"/>
          </a:p>
        </p:txBody>
      </p:sp>
      <p:sp>
        <p:nvSpPr>
          <p:cNvPr id="361" name="Google Shape;361;p14"/>
          <p:cNvSpPr txBox="1"/>
          <p:nvPr/>
        </p:nvSpPr>
        <p:spPr>
          <a:xfrm>
            <a:off x="546100" y="2235200"/>
            <a:ext cx="2756000" cy="2362400"/>
          </a:xfrm>
          <a:prstGeom prst="rect">
            <a:avLst/>
          </a:prstGeom>
          <a:no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dirty="0">
              <a:ln>
                <a:noFill/>
              </a:ln>
              <a:solidFill>
                <a:srgbClr val="FFFFFF"/>
              </a:solidFill>
              <a:effectLst/>
              <a:uLnTx/>
              <a:uFillTx/>
              <a:latin typeface="Arial"/>
              <a:cs typeface="Arial"/>
            </a:endParaRPr>
          </a:p>
        </p:txBody>
      </p:sp>
      <p:sp>
        <p:nvSpPr>
          <p:cNvPr id="2" name="TextBox 1"/>
          <p:cNvSpPr txBox="1"/>
          <p:nvPr/>
        </p:nvSpPr>
        <p:spPr>
          <a:xfrm>
            <a:off x="1509103" y="2937403"/>
            <a:ext cx="829994" cy="923330"/>
          </a:xfrm>
          <a:prstGeom prst="rect">
            <a:avLst/>
          </a:prstGeom>
          <a:noFill/>
        </p:spPr>
        <p:txBody>
          <a:bodyPr wrap="square" rtlCol="0">
            <a:spAutoFit/>
          </a:bodyPr>
          <a:lstStyle/>
          <a:p>
            <a:r>
              <a:rPr lang="en-ZA" sz="5400" dirty="0" smtClean="0">
                <a:solidFill>
                  <a:schemeClr val="bg1"/>
                </a:solidFill>
                <a:sym typeface="Webdings" panose="05030102010509060703" pitchFamily="18" charset="2"/>
              </a:rPr>
              <a:t></a:t>
            </a:r>
            <a:endParaRPr lang="en-ZA" sz="5400" dirty="0">
              <a:solidFill>
                <a:schemeClr val="bg1"/>
              </a:solidFill>
            </a:endParaRPr>
          </a:p>
        </p:txBody>
      </p:sp>
    </p:spTree>
    <p:extLst>
      <p:ext uri="{BB962C8B-B14F-4D97-AF65-F5344CB8AC3E}">
        <p14:creationId xmlns:p14="http://schemas.microsoft.com/office/powerpoint/2010/main" xmlns="" val="36919281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52357" y="3"/>
            <a:ext cx="8088923" cy="981075"/>
          </a:xfrm>
        </p:spPr>
        <p:txBody>
          <a:bodyPr/>
          <a:lstStyle/>
          <a:p>
            <a:pPr>
              <a:defRPr/>
            </a:pPr>
            <a:r>
              <a:rPr lang="en-US" altLang="en-US" sz="3600" dirty="0">
                <a:solidFill>
                  <a:schemeClr val="bg1"/>
                </a:solidFill>
              </a:rPr>
              <a:t>Halting &amp; reversing the spread of HIV and TB</a:t>
            </a: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2C3A2C0C-54CE-4A15-8DE0-19B258F93B5B}" type="slidenum">
              <a:rPr lang="es-ES" altLang="en-US">
                <a:solidFill>
                  <a:srgbClr val="000000"/>
                </a:solidFill>
                <a:latin typeface="Arial" panose="020B0604020202020204" pitchFamily="34" charset="0"/>
                <a:cs typeface="Arial" panose="020B0604020202020204" pitchFamily="34" charset="0"/>
              </a:rPr>
              <a:pPr fontAlgn="base">
                <a:spcBef>
                  <a:spcPct val="0"/>
                </a:spcBef>
                <a:spcAft>
                  <a:spcPct val="0"/>
                </a:spcAft>
                <a:defRPr/>
              </a:pPr>
              <a:t>28</a:t>
            </a:fld>
            <a:endParaRPr lang="es-ES" altLang="en-US">
              <a:solidFill>
                <a:srgbClr val="000000"/>
              </a:solidFill>
              <a:latin typeface="Arial" panose="020B0604020202020204" pitchFamily="34" charset="0"/>
              <a:cs typeface="Arial" panose="020B0604020202020204" pitchFamily="34" charset="0"/>
            </a:endParaRPr>
          </a:p>
        </p:txBody>
      </p:sp>
      <p:sp>
        <p:nvSpPr>
          <p:cNvPr id="5" name="TextBox 4"/>
          <p:cNvSpPr txBox="1"/>
          <p:nvPr/>
        </p:nvSpPr>
        <p:spPr>
          <a:xfrm>
            <a:off x="464234" y="1237957"/>
            <a:ext cx="11118166" cy="3262432"/>
          </a:xfrm>
          <a:prstGeom prst="rect">
            <a:avLst/>
          </a:prstGeom>
          <a:noFill/>
        </p:spPr>
        <p:txBody>
          <a:bodyPr wrap="square" rtlCol="0">
            <a:spAutoFit/>
          </a:bodyPr>
          <a:lstStyle/>
          <a:p>
            <a:r>
              <a:rPr lang="en-ZA" sz="8800" dirty="0" smtClean="0">
                <a:solidFill>
                  <a:schemeClr val="accent6"/>
                </a:solidFill>
              </a:rPr>
              <a:t>7,9 million</a:t>
            </a:r>
          </a:p>
          <a:p>
            <a:r>
              <a:rPr lang="en-ZA" sz="2000" dirty="0" smtClean="0"/>
              <a:t>The estimated number of people living with HIV in South Africa in </a:t>
            </a:r>
            <a:r>
              <a:rPr lang="en-ZA" sz="2000" dirty="0" smtClean="0">
                <a:solidFill>
                  <a:schemeClr val="accent6"/>
                </a:solidFill>
              </a:rPr>
              <a:t>2017</a:t>
            </a:r>
          </a:p>
          <a:p>
            <a:r>
              <a:rPr lang="en-ZA" sz="2000" dirty="0" smtClean="0"/>
              <a:t>This is </a:t>
            </a:r>
            <a:r>
              <a:rPr lang="en-ZA" sz="4000" dirty="0" smtClean="0">
                <a:solidFill>
                  <a:schemeClr val="accent6"/>
                </a:solidFill>
              </a:rPr>
              <a:t>14%</a:t>
            </a:r>
            <a:r>
              <a:rPr lang="en-ZA" sz="2000" dirty="0" smtClean="0"/>
              <a:t> of people in South Africa </a:t>
            </a:r>
          </a:p>
          <a:p>
            <a:r>
              <a:rPr lang="en-ZA" sz="4000" dirty="0" smtClean="0">
                <a:solidFill>
                  <a:schemeClr val="accent6"/>
                </a:solidFill>
              </a:rPr>
              <a:t>1,6</a:t>
            </a:r>
            <a:r>
              <a:rPr lang="en-ZA" sz="2000" dirty="0" smtClean="0">
                <a:solidFill>
                  <a:schemeClr val="accent6"/>
                </a:solidFill>
              </a:rPr>
              <a:t> million </a:t>
            </a:r>
            <a:r>
              <a:rPr lang="en-ZA" sz="2000" dirty="0" smtClean="0"/>
              <a:t>more when compared to 2012</a:t>
            </a:r>
          </a:p>
          <a:p>
            <a:endParaRPr lang="en-ZA" dirty="0"/>
          </a:p>
        </p:txBody>
      </p:sp>
      <p:sp>
        <p:nvSpPr>
          <p:cNvPr id="6" name="TextBox 5"/>
          <p:cNvSpPr txBox="1"/>
          <p:nvPr/>
        </p:nvSpPr>
        <p:spPr>
          <a:xfrm>
            <a:off x="6797821" y="5560143"/>
            <a:ext cx="2518117" cy="400110"/>
          </a:xfrm>
          <a:prstGeom prst="rect">
            <a:avLst/>
          </a:prstGeom>
          <a:noFill/>
        </p:spPr>
        <p:txBody>
          <a:bodyPr wrap="square" rtlCol="0">
            <a:spAutoFit/>
          </a:bodyPr>
          <a:lstStyle/>
          <a:p>
            <a:r>
              <a:rPr lang="en-ZA" sz="2000" b="1" dirty="0" smtClean="0">
                <a:solidFill>
                  <a:schemeClr val="accent1">
                    <a:lumMod val="50000"/>
                  </a:schemeClr>
                </a:solidFill>
              </a:rPr>
              <a:t>Overall</a:t>
            </a:r>
            <a:r>
              <a:rPr lang="en-ZA" sz="2000" dirty="0" smtClean="0"/>
              <a:t> incidence</a:t>
            </a:r>
            <a:endParaRPr lang="en-ZA" sz="2000" dirty="0"/>
          </a:p>
        </p:txBody>
      </p:sp>
      <p:sp>
        <p:nvSpPr>
          <p:cNvPr id="7" name="TextBox 6"/>
          <p:cNvSpPr txBox="1"/>
          <p:nvPr/>
        </p:nvSpPr>
        <p:spPr>
          <a:xfrm>
            <a:off x="9894276" y="5537339"/>
            <a:ext cx="2089054" cy="707886"/>
          </a:xfrm>
          <a:prstGeom prst="rect">
            <a:avLst/>
          </a:prstGeom>
          <a:noFill/>
        </p:spPr>
        <p:txBody>
          <a:bodyPr wrap="square" rtlCol="0">
            <a:spAutoFit/>
          </a:bodyPr>
          <a:lstStyle/>
          <a:p>
            <a:r>
              <a:rPr lang="en-ZA" sz="2000" b="1" dirty="0" smtClean="0">
                <a:solidFill>
                  <a:schemeClr val="accent6">
                    <a:lumMod val="75000"/>
                  </a:schemeClr>
                </a:solidFill>
              </a:rPr>
              <a:t>Young males</a:t>
            </a:r>
          </a:p>
          <a:p>
            <a:r>
              <a:rPr lang="en-ZA" sz="2000" dirty="0" smtClean="0"/>
              <a:t>15 – 24 years</a:t>
            </a:r>
            <a:endParaRPr lang="en-ZA" sz="2000" dirty="0"/>
          </a:p>
        </p:txBody>
      </p:sp>
      <p:sp>
        <p:nvSpPr>
          <p:cNvPr id="9" name="TextBox 8"/>
          <p:cNvSpPr txBox="1"/>
          <p:nvPr/>
        </p:nvSpPr>
        <p:spPr>
          <a:xfrm>
            <a:off x="6949440" y="4128714"/>
            <a:ext cx="2011680" cy="1431429"/>
          </a:xfrm>
          <a:prstGeom prst="downArrow">
            <a:avLst/>
          </a:prstGeom>
          <a:solidFill>
            <a:schemeClr val="accent1">
              <a:lumMod val="50000"/>
            </a:schemeClr>
          </a:solidFill>
        </p:spPr>
        <p:txBody>
          <a:bodyPr wrap="square" rtlCol="0">
            <a:spAutoFit/>
          </a:bodyPr>
          <a:lstStyle/>
          <a:p>
            <a:endParaRPr lang="en-ZA" sz="3200" dirty="0" smtClean="0"/>
          </a:p>
          <a:p>
            <a:pPr algn="ctr"/>
            <a:r>
              <a:rPr lang="en-ZA" sz="3200" dirty="0" smtClean="0">
                <a:solidFill>
                  <a:schemeClr val="bg1"/>
                </a:solidFill>
              </a:rPr>
              <a:t>44%</a:t>
            </a:r>
            <a:endParaRPr lang="en-ZA" sz="3200" dirty="0">
              <a:solidFill>
                <a:schemeClr val="bg1"/>
              </a:solidFill>
            </a:endParaRPr>
          </a:p>
        </p:txBody>
      </p:sp>
      <p:sp>
        <p:nvSpPr>
          <p:cNvPr id="10" name="TextBox 9"/>
          <p:cNvSpPr txBox="1"/>
          <p:nvPr/>
        </p:nvSpPr>
        <p:spPr>
          <a:xfrm>
            <a:off x="9708271" y="4105910"/>
            <a:ext cx="2058572" cy="1431429"/>
          </a:xfrm>
          <a:prstGeom prst="upArrow">
            <a:avLst/>
          </a:prstGeom>
          <a:solidFill>
            <a:schemeClr val="accent2">
              <a:lumMod val="75000"/>
            </a:schemeClr>
          </a:solidFill>
        </p:spPr>
        <p:txBody>
          <a:bodyPr wrap="square" rtlCol="0">
            <a:spAutoFit/>
          </a:bodyPr>
          <a:lstStyle/>
          <a:p>
            <a:pPr algn="ctr"/>
            <a:r>
              <a:rPr lang="en-ZA" sz="3200" dirty="0" smtClean="0">
                <a:solidFill>
                  <a:schemeClr val="bg1"/>
                </a:solidFill>
              </a:rPr>
              <a:t>11%</a:t>
            </a:r>
          </a:p>
          <a:p>
            <a:pPr algn="ctr"/>
            <a:endParaRPr lang="en-ZA" sz="3200" dirty="0" smtClean="0">
              <a:solidFill>
                <a:schemeClr val="bg1"/>
              </a:solidFill>
            </a:endParaRPr>
          </a:p>
        </p:txBody>
      </p:sp>
    </p:spTree>
    <p:extLst>
      <p:ext uri="{BB962C8B-B14F-4D97-AF65-F5344CB8AC3E}">
        <p14:creationId xmlns:p14="http://schemas.microsoft.com/office/powerpoint/2010/main" xmlns="" val="7318642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52357" y="3"/>
            <a:ext cx="8088923" cy="981075"/>
          </a:xfrm>
        </p:spPr>
        <p:txBody>
          <a:bodyPr/>
          <a:lstStyle/>
          <a:p>
            <a:pPr>
              <a:defRPr/>
            </a:pPr>
            <a:r>
              <a:rPr lang="en-US" altLang="en-US" sz="3600" dirty="0">
                <a:solidFill>
                  <a:schemeClr val="bg1"/>
                </a:solidFill>
              </a:rPr>
              <a:t>Halting &amp; reversing the spread of HIV and </a:t>
            </a:r>
            <a:r>
              <a:rPr lang="en-US" altLang="en-US" sz="3600" dirty="0" smtClean="0">
                <a:solidFill>
                  <a:schemeClr val="bg1"/>
                </a:solidFill>
              </a:rPr>
              <a:t>TB </a:t>
            </a:r>
            <a:r>
              <a:rPr lang="en-US" altLang="en-US" sz="2000" dirty="0" smtClean="0">
                <a:solidFill>
                  <a:schemeClr val="bg1"/>
                </a:solidFill>
              </a:rPr>
              <a:t>continued</a:t>
            </a:r>
            <a:endParaRPr lang="en-US" altLang="en-US" sz="2000" dirty="0">
              <a:solidFill>
                <a:schemeClr val="bg1"/>
              </a:solidFill>
            </a:endParaRP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2C3A2C0C-54CE-4A15-8DE0-19B258F93B5B}" type="slidenum">
              <a:rPr lang="es-ES" altLang="en-US">
                <a:solidFill>
                  <a:srgbClr val="000000"/>
                </a:solidFill>
                <a:latin typeface="Arial" panose="020B0604020202020204" pitchFamily="34" charset="0"/>
                <a:cs typeface="Arial" panose="020B0604020202020204" pitchFamily="34" charset="0"/>
              </a:rPr>
              <a:pPr fontAlgn="base">
                <a:spcBef>
                  <a:spcPct val="0"/>
                </a:spcBef>
                <a:spcAft>
                  <a:spcPct val="0"/>
                </a:spcAft>
                <a:defRPr/>
              </a:pPr>
              <a:t>29</a:t>
            </a:fld>
            <a:endParaRPr lang="es-ES" altLang="en-US">
              <a:solidFill>
                <a:srgbClr val="000000"/>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xmlns="" val="1054006197"/>
              </p:ext>
            </p:extLst>
          </p:nvPr>
        </p:nvGraphicFramePr>
        <p:xfrm>
          <a:off x="503646" y="1176866"/>
          <a:ext cx="1078266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53527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840" y="404813"/>
            <a:ext cx="3808321" cy="338554"/>
          </a:xfrm>
        </p:spPr>
        <p:txBody>
          <a:bodyPr/>
          <a:lstStyle/>
          <a:p>
            <a:r>
              <a:rPr lang="en-US" sz="3600" dirty="0" smtClean="0">
                <a:solidFill>
                  <a:schemeClr val="bg1"/>
                </a:solidFill>
              </a:rPr>
              <a:t>Overview</a:t>
            </a:r>
            <a:endParaRPr lang="en-US" sz="3600" dirty="0">
              <a:solidFill>
                <a:schemeClr val="bg1"/>
              </a:solidFill>
            </a:endParaRPr>
          </a:p>
        </p:txBody>
      </p:sp>
      <p:sp>
        <p:nvSpPr>
          <p:cNvPr id="4" name="Rectangle 3"/>
          <p:cNvSpPr/>
          <p:nvPr/>
        </p:nvSpPr>
        <p:spPr bwMode="auto">
          <a:xfrm>
            <a:off x="1560514" y="1195388"/>
            <a:ext cx="2414957" cy="741982"/>
          </a:xfrm>
          <a:prstGeom prst="rect">
            <a:avLst/>
          </a:prstGeom>
          <a:noFill/>
          <a:ln w="12700">
            <a:noFill/>
            <a:round/>
            <a:headEnd/>
            <a:tailEnd/>
          </a:ln>
        </p:spPr>
        <p:txBody>
          <a:bodyPr wrap="square" lIns="0" tIns="0" rIns="0" bIns="0" rtlCol="0" anchor="ctr">
            <a:noAutofit/>
          </a:bodyPr>
          <a:lstStyle/>
          <a:p>
            <a:r>
              <a:rPr lang="en-US" sz="2400" dirty="0" smtClean="0"/>
              <a:t>Accelerated economic growth</a:t>
            </a:r>
            <a:endParaRPr lang="en-US" sz="2400" b="1" dirty="0"/>
          </a:p>
        </p:txBody>
      </p:sp>
      <p:sp>
        <p:nvSpPr>
          <p:cNvPr id="5" name="Rectangle 4"/>
          <p:cNvSpPr/>
          <p:nvPr/>
        </p:nvSpPr>
        <p:spPr bwMode="auto">
          <a:xfrm>
            <a:off x="8202614" y="1873412"/>
            <a:ext cx="3090862" cy="741982"/>
          </a:xfrm>
          <a:prstGeom prst="rect">
            <a:avLst/>
          </a:prstGeom>
          <a:noFill/>
          <a:ln w="12700">
            <a:noFill/>
            <a:round/>
            <a:headEnd/>
            <a:tailEnd/>
          </a:ln>
        </p:spPr>
        <p:txBody>
          <a:bodyPr wrap="square" lIns="0" tIns="0" rIns="0" bIns="0" rtlCol="0" anchor="ctr">
            <a:noAutofit/>
          </a:bodyPr>
          <a:lstStyle/>
          <a:p>
            <a:r>
              <a:rPr lang="en-US" sz="2400" dirty="0"/>
              <a:t>Infrastructure investment</a:t>
            </a:r>
          </a:p>
        </p:txBody>
      </p:sp>
      <p:sp>
        <p:nvSpPr>
          <p:cNvPr id="6" name="Rectangle 5"/>
          <p:cNvSpPr/>
          <p:nvPr/>
        </p:nvSpPr>
        <p:spPr bwMode="auto">
          <a:xfrm>
            <a:off x="1560514" y="2917196"/>
            <a:ext cx="2618157" cy="741982"/>
          </a:xfrm>
          <a:prstGeom prst="rect">
            <a:avLst/>
          </a:prstGeom>
          <a:noFill/>
          <a:ln w="12700">
            <a:noFill/>
            <a:round/>
            <a:headEnd/>
            <a:tailEnd/>
          </a:ln>
        </p:spPr>
        <p:txBody>
          <a:bodyPr wrap="square" lIns="0" tIns="0" rIns="0" bIns="0" rtlCol="0" anchor="ctr">
            <a:noAutofit/>
          </a:bodyPr>
          <a:lstStyle/>
          <a:p>
            <a:r>
              <a:rPr lang="en-US" sz="2400" dirty="0"/>
              <a:t>Education &amp;</a:t>
            </a:r>
          </a:p>
          <a:p>
            <a:r>
              <a:rPr lang="en-US" sz="2400" dirty="0"/>
              <a:t>Skills</a:t>
            </a:r>
          </a:p>
        </p:txBody>
      </p:sp>
      <p:sp>
        <p:nvSpPr>
          <p:cNvPr id="7" name="Rectangle 6"/>
          <p:cNvSpPr/>
          <p:nvPr/>
        </p:nvSpPr>
        <p:spPr bwMode="auto">
          <a:xfrm>
            <a:off x="8202614" y="3549500"/>
            <a:ext cx="3090862" cy="741982"/>
          </a:xfrm>
          <a:prstGeom prst="rect">
            <a:avLst/>
          </a:prstGeom>
          <a:noFill/>
          <a:ln w="12700">
            <a:noFill/>
            <a:round/>
            <a:headEnd/>
            <a:tailEnd/>
          </a:ln>
        </p:spPr>
        <p:txBody>
          <a:bodyPr wrap="square" lIns="0" tIns="0" rIns="0" bIns="0" rtlCol="0" anchor="ctr">
            <a:noAutofit/>
          </a:bodyPr>
          <a:lstStyle/>
          <a:p>
            <a:r>
              <a:rPr lang="en-US" sz="2400" dirty="0" smtClean="0"/>
              <a:t>Health</a:t>
            </a:r>
            <a:endParaRPr lang="en-US" sz="2400" b="1" dirty="0"/>
          </a:p>
        </p:txBody>
      </p:sp>
      <p:sp>
        <p:nvSpPr>
          <p:cNvPr id="8" name="Rectangle 7"/>
          <p:cNvSpPr/>
          <p:nvPr/>
        </p:nvSpPr>
        <p:spPr bwMode="auto">
          <a:xfrm>
            <a:off x="1560514" y="4639004"/>
            <a:ext cx="3608387" cy="741982"/>
          </a:xfrm>
          <a:prstGeom prst="rect">
            <a:avLst/>
          </a:prstGeom>
          <a:noFill/>
          <a:ln w="12700">
            <a:noFill/>
            <a:round/>
            <a:headEnd/>
            <a:tailEnd/>
          </a:ln>
        </p:spPr>
        <p:txBody>
          <a:bodyPr wrap="square" lIns="0" tIns="0" rIns="0" bIns="0" rtlCol="0" anchor="ctr">
            <a:noAutofit/>
          </a:bodyPr>
          <a:lstStyle/>
          <a:p>
            <a:r>
              <a:rPr lang="en-US" sz="2400" dirty="0" smtClean="0"/>
              <a:t>Government and Public Services</a:t>
            </a:r>
            <a:endParaRPr lang="en-US" sz="2400" b="1" dirty="0"/>
          </a:p>
        </p:txBody>
      </p:sp>
      <p:sp>
        <p:nvSpPr>
          <p:cNvPr id="9" name="Rectangle 8"/>
          <p:cNvSpPr/>
          <p:nvPr/>
        </p:nvSpPr>
        <p:spPr bwMode="auto">
          <a:xfrm>
            <a:off x="8202614" y="5499908"/>
            <a:ext cx="3090862" cy="741982"/>
          </a:xfrm>
          <a:prstGeom prst="rect">
            <a:avLst/>
          </a:prstGeom>
          <a:noFill/>
          <a:ln w="12700">
            <a:noFill/>
            <a:round/>
            <a:headEnd/>
            <a:tailEnd/>
          </a:ln>
        </p:spPr>
        <p:txBody>
          <a:bodyPr wrap="square" lIns="0" tIns="0" rIns="0" bIns="0" rtlCol="0" anchor="ctr">
            <a:noAutofit/>
          </a:bodyPr>
          <a:lstStyle/>
          <a:p>
            <a:r>
              <a:rPr lang="en-US" sz="2400" dirty="0" smtClean="0"/>
              <a:t>Green R&amp;D</a:t>
            </a:r>
            <a:endParaRPr lang="en-US" sz="2400" b="1" dirty="0"/>
          </a:p>
        </p:txBody>
      </p:sp>
      <p:sp>
        <p:nvSpPr>
          <p:cNvPr id="10" name="Freeform: Shape 9"/>
          <p:cNvSpPr/>
          <p:nvPr/>
        </p:nvSpPr>
        <p:spPr bwMode="auto">
          <a:xfrm>
            <a:off x="4767100" y="1536700"/>
            <a:ext cx="2742947" cy="4356100"/>
          </a:xfrm>
          <a:custGeom>
            <a:avLst/>
            <a:gdLst>
              <a:gd name="connsiteX0" fmla="*/ 0 w 2997200"/>
              <a:gd name="connsiteY0" fmla="*/ 0 h 4356100"/>
              <a:gd name="connsiteX1" fmla="*/ 2984500 w 2997200"/>
              <a:gd name="connsiteY1" fmla="*/ 914400 h 4356100"/>
              <a:gd name="connsiteX2" fmla="*/ 165100 w 2997200"/>
              <a:gd name="connsiteY2" fmla="*/ 1778000 h 4356100"/>
              <a:gd name="connsiteX3" fmla="*/ 2959100 w 2997200"/>
              <a:gd name="connsiteY3" fmla="*/ 2603500 h 4356100"/>
              <a:gd name="connsiteX4" fmla="*/ 215900 w 2997200"/>
              <a:gd name="connsiteY4" fmla="*/ 3479800 h 4356100"/>
              <a:gd name="connsiteX5" fmla="*/ 2997200 w 2997200"/>
              <a:gd name="connsiteY5" fmla="*/ 4356100 h 4356100"/>
              <a:gd name="connsiteX6" fmla="*/ 2997200 w 2997200"/>
              <a:gd name="connsiteY6" fmla="*/ 4356100 h 435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7200" h="4356100">
                <a:moveTo>
                  <a:pt x="0" y="0"/>
                </a:moveTo>
                <a:cubicBezTo>
                  <a:pt x="1478491" y="309033"/>
                  <a:pt x="2956983" y="618067"/>
                  <a:pt x="2984500" y="914400"/>
                </a:cubicBezTo>
                <a:cubicBezTo>
                  <a:pt x="3012017" y="1210733"/>
                  <a:pt x="169333" y="1496483"/>
                  <a:pt x="165100" y="1778000"/>
                </a:cubicBezTo>
                <a:cubicBezTo>
                  <a:pt x="160867" y="2059517"/>
                  <a:pt x="2950633" y="2319867"/>
                  <a:pt x="2959100" y="2603500"/>
                </a:cubicBezTo>
                <a:cubicBezTo>
                  <a:pt x="2967567" y="2887133"/>
                  <a:pt x="209550" y="3187700"/>
                  <a:pt x="215900" y="3479800"/>
                </a:cubicBezTo>
                <a:cubicBezTo>
                  <a:pt x="222250" y="3771900"/>
                  <a:pt x="2997200" y="4356100"/>
                  <a:pt x="2997200" y="4356100"/>
                </a:cubicBezTo>
                <a:lnTo>
                  <a:pt x="2997200" y="4356100"/>
                </a:lnTo>
              </a:path>
            </a:pathLst>
          </a:custGeom>
          <a:noFill/>
          <a:ln w="12700">
            <a:solidFill>
              <a:schemeClr val="tx1"/>
            </a:solidFill>
            <a:prstDash val="solid"/>
            <a:round/>
            <a:headEnd/>
            <a:tailEnd/>
          </a:ln>
        </p:spPr>
        <p:txBody>
          <a:bodyPr vert="horz" wrap="square" lIns="0" tIns="0" rIns="0" bIns="0" numCol="1" rtlCol="0" anchor="t" anchorCtr="0" compatLnSpc="1">
            <a:prstTxWarp prst="textNoShape">
              <a:avLst/>
            </a:prstTxWarp>
            <a:noAutofit/>
          </a:bodyPr>
          <a:lstStyle/>
          <a:p>
            <a:pPr algn="ctr" eaLnBrk="0" fontAlgn="base" hangingPunct="0">
              <a:spcBef>
                <a:spcPct val="50000"/>
              </a:spcBef>
              <a:spcAft>
                <a:spcPct val="0"/>
              </a:spcAft>
            </a:pPr>
            <a:endParaRPr lang="en-US" sz="1200" dirty="0">
              <a:latin typeface="Arial" charset="0"/>
            </a:endParaRPr>
          </a:p>
        </p:txBody>
      </p:sp>
      <p:sp>
        <p:nvSpPr>
          <p:cNvPr id="11" name="Oval 10"/>
          <p:cNvSpPr/>
          <p:nvPr/>
        </p:nvSpPr>
        <p:spPr bwMode="auto">
          <a:xfrm>
            <a:off x="4668038" y="1371600"/>
            <a:ext cx="365760" cy="365760"/>
          </a:xfrm>
          <a:prstGeom prst="ellipse">
            <a:avLst/>
          </a:prstGeom>
          <a:solidFill>
            <a:schemeClr val="tx1"/>
          </a:solidFill>
          <a:ln w="12700">
            <a:solidFill>
              <a:schemeClr val="bg1"/>
            </a:solidFill>
            <a:round/>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US" dirty="0">
                <a:solidFill>
                  <a:schemeClr val="bg1"/>
                </a:solidFill>
              </a:rPr>
              <a:t>1</a:t>
            </a:r>
          </a:p>
        </p:txBody>
      </p:sp>
      <p:sp>
        <p:nvSpPr>
          <p:cNvPr id="12" name="Oval 11"/>
          <p:cNvSpPr/>
          <p:nvPr/>
        </p:nvSpPr>
        <p:spPr bwMode="auto">
          <a:xfrm>
            <a:off x="7294455" y="2244403"/>
            <a:ext cx="365760" cy="365760"/>
          </a:xfrm>
          <a:prstGeom prst="ellipse">
            <a:avLst/>
          </a:prstGeom>
          <a:solidFill>
            <a:schemeClr val="tx1"/>
          </a:solidFill>
          <a:ln w="12700">
            <a:solidFill>
              <a:schemeClr val="bg1"/>
            </a:solidFill>
            <a:round/>
            <a:headEnd/>
            <a:tailEnd/>
          </a:ln>
        </p:spPr>
        <p:txBody>
          <a:bodyPr rot="0" spcFirstLastPara="0" vertOverflow="overflow" horzOverflow="overflow" vert="horz" wrap="none" lIns="7200" tIns="10800" rIns="0" bIns="0" numCol="1" spcCol="0" rtlCol="0" fromWordArt="0" anchor="ctr" anchorCtr="0" forceAA="0" compatLnSpc="1">
            <a:prstTxWarp prst="textNoShape">
              <a:avLst/>
            </a:prstTxWarp>
            <a:noAutofit/>
          </a:bodyPr>
          <a:lstStyle/>
          <a:p>
            <a:r>
              <a:rPr lang="en-US" dirty="0">
                <a:solidFill>
                  <a:schemeClr val="bg1"/>
                </a:solidFill>
              </a:rPr>
              <a:t>2</a:t>
            </a:r>
          </a:p>
        </p:txBody>
      </p:sp>
      <p:sp>
        <p:nvSpPr>
          <p:cNvPr id="13" name="Oval 12"/>
          <p:cNvSpPr/>
          <p:nvPr/>
        </p:nvSpPr>
        <p:spPr bwMode="auto">
          <a:xfrm>
            <a:off x="4668038" y="3094190"/>
            <a:ext cx="365760" cy="365760"/>
          </a:xfrm>
          <a:prstGeom prst="ellipse">
            <a:avLst/>
          </a:prstGeom>
          <a:solidFill>
            <a:schemeClr val="tx1"/>
          </a:solidFill>
          <a:ln w="12700">
            <a:solidFill>
              <a:schemeClr val="bg1"/>
            </a:solidFill>
            <a:round/>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US" dirty="0">
                <a:solidFill>
                  <a:schemeClr val="bg1"/>
                </a:solidFill>
              </a:rPr>
              <a:t>3</a:t>
            </a:r>
          </a:p>
        </p:txBody>
      </p:sp>
      <p:sp>
        <p:nvSpPr>
          <p:cNvPr id="14" name="Oval 13"/>
          <p:cNvSpPr/>
          <p:nvPr/>
        </p:nvSpPr>
        <p:spPr bwMode="auto">
          <a:xfrm>
            <a:off x="7294455" y="3966211"/>
            <a:ext cx="365760" cy="365760"/>
          </a:xfrm>
          <a:prstGeom prst="ellipse">
            <a:avLst/>
          </a:prstGeom>
          <a:solidFill>
            <a:schemeClr val="tx1"/>
          </a:solidFill>
          <a:ln w="12700">
            <a:solidFill>
              <a:schemeClr val="bg1"/>
            </a:solidFill>
            <a:round/>
            <a:headEnd/>
            <a:tailEnd/>
          </a:ln>
        </p:spPr>
        <p:txBody>
          <a:bodyPr rot="0" spcFirstLastPara="0" vertOverflow="overflow" horzOverflow="overflow" vert="horz" wrap="none" lIns="7200" tIns="0" rIns="0" bIns="0" numCol="1" spcCol="0" rtlCol="0" fromWordArt="0" anchor="ctr" anchorCtr="0" forceAA="0" compatLnSpc="1">
            <a:prstTxWarp prst="textNoShape">
              <a:avLst/>
            </a:prstTxWarp>
            <a:noAutofit/>
          </a:bodyPr>
          <a:lstStyle/>
          <a:p>
            <a:r>
              <a:rPr lang="en-US" dirty="0">
                <a:solidFill>
                  <a:schemeClr val="bg1"/>
                </a:solidFill>
              </a:rPr>
              <a:t>4</a:t>
            </a:r>
          </a:p>
        </p:txBody>
      </p:sp>
      <p:sp>
        <p:nvSpPr>
          <p:cNvPr id="15" name="Oval 14"/>
          <p:cNvSpPr/>
          <p:nvPr/>
        </p:nvSpPr>
        <p:spPr bwMode="auto">
          <a:xfrm>
            <a:off x="4668038" y="4856794"/>
            <a:ext cx="365760" cy="365760"/>
          </a:xfrm>
          <a:prstGeom prst="ellipse">
            <a:avLst/>
          </a:prstGeom>
          <a:solidFill>
            <a:schemeClr val="tx1"/>
          </a:solidFill>
          <a:ln w="12700">
            <a:solidFill>
              <a:schemeClr val="bg1"/>
            </a:solidFill>
            <a:round/>
            <a:headEnd/>
            <a:tailEnd/>
          </a:ln>
        </p:spPr>
        <p:txBody>
          <a:bodyPr rot="0" spcFirstLastPara="0" vertOverflow="overflow" horzOverflow="overflow" vert="horz" wrap="none" lIns="7200" tIns="0" rIns="0" bIns="0" numCol="1" spcCol="0" rtlCol="0" fromWordArt="0" anchor="ctr" anchorCtr="0" forceAA="0" compatLnSpc="1">
            <a:prstTxWarp prst="textNoShape">
              <a:avLst/>
            </a:prstTxWarp>
            <a:noAutofit/>
          </a:bodyPr>
          <a:lstStyle/>
          <a:p>
            <a:r>
              <a:rPr lang="en-US" dirty="0">
                <a:solidFill>
                  <a:schemeClr val="bg1"/>
                </a:solidFill>
              </a:rPr>
              <a:t>5</a:t>
            </a:r>
          </a:p>
        </p:txBody>
      </p:sp>
      <p:sp>
        <p:nvSpPr>
          <p:cNvPr id="16" name="Oval 15"/>
          <p:cNvSpPr/>
          <p:nvPr/>
        </p:nvSpPr>
        <p:spPr bwMode="auto">
          <a:xfrm>
            <a:off x="7294455" y="5709920"/>
            <a:ext cx="365760" cy="365760"/>
          </a:xfrm>
          <a:prstGeom prst="ellipse">
            <a:avLst/>
          </a:prstGeom>
          <a:solidFill>
            <a:schemeClr val="tx1"/>
          </a:solidFill>
          <a:ln w="12700">
            <a:solidFill>
              <a:schemeClr val="bg1"/>
            </a:solidFill>
            <a:round/>
            <a:headEnd/>
            <a:tailEnd/>
          </a:ln>
        </p:spPr>
        <p:txBody>
          <a:bodyPr rot="0" spcFirstLastPara="0" vertOverflow="overflow" horzOverflow="overflow" vert="horz" wrap="none" lIns="7200" tIns="0" rIns="0" bIns="0" numCol="1" spcCol="0" rtlCol="0" fromWordArt="0" anchor="ctr" anchorCtr="0" forceAA="0" compatLnSpc="1">
            <a:prstTxWarp prst="textNoShape">
              <a:avLst/>
            </a:prstTxWarp>
            <a:noAutofit/>
          </a:bodyPr>
          <a:lstStyle/>
          <a:p>
            <a:r>
              <a:rPr lang="en-US" dirty="0">
                <a:solidFill>
                  <a:schemeClr val="bg1"/>
                </a:solidFill>
              </a:rPr>
              <a:t>6</a:t>
            </a:r>
          </a:p>
        </p:txBody>
      </p:sp>
      <p:sp>
        <p:nvSpPr>
          <p:cNvPr id="17" name="Freeform: Shape 16"/>
          <p:cNvSpPr/>
          <p:nvPr/>
        </p:nvSpPr>
        <p:spPr bwMode="auto">
          <a:xfrm>
            <a:off x="1560513" y="1920034"/>
            <a:ext cx="1879600" cy="184666"/>
          </a:xfrm>
          <a:custGeom>
            <a:avLst/>
            <a:gdLst>
              <a:gd name="connsiteX0" fmla="*/ 0 w 1752698"/>
              <a:gd name="connsiteY0" fmla="*/ 38100 h 146755"/>
              <a:gd name="connsiteX1" fmla="*/ 1752600 w 1752698"/>
              <a:gd name="connsiteY1" fmla="*/ 127000 h 146755"/>
              <a:gd name="connsiteX2" fmla="*/ 88900 w 1752698"/>
              <a:gd name="connsiteY2" fmla="*/ 139700 h 146755"/>
              <a:gd name="connsiteX3" fmla="*/ 1651000 w 1752698"/>
              <a:gd name="connsiteY3" fmla="*/ 38100 h 146755"/>
              <a:gd name="connsiteX4" fmla="*/ 660400 w 1752698"/>
              <a:gd name="connsiteY4" fmla="*/ 0 h 146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98" h="146755">
                <a:moveTo>
                  <a:pt x="0" y="38100"/>
                </a:moveTo>
                <a:lnTo>
                  <a:pt x="1752600" y="127000"/>
                </a:lnTo>
                <a:cubicBezTo>
                  <a:pt x="1767417" y="143933"/>
                  <a:pt x="105833" y="154517"/>
                  <a:pt x="88900" y="139700"/>
                </a:cubicBezTo>
                <a:cubicBezTo>
                  <a:pt x="71967" y="124883"/>
                  <a:pt x="1555750" y="61383"/>
                  <a:pt x="1651000" y="38100"/>
                </a:cubicBezTo>
                <a:cubicBezTo>
                  <a:pt x="1746250" y="14817"/>
                  <a:pt x="1203325" y="7408"/>
                  <a:pt x="660400" y="0"/>
                </a:cubicBezTo>
              </a:path>
            </a:pathLst>
          </a:custGeom>
          <a:noFill/>
          <a:ln w="12700">
            <a:solidFill>
              <a:schemeClr val="bg2"/>
            </a:solidFill>
            <a:round/>
            <a:headEnd/>
            <a:tailEnd/>
          </a:ln>
        </p:spPr>
        <p:txBody>
          <a:bodyPr vert="horz" wrap="square" lIns="0" tIns="0" rIns="0" bIns="0" numCol="1" rtlCol="0" anchor="t" anchorCtr="0" compatLnSpc="1">
            <a:prstTxWarp prst="textNoShape">
              <a:avLst/>
            </a:prstTxWarp>
            <a:spAutoFit/>
          </a:bodyPr>
          <a:lstStyle/>
          <a:p>
            <a:pPr algn="ctr" eaLnBrk="0" fontAlgn="base" hangingPunct="0">
              <a:spcBef>
                <a:spcPct val="50000"/>
              </a:spcBef>
              <a:spcAft>
                <a:spcPct val="0"/>
              </a:spcAft>
            </a:pPr>
            <a:endParaRPr lang="da-DK" sz="1200" dirty="0">
              <a:latin typeface="Arial" charset="0"/>
            </a:endParaRPr>
          </a:p>
        </p:txBody>
      </p:sp>
      <p:sp>
        <p:nvSpPr>
          <p:cNvPr id="18" name="Freeform: Shape 17"/>
          <p:cNvSpPr/>
          <p:nvPr/>
        </p:nvSpPr>
        <p:spPr bwMode="auto">
          <a:xfrm>
            <a:off x="8231189" y="2686050"/>
            <a:ext cx="1836736" cy="184666"/>
          </a:xfrm>
          <a:custGeom>
            <a:avLst/>
            <a:gdLst>
              <a:gd name="connsiteX0" fmla="*/ 0 w 1752698"/>
              <a:gd name="connsiteY0" fmla="*/ 38100 h 146755"/>
              <a:gd name="connsiteX1" fmla="*/ 1752600 w 1752698"/>
              <a:gd name="connsiteY1" fmla="*/ 127000 h 146755"/>
              <a:gd name="connsiteX2" fmla="*/ 88900 w 1752698"/>
              <a:gd name="connsiteY2" fmla="*/ 139700 h 146755"/>
              <a:gd name="connsiteX3" fmla="*/ 1651000 w 1752698"/>
              <a:gd name="connsiteY3" fmla="*/ 38100 h 146755"/>
              <a:gd name="connsiteX4" fmla="*/ 660400 w 1752698"/>
              <a:gd name="connsiteY4" fmla="*/ 0 h 146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98" h="146755">
                <a:moveTo>
                  <a:pt x="0" y="38100"/>
                </a:moveTo>
                <a:lnTo>
                  <a:pt x="1752600" y="127000"/>
                </a:lnTo>
                <a:cubicBezTo>
                  <a:pt x="1767417" y="143933"/>
                  <a:pt x="105833" y="154517"/>
                  <a:pt x="88900" y="139700"/>
                </a:cubicBezTo>
                <a:cubicBezTo>
                  <a:pt x="71967" y="124883"/>
                  <a:pt x="1555750" y="61383"/>
                  <a:pt x="1651000" y="38100"/>
                </a:cubicBezTo>
                <a:cubicBezTo>
                  <a:pt x="1746250" y="14817"/>
                  <a:pt x="1203325" y="7408"/>
                  <a:pt x="660400" y="0"/>
                </a:cubicBezTo>
              </a:path>
            </a:pathLst>
          </a:custGeom>
          <a:noFill/>
          <a:ln w="12700">
            <a:solidFill>
              <a:schemeClr val="bg2"/>
            </a:solidFill>
            <a:round/>
            <a:headEnd/>
            <a:tailEnd/>
          </a:ln>
        </p:spPr>
        <p:txBody>
          <a:bodyPr vert="horz" wrap="square" lIns="0" tIns="0" rIns="0" bIns="0" numCol="1" rtlCol="0" anchor="t" anchorCtr="0" compatLnSpc="1">
            <a:prstTxWarp prst="textNoShape">
              <a:avLst/>
            </a:prstTxWarp>
            <a:spAutoFit/>
          </a:bodyPr>
          <a:lstStyle/>
          <a:p>
            <a:pPr algn="ctr" eaLnBrk="0" fontAlgn="base" hangingPunct="0">
              <a:spcBef>
                <a:spcPct val="50000"/>
              </a:spcBef>
              <a:spcAft>
                <a:spcPct val="0"/>
              </a:spcAft>
            </a:pPr>
            <a:endParaRPr lang="da-DK" sz="1200" dirty="0">
              <a:latin typeface="Arial" charset="0"/>
            </a:endParaRPr>
          </a:p>
        </p:txBody>
      </p:sp>
      <p:sp>
        <p:nvSpPr>
          <p:cNvPr id="19" name="Freeform: Shape 18"/>
          <p:cNvSpPr/>
          <p:nvPr/>
        </p:nvSpPr>
        <p:spPr bwMode="auto">
          <a:xfrm>
            <a:off x="1638860" y="3704722"/>
            <a:ext cx="2461462" cy="184666"/>
          </a:xfrm>
          <a:custGeom>
            <a:avLst/>
            <a:gdLst>
              <a:gd name="connsiteX0" fmla="*/ 0 w 1752698"/>
              <a:gd name="connsiteY0" fmla="*/ 38100 h 146755"/>
              <a:gd name="connsiteX1" fmla="*/ 1752600 w 1752698"/>
              <a:gd name="connsiteY1" fmla="*/ 127000 h 146755"/>
              <a:gd name="connsiteX2" fmla="*/ 88900 w 1752698"/>
              <a:gd name="connsiteY2" fmla="*/ 139700 h 146755"/>
              <a:gd name="connsiteX3" fmla="*/ 1651000 w 1752698"/>
              <a:gd name="connsiteY3" fmla="*/ 38100 h 146755"/>
              <a:gd name="connsiteX4" fmla="*/ 660400 w 1752698"/>
              <a:gd name="connsiteY4" fmla="*/ 0 h 146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98" h="146755">
                <a:moveTo>
                  <a:pt x="0" y="38100"/>
                </a:moveTo>
                <a:lnTo>
                  <a:pt x="1752600" y="127000"/>
                </a:lnTo>
                <a:cubicBezTo>
                  <a:pt x="1767417" y="143933"/>
                  <a:pt x="105833" y="154517"/>
                  <a:pt x="88900" y="139700"/>
                </a:cubicBezTo>
                <a:cubicBezTo>
                  <a:pt x="71967" y="124883"/>
                  <a:pt x="1555750" y="61383"/>
                  <a:pt x="1651000" y="38100"/>
                </a:cubicBezTo>
                <a:cubicBezTo>
                  <a:pt x="1746250" y="14817"/>
                  <a:pt x="1203325" y="7408"/>
                  <a:pt x="660400" y="0"/>
                </a:cubicBezTo>
              </a:path>
            </a:pathLst>
          </a:custGeom>
          <a:noFill/>
          <a:ln w="12700">
            <a:solidFill>
              <a:schemeClr val="bg2"/>
            </a:solidFill>
            <a:round/>
            <a:headEnd/>
            <a:tailEnd/>
          </a:ln>
        </p:spPr>
        <p:txBody>
          <a:bodyPr vert="horz" wrap="square" lIns="0" tIns="0" rIns="0" bIns="0" numCol="1" rtlCol="0" anchor="t" anchorCtr="0" compatLnSpc="1">
            <a:prstTxWarp prst="textNoShape">
              <a:avLst/>
            </a:prstTxWarp>
            <a:spAutoFit/>
          </a:bodyPr>
          <a:lstStyle/>
          <a:p>
            <a:pPr algn="ctr" eaLnBrk="0" fontAlgn="base" hangingPunct="0">
              <a:spcBef>
                <a:spcPct val="50000"/>
              </a:spcBef>
              <a:spcAft>
                <a:spcPct val="0"/>
              </a:spcAft>
            </a:pPr>
            <a:endParaRPr lang="da-DK" sz="1200" dirty="0">
              <a:latin typeface="Arial" charset="0"/>
            </a:endParaRPr>
          </a:p>
        </p:txBody>
      </p:sp>
      <p:sp>
        <p:nvSpPr>
          <p:cNvPr id="20" name="Freeform: Shape 19"/>
          <p:cNvSpPr/>
          <p:nvPr/>
        </p:nvSpPr>
        <p:spPr bwMode="auto">
          <a:xfrm>
            <a:off x="8239226" y="4373327"/>
            <a:ext cx="2262187" cy="184666"/>
          </a:xfrm>
          <a:custGeom>
            <a:avLst/>
            <a:gdLst>
              <a:gd name="connsiteX0" fmla="*/ 0 w 1752698"/>
              <a:gd name="connsiteY0" fmla="*/ 38100 h 146755"/>
              <a:gd name="connsiteX1" fmla="*/ 1752600 w 1752698"/>
              <a:gd name="connsiteY1" fmla="*/ 127000 h 146755"/>
              <a:gd name="connsiteX2" fmla="*/ 88900 w 1752698"/>
              <a:gd name="connsiteY2" fmla="*/ 139700 h 146755"/>
              <a:gd name="connsiteX3" fmla="*/ 1651000 w 1752698"/>
              <a:gd name="connsiteY3" fmla="*/ 38100 h 146755"/>
              <a:gd name="connsiteX4" fmla="*/ 660400 w 1752698"/>
              <a:gd name="connsiteY4" fmla="*/ 0 h 146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98" h="146755">
                <a:moveTo>
                  <a:pt x="0" y="38100"/>
                </a:moveTo>
                <a:lnTo>
                  <a:pt x="1752600" y="127000"/>
                </a:lnTo>
                <a:cubicBezTo>
                  <a:pt x="1767417" y="143933"/>
                  <a:pt x="105833" y="154517"/>
                  <a:pt x="88900" y="139700"/>
                </a:cubicBezTo>
                <a:cubicBezTo>
                  <a:pt x="71967" y="124883"/>
                  <a:pt x="1555750" y="61383"/>
                  <a:pt x="1651000" y="38100"/>
                </a:cubicBezTo>
                <a:cubicBezTo>
                  <a:pt x="1746250" y="14817"/>
                  <a:pt x="1203325" y="7408"/>
                  <a:pt x="660400" y="0"/>
                </a:cubicBezTo>
              </a:path>
            </a:pathLst>
          </a:custGeom>
          <a:noFill/>
          <a:ln w="12700">
            <a:solidFill>
              <a:schemeClr val="bg2"/>
            </a:solidFill>
            <a:round/>
            <a:headEnd/>
            <a:tailEnd/>
          </a:ln>
        </p:spPr>
        <p:txBody>
          <a:bodyPr vert="horz" wrap="square" lIns="0" tIns="0" rIns="0" bIns="0" numCol="1" rtlCol="0" anchor="t" anchorCtr="0" compatLnSpc="1">
            <a:prstTxWarp prst="textNoShape">
              <a:avLst/>
            </a:prstTxWarp>
            <a:spAutoFit/>
          </a:bodyPr>
          <a:lstStyle/>
          <a:p>
            <a:pPr algn="ctr" eaLnBrk="0" fontAlgn="base" hangingPunct="0">
              <a:spcBef>
                <a:spcPct val="50000"/>
              </a:spcBef>
              <a:spcAft>
                <a:spcPct val="0"/>
              </a:spcAft>
            </a:pPr>
            <a:endParaRPr lang="da-DK" sz="1200" dirty="0">
              <a:latin typeface="Arial" charset="0"/>
            </a:endParaRPr>
          </a:p>
        </p:txBody>
      </p:sp>
      <p:sp>
        <p:nvSpPr>
          <p:cNvPr id="21" name="Freeform: Shape 20"/>
          <p:cNvSpPr/>
          <p:nvPr/>
        </p:nvSpPr>
        <p:spPr bwMode="auto">
          <a:xfrm>
            <a:off x="1595508" y="5463219"/>
            <a:ext cx="2461462" cy="184666"/>
          </a:xfrm>
          <a:custGeom>
            <a:avLst/>
            <a:gdLst>
              <a:gd name="connsiteX0" fmla="*/ 0 w 1752698"/>
              <a:gd name="connsiteY0" fmla="*/ 38100 h 146755"/>
              <a:gd name="connsiteX1" fmla="*/ 1752600 w 1752698"/>
              <a:gd name="connsiteY1" fmla="*/ 127000 h 146755"/>
              <a:gd name="connsiteX2" fmla="*/ 88900 w 1752698"/>
              <a:gd name="connsiteY2" fmla="*/ 139700 h 146755"/>
              <a:gd name="connsiteX3" fmla="*/ 1651000 w 1752698"/>
              <a:gd name="connsiteY3" fmla="*/ 38100 h 146755"/>
              <a:gd name="connsiteX4" fmla="*/ 660400 w 1752698"/>
              <a:gd name="connsiteY4" fmla="*/ 0 h 146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98" h="146755">
                <a:moveTo>
                  <a:pt x="0" y="38100"/>
                </a:moveTo>
                <a:lnTo>
                  <a:pt x="1752600" y="127000"/>
                </a:lnTo>
                <a:cubicBezTo>
                  <a:pt x="1767417" y="143933"/>
                  <a:pt x="105833" y="154517"/>
                  <a:pt x="88900" y="139700"/>
                </a:cubicBezTo>
                <a:cubicBezTo>
                  <a:pt x="71967" y="124883"/>
                  <a:pt x="1555750" y="61383"/>
                  <a:pt x="1651000" y="38100"/>
                </a:cubicBezTo>
                <a:cubicBezTo>
                  <a:pt x="1746250" y="14817"/>
                  <a:pt x="1203325" y="7408"/>
                  <a:pt x="660400" y="0"/>
                </a:cubicBezTo>
              </a:path>
            </a:pathLst>
          </a:custGeom>
          <a:noFill/>
          <a:ln w="12700">
            <a:solidFill>
              <a:schemeClr val="bg2"/>
            </a:solidFill>
            <a:round/>
            <a:headEnd/>
            <a:tailEnd/>
          </a:ln>
        </p:spPr>
        <p:txBody>
          <a:bodyPr vert="horz" wrap="square" lIns="0" tIns="0" rIns="0" bIns="0" numCol="1" rtlCol="0" anchor="t" anchorCtr="0" compatLnSpc="1">
            <a:prstTxWarp prst="textNoShape">
              <a:avLst/>
            </a:prstTxWarp>
            <a:spAutoFit/>
          </a:bodyPr>
          <a:lstStyle/>
          <a:p>
            <a:pPr algn="ctr" eaLnBrk="0" fontAlgn="base" hangingPunct="0">
              <a:spcBef>
                <a:spcPct val="50000"/>
              </a:spcBef>
              <a:spcAft>
                <a:spcPct val="0"/>
              </a:spcAft>
            </a:pPr>
            <a:endParaRPr lang="da-DK" sz="1200" dirty="0">
              <a:latin typeface="Arial" charset="0"/>
            </a:endParaRPr>
          </a:p>
        </p:txBody>
      </p:sp>
      <p:sp>
        <p:nvSpPr>
          <p:cNvPr id="22" name="Freeform: Shape 21"/>
          <p:cNvSpPr/>
          <p:nvPr/>
        </p:nvSpPr>
        <p:spPr bwMode="auto">
          <a:xfrm>
            <a:off x="8229600" y="6172200"/>
            <a:ext cx="2376587" cy="184666"/>
          </a:xfrm>
          <a:custGeom>
            <a:avLst/>
            <a:gdLst>
              <a:gd name="connsiteX0" fmla="*/ 0 w 1752698"/>
              <a:gd name="connsiteY0" fmla="*/ 38100 h 146755"/>
              <a:gd name="connsiteX1" fmla="*/ 1752600 w 1752698"/>
              <a:gd name="connsiteY1" fmla="*/ 127000 h 146755"/>
              <a:gd name="connsiteX2" fmla="*/ 88900 w 1752698"/>
              <a:gd name="connsiteY2" fmla="*/ 139700 h 146755"/>
              <a:gd name="connsiteX3" fmla="*/ 1651000 w 1752698"/>
              <a:gd name="connsiteY3" fmla="*/ 38100 h 146755"/>
              <a:gd name="connsiteX4" fmla="*/ 660400 w 1752698"/>
              <a:gd name="connsiteY4" fmla="*/ 0 h 146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98" h="146755">
                <a:moveTo>
                  <a:pt x="0" y="38100"/>
                </a:moveTo>
                <a:lnTo>
                  <a:pt x="1752600" y="127000"/>
                </a:lnTo>
                <a:cubicBezTo>
                  <a:pt x="1767417" y="143933"/>
                  <a:pt x="105833" y="154517"/>
                  <a:pt x="88900" y="139700"/>
                </a:cubicBezTo>
                <a:cubicBezTo>
                  <a:pt x="71967" y="124883"/>
                  <a:pt x="1555750" y="61383"/>
                  <a:pt x="1651000" y="38100"/>
                </a:cubicBezTo>
                <a:cubicBezTo>
                  <a:pt x="1746250" y="14817"/>
                  <a:pt x="1203325" y="7408"/>
                  <a:pt x="660400" y="0"/>
                </a:cubicBezTo>
              </a:path>
            </a:pathLst>
          </a:custGeom>
          <a:noFill/>
          <a:ln w="12700">
            <a:solidFill>
              <a:schemeClr val="bg2"/>
            </a:solidFill>
            <a:round/>
            <a:headEnd/>
            <a:tailEnd/>
          </a:ln>
        </p:spPr>
        <p:txBody>
          <a:bodyPr vert="horz" wrap="square" lIns="0" tIns="0" rIns="0" bIns="0" numCol="1" rtlCol="0" anchor="t" anchorCtr="0" compatLnSpc="1">
            <a:prstTxWarp prst="textNoShape">
              <a:avLst/>
            </a:prstTxWarp>
            <a:spAutoFit/>
          </a:bodyPr>
          <a:lstStyle/>
          <a:p>
            <a:pPr algn="ctr" eaLnBrk="0" fontAlgn="base" hangingPunct="0">
              <a:spcBef>
                <a:spcPct val="50000"/>
              </a:spcBef>
              <a:spcAft>
                <a:spcPct val="0"/>
              </a:spcAft>
            </a:pPr>
            <a:endParaRPr lang="da-DK" sz="1200" dirty="0">
              <a:latin typeface="Arial" charset="0"/>
            </a:endParaRPr>
          </a:p>
        </p:txBody>
      </p:sp>
    </p:spTree>
    <p:extLst>
      <p:ext uri="{BB962C8B-B14F-4D97-AF65-F5344CB8AC3E}">
        <p14:creationId xmlns:p14="http://schemas.microsoft.com/office/powerpoint/2010/main" xmlns="" val="20166575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54F2AC-6AB7-432D-8DB8-C334D062DF1B}"/>
              </a:ext>
            </a:extLst>
          </p:cNvPr>
          <p:cNvSpPr>
            <a:spLocks noGrp="1"/>
          </p:cNvSpPr>
          <p:nvPr>
            <p:ph type="title"/>
          </p:nvPr>
        </p:nvSpPr>
        <p:spPr>
          <a:xfrm>
            <a:off x="1560513" y="404813"/>
            <a:ext cx="9072562" cy="338554"/>
          </a:xfrm>
          <a:effectLst/>
        </p:spPr>
        <p:txBody>
          <a:bodyPr/>
          <a:lstStyle/>
          <a:p>
            <a:r>
              <a:rPr lang="en-US" dirty="0">
                <a:solidFill>
                  <a:schemeClr val="bg1"/>
                </a:solidFill>
              </a:rPr>
              <a:t>HIV/AIDS and TB</a:t>
            </a:r>
          </a:p>
        </p:txBody>
      </p:sp>
      <p:sp>
        <p:nvSpPr>
          <p:cNvPr id="4" name="TextBox 3"/>
          <p:cNvSpPr txBox="1"/>
          <p:nvPr/>
        </p:nvSpPr>
        <p:spPr>
          <a:xfrm>
            <a:off x="9326879" y="1258258"/>
            <a:ext cx="2703473" cy="384476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000" dirty="0"/>
              <a:t>As in previous years, the government must again be commended for continuing to provide the bulk of the funding of </a:t>
            </a:r>
            <a:r>
              <a:rPr lang="en-US" sz="2400" b="1" dirty="0"/>
              <a:t>up to 80%</a:t>
            </a:r>
            <a:r>
              <a:rPr lang="en-US" sz="2000" dirty="0"/>
              <a:t> of the cost of the national HIV response</a:t>
            </a:r>
            <a:endParaRPr lang="en-ZA" sz="2000" dirty="0"/>
          </a:p>
        </p:txBody>
      </p:sp>
      <p:grpSp>
        <p:nvGrpSpPr>
          <p:cNvPr id="5" name="Group 4"/>
          <p:cNvGrpSpPr/>
          <p:nvPr/>
        </p:nvGrpSpPr>
        <p:grpSpPr>
          <a:xfrm>
            <a:off x="189412" y="1724368"/>
            <a:ext cx="9486117" cy="4769959"/>
            <a:chOff x="189412" y="1724368"/>
            <a:chExt cx="9486117" cy="4769959"/>
          </a:xfrm>
        </p:grpSpPr>
        <p:grpSp>
          <p:nvGrpSpPr>
            <p:cNvPr id="3" name="Group 2"/>
            <p:cNvGrpSpPr/>
            <p:nvPr/>
          </p:nvGrpSpPr>
          <p:grpSpPr>
            <a:xfrm>
              <a:off x="189412" y="1724368"/>
              <a:ext cx="9486117" cy="4769959"/>
              <a:chOff x="1143000" y="1214917"/>
              <a:chExt cx="9486117" cy="4769959"/>
            </a:xfrm>
          </p:grpSpPr>
          <p:sp>
            <p:nvSpPr>
              <p:cNvPr id="14" name="Freeform 85">
                <a:extLst>
                  <a:ext uri="{FF2B5EF4-FFF2-40B4-BE49-F238E27FC236}">
                    <a16:creationId xmlns:a16="http://schemas.microsoft.com/office/drawing/2014/main" xmlns="" id="{52C26A78-BE52-4281-9479-F3CE3A2DF7FD}"/>
                  </a:ext>
                </a:extLst>
              </p:cNvPr>
              <p:cNvSpPr/>
              <p:nvPr/>
            </p:nvSpPr>
            <p:spPr>
              <a:xfrm>
                <a:off x="1939730" y="1222116"/>
                <a:ext cx="676884" cy="1648848"/>
              </a:xfrm>
              <a:custGeom>
                <a:avLst/>
                <a:gdLst>
                  <a:gd name="connsiteX0" fmla="*/ 555980 w 555980"/>
                  <a:gd name="connsiteY0" fmla="*/ 0 h 1354334"/>
                  <a:gd name="connsiteX1" fmla="*/ 555980 w 555980"/>
                  <a:gd name="connsiteY1" fmla="*/ 968242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737 w 555980"/>
                  <a:gd name="connsiteY3" fmla="*/ 709226 h 1354334"/>
                  <a:gd name="connsiteX4" fmla="*/ 555980 w 555980"/>
                  <a:gd name="connsiteY4" fmla="*/ 0 h 1354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980" h="1354334">
                    <a:moveTo>
                      <a:pt x="555980" y="0"/>
                    </a:moveTo>
                    <a:lnTo>
                      <a:pt x="555980" y="976179"/>
                    </a:lnTo>
                    <a:lnTo>
                      <a:pt x="0" y="1354334"/>
                    </a:lnTo>
                    <a:cubicBezTo>
                      <a:pt x="246" y="1139298"/>
                      <a:pt x="491" y="924262"/>
                      <a:pt x="737" y="709226"/>
                    </a:cubicBezTo>
                    <a:lnTo>
                      <a:pt x="555980" y="0"/>
                    </a:lnTo>
                    <a:close/>
                  </a:path>
                </a:pathLst>
              </a:custGeom>
              <a:solidFill>
                <a:srgbClr val="8982AA"/>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1219170"/>
                <a:endParaRPr lang="en-US" sz="32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Pentagon 64">
                <a:extLst>
                  <a:ext uri="{FF2B5EF4-FFF2-40B4-BE49-F238E27FC236}">
                    <a16:creationId xmlns:a16="http://schemas.microsoft.com/office/drawing/2014/main" xmlns="" id="{5FD66880-6CCD-47B7-930E-83264269855B}"/>
                  </a:ext>
                </a:extLst>
              </p:cNvPr>
              <p:cNvSpPr/>
              <p:nvPr/>
            </p:nvSpPr>
            <p:spPr>
              <a:xfrm>
                <a:off x="2615830" y="2398940"/>
                <a:ext cx="6293037" cy="1223116"/>
              </a:xfrm>
              <a:prstGeom prst="homePlate">
                <a:avLst>
                  <a:gd name="adj" fmla="val 2508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32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Pentagon 65">
                <a:extLst>
                  <a:ext uri="{FF2B5EF4-FFF2-40B4-BE49-F238E27FC236}">
                    <a16:creationId xmlns:a16="http://schemas.microsoft.com/office/drawing/2014/main" xmlns="" id="{0F0F4221-780F-401E-80A8-F3D19519C6F1}"/>
                  </a:ext>
                </a:extLst>
              </p:cNvPr>
              <p:cNvSpPr/>
              <p:nvPr/>
            </p:nvSpPr>
            <p:spPr>
              <a:xfrm>
                <a:off x="2615830" y="3621013"/>
                <a:ext cx="6998837" cy="1163315"/>
              </a:xfrm>
              <a:prstGeom prst="homePlate">
                <a:avLst>
                  <a:gd name="adj" fmla="val 24618"/>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32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Pentagon 66">
                <a:extLst>
                  <a:ext uri="{FF2B5EF4-FFF2-40B4-BE49-F238E27FC236}">
                    <a16:creationId xmlns:a16="http://schemas.microsoft.com/office/drawing/2014/main" xmlns="" id="{A29E3CA0-1018-4211-A230-54EAD03CC08D}"/>
                  </a:ext>
                </a:extLst>
              </p:cNvPr>
              <p:cNvSpPr/>
              <p:nvPr/>
            </p:nvSpPr>
            <p:spPr>
              <a:xfrm>
                <a:off x="2613026" y="4777999"/>
                <a:ext cx="8016091" cy="1206877"/>
              </a:xfrm>
              <a:prstGeom prst="homePlate">
                <a:avLst>
                  <a:gd name="adj" fmla="val 24745"/>
                </a:avLst>
              </a:prstGeom>
              <a:solidFill>
                <a:schemeClr val="accent1">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320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Pentagon 67">
                <a:extLst>
                  <a:ext uri="{FF2B5EF4-FFF2-40B4-BE49-F238E27FC236}">
                    <a16:creationId xmlns:a16="http://schemas.microsoft.com/office/drawing/2014/main" xmlns="" id="{E5D776A2-1682-440F-9ACD-F091D6F2A960}"/>
                  </a:ext>
                </a:extLst>
              </p:cNvPr>
              <p:cNvSpPr/>
              <p:nvPr/>
            </p:nvSpPr>
            <p:spPr>
              <a:xfrm>
                <a:off x="2615832" y="1214917"/>
                <a:ext cx="5156567" cy="1190355"/>
              </a:xfrm>
              <a:prstGeom prst="homePlate">
                <a:avLst>
                  <a:gd name="adj" fmla="val 25461"/>
                </a:avLst>
              </a:prstGeom>
              <a:solidFill>
                <a:srgbClr val="5150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32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xmlns="" id="{9D0155BD-B22B-4A9A-A144-29093D8EFDB8}"/>
                  </a:ext>
                </a:extLst>
              </p:cNvPr>
              <p:cNvSpPr/>
              <p:nvPr/>
            </p:nvSpPr>
            <p:spPr>
              <a:xfrm>
                <a:off x="1143002" y="2837362"/>
                <a:ext cx="807816" cy="775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r>
                  <a:rPr lang="en-US" sz="3200" b="1" dirty="0">
                    <a:solidFill>
                      <a:schemeClr val="bg1"/>
                    </a:solidFill>
                    <a:latin typeface="+mj-lt"/>
                    <a:ea typeface="Open Sans" panose="020B0606030504020204" pitchFamily="34" charset="0"/>
                    <a:cs typeface="Open Sans" panose="020B0606030504020204" pitchFamily="34" charset="0"/>
                  </a:rPr>
                  <a:t>2</a:t>
                </a:r>
              </a:p>
            </p:txBody>
          </p:sp>
          <p:sp>
            <p:nvSpPr>
              <p:cNvPr id="20" name="Rectangle 19">
                <a:extLst>
                  <a:ext uri="{FF2B5EF4-FFF2-40B4-BE49-F238E27FC236}">
                    <a16:creationId xmlns:a16="http://schemas.microsoft.com/office/drawing/2014/main" xmlns="" id="{D7FB1A0E-4F0F-47A9-AEB9-1EB4EDF4305D}"/>
                  </a:ext>
                </a:extLst>
              </p:cNvPr>
              <p:cNvSpPr/>
              <p:nvPr/>
            </p:nvSpPr>
            <p:spPr>
              <a:xfrm>
                <a:off x="1143002" y="3596763"/>
                <a:ext cx="807816" cy="7755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r>
                  <a:rPr lang="en-US" sz="3200" b="1" dirty="0">
                    <a:solidFill>
                      <a:schemeClr val="tx1"/>
                    </a:solidFill>
                    <a:latin typeface="+mj-lt"/>
                    <a:ea typeface="Open Sans" panose="020B0606030504020204" pitchFamily="34" charset="0"/>
                    <a:cs typeface="Open Sans" panose="020B0606030504020204" pitchFamily="34" charset="0"/>
                  </a:rPr>
                  <a:t>3</a:t>
                </a:r>
              </a:p>
            </p:txBody>
          </p:sp>
          <p:sp>
            <p:nvSpPr>
              <p:cNvPr id="21" name="Rectangle 20">
                <a:extLst>
                  <a:ext uri="{FF2B5EF4-FFF2-40B4-BE49-F238E27FC236}">
                    <a16:creationId xmlns:a16="http://schemas.microsoft.com/office/drawing/2014/main" xmlns="" id="{1C2584A2-F6D7-491D-83F4-34DDB72B6BB3}"/>
                  </a:ext>
                </a:extLst>
              </p:cNvPr>
              <p:cNvSpPr/>
              <p:nvPr/>
            </p:nvSpPr>
            <p:spPr>
              <a:xfrm>
                <a:off x="1143000" y="4356166"/>
                <a:ext cx="807816" cy="775500"/>
              </a:xfrm>
              <a:prstGeom prst="rect">
                <a:avLst/>
              </a:prstGeom>
              <a:solidFill>
                <a:schemeClr val="accent1">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r>
                  <a:rPr lang="en-US" sz="3200" b="1" dirty="0">
                    <a:solidFill>
                      <a:schemeClr val="bg1"/>
                    </a:solidFill>
                    <a:latin typeface="+mj-lt"/>
                    <a:ea typeface="Open Sans" panose="020B0606030504020204" pitchFamily="34" charset="0"/>
                    <a:cs typeface="Open Sans" panose="020B0606030504020204" pitchFamily="34" charset="0"/>
                  </a:rPr>
                  <a:t>4</a:t>
                </a:r>
              </a:p>
            </p:txBody>
          </p:sp>
          <p:sp>
            <p:nvSpPr>
              <p:cNvPr id="22" name="Rectangle 21">
                <a:extLst>
                  <a:ext uri="{FF2B5EF4-FFF2-40B4-BE49-F238E27FC236}">
                    <a16:creationId xmlns:a16="http://schemas.microsoft.com/office/drawing/2014/main" xmlns="" id="{89BD1EC7-7D71-4C12-8107-6B202C83B25D}"/>
                  </a:ext>
                </a:extLst>
              </p:cNvPr>
              <p:cNvSpPr/>
              <p:nvPr/>
            </p:nvSpPr>
            <p:spPr>
              <a:xfrm>
                <a:off x="1143002" y="2077960"/>
                <a:ext cx="807816" cy="775500"/>
              </a:xfrm>
              <a:prstGeom prst="rect">
                <a:avLst/>
              </a:prstGeom>
              <a:solidFill>
                <a:srgbClr val="5150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r>
                  <a:rPr lang="en-US" sz="3200" b="1" dirty="0">
                    <a:solidFill>
                      <a:schemeClr val="bg1"/>
                    </a:solidFill>
                    <a:latin typeface="+mj-lt"/>
                    <a:ea typeface="Open Sans" panose="020B0606030504020204" pitchFamily="34" charset="0"/>
                    <a:cs typeface="Open Sans" panose="020B0606030504020204" pitchFamily="34" charset="0"/>
                  </a:rPr>
                  <a:t>1</a:t>
                </a:r>
              </a:p>
            </p:txBody>
          </p:sp>
          <p:sp>
            <p:nvSpPr>
              <p:cNvPr id="23" name="Freeform 86">
                <a:extLst>
                  <a:ext uri="{FF2B5EF4-FFF2-40B4-BE49-F238E27FC236}">
                    <a16:creationId xmlns:a16="http://schemas.microsoft.com/office/drawing/2014/main" xmlns="" id="{2EC897FB-422B-4BC3-B4C8-B583875F1BD4}"/>
                  </a:ext>
                </a:extLst>
              </p:cNvPr>
              <p:cNvSpPr/>
              <p:nvPr/>
            </p:nvSpPr>
            <p:spPr>
              <a:xfrm>
                <a:off x="1948002" y="2401184"/>
                <a:ext cx="668613" cy="1241749"/>
              </a:xfrm>
              <a:custGeom>
                <a:avLst/>
                <a:gdLst>
                  <a:gd name="connsiteX0" fmla="*/ 556244 w 556244"/>
                  <a:gd name="connsiteY0" fmla="*/ 0 h 995250"/>
                  <a:gd name="connsiteX1" fmla="*/ 556244 w 556244"/>
                  <a:gd name="connsiteY1" fmla="*/ 148222 h 995250"/>
                  <a:gd name="connsiteX2" fmla="*/ 556244 w 556244"/>
                  <a:gd name="connsiteY2" fmla="*/ 847028 h 995250"/>
                  <a:gd name="connsiteX3" fmla="*/ 556244 w 556244"/>
                  <a:gd name="connsiteY3" fmla="*/ 995250 h 995250"/>
                  <a:gd name="connsiteX4" fmla="*/ 0 w 556244"/>
                  <a:gd name="connsiteY4" fmla="*/ 995250 h 995250"/>
                  <a:gd name="connsiteX5" fmla="*/ 317 w 556244"/>
                  <a:gd name="connsiteY5" fmla="*/ 847028 h 995250"/>
                  <a:gd name="connsiteX6" fmla="*/ 0 w 556244"/>
                  <a:gd name="connsiteY6" fmla="*/ 847028 h 995250"/>
                  <a:gd name="connsiteX7" fmla="*/ 1001 w 556244"/>
                  <a:gd name="connsiteY7" fmla="*/ 378960 h 995250"/>
                  <a:gd name="connsiteX0" fmla="*/ 556244 w 556244"/>
                  <a:gd name="connsiteY0" fmla="*/ 0 h 995250"/>
                  <a:gd name="connsiteX1" fmla="*/ 556244 w 556244"/>
                  <a:gd name="connsiteY1" fmla="*/ 148222 h 995250"/>
                  <a:gd name="connsiteX2" fmla="*/ 556244 w 556244"/>
                  <a:gd name="connsiteY2" fmla="*/ 847028 h 995250"/>
                  <a:gd name="connsiteX3" fmla="*/ 556244 w 556244"/>
                  <a:gd name="connsiteY3" fmla="*/ 995250 h 995250"/>
                  <a:gd name="connsiteX4" fmla="*/ 0 w 556244"/>
                  <a:gd name="connsiteY4" fmla="*/ 995250 h 995250"/>
                  <a:gd name="connsiteX5" fmla="*/ 317 w 556244"/>
                  <a:gd name="connsiteY5" fmla="*/ 847028 h 995250"/>
                  <a:gd name="connsiteX6" fmla="*/ 0 w 556244"/>
                  <a:gd name="connsiteY6" fmla="*/ 847028 h 995250"/>
                  <a:gd name="connsiteX7" fmla="*/ 1001 w 556244"/>
                  <a:gd name="connsiteY7" fmla="*/ 367719 h 995250"/>
                  <a:gd name="connsiteX8" fmla="*/ 556244 w 556244"/>
                  <a:gd name="connsiteY8" fmla="*/ 0 h 9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244" h="995250">
                    <a:moveTo>
                      <a:pt x="556244" y="0"/>
                    </a:moveTo>
                    <a:lnTo>
                      <a:pt x="556244" y="148222"/>
                    </a:lnTo>
                    <a:lnTo>
                      <a:pt x="556244" y="847028"/>
                    </a:lnTo>
                    <a:lnTo>
                      <a:pt x="556244" y="995250"/>
                    </a:lnTo>
                    <a:lnTo>
                      <a:pt x="0" y="995250"/>
                    </a:lnTo>
                    <a:cubicBezTo>
                      <a:pt x="106" y="945843"/>
                      <a:pt x="211" y="896435"/>
                      <a:pt x="317" y="847028"/>
                    </a:cubicBezTo>
                    <a:lnTo>
                      <a:pt x="0" y="847028"/>
                    </a:lnTo>
                    <a:cubicBezTo>
                      <a:pt x="334" y="687258"/>
                      <a:pt x="667" y="527489"/>
                      <a:pt x="1001" y="367719"/>
                    </a:cubicBezTo>
                    <a:cubicBezTo>
                      <a:pt x="186082" y="241399"/>
                      <a:pt x="371163" y="126320"/>
                      <a:pt x="556244" y="0"/>
                    </a:cubicBezTo>
                    <a:close/>
                  </a:path>
                </a:pathLst>
              </a:custGeom>
              <a:solidFill>
                <a:srgbClr val="2B283C"/>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1219170"/>
                <a:endParaRPr lang="en-US" sz="32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Freeform 89">
                <a:extLst>
                  <a:ext uri="{FF2B5EF4-FFF2-40B4-BE49-F238E27FC236}">
                    <a16:creationId xmlns:a16="http://schemas.microsoft.com/office/drawing/2014/main" xmlns="" id="{2673AAE8-EF1A-469D-BC36-C5D081872C96}"/>
                  </a:ext>
                </a:extLst>
              </p:cNvPr>
              <p:cNvSpPr/>
              <p:nvPr/>
            </p:nvSpPr>
            <p:spPr>
              <a:xfrm flipV="1">
                <a:off x="1948002" y="3596762"/>
                <a:ext cx="668613" cy="1182251"/>
              </a:xfrm>
              <a:custGeom>
                <a:avLst/>
                <a:gdLst>
                  <a:gd name="connsiteX0" fmla="*/ 556244 w 556244"/>
                  <a:gd name="connsiteY0" fmla="*/ 0 h 995250"/>
                  <a:gd name="connsiteX1" fmla="*/ 556244 w 556244"/>
                  <a:gd name="connsiteY1" fmla="*/ 148222 h 995250"/>
                  <a:gd name="connsiteX2" fmla="*/ 556244 w 556244"/>
                  <a:gd name="connsiteY2" fmla="*/ 847028 h 995250"/>
                  <a:gd name="connsiteX3" fmla="*/ 556244 w 556244"/>
                  <a:gd name="connsiteY3" fmla="*/ 995250 h 995250"/>
                  <a:gd name="connsiteX4" fmla="*/ 0 w 556244"/>
                  <a:gd name="connsiteY4" fmla="*/ 995250 h 995250"/>
                  <a:gd name="connsiteX5" fmla="*/ 317 w 556244"/>
                  <a:gd name="connsiteY5" fmla="*/ 847028 h 995250"/>
                  <a:gd name="connsiteX6" fmla="*/ 0 w 556244"/>
                  <a:gd name="connsiteY6" fmla="*/ 847028 h 995250"/>
                  <a:gd name="connsiteX7" fmla="*/ 1001 w 556244"/>
                  <a:gd name="connsiteY7" fmla="*/ 378960 h 995250"/>
                  <a:gd name="connsiteX0" fmla="*/ 556244 w 556244"/>
                  <a:gd name="connsiteY0" fmla="*/ 0 h 995250"/>
                  <a:gd name="connsiteX1" fmla="*/ 556244 w 556244"/>
                  <a:gd name="connsiteY1" fmla="*/ 148222 h 995250"/>
                  <a:gd name="connsiteX2" fmla="*/ 556244 w 556244"/>
                  <a:gd name="connsiteY2" fmla="*/ 847028 h 995250"/>
                  <a:gd name="connsiteX3" fmla="*/ 556244 w 556244"/>
                  <a:gd name="connsiteY3" fmla="*/ 970818 h 995250"/>
                  <a:gd name="connsiteX4" fmla="*/ 0 w 556244"/>
                  <a:gd name="connsiteY4" fmla="*/ 995250 h 995250"/>
                  <a:gd name="connsiteX5" fmla="*/ 317 w 556244"/>
                  <a:gd name="connsiteY5" fmla="*/ 847028 h 995250"/>
                  <a:gd name="connsiteX6" fmla="*/ 0 w 556244"/>
                  <a:gd name="connsiteY6" fmla="*/ 847028 h 995250"/>
                  <a:gd name="connsiteX7" fmla="*/ 1001 w 556244"/>
                  <a:gd name="connsiteY7" fmla="*/ 378960 h 995250"/>
                  <a:gd name="connsiteX8" fmla="*/ 556244 w 556244"/>
                  <a:gd name="connsiteY8" fmla="*/ 0 h 995250"/>
                  <a:gd name="connsiteX0" fmla="*/ 556244 w 556244"/>
                  <a:gd name="connsiteY0" fmla="*/ 0 h 960334"/>
                  <a:gd name="connsiteX1" fmla="*/ 556244 w 556244"/>
                  <a:gd name="connsiteY1" fmla="*/ 113306 h 960334"/>
                  <a:gd name="connsiteX2" fmla="*/ 556244 w 556244"/>
                  <a:gd name="connsiteY2" fmla="*/ 812112 h 960334"/>
                  <a:gd name="connsiteX3" fmla="*/ 556244 w 556244"/>
                  <a:gd name="connsiteY3" fmla="*/ 935902 h 960334"/>
                  <a:gd name="connsiteX4" fmla="*/ 0 w 556244"/>
                  <a:gd name="connsiteY4" fmla="*/ 960334 h 960334"/>
                  <a:gd name="connsiteX5" fmla="*/ 317 w 556244"/>
                  <a:gd name="connsiteY5" fmla="*/ 812112 h 960334"/>
                  <a:gd name="connsiteX6" fmla="*/ 0 w 556244"/>
                  <a:gd name="connsiteY6" fmla="*/ 812112 h 960334"/>
                  <a:gd name="connsiteX7" fmla="*/ 1001 w 556244"/>
                  <a:gd name="connsiteY7" fmla="*/ 344044 h 960334"/>
                  <a:gd name="connsiteX8" fmla="*/ 556244 w 556244"/>
                  <a:gd name="connsiteY8" fmla="*/ 0 h 960334"/>
                  <a:gd name="connsiteX0" fmla="*/ 556244 w 556244"/>
                  <a:gd name="connsiteY0" fmla="*/ 0 h 960334"/>
                  <a:gd name="connsiteX1" fmla="*/ 556244 w 556244"/>
                  <a:gd name="connsiteY1" fmla="*/ 113306 h 960334"/>
                  <a:gd name="connsiteX2" fmla="*/ 556244 w 556244"/>
                  <a:gd name="connsiteY2" fmla="*/ 812112 h 960334"/>
                  <a:gd name="connsiteX3" fmla="*/ 556244 w 556244"/>
                  <a:gd name="connsiteY3" fmla="*/ 940459 h 960334"/>
                  <a:gd name="connsiteX4" fmla="*/ 0 w 556244"/>
                  <a:gd name="connsiteY4" fmla="*/ 960334 h 960334"/>
                  <a:gd name="connsiteX5" fmla="*/ 317 w 556244"/>
                  <a:gd name="connsiteY5" fmla="*/ 812112 h 960334"/>
                  <a:gd name="connsiteX6" fmla="*/ 0 w 556244"/>
                  <a:gd name="connsiteY6" fmla="*/ 812112 h 960334"/>
                  <a:gd name="connsiteX7" fmla="*/ 1001 w 556244"/>
                  <a:gd name="connsiteY7" fmla="*/ 344044 h 960334"/>
                  <a:gd name="connsiteX8" fmla="*/ 556244 w 556244"/>
                  <a:gd name="connsiteY8" fmla="*/ 0 h 96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244" h="960334">
                    <a:moveTo>
                      <a:pt x="556244" y="0"/>
                    </a:moveTo>
                    <a:lnTo>
                      <a:pt x="556244" y="113306"/>
                    </a:lnTo>
                    <a:lnTo>
                      <a:pt x="556244" y="812112"/>
                    </a:lnTo>
                    <a:lnTo>
                      <a:pt x="556244" y="940459"/>
                    </a:lnTo>
                    <a:lnTo>
                      <a:pt x="0" y="960334"/>
                    </a:lnTo>
                    <a:cubicBezTo>
                      <a:pt x="106" y="910927"/>
                      <a:pt x="211" y="861519"/>
                      <a:pt x="317" y="812112"/>
                    </a:cubicBezTo>
                    <a:lnTo>
                      <a:pt x="0" y="812112"/>
                    </a:lnTo>
                    <a:cubicBezTo>
                      <a:pt x="334" y="656089"/>
                      <a:pt x="667" y="500067"/>
                      <a:pt x="1001" y="344044"/>
                    </a:cubicBezTo>
                    <a:lnTo>
                      <a:pt x="556244" y="0"/>
                    </a:lnTo>
                    <a:close/>
                  </a:path>
                </a:pathLst>
              </a:cu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1219170"/>
                <a:endParaRPr lang="en-US" sz="32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Freeform 88">
                <a:extLst>
                  <a:ext uri="{FF2B5EF4-FFF2-40B4-BE49-F238E27FC236}">
                    <a16:creationId xmlns:a16="http://schemas.microsoft.com/office/drawing/2014/main" xmlns="" id="{34774ABF-95CA-49F8-B997-DFFA2100134F}"/>
                  </a:ext>
                </a:extLst>
              </p:cNvPr>
              <p:cNvSpPr/>
              <p:nvPr/>
            </p:nvSpPr>
            <p:spPr>
              <a:xfrm flipV="1">
                <a:off x="1948001" y="4352476"/>
                <a:ext cx="667831" cy="1632398"/>
              </a:xfrm>
              <a:custGeom>
                <a:avLst/>
                <a:gdLst>
                  <a:gd name="connsiteX0" fmla="*/ 555980 w 555980"/>
                  <a:gd name="connsiteY0" fmla="*/ 0 h 1354334"/>
                  <a:gd name="connsiteX1" fmla="*/ 555980 w 555980"/>
                  <a:gd name="connsiteY1" fmla="*/ 968242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38057"/>
                  <a:gd name="connsiteX1" fmla="*/ 555980 w 555980"/>
                  <a:gd name="connsiteY1" fmla="*/ 976179 h 1338057"/>
                  <a:gd name="connsiteX2" fmla="*/ 0 w 555980"/>
                  <a:gd name="connsiteY2" fmla="*/ 1338057 h 1338057"/>
                  <a:gd name="connsiteX3" fmla="*/ 737 w 555980"/>
                  <a:gd name="connsiteY3" fmla="*/ 709226 h 1338057"/>
                  <a:gd name="connsiteX4" fmla="*/ 555980 w 555980"/>
                  <a:gd name="connsiteY4" fmla="*/ 0 h 1338057"/>
                  <a:gd name="connsiteX0" fmla="*/ 555980 w 555980"/>
                  <a:gd name="connsiteY0" fmla="*/ 0 h 1365708"/>
                  <a:gd name="connsiteX1" fmla="*/ 555980 w 555980"/>
                  <a:gd name="connsiteY1" fmla="*/ 976179 h 1365708"/>
                  <a:gd name="connsiteX2" fmla="*/ 0 w 555980"/>
                  <a:gd name="connsiteY2" fmla="*/ 1365708 h 1365708"/>
                  <a:gd name="connsiteX3" fmla="*/ 737 w 555980"/>
                  <a:gd name="connsiteY3" fmla="*/ 709226 h 1365708"/>
                  <a:gd name="connsiteX4" fmla="*/ 555980 w 555980"/>
                  <a:gd name="connsiteY4" fmla="*/ 0 h 1365708"/>
                  <a:gd name="connsiteX0" fmla="*/ 555980 w 559229"/>
                  <a:gd name="connsiteY0" fmla="*/ 0 h 1365708"/>
                  <a:gd name="connsiteX1" fmla="*/ 559229 w 559229"/>
                  <a:gd name="connsiteY1" fmla="*/ 1012142 h 1365708"/>
                  <a:gd name="connsiteX2" fmla="*/ 0 w 559229"/>
                  <a:gd name="connsiteY2" fmla="*/ 1365708 h 1365708"/>
                  <a:gd name="connsiteX3" fmla="*/ 737 w 559229"/>
                  <a:gd name="connsiteY3" fmla="*/ 709226 h 1365708"/>
                  <a:gd name="connsiteX4" fmla="*/ 555980 w 559229"/>
                  <a:gd name="connsiteY4" fmla="*/ 0 h 136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229" h="1365708">
                    <a:moveTo>
                      <a:pt x="555980" y="0"/>
                    </a:moveTo>
                    <a:lnTo>
                      <a:pt x="559229" y="1012142"/>
                    </a:lnTo>
                    <a:cubicBezTo>
                      <a:pt x="373902" y="1138194"/>
                      <a:pt x="185327" y="1239656"/>
                      <a:pt x="0" y="1365708"/>
                    </a:cubicBezTo>
                    <a:cubicBezTo>
                      <a:pt x="246" y="1150672"/>
                      <a:pt x="491" y="924262"/>
                      <a:pt x="737" y="709226"/>
                    </a:cubicBezTo>
                    <a:lnTo>
                      <a:pt x="555980" y="0"/>
                    </a:ln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1219170"/>
                <a:endParaRPr lang="en-US" sz="320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Footer Text">
                <a:extLst>
                  <a:ext uri="{FF2B5EF4-FFF2-40B4-BE49-F238E27FC236}">
                    <a16:creationId xmlns:a16="http://schemas.microsoft.com/office/drawing/2014/main" xmlns="" id="{8003B324-FA58-4FBA-A8A5-48529933D752}"/>
                  </a:ext>
                </a:extLst>
              </p:cNvPr>
              <p:cNvSpPr txBox="1"/>
              <p:nvPr/>
            </p:nvSpPr>
            <p:spPr>
              <a:xfrm>
                <a:off x="3747513" y="1295461"/>
                <a:ext cx="3619937" cy="1077218"/>
              </a:xfrm>
              <a:prstGeom prst="rect">
                <a:avLst/>
              </a:prstGeom>
              <a:noFill/>
              <a:effectLst/>
            </p:spPr>
            <p:txBody>
              <a:bodyPr wrap="square" lIns="0" tIns="0" rIns="0" bIns="0" rtlCol="0">
                <a:spAutoFit/>
              </a:bodyPr>
              <a:lstStyle/>
              <a:p>
                <a:pPr defTabSz="1375467"/>
                <a:r>
                  <a:rPr lang="en-US" sz="1400" dirty="0">
                    <a:solidFill>
                      <a:schemeClr val="bg1"/>
                    </a:solidFill>
                    <a:ea typeface="Open Sans" panose="020B0606030504020204" pitchFamily="34" charset="0"/>
                    <a:cs typeface="Open Sans" panose="020B0606030504020204" pitchFamily="34" charset="0"/>
                  </a:rPr>
                  <a:t>This is one of the highest levels of national contribution among the high priority countries for HIV/AIDS which is in line with our national goal of  providing “A long and healthy life for all South Africans”. </a:t>
                </a:r>
                <a:r>
                  <a:rPr lang="en-US" sz="1400" dirty="0" smtClean="0">
                    <a:solidFill>
                      <a:srgbClr val="000000"/>
                    </a:solidFill>
                    <a:ea typeface="Open Sans" panose="020B0606030504020204" pitchFamily="34" charset="0"/>
                    <a:cs typeface="Open Sans" panose="020B0606030504020204" pitchFamily="34" charset="0"/>
                  </a:rPr>
                  <a:t> </a:t>
                </a:r>
                <a:endParaRPr lang="en-US" sz="1400" dirty="0">
                  <a:solidFill>
                    <a:srgbClr val="000000"/>
                  </a:solidFill>
                  <a:ea typeface="Open Sans" panose="020B0606030504020204" pitchFamily="34" charset="0"/>
                  <a:cs typeface="Open Sans" panose="020B0606030504020204" pitchFamily="34" charset="0"/>
                </a:endParaRPr>
              </a:p>
            </p:txBody>
          </p:sp>
          <p:sp>
            <p:nvSpPr>
              <p:cNvPr id="11" name="Footer Text">
                <a:extLst>
                  <a:ext uri="{FF2B5EF4-FFF2-40B4-BE49-F238E27FC236}">
                    <a16:creationId xmlns:a16="http://schemas.microsoft.com/office/drawing/2014/main" xmlns="" id="{13000EFA-F75F-4E65-A0AF-74AE3C66EE36}"/>
                  </a:ext>
                </a:extLst>
              </p:cNvPr>
              <p:cNvSpPr txBox="1"/>
              <p:nvPr/>
            </p:nvSpPr>
            <p:spPr>
              <a:xfrm>
                <a:off x="3747512" y="2517534"/>
                <a:ext cx="4638841" cy="861774"/>
              </a:xfrm>
              <a:prstGeom prst="rect">
                <a:avLst/>
              </a:prstGeom>
              <a:noFill/>
              <a:effectLst/>
            </p:spPr>
            <p:txBody>
              <a:bodyPr wrap="square" lIns="0" tIns="0" rIns="0" bIns="0" rtlCol="0">
                <a:spAutoFit/>
              </a:bodyPr>
              <a:lstStyle/>
              <a:p>
                <a:pPr defTabSz="1375467"/>
                <a:r>
                  <a:rPr lang="en-US" sz="1400" dirty="0">
                    <a:solidFill>
                      <a:schemeClr val="bg1"/>
                    </a:solidFill>
                    <a:ea typeface="Open Sans" panose="020B0606030504020204" pitchFamily="34" charset="0"/>
                    <a:cs typeface="Open Sans" panose="020B0606030504020204" pitchFamily="34" charset="0"/>
                  </a:rPr>
                  <a:t>The observed improvements in life expectancy is partly a result of these interventions and thus with consistent investments  the average life expectancy of 70 years targeted by 2030 is not beyond reach</a:t>
                </a:r>
              </a:p>
            </p:txBody>
          </p:sp>
          <p:sp>
            <p:nvSpPr>
              <p:cNvPr id="12" name="Footer Text">
                <a:extLst>
                  <a:ext uri="{FF2B5EF4-FFF2-40B4-BE49-F238E27FC236}">
                    <a16:creationId xmlns:a16="http://schemas.microsoft.com/office/drawing/2014/main" xmlns="" id="{6F330EBF-9161-4448-B07D-B30B17A0F372}"/>
                  </a:ext>
                </a:extLst>
              </p:cNvPr>
              <p:cNvSpPr txBox="1"/>
              <p:nvPr/>
            </p:nvSpPr>
            <p:spPr>
              <a:xfrm>
                <a:off x="3747513" y="3734436"/>
                <a:ext cx="5360392" cy="861774"/>
              </a:xfrm>
              <a:prstGeom prst="rect">
                <a:avLst/>
              </a:prstGeom>
              <a:noFill/>
              <a:effectLst/>
            </p:spPr>
            <p:txBody>
              <a:bodyPr wrap="square" lIns="0" tIns="0" rIns="0" bIns="0" rtlCol="0">
                <a:spAutoFit/>
              </a:bodyPr>
              <a:lstStyle/>
              <a:p>
                <a:pPr defTabSz="1375467"/>
                <a:r>
                  <a:rPr lang="en-US" sz="1400" dirty="0">
                    <a:ea typeface="Open Sans" panose="020B0606030504020204" pitchFamily="34" charset="0"/>
                    <a:cs typeface="Open Sans" panose="020B0606030504020204" pitchFamily="34" charset="0"/>
                  </a:rPr>
                  <a:t>Indeed, if we are to win the war against HIV/AIDS, STIs and TB we need to increase funding to NDOH, DSD, SANAC, DHET and DST as donor funding continues to dwindle due to the middle income status of the country</a:t>
                </a:r>
              </a:p>
            </p:txBody>
          </p:sp>
          <p:sp>
            <p:nvSpPr>
              <p:cNvPr id="13" name="Footer Text">
                <a:extLst>
                  <a:ext uri="{FF2B5EF4-FFF2-40B4-BE49-F238E27FC236}">
                    <a16:creationId xmlns:a16="http://schemas.microsoft.com/office/drawing/2014/main" xmlns="" id="{D26C0B1D-221E-43F0-87BB-6B3E8A419D4E}"/>
                  </a:ext>
                </a:extLst>
              </p:cNvPr>
              <p:cNvSpPr txBox="1"/>
              <p:nvPr/>
            </p:nvSpPr>
            <p:spPr>
              <a:xfrm>
                <a:off x="3747512" y="4925674"/>
                <a:ext cx="6415389" cy="861774"/>
              </a:xfrm>
              <a:prstGeom prst="rect">
                <a:avLst/>
              </a:prstGeom>
              <a:noFill/>
              <a:effectLst/>
            </p:spPr>
            <p:txBody>
              <a:bodyPr wrap="square" lIns="0" tIns="0" rIns="0" bIns="0" rtlCol="0">
                <a:spAutoFit/>
              </a:bodyPr>
              <a:lstStyle/>
              <a:p>
                <a:pPr defTabSz="1375467"/>
                <a:r>
                  <a:rPr lang="en-US" sz="1400" dirty="0">
                    <a:ea typeface="Open Sans" panose="020B0606030504020204" pitchFamily="34" charset="0"/>
                    <a:cs typeface="Open Sans" panose="020B0606030504020204" pitchFamily="34" charset="0"/>
                  </a:rPr>
                  <a:t>There should be a bigger shift towards funding intervention programs that deal with the structural drivers of HIV epidemic such as prevention of teenage pregnancies, keeping girls at school and reproductive health education among school going age children.</a:t>
                </a:r>
              </a:p>
            </p:txBody>
          </p:sp>
        </p:grpSp>
        <p:sp>
          <p:nvSpPr>
            <p:cNvPr id="26" name="Google Shape;716;p38"/>
            <p:cNvSpPr/>
            <p:nvPr/>
          </p:nvSpPr>
          <p:spPr>
            <a:xfrm>
              <a:off x="1943507" y="2006769"/>
              <a:ext cx="591992" cy="598428"/>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729;p38"/>
            <p:cNvGrpSpPr/>
            <p:nvPr/>
          </p:nvGrpSpPr>
          <p:grpSpPr>
            <a:xfrm>
              <a:off x="2019076" y="3118613"/>
              <a:ext cx="504668" cy="621650"/>
              <a:chOff x="5975075" y="2327500"/>
              <a:chExt cx="420100" cy="388350"/>
            </a:xfrm>
          </p:grpSpPr>
          <p:sp>
            <p:nvSpPr>
              <p:cNvPr id="28" name="Google Shape;730;p38"/>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31;p38"/>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699;p38"/>
            <p:cNvGrpSpPr/>
            <p:nvPr/>
          </p:nvGrpSpPr>
          <p:grpSpPr>
            <a:xfrm>
              <a:off x="2000346" y="4414348"/>
              <a:ext cx="546018" cy="512760"/>
              <a:chOff x="5970800" y="1619250"/>
              <a:chExt cx="428650" cy="456725"/>
            </a:xfrm>
          </p:grpSpPr>
          <p:sp>
            <p:nvSpPr>
              <p:cNvPr id="31" name="Google Shape;700;p38"/>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FFFFF"/>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01;p38"/>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FFFFF"/>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02;p38"/>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FFFFF"/>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03;p38"/>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FFFFF"/>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04;p38"/>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FFFFF"/>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653;p38"/>
            <p:cNvGrpSpPr/>
            <p:nvPr/>
          </p:nvGrpSpPr>
          <p:grpSpPr>
            <a:xfrm>
              <a:off x="2000346" y="5599542"/>
              <a:ext cx="546018" cy="456761"/>
              <a:chOff x="1926350" y="995225"/>
              <a:chExt cx="428650" cy="356600"/>
            </a:xfrm>
            <a:solidFill>
              <a:schemeClr val="tx1"/>
            </a:solidFill>
          </p:grpSpPr>
          <p:sp>
            <p:nvSpPr>
              <p:cNvPr id="40" name="Google Shape;654;p38"/>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55;p38"/>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56;p38"/>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7;p38"/>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xmlns="" val="6310957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36094" y="3"/>
            <a:ext cx="6119813" cy="981075"/>
          </a:xfrm>
        </p:spPr>
        <p:txBody>
          <a:bodyPr/>
          <a:lstStyle/>
          <a:p>
            <a:pPr>
              <a:defRPr/>
            </a:pPr>
            <a:r>
              <a:rPr lang="en-US" altLang="en-US" sz="3600" dirty="0" smtClean="0">
                <a:solidFill>
                  <a:schemeClr val="bg1"/>
                </a:solidFill>
              </a:rPr>
              <a:t>Health allocation</a:t>
            </a:r>
            <a:endParaRPr lang="en-US" altLang="en-US" sz="3600" dirty="0">
              <a:solidFill>
                <a:schemeClr val="bg1"/>
              </a:solidFill>
            </a:endParaRP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2C3A2C0C-54CE-4A15-8DE0-19B258F93B5B}" type="slidenum">
              <a:rPr lang="es-ES" altLang="en-US">
                <a:solidFill>
                  <a:srgbClr val="000000"/>
                </a:solidFill>
                <a:latin typeface="Arial" panose="020B0604020202020204" pitchFamily="34" charset="0"/>
                <a:cs typeface="Arial" panose="020B0604020202020204" pitchFamily="34" charset="0"/>
              </a:rPr>
              <a:pPr fontAlgn="base">
                <a:spcBef>
                  <a:spcPct val="0"/>
                </a:spcBef>
                <a:spcAft>
                  <a:spcPct val="0"/>
                </a:spcAft>
                <a:defRPr/>
              </a:pPr>
              <a:t>31</a:t>
            </a:fld>
            <a:endParaRPr lang="es-ES" altLang="en-US">
              <a:solidFill>
                <a:srgbClr val="000000"/>
              </a:solidFill>
              <a:latin typeface="Arial" panose="020B0604020202020204" pitchFamily="34" charset="0"/>
              <a:cs typeface="Arial" panose="020B0604020202020204" pitchFamily="34" charset="0"/>
            </a:endParaRPr>
          </a:p>
        </p:txBody>
      </p:sp>
      <p:sp>
        <p:nvSpPr>
          <p:cNvPr id="5" name="TextBox 4"/>
          <p:cNvSpPr txBox="1"/>
          <p:nvPr/>
        </p:nvSpPr>
        <p:spPr>
          <a:xfrm>
            <a:off x="222068" y="1332411"/>
            <a:ext cx="3905794" cy="2308324"/>
          </a:xfrm>
          <a:prstGeom prst="rect">
            <a:avLst/>
          </a:prstGeom>
          <a:noFill/>
        </p:spPr>
        <p:txBody>
          <a:bodyPr wrap="square" rtlCol="0">
            <a:spAutoFit/>
          </a:bodyPr>
          <a:lstStyle/>
          <a:p>
            <a:r>
              <a:rPr lang="en-US" sz="2400" dirty="0"/>
              <a:t>The health allocation increase was 2% higher </a:t>
            </a:r>
            <a:r>
              <a:rPr lang="en-US" sz="2400" dirty="0" smtClean="0"/>
              <a:t>for 2019/2020 </a:t>
            </a:r>
            <a:r>
              <a:rPr lang="en-US" sz="2400" dirty="0"/>
              <a:t>than the previous year increase of 7%. </a:t>
            </a:r>
          </a:p>
          <a:p>
            <a:endParaRPr lang="en-ZA" sz="2400" dirty="0"/>
          </a:p>
        </p:txBody>
      </p:sp>
      <p:sp>
        <p:nvSpPr>
          <p:cNvPr id="6" name="TextBox 5"/>
          <p:cNvSpPr txBox="1"/>
          <p:nvPr/>
        </p:nvSpPr>
        <p:spPr>
          <a:xfrm>
            <a:off x="4258491" y="1332411"/>
            <a:ext cx="3906000" cy="2308324"/>
          </a:xfrm>
          <a:prstGeom prst="rect">
            <a:avLst/>
          </a:prstGeom>
          <a:noFill/>
        </p:spPr>
        <p:txBody>
          <a:bodyPr wrap="square" rtlCol="0">
            <a:spAutoFit/>
          </a:bodyPr>
          <a:lstStyle/>
          <a:p>
            <a:r>
              <a:rPr lang="en-US" sz="2400" dirty="0"/>
              <a:t>However, this increase is associated with infrastructure, NHI, health workers including allocation towards post for medical graduates.</a:t>
            </a:r>
            <a:endParaRPr lang="en-ZA" sz="2400" dirty="0"/>
          </a:p>
        </p:txBody>
      </p:sp>
      <p:sp>
        <p:nvSpPr>
          <p:cNvPr id="7" name="TextBox 6"/>
          <p:cNvSpPr txBox="1"/>
          <p:nvPr/>
        </p:nvSpPr>
        <p:spPr>
          <a:xfrm>
            <a:off x="8546011" y="1332411"/>
            <a:ext cx="3227977" cy="3785652"/>
          </a:xfrm>
          <a:prstGeom prst="rect">
            <a:avLst/>
          </a:prstGeom>
          <a:noFill/>
        </p:spPr>
        <p:txBody>
          <a:bodyPr wrap="square" rtlCol="0">
            <a:spAutoFit/>
          </a:bodyPr>
          <a:lstStyle/>
          <a:p>
            <a:r>
              <a:rPr lang="en-US" sz="2400" dirty="0"/>
              <a:t>With HIV mostly being a chronic illness, there is now a great need to invest more resources </a:t>
            </a:r>
            <a:r>
              <a:rPr lang="en-US" sz="2400" dirty="0" smtClean="0"/>
              <a:t>in emerging </a:t>
            </a:r>
            <a:r>
              <a:rPr lang="en-US" sz="2400" dirty="0"/>
              <a:t>other NCDs that are among the top causes of death among South </a:t>
            </a:r>
            <a:r>
              <a:rPr lang="en-US" sz="2400" dirty="0" smtClean="0"/>
              <a:t>Africans, </a:t>
            </a:r>
            <a:r>
              <a:rPr lang="en-US" sz="2400" dirty="0"/>
              <a:t>including diabetes.</a:t>
            </a:r>
            <a:endParaRPr lang="en-ZA" sz="2400" dirty="0"/>
          </a:p>
        </p:txBody>
      </p:sp>
    </p:spTree>
    <p:extLst>
      <p:ext uri="{BB962C8B-B14F-4D97-AF65-F5344CB8AC3E}">
        <p14:creationId xmlns:p14="http://schemas.microsoft.com/office/powerpoint/2010/main" xmlns="" val="26357932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72641" y="3"/>
            <a:ext cx="8046719" cy="981075"/>
          </a:xfrm>
        </p:spPr>
        <p:txBody>
          <a:bodyPr/>
          <a:lstStyle/>
          <a:p>
            <a:pPr>
              <a:defRPr/>
            </a:pPr>
            <a:r>
              <a:rPr lang="en-US" altLang="en-US" sz="3600" dirty="0">
                <a:solidFill>
                  <a:schemeClr val="bg1"/>
                </a:solidFill>
              </a:rPr>
              <a:t>Health inequalities across the continuum of healthcare access</a:t>
            </a:r>
          </a:p>
        </p:txBody>
      </p:sp>
      <p:sp>
        <p:nvSpPr>
          <p:cNvPr id="4" name="TextBox 3"/>
          <p:cNvSpPr txBox="1"/>
          <p:nvPr/>
        </p:nvSpPr>
        <p:spPr>
          <a:xfrm>
            <a:off x="4963700" y="1322905"/>
            <a:ext cx="1826621" cy="369332"/>
          </a:xfrm>
          <a:prstGeom prst="rect">
            <a:avLst/>
          </a:prstGeom>
          <a:noFill/>
        </p:spPr>
        <p:txBody>
          <a:bodyPr wrap="square" rtlCol="0">
            <a:spAutoFit/>
          </a:bodyPr>
          <a:lstStyle/>
          <a:p>
            <a:pPr algn="r"/>
            <a:r>
              <a:rPr lang="en-ZA" dirty="0" smtClean="0">
                <a:solidFill>
                  <a:srgbClr val="FF0000"/>
                </a:solidFill>
              </a:rPr>
              <a:t>-0.152</a:t>
            </a:r>
            <a:endParaRPr lang="en-ZA" dirty="0">
              <a:solidFill>
                <a:srgbClr val="FF0000"/>
              </a:solidFill>
            </a:endParaRPr>
          </a:p>
        </p:txBody>
      </p:sp>
      <p:cxnSp>
        <p:nvCxnSpPr>
          <p:cNvPr id="6" name="Straight Connector 5"/>
          <p:cNvCxnSpPr/>
          <p:nvPr/>
        </p:nvCxnSpPr>
        <p:spPr>
          <a:xfrm flipV="1">
            <a:off x="4963700" y="1692237"/>
            <a:ext cx="181573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5877" y="1764529"/>
            <a:ext cx="2024743" cy="646331"/>
          </a:xfrm>
          <a:prstGeom prst="rect">
            <a:avLst/>
          </a:prstGeom>
          <a:noFill/>
        </p:spPr>
        <p:txBody>
          <a:bodyPr wrap="square" rtlCol="0">
            <a:spAutoFit/>
          </a:bodyPr>
          <a:lstStyle/>
          <a:p>
            <a:r>
              <a:rPr lang="en-ZA" dirty="0" smtClean="0"/>
              <a:t>Postponement of care</a:t>
            </a:r>
            <a:endParaRPr lang="en-ZA" dirty="0"/>
          </a:p>
        </p:txBody>
      </p:sp>
      <p:sp>
        <p:nvSpPr>
          <p:cNvPr id="10" name="TextBox 9"/>
          <p:cNvSpPr txBox="1"/>
          <p:nvPr/>
        </p:nvSpPr>
        <p:spPr>
          <a:xfrm>
            <a:off x="2680871" y="5309351"/>
            <a:ext cx="1795517" cy="369332"/>
          </a:xfrm>
          <a:prstGeom prst="rect">
            <a:avLst/>
          </a:prstGeom>
          <a:noFill/>
        </p:spPr>
        <p:txBody>
          <a:bodyPr wrap="square" rtlCol="0">
            <a:spAutoFit/>
          </a:bodyPr>
          <a:lstStyle/>
          <a:p>
            <a:pPr algn="r"/>
            <a:r>
              <a:rPr lang="en-ZA" dirty="0" smtClean="0">
                <a:solidFill>
                  <a:srgbClr val="FF0000"/>
                </a:solidFill>
              </a:rPr>
              <a:t>-0.010</a:t>
            </a:r>
            <a:endParaRPr lang="en-ZA" dirty="0">
              <a:solidFill>
                <a:srgbClr val="FF0000"/>
              </a:solidFill>
            </a:endParaRPr>
          </a:p>
        </p:txBody>
      </p:sp>
      <p:cxnSp>
        <p:nvCxnSpPr>
          <p:cNvPr id="11" name="Straight Connector 10"/>
          <p:cNvCxnSpPr/>
          <p:nvPr/>
        </p:nvCxnSpPr>
        <p:spPr>
          <a:xfrm flipV="1">
            <a:off x="2680871" y="5678683"/>
            <a:ext cx="1815737" cy="0"/>
          </a:xfrm>
          <a:prstGeom prst="line">
            <a:avLst/>
          </a:prstGeom>
          <a:ln w="28575">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83048" y="5750975"/>
            <a:ext cx="2024743" cy="646331"/>
          </a:xfrm>
          <a:prstGeom prst="rect">
            <a:avLst/>
          </a:prstGeom>
          <a:noFill/>
        </p:spPr>
        <p:txBody>
          <a:bodyPr wrap="square" rtlCol="0">
            <a:spAutoFit/>
          </a:bodyPr>
          <a:lstStyle/>
          <a:p>
            <a:r>
              <a:rPr lang="en-ZA" dirty="0" smtClean="0"/>
              <a:t>Post Traumatic Stress Disorder</a:t>
            </a:r>
            <a:endParaRPr lang="en-ZA" dirty="0"/>
          </a:p>
        </p:txBody>
      </p:sp>
      <p:sp>
        <p:nvSpPr>
          <p:cNvPr id="14" name="TextBox 13"/>
          <p:cNvSpPr txBox="1"/>
          <p:nvPr/>
        </p:nvSpPr>
        <p:spPr>
          <a:xfrm>
            <a:off x="2630892" y="2639342"/>
            <a:ext cx="1808210" cy="369332"/>
          </a:xfrm>
          <a:prstGeom prst="rect">
            <a:avLst/>
          </a:prstGeom>
          <a:noFill/>
        </p:spPr>
        <p:txBody>
          <a:bodyPr wrap="square" rtlCol="0">
            <a:spAutoFit/>
          </a:bodyPr>
          <a:lstStyle/>
          <a:p>
            <a:pPr algn="r"/>
            <a:r>
              <a:rPr lang="en-ZA" dirty="0">
                <a:solidFill>
                  <a:srgbClr val="FF0000"/>
                </a:solidFill>
              </a:rPr>
              <a:t>-0.124</a:t>
            </a:r>
          </a:p>
        </p:txBody>
      </p:sp>
      <p:cxnSp>
        <p:nvCxnSpPr>
          <p:cNvPr id="15" name="Straight Connector 14"/>
          <p:cNvCxnSpPr/>
          <p:nvPr/>
        </p:nvCxnSpPr>
        <p:spPr>
          <a:xfrm>
            <a:off x="2660651" y="3040596"/>
            <a:ext cx="1815737" cy="0"/>
          </a:xfrm>
          <a:prstGeom prst="line">
            <a:avLst/>
          </a:prstGeom>
          <a:ln w="28575">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633069" y="3080966"/>
            <a:ext cx="2024743" cy="369332"/>
          </a:xfrm>
          <a:prstGeom prst="rect">
            <a:avLst/>
          </a:prstGeom>
          <a:noFill/>
        </p:spPr>
        <p:txBody>
          <a:bodyPr wrap="square" rtlCol="0">
            <a:spAutoFit/>
          </a:bodyPr>
          <a:lstStyle/>
          <a:p>
            <a:r>
              <a:rPr lang="en-ZA" dirty="0"/>
              <a:t>Immobility</a:t>
            </a:r>
          </a:p>
        </p:txBody>
      </p:sp>
      <p:sp>
        <p:nvSpPr>
          <p:cNvPr id="18" name="TextBox 17"/>
          <p:cNvSpPr txBox="1"/>
          <p:nvPr/>
        </p:nvSpPr>
        <p:spPr>
          <a:xfrm>
            <a:off x="2623365" y="1354328"/>
            <a:ext cx="1815737" cy="369332"/>
          </a:xfrm>
          <a:prstGeom prst="rect">
            <a:avLst/>
          </a:prstGeom>
          <a:noFill/>
        </p:spPr>
        <p:txBody>
          <a:bodyPr wrap="square" rtlCol="0">
            <a:spAutoFit/>
          </a:bodyPr>
          <a:lstStyle/>
          <a:p>
            <a:pPr algn="r"/>
            <a:r>
              <a:rPr lang="en-ZA" dirty="0" smtClean="0">
                <a:solidFill>
                  <a:srgbClr val="FF0000"/>
                </a:solidFill>
              </a:rPr>
              <a:t>-0.043</a:t>
            </a:r>
            <a:endParaRPr lang="en-ZA" dirty="0">
              <a:solidFill>
                <a:srgbClr val="FF0000"/>
              </a:solidFill>
            </a:endParaRPr>
          </a:p>
        </p:txBody>
      </p:sp>
      <p:cxnSp>
        <p:nvCxnSpPr>
          <p:cNvPr id="19" name="Straight Connector 18"/>
          <p:cNvCxnSpPr/>
          <p:nvPr/>
        </p:nvCxnSpPr>
        <p:spPr>
          <a:xfrm flipV="1">
            <a:off x="2680871" y="1723660"/>
            <a:ext cx="1758231"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18861" y="1795952"/>
            <a:ext cx="2024743" cy="646331"/>
          </a:xfrm>
          <a:prstGeom prst="rect">
            <a:avLst/>
          </a:prstGeom>
          <a:noFill/>
        </p:spPr>
        <p:txBody>
          <a:bodyPr wrap="square" rtlCol="0">
            <a:spAutoFit/>
          </a:bodyPr>
          <a:lstStyle/>
          <a:p>
            <a:r>
              <a:rPr lang="en-ZA" dirty="0"/>
              <a:t>Poor self-reported health </a:t>
            </a:r>
          </a:p>
        </p:txBody>
      </p:sp>
      <p:sp>
        <p:nvSpPr>
          <p:cNvPr id="22" name="TextBox 21"/>
          <p:cNvSpPr txBox="1"/>
          <p:nvPr/>
        </p:nvSpPr>
        <p:spPr>
          <a:xfrm>
            <a:off x="2660651" y="3918208"/>
            <a:ext cx="1815737" cy="369332"/>
          </a:xfrm>
          <a:prstGeom prst="rect">
            <a:avLst/>
          </a:prstGeom>
          <a:noFill/>
        </p:spPr>
        <p:txBody>
          <a:bodyPr wrap="square" rtlCol="0">
            <a:spAutoFit/>
          </a:bodyPr>
          <a:lstStyle/>
          <a:p>
            <a:pPr algn="r"/>
            <a:r>
              <a:rPr lang="en-ZA" dirty="0" smtClean="0">
                <a:solidFill>
                  <a:srgbClr val="FF0000"/>
                </a:solidFill>
              </a:rPr>
              <a:t>-0.032</a:t>
            </a:r>
            <a:endParaRPr lang="en-ZA" dirty="0">
              <a:solidFill>
                <a:srgbClr val="FF0000"/>
              </a:solidFill>
            </a:endParaRPr>
          </a:p>
        </p:txBody>
      </p:sp>
      <p:cxnSp>
        <p:nvCxnSpPr>
          <p:cNvPr id="23" name="Straight Connector 22"/>
          <p:cNvCxnSpPr/>
          <p:nvPr/>
        </p:nvCxnSpPr>
        <p:spPr>
          <a:xfrm flipV="1">
            <a:off x="2660651" y="4287540"/>
            <a:ext cx="1815737" cy="0"/>
          </a:xfrm>
          <a:prstGeom prst="line">
            <a:avLst/>
          </a:prstGeom>
          <a:ln w="285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662828" y="4359832"/>
            <a:ext cx="2024743" cy="369332"/>
          </a:xfrm>
          <a:prstGeom prst="rect">
            <a:avLst/>
          </a:prstGeom>
          <a:noFill/>
        </p:spPr>
        <p:txBody>
          <a:bodyPr wrap="square" rtlCol="0">
            <a:spAutoFit/>
          </a:bodyPr>
          <a:lstStyle/>
          <a:p>
            <a:r>
              <a:rPr lang="en-ZA" dirty="0" smtClean="0"/>
              <a:t>Mental ill health</a:t>
            </a:r>
            <a:endParaRPr lang="en-ZA" dirty="0"/>
          </a:p>
        </p:txBody>
      </p:sp>
      <p:sp>
        <p:nvSpPr>
          <p:cNvPr id="26" name="TextBox 25"/>
          <p:cNvSpPr txBox="1"/>
          <p:nvPr/>
        </p:nvSpPr>
        <p:spPr>
          <a:xfrm>
            <a:off x="7384868" y="1319038"/>
            <a:ext cx="1815737" cy="369332"/>
          </a:xfrm>
          <a:prstGeom prst="rect">
            <a:avLst/>
          </a:prstGeom>
          <a:noFill/>
        </p:spPr>
        <p:txBody>
          <a:bodyPr wrap="square" rtlCol="0">
            <a:spAutoFit/>
          </a:bodyPr>
          <a:lstStyle/>
          <a:p>
            <a:pPr algn="r"/>
            <a:r>
              <a:rPr lang="en-ZA" dirty="0">
                <a:solidFill>
                  <a:srgbClr val="FF0000"/>
                </a:solidFill>
              </a:rPr>
              <a:t>+</a:t>
            </a:r>
            <a:r>
              <a:rPr lang="en-ZA" dirty="0" smtClean="0">
                <a:solidFill>
                  <a:srgbClr val="FF0000"/>
                </a:solidFill>
              </a:rPr>
              <a:t>0.435</a:t>
            </a:r>
            <a:endParaRPr lang="en-ZA" dirty="0">
              <a:solidFill>
                <a:srgbClr val="FF0000"/>
              </a:solidFill>
            </a:endParaRPr>
          </a:p>
        </p:txBody>
      </p:sp>
      <p:cxnSp>
        <p:nvCxnSpPr>
          <p:cNvPr id="27" name="Straight Connector 26"/>
          <p:cNvCxnSpPr/>
          <p:nvPr/>
        </p:nvCxnSpPr>
        <p:spPr>
          <a:xfrm flipV="1">
            <a:off x="7384868" y="1688370"/>
            <a:ext cx="1815737"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387045" y="1760662"/>
            <a:ext cx="2024743" cy="369332"/>
          </a:xfrm>
          <a:prstGeom prst="rect">
            <a:avLst/>
          </a:prstGeom>
          <a:noFill/>
        </p:spPr>
        <p:txBody>
          <a:bodyPr wrap="square" rtlCol="0">
            <a:spAutoFit/>
          </a:bodyPr>
          <a:lstStyle/>
          <a:p>
            <a:r>
              <a:rPr lang="en-ZA" dirty="0" smtClean="0"/>
              <a:t>Medical aid</a:t>
            </a:r>
            <a:endParaRPr lang="en-ZA" dirty="0"/>
          </a:p>
        </p:txBody>
      </p:sp>
      <p:sp>
        <p:nvSpPr>
          <p:cNvPr id="30" name="TextBox 29"/>
          <p:cNvSpPr txBox="1"/>
          <p:nvPr/>
        </p:nvSpPr>
        <p:spPr>
          <a:xfrm>
            <a:off x="4964788" y="3903489"/>
            <a:ext cx="1826621" cy="369332"/>
          </a:xfrm>
          <a:prstGeom prst="rect">
            <a:avLst/>
          </a:prstGeom>
          <a:noFill/>
        </p:spPr>
        <p:txBody>
          <a:bodyPr wrap="square" rtlCol="0">
            <a:spAutoFit/>
          </a:bodyPr>
          <a:lstStyle/>
          <a:p>
            <a:pPr algn="r"/>
            <a:r>
              <a:rPr lang="en-ZA" dirty="0" smtClean="0">
                <a:solidFill>
                  <a:srgbClr val="FF0000"/>
                </a:solidFill>
              </a:rPr>
              <a:t>+0.254</a:t>
            </a:r>
            <a:endParaRPr lang="en-ZA" dirty="0">
              <a:solidFill>
                <a:srgbClr val="FF0000"/>
              </a:solidFill>
            </a:endParaRPr>
          </a:p>
        </p:txBody>
      </p:sp>
      <p:cxnSp>
        <p:nvCxnSpPr>
          <p:cNvPr id="31" name="Straight Connector 30"/>
          <p:cNvCxnSpPr/>
          <p:nvPr/>
        </p:nvCxnSpPr>
        <p:spPr>
          <a:xfrm flipV="1">
            <a:off x="4964788" y="4272821"/>
            <a:ext cx="1815737"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966965" y="4345113"/>
            <a:ext cx="2024743" cy="369332"/>
          </a:xfrm>
          <a:prstGeom prst="rect">
            <a:avLst/>
          </a:prstGeom>
          <a:noFill/>
        </p:spPr>
        <p:txBody>
          <a:bodyPr wrap="square" rtlCol="0">
            <a:spAutoFit/>
          </a:bodyPr>
          <a:lstStyle/>
          <a:p>
            <a:r>
              <a:rPr lang="en-ZA" dirty="0" smtClean="0"/>
              <a:t>Private care</a:t>
            </a:r>
            <a:endParaRPr lang="en-ZA" dirty="0"/>
          </a:p>
        </p:txBody>
      </p:sp>
      <p:sp>
        <p:nvSpPr>
          <p:cNvPr id="34" name="TextBox 33"/>
          <p:cNvSpPr txBox="1"/>
          <p:nvPr/>
        </p:nvSpPr>
        <p:spPr>
          <a:xfrm>
            <a:off x="4974584" y="5309351"/>
            <a:ext cx="1826621" cy="369332"/>
          </a:xfrm>
          <a:prstGeom prst="rect">
            <a:avLst/>
          </a:prstGeom>
          <a:noFill/>
        </p:spPr>
        <p:txBody>
          <a:bodyPr wrap="square" rtlCol="0">
            <a:spAutoFit/>
          </a:bodyPr>
          <a:lstStyle/>
          <a:p>
            <a:pPr algn="r"/>
            <a:r>
              <a:rPr lang="en-ZA" dirty="0" smtClean="0">
                <a:solidFill>
                  <a:srgbClr val="FF0000"/>
                </a:solidFill>
              </a:rPr>
              <a:t>-0.241</a:t>
            </a:r>
            <a:endParaRPr lang="en-ZA" dirty="0">
              <a:solidFill>
                <a:srgbClr val="FF0000"/>
              </a:solidFill>
            </a:endParaRPr>
          </a:p>
        </p:txBody>
      </p:sp>
      <p:cxnSp>
        <p:nvCxnSpPr>
          <p:cNvPr id="35" name="Straight Connector 34"/>
          <p:cNvCxnSpPr/>
          <p:nvPr/>
        </p:nvCxnSpPr>
        <p:spPr>
          <a:xfrm flipV="1">
            <a:off x="4974584" y="5678683"/>
            <a:ext cx="1815737" cy="0"/>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976761" y="5750975"/>
            <a:ext cx="2024743" cy="369332"/>
          </a:xfrm>
          <a:prstGeom prst="rect">
            <a:avLst/>
          </a:prstGeom>
          <a:noFill/>
        </p:spPr>
        <p:txBody>
          <a:bodyPr wrap="square" rtlCol="0">
            <a:spAutoFit/>
          </a:bodyPr>
          <a:lstStyle/>
          <a:p>
            <a:r>
              <a:rPr lang="en-ZA" dirty="0" smtClean="0"/>
              <a:t>Public care</a:t>
            </a:r>
            <a:endParaRPr lang="en-ZA" dirty="0"/>
          </a:p>
        </p:txBody>
      </p:sp>
      <p:sp>
        <p:nvSpPr>
          <p:cNvPr id="38" name="TextBox 37"/>
          <p:cNvSpPr txBox="1"/>
          <p:nvPr/>
        </p:nvSpPr>
        <p:spPr>
          <a:xfrm>
            <a:off x="7396656" y="5309351"/>
            <a:ext cx="1815737" cy="369332"/>
          </a:xfrm>
          <a:prstGeom prst="rect">
            <a:avLst/>
          </a:prstGeom>
          <a:noFill/>
        </p:spPr>
        <p:txBody>
          <a:bodyPr wrap="square" rtlCol="0">
            <a:spAutoFit/>
          </a:bodyPr>
          <a:lstStyle/>
          <a:p>
            <a:pPr algn="r"/>
            <a:r>
              <a:rPr lang="en-ZA" dirty="0">
                <a:solidFill>
                  <a:srgbClr val="FF0000"/>
                </a:solidFill>
              </a:rPr>
              <a:t>+</a:t>
            </a:r>
            <a:r>
              <a:rPr lang="en-ZA" dirty="0" smtClean="0">
                <a:solidFill>
                  <a:srgbClr val="FF0000"/>
                </a:solidFill>
              </a:rPr>
              <a:t>0.079</a:t>
            </a:r>
            <a:endParaRPr lang="en-ZA" dirty="0">
              <a:solidFill>
                <a:srgbClr val="FF0000"/>
              </a:solidFill>
            </a:endParaRPr>
          </a:p>
        </p:txBody>
      </p:sp>
      <p:cxnSp>
        <p:nvCxnSpPr>
          <p:cNvPr id="39" name="Straight Connector 38"/>
          <p:cNvCxnSpPr/>
          <p:nvPr/>
        </p:nvCxnSpPr>
        <p:spPr>
          <a:xfrm flipV="1">
            <a:off x="7396656" y="5678683"/>
            <a:ext cx="181573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398833" y="5750975"/>
            <a:ext cx="2024743" cy="923330"/>
          </a:xfrm>
          <a:prstGeom prst="rect">
            <a:avLst/>
          </a:prstGeom>
          <a:noFill/>
        </p:spPr>
        <p:txBody>
          <a:bodyPr wrap="square" rtlCol="0">
            <a:spAutoFit/>
          </a:bodyPr>
          <a:lstStyle/>
          <a:p>
            <a:r>
              <a:rPr lang="en-ZA" dirty="0" smtClean="0"/>
              <a:t>Satisfied with quality of outpatient care </a:t>
            </a:r>
            <a:endParaRPr lang="en-ZA" dirty="0"/>
          </a:p>
        </p:txBody>
      </p:sp>
      <p:sp>
        <p:nvSpPr>
          <p:cNvPr id="42" name="TextBox 41"/>
          <p:cNvSpPr txBox="1"/>
          <p:nvPr/>
        </p:nvSpPr>
        <p:spPr>
          <a:xfrm>
            <a:off x="7444370" y="3883011"/>
            <a:ext cx="1815737" cy="369332"/>
          </a:xfrm>
          <a:prstGeom prst="rect">
            <a:avLst/>
          </a:prstGeom>
          <a:noFill/>
        </p:spPr>
        <p:txBody>
          <a:bodyPr wrap="square" rtlCol="0">
            <a:spAutoFit/>
          </a:bodyPr>
          <a:lstStyle/>
          <a:p>
            <a:pPr algn="r"/>
            <a:r>
              <a:rPr lang="en-ZA" dirty="0" smtClean="0">
                <a:solidFill>
                  <a:srgbClr val="FF0000"/>
                </a:solidFill>
              </a:rPr>
              <a:t>-0.177</a:t>
            </a:r>
            <a:endParaRPr lang="en-ZA" dirty="0">
              <a:solidFill>
                <a:srgbClr val="FF0000"/>
              </a:solidFill>
            </a:endParaRPr>
          </a:p>
        </p:txBody>
      </p:sp>
      <p:cxnSp>
        <p:nvCxnSpPr>
          <p:cNvPr id="43" name="Straight Connector 42"/>
          <p:cNvCxnSpPr/>
          <p:nvPr/>
        </p:nvCxnSpPr>
        <p:spPr>
          <a:xfrm flipV="1">
            <a:off x="7444370" y="4252343"/>
            <a:ext cx="181573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446547" y="4324635"/>
            <a:ext cx="2024743" cy="923330"/>
          </a:xfrm>
          <a:prstGeom prst="rect">
            <a:avLst/>
          </a:prstGeom>
          <a:noFill/>
        </p:spPr>
        <p:txBody>
          <a:bodyPr wrap="square" rtlCol="0">
            <a:spAutoFit/>
          </a:bodyPr>
          <a:lstStyle/>
          <a:p>
            <a:r>
              <a:rPr lang="en-ZA" dirty="0" smtClean="0"/>
              <a:t>Difficulty in affording medicines</a:t>
            </a:r>
            <a:endParaRPr lang="en-ZA" dirty="0"/>
          </a:p>
        </p:txBody>
      </p:sp>
      <p:sp>
        <p:nvSpPr>
          <p:cNvPr id="46" name="TextBox 45"/>
          <p:cNvSpPr txBox="1"/>
          <p:nvPr/>
        </p:nvSpPr>
        <p:spPr>
          <a:xfrm>
            <a:off x="7395568" y="2573307"/>
            <a:ext cx="1815737" cy="369332"/>
          </a:xfrm>
          <a:prstGeom prst="rect">
            <a:avLst/>
          </a:prstGeom>
          <a:noFill/>
        </p:spPr>
        <p:txBody>
          <a:bodyPr wrap="square" rtlCol="0">
            <a:spAutoFit/>
          </a:bodyPr>
          <a:lstStyle/>
          <a:p>
            <a:pPr algn="r"/>
            <a:r>
              <a:rPr lang="en-ZA" dirty="0" smtClean="0">
                <a:solidFill>
                  <a:srgbClr val="FF0000"/>
                </a:solidFill>
              </a:rPr>
              <a:t>-0.164</a:t>
            </a:r>
            <a:endParaRPr lang="en-ZA" dirty="0">
              <a:solidFill>
                <a:srgbClr val="FF0000"/>
              </a:solidFill>
            </a:endParaRPr>
          </a:p>
        </p:txBody>
      </p:sp>
      <p:cxnSp>
        <p:nvCxnSpPr>
          <p:cNvPr id="47" name="Straight Connector 46"/>
          <p:cNvCxnSpPr/>
          <p:nvPr/>
        </p:nvCxnSpPr>
        <p:spPr>
          <a:xfrm flipV="1">
            <a:off x="7395568" y="2942639"/>
            <a:ext cx="181573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397745" y="3014931"/>
            <a:ext cx="2024743" cy="646331"/>
          </a:xfrm>
          <a:prstGeom prst="rect">
            <a:avLst/>
          </a:prstGeom>
          <a:noFill/>
        </p:spPr>
        <p:txBody>
          <a:bodyPr wrap="square" rtlCol="0">
            <a:spAutoFit/>
          </a:bodyPr>
          <a:lstStyle/>
          <a:p>
            <a:r>
              <a:rPr lang="en-ZA" dirty="0" smtClean="0"/>
              <a:t>Difficulty in affording costs</a:t>
            </a:r>
            <a:endParaRPr lang="en-ZA" dirty="0"/>
          </a:p>
        </p:txBody>
      </p:sp>
      <p:sp>
        <p:nvSpPr>
          <p:cNvPr id="50" name="TextBox 49"/>
          <p:cNvSpPr txBox="1"/>
          <p:nvPr/>
        </p:nvSpPr>
        <p:spPr>
          <a:xfrm>
            <a:off x="4963700" y="2598972"/>
            <a:ext cx="1826621" cy="369332"/>
          </a:xfrm>
          <a:prstGeom prst="rect">
            <a:avLst/>
          </a:prstGeom>
          <a:noFill/>
        </p:spPr>
        <p:txBody>
          <a:bodyPr wrap="square" rtlCol="0">
            <a:spAutoFit/>
          </a:bodyPr>
          <a:lstStyle/>
          <a:p>
            <a:pPr algn="r"/>
            <a:r>
              <a:rPr lang="en-ZA" dirty="0" smtClean="0">
                <a:solidFill>
                  <a:srgbClr val="FF0000"/>
                </a:solidFill>
              </a:rPr>
              <a:t>-0.031</a:t>
            </a:r>
            <a:endParaRPr lang="en-ZA" dirty="0">
              <a:solidFill>
                <a:srgbClr val="FF0000"/>
              </a:solidFill>
            </a:endParaRPr>
          </a:p>
        </p:txBody>
      </p:sp>
      <p:cxnSp>
        <p:nvCxnSpPr>
          <p:cNvPr id="51" name="Straight Connector 50"/>
          <p:cNvCxnSpPr/>
          <p:nvPr/>
        </p:nvCxnSpPr>
        <p:spPr>
          <a:xfrm flipV="1">
            <a:off x="4963700" y="2968304"/>
            <a:ext cx="1815737" cy="0"/>
          </a:xfrm>
          <a:prstGeom prst="line">
            <a:avLst/>
          </a:prstGeom>
          <a:ln w="28575">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965877" y="3040596"/>
            <a:ext cx="2024743" cy="369332"/>
          </a:xfrm>
          <a:prstGeom prst="rect">
            <a:avLst/>
          </a:prstGeom>
          <a:noFill/>
        </p:spPr>
        <p:txBody>
          <a:bodyPr wrap="square" rtlCol="0">
            <a:spAutoFit/>
          </a:bodyPr>
          <a:lstStyle/>
          <a:p>
            <a:r>
              <a:rPr lang="en-ZA" dirty="0" smtClean="0"/>
              <a:t>Unmet need</a:t>
            </a:r>
            <a:endParaRPr lang="en-ZA" dirty="0"/>
          </a:p>
        </p:txBody>
      </p:sp>
      <p:sp>
        <p:nvSpPr>
          <p:cNvPr id="56" name="TextBox 55"/>
          <p:cNvSpPr txBox="1"/>
          <p:nvPr/>
        </p:nvSpPr>
        <p:spPr>
          <a:xfrm>
            <a:off x="9878415" y="4324635"/>
            <a:ext cx="2024743" cy="523220"/>
          </a:xfrm>
          <a:prstGeom prst="rect">
            <a:avLst/>
          </a:prstGeom>
          <a:noFill/>
        </p:spPr>
        <p:txBody>
          <a:bodyPr wrap="square" rtlCol="0">
            <a:spAutoFit/>
          </a:bodyPr>
          <a:lstStyle/>
          <a:p>
            <a:r>
              <a:rPr lang="en-ZA" sz="1400" i="1" dirty="0" smtClean="0"/>
              <a:t>Source</a:t>
            </a:r>
            <a:r>
              <a:rPr lang="en-ZA" sz="1400" dirty="0" smtClean="0"/>
              <a:t>: SANHANES-I (2012)</a:t>
            </a:r>
            <a:endParaRPr lang="en-ZA" sz="1400" dirty="0"/>
          </a:p>
        </p:txBody>
      </p:sp>
      <p:sp>
        <p:nvSpPr>
          <p:cNvPr id="58" name="TextBox 57"/>
          <p:cNvSpPr txBox="1"/>
          <p:nvPr/>
        </p:nvSpPr>
        <p:spPr>
          <a:xfrm>
            <a:off x="9865722" y="2537909"/>
            <a:ext cx="1815737" cy="369332"/>
          </a:xfrm>
          <a:prstGeom prst="rect">
            <a:avLst/>
          </a:prstGeom>
          <a:noFill/>
        </p:spPr>
        <p:txBody>
          <a:bodyPr wrap="square" rtlCol="0">
            <a:spAutoFit/>
          </a:bodyPr>
          <a:lstStyle/>
          <a:p>
            <a:pPr algn="r"/>
            <a:r>
              <a:rPr lang="en-ZA" dirty="0">
                <a:solidFill>
                  <a:srgbClr val="FF0000"/>
                </a:solidFill>
              </a:rPr>
              <a:t>+</a:t>
            </a:r>
            <a:r>
              <a:rPr lang="en-ZA" dirty="0" smtClean="0">
                <a:solidFill>
                  <a:srgbClr val="FF0000"/>
                </a:solidFill>
              </a:rPr>
              <a:t>0.064</a:t>
            </a:r>
            <a:endParaRPr lang="en-ZA" dirty="0">
              <a:solidFill>
                <a:srgbClr val="FF0000"/>
              </a:solidFill>
            </a:endParaRPr>
          </a:p>
        </p:txBody>
      </p:sp>
      <p:cxnSp>
        <p:nvCxnSpPr>
          <p:cNvPr id="59" name="Straight Connector 58"/>
          <p:cNvCxnSpPr/>
          <p:nvPr/>
        </p:nvCxnSpPr>
        <p:spPr>
          <a:xfrm flipV="1">
            <a:off x="9865722" y="2907241"/>
            <a:ext cx="1815737" cy="0"/>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9867899" y="2979533"/>
            <a:ext cx="2024743" cy="923330"/>
          </a:xfrm>
          <a:prstGeom prst="rect">
            <a:avLst/>
          </a:prstGeom>
          <a:noFill/>
        </p:spPr>
        <p:txBody>
          <a:bodyPr wrap="square" rtlCol="0">
            <a:spAutoFit/>
          </a:bodyPr>
          <a:lstStyle/>
          <a:p>
            <a:r>
              <a:rPr lang="en-ZA" dirty="0" smtClean="0"/>
              <a:t>Satisfied with health care provider</a:t>
            </a:r>
            <a:endParaRPr lang="en-ZA" dirty="0"/>
          </a:p>
        </p:txBody>
      </p:sp>
      <p:sp>
        <p:nvSpPr>
          <p:cNvPr id="62" name="TextBox 61"/>
          <p:cNvSpPr txBox="1"/>
          <p:nvPr/>
        </p:nvSpPr>
        <p:spPr>
          <a:xfrm>
            <a:off x="9816736" y="1289776"/>
            <a:ext cx="1815737" cy="369332"/>
          </a:xfrm>
          <a:prstGeom prst="rect">
            <a:avLst/>
          </a:prstGeom>
          <a:noFill/>
        </p:spPr>
        <p:txBody>
          <a:bodyPr wrap="square" rtlCol="0">
            <a:spAutoFit/>
          </a:bodyPr>
          <a:lstStyle/>
          <a:p>
            <a:pPr algn="r"/>
            <a:r>
              <a:rPr lang="en-ZA" dirty="0">
                <a:solidFill>
                  <a:srgbClr val="FF0000"/>
                </a:solidFill>
              </a:rPr>
              <a:t>+</a:t>
            </a:r>
            <a:r>
              <a:rPr lang="en-ZA" dirty="0" smtClean="0">
                <a:solidFill>
                  <a:srgbClr val="FF0000"/>
                </a:solidFill>
              </a:rPr>
              <a:t>0.063</a:t>
            </a:r>
            <a:endParaRPr lang="en-ZA" dirty="0">
              <a:solidFill>
                <a:srgbClr val="FF0000"/>
              </a:solidFill>
            </a:endParaRPr>
          </a:p>
        </p:txBody>
      </p:sp>
      <p:cxnSp>
        <p:nvCxnSpPr>
          <p:cNvPr id="63" name="Straight Connector 62"/>
          <p:cNvCxnSpPr/>
          <p:nvPr/>
        </p:nvCxnSpPr>
        <p:spPr>
          <a:xfrm flipV="1">
            <a:off x="9816736" y="1659108"/>
            <a:ext cx="1815737" cy="0"/>
          </a:xfrm>
          <a:prstGeom prst="line">
            <a:avLst/>
          </a:prstGeom>
          <a:ln w="28575">
            <a:solidFill>
              <a:schemeClr val="accent5">
                <a:lumMod val="25000"/>
              </a:schemeClr>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9818913" y="1731400"/>
            <a:ext cx="2024743" cy="923330"/>
          </a:xfrm>
          <a:prstGeom prst="rect">
            <a:avLst/>
          </a:prstGeom>
          <a:noFill/>
        </p:spPr>
        <p:txBody>
          <a:bodyPr wrap="square" rtlCol="0">
            <a:spAutoFit/>
          </a:bodyPr>
          <a:lstStyle/>
          <a:p>
            <a:r>
              <a:rPr lang="en-ZA" dirty="0" smtClean="0"/>
              <a:t>Satisfied with health care services </a:t>
            </a:r>
            <a:endParaRPr lang="en-ZA" dirty="0"/>
          </a:p>
        </p:txBody>
      </p:sp>
      <p:sp>
        <p:nvSpPr>
          <p:cNvPr id="72" name="Content Placeholder 3"/>
          <p:cNvSpPr txBox="1">
            <a:spLocks/>
          </p:cNvSpPr>
          <p:nvPr/>
        </p:nvSpPr>
        <p:spPr>
          <a:xfrm>
            <a:off x="-15157" y="1659108"/>
            <a:ext cx="2288903" cy="4019575"/>
          </a:xfrm>
          <a:prstGeom prst="rect">
            <a:avLst/>
          </a:prstGeom>
        </p:spPr>
        <p:txBody>
          <a:bodyPr/>
          <a:lstStyle>
            <a:lvl1pPr marL="342891" indent="-342891" algn="l" rtl="0" eaLnBrk="0" fontAlgn="base" hangingPunct="0">
              <a:spcBef>
                <a:spcPct val="20000"/>
              </a:spcBef>
              <a:spcAft>
                <a:spcPct val="0"/>
              </a:spcAft>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FontTx/>
              <a:buNone/>
            </a:pPr>
            <a:r>
              <a:rPr lang="en-ZA" sz="1200" b="1" dirty="0" smtClean="0">
                <a:solidFill>
                  <a:schemeClr val="accent6">
                    <a:lumMod val="75000"/>
                  </a:schemeClr>
                </a:solidFill>
              </a:rPr>
              <a:t>The </a:t>
            </a:r>
            <a:r>
              <a:rPr lang="en-ZA" sz="1200" b="1" dirty="0">
                <a:solidFill>
                  <a:schemeClr val="accent6">
                    <a:lumMod val="75000"/>
                  </a:schemeClr>
                </a:solidFill>
              </a:rPr>
              <a:t>Concentration Index </a:t>
            </a:r>
            <a:r>
              <a:rPr lang="en-ZA" sz="1200" b="1" dirty="0" smtClean="0">
                <a:solidFill>
                  <a:schemeClr val="accent6">
                    <a:lumMod val="75000"/>
                  </a:schemeClr>
                </a:solidFill>
              </a:rPr>
              <a:t>Metric</a:t>
            </a:r>
          </a:p>
          <a:p>
            <a:pPr marL="0" indent="0" algn="just">
              <a:buFontTx/>
              <a:buNone/>
            </a:pPr>
            <a:endParaRPr lang="en-ZA" sz="1200" dirty="0" smtClean="0">
              <a:solidFill>
                <a:schemeClr val="accent6">
                  <a:lumMod val="75000"/>
                </a:schemeClr>
              </a:solidFill>
            </a:endParaRPr>
          </a:p>
          <a:p>
            <a:pPr marL="0" indent="0" algn="just">
              <a:buFontTx/>
              <a:buNone/>
            </a:pPr>
            <a:r>
              <a:rPr lang="en-ZA" sz="1200" dirty="0" smtClean="0">
                <a:solidFill>
                  <a:schemeClr val="accent6">
                    <a:lumMod val="75000"/>
                  </a:schemeClr>
                </a:solidFill>
              </a:rPr>
              <a:t>-1	</a:t>
            </a:r>
          </a:p>
          <a:p>
            <a:pPr marL="0" indent="0" algn="just">
              <a:buFontTx/>
              <a:buNone/>
            </a:pPr>
            <a:r>
              <a:rPr lang="en-ZA" sz="1200" dirty="0" smtClean="0">
                <a:solidFill>
                  <a:schemeClr val="accent6">
                    <a:lumMod val="75000"/>
                  </a:schemeClr>
                </a:solidFill>
              </a:rPr>
              <a:t>all of ill-health is concentrated in the poor</a:t>
            </a:r>
          </a:p>
          <a:p>
            <a:pPr algn="just"/>
            <a:endParaRPr lang="en-ZA" sz="1200" dirty="0" smtClean="0">
              <a:solidFill>
                <a:schemeClr val="accent6">
                  <a:lumMod val="75000"/>
                </a:schemeClr>
              </a:solidFill>
            </a:endParaRPr>
          </a:p>
          <a:p>
            <a:pPr algn="just"/>
            <a:endParaRPr lang="en-ZA" sz="1200" dirty="0" smtClean="0">
              <a:solidFill>
                <a:schemeClr val="accent6">
                  <a:lumMod val="75000"/>
                </a:schemeClr>
              </a:solidFill>
            </a:endParaRPr>
          </a:p>
          <a:p>
            <a:pPr algn="just"/>
            <a:endParaRPr lang="en-ZA" sz="1200" dirty="0" smtClean="0">
              <a:solidFill>
                <a:schemeClr val="accent6">
                  <a:lumMod val="75000"/>
                </a:schemeClr>
              </a:solidFill>
            </a:endParaRPr>
          </a:p>
          <a:p>
            <a:pPr marL="0" indent="0" algn="just">
              <a:buFontTx/>
              <a:buNone/>
            </a:pPr>
            <a:r>
              <a:rPr lang="en-ZA" sz="1200" dirty="0" smtClean="0">
                <a:solidFill>
                  <a:schemeClr val="accent6">
                    <a:lumMod val="75000"/>
                  </a:schemeClr>
                </a:solidFill>
              </a:rPr>
              <a:t>0	</a:t>
            </a:r>
          </a:p>
          <a:p>
            <a:pPr marL="0" indent="0" algn="just">
              <a:buFontTx/>
              <a:buNone/>
            </a:pPr>
            <a:r>
              <a:rPr lang="en-ZA" sz="1200" dirty="0" smtClean="0">
                <a:solidFill>
                  <a:schemeClr val="accent6">
                    <a:lumMod val="75000"/>
                  </a:schemeClr>
                </a:solidFill>
              </a:rPr>
              <a:t>equality</a:t>
            </a:r>
          </a:p>
          <a:p>
            <a:pPr algn="just"/>
            <a:endParaRPr lang="en-ZA" sz="1200" dirty="0" smtClean="0">
              <a:solidFill>
                <a:schemeClr val="accent6">
                  <a:lumMod val="75000"/>
                </a:schemeClr>
              </a:solidFill>
            </a:endParaRPr>
          </a:p>
          <a:p>
            <a:pPr algn="just"/>
            <a:endParaRPr lang="en-ZA" sz="1200" dirty="0" smtClean="0">
              <a:solidFill>
                <a:schemeClr val="accent6">
                  <a:lumMod val="75000"/>
                </a:schemeClr>
              </a:solidFill>
            </a:endParaRPr>
          </a:p>
          <a:p>
            <a:pPr algn="just"/>
            <a:endParaRPr lang="en-ZA" sz="1200" dirty="0" smtClean="0">
              <a:solidFill>
                <a:schemeClr val="accent6">
                  <a:lumMod val="75000"/>
                </a:schemeClr>
              </a:solidFill>
            </a:endParaRPr>
          </a:p>
          <a:p>
            <a:pPr marL="0" indent="0" algn="just">
              <a:buFontTx/>
              <a:buNone/>
            </a:pPr>
            <a:r>
              <a:rPr lang="en-ZA" sz="1200" dirty="0" smtClean="0">
                <a:solidFill>
                  <a:schemeClr val="accent6">
                    <a:lumMod val="75000"/>
                  </a:schemeClr>
                </a:solidFill>
              </a:rPr>
              <a:t>+1	</a:t>
            </a:r>
          </a:p>
          <a:p>
            <a:pPr marL="0" indent="0" algn="just">
              <a:buFontTx/>
              <a:buNone/>
            </a:pPr>
            <a:r>
              <a:rPr lang="en-ZA" sz="1200" dirty="0" smtClean="0">
                <a:solidFill>
                  <a:schemeClr val="accent6">
                    <a:lumMod val="75000"/>
                  </a:schemeClr>
                </a:solidFill>
              </a:rPr>
              <a:t>all of ill-health is concentrated in the rich</a:t>
            </a:r>
          </a:p>
        </p:txBody>
      </p:sp>
      <p:cxnSp>
        <p:nvCxnSpPr>
          <p:cNvPr id="74" name="Straight Connector 73"/>
          <p:cNvCxnSpPr/>
          <p:nvPr/>
        </p:nvCxnSpPr>
        <p:spPr>
          <a:xfrm>
            <a:off x="2273746" y="1723660"/>
            <a:ext cx="0" cy="39550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504375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36094" y="3"/>
            <a:ext cx="6119813" cy="981075"/>
          </a:xfrm>
        </p:spPr>
        <p:txBody>
          <a:bodyPr/>
          <a:lstStyle/>
          <a:p>
            <a:pPr>
              <a:defRPr/>
            </a:pPr>
            <a:r>
              <a:rPr lang="en-US" altLang="en-US" sz="3600" dirty="0">
                <a:solidFill>
                  <a:schemeClr val="bg1"/>
                </a:solidFill>
              </a:rPr>
              <a:t>National Health Insurance</a:t>
            </a: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2C3A2C0C-54CE-4A15-8DE0-19B258F93B5B}" type="slidenum">
              <a:rPr lang="es-ES" altLang="en-US">
                <a:solidFill>
                  <a:srgbClr val="000000"/>
                </a:solidFill>
                <a:latin typeface="Arial" panose="020B0604020202020204" pitchFamily="34" charset="0"/>
                <a:cs typeface="Arial" panose="020B0604020202020204" pitchFamily="34" charset="0"/>
              </a:rPr>
              <a:pPr fontAlgn="base">
                <a:spcBef>
                  <a:spcPct val="0"/>
                </a:spcBef>
                <a:spcAft>
                  <a:spcPct val="0"/>
                </a:spcAft>
                <a:defRPr/>
              </a:pPr>
              <a:t>33</a:t>
            </a:fld>
            <a:endParaRPr lang="es-ES" altLang="en-US">
              <a:solidFill>
                <a:srgbClr val="000000"/>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457200" y="1350170"/>
            <a:ext cx="11125200" cy="5207384"/>
          </a:xfrm>
          <a:prstGeom prst="rect">
            <a:avLst/>
          </a:prstGeom>
        </p:spPr>
        <p:txBody>
          <a:bodyPr/>
          <a:lstStyle>
            <a:lvl1pPr marL="342891" indent="-342891" algn="l" rtl="0" eaLnBrk="0" fontAlgn="base" hangingPunct="0">
              <a:spcBef>
                <a:spcPct val="20000"/>
              </a:spcBef>
              <a:spcAft>
                <a:spcPct val="0"/>
              </a:spcAft>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n-ZA" sz="2400" dirty="0" smtClean="0"/>
              <a:t>These socioeconomic gradients that exist across the different dimensions of healthcare access provide evidence of the continued inequitable state of South Africa’s healthcare system</a:t>
            </a:r>
          </a:p>
          <a:p>
            <a:pPr marL="0" indent="0" algn="just">
              <a:buFontTx/>
              <a:buNone/>
            </a:pPr>
            <a:endParaRPr lang="en-ZA" sz="2400" dirty="0" smtClean="0"/>
          </a:p>
          <a:p>
            <a:pPr algn="just"/>
            <a:r>
              <a:rPr lang="en-ZA" sz="2400" dirty="0" smtClean="0"/>
              <a:t>The transition therefore to NHI is imperative in light of The National Development Plan’s aim to achieve a significant shift in equity, efficiency and quality of healthcare service provision by 2030</a:t>
            </a:r>
          </a:p>
          <a:p>
            <a:pPr marL="0" indent="0" algn="just">
              <a:buFontTx/>
              <a:buNone/>
            </a:pPr>
            <a:endParaRPr lang="en-ZA" sz="2400" dirty="0" smtClean="0"/>
          </a:p>
          <a:p>
            <a:pPr algn="just"/>
            <a:r>
              <a:rPr lang="en-ZA" sz="2400" dirty="0" smtClean="0"/>
              <a:t>However, constraints in fiscal space asks serious questions as to how exactly the country needs to pursue the quest for universal health care (UHC) in the short-, medium- and longer-term</a:t>
            </a:r>
            <a:endParaRPr lang="en-ZA" sz="2400" dirty="0"/>
          </a:p>
        </p:txBody>
      </p:sp>
    </p:spTree>
    <p:extLst>
      <p:ext uri="{BB962C8B-B14F-4D97-AF65-F5344CB8AC3E}">
        <p14:creationId xmlns:p14="http://schemas.microsoft.com/office/powerpoint/2010/main" xmlns="" val="9217237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36094" y="3"/>
            <a:ext cx="6119813" cy="981075"/>
          </a:xfrm>
        </p:spPr>
        <p:txBody>
          <a:bodyPr/>
          <a:lstStyle/>
          <a:p>
            <a:pPr>
              <a:defRPr/>
            </a:pPr>
            <a:r>
              <a:rPr lang="en-US" altLang="en-US" sz="3600" dirty="0">
                <a:solidFill>
                  <a:schemeClr val="bg1"/>
                </a:solidFill>
              </a:rPr>
              <a:t>Required Social Investment</a:t>
            </a: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2C3A2C0C-54CE-4A15-8DE0-19B258F93B5B}" type="slidenum">
              <a:rPr lang="es-ES" altLang="en-US">
                <a:solidFill>
                  <a:srgbClr val="000000"/>
                </a:solidFill>
                <a:latin typeface="Arial" panose="020B0604020202020204" pitchFamily="34" charset="0"/>
                <a:cs typeface="Arial" panose="020B0604020202020204" pitchFamily="34" charset="0"/>
              </a:rPr>
              <a:pPr fontAlgn="base">
                <a:spcBef>
                  <a:spcPct val="0"/>
                </a:spcBef>
                <a:spcAft>
                  <a:spcPct val="0"/>
                </a:spcAft>
                <a:defRPr/>
              </a:pPr>
              <a:t>34</a:t>
            </a:fld>
            <a:endParaRPr lang="es-ES" altLang="en-US">
              <a:solidFill>
                <a:srgbClr val="000000"/>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646043" y="1052513"/>
            <a:ext cx="10936357" cy="5327719"/>
          </a:xfrm>
          <a:prstGeom prst="rect">
            <a:avLst/>
          </a:prstGeom>
        </p:spPr>
        <p:txBody>
          <a:bodyPr/>
          <a:lstStyle>
            <a:lvl1pPr marL="342891" indent="-342891" algn="l" rtl="0" eaLnBrk="0" fontAlgn="base" hangingPunct="0">
              <a:spcBef>
                <a:spcPct val="20000"/>
              </a:spcBef>
              <a:spcAft>
                <a:spcPct val="0"/>
              </a:spcAft>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ct val="150000"/>
              </a:lnSpc>
            </a:pPr>
            <a:r>
              <a:rPr lang="en-ZA" sz="2000" dirty="0" smtClean="0"/>
              <a:t>While many important healthcare programmes are being implemented and scaled up, there are in some instances is a lack of funding for large-scale prospective impact assessments, examples being the </a:t>
            </a:r>
          </a:p>
          <a:p>
            <a:pPr marL="741363" lvl="2" indent="-341313" algn="just">
              <a:lnSpc>
                <a:spcPct val="150000"/>
              </a:lnSpc>
              <a:buClr>
                <a:schemeClr val="tx2"/>
              </a:buClr>
            </a:pPr>
            <a:r>
              <a:rPr lang="en-ZA" sz="1800" dirty="0" smtClean="0"/>
              <a:t>integrated school health programme (ISHP), the implementation of the sugar tax, and proposed changes in tobacco control</a:t>
            </a:r>
          </a:p>
          <a:p>
            <a:pPr marL="741363" lvl="2" indent="-341313" algn="just">
              <a:lnSpc>
                <a:spcPct val="150000"/>
              </a:lnSpc>
              <a:buClr>
                <a:schemeClr val="tx2"/>
              </a:buClr>
            </a:pPr>
            <a:r>
              <a:rPr lang="en-US" sz="1800" dirty="0" smtClean="0"/>
              <a:t>Investment on social drivers of HIV epidemic especially among adolescent girls and young women, but not at the expense of young boys and strengthening sexual and reproductive health among youth</a:t>
            </a:r>
            <a:endParaRPr lang="en-ZA" sz="1800" dirty="0" smtClean="0"/>
          </a:p>
          <a:p>
            <a:pPr algn="just">
              <a:lnSpc>
                <a:spcPct val="200000"/>
              </a:lnSpc>
            </a:pPr>
            <a:endParaRPr lang="en-ZA" sz="2800" dirty="0"/>
          </a:p>
        </p:txBody>
      </p:sp>
    </p:spTree>
    <p:extLst>
      <p:ext uri="{BB962C8B-B14F-4D97-AF65-F5344CB8AC3E}">
        <p14:creationId xmlns:p14="http://schemas.microsoft.com/office/powerpoint/2010/main" xmlns="" val="40905681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4"/>
          <p:cNvSpPr txBox="1">
            <a:spLocks noGrp="1"/>
          </p:cNvSpPr>
          <p:nvPr>
            <p:ph type="ctrTitle"/>
          </p:nvPr>
        </p:nvSpPr>
        <p:spPr>
          <a:xfrm>
            <a:off x="3657600" y="2314333"/>
            <a:ext cx="7518400" cy="1546400"/>
          </a:xfrm>
          <a:prstGeom prst="rect">
            <a:avLst/>
          </a:prstGeom>
        </p:spPr>
        <p:txBody>
          <a:bodyPr spcFirstLastPara="1" vert="horz" wrap="square" lIns="121900" tIns="121900" rIns="121900" bIns="121900" rtlCol="0" anchor="b" anchorCtr="0">
            <a:noAutofit/>
          </a:bodyPr>
          <a:lstStyle/>
          <a:p>
            <a:pPr algn="r"/>
            <a:r>
              <a:rPr lang="en" dirty="0" smtClean="0"/>
              <a:t>Government and Public Service</a:t>
            </a:r>
            <a:endParaRPr dirty="0"/>
          </a:p>
        </p:txBody>
      </p:sp>
      <p:sp>
        <p:nvSpPr>
          <p:cNvPr id="361" name="Google Shape;361;p14"/>
          <p:cNvSpPr txBox="1"/>
          <p:nvPr/>
        </p:nvSpPr>
        <p:spPr>
          <a:xfrm>
            <a:off x="546100" y="2235200"/>
            <a:ext cx="2756000" cy="2362400"/>
          </a:xfrm>
          <a:prstGeom prst="rect">
            <a:avLst/>
          </a:prstGeom>
          <a:no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extBox 1"/>
          <p:cNvSpPr txBox="1"/>
          <p:nvPr/>
        </p:nvSpPr>
        <p:spPr>
          <a:xfrm>
            <a:off x="1403595" y="2752737"/>
            <a:ext cx="1041009" cy="1107996"/>
          </a:xfrm>
          <a:prstGeom prst="rect">
            <a:avLst/>
          </a:prstGeom>
          <a:noFill/>
        </p:spPr>
        <p:txBody>
          <a:bodyPr wrap="square" rtlCol="0">
            <a:spAutoFit/>
          </a:bodyPr>
          <a:lstStyle/>
          <a:p>
            <a:r>
              <a:rPr lang="en-ZA" sz="6600" dirty="0" smtClean="0">
                <a:solidFill>
                  <a:schemeClr val="bg1"/>
                </a:solidFill>
                <a:sym typeface="Webdings" panose="05030102010509060703" pitchFamily="18" charset="2"/>
              </a:rPr>
              <a:t></a:t>
            </a:r>
            <a:endParaRPr lang="en-ZA" sz="6600" dirty="0">
              <a:solidFill>
                <a:schemeClr val="bg1"/>
              </a:solidFill>
            </a:endParaRPr>
          </a:p>
        </p:txBody>
      </p:sp>
      <p:grpSp>
        <p:nvGrpSpPr>
          <p:cNvPr id="15" name="Group 14"/>
          <p:cNvGrpSpPr/>
          <p:nvPr/>
        </p:nvGrpSpPr>
        <p:grpSpPr>
          <a:xfrm>
            <a:off x="7522419" y="3860733"/>
            <a:ext cx="3653581" cy="2945252"/>
            <a:chOff x="8451669" y="3821308"/>
            <a:chExt cx="3653581" cy="2945252"/>
          </a:xfrm>
        </p:grpSpPr>
        <p:cxnSp>
          <p:nvCxnSpPr>
            <p:cNvPr id="4" name="Straight Connector 3"/>
            <p:cNvCxnSpPr/>
            <p:nvPr/>
          </p:nvCxnSpPr>
          <p:spPr>
            <a:xfrm>
              <a:off x="8451669" y="3860733"/>
              <a:ext cx="0" cy="2905827"/>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486167" y="4038073"/>
              <a:ext cx="970671" cy="14068"/>
            </a:xfrm>
            <a:prstGeom prst="line">
              <a:avLst/>
            </a:prstGeom>
            <a:ln w="28575">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8486166" y="4513757"/>
              <a:ext cx="970671" cy="14068"/>
            </a:xfrm>
            <a:prstGeom prst="line">
              <a:avLst/>
            </a:prstGeom>
            <a:ln w="28575">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8486166" y="5003510"/>
              <a:ext cx="970671" cy="14068"/>
            </a:xfrm>
            <a:prstGeom prst="line">
              <a:avLst/>
            </a:prstGeom>
            <a:ln w="28575">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8486166" y="5535465"/>
              <a:ext cx="970671" cy="14068"/>
            </a:xfrm>
            <a:prstGeom prst="line">
              <a:avLst/>
            </a:prstGeom>
            <a:ln w="28575">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486168" y="6031847"/>
              <a:ext cx="970671" cy="14068"/>
            </a:xfrm>
            <a:prstGeom prst="line">
              <a:avLst/>
            </a:prstGeom>
            <a:ln w="28575">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8486169" y="6543822"/>
              <a:ext cx="970671" cy="14068"/>
            </a:xfrm>
            <a:prstGeom prst="line">
              <a:avLst/>
            </a:prstGeom>
            <a:ln w="28575">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594166" y="3821308"/>
              <a:ext cx="2489982" cy="461665"/>
            </a:xfrm>
            <a:prstGeom prst="rect">
              <a:avLst/>
            </a:prstGeom>
            <a:noFill/>
          </p:spPr>
          <p:txBody>
            <a:bodyPr wrap="square" rtlCol="0">
              <a:spAutoFit/>
            </a:bodyPr>
            <a:lstStyle/>
            <a:p>
              <a:pPr algn="r"/>
              <a:r>
                <a:rPr lang="en-ZA" sz="1200" dirty="0" smtClean="0">
                  <a:solidFill>
                    <a:schemeClr val="accent1">
                      <a:lumMod val="50000"/>
                    </a:schemeClr>
                  </a:solidFill>
                </a:rPr>
                <a:t>Public Satisfaction (SASAS 2003-2017)</a:t>
              </a:r>
              <a:endParaRPr lang="en-ZA" sz="1200" dirty="0">
                <a:solidFill>
                  <a:schemeClr val="accent1">
                    <a:lumMod val="50000"/>
                  </a:schemeClr>
                </a:solidFill>
              </a:endParaRPr>
            </a:p>
          </p:txBody>
        </p:sp>
        <p:sp>
          <p:nvSpPr>
            <p:cNvPr id="22" name="TextBox 21"/>
            <p:cNvSpPr txBox="1"/>
            <p:nvPr/>
          </p:nvSpPr>
          <p:spPr>
            <a:xfrm>
              <a:off x="9615268" y="4309099"/>
              <a:ext cx="2489982" cy="461665"/>
            </a:xfrm>
            <a:prstGeom prst="rect">
              <a:avLst/>
            </a:prstGeom>
            <a:noFill/>
          </p:spPr>
          <p:txBody>
            <a:bodyPr wrap="square" rtlCol="0">
              <a:spAutoFit/>
            </a:bodyPr>
            <a:lstStyle/>
            <a:p>
              <a:pPr algn="r"/>
              <a:r>
                <a:rPr lang="en-ZA" sz="1200" dirty="0" smtClean="0">
                  <a:solidFill>
                    <a:schemeClr val="accent1">
                      <a:lumMod val="50000"/>
                    </a:schemeClr>
                  </a:solidFill>
                </a:rPr>
                <a:t>South African perception of service delivery</a:t>
              </a:r>
              <a:endParaRPr lang="en-ZA" sz="1200" dirty="0">
                <a:solidFill>
                  <a:schemeClr val="accent1">
                    <a:lumMod val="50000"/>
                  </a:schemeClr>
                </a:solidFill>
              </a:endParaRPr>
            </a:p>
          </p:txBody>
        </p:sp>
        <p:sp>
          <p:nvSpPr>
            <p:cNvPr id="23" name="TextBox 22"/>
            <p:cNvSpPr txBox="1"/>
            <p:nvPr/>
          </p:nvSpPr>
          <p:spPr>
            <a:xfrm>
              <a:off x="9594166" y="4844732"/>
              <a:ext cx="2489982" cy="276999"/>
            </a:xfrm>
            <a:prstGeom prst="rect">
              <a:avLst/>
            </a:prstGeom>
            <a:noFill/>
          </p:spPr>
          <p:txBody>
            <a:bodyPr wrap="square" rtlCol="0">
              <a:spAutoFit/>
            </a:bodyPr>
            <a:lstStyle/>
            <a:p>
              <a:pPr algn="r"/>
              <a:r>
                <a:rPr lang="en-ZA" sz="1200" dirty="0" smtClean="0">
                  <a:solidFill>
                    <a:schemeClr val="accent1">
                      <a:lumMod val="50000"/>
                    </a:schemeClr>
                  </a:solidFill>
                </a:rPr>
                <a:t>Trust in the political system</a:t>
              </a:r>
              <a:endParaRPr lang="en-ZA" sz="1200" dirty="0">
                <a:solidFill>
                  <a:schemeClr val="accent1">
                    <a:lumMod val="50000"/>
                  </a:schemeClr>
                </a:solidFill>
              </a:endParaRPr>
            </a:p>
          </p:txBody>
        </p:sp>
        <p:sp>
          <p:nvSpPr>
            <p:cNvPr id="24" name="TextBox 23"/>
            <p:cNvSpPr txBox="1"/>
            <p:nvPr/>
          </p:nvSpPr>
          <p:spPr>
            <a:xfrm>
              <a:off x="9615268" y="5335849"/>
              <a:ext cx="2489982" cy="276999"/>
            </a:xfrm>
            <a:prstGeom prst="rect">
              <a:avLst/>
            </a:prstGeom>
            <a:noFill/>
          </p:spPr>
          <p:txBody>
            <a:bodyPr wrap="square" rtlCol="0">
              <a:spAutoFit/>
            </a:bodyPr>
            <a:lstStyle/>
            <a:p>
              <a:pPr algn="r"/>
              <a:r>
                <a:rPr lang="en-ZA" sz="1200" dirty="0" smtClean="0">
                  <a:solidFill>
                    <a:schemeClr val="accent1">
                      <a:lumMod val="50000"/>
                    </a:schemeClr>
                  </a:solidFill>
                </a:rPr>
                <a:t>Corruption as a societal problem</a:t>
              </a:r>
              <a:endParaRPr lang="en-ZA" sz="1200" dirty="0">
                <a:solidFill>
                  <a:schemeClr val="accent1">
                    <a:lumMod val="50000"/>
                  </a:schemeClr>
                </a:solidFill>
              </a:endParaRPr>
            </a:p>
          </p:txBody>
        </p:sp>
        <p:sp>
          <p:nvSpPr>
            <p:cNvPr id="25" name="TextBox 24"/>
            <p:cNvSpPr txBox="1"/>
            <p:nvPr/>
          </p:nvSpPr>
          <p:spPr>
            <a:xfrm>
              <a:off x="9491337" y="5850908"/>
              <a:ext cx="2613913" cy="461665"/>
            </a:xfrm>
            <a:prstGeom prst="rect">
              <a:avLst/>
            </a:prstGeom>
            <a:noFill/>
          </p:spPr>
          <p:txBody>
            <a:bodyPr wrap="square" rtlCol="0">
              <a:spAutoFit/>
            </a:bodyPr>
            <a:lstStyle/>
            <a:p>
              <a:pPr algn="r"/>
              <a:r>
                <a:rPr lang="en-US" sz="1200" dirty="0">
                  <a:solidFill>
                    <a:schemeClr val="accent1">
                      <a:lumMod val="50000"/>
                    </a:schemeClr>
                  </a:solidFill>
                </a:rPr>
                <a:t>Repositioning and Professionalising Local Government</a:t>
              </a:r>
              <a:endParaRPr lang="en-ZA" sz="1200" dirty="0">
                <a:solidFill>
                  <a:schemeClr val="accent1">
                    <a:lumMod val="50000"/>
                  </a:schemeClr>
                </a:solidFill>
              </a:endParaRPr>
            </a:p>
          </p:txBody>
        </p:sp>
        <p:sp>
          <p:nvSpPr>
            <p:cNvPr id="26" name="TextBox 25"/>
            <p:cNvSpPr txBox="1"/>
            <p:nvPr/>
          </p:nvSpPr>
          <p:spPr>
            <a:xfrm>
              <a:off x="9615268" y="6386541"/>
              <a:ext cx="2489982" cy="276999"/>
            </a:xfrm>
            <a:prstGeom prst="rect">
              <a:avLst/>
            </a:prstGeom>
            <a:noFill/>
          </p:spPr>
          <p:txBody>
            <a:bodyPr wrap="square" rtlCol="0">
              <a:spAutoFit/>
            </a:bodyPr>
            <a:lstStyle/>
            <a:p>
              <a:pPr algn="r"/>
              <a:r>
                <a:rPr lang="en-ZA" sz="1200" dirty="0">
                  <a:solidFill>
                    <a:schemeClr val="accent1">
                      <a:lumMod val="50000"/>
                    </a:schemeClr>
                  </a:solidFill>
                </a:rPr>
                <a:t>Reconfiguring SOEs landscape</a:t>
              </a:r>
            </a:p>
          </p:txBody>
        </p:sp>
      </p:grpSp>
    </p:spTree>
    <p:extLst>
      <p:ext uri="{BB962C8B-B14F-4D97-AF65-F5344CB8AC3E}">
        <p14:creationId xmlns:p14="http://schemas.microsoft.com/office/powerpoint/2010/main" xmlns="" val="8066644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9A28D2-F63F-42FB-9823-F147A934F832}"/>
              </a:ext>
            </a:extLst>
          </p:cNvPr>
          <p:cNvSpPr>
            <a:spLocks noGrp="1"/>
          </p:cNvSpPr>
          <p:nvPr>
            <p:ph type="title"/>
          </p:nvPr>
        </p:nvSpPr>
        <p:spPr>
          <a:xfrm>
            <a:off x="1560513" y="404813"/>
            <a:ext cx="9072562" cy="338554"/>
          </a:xfrm>
          <a:effectLst/>
        </p:spPr>
        <p:txBody>
          <a:bodyPr/>
          <a:lstStyle/>
          <a:p>
            <a:r>
              <a:rPr lang="en-US" sz="2800" dirty="0">
                <a:solidFill>
                  <a:schemeClr val="bg1"/>
                </a:solidFill>
              </a:rPr>
              <a:t>Public satisfaction with different areas of government performance (SASAS 2003 – 2017)</a:t>
            </a:r>
          </a:p>
        </p:txBody>
      </p:sp>
      <p:sp>
        <p:nvSpPr>
          <p:cNvPr id="5" name="Rectangle 4">
            <a:extLst>
              <a:ext uri="{FF2B5EF4-FFF2-40B4-BE49-F238E27FC236}">
                <a16:creationId xmlns:a16="http://schemas.microsoft.com/office/drawing/2014/main" xmlns="" id="{5B976496-6C49-40F9-AFB5-1979E6CC61DD}"/>
              </a:ext>
            </a:extLst>
          </p:cNvPr>
          <p:cNvSpPr/>
          <p:nvPr/>
        </p:nvSpPr>
        <p:spPr bwMode="auto">
          <a:xfrm>
            <a:off x="9254494" y="4918483"/>
            <a:ext cx="255437" cy="255437"/>
          </a:xfrm>
          <a:prstGeom prst="rect">
            <a:avLst/>
          </a:prstGeom>
          <a:solidFill>
            <a:schemeClr val="bg1">
              <a:lumMod val="50000"/>
            </a:schemeClr>
          </a:solidFill>
          <a:ln w="12700">
            <a:noFill/>
            <a:round/>
            <a:headEnd/>
            <a:tailEnd/>
          </a:ln>
          <a:effectLst/>
        </p:spPr>
        <p:txBody>
          <a:bodyPr wrap="square" lIns="0" tIns="0" rIns="0" bIns="0" rtlCol="0" anchor="t">
            <a:noAutofit/>
          </a:bodyPr>
          <a:lstStyle/>
          <a:p>
            <a:pPr algn="l"/>
            <a:endParaRPr lang="en-GB" dirty="0">
              <a:solidFill>
                <a:schemeClr val="bg1"/>
              </a:solidFill>
              <a:latin typeface="+mj-lt"/>
            </a:endParaRPr>
          </a:p>
        </p:txBody>
      </p:sp>
      <p:sp>
        <p:nvSpPr>
          <p:cNvPr id="6" name="Rectangle 5">
            <a:extLst>
              <a:ext uri="{FF2B5EF4-FFF2-40B4-BE49-F238E27FC236}">
                <a16:creationId xmlns:a16="http://schemas.microsoft.com/office/drawing/2014/main" xmlns="" id="{D2AB9155-F961-4749-B29B-2D1E153EC431}"/>
              </a:ext>
            </a:extLst>
          </p:cNvPr>
          <p:cNvSpPr/>
          <p:nvPr/>
        </p:nvSpPr>
        <p:spPr bwMode="auto">
          <a:xfrm>
            <a:off x="6589409" y="4918483"/>
            <a:ext cx="255437" cy="255437"/>
          </a:xfrm>
          <a:prstGeom prst="rect">
            <a:avLst/>
          </a:prstGeom>
          <a:solidFill>
            <a:schemeClr val="bg1">
              <a:lumMod val="50000"/>
            </a:schemeClr>
          </a:solidFill>
          <a:ln w="12700">
            <a:noFill/>
            <a:round/>
            <a:headEnd/>
            <a:tailEnd/>
          </a:ln>
          <a:effectLst/>
        </p:spPr>
        <p:txBody>
          <a:bodyPr wrap="square" lIns="0" tIns="0" rIns="0" bIns="0" rtlCol="0" anchor="t">
            <a:noAutofit/>
          </a:bodyPr>
          <a:lstStyle/>
          <a:p>
            <a:pPr algn="l"/>
            <a:endParaRPr lang="en-GB" dirty="0">
              <a:solidFill>
                <a:schemeClr val="bg1"/>
              </a:solidFill>
              <a:latin typeface="+mj-lt"/>
            </a:endParaRPr>
          </a:p>
        </p:txBody>
      </p:sp>
      <p:sp>
        <p:nvSpPr>
          <p:cNvPr id="7" name="Rectangle 6">
            <a:extLst>
              <a:ext uri="{FF2B5EF4-FFF2-40B4-BE49-F238E27FC236}">
                <a16:creationId xmlns:a16="http://schemas.microsoft.com/office/drawing/2014/main" xmlns="" id="{392BEB15-3282-4892-8FFE-8E861FCA69C3}"/>
              </a:ext>
            </a:extLst>
          </p:cNvPr>
          <p:cNvSpPr/>
          <p:nvPr/>
        </p:nvSpPr>
        <p:spPr bwMode="auto">
          <a:xfrm>
            <a:off x="3916917" y="4918483"/>
            <a:ext cx="255437" cy="255437"/>
          </a:xfrm>
          <a:prstGeom prst="rect">
            <a:avLst/>
          </a:prstGeom>
          <a:solidFill>
            <a:schemeClr val="bg1">
              <a:lumMod val="50000"/>
            </a:schemeClr>
          </a:solidFill>
          <a:ln w="12700">
            <a:noFill/>
            <a:round/>
            <a:headEnd/>
            <a:tailEnd/>
          </a:ln>
          <a:effectLst/>
        </p:spPr>
        <p:txBody>
          <a:bodyPr wrap="square" lIns="0" tIns="0" rIns="0" bIns="0" rtlCol="0" anchor="t">
            <a:noAutofit/>
          </a:bodyPr>
          <a:lstStyle/>
          <a:p>
            <a:pPr algn="l"/>
            <a:endParaRPr lang="en-GB" dirty="0">
              <a:solidFill>
                <a:schemeClr val="bg1"/>
              </a:solidFill>
              <a:latin typeface="+mj-lt"/>
            </a:endParaRPr>
          </a:p>
        </p:txBody>
      </p:sp>
      <p:grpSp>
        <p:nvGrpSpPr>
          <p:cNvPr id="19" name="Group 18"/>
          <p:cNvGrpSpPr/>
          <p:nvPr/>
        </p:nvGrpSpPr>
        <p:grpSpPr>
          <a:xfrm>
            <a:off x="2333699" y="1233326"/>
            <a:ext cx="6021307" cy="255437"/>
            <a:chOff x="2348443" y="1390651"/>
            <a:chExt cx="6021307" cy="255437"/>
          </a:xfrm>
        </p:grpSpPr>
        <p:sp>
          <p:nvSpPr>
            <p:cNvPr id="8" name="Rectangle 7">
              <a:extLst>
                <a:ext uri="{FF2B5EF4-FFF2-40B4-BE49-F238E27FC236}">
                  <a16:creationId xmlns:a16="http://schemas.microsoft.com/office/drawing/2014/main" xmlns="" id="{EDC986ED-40CA-418D-96AC-ED542A2ADD7A}"/>
                </a:ext>
              </a:extLst>
            </p:cNvPr>
            <p:cNvSpPr/>
            <p:nvPr/>
          </p:nvSpPr>
          <p:spPr bwMode="auto">
            <a:xfrm>
              <a:off x="2572111" y="1390651"/>
              <a:ext cx="255437" cy="255437"/>
            </a:xfrm>
            <a:prstGeom prst="rect">
              <a:avLst/>
            </a:prstGeom>
            <a:solidFill>
              <a:schemeClr val="tx1"/>
            </a:solidFill>
            <a:ln w="12700">
              <a:noFill/>
              <a:round/>
              <a:headEnd/>
              <a:tailEnd/>
            </a:ln>
            <a:effectLst/>
          </p:spPr>
          <p:txBody>
            <a:bodyPr wrap="square" lIns="0" tIns="0" rIns="0" bIns="0" rtlCol="0" anchor="t">
              <a:noAutofit/>
            </a:bodyPr>
            <a:lstStyle/>
            <a:p>
              <a:pPr algn="l"/>
              <a:endParaRPr lang="en-GB" dirty="0">
                <a:solidFill>
                  <a:schemeClr val="bg1"/>
                </a:solidFill>
                <a:latin typeface="+mj-lt"/>
              </a:endParaRPr>
            </a:p>
          </p:txBody>
        </p:sp>
        <p:sp>
          <p:nvSpPr>
            <p:cNvPr id="9" name="Rectangle 8">
              <a:extLst>
                <a:ext uri="{FF2B5EF4-FFF2-40B4-BE49-F238E27FC236}">
                  <a16:creationId xmlns:a16="http://schemas.microsoft.com/office/drawing/2014/main" xmlns="" id="{EE671862-0F11-40C1-BA66-19F1BC1B9A94}"/>
                </a:ext>
              </a:extLst>
            </p:cNvPr>
            <p:cNvSpPr/>
            <p:nvPr/>
          </p:nvSpPr>
          <p:spPr bwMode="auto">
            <a:xfrm>
              <a:off x="5248880" y="1390651"/>
              <a:ext cx="255437" cy="255437"/>
            </a:xfrm>
            <a:prstGeom prst="rect">
              <a:avLst/>
            </a:prstGeom>
            <a:solidFill>
              <a:schemeClr val="tx1"/>
            </a:solidFill>
            <a:ln w="12700">
              <a:noFill/>
              <a:round/>
              <a:headEnd/>
              <a:tailEnd/>
            </a:ln>
            <a:effectLst/>
          </p:spPr>
          <p:txBody>
            <a:bodyPr wrap="square" lIns="0" tIns="0" rIns="0" bIns="0" rtlCol="0" anchor="t">
              <a:noAutofit/>
            </a:bodyPr>
            <a:lstStyle/>
            <a:p>
              <a:pPr algn="l"/>
              <a:endParaRPr lang="en-GB" dirty="0">
                <a:solidFill>
                  <a:schemeClr val="bg1"/>
                </a:solidFill>
                <a:latin typeface="+mj-lt"/>
              </a:endParaRPr>
            </a:p>
          </p:txBody>
        </p:sp>
        <p:sp>
          <p:nvSpPr>
            <p:cNvPr id="10" name="Rectangle 9">
              <a:extLst>
                <a:ext uri="{FF2B5EF4-FFF2-40B4-BE49-F238E27FC236}">
                  <a16:creationId xmlns:a16="http://schemas.microsoft.com/office/drawing/2014/main" xmlns="" id="{263BE198-840D-44F7-A0FF-3487E0531D27}"/>
                </a:ext>
              </a:extLst>
            </p:cNvPr>
            <p:cNvSpPr/>
            <p:nvPr/>
          </p:nvSpPr>
          <p:spPr bwMode="auto">
            <a:xfrm>
              <a:off x="7886572" y="1390651"/>
              <a:ext cx="255437" cy="255437"/>
            </a:xfrm>
            <a:prstGeom prst="rect">
              <a:avLst/>
            </a:prstGeom>
            <a:solidFill>
              <a:schemeClr val="tx1"/>
            </a:solidFill>
            <a:ln w="12700">
              <a:noFill/>
              <a:round/>
              <a:headEnd/>
              <a:tailEnd/>
            </a:ln>
            <a:effectLst/>
          </p:spPr>
          <p:txBody>
            <a:bodyPr wrap="square" lIns="0" tIns="0" rIns="0" bIns="0" rtlCol="0" anchor="t">
              <a:noAutofit/>
            </a:bodyPr>
            <a:lstStyle/>
            <a:p>
              <a:pPr algn="l"/>
              <a:endParaRPr lang="en-GB" dirty="0">
                <a:solidFill>
                  <a:schemeClr val="bg1"/>
                </a:solidFill>
                <a:latin typeface="+mj-lt"/>
              </a:endParaRPr>
            </a:p>
          </p:txBody>
        </p:sp>
        <p:sp>
          <p:nvSpPr>
            <p:cNvPr id="12" name="TextBox 11">
              <a:extLst>
                <a:ext uri="{FF2B5EF4-FFF2-40B4-BE49-F238E27FC236}">
                  <a16:creationId xmlns:a16="http://schemas.microsoft.com/office/drawing/2014/main" xmlns="" id="{4CAC276F-2673-4CB4-BC0A-53A509928A29}"/>
                </a:ext>
              </a:extLst>
            </p:cNvPr>
            <p:cNvSpPr txBox="1"/>
            <p:nvPr/>
          </p:nvSpPr>
          <p:spPr>
            <a:xfrm>
              <a:off x="2348443" y="1448406"/>
              <a:ext cx="706344" cy="153888"/>
            </a:xfrm>
            <a:prstGeom prst="rect">
              <a:avLst/>
            </a:prstGeom>
            <a:noFill/>
            <a:ln w="6350">
              <a:noFill/>
              <a:prstDash val="dash"/>
            </a:ln>
            <a:effectLst/>
          </p:spPr>
          <p:txBody>
            <a:bodyPr wrap="square" lIns="0" tIns="0" rIns="0" bIns="0" rtlCol="0">
              <a:spAutoFit/>
            </a:bodyPr>
            <a:lstStyle/>
            <a:p>
              <a:pPr algn="ctr"/>
              <a:r>
                <a:rPr lang="en-US" sz="1000" b="1" dirty="0">
                  <a:solidFill>
                    <a:schemeClr val="bg1"/>
                  </a:solidFill>
                  <a:latin typeface="+mj-lt"/>
                  <a:ea typeface="Open Sans" panose="020B0606030504020204" pitchFamily="34" charset="0"/>
                  <a:cs typeface="Open Sans" panose="020B0606030504020204" pitchFamily="34" charset="0"/>
                </a:rPr>
                <a:t>1</a:t>
              </a:r>
            </a:p>
          </p:txBody>
        </p:sp>
        <p:sp>
          <p:nvSpPr>
            <p:cNvPr id="13" name="TextBox 12">
              <a:extLst>
                <a:ext uri="{FF2B5EF4-FFF2-40B4-BE49-F238E27FC236}">
                  <a16:creationId xmlns:a16="http://schemas.microsoft.com/office/drawing/2014/main" xmlns="" id="{4EAD747B-1715-45FA-B941-E66E906E3A02}"/>
                </a:ext>
              </a:extLst>
            </p:cNvPr>
            <p:cNvSpPr txBox="1"/>
            <p:nvPr/>
          </p:nvSpPr>
          <p:spPr>
            <a:xfrm>
              <a:off x="5022118" y="1448406"/>
              <a:ext cx="706344" cy="153888"/>
            </a:xfrm>
            <a:prstGeom prst="rect">
              <a:avLst/>
            </a:prstGeom>
            <a:noFill/>
            <a:ln w="6350">
              <a:noFill/>
              <a:prstDash val="dash"/>
            </a:ln>
            <a:effectLst/>
          </p:spPr>
          <p:txBody>
            <a:bodyPr wrap="square" lIns="0" tIns="0" rIns="0" bIns="0" rtlCol="0">
              <a:spAutoFit/>
            </a:bodyPr>
            <a:lstStyle/>
            <a:p>
              <a:pPr algn="ctr"/>
              <a:r>
                <a:rPr lang="en-US" sz="1000" b="1" dirty="0">
                  <a:solidFill>
                    <a:schemeClr val="bg1"/>
                  </a:solidFill>
                  <a:latin typeface="+mj-lt"/>
                  <a:ea typeface="Open Sans" panose="020B0606030504020204" pitchFamily="34" charset="0"/>
                  <a:cs typeface="Open Sans" panose="020B0606030504020204" pitchFamily="34" charset="0"/>
                </a:rPr>
                <a:t>3</a:t>
              </a:r>
            </a:p>
          </p:txBody>
        </p:sp>
        <p:sp>
          <p:nvSpPr>
            <p:cNvPr id="14" name="TextBox 13">
              <a:extLst>
                <a:ext uri="{FF2B5EF4-FFF2-40B4-BE49-F238E27FC236}">
                  <a16:creationId xmlns:a16="http://schemas.microsoft.com/office/drawing/2014/main" xmlns="" id="{93FA29D9-4502-49A7-A6FC-221E0FBF225A}"/>
                </a:ext>
              </a:extLst>
            </p:cNvPr>
            <p:cNvSpPr txBox="1"/>
            <p:nvPr/>
          </p:nvSpPr>
          <p:spPr>
            <a:xfrm>
              <a:off x="7663406" y="1448406"/>
              <a:ext cx="706344" cy="153888"/>
            </a:xfrm>
            <a:prstGeom prst="rect">
              <a:avLst/>
            </a:prstGeom>
            <a:noFill/>
            <a:ln w="6350">
              <a:noFill/>
              <a:prstDash val="dash"/>
            </a:ln>
            <a:effectLst/>
          </p:spPr>
          <p:txBody>
            <a:bodyPr wrap="square" lIns="0" tIns="0" rIns="0" bIns="0" rtlCol="0">
              <a:spAutoFit/>
            </a:bodyPr>
            <a:lstStyle/>
            <a:p>
              <a:pPr algn="ctr"/>
              <a:r>
                <a:rPr lang="en-US" sz="1000" b="1">
                  <a:solidFill>
                    <a:schemeClr val="bg1"/>
                  </a:solidFill>
                  <a:latin typeface="+mj-lt"/>
                  <a:ea typeface="Open Sans" panose="020B0606030504020204" pitchFamily="34" charset="0"/>
                  <a:cs typeface="Open Sans" panose="020B0606030504020204" pitchFamily="34" charset="0"/>
                </a:rPr>
                <a:t>5</a:t>
              </a:r>
              <a:endParaRPr lang="en-US" sz="1000" b="1" dirty="0">
                <a:solidFill>
                  <a:schemeClr val="bg1"/>
                </a:solidFill>
                <a:latin typeface="+mj-lt"/>
                <a:ea typeface="Open Sans" panose="020B0606030504020204" pitchFamily="34" charset="0"/>
                <a:cs typeface="Open Sans" panose="020B0606030504020204" pitchFamily="34" charset="0"/>
              </a:endParaRPr>
            </a:p>
          </p:txBody>
        </p:sp>
      </p:grpSp>
      <p:sp>
        <p:nvSpPr>
          <p:cNvPr id="11" name="TextBox 10">
            <a:extLst>
              <a:ext uri="{FF2B5EF4-FFF2-40B4-BE49-F238E27FC236}">
                <a16:creationId xmlns:a16="http://schemas.microsoft.com/office/drawing/2014/main" xmlns="" id="{73A1E21A-6ACE-4D1A-97A0-2831B7A9A9F5}"/>
              </a:ext>
            </a:extLst>
          </p:cNvPr>
          <p:cNvSpPr txBox="1"/>
          <p:nvPr/>
        </p:nvSpPr>
        <p:spPr>
          <a:xfrm>
            <a:off x="1645378" y="1582746"/>
            <a:ext cx="2237986" cy="923330"/>
          </a:xfrm>
          <a:prstGeom prst="rect">
            <a:avLst/>
          </a:prstGeom>
          <a:noFill/>
          <a:ln w="6350">
            <a:noFill/>
            <a:prstDash val="dash"/>
          </a:ln>
          <a:effectLst/>
        </p:spPr>
        <p:txBody>
          <a:bodyPr wrap="square" lIns="0" tIns="0" rIns="0" bIns="0" rtlCol="0">
            <a:spAutoFit/>
          </a:bodyPr>
          <a:lstStyle/>
          <a:p>
            <a:pPr algn="ctr"/>
            <a:r>
              <a:rPr lang="en-US" sz="1200" b="1" dirty="0">
                <a:solidFill>
                  <a:schemeClr val="accent2"/>
                </a:solidFill>
                <a:ea typeface="Open Sans" panose="020B0606030504020204" pitchFamily="34" charset="0"/>
                <a:cs typeface="Open Sans" panose="020B0606030504020204" pitchFamily="34" charset="0"/>
              </a:rPr>
              <a:t>Social grants</a:t>
            </a:r>
            <a:r>
              <a:rPr lang="en-US" sz="1200" dirty="0">
                <a:solidFill>
                  <a:srgbClr val="000000"/>
                </a:solidFill>
                <a:ea typeface="Open Sans" panose="020B0606030504020204" pitchFamily="34" charset="0"/>
                <a:cs typeface="Open Sans" panose="020B0606030504020204" pitchFamily="34" charset="0"/>
              </a:rPr>
              <a:t>: highest public approval rating at 72% in 2017. However, the level of satisfaction shows a decline of 5% since 2010.</a:t>
            </a:r>
          </a:p>
        </p:txBody>
      </p:sp>
      <p:sp>
        <p:nvSpPr>
          <p:cNvPr id="15" name="TextBox 14">
            <a:extLst>
              <a:ext uri="{FF2B5EF4-FFF2-40B4-BE49-F238E27FC236}">
                <a16:creationId xmlns:a16="http://schemas.microsoft.com/office/drawing/2014/main" xmlns="" id="{65D12A27-7F6E-478C-BFD4-BD31190EF3AF}"/>
              </a:ext>
            </a:extLst>
          </p:cNvPr>
          <p:cNvSpPr txBox="1"/>
          <p:nvPr/>
        </p:nvSpPr>
        <p:spPr>
          <a:xfrm>
            <a:off x="4249211" y="1582746"/>
            <a:ext cx="2237986" cy="1384995"/>
          </a:xfrm>
          <a:prstGeom prst="rect">
            <a:avLst/>
          </a:prstGeom>
          <a:noFill/>
          <a:ln w="6350">
            <a:noFill/>
            <a:prstDash val="dash"/>
          </a:ln>
          <a:effectLst/>
        </p:spPr>
        <p:txBody>
          <a:bodyPr wrap="square" lIns="0" tIns="0" rIns="0" bIns="0" rtlCol="0">
            <a:spAutoFit/>
          </a:bodyPr>
          <a:lstStyle/>
          <a:p>
            <a:pPr algn="ctr"/>
            <a:r>
              <a:rPr lang="en-US" sz="1200" dirty="0">
                <a:solidFill>
                  <a:srgbClr val="000000"/>
                </a:solidFill>
                <a:ea typeface="Open Sans" panose="020B0606030504020204" pitchFamily="34" charset="0"/>
                <a:cs typeface="Open Sans" panose="020B0606030504020204" pitchFamily="34" charset="0"/>
              </a:rPr>
              <a:t>Satisfaction with </a:t>
            </a:r>
            <a:r>
              <a:rPr lang="en-US" sz="1200" b="1" dirty="0">
                <a:solidFill>
                  <a:schemeClr val="accent2"/>
                </a:solidFill>
                <a:ea typeface="Open Sans" panose="020B0606030504020204" pitchFamily="34" charset="0"/>
                <a:cs typeface="Open Sans" panose="020B0606030504020204" pitchFamily="34" charset="0"/>
              </a:rPr>
              <a:t>water and sanitation</a:t>
            </a:r>
            <a:r>
              <a:rPr lang="en-US" sz="1200" dirty="0">
                <a:solidFill>
                  <a:srgbClr val="000000"/>
                </a:solidFill>
                <a:ea typeface="Open Sans" panose="020B0606030504020204" pitchFamily="34" charset="0"/>
                <a:cs typeface="Open Sans" panose="020B0606030504020204" pitchFamily="34" charset="0"/>
              </a:rPr>
              <a:t> has received fairly consistent ratings between 2003 and 2015; however, since 2010 the approval ratings are down by 7%.</a:t>
            </a:r>
          </a:p>
          <a:p>
            <a:endParaRPr lang="en-US" dirty="0">
              <a:solidFill>
                <a:srgbClr val="000000"/>
              </a:solidFill>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xmlns="" id="{1E2D16CD-B895-43A8-B5CA-C3267E63C8D0}"/>
              </a:ext>
            </a:extLst>
          </p:cNvPr>
          <p:cNvSpPr txBox="1"/>
          <p:nvPr/>
        </p:nvSpPr>
        <p:spPr>
          <a:xfrm>
            <a:off x="6920647" y="1539107"/>
            <a:ext cx="2237986" cy="1292662"/>
          </a:xfrm>
          <a:prstGeom prst="rect">
            <a:avLst/>
          </a:prstGeom>
          <a:noFill/>
          <a:ln w="6350">
            <a:noFill/>
            <a:prstDash val="dash"/>
          </a:ln>
          <a:effectLst/>
        </p:spPr>
        <p:txBody>
          <a:bodyPr wrap="square" lIns="0" tIns="0" rIns="0" bIns="0" rtlCol="0">
            <a:spAutoFit/>
          </a:bodyPr>
          <a:lstStyle/>
          <a:p>
            <a:pPr algn="ctr"/>
            <a:r>
              <a:rPr lang="en-US" sz="1200" dirty="0">
                <a:solidFill>
                  <a:srgbClr val="000000"/>
                </a:solidFill>
                <a:ea typeface="Open Sans" panose="020B0606030504020204" pitchFamily="34" charset="0"/>
                <a:cs typeface="Open Sans" panose="020B0606030504020204" pitchFamily="34" charset="0"/>
              </a:rPr>
              <a:t>Areas of greatest public concern are </a:t>
            </a:r>
            <a:r>
              <a:rPr lang="en-US" sz="1200" b="1" dirty="0">
                <a:solidFill>
                  <a:schemeClr val="accent2"/>
                </a:solidFill>
                <a:ea typeface="Open Sans" panose="020B0606030504020204" pitchFamily="34" charset="0"/>
                <a:cs typeface="Open Sans" panose="020B0606030504020204" pitchFamily="34" charset="0"/>
              </a:rPr>
              <a:t>job creation </a:t>
            </a:r>
            <a:r>
              <a:rPr lang="en-US" sz="1200" dirty="0">
                <a:solidFill>
                  <a:srgbClr val="000000"/>
                </a:solidFill>
                <a:ea typeface="Open Sans" panose="020B0606030504020204" pitchFamily="34" charset="0"/>
                <a:cs typeface="Open Sans" panose="020B0606030504020204" pitchFamily="34" charset="0"/>
              </a:rPr>
              <a:t>(6% down from 2010), </a:t>
            </a:r>
            <a:r>
              <a:rPr lang="en-US" sz="1200" b="1" dirty="0">
                <a:solidFill>
                  <a:schemeClr val="accent2"/>
                </a:solidFill>
                <a:ea typeface="Open Sans" panose="020B0606030504020204" pitchFamily="34" charset="0"/>
                <a:cs typeface="Open Sans" panose="020B0606030504020204" pitchFamily="34" charset="0"/>
              </a:rPr>
              <a:t>crime reduction </a:t>
            </a:r>
            <a:r>
              <a:rPr lang="en-US" sz="1200" dirty="0">
                <a:solidFill>
                  <a:srgbClr val="000000"/>
                </a:solidFill>
                <a:ea typeface="Open Sans" panose="020B0606030504020204" pitchFamily="34" charset="0"/>
                <a:cs typeface="Open Sans" panose="020B0606030504020204" pitchFamily="34" charset="0"/>
              </a:rPr>
              <a:t>(8% change since 2010), and </a:t>
            </a:r>
            <a:r>
              <a:rPr lang="en-US" sz="1200" b="1" dirty="0">
                <a:solidFill>
                  <a:schemeClr val="accent2"/>
                </a:solidFill>
                <a:ea typeface="Open Sans" panose="020B0606030504020204" pitchFamily="34" charset="0"/>
                <a:cs typeface="Open Sans" panose="020B0606030504020204" pitchFamily="34" charset="0"/>
              </a:rPr>
              <a:t>low-cost housing</a:t>
            </a:r>
            <a:r>
              <a:rPr lang="en-US" sz="1200" dirty="0">
                <a:solidFill>
                  <a:srgbClr val="000000"/>
                </a:solidFill>
                <a:ea typeface="Open Sans" panose="020B0606030504020204" pitchFamily="34" charset="0"/>
                <a:cs typeface="Open Sans" panose="020B0606030504020204" pitchFamily="34" charset="0"/>
              </a:rPr>
              <a:t> (3% down since 2010).</a:t>
            </a:r>
          </a:p>
          <a:p>
            <a:pPr algn="ctr"/>
            <a:r>
              <a:rPr lang="en-US" sz="1200" dirty="0" smtClean="0">
                <a:solidFill>
                  <a:srgbClr val="000000"/>
                </a:solidFill>
                <a:ea typeface="Open Sans" panose="020B0606030504020204" pitchFamily="34" charset="0"/>
                <a:cs typeface="Open Sans" panose="020B0606030504020204" pitchFamily="34" charset="0"/>
              </a:rPr>
              <a:t>.</a:t>
            </a:r>
            <a:endParaRPr lang="en-US" sz="1200" dirty="0">
              <a:solidFill>
                <a:srgbClr val="000000"/>
              </a:solidFill>
              <a:ea typeface="Open Sans" panose="020B0606030504020204" pitchFamily="34" charset="0"/>
              <a:cs typeface="Open Sans" panose="020B0606030504020204" pitchFamily="34" charset="0"/>
            </a:endParaRPr>
          </a:p>
        </p:txBody>
      </p:sp>
      <p:sp>
        <p:nvSpPr>
          <p:cNvPr id="17" name="Freeform 84">
            <a:extLst>
              <a:ext uri="{FF2B5EF4-FFF2-40B4-BE49-F238E27FC236}">
                <a16:creationId xmlns:a16="http://schemas.microsoft.com/office/drawing/2014/main" xmlns="" id="{BE600141-B9BE-45E7-875F-8FACF5336546}"/>
              </a:ext>
            </a:extLst>
          </p:cNvPr>
          <p:cNvSpPr>
            <a:spLocks/>
          </p:cNvSpPr>
          <p:nvPr/>
        </p:nvSpPr>
        <p:spPr bwMode="auto">
          <a:xfrm>
            <a:off x="2166736" y="3031984"/>
            <a:ext cx="1175716" cy="1173191"/>
          </a:xfrm>
          <a:custGeom>
            <a:avLst/>
            <a:gdLst>
              <a:gd name="T0" fmla="*/ 1172 w 1182"/>
              <a:gd name="T1" fmla="*/ 706 h 1179"/>
              <a:gd name="T2" fmla="*/ 1182 w 1182"/>
              <a:gd name="T3" fmla="*/ 619 h 1179"/>
              <a:gd name="T4" fmla="*/ 1082 w 1182"/>
              <a:gd name="T5" fmla="*/ 588 h 1179"/>
              <a:gd name="T6" fmla="*/ 1075 w 1182"/>
              <a:gd name="T7" fmla="*/ 511 h 1179"/>
              <a:gd name="T8" fmla="*/ 1168 w 1182"/>
              <a:gd name="T9" fmla="*/ 459 h 1179"/>
              <a:gd name="T10" fmla="*/ 1143 w 1182"/>
              <a:gd name="T11" fmla="*/ 377 h 1179"/>
              <a:gd name="T12" fmla="*/ 1038 w 1182"/>
              <a:gd name="T13" fmla="*/ 389 h 1179"/>
              <a:gd name="T14" fmla="*/ 999 w 1182"/>
              <a:gd name="T15" fmla="*/ 319 h 1179"/>
              <a:gd name="T16" fmla="*/ 1062 w 1182"/>
              <a:gd name="T17" fmla="*/ 234 h 1179"/>
              <a:gd name="T18" fmla="*/ 1006 w 1182"/>
              <a:gd name="T19" fmla="*/ 171 h 1179"/>
              <a:gd name="T20" fmla="*/ 916 w 1182"/>
              <a:gd name="T21" fmla="*/ 224 h 1179"/>
              <a:gd name="T22" fmla="*/ 850 w 1182"/>
              <a:gd name="T23" fmla="*/ 175 h 1179"/>
              <a:gd name="T24" fmla="*/ 873 w 1182"/>
              <a:gd name="T25" fmla="*/ 72 h 1179"/>
              <a:gd name="T26" fmla="*/ 797 w 1182"/>
              <a:gd name="T27" fmla="*/ 37 h 1179"/>
              <a:gd name="T28" fmla="*/ 735 w 1182"/>
              <a:gd name="T29" fmla="*/ 123 h 1179"/>
              <a:gd name="T30" fmla="*/ 654 w 1182"/>
              <a:gd name="T31" fmla="*/ 105 h 1179"/>
              <a:gd name="T32" fmla="*/ 633 w 1182"/>
              <a:gd name="T33" fmla="*/ 2 h 1179"/>
              <a:gd name="T34" fmla="*/ 591 w 1182"/>
              <a:gd name="T35" fmla="*/ 0 h 1179"/>
              <a:gd name="T36" fmla="*/ 549 w 1182"/>
              <a:gd name="T37" fmla="*/ 2 h 1179"/>
              <a:gd name="T38" fmla="*/ 528 w 1182"/>
              <a:gd name="T39" fmla="*/ 105 h 1179"/>
              <a:gd name="T40" fmla="*/ 447 w 1182"/>
              <a:gd name="T41" fmla="*/ 123 h 1179"/>
              <a:gd name="T42" fmla="*/ 386 w 1182"/>
              <a:gd name="T43" fmla="*/ 37 h 1179"/>
              <a:gd name="T44" fmla="*/ 310 w 1182"/>
              <a:gd name="T45" fmla="*/ 72 h 1179"/>
              <a:gd name="T46" fmla="*/ 333 w 1182"/>
              <a:gd name="T47" fmla="*/ 175 h 1179"/>
              <a:gd name="T48" fmla="*/ 267 w 1182"/>
              <a:gd name="T49" fmla="*/ 224 h 1179"/>
              <a:gd name="T50" fmla="*/ 176 w 1182"/>
              <a:gd name="T51" fmla="*/ 171 h 1179"/>
              <a:gd name="T52" fmla="*/ 120 w 1182"/>
              <a:gd name="T53" fmla="*/ 234 h 1179"/>
              <a:gd name="T54" fmla="*/ 183 w 1182"/>
              <a:gd name="T55" fmla="*/ 319 h 1179"/>
              <a:gd name="T56" fmla="*/ 144 w 1182"/>
              <a:gd name="T57" fmla="*/ 389 h 1179"/>
              <a:gd name="T58" fmla="*/ 40 w 1182"/>
              <a:gd name="T59" fmla="*/ 377 h 1179"/>
              <a:gd name="T60" fmla="*/ 14 w 1182"/>
              <a:gd name="T61" fmla="*/ 459 h 1179"/>
              <a:gd name="T62" fmla="*/ 107 w 1182"/>
              <a:gd name="T63" fmla="*/ 511 h 1179"/>
              <a:gd name="T64" fmla="*/ 100 w 1182"/>
              <a:gd name="T65" fmla="*/ 588 h 1179"/>
              <a:gd name="T66" fmla="*/ 0 w 1182"/>
              <a:gd name="T67" fmla="*/ 619 h 1179"/>
              <a:gd name="T68" fmla="*/ 10 w 1182"/>
              <a:gd name="T69" fmla="*/ 706 h 1179"/>
              <a:gd name="T70" fmla="*/ 116 w 1182"/>
              <a:gd name="T71" fmla="*/ 716 h 1179"/>
              <a:gd name="T72" fmla="*/ 140 w 1182"/>
              <a:gd name="T73" fmla="*/ 786 h 1179"/>
              <a:gd name="T74" fmla="*/ 61 w 1182"/>
              <a:gd name="T75" fmla="*/ 856 h 1179"/>
              <a:gd name="T76" fmla="*/ 107 w 1182"/>
              <a:gd name="T77" fmla="*/ 932 h 1179"/>
              <a:gd name="T78" fmla="*/ 207 w 1182"/>
              <a:gd name="T79" fmla="*/ 898 h 1179"/>
              <a:gd name="T80" fmla="*/ 256 w 1182"/>
              <a:gd name="T81" fmla="*/ 951 h 1179"/>
              <a:gd name="T82" fmla="*/ 212 w 1182"/>
              <a:gd name="T83" fmla="*/ 1047 h 1179"/>
              <a:gd name="T84" fmla="*/ 285 w 1182"/>
              <a:gd name="T85" fmla="*/ 1099 h 1179"/>
              <a:gd name="T86" fmla="*/ 363 w 1182"/>
              <a:gd name="T87" fmla="*/ 1027 h 1179"/>
              <a:gd name="T88" fmla="*/ 427 w 1182"/>
              <a:gd name="T89" fmla="*/ 1055 h 1179"/>
              <a:gd name="T90" fmla="*/ 426 w 1182"/>
              <a:gd name="T91" fmla="*/ 1161 h 1179"/>
              <a:gd name="T92" fmla="*/ 514 w 1182"/>
              <a:gd name="T93" fmla="*/ 1179 h 1179"/>
              <a:gd name="T94" fmla="*/ 557 w 1182"/>
              <a:gd name="T95" fmla="*/ 1082 h 1179"/>
              <a:gd name="T96" fmla="*/ 591 w 1182"/>
              <a:gd name="T97" fmla="*/ 1083 h 1179"/>
              <a:gd name="T98" fmla="*/ 626 w 1182"/>
              <a:gd name="T99" fmla="*/ 1082 h 1179"/>
              <a:gd name="T100" fmla="*/ 668 w 1182"/>
              <a:gd name="T101" fmla="*/ 1179 h 1179"/>
              <a:gd name="T102" fmla="*/ 756 w 1182"/>
              <a:gd name="T103" fmla="*/ 1161 h 1179"/>
              <a:gd name="T104" fmla="*/ 755 w 1182"/>
              <a:gd name="T105" fmla="*/ 1055 h 1179"/>
              <a:gd name="T106" fmla="*/ 819 w 1182"/>
              <a:gd name="T107" fmla="*/ 1027 h 1179"/>
              <a:gd name="T108" fmla="*/ 897 w 1182"/>
              <a:gd name="T109" fmla="*/ 1099 h 1179"/>
              <a:gd name="T110" fmla="*/ 970 w 1182"/>
              <a:gd name="T111" fmla="*/ 1047 h 1179"/>
              <a:gd name="T112" fmla="*/ 927 w 1182"/>
              <a:gd name="T113" fmla="*/ 951 h 1179"/>
              <a:gd name="T114" fmla="*/ 975 w 1182"/>
              <a:gd name="T115" fmla="*/ 898 h 1179"/>
              <a:gd name="T116" fmla="*/ 1076 w 1182"/>
              <a:gd name="T117" fmla="*/ 932 h 1179"/>
              <a:gd name="T118" fmla="*/ 1121 w 1182"/>
              <a:gd name="T119" fmla="*/ 856 h 1179"/>
              <a:gd name="T120" fmla="*/ 1042 w 1182"/>
              <a:gd name="T121" fmla="*/ 786 h 1179"/>
              <a:gd name="T122" fmla="*/ 1066 w 1182"/>
              <a:gd name="T123" fmla="*/ 716 h 1179"/>
              <a:gd name="T124" fmla="*/ 1172 w 1182"/>
              <a:gd name="T125" fmla="*/ 70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179">
                <a:moveTo>
                  <a:pt x="1172" y="706"/>
                </a:moveTo>
                <a:cubicBezTo>
                  <a:pt x="1177" y="678"/>
                  <a:pt x="1181" y="649"/>
                  <a:pt x="1182" y="619"/>
                </a:cubicBezTo>
                <a:cubicBezTo>
                  <a:pt x="1082" y="588"/>
                  <a:pt x="1082" y="588"/>
                  <a:pt x="1082" y="588"/>
                </a:cubicBezTo>
                <a:cubicBezTo>
                  <a:pt x="1082" y="562"/>
                  <a:pt x="1080" y="536"/>
                  <a:pt x="1075" y="511"/>
                </a:cubicBezTo>
                <a:cubicBezTo>
                  <a:pt x="1168" y="459"/>
                  <a:pt x="1168" y="459"/>
                  <a:pt x="1168" y="459"/>
                </a:cubicBezTo>
                <a:cubicBezTo>
                  <a:pt x="1161" y="431"/>
                  <a:pt x="1153" y="403"/>
                  <a:pt x="1143" y="377"/>
                </a:cubicBezTo>
                <a:cubicBezTo>
                  <a:pt x="1038" y="389"/>
                  <a:pt x="1038" y="389"/>
                  <a:pt x="1038" y="389"/>
                </a:cubicBezTo>
                <a:cubicBezTo>
                  <a:pt x="1027" y="364"/>
                  <a:pt x="1014" y="341"/>
                  <a:pt x="999" y="319"/>
                </a:cubicBezTo>
                <a:cubicBezTo>
                  <a:pt x="1062" y="234"/>
                  <a:pt x="1062" y="234"/>
                  <a:pt x="1062" y="234"/>
                </a:cubicBezTo>
                <a:cubicBezTo>
                  <a:pt x="1045" y="211"/>
                  <a:pt x="1026" y="190"/>
                  <a:pt x="1006" y="171"/>
                </a:cubicBezTo>
                <a:cubicBezTo>
                  <a:pt x="916" y="224"/>
                  <a:pt x="916" y="224"/>
                  <a:pt x="916" y="224"/>
                </a:cubicBezTo>
                <a:cubicBezTo>
                  <a:pt x="895" y="206"/>
                  <a:pt x="873" y="189"/>
                  <a:pt x="850" y="175"/>
                </a:cubicBezTo>
                <a:cubicBezTo>
                  <a:pt x="873" y="72"/>
                  <a:pt x="873" y="72"/>
                  <a:pt x="873" y="72"/>
                </a:cubicBezTo>
                <a:cubicBezTo>
                  <a:pt x="848" y="58"/>
                  <a:pt x="823" y="47"/>
                  <a:pt x="797" y="37"/>
                </a:cubicBezTo>
                <a:cubicBezTo>
                  <a:pt x="735" y="123"/>
                  <a:pt x="735" y="123"/>
                  <a:pt x="735" y="123"/>
                </a:cubicBezTo>
                <a:cubicBezTo>
                  <a:pt x="709" y="115"/>
                  <a:pt x="682" y="109"/>
                  <a:pt x="654" y="105"/>
                </a:cubicBezTo>
                <a:cubicBezTo>
                  <a:pt x="633" y="2"/>
                  <a:pt x="633" y="2"/>
                  <a:pt x="633" y="2"/>
                </a:cubicBezTo>
                <a:cubicBezTo>
                  <a:pt x="619" y="1"/>
                  <a:pt x="605" y="0"/>
                  <a:pt x="591" y="0"/>
                </a:cubicBezTo>
                <a:cubicBezTo>
                  <a:pt x="577" y="0"/>
                  <a:pt x="563" y="1"/>
                  <a:pt x="549" y="2"/>
                </a:cubicBezTo>
                <a:cubicBezTo>
                  <a:pt x="528" y="105"/>
                  <a:pt x="528" y="105"/>
                  <a:pt x="528" y="105"/>
                </a:cubicBezTo>
                <a:cubicBezTo>
                  <a:pt x="500" y="109"/>
                  <a:pt x="473" y="115"/>
                  <a:pt x="447" y="123"/>
                </a:cubicBezTo>
                <a:cubicBezTo>
                  <a:pt x="386" y="37"/>
                  <a:pt x="386" y="37"/>
                  <a:pt x="386" y="37"/>
                </a:cubicBezTo>
                <a:cubicBezTo>
                  <a:pt x="359" y="47"/>
                  <a:pt x="334" y="58"/>
                  <a:pt x="310" y="72"/>
                </a:cubicBezTo>
                <a:cubicBezTo>
                  <a:pt x="333" y="175"/>
                  <a:pt x="333" y="175"/>
                  <a:pt x="333" y="175"/>
                </a:cubicBezTo>
                <a:cubicBezTo>
                  <a:pt x="309" y="189"/>
                  <a:pt x="287" y="206"/>
                  <a:pt x="267" y="224"/>
                </a:cubicBezTo>
                <a:cubicBezTo>
                  <a:pt x="176" y="171"/>
                  <a:pt x="176" y="171"/>
                  <a:pt x="176" y="171"/>
                </a:cubicBezTo>
                <a:cubicBezTo>
                  <a:pt x="156" y="190"/>
                  <a:pt x="137" y="211"/>
                  <a:pt x="120" y="234"/>
                </a:cubicBezTo>
                <a:cubicBezTo>
                  <a:pt x="183" y="319"/>
                  <a:pt x="183" y="319"/>
                  <a:pt x="183" y="319"/>
                </a:cubicBezTo>
                <a:cubicBezTo>
                  <a:pt x="168" y="341"/>
                  <a:pt x="155" y="364"/>
                  <a:pt x="144" y="389"/>
                </a:cubicBezTo>
                <a:cubicBezTo>
                  <a:pt x="40" y="377"/>
                  <a:pt x="40" y="377"/>
                  <a:pt x="40" y="377"/>
                </a:cubicBezTo>
                <a:cubicBezTo>
                  <a:pt x="29" y="403"/>
                  <a:pt x="21" y="431"/>
                  <a:pt x="14" y="459"/>
                </a:cubicBezTo>
                <a:cubicBezTo>
                  <a:pt x="107" y="511"/>
                  <a:pt x="107" y="511"/>
                  <a:pt x="107" y="511"/>
                </a:cubicBezTo>
                <a:cubicBezTo>
                  <a:pt x="103" y="536"/>
                  <a:pt x="100" y="562"/>
                  <a:pt x="100" y="588"/>
                </a:cubicBezTo>
                <a:cubicBezTo>
                  <a:pt x="0" y="619"/>
                  <a:pt x="0" y="619"/>
                  <a:pt x="0" y="619"/>
                </a:cubicBezTo>
                <a:cubicBezTo>
                  <a:pt x="1" y="649"/>
                  <a:pt x="5" y="678"/>
                  <a:pt x="10" y="706"/>
                </a:cubicBezTo>
                <a:cubicBezTo>
                  <a:pt x="116" y="716"/>
                  <a:pt x="116" y="716"/>
                  <a:pt x="116" y="716"/>
                </a:cubicBezTo>
                <a:cubicBezTo>
                  <a:pt x="122" y="740"/>
                  <a:pt x="130" y="764"/>
                  <a:pt x="140" y="786"/>
                </a:cubicBezTo>
                <a:cubicBezTo>
                  <a:pt x="61" y="856"/>
                  <a:pt x="61" y="856"/>
                  <a:pt x="61" y="856"/>
                </a:cubicBezTo>
                <a:cubicBezTo>
                  <a:pt x="74" y="883"/>
                  <a:pt x="90" y="908"/>
                  <a:pt x="107" y="932"/>
                </a:cubicBezTo>
                <a:cubicBezTo>
                  <a:pt x="207" y="898"/>
                  <a:pt x="207" y="898"/>
                  <a:pt x="207" y="898"/>
                </a:cubicBezTo>
                <a:cubicBezTo>
                  <a:pt x="222" y="917"/>
                  <a:pt x="238" y="934"/>
                  <a:pt x="256" y="951"/>
                </a:cubicBezTo>
                <a:cubicBezTo>
                  <a:pt x="212" y="1047"/>
                  <a:pt x="212" y="1047"/>
                  <a:pt x="212" y="1047"/>
                </a:cubicBezTo>
                <a:cubicBezTo>
                  <a:pt x="235" y="1066"/>
                  <a:pt x="259" y="1083"/>
                  <a:pt x="285" y="1099"/>
                </a:cubicBezTo>
                <a:cubicBezTo>
                  <a:pt x="363" y="1027"/>
                  <a:pt x="363" y="1027"/>
                  <a:pt x="363" y="1027"/>
                </a:cubicBezTo>
                <a:cubicBezTo>
                  <a:pt x="384" y="1038"/>
                  <a:pt x="405" y="1047"/>
                  <a:pt x="427" y="1055"/>
                </a:cubicBezTo>
                <a:cubicBezTo>
                  <a:pt x="426" y="1161"/>
                  <a:pt x="426" y="1161"/>
                  <a:pt x="426" y="1161"/>
                </a:cubicBezTo>
                <a:cubicBezTo>
                  <a:pt x="455" y="1169"/>
                  <a:pt x="484" y="1175"/>
                  <a:pt x="514" y="1179"/>
                </a:cubicBezTo>
                <a:cubicBezTo>
                  <a:pt x="557" y="1082"/>
                  <a:pt x="557" y="1082"/>
                  <a:pt x="557" y="1082"/>
                </a:cubicBezTo>
                <a:cubicBezTo>
                  <a:pt x="568" y="1083"/>
                  <a:pt x="580" y="1083"/>
                  <a:pt x="591" y="1083"/>
                </a:cubicBezTo>
                <a:cubicBezTo>
                  <a:pt x="603" y="1083"/>
                  <a:pt x="614" y="1083"/>
                  <a:pt x="626" y="1082"/>
                </a:cubicBezTo>
                <a:cubicBezTo>
                  <a:pt x="668" y="1179"/>
                  <a:pt x="668" y="1179"/>
                  <a:pt x="668" y="1179"/>
                </a:cubicBezTo>
                <a:cubicBezTo>
                  <a:pt x="698" y="1175"/>
                  <a:pt x="728" y="1169"/>
                  <a:pt x="756" y="1161"/>
                </a:cubicBezTo>
                <a:cubicBezTo>
                  <a:pt x="755" y="1055"/>
                  <a:pt x="755" y="1055"/>
                  <a:pt x="755" y="1055"/>
                </a:cubicBezTo>
                <a:cubicBezTo>
                  <a:pt x="777" y="1047"/>
                  <a:pt x="799" y="1038"/>
                  <a:pt x="819" y="1027"/>
                </a:cubicBezTo>
                <a:cubicBezTo>
                  <a:pt x="897" y="1099"/>
                  <a:pt x="897" y="1099"/>
                  <a:pt x="897" y="1099"/>
                </a:cubicBezTo>
                <a:cubicBezTo>
                  <a:pt x="923" y="1083"/>
                  <a:pt x="947" y="1066"/>
                  <a:pt x="970" y="1047"/>
                </a:cubicBezTo>
                <a:cubicBezTo>
                  <a:pt x="927" y="951"/>
                  <a:pt x="927" y="951"/>
                  <a:pt x="927" y="951"/>
                </a:cubicBezTo>
                <a:cubicBezTo>
                  <a:pt x="944" y="934"/>
                  <a:pt x="960" y="917"/>
                  <a:pt x="975" y="898"/>
                </a:cubicBezTo>
                <a:cubicBezTo>
                  <a:pt x="1076" y="932"/>
                  <a:pt x="1076" y="932"/>
                  <a:pt x="1076" y="932"/>
                </a:cubicBezTo>
                <a:cubicBezTo>
                  <a:pt x="1093" y="908"/>
                  <a:pt x="1108" y="883"/>
                  <a:pt x="1121" y="856"/>
                </a:cubicBezTo>
                <a:cubicBezTo>
                  <a:pt x="1042" y="786"/>
                  <a:pt x="1042" y="786"/>
                  <a:pt x="1042" y="786"/>
                </a:cubicBezTo>
                <a:cubicBezTo>
                  <a:pt x="1052" y="764"/>
                  <a:pt x="1060" y="740"/>
                  <a:pt x="1066" y="716"/>
                </a:cubicBezTo>
                <a:lnTo>
                  <a:pt x="1172" y="706"/>
                </a:lnTo>
                <a:close/>
              </a:path>
            </a:pathLst>
          </a:custGeom>
          <a:solidFill>
            <a:schemeClr val="tx1"/>
          </a:solidFill>
          <a:ln>
            <a:noFill/>
          </a:ln>
          <a:effectLst/>
        </p:spPr>
        <p:txBody>
          <a:bodyPr vert="horz" wrap="square" lIns="91440" tIns="45720" rIns="91440" bIns="45720" numCol="1" anchor="t" anchorCtr="0" compatLnSpc="1">
            <a:prstTxWarp prst="textNoShape">
              <a:avLst/>
            </a:prstTxWarp>
          </a:bodyPr>
          <a:lstStyle/>
          <a:p>
            <a:endParaRPr lang="en-US" sz="10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Oval 87">
            <a:extLst>
              <a:ext uri="{FF2B5EF4-FFF2-40B4-BE49-F238E27FC236}">
                <a16:creationId xmlns:a16="http://schemas.microsoft.com/office/drawing/2014/main" xmlns="" id="{1C27B751-1044-404B-8491-6A3E26CCB37B}"/>
              </a:ext>
            </a:extLst>
          </p:cNvPr>
          <p:cNvSpPr>
            <a:spLocks noChangeArrowheads="1"/>
          </p:cNvSpPr>
          <p:nvPr/>
        </p:nvSpPr>
        <p:spPr bwMode="auto">
          <a:xfrm>
            <a:off x="2341658" y="3206152"/>
            <a:ext cx="825872" cy="824852"/>
          </a:xfrm>
          <a:prstGeom prst="ellipse">
            <a:avLst/>
          </a:pr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Freeform 84">
            <a:extLst>
              <a:ext uri="{FF2B5EF4-FFF2-40B4-BE49-F238E27FC236}">
                <a16:creationId xmlns:a16="http://schemas.microsoft.com/office/drawing/2014/main" xmlns="" id="{E8A51E8F-E261-4331-A5DE-A3FF6D0AFA1D}"/>
              </a:ext>
            </a:extLst>
          </p:cNvPr>
          <p:cNvSpPr>
            <a:spLocks/>
          </p:cNvSpPr>
          <p:nvPr/>
        </p:nvSpPr>
        <p:spPr bwMode="auto">
          <a:xfrm>
            <a:off x="7448273" y="3031984"/>
            <a:ext cx="1175716" cy="1173191"/>
          </a:xfrm>
          <a:custGeom>
            <a:avLst/>
            <a:gdLst>
              <a:gd name="T0" fmla="*/ 1172 w 1182"/>
              <a:gd name="T1" fmla="*/ 706 h 1179"/>
              <a:gd name="T2" fmla="*/ 1182 w 1182"/>
              <a:gd name="T3" fmla="*/ 619 h 1179"/>
              <a:gd name="T4" fmla="*/ 1082 w 1182"/>
              <a:gd name="T5" fmla="*/ 588 h 1179"/>
              <a:gd name="T6" fmla="*/ 1075 w 1182"/>
              <a:gd name="T7" fmla="*/ 511 h 1179"/>
              <a:gd name="T8" fmla="*/ 1168 w 1182"/>
              <a:gd name="T9" fmla="*/ 459 h 1179"/>
              <a:gd name="T10" fmla="*/ 1143 w 1182"/>
              <a:gd name="T11" fmla="*/ 377 h 1179"/>
              <a:gd name="T12" fmla="*/ 1038 w 1182"/>
              <a:gd name="T13" fmla="*/ 389 h 1179"/>
              <a:gd name="T14" fmla="*/ 999 w 1182"/>
              <a:gd name="T15" fmla="*/ 319 h 1179"/>
              <a:gd name="T16" fmla="*/ 1062 w 1182"/>
              <a:gd name="T17" fmla="*/ 234 h 1179"/>
              <a:gd name="T18" fmla="*/ 1006 w 1182"/>
              <a:gd name="T19" fmla="*/ 171 h 1179"/>
              <a:gd name="T20" fmla="*/ 916 w 1182"/>
              <a:gd name="T21" fmla="*/ 224 h 1179"/>
              <a:gd name="T22" fmla="*/ 850 w 1182"/>
              <a:gd name="T23" fmla="*/ 175 h 1179"/>
              <a:gd name="T24" fmla="*/ 873 w 1182"/>
              <a:gd name="T25" fmla="*/ 72 h 1179"/>
              <a:gd name="T26" fmla="*/ 797 w 1182"/>
              <a:gd name="T27" fmla="*/ 37 h 1179"/>
              <a:gd name="T28" fmla="*/ 735 w 1182"/>
              <a:gd name="T29" fmla="*/ 123 h 1179"/>
              <a:gd name="T30" fmla="*/ 654 w 1182"/>
              <a:gd name="T31" fmla="*/ 105 h 1179"/>
              <a:gd name="T32" fmla="*/ 633 w 1182"/>
              <a:gd name="T33" fmla="*/ 2 h 1179"/>
              <a:gd name="T34" fmla="*/ 591 w 1182"/>
              <a:gd name="T35" fmla="*/ 0 h 1179"/>
              <a:gd name="T36" fmla="*/ 549 w 1182"/>
              <a:gd name="T37" fmla="*/ 2 h 1179"/>
              <a:gd name="T38" fmla="*/ 528 w 1182"/>
              <a:gd name="T39" fmla="*/ 105 h 1179"/>
              <a:gd name="T40" fmla="*/ 447 w 1182"/>
              <a:gd name="T41" fmla="*/ 123 h 1179"/>
              <a:gd name="T42" fmla="*/ 386 w 1182"/>
              <a:gd name="T43" fmla="*/ 37 h 1179"/>
              <a:gd name="T44" fmla="*/ 310 w 1182"/>
              <a:gd name="T45" fmla="*/ 72 h 1179"/>
              <a:gd name="T46" fmla="*/ 333 w 1182"/>
              <a:gd name="T47" fmla="*/ 175 h 1179"/>
              <a:gd name="T48" fmla="*/ 267 w 1182"/>
              <a:gd name="T49" fmla="*/ 224 h 1179"/>
              <a:gd name="T50" fmla="*/ 176 w 1182"/>
              <a:gd name="T51" fmla="*/ 171 h 1179"/>
              <a:gd name="T52" fmla="*/ 120 w 1182"/>
              <a:gd name="T53" fmla="*/ 234 h 1179"/>
              <a:gd name="T54" fmla="*/ 183 w 1182"/>
              <a:gd name="T55" fmla="*/ 319 h 1179"/>
              <a:gd name="T56" fmla="*/ 144 w 1182"/>
              <a:gd name="T57" fmla="*/ 389 h 1179"/>
              <a:gd name="T58" fmla="*/ 40 w 1182"/>
              <a:gd name="T59" fmla="*/ 377 h 1179"/>
              <a:gd name="T60" fmla="*/ 14 w 1182"/>
              <a:gd name="T61" fmla="*/ 459 h 1179"/>
              <a:gd name="T62" fmla="*/ 107 w 1182"/>
              <a:gd name="T63" fmla="*/ 511 h 1179"/>
              <a:gd name="T64" fmla="*/ 100 w 1182"/>
              <a:gd name="T65" fmla="*/ 588 h 1179"/>
              <a:gd name="T66" fmla="*/ 0 w 1182"/>
              <a:gd name="T67" fmla="*/ 619 h 1179"/>
              <a:gd name="T68" fmla="*/ 10 w 1182"/>
              <a:gd name="T69" fmla="*/ 706 h 1179"/>
              <a:gd name="T70" fmla="*/ 116 w 1182"/>
              <a:gd name="T71" fmla="*/ 716 h 1179"/>
              <a:gd name="T72" fmla="*/ 140 w 1182"/>
              <a:gd name="T73" fmla="*/ 786 h 1179"/>
              <a:gd name="T74" fmla="*/ 61 w 1182"/>
              <a:gd name="T75" fmla="*/ 856 h 1179"/>
              <a:gd name="T76" fmla="*/ 107 w 1182"/>
              <a:gd name="T77" fmla="*/ 932 h 1179"/>
              <a:gd name="T78" fmla="*/ 207 w 1182"/>
              <a:gd name="T79" fmla="*/ 898 h 1179"/>
              <a:gd name="T80" fmla="*/ 256 w 1182"/>
              <a:gd name="T81" fmla="*/ 951 h 1179"/>
              <a:gd name="T82" fmla="*/ 212 w 1182"/>
              <a:gd name="T83" fmla="*/ 1047 h 1179"/>
              <a:gd name="T84" fmla="*/ 285 w 1182"/>
              <a:gd name="T85" fmla="*/ 1099 h 1179"/>
              <a:gd name="T86" fmla="*/ 363 w 1182"/>
              <a:gd name="T87" fmla="*/ 1027 h 1179"/>
              <a:gd name="T88" fmla="*/ 427 w 1182"/>
              <a:gd name="T89" fmla="*/ 1055 h 1179"/>
              <a:gd name="T90" fmla="*/ 426 w 1182"/>
              <a:gd name="T91" fmla="*/ 1161 h 1179"/>
              <a:gd name="T92" fmla="*/ 514 w 1182"/>
              <a:gd name="T93" fmla="*/ 1179 h 1179"/>
              <a:gd name="T94" fmla="*/ 557 w 1182"/>
              <a:gd name="T95" fmla="*/ 1082 h 1179"/>
              <a:gd name="T96" fmla="*/ 591 w 1182"/>
              <a:gd name="T97" fmla="*/ 1083 h 1179"/>
              <a:gd name="T98" fmla="*/ 626 w 1182"/>
              <a:gd name="T99" fmla="*/ 1082 h 1179"/>
              <a:gd name="T100" fmla="*/ 668 w 1182"/>
              <a:gd name="T101" fmla="*/ 1179 h 1179"/>
              <a:gd name="T102" fmla="*/ 756 w 1182"/>
              <a:gd name="T103" fmla="*/ 1161 h 1179"/>
              <a:gd name="T104" fmla="*/ 755 w 1182"/>
              <a:gd name="T105" fmla="*/ 1055 h 1179"/>
              <a:gd name="T106" fmla="*/ 819 w 1182"/>
              <a:gd name="T107" fmla="*/ 1027 h 1179"/>
              <a:gd name="T108" fmla="*/ 897 w 1182"/>
              <a:gd name="T109" fmla="*/ 1099 h 1179"/>
              <a:gd name="T110" fmla="*/ 970 w 1182"/>
              <a:gd name="T111" fmla="*/ 1047 h 1179"/>
              <a:gd name="T112" fmla="*/ 927 w 1182"/>
              <a:gd name="T113" fmla="*/ 951 h 1179"/>
              <a:gd name="T114" fmla="*/ 975 w 1182"/>
              <a:gd name="T115" fmla="*/ 898 h 1179"/>
              <a:gd name="T116" fmla="*/ 1076 w 1182"/>
              <a:gd name="T117" fmla="*/ 932 h 1179"/>
              <a:gd name="T118" fmla="*/ 1121 w 1182"/>
              <a:gd name="T119" fmla="*/ 856 h 1179"/>
              <a:gd name="T120" fmla="*/ 1042 w 1182"/>
              <a:gd name="T121" fmla="*/ 786 h 1179"/>
              <a:gd name="T122" fmla="*/ 1066 w 1182"/>
              <a:gd name="T123" fmla="*/ 716 h 1179"/>
              <a:gd name="T124" fmla="*/ 1172 w 1182"/>
              <a:gd name="T125" fmla="*/ 70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179">
                <a:moveTo>
                  <a:pt x="1172" y="706"/>
                </a:moveTo>
                <a:cubicBezTo>
                  <a:pt x="1177" y="678"/>
                  <a:pt x="1181" y="649"/>
                  <a:pt x="1182" y="619"/>
                </a:cubicBezTo>
                <a:cubicBezTo>
                  <a:pt x="1082" y="588"/>
                  <a:pt x="1082" y="588"/>
                  <a:pt x="1082" y="588"/>
                </a:cubicBezTo>
                <a:cubicBezTo>
                  <a:pt x="1082" y="562"/>
                  <a:pt x="1080" y="536"/>
                  <a:pt x="1075" y="511"/>
                </a:cubicBezTo>
                <a:cubicBezTo>
                  <a:pt x="1168" y="459"/>
                  <a:pt x="1168" y="459"/>
                  <a:pt x="1168" y="459"/>
                </a:cubicBezTo>
                <a:cubicBezTo>
                  <a:pt x="1161" y="431"/>
                  <a:pt x="1153" y="403"/>
                  <a:pt x="1143" y="377"/>
                </a:cubicBezTo>
                <a:cubicBezTo>
                  <a:pt x="1038" y="389"/>
                  <a:pt x="1038" y="389"/>
                  <a:pt x="1038" y="389"/>
                </a:cubicBezTo>
                <a:cubicBezTo>
                  <a:pt x="1027" y="364"/>
                  <a:pt x="1014" y="341"/>
                  <a:pt x="999" y="319"/>
                </a:cubicBezTo>
                <a:cubicBezTo>
                  <a:pt x="1062" y="234"/>
                  <a:pt x="1062" y="234"/>
                  <a:pt x="1062" y="234"/>
                </a:cubicBezTo>
                <a:cubicBezTo>
                  <a:pt x="1045" y="211"/>
                  <a:pt x="1026" y="190"/>
                  <a:pt x="1006" y="171"/>
                </a:cubicBezTo>
                <a:cubicBezTo>
                  <a:pt x="916" y="224"/>
                  <a:pt x="916" y="224"/>
                  <a:pt x="916" y="224"/>
                </a:cubicBezTo>
                <a:cubicBezTo>
                  <a:pt x="895" y="206"/>
                  <a:pt x="873" y="189"/>
                  <a:pt x="850" y="175"/>
                </a:cubicBezTo>
                <a:cubicBezTo>
                  <a:pt x="873" y="72"/>
                  <a:pt x="873" y="72"/>
                  <a:pt x="873" y="72"/>
                </a:cubicBezTo>
                <a:cubicBezTo>
                  <a:pt x="848" y="58"/>
                  <a:pt x="823" y="47"/>
                  <a:pt x="797" y="37"/>
                </a:cubicBezTo>
                <a:cubicBezTo>
                  <a:pt x="735" y="123"/>
                  <a:pt x="735" y="123"/>
                  <a:pt x="735" y="123"/>
                </a:cubicBezTo>
                <a:cubicBezTo>
                  <a:pt x="709" y="115"/>
                  <a:pt x="682" y="109"/>
                  <a:pt x="654" y="105"/>
                </a:cubicBezTo>
                <a:cubicBezTo>
                  <a:pt x="633" y="2"/>
                  <a:pt x="633" y="2"/>
                  <a:pt x="633" y="2"/>
                </a:cubicBezTo>
                <a:cubicBezTo>
                  <a:pt x="619" y="1"/>
                  <a:pt x="605" y="0"/>
                  <a:pt x="591" y="0"/>
                </a:cubicBezTo>
                <a:cubicBezTo>
                  <a:pt x="577" y="0"/>
                  <a:pt x="563" y="1"/>
                  <a:pt x="549" y="2"/>
                </a:cubicBezTo>
                <a:cubicBezTo>
                  <a:pt x="528" y="105"/>
                  <a:pt x="528" y="105"/>
                  <a:pt x="528" y="105"/>
                </a:cubicBezTo>
                <a:cubicBezTo>
                  <a:pt x="500" y="109"/>
                  <a:pt x="473" y="115"/>
                  <a:pt x="447" y="123"/>
                </a:cubicBezTo>
                <a:cubicBezTo>
                  <a:pt x="386" y="37"/>
                  <a:pt x="386" y="37"/>
                  <a:pt x="386" y="37"/>
                </a:cubicBezTo>
                <a:cubicBezTo>
                  <a:pt x="359" y="47"/>
                  <a:pt x="334" y="58"/>
                  <a:pt x="310" y="72"/>
                </a:cubicBezTo>
                <a:cubicBezTo>
                  <a:pt x="333" y="175"/>
                  <a:pt x="333" y="175"/>
                  <a:pt x="333" y="175"/>
                </a:cubicBezTo>
                <a:cubicBezTo>
                  <a:pt x="309" y="189"/>
                  <a:pt x="287" y="206"/>
                  <a:pt x="267" y="224"/>
                </a:cubicBezTo>
                <a:cubicBezTo>
                  <a:pt x="176" y="171"/>
                  <a:pt x="176" y="171"/>
                  <a:pt x="176" y="171"/>
                </a:cubicBezTo>
                <a:cubicBezTo>
                  <a:pt x="156" y="190"/>
                  <a:pt x="137" y="211"/>
                  <a:pt x="120" y="234"/>
                </a:cubicBezTo>
                <a:cubicBezTo>
                  <a:pt x="183" y="319"/>
                  <a:pt x="183" y="319"/>
                  <a:pt x="183" y="319"/>
                </a:cubicBezTo>
                <a:cubicBezTo>
                  <a:pt x="168" y="341"/>
                  <a:pt x="155" y="364"/>
                  <a:pt x="144" y="389"/>
                </a:cubicBezTo>
                <a:cubicBezTo>
                  <a:pt x="40" y="377"/>
                  <a:pt x="40" y="377"/>
                  <a:pt x="40" y="377"/>
                </a:cubicBezTo>
                <a:cubicBezTo>
                  <a:pt x="29" y="403"/>
                  <a:pt x="21" y="431"/>
                  <a:pt x="14" y="459"/>
                </a:cubicBezTo>
                <a:cubicBezTo>
                  <a:pt x="107" y="511"/>
                  <a:pt x="107" y="511"/>
                  <a:pt x="107" y="511"/>
                </a:cubicBezTo>
                <a:cubicBezTo>
                  <a:pt x="103" y="536"/>
                  <a:pt x="100" y="562"/>
                  <a:pt x="100" y="588"/>
                </a:cubicBezTo>
                <a:cubicBezTo>
                  <a:pt x="0" y="619"/>
                  <a:pt x="0" y="619"/>
                  <a:pt x="0" y="619"/>
                </a:cubicBezTo>
                <a:cubicBezTo>
                  <a:pt x="1" y="649"/>
                  <a:pt x="5" y="678"/>
                  <a:pt x="10" y="706"/>
                </a:cubicBezTo>
                <a:cubicBezTo>
                  <a:pt x="116" y="716"/>
                  <a:pt x="116" y="716"/>
                  <a:pt x="116" y="716"/>
                </a:cubicBezTo>
                <a:cubicBezTo>
                  <a:pt x="122" y="740"/>
                  <a:pt x="130" y="764"/>
                  <a:pt x="140" y="786"/>
                </a:cubicBezTo>
                <a:cubicBezTo>
                  <a:pt x="61" y="856"/>
                  <a:pt x="61" y="856"/>
                  <a:pt x="61" y="856"/>
                </a:cubicBezTo>
                <a:cubicBezTo>
                  <a:pt x="74" y="883"/>
                  <a:pt x="90" y="908"/>
                  <a:pt x="107" y="932"/>
                </a:cubicBezTo>
                <a:cubicBezTo>
                  <a:pt x="207" y="898"/>
                  <a:pt x="207" y="898"/>
                  <a:pt x="207" y="898"/>
                </a:cubicBezTo>
                <a:cubicBezTo>
                  <a:pt x="222" y="917"/>
                  <a:pt x="238" y="934"/>
                  <a:pt x="256" y="951"/>
                </a:cubicBezTo>
                <a:cubicBezTo>
                  <a:pt x="212" y="1047"/>
                  <a:pt x="212" y="1047"/>
                  <a:pt x="212" y="1047"/>
                </a:cubicBezTo>
                <a:cubicBezTo>
                  <a:pt x="235" y="1066"/>
                  <a:pt x="259" y="1083"/>
                  <a:pt x="285" y="1099"/>
                </a:cubicBezTo>
                <a:cubicBezTo>
                  <a:pt x="363" y="1027"/>
                  <a:pt x="363" y="1027"/>
                  <a:pt x="363" y="1027"/>
                </a:cubicBezTo>
                <a:cubicBezTo>
                  <a:pt x="384" y="1038"/>
                  <a:pt x="405" y="1047"/>
                  <a:pt x="427" y="1055"/>
                </a:cubicBezTo>
                <a:cubicBezTo>
                  <a:pt x="426" y="1161"/>
                  <a:pt x="426" y="1161"/>
                  <a:pt x="426" y="1161"/>
                </a:cubicBezTo>
                <a:cubicBezTo>
                  <a:pt x="455" y="1169"/>
                  <a:pt x="484" y="1175"/>
                  <a:pt x="514" y="1179"/>
                </a:cubicBezTo>
                <a:cubicBezTo>
                  <a:pt x="557" y="1082"/>
                  <a:pt x="557" y="1082"/>
                  <a:pt x="557" y="1082"/>
                </a:cubicBezTo>
                <a:cubicBezTo>
                  <a:pt x="568" y="1083"/>
                  <a:pt x="580" y="1083"/>
                  <a:pt x="591" y="1083"/>
                </a:cubicBezTo>
                <a:cubicBezTo>
                  <a:pt x="603" y="1083"/>
                  <a:pt x="614" y="1083"/>
                  <a:pt x="626" y="1082"/>
                </a:cubicBezTo>
                <a:cubicBezTo>
                  <a:pt x="668" y="1179"/>
                  <a:pt x="668" y="1179"/>
                  <a:pt x="668" y="1179"/>
                </a:cubicBezTo>
                <a:cubicBezTo>
                  <a:pt x="698" y="1175"/>
                  <a:pt x="728" y="1169"/>
                  <a:pt x="756" y="1161"/>
                </a:cubicBezTo>
                <a:cubicBezTo>
                  <a:pt x="755" y="1055"/>
                  <a:pt x="755" y="1055"/>
                  <a:pt x="755" y="1055"/>
                </a:cubicBezTo>
                <a:cubicBezTo>
                  <a:pt x="777" y="1047"/>
                  <a:pt x="799" y="1038"/>
                  <a:pt x="819" y="1027"/>
                </a:cubicBezTo>
                <a:cubicBezTo>
                  <a:pt x="897" y="1099"/>
                  <a:pt x="897" y="1099"/>
                  <a:pt x="897" y="1099"/>
                </a:cubicBezTo>
                <a:cubicBezTo>
                  <a:pt x="923" y="1083"/>
                  <a:pt x="947" y="1066"/>
                  <a:pt x="970" y="1047"/>
                </a:cubicBezTo>
                <a:cubicBezTo>
                  <a:pt x="927" y="951"/>
                  <a:pt x="927" y="951"/>
                  <a:pt x="927" y="951"/>
                </a:cubicBezTo>
                <a:cubicBezTo>
                  <a:pt x="944" y="934"/>
                  <a:pt x="960" y="917"/>
                  <a:pt x="975" y="898"/>
                </a:cubicBezTo>
                <a:cubicBezTo>
                  <a:pt x="1076" y="932"/>
                  <a:pt x="1076" y="932"/>
                  <a:pt x="1076" y="932"/>
                </a:cubicBezTo>
                <a:cubicBezTo>
                  <a:pt x="1093" y="908"/>
                  <a:pt x="1108" y="883"/>
                  <a:pt x="1121" y="856"/>
                </a:cubicBezTo>
                <a:cubicBezTo>
                  <a:pt x="1042" y="786"/>
                  <a:pt x="1042" y="786"/>
                  <a:pt x="1042" y="786"/>
                </a:cubicBezTo>
                <a:cubicBezTo>
                  <a:pt x="1052" y="764"/>
                  <a:pt x="1060" y="740"/>
                  <a:pt x="1066" y="716"/>
                </a:cubicBezTo>
                <a:lnTo>
                  <a:pt x="1172" y="706"/>
                </a:lnTo>
                <a:close/>
              </a:path>
            </a:pathLst>
          </a:custGeom>
          <a:solidFill>
            <a:schemeClr val="tx1"/>
          </a:solidFill>
          <a:ln>
            <a:noFill/>
          </a:ln>
          <a:effectLst/>
        </p:spPr>
        <p:txBody>
          <a:bodyPr vert="horz" wrap="square" lIns="91440" tIns="45720" rIns="91440" bIns="45720" numCol="1" anchor="t" anchorCtr="0" compatLnSpc="1">
            <a:prstTxWarp prst="textNoShape">
              <a:avLst/>
            </a:prstTxWarp>
          </a:bodyPr>
          <a:lstStyle/>
          <a:p>
            <a:endPar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2" name="Oval 87">
            <a:extLst>
              <a:ext uri="{FF2B5EF4-FFF2-40B4-BE49-F238E27FC236}">
                <a16:creationId xmlns:a16="http://schemas.microsoft.com/office/drawing/2014/main" xmlns="" id="{3CE41715-111A-4BA7-AAED-D3AA1724EF24}"/>
              </a:ext>
            </a:extLst>
          </p:cNvPr>
          <p:cNvSpPr>
            <a:spLocks noChangeArrowheads="1"/>
          </p:cNvSpPr>
          <p:nvPr/>
        </p:nvSpPr>
        <p:spPr bwMode="auto">
          <a:xfrm>
            <a:off x="7623195" y="3206152"/>
            <a:ext cx="825872" cy="824852"/>
          </a:xfrm>
          <a:prstGeom prst="ellipse">
            <a:avLst/>
          </a:pr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sz="10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Freeform 84">
            <a:extLst>
              <a:ext uri="{FF2B5EF4-FFF2-40B4-BE49-F238E27FC236}">
                <a16:creationId xmlns:a16="http://schemas.microsoft.com/office/drawing/2014/main" xmlns="" id="{A5A7F8C3-0840-4FCD-B178-29711BD5ED4F}"/>
              </a:ext>
            </a:extLst>
          </p:cNvPr>
          <p:cNvSpPr>
            <a:spLocks/>
          </p:cNvSpPr>
          <p:nvPr/>
        </p:nvSpPr>
        <p:spPr bwMode="auto">
          <a:xfrm>
            <a:off x="6127889" y="3031984"/>
            <a:ext cx="1175716" cy="1173191"/>
          </a:xfrm>
          <a:custGeom>
            <a:avLst/>
            <a:gdLst>
              <a:gd name="T0" fmla="*/ 1172 w 1182"/>
              <a:gd name="T1" fmla="*/ 706 h 1179"/>
              <a:gd name="T2" fmla="*/ 1182 w 1182"/>
              <a:gd name="T3" fmla="*/ 619 h 1179"/>
              <a:gd name="T4" fmla="*/ 1082 w 1182"/>
              <a:gd name="T5" fmla="*/ 588 h 1179"/>
              <a:gd name="T6" fmla="*/ 1075 w 1182"/>
              <a:gd name="T7" fmla="*/ 511 h 1179"/>
              <a:gd name="T8" fmla="*/ 1168 w 1182"/>
              <a:gd name="T9" fmla="*/ 459 h 1179"/>
              <a:gd name="T10" fmla="*/ 1143 w 1182"/>
              <a:gd name="T11" fmla="*/ 377 h 1179"/>
              <a:gd name="T12" fmla="*/ 1038 w 1182"/>
              <a:gd name="T13" fmla="*/ 389 h 1179"/>
              <a:gd name="T14" fmla="*/ 999 w 1182"/>
              <a:gd name="T15" fmla="*/ 319 h 1179"/>
              <a:gd name="T16" fmla="*/ 1062 w 1182"/>
              <a:gd name="T17" fmla="*/ 234 h 1179"/>
              <a:gd name="T18" fmla="*/ 1006 w 1182"/>
              <a:gd name="T19" fmla="*/ 171 h 1179"/>
              <a:gd name="T20" fmla="*/ 916 w 1182"/>
              <a:gd name="T21" fmla="*/ 224 h 1179"/>
              <a:gd name="T22" fmla="*/ 850 w 1182"/>
              <a:gd name="T23" fmla="*/ 175 h 1179"/>
              <a:gd name="T24" fmla="*/ 873 w 1182"/>
              <a:gd name="T25" fmla="*/ 72 h 1179"/>
              <a:gd name="T26" fmla="*/ 797 w 1182"/>
              <a:gd name="T27" fmla="*/ 37 h 1179"/>
              <a:gd name="T28" fmla="*/ 735 w 1182"/>
              <a:gd name="T29" fmla="*/ 123 h 1179"/>
              <a:gd name="T30" fmla="*/ 654 w 1182"/>
              <a:gd name="T31" fmla="*/ 105 h 1179"/>
              <a:gd name="T32" fmla="*/ 633 w 1182"/>
              <a:gd name="T33" fmla="*/ 2 h 1179"/>
              <a:gd name="T34" fmla="*/ 591 w 1182"/>
              <a:gd name="T35" fmla="*/ 0 h 1179"/>
              <a:gd name="T36" fmla="*/ 549 w 1182"/>
              <a:gd name="T37" fmla="*/ 2 h 1179"/>
              <a:gd name="T38" fmla="*/ 528 w 1182"/>
              <a:gd name="T39" fmla="*/ 105 h 1179"/>
              <a:gd name="T40" fmla="*/ 447 w 1182"/>
              <a:gd name="T41" fmla="*/ 123 h 1179"/>
              <a:gd name="T42" fmla="*/ 386 w 1182"/>
              <a:gd name="T43" fmla="*/ 37 h 1179"/>
              <a:gd name="T44" fmla="*/ 310 w 1182"/>
              <a:gd name="T45" fmla="*/ 72 h 1179"/>
              <a:gd name="T46" fmla="*/ 333 w 1182"/>
              <a:gd name="T47" fmla="*/ 175 h 1179"/>
              <a:gd name="T48" fmla="*/ 267 w 1182"/>
              <a:gd name="T49" fmla="*/ 224 h 1179"/>
              <a:gd name="T50" fmla="*/ 176 w 1182"/>
              <a:gd name="T51" fmla="*/ 171 h 1179"/>
              <a:gd name="T52" fmla="*/ 120 w 1182"/>
              <a:gd name="T53" fmla="*/ 234 h 1179"/>
              <a:gd name="T54" fmla="*/ 183 w 1182"/>
              <a:gd name="T55" fmla="*/ 319 h 1179"/>
              <a:gd name="T56" fmla="*/ 144 w 1182"/>
              <a:gd name="T57" fmla="*/ 389 h 1179"/>
              <a:gd name="T58" fmla="*/ 40 w 1182"/>
              <a:gd name="T59" fmla="*/ 377 h 1179"/>
              <a:gd name="T60" fmla="*/ 14 w 1182"/>
              <a:gd name="T61" fmla="*/ 459 h 1179"/>
              <a:gd name="T62" fmla="*/ 107 w 1182"/>
              <a:gd name="T63" fmla="*/ 511 h 1179"/>
              <a:gd name="T64" fmla="*/ 100 w 1182"/>
              <a:gd name="T65" fmla="*/ 588 h 1179"/>
              <a:gd name="T66" fmla="*/ 0 w 1182"/>
              <a:gd name="T67" fmla="*/ 619 h 1179"/>
              <a:gd name="T68" fmla="*/ 10 w 1182"/>
              <a:gd name="T69" fmla="*/ 706 h 1179"/>
              <a:gd name="T70" fmla="*/ 116 w 1182"/>
              <a:gd name="T71" fmla="*/ 716 h 1179"/>
              <a:gd name="T72" fmla="*/ 140 w 1182"/>
              <a:gd name="T73" fmla="*/ 786 h 1179"/>
              <a:gd name="T74" fmla="*/ 61 w 1182"/>
              <a:gd name="T75" fmla="*/ 856 h 1179"/>
              <a:gd name="T76" fmla="*/ 107 w 1182"/>
              <a:gd name="T77" fmla="*/ 932 h 1179"/>
              <a:gd name="T78" fmla="*/ 207 w 1182"/>
              <a:gd name="T79" fmla="*/ 898 h 1179"/>
              <a:gd name="T80" fmla="*/ 256 w 1182"/>
              <a:gd name="T81" fmla="*/ 951 h 1179"/>
              <a:gd name="T82" fmla="*/ 212 w 1182"/>
              <a:gd name="T83" fmla="*/ 1047 h 1179"/>
              <a:gd name="T84" fmla="*/ 285 w 1182"/>
              <a:gd name="T85" fmla="*/ 1099 h 1179"/>
              <a:gd name="T86" fmla="*/ 363 w 1182"/>
              <a:gd name="T87" fmla="*/ 1027 h 1179"/>
              <a:gd name="T88" fmla="*/ 427 w 1182"/>
              <a:gd name="T89" fmla="*/ 1055 h 1179"/>
              <a:gd name="T90" fmla="*/ 426 w 1182"/>
              <a:gd name="T91" fmla="*/ 1161 h 1179"/>
              <a:gd name="T92" fmla="*/ 514 w 1182"/>
              <a:gd name="T93" fmla="*/ 1179 h 1179"/>
              <a:gd name="T94" fmla="*/ 557 w 1182"/>
              <a:gd name="T95" fmla="*/ 1082 h 1179"/>
              <a:gd name="T96" fmla="*/ 591 w 1182"/>
              <a:gd name="T97" fmla="*/ 1083 h 1179"/>
              <a:gd name="T98" fmla="*/ 626 w 1182"/>
              <a:gd name="T99" fmla="*/ 1082 h 1179"/>
              <a:gd name="T100" fmla="*/ 668 w 1182"/>
              <a:gd name="T101" fmla="*/ 1179 h 1179"/>
              <a:gd name="T102" fmla="*/ 756 w 1182"/>
              <a:gd name="T103" fmla="*/ 1161 h 1179"/>
              <a:gd name="T104" fmla="*/ 755 w 1182"/>
              <a:gd name="T105" fmla="*/ 1055 h 1179"/>
              <a:gd name="T106" fmla="*/ 819 w 1182"/>
              <a:gd name="T107" fmla="*/ 1027 h 1179"/>
              <a:gd name="T108" fmla="*/ 897 w 1182"/>
              <a:gd name="T109" fmla="*/ 1099 h 1179"/>
              <a:gd name="T110" fmla="*/ 970 w 1182"/>
              <a:gd name="T111" fmla="*/ 1047 h 1179"/>
              <a:gd name="T112" fmla="*/ 927 w 1182"/>
              <a:gd name="T113" fmla="*/ 951 h 1179"/>
              <a:gd name="T114" fmla="*/ 975 w 1182"/>
              <a:gd name="T115" fmla="*/ 898 h 1179"/>
              <a:gd name="T116" fmla="*/ 1076 w 1182"/>
              <a:gd name="T117" fmla="*/ 932 h 1179"/>
              <a:gd name="T118" fmla="*/ 1121 w 1182"/>
              <a:gd name="T119" fmla="*/ 856 h 1179"/>
              <a:gd name="T120" fmla="*/ 1042 w 1182"/>
              <a:gd name="T121" fmla="*/ 786 h 1179"/>
              <a:gd name="T122" fmla="*/ 1066 w 1182"/>
              <a:gd name="T123" fmla="*/ 716 h 1179"/>
              <a:gd name="T124" fmla="*/ 1172 w 1182"/>
              <a:gd name="T125" fmla="*/ 70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179">
                <a:moveTo>
                  <a:pt x="1172" y="706"/>
                </a:moveTo>
                <a:cubicBezTo>
                  <a:pt x="1177" y="678"/>
                  <a:pt x="1181" y="649"/>
                  <a:pt x="1182" y="619"/>
                </a:cubicBezTo>
                <a:cubicBezTo>
                  <a:pt x="1082" y="588"/>
                  <a:pt x="1082" y="588"/>
                  <a:pt x="1082" y="588"/>
                </a:cubicBezTo>
                <a:cubicBezTo>
                  <a:pt x="1082" y="562"/>
                  <a:pt x="1080" y="536"/>
                  <a:pt x="1075" y="511"/>
                </a:cubicBezTo>
                <a:cubicBezTo>
                  <a:pt x="1168" y="459"/>
                  <a:pt x="1168" y="459"/>
                  <a:pt x="1168" y="459"/>
                </a:cubicBezTo>
                <a:cubicBezTo>
                  <a:pt x="1161" y="431"/>
                  <a:pt x="1153" y="403"/>
                  <a:pt x="1143" y="377"/>
                </a:cubicBezTo>
                <a:cubicBezTo>
                  <a:pt x="1038" y="389"/>
                  <a:pt x="1038" y="389"/>
                  <a:pt x="1038" y="389"/>
                </a:cubicBezTo>
                <a:cubicBezTo>
                  <a:pt x="1027" y="364"/>
                  <a:pt x="1014" y="341"/>
                  <a:pt x="999" y="319"/>
                </a:cubicBezTo>
                <a:cubicBezTo>
                  <a:pt x="1062" y="234"/>
                  <a:pt x="1062" y="234"/>
                  <a:pt x="1062" y="234"/>
                </a:cubicBezTo>
                <a:cubicBezTo>
                  <a:pt x="1045" y="211"/>
                  <a:pt x="1026" y="190"/>
                  <a:pt x="1006" y="171"/>
                </a:cubicBezTo>
                <a:cubicBezTo>
                  <a:pt x="916" y="224"/>
                  <a:pt x="916" y="224"/>
                  <a:pt x="916" y="224"/>
                </a:cubicBezTo>
                <a:cubicBezTo>
                  <a:pt x="895" y="206"/>
                  <a:pt x="873" y="189"/>
                  <a:pt x="850" y="175"/>
                </a:cubicBezTo>
                <a:cubicBezTo>
                  <a:pt x="873" y="72"/>
                  <a:pt x="873" y="72"/>
                  <a:pt x="873" y="72"/>
                </a:cubicBezTo>
                <a:cubicBezTo>
                  <a:pt x="848" y="58"/>
                  <a:pt x="823" y="47"/>
                  <a:pt x="797" y="37"/>
                </a:cubicBezTo>
                <a:cubicBezTo>
                  <a:pt x="735" y="123"/>
                  <a:pt x="735" y="123"/>
                  <a:pt x="735" y="123"/>
                </a:cubicBezTo>
                <a:cubicBezTo>
                  <a:pt x="709" y="115"/>
                  <a:pt x="682" y="109"/>
                  <a:pt x="654" y="105"/>
                </a:cubicBezTo>
                <a:cubicBezTo>
                  <a:pt x="633" y="2"/>
                  <a:pt x="633" y="2"/>
                  <a:pt x="633" y="2"/>
                </a:cubicBezTo>
                <a:cubicBezTo>
                  <a:pt x="619" y="1"/>
                  <a:pt x="605" y="0"/>
                  <a:pt x="591" y="0"/>
                </a:cubicBezTo>
                <a:cubicBezTo>
                  <a:pt x="577" y="0"/>
                  <a:pt x="563" y="1"/>
                  <a:pt x="549" y="2"/>
                </a:cubicBezTo>
                <a:cubicBezTo>
                  <a:pt x="528" y="105"/>
                  <a:pt x="528" y="105"/>
                  <a:pt x="528" y="105"/>
                </a:cubicBezTo>
                <a:cubicBezTo>
                  <a:pt x="500" y="109"/>
                  <a:pt x="473" y="115"/>
                  <a:pt x="447" y="123"/>
                </a:cubicBezTo>
                <a:cubicBezTo>
                  <a:pt x="386" y="37"/>
                  <a:pt x="386" y="37"/>
                  <a:pt x="386" y="37"/>
                </a:cubicBezTo>
                <a:cubicBezTo>
                  <a:pt x="359" y="47"/>
                  <a:pt x="334" y="58"/>
                  <a:pt x="310" y="72"/>
                </a:cubicBezTo>
                <a:cubicBezTo>
                  <a:pt x="333" y="175"/>
                  <a:pt x="333" y="175"/>
                  <a:pt x="333" y="175"/>
                </a:cubicBezTo>
                <a:cubicBezTo>
                  <a:pt x="309" y="189"/>
                  <a:pt x="287" y="206"/>
                  <a:pt x="267" y="224"/>
                </a:cubicBezTo>
                <a:cubicBezTo>
                  <a:pt x="176" y="171"/>
                  <a:pt x="176" y="171"/>
                  <a:pt x="176" y="171"/>
                </a:cubicBezTo>
                <a:cubicBezTo>
                  <a:pt x="156" y="190"/>
                  <a:pt x="137" y="211"/>
                  <a:pt x="120" y="234"/>
                </a:cubicBezTo>
                <a:cubicBezTo>
                  <a:pt x="183" y="319"/>
                  <a:pt x="183" y="319"/>
                  <a:pt x="183" y="319"/>
                </a:cubicBezTo>
                <a:cubicBezTo>
                  <a:pt x="168" y="341"/>
                  <a:pt x="155" y="364"/>
                  <a:pt x="144" y="389"/>
                </a:cubicBezTo>
                <a:cubicBezTo>
                  <a:pt x="40" y="377"/>
                  <a:pt x="40" y="377"/>
                  <a:pt x="40" y="377"/>
                </a:cubicBezTo>
                <a:cubicBezTo>
                  <a:pt x="29" y="403"/>
                  <a:pt x="21" y="431"/>
                  <a:pt x="14" y="459"/>
                </a:cubicBezTo>
                <a:cubicBezTo>
                  <a:pt x="107" y="511"/>
                  <a:pt x="107" y="511"/>
                  <a:pt x="107" y="511"/>
                </a:cubicBezTo>
                <a:cubicBezTo>
                  <a:pt x="103" y="536"/>
                  <a:pt x="100" y="562"/>
                  <a:pt x="100" y="588"/>
                </a:cubicBezTo>
                <a:cubicBezTo>
                  <a:pt x="0" y="619"/>
                  <a:pt x="0" y="619"/>
                  <a:pt x="0" y="619"/>
                </a:cubicBezTo>
                <a:cubicBezTo>
                  <a:pt x="1" y="649"/>
                  <a:pt x="5" y="678"/>
                  <a:pt x="10" y="706"/>
                </a:cubicBezTo>
                <a:cubicBezTo>
                  <a:pt x="116" y="716"/>
                  <a:pt x="116" y="716"/>
                  <a:pt x="116" y="716"/>
                </a:cubicBezTo>
                <a:cubicBezTo>
                  <a:pt x="122" y="740"/>
                  <a:pt x="130" y="764"/>
                  <a:pt x="140" y="786"/>
                </a:cubicBezTo>
                <a:cubicBezTo>
                  <a:pt x="61" y="856"/>
                  <a:pt x="61" y="856"/>
                  <a:pt x="61" y="856"/>
                </a:cubicBezTo>
                <a:cubicBezTo>
                  <a:pt x="74" y="883"/>
                  <a:pt x="90" y="908"/>
                  <a:pt x="107" y="932"/>
                </a:cubicBezTo>
                <a:cubicBezTo>
                  <a:pt x="207" y="898"/>
                  <a:pt x="207" y="898"/>
                  <a:pt x="207" y="898"/>
                </a:cubicBezTo>
                <a:cubicBezTo>
                  <a:pt x="222" y="917"/>
                  <a:pt x="238" y="934"/>
                  <a:pt x="256" y="951"/>
                </a:cubicBezTo>
                <a:cubicBezTo>
                  <a:pt x="212" y="1047"/>
                  <a:pt x="212" y="1047"/>
                  <a:pt x="212" y="1047"/>
                </a:cubicBezTo>
                <a:cubicBezTo>
                  <a:pt x="235" y="1066"/>
                  <a:pt x="259" y="1083"/>
                  <a:pt x="285" y="1099"/>
                </a:cubicBezTo>
                <a:cubicBezTo>
                  <a:pt x="363" y="1027"/>
                  <a:pt x="363" y="1027"/>
                  <a:pt x="363" y="1027"/>
                </a:cubicBezTo>
                <a:cubicBezTo>
                  <a:pt x="384" y="1038"/>
                  <a:pt x="405" y="1047"/>
                  <a:pt x="427" y="1055"/>
                </a:cubicBezTo>
                <a:cubicBezTo>
                  <a:pt x="426" y="1161"/>
                  <a:pt x="426" y="1161"/>
                  <a:pt x="426" y="1161"/>
                </a:cubicBezTo>
                <a:cubicBezTo>
                  <a:pt x="455" y="1169"/>
                  <a:pt x="484" y="1175"/>
                  <a:pt x="514" y="1179"/>
                </a:cubicBezTo>
                <a:cubicBezTo>
                  <a:pt x="557" y="1082"/>
                  <a:pt x="557" y="1082"/>
                  <a:pt x="557" y="1082"/>
                </a:cubicBezTo>
                <a:cubicBezTo>
                  <a:pt x="568" y="1083"/>
                  <a:pt x="580" y="1083"/>
                  <a:pt x="591" y="1083"/>
                </a:cubicBezTo>
                <a:cubicBezTo>
                  <a:pt x="603" y="1083"/>
                  <a:pt x="614" y="1083"/>
                  <a:pt x="626" y="1082"/>
                </a:cubicBezTo>
                <a:cubicBezTo>
                  <a:pt x="668" y="1179"/>
                  <a:pt x="668" y="1179"/>
                  <a:pt x="668" y="1179"/>
                </a:cubicBezTo>
                <a:cubicBezTo>
                  <a:pt x="698" y="1175"/>
                  <a:pt x="728" y="1169"/>
                  <a:pt x="756" y="1161"/>
                </a:cubicBezTo>
                <a:cubicBezTo>
                  <a:pt x="755" y="1055"/>
                  <a:pt x="755" y="1055"/>
                  <a:pt x="755" y="1055"/>
                </a:cubicBezTo>
                <a:cubicBezTo>
                  <a:pt x="777" y="1047"/>
                  <a:pt x="799" y="1038"/>
                  <a:pt x="819" y="1027"/>
                </a:cubicBezTo>
                <a:cubicBezTo>
                  <a:pt x="897" y="1099"/>
                  <a:pt x="897" y="1099"/>
                  <a:pt x="897" y="1099"/>
                </a:cubicBezTo>
                <a:cubicBezTo>
                  <a:pt x="923" y="1083"/>
                  <a:pt x="947" y="1066"/>
                  <a:pt x="970" y="1047"/>
                </a:cubicBezTo>
                <a:cubicBezTo>
                  <a:pt x="927" y="951"/>
                  <a:pt x="927" y="951"/>
                  <a:pt x="927" y="951"/>
                </a:cubicBezTo>
                <a:cubicBezTo>
                  <a:pt x="944" y="934"/>
                  <a:pt x="960" y="917"/>
                  <a:pt x="975" y="898"/>
                </a:cubicBezTo>
                <a:cubicBezTo>
                  <a:pt x="1076" y="932"/>
                  <a:pt x="1076" y="932"/>
                  <a:pt x="1076" y="932"/>
                </a:cubicBezTo>
                <a:cubicBezTo>
                  <a:pt x="1093" y="908"/>
                  <a:pt x="1108" y="883"/>
                  <a:pt x="1121" y="856"/>
                </a:cubicBezTo>
                <a:cubicBezTo>
                  <a:pt x="1042" y="786"/>
                  <a:pt x="1042" y="786"/>
                  <a:pt x="1042" y="786"/>
                </a:cubicBezTo>
                <a:cubicBezTo>
                  <a:pt x="1052" y="764"/>
                  <a:pt x="1060" y="740"/>
                  <a:pt x="1066" y="716"/>
                </a:cubicBezTo>
                <a:lnTo>
                  <a:pt x="1172" y="706"/>
                </a:lnTo>
                <a:close/>
              </a:path>
            </a:pathLst>
          </a:custGeom>
          <a:solidFill>
            <a:schemeClr val="bg1">
              <a:lumMod val="50000"/>
            </a:schemeClr>
          </a:solidFill>
          <a:ln>
            <a:noFill/>
          </a:ln>
          <a:effectLst/>
        </p:spPr>
        <p:txBody>
          <a:bodyPr vert="horz" wrap="square" lIns="91440" tIns="45720" rIns="91440" bIns="45720" numCol="1" anchor="t" anchorCtr="0" compatLnSpc="1">
            <a:prstTxWarp prst="textNoShape">
              <a:avLst/>
            </a:prstTxWarp>
          </a:bodyPr>
          <a:lstStyle/>
          <a:p>
            <a:endParaRPr lang="en-US" sz="10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Oval 87">
            <a:extLst>
              <a:ext uri="{FF2B5EF4-FFF2-40B4-BE49-F238E27FC236}">
                <a16:creationId xmlns:a16="http://schemas.microsoft.com/office/drawing/2014/main" xmlns="" id="{4E37E4FB-8A8A-4E82-AC98-85F683807E4B}"/>
              </a:ext>
            </a:extLst>
          </p:cNvPr>
          <p:cNvSpPr>
            <a:spLocks noChangeArrowheads="1"/>
          </p:cNvSpPr>
          <p:nvPr/>
        </p:nvSpPr>
        <p:spPr bwMode="auto">
          <a:xfrm>
            <a:off x="6302811" y="3206152"/>
            <a:ext cx="825872" cy="824852"/>
          </a:xfrm>
          <a:prstGeom prst="ellipse">
            <a:avLst/>
          </a:pr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sz="10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Freeform 84">
            <a:extLst>
              <a:ext uri="{FF2B5EF4-FFF2-40B4-BE49-F238E27FC236}">
                <a16:creationId xmlns:a16="http://schemas.microsoft.com/office/drawing/2014/main" xmlns="" id="{9A68EF76-62AD-4258-AFD9-09253E850513}"/>
              </a:ext>
            </a:extLst>
          </p:cNvPr>
          <p:cNvSpPr>
            <a:spLocks/>
          </p:cNvSpPr>
          <p:nvPr/>
        </p:nvSpPr>
        <p:spPr bwMode="auto">
          <a:xfrm>
            <a:off x="3487121" y="3031985"/>
            <a:ext cx="1175717" cy="1173191"/>
          </a:xfrm>
          <a:custGeom>
            <a:avLst/>
            <a:gdLst>
              <a:gd name="T0" fmla="*/ 1172 w 1182"/>
              <a:gd name="T1" fmla="*/ 706 h 1179"/>
              <a:gd name="T2" fmla="*/ 1182 w 1182"/>
              <a:gd name="T3" fmla="*/ 619 h 1179"/>
              <a:gd name="T4" fmla="*/ 1082 w 1182"/>
              <a:gd name="T5" fmla="*/ 588 h 1179"/>
              <a:gd name="T6" fmla="*/ 1075 w 1182"/>
              <a:gd name="T7" fmla="*/ 511 h 1179"/>
              <a:gd name="T8" fmla="*/ 1168 w 1182"/>
              <a:gd name="T9" fmla="*/ 459 h 1179"/>
              <a:gd name="T10" fmla="*/ 1143 w 1182"/>
              <a:gd name="T11" fmla="*/ 377 h 1179"/>
              <a:gd name="T12" fmla="*/ 1038 w 1182"/>
              <a:gd name="T13" fmla="*/ 389 h 1179"/>
              <a:gd name="T14" fmla="*/ 999 w 1182"/>
              <a:gd name="T15" fmla="*/ 319 h 1179"/>
              <a:gd name="T16" fmla="*/ 1062 w 1182"/>
              <a:gd name="T17" fmla="*/ 234 h 1179"/>
              <a:gd name="T18" fmla="*/ 1006 w 1182"/>
              <a:gd name="T19" fmla="*/ 171 h 1179"/>
              <a:gd name="T20" fmla="*/ 916 w 1182"/>
              <a:gd name="T21" fmla="*/ 224 h 1179"/>
              <a:gd name="T22" fmla="*/ 850 w 1182"/>
              <a:gd name="T23" fmla="*/ 175 h 1179"/>
              <a:gd name="T24" fmla="*/ 873 w 1182"/>
              <a:gd name="T25" fmla="*/ 72 h 1179"/>
              <a:gd name="T26" fmla="*/ 797 w 1182"/>
              <a:gd name="T27" fmla="*/ 37 h 1179"/>
              <a:gd name="T28" fmla="*/ 735 w 1182"/>
              <a:gd name="T29" fmla="*/ 123 h 1179"/>
              <a:gd name="T30" fmla="*/ 654 w 1182"/>
              <a:gd name="T31" fmla="*/ 105 h 1179"/>
              <a:gd name="T32" fmla="*/ 633 w 1182"/>
              <a:gd name="T33" fmla="*/ 2 h 1179"/>
              <a:gd name="T34" fmla="*/ 591 w 1182"/>
              <a:gd name="T35" fmla="*/ 0 h 1179"/>
              <a:gd name="T36" fmla="*/ 549 w 1182"/>
              <a:gd name="T37" fmla="*/ 2 h 1179"/>
              <a:gd name="T38" fmla="*/ 528 w 1182"/>
              <a:gd name="T39" fmla="*/ 105 h 1179"/>
              <a:gd name="T40" fmla="*/ 447 w 1182"/>
              <a:gd name="T41" fmla="*/ 123 h 1179"/>
              <a:gd name="T42" fmla="*/ 386 w 1182"/>
              <a:gd name="T43" fmla="*/ 37 h 1179"/>
              <a:gd name="T44" fmla="*/ 310 w 1182"/>
              <a:gd name="T45" fmla="*/ 72 h 1179"/>
              <a:gd name="T46" fmla="*/ 333 w 1182"/>
              <a:gd name="T47" fmla="*/ 175 h 1179"/>
              <a:gd name="T48" fmla="*/ 267 w 1182"/>
              <a:gd name="T49" fmla="*/ 224 h 1179"/>
              <a:gd name="T50" fmla="*/ 176 w 1182"/>
              <a:gd name="T51" fmla="*/ 171 h 1179"/>
              <a:gd name="T52" fmla="*/ 120 w 1182"/>
              <a:gd name="T53" fmla="*/ 234 h 1179"/>
              <a:gd name="T54" fmla="*/ 183 w 1182"/>
              <a:gd name="T55" fmla="*/ 319 h 1179"/>
              <a:gd name="T56" fmla="*/ 144 w 1182"/>
              <a:gd name="T57" fmla="*/ 389 h 1179"/>
              <a:gd name="T58" fmla="*/ 40 w 1182"/>
              <a:gd name="T59" fmla="*/ 377 h 1179"/>
              <a:gd name="T60" fmla="*/ 14 w 1182"/>
              <a:gd name="T61" fmla="*/ 459 h 1179"/>
              <a:gd name="T62" fmla="*/ 107 w 1182"/>
              <a:gd name="T63" fmla="*/ 511 h 1179"/>
              <a:gd name="T64" fmla="*/ 100 w 1182"/>
              <a:gd name="T65" fmla="*/ 588 h 1179"/>
              <a:gd name="T66" fmla="*/ 0 w 1182"/>
              <a:gd name="T67" fmla="*/ 619 h 1179"/>
              <a:gd name="T68" fmla="*/ 10 w 1182"/>
              <a:gd name="T69" fmla="*/ 706 h 1179"/>
              <a:gd name="T70" fmla="*/ 116 w 1182"/>
              <a:gd name="T71" fmla="*/ 716 h 1179"/>
              <a:gd name="T72" fmla="*/ 140 w 1182"/>
              <a:gd name="T73" fmla="*/ 786 h 1179"/>
              <a:gd name="T74" fmla="*/ 61 w 1182"/>
              <a:gd name="T75" fmla="*/ 856 h 1179"/>
              <a:gd name="T76" fmla="*/ 107 w 1182"/>
              <a:gd name="T77" fmla="*/ 932 h 1179"/>
              <a:gd name="T78" fmla="*/ 207 w 1182"/>
              <a:gd name="T79" fmla="*/ 898 h 1179"/>
              <a:gd name="T80" fmla="*/ 256 w 1182"/>
              <a:gd name="T81" fmla="*/ 951 h 1179"/>
              <a:gd name="T82" fmla="*/ 212 w 1182"/>
              <a:gd name="T83" fmla="*/ 1047 h 1179"/>
              <a:gd name="T84" fmla="*/ 285 w 1182"/>
              <a:gd name="T85" fmla="*/ 1099 h 1179"/>
              <a:gd name="T86" fmla="*/ 363 w 1182"/>
              <a:gd name="T87" fmla="*/ 1027 h 1179"/>
              <a:gd name="T88" fmla="*/ 427 w 1182"/>
              <a:gd name="T89" fmla="*/ 1055 h 1179"/>
              <a:gd name="T90" fmla="*/ 426 w 1182"/>
              <a:gd name="T91" fmla="*/ 1161 h 1179"/>
              <a:gd name="T92" fmla="*/ 514 w 1182"/>
              <a:gd name="T93" fmla="*/ 1179 h 1179"/>
              <a:gd name="T94" fmla="*/ 557 w 1182"/>
              <a:gd name="T95" fmla="*/ 1082 h 1179"/>
              <a:gd name="T96" fmla="*/ 591 w 1182"/>
              <a:gd name="T97" fmla="*/ 1083 h 1179"/>
              <a:gd name="T98" fmla="*/ 626 w 1182"/>
              <a:gd name="T99" fmla="*/ 1082 h 1179"/>
              <a:gd name="T100" fmla="*/ 668 w 1182"/>
              <a:gd name="T101" fmla="*/ 1179 h 1179"/>
              <a:gd name="T102" fmla="*/ 756 w 1182"/>
              <a:gd name="T103" fmla="*/ 1161 h 1179"/>
              <a:gd name="T104" fmla="*/ 755 w 1182"/>
              <a:gd name="T105" fmla="*/ 1055 h 1179"/>
              <a:gd name="T106" fmla="*/ 819 w 1182"/>
              <a:gd name="T107" fmla="*/ 1027 h 1179"/>
              <a:gd name="T108" fmla="*/ 897 w 1182"/>
              <a:gd name="T109" fmla="*/ 1099 h 1179"/>
              <a:gd name="T110" fmla="*/ 970 w 1182"/>
              <a:gd name="T111" fmla="*/ 1047 h 1179"/>
              <a:gd name="T112" fmla="*/ 927 w 1182"/>
              <a:gd name="T113" fmla="*/ 951 h 1179"/>
              <a:gd name="T114" fmla="*/ 975 w 1182"/>
              <a:gd name="T115" fmla="*/ 898 h 1179"/>
              <a:gd name="T116" fmla="*/ 1076 w 1182"/>
              <a:gd name="T117" fmla="*/ 932 h 1179"/>
              <a:gd name="T118" fmla="*/ 1121 w 1182"/>
              <a:gd name="T119" fmla="*/ 856 h 1179"/>
              <a:gd name="T120" fmla="*/ 1042 w 1182"/>
              <a:gd name="T121" fmla="*/ 786 h 1179"/>
              <a:gd name="T122" fmla="*/ 1066 w 1182"/>
              <a:gd name="T123" fmla="*/ 716 h 1179"/>
              <a:gd name="T124" fmla="*/ 1172 w 1182"/>
              <a:gd name="T125" fmla="*/ 70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179">
                <a:moveTo>
                  <a:pt x="1172" y="706"/>
                </a:moveTo>
                <a:cubicBezTo>
                  <a:pt x="1177" y="678"/>
                  <a:pt x="1181" y="649"/>
                  <a:pt x="1182" y="619"/>
                </a:cubicBezTo>
                <a:cubicBezTo>
                  <a:pt x="1082" y="588"/>
                  <a:pt x="1082" y="588"/>
                  <a:pt x="1082" y="588"/>
                </a:cubicBezTo>
                <a:cubicBezTo>
                  <a:pt x="1082" y="562"/>
                  <a:pt x="1080" y="536"/>
                  <a:pt x="1075" y="511"/>
                </a:cubicBezTo>
                <a:cubicBezTo>
                  <a:pt x="1168" y="459"/>
                  <a:pt x="1168" y="459"/>
                  <a:pt x="1168" y="459"/>
                </a:cubicBezTo>
                <a:cubicBezTo>
                  <a:pt x="1161" y="431"/>
                  <a:pt x="1153" y="403"/>
                  <a:pt x="1143" y="377"/>
                </a:cubicBezTo>
                <a:cubicBezTo>
                  <a:pt x="1038" y="389"/>
                  <a:pt x="1038" y="389"/>
                  <a:pt x="1038" y="389"/>
                </a:cubicBezTo>
                <a:cubicBezTo>
                  <a:pt x="1027" y="364"/>
                  <a:pt x="1014" y="341"/>
                  <a:pt x="999" y="319"/>
                </a:cubicBezTo>
                <a:cubicBezTo>
                  <a:pt x="1062" y="234"/>
                  <a:pt x="1062" y="234"/>
                  <a:pt x="1062" y="234"/>
                </a:cubicBezTo>
                <a:cubicBezTo>
                  <a:pt x="1045" y="211"/>
                  <a:pt x="1026" y="190"/>
                  <a:pt x="1006" y="171"/>
                </a:cubicBezTo>
                <a:cubicBezTo>
                  <a:pt x="916" y="224"/>
                  <a:pt x="916" y="224"/>
                  <a:pt x="916" y="224"/>
                </a:cubicBezTo>
                <a:cubicBezTo>
                  <a:pt x="895" y="206"/>
                  <a:pt x="873" y="189"/>
                  <a:pt x="850" y="175"/>
                </a:cubicBezTo>
                <a:cubicBezTo>
                  <a:pt x="873" y="72"/>
                  <a:pt x="873" y="72"/>
                  <a:pt x="873" y="72"/>
                </a:cubicBezTo>
                <a:cubicBezTo>
                  <a:pt x="848" y="58"/>
                  <a:pt x="823" y="47"/>
                  <a:pt x="797" y="37"/>
                </a:cubicBezTo>
                <a:cubicBezTo>
                  <a:pt x="735" y="123"/>
                  <a:pt x="735" y="123"/>
                  <a:pt x="735" y="123"/>
                </a:cubicBezTo>
                <a:cubicBezTo>
                  <a:pt x="709" y="115"/>
                  <a:pt x="682" y="109"/>
                  <a:pt x="654" y="105"/>
                </a:cubicBezTo>
                <a:cubicBezTo>
                  <a:pt x="633" y="2"/>
                  <a:pt x="633" y="2"/>
                  <a:pt x="633" y="2"/>
                </a:cubicBezTo>
                <a:cubicBezTo>
                  <a:pt x="619" y="1"/>
                  <a:pt x="605" y="0"/>
                  <a:pt x="591" y="0"/>
                </a:cubicBezTo>
                <a:cubicBezTo>
                  <a:pt x="577" y="0"/>
                  <a:pt x="563" y="1"/>
                  <a:pt x="549" y="2"/>
                </a:cubicBezTo>
                <a:cubicBezTo>
                  <a:pt x="528" y="105"/>
                  <a:pt x="528" y="105"/>
                  <a:pt x="528" y="105"/>
                </a:cubicBezTo>
                <a:cubicBezTo>
                  <a:pt x="500" y="109"/>
                  <a:pt x="473" y="115"/>
                  <a:pt x="447" y="123"/>
                </a:cubicBezTo>
                <a:cubicBezTo>
                  <a:pt x="386" y="37"/>
                  <a:pt x="386" y="37"/>
                  <a:pt x="386" y="37"/>
                </a:cubicBezTo>
                <a:cubicBezTo>
                  <a:pt x="359" y="47"/>
                  <a:pt x="334" y="58"/>
                  <a:pt x="310" y="72"/>
                </a:cubicBezTo>
                <a:cubicBezTo>
                  <a:pt x="333" y="175"/>
                  <a:pt x="333" y="175"/>
                  <a:pt x="333" y="175"/>
                </a:cubicBezTo>
                <a:cubicBezTo>
                  <a:pt x="309" y="189"/>
                  <a:pt x="287" y="206"/>
                  <a:pt x="267" y="224"/>
                </a:cubicBezTo>
                <a:cubicBezTo>
                  <a:pt x="176" y="171"/>
                  <a:pt x="176" y="171"/>
                  <a:pt x="176" y="171"/>
                </a:cubicBezTo>
                <a:cubicBezTo>
                  <a:pt x="156" y="190"/>
                  <a:pt x="137" y="211"/>
                  <a:pt x="120" y="234"/>
                </a:cubicBezTo>
                <a:cubicBezTo>
                  <a:pt x="183" y="319"/>
                  <a:pt x="183" y="319"/>
                  <a:pt x="183" y="319"/>
                </a:cubicBezTo>
                <a:cubicBezTo>
                  <a:pt x="168" y="341"/>
                  <a:pt x="155" y="364"/>
                  <a:pt x="144" y="389"/>
                </a:cubicBezTo>
                <a:cubicBezTo>
                  <a:pt x="40" y="377"/>
                  <a:pt x="40" y="377"/>
                  <a:pt x="40" y="377"/>
                </a:cubicBezTo>
                <a:cubicBezTo>
                  <a:pt x="29" y="403"/>
                  <a:pt x="21" y="431"/>
                  <a:pt x="14" y="459"/>
                </a:cubicBezTo>
                <a:cubicBezTo>
                  <a:pt x="107" y="511"/>
                  <a:pt x="107" y="511"/>
                  <a:pt x="107" y="511"/>
                </a:cubicBezTo>
                <a:cubicBezTo>
                  <a:pt x="103" y="536"/>
                  <a:pt x="100" y="562"/>
                  <a:pt x="100" y="588"/>
                </a:cubicBezTo>
                <a:cubicBezTo>
                  <a:pt x="0" y="619"/>
                  <a:pt x="0" y="619"/>
                  <a:pt x="0" y="619"/>
                </a:cubicBezTo>
                <a:cubicBezTo>
                  <a:pt x="1" y="649"/>
                  <a:pt x="5" y="678"/>
                  <a:pt x="10" y="706"/>
                </a:cubicBezTo>
                <a:cubicBezTo>
                  <a:pt x="116" y="716"/>
                  <a:pt x="116" y="716"/>
                  <a:pt x="116" y="716"/>
                </a:cubicBezTo>
                <a:cubicBezTo>
                  <a:pt x="122" y="740"/>
                  <a:pt x="130" y="764"/>
                  <a:pt x="140" y="786"/>
                </a:cubicBezTo>
                <a:cubicBezTo>
                  <a:pt x="61" y="856"/>
                  <a:pt x="61" y="856"/>
                  <a:pt x="61" y="856"/>
                </a:cubicBezTo>
                <a:cubicBezTo>
                  <a:pt x="74" y="883"/>
                  <a:pt x="90" y="908"/>
                  <a:pt x="107" y="932"/>
                </a:cubicBezTo>
                <a:cubicBezTo>
                  <a:pt x="207" y="898"/>
                  <a:pt x="207" y="898"/>
                  <a:pt x="207" y="898"/>
                </a:cubicBezTo>
                <a:cubicBezTo>
                  <a:pt x="222" y="917"/>
                  <a:pt x="238" y="934"/>
                  <a:pt x="256" y="951"/>
                </a:cubicBezTo>
                <a:cubicBezTo>
                  <a:pt x="212" y="1047"/>
                  <a:pt x="212" y="1047"/>
                  <a:pt x="212" y="1047"/>
                </a:cubicBezTo>
                <a:cubicBezTo>
                  <a:pt x="235" y="1066"/>
                  <a:pt x="259" y="1083"/>
                  <a:pt x="285" y="1099"/>
                </a:cubicBezTo>
                <a:cubicBezTo>
                  <a:pt x="363" y="1027"/>
                  <a:pt x="363" y="1027"/>
                  <a:pt x="363" y="1027"/>
                </a:cubicBezTo>
                <a:cubicBezTo>
                  <a:pt x="384" y="1038"/>
                  <a:pt x="405" y="1047"/>
                  <a:pt x="427" y="1055"/>
                </a:cubicBezTo>
                <a:cubicBezTo>
                  <a:pt x="426" y="1161"/>
                  <a:pt x="426" y="1161"/>
                  <a:pt x="426" y="1161"/>
                </a:cubicBezTo>
                <a:cubicBezTo>
                  <a:pt x="455" y="1169"/>
                  <a:pt x="484" y="1175"/>
                  <a:pt x="514" y="1179"/>
                </a:cubicBezTo>
                <a:cubicBezTo>
                  <a:pt x="557" y="1082"/>
                  <a:pt x="557" y="1082"/>
                  <a:pt x="557" y="1082"/>
                </a:cubicBezTo>
                <a:cubicBezTo>
                  <a:pt x="568" y="1083"/>
                  <a:pt x="580" y="1083"/>
                  <a:pt x="591" y="1083"/>
                </a:cubicBezTo>
                <a:cubicBezTo>
                  <a:pt x="603" y="1083"/>
                  <a:pt x="614" y="1083"/>
                  <a:pt x="626" y="1082"/>
                </a:cubicBezTo>
                <a:cubicBezTo>
                  <a:pt x="668" y="1179"/>
                  <a:pt x="668" y="1179"/>
                  <a:pt x="668" y="1179"/>
                </a:cubicBezTo>
                <a:cubicBezTo>
                  <a:pt x="698" y="1175"/>
                  <a:pt x="728" y="1169"/>
                  <a:pt x="756" y="1161"/>
                </a:cubicBezTo>
                <a:cubicBezTo>
                  <a:pt x="755" y="1055"/>
                  <a:pt x="755" y="1055"/>
                  <a:pt x="755" y="1055"/>
                </a:cubicBezTo>
                <a:cubicBezTo>
                  <a:pt x="777" y="1047"/>
                  <a:pt x="799" y="1038"/>
                  <a:pt x="819" y="1027"/>
                </a:cubicBezTo>
                <a:cubicBezTo>
                  <a:pt x="897" y="1099"/>
                  <a:pt x="897" y="1099"/>
                  <a:pt x="897" y="1099"/>
                </a:cubicBezTo>
                <a:cubicBezTo>
                  <a:pt x="923" y="1083"/>
                  <a:pt x="947" y="1066"/>
                  <a:pt x="970" y="1047"/>
                </a:cubicBezTo>
                <a:cubicBezTo>
                  <a:pt x="927" y="951"/>
                  <a:pt x="927" y="951"/>
                  <a:pt x="927" y="951"/>
                </a:cubicBezTo>
                <a:cubicBezTo>
                  <a:pt x="944" y="934"/>
                  <a:pt x="960" y="917"/>
                  <a:pt x="975" y="898"/>
                </a:cubicBezTo>
                <a:cubicBezTo>
                  <a:pt x="1076" y="932"/>
                  <a:pt x="1076" y="932"/>
                  <a:pt x="1076" y="932"/>
                </a:cubicBezTo>
                <a:cubicBezTo>
                  <a:pt x="1093" y="908"/>
                  <a:pt x="1108" y="883"/>
                  <a:pt x="1121" y="856"/>
                </a:cubicBezTo>
                <a:cubicBezTo>
                  <a:pt x="1042" y="786"/>
                  <a:pt x="1042" y="786"/>
                  <a:pt x="1042" y="786"/>
                </a:cubicBezTo>
                <a:cubicBezTo>
                  <a:pt x="1052" y="764"/>
                  <a:pt x="1060" y="740"/>
                  <a:pt x="1066" y="716"/>
                </a:cubicBezTo>
                <a:lnTo>
                  <a:pt x="1172" y="706"/>
                </a:lnTo>
                <a:close/>
              </a:path>
            </a:pathLst>
          </a:custGeom>
          <a:solidFill>
            <a:schemeClr val="bg1">
              <a:lumMod val="50000"/>
            </a:schemeClr>
          </a:solidFill>
          <a:ln>
            <a:noFill/>
          </a:ln>
          <a:effectLst/>
        </p:spPr>
        <p:txBody>
          <a:bodyPr vert="horz" wrap="square" lIns="91440" tIns="45720" rIns="91440" bIns="45720" numCol="1" anchor="t" anchorCtr="0" compatLnSpc="1">
            <a:prstTxWarp prst="textNoShape">
              <a:avLst/>
            </a:prstTxWarp>
          </a:bodyPr>
          <a:lstStyle/>
          <a:p>
            <a:endPar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 name="Oval 87">
            <a:extLst>
              <a:ext uri="{FF2B5EF4-FFF2-40B4-BE49-F238E27FC236}">
                <a16:creationId xmlns:a16="http://schemas.microsoft.com/office/drawing/2014/main" xmlns="" id="{0CA756C9-B9D2-470A-97D4-3A57F5F84E80}"/>
              </a:ext>
            </a:extLst>
          </p:cNvPr>
          <p:cNvSpPr>
            <a:spLocks noChangeArrowheads="1"/>
          </p:cNvSpPr>
          <p:nvPr/>
        </p:nvSpPr>
        <p:spPr bwMode="auto">
          <a:xfrm>
            <a:off x="3662041" y="3206152"/>
            <a:ext cx="825872" cy="824852"/>
          </a:xfrm>
          <a:prstGeom prst="ellipse">
            <a:avLst/>
          </a:prstGeom>
          <a:solidFill>
            <a:schemeClr val="bg1"/>
          </a:solidFill>
          <a:ln>
            <a:solidFill>
              <a:schemeClr val="bg1"/>
            </a:solidFill>
          </a:ln>
          <a:effectLst/>
        </p:spPr>
        <p:txBody>
          <a:bodyPr vert="horz" wrap="square" lIns="91440" tIns="45720" rIns="91440" bIns="45720" numCol="1" anchor="t" anchorCtr="0" compatLnSpc="1">
            <a:prstTxWarp prst="textNoShape">
              <a:avLst/>
            </a:prstTxWarp>
          </a:bodyPr>
          <a:lstStyle/>
          <a:p>
            <a:endParaRPr lang="en-US" sz="10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Freeform 84">
            <a:extLst>
              <a:ext uri="{FF2B5EF4-FFF2-40B4-BE49-F238E27FC236}">
                <a16:creationId xmlns:a16="http://schemas.microsoft.com/office/drawing/2014/main" xmlns="" id="{9355807A-12B0-4AE8-A02D-DA39DCEC4A5B}"/>
              </a:ext>
            </a:extLst>
          </p:cNvPr>
          <p:cNvSpPr>
            <a:spLocks/>
          </p:cNvSpPr>
          <p:nvPr/>
        </p:nvSpPr>
        <p:spPr bwMode="auto">
          <a:xfrm>
            <a:off x="4807505" y="3031984"/>
            <a:ext cx="1175716" cy="1173191"/>
          </a:xfrm>
          <a:custGeom>
            <a:avLst/>
            <a:gdLst>
              <a:gd name="T0" fmla="*/ 1172 w 1182"/>
              <a:gd name="T1" fmla="*/ 706 h 1179"/>
              <a:gd name="T2" fmla="*/ 1182 w 1182"/>
              <a:gd name="T3" fmla="*/ 619 h 1179"/>
              <a:gd name="T4" fmla="*/ 1082 w 1182"/>
              <a:gd name="T5" fmla="*/ 588 h 1179"/>
              <a:gd name="T6" fmla="*/ 1075 w 1182"/>
              <a:gd name="T7" fmla="*/ 511 h 1179"/>
              <a:gd name="T8" fmla="*/ 1168 w 1182"/>
              <a:gd name="T9" fmla="*/ 459 h 1179"/>
              <a:gd name="T10" fmla="*/ 1143 w 1182"/>
              <a:gd name="T11" fmla="*/ 377 h 1179"/>
              <a:gd name="T12" fmla="*/ 1038 w 1182"/>
              <a:gd name="T13" fmla="*/ 389 h 1179"/>
              <a:gd name="T14" fmla="*/ 999 w 1182"/>
              <a:gd name="T15" fmla="*/ 319 h 1179"/>
              <a:gd name="T16" fmla="*/ 1062 w 1182"/>
              <a:gd name="T17" fmla="*/ 234 h 1179"/>
              <a:gd name="T18" fmla="*/ 1006 w 1182"/>
              <a:gd name="T19" fmla="*/ 171 h 1179"/>
              <a:gd name="T20" fmla="*/ 916 w 1182"/>
              <a:gd name="T21" fmla="*/ 224 h 1179"/>
              <a:gd name="T22" fmla="*/ 850 w 1182"/>
              <a:gd name="T23" fmla="*/ 175 h 1179"/>
              <a:gd name="T24" fmla="*/ 873 w 1182"/>
              <a:gd name="T25" fmla="*/ 72 h 1179"/>
              <a:gd name="T26" fmla="*/ 797 w 1182"/>
              <a:gd name="T27" fmla="*/ 37 h 1179"/>
              <a:gd name="T28" fmla="*/ 735 w 1182"/>
              <a:gd name="T29" fmla="*/ 123 h 1179"/>
              <a:gd name="T30" fmla="*/ 654 w 1182"/>
              <a:gd name="T31" fmla="*/ 105 h 1179"/>
              <a:gd name="T32" fmla="*/ 633 w 1182"/>
              <a:gd name="T33" fmla="*/ 2 h 1179"/>
              <a:gd name="T34" fmla="*/ 591 w 1182"/>
              <a:gd name="T35" fmla="*/ 0 h 1179"/>
              <a:gd name="T36" fmla="*/ 549 w 1182"/>
              <a:gd name="T37" fmla="*/ 2 h 1179"/>
              <a:gd name="T38" fmla="*/ 528 w 1182"/>
              <a:gd name="T39" fmla="*/ 105 h 1179"/>
              <a:gd name="T40" fmla="*/ 447 w 1182"/>
              <a:gd name="T41" fmla="*/ 123 h 1179"/>
              <a:gd name="T42" fmla="*/ 386 w 1182"/>
              <a:gd name="T43" fmla="*/ 37 h 1179"/>
              <a:gd name="T44" fmla="*/ 310 w 1182"/>
              <a:gd name="T45" fmla="*/ 72 h 1179"/>
              <a:gd name="T46" fmla="*/ 333 w 1182"/>
              <a:gd name="T47" fmla="*/ 175 h 1179"/>
              <a:gd name="T48" fmla="*/ 267 w 1182"/>
              <a:gd name="T49" fmla="*/ 224 h 1179"/>
              <a:gd name="T50" fmla="*/ 176 w 1182"/>
              <a:gd name="T51" fmla="*/ 171 h 1179"/>
              <a:gd name="T52" fmla="*/ 120 w 1182"/>
              <a:gd name="T53" fmla="*/ 234 h 1179"/>
              <a:gd name="T54" fmla="*/ 183 w 1182"/>
              <a:gd name="T55" fmla="*/ 319 h 1179"/>
              <a:gd name="T56" fmla="*/ 144 w 1182"/>
              <a:gd name="T57" fmla="*/ 389 h 1179"/>
              <a:gd name="T58" fmla="*/ 40 w 1182"/>
              <a:gd name="T59" fmla="*/ 377 h 1179"/>
              <a:gd name="T60" fmla="*/ 14 w 1182"/>
              <a:gd name="T61" fmla="*/ 459 h 1179"/>
              <a:gd name="T62" fmla="*/ 107 w 1182"/>
              <a:gd name="T63" fmla="*/ 511 h 1179"/>
              <a:gd name="T64" fmla="*/ 100 w 1182"/>
              <a:gd name="T65" fmla="*/ 588 h 1179"/>
              <a:gd name="T66" fmla="*/ 0 w 1182"/>
              <a:gd name="T67" fmla="*/ 619 h 1179"/>
              <a:gd name="T68" fmla="*/ 10 w 1182"/>
              <a:gd name="T69" fmla="*/ 706 h 1179"/>
              <a:gd name="T70" fmla="*/ 116 w 1182"/>
              <a:gd name="T71" fmla="*/ 716 h 1179"/>
              <a:gd name="T72" fmla="*/ 140 w 1182"/>
              <a:gd name="T73" fmla="*/ 786 h 1179"/>
              <a:gd name="T74" fmla="*/ 61 w 1182"/>
              <a:gd name="T75" fmla="*/ 856 h 1179"/>
              <a:gd name="T76" fmla="*/ 107 w 1182"/>
              <a:gd name="T77" fmla="*/ 932 h 1179"/>
              <a:gd name="T78" fmla="*/ 207 w 1182"/>
              <a:gd name="T79" fmla="*/ 898 h 1179"/>
              <a:gd name="T80" fmla="*/ 256 w 1182"/>
              <a:gd name="T81" fmla="*/ 951 h 1179"/>
              <a:gd name="T82" fmla="*/ 212 w 1182"/>
              <a:gd name="T83" fmla="*/ 1047 h 1179"/>
              <a:gd name="T84" fmla="*/ 285 w 1182"/>
              <a:gd name="T85" fmla="*/ 1099 h 1179"/>
              <a:gd name="T86" fmla="*/ 363 w 1182"/>
              <a:gd name="T87" fmla="*/ 1027 h 1179"/>
              <a:gd name="T88" fmla="*/ 427 w 1182"/>
              <a:gd name="T89" fmla="*/ 1055 h 1179"/>
              <a:gd name="T90" fmla="*/ 426 w 1182"/>
              <a:gd name="T91" fmla="*/ 1161 h 1179"/>
              <a:gd name="T92" fmla="*/ 514 w 1182"/>
              <a:gd name="T93" fmla="*/ 1179 h 1179"/>
              <a:gd name="T94" fmla="*/ 557 w 1182"/>
              <a:gd name="T95" fmla="*/ 1082 h 1179"/>
              <a:gd name="T96" fmla="*/ 591 w 1182"/>
              <a:gd name="T97" fmla="*/ 1083 h 1179"/>
              <a:gd name="T98" fmla="*/ 626 w 1182"/>
              <a:gd name="T99" fmla="*/ 1082 h 1179"/>
              <a:gd name="T100" fmla="*/ 668 w 1182"/>
              <a:gd name="T101" fmla="*/ 1179 h 1179"/>
              <a:gd name="T102" fmla="*/ 756 w 1182"/>
              <a:gd name="T103" fmla="*/ 1161 h 1179"/>
              <a:gd name="T104" fmla="*/ 755 w 1182"/>
              <a:gd name="T105" fmla="*/ 1055 h 1179"/>
              <a:gd name="T106" fmla="*/ 819 w 1182"/>
              <a:gd name="T107" fmla="*/ 1027 h 1179"/>
              <a:gd name="T108" fmla="*/ 897 w 1182"/>
              <a:gd name="T109" fmla="*/ 1099 h 1179"/>
              <a:gd name="T110" fmla="*/ 970 w 1182"/>
              <a:gd name="T111" fmla="*/ 1047 h 1179"/>
              <a:gd name="T112" fmla="*/ 927 w 1182"/>
              <a:gd name="T113" fmla="*/ 951 h 1179"/>
              <a:gd name="T114" fmla="*/ 975 w 1182"/>
              <a:gd name="T115" fmla="*/ 898 h 1179"/>
              <a:gd name="T116" fmla="*/ 1076 w 1182"/>
              <a:gd name="T117" fmla="*/ 932 h 1179"/>
              <a:gd name="T118" fmla="*/ 1121 w 1182"/>
              <a:gd name="T119" fmla="*/ 856 h 1179"/>
              <a:gd name="T120" fmla="*/ 1042 w 1182"/>
              <a:gd name="T121" fmla="*/ 786 h 1179"/>
              <a:gd name="T122" fmla="*/ 1066 w 1182"/>
              <a:gd name="T123" fmla="*/ 716 h 1179"/>
              <a:gd name="T124" fmla="*/ 1172 w 1182"/>
              <a:gd name="T125" fmla="*/ 70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179">
                <a:moveTo>
                  <a:pt x="1172" y="706"/>
                </a:moveTo>
                <a:cubicBezTo>
                  <a:pt x="1177" y="678"/>
                  <a:pt x="1181" y="649"/>
                  <a:pt x="1182" y="619"/>
                </a:cubicBezTo>
                <a:cubicBezTo>
                  <a:pt x="1082" y="588"/>
                  <a:pt x="1082" y="588"/>
                  <a:pt x="1082" y="588"/>
                </a:cubicBezTo>
                <a:cubicBezTo>
                  <a:pt x="1082" y="562"/>
                  <a:pt x="1080" y="536"/>
                  <a:pt x="1075" y="511"/>
                </a:cubicBezTo>
                <a:cubicBezTo>
                  <a:pt x="1168" y="459"/>
                  <a:pt x="1168" y="459"/>
                  <a:pt x="1168" y="459"/>
                </a:cubicBezTo>
                <a:cubicBezTo>
                  <a:pt x="1161" y="431"/>
                  <a:pt x="1153" y="403"/>
                  <a:pt x="1143" y="377"/>
                </a:cubicBezTo>
                <a:cubicBezTo>
                  <a:pt x="1038" y="389"/>
                  <a:pt x="1038" y="389"/>
                  <a:pt x="1038" y="389"/>
                </a:cubicBezTo>
                <a:cubicBezTo>
                  <a:pt x="1027" y="364"/>
                  <a:pt x="1014" y="341"/>
                  <a:pt x="999" y="319"/>
                </a:cubicBezTo>
                <a:cubicBezTo>
                  <a:pt x="1062" y="234"/>
                  <a:pt x="1062" y="234"/>
                  <a:pt x="1062" y="234"/>
                </a:cubicBezTo>
                <a:cubicBezTo>
                  <a:pt x="1045" y="211"/>
                  <a:pt x="1026" y="190"/>
                  <a:pt x="1006" y="171"/>
                </a:cubicBezTo>
                <a:cubicBezTo>
                  <a:pt x="916" y="224"/>
                  <a:pt x="916" y="224"/>
                  <a:pt x="916" y="224"/>
                </a:cubicBezTo>
                <a:cubicBezTo>
                  <a:pt x="895" y="206"/>
                  <a:pt x="873" y="189"/>
                  <a:pt x="850" y="175"/>
                </a:cubicBezTo>
                <a:cubicBezTo>
                  <a:pt x="873" y="72"/>
                  <a:pt x="873" y="72"/>
                  <a:pt x="873" y="72"/>
                </a:cubicBezTo>
                <a:cubicBezTo>
                  <a:pt x="848" y="58"/>
                  <a:pt x="823" y="47"/>
                  <a:pt x="797" y="37"/>
                </a:cubicBezTo>
                <a:cubicBezTo>
                  <a:pt x="735" y="123"/>
                  <a:pt x="735" y="123"/>
                  <a:pt x="735" y="123"/>
                </a:cubicBezTo>
                <a:cubicBezTo>
                  <a:pt x="709" y="115"/>
                  <a:pt x="682" y="109"/>
                  <a:pt x="654" y="105"/>
                </a:cubicBezTo>
                <a:cubicBezTo>
                  <a:pt x="633" y="2"/>
                  <a:pt x="633" y="2"/>
                  <a:pt x="633" y="2"/>
                </a:cubicBezTo>
                <a:cubicBezTo>
                  <a:pt x="619" y="1"/>
                  <a:pt x="605" y="0"/>
                  <a:pt x="591" y="0"/>
                </a:cubicBezTo>
                <a:cubicBezTo>
                  <a:pt x="577" y="0"/>
                  <a:pt x="563" y="1"/>
                  <a:pt x="549" y="2"/>
                </a:cubicBezTo>
                <a:cubicBezTo>
                  <a:pt x="528" y="105"/>
                  <a:pt x="528" y="105"/>
                  <a:pt x="528" y="105"/>
                </a:cubicBezTo>
                <a:cubicBezTo>
                  <a:pt x="500" y="109"/>
                  <a:pt x="473" y="115"/>
                  <a:pt x="447" y="123"/>
                </a:cubicBezTo>
                <a:cubicBezTo>
                  <a:pt x="386" y="37"/>
                  <a:pt x="386" y="37"/>
                  <a:pt x="386" y="37"/>
                </a:cubicBezTo>
                <a:cubicBezTo>
                  <a:pt x="359" y="47"/>
                  <a:pt x="334" y="58"/>
                  <a:pt x="310" y="72"/>
                </a:cubicBezTo>
                <a:cubicBezTo>
                  <a:pt x="333" y="175"/>
                  <a:pt x="333" y="175"/>
                  <a:pt x="333" y="175"/>
                </a:cubicBezTo>
                <a:cubicBezTo>
                  <a:pt x="309" y="189"/>
                  <a:pt x="287" y="206"/>
                  <a:pt x="267" y="224"/>
                </a:cubicBezTo>
                <a:cubicBezTo>
                  <a:pt x="176" y="171"/>
                  <a:pt x="176" y="171"/>
                  <a:pt x="176" y="171"/>
                </a:cubicBezTo>
                <a:cubicBezTo>
                  <a:pt x="156" y="190"/>
                  <a:pt x="137" y="211"/>
                  <a:pt x="120" y="234"/>
                </a:cubicBezTo>
                <a:cubicBezTo>
                  <a:pt x="183" y="319"/>
                  <a:pt x="183" y="319"/>
                  <a:pt x="183" y="319"/>
                </a:cubicBezTo>
                <a:cubicBezTo>
                  <a:pt x="168" y="341"/>
                  <a:pt x="155" y="364"/>
                  <a:pt x="144" y="389"/>
                </a:cubicBezTo>
                <a:cubicBezTo>
                  <a:pt x="40" y="377"/>
                  <a:pt x="40" y="377"/>
                  <a:pt x="40" y="377"/>
                </a:cubicBezTo>
                <a:cubicBezTo>
                  <a:pt x="29" y="403"/>
                  <a:pt x="21" y="431"/>
                  <a:pt x="14" y="459"/>
                </a:cubicBezTo>
                <a:cubicBezTo>
                  <a:pt x="107" y="511"/>
                  <a:pt x="107" y="511"/>
                  <a:pt x="107" y="511"/>
                </a:cubicBezTo>
                <a:cubicBezTo>
                  <a:pt x="103" y="536"/>
                  <a:pt x="100" y="562"/>
                  <a:pt x="100" y="588"/>
                </a:cubicBezTo>
                <a:cubicBezTo>
                  <a:pt x="0" y="619"/>
                  <a:pt x="0" y="619"/>
                  <a:pt x="0" y="619"/>
                </a:cubicBezTo>
                <a:cubicBezTo>
                  <a:pt x="1" y="649"/>
                  <a:pt x="5" y="678"/>
                  <a:pt x="10" y="706"/>
                </a:cubicBezTo>
                <a:cubicBezTo>
                  <a:pt x="116" y="716"/>
                  <a:pt x="116" y="716"/>
                  <a:pt x="116" y="716"/>
                </a:cubicBezTo>
                <a:cubicBezTo>
                  <a:pt x="122" y="740"/>
                  <a:pt x="130" y="764"/>
                  <a:pt x="140" y="786"/>
                </a:cubicBezTo>
                <a:cubicBezTo>
                  <a:pt x="61" y="856"/>
                  <a:pt x="61" y="856"/>
                  <a:pt x="61" y="856"/>
                </a:cubicBezTo>
                <a:cubicBezTo>
                  <a:pt x="74" y="883"/>
                  <a:pt x="90" y="908"/>
                  <a:pt x="107" y="932"/>
                </a:cubicBezTo>
                <a:cubicBezTo>
                  <a:pt x="207" y="898"/>
                  <a:pt x="207" y="898"/>
                  <a:pt x="207" y="898"/>
                </a:cubicBezTo>
                <a:cubicBezTo>
                  <a:pt x="222" y="917"/>
                  <a:pt x="238" y="934"/>
                  <a:pt x="256" y="951"/>
                </a:cubicBezTo>
                <a:cubicBezTo>
                  <a:pt x="212" y="1047"/>
                  <a:pt x="212" y="1047"/>
                  <a:pt x="212" y="1047"/>
                </a:cubicBezTo>
                <a:cubicBezTo>
                  <a:pt x="235" y="1066"/>
                  <a:pt x="259" y="1083"/>
                  <a:pt x="285" y="1099"/>
                </a:cubicBezTo>
                <a:cubicBezTo>
                  <a:pt x="363" y="1027"/>
                  <a:pt x="363" y="1027"/>
                  <a:pt x="363" y="1027"/>
                </a:cubicBezTo>
                <a:cubicBezTo>
                  <a:pt x="384" y="1038"/>
                  <a:pt x="405" y="1047"/>
                  <a:pt x="427" y="1055"/>
                </a:cubicBezTo>
                <a:cubicBezTo>
                  <a:pt x="426" y="1161"/>
                  <a:pt x="426" y="1161"/>
                  <a:pt x="426" y="1161"/>
                </a:cubicBezTo>
                <a:cubicBezTo>
                  <a:pt x="455" y="1169"/>
                  <a:pt x="484" y="1175"/>
                  <a:pt x="514" y="1179"/>
                </a:cubicBezTo>
                <a:cubicBezTo>
                  <a:pt x="557" y="1082"/>
                  <a:pt x="557" y="1082"/>
                  <a:pt x="557" y="1082"/>
                </a:cubicBezTo>
                <a:cubicBezTo>
                  <a:pt x="568" y="1083"/>
                  <a:pt x="580" y="1083"/>
                  <a:pt x="591" y="1083"/>
                </a:cubicBezTo>
                <a:cubicBezTo>
                  <a:pt x="603" y="1083"/>
                  <a:pt x="614" y="1083"/>
                  <a:pt x="626" y="1082"/>
                </a:cubicBezTo>
                <a:cubicBezTo>
                  <a:pt x="668" y="1179"/>
                  <a:pt x="668" y="1179"/>
                  <a:pt x="668" y="1179"/>
                </a:cubicBezTo>
                <a:cubicBezTo>
                  <a:pt x="698" y="1175"/>
                  <a:pt x="728" y="1169"/>
                  <a:pt x="756" y="1161"/>
                </a:cubicBezTo>
                <a:cubicBezTo>
                  <a:pt x="755" y="1055"/>
                  <a:pt x="755" y="1055"/>
                  <a:pt x="755" y="1055"/>
                </a:cubicBezTo>
                <a:cubicBezTo>
                  <a:pt x="777" y="1047"/>
                  <a:pt x="799" y="1038"/>
                  <a:pt x="819" y="1027"/>
                </a:cubicBezTo>
                <a:cubicBezTo>
                  <a:pt x="897" y="1099"/>
                  <a:pt x="897" y="1099"/>
                  <a:pt x="897" y="1099"/>
                </a:cubicBezTo>
                <a:cubicBezTo>
                  <a:pt x="923" y="1083"/>
                  <a:pt x="947" y="1066"/>
                  <a:pt x="970" y="1047"/>
                </a:cubicBezTo>
                <a:cubicBezTo>
                  <a:pt x="927" y="951"/>
                  <a:pt x="927" y="951"/>
                  <a:pt x="927" y="951"/>
                </a:cubicBezTo>
                <a:cubicBezTo>
                  <a:pt x="944" y="934"/>
                  <a:pt x="960" y="917"/>
                  <a:pt x="975" y="898"/>
                </a:cubicBezTo>
                <a:cubicBezTo>
                  <a:pt x="1076" y="932"/>
                  <a:pt x="1076" y="932"/>
                  <a:pt x="1076" y="932"/>
                </a:cubicBezTo>
                <a:cubicBezTo>
                  <a:pt x="1093" y="908"/>
                  <a:pt x="1108" y="883"/>
                  <a:pt x="1121" y="856"/>
                </a:cubicBezTo>
                <a:cubicBezTo>
                  <a:pt x="1042" y="786"/>
                  <a:pt x="1042" y="786"/>
                  <a:pt x="1042" y="786"/>
                </a:cubicBezTo>
                <a:cubicBezTo>
                  <a:pt x="1052" y="764"/>
                  <a:pt x="1060" y="740"/>
                  <a:pt x="1066" y="716"/>
                </a:cubicBezTo>
                <a:lnTo>
                  <a:pt x="1172" y="706"/>
                </a:lnTo>
                <a:close/>
              </a:path>
            </a:pathLst>
          </a:custGeom>
          <a:solidFill>
            <a:schemeClr val="tx1"/>
          </a:solidFill>
          <a:ln>
            <a:noFill/>
          </a:ln>
          <a:effectLst/>
        </p:spPr>
        <p:txBody>
          <a:bodyPr vert="horz" wrap="square" lIns="91440" tIns="45720" rIns="91440" bIns="45720" numCol="1" anchor="t" anchorCtr="0" compatLnSpc="1">
            <a:prstTxWarp prst="textNoShape">
              <a:avLst/>
            </a:prstTxWarp>
          </a:bodyPr>
          <a:lstStyle/>
          <a:p>
            <a:endParaRPr lang="en-US" sz="10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 name="Oval 87">
            <a:extLst>
              <a:ext uri="{FF2B5EF4-FFF2-40B4-BE49-F238E27FC236}">
                <a16:creationId xmlns:a16="http://schemas.microsoft.com/office/drawing/2014/main" xmlns="" id="{85B6914D-0FF3-4D42-BC81-0565C97A73F9}"/>
              </a:ext>
            </a:extLst>
          </p:cNvPr>
          <p:cNvSpPr>
            <a:spLocks noChangeArrowheads="1"/>
          </p:cNvSpPr>
          <p:nvPr/>
        </p:nvSpPr>
        <p:spPr bwMode="auto">
          <a:xfrm>
            <a:off x="4982427" y="3206153"/>
            <a:ext cx="825874" cy="824853"/>
          </a:xfrm>
          <a:prstGeom prst="ellipse">
            <a:avLst/>
          </a:prstGeom>
          <a:solidFill>
            <a:schemeClr val="bg1"/>
          </a:solidFill>
          <a:ln>
            <a:solidFill>
              <a:schemeClr val="bg1"/>
            </a:solidFill>
          </a:ln>
          <a:effectLst/>
        </p:spPr>
        <p:txBody>
          <a:bodyPr vert="horz" wrap="square" lIns="91440" tIns="45720" rIns="91440" bIns="45720" numCol="1" anchor="t" anchorCtr="0" compatLnSpc="1">
            <a:prstTxWarp prst="textNoShape">
              <a:avLst/>
            </a:prstTxWarp>
          </a:bodyPr>
          <a:lstStyle/>
          <a:p>
            <a:endParaRPr lang="en-US" sz="10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Freeform 84">
            <a:extLst>
              <a:ext uri="{FF2B5EF4-FFF2-40B4-BE49-F238E27FC236}">
                <a16:creationId xmlns:a16="http://schemas.microsoft.com/office/drawing/2014/main" xmlns="" id="{067FD1A7-80D9-4AB4-BD75-05F86D083819}"/>
              </a:ext>
            </a:extLst>
          </p:cNvPr>
          <p:cNvSpPr>
            <a:spLocks/>
          </p:cNvSpPr>
          <p:nvPr/>
        </p:nvSpPr>
        <p:spPr bwMode="auto">
          <a:xfrm>
            <a:off x="8768658" y="3031984"/>
            <a:ext cx="1175716" cy="1173191"/>
          </a:xfrm>
          <a:custGeom>
            <a:avLst/>
            <a:gdLst>
              <a:gd name="T0" fmla="*/ 1172 w 1182"/>
              <a:gd name="T1" fmla="*/ 706 h 1179"/>
              <a:gd name="T2" fmla="*/ 1182 w 1182"/>
              <a:gd name="T3" fmla="*/ 619 h 1179"/>
              <a:gd name="T4" fmla="*/ 1082 w 1182"/>
              <a:gd name="T5" fmla="*/ 588 h 1179"/>
              <a:gd name="T6" fmla="*/ 1075 w 1182"/>
              <a:gd name="T7" fmla="*/ 511 h 1179"/>
              <a:gd name="T8" fmla="*/ 1168 w 1182"/>
              <a:gd name="T9" fmla="*/ 459 h 1179"/>
              <a:gd name="T10" fmla="*/ 1143 w 1182"/>
              <a:gd name="T11" fmla="*/ 377 h 1179"/>
              <a:gd name="T12" fmla="*/ 1038 w 1182"/>
              <a:gd name="T13" fmla="*/ 389 h 1179"/>
              <a:gd name="T14" fmla="*/ 999 w 1182"/>
              <a:gd name="T15" fmla="*/ 319 h 1179"/>
              <a:gd name="T16" fmla="*/ 1062 w 1182"/>
              <a:gd name="T17" fmla="*/ 234 h 1179"/>
              <a:gd name="T18" fmla="*/ 1006 w 1182"/>
              <a:gd name="T19" fmla="*/ 171 h 1179"/>
              <a:gd name="T20" fmla="*/ 916 w 1182"/>
              <a:gd name="T21" fmla="*/ 224 h 1179"/>
              <a:gd name="T22" fmla="*/ 850 w 1182"/>
              <a:gd name="T23" fmla="*/ 175 h 1179"/>
              <a:gd name="T24" fmla="*/ 873 w 1182"/>
              <a:gd name="T25" fmla="*/ 72 h 1179"/>
              <a:gd name="T26" fmla="*/ 797 w 1182"/>
              <a:gd name="T27" fmla="*/ 37 h 1179"/>
              <a:gd name="T28" fmla="*/ 735 w 1182"/>
              <a:gd name="T29" fmla="*/ 123 h 1179"/>
              <a:gd name="T30" fmla="*/ 654 w 1182"/>
              <a:gd name="T31" fmla="*/ 105 h 1179"/>
              <a:gd name="T32" fmla="*/ 633 w 1182"/>
              <a:gd name="T33" fmla="*/ 2 h 1179"/>
              <a:gd name="T34" fmla="*/ 591 w 1182"/>
              <a:gd name="T35" fmla="*/ 0 h 1179"/>
              <a:gd name="T36" fmla="*/ 549 w 1182"/>
              <a:gd name="T37" fmla="*/ 2 h 1179"/>
              <a:gd name="T38" fmla="*/ 528 w 1182"/>
              <a:gd name="T39" fmla="*/ 105 h 1179"/>
              <a:gd name="T40" fmla="*/ 447 w 1182"/>
              <a:gd name="T41" fmla="*/ 123 h 1179"/>
              <a:gd name="T42" fmla="*/ 386 w 1182"/>
              <a:gd name="T43" fmla="*/ 37 h 1179"/>
              <a:gd name="T44" fmla="*/ 310 w 1182"/>
              <a:gd name="T45" fmla="*/ 72 h 1179"/>
              <a:gd name="T46" fmla="*/ 333 w 1182"/>
              <a:gd name="T47" fmla="*/ 175 h 1179"/>
              <a:gd name="T48" fmla="*/ 267 w 1182"/>
              <a:gd name="T49" fmla="*/ 224 h 1179"/>
              <a:gd name="T50" fmla="*/ 176 w 1182"/>
              <a:gd name="T51" fmla="*/ 171 h 1179"/>
              <a:gd name="T52" fmla="*/ 120 w 1182"/>
              <a:gd name="T53" fmla="*/ 234 h 1179"/>
              <a:gd name="T54" fmla="*/ 183 w 1182"/>
              <a:gd name="T55" fmla="*/ 319 h 1179"/>
              <a:gd name="T56" fmla="*/ 144 w 1182"/>
              <a:gd name="T57" fmla="*/ 389 h 1179"/>
              <a:gd name="T58" fmla="*/ 40 w 1182"/>
              <a:gd name="T59" fmla="*/ 377 h 1179"/>
              <a:gd name="T60" fmla="*/ 14 w 1182"/>
              <a:gd name="T61" fmla="*/ 459 h 1179"/>
              <a:gd name="T62" fmla="*/ 107 w 1182"/>
              <a:gd name="T63" fmla="*/ 511 h 1179"/>
              <a:gd name="T64" fmla="*/ 100 w 1182"/>
              <a:gd name="T65" fmla="*/ 588 h 1179"/>
              <a:gd name="T66" fmla="*/ 0 w 1182"/>
              <a:gd name="T67" fmla="*/ 619 h 1179"/>
              <a:gd name="T68" fmla="*/ 10 w 1182"/>
              <a:gd name="T69" fmla="*/ 706 h 1179"/>
              <a:gd name="T70" fmla="*/ 116 w 1182"/>
              <a:gd name="T71" fmla="*/ 716 h 1179"/>
              <a:gd name="T72" fmla="*/ 140 w 1182"/>
              <a:gd name="T73" fmla="*/ 786 h 1179"/>
              <a:gd name="T74" fmla="*/ 61 w 1182"/>
              <a:gd name="T75" fmla="*/ 856 h 1179"/>
              <a:gd name="T76" fmla="*/ 107 w 1182"/>
              <a:gd name="T77" fmla="*/ 932 h 1179"/>
              <a:gd name="T78" fmla="*/ 207 w 1182"/>
              <a:gd name="T79" fmla="*/ 898 h 1179"/>
              <a:gd name="T80" fmla="*/ 256 w 1182"/>
              <a:gd name="T81" fmla="*/ 951 h 1179"/>
              <a:gd name="T82" fmla="*/ 212 w 1182"/>
              <a:gd name="T83" fmla="*/ 1047 h 1179"/>
              <a:gd name="T84" fmla="*/ 285 w 1182"/>
              <a:gd name="T85" fmla="*/ 1099 h 1179"/>
              <a:gd name="T86" fmla="*/ 363 w 1182"/>
              <a:gd name="T87" fmla="*/ 1027 h 1179"/>
              <a:gd name="T88" fmla="*/ 427 w 1182"/>
              <a:gd name="T89" fmla="*/ 1055 h 1179"/>
              <a:gd name="T90" fmla="*/ 426 w 1182"/>
              <a:gd name="T91" fmla="*/ 1161 h 1179"/>
              <a:gd name="T92" fmla="*/ 514 w 1182"/>
              <a:gd name="T93" fmla="*/ 1179 h 1179"/>
              <a:gd name="T94" fmla="*/ 557 w 1182"/>
              <a:gd name="T95" fmla="*/ 1082 h 1179"/>
              <a:gd name="T96" fmla="*/ 591 w 1182"/>
              <a:gd name="T97" fmla="*/ 1083 h 1179"/>
              <a:gd name="T98" fmla="*/ 626 w 1182"/>
              <a:gd name="T99" fmla="*/ 1082 h 1179"/>
              <a:gd name="T100" fmla="*/ 668 w 1182"/>
              <a:gd name="T101" fmla="*/ 1179 h 1179"/>
              <a:gd name="T102" fmla="*/ 756 w 1182"/>
              <a:gd name="T103" fmla="*/ 1161 h 1179"/>
              <a:gd name="T104" fmla="*/ 755 w 1182"/>
              <a:gd name="T105" fmla="*/ 1055 h 1179"/>
              <a:gd name="T106" fmla="*/ 819 w 1182"/>
              <a:gd name="T107" fmla="*/ 1027 h 1179"/>
              <a:gd name="T108" fmla="*/ 897 w 1182"/>
              <a:gd name="T109" fmla="*/ 1099 h 1179"/>
              <a:gd name="T110" fmla="*/ 970 w 1182"/>
              <a:gd name="T111" fmla="*/ 1047 h 1179"/>
              <a:gd name="T112" fmla="*/ 927 w 1182"/>
              <a:gd name="T113" fmla="*/ 951 h 1179"/>
              <a:gd name="T114" fmla="*/ 975 w 1182"/>
              <a:gd name="T115" fmla="*/ 898 h 1179"/>
              <a:gd name="T116" fmla="*/ 1076 w 1182"/>
              <a:gd name="T117" fmla="*/ 932 h 1179"/>
              <a:gd name="T118" fmla="*/ 1121 w 1182"/>
              <a:gd name="T119" fmla="*/ 856 h 1179"/>
              <a:gd name="T120" fmla="*/ 1042 w 1182"/>
              <a:gd name="T121" fmla="*/ 786 h 1179"/>
              <a:gd name="T122" fmla="*/ 1066 w 1182"/>
              <a:gd name="T123" fmla="*/ 716 h 1179"/>
              <a:gd name="T124" fmla="*/ 1172 w 1182"/>
              <a:gd name="T125" fmla="*/ 70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179">
                <a:moveTo>
                  <a:pt x="1172" y="706"/>
                </a:moveTo>
                <a:cubicBezTo>
                  <a:pt x="1177" y="678"/>
                  <a:pt x="1181" y="649"/>
                  <a:pt x="1182" y="619"/>
                </a:cubicBezTo>
                <a:cubicBezTo>
                  <a:pt x="1082" y="588"/>
                  <a:pt x="1082" y="588"/>
                  <a:pt x="1082" y="588"/>
                </a:cubicBezTo>
                <a:cubicBezTo>
                  <a:pt x="1082" y="562"/>
                  <a:pt x="1080" y="536"/>
                  <a:pt x="1075" y="511"/>
                </a:cubicBezTo>
                <a:cubicBezTo>
                  <a:pt x="1168" y="459"/>
                  <a:pt x="1168" y="459"/>
                  <a:pt x="1168" y="459"/>
                </a:cubicBezTo>
                <a:cubicBezTo>
                  <a:pt x="1161" y="431"/>
                  <a:pt x="1153" y="403"/>
                  <a:pt x="1143" y="377"/>
                </a:cubicBezTo>
                <a:cubicBezTo>
                  <a:pt x="1038" y="389"/>
                  <a:pt x="1038" y="389"/>
                  <a:pt x="1038" y="389"/>
                </a:cubicBezTo>
                <a:cubicBezTo>
                  <a:pt x="1027" y="364"/>
                  <a:pt x="1014" y="341"/>
                  <a:pt x="999" y="319"/>
                </a:cubicBezTo>
                <a:cubicBezTo>
                  <a:pt x="1062" y="234"/>
                  <a:pt x="1062" y="234"/>
                  <a:pt x="1062" y="234"/>
                </a:cubicBezTo>
                <a:cubicBezTo>
                  <a:pt x="1045" y="211"/>
                  <a:pt x="1026" y="190"/>
                  <a:pt x="1006" y="171"/>
                </a:cubicBezTo>
                <a:cubicBezTo>
                  <a:pt x="916" y="224"/>
                  <a:pt x="916" y="224"/>
                  <a:pt x="916" y="224"/>
                </a:cubicBezTo>
                <a:cubicBezTo>
                  <a:pt x="895" y="206"/>
                  <a:pt x="873" y="189"/>
                  <a:pt x="850" y="175"/>
                </a:cubicBezTo>
                <a:cubicBezTo>
                  <a:pt x="873" y="72"/>
                  <a:pt x="873" y="72"/>
                  <a:pt x="873" y="72"/>
                </a:cubicBezTo>
                <a:cubicBezTo>
                  <a:pt x="848" y="58"/>
                  <a:pt x="823" y="47"/>
                  <a:pt x="797" y="37"/>
                </a:cubicBezTo>
                <a:cubicBezTo>
                  <a:pt x="735" y="123"/>
                  <a:pt x="735" y="123"/>
                  <a:pt x="735" y="123"/>
                </a:cubicBezTo>
                <a:cubicBezTo>
                  <a:pt x="709" y="115"/>
                  <a:pt x="682" y="109"/>
                  <a:pt x="654" y="105"/>
                </a:cubicBezTo>
                <a:cubicBezTo>
                  <a:pt x="633" y="2"/>
                  <a:pt x="633" y="2"/>
                  <a:pt x="633" y="2"/>
                </a:cubicBezTo>
                <a:cubicBezTo>
                  <a:pt x="619" y="1"/>
                  <a:pt x="605" y="0"/>
                  <a:pt x="591" y="0"/>
                </a:cubicBezTo>
                <a:cubicBezTo>
                  <a:pt x="577" y="0"/>
                  <a:pt x="563" y="1"/>
                  <a:pt x="549" y="2"/>
                </a:cubicBezTo>
                <a:cubicBezTo>
                  <a:pt x="528" y="105"/>
                  <a:pt x="528" y="105"/>
                  <a:pt x="528" y="105"/>
                </a:cubicBezTo>
                <a:cubicBezTo>
                  <a:pt x="500" y="109"/>
                  <a:pt x="473" y="115"/>
                  <a:pt x="447" y="123"/>
                </a:cubicBezTo>
                <a:cubicBezTo>
                  <a:pt x="386" y="37"/>
                  <a:pt x="386" y="37"/>
                  <a:pt x="386" y="37"/>
                </a:cubicBezTo>
                <a:cubicBezTo>
                  <a:pt x="359" y="47"/>
                  <a:pt x="334" y="58"/>
                  <a:pt x="310" y="72"/>
                </a:cubicBezTo>
                <a:cubicBezTo>
                  <a:pt x="333" y="175"/>
                  <a:pt x="333" y="175"/>
                  <a:pt x="333" y="175"/>
                </a:cubicBezTo>
                <a:cubicBezTo>
                  <a:pt x="309" y="189"/>
                  <a:pt x="287" y="206"/>
                  <a:pt x="267" y="224"/>
                </a:cubicBezTo>
                <a:cubicBezTo>
                  <a:pt x="176" y="171"/>
                  <a:pt x="176" y="171"/>
                  <a:pt x="176" y="171"/>
                </a:cubicBezTo>
                <a:cubicBezTo>
                  <a:pt x="156" y="190"/>
                  <a:pt x="137" y="211"/>
                  <a:pt x="120" y="234"/>
                </a:cubicBezTo>
                <a:cubicBezTo>
                  <a:pt x="183" y="319"/>
                  <a:pt x="183" y="319"/>
                  <a:pt x="183" y="319"/>
                </a:cubicBezTo>
                <a:cubicBezTo>
                  <a:pt x="168" y="341"/>
                  <a:pt x="155" y="364"/>
                  <a:pt x="144" y="389"/>
                </a:cubicBezTo>
                <a:cubicBezTo>
                  <a:pt x="40" y="377"/>
                  <a:pt x="40" y="377"/>
                  <a:pt x="40" y="377"/>
                </a:cubicBezTo>
                <a:cubicBezTo>
                  <a:pt x="29" y="403"/>
                  <a:pt x="21" y="431"/>
                  <a:pt x="14" y="459"/>
                </a:cubicBezTo>
                <a:cubicBezTo>
                  <a:pt x="107" y="511"/>
                  <a:pt x="107" y="511"/>
                  <a:pt x="107" y="511"/>
                </a:cubicBezTo>
                <a:cubicBezTo>
                  <a:pt x="103" y="536"/>
                  <a:pt x="100" y="562"/>
                  <a:pt x="100" y="588"/>
                </a:cubicBezTo>
                <a:cubicBezTo>
                  <a:pt x="0" y="619"/>
                  <a:pt x="0" y="619"/>
                  <a:pt x="0" y="619"/>
                </a:cubicBezTo>
                <a:cubicBezTo>
                  <a:pt x="1" y="649"/>
                  <a:pt x="5" y="678"/>
                  <a:pt x="10" y="706"/>
                </a:cubicBezTo>
                <a:cubicBezTo>
                  <a:pt x="116" y="716"/>
                  <a:pt x="116" y="716"/>
                  <a:pt x="116" y="716"/>
                </a:cubicBezTo>
                <a:cubicBezTo>
                  <a:pt x="122" y="740"/>
                  <a:pt x="130" y="764"/>
                  <a:pt x="140" y="786"/>
                </a:cubicBezTo>
                <a:cubicBezTo>
                  <a:pt x="61" y="856"/>
                  <a:pt x="61" y="856"/>
                  <a:pt x="61" y="856"/>
                </a:cubicBezTo>
                <a:cubicBezTo>
                  <a:pt x="74" y="883"/>
                  <a:pt x="90" y="908"/>
                  <a:pt x="107" y="932"/>
                </a:cubicBezTo>
                <a:cubicBezTo>
                  <a:pt x="207" y="898"/>
                  <a:pt x="207" y="898"/>
                  <a:pt x="207" y="898"/>
                </a:cubicBezTo>
                <a:cubicBezTo>
                  <a:pt x="222" y="917"/>
                  <a:pt x="238" y="934"/>
                  <a:pt x="256" y="951"/>
                </a:cubicBezTo>
                <a:cubicBezTo>
                  <a:pt x="212" y="1047"/>
                  <a:pt x="212" y="1047"/>
                  <a:pt x="212" y="1047"/>
                </a:cubicBezTo>
                <a:cubicBezTo>
                  <a:pt x="235" y="1066"/>
                  <a:pt x="259" y="1083"/>
                  <a:pt x="285" y="1099"/>
                </a:cubicBezTo>
                <a:cubicBezTo>
                  <a:pt x="363" y="1027"/>
                  <a:pt x="363" y="1027"/>
                  <a:pt x="363" y="1027"/>
                </a:cubicBezTo>
                <a:cubicBezTo>
                  <a:pt x="384" y="1038"/>
                  <a:pt x="405" y="1047"/>
                  <a:pt x="427" y="1055"/>
                </a:cubicBezTo>
                <a:cubicBezTo>
                  <a:pt x="426" y="1161"/>
                  <a:pt x="426" y="1161"/>
                  <a:pt x="426" y="1161"/>
                </a:cubicBezTo>
                <a:cubicBezTo>
                  <a:pt x="455" y="1169"/>
                  <a:pt x="484" y="1175"/>
                  <a:pt x="514" y="1179"/>
                </a:cubicBezTo>
                <a:cubicBezTo>
                  <a:pt x="557" y="1082"/>
                  <a:pt x="557" y="1082"/>
                  <a:pt x="557" y="1082"/>
                </a:cubicBezTo>
                <a:cubicBezTo>
                  <a:pt x="568" y="1083"/>
                  <a:pt x="580" y="1083"/>
                  <a:pt x="591" y="1083"/>
                </a:cubicBezTo>
                <a:cubicBezTo>
                  <a:pt x="603" y="1083"/>
                  <a:pt x="614" y="1083"/>
                  <a:pt x="626" y="1082"/>
                </a:cubicBezTo>
                <a:cubicBezTo>
                  <a:pt x="668" y="1179"/>
                  <a:pt x="668" y="1179"/>
                  <a:pt x="668" y="1179"/>
                </a:cubicBezTo>
                <a:cubicBezTo>
                  <a:pt x="698" y="1175"/>
                  <a:pt x="728" y="1169"/>
                  <a:pt x="756" y="1161"/>
                </a:cubicBezTo>
                <a:cubicBezTo>
                  <a:pt x="755" y="1055"/>
                  <a:pt x="755" y="1055"/>
                  <a:pt x="755" y="1055"/>
                </a:cubicBezTo>
                <a:cubicBezTo>
                  <a:pt x="777" y="1047"/>
                  <a:pt x="799" y="1038"/>
                  <a:pt x="819" y="1027"/>
                </a:cubicBezTo>
                <a:cubicBezTo>
                  <a:pt x="897" y="1099"/>
                  <a:pt x="897" y="1099"/>
                  <a:pt x="897" y="1099"/>
                </a:cubicBezTo>
                <a:cubicBezTo>
                  <a:pt x="923" y="1083"/>
                  <a:pt x="947" y="1066"/>
                  <a:pt x="970" y="1047"/>
                </a:cubicBezTo>
                <a:cubicBezTo>
                  <a:pt x="927" y="951"/>
                  <a:pt x="927" y="951"/>
                  <a:pt x="927" y="951"/>
                </a:cubicBezTo>
                <a:cubicBezTo>
                  <a:pt x="944" y="934"/>
                  <a:pt x="960" y="917"/>
                  <a:pt x="975" y="898"/>
                </a:cubicBezTo>
                <a:cubicBezTo>
                  <a:pt x="1076" y="932"/>
                  <a:pt x="1076" y="932"/>
                  <a:pt x="1076" y="932"/>
                </a:cubicBezTo>
                <a:cubicBezTo>
                  <a:pt x="1093" y="908"/>
                  <a:pt x="1108" y="883"/>
                  <a:pt x="1121" y="856"/>
                </a:cubicBezTo>
                <a:cubicBezTo>
                  <a:pt x="1042" y="786"/>
                  <a:pt x="1042" y="786"/>
                  <a:pt x="1042" y="786"/>
                </a:cubicBezTo>
                <a:cubicBezTo>
                  <a:pt x="1052" y="764"/>
                  <a:pt x="1060" y="740"/>
                  <a:pt x="1066" y="716"/>
                </a:cubicBezTo>
                <a:lnTo>
                  <a:pt x="1172" y="706"/>
                </a:lnTo>
                <a:close/>
              </a:path>
            </a:pathLst>
          </a:custGeom>
          <a:solidFill>
            <a:schemeClr val="bg1">
              <a:lumMod val="50000"/>
            </a:schemeClr>
          </a:solidFill>
          <a:ln>
            <a:noFill/>
          </a:ln>
          <a:effectLst/>
        </p:spPr>
        <p:txBody>
          <a:bodyPr vert="horz" wrap="square" lIns="91440" tIns="45720" rIns="91440" bIns="45720" numCol="1" anchor="t" anchorCtr="0" compatLnSpc="1">
            <a:prstTxWarp prst="textNoShape">
              <a:avLst/>
            </a:prstTxWarp>
          </a:bodyPr>
          <a:lstStyle/>
          <a:p>
            <a:endPar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Oval 87">
            <a:extLst>
              <a:ext uri="{FF2B5EF4-FFF2-40B4-BE49-F238E27FC236}">
                <a16:creationId xmlns:a16="http://schemas.microsoft.com/office/drawing/2014/main" xmlns="" id="{7B4C172B-87F0-4478-AC25-B682CC70514F}"/>
              </a:ext>
            </a:extLst>
          </p:cNvPr>
          <p:cNvSpPr>
            <a:spLocks noChangeArrowheads="1"/>
          </p:cNvSpPr>
          <p:nvPr/>
        </p:nvSpPr>
        <p:spPr bwMode="auto">
          <a:xfrm>
            <a:off x="8943580" y="3206152"/>
            <a:ext cx="825872" cy="824852"/>
          </a:xfrm>
          <a:prstGeom prst="ellipse">
            <a:avLst/>
          </a:pr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Oval 87">
            <a:extLst>
              <a:ext uri="{FF2B5EF4-FFF2-40B4-BE49-F238E27FC236}">
                <a16:creationId xmlns:a16="http://schemas.microsoft.com/office/drawing/2014/main" xmlns="" id="{60DAB1DE-676B-4108-AD0D-47149A8D5014}"/>
              </a:ext>
            </a:extLst>
          </p:cNvPr>
          <p:cNvSpPr>
            <a:spLocks noChangeArrowheads="1"/>
          </p:cNvSpPr>
          <p:nvPr/>
        </p:nvSpPr>
        <p:spPr bwMode="auto">
          <a:xfrm>
            <a:off x="9015247" y="3277731"/>
            <a:ext cx="682538" cy="681697"/>
          </a:xfrm>
          <a:prstGeom prst="ellipse">
            <a:avLst/>
          </a:prstGeom>
          <a:solidFill>
            <a:schemeClr val="bg1"/>
          </a:solidFill>
          <a:ln>
            <a:solidFill>
              <a:schemeClr val="bg1"/>
            </a:solidFill>
          </a:ln>
          <a:effectLst/>
        </p:spPr>
        <p:txBody>
          <a:bodyPr vert="horz" wrap="square" lIns="91440" tIns="45720" rIns="91440" bIns="45720" numCol="1" anchor="t" anchorCtr="0" compatLnSpc="1">
            <a:prstTxWarp prst="textNoShape">
              <a:avLst/>
            </a:prstTxWarp>
          </a:bodyPr>
          <a:lstStyle/>
          <a:p>
            <a:endParaRPr lang="en-US" sz="100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TextBox 29">
            <a:extLst>
              <a:ext uri="{FF2B5EF4-FFF2-40B4-BE49-F238E27FC236}">
                <a16:creationId xmlns:a16="http://schemas.microsoft.com/office/drawing/2014/main" xmlns="" id="{2C0D5121-7B89-4455-8966-5FF5147FBA88}"/>
              </a:ext>
            </a:extLst>
          </p:cNvPr>
          <p:cNvSpPr txBox="1"/>
          <p:nvPr/>
        </p:nvSpPr>
        <p:spPr>
          <a:xfrm>
            <a:off x="2977290" y="5261184"/>
            <a:ext cx="2237986" cy="1292662"/>
          </a:xfrm>
          <a:prstGeom prst="rect">
            <a:avLst/>
          </a:prstGeom>
          <a:noFill/>
          <a:ln w="6350">
            <a:noFill/>
            <a:prstDash val="dash"/>
          </a:ln>
          <a:effectLst/>
        </p:spPr>
        <p:txBody>
          <a:bodyPr wrap="square" lIns="0" tIns="0" rIns="0" bIns="0" rtlCol="0">
            <a:spAutoFit/>
          </a:bodyPr>
          <a:lstStyle/>
          <a:p>
            <a:pPr algn="ctr"/>
            <a:r>
              <a:rPr lang="en-US" sz="1200" dirty="0">
                <a:solidFill>
                  <a:srgbClr val="000000"/>
                </a:solidFill>
                <a:ea typeface="Open Sans" panose="020B0606030504020204" pitchFamily="34" charset="0"/>
                <a:cs typeface="Open Sans" panose="020B0606030504020204" pitchFamily="34" charset="0"/>
              </a:rPr>
              <a:t>In late 2010 about 70% of all adult South Africans registered satisfaction with the management of </a:t>
            </a:r>
            <a:r>
              <a:rPr lang="en-US" sz="1200" b="1" dirty="0">
                <a:solidFill>
                  <a:schemeClr val="accent2"/>
                </a:solidFill>
                <a:ea typeface="Open Sans" panose="020B0606030504020204" pitchFamily="34" charset="0"/>
                <a:cs typeface="Open Sans" panose="020B0606030504020204" pitchFamily="34" charset="0"/>
              </a:rPr>
              <a:t>education</a:t>
            </a:r>
            <a:r>
              <a:rPr lang="en-US" sz="1200" dirty="0">
                <a:solidFill>
                  <a:srgbClr val="000000"/>
                </a:solidFill>
                <a:ea typeface="Open Sans" panose="020B0606030504020204" pitchFamily="34" charset="0"/>
                <a:cs typeface="Open Sans" panose="020B0606030504020204" pitchFamily="34" charset="0"/>
              </a:rPr>
              <a:t>. 58% was recorded for 2017 - a </a:t>
            </a:r>
            <a:r>
              <a:rPr lang="en-US" sz="1200" b="1" dirty="0">
                <a:solidFill>
                  <a:schemeClr val="accent2"/>
                </a:solidFill>
                <a:ea typeface="Open Sans" panose="020B0606030504020204" pitchFamily="34" charset="0"/>
                <a:cs typeface="Open Sans" panose="020B0606030504020204" pitchFamily="34" charset="0"/>
              </a:rPr>
              <a:t>12% drop in satisfaction since 2010</a:t>
            </a:r>
            <a:r>
              <a:rPr lang="en-US" sz="1200" dirty="0" smtClean="0">
                <a:solidFill>
                  <a:schemeClr val="accent2"/>
                </a:solidFill>
                <a:ea typeface="Open Sans" panose="020B0606030504020204" pitchFamily="34" charset="0"/>
                <a:cs typeface="Open Sans" panose="020B0606030504020204" pitchFamily="34" charset="0"/>
              </a:rPr>
              <a:t>.</a:t>
            </a:r>
            <a:endParaRPr lang="en-US" sz="1200" dirty="0">
              <a:solidFill>
                <a:schemeClr val="accent2"/>
              </a:solidFill>
              <a:ea typeface="Open Sans" panose="020B0606030504020204" pitchFamily="34" charset="0"/>
              <a:cs typeface="Open Sans" panose="020B0606030504020204" pitchFamily="34" charset="0"/>
            </a:endParaRPr>
          </a:p>
        </p:txBody>
      </p:sp>
      <p:sp>
        <p:nvSpPr>
          <p:cNvPr id="31" name="TextBox 30">
            <a:extLst>
              <a:ext uri="{FF2B5EF4-FFF2-40B4-BE49-F238E27FC236}">
                <a16:creationId xmlns:a16="http://schemas.microsoft.com/office/drawing/2014/main" xmlns="" id="{B345FAA3-15FC-4697-B6CD-F353316DF5AC}"/>
              </a:ext>
            </a:extLst>
          </p:cNvPr>
          <p:cNvSpPr txBox="1"/>
          <p:nvPr/>
        </p:nvSpPr>
        <p:spPr>
          <a:xfrm>
            <a:off x="3690132" y="4969519"/>
            <a:ext cx="706344" cy="153888"/>
          </a:xfrm>
          <a:prstGeom prst="rect">
            <a:avLst/>
          </a:prstGeom>
          <a:noFill/>
          <a:ln w="6350">
            <a:noFill/>
            <a:prstDash val="dash"/>
          </a:ln>
          <a:effectLst/>
        </p:spPr>
        <p:txBody>
          <a:bodyPr wrap="square" lIns="0" tIns="0" rIns="0" bIns="0" rtlCol="0">
            <a:spAutoFit/>
          </a:bodyPr>
          <a:lstStyle/>
          <a:p>
            <a:pPr algn="ctr"/>
            <a:r>
              <a:rPr lang="en-US" sz="1000" b="1" dirty="0">
                <a:solidFill>
                  <a:schemeClr val="bg1"/>
                </a:solidFill>
                <a:latin typeface="+mj-lt"/>
                <a:ea typeface="Open Sans" panose="020B0606030504020204" pitchFamily="34" charset="0"/>
                <a:cs typeface="Open Sans" panose="020B0606030504020204" pitchFamily="34" charset="0"/>
              </a:rPr>
              <a:t>2</a:t>
            </a:r>
          </a:p>
        </p:txBody>
      </p:sp>
      <p:sp>
        <p:nvSpPr>
          <p:cNvPr id="32" name="TextBox 31">
            <a:extLst>
              <a:ext uri="{FF2B5EF4-FFF2-40B4-BE49-F238E27FC236}">
                <a16:creationId xmlns:a16="http://schemas.microsoft.com/office/drawing/2014/main" xmlns="" id="{D45E727A-A1B9-4EE8-BC89-FCF8730E538D}"/>
              </a:ext>
            </a:extLst>
          </p:cNvPr>
          <p:cNvSpPr txBox="1"/>
          <p:nvPr/>
        </p:nvSpPr>
        <p:spPr>
          <a:xfrm>
            <a:off x="5652124" y="5261184"/>
            <a:ext cx="2237986" cy="923330"/>
          </a:xfrm>
          <a:prstGeom prst="rect">
            <a:avLst/>
          </a:prstGeom>
          <a:noFill/>
          <a:ln w="6350">
            <a:noFill/>
            <a:prstDash val="dash"/>
          </a:ln>
          <a:effectLst/>
        </p:spPr>
        <p:txBody>
          <a:bodyPr wrap="square" lIns="0" tIns="0" rIns="0" bIns="0" rtlCol="0">
            <a:spAutoFit/>
          </a:bodyPr>
          <a:lstStyle/>
          <a:p>
            <a:pPr algn="ctr"/>
            <a:r>
              <a:rPr lang="en-US" sz="1200" dirty="0">
                <a:solidFill>
                  <a:srgbClr val="000000"/>
                </a:solidFill>
                <a:ea typeface="Open Sans" panose="020B0606030504020204" pitchFamily="34" charset="0"/>
                <a:cs typeface="Open Sans" panose="020B0606030504020204" pitchFamily="34" charset="0"/>
              </a:rPr>
              <a:t>Satisfaction with access to </a:t>
            </a:r>
            <a:r>
              <a:rPr lang="en-US" sz="1200" b="1" dirty="0">
                <a:solidFill>
                  <a:schemeClr val="accent2"/>
                </a:solidFill>
                <a:ea typeface="Open Sans" panose="020B0606030504020204" pitchFamily="34" charset="0"/>
                <a:cs typeface="Open Sans" panose="020B0606030504020204" pitchFamily="34" charset="0"/>
              </a:rPr>
              <a:t>health care </a:t>
            </a:r>
            <a:r>
              <a:rPr lang="en-US" sz="1200" dirty="0">
                <a:solidFill>
                  <a:srgbClr val="000000"/>
                </a:solidFill>
                <a:ea typeface="Open Sans" panose="020B0606030504020204" pitchFamily="34" charset="0"/>
                <a:cs typeface="Open Sans" panose="020B0606030504020204" pitchFamily="34" charset="0"/>
              </a:rPr>
              <a:t>is slowly on a downward trend. Between 2014 (59%) and 2017 (51%) it went down by 8</a:t>
            </a:r>
            <a:r>
              <a:rPr lang="en-US" sz="1200" dirty="0" smtClean="0">
                <a:solidFill>
                  <a:srgbClr val="000000"/>
                </a:solidFill>
                <a:ea typeface="Open Sans" panose="020B0606030504020204" pitchFamily="34" charset="0"/>
                <a:cs typeface="Open Sans" panose="020B0606030504020204" pitchFamily="34" charset="0"/>
              </a:rPr>
              <a:t>%.</a:t>
            </a:r>
            <a:endParaRPr lang="en-US" sz="1200" dirty="0">
              <a:solidFill>
                <a:srgbClr val="000000"/>
              </a:solidFill>
              <a:ea typeface="Open Sans" panose="020B0606030504020204" pitchFamily="34" charset="0"/>
              <a:cs typeface="Open Sans" panose="020B0606030504020204" pitchFamily="34" charset="0"/>
            </a:endParaRPr>
          </a:p>
        </p:txBody>
      </p:sp>
      <p:sp>
        <p:nvSpPr>
          <p:cNvPr id="33" name="TextBox 32">
            <a:extLst>
              <a:ext uri="{FF2B5EF4-FFF2-40B4-BE49-F238E27FC236}">
                <a16:creationId xmlns:a16="http://schemas.microsoft.com/office/drawing/2014/main" xmlns="" id="{B314E213-1A03-4381-967C-6B486BA97791}"/>
              </a:ext>
            </a:extLst>
          </p:cNvPr>
          <p:cNvSpPr txBox="1"/>
          <p:nvPr/>
        </p:nvSpPr>
        <p:spPr>
          <a:xfrm>
            <a:off x="6364966" y="4969519"/>
            <a:ext cx="706344" cy="153888"/>
          </a:xfrm>
          <a:prstGeom prst="rect">
            <a:avLst/>
          </a:prstGeom>
          <a:noFill/>
          <a:ln w="6350">
            <a:noFill/>
            <a:prstDash val="dash"/>
          </a:ln>
          <a:effectLst/>
        </p:spPr>
        <p:txBody>
          <a:bodyPr wrap="square" lIns="0" tIns="0" rIns="0" bIns="0" rtlCol="0">
            <a:spAutoFit/>
          </a:bodyPr>
          <a:lstStyle/>
          <a:p>
            <a:pPr algn="ctr"/>
            <a:r>
              <a:rPr lang="en-US" sz="1000" b="1" dirty="0">
                <a:solidFill>
                  <a:schemeClr val="bg1"/>
                </a:solidFill>
                <a:latin typeface="+mj-lt"/>
                <a:ea typeface="Open Sans" panose="020B0606030504020204" pitchFamily="34" charset="0"/>
                <a:cs typeface="Open Sans" panose="020B0606030504020204" pitchFamily="34" charset="0"/>
              </a:rPr>
              <a:t>4</a:t>
            </a:r>
          </a:p>
        </p:txBody>
      </p:sp>
      <p:sp>
        <p:nvSpPr>
          <p:cNvPr id="34" name="TextBox 33">
            <a:extLst>
              <a:ext uri="{FF2B5EF4-FFF2-40B4-BE49-F238E27FC236}">
                <a16:creationId xmlns:a16="http://schemas.microsoft.com/office/drawing/2014/main" xmlns="" id="{5C948CC7-A85C-41D5-A8F9-1E35FC8E3491}"/>
              </a:ext>
            </a:extLst>
          </p:cNvPr>
          <p:cNvSpPr txBox="1"/>
          <p:nvPr/>
        </p:nvSpPr>
        <p:spPr>
          <a:xfrm>
            <a:off x="8318412" y="5261184"/>
            <a:ext cx="2237986" cy="1292662"/>
          </a:xfrm>
          <a:prstGeom prst="rect">
            <a:avLst/>
          </a:prstGeom>
          <a:noFill/>
          <a:ln w="6350">
            <a:noFill/>
            <a:prstDash val="dash"/>
          </a:ln>
          <a:effectLst/>
        </p:spPr>
        <p:txBody>
          <a:bodyPr wrap="square" lIns="0" tIns="0" rIns="0" bIns="0" rtlCol="0">
            <a:spAutoFit/>
          </a:bodyPr>
          <a:lstStyle/>
          <a:p>
            <a:pPr algn="ctr"/>
            <a:r>
              <a:rPr lang="en-US" sz="1200" b="1" dirty="0">
                <a:solidFill>
                  <a:schemeClr val="accent2"/>
                </a:solidFill>
                <a:ea typeface="Open Sans" panose="020B0606030504020204" pitchFamily="34" charset="0"/>
                <a:cs typeface="Open Sans" panose="020B0606030504020204" pitchFamily="34" charset="0"/>
              </a:rPr>
              <a:t>Land reform </a:t>
            </a:r>
            <a:r>
              <a:rPr lang="en-US" sz="1200" dirty="0">
                <a:solidFill>
                  <a:srgbClr val="000000"/>
                </a:solidFill>
                <a:ea typeface="Open Sans" panose="020B0606030504020204" pitchFamily="34" charset="0"/>
                <a:cs typeface="Open Sans" panose="020B0606030504020204" pitchFamily="34" charset="0"/>
              </a:rPr>
              <a:t>has received low levels of public approval. In 2017 only 21% of South Africans were satisfied or very satisfied with land reform; a 12% drop from 2010. </a:t>
            </a:r>
          </a:p>
          <a:p>
            <a:pPr algn="ctr"/>
            <a:r>
              <a:rPr lang="en-US" sz="1200" dirty="0" smtClean="0">
                <a:solidFill>
                  <a:srgbClr val="000000"/>
                </a:solidFill>
                <a:ea typeface="Open Sans" panose="020B0606030504020204" pitchFamily="34" charset="0"/>
                <a:cs typeface="Open Sans" panose="020B0606030504020204" pitchFamily="34" charset="0"/>
              </a:rPr>
              <a:t>.</a:t>
            </a:r>
            <a:endParaRPr lang="en-US" sz="1200" dirty="0">
              <a:solidFill>
                <a:srgbClr val="000000"/>
              </a:solidFill>
              <a:ea typeface="Open Sans" panose="020B0606030504020204" pitchFamily="34" charset="0"/>
              <a:cs typeface="Open Sans" panose="020B0606030504020204" pitchFamily="34" charset="0"/>
            </a:endParaRPr>
          </a:p>
        </p:txBody>
      </p:sp>
      <p:sp>
        <p:nvSpPr>
          <p:cNvPr id="35" name="TextBox 34">
            <a:extLst>
              <a:ext uri="{FF2B5EF4-FFF2-40B4-BE49-F238E27FC236}">
                <a16:creationId xmlns:a16="http://schemas.microsoft.com/office/drawing/2014/main" xmlns="" id="{73B67110-4913-491D-B8D9-8EDD4A3306BA}"/>
              </a:ext>
            </a:extLst>
          </p:cNvPr>
          <p:cNvSpPr txBox="1"/>
          <p:nvPr/>
        </p:nvSpPr>
        <p:spPr>
          <a:xfrm>
            <a:off x="9031254" y="4969519"/>
            <a:ext cx="706344" cy="153888"/>
          </a:xfrm>
          <a:prstGeom prst="rect">
            <a:avLst/>
          </a:prstGeom>
          <a:noFill/>
          <a:ln w="6350">
            <a:noFill/>
            <a:prstDash val="dash"/>
          </a:ln>
          <a:effectLst/>
        </p:spPr>
        <p:txBody>
          <a:bodyPr wrap="square" lIns="0" tIns="0" rIns="0" bIns="0" rtlCol="0">
            <a:spAutoFit/>
          </a:bodyPr>
          <a:lstStyle/>
          <a:p>
            <a:pPr algn="ctr"/>
            <a:r>
              <a:rPr lang="en-US" sz="1000" b="1" dirty="0">
                <a:solidFill>
                  <a:schemeClr val="bg1"/>
                </a:solidFill>
                <a:latin typeface="+mj-lt"/>
                <a:ea typeface="Open Sans" panose="020B0606030504020204" pitchFamily="34" charset="0"/>
                <a:cs typeface="Open Sans" panose="020B0606030504020204" pitchFamily="34" charset="0"/>
              </a:rPr>
              <a:t>6</a:t>
            </a:r>
          </a:p>
        </p:txBody>
      </p:sp>
      <p:pic>
        <p:nvPicPr>
          <p:cNvPr id="80" name="Graphic 79">
            <a:extLst>
              <a:ext uri="{FF2B5EF4-FFF2-40B4-BE49-F238E27FC236}">
                <a16:creationId xmlns:a16="http://schemas.microsoft.com/office/drawing/2014/main" xmlns="" id="{981498CC-6801-462C-8E6B-13694A3DB89E}"/>
              </a:ext>
            </a:extLst>
          </p:cNvPr>
          <p:cNvPicPr>
            <a:picLocks noChangeAspect="1"/>
          </p:cNvPicPr>
          <p:nvPr/>
        </p:nvPicPr>
        <p:blipFill>
          <a:blip r:embed="rId3" cstate="print">
            <a:extLst>
              <a:ext uri="{96DAC541-7B7A-43D3-8B79-37D633B846F1}">
                <asvg:svgBlip xmlns:asvg="http://schemas.microsoft.com/office/drawing/2016/SVG/main" xmlns="" r:embed="rId13"/>
              </a:ext>
            </a:extLst>
          </a:blip>
          <a:stretch>
            <a:fillRect/>
          </a:stretch>
        </p:blipFill>
        <p:spPr>
          <a:xfrm>
            <a:off x="2533409" y="3422370"/>
            <a:ext cx="452629" cy="452629"/>
          </a:xfrm>
          <a:prstGeom prst="rect">
            <a:avLst/>
          </a:prstGeom>
        </p:spPr>
      </p:pic>
      <p:sp>
        <p:nvSpPr>
          <p:cNvPr id="22" name="TextBox 21"/>
          <p:cNvSpPr txBox="1"/>
          <p:nvPr/>
        </p:nvSpPr>
        <p:spPr>
          <a:xfrm>
            <a:off x="3779591" y="3313097"/>
            <a:ext cx="590771" cy="646331"/>
          </a:xfrm>
          <a:prstGeom prst="rect">
            <a:avLst/>
          </a:prstGeom>
          <a:noFill/>
        </p:spPr>
        <p:txBody>
          <a:bodyPr wrap="square" rtlCol="0">
            <a:spAutoFit/>
          </a:bodyPr>
          <a:lstStyle/>
          <a:p>
            <a:pPr algn="ctr"/>
            <a:r>
              <a:rPr lang="en-ZA" sz="3600" dirty="0" smtClean="0">
                <a:solidFill>
                  <a:schemeClr val="bg2"/>
                </a:solidFill>
                <a:sym typeface="Webdings" panose="05030102010509060703" pitchFamily="18" charset="2"/>
              </a:rPr>
              <a:t></a:t>
            </a:r>
            <a:endParaRPr lang="en-ZA" sz="3600" dirty="0">
              <a:solidFill>
                <a:schemeClr val="bg2"/>
              </a:solidFill>
            </a:endParaRPr>
          </a:p>
        </p:txBody>
      </p:sp>
      <p:sp>
        <p:nvSpPr>
          <p:cNvPr id="53" name="TextBox 52"/>
          <p:cNvSpPr txBox="1"/>
          <p:nvPr/>
        </p:nvSpPr>
        <p:spPr>
          <a:xfrm>
            <a:off x="5099977" y="3233857"/>
            <a:ext cx="590771" cy="769441"/>
          </a:xfrm>
          <a:prstGeom prst="rect">
            <a:avLst/>
          </a:prstGeom>
          <a:noFill/>
        </p:spPr>
        <p:txBody>
          <a:bodyPr wrap="square" rtlCol="0">
            <a:spAutoFit/>
          </a:bodyPr>
          <a:lstStyle/>
          <a:p>
            <a:pPr algn="ctr"/>
            <a:r>
              <a:rPr lang="en-ZA" sz="4400" dirty="0" smtClean="0">
                <a:sym typeface="Wingdings" panose="05000000000000000000" pitchFamily="2" charset="2"/>
              </a:rPr>
              <a:t></a:t>
            </a:r>
            <a:endParaRPr lang="en-ZA" sz="4400" dirty="0"/>
          </a:p>
        </p:txBody>
      </p:sp>
      <p:sp>
        <p:nvSpPr>
          <p:cNvPr id="23" name="TextBox 22"/>
          <p:cNvSpPr txBox="1"/>
          <p:nvPr/>
        </p:nvSpPr>
        <p:spPr>
          <a:xfrm>
            <a:off x="6364966" y="3264634"/>
            <a:ext cx="706344" cy="707886"/>
          </a:xfrm>
          <a:prstGeom prst="rect">
            <a:avLst/>
          </a:prstGeom>
          <a:noFill/>
        </p:spPr>
        <p:txBody>
          <a:bodyPr wrap="square" rtlCol="0">
            <a:spAutoFit/>
          </a:bodyPr>
          <a:lstStyle/>
          <a:p>
            <a:r>
              <a:rPr lang="en-ZA" sz="4000" dirty="0" smtClean="0">
                <a:solidFill>
                  <a:schemeClr val="bg2"/>
                </a:solidFill>
                <a:sym typeface="Webdings" panose="05030102010509060703" pitchFamily="18" charset="2"/>
              </a:rPr>
              <a:t></a:t>
            </a:r>
            <a:endParaRPr lang="en-ZA" sz="4000" dirty="0">
              <a:solidFill>
                <a:schemeClr val="bg2"/>
              </a:solidFill>
            </a:endParaRPr>
          </a:p>
        </p:txBody>
      </p:sp>
      <p:sp>
        <p:nvSpPr>
          <p:cNvPr id="37" name="TextBox 36"/>
          <p:cNvSpPr txBox="1"/>
          <p:nvPr/>
        </p:nvSpPr>
        <p:spPr>
          <a:xfrm>
            <a:off x="7736652" y="3233857"/>
            <a:ext cx="465443" cy="646331"/>
          </a:xfrm>
          <a:prstGeom prst="rect">
            <a:avLst/>
          </a:prstGeom>
          <a:noFill/>
        </p:spPr>
        <p:txBody>
          <a:bodyPr wrap="square" rtlCol="0">
            <a:spAutoFit/>
          </a:bodyPr>
          <a:lstStyle/>
          <a:p>
            <a:r>
              <a:rPr lang="en-ZA" sz="3600" dirty="0" smtClean="0">
                <a:sym typeface="Webdings" panose="05030102010509060703" pitchFamily="18" charset="2"/>
              </a:rPr>
              <a:t></a:t>
            </a:r>
            <a:endParaRPr lang="en-ZA" sz="3600" dirty="0"/>
          </a:p>
        </p:txBody>
      </p:sp>
      <p:sp>
        <p:nvSpPr>
          <p:cNvPr id="38" name="TextBox 37"/>
          <p:cNvSpPr txBox="1"/>
          <p:nvPr/>
        </p:nvSpPr>
        <p:spPr>
          <a:xfrm>
            <a:off x="9016072" y="3277731"/>
            <a:ext cx="666531" cy="707886"/>
          </a:xfrm>
          <a:prstGeom prst="rect">
            <a:avLst/>
          </a:prstGeom>
          <a:noFill/>
        </p:spPr>
        <p:txBody>
          <a:bodyPr wrap="square" rtlCol="0">
            <a:spAutoFit/>
          </a:bodyPr>
          <a:lstStyle/>
          <a:p>
            <a:r>
              <a:rPr lang="en-ZA" sz="4000" dirty="0" smtClean="0">
                <a:solidFill>
                  <a:schemeClr val="bg2"/>
                </a:solidFill>
                <a:sym typeface="Webdings" panose="05030102010509060703" pitchFamily="18" charset="2"/>
              </a:rPr>
              <a:t></a:t>
            </a:r>
            <a:endParaRPr lang="en-ZA" sz="4000" dirty="0">
              <a:solidFill>
                <a:schemeClr val="bg2"/>
              </a:solidFill>
            </a:endParaRPr>
          </a:p>
        </p:txBody>
      </p:sp>
      <p:cxnSp>
        <p:nvCxnSpPr>
          <p:cNvPr id="76" name="Straight Connector 75"/>
          <p:cNvCxnSpPr>
            <a:endCxn id="15" idx="2"/>
          </p:cNvCxnSpPr>
          <p:nvPr/>
        </p:nvCxnSpPr>
        <p:spPr>
          <a:xfrm>
            <a:off x="5368204" y="2651760"/>
            <a:ext cx="0" cy="3159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754594" y="2640579"/>
            <a:ext cx="0" cy="3159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8039855" y="2640578"/>
            <a:ext cx="0" cy="3159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043304" y="4341136"/>
            <a:ext cx="0" cy="52610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715747" y="4322539"/>
            <a:ext cx="0" cy="52610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9382212" y="4322539"/>
            <a:ext cx="0" cy="52610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662986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54F2AC-6AB7-432D-8DB8-C334D062DF1B}"/>
              </a:ext>
            </a:extLst>
          </p:cNvPr>
          <p:cNvSpPr>
            <a:spLocks noGrp="1"/>
          </p:cNvSpPr>
          <p:nvPr>
            <p:ph type="title"/>
          </p:nvPr>
        </p:nvSpPr>
        <p:spPr>
          <a:xfrm>
            <a:off x="1560513" y="404813"/>
            <a:ext cx="9072562" cy="338554"/>
          </a:xfrm>
          <a:effectLst/>
        </p:spPr>
        <p:txBody>
          <a:bodyPr/>
          <a:lstStyle/>
          <a:p>
            <a:r>
              <a:rPr lang="en-US" sz="2800" dirty="0">
                <a:solidFill>
                  <a:schemeClr val="bg1"/>
                </a:solidFill>
              </a:rPr>
              <a:t>South </a:t>
            </a:r>
            <a:r>
              <a:rPr lang="en-US" sz="2800" dirty="0" smtClean="0">
                <a:solidFill>
                  <a:schemeClr val="bg1"/>
                </a:solidFill>
              </a:rPr>
              <a:t>Africans’ </a:t>
            </a:r>
            <a:r>
              <a:rPr lang="en-US" sz="2800" dirty="0">
                <a:solidFill>
                  <a:schemeClr val="bg1"/>
                </a:solidFill>
              </a:rPr>
              <a:t>perceptions of service delivery </a:t>
            </a:r>
            <a:br>
              <a:rPr lang="en-US" sz="2800" dirty="0">
                <a:solidFill>
                  <a:schemeClr val="bg1"/>
                </a:solidFill>
              </a:rPr>
            </a:br>
            <a:r>
              <a:rPr lang="en-US" sz="2800" dirty="0">
                <a:solidFill>
                  <a:schemeClr val="bg1"/>
                </a:solidFill>
              </a:rPr>
              <a:t>(SASAS 2017)</a:t>
            </a:r>
          </a:p>
        </p:txBody>
      </p:sp>
      <p:grpSp>
        <p:nvGrpSpPr>
          <p:cNvPr id="26" name="Group 25"/>
          <p:cNvGrpSpPr/>
          <p:nvPr/>
        </p:nvGrpSpPr>
        <p:grpSpPr>
          <a:xfrm>
            <a:off x="105603" y="1358610"/>
            <a:ext cx="9221277" cy="4769959"/>
            <a:chOff x="105603" y="1358610"/>
            <a:chExt cx="9221277" cy="4769959"/>
          </a:xfrm>
        </p:grpSpPr>
        <p:sp>
          <p:nvSpPr>
            <p:cNvPr id="14" name="Freeform 85">
              <a:extLst>
                <a:ext uri="{FF2B5EF4-FFF2-40B4-BE49-F238E27FC236}">
                  <a16:creationId xmlns:a16="http://schemas.microsoft.com/office/drawing/2014/main" xmlns="" id="{52C26A78-BE52-4281-9479-F3CE3A2DF7FD}"/>
                </a:ext>
              </a:extLst>
            </p:cNvPr>
            <p:cNvSpPr/>
            <p:nvPr/>
          </p:nvSpPr>
          <p:spPr>
            <a:xfrm>
              <a:off x="902333" y="1365809"/>
              <a:ext cx="676884" cy="1648848"/>
            </a:xfrm>
            <a:custGeom>
              <a:avLst/>
              <a:gdLst>
                <a:gd name="connsiteX0" fmla="*/ 555980 w 555980"/>
                <a:gd name="connsiteY0" fmla="*/ 0 h 1354334"/>
                <a:gd name="connsiteX1" fmla="*/ 555980 w 555980"/>
                <a:gd name="connsiteY1" fmla="*/ 968242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737 w 555980"/>
                <a:gd name="connsiteY3" fmla="*/ 709226 h 1354334"/>
                <a:gd name="connsiteX4" fmla="*/ 555980 w 555980"/>
                <a:gd name="connsiteY4" fmla="*/ 0 h 1354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980" h="1354334">
                  <a:moveTo>
                    <a:pt x="555980" y="0"/>
                  </a:moveTo>
                  <a:lnTo>
                    <a:pt x="555980" y="976179"/>
                  </a:lnTo>
                  <a:lnTo>
                    <a:pt x="0" y="1354334"/>
                  </a:lnTo>
                  <a:cubicBezTo>
                    <a:pt x="246" y="1139298"/>
                    <a:pt x="491" y="924262"/>
                    <a:pt x="737" y="709226"/>
                  </a:cubicBezTo>
                  <a:lnTo>
                    <a:pt x="555980" y="0"/>
                  </a:lnTo>
                  <a:close/>
                </a:path>
              </a:pathLst>
            </a:custGeom>
            <a:solidFill>
              <a:srgbClr val="8982AA"/>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1219170"/>
              <a:endParaRPr lang="en-US" sz="32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Pentagon 64">
              <a:extLst>
                <a:ext uri="{FF2B5EF4-FFF2-40B4-BE49-F238E27FC236}">
                  <a16:creationId xmlns:a16="http://schemas.microsoft.com/office/drawing/2014/main" xmlns="" id="{5FD66880-6CCD-47B7-930E-83264269855B}"/>
                </a:ext>
              </a:extLst>
            </p:cNvPr>
            <p:cNvSpPr/>
            <p:nvPr/>
          </p:nvSpPr>
          <p:spPr>
            <a:xfrm>
              <a:off x="1578434" y="2542633"/>
              <a:ext cx="6002592" cy="1223116"/>
            </a:xfrm>
            <a:prstGeom prst="homePlate">
              <a:avLst>
                <a:gd name="adj" fmla="val 2508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32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Pentagon 65">
              <a:extLst>
                <a:ext uri="{FF2B5EF4-FFF2-40B4-BE49-F238E27FC236}">
                  <a16:creationId xmlns:a16="http://schemas.microsoft.com/office/drawing/2014/main" xmlns="" id="{0F0F4221-780F-401E-80A8-F3D19519C6F1}"/>
                </a:ext>
              </a:extLst>
            </p:cNvPr>
            <p:cNvSpPr/>
            <p:nvPr/>
          </p:nvSpPr>
          <p:spPr>
            <a:xfrm>
              <a:off x="1578434" y="3764706"/>
              <a:ext cx="6679476" cy="1163315"/>
            </a:xfrm>
            <a:prstGeom prst="homePlate">
              <a:avLst>
                <a:gd name="adj" fmla="val 24618"/>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32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Pentagon 66">
              <a:extLst>
                <a:ext uri="{FF2B5EF4-FFF2-40B4-BE49-F238E27FC236}">
                  <a16:creationId xmlns:a16="http://schemas.microsoft.com/office/drawing/2014/main" xmlns="" id="{A29E3CA0-1018-4211-A230-54EAD03CC08D}"/>
                </a:ext>
              </a:extLst>
            </p:cNvPr>
            <p:cNvSpPr/>
            <p:nvPr/>
          </p:nvSpPr>
          <p:spPr>
            <a:xfrm>
              <a:off x="1575629" y="4921692"/>
              <a:ext cx="7751251" cy="1206877"/>
            </a:xfrm>
            <a:prstGeom prst="homePlate">
              <a:avLst>
                <a:gd name="adj" fmla="val 24745"/>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320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Pentagon 67">
              <a:extLst>
                <a:ext uri="{FF2B5EF4-FFF2-40B4-BE49-F238E27FC236}">
                  <a16:creationId xmlns:a16="http://schemas.microsoft.com/office/drawing/2014/main" xmlns="" id="{E5D776A2-1682-440F-9ACD-F091D6F2A960}"/>
                </a:ext>
              </a:extLst>
            </p:cNvPr>
            <p:cNvSpPr/>
            <p:nvPr/>
          </p:nvSpPr>
          <p:spPr>
            <a:xfrm>
              <a:off x="1578435" y="1358610"/>
              <a:ext cx="4780373" cy="1190355"/>
            </a:xfrm>
            <a:prstGeom prst="homePlate">
              <a:avLst>
                <a:gd name="adj" fmla="val 25461"/>
              </a:avLst>
            </a:prstGeom>
            <a:solidFill>
              <a:srgbClr val="5150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32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xmlns="" id="{9D0155BD-B22B-4A9A-A144-29093D8EFDB8}"/>
                </a:ext>
              </a:extLst>
            </p:cNvPr>
            <p:cNvSpPr/>
            <p:nvPr/>
          </p:nvSpPr>
          <p:spPr>
            <a:xfrm>
              <a:off x="105605" y="2981055"/>
              <a:ext cx="807816" cy="775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r>
                <a:rPr lang="en-US" sz="3200" b="1" dirty="0">
                  <a:solidFill>
                    <a:schemeClr val="bg1"/>
                  </a:solidFill>
                  <a:latin typeface="+mj-lt"/>
                  <a:ea typeface="Open Sans" panose="020B0606030504020204" pitchFamily="34" charset="0"/>
                  <a:cs typeface="Open Sans" panose="020B0606030504020204" pitchFamily="34" charset="0"/>
                </a:rPr>
                <a:t>2</a:t>
              </a:r>
            </a:p>
          </p:txBody>
        </p:sp>
        <p:sp>
          <p:nvSpPr>
            <p:cNvPr id="20" name="Rectangle 19">
              <a:extLst>
                <a:ext uri="{FF2B5EF4-FFF2-40B4-BE49-F238E27FC236}">
                  <a16:creationId xmlns:a16="http://schemas.microsoft.com/office/drawing/2014/main" xmlns="" id="{D7FB1A0E-4F0F-47A9-AEB9-1EB4EDF4305D}"/>
                </a:ext>
              </a:extLst>
            </p:cNvPr>
            <p:cNvSpPr/>
            <p:nvPr/>
          </p:nvSpPr>
          <p:spPr>
            <a:xfrm>
              <a:off x="105605" y="3740456"/>
              <a:ext cx="807816" cy="7755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r>
                <a:rPr lang="en-US" sz="3200" b="1" dirty="0">
                  <a:solidFill>
                    <a:schemeClr val="tx1"/>
                  </a:solidFill>
                  <a:latin typeface="+mj-lt"/>
                  <a:ea typeface="Open Sans" panose="020B0606030504020204" pitchFamily="34" charset="0"/>
                  <a:cs typeface="Open Sans" panose="020B0606030504020204" pitchFamily="34" charset="0"/>
                </a:rPr>
                <a:t>3</a:t>
              </a:r>
            </a:p>
          </p:txBody>
        </p:sp>
        <p:sp>
          <p:nvSpPr>
            <p:cNvPr id="21" name="Rectangle 20">
              <a:extLst>
                <a:ext uri="{FF2B5EF4-FFF2-40B4-BE49-F238E27FC236}">
                  <a16:creationId xmlns:a16="http://schemas.microsoft.com/office/drawing/2014/main" xmlns="" id="{1C2584A2-F6D7-491D-83F4-34DDB72B6BB3}"/>
                </a:ext>
              </a:extLst>
            </p:cNvPr>
            <p:cNvSpPr/>
            <p:nvPr/>
          </p:nvSpPr>
          <p:spPr>
            <a:xfrm>
              <a:off x="105603" y="4499859"/>
              <a:ext cx="807816" cy="7755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r>
                <a:rPr lang="en-US" sz="3200" b="1" dirty="0">
                  <a:solidFill>
                    <a:schemeClr val="bg1"/>
                  </a:solidFill>
                  <a:latin typeface="+mj-lt"/>
                  <a:ea typeface="Open Sans" panose="020B0606030504020204" pitchFamily="34" charset="0"/>
                  <a:cs typeface="Open Sans" panose="020B0606030504020204" pitchFamily="34" charset="0"/>
                </a:rPr>
                <a:t>4</a:t>
              </a:r>
            </a:p>
          </p:txBody>
        </p:sp>
        <p:sp>
          <p:nvSpPr>
            <p:cNvPr id="22" name="Rectangle 21">
              <a:extLst>
                <a:ext uri="{FF2B5EF4-FFF2-40B4-BE49-F238E27FC236}">
                  <a16:creationId xmlns:a16="http://schemas.microsoft.com/office/drawing/2014/main" xmlns="" id="{89BD1EC7-7D71-4C12-8107-6B202C83B25D}"/>
                </a:ext>
              </a:extLst>
            </p:cNvPr>
            <p:cNvSpPr/>
            <p:nvPr/>
          </p:nvSpPr>
          <p:spPr>
            <a:xfrm>
              <a:off x="105605" y="2221653"/>
              <a:ext cx="807816" cy="775500"/>
            </a:xfrm>
            <a:prstGeom prst="rect">
              <a:avLst/>
            </a:prstGeom>
            <a:solidFill>
              <a:srgbClr val="5150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r>
                <a:rPr lang="en-US" sz="3200" b="1" dirty="0">
                  <a:solidFill>
                    <a:schemeClr val="bg1"/>
                  </a:solidFill>
                  <a:latin typeface="+mj-lt"/>
                  <a:ea typeface="Open Sans" panose="020B0606030504020204" pitchFamily="34" charset="0"/>
                  <a:cs typeface="Open Sans" panose="020B0606030504020204" pitchFamily="34" charset="0"/>
                </a:rPr>
                <a:t>1</a:t>
              </a:r>
            </a:p>
          </p:txBody>
        </p:sp>
        <p:sp>
          <p:nvSpPr>
            <p:cNvPr id="23" name="Freeform 86">
              <a:extLst>
                <a:ext uri="{FF2B5EF4-FFF2-40B4-BE49-F238E27FC236}">
                  <a16:creationId xmlns:a16="http://schemas.microsoft.com/office/drawing/2014/main" xmlns="" id="{2EC897FB-422B-4BC3-B4C8-B583875F1BD4}"/>
                </a:ext>
              </a:extLst>
            </p:cNvPr>
            <p:cNvSpPr/>
            <p:nvPr/>
          </p:nvSpPr>
          <p:spPr>
            <a:xfrm>
              <a:off x="910605" y="2544877"/>
              <a:ext cx="668613" cy="1241749"/>
            </a:xfrm>
            <a:custGeom>
              <a:avLst/>
              <a:gdLst>
                <a:gd name="connsiteX0" fmla="*/ 556244 w 556244"/>
                <a:gd name="connsiteY0" fmla="*/ 0 h 995250"/>
                <a:gd name="connsiteX1" fmla="*/ 556244 w 556244"/>
                <a:gd name="connsiteY1" fmla="*/ 148222 h 995250"/>
                <a:gd name="connsiteX2" fmla="*/ 556244 w 556244"/>
                <a:gd name="connsiteY2" fmla="*/ 847028 h 995250"/>
                <a:gd name="connsiteX3" fmla="*/ 556244 w 556244"/>
                <a:gd name="connsiteY3" fmla="*/ 995250 h 995250"/>
                <a:gd name="connsiteX4" fmla="*/ 0 w 556244"/>
                <a:gd name="connsiteY4" fmla="*/ 995250 h 995250"/>
                <a:gd name="connsiteX5" fmla="*/ 317 w 556244"/>
                <a:gd name="connsiteY5" fmla="*/ 847028 h 995250"/>
                <a:gd name="connsiteX6" fmla="*/ 0 w 556244"/>
                <a:gd name="connsiteY6" fmla="*/ 847028 h 995250"/>
                <a:gd name="connsiteX7" fmla="*/ 1001 w 556244"/>
                <a:gd name="connsiteY7" fmla="*/ 378960 h 995250"/>
                <a:gd name="connsiteX0" fmla="*/ 556244 w 556244"/>
                <a:gd name="connsiteY0" fmla="*/ 0 h 995250"/>
                <a:gd name="connsiteX1" fmla="*/ 556244 w 556244"/>
                <a:gd name="connsiteY1" fmla="*/ 148222 h 995250"/>
                <a:gd name="connsiteX2" fmla="*/ 556244 w 556244"/>
                <a:gd name="connsiteY2" fmla="*/ 847028 h 995250"/>
                <a:gd name="connsiteX3" fmla="*/ 556244 w 556244"/>
                <a:gd name="connsiteY3" fmla="*/ 995250 h 995250"/>
                <a:gd name="connsiteX4" fmla="*/ 0 w 556244"/>
                <a:gd name="connsiteY4" fmla="*/ 995250 h 995250"/>
                <a:gd name="connsiteX5" fmla="*/ 317 w 556244"/>
                <a:gd name="connsiteY5" fmla="*/ 847028 h 995250"/>
                <a:gd name="connsiteX6" fmla="*/ 0 w 556244"/>
                <a:gd name="connsiteY6" fmla="*/ 847028 h 995250"/>
                <a:gd name="connsiteX7" fmla="*/ 1001 w 556244"/>
                <a:gd name="connsiteY7" fmla="*/ 367719 h 995250"/>
                <a:gd name="connsiteX8" fmla="*/ 556244 w 556244"/>
                <a:gd name="connsiteY8" fmla="*/ 0 h 9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244" h="995250">
                  <a:moveTo>
                    <a:pt x="556244" y="0"/>
                  </a:moveTo>
                  <a:lnTo>
                    <a:pt x="556244" y="148222"/>
                  </a:lnTo>
                  <a:lnTo>
                    <a:pt x="556244" y="847028"/>
                  </a:lnTo>
                  <a:lnTo>
                    <a:pt x="556244" y="995250"/>
                  </a:lnTo>
                  <a:lnTo>
                    <a:pt x="0" y="995250"/>
                  </a:lnTo>
                  <a:cubicBezTo>
                    <a:pt x="106" y="945843"/>
                    <a:pt x="211" y="896435"/>
                    <a:pt x="317" y="847028"/>
                  </a:cubicBezTo>
                  <a:lnTo>
                    <a:pt x="0" y="847028"/>
                  </a:lnTo>
                  <a:cubicBezTo>
                    <a:pt x="334" y="687258"/>
                    <a:pt x="667" y="527489"/>
                    <a:pt x="1001" y="367719"/>
                  </a:cubicBezTo>
                  <a:cubicBezTo>
                    <a:pt x="186082" y="241399"/>
                    <a:pt x="371163" y="126320"/>
                    <a:pt x="556244" y="0"/>
                  </a:cubicBezTo>
                  <a:close/>
                </a:path>
              </a:pathLst>
            </a:custGeom>
            <a:solidFill>
              <a:srgbClr val="2B283C"/>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1219170"/>
              <a:endParaRPr lang="en-US" sz="32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Freeform 89">
              <a:extLst>
                <a:ext uri="{FF2B5EF4-FFF2-40B4-BE49-F238E27FC236}">
                  <a16:creationId xmlns:a16="http://schemas.microsoft.com/office/drawing/2014/main" xmlns="" id="{2673AAE8-EF1A-469D-BC36-C5D081872C96}"/>
                </a:ext>
              </a:extLst>
            </p:cNvPr>
            <p:cNvSpPr/>
            <p:nvPr/>
          </p:nvSpPr>
          <p:spPr>
            <a:xfrm flipV="1">
              <a:off x="910605" y="3740455"/>
              <a:ext cx="668613" cy="1182251"/>
            </a:xfrm>
            <a:custGeom>
              <a:avLst/>
              <a:gdLst>
                <a:gd name="connsiteX0" fmla="*/ 556244 w 556244"/>
                <a:gd name="connsiteY0" fmla="*/ 0 h 995250"/>
                <a:gd name="connsiteX1" fmla="*/ 556244 w 556244"/>
                <a:gd name="connsiteY1" fmla="*/ 148222 h 995250"/>
                <a:gd name="connsiteX2" fmla="*/ 556244 w 556244"/>
                <a:gd name="connsiteY2" fmla="*/ 847028 h 995250"/>
                <a:gd name="connsiteX3" fmla="*/ 556244 w 556244"/>
                <a:gd name="connsiteY3" fmla="*/ 995250 h 995250"/>
                <a:gd name="connsiteX4" fmla="*/ 0 w 556244"/>
                <a:gd name="connsiteY4" fmla="*/ 995250 h 995250"/>
                <a:gd name="connsiteX5" fmla="*/ 317 w 556244"/>
                <a:gd name="connsiteY5" fmla="*/ 847028 h 995250"/>
                <a:gd name="connsiteX6" fmla="*/ 0 w 556244"/>
                <a:gd name="connsiteY6" fmla="*/ 847028 h 995250"/>
                <a:gd name="connsiteX7" fmla="*/ 1001 w 556244"/>
                <a:gd name="connsiteY7" fmla="*/ 378960 h 995250"/>
                <a:gd name="connsiteX0" fmla="*/ 556244 w 556244"/>
                <a:gd name="connsiteY0" fmla="*/ 0 h 995250"/>
                <a:gd name="connsiteX1" fmla="*/ 556244 w 556244"/>
                <a:gd name="connsiteY1" fmla="*/ 148222 h 995250"/>
                <a:gd name="connsiteX2" fmla="*/ 556244 w 556244"/>
                <a:gd name="connsiteY2" fmla="*/ 847028 h 995250"/>
                <a:gd name="connsiteX3" fmla="*/ 556244 w 556244"/>
                <a:gd name="connsiteY3" fmla="*/ 970818 h 995250"/>
                <a:gd name="connsiteX4" fmla="*/ 0 w 556244"/>
                <a:gd name="connsiteY4" fmla="*/ 995250 h 995250"/>
                <a:gd name="connsiteX5" fmla="*/ 317 w 556244"/>
                <a:gd name="connsiteY5" fmla="*/ 847028 h 995250"/>
                <a:gd name="connsiteX6" fmla="*/ 0 w 556244"/>
                <a:gd name="connsiteY6" fmla="*/ 847028 h 995250"/>
                <a:gd name="connsiteX7" fmla="*/ 1001 w 556244"/>
                <a:gd name="connsiteY7" fmla="*/ 378960 h 995250"/>
                <a:gd name="connsiteX8" fmla="*/ 556244 w 556244"/>
                <a:gd name="connsiteY8" fmla="*/ 0 h 995250"/>
                <a:gd name="connsiteX0" fmla="*/ 556244 w 556244"/>
                <a:gd name="connsiteY0" fmla="*/ 0 h 960334"/>
                <a:gd name="connsiteX1" fmla="*/ 556244 w 556244"/>
                <a:gd name="connsiteY1" fmla="*/ 113306 h 960334"/>
                <a:gd name="connsiteX2" fmla="*/ 556244 w 556244"/>
                <a:gd name="connsiteY2" fmla="*/ 812112 h 960334"/>
                <a:gd name="connsiteX3" fmla="*/ 556244 w 556244"/>
                <a:gd name="connsiteY3" fmla="*/ 935902 h 960334"/>
                <a:gd name="connsiteX4" fmla="*/ 0 w 556244"/>
                <a:gd name="connsiteY4" fmla="*/ 960334 h 960334"/>
                <a:gd name="connsiteX5" fmla="*/ 317 w 556244"/>
                <a:gd name="connsiteY5" fmla="*/ 812112 h 960334"/>
                <a:gd name="connsiteX6" fmla="*/ 0 w 556244"/>
                <a:gd name="connsiteY6" fmla="*/ 812112 h 960334"/>
                <a:gd name="connsiteX7" fmla="*/ 1001 w 556244"/>
                <a:gd name="connsiteY7" fmla="*/ 344044 h 960334"/>
                <a:gd name="connsiteX8" fmla="*/ 556244 w 556244"/>
                <a:gd name="connsiteY8" fmla="*/ 0 h 960334"/>
                <a:gd name="connsiteX0" fmla="*/ 556244 w 556244"/>
                <a:gd name="connsiteY0" fmla="*/ 0 h 960334"/>
                <a:gd name="connsiteX1" fmla="*/ 556244 w 556244"/>
                <a:gd name="connsiteY1" fmla="*/ 113306 h 960334"/>
                <a:gd name="connsiteX2" fmla="*/ 556244 w 556244"/>
                <a:gd name="connsiteY2" fmla="*/ 812112 h 960334"/>
                <a:gd name="connsiteX3" fmla="*/ 556244 w 556244"/>
                <a:gd name="connsiteY3" fmla="*/ 940459 h 960334"/>
                <a:gd name="connsiteX4" fmla="*/ 0 w 556244"/>
                <a:gd name="connsiteY4" fmla="*/ 960334 h 960334"/>
                <a:gd name="connsiteX5" fmla="*/ 317 w 556244"/>
                <a:gd name="connsiteY5" fmla="*/ 812112 h 960334"/>
                <a:gd name="connsiteX6" fmla="*/ 0 w 556244"/>
                <a:gd name="connsiteY6" fmla="*/ 812112 h 960334"/>
                <a:gd name="connsiteX7" fmla="*/ 1001 w 556244"/>
                <a:gd name="connsiteY7" fmla="*/ 344044 h 960334"/>
                <a:gd name="connsiteX8" fmla="*/ 556244 w 556244"/>
                <a:gd name="connsiteY8" fmla="*/ 0 h 96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244" h="960334">
                  <a:moveTo>
                    <a:pt x="556244" y="0"/>
                  </a:moveTo>
                  <a:lnTo>
                    <a:pt x="556244" y="113306"/>
                  </a:lnTo>
                  <a:lnTo>
                    <a:pt x="556244" y="812112"/>
                  </a:lnTo>
                  <a:lnTo>
                    <a:pt x="556244" y="940459"/>
                  </a:lnTo>
                  <a:lnTo>
                    <a:pt x="0" y="960334"/>
                  </a:lnTo>
                  <a:cubicBezTo>
                    <a:pt x="106" y="910927"/>
                    <a:pt x="211" y="861519"/>
                    <a:pt x="317" y="812112"/>
                  </a:cubicBezTo>
                  <a:lnTo>
                    <a:pt x="0" y="812112"/>
                  </a:lnTo>
                  <a:cubicBezTo>
                    <a:pt x="334" y="656089"/>
                    <a:pt x="667" y="500067"/>
                    <a:pt x="1001" y="344044"/>
                  </a:cubicBezTo>
                  <a:lnTo>
                    <a:pt x="556244" y="0"/>
                  </a:lnTo>
                  <a:close/>
                </a:path>
              </a:pathLst>
            </a:cu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1219170"/>
              <a:endParaRPr lang="en-US" sz="32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Freeform 88">
              <a:extLst>
                <a:ext uri="{FF2B5EF4-FFF2-40B4-BE49-F238E27FC236}">
                  <a16:creationId xmlns:a16="http://schemas.microsoft.com/office/drawing/2014/main" xmlns="" id="{34774ABF-95CA-49F8-B997-DFFA2100134F}"/>
                </a:ext>
              </a:extLst>
            </p:cNvPr>
            <p:cNvSpPr/>
            <p:nvPr/>
          </p:nvSpPr>
          <p:spPr>
            <a:xfrm flipV="1">
              <a:off x="910604" y="4496169"/>
              <a:ext cx="667831" cy="1632398"/>
            </a:xfrm>
            <a:custGeom>
              <a:avLst/>
              <a:gdLst>
                <a:gd name="connsiteX0" fmla="*/ 555980 w 555980"/>
                <a:gd name="connsiteY0" fmla="*/ 0 h 1354334"/>
                <a:gd name="connsiteX1" fmla="*/ 555980 w 555980"/>
                <a:gd name="connsiteY1" fmla="*/ 968242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38057"/>
                <a:gd name="connsiteX1" fmla="*/ 555980 w 555980"/>
                <a:gd name="connsiteY1" fmla="*/ 976179 h 1338057"/>
                <a:gd name="connsiteX2" fmla="*/ 0 w 555980"/>
                <a:gd name="connsiteY2" fmla="*/ 1338057 h 1338057"/>
                <a:gd name="connsiteX3" fmla="*/ 737 w 555980"/>
                <a:gd name="connsiteY3" fmla="*/ 709226 h 1338057"/>
                <a:gd name="connsiteX4" fmla="*/ 555980 w 555980"/>
                <a:gd name="connsiteY4" fmla="*/ 0 h 1338057"/>
                <a:gd name="connsiteX0" fmla="*/ 555980 w 555980"/>
                <a:gd name="connsiteY0" fmla="*/ 0 h 1365708"/>
                <a:gd name="connsiteX1" fmla="*/ 555980 w 555980"/>
                <a:gd name="connsiteY1" fmla="*/ 976179 h 1365708"/>
                <a:gd name="connsiteX2" fmla="*/ 0 w 555980"/>
                <a:gd name="connsiteY2" fmla="*/ 1365708 h 1365708"/>
                <a:gd name="connsiteX3" fmla="*/ 737 w 555980"/>
                <a:gd name="connsiteY3" fmla="*/ 709226 h 1365708"/>
                <a:gd name="connsiteX4" fmla="*/ 555980 w 555980"/>
                <a:gd name="connsiteY4" fmla="*/ 0 h 1365708"/>
                <a:gd name="connsiteX0" fmla="*/ 555980 w 559229"/>
                <a:gd name="connsiteY0" fmla="*/ 0 h 1365708"/>
                <a:gd name="connsiteX1" fmla="*/ 559229 w 559229"/>
                <a:gd name="connsiteY1" fmla="*/ 1012142 h 1365708"/>
                <a:gd name="connsiteX2" fmla="*/ 0 w 559229"/>
                <a:gd name="connsiteY2" fmla="*/ 1365708 h 1365708"/>
                <a:gd name="connsiteX3" fmla="*/ 737 w 559229"/>
                <a:gd name="connsiteY3" fmla="*/ 709226 h 1365708"/>
                <a:gd name="connsiteX4" fmla="*/ 555980 w 559229"/>
                <a:gd name="connsiteY4" fmla="*/ 0 h 136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229" h="1365708">
                  <a:moveTo>
                    <a:pt x="555980" y="0"/>
                  </a:moveTo>
                  <a:lnTo>
                    <a:pt x="559229" y="1012142"/>
                  </a:lnTo>
                  <a:cubicBezTo>
                    <a:pt x="373902" y="1138194"/>
                    <a:pt x="185327" y="1239656"/>
                    <a:pt x="0" y="1365708"/>
                  </a:cubicBezTo>
                  <a:cubicBezTo>
                    <a:pt x="246" y="1150672"/>
                    <a:pt x="491" y="924262"/>
                    <a:pt x="737" y="709226"/>
                  </a:cubicBezTo>
                  <a:lnTo>
                    <a:pt x="555980" y="0"/>
                  </a:lnTo>
                  <a:close/>
                </a:path>
              </a:pathLst>
            </a:cu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1219170"/>
              <a:endParaRPr lang="en-US" sz="320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Footer Text">
              <a:extLst>
                <a:ext uri="{FF2B5EF4-FFF2-40B4-BE49-F238E27FC236}">
                  <a16:creationId xmlns:a16="http://schemas.microsoft.com/office/drawing/2014/main" xmlns="" id="{8003B324-FA58-4FBA-A8A5-48529933D752}"/>
                </a:ext>
              </a:extLst>
            </p:cNvPr>
            <p:cNvSpPr txBox="1"/>
            <p:nvPr/>
          </p:nvSpPr>
          <p:spPr>
            <a:xfrm>
              <a:off x="1710149" y="1444538"/>
              <a:ext cx="4471887" cy="984885"/>
            </a:xfrm>
            <a:prstGeom prst="rect">
              <a:avLst/>
            </a:prstGeom>
            <a:noFill/>
            <a:effectLst/>
          </p:spPr>
          <p:txBody>
            <a:bodyPr wrap="square" lIns="0" tIns="0" rIns="0" bIns="0" rtlCol="0">
              <a:spAutoFit/>
            </a:bodyPr>
            <a:lstStyle/>
            <a:p>
              <a:pPr defTabSz="1375467"/>
              <a:r>
                <a:rPr lang="en-US" sz="1600" dirty="0">
                  <a:solidFill>
                    <a:schemeClr val="bg1"/>
                  </a:solidFill>
                  <a:ea typeface="Open Sans" panose="020B0606030504020204" pitchFamily="34" charset="0"/>
                  <a:cs typeface="Open Sans" panose="020B0606030504020204" pitchFamily="34" charset="0"/>
                </a:rPr>
                <a:t>Those living in </a:t>
              </a:r>
              <a:r>
                <a:rPr lang="en-US" sz="1600" b="1" dirty="0">
                  <a:solidFill>
                    <a:schemeClr val="accent1">
                      <a:lumMod val="90000"/>
                    </a:schemeClr>
                  </a:solidFill>
                  <a:ea typeface="Open Sans" panose="020B0606030504020204" pitchFamily="34" charset="0"/>
                  <a:cs typeface="Open Sans" panose="020B0606030504020204" pitchFamily="34" charset="0"/>
                </a:rPr>
                <a:t>Limpopo</a:t>
              </a:r>
              <a:r>
                <a:rPr lang="en-US" sz="1600" dirty="0">
                  <a:solidFill>
                    <a:schemeClr val="bg1"/>
                  </a:solidFill>
                  <a:ea typeface="Open Sans" panose="020B0606030504020204" pitchFamily="34" charset="0"/>
                  <a:cs typeface="Open Sans" panose="020B0606030504020204" pitchFamily="34" charset="0"/>
                </a:rPr>
                <a:t> (53), </a:t>
              </a:r>
              <a:r>
                <a:rPr lang="en-US" sz="1600" b="1" dirty="0">
                  <a:solidFill>
                    <a:schemeClr val="accent1">
                      <a:lumMod val="90000"/>
                    </a:schemeClr>
                  </a:solidFill>
                  <a:ea typeface="Open Sans" panose="020B0606030504020204" pitchFamily="34" charset="0"/>
                  <a:cs typeface="Open Sans" panose="020B0606030504020204" pitchFamily="34" charset="0"/>
                </a:rPr>
                <a:t>Mpumalanga</a:t>
              </a:r>
              <a:r>
                <a:rPr lang="en-US" sz="1600" dirty="0">
                  <a:solidFill>
                    <a:schemeClr val="bg1"/>
                  </a:solidFill>
                  <a:ea typeface="Open Sans" panose="020B0606030504020204" pitchFamily="34" charset="0"/>
                  <a:cs typeface="Open Sans" panose="020B0606030504020204" pitchFamily="34" charset="0"/>
                </a:rPr>
                <a:t> (52), </a:t>
              </a:r>
              <a:r>
                <a:rPr lang="en-US" sz="1600" b="1" dirty="0">
                  <a:solidFill>
                    <a:schemeClr val="accent1">
                      <a:lumMod val="90000"/>
                    </a:schemeClr>
                  </a:solidFill>
                  <a:ea typeface="Open Sans" panose="020B0606030504020204" pitchFamily="34" charset="0"/>
                  <a:cs typeface="Open Sans" panose="020B0606030504020204" pitchFamily="34" charset="0"/>
                </a:rPr>
                <a:t>Western Cape </a:t>
              </a:r>
              <a:r>
                <a:rPr lang="en-US" sz="1600" dirty="0">
                  <a:solidFill>
                    <a:schemeClr val="bg1"/>
                  </a:solidFill>
                  <a:ea typeface="Open Sans" panose="020B0606030504020204" pitchFamily="34" charset="0"/>
                  <a:cs typeface="Open Sans" panose="020B0606030504020204" pitchFamily="34" charset="0"/>
                </a:rPr>
                <a:t>(52) and </a:t>
              </a:r>
              <a:r>
                <a:rPr lang="en-US" sz="1600" b="1" dirty="0">
                  <a:solidFill>
                    <a:schemeClr val="accent1">
                      <a:lumMod val="90000"/>
                    </a:schemeClr>
                  </a:solidFill>
                  <a:ea typeface="Open Sans" panose="020B0606030504020204" pitchFamily="34" charset="0"/>
                  <a:cs typeface="Open Sans" panose="020B0606030504020204" pitchFamily="34" charset="0"/>
                </a:rPr>
                <a:t>Gauteng</a:t>
              </a:r>
              <a:r>
                <a:rPr lang="en-US" sz="1600" dirty="0">
                  <a:solidFill>
                    <a:schemeClr val="bg1"/>
                  </a:solidFill>
                  <a:ea typeface="Open Sans" panose="020B0606030504020204" pitchFamily="34" charset="0"/>
                  <a:cs typeface="Open Sans" panose="020B0606030504020204" pitchFamily="34" charset="0"/>
                </a:rPr>
                <a:t> (51) are more satisfied with access to basic services than those in </a:t>
              </a:r>
              <a:r>
                <a:rPr lang="en-US" sz="1600" b="1" dirty="0">
                  <a:solidFill>
                    <a:schemeClr val="accent1">
                      <a:lumMod val="90000"/>
                    </a:schemeClr>
                  </a:solidFill>
                  <a:ea typeface="Open Sans" panose="020B0606030504020204" pitchFamily="34" charset="0"/>
                  <a:cs typeface="Open Sans" panose="020B0606030504020204" pitchFamily="34" charset="0"/>
                </a:rPr>
                <a:t>North West </a:t>
              </a:r>
              <a:r>
                <a:rPr lang="en-US" sz="1600" dirty="0">
                  <a:solidFill>
                    <a:schemeClr val="bg1"/>
                  </a:solidFill>
                  <a:ea typeface="Open Sans" panose="020B0606030504020204" pitchFamily="34" charset="0"/>
                  <a:cs typeface="Open Sans" panose="020B0606030504020204" pitchFamily="34" charset="0"/>
                </a:rPr>
                <a:t>(46), and </a:t>
              </a:r>
              <a:r>
                <a:rPr lang="en-US" sz="1600" b="1" dirty="0">
                  <a:solidFill>
                    <a:schemeClr val="accent1">
                      <a:lumMod val="90000"/>
                    </a:schemeClr>
                  </a:solidFill>
                  <a:ea typeface="Open Sans" panose="020B0606030504020204" pitchFamily="34" charset="0"/>
                  <a:cs typeface="Open Sans" panose="020B0606030504020204" pitchFamily="34" charset="0"/>
                </a:rPr>
                <a:t>Eastern Cape </a:t>
              </a:r>
              <a:r>
                <a:rPr lang="en-US" sz="1600" dirty="0">
                  <a:solidFill>
                    <a:schemeClr val="bg1"/>
                  </a:solidFill>
                  <a:ea typeface="Open Sans" panose="020B0606030504020204" pitchFamily="34" charset="0"/>
                  <a:cs typeface="Open Sans" panose="020B0606030504020204" pitchFamily="34" charset="0"/>
                </a:rPr>
                <a:t>(44).</a:t>
              </a:r>
            </a:p>
          </p:txBody>
        </p:sp>
        <p:sp>
          <p:nvSpPr>
            <p:cNvPr id="11" name="Footer Text">
              <a:extLst>
                <a:ext uri="{FF2B5EF4-FFF2-40B4-BE49-F238E27FC236}">
                  <a16:creationId xmlns:a16="http://schemas.microsoft.com/office/drawing/2014/main" xmlns="" id="{13000EFA-F75F-4E65-A0AF-74AE3C66EE36}"/>
                </a:ext>
              </a:extLst>
            </p:cNvPr>
            <p:cNvSpPr txBox="1"/>
            <p:nvPr/>
          </p:nvSpPr>
          <p:spPr>
            <a:xfrm>
              <a:off x="1710149" y="2661227"/>
              <a:ext cx="5364986" cy="1231106"/>
            </a:xfrm>
            <a:prstGeom prst="rect">
              <a:avLst/>
            </a:prstGeom>
            <a:noFill/>
            <a:effectLst/>
          </p:spPr>
          <p:txBody>
            <a:bodyPr wrap="square" lIns="0" tIns="0" rIns="0" bIns="0" rtlCol="0">
              <a:spAutoFit/>
            </a:bodyPr>
            <a:lstStyle/>
            <a:p>
              <a:pPr defTabSz="1375467"/>
              <a:r>
                <a:rPr lang="en-US" sz="1600" dirty="0">
                  <a:solidFill>
                    <a:schemeClr val="bg1"/>
                  </a:solidFill>
                  <a:ea typeface="Open Sans" panose="020B0606030504020204" pitchFamily="34" charset="0"/>
                  <a:cs typeface="Open Sans" panose="020B0606030504020204" pitchFamily="34" charset="0"/>
                </a:rPr>
                <a:t>Those living in </a:t>
              </a:r>
              <a:r>
                <a:rPr lang="en-US" sz="1600" b="1" dirty="0">
                  <a:solidFill>
                    <a:schemeClr val="bg1">
                      <a:lumMod val="75000"/>
                    </a:schemeClr>
                  </a:solidFill>
                  <a:ea typeface="Open Sans" panose="020B0606030504020204" pitchFamily="34" charset="0"/>
                  <a:cs typeface="Open Sans" panose="020B0606030504020204" pitchFamily="34" charset="0"/>
                </a:rPr>
                <a:t>formal urban </a:t>
              </a:r>
              <a:r>
                <a:rPr lang="en-US" sz="1600" dirty="0">
                  <a:solidFill>
                    <a:schemeClr val="bg1"/>
                  </a:solidFill>
                  <a:ea typeface="Open Sans" panose="020B0606030504020204" pitchFamily="34" charset="0"/>
                  <a:cs typeface="Open Sans" panose="020B0606030504020204" pitchFamily="34" charset="0"/>
                </a:rPr>
                <a:t>areas (51) and </a:t>
              </a:r>
              <a:r>
                <a:rPr lang="en-US" sz="1600" b="1" dirty="0">
                  <a:solidFill>
                    <a:schemeClr val="bg1">
                      <a:lumMod val="75000"/>
                    </a:schemeClr>
                  </a:solidFill>
                  <a:ea typeface="Open Sans" panose="020B0606030504020204" pitchFamily="34" charset="0"/>
                  <a:cs typeface="Open Sans" panose="020B0606030504020204" pitchFamily="34" charset="0"/>
                </a:rPr>
                <a:t>formal rural </a:t>
              </a:r>
              <a:r>
                <a:rPr lang="en-US" sz="1600" dirty="0">
                  <a:solidFill>
                    <a:schemeClr val="bg1"/>
                  </a:solidFill>
                  <a:ea typeface="Open Sans" panose="020B0606030504020204" pitchFamily="34" charset="0"/>
                  <a:cs typeface="Open Sans" panose="020B0606030504020204" pitchFamily="34" charset="0"/>
                </a:rPr>
                <a:t>areas (51) are more satisfied than those living </a:t>
              </a:r>
              <a:r>
                <a:rPr lang="en-US" sz="1600" dirty="0" smtClean="0">
                  <a:solidFill>
                    <a:schemeClr val="bg1"/>
                  </a:solidFill>
                  <a:ea typeface="Open Sans" panose="020B0606030504020204" pitchFamily="34" charset="0"/>
                  <a:cs typeface="Open Sans" panose="020B0606030504020204" pitchFamily="34" charset="0"/>
                </a:rPr>
                <a:t>in </a:t>
              </a:r>
              <a:r>
                <a:rPr lang="en-US" sz="1600" b="1" dirty="0">
                  <a:solidFill>
                    <a:schemeClr val="bg1">
                      <a:lumMod val="75000"/>
                    </a:schemeClr>
                  </a:solidFill>
                  <a:ea typeface="Open Sans" panose="020B0606030504020204" pitchFamily="34" charset="0"/>
                  <a:cs typeface="Open Sans" panose="020B0606030504020204" pitchFamily="34" charset="0"/>
                </a:rPr>
                <a:t>traditional areas</a:t>
              </a:r>
              <a:r>
                <a:rPr lang="en-US" sz="1600" dirty="0">
                  <a:solidFill>
                    <a:schemeClr val="bg1"/>
                  </a:solidFill>
                  <a:ea typeface="Open Sans" panose="020B0606030504020204" pitchFamily="34" charset="0"/>
                  <a:cs typeface="Open Sans" panose="020B0606030504020204" pitchFamily="34" charset="0"/>
                </a:rPr>
                <a:t> (48) and in </a:t>
              </a:r>
              <a:r>
                <a:rPr lang="en-US" sz="1600" b="1" dirty="0">
                  <a:solidFill>
                    <a:schemeClr val="bg1">
                      <a:lumMod val="75000"/>
                    </a:schemeClr>
                  </a:solidFill>
                  <a:ea typeface="Open Sans" panose="020B0606030504020204" pitchFamily="34" charset="0"/>
                  <a:cs typeface="Open Sans" panose="020B0606030504020204" pitchFamily="34" charset="0"/>
                </a:rPr>
                <a:t>urban informal settlements</a:t>
              </a:r>
              <a:r>
                <a:rPr lang="en-US" sz="1600" dirty="0">
                  <a:solidFill>
                    <a:schemeClr val="bg1"/>
                  </a:solidFill>
                  <a:ea typeface="Open Sans" panose="020B0606030504020204" pitchFamily="34" charset="0"/>
                  <a:cs typeface="Open Sans" panose="020B0606030504020204" pitchFamily="34" charset="0"/>
                </a:rPr>
                <a:t> (37).</a:t>
              </a:r>
            </a:p>
            <a:p>
              <a:pPr defTabSz="1375467"/>
              <a:r>
                <a:rPr lang="en-US" sz="1600" dirty="0" smtClean="0">
                  <a:solidFill>
                    <a:schemeClr val="bg1"/>
                  </a:solidFill>
                  <a:ea typeface="Open Sans" panose="020B0606030504020204" pitchFamily="34" charset="0"/>
                  <a:cs typeface="Open Sans" panose="020B0606030504020204" pitchFamily="34" charset="0"/>
                </a:rPr>
                <a:t> </a:t>
              </a:r>
              <a:endParaRPr lang="en-US" sz="1600" dirty="0">
                <a:solidFill>
                  <a:schemeClr val="bg1"/>
                </a:solidFill>
                <a:ea typeface="Open Sans" panose="020B0606030504020204" pitchFamily="34" charset="0"/>
                <a:cs typeface="Open Sans" panose="020B0606030504020204" pitchFamily="34" charset="0"/>
              </a:endParaRPr>
            </a:p>
          </p:txBody>
        </p:sp>
        <p:sp>
          <p:nvSpPr>
            <p:cNvPr id="12" name="Footer Text">
              <a:extLst>
                <a:ext uri="{FF2B5EF4-FFF2-40B4-BE49-F238E27FC236}">
                  <a16:creationId xmlns:a16="http://schemas.microsoft.com/office/drawing/2014/main" xmlns="" id="{6F330EBF-9161-4448-B07D-B30B17A0F372}"/>
                </a:ext>
              </a:extLst>
            </p:cNvPr>
            <p:cNvSpPr txBox="1"/>
            <p:nvPr/>
          </p:nvSpPr>
          <p:spPr>
            <a:xfrm>
              <a:off x="1710149" y="3891192"/>
              <a:ext cx="5165567" cy="984885"/>
            </a:xfrm>
            <a:prstGeom prst="rect">
              <a:avLst/>
            </a:prstGeom>
            <a:noFill/>
            <a:effectLst/>
          </p:spPr>
          <p:txBody>
            <a:bodyPr wrap="square" lIns="0" tIns="0" rIns="0" bIns="0" rtlCol="0">
              <a:spAutoFit/>
            </a:bodyPr>
            <a:lstStyle/>
            <a:p>
              <a:pPr defTabSz="1375467"/>
              <a:r>
                <a:rPr lang="en-US" sz="1600" dirty="0">
                  <a:ea typeface="Open Sans" panose="020B0606030504020204" pitchFamily="34" charset="0"/>
                  <a:cs typeface="Open Sans" panose="020B0606030504020204" pitchFamily="34" charset="0"/>
                </a:rPr>
                <a:t>The </a:t>
              </a:r>
              <a:r>
                <a:rPr lang="en-US" sz="1600" b="1" dirty="0">
                  <a:solidFill>
                    <a:schemeClr val="accent6">
                      <a:lumMod val="50000"/>
                    </a:schemeClr>
                  </a:solidFill>
                  <a:ea typeface="Open Sans" panose="020B0606030504020204" pitchFamily="34" charset="0"/>
                  <a:cs typeface="Open Sans" panose="020B0606030504020204" pitchFamily="34" charset="0"/>
                </a:rPr>
                <a:t>wealthy</a:t>
              </a:r>
              <a:r>
                <a:rPr lang="en-US" sz="1600" dirty="0">
                  <a:ea typeface="Open Sans" panose="020B0606030504020204" pitchFamily="34" charset="0"/>
                  <a:cs typeface="Open Sans" panose="020B0606030504020204" pitchFamily="34" charset="0"/>
                </a:rPr>
                <a:t> (56) and </a:t>
              </a:r>
              <a:r>
                <a:rPr lang="en-US" sz="1600" b="1" dirty="0">
                  <a:solidFill>
                    <a:schemeClr val="accent6">
                      <a:lumMod val="50000"/>
                    </a:schemeClr>
                  </a:solidFill>
                  <a:ea typeface="Open Sans" panose="020B0606030504020204" pitchFamily="34" charset="0"/>
                  <a:cs typeface="Open Sans" panose="020B0606030504020204" pitchFamily="34" charset="0"/>
                </a:rPr>
                <a:t>reasonably comfortable </a:t>
              </a:r>
              <a:r>
                <a:rPr lang="en-US" sz="1600" dirty="0">
                  <a:ea typeface="Open Sans" panose="020B0606030504020204" pitchFamily="34" charset="0"/>
                  <a:cs typeface="Open Sans" panose="020B0606030504020204" pitchFamily="34" charset="0"/>
                </a:rPr>
                <a:t>(53) are more satisfied than the </a:t>
              </a:r>
              <a:r>
                <a:rPr lang="en-US" sz="1600" b="1" dirty="0">
                  <a:solidFill>
                    <a:schemeClr val="accent6">
                      <a:lumMod val="50000"/>
                    </a:schemeClr>
                  </a:solidFill>
                  <a:ea typeface="Open Sans" panose="020B0606030504020204" pitchFamily="34" charset="0"/>
                  <a:cs typeface="Open Sans" panose="020B0606030504020204" pitchFamily="34" charset="0"/>
                </a:rPr>
                <a:t>poor</a:t>
              </a:r>
              <a:r>
                <a:rPr lang="en-US" sz="1600" dirty="0">
                  <a:ea typeface="Open Sans" panose="020B0606030504020204" pitchFamily="34" charset="0"/>
                  <a:cs typeface="Open Sans" panose="020B0606030504020204" pitchFamily="34" charset="0"/>
                </a:rPr>
                <a:t> (47) and the </a:t>
              </a:r>
              <a:r>
                <a:rPr lang="en-US" sz="1600" b="1" dirty="0">
                  <a:solidFill>
                    <a:schemeClr val="accent6">
                      <a:lumMod val="50000"/>
                    </a:schemeClr>
                  </a:solidFill>
                  <a:ea typeface="Open Sans" panose="020B0606030504020204" pitchFamily="34" charset="0"/>
                  <a:cs typeface="Open Sans" panose="020B0606030504020204" pitchFamily="34" charset="0"/>
                </a:rPr>
                <a:t>very poor </a:t>
              </a:r>
              <a:r>
                <a:rPr lang="en-US" sz="1600" dirty="0">
                  <a:ea typeface="Open Sans" panose="020B0606030504020204" pitchFamily="34" charset="0"/>
                  <a:cs typeface="Open Sans" panose="020B0606030504020204" pitchFamily="34" charset="0"/>
                </a:rPr>
                <a:t>(39).</a:t>
              </a:r>
            </a:p>
            <a:p>
              <a:pPr defTabSz="1375467"/>
              <a:endParaRPr lang="en-US" sz="1600" dirty="0">
                <a:ea typeface="Open Sans" panose="020B0606030504020204" pitchFamily="34" charset="0"/>
                <a:cs typeface="Open Sans" panose="020B0606030504020204" pitchFamily="34" charset="0"/>
              </a:endParaRPr>
            </a:p>
          </p:txBody>
        </p:sp>
        <p:sp>
          <p:nvSpPr>
            <p:cNvPr id="13" name="Footer Text">
              <a:extLst>
                <a:ext uri="{FF2B5EF4-FFF2-40B4-BE49-F238E27FC236}">
                  <a16:creationId xmlns:a16="http://schemas.microsoft.com/office/drawing/2014/main" xmlns="" id="{D26C0B1D-221E-43F0-87BB-6B3E8A419D4E}"/>
                </a:ext>
              </a:extLst>
            </p:cNvPr>
            <p:cNvSpPr txBox="1"/>
            <p:nvPr/>
          </p:nvSpPr>
          <p:spPr>
            <a:xfrm>
              <a:off x="1710149" y="5072154"/>
              <a:ext cx="6360359" cy="492443"/>
            </a:xfrm>
            <a:prstGeom prst="rect">
              <a:avLst/>
            </a:prstGeom>
            <a:noFill/>
            <a:effectLst/>
          </p:spPr>
          <p:txBody>
            <a:bodyPr wrap="square" lIns="0" tIns="0" rIns="0" bIns="0" rtlCol="0">
              <a:spAutoFit/>
            </a:bodyPr>
            <a:lstStyle/>
            <a:p>
              <a:pPr defTabSz="1375467"/>
              <a:r>
                <a:rPr lang="en-US" sz="1600" b="1" dirty="0">
                  <a:solidFill>
                    <a:schemeClr val="accent4">
                      <a:lumMod val="95000"/>
                      <a:lumOff val="5000"/>
                    </a:schemeClr>
                  </a:solidFill>
                  <a:ea typeface="Open Sans" panose="020B0606030504020204" pitchFamily="34" charset="0"/>
                  <a:cs typeface="Open Sans" panose="020B0606030504020204" pitchFamily="34" charset="0"/>
                </a:rPr>
                <a:t>White</a:t>
              </a:r>
              <a:r>
                <a:rPr lang="en-US" sz="1600" dirty="0">
                  <a:solidFill>
                    <a:schemeClr val="bg1"/>
                  </a:solidFill>
                  <a:ea typeface="Open Sans" panose="020B0606030504020204" pitchFamily="34" charset="0"/>
                  <a:cs typeface="Open Sans" panose="020B0606030504020204" pitchFamily="34" charset="0"/>
                </a:rPr>
                <a:t> (54) and </a:t>
              </a:r>
              <a:r>
                <a:rPr lang="en-US" sz="1600" b="1" dirty="0" err="1">
                  <a:solidFill>
                    <a:schemeClr val="accent4">
                      <a:lumMod val="95000"/>
                      <a:lumOff val="5000"/>
                    </a:schemeClr>
                  </a:solidFill>
                  <a:ea typeface="Open Sans" panose="020B0606030504020204" pitchFamily="34" charset="0"/>
                  <a:cs typeface="Open Sans" panose="020B0606030504020204" pitchFamily="34" charset="0"/>
                </a:rPr>
                <a:t>Coloured</a:t>
              </a:r>
              <a:r>
                <a:rPr lang="en-US" sz="1600" dirty="0">
                  <a:solidFill>
                    <a:schemeClr val="bg1"/>
                  </a:solidFill>
                  <a:ea typeface="Open Sans" panose="020B0606030504020204" pitchFamily="34" charset="0"/>
                  <a:cs typeface="Open Sans" panose="020B0606030504020204" pitchFamily="34" charset="0"/>
                </a:rPr>
                <a:t> (50) are marginally more satisfied than </a:t>
              </a:r>
              <a:r>
                <a:rPr lang="en-US" sz="1600" b="1" dirty="0">
                  <a:solidFill>
                    <a:schemeClr val="accent4">
                      <a:lumMod val="95000"/>
                      <a:lumOff val="5000"/>
                    </a:schemeClr>
                  </a:solidFill>
                  <a:ea typeface="Open Sans" panose="020B0606030504020204" pitchFamily="34" charset="0"/>
                  <a:cs typeface="Open Sans" panose="020B0606030504020204" pitchFamily="34" charset="0"/>
                </a:rPr>
                <a:t>Africans</a:t>
              </a:r>
              <a:r>
                <a:rPr lang="en-US" sz="1600" dirty="0">
                  <a:solidFill>
                    <a:schemeClr val="bg1"/>
                  </a:solidFill>
                  <a:ea typeface="Open Sans" panose="020B0606030504020204" pitchFamily="34" charset="0"/>
                  <a:cs typeface="Open Sans" panose="020B0606030504020204" pitchFamily="34" charset="0"/>
                </a:rPr>
                <a:t> (49%).</a:t>
              </a:r>
            </a:p>
          </p:txBody>
        </p:sp>
      </p:grpSp>
      <p:sp>
        <p:nvSpPr>
          <p:cNvPr id="4" name="TextBox 3"/>
          <p:cNvSpPr txBox="1"/>
          <p:nvPr/>
        </p:nvSpPr>
        <p:spPr>
          <a:xfrm>
            <a:off x="9326880" y="1365809"/>
            <a:ext cx="2286000" cy="4614029"/>
          </a:xfrm>
          <a:prstGeom prst="roundRect">
            <a:avLst/>
          </a:prstGeom>
          <a:noFill/>
          <a:ln w="28575">
            <a:solidFill>
              <a:schemeClr val="accent2">
                <a:lumMod val="75000"/>
              </a:schemeClr>
            </a:solidFill>
          </a:ln>
        </p:spPr>
        <p:txBody>
          <a:bodyPr wrap="square" rtlCol="0">
            <a:spAutoFit/>
          </a:bodyPr>
          <a:lstStyle/>
          <a:p>
            <a:r>
              <a:rPr lang="en-US" sz="2000" b="1" dirty="0">
                <a:solidFill>
                  <a:schemeClr val="accent2">
                    <a:lumMod val="60000"/>
                    <a:lumOff val="40000"/>
                  </a:schemeClr>
                </a:solidFill>
              </a:rPr>
              <a:t>Satisfaction with access to service delivery </a:t>
            </a:r>
            <a:r>
              <a:rPr lang="en-US" sz="2000" dirty="0"/>
              <a:t>is measured by the </a:t>
            </a:r>
            <a:r>
              <a:rPr lang="en-US" sz="2000" b="1" dirty="0">
                <a:solidFill>
                  <a:schemeClr val="accent2">
                    <a:lumMod val="60000"/>
                    <a:lumOff val="40000"/>
                  </a:schemeClr>
                </a:solidFill>
              </a:rPr>
              <a:t>Service Delivery Index</a:t>
            </a:r>
            <a:r>
              <a:rPr lang="en-US" sz="2000" dirty="0"/>
              <a:t>. The index score ranges from 0 – 100 with higher values indicating higher satisfaction levels.</a:t>
            </a:r>
            <a:endParaRPr lang="en-ZA" sz="2000" dirty="0"/>
          </a:p>
        </p:txBody>
      </p:sp>
    </p:spTree>
    <p:extLst>
      <p:ext uri="{BB962C8B-B14F-4D97-AF65-F5344CB8AC3E}">
        <p14:creationId xmlns:p14="http://schemas.microsoft.com/office/powerpoint/2010/main" xmlns="" val="36492949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36094" y="3"/>
            <a:ext cx="6119813" cy="981075"/>
          </a:xfrm>
        </p:spPr>
        <p:txBody>
          <a:bodyPr/>
          <a:lstStyle/>
          <a:p>
            <a:pPr>
              <a:defRPr/>
            </a:pPr>
            <a:r>
              <a:rPr lang="en-US" altLang="en-US" sz="3600" dirty="0">
                <a:solidFill>
                  <a:schemeClr val="bg1"/>
                </a:solidFill>
              </a:rPr>
              <a:t>Trust in the political system (SASAS 2003 – 2017)</a:t>
            </a: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2C3A2C0C-54CE-4A15-8DE0-19B258F93B5B}" type="slidenum">
              <a:rPr lang="es-ES" altLang="en-US">
                <a:solidFill>
                  <a:srgbClr val="000000"/>
                </a:solidFill>
                <a:latin typeface="Arial" panose="020B0604020202020204" pitchFamily="34" charset="0"/>
                <a:cs typeface="Arial" panose="020B0604020202020204" pitchFamily="34" charset="0"/>
              </a:rPr>
              <a:pPr fontAlgn="base">
                <a:spcBef>
                  <a:spcPct val="0"/>
                </a:spcBef>
                <a:spcAft>
                  <a:spcPct val="0"/>
                </a:spcAft>
                <a:defRPr/>
              </a:pPr>
              <a:t>38</a:t>
            </a:fld>
            <a:endParaRPr lang="es-ES" altLang="en-US">
              <a:solidFill>
                <a:srgbClr val="000000"/>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xmlns="" val="4271732229"/>
              </p:ext>
            </p:extLst>
          </p:nvPr>
        </p:nvGraphicFramePr>
        <p:xfrm>
          <a:off x="110604" y="1182248"/>
          <a:ext cx="1125408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0300402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0555" y="3"/>
            <a:ext cx="6850890" cy="981075"/>
          </a:xfrm>
        </p:spPr>
        <p:txBody>
          <a:bodyPr/>
          <a:lstStyle/>
          <a:p>
            <a:pPr>
              <a:defRPr/>
            </a:pPr>
            <a:r>
              <a:rPr lang="en-US" altLang="en-US" sz="3600" dirty="0">
                <a:solidFill>
                  <a:schemeClr val="bg1"/>
                </a:solidFill>
              </a:rPr>
              <a:t>Corruption as a societal problem (SASAS 2003 – 2016)</a:t>
            </a: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2C3A2C0C-54CE-4A15-8DE0-19B258F93B5B}" type="slidenum">
              <a:rPr lang="es-ES" altLang="en-US">
                <a:solidFill>
                  <a:srgbClr val="000000"/>
                </a:solidFill>
                <a:latin typeface="Arial" panose="020B0604020202020204" pitchFamily="34" charset="0"/>
                <a:cs typeface="Arial" panose="020B0604020202020204" pitchFamily="34" charset="0"/>
              </a:rPr>
              <a:pPr fontAlgn="base">
                <a:spcBef>
                  <a:spcPct val="0"/>
                </a:spcBef>
                <a:spcAft>
                  <a:spcPct val="0"/>
                </a:spcAft>
                <a:defRPr/>
              </a:pPr>
              <a:t>39</a:t>
            </a:fld>
            <a:endParaRPr lang="es-ES" altLang="en-US">
              <a:solidFill>
                <a:srgbClr val="000000"/>
              </a:solidFill>
              <a:latin typeface="Arial" panose="020B0604020202020204" pitchFamily="34" charset="0"/>
              <a:cs typeface="Arial" panose="020B0604020202020204" pitchFamily="34" charset="0"/>
            </a:endParaRPr>
          </a:p>
        </p:txBody>
      </p:sp>
      <p:sp>
        <p:nvSpPr>
          <p:cNvPr id="7" name="TextBox 6"/>
          <p:cNvSpPr txBox="1"/>
          <p:nvPr/>
        </p:nvSpPr>
        <p:spPr>
          <a:xfrm>
            <a:off x="339633" y="1397726"/>
            <a:ext cx="4781007" cy="2416046"/>
          </a:xfrm>
          <a:prstGeom prst="rect">
            <a:avLst/>
          </a:prstGeom>
          <a:noFill/>
        </p:spPr>
        <p:txBody>
          <a:bodyPr wrap="square" rtlCol="0">
            <a:spAutoFit/>
          </a:bodyPr>
          <a:lstStyle/>
          <a:p>
            <a:r>
              <a:rPr lang="en-ZA" sz="11500" dirty="0" smtClean="0">
                <a:solidFill>
                  <a:schemeClr val="accent6"/>
                </a:solidFill>
              </a:rPr>
              <a:t>31%...</a:t>
            </a:r>
          </a:p>
          <a:p>
            <a:r>
              <a:rPr lang="en-US" dirty="0" smtClean="0"/>
              <a:t>the </a:t>
            </a:r>
            <a:r>
              <a:rPr lang="en-US" dirty="0"/>
              <a:t>share of the adult population that viewed corruption as a ‘</a:t>
            </a:r>
            <a:r>
              <a:rPr lang="en-US" dirty="0">
                <a:solidFill>
                  <a:schemeClr val="accent6"/>
                </a:solidFill>
              </a:rPr>
              <a:t>most important</a:t>
            </a:r>
            <a:r>
              <a:rPr lang="en-US" dirty="0"/>
              <a:t>’ challenge </a:t>
            </a:r>
            <a:endParaRPr lang="en-ZA" dirty="0"/>
          </a:p>
        </p:txBody>
      </p:sp>
      <p:sp>
        <p:nvSpPr>
          <p:cNvPr id="8" name="TextBox 7"/>
          <p:cNvSpPr txBox="1"/>
          <p:nvPr/>
        </p:nvSpPr>
        <p:spPr>
          <a:xfrm>
            <a:off x="6616178" y="2104381"/>
            <a:ext cx="4545875" cy="1631216"/>
          </a:xfrm>
          <a:prstGeom prst="rect">
            <a:avLst/>
          </a:prstGeom>
          <a:noFill/>
        </p:spPr>
        <p:txBody>
          <a:bodyPr wrap="square" rtlCol="0">
            <a:spAutoFit/>
          </a:bodyPr>
          <a:lstStyle/>
          <a:p>
            <a:r>
              <a:rPr lang="en-US" sz="2800" dirty="0" smtClean="0"/>
              <a:t>This number grew </a:t>
            </a:r>
            <a:r>
              <a:rPr lang="en-US" sz="2800" dirty="0"/>
              <a:t>by </a:t>
            </a:r>
            <a:r>
              <a:rPr lang="en-US" sz="3600" dirty="0">
                <a:solidFill>
                  <a:schemeClr val="accent6"/>
                </a:solidFill>
              </a:rPr>
              <a:t>21%</a:t>
            </a:r>
            <a:r>
              <a:rPr lang="en-US" sz="2800" dirty="0"/>
              <a:t> between 2003 and 2016, rising from </a:t>
            </a:r>
            <a:r>
              <a:rPr lang="en-US" sz="3600" dirty="0">
                <a:solidFill>
                  <a:schemeClr val="accent2">
                    <a:lumMod val="75000"/>
                  </a:schemeClr>
                </a:solidFill>
              </a:rPr>
              <a:t>9% to 31%. </a:t>
            </a:r>
            <a:endParaRPr lang="en-ZA" sz="2800" dirty="0">
              <a:solidFill>
                <a:schemeClr val="accent2">
                  <a:lumMod val="75000"/>
                </a:schemeClr>
              </a:solidFill>
            </a:endParaRPr>
          </a:p>
        </p:txBody>
      </p:sp>
      <p:grpSp>
        <p:nvGrpSpPr>
          <p:cNvPr id="12" name="Group 11"/>
          <p:cNvGrpSpPr/>
          <p:nvPr/>
        </p:nvGrpSpPr>
        <p:grpSpPr>
          <a:xfrm>
            <a:off x="70482" y="4832774"/>
            <a:ext cx="11986218" cy="1736646"/>
            <a:chOff x="70482" y="4832774"/>
            <a:chExt cx="11986218" cy="1736646"/>
          </a:xfrm>
        </p:grpSpPr>
        <p:sp>
          <p:nvSpPr>
            <p:cNvPr id="9" name="TextBox 8"/>
            <p:cNvSpPr txBox="1"/>
            <p:nvPr/>
          </p:nvSpPr>
          <p:spPr>
            <a:xfrm>
              <a:off x="70482" y="5342593"/>
              <a:ext cx="4062550" cy="1191816"/>
            </a:xfrm>
            <a:prstGeom prst="roundRect">
              <a:avLst/>
            </a:prstGeom>
            <a:solidFill>
              <a:schemeClr val="accent2">
                <a:lumMod val="20000"/>
                <a:lumOff val="80000"/>
              </a:schemeClr>
            </a:solidFill>
          </p:spPr>
          <p:txBody>
            <a:bodyPr wrap="square" rtlCol="0">
              <a:spAutoFit/>
            </a:bodyPr>
            <a:lstStyle/>
            <a:p>
              <a:r>
                <a:rPr lang="en-US" sz="1600" dirty="0"/>
                <a:t>The disaggregated results reveal that </a:t>
              </a:r>
              <a:r>
                <a:rPr lang="en-US" sz="1600" b="1" dirty="0">
                  <a:solidFill>
                    <a:schemeClr val="accent6"/>
                  </a:solidFill>
                </a:rPr>
                <a:t>Indian</a:t>
              </a:r>
              <a:r>
                <a:rPr lang="en-US" sz="1600" dirty="0"/>
                <a:t> and </a:t>
              </a:r>
              <a:r>
                <a:rPr lang="en-US" sz="1600" b="1" dirty="0">
                  <a:solidFill>
                    <a:schemeClr val="accent6"/>
                  </a:solidFill>
                </a:rPr>
                <a:t>white</a:t>
              </a:r>
              <a:r>
                <a:rPr lang="en-US" sz="1600" dirty="0"/>
                <a:t> respondents continued to be more vocal when compared to black </a:t>
              </a:r>
              <a:r>
                <a:rPr lang="en-US" sz="1600" b="1" dirty="0">
                  <a:solidFill>
                    <a:schemeClr val="accent6"/>
                  </a:solidFill>
                </a:rPr>
                <a:t>African</a:t>
              </a:r>
              <a:r>
                <a:rPr lang="en-US" sz="1600" dirty="0"/>
                <a:t> and </a:t>
              </a:r>
              <a:r>
                <a:rPr lang="en-US" sz="1600" b="1" dirty="0" err="1">
                  <a:solidFill>
                    <a:schemeClr val="accent6"/>
                  </a:solidFill>
                </a:rPr>
                <a:t>coloured</a:t>
              </a:r>
              <a:r>
                <a:rPr lang="en-US" sz="1600" dirty="0"/>
                <a:t> respondents</a:t>
              </a:r>
              <a:endParaRPr lang="en-ZA" sz="1600" dirty="0"/>
            </a:p>
          </p:txBody>
        </p:sp>
        <p:sp>
          <p:nvSpPr>
            <p:cNvPr id="10" name="TextBox 9"/>
            <p:cNvSpPr txBox="1"/>
            <p:nvPr/>
          </p:nvSpPr>
          <p:spPr>
            <a:xfrm>
              <a:off x="4341585" y="5070178"/>
              <a:ext cx="3713162" cy="1464231"/>
            </a:xfrm>
            <a:prstGeom prst="roundRect">
              <a:avLst/>
            </a:prstGeom>
            <a:solidFill>
              <a:schemeClr val="accent2">
                <a:lumMod val="20000"/>
                <a:lumOff val="80000"/>
              </a:schemeClr>
            </a:solidFill>
          </p:spPr>
          <p:txBody>
            <a:bodyPr wrap="square" rtlCol="0">
              <a:spAutoFit/>
            </a:bodyPr>
            <a:lstStyle/>
            <a:p>
              <a:r>
                <a:rPr lang="en-US" sz="1600" dirty="0"/>
                <a:t>A higher proportion of respondents with </a:t>
              </a:r>
              <a:r>
                <a:rPr lang="en-US" sz="1600" b="1" dirty="0">
                  <a:solidFill>
                    <a:schemeClr val="accent6"/>
                  </a:solidFill>
                </a:rPr>
                <a:t>tertiary education </a:t>
              </a:r>
              <a:r>
                <a:rPr lang="en-US" sz="1600" dirty="0"/>
                <a:t>(45%) mentioned corruption as a challenge compared to those with </a:t>
              </a:r>
              <a:r>
                <a:rPr lang="en-US" sz="1600" b="1" dirty="0">
                  <a:solidFill>
                    <a:schemeClr val="accent6"/>
                  </a:solidFill>
                </a:rPr>
                <a:t>primary</a:t>
              </a:r>
              <a:r>
                <a:rPr lang="en-US" sz="1600" dirty="0"/>
                <a:t> or no </a:t>
              </a:r>
              <a:r>
                <a:rPr lang="en-US" sz="1600" b="1" dirty="0">
                  <a:solidFill>
                    <a:schemeClr val="accent6"/>
                  </a:solidFill>
                </a:rPr>
                <a:t>formal schooling </a:t>
              </a:r>
              <a:r>
                <a:rPr lang="en-US" sz="1600" dirty="0"/>
                <a:t>(22%).</a:t>
              </a:r>
            </a:p>
          </p:txBody>
        </p:sp>
        <p:sp>
          <p:nvSpPr>
            <p:cNvPr id="11" name="TextBox 10"/>
            <p:cNvSpPr txBox="1"/>
            <p:nvPr/>
          </p:nvSpPr>
          <p:spPr>
            <a:xfrm>
              <a:off x="8263300" y="4832774"/>
              <a:ext cx="3793400" cy="1736646"/>
            </a:xfrm>
            <a:prstGeom prst="roundRect">
              <a:avLst/>
            </a:prstGeom>
            <a:solidFill>
              <a:schemeClr val="accent2">
                <a:lumMod val="20000"/>
                <a:lumOff val="80000"/>
              </a:schemeClr>
            </a:solidFill>
          </p:spPr>
          <p:txBody>
            <a:bodyPr wrap="square" rtlCol="0">
              <a:spAutoFit/>
            </a:bodyPr>
            <a:lstStyle/>
            <a:p>
              <a:r>
                <a:rPr lang="en-US" sz="1600" dirty="0"/>
                <a:t>Concern about corruption increased more among </a:t>
              </a:r>
              <a:r>
                <a:rPr lang="en-US" sz="1600" b="1" dirty="0">
                  <a:solidFill>
                    <a:schemeClr val="accent6"/>
                  </a:solidFill>
                </a:rPr>
                <a:t>formal urban dwellers </a:t>
              </a:r>
              <a:r>
                <a:rPr lang="en-US" sz="1600" dirty="0"/>
                <a:t>(11% in 2003 to 37% in 2016), while those living in </a:t>
              </a:r>
              <a:r>
                <a:rPr lang="en-US" sz="1600" b="1" dirty="0">
                  <a:solidFill>
                    <a:schemeClr val="accent6"/>
                  </a:solidFill>
                </a:rPr>
                <a:t>rural, traditional authority areas</a:t>
              </a:r>
              <a:r>
                <a:rPr lang="en-US" sz="1600" dirty="0"/>
                <a:t>, the rate of growth was from 6% to 21</a:t>
              </a:r>
              <a:r>
                <a:rPr lang="en-US" sz="1600" dirty="0" smtClean="0"/>
                <a:t>%.</a:t>
              </a:r>
              <a:endParaRPr lang="en-ZA" sz="1600" dirty="0"/>
            </a:p>
          </p:txBody>
        </p:sp>
      </p:grpSp>
    </p:spTree>
    <p:extLst>
      <p:ext uri="{BB962C8B-B14F-4D97-AF65-F5344CB8AC3E}">
        <p14:creationId xmlns:p14="http://schemas.microsoft.com/office/powerpoint/2010/main" xmlns="" val="220523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fltVal val="0.5"/>
                                          </p:val>
                                        </p:tav>
                                        <p:tav tm="100000">
                                          <p:val>
                                            <p:strVal val="#ppt_x"/>
                                          </p:val>
                                        </p:tav>
                                      </p:tavLst>
                                    </p:anim>
                                    <p:anim calcmode="lin" valueType="num">
                                      <p:cBhvr>
                                        <p:cTn id="16" dur="10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4"/>
          <p:cNvSpPr txBox="1">
            <a:spLocks noGrp="1"/>
          </p:cNvSpPr>
          <p:nvPr>
            <p:ph type="ctrTitle"/>
          </p:nvPr>
        </p:nvSpPr>
        <p:spPr>
          <a:xfrm>
            <a:off x="3657600" y="2314333"/>
            <a:ext cx="7518400" cy="1546400"/>
          </a:xfrm>
          <a:prstGeom prst="rect">
            <a:avLst/>
          </a:prstGeom>
        </p:spPr>
        <p:txBody>
          <a:bodyPr spcFirstLastPara="1" vert="horz" wrap="square" lIns="121900" tIns="121900" rIns="121900" bIns="121900" rtlCol="0" anchor="b" anchorCtr="0">
            <a:noAutofit/>
          </a:bodyPr>
          <a:lstStyle/>
          <a:p>
            <a:pPr algn="r"/>
            <a:r>
              <a:rPr lang="en" dirty="0" smtClean="0"/>
              <a:t>Accelerating economic growth</a:t>
            </a:r>
            <a:endParaRPr dirty="0"/>
          </a:p>
        </p:txBody>
      </p:sp>
      <p:sp>
        <p:nvSpPr>
          <p:cNvPr id="361" name="Google Shape;361;p14"/>
          <p:cNvSpPr txBox="1"/>
          <p:nvPr/>
        </p:nvSpPr>
        <p:spPr>
          <a:xfrm>
            <a:off x="546100" y="2235200"/>
            <a:ext cx="2756000" cy="2362400"/>
          </a:xfrm>
          <a:prstGeom prst="rect">
            <a:avLst/>
          </a:prstGeom>
          <a:noFill/>
          <a:ln>
            <a:noFill/>
          </a:ln>
        </p:spPr>
        <p:txBody>
          <a:bodyPr spcFirstLastPara="1" wrap="square" lIns="121900" tIns="121900" rIns="121900" bIns="121900" anchor="ctr" anchorCtr="0">
            <a:noAutofit/>
          </a:bodyPr>
          <a:lstStyle/>
          <a:p>
            <a:pPr algn="ctr"/>
            <a:endParaRPr sz="2400" b="1" dirty="0">
              <a:solidFill>
                <a:srgbClr val="FFFFFF"/>
              </a:solidFill>
            </a:endParaRPr>
          </a:p>
        </p:txBody>
      </p:sp>
      <p:grpSp>
        <p:nvGrpSpPr>
          <p:cNvPr id="7" name="Google Shape;784;p38"/>
          <p:cNvGrpSpPr/>
          <p:nvPr/>
        </p:nvGrpSpPr>
        <p:grpSpPr>
          <a:xfrm>
            <a:off x="1532848" y="3087533"/>
            <a:ext cx="896844" cy="773200"/>
            <a:chOff x="4610450" y="3703750"/>
            <a:chExt cx="453050" cy="332175"/>
          </a:xfrm>
        </p:grpSpPr>
        <p:sp>
          <p:nvSpPr>
            <p:cNvPr id="8" name="Google Shape;785;p38"/>
            <p:cNvSpPr/>
            <p:nvPr/>
          </p:nvSpPr>
          <p:spPr>
            <a:xfrm>
              <a:off x="4610450" y="3703750"/>
              <a:ext cx="453050" cy="332175"/>
            </a:xfrm>
            <a:custGeom>
              <a:avLst/>
              <a:gdLst/>
              <a:ahLst/>
              <a:cxnLst/>
              <a:rect l="l" t="t" r="r" b="b"/>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86;p38"/>
            <p:cNvSpPr/>
            <p:nvPr/>
          </p:nvSpPr>
          <p:spPr>
            <a:xfrm>
              <a:off x="4642200" y="3730000"/>
              <a:ext cx="389550" cy="249150"/>
            </a:xfrm>
            <a:custGeom>
              <a:avLst/>
              <a:gdLst/>
              <a:ahLst/>
              <a:cxnLst/>
              <a:rect l="l" t="t" r="r" b="b"/>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34841448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05297" y="3"/>
            <a:ext cx="7981406" cy="981075"/>
          </a:xfrm>
        </p:spPr>
        <p:txBody>
          <a:bodyPr/>
          <a:lstStyle/>
          <a:p>
            <a:pPr>
              <a:defRPr/>
            </a:pPr>
            <a:r>
              <a:rPr lang="en-US" altLang="en-US" sz="3600" dirty="0">
                <a:solidFill>
                  <a:schemeClr val="bg1"/>
                </a:solidFill>
              </a:rPr>
              <a:t>Address capacity constraints and weaknesses in municipalities</a:t>
            </a: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2C3A2C0C-54CE-4A15-8DE0-19B258F93B5B}" type="slidenum">
              <a:rPr lang="es-ES" altLang="en-US">
                <a:solidFill>
                  <a:srgbClr val="000000"/>
                </a:solidFill>
                <a:latin typeface="Arial" panose="020B0604020202020204" pitchFamily="34" charset="0"/>
                <a:cs typeface="Arial" panose="020B0604020202020204" pitchFamily="34" charset="0"/>
              </a:rPr>
              <a:pPr fontAlgn="base">
                <a:spcBef>
                  <a:spcPct val="0"/>
                </a:spcBef>
                <a:spcAft>
                  <a:spcPct val="0"/>
                </a:spcAft>
                <a:defRPr/>
              </a:pPr>
              <a:t>40</a:t>
            </a:fld>
            <a:endParaRPr lang="es-ES" altLang="en-US" dirty="0">
              <a:solidFill>
                <a:srgbClr val="000000"/>
              </a:solidFill>
              <a:latin typeface="Arial" panose="020B0604020202020204" pitchFamily="34" charset="0"/>
              <a:cs typeface="Arial" panose="020B0604020202020204" pitchFamily="34" charset="0"/>
            </a:endParaRPr>
          </a:p>
        </p:txBody>
      </p:sp>
      <p:sp>
        <p:nvSpPr>
          <p:cNvPr id="4" name="TextBox 3"/>
          <p:cNvSpPr txBox="1"/>
          <p:nvPr/>
        </p:nvSpPr>
        <p:spPr>
          <a:xfrm>
            <a:off x="833807" y="1777434"/>
            <a:ext cx="2730138" cy="2923877"/>
          </a:xfrm>
          <a:prstGeom prst="rect">
            <a:avLst/>
          </a:prstGeom>
          <a:noFill/>
        </p:spPr>
        <p:txBody>
          <a:bodyPr wrap="square" rtlCol="0">
            <a:spAutoFit/>
          </a:bodyPr>
          <a:lstStyle/>
          <a:p>
            <a:pPr algn="just"/>
            <a:r>
              <a:rPr lang="en-US" sz="2000" dirty="0"/>
              <a:t>According to 2018 MTBPS, municipalities owe more than R23 billion in arrears, including to Eskom and water boards – they are vulnerable to liquidation. </a:t>
            </a:r>
          </a:p>
          <a:p>
            <a:pPr algn="just"/>
            <a:endParaRPr lang="en-ZA" sz="2400" dirty="0"/>
          </a:p>
        </p:txBody>
      </p:sp>
      <p:sp>
        <p:nvSpPr>
          <p:cNvPr id="5" name="TextBox 4"/>
          <p:cNvSpPr txBox="1"/>
          <p:nvPr/>
        </p:nvSpPr>
        <p:spPr>
          <a:xfrm>
            <a:off x="4982610" y="1840952"/>
            <a:ext cx="2728800" cy="4401205"/>
          </a:xfrm>
          <a:prstGeom prst="rect">
            <a:avLst/>
          </a:prstGeom>
          <a:noFill/>
        </p:spPr>
        <p:txBody>
          <a:bodyPr wrap="square" rtlCol="0">
            <a:spAutoFit/>
          </a:bodyPr>
          <a:lstStyle/>
          <a:p>
            <a:pPr algn="just"/>
            <a:r>
              <a:rPr lang="en-US" sz="2000" dirty="0"/>
              <a:t>The R2.5 billion allocated every year to provide extensive support to build municipal capacity is welcomed </a:t>
            </a:r>
            <a:r>
              <a:rPr lang="en-US" sz="2000" b="1" dirty="0">
                <a:solidFill>
                  <a:schemeClr val="accent6"/>
                </a:solidFill>
              </a:rPr>
              <a:t>but there is an urgent need to monitor skills capacity and its impact in all municipalities during the 25 years review of local government.</a:t>
            </a:r>
            <a:endParaRPr lang="en-ZA" sz="2000" b="1" dirty="0">
              <a:solidFill>
                <a:schemeClr val="accent6"/>
              </a:solidFill>
            </a:endParaRPr>
          </a:p>
        </p:txBody>
      </p:sp>
      <p:sp>
        <p:nvSpPr>
          <p:cNvPr id="6" name="TextBox 5"/>
          <p:cNvSpPr txBox="1"/>
          <p:nvPr/>
        </p:nvSpPr>
        <p:spPr>
          <a:xfrm>
            <a:off x="9130076" y="1777434"/>
            <a:ext cx="2728800" cy="3785652"/>
          </a:xfrm>
          <a:prstGeom prst="rect">
            <a:avLst/>
          </a:prstGeom>
          <a:noFill/>
        </p:spPr>
        <p:txBody>
          <a:bodyPr wrap="square" rtlCol="0">
            <a:spAutoFit/>
          </a:bodyPr>
          <a:lstStyle/>
          <a:p>
            <a:pPr algn="just"/>
            <a:r>
              <a:rPr lang="en-US" sz="2000" dirty="0"/>
              <a:t>There is also a need to conduct </a:t>
            </a:r>
            <a:r>
              <a:rPr lang="en-US" sz="2000" b="1" dirty="0">
                <a:solidFill>
                  <a:schemeClr val="accent6"/>
                </a:solidFill>
              </a:rPr>
              <a:t>a skills and capacity audit </a:t>
            </a:r>
            <a:r>
              <a:rPr lang="en-US" sz="2000" dirty="0"/>
              <a:t>to understand the capacity realities and support requirements of entry-level, mid-level and senior-level municipal officials to inform training and capacity-building interventions.</a:t>
            </a:r>
            <a:endParaRPr lang="en-ZA" sz="2000" dirty="0"/>
          </a:p>
        </p:txBody>
      </p:sp>
      <p:sp>
        <p:nvSpPr>
          <p:cNvPr id="7" name="TextBox 6"/>
          <p:cNvSpPr txBox="1"/>
          <p:nvPr/>
        </p:nvSpPr>
        <p:spPr>
          <a:xfrm>
            <a:off x="107348" y="1777434"/>
            <a:ext cx="665634" cy="400110"/>
          </a:xfrm>
          <a:prstGeom prst="homePlate">
            <a:avLst/>
          </a:prstGeom>
          <a:solidFill>
            <a:schemeClr val="accent1">
              <a:lumMod val="50000"/>
            </a:schemeClr>
          </a:solidFill>
        </p:spPr>
        <p:txBody>
          <a:bodyPr vert="horz" wrap="square" rtlCol="0">
            <a:spAutoFit/>
          </a:bodyPr>
          <a:lstStyle/>
          <a:p>
            <a:pPr algn="ctr"/>
            <a:r>
              <a:rPr lang="en-ZA" sz="2000" dirty="0" smtClean="0"/>
              <a:t>1</a:t>
            </a:r>
            <a:endParaRPr lang="en-ZA" sz="2000" dirty="0"/>
          </a:p>
        </p:txBody>
      </p:sp>
      <p:sp>
        <p:nvSpPr>
          <p:cNvPr id="13" name="TextBox 12"/>
          <p:cNvSpPr txBox="1"/>
          <p:nvPr/>
        </p:nvSpPr>
        <p:spPr>
          <a:xfrm>
            <a:off x="8464442" y="1777434"/>
            <a:ext cx="665634" cy="400110"/>
          </a:xfrm>
          <a:prstGeom prst="homePlate">
            <a:avLst/>
          </a:prstGeom>
          <a:solidFill>
            <a:schemeClr val="accent1">
              <a:lumMod val="50000"/>
            </a:schemeClr>
          </a:solidFill>
        </p:spPr>
        <p:txBody>
          <a:bodyPr vert="horz" wrap="square" rtlCol="0">
            <a:spAutoFit/>
          </a:bodyPr>
          <a:lstStyle/>
          <a:p>
            <a:pPr algn="ctr"/>
            <a:r>
              <a:rPr lang="en-ZA" sz="2000" dirty="0"/>
              <a:t>3</a:t>
            </a:r>
          </a:p>
        </p:txBody>
      </p:sp>
      <p:sp>
        <p:nvSpPr>
          <p:cNvPr id="14" name="TextBox 13"/>
          <p:cNvSpPr txBox="1"/>
          <p:nvPr/>
        </p:nvSpPr>
        <p:spPr>
          <a:xfrm>
            <a:off x="4320544" y="1773481"/>
            <a:ext cx="665634" cy="400110"/>
          </a:xfrm>
          <a:prstGeom prst="homePlate">
            <a:avLst/>
          </a:prstGeom>
          <a:solidFill>
            <a:schemeClr val="accent1">
              <a:lumMod val="50000"/>
            </a:schemeClr>
          </a:solidFill>
        </p:spPr>
        <p:txBody>
          <a:bodyPr vert="horz" wrap="square" rtlCol="0">
            <a:spAutoFit/>
          </a:bodyPr>
          <a:lstStyle/>
          <a:p>
            <a:pPr algn="ctr"/>
            <a:r>
              <a:rPr lang="en-ZA" sz="2000" dirty="0" smtClean="0"/>
              <a:t>2</a:t>
            </a:r>
            <a:endParaRPr lang="en-ZA" sz="2000" dirty="0"/>
          </a:p>
        </p:txBody>
      </p:sp>
    </p:spTree>
    <p:extLst>
      <p:ext uri="{BB962C8B-B14F-4D97-AF65-F5344CB8AC3E}">
        <p14:creationId xmlns:p14="http://schemas.microsoft.com/office/powerpoint/2010/main" xmlns="" val="23776906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2417" y="3"/>
            <a:ext cx="8347166" cy="981075"/>
          </a:xfrm>
        </p:spPr>
        <p:txBody>
          <a:bodyPr/>
          <a:lstStyle/>
          <a:p>
            <a:pPr>
              <a:defRPr/>
            </a:pPr>
            <a:r>
              <a:rPr lang="en-US" altLang="en-US" sz="2800" dirty="0">
                <a:solidFill>
                  <a:schemeClr val="bg1"/>
                </a:solidFill>
              </a:rPr>
              <a:t>Service delivery challenges – powers and functions of the Minister of COGTA and MECs</a:t>
            </a: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2C3A2C0C-54CE-4A15-8DE0-19B258F93B5B}" type="slidenum">
              <a:rPr lang="es-ES" altLang="en-US">
                <a:solidFill>
                  <a:srgbClr val="000000"/>
                </a:solidFill>
                <a:latin typeface="Arial" panose="020B0604020202020204" pitchFamily="34" charset="0"/>
                <a:cs typeface="Arial" panose="020B0604020202020204" pitchFamily="34" charset="0"/>
              </a:rPr>
              <a:pPr fontAlgn="base">
                <a:spcBef>
                  <a:spcPct val="0"/>
                </a:spcBef>
                <a:spcAft>
                  <a:spcPct val="0"/>
                </a:spcAft>
                <a:defRPr/>
              </a:pPr>
              <a:t>41</a:t>
            </a:fld>
            <a:endParaRPr lang="es-ES" altLang="en-US">
              <a:solidFill>
                <a:srgbClr val="000000"/>
              </a:solidFill>
              <a:latin typeface="Arial" panose="020B0604020202020204" pitchFamily="34" charset="0"/>
              <a:cs typeface="Arial" panose="020B0604020202020204" pitchFamily="34" charset="0"/>
            </a:endParaRPr>
          </a:p>
        </p:txBody>
      </p:sp>
      <p:sp>
        <p:nvSpPr>
          <p:cNvPr id="4" name="TextBox 3"/>
          <p:cNvSpPr txBox="1"/>
          <p:nvPr/>
        </p:nvSpPr>
        <p:spPr>
          <a:xfrm>
            <a:off x="274320" y="1458496"/>
            <a:ext cx="11756571" cy="4893647"/>
          </a:xfrm>
          <a:prstGeom prst="rect">
            <a:avLst/>
          </a:prstGeom>
          <a:noFill/>
        </p:spPr>
        <p:txBody>
          <a:bodyPr wrap="square" rtlCol="0">
            <a:spAutoFit/>
          </a:bodyPr>
          <a:lstStyle/>
          <a:p>
            <a:pPr marL="342900" indent="-342900">
              <a:buFont typeface="Wingdings" panose="05000000000000000000" pitchFamily="2" charset="2"/>
              <a:buChar char="v"/>
            </a:pPr>
            <a:r>
              <a:rPr lang="en-US" sz="2400" dirty="0"/>
              <a:t>The local government sphere remains the coal face of service delivery in South Africa, yet it is wrought with electricity, roadworks, water and sanitation  challenges among others.</a:t>
            </a:r>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r>
              <a:rPr lang="en-US" sz="2400" dirty="0"/>
              <a:t>The growing scope of government functions and a declining institutional capacity of the municipalities provides an opportunity for the </a:t>
            </a:r>
            <a:r>
              <a:rPr lang="en-US" sz="2400" b="1" dirty="0">
                <a:solidFill>
                  <a:schemeClr val="accent6"/>
                </a:solidFill>
              </a:rPr>
              <a:t>review of powers and functions </a:t>
            </a:r>
            <a:r>
              <a:rPr lang="en-US" sz="2400" dirty="0"/>
              <a:t>as set out in sect 84 and 85 of the Municipal Structures Act (MSA), 1998. </a:t>
            </a:r>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r>
              <a:rPr lang="en-US" sz="2400" dirty="0"/>
              <a:t>Ascertain how amendments to the MSA could facilitate a differentiated approach to the structure and functions of two-tier local government to enable the creation of </a:t>
            </a:r>
            <a:r>
              <a:rPr lang="en-US" sz="2400" b="1" dirty="0">
                <a:solidFill>
                  <a:schemeClr val="accent6"/>
                </a:solidFill>
              </a:rPr>
              <a:t>single-tier local government </a:t>
            </a:r>
            <a:r>
              <a:rPr lang="en-US" sz="2400" dirty="0"/>
              <a:t>to optimise service delivery. </a:t>
            </a:r>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endParaRPr lang="en-ZA" sz="2400" dirty="0"/>
          </a:p>
        </p:txBody>
      </p:sp>
    </p:spTree>
    <p:extLst>
      <p:ext uri="{BB962C8B-B14F-4D97-AF65-F5344CB8AC3E}">
        <p14:creationId xmlns:p14="http://schemas.microsoft.com/office/powerpoint/2010/main" xmlns="" val="37347632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extLst/>
          </p:nvPr>
        </p:nvGraphicFramePr>
        <p:xfrm>
          <a:off x="1525101" y="1101"/>
          <a:ext cx="1099" cy="1099"/>
        </p:xfrm>
        <a:graphic>
          <a:graphicData uri="http://schemas.openxmlformats.org/presentationml/2006/ole">
            <p:oleObj spid="_x0000_s1087" name="think-cell Slide" r:id="rId4" imgW="360" imgH="360" progId="">
              <p:embed/>
            </p:oleObj>
          </a:graphicData>
        </a:graphic>
      </p:graphicFrame>
      <p:sp>
        <p:nvSpPr>
          <p:cNvPr id="451" name="Titel 22"/>
          <p:cNvSpPr txBox="1">
            <a:spLocks/>
          </p:cNvSpPr>
          <p:nvPr/>
        </p:nvSpPr>
        <p:spPr bwMode="auto">
          <a:xfrm>
            <a:off x="1856884" y="662092"/>
            <a:ext cx="6333884" cy="234384"/>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lang="en-US" sz="1523" b="0" smtClean="0">
                <a:solidFill>
                  <a:schemeClr val="tx1"/>
                </a:solidFill>
                <a:latin typeface="+mj-lt"/>
                <a:ea typeface="+mj-ea"/>
                <a:cs typeface="+mj-cs"/>
              </a:defRPr>
            </a:lvl1pPr>
            <a:lvl2pPr algn="l" rtl="0" eaLnBrk="1" fontAlgn="base" hangingPunct="1">
              <a:spcBef>
                <a:spcPct val="0"/>
              </a:spcBef>
              <a:spcAft>
                <a:spcPct val="0"/>
              </a:spcAft>
              <a:defRPr sz="1108" b="1">
                <a:solidFill>
                  <a:schemeClr val="tx2"/>
                </a:solidFill>
                <a:latin typeface="Arial" charset="0"/>
              </a:defRPr>
            </a:lvl2pPr>
            <a:lvl3pPr algn="l" rtl="0" eaLnBrk="1" fontAlgn="base" hangingPunct="1">
              <a:spcBef>
                <a:spcPct val="0"/>
              </a:spcBef>
              <a:spcAft>
                <a:spcPct val="0"/>
              </a:spcAft>
              <a:defRPr sz="1108" b="1">
                <a:solidFill>
                  <a:schemeClr val="tx2"/>
                </a:solidFill>
                <a:latin typeface="Arial" charset="0"/>
              </a:defRPr>
            </a:lvl3pPr>
            <a:lvl4pPr algn="l" rtl="0" eaLnBrk="1" fontAlgn="base" hangingPunct="1">
              <a:spcBef>
                <a:spcPct val="0"/>
              </a:spcBef>
              <a:spcAft>
                <a:spcPct val="0"/>
              </a:spcAft>
              <a:defRPr sz="1108" b="1">
                <a:solidFill>
                  <a:schemeClr val="tx2"/>
                </a:solidFill>
                <a:latin typeface="Arial" charset="0"/>
              </a:defRPr>
            </a:lvl4pPr>
            <a:lvl5pPr algn="l" rtl="0" eaLnBrk="1" fontAlgn="base" hangingPunct="1">
              <a:spcBef>
                <a:spcPct val="0"/>
              </a:spcBef>
              <a:spcAft>
                <a:spcPct val="0"/>
              </a:spcAft>
              <a:defRPr sz="1108" b="1">
                <a:solidFill>
                  <a:schemeClr val="tx2"/>
                </a:solidFill>
                <a:latin typeface="Arial" charset="0"/>
              </a:defRPr>
            </a:lvl5pPr>
            <a:lvl6pPr marL="316506" algn="l" rtl="0" eaLnBrk="1" fontAlgn="base" hangingPunct="1">
              <a:spcBef>
                <a:spcPct val="0"/>
              </a:spcBef>
              <a:spcAft>
                <a:spcPct val="0"/>
              </a:spcAft>
              <a:defRPr sz="1108" b="1">
                <a:solidFill>
                  <a:schemeClr val="tx2"/>
                </a:solidFill>
                <a:latin typeface="Arial" charset="0"/>
              </a:defRPr>
            </a:lvl6pPr>
            <a:lvl7pPr marL="633012" algn="l" rtl="0" eaLnBrk="1" fontAlgn="base" hangingPunct="1">
              <a:spcBef>
                <a:spcPct val="0"/>
              </a:spcBef>
              <a:spcAft>
                <a:spcPct val="0"/>
              </a:spcAft>
              <a:defRPr sz="1108" b="1">
                <a:solidFill>
                  <a:schemeClr val="tx2"/>
                </a:solidFill>
                <a:latin typeface="Arial" charset="0"/>
              </a:defRPr>
            </a:lvl7pPr>
            <a:lvl8pPr marL="949519" algn="l" rtl="0" eaLnBrk="1" fontAlgn="base" hangingPunct="1">
              <a:spcBef>
                <a:spcPct val="0"/>
              </a:spcBef>
              <a:spcAft>
                <a:spcPct val="0"/>
              </a:spcAft>
              <a:defRPr sz="1108" b="1">
                <a:solidFill>
                  <a:schemeClr val="tx2"/>
                </a:solidFill>
                <a:latin typeface="Arial" charset="0"/>
              </a:defRPr>
            </a:lvl8pPr>
            <a:lvl9pPr marL="1266026" algn="l" rtl="0" eaLnBrk="1" fontAlgn="base" hangingPunct="1">
              <a:spcBef>
                <a:spcPct val="0"/>
              </a:spcBef>
              <a:spcAft>
                <a:spcPct val="0"/>
              </a:spcAft>
              <a:defRPr sz="1108" b="1">
                <a:solidFill>
                  <a:schemeClr val="tx2"/>
                </a:solidFill>
                <a:latin typeface="Arial" charset="0"/>
              </a:defRPr>
            </a:lvl9pPr>
          </a:lstStyle>
          <a:p>
            <a:endParaRPr lang="en-US" sz="1938" kern="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49" name="Straight Connector 48">
            <a:extLst>
              <a:ext uri="{FF2B5EF4-FFF2-40B4-BE49-F238E27FC236}">
                <a16:creationId xmlns:a16="http://schemas.microsoft.com/office/drawing/2014/main" xmlns="" id="{00B1A5C8-D485-4859-AE5E-AC356E52D9E4}"/>
              </a:ext>
            </a:extLst>
          </p:cNvPr>
          <p:cNvCxnSpPr>
            <a:cxnSpLocks/>
          </p:cNvCxnSpPr>
          <p:nvPr/>
        </p:nvCxnSpPr>
        <p:spPr>
          <a:xfrm>
            <a:off x="2814157" y="2175603"/>
            <a:ext cx="1380032" cy="0"/>
          </a:xfrm>
          <a:prstGeom prst="line">
            <a:avLst/>
          </a:prstGeom>
          <a:noFill/>
          <a:ln w="19050" cap="flat" cmpd="sng" algn="ctr">
            <a:solidFill>
              <a:srgbClr val="303030"/>
            </a:solidFill>
            <a:prstDash val="solid"/>
          </a:ln>
          <a:effectLst/>
        </p:spPr>
      </p:cxnSp>
      <p:cxnSp>
        <p:nvCxnSpPr>
          <p:cNvPr id="50" name="Straight Connector 49">
            <a:extLst>
              <a:ext uri="{FF2B5EF4-FFF2-40B4-BE49-F238E27FC236}">
                <a16:creationId xmlns:a16="http://schemas.microsoft.com/office/drawing/2014/main" xmlns="" id="{8E8E53A9-5E86-47FE-AEF1-B4035555A28A}"/>
              </a:ext>
            </a:extLst>
          </p:cNvPr>
          <p:cNvCxnSpPr>
            <a:cxnSpLocks/>
          </p:cNvCxnSpPr>
          <p:nvPr/>
        </p:nvCxnSpPr>
        <p:spPr>
          <a:xfrm>
            <a:off x="3197065" y="3109014"/>
            <a:ext cx="997102" cy="0"/>
          </a:xfrm>
          <a:prstGeom prst="line">
            <a:avLst/>
          </a:prstGeom>
          <a:noFill/>
          <a:ln w="19050" cap="flat" cmpd="sng" algn="ctr">
            <a:solidFill>
              <a:srgbClr val="303030"/>
            </a:solidFill>
            <a:prstDash val="solid"/>
          </a:ln>
          <a:effectLst/>
        </p:spPr>
      </p:cxnSp>
      <p:cxnSp>
        <p:nvCxnSpPr>
          <p:cNvPr id="51" name="Straight Connector 50">
            <a:extLst>
              <a:ext uri="{FF2B5EF4-FFF2-40B4-BE49-F238E27FC236}">
                <a16:creationId xmlns:a16="http://schemas.microsoft.com/office/drawing/2014/main" xmlns="" id="{4D8D56E2-71CC-4F97-9426-1943A0B85D45}"/>
              </a:ext>
            </a:extLst>
          </p:cNvPr>
          <p:cNvCxnSpPr>
            <a:cxnSpLocks/>
          </p:cNvCxnSpPr>
          <p:nvPr/>
        </p:nvCxnSpPr>
        <p:spPr>
          <a:xfrm>
            <a:off x="2928538" y="4031526"/>
            <a:ext cx="1265650" cy="0"/>
          </a:xfrm>
          <a:prstGeom prst="line">
            <a:avLst/>
          </a:prstGeom>
          <a:noFill/>
          <a:ln w="19050" cap="flat" cmpd="sng" algn="ctr">
            <a:solidFill>
              <a:srgbClr val="303030"/>
            </a:solidFill>
            <a:prstDash val="solid"/>
          </a:ln>
          <a:effectLst/>
        </p:spPr>
      </p:cxnSp>
      <p:cxnSp>
        <p:nvCxnSpPr>
          <p:cNvPr id="52" name="Straight Connector 51">
            <a:extLst>
              <a:ext uri="{FF2B5EF4-FFF2-40B4-BE49-F238E27FC236}">
                <a16:creationId xmlns:a16="http://schemas.microsoft.com/office/drawing/2014/main" xmlns="" id="{6371DD29-BAFB-4CA7-9E17-B38ECD770923}"/>
              </a:ext>
            </a:extLst>
          </p:cNvPr>
          <p:cNvCxnSpPr>
            <a:cxnSpLocks/>
          </p:cNvCxnSpPr>
          <p:nvPr/>
        </p:nvCxnSpPr>
        <p:spPr>
          <a:xfrm>
            <a:off x="2544537" y="4954099"/>
            <a:ext cx="1649655" cy="0"/>
          </a:xfrm>
          <a:prstGeom prst="line">
            <a:avLst/>
          </a:prstGeom>
          <a:noFill/>
          <a:ln w="19050" cap="flat" cmpd="sng" algn="ctr">
            <a:solidFill>
              <a:srgbClr val="303030"/>
            </a:solidFill>
            <a:prstDash val="solid"/>
          </a:ln>
          <a:effectLst/>
        </p:spPr>
      </p:cxnSp>
      <p:sp>
        <p:nvSpPr>
          <p:cNvPr id="32" name="Freeform 6">
            <a:extLst>
              <a:ext uri="{FF2B5EF4-FFF2-40B4-BE49-F238E27FC236}">
                <a16:creationId xmlns:a16="http://schemas.microsoft.com/office/drawing/2014/main" xmlns="" id="{49966DDC-DF91-4AFB-A549-8E96BE719B16}"/>
              </a:ext>
            </a:extLst>
          </p:cNvPr>
          <p:cNvSpPr>
            <a:spLocks/>
          </p:cNvSpPr>
          <p:nvPr/>
        </p:nvSpPr>
        <p:spPr bwMode="auto">
          <a:xfrm>
            <a:off x="1345522" y="5256329"/>
            <a:ext cx="1199015" cy="982691"/>
          </a:xfrm>
          <a:custGeom>
            <a:avLst/>
            <a:gdLst>
              <a:gd name="T0" fmla="*/ 1775 w 1775"/>
              <a:gd name="T1" fmla="*/ 272 h 1788"/>
              <a:gd name="T2" fmla="*/ 1775 w 1775"/>
              <a:gd name="T3" fmla="*/ 272 h 1788"/>
              <a:gd name="T4" fmla="*/ 1775 w 1775"/>
              <a:gd name="T5" fmla="*/ 53 h 1788"/>
              <a:gd name="T6" fmla="*/ 1723 w 1775"/>
              <a:gd name="T7" fmla="*/ 0 h 1788"/>
              <a:gd name="T8" fmla="*/ 52 w 1775"/>
              <a:gd name="T9" fmla="*/ 0 h 1788"/>
              <a:gd name="T10" fmla="*/ 0 w 1775"/>
              <a:gd name="T11" fmla="*/ 53 h 1788"/>
              <a:gd name="T12" fmla="*/ 0 w 1775"/>
              <a:gd name="T13" fmla="*/ 342 h 1788"/>
              <a:gd name="T14" fmla="*/ 80 w 1775"/>
              <a:gd name="T15" fmla="*/ 466 h 1788"/>
              <a:gd name="T16" fmla="*/ 0 w 1775"/>
              <a:gd name="T17" fmla="*/ 584 h 1788"/>
              <a:gd name="T18" fmla="*/ 80 w 1775"/>
              <a:gd name="T19" fmla="*/ 711 h 1788"/>
              <a:gd name="T20" fmla="*/ 0 w 1775"/>
              <a:gd name="T21" fmla="*/ 822 h 1788"/>
              <a:gd name="T22" fmla="*/ 80 w 1775"/>
              <a:gd name="T23" fmla="*/ 964 h 1788"/>
              <a:gd name="T24" fmla="*/ 0 w 1775"/>
              <a:gd name="T25" fmla="*/ 1076 h 1788"/>
              <a:gd name="T26" fmla="*/ 80 w 1775"/>
              <a:gd name="T27" fmla="*/ 1209 h 1788"/>
              <a:gd name="T28" fmla="*/ 80 w 1775"/>
              <a:gd name="T29" fmla="*/ 1303 h 1788"/>
              <a:gd name="T30" fmla="*/ 581 w 1775"/>
              <a:gd name="T31" fmla="*/ 1745 h 1788"/>
              <a:gd name="T32" fmla="*/ 693 w 1775"/>
              <a:gd name="T33" fmla="*/ 1788 h 1788"/>
              <a:gd name="T34" fmla="*/ 1086 w 1775"/>
              <a:gd name="T35" fmla="*/ 1788 h 1788"/>
              <a:gd name="T36" fmla="*/ 1198 w 1775"/>
              <a:gd name="T37" fmla="*/ 1745 h 1788"/>
              <a:gd name="T38" fmla="*/ 1695 w 1775"/>
              <a:gd name="T39" fmla="*/ 1303 h 1788"/>
              <a:gd name="T40" fmla="*/ 1695 w 1775"/>
              <a:gd name="T41" fmla="*/ 1139 h 1788"/>
              <a:gd name="T42" fmla="*/ 1775 w 1775"/>
              <a:gd name="T43" fmla="*/ 1005 h 1788"/>
              <a:gd name="T44" fmla="*/ 1695 w 1775"/>
              <a:gd name="T45" fmla="*/ 894 h 1788"/>
              <a:gd name="T46" fmla="*/ 1775 w 1775"/>
              <a:gd name="T47" fmla="*/ 752 h 1788"/>
              <a:gd name="T48" fmla="*/ 1695 w 1775"/>
              <a:gd name="T49" fmla="*/ 641 h 1788"/>
              <a:gd name="T50" fmla="*/ 1775 w 1775"/>
              <a:gd name="T51" fmla="*/ 514 h 1788"/>
              <a:gd name="T52" fmla="*/ 1695 w 1775"/>
              <a:gd name="T53" fmla="*/ 396 h 1788"/>
              <a:gd name="T54" fmla="*/ 1775 w 1775"/>
              <a:gd name="T55" fmla="*/ 272 h 1788"/>
              <a:gd name="T56" fmla="*/ 1775 w 1775"/>
              <a:gd name="T57" fmla="*/ 272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5" h="1788">
                <a:moveTo>
                  <a:pt x="1775" y="272"/>
                </a:moveTo>
                <a:lnTo>
                  <a:pt x="1775" y="272"/>
                </a:lnTo>
                <a:lnTo>
                  <a:pt x="1775" y="53"/>
                </a:lnTo>
                <a:cubicBezTo>
                  <a:pt x="1775" y="24"/>
                  <a:pt x="1752" y="0"/>
                  <a:pt x="1723" y="0"/>
                </a:cubicBezTo>
                <a:lnTo>
                  <a:pt x="52" y="0"/>
                </a:lnTo>
                <a:cubicBezTo>
                  <a:pt x="23" y="0"/>
                  <a:pt x="0" y="24"/>
                  <a:pt x="0" y="53"/>
                </a:cubicBezTo>
                <a:lnTo>
                  <a:pt x="0" y="342"/>
                </a:lnTo>
                <a:cubicBezTo>
                  <a:pt x="0" y="386"/>
                  <a:pt x="80" y="409"/>
                  <a:pt x="80" y="466"/>
                </a:cubicBezTo>
                <a:cubicBezTo>
                  <a:pt x="80" y="523"/>
                  <a:pt x="0" y="523"/>
                  <a:pt x="0" y="584"/>
                </a:cubicBezTo>
                <a:cubicBezTo>
                  <a:pt x="0" y="645"/>
                  <a:pt x="80" y="639"/>
                  <a:pt x="80" y="711"/>
                </a:cubicBezTo>
                <a:cubicBezTo>
                  <a:pt x="80" y="783"/>
                  <a:pt x="0" y="757"/>
                  <a:pt x="0" y="822"/>
                </a:cubicBezTo>
                <a:cubicBezTo>
                  <a:pt x="0" y="888"/>
                  <a:pt x="80" y="892"/>
                  <a:pt x="80" y="964"/>
                </a:cubicBezTo>
                <a:cubicBezTo>
                  <a:pt x="80" y="1036"/>
                  <a:pt x="0" y="1012"/>
                  <a:pt x="0" y="1076"/>
                </a:cubicBezTo>
                <a:cubicBezTo>
                  <a:pt x="0" y="1139"/>
                  <a:pt x="80" y="1141"/>
                  <a:pt x="80" y="1209"/>
                </a:cubicBezTo>
                <a:lnTo>
                  <a:pt x="80" y="1303"/>
                </a:lnTo>
                <a:lnTo>
                  <a:pt x="581" y="1745"/>
                </a:lnTo>
                <a:cubicBezTo>
                  <a:pt x="612" y="1773"/>
                  <a:pt x="651" y="1788"/>
                  <a:pt x="693" y="1788"/>
                </a:cubicBezTo>
                <a:lnTo>
                  <a:pt x="1086" y="1788"/>
                </a:lnTo>
                <a:cubicBezTo>
                  <a:pt x="1127" y="1788"/>
                  <a:pt x="1167" y="1773"/>
                  <a:pt x="1198" y="1745"/>
                </a:cubicBezTo>
                <a:lnTo>
                  <a:pt x="1695" y="1303"/>
                </a:lnTo>
                <a:lnTo>
                  <a:pt x="1695" y="1139"/>
                </a:lnTo>
                <a:cubicBezTo>
                  <a:pt x="1695" y="1071"/>
                  <a:pt x="1775" y="1069"/>
                  <a:pt x="1775" y="1005"/>
                </a:cubicBezTo>
                <a:cubicBezTo>
                  <a:pt x="1775" y="942"/>
                  <a:pt x="1695" y="966"/>
                  <a:pt x="1695" y="894"/>
                </a:cubicBezTo>
                <a:cubicBezTo>
                  <a:pt x="1695" y="822"/>
                  <a:pt x="1775" y="818"/>
                  <a:pt x="1775" y="752"/>
                </a:cubicBezTo>
                <a:cubicBezTo>
                  <a:pt x="1775" y="687"/>
                  <a:pt x="1695" y="713"/>
                  <a:pt x="1695" y="641"/>
                </a:cubicBezTo>
                <a:cubicBezTo>
                  <a:pt x="1695" y="569"/>
                  <a:pt x="1775" y="575"/>
                  <a:pt x="1775" y="514"/>
                </a:cubicBezTo>
                <a:cubicBezTo>
                  <a:pt x="1775" y="453"/>
                  <a:pt x="1695" y="453"/>
                  <a:pt x="1695" y="396"/>
                </a:cubicBezTo>
                <a:cubicBezTo>
                  <a:pt x="1695" y="339"/>
                  <a:pt x="1775" y="315"/>
                  <a:pt x="1775" y="272"/>
                </a:cubicBezTo>
                <a:lnTo>
                  <a:pt x="1775" y="272"/>
                </a:lnTo>
                <a:close/>
              </a:path>
            </a:pathLst>
          </a:custGeom>
          <a:solidFill>
            <a:schemeClr val="tx1"/>
          </a:solidFill>
          <a:ln w="9525" cap="flat">
            <a:noFill/>
            <a:prstDash val="solid"/>
            <a:miter lim="800000"/>
            <a:headEnd/>
            <a:tailEnd/>
          </a:ln>
          <a:effectLst/>
        </p:spPr>
        <p:txBody>
          <a:bodyPr vert="horz" wrap="square" lIns="84406" tIns="42203" rIns="84406" bIns="42203" numCol="1" anchor="t" anchorCtr="0" compatLnSpc="1">
            <a:prstTxWarp prst="textNoShape">
              <a:avLst/>
            </a:prstTxWarp>
          </a:bodyPr>
          <a:lstStyle/>
          <a:p>
            <a:pPr defTabSz="844031">
              <a:defRPr/>
            </a:pPr>
            <a:endParaRPr lang="en-US" sz="2215" kern="0">
              <a:solidFill>
                <a:srgbClr val="57565A"/>
              </a:solidFill>
            </a:endParaRPr>
          </a:p>
        </p:txBody>
      </p:sp>
      <p:sp>
        <p:nvSpPr>
          <p:cNvPr id="33" name="Freeform 7">
            <a:extLst>
              <a:ext uri="{FF2B5EF4-FFF2-40B4-BE49-F238E27FC236}">
                <a16:creationId xmlns:a16="http://schemas.microsoft.com/office/drawing/2014/main" xmlns="" id="{6D17F882-6A7D-4F9C-B92E-B3489E92535C}"/>
              </a:ext>
            </a:extLst>
          </p:cNvPr>
          <p:cNvSpPr>
            <a:spLocks/>
          </p:cNvSpPr>
          <p:nvPr/>
        </p:nvSpPr>
        <p:spPr bwMode="auto">
          <a:xfrm>
            <a:off x="566799" y="1491177"/>
            <a:ext cx="2715227" cy="889743"/>
          </a:xfrm>
          <a:custGeom>
            <a:avLst/>
            <a:gdLst>
              <a:gd name="T0" fmla="*/ 4021 w 4021"/>
              <a:gd name="T1" fmla="*/ 1317 h 1317"/>
              <a:gd name="T2" fmla="*/ 4021 w 4021"/>
              <a:gd name="T3" fmla="*/ 1317 h 1317"/>
              <a:gd name="T4" fmla="*/ 2010 w 4021"/>
              <a:gd name="T5" fmla="*/ 0 h 1317"/>
              <a:gd name="T6" fmla="*/ 0 w 4021"/>
              <a:gd name="T7" fmla="*/ 1317 h 1317"/>
              <a:gd name="T8" fmla="*/ 4021 w 4021"/>
              <a:gd name="T9" fmla="*/ 1317 h 1317"/>
            </a:gdLst>
            <a:ahLst/>
            <a:cxnLst>
              <a:cxn ang="0">
                <a:pos x="T0" y="T1"/>
              </a:cxn>
              <a:cxn ang="0">
                <a:pos x="T2" y="T3"/>
              </a:cxn>
              <a:cxn ang="0">
                <a:pos x="T4" y="T5"/>
              </a:cxn>
              <a:cxn ang="0">
                <a:pos x="T6" y="T7"/>
              </a:cxn>
              <a:cxn ang="0">
                <a:pos x="T8" y="T9"/>
              </a:cxn>
            </a:cxnLst>
            <a:rect l="0" t="0" r="r" b="b"/>
            <a:pathLst>
              <a:path w="4021" h="1317">
                <a:moveTo>
                  <a:pt x="4021" y="1317"/>
                </a:moveTo>
                <a:lnTo>
                  <a:pt x="4021" y="1317"/>
                </a:lnTo>
                <a:cubicBezTo>
                  <a:pt x="3733" y="492"/>
                  <a:pt x="2960" y="0"/>
                  <a:pt x="2010" y="0"/>
                </a:cubicBezTo>
                <a:cubicBezTo>
                  <a:pt x="1060" y="0"/>
                  <a:pt x="287" y="492"/>
                  <a:pt x="0" y="1317"/>
                </a:cubicBezTo>
                <a:lnTo>
                  <a:pt x="4021" y="1317"/>
                </a:lnTo>
                <a:close/>
              </a:path>
            </a:pathLst>
          </a:custGeom>
          <a:solidFill>
            <a:schemeClr val="bg1">
              <a:lumMod val="85000"/>
            </a:schemeClr>
          </a:solidFill>
          <a:ln w="0">
            <a:noFill/>
            <a:prstDash val="solid"/>
            <a:round/>
            <a:headEnd/>
            <a:tailEnd/>
          </a:ln>
          <a:effectLst/>
        </p:spPr>
        <p:txBody>
          <a:bodyPr vert="horz" wrap="square" lIns="84406" tIns="42203" rIns="84406" bIns="42203" numCol="1" anchor="t" anchorCtr="0" compatLnSpc="1">
            <a:prstTxWarp prst="textNoShape">
              <a:avLst/>
            </a:prstTxWarp>
          </a:bodyPr>
          <a:lstStyle/>
          <a:p>
            <a:pPr defTabSz="844031">
              <a:defRPr/>
            </a:pPr>
            <a:endParaRPr lang="en-US" sz="2215" kern="0">
              <a:solidFill>
                <a:srgbClr val="57565A"/>
              </a:solidFill>
            </a:endParaRPr>
          </a:p>
        </p:txBody>
      </p:sp>
      <p:sp>
        <p:nvSpPr>
          <p:cNvPr id="34" name="Freeform 10">
            <a:extLst>
              <a:ext uri="{FF2B5EF4-FFF2-40B4-BE49-F238E27FC236}">
                <a16:creationId xmlns:a16="http://schemas.microsoft.com/office/drawing/2014/main" xmlns="" id="{BA5D75E2-0FCF-4121-9823-AF27770DD2A3}"/>
              </a:ext>
            </a:extLst>
          </p:cNvPr>
          <p:cNvSpPr>
            <a:spLocks/>
          </p:cNvSpPr>
          <p:nvPr/>
        </p:nvSpPr>
        <p:spPr bwMode="auto">
          <a:xfrm>
            <a:off x="485912" y="2447530"/>
            <a:ext cx="2876999" cy="856437"/>
          </a:xfrm>
          <a:custGeom>
            <a:avLst/>
            <a:gdLst>
              <a:gd name="T0" fmla="*/ 0 w 4262"/>
              <a:gd name="T1" fmla="*/ 643 h 1268"/>
              <a:gd name="T2" fmla="*/ 0 w 4262"/>
              <a:gd name="T3" fmla="*/ 643 h 1268"/>
              <a:gd name="T4" fmla="*/ 85 w 4262"/>
              <a:gd name="T5" fmla="*/ 1268 h 1268"/>
              <a:gd name="T6" fmla="*/ 4178 w 4262"/>
              <a:gd name="T7" fmla="*/ 1268 h 1268"/>
              <a:gd name="T8" fmla="*/ 4262 w 4262"/>
              <a:gd name="T9" fmla="*/ 643 h 1268"/>
              <a:gd name="T10" fmla="*/ 4174 w 4262"/>
              <a:gd name="T11" fmla="*/ 0 h 1268"/>
              <a:gd name="T12" fmla="*/ 89 w 4262"/>
              <a:gd name="T13" fmla="*/ 0 h 1268"/>
              <a:gd name="T14" fmla="*/ 0 w 4262"/>
              <a:gd name="T15" fmla="*/ 643 h 1268"/>
              <a:gd name="T16" fmla="*/ 0 w 4262"/>
              <a:gd name="T17" fmla="*/ 643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2" h="1268">
                <a:moveTo>
                  <a:pt x="0" y="643"/>
                </a:moveTo>
                <a:lnTo>
                  <a:pt x="0" y="643"/>
                </a:lnTo>
                <a:cubicBezTo>
                  <a:pt x="0" y="876"/>
                  <a:pt x="32" y="1082"/>
                  <a:pt x="85" y="1268"/>
                </a:cubicBezTo>
                <a:lnTo>
                  <a:pt x="4178" y="1268"/>
                </a:lnTo>
                <a:cubicBezTo>
                  <a:pt x="4230" y="1082"/>
                  <a:pt x="4262" y="876"/>
                  <a:pt x="4262" y="643"/>
                </a:cubicBezTo>
                <a:cubicBezTo>
                  <a:pt x="4262" y="412"/>
                  <a:pt x="4231" y="198"/>
                  <a:pt x="4174" y="0"/>
                </a:cubicBezTo>
                <a:lnTo>
                  <a:pt x="89" y="0"/>
                </a:lnTo>
                <a:cubicBezTo>
                  <a:pt x="31" y="198"/>
                  <a:pt x="0" y="412"/>
                  <a:pt x="0" y="643"/>
                </a:cubicBezTo>
                <a:lnTo>
                  <a:pt x="0" y="643"/>
                </a:lnTo>
                <a:close/>
              </a:path>
            </a:pathLst>
          </a:custGeom>
          <a:solidFill>
            <a:schemeClr val="bg1">
              <a:lumMod val="50000"/>
            </a:schemeClr>
          </a:solidFill>
          <a:ln w="9525" cap="flat">
            <a:noFill/>
            <a:prstDash val="solid"/>
            <a:miter lim="800000"/>
            <a:headEnd/>
            <a:tailEnd/>
          </a:ln>
          <a:effectLst/>
        </p:spPr>
        <p:txBody>
          <a:bodyPr vert="horz" wrap="square" lIns="84406" tIns="42203" rIns="84406" bIns="42203" numCol="1" anchor="t" anchorCtr="0" compatLnSpc="1">
            <a:prstTxWarp prst="textNoShape">
              <a:avLst/>
            </a:prstTxWarp>
          </a:bodyPr>
          <a:lstStyle/>
          <a:p>
            <a:pPr defTabSz="844031">
              <a:defRPr/>
            </a:pPr>
            <a:endParaRPr lang="en-US" sz="2215" kern="0">
              <a:solidFill>
                <a:srgbClr val="57565A"/>
              </a:solidFill>
            </a:endParaRPr>
          </a:p>
        </p:txBody>
      </p:sp>
      <p:sp>
        <p:nvSpPr>
          <p:cNvPr id="35" name="Freeform 12">
            <a:extLst>
              <a:ext uri="{FF2B5EF4-FFF2-40B4-BE49-F238E27FC236}">
                <a16:creationId xmlns:a16="http://schemas.microsoft.com/office/drawing/2014/main" xmlns="" id="{562E5FAF-313E-422C-8B6F-E0F0D849407C}"/>
              </a:ext>
            </a:extLst>
          </p:cNvPr>
          <p:cNvSpPr>
            <a:spLocks/>
          </p:cNvSpPr>
          <p:nvPr/>
        </p:nvSpPr>
        <p:spPr bwMode="auto">
          <a:xfrm>
            <a:off x="1033081" y="4295217"/>
            <a:ext cx="1781076" cy="889743"/>
          </a:xfrm>
          <a:custGeom>
            <a:avLst/>
            <a:gdLst>
              <a:gd name="T0" fmla="*/ 0 w 2640"/>
              <a:gd name="T1" fmla="*/ 0 h 1317"/>
              <a:gd name="T2" fmla="*/ 0 w 2640"/>
              <a:gd name="T3" fmla="*/ 0 h 1317"/>
              <a:gd name="T4" fmla="*/ 127 w 2640"/>
              <a:gd name="T5" fmla="*/ 630 h 1317"/>
              <a:gd name="T6" fmla="*/ 610 w 2640"/>
              <a:gd name="T7" fmla="*/ 1317 h 1317"/>
              <a:gd name="T8" fmla="*/ 2030 w 2640"/>
              <a:gd name="T9" fmla="*/ 1317 h 1317"/>
              <a:gd name="T10" fmla="*/ 2513 w 2640"/>
              <a:gd name="T11" fmla="*/ 630 h 1317"/>
              <a:gd name="T12" fmla="*/ 2640 w 2640"/>
              <a:gd name="T13" fmla="*/ 0 h 1317"/>
              <a:gd name="T14" fmla="*/ 0 w 2640"/>
              <a:gd name="T15" fmla="*/ 0 h 1317"/>
              <a:gd name="T16" fmla="*/ 0 w 2640"/>
              <a:gd name="T17" fmla="*/ 0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0" h="1317">
                <a:moveTo>
                  <a:pt x="0" y="0"/>
                </a:moveTo>
                <a:lnTo>
                  <a:pt x="0" y="0"/>
                </a:lnTo>
                <a:cubicBezTo>
                  <a:pt x="77" y="190"/>
                  <a:pt x="127" y="394"/>
                  <a:pt x="127" y="630"/>
                </a:cubicBezTo>
                <a:cubicBezTo>
                  <a:pt x="127" y="857"/>
                  <a:pt x="340" y="1317"/>
                  <a:pt x="610" y="1317"/>
                </a:cubicBezTo>
                <a:lnTo>
                  <a:pt x="2030" y="1317"/>
                </a:lnTo>
                <a:cubicBezTo>
                  <a:pt x="2300" y="1317"/>
                  <a:pt x="2513" y="857"/>
                  <a:pt x="2513" y="630"/>
                </a:cubicBezTo>
                <a:cubicBezTo>
                  <a:pt x="2513" y="394"/>
                  <a:pt x="2563" y="190"/>
                  <a:pt x="2640" y="0"/>
                </a:cubicBezTo>
                <a:lnTo>
                  <a:pt x="0" y="0"/>
                </a:lnTo>
                <a:lnTo>
                  <a:pt x="0" y="0"/>
                </a:lnTo>
                <a:close/>
              </a:path>
            </a:pathLst>
          </a:custGeom>
          <a:solidFill>
            <a:srgbClr val="2B256F"/>
          </a:solidFill>
          <a:ln w="9525" cap="flat">
            <a:noFill/>
            <a:prstDash val="solid"/>
            <a:miter lim="800000"/>
            <a:headEnd/>
            <a:tailEnd/>
          </a:ln>
          <a:effectLst/>
        </p:spPr>
        <p:txBody>
          <a:bodyPr vert="horz" wrap="square" lIns="84406" tIns="42203" rIns="84406" bIns="42203" numCol="1" anchor="t" anchorCtr="0" compatLnSpc="1">
            <a:prstTxWarp prst="textNoShape">
              <a:avLst/>
            </a:prstTxWarp>
          </a:bodyPr>
          <a:lstStyle/>
          <a:p>
            <a:pPr defTabSz="844031">
              <a:defRPr/>
            </a:pPr>
            <a:endParaRPr lang="en-US" sz="2215" kern="0">
              <a:solidFill>
                <a:srgbClr val="57565A"/>
              </a:solidFill>
            </a:endParaRPr>
          </a:p>
        </p:txBody>
      </p:sp>
      <p:sp>
        <p:nvSpPr>
          <p:cNvPr id="36" name="Freeform 14">
            <a:extLst>
              <a:ext uri="{FF2B5EF4-FFF2-40B4-BE49-F238E27FC236}">
                <a16:creationId xmlns:a16="http://schemas.microsoft.com/office/drawing/2014/main" xmlns="" id="{6486E3BE-87BF-4187-8782-C6CD1F2A03D2}"/>
              </a:ext>
            </a:extLst>
          </p:cNvPr>
          <p:cNvSpPr>
            <a:spLocks/>
          </p:cNvSpPr>
          <p:nvPr/>
        </p:nvSpPr>
        <p:spPr bwMode="auto">
          <a:xfrm>
            <a:off x="563626" y="3372165"/>
            <a:ext cx="2721570" cy="856437"/>
          </a:xfrm>
          <a:custGeom>
            <a:avLst/>
            <a:gdLst>
              <a:gd name="T0" fmla="*/ 3379 w 4032"/>
              <a:gd name="T1" fmla="*/ 1267 h 1267"/>
              <a:gd name="T2" fmla="*/ 3379 w 4032"/>
              <a:gd name="T3" fmla="*/ 1267 h 1267"/>
              <a:gd name="T4" fmla="*/ 4032 w 4032"/>
              <a:gd name="T5" fmla="*/ 0 h 1267"/>
              <a:gd name="T6" fmla="*/ 0 w 4032"/>
              <a:gd name="T7" fmla="*/ 0 h 1267"/>
              <a:gd name="T8" fmla="*/ 653 w 4032"/>
              <a:gd name="T9" fmla="*/ 1267 h 1267"/>
              <a:gd name="T10" fmla="*/ 3379 w 4032"/>
              <a:gd name="T11" fmla="*/ 1267 h 1267"/>
              <a:gd name="T12" fmla="*/ 3379 w 4032"/>
              <a:gd name="T13" fmla="*/ 1267 h 1267"/>
            </a:gdLst>
            <a:ahLst/>
            <a:cxnLst>
              <a:cxn ang="0">
                <a:pos x="T0" y="T1"/>
              </a:cxn>
              <a:cxn ang="0">
                <a:pos x="T2" y="T3"/>
              </a:cxn>
              <a:cxn ang="0">
                <a:pos x="T4" y="T5"/>
              </a:cxn>
              <a:cxn ang="0">
                <a:pos x="T6" y="T7"/>
              </a:cxn>
              <a:cxn ang="0">
                <a:pos x="T8" y="T9"/>
              </a:cxn>
              <a:cxn ang="0">
                <a:pos x="T10" y="T11"/>
              </a:cxn>
              <a:cxn ang="0">
                <a:pos x="T12" y="T13"/>
              </a:cxn>
            </a:cxnLst>
            <a:rect l="0" t="0" r="r" b="b"/>
            <a:pathLst>
              <a:path w="4032" h="1267">
                <a:moveTo>
                  <a:pt x="3379" y="1267"/>
                </a:moveTo>
                <a:lnTo>
                  <a:pt x="3379" y="1267"/>
                </a:lnTo>
                <a:cubicBezTo>
                  <a:pt x="3568" y="854"/>
                  <a:pt x="3869" y="495"/>
                  <a:pt x="4032" y="0"/>
                </a:cubicBezTo>
                <a:lnTo>
                  <a:pt x="0" y="0"/>
                </a:lnTo>
                <a:cubicBezTo>
                  <a:pt x="163" y="495"/>
                  <a:pt x="464" y="854"/>
                  <a:pt x="653" y="1267"/>
                </a:cubicBezTo>
                <a:lnTo>
                  <a:pt x="3379" y="1267"/>
                </a:lnTo>
                <a:lnTo>
                  <a:pt x="3379" y="1267"/>
                </a:lnTo>
                <a:close/>
              </a:path>
            </a:pathLst>
          </a:custGeom>
          <a:solidFill>
            <a:srgbClr val="515081"/>
          </a:solidFill>
          <a:ln w="9525" cap="flat">
            <a:noFill/>
            <a:prstDash val="solid"/>
            <a:miter lim="800000"/>
            <a:headEnd/>
            <a:tailEnd/>
          </a:ln>
          <a:effectLst/>
        </p:spPr>
        <p:txBody>
          <a:bodyPr vert="horz" wrap="square" lIns="84406" tIns="42203" rIns="84406" bIns="42203" numCol="1" anchor="t" anchorCtr="0" compatLnSpc="1">
            <a:prstTxWarp prst="textNoShape">
              <a:avLst/>
            </a:prstTxWarp>
          </a:bodyPr>
          <a:lstStyle/>
          <a:p>
            <a:pPr defTabSz="844031">
              <a:defRPr/>
            </a:pPr>
            <a:endParaRPr lang="en-US" sz="2215" kern="0">
              <a:solidFill>
                <a:srgbClr val="57565A"/>
              </a:solidFill>
            </a:endParaRPr>
          </a:p>
        </p:txBody>
      </p:sp>
      <p:sp>
        <p:nvSpPr>
          <p:cNvPr id="37" name="Oval 36">
            <a:extLst>
              <a:ext uri="{FF2B5EF4-FFF2-40B4-BE49-F238E27FC236}">
                <a16:creationId xmlns:a16="http://schemas.microsoft.com/office/drawing/2014/main" xmlns="" id="{A60FFBBB-E1BD-4551-88E4-5A644403CF9D}"/>
              </a:ext>
            </a:extLst>
          </p:cNvPr>
          <p:cNvSpPr/>
          <p:nvPr/>
        </p:nvSpPr>
        <p:spPr>
          <a:xfrm>
            <a:off x="4194175" y="1807825"/>
            <a:ext cx="735556" cy="735556"/>
          </a:xfrm>
          <a:prstGeom prst="ellipse">
            <a:avLst/>
          </a:prstGeom>
          <a:solidFill>
            <a:schemeClr val="bg1">
              <a:lumMod val="85000"/>
            </a:schemeClr>
          </a:solidFill>
          <a:ln w="0">
            <a:noFill/>
            <a:prstDash val="solid"/>
            <a:round/>
            <a:headEnd/>
            <a:tailEnd/>
          </a:ln>
          <a:effectLst/>
        </p:spPr>
        <p:txBody>
          <a:bodyPr vert="horz" wrap="square" lIns="84406" tIns="42203" rIns="84406" bIns="42203" numCol="1" anchor="ctr" anchorCtr="0" compatLnSpc="1">
            <a:prstTxWarp prst="textNoShape">
              <a:avLst/>
            </a:prstTxWarp>
          </a:bodyPr>
          <a:lstStyle/>
          <a:p>
            <a:pPr defTabSz="844031">
              <a:defRPr/>
            </a:pPr>
            <a:r>
              <a:rPr lang="en-US" sz="2000" kern="0" dirty="0">
                <a:solidFill>
                  <a:srgbClr val="FFFFFF"/>
                </a:solidFill>
                <a:latin typeface="+mj-lt"/>
                <a:ea typeface="Open Sans" panose="020B0606030504020204" pitchFamily="34" charset="0"/>
                <a:cs typeface="Open Sans" panose="020B0606030504020204" pitchFamily="34" charset="0"/>
              </a:rPr>
              <a:t>1</a:t>
            </a:r>
          </a:p>
        </p:txBody>
      </p:sp>
      <p:sp>
        <p:nvSpPr>
          <p:cNvPr id="38" name="Oval 37">
            <a:extLst>
              <a:ext uri="{FF2B5EF4-FFF2-40B4-BE49-F238E27FC236}">
                <a16:creationId xmlns:a16="http://schemas.microsoft.com/office/drawing/2014/main" xmlns="" id="{D71CA39E-5BC9-48A9-B800-11D7DFC844AB}"/>
              </a:ext>
            </a:extLst>
          </p:cNvPr>
          <p:cNvSpPr/>
          <p:nvPr/>
        </p:nvSpPr>
        <p:spPr>
          <a:xfrm>
            <a:off x="4194175" y="2741237"/>
            <a:ext cx="735556" cy="735556"/>
          </a:xfrm>
          <a:prstGeom prst="ellipse">
            <a:avLst/>
          </a:prstGeom>
          <a:solidFill>
            <a:schemeClr val="bg1">
              <a:lumMod val="50000"/>
            </a:schemeClr>
          </a:solidFill>
          <a:ln w="0">
            <a:noFill/>
            <a:prstDash val="solid"/>
            <a:round/>
            <a:headEnd/>
            <a:tailEnd/>
          </a:ln>
          <a:effectLst/>
        </p:spPr>
        <p:txBody>
          <a:bodyPr vert="horz" wrap="square" lIns="84406" tIns="42203" rIns="84406" bIns="42203" numCol="1" anchor="ctr" anchorCtr="0" compatLnSpc="1">
            <a:prstTxWarp prst="textNoShape">
              <a:avLst/>
            </a:prstTxWarp>
          </a:bodyPr>
          <a:lstStyle/>
          <a:p>
            <a:pPr defTabSz="844031">
              <a:defRPr/>
            </a:pPr>
            <a:r>
              <a:rPr lang="en-US" sz="2000" kern="0" dirty="0">
                <a:solidFill>
                  <a:srgbClr val="FFFFFF"/>
                </a:solidFill>
                <a:latin typeface="+mj-lt"/>
                <a:ea typeface="Open Sans" panose="020B0606030504020204" pitchFamily="34" charset="0"/>
                <a:cs typeface="Open Sans" panose="020B0606030504020204" pitchFamily="34" charset="0"/>
              </a:rPr>
              <a:t>2</a:t>
            </a:r>
          </a:p>
        </p:txBody>
      </p:sp>
      <p:sp>
        <p:nvSpPr>
          <p:cNvPr id="39" name="Oval 38">
            <a:extLst>
              <a:ext uri="{FF2B5EF4-FFF2-40B4-BE49-F238E27FC236}">
                <a16:creationId xmlns:a16="http://schemas.microsoft.com/office/drawing/2014/main" xmlns="" id="{9D45F47B-2938-4B43-BEED-6D18AEBEB264}"/>
              </a:ext>
            </a:extLst>
          </p:cNvPr>
          <p:cNvSpPr/>
          <p:nvPr/>
        </p:nvSpPr>
        <p:spPr>
          <a:xfrm>
            <a:off x="4194175" y="3663748"/>
            <a:ext cx="735556" cy="735556"/>
          </a:xfrm>
          <a:prstGeom prst="ellipse">
            <a:avLst/>
          </a:prstGeom>
          <a:solidFill>
            <a:srgbClr val="2B256F"/>
          </a:solidFill>
          <a:ln w="0">
            <a:noFill/>
            <a:prstDash val="solid"/>
            <a:round/>
            <a:headEnd/>
            <a:tailEnd/>
          </a:ln>
          <a:effectLst/>
        </p:spPr>
        <p:txBody>
          <a:bodyPr vert="horz" wrap="square" lIns="84406" tIns="42203" rIns="84406" bIns="42203" numCol="1" anchor="ctr" anchorCtr="0" compatLnSpc="1">
            <a:prstTxWarp prst="textNoShape">
              <a:avLst/>
            </a:prstTxWarp>
          </a:bodyPr>
          <a:lstStyle/>
          <a:p>
            <a:pPr defTabSz="844031">
              <a:defRPr/>
            </a:pPr>
            <a:r>
              <a:rPr lang="en-US" sz="2000" kern="0" dirty="0">
                <a:solidFill>
                  <a:srgbClr val="FFFFFF"/>
                </a:solidFill>
                <a:latin typeface="+mj-lt"/>
                <a:ea typeface="Open Sans" panose="020B0606030504020204" pitchFamily="34" charset="0"/>
                <a:cs typeface="Open Sans" panose="020B0606030504020204" pitchFamily="34" charset="0"/>
              </a:rPr>
              <a:t>3</a:t>
            </a:r>
          </a:p>
        </p:txBody>
      </p:sp>
      <p:sp>
        <p:nvSpPr>
          <p:cNvPr id="40" name="Oval 39">
            <a:extLst>
              <a:ext uri="{FF2B5EF4-FFF2-40B4-BE49-F238E27FC236}">
                <a16:creationId xmlns:a16="http://schemas.microsoft.com/office/drawing/2014/main" xmlns="" id="{D8145713-7B3C-4D7F-A2C2-030FB9848D83}"/>
              </a:ext>
            </a:extLst>
          </p:cNvPr>
          <p:cNvSpPr/>
          <p:nvPr/>
        </p:nvSpPr>
        <p:spPr>
          <a:xfrm>
            <a:off x="4194175" y="4605576"/>
            <a:ext cx="735556" cy="735556"/>
          </a:xfrm>
          <a:prstGeom prst="ellipse">
            <a:avLst/>
          </a:prstGeom>
          <a:solidFill>
            <a:srgbClr val="2B256F"/>
          </a:solidFill>
          <a:ln w="0">
            <a:noFill/>
            <a:prstDash val="solid"/>
            <a:round/>
            <a:headEnd/>
            <a:tailEnd/>
          </a:ln>
          <a:effectLst/>
        </p:spPr>
        <p:txBody>
          <a:bodyPr vert="horz" wrap="square" lIns="84406" tIns="42203" rIns="84406" bIns="42203" numCol="1" anchor="ctr" anchorCtr="0" compatLnSpc="1">
            <a:prstTxWarp prst="textNoShape">
              <a:avLst/>
            </a:prstTxWarp>
          </a:bodyPr>
          <a:lstStyle/>
          <a:p>
            <a:pPr defTabSz="844031">
              <a:defRPr/>
            </a:pPr>
            <a:r>
              <a:rPr lang="en-US" sz="2000" kern="0" dirty="0">
                <a:solidFill>
                  <a:srgbClr val="FFFFFF"/>
                </a:solidFill>
                <a:latin typeface="+mj-lt"/>
                <a:ea typeface="Open Sans" panose="020B0606030504020204" pitchFamily="34" charset="0"/>
                <a:cs typeface="Open Sans" panose="020B0606030504020204" pitchFamily="34" charset="0"/>
              </a:rPr>
              <a:t>4</a:t>
            </a:r>
          </a:p>
        </p:txBody>
      </p:sp>
      <p:sp>
        <p:nvSpPr>
          <p:cNvPr id="41" name="Footer Text">
            <a:extLst>
              <a:ext uri="{FF2B5EF4-FFF2-40B4-BE49-F238E27FC236}">
                <a16:creationId xmlns:a16="http://schemas.microsoft.com/office/drawing/2014/main" xmlns="" id="{D922BACB-9D39-4BBB-930E-3B11FDDD5534}"/>
              </a:ext>
            </a:extLst>
          </p:cNvPr>
          <p:cNvSpPr txBox="1"/>
          <p:nvPr/>
        </p:nvSpPr>
        <p:spPr>
          <a:xfrm>
            <a:off x="5056776" y="2741237"/>
            <a:ext cx="6752047" cy="830997"/>
          </a:xfrm>
          <a:prstGeom prst="rect">
            <a:avLst/>
          </a:prstGeom>
          <a:noFill/>
        </p:spPr>
        <p:txBody>
          <a:bodyPr wrap="square" lIns="0" tIns="0" rIns="0" bIns="0" rtlCol="0">
            <a:spAutoFit/>
          </a:bodyPr>
          <a:lstStyle/>
          <a:p>
            <a:pPr defTabSz="952236">
              <a:defRPr/>
            </a:pPr>
            <a:r>
              <a:rPr lang="en-US" kern="0" dirty="0">
                <a:solidFill>
                  <a:srgbClr val="000000"/>
                </a:solidFill>
                <a:ea typeface="Open Sans" panose="020B0606030504020204" pitchFamily="34" charset="0"/>
                <a:cs typeface="Open Sans" panose="020B0606030504020204" pitchFamily="34" charset="0"/>
              </a:rPr>
              <a:t>Blueprint for best practice: implementation guidelines and roadmap that responds to NDP Vision 2030 and the domestication of the SDGs.</a:t>
            </a:r>
          </a:p>
        </p:txBody>
      </p:sp>
      <p:sp>
        <p:nvSpPr>
          <p:cNvPr id="42" name="Footer Text">
            <a:extLst>
              <a:ext uri="{FF2B5EF4-FFF2-40B4-BE49-F238E27FC236}">
                <a16:creationId xmlns:a16="http://schemas.microsoft.com/office/drawing/2014/main" xmlns="" id="{2AB7C83D-2878-43F7-8C2C-2686A751993F}"/>
              </a:ext>
            </a:extLst>
          </p:cNvPr>
          <p:cNvSpPr txBox="1"/>
          <p:nvPr/>
        </p:nvSpPr>
        <p:spPr>
          <a:xfrm>
            <a:off x="5056777" y="3795107"/>
            <a:ext cx="6752046" cy="553998"/>
          </a:xfrm>
          <a:prstGeom prst="rect">
            <a:avLst/>
          </a:prstGeom>
          <a:noFill/>
        </p:spPr>
        <p:txBody>
          <a:bodyPr wrap="square" lIns="0" tIns="0" rIns="0" bIns="0" rtlCol="0">
            <a:spAutoFit/>
          </a:bodyPr>
          <a:lstStyle/>
          <a:p>
            <a:pPr defTabSz="952236">
              <a:defRPr/>
            </a:pPr>
            <a:r>
              <a:rPr lang="en-US" kern="0" dirty="0">
                <a:solidFill>
                  <a:srgbClr val="000000"/>
                </a:solidFill>
                <a:ea typeface="Open Sans" panose="020B0606030504020204" pitchFamily="34" charset="0"/>
                <a:cs typeface="Open Sans" panose="020B0606030504020204" pitchFamily="34" charset="0"/>
              </a:rPr>
              <a:t>Effective delivery on IDPs and </a:t>
            </a:r>
            <a:r>
              <a:rPr lang="en-US" kern="0" dirty="0" smtClean="0">
                <a:solidFill>
                  <a:srgbClr val="000000"/>
                </a:solidFill>
                <a:ea typeface="Open Sans" panose="020B0606030504020204" pitchFamily="34" charset="0"/>
                <a:cs typeface="Open Sans" panose="020B0606030504020204" pitchFamily="34" charset="0"/>
              </a:rPr>
              <a:t>inclusive, </a:t>
            </a:r>
            <a:r>
              <a:rPr lang="en-US" kern="0" dirty="0">
                <a:solidFill>
                  <a:srgbClr val="000000"/>
                </a:solidFill>
                <a:ea typeface="Open Sans" panose="020B0606030504020204" pitchFamily="34" charset="0"/>
                <a:cs typeface="Open Sans" panose="020B0606030504020204" pitchFamily="34" charset="0"/>
              </a:rPr>
              <a:t>sustainable and developmental local government.</a:t>
            </a:r>
          </a:p>
        </p:txBody>
      </p:sp>
      <p:sp>
        <p:nvSpPr>
          <p:cNvPr id="43" name="Footer Text">
            <a:extLst>
              <a:ext uri="{FF2B5EF4-FFF2-40B4-BE49-F238E27FC236}">
                <a16:creationId xmlns:a16="http://schemas.microsoft.com/office/drawing/2014/main" xmlns="" id="{63EC174A-DE03-42E6-912D-E9C5FA706AEE}"/>
              </a:ext>
            </a:extLst>
          </p:cNvPr>
          <p:cNvSpPr txBox="1"/>
          <p:nvPr/>
        </p:nvSpPr>
        <p:spPr>
          <a:xfrm>
            <a:off x="5056777" y="4696356"/>
            <a:ext cx="6752046" cy="830997"/>
          </a:xfrm>
          <a:prstGeom prst="rect">
            <a:avLst/>
          </a:prstGeom>
          <a:noFill/>
        </p:spPr>
        <p:txBody>
          <a:bodyPr wrap="square" lIns="0" tIns="0" rIns="0" bIns="0" rtlCol="0">
            <a:spAutoFit/>
          </a:bodyPr>
          <a:lstStyle/>
          <a:p>
            <a:pPr defTabSz="952236">
              <a:defRPr/>
            </a:pPr>
            <a:r>
              <a:rPr lang="en-US" kern="0" dirty="0">
                <a:solidFill>
                  <a:srgbClr val="000000"/>
                </a:solidFill>
                <a:ea typeface="Open Sans" panose="020B0606030504020204" pitchFamily="34" charset="0"/>
                <a:cs typeface="Open Sans" panose="020B0606030504020204" pitchFamily="34" charset="0"/>
              </a:rPr>
              <a:t>Report to Cabinet to guide implementation protocols towards responsive developmental local government to improve service delivery through phased-in approach</a:t>
            </a:r>
            <a:r>
              <a:rPr lang="en-US" kern="0" dirty="0" smtClean="0">
                <a:solidFill>
                  <a:srgbClr val="000000"/>
                </a:solidFill>
                <a:ea typeface="Open Sans" panose="020B0606030504020204" pitchFamily="34" charset="0"/>
                <a:cs typeface="Open Sans" panose="020B0606030504020204" pitchFamily="34" charset="0"/>
              </a:rPr>
              <a:t>.</a:t>
            </a:r>
            <a:endParaRPr lang="en-US" kern="0" dirty="0">
              <a:solidFill>
                <a:srgbClr val="000000"/>
              </a:solidFill>
              <a:ea typeface="Open Sans" panose="020B0606030504020204" pitchFamily="34" charset="0"/>
              <a:cs typeface="Open Sans" panose="020B0606030504020204" pitchFamily="34" charset="0"/>
            </a:endParaRPr>
          </a:p>
        </p:txBody>
      </p:sp>
      <p:sp>
        <p:nvSpPr>
          <p:cNvPr id="44" name="Footer Text">
            <a:extLst>
              <a:ext uri="{FF2B5EF4-FFF2-40B4-BE49-F238E27FC236}">
                <a16:creationId xmlns:a16="http://schemas.microsoft.com/office/drawing/2014/main" xmlns="" id="{4FCE16CD-FDBD-4996-B575-96B466F2C143}"/>
              </a:ext>
            </a:extLst>
          </p:cNvPr>
          <p:cNvSpPr txBox="1"/>
          <p:nvPr/>
        </p:nvSpPr>
        <p:spPr>
          <a:xfrm>
            <a:off x="5056777" y="1850004"/>
            <a:ext cx="6752046" cy="553998"/>
          </a:xfrm>
          <a:prstGeom prst="rect">
            <a:avLst/>
          </a:prstGeom>
          <a:noFill/>
        </p:spPr>
        <p:txBody>
          <a:bodyPr wrap="square" lIns="0" tIns="0" rIns="0" bIns="0" rtlCol="0">
            <a:spAutoFit/>
          </a:bodyPr>
          <a:lstStyle/>
          <a:p>
            <a:pPr defTabSz="952236">
              <a:defRPr/>
            </a:pPr>
            <a:r>
              <a:rPr lang="en-US" kern="0" dirty="0">
                <a:solidFill>
                  <a:srgbClr val="000000"/>
                </a:solidFill>
                <a:ea typeface="Open Sans" panose="020B0606030504020204" pitchFamily="34" charset="0"/>
                <a:cs typeface="Open Sans" panose="020B0606030504020204" pitchFamily="34" charset="0"/>
              </a:rPr>
              <a:t>Dynamic strategy to enhance capacity and thus responsiveness of developmental local government</a:t>
            </a:r>
            <a:r>
              <a:rPr lang="en-US" kern="0" dirty="0" smtClean="0">
                <a:solidFill>
                  <a:srgbClr val="000000"/>
                </a:solidFill>
                <a:ea typeface="Open Sans" panose="020B0606030504020204" pitchFamily="34" charset="0"/>
                <a:cs typeface="Open Sans" panose="020B0606030504020204" pitchFamily="34" charset="0"/>
              </a:rPr>
              <a:t> </a:t>
            </a:r>
            <a:endParaRPr lang="en-US" kern="0" dirty="0">
              <a:solidFill>
                <a:srgbClr val="000000"/>
              </a:solidFill>
              <a:ea typeface="Open Sans" panose="020B0606030504020204" pitchFamily="34" charset="0"/>
              <a:cs typeface="Open Sans" panose="020B0606030504020204" pitchFamily="34" charset="0"/>
            </a:endParaRPr>
          </a:p>
        </p:txBody>
      </p:sp>
      <p:sp>
        <p:nvSpPr>
          <p:cNvPr id="4" name="Title 3">
            <a:extLst>
              <a:ext uri="{FF2B5EF4-FFF2-40B4-BE49-F238E27FC236}">
                <a16:creationId xmlns:a16="http://schemas.microsoft.com/office/drawing/2014/main" xmlns="" id="{E69051CC-AF84-45A9-87BF-CA0636A2034B}"/>
              </a:ext>
            </a:extLst>
          </p:cNvPr>
          <p:cNvSpPr>
            <a:spLocks noGrp="1"/>
          </p:cNvSpPr>
          <p:nvPr>
            <p:ph type="title"/>
          </p:nvPr>
        </p:nvSpPr>
        <p:spPr>
          <a:xfrm>
            <a:off x="1560513" y="404813"/>
            <a:ext cx="9072562" cy="338554"/>
          </a:xfrm>
        </p:spPr>
        <p:txBody>
          <a:bodyPr/>
          <a:lstStyle/>
          <a:p>
            <a:r>
              <a:rPr lang="en-US" sz="3200" dirty="0">
                <a:solidFill>
                  <a:schemeClr val="bg1"/>
                </a:solidFill>
              </a:rPr>
              <a:t>Repositioning and Professionalising Local Government</a:t>
            </a:r>
            <a:endParaRPr lang="da-DK" sz="3200" dirty="0">
              <a:solidFill>
                <a:schemeClr val="bg1"/>
              </a:solidFill>
            </a:endParaRPr>
          </a:p>
        </p:txBody>
      </p:sp>
      <p:pic>
        <p:nvPicPr>
          <p:cNvPr id="5" name="Picture 4"/>
          <p:cNvPicPr>
            <a:picLocks noChangeAspect="1"/>
          </p:cNvPicPr>
          <p:nvPr/>
        </p:nvPicPr>
        <p:blipFill>
          <a:blip r:embed="rId5" cstate="print"/>
          <a:stretch>
            <a:fillRect/>
          </a:stretch>
        </p:blipFill>
        <p:spPr>
          <a:xfrm>
            <a:off x="1617663" y="1611497"/>
            <a:ext cx="611911" cy="734294"/>
          </a:xfrm>
          <a:prstGeom prst="rect">
            <a:avLst/>
          </a:prstGeom>
        </p:spPr>
      </p:pic>
      <p:pic>
        <p:nvPicPr>
          <p:cNvPr id="6" name="Picture 5"/>
          <p:cNvPicPr>
            <a:picLocks noChangeAspect="1"/>
          </p:cNvPicPr>
          <p:nvPr/>
        </p:nvPicPr>
        <p:blipFill>
          <a:blip r:embed="rId6" cstate="print"/>
          <a:stretch>
            <a:fillRect/>
          </a:stretch>
        </p:blipFill>
        <p:spPr>
          <a:xfrm>
            <a:off x="1546815" y="2615007"/>
            <a:ext cx="671654" cy="563709"/>
          </a:xfrm>
          <a:prstGeom prst="rect">
            <a:avLst/>
          </a:prstGeom>
        </p:spPr>
      </p:pic>
      <p:grpSp>
        <p:nvGrpSpPr>
          <p:cNvPr id="31" name="Google Shape;729;p38"/>
          <p:cNvGrpSpPr/>
          <p:nvPr/>
        </p:nvGrpSpPr>
        <p:grpSpPr>
          <a:xfrm>
            <a:off x="1678484" y="3571496"/>
            <a:ext cx="424053" cy="460030"/>
            <a:chOff x="5975075" y="2327500"/>
            <a:chExt cx="420100" cy="388350"/>
          </a:xfrm>
        </p:grpSpPr>
        <p:sp>
          <p:nvSpPr>
            <p:cNvPr id="53" name="Google Shape;730;p38"/>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4" name="Google Shape;731;p38"/>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pic>
        <p:nvPicPr>
          <p:cNvPr id="7" name="Picture 6"/>
          <p:cNvPicPr>
            <a:picLocks noChangeAspect="1"/>
          </p:cNvPicPr>
          <p:nvPr/>
        </p:nvPicPr>
        <p:blipFill>
          <a:blip r:embed="rId7" cstate="print"/>
          <a:stretch>
            <a:fillRect/>
          </a:stretch>
        </p:blipFill>
        <p:spPr>
          <a:xfrm>
            <a:off x="1573733" y="4427933"/>
            <a:ext cx="644736" cy="617301"/>
          </a:xfrm>
          <a:prstGeom prst="rect">
            <a:avLst/>
          </a:prstGeom>
        </p:spPr>
      </p:pic>
    </p:spTree>
    <p:extLst>
      <p:ext uri="{BB962C8B-B14F-4D97-AF65-F5344CB8AC3E}">
        <p14:creationId xmlns:p14="http://schemas.microsoft.com/office/powerpoint/2010/main" xmlns="" val="26106179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2AD9BB90-EE68-4683-B768-E9A74EA79D36}"/>
              </a:ext>
            </a:extLst>
          </p:cNvPr>
          <p:cNvGraphicFramePr>
            <a:graphicFrameLocks noChangeAspect="1"/>
          </p:cNvGraphicFramePr>
          <p:nvPr>
            <p:extLst/>
          </p:nvPr>
        </p:nvGraphicFramePr>
        <p:xfrm>
          <a:off x="1144589" y="1589"/>
          <a:ext cx="1587" cy="1587"/>
        </p:xfrm>
        <a:graphic>
          <a:graphicData uri="http://schemas.openxmlformats.org/presentationml/2006/ole">
            <p:oleObj spid="_x0000_s2111" name="think-cell Slide" r:id="rId4" imgW="360" imgH="360" progId="">
              <p:embed/>
            </p:oleObj>
          </a:graphicData>
        </a:graphic>
      </p:graphicFrame>
      <p:cxnSp>
        <p:nvCxnSpPr>
          <p:cNvPr id="26" name="Straight Connector 25">
            <a:extLst>
              <a:ext uri="{FF2B5EF4-FFF2-40B4-BE49-F238E27FC236}">
                <a16:creationId xmlns:a16="http://schemas.microsoft.com/office/drawing/2014/main" xmlns="" id="{FDDE78CA-D8CB-4DBD-A630-7FD24E30A278}"/>
              </a:ext>
            </a:extLst>
          </p:cNvPr>
          <p:cNvCxnSpPr>
            <a:cxnSpLocks/>
          </p:cNvCxnSpPr>
          <p:nvPr/>
        </p:nvCxnSpPr>
        <p:spPr bwMode="auto">
          <a:xfrm>
            <a:off x="1803004" y="3012696"/>
            <a:ext cx="9509430" cy="40279"/>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 name="Title 1">
            <a:extLst>
              <a:ext uri="{FF2B5EF4-FFF2-40B4-BE49-F238E27FC236}">
                <a16:creationId xmlns:a16="http://schemas.microsoft.com/office/drawing/2014/main" xmlns="" id="{F37B4ADF-D946-427D-95D0-5048C05162F4}"/>
              </a:ext>
            </a:extLst>
          </p:cNvPr>
          <p:cNvSpPr>
            <a:spLocks noGrp="1"/>
          </p:cNvSpPr>
          <p:nvPr>
            <p:ph type="title"/>
          </p:nvPr>
        </p:nvSpPr>
        <p:spPr>
          <a:xfrm>
            <a:off x="1560513" y="404813"/>
            <a:ext cx="9072562" cy="338554"/>
          </a:xfrm>
          <a:effectLst/>
        </p:spPr>
        <p:txBody>
          <a:bodyPr/>
          <a:lstStyle/>
          <a:p>
            <a:r>
              <a:rPr lang="en-US" dirty="0">
                <a:solidFill>
                  <a:schemeClr val="bg1"/>
                </a:solidFill>
              </a:rPr>
              <a:t>Reconfiguring SOEs</a:t>
            </a:r>
          </a:p>
        </p:txBody>
      </p:sp>
      <p:sp>
        <p:nvSpPr>
          <p:cNvPr id="7" name="TextBox 6">
            <a:extLst>
              <a:ext uri="{FF2B5EF4-FFF2-40B4-BE49-F238E27FC236}">
                <a16:creationId xmlns:a16="http://schemas.microsoft.com/office/drawing/2014/main" xmlns="" id="{2FCB5CCC-CDD7-4F61-B372-E93AC96796B9}"/>
              </a:ext>
            </a:extLst>
          </p:cNvPr>
          <p:cNvSpPr txBox="1"/>
          <p:nvPr/>
        </p:nvSpPr>
        <p:spPr>
          <a:xfrm>
            <a:off x="844347" y="4646429"/>
            <a:ext cx="2160000" cy="1292662"/>
          </a:xfrm>
          <a:prstGeom prst="rect">
            <a:avLst/>
          </a:prstGeom>
          <a:noFill/>
          <a:effectLst/>
        </p:spPr>
        <p:txBody>
          <a:bodyPr wrap="square" lIns="0" tIns="0" rIns="0" bIns="0" rtlCol="0">
            <a:spAutoFit/>
          </a:bodyPr>
          <a:lstStyle/>
          <a:p>
            <a:r>
              <a:rPr lang="en-US" sz="1400" b="1" dirty="0">
                <a:solidFill>
                  <a:schemeClr val="accent6"/>
                </a:solidFill>
                <a:ea typeface="Open Sans" panose="020B0606030504020204" pitchFamily="34" charset="0"/>
                <a:cs typeface="Open Sans" panose="020B0606030504020204" pitchFamily="34" charset="0"/>
              </a:rPr>
              <a:t>RECOMMENDATION 8</a:t>
            </a:r>
            <a:r>
              <a:rPr lang="en-US" sz="1400" dirty="0">
                <a:ea typeface="Open Sans" panose="020B0606030504020204" pitchFamily="34" charset="0"/>
                <a:cs typeface="Open Sans" panose="020B0606030504020204" pitchFamily="34" charset="0"/>
              </a:rPr>
              <a:t> The mandates of SOEs should be subject to critical strategic review every five years, and the requirement thereof should be factored into an SOE Act.</a:t>
            </a:r>
          </a:p>
        </p:txBody>
      </p:sp>
      <p:sp>
        <p:nvSpPr>
          <p:cNvPr id="9" name="TextBox 8">
            <a:extLst>
              <a:ext uri="{FF2B5EF4-FFF2-40B4-BE49-F238E27FC236}">
                <a16:creationId xmlns:a16="http://schemas.microsoft.com/office/drawing/2014/main" xmlns="" id="{2CA57808-0F4C-4C3D-9344-9FC6BF92C42D}"/>
              </a:ext>
            </a:extLst>
          </p:cNvPr>
          <p:cNvSpPr txBox="1"/>
          <p:nvPr/>
        </p:nvSpPr>
        <p:spPr>
          <a:xfrm>
            <a:off x="3873140" y="4642172"/>
            <a:ext cx="2160000" cy="1938992"/>
          </a:xfrm>
          <a:prstGeom prst="rect">
            <a:avLst/>
          </a:prstGeom>
          <a:noFill/>
          <a:effectLst/>
        </p:spPr>
        <p:txBody>
          <a:bodyPr wrap="square" lIns="0" tIns="0" rIns="0" bIns="0" rtlCol="0">
            <a:spAutoFit/>
          </a:bodyPr>
          <a:lstStyle/>
          <a:p>
            <a:r>
              <a:rPr lang="en-US" sz="1400" b="1" dirty="0">
                <a:solidFill>
                  <a:schemeClr val="accent6"/>
                </a:solidFill>
                <a:ea typeface="Open Sans" panose="020B0606030504020204" pitchFamily="34" charset="0"/>
                <a:cs typeface="Open Sans" panose="020B0606030504020204" pitchFamily="34" charset="0"/>
              </a:rPr>
              <a:t>RECOMMENDATION 27 </a:t>
            </a:r>
            <a:endParaRPr lang="en-US" sz="1400" b="1" dirty="0" smtClean="0">
              <a:solidFill>
                <a:schemeClr val="accent6"/>
              </a:solidFill>
              <a:ea typeface="Open Sans" panose="020B0606030504020204" pitchFamily="34" charset="0"/>
              <a:cs typeface="Open Sans" panose="020B0606030504020204" pitchFamily="34" charset="0"/>
            </a:endParaRPr>
          </a:p>
          <a:p>
            <a:r>
              <a:rPr lang="en-US" sz="1400" dirty="0" smtClean="0">
                <a:ea typeface="Open Sans" panose="020B0606030504020204" pitchFamily="34" charset="0"/>
                <a:cs typeface="Open Sans" panose="020B0606030504020204" pitchFamily="34" charset="0"/>
              </a:rPr>
              <a:t>A </a:t>
            </a:r>
            <a:r>
              <a:rPr lang="en-US" sz="1400" dirty="0">
                <a:ea typeface="Open Sans" panose="020B0606030504020204" pitchFamily="34" charset="0"/>
                <a:cs typeface="Open Sans" panose="020B0606030504020204" pitchFamily="34" charset="0"/>
              </a:rPr>
              <a:t>transitional SOEs Reforms Committee [Execution Management and Monitoring Task Team] must be established to drive the implementation of the PRC’s recommendations</a:t>
            </a:r>
          </a:p>
        </p:txBody>
      </p:sp>
      <p:sp>
        <p:nvSpPr>
          <p:cNvPr id="11" name="TextBox 10">
            <a:extLst>
              <a:ext uri="{FF2B5EF4-FFF2-40B4-BE49-F238E27FC236}">
                <a16:creationId xmlns:a16="http://schemas.microsoft.com/office/drawing/2014/main" xmlns="" id="{8FECA76D-70A1-45EE-ACE9-E9FF6259FA1B}"/>
              </a:ext>
            </a:extLst>
          </p:cNvPr>
          <p:cNvSpPr txBox="1"/>
          <p:nvPr/>
        </p:nvSpPr>
        <p:spPr>
          <a:xfrm>
            <a:off x="6866951" y="4642171"/>
            <a:ext cx="2160000" cy="1508105"/>
          </a:xfrm>
          <a:prstGeom prst="rect">
            <a:avLst/>
          </a:prstGeom>
          <a:noFill/>
          <a:effectLst/>
        </p:spPr>
        <p:txBody>
          <a:bodyPr wrap="square" lIns="0" tIns="0" rIns="0" bIns="0" rtlCol="0">
            <a:spAutoFit/>
          </a:bodyPr>
          <a:lstStyle/>
          <a:p>
            <a:r>
              <a:rPr lang="en-US" sz="1400" b="1" dirty="0">
                <a:solidFill>
                  <a:schemeClr val="accent6"/>
                </a:solidFill>
                <a:ea typeface="Open Sans" panose="020B0606030504020204" pitchFamily="34" charset="0"/>
                <a:cs typeface="Open Sans" panose="020B0606030504020204" pitchFamily="34" charset="0"/>
              </a:rPr>
              <a:t>RECOMMENDATION 28 </a:t>
            </a:r>
            <a:r>
              <a:rPr lang="en-US" sz="1400" dirty="0">
                <a:ea typeface="Open Sans" panose="020B0606030504020204" pitchFamily="34" charset="0"/>
                <a:cs typeface="Open Sans" panose="020B0606030504020204" pitchFamily="34" charset="0"/>
              </a:rPr>
              <a:t>The proposed SOE Council of Ministers and the Central SOEs Authorities should develop </a:t>
            </a:r>
            <a:r>
              <a:rPr lang="en-US" sz="1400" dirty="0" err="1">
                <a:ea typeface="Open Sans" panose="020B0606030504020204" pitchFamily="34" charset="0"/>
                <a:cs typeface="Open Sans" panose="020B0606030504020204" pitchFamily="34" charset="0"/>
              </a:rPr>
              <a:t>customised</a:t>
            </a:r>
            <a:r>
              <a:rPr lang="en-US" sz="1400" dirty="0">
                <a:ea typeface="Open Sans" panose="020B0606030504020204" pitchFamily="34" charset="0"/>
                <a:cs typeface="Open Sans" panose="020B0606030504020204" pitchFamily="34" charset="0"/>
              </a:rPr>
              <a:t> human capacity building </a:t>
            </a:r>
            <a:r>
              <a:rPr lang="en-US" sz="1400" dirty="0" err="1">
                <a:ea typeface="Open Sans" panose="020B0606030504020204" pitchFamily="34" charset="0"/>
                <a:cs typeface="Open Sans" panose="020B0606030504020204" pitchFamily="34" charset="0"/>
              </a:rPr>
              <a:t>programmes</a:t>
            </a:r>
            <a:endParaRPr lang="en-US" sz="1400" dirty="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xmlns="" id="{D474B88F-0D9E-419D-A88D-4842175A243F}"/>
              </a:ext>
            </a:extLst>
          </p:cNvPr>
          <p:cNvSpPr txBox="1"/>
          <p:nvPr/>
        </p:nvSpPr>
        <p:spPr>
          <a:xfrm>
            <a:off x="9828741" y="4642171"/>
            <a:ext cx="2160000" cy="1508105"/>
          </a:xfrm>
          <a:prstGeom prst="rect">
            <a:avLst/>
          </a:prstGeom>
          <a:noFill/>
          <a:effectLst/>
        </p:spPr>
        <p:txBody>
          <a:bodyPr wrap="square" lIns="0" tIns="0" rIns="0" bIns="0" rtlCol="0">
            <a:spAutoFit/>
          </a:bodyPr>
          <a:lstStyle/>
          <a:p>
            <a:r>
              <a:rPr lang="en-US" sz="1400" b="1" dirty="0">
                <a:solidFill>
                  <a:schemeClr val="accent6"/>
                </a:solidFill>
                <a:ea typeface="Open Sans" panose="020B0606030504020204" pitchFamily="34" charset="0"/>
                <a:cs typeface="Open Sans" panose="020B0606030504020204" pitchFamily="34" charset="0"/>
              </a:rPr>
              <a:t>RECOMMENDATION 31 </a:t>
            </a:r>
            <a:r>
              <a:rPr lang="en-US" sz="1400" dirty="0">
                <a:ea typeface="Open Sans" panose="020B0606030504020204" pitchFamily="34" charset="0"/>
                <a:cs typeface="Open Sans" panose="020B0606030504020204" pitchFamily="34" charset="0"/>
              </a:rPr>
              <a:t>The Government should develop an integrated reporting, monitoring and evaluation capacity for SOEs across all spheres of Government</a:t>
            </a:r>
          </a:p>
        </p:txBody>
      </p:sp>
      <p:sp>
        <p:nvSpPr>
          <p:cNvPr id="19" name="Freeform: Shape 18">
            <a:extLst>
              <a:ext uri="{FF2B5EF4-FFF2-40B4-BE49-F238E27FC236}">
                <a16:creationId xmlns:a16="http://schemas.microsoft.com/office/drawing/2014/main" xmlns="" id="{7231CC5C-4F85-4C74-9657-42818F2A7730}"/>
              </a:ext>
            </a:extLst>
          </p:cNvPr>
          <p:cNvSpPr>
            <a:spLocks/>
          </p:cNvSpPr>
          <p:nvPr/>
        </p:nvSpPr>
        <p:spPr bwMode="auto">
          <a:xfrm>
            <a:off x="603281" y="1758555"/>
            <a:ext cx="1717455" cy="2455183"/>
          </a:xfrm>
          <a:custGeom>
            <a:avLst/>
            <a:gdLst>
              <a:gd name="connsiteX0" fmla="*/ 1224035 w 1717455"/>
              <a:gd name="connsiteY0" fmla="*/ 0 h 2455183"/>
              <a:gd name="connsiteX1" fmla="*/ 1224035 w 1717455"/>
              <a:gd name="connsiteY1" fmla="*/ 453463 h 2455183"/>
              <a:gd name="connsiteX2" fmla="*/ 1070221 w 1717455"/>
              <a:gd name="connsiteY2" fmla="*/ 468969 h 2455183"/>
              <a:gd name="connsiteX3" fmla="*/ 439318 w 1717455"/>
              <a:gd name="connsiteY3" fmla="*/ 1243060 h 2455183"/>
              <a:gd name="connsiteX4" fmla="*/ 1229462 w 1717455"/>
              <a:gd name="connsiteY4" fmla="*/ 2033204 h 2455183"/>
              <a:gd name="connsiteX5" fmla="*/ 1537022 w 1717455"/>
              <a:gd name="connsiteY5" fmla="*/ 1971111 h 2455183"/>
              <a:gd name="connsiteX6" fmla="*/ 1548043 w 1717455"/>
              <a:gd name="connsiteY6" fmla="*/ 1965129 h 2455183"/>
              <a:gd name="connsiteX7" fmla="*/ 1717455 w 1717455"/>
              <a:gd name="connsiteY7" fmla="*/ 2350685 h 2455183"/>
              <a:gd name="connsiteX8" fmla="*/ 104199 w 1717455"/>
              <a:gd name="connsiteY8" fmla="*/ 1722529 h 2455183"/>
              <a:gd name="connsiteX9" fmla="*/ 731173 w 1717455"/>
              <a:gd name="connsiteY9" fmla="*/ 104226 h 2455183"/>
              <a:gd name="connsiteX10" fmla="*/ 1224035 w 1717455"/>
              <a:gd name="connsiteY10" fmla="*/ 0 h 245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7455" h="2455183">
                <a:moveTo>
                  <a:pt x="1224035" y="0"/>
                </a:moveTo>
                <a:lnTo>
                  <a:pt x="1224035" y="453463"/>
                </a:lnTo>
                <a:lnTo>
                  <a:pt x="1070221" y="468969"/>
                </a:lnTo>
                <a:cubicBezTo>
                  <a:pt x="710166" y="542647"/>
                  <a:pt x="439318" y="861224"/>
                  <a:pt x="439318" y="1243060"/>
                </a:cubicBezTo>
                <a:cubicBezTo>
                  <a:pt x="439318" y="1679444"/>
                  <a:pt x="793078" y="2033204"/>
                  <a:pt x="1229462" y="2033204"/>
                </a:cubicBezTo>
                <a:cubicBezTo>
                  <a:pt x="1338558" y="2033204"/>
                  <a:pt x="1442490" y="2011094"/>
                  <a:pt x="1537022" y="1971111"/>
                </a:cubicBezTo>
                <a:lnTo>
                  <a:pt x="1548043" y="1965129"/>
                </a:lnTo>
                <a:lnTo>
                  <a:pt x="1717455" y="2350685"/>
                </a:lnTo>
                <a:cubicBezTo>
                  <a:pt x="1098864" y="2624138"/>
                  <a:pt x="376894" y="2342280"/>
                  <a:pt x="104199" y="1722529"/>
                </a:cubicBezTo>
                <a:cubicBezTo>
                  <a:pt x="-168495" y="1102217"/>
                  <a:pt x="112581" y="377679"/>
                  <a:pt x="731173" y="104226"/>
                </a:cubicBezTo>
                <a:cubicBezTo>
                  <a:pt x="886520" y="35863"/>
                  <a:pt x="1054160" y="0"/>
                  <a:pt x="1224035" y="0"/>
                </a:cubicBezTo>
                <a:close/>
              </a:path>
            </a:pathLst>
          </a:custGeom>
          <a:solidFill>
            <a:schemeClr val="bg1">
              <a:lumMod val="95000"/>
            </a:schemeClr>
          </a:solid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0" name="Freeform: Shape 19">
            <a:extLst>
              <a:ext uri="{FF2B5EF4-FFF2-40B4-BE49-F238E27FC236}">
                <a16:creationId xmlns:a16="http://schemas.microsoft.com/office/drawing/2014/main" xmlns="" id="{213B813C-B670-4216-B17F-DD626DB4603A}"/>
              </a:ext>
            </a:extLst>
          </p:cNvPr>
          <p:cNvSpPr>
            <a:spLocks/>
          </p:cNvSpPr>
          <p:nvPr/>
        </p:nvSpPr>
        <p:spPr bwMode="auto">
          <a:xfrm>
            <a:off x="2136626" y="3151580"/>
            <a:ext cx="1075109" cy="1147916"/>
          </a:xfrm>
          <a:custGeom>
            <a:avLst/>
            <a:gdLst>
              <a:gd name="connsiteX0" fmla="*/ 461793 w 1075109"/>
              <a:gd name="connsiteY0" fmla="*/ 0 h 1147916"/>
              <a:gd name="connsiteX1" fmla="*/ 1075109 w 1075109"/>
              <a:gd name="connsiteY1" fmla="*/ 129283 h 1147916"/>
              <a:gd name="connsiteX2" fmla="*/ 249725 w 1075109"/>
              <a:gd name="connsiteY2" fmla="*/ 1147916 h 1147916"/>
              <a:gd name="connsiteX3" fmla="*/ 0 w 1075109"/>
              <a:gd name="connsiteY3" fmla="*/ 579976 h 1147916"/>
              <a:gd name="connsiteX4" fmla="*/ 127193 w 1075109"/>
              <a:gd name="connsiteY4" fmla="*/ 510938 h 1147916"/>
              <a:gd name="connsiteX5" fmla="*/ 459507 w 1075109"/>
              <a:gd name="connsiteY5" fmla="*/ 14980 h 114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109" h="1147916">
                <a:moveTo>
                  <a:pt x="461793" y="0"/>
                </a:moveTo>
                <a:lnTo>
                  <a:pt x="1075109" y="129283"/>
                </a:lnTo>
                <a:cubicBezTo>
                  <a:pt x="979545" y="581863"/>
                  <a:pt x="672562" y="960981"/>
                  <a:pt x="249725" y="1147916"/>
                </a:cubicBezTo>
                <a:lnTo>
                  <a:pt x="0" y="579976"/>
                </a:lnTo>
                <a:lnTo>
                  <a:pt x="127193" y="510938"/>
                </a:lnTo>
                <a:cubicBezTo>
                  <a:pt x="295337" y="397342"/>
                  <a:pt x="417405" y="220725"/>
                  <a:pt x="459507" y="14980"/>
                </a:cubicBezTo>
                <a:close/>
              </a:path>
            </a:pathLst>
          </a:custGeom>
          <a:solidFill>
            <a:schemeClr val="tx2"/>
          </a:solid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1" name="Freeform 17">
            <a:extLst>
              <a:ext uri="{FF2B5EF4-FFF2-40B4-BE49-F238E27FC236}">
                <a16:creationId xmlns:a16="http://schemas.microsoft.com/office/drawing/2014/main" xmlns="" id="{810CCF5C-7B2A-4D93-B0BE-5697F1820FE7}"/>
              </a:ext>
            </a:extLst>
          </p:cNvPr>
          <p:cNvSpPr>
            <a:spLocks/>
          </p:cNvSpPr>
          <p:nvPr/>
        </p:nvSpPr>
        <p:spPr bwMode="auto">
          <a:xfrm>
            <a:off x="3496051" y="1796963"/>
            <a:ext cx="684213" cy="1228725"/>
          </a:xfrm>
          <a:custGeom>
            <a:avLst/>
            <a:gdLst>
              <a:gd name="T0" fmla="*/ 0 w 1224"/>
              <a:gd name="T1" fmla="*/ 0 h 2191"/>
              <a:gd name="T2" fmla="*/ 1224 w 1224"/>
              <a:gd name="T3" fmla="*/ 374 h 2191"/>
              <a:gd name="T4" fmla="*/ 0 w 1224"/>
              <a:gd name="T5" fmla="*/ 2191 h 2191"/>
              <a:gd name="T6" fmla="*/ 0 w 1224"/>
              <a:gd name="T7" fmla="*/ 0 h 2191"/>
            </a:gdLst>
            <a:ahLst/>
            <a:cxnLst>
              <a:cxn ang="0">
                <a:pos x="T0" y="T1"/>
              </a:cxn>
              <a:cxn ang="0">
                <a:pos x="T2" y="T3"/>
              </a:cxn>
              <a:cxn ang="0">
                <a:pos x="T4" y="T5"/>
              </a:cxn>
              <a:cxn ang="0">
                <a:pos x="T6" y="T7"/>
              </a:cxn>
            </a:cxnLst>
            <a:rect l="0" t="0" r="r" b="b"/>
            <a:pathLst>
              <a:path w="1224" h="2191">
                <a:moveTo>
                  <a:pt x="0" y="0"/>
                </a:moveTo>
                <a:cubicBezTo>
                  <a:pt x="436" y="0"/>
                  <a:pt x="862" y="130"/>
                  <a:pt x="1224" y="374"/>
                </a:cubicBezTo>
                <a:lnTo>
                  <a:pt x="0" y="2191"/>
                </a:lnTo>
                <a:lnTo>
                  <a:pt x="0" y="0"/>
                </a:lnTo>
                <a:close/>
              </a:path>
            </a:pathLst>
          </a:custGeom>
          <a:noFill/>
          <a:ln w="17463" cap="flat">
            <a:noFill/>
            <a:prstDash val="solid"/>
            <a:round/>
            <a:headEnd/>
            <a:tailEnd/>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2" name="Freeform: Shape 21">
            <a:extLst>
              <a:ext uri="{FF2B5EF4-FFF2-40B4-BE49-F238E27FC236}">
                <a16:creationId xmlns:a16="http://schemas.microsoft.com/office/drawing/2014/main" xmlns="" id="{3F8E67C5-A2D9-4AA7-B668-DD9ABF411E73}"/>
              </a:ext>
            </a:extLst>
          </p:cNvPr>
          <p:cNvSpPr>
            <a:spLocks/>
          </p:cNvSpPr>
          <p:nvPr/>
        </p:nvSpPr>
        <p:spPr bwMode="auto">
          <a:xfrm>
            <a:off x="2242318" y="1593426"/>
            <a:ext cx="1248559" cy="1744663"/>
          </a:xfrm>
          <a:custGeom>
            <a:avLst/>
            <a:gdLst>
              <a:gd name="connsiteX0" fmla="*/ 507193 w 1248559"/>
              <a:gd name="connsiteY0" fmla="*/ 0 h 1744663"/>
              <a:gd name="connsiteX1" fmla="*/ 1212651 w 1248559"/>
              <a:gd name="connsiteY1" fmla="*/ 1744663 h 1744663"/>
              <a:gd name="connsiteX2" fmla="*/ 350037 w 1248559"/>
              <a:gd name="connsiteY2" fmla="*/ 1562629 h 1744663"/>
              <a:gd name="connsiteX3" fmla="*/ 364489 w 1248559"/>
              <a:gd name="connsiteY3" fmla="*/ 1419272 h 1744663"/>
              <a:gd name="connsiteX4" fmla="*/ 16122 w 1248559"/>
              <a:gd name="connsiteY4" fmla="*/ 764072 h 1744663"/>
              <a:gd name="connsiteX5" fmla="*/ 0 w 1248559"/>
              <a:gd name="connsiteY5" fmla="*/ 755321 h 174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559" h="1744663">
                <a:moveTo>
                  <a:pt x="507193" y="0"/>
                </a:moveTo>
                <a:cubicBezTo>
                  <a:pt x="1074627" y="383087"/>
                  <a:pt x="1352976" y="1073106"/>
                  <a:pt x="1212651" y="1744663"/>
                </a:cubicBezTo>
                <a:lnTo>
                  <a:pt x="350037" y="1562629"/>
                </a:lnTo>
                <a:lnTo>
                  <a:pt x="364489" y="1419272"/>
                </a:lnTo>
                <a:cubicBezTo>
                  <a:pt x="364489" y="1146532"/>
                  <a:pt x="226302" y="906067"/>
                  <a:pt x="16122" y="764072"/>
                </a:cubicBezTo>
                <a:lnTo>
                  <a:pt x="0" y="755321"/>
                </a:lnTo>
                <a:close/>
              </a:path>
            </a:pathLst>
          </a:custGeom>
          <a:solidFill>
            <a:srgbClr val="515081"/>
          </a:solid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3" name="Freeform 19">
            <a:extLst>
              <a:ext uri="{FF2B5EF4-FFF2-40B4-BE49-F238E27FC236}">
                <a16:creationId xmlns:a16="http://schemas.microsoft.com/office/drawing/2014/main" xmlns="" id="{0FB272CB-C45D-4915-8FDE-00996B98B3CF}"/>
              </a:ext>
            </a:extLst>
          </p:cNvPr>
          <p:cNvSpPr>
            <a:spLocks/>
          </p:cNvSpPr>
          <p:nvPr/>
        </p:nvSpPr>
        <p:spPr bwMode="auto">
          <a:xfrm>
            <a:off x="3496051" y="2006512"/>
            <a:ext cx="1300163" cy="1271588"/>
          </a:xfrm>
          <a:custGeom>
            <a:avLst/>
            <a:gdLst>
              <a:gd name="T0" fmla="*/ 1224 w 2327"/>
              <a:gd name="T1" fmla="*/ 0 h 2268"/>
              <a:gd name="T2" fmla="*/ 2144 w 2327"/>
              <a:gd name="T3" fmla="*/ 2268 h 2268"/>
              <a:gd name="T4" fmla="*/ 0 w 2327"/>
              <a:gd name="T5" fmla="*/ 1817 h 2268"/>
              <a:gd name="T6" fmla="*/ 1224 w 2327"/>
              <a:gd name="T7" fmla="*/ 0 h 2268"/>
            </a:gdLst>
            <a:ahLst/>
            <a:cxnLst>
              <a:cxn ang="0">
                <a:pos x="T0" y="T1"/>
              </a:cxn>
              <a:cxn ang="0">
                <a:pos x="T2" y="T3"/>
              </a:cxn>
              <a:cxn ang="0">
                <a:pos x="T4" y="T5"/>
              </a:cxn>
              <a:cxn ang="0">
                <a:pos x="T6" y="T7"/>
              </a:cxn>
            </a:cxnLst>
            <a:rect l="0" t="0" r="r" b="b"/>
            <a:pathLst>
              <a:path w="2327" h="2268">
                <a:moveTo>
                  <a:pt x="1224" y="0"/>
                </a:moveTo>
                <a:cubicBezTo>
                  <a:pt x="1964" y="498"/>
                  <a:pt x="2327" y="1395"/>
                  <a:pt x="2144" y="2268"/>
                </a:cubicBezTo>
                <a:lnTo>
                  <a:pt x="0" y="1817"/>
                </a:lnTo>
                <a:lnTo>
                  <a:pt x="1224" y="0"/>
                </a:lnTo>
                <a:close/>
              </a:path>
            </a:pathLst>
          </a:custGeom>
          <a:noFill/>
          <a:ln w="17463" cap="flat">
            <a:noFill/>
            <a:prstDash val="solid"/>
            <a:round/>
            <a:headEnd/>
            <a:tailEnd/>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4" name="Freeform 21">
            <a:extLst>
              <a:ext uri="{FF2B5EF4-FFF2-40B4-BE49-F238E27FC236}">
                <a16:creationId xmlns:a16="http://schemas.microsoft.com/office/drawing/2014/main" xmlns="" id="{1F1F44DD-5A32-4300-ACED-CBC205D5C979}"/>
              </a:ext>
            </a:extLst>
          </p:cNvPr>
          <p:cNvSpPr>
            <a:spLocks/>
          </p:cNvSpPr>
          <p:nvPr/>
        </p:nvSpPr>
        <p:spPr bwMode="auto">
          <a:xfrm>
            <a:off x="3496051" y="3025688"/>
            <a:ext cx="1198563" cy="1122363"/>
          </a:xfrm>
          <a:custGeom>
            <a:avLst/>
            <a:gdLst>
              <a:gd name="T0" fmla="*/ 2144 w 2144"/>
              <a:gd name="T1" fmla="*/ 451 h 2004"/>
              <a:gd name="T2" fmla="*/ 883 w 2144"/>
              <a:gd name="T3" fmla="*/ 2004 h 2004"/>
              <a:gd name="T4" fmla="*/ 0 w 2144"/>
              <a:gd name="T5" fmla="*/ 0 h 2004"/>
              <a:gd name="T6" fmla="*/ 2144 w 2144"/>
              <a:gd name="T7" fmla="*/ 451 h 2004"/>
            </a:gdLst>
            <a:ahLst/>
            <a:cxnLst>
              <a:cxn ang="0">
                <a:pos x="T0" y="T1"/>
              </a:cxn>
              <a:cxn ang="0">
                <a:pos x="T2" y="T3"/>
              </a:cxn>
              <a:cxn ang="0">
                <a:pos x="T4" y="T5"/>
              </a:cxn>
              <a:cxn ang="0">
                <a:pos x="T6" y="T7"/>
              </a:cxn>
            </a:cxnLst>
            <a:rect l="0" t="0" r="r" b="b"/>
            <a:pathLst>
              <a:path w="2144" h="2004">
                <a:moveTo>
                  <a:pt x="2144" y="451"/>
                </a:moveTo>
                <a:cubicBezTo>
                  <a:pt x="1998" y="1141"/>
                  <a:pt x="1529" y="1719"/>
                  <a:pt x="883" y="2004"/>
                </a:cubicBezTo>
                <a:lnTo>
                  <a:pt x="0" y="0"/>
                </a:lnTo>
                <a:lnTo>
                  <a:pt x="2144" y="451"/>
                </a:lnTo>
                <a:close/>
              </a:path>
            </a:pathLst>
          </a:custGeom>
          <a:noFill/>
          <a:ln w="17463" cap="flat">
            <a:noFill/>
            <a:prstDash val="solid"/>
            <a:round/>
            <a:headEnd/>
            <a:tailEnd/>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5" name="Freeform 23">
            <a:extLst>
              <a:ext uri="{FF2B5EF4-FFF2-40B4-BE49-F238E27FC236}">
                <a16:creationId xmlns:a16="http://schemas.microsoft.com/office/drawing/2014/main" xmlns="" id="{60AB925F-7359-4BF6-911A-6F31E7FD4F34}"/>
              </a:ext>
            </a:extLst>
          </p:cNvPr>
          <p:cNvSpPr>
            <a:spLocks/>
          </p:cNvSpPr>
          <p:nvPr/>
        </p:nvSpPr>
        <p:spPr bwMode="auto">
          <a:xfrm>
            <a:off x="2103812" y="1796962"/>
            <a:ext cx="1885950" cy="2624138"/>
          </a:xfrm>
          <a:custGeom>
            <a:avLst/>
            <a:gdLst>
              <a:gd name="T0" fmla="*/ 3375 w 3375"/>
              <a:gd name="T1" fmla="*/ 4195 h 4683"/>
              <a:gd name="T2" fmla="*/ 488 w 3375"/>
              <a:gd name="T3" fmla="*/ 3074 h 4683"/>
              <a:gd name="T4" fmla="*/ 1610 w 3375"/>
              <a:gd name="T5" fmla="*/ 186 h 4683"/>
              <a:gd name="T6" fmla="*/ 2492 w 3375"/>
              <a:gd name="T7" fmla="*/ 0 h 4683"/>
              <a:gd name="T8" fmla="*/ 2492 w 3375"/>
              <a:gd name="T9" fmla="*/ 2191 h 4683"/>
              <a:gd name="T10" fmla="*/ 3375 w 3375"/>
              <a:gd name="T11" fmla="*/ 4195 h 4683"/>
            </a:gdLst>
            <a:ahLst/>
            <a:cxnLst>
              <a:cxn ang="0">
                <a:pos x="T0" y="T1"/>
              </a:cxn>
              <a:cxn ang="0">
                <a:pos x="T2" y="T3"/>
              </a:cxn>
              <a:cxn ang="0">
                <a:pos x="T4" y="T5"/>
              </a:cxn>
              <a:cxn ang="0">
                <a:pos x="T6" y="T7"/>
              </a:cxn>
              <a:cxn ang="0">
                <a:pos x="T8" y="T9"/>
              </a:cxn>
              <a:cxn ang="0">
                <a:pos x="T10" y="T11"/>
              </a:cxn>
            </a:cxnLst>
            <a:rect l="0" t="0" r="r" b="b"/>
            <a:pathLst>
              <a:path w="3375" h="4683">
                <a:moveTo>
                  <a:pt x="3375" y="4195"/>
                </a:moveTo>
                <a:cubicBezTo>
                  <a:pt x="2268" y="4683"/>
                  <a:pt x="976" y="4180"/>
                  <a:pt x="488" y="3074"/>
                </a:cubicBezTo>
                <a:cubicBezTo>
                  <a:pt x="0" y="1967"/>
                  <a:pt x="503" y="674"/>
                  <a:pt x="1610" y="186"/>
                </a:cubicBezTo>
                <a:cubicBezTo>
                  <a:pt x="1888" y="64"/>
                  <a:pt x="2188" y="0"/>
                  <a:pt x="2492" y="0"/>
                </a:cubicBezTo>
                <a:lnTo>
                  <a:pt x="2492" y="2191"/>
                </a:lnTo>
                <a:lnTo>
                  <a:pt x="3375" y="4195"/>
                </a:lnTo>
                <a:close/>
              </a:path>
            </a:pathLst>
          </a:custGeom>
          <a:noFill/>
          <a:ln w="17463" cap="flat">
            <a:noFill/>
            <a:prstDash val="solid"/>
            <a:round/>
            <a:headEnd/>
            <a:tailEnd/>
          </a:ln>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xmlns="" id="{1865F192-74EF-442B-ADC4-FC58C0568DD2}"/>
              </a:ext>
            </a:extLst>
          </p:cNvPr>
          <p:cNvSpPr txBox="1"/>
          <p:nvPr/>
        </p:nvSpPr>
        <p:spPr>
          <a:xfrm>
            <a:off x="3250148" y="1747400"/>
            <a:ext cx="8062285" cy="1107996"/>
          </a:xfrm>
          <a:prstGeom prst="rect">
            <a:avLst/>
          </a:prstGeom>
          <a:noFill/>
          <a:effectLst/>
        </p:spPr>
        <p:txBody>
          <a:bodyPr wrap="square" lIns="0" tIns="0" rIns="0" bIns="0" rtlCol="0">
            <a:spAutoFit/>
          </a:bodyPr>
          <a:lstStyle/>
          <a:p>
            <a:pPr algn="r"/>
            <a:r>
              <a:rPr lang="en-US" sz="2400" b="1" dirty="0">
                <a:ea typeface="Open Sans" panose="020B0606030504020204" pitchFamily="34" charset="0"/>
                <a:cs typeface="Open Sans" panose="020B0606030504020204" pitchFamily="34" charset="0"/>
              </a:rPr>
              <a:t>Revisit the research already conducted to track the implementation of the 31 short and long term recommendations of the PRC</a:t>
            </a:r>
          </a:p>
        </p:txBody>
      </p:sp>
      <p:sp>
        <p:nvSpPr>
          <p:cNvPr id="28" name="TextBox 27">
            <a:extLst>
              <a:ext uri="{FF2B5EF4-FFF2-40B4-BE49-F238E27FC236}">
                <a16:creationId xmlns:a16="http://schemas.microsoft.com/office/drawing/2014/main" xmlns="" id="{406E0E01-A123-40E0-8795-94949583A8DE}"/>
              </a:ext>
            </a:extLst>
          </p:cNvPr>
          <p:cNvSpPr txBox="1"/>
          <p:nvPr/>
        </p:nvSpPr>
        <p:spPr>
          <a:xfrm>
            <a:off x="7431250" y="3151580"/>
            <a:ext cx="3881183" cy="1231106"/>
          </a:xfrm>
          <a:prstGeom prst="rect">
            <a:avLst/>
          </a:prstGeom>
          <a:noFill/>
          <a:effectLst/>
        </p:spPr>
        <p:txBody>
          <a:bodyPr wrap="square" lIns="0" tIns="0" rIns="0" bIns="0" rtlCol="0">
            <a:spAutoFit/>
          </a:bodyPr>
          <a:lstStyle/>
          <a:p>
            <a:pPr marL="171450" indent="-171450">
              <a:spcAft>
                <a:spcPts val="1000"/>
              </a:spcAft>
              <a:buFont typeface="Arial" panose="020B0604020202020204" pitchFamily="34" charset="0"/>
              <a:buChar char="•"/>
            </a:pPr>
            <a:r>
              <a:rPr lang="en-US" sz="2000" dirty="0">
                <a:solidFill>
                  <a:schemeClr val="tx1">
                    <a:lumMod val="50000"/>
                  </a:schemeClr>
                </a:solidFill>
                <a:ea typeface="Open Sans" panose="020B0606030504020204" pitchFamily="34" charset="0"/>
                <a:cs typeface="Open Sans" panose="020B0606030504020204" pitchFamily="34" charset="0"/>
              </a:rPr>
              <a:t>Recommendations 8, 31, 27 and 28 are critical given the current concerns raised by  the 2018 </a:t>
            </a:r>
            <a:r>
              <a:rPr lang="en-US" sz="2000" dirty="0" smtClean="0">
                <a:solidFill>
                  <a:schemeClr val="tx1">
                    <a:lumMod val="50000"/>
                  </a:schemeClr>
                </a:solidFill>
                <a:ea typeface="Open Sans" panose="020B0606030504020204" pitchFamily="34" charset="0"/>
                <a:cs typeface="Open Sans" panose="020B0606030504020204" pitchFamily="34" charset="0"/>
              </a:rPr>
              <a:t>MTBPS</a:t>
            </a:r>
            <a:endParaRPr lang="en-US" sz="2000" dirty="0">
              <a:solidFill>
                <a:schemeClr val="tx1">
                  <a:lumMod val="50000"/>
                </a:schemeClr>
              </a:solidFill>
              <a:ea typeface="Open Sans" panose="020B0606030504020204" pitchFamily="34" charset="0"/>
              <a:cs typeface="Open Sans" panose="020B0606030504020204" pitchFamily="34" charset="0"/>
            </a:endParaRPr>
          </a:p>
        </p:txBody>
      </p:sp>
      <p:sp>
        <p:nvSpPr>
          <p:cNvPr id="30" name="Freeform: Shape 29">
            <a:extLst>
              <a:ext uri="{FF2B5EF4-FFF2-40B4-BE49-F238E27FC236}">
                <a16:creationId xmlns:a16="http://schemas.microsoft.com/office/drawing/2014/main" xmlns="" id="{2835C9E7-E318-40AF-9A40-40758E106DAE}"/>
              </a:ext>
            </a:extLst>
          </p:cNvPr>
          <p:cNvSpPr>
            <a:spLocks/>
          </p:cNvSpPr>
          <p:nvPr/>
        </p:nvSpPr>
        <p:spPr bwMode="auto">
          <a:xfrm>
            <a:off x="1810942" y="1572787"/>
            <a:ext cx="793750" cy="777860"/>
          </a:xfrm>
          <a:custGeom>
            <a:avLst/>
            <a:gdLst>
              <a:gd name="connsiteX0" fmla="*/ 0 w 793750"/>
              <a:gd name="connsiteY0" fmla="*/ 0 h 777860"/>
              <a:gd name="connsiteX1" fmla="*/ 793750 w 793750"/>
              <a:gd name="connsiteY1" fmla="*/ 243343 h 777860"/>
              <a:gd name="connsiteX2" fmla="*/ 434876 w 793750"/>
              <a:gd name="connsiteY2" fmla="*/ 777860 h 777860"/>
              <a:gd name="connsiteX3" fmla="*/ 313279 w 793750"/>
              <a:gd name="connsiteY3" fmla="*/ 711860 h 777860"/>
              <a:gd name="connsiteX4" fmla="*/ 5719 w 793750"/>
              <a:gd name="connsiteY4" fmla="*/ 649766 h 777860"/>
              <a:gd name="connsiteX5" fmla="*/ 0 w 793750"/>
              <a:gd name="connsiteY5" fmla="*/ 650343 h 77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750" h="777860">
                <a:moveTo>
                  <a:pt x="0" y="0"/>
                </a:moveTo>
                <a:cubicBezTo>
                  <a:pt x="282741" y="0"/>
                  <a:pt x="558997" y="84585"/>
                  <a:pt x="793750" y="243343"/>
                </a:cubicBezTo>
                <a:lnTo>
                  <a:pt x="434876" y="777860"/>
                </a:lnTo>
                <a:lnTo>
                  <a:pt x="313279" y="711860"/>
                </a:lnTo>
                <a:cubicBezTo>
                  <a:pt x="218747" y="671876"/>
                  <a:pt x="114815" y="649766"/>
                  <a:pt x="5719" y="649766"/>
                </a:cubicBezTo>
                <a:lnTo>
                  <a:pt x="0" y="650343"/>
                </a:lnTo>
                <a:close/>
              </a:path>
            </a:pathLst>
          </a:custGeom>
          <a:solidFill>
            <a:schemeClr val="tx1"/>
          </a:solid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1" name="Oval 30">
            <a:extLst>
              <a:ext uri="{FF2B5EF4-FFF2-40B4-BE49-F238E27FC236}">
                <a16:creationId xmlns:a16="http://schemas.microsoft.com/office/drawing/2014/main" xmlns="" id="{A7687F98-7202-47C8-B871-489817D452C9}"/>
              </a:ext>
            </a:extLst>
          </p:cNvPr>
          <p:cNvSpPr/>
          <p:nvPr/>
        </p:nvSpPr>
        <p:spPr bwMode="auto">
          <a:xfrm>
            <a:off x="1398810" y="2581952"/>
            <a:ext cx="808388" cy="808388"/>
          </a:xfrm>
          <a:prstGeom prst="ellipse">
            <a:avLst/>
          </a:prstGeom>
          <a:solidFill>
            <a:schemeClr val="accent1">
              <a:lumMod val="75000"/>
            </a:schemeClr>
          </a:solidFill>
          <a:ln w="12700">
            <a:noFill/>
            <a:round/>
            <a:headEnd/>
            <a:tailEnd/>
          </a:ln>
          <a:effectLst/>
        </p:spPr>
        <p:txBody>
          <a:bodyPr wrap="square" lIns="0" tIns="0" rIns="0" bIns="0" rtlCol="0" anchor="t">
            <a:noAutofit/>
          </a:bodyPr>
          <a:lstStyle/>
          <a:p>
            <a:pPr algn="l"/>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8" name="Google Shape;516;p40"/>
          <p:cNvGrpSpPr/>
          <p:nvPr/>
        </p:nvGrpSpPr>
        <p:grpSpPr>
          <a:xfrm>
            <a:off x="465754" y="4642171"/>
            <a:ext cx="342882" cy="350068"/>
            <a:chOff x="3951850" y="2985350"/>
            <a:chExt cx="407950" cy="416500"/>
          </a:xfrm>
        </p:grpSpPr>
        <p:sp>
          <p:nvSpPr>
            <p:cNvPr id="42" name="Google Shape;517;p40"/>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18;p40"/>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19;p40"/>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20;p40"/>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solidFill>
              <a:schemeClr val="tx1"/>
            </a:solidFill>
            <a:ln w="121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6;p40"/>
          <p:cNvGrpSpPr/>
          <p:nvPr/>
        </p:nvGrpSpPr>
        <p:grpSpPr>
          <a:xfrm>
            <a:off x="668799" y="2850654"/>
            <a:ext cx="342882" cy="350068"/>
            <a:chOff x="3951850" y="2985350"/>
            <a:chExt cx="407950" cy="416500"/>
          </a:xfrm>
        </p:grpSpPr>
        <p:sp>
          <p:nvSpPr>
            <p:cNvPr id="52" name="Google Shape;517;p40"/>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18;p40"/>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19;p40"/>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20;p40"/>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solidFill>
              <a:schemeClr val="tx1"/>
            </a:solidFill>
            <a:ln w="1217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494;p40"/>
          <p:cNvSpPr/>
          <p:nvPr/>
        </p:nvSpPr>
        <p:spPr>
          <a:xfrm>
            <a:off x="1976437" y="1744264"/>
            <a:ext cx="320378" cy="337776"/>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chemeClr val="bg1"/>
          </a:solid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94;p40"/>
          <p:cNvSpPr/>
          <p:nvPr/>
        </p:nvSpPr>
        <p:spPr>
          <a:xfrm>
            <a:off x="3412130" y="4639517"/>
            <a:ext cx="390811" cy="473087"/>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395;p40"/>
          <p:cNvGrpSpPr/>
          <p:nvPr/>
        </p:nvGrpSpPr>
        <p:grpSpPr>
          <a:xfrm>
            <a:off x="6278812" y="4666437"/>
            <a:ext cx="490053" cy="419247"/>
            <a:chOff x="1934025" y="1001650"/>
            <a:chExt cx="415300" cy="355600"/>
          </a:xfrm>
        </p:grpSpPr>
        <p:sp>
          <p:nvSpPr>
            <p:cNvPr id="59" name="Google Shape;396;p40"/>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97;p40"/>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98;p40"/>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99;p40"/>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395;p40"/>
          <p:cNvGrpSpPr/>
          <p:nvPr/>
        </p:nvGrpSpPr>
        <p:grpSpPr>
          <a:xfrm>
            <a:off x="2721165" y="2341618"/>
            <a:ext cx="490570" cy="372059"/>
            <a:chOff x="1934025" y="1001650"/>
            <a:chExt cx="415300" cy="355600"/>
          </a:xfrm>
        </p:grpSpPr>
        <p:sp>
          <p:nvSpPr>
            <p:cNvPr id="64" name="Google Shape;396;p40"/>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65" name="Google Shape;397;p40"/>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66" name="Google Shape;398;p40"/>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67" name="Google Shape;399;p40"/>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grpSp>
        <p:nvGrpSpPr>
          <p:cNvPr id="68" name="Google Shape;387;p40"/>
          <p:cNvGrpSpPr/>
          <p:nvPr/>
        </p:nvGrpSpPr>
        <p:grpSpPr>
          <a:xfrm>
            <a:off x="9422026" y="4674952"/>
            <a:ext cx="342882" cy="418128"/>
            <a:chOff x="596350" y="929175"/>
            <a:chExt cx="407950" cy="497475"/>
          </a:xfrm>
        </p:grpSpPr>
        <p:sp>
          <p:nvSpPr>
            <p:cNvPr id="69" name="Google Shape;388;p40"/>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89;p40"/>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90;p40"/>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91;p40"/>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92;p40"/>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93;p40"/>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94;p40"/>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387;p40"/>
          <p:cNvGrpSpPr/>
          <p:nvPr/>
        </p:nvGrpSpPr>
        <p:grpSpPr>
          <a:xfrm>
            <a:off x="2523715" y="3483718"/>
            <a:ext cx="267484" cy="335073"/>
            <a:chOff x="596350" y="929175"/>
            <a:chExt cx="407950" cy="497475"/>
          </a:xfrm>
        </p:grpSpPr>
        <p:sp>
          <p:nvSpPr>
            <p:cNvPr id="77" name="Google Shape;388;p40"/>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89;p40"/>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90;p40"/>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91;p40"/>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92;p40"/>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93;p40"/>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94;p40"/>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1306978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8"/>
        <p:cNvGrpSpPr/>
        <p:nvPr/>
      </p:nvGrpSpPr>
      <p:grpSpPr>
        <a:xfrm>
          <a:off x="0" y="0"/>
          <a:ext cx="0" cy="0"/>
          <a:chOff x="0" y="0"/>
          <a:chExt cx="0" cy="0"/>
        </a:xfrm>
      </p:grpSpPr>
      <p:sp>
        <p:nvSpPr>
          <p:cNvPr id="359" name="Google Shape;359;p14"/>
          <p:cNvSpPr txBox="1">
            <a:spLocks noGrp="1"/>
          </p:cNvSpPr>
          <p:nvPr>
            <p:ph type="ctrTitle"/>
          </p:nvPr>
        </p:nvSpPr>
        <p:spPr>
          <a:xfrm>
            <a:off x="3646666" y="2459310"/>
            <a:ext cx="7518400" cy="2144475"/>
          </a:xfrm>
          <a:prstGeom prst="rect">
            <a:avLst/>
          </a:prstGeom>
        </p:spPr>
        <p:txBody>
          <a:bodyPr spcFirstLastPara="1" vert="horz" wrap="square" lIns="121900" tIns="121900" rIns="121900" bIns="121900" rtlCol="0" anchor="b" anchorCtr="0">
            <a:noAutofit/>
          </a:bodyPr>
          <a:lstStyle/>
          <a:p>
            <a:pPr algn="r"/>
            <a:r>
              <a:rPr lang="en" dirty="0" smtClean="0"/>
              <a:t>Green Rese</a:t>
            </a:r>
            <a:r>
              <a:rPr lang="en-ZA" dirty="0" smtClean="0"/>
              <a:t>arch &amp; Development in South Africa</a:t>
            </a:r>
            <a:endParaRPr dirty="0"/>
          </a:p>
        </p:txBody>
      </p:sp>
      <p:sp>
        <p:nvSpPr>
          <p:cNvPr id="361" name="Google Shape;361;p14"/>
          <p:cNvSpPr txBox="1"/>
          <p:nvPr/>
        </p:nvSpPr>
        <p:spPr>
          <a:xfrm>
            <a:off x="546100" y="2235200"/>
            <a:ext cx="2756000" cy="2362400"/>
          </a:xfrm>
          <a:prstGeom prst="rect">
            <a:avLst/>
          </a:prstGeom>
          <a:no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dirty="0">
              <a:ln>
                <a:noFill/>
              </a:ln>
              <a:solidFill>
                <a:srgbClr val="FFFFFF"/>
              </a:solidFill>
              <a:effectLst/>
              <a:uLnTx/>
              <a:uFillTx/>
              <a:latin typeface="Arial" panose="020B0604020202020204"/>
              <a:ea typeface="+mn-ea"/>
              <a:cs typeface="Arial"/>
            </a:endParaRPr>
          </a:p>
        </p:txBody>
      </p:sp>
      <p:grpSp>
        <p:nvGrpSpPr>
          <p:cNvPr id="10" name="Google Shape;807;p38"/>
          <p:cNvGrpSpPr/>
          <p:nvPr/>
        </p:nvGrpSpPr>
        <p:grpSpPr>
          <a:xfrm>
            <a:off x="1619725" y="3021330"/>
            <a:ext cx="602970" cy="839403"/>
            <a:chOff x="2624850" y="4296000"/>
            <a:chExt cx="380400" cy="495825"/>
          </a:xfrm>
        </p:grpSpPr>
        <p:sp>
          <p:nvSpPr>
            <p:cNvPr id="11" name="Google Shape;808;p38"/>
            <p:cNvSpPr/>
            <p:nvPr/>
          </p:nvSpPr>
          <p:spPr>
            <a:xfrm>
              <a:off x="2845875" y="4296000"/>
              <a:ext cx="126425" cy="125800"/>
            </a:xfrm>
            <a:custGeom>
              <a:avLst/>
              <a:gdLst/>
              <a:ahLst/>
              <a:cxnLst/>
              <a:rect l="l" t="t" r="r" b="b"/>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09;p38"/>
            <p:cNvSpPr/>
            <p:nvPr/>
          </p:nvSpPr>
          <p:spPr>
            <a:xfrm>
              <a:off x="2635850" y="4316150"/>
              <a:ext cx="369400" cy="475675"/>
            </a:xfrm>
            <a:custGeom>
              <a:avLst/>
              <a:gdLst/>
              <a:ahLst/>
              <a:cxnLst/>
              <a:rect l="l" t="t" r="r" b="b"/>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10;p38"/>
            <p:cNvSpPr/>
            <p:nvPr/>
          </p:nvSpPr>
          <p:spPr>
            <a:xfrm>
              <a:off x="2624850" y="4357675"/>
              <a:ext cx="171600" cy="171600"/>
            </a:xfrm>
            <a:custGeom>
              <a:avLst/>
              <a:gdLst/>
              <a:ahLst/>
              <a:cxnLst/>
              <a:rect l="l" t="t" r="r" b="b"/>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13014829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xmlns="" val="2522850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xmlns="" val="36334514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xmlns="" val="17832949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xmlns="" val="12681494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xmlns="" val="809120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36094" y="3"/>
            <a:ext cx="6119813" cy="981075"/>
          </a:xfrm>
        </p:spPr>
        <p:txBody>
          <a:bodyPr/>
          <a:lstStyle/>
          <a:p>
            <a:pPr>
              <a:defRPr/>
            </a:pPr>
            <a:r>
              <a:rPr lang="en-US" altLang="en-US" sz="3600" dirty="0">
                <a:solidFill>
                  <a:schemeClr val="bg1"/>
                </a:solidFill>
              </a:rPr>
              <a:t>Economic malaise</a:t>
            </a: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2C3A2C0C-54CE-4A15-8DE0-19B258F93B5B}" type="slidenum">
              <a:rPr lang="es-ES" altLang="en-US">
                <a:solidFill>
                  <a:srgbClr val="000000"/>
                </a:solidFill>
                <a:latin typeface="Arial" panose="020B0604020202020204" pitchFamily="34" charset="0"/>
                <a:cs typeface="Arial" panose="020B0604020202020204" pitchFamily="34" charset="0"/>
              </a:rPr>
              <a:pPr fontAlgn="base">
                <a:spcBef>
                  <a:spcPct val="0"/>
                </a:spcBef>
                <a:spcAft>
                  <a:spcPct val="0"/>
                </a:spcAft>
                <a:defRPr/>
              </a:pPr>
              <a:t>5</a:t>
            </a:fld>
            <a:endParaRPr lang="es-ES" altLang="en-US">
              <a:solidFill>
                <a:srgbClr val="000000"/>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345368" y="1325113"/>
            <a:ext cx="10588244" cy="5158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dirty="0"/>
              <a:t>Downward revision of </a:t>
            </a:r>
            <a:r>
              <a:rPr lang="en-ZA" dirty="0" smtClean="0"/>
              <a:t>2018 </a:t>
            </a:r>
            <a:r>
              <a:rPr lang="en-ZA" dirty="0"/>
              <a:t>growth forecasts (from </a:t>
            </a:r>
            <a:r>
              <a:rPr lang="en-ZA" dirty="0" smtClean="0"/>
              <a:t>1.5% </a:t>
            </a:r>
            <a:r>
              <a:rPr lang="en-ZA" dirty="0"/>
              <a:t>to 0.7%)</a:t>
            </a:r>
          </a:p>
          <a:p>
            <a:pPr lvl="1"/>
            <a:r>
              <a:rPr lang="en-ZA" dirty="0"/>
              <a:t>Recession </a:t>
            </a:r>
            <a:r>
              <a:rPr lang="en-ZA" dirty="0" smtClean="0"/>
              <a:t>in 1</a:t>
            </a:r>
            <a:r>
              <a:rPr lang="en-ZA" baseline="30000" dirty="0" smtClean="0"/>
              <a:t>st</a:t>
            </a:r>
            <a:r>
              <a:rPr lang="en-ZA" dirty="0" smtClean="0"/>
              <a:t> half of 2018</a:t>
            </a:r>
            <a:endParaRPr lang="en-ZA" dirty="0"/>
          </a:p>
          <a:p>
            <a:pPr lvl="1"/>
            <a:r>
              <a:rPr lang="en-ZA" dirty="0"/>
              <a:t>Economic </a:t>
            </a:r>
            <a:r>
              <a:rPr lang="en-ZA" dirty="0" smtClean="0"/>
              <a:t>growth average 1.8% p.a. since 2008 </a:t>
            </a:r>
            <a:endParaRPr lang="en-ZA" dirty="0"/>
          </a:p>
          <a:p>
            <a:pPr lvl="1"/>
            <a:r>
              <a:rPr lang="en-ZA" dirty="0" smtClean="0"/>
              <a:t>Well </a:t>
            </a:r>
            <a:r>
              <a:rPr lang="en-ZA" dirty="0"/>
              <a:t>below NDP target </a:t>
            </a:r>
            <a:r>
              <a:rPr lang="en-ZA" dirty="0" smtClean="0"/>
              <a:t>- 5.4</a:t>
            </a:r>
            <a:r>
              <a:rPr lang="en-ZA" dirty="0"/>
              <a:t>% GDP growth p.a</a:t>
            </a:r>
            <a:r>
              <a:rPr lang="en-ZA" dirty="0" smtClean="0"/>
              <a:t>.</a:t>
            </a:r>
          </a:p>
          <a:p>
            <a:pPr lvl="1"/>
            <a:r>
              <a:rPr lang="en-ZA" dirty="0" smtClean="0"/>
              <a:t>Latest (narrow) unemployment rate up to 27.5% (October 2018)</a:t>
            </a:r>
          </a:p>
          <a:p>
            <a:pPr lvl="1"/>
            <a:r>
              <a:rPr lang="en-ZA" dirty="0" smtClean="0"/>
              <a:t>Falling GDP per capita</a:t>
            </a:r>
            <a:endParaRPr lang="en-ZA" dirty="0"/>
          </a:p>
          <a:p>
            <a:r>
              <a:rPr lang="en-ZA" dirty="0"/>
              <a:t>T</a:t>
            </a:r>
            <a:r>
              <a:rPr lang="en-ZA" dirty="0" smtClean="0"/>
              <a:t>ax revenues down by R27bn in 2018/19 as </a:t>
            </a:r>
            <a:r>
              <a:rPr lang="en-ZA" dirty="0"/>
              <a:t>a </a:t>
            </a:r>
            <a:r>
              <a:rPr lang="en-ZA" dirty="0" smtClean="0"/>
              <a:t>result</a:t>
            </a:r>
            <a:endParaRPr lang="en-ZA" dirty="0"/>
          </a:p>
          <a:p>
            <a:pPr lvl="1"/>
            <a:r>
              <a:rPr lang="en-ZA" dirty="0"/>
              <a:t>L</a:t>
            </a:r>
            <a:r>
              <a:rPr lang="en-ZA" dirty="0" smtClean="0"/>
              <a:t>ow </a:t>
            </a:r>
            <a:r>
              <a:rPr lang="en-ZA" dirty="0"/>
              <a:t>growth undermines the fiscal framework </a:t>
            </a:r>
          </a:p>
          <a:p>
            <a:pPr lvl="1"/>
            <a:r>
              <a:rPr lang="en-ZA" dirty="0" smtClean="0"/>
              <a:t>Reduces </a:t>
            </a:r>
            <a:r>
              <a:rPr lang="en-ZA" dirty="0"/>
              <a:t>spending and </a:t>
            </a:r>
            <a:r>
              <a:rPr lang="en-ZA" dirty="0" smtClean="0"/>
              <a:t>requires selective </a:t>
            </a:r>
            <a:r>
              <a:rPr lang="en-ZA" dirty="0"/>
              <a:t>tax </a:t>
            </a:r>
            <a:r>
              <a:rPr lang="en-ZA" dirty="0" smtClean="0"/>
              <a:t>increases</a:t>
            </a:r>
          </a:p>
          <a:p>
            <a:r>
              <a:rPr lang="en-ZA" dirty="0" smtClean="0"/>
              <a:t>Sectoral weaknesses – Agriculture, Mining and Manufacturing</a:t>
            </a:r>
            <a:endParaRPr lang="en-ZA" dirty="0"/>
          </a:p>
          <a:p>
            <a:r>
              <a:rPr lang="en-ZA" dirty="0" smtClean="0"/>
              <a:t>30.4 </a:t>
            </a:r>
            <a:r>
              <a:rPr lang="en-ZA" dirty="0"/>
              <a:t>million living below the poverty </a:t>
            </a:r>
            <a:r>
              <a:rPr lang="en-ZA" dirty="0" smtClean="0"/>
              <a:t>line</a:t>
            </a:r>
            <a:endParaRPr lang="en-ZA" dirty="0"/>
          </a:p>
        </p:txBody>
      </p:sp>
    </p:spTree>
    <p:extLst>
      <p:ext uri="{BB962C8B-B14F-4D97-AF65-F5344CB8AC3E}">
        <p14:creationId xmlns:p14="http://schemas.microsoft.com/office/powerpoint/2010/main" xmlns="" val="17483947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46986" y="161018"/>
            <a:ext cx="8399416" cy="981075"/>
          </a:xfrm>
        </p:spPr>
        <p:txBody>
          <a:bodyPr/>
          <a:lstStyle/>
          <a:p>
            <a:pPr>
              <a:defRPr/>
            </a:pPr>
            <a:r>
              <a:rPr lang="en-US" altLang="en-US" sz="3600" dirty="0" smtClean="0">
                <a:solidFill>
                  <a:schemeClr val="bg1"/>
                </a:solidFill>
              </a:rPr>
              <a:t>Summary of salient points</a:t>
            </a:r>
            <a:endParaRPr lang="en-US" altLang="en-US" sz="3600" dirty="0">
              <a:solidFill>
                <a:schemeClr val="bg1"/>
              </a:solidFill>
            </a:endParaRP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3A2C0C-54CE-4A15-8DE0-19B258F93B5B}" type="slidenum">
              <a:rPr kumimoji="0" lang="es-E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510987" y="1244604"/>
            <a:ext cx="11323961" cy="52476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2400" dirty="0" smtClean="0"/>
              <a:t>Spending priorities are: reducing poverty and inequality, increasing employment and inclusive growth</a:t>
            </a:r>
          </a:p>
          <a:p>
            <a:r>
              <a:rPr lang="en-ZA" sz="2400" dirty="0" smtClean="0"/>
              <a:t>Also improving spending efficiency, government capacity and governance</a:t>
            </a:r>
          </a:p>
          <a:p>
            <a:r>
              <a:rPr lang="en-ZA" sz="2400" dirty="0"/>
              <a:t>Strengthening public institutions and SOEs</a:t>
            </a:r>
          </a:p>
          <a:p>
            <a:r>
              <a:rPr lang="en-ZA" sz="2400" dirty="0"/>
              <a:t>Structural reforms</a:t>
            </a:r>
            <a:r>
              <a:rPr lang="en-ZA" sz="2400" dirty="0" smtClean="0"/>
              <a:t>?</a:t>
            </a:r>
          </a:p>
          <a:p>
            <a:r>
              <a:rPr lang="en-US" sz="2400" dirty="0"/>
              <a:t>More emphasis on attracting private investment – “blended finance” = partnership and/or </a:t>
            </a:r>
            <a:r>
              <a:rPr lang="en-US" sz="2400" dirty="0" err="1"/>
              <a:t>privatisation</a:t>
            </a:r>
            <a:r>
              <a:rPr lang="en-US" sz="2400" dirty="0"/>
              <a:t>?</a:t>
            </a:r>
          </a:p>
          <a:p>
            <a:pPr>
              <a:lnSpc>
                <a:spcPct val="145000"/>
              </a:lnSpc>
            </a:pPr>
            <a:r>
              <a:rPr lang="en-US" sz="2400" dirty="0" smtClean="0"/>
              <a:t>Education</a:t>
            </a:r>
            <a:r>
              <a:rPr lang="en-US" sz="2400" dirty="0"/>
              <a:t>, skills development, and the development of 4IR innovation capabilities are intertwined. Optimizing capability development will require </a:t>
            </a:r>
          </a:p>
          <a:p>
            <a:pPr lvl="1">
              <a:lnSpc>
                <a:spcPct val="145000"/>
              </a:lnSpc>
            </a:pPr>
            <a:r>
              <a:rPr lang="en-US" sz="1800" dirty="0"/>
              <a:t>understanding the nature of changes to skills supply and demand, and </a:t>
            </a:r>
          </a:p>
          <a:p>
            <a:pPr lvl="1">
              <a:lnSpc>
                <a:spcPct val="145000"/>
              </a:lnSpc>
            </a:pPr>
            <a:r>
              <a:rPr lang="en-US" sz="1800" dirty="0"/>
              <a:t>resources  for skills development</a:t>
            </a:r>
            <a:r>
              <a:rPr lang="en-US" sz="1800" dirty="0" smtClean="0"/>
              <a:t>.</a:t>
            </a:r>
          </a:p>
          <a:p>
            <a:pPr>
              <a:lnSpc>
                <a:spcPct val="145000"/>
              </a:lnSpc>
            </a:pPr>
            <a:endParaRPr lang="en-US" sz="2400" dirty="0"/>
          </a:p>
          <a:p>
            <a:pPr marL="514350" indent="-514350">
              <a:lnSpc>
                <a:spcPct val="145000"/>
              </a:lnSpc>
              <a:buFontTx/>
              <a:buAutoNum type="arabicParenR"/>
            </a:pPr>
            <a:endParaRPr lang="en-US" sz="2400" dirty="0"/>
          </a:p>
          <a:p>
            <a:endParaRPr lang="en-ZA" sz="2400" dirty="0" smtClean="0"/>
          </a:p>
          <a:p>
            <a:endParaRPr lang="en-ZA" sz="2400" dirty="0" smtClean="0"/>
          </a:p>
          <a:p>
            <a:endParaRPr lang="en-ZA" sz="2400" dirty="0" smtClean="0"/>
          </a:p>
        </p:txBody>
      </p:sp>
    </p:spTree>
    <p:extLst>
      <p:ext uri="{BB962C8B-B14F-4D97-AF65-F5344CB8AC3E}">
        <p14:creationId xmlns:p14="http://schemas.microsoft.com/office/powerpoint/2010/main" xmlns="" val="13444729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46986" y="161018"/>
            <a:ext cx="8399416" cy="981075"/>
          </a:xfrm>
        </p:spPr>
        <p:txBody>
          <a:bodyPr/>
          <a:lstStyle/>
          <a:p>
            <a:pPr>
              <a:defRPr/>
            </a:pPr>
            <a:r>
              <a:rPr lang="en-US" altLang="en-US" sz="3600" dirty="0">
                <a:solidFill>
                  <a:schemeClr val="bg1"/>
                </a:solidFill>
              </a:rPr>
              <a:t>Summary of salient </a:t>
            </a:r>
            <a:r>
              <a:rPr lang="en-US" altLang="en-US" sz="3600" dirty="0" smtClean="0">
                <a:solidFill>
                  <a:schemeClr val="bg1"/>
                </a:solidFill>
              </a:rPr>
              <a:t>points </a:t>
            </a:r>
            <a:r>
              <a:rPr lang="en-US" altLang="en-US" sz="2000" dirty="0" smtClean="0">
                <a:solidFill>
                  <a:schemeClr val="bg1"/>
                </a:solidFill>
              </a:rPr>
              <a:t>continued</a:t>
            </a:r>
            <a:endParaRPr lang="en-US" altLang="en-US" sz="2000" dirty="0">
              <a:solidFill>
                <a:schemeClr val="bg1"/>
              </a:solidFill>
            </a:endParaRP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3A2C0C-54CE-4A15-8DE0-19B258F93B5B}" type="slidenum">
              <a:rPr kumimoji="0" lang="es-E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248194" y="1142093"/>
            <a:ext cx="11782697" cy="52476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5000"/>
              </a:lnSpc>
            </a:pPr>
            <a:r>
              <a:rPr lang="en-US" sz="1800" dirty="0" smtClean="0"/>
              <a:t>As </a:t>
            </a:r>
            <a:r>
              <a:rPr lang="en-US" sz="1800" dirty="0"/>
              <a:t>in previous years, the government must again be commended for continuing to provide the bulk of the funding of up to 80% of the cost of the national HIV </a:t>
            </a:r>
            <a:r>
              <a:rPr lang="en-US" sz="1800" dirty="0" smtClean="0"/>
              <a:t>response.</a:t>
            </a:r>
          </a:p>
          <a:p>
            <a:pPr>
              <a:lnSpc>
                <a:spcPct val="145000"/>
              </a:lnSpc>
            </a:pPr>
            <a:r>
              <a:rPr lang="en-US" sz="1800" dirty="0"/>
              <a:t>The transition </a:t>
            </a:r>
            <a:r>
              <a:rPr lang="en-US" sz="1800" dirty="0" smtClean="0"/>
              <a:t>to </a:t>
            </a:r>
            <a:r>
              <a:rPr lang="en-US" sz="1800" dirty="0"/>
              <a:t>NHI is imperative in light of The National Development Plan’s aim to achieve a significant shift in equity, efficiency and quality of healthcare service provision by </a:t>
            </a:r>
            <a:r>
              <a:rPr lang="en-US" sz="1800" dirty="0" smtClean="0"/>
              <a:t>2030</a:t>
            </a:r>
          </a:p>
          <a:p>
            <a:pPr lvl="1">
              <a:lnSpc>
                <a:spcPct val="145000"/>
              </a:lnSpc>
            </a:pPr>
            <a:r>
              <a:rPr lang="en-US" sz="1600" dirty="0" smtClean="0"/>
              <a:t>However</a:t>
            </a:r>
            <a:r>
              <a:rPr lang="en-US" sz="1600" dirty="0"/>
              <a:t>, constraints in fiscal space asks serious questions as to how exactly the country needs to pursue the quest for universal health care (UHC) in the short-, medium- and </a:t>
            </a:r>
            <a:r>
              <a:rPr lang="en-US" sz="1600" dirty="0" smtClean="0"/>
              <a:t>longer-term</a:t>
            </a:r>
          </a:p>
          <a:p>
            <a:pPr marL="285750" indent="-285750">
              <a:lnSpc>
                <a:spcPct val="145000"/>
              </a:lnSpc>
            </a:pPr>
            <a:r>
              <a:rPr lang="en-US" sz="1800" dirty="0"/>
              <a:t>While many important healthcare </a:t>
            </a:r>
            <a:r>
              <a:rPr lang="en-US" sz="1800" dirty="0" err="1"/>
              <a:t>programmes</a:t>
            </a:r>
            <a:r>
              <a:rPr lang="en-US" sz="1800" dirty="0"/>
              <a:t> are being implemented and scaled up, there </a:t>
            </a:r>
            <a:r>
              <a:rPr lang="en-US" sz="1800" dirty="0" smtClean="0"/>
              <a:t>are, </a:t>
            </a:r>
            <a:r>
              <a:rPr lang="en-US" sz="1800" dirty="0"/>
              <a:t>in some </a:t>
            </a:r>
            <a:r>
              <a:rPr lang="en-US" sz="1800" dirty="0" smtClean="0"/>
              <a:t>instances, a </a:t>
            </a:r>
            <a:r>
              <a:rPr lang="en-US" sz="1800" dirty="0"/>
              <a:t>lack of funding for large-scale prospective impact assessments, examples being the </a:t>
            </a:r>
          </a:p>
          <a:p>
            <a:pPr marL="742950" lvl="1" indent="-285750">
              <a:lnSpc>
                <a:spcPct val="145000"/>
              </a:lnSpc>
            </a:pPr>
            <a:r>
              <a:rPr lang="en-US" sz="1600" dirty="0" smtClean="0"/>
              <a:t>Integrated </a:t>
            </a:r>
            <a:r>
              <a:rPr lang="en-US" sz="1600" dirty="0"/>
              <a:t>school health programme (ISHP), the implementation of the sugar tax, and proposed changes in tobacco control</a:t>
            </a:r>
          </a:p>
          <a:p>
            <a:pPr marL="742950" lvl="1" indent="-285750">
              <a:lnSpc>
                <a:spcPct val="145000"/>
              </a:lnSpc>
            </a:pPr>
            <a:r>
              <a:rPr lang="en-US" sz="1600" dirty="0"/>
              <a:t>Investment on social drivers of HIV epidemic especially among adolescent girls and young women, but not at the expense of young boys and strengthening sexual and reproductive health among youth</a:t>
            </a:r>
          </a:p>
          <a:p>
            <a:pPr lvl="1">
              <a:lnSpc>
                <a:spcPct val="145000"/>
              </a:lnSpc>
            </a:pPr>
            <a:endParaRPr lang="en-US" sz="1800" dirty="0" smtClean="0"/>
          </a:p>
          <a:p>
            <a:pPr>
              <a:lnSpc>
                <a:spcPct val="145000"/>
              </a:lnSpc>
            </a:pPr>
            <a:endParaRPr lang="en-US" sz="1800" dirty="0"/>
          </a:p>
          <a:p>
            <a:pPr>
              <a:lnSpc>
                <a:spcPct val="145000"/>
              </a:lnSpc>
            </a:pPr>
            <a:endParaRPr lang="en-US" sz="1800" dirty="0"/>
          </a:p>
          <a:p>
            <a:pPr marL="514350" indent="-514350">
              <a:lnSpc>
                <a:spcPct val="145000"/>
              </a:lnSpc>
              <a:buFontTx/>
              <a:buAutoNum type="arabicParenR"/>
            </a:pPr>
            <a:endParaRPr lang="en-US" sz="1800" dirty="0"/>
          </a:p>
          <a:p>
            <a:endParaRPr lang="en-ZA" sz="1800" dirty="0" smtClean="0"/>
          </a:p>
          <a:p>
            <a:endParaRPr lang="en-ZA" sz="1800" dirty="0" smtClean="0"/>
          </a:p>
          <a:p>
            <a:endParaRPr lang="en-ZA" sz="1800" dirty="0" smtClean="0"/>
          </a:p>
        </p:txBody>
      </p:sp>
    </p:spTree>
    <p:extLst>
      <p:ext uri="{BB962C8B-B14F-4D97-AF65-F5344CB8AC3E}">
        <p14:creationId xmlns:p14="http://schemas.microsoft.com/office/powerpoint/2010/main" xmlns="" val="42894062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46986" y="161018"/>
            <a:ext cx="8399416" cy="981075"/>
          </a:xfrm>
        </p:spPr>
        <p:txBody>
          <a:bodyPr/>
          <a:lstStyle/>
          <a:p>
            <a:pPr>
              <a:defRPr/>
            </a:pPr>
            <a:r>
              <a:rPr lang="en-US" altLang="en-US" sz="3600" dirty="0">
                <a:solidFill>
                  <a:schemeClr val="bg1"/>
                </a:solidFill>
              </a:rPr>
              <a:t>Summary of salient points </a:t>
            </a:r>
            <a:r>
              <a:rPr lang="en-US" altLang="en-US" sz="2000" dirty="0">
                <a:solidFill>
                  <a:schemeClr val="bg1"/>
                </a:solidFill>
              </a:rPr>
              <a:t>continued</a:t>
            </a:r>
            <a:endParaRPr lang="en-US" altLang="en-US" sz="3600" dirty="0">
              <a:solidFill>
                <a:schemeClr val="bg1"/>
              </a:solidFill>
            </a:endParaRP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3A2C0C-54CE-4A15-8DE0-19B258F93B5B}" type="slidenum">
              <a:rPr kumimoji="0" lang="es-E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s-ES" alt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 name="Rectangle 5"/>
          <p:cNvSpPr/>
          <p:nvPr/>
        </p:nvSpPr>
        <p:spPr>
          <a:xfrm>
            <a:off x="352697" y="1329964"/>
            <a:ext cx="11416937" cy="3216265"/>
          </a:xfrm>
          <a:prstGeom prst="rect">
            <a:avLst/>
          </a:prstGeom>
        </p:spPr>
        <p:txBody>
          <a:bodyPr wrap="square">
            <a:spAutoFit/>
          </a:bodyPr>
          <a:lstStyle/>
          <a:p>
            <a:pPr marL="285750" indent="-285750">
              <a:lnSpc>
                <a:spcPct val="145000"/>
              </a:lnSpc>
              <a:buFont typeface="Arial" panose="020B0604020202020204" pitchFamily="34" charset="0"/>
              <a:buChar char="•"/>
            </a:pPr>
            <a:r>
              <a:rPr lang="en-US" sz="2000" dirty="0" smtClean="0"/>
              <a:t>The </a:t>
            </a:r>
            <a:r>
              <a:rPr lang="en-US" sz="2000" dirty="0"/>
              <a:t>R2.5 billion allocated every year to provide extensive support to build municipal capacity is </a:t>
            </a:r>
            <a:r>
              <a:rPr lang="en-US" sz="2000" dirty="0" smtClean="0"/>
              <a:t>welcomed, </a:t>
            </a:r>
            <a:r>
              <a:rPr lang="en-US" sz="2000" dirty="0"/>
              <a:t>but there is an urgent need to monitor skills capacity and its impact in all municipalities during the 25 years review of local </a:t>
            </a:r>
            <a:r>
              <a:rPr lang="en-US" sz="2000" dirty="0" smtClean="0"/>
              <a:t>government</a:t>
            </a:r>
          </a:p>
          <a:p>
            <a:pPr marL="285750" indent="-285750">
              <a:lnSpc>
                <a:spcPct val="145000"/>
              </a:lnSpc>
              <a:buFont typeface="Arial" panose="020B0604020202020204" pitchFamily="34" charset="0"/>
              <a:buChar char="•"/>
            </a:pPr>
            <a:r>
              <a:rPr lang="en-US" sz="2000" dirty="0" smtClean="0"/>
              <a:t>The potential for employment creation in agriculture, biogas, water treatment, power generation and bio-composites offers tremendous opportunities for social and economic development. </a:t>
            </a:r>
          </a:p>
          <a:p>
            <a:pPr marL="285750" indent="-285750">
              <a:lnSpc>
                <a:spcPct val="145000"/>
              </a:lnSpc>
              <a:buFont typeface="Arial" panose="020B0604020202020204" pitchFamily="34" charset="0"/>
              <a:buChar char="•"/>
            </a:pPr>
            <a:endParaRPr lang="en-US" sz="2000" dirty="0"/>
          </a:p>
          <a:p>
            <a:pPr algn="ctr">
              <a:lnSpc>
                <a:spcPct val="145000"/>
              </a:lnSpc>
            </a:pPr>
            <a:r>
              <a:rPr lang="en-US" sz="2000" dirty="0" smtClean="0"/>
              <a:t>The end</a:t>
            </a:r>
          </a:p>
        </p:txBody>
      </p:sp>
    </p:spTree>
    <p:extLst>
      <p:ext uri="{BB962C8B-B14F-4D97-AF65-F5344CB8AC3E}">
        <p14:creationId xmlns:p14="http://schemas.microsoft.com/office/powerpoint/2010/main" xmlns="" val="369772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fontAlgn="base">
              <a:spcBef>
                <a:spcPct val="0"/>
              </a:spcBef>
              <a:spcAft>
                <a:spcPct val="0"/>
              </a:spcAft>
              <a:defRPr/>
            </a:pPr>
            <a:fld id="{2C3A2C0C-54CE-4A15-8DE0-19B258F93B5B}" type="slidenum">
              <a:rPr lang="es-ES" altLang="en-US">
                <a:solidFill>
                  <a:srgbClr val="000000"/>
                </a:solidFill>
                <a:latin typeface="Arial" panose="020B0604020202020204" pitchFamily="34" charset="0"/>
                <a:cs typeface="Arial" panose="020B0604020202020204" pitchFamily="34" charset="0"/>
              </a:rPr>
              <a:pPr fontAlgn="base">
                <a:spcBef>
                  <a:spcPct val="0"/>
                </a:spcBef>
                <a:spcAft>
                  <a:spcPct val="0"/>
                </a:spcAft>
                <a:defRPr/>
              </a:pPr>
              <a:t>6</a:t>
            </a:fld>
            <a:endParaRPr lang="es-ES" altLang="en-US">
              <a:solidFill>
                <a:srgbClr val="000000"/>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377483" y="311548"/>
            <a:ext cx="11465169" cy="892552"/>
          </a:xfrm>
          <a:prstGeom prst="rect">
            <a:avLst/>
          </a:prstGeom>
        </p:spPr>
        <p:txBody>
          <a:bodyPr wrap="square">
            <a:spAutoFit/>
          </a:bodyPr>
          <a:lstStyle/>
          <a:p>
            <a:pPr algn="ctr"/>
            <a:r>
              <a:rPr lang="en-ZA" sz="2600" b="1" dirty="0">
                <a:latin typeface="+mn-lt"/>
              </a:rPr>
              <a:t>Budget deficit rising </a:t>
            </a:r>
            <a:r>
              <a:rPr lang="en-ZA" sz="2600" dirty="0">
                <a:latin typeface="+mn-lt"/>
              </a:rPr>
              <a:t>above the target – 3.6% of GDP to 4.0% for 2018/19 and rising to 4.2% in 2019/20</a:t>
            </a:r>
          </a:p>
        </p:txBody>
      </p:sp>
      <p:pic>
        <p:nvPicPr>
          <p:cNvPr id="5" name="Picture 4"/>
          <p:cNvPicPr>
            <a:picLocks noChangeAspect="1"/>
          </p:cNvPicPr>
          <p:nvPr/>
        </p:nvPicPr>
        <p:blipFill>
          <a:blip r:embed="rId3" cstate="print"/>
          <a:stretch>
            <a:fillRect/>
          </a:stretch>
        </p:blipFill>
        <p:spPr>
          <a:xfrm>
            <a:off x="2667000" y="1338147"/>
            <a:ext cx="6858000" cy="5263376"/>
          </a:xfrm>
          <a:prstGeom prst="rect">
            <a:avLst/>
          </a:prstGeom>
        </p:spPr>
      </p:pic>
    </p:spTree>
    <p:extLst>
      <p:ext uri="{BB962C8B-B14F-4D97-AF65-F5344CB8AC3E}">
        <p14:creationId xmlns:p14="http://schemas.microsoft.com/office/powerpoint/2010/main" xmlns="" val="744309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3A2C0C-54CE-4A15-8DE0-19B258F93B5B}" type="slidenum">
              <a:rPr kumimoji="0" lang="es-E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s-E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377483" y="311548"/>
            <a:ext cx="11465169" cy="892552"/>
          </a:xfrm>
          <a:prstGeom prst="rect">
            <a:avLst/>
          </a:prstGeom>
        </p:spPr>
        <p:txBody>
          <a:bodyPr wrap="square">
            <a:spAutoFit/>
          </a:bodyPr>
          <a:lstStyle/>
          <a:p>
            <a:r>
              <a:rPr lang="en-US" sz="2600" b="1" dirty="0">
                <a:latin typeface="+mn-lt"/>
              </a:rPr>
              <a:t>Higher government borrowing: </a:t>
            </a:r>
            <a:r>
              <a:rPr lang="en-US" sz="2600" dirty="0">
                <a:latin typeface="+mn-lt"/>
              </a:rPr>
              <a:t>Debt-to-GDP ratio continuing to rise. Will only </a:t>
            </a:r>
            <a:r>
              <a:rPr lang="en-US" sz="2600" dirty="0" err="1">
                <a:latin typeface="+mn-lt"/>
              </a:rPr>
              <a:t>stabilise</a:t>
            </a:r>
            <a:r>
              <a:rPr lang="en-US" sz="2600" dirty="0">
                <a:latin typeface="+mn-lt"/>
              </a:rPr>
              <a:t> (at 59.6%) in 2023/24</a:t>
            </a:r>
            <a:endParaRPr lang="en-ZA" sz="2600" dirty="0">
              <a:latin typeface="+mn-lt"/>
            </a:endParaRPr>
          </a:p>
        </p:txBody>
      </p:sp>
      <p:pic>
        <p:nvPicPr>
          <p:cNvPr id="6" name="Picture 5"/>
          <p:cNvPicPr>
            <a:picLocks noChangeAspect="1"/>
          </p:cNvPicPr>
          <p:nvPr/>
        </p:nvPicPr>
        <p:blipFill>
          <a:blip r:embed="rId3" cstate="print"/>
          <a:stretch>
            <a:fillRect/>
          </a:stretch>
        </p:blipFill>
        <p:spPr>
          <a:xfrm>
            <a:off x="2746127" y="1443751"/>
            <a:ext cx="6699746" cy="5258132"/>
          </a:xfrm>
          <a:prstGeom prst="rect">
            <a:avLst/>
          </a:prstGeom>
        </p:spPr>
      </p:pic>
    </p:spTree>
    <p:extLst>
      <p:ext uri="{BB962C8B-B14F-4D97-AF65-F5344CB8AC3E}">
        <p14:creationId xmlns:p14="http://schemas.microsoft.com/office/powerpoint/2010/main" xmlns="" val="3620231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fontAlgn="base">
              <a:spcBef>
                <a:spcPct val="0"/>
              </a:spcBef>
              <a:spcAft>
                <a:spcPct val="0"/>
              </a:spcAft>
              <a:defRPr/>
            </a:pPr>
            <a:fld id="{2C3A2C0C-54CE-4A15-8DE0-19B258F93B5B}" type="slidenum">
              <a:rPr lang="es-ES" altLang="en-US">
                <a:solidFill>
                  <a:srgbClr val="000000"/>
                </a:solidFill>
                <a:latin typeface="Arial" panose="020B0604020202020204" pitchFamily="34" charset="0"/>
                <a:cs typeface="Arial" panose="020B0604020202020204" pitchFamily="34" charset="0"/>
              </a:rPr>
              <a:pPr fontAlgn="base">
                <a:spcBef>
                  <a:spcPct val="0"/>
                </a:spcBef>
                <a:spcAft>
                  <a:spcPct val="0"/>
                </a:spcAft>
                <a:defRPr/>
              </a:pPr>
              <a:t>8</a:t>
            </a:fld>
            <a:endParaRPr lang="es-ES" altLang="en-US">
              <a:solidFill>
                <a:srgbClr val="000000"/>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345484" y="1173719"/>
            <a:ext cx="5381219" cy="530963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dirty="0" smtClean="0"/>
              <a:t>Debt-service </a:t>
            </a:r>
            <a:r>
              <a:rPr lang="en-ZA" dirty="0"/>
              <a:t>costs/tax revenue = 13.9% (2018/19) rising to 15.1% (2021/22)</a:t>
            </a:r>
          </a:p>
          <a:p>
            <a:r>
              <a:rPr lang="en-ZA" dirty="0" smtClean="0"/>
              <a:t>“</a:t>
            </a:r>
            <a:r>
              <a:rPr lang="en-ZA" dirty="0"/>
              <a:t>Debt-service costs are the fastest-growing category of expenditure, crowding out social and economic spending</a:t>
            </a:r>
            <a:r>
              <a:rPr lang="en-ZA" dirty="0" smtClean="0"/>
              <a:t>.”</a:t>
            </a:r>
          </a:p>
          <a:p>
            <a:pPr>
              <a:lnSpc>
                <a:spcPct val="100000"/>
              </a:lnSpc>
            </a:pPr>
            <a:r>
              <a:rPr lang="en-ZA" dirty="0"/>
              <a:t>Debt-service </a:t>
            </a:r>
            <a:r>
              <a:rPr lang="en-ZA" dirty="0" smtClean="0"/>
              <a:t>costs rising at 10.9% a year, compared with 7.2% for rest of government spending</a:t>
            </a:r>
          </a:p>
        </p:txBody>
      </p:sp>
      <p:pic>
        <p:nvPicPr>
          <p:cNvPr id="5" name="Picture 4"/>
          <p:cNvPicPr>
            <a:picLocks noChangeAspect="1"/>
          </p:cNvPicPr>
          <p:nvPr/>
        </p:nvPicPr>
        <p:blipFill>
          <a:blip r:embed="rId3" cstate="print"/>
          <a:stretch>
            <a:fillRect/>
          </a:stretch>
        </p:blipFill>
        <p:spPr>
          <a:xfrm>
            <a:off x="6345399" y="1462442"/>
            <a:ext cx="4784401" cy="4103520"/>
          </a:xfrm>
          <a:prstGeom prst="rect">
            <a:avLst/>
          </a:prstGeom>
        </p:spPr>
      </p:pic>
    </p:spTree>
    <p:extLst>
      <p:ext uri="{BB962C8B-B14F-4D97-AF65-F5344CB8AC3E}">
        <p14:creationId xmlns:p14="http://schemas.microsoft.com/office/powerpoint/2010/main" xmlns="" val="52133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36094" y="3"/>
            <a:ext cx="6119813" cy="981075"/>
          </a:xfrm>
        </p:spPr>
        <p:txBody>
          <a:bodyPr/>
          <a:lstStyle/>
          <a:p>
            <a:pPr>
              <a:defRPr/>
            </a:pPr>
            <a:r>
              <a:rPr lang="en-US" altLang="en-US" sz="3600" dirty="0" smtClean="0">
                <a:solidFill>
                  <a:schemeClr val="bg1"/>
                </a:solidFill>
              </a:rPr>
              <a:t>Spending priorities</a:t>
            </a:r>
            <a:endParaRPr lang="en-US" altLang="en-US" sz="3600" dirty="0">
              <a:solidFill>
                <a:schemeClr val="bg1"/>
              </a:solidFill>
            </a:endParaRP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2C3A2C0C-54CE-4A15-8DE0-19B258F93B5B}" type="slidenum">
              <a:rPr lang="es-ES" altLang="en-US">
                <a:solidFill>
                  <a:srgbClr val="000000"/>
                </a:solidFill>
                <a:latin typeface="Arial" panose="020B0604020202020204" pitchFamily="34" charset="0"/>
                <a:cs typeface="Arial" panose="020B0604020202020204" pitchFamily="34" charset="0"/>
              </a:rPr>
              <a:pPr fontAlgn="base">
                <a:spcBef>
                  <a:spcPct val="0"/>
                </a:spcBef>
                <a:spcAft>
                  <a:spcPct val="0"/>
                </a:spcAft>
                <a:defRPr/>
              </a:pPr>
              <a:t>9</a:t>
            </a:fld>
            <a:endParaRPr lang="es-ES" altLang="en-US">
              <a:solidFill>
                <a:srgbClr val="000000"/>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510988" y="1550020"/>
            <a:ext cx="11071412" cy="398098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dirty="0" smtClean="0"/>
              <a:t>1/3 of spending is on wages “crowds out other spending”</a:t>
            </a:r>
          </a:p>
          <a:p>
            <a:r>
              <a:rPr lang="en-ZA" dirty="0" smtClean="0"/>
              <a:t>1/3 is for transfers to households and other entities</a:t>
            </a:r>
          </a:p>
          <a:p>
            <a:r>
              <a:rPr lang="en-ZA" dirty="0" smtClean="0"/>
              <a:t>Public investment on infrastructure is being squeezed</a:t>
            </a:r>
          </a:p>
          <a:p>
            <a:r>
              <a:rPr lang="en-ZA" dirty="0" smtClean="0"/>
              <a:t>Spending priorities are: reducing poverty and inequality, increasing employment and inclusive growth</a:t>
            </a:r>
          </a:p>
          <a:p>
            <a:r>
              <a:rPr lang="en-ZA" dirty="0" smtClean="0"/>
              <a:t>In fact: basic education (15%), public health (12%), social grants (12%), basic services (all rising slowly in real terms)</a:t>
            </a:r>
          </a:p>
          <a:p>
            <a:r>
              <a:rPr lang="en-ZA" dirty="0" smtClean="0"/>
              <a:t>Also improving spending efficiency, government capacity and governance</a:t>
            </a:r>
          </a:p>
        </p:txBody>
      </p:sp>
    </p:spTree>
    <p:extLst>
      <p:ext uri="{BB962C8B-B14F-4D97-AF65-F5344CB8AC3E}">
        <p14:creationId xmlns:p14="http://schemas.microsoft.com/office/powerpoint/2010/main" xmlns="" val="2102088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1040</TotalTime>
  <Words>4474</Words>
  <Application>Microsoft Office PowerPoint</Application>
  <PresentationFormat>Custom</PresentationFormat>
  <Paragraphs>491</Paragraphs>
  <Slides>52</Slides>
  <Notes>46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52</vt:i4>
      </vt:variant>
    </vt:vector>
  </HeadingPairs>
  <TitlesOfParts>
    <vt:vector size="55" baseType="lpstr">
      <vt:lpstr>Diseño predeterminado</vt:lpstr>
      <vt:lpstr>Office Theme</vt:lpstr>
      <vt:lpstr>think-cell Slide</vt:lpstr>
      <vt:lpstr>2018 Medium-term Budget Policy Statement 7 November 2018 | Standing Committee on Appropriations    </vt:lpstr>
      <vt:lpstr>“It was the best of times, it was the worst of times, it was the age of wisdom, it was the age of foolishness, it was the epoch of belief, it was the epoch of incredulity… we were all going direct to Heaven, we were all going direct the other way...” So too is the present time. As a country, we stand at a crossroads. We can choose a path of hope; or a path of despair. We can go directly to Heaven, or as Dickens so politely puts it, we can go the other way. For ordinary South Africans, it has become a difficult time.” Minister of Finance, TT Mboweni, MTBPS speech, 24 October 2018 </vt:lpstr>
      <vt:lpstr>Overview</vt:lpstr>
      <vt:lpstr>Accelerating economic growth</vt:lpstr>
      <vt:lpstr>Economic malaise</vt:lpstr>
      <vt:lpstr>Budget deficit rising above the target – 3.6% of GDP to 4.0% for 2018/19 and rising to 4.2% in 2019/20</vt:lpstr>
      <vt:lpstr>Higher government borrowing: Debt-to-GDP ratio continuing to rise. Will only stabilise (at 59.6%) in 2023/24</vt:lpstr>
      <vt:lpstr>Slide 8</vt:lpstr>
      <vt:lpstr>Spending priorities</vt:lpstr>
      <vt:lpstr>Salary creep within public sector</vt:lpstr>
      <vt:lpstr>Salary creep within public sector</vt:lpstr>
      <vt:lpstr>Infrastructure investment</vt:lpstr>
      <vt:lpstr>Decline in public and private investment</vt:lpstr>
      <vt:lpstr>Public Investment in Infrastructure</vt:lpstr>
      <vt:lpstr>Short-term policy priorities</vt:lpstr>
      <vt:lpstr>Eduction and Skills: Beyond the budget</vt:lpstr>
      <vt:lpstr>Education and Skills: Beyond the budget</vt:lpstr>
      <vt:lpstr>From the MTBPS speech we comment on</vt:lpstr>
      <vt:lpstr>Basic School and Home Infrastructure</vt:lpstr>
      <vt:lpstr>Accelerated Schools Infrastructure Development Initiative</vt:lpstr>
      <vt:lpstr>School Safety: Math Achievement and Bullying</vt:lpstr>
      <vt:lpstr>Policies and regulations impeding delivery</vt:lpstr>
      <vt:lpstr>The Institutional Sprawl of the National Qualification Framework, Skills Development and Continuing Education and Training  Acts in PSET context</vt:lpstr>
      <vt:lpstr>Skills for growth industries of the future</vt:lpstr>
      <vt:lpstr>The 4IR economy: Skills, Jobs and Sectors</vt:lpstr>
      <vt:lpstr>Changing Skills Requirements for 4IR economy</vt:lpstr>
      <vt:lpstr>Health HIV/AIDS, Tuberculosis, non-communicable diseases and other public health ailments in South Africa </vt:lpstr>
      <vt:lpstr>Halting &amp; reversing the spread of HIV and TB</vt:lpstr>
      <vt:lpstr>Halting &amp; reversing the spread of HIV and TB continued</vt:lpstr>
      <vt:lpstr>HIV/AIDS and TB</vt:lpstr>
      <vt:lpstr>Health allocation</vt:lpstr>
      <vt:lpstr>Health inequalities across the continuum of healthcare access</vt:lpstr>
      <vt:lpstr>National Health Insurance</vt:lpstr>
      <vt:lpstr>Required Social Investment</vt:lpstr>
      <vt:lpstr>Government and Public Service</vt:lpstr>
      <vt:lpstr>Public satisfaction with different areas of government performance (SASAS 2003 – 2017)</vt:lpstr>
      <vt:lpstr>South Africans’ perceptions of service delivery  (SASAS 2017)</vt:lpstr>
      <vt:lpstr>Trust in the political system (SASAS 2003 – 2017)</vt:lpstr>
      <vt:lpstr>Corruption as a societal problem (SASAS 2003 – 2016)</vt:lpstr>
      <vt:lpstr>Address capacity constraints and weaknesses in municipalities</vt:lpstr>
      <vt:lpstr>Service delivery challenges – powers and functions of the Minister of COGTA and MECs</vt:lpstr>
      <vt:lpstr>Repositioning and Professionalising Local Government</vt:lpstr>
      <vt:lpstr>Reconfiguring SOEs</vt:lpstr>
      <vt:lpstr>Green Research &amp; Development in South Africa</vt:lpstr>
      <vt:lpstr>Slide 45</vt:lpstr>
      <vt:lpstr>Slide 46</vt:lpstr>
      <vt:lpstr>Slide 47</vt:lpstr>
      <vt:lpstr>Slide 48</vt:lpstr>
      <vt:lpstr>Slide 49</vt:lpstr>
      <vt:lpstr>Summary of salient points</vt:lpstr>
      <vt:lpstr>Summary of salient points continued</vt:lpstr>
      <vt:lpstr>Summary of salient points continued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Medium-term Budget Policy Statement 7 November 2018 | Standing Committee on Appropriations</dc:title>
  <dc:creator>Marizane M. Rousseau</dc:creator>
  <cp:lastModifiedBy>PUMZA</cp:lastModifiedBy>
  <cp:revision>91</cp:revision>
  <cp:lastPrinted>2018-11-02T09:18:48Z</cp:lastPrinted>
  <dcterms:created xsi:type="dcterms:W3CDTF">2018-10-29T15:32:41Z</dcterms:created>
  <dcterms:modified xsi:type="dcterms:W3CDTF">2018-11-09T10:46:56Z</dcterms:modified>
</cp:coreProperties>
</file>