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8">
  <p:sldMasterIdLst>
    <p:sldMasterId id="2147483648" r:id="rId1"/>
    <p:sldMasterId id="2147483660" r:id="rId2"/>
  </p:sldMasterIdLst>
  <p:notesMasterIdLst>
    <p:notesMasterId r:id="rId20"/>
  </p:notesMasterIdLst>
  <p:handoutMasterIdLst>
    <p:handoutMasterId r:id="rId21"/>
  </p:handoutMasterIdLst>
  <p:sldIdLst>
    <p:sldId id="256" r:id="rId3"/>
    <p:sldId id="338" r:id="rId4"/>
    <p:sldId id="293" r:id="rId5"/>
    <p:sldId id="337" r:id="rId6"/>
    <p:sldId id="402" r:id="rId7"/>
    <p:sldId id="403" r:id="rId8"/>
    <p:sldId id="404" r:id="rId9"/>
    <p:sldId id="421" r:id="rId10"/>
    <p:sldId id="422" r:id="rId11"/>
    <p:sldId id="429" r:id="rId12"/>
    <p:sldId id="423" r:id="rId13"/>
    <p:sldId id="427" r:id="rId14"/>
    <p:sldId id="424" r:id="rId15"/>
    <p:sldId id="425" r:id="rId16"/>
    <p:sldId id="426" r:id="rId17"/>
    <p:sldId id="340" r:id="rId18"/>
    <p:sldId id="428"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Snyman" initials="AS" lastIdx="3" clrIdx="0"/>
  <p:cmAuthor id="1" name="Pierre Schoonraad" initials="P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434" autoAdjust="0"/>
  </p:normalViewPr>
  <p:slideViewPr>
    <p:cSldViewPr snapToGrid="0" snapToObjects="1">
      <p:cViewPr varScale="1">
        <p:scale>
          <a:sx n="73" d="100"/>
          <a:sy n="73" d="100"/>
        </p:scale>
        <p:origin x="13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4T20:48:16.574" idx="1">
    <p:pos x="4302" y="1129"/>
    <p:text>Delay in the activation of licences for the design software resulted in the publishing postponed to Q3</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B271F86-30EB-1542-ACEB-2BC3FD5D7EC9}" type="datetimeFigureOut">
              <a:rPr lang="en-US" smtClean="0"/>
              <a:pPr/>
              <a:t>11/6/2018</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25E540A-7F8C-2A43-95E2-EABEE8A82A6D}" type="slidenum">
              <a:rPr lang="en-ZA" smtClean="0"/>
              <a:pPr/>
              <a:t>‹#›</a:t>
            </a:fld>
            <a:endParaRPr lang="en-ZA" dirty="0"/>
          </a:p>
        </p:txBody>
      </p:sp>
    </p:spTree>
    <p:extLst>
      <p:ext uri="{BB962C8B-B14F-4D97-AF65-F5344CB8AC3E}">
        <p14:creationId xmlns:p14="http://schemas.microsoft.com/office/powerpoint/2010/main" val="3355326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10A137-6B17-494C-9707-DF7FC0200866}" type="datetimeFigureOut">
              <a:rPr lang="en-US" smtClean="0"/>
              <a:pPr/>
              <a:t>11/6/2018</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D417F49-607C-BA4E-9F6F-C652B5C262A3}" type="slidenum">
              <a:rPr lang="en-ZA" smtClean="0"/>
              <a:pPr/>
              <a:t>‹#›</a:t>
            </a:fld>
            <a:endParaRPr lang="en-ZA" dirty="0"/>
          </a:p>
        </p:txBody>
      </p:sp>
    </p:spTree>
    <p:extLst>
      <p:ext uri="{BB962C8B-B14F-4D97-AF65-F5344CB8AC3E}">
        <p14:creationId xmlns:p14="http://schemas.microsoft.com/office/powerpoint/2010/main" val="24981227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2E3D8-CF12-497E-898C-01ECF5B7F8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38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12C945-B3D2-1F4B-BC33-25FFAE40602B}" type="datetime1">
              <a:rPr lang="en-US" smtClean="0"/>
              <a:pPr/>
              <a:t>11/6/2018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53C923-9B5D-C943-9CF2-7ED0EDF02EAB}" type="datetime1">
              <a:rPr lang="en-US" smtClean="0"/>
              <a:pPr/>
              <a:t>11/6/2018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99DF4D-2A9A-D546-A3DB-32BCB828AC6B}" type="datetime1">
              <a:rPr lang="en-US" smtClean="0"/>
              <a:pPr/>
              <a:t>11/6/2018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356352"/>
            <a:ext cx="9144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ZA"/>
          </a:p>
        </p:txBody>
      </p:sp>
      <p:sp>
        <p:nvSpPr>
          <p:cNvPr id="5"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a:xfrm>
            <a:off x="6596063" y="6367465"/>
            <a:ext cx="2133600" cy="365125"/>
          </a:xfrm>
        </p:spPr>
        <p:txBody>
          <a:bodyPr/>
          <a:lstStyle>
            <a:lvl1pPr>
              <a:defRPr>
                <a:solidFill>
                  <a:schemeClr val="tx1"/>
                </a:solidFill>
              </a:defRPr>
            </a:lvl1pPr>
          </a:lstStyle>
          <a:p>
            <a:pPr defTabSz="342900"/>
            <a:fld id="{4414807B-44EB-7242-827D-16A5EC7111B6}" type="slidenum">
              <a:rPr lang="en-ZA" smtClean="0">
                <a:solidFill>
                  <a:prstClr val="black"/>
                </a:solidFill>
              </a:rPr>
              <a:pPr defTabSz="342900"/>
              <a:t>‹#›</a:t>
            </a:fld>
            <a:endParaRPr lang="en-ZA" dirty="0">
              <a:solidFill>
                <a:prstClr val="black"/>
              </a:solidFill>
            </a:endParaRPr>
          </a:p>
        </p:txBody>
      </p:sp>
    </p:spTree>
    <p:extLst>
      <p:ext uri="{BB962C8B-B14F-4D97-AF65-F5344CB8AC3E}">
        <p14:creationId xmlns:p14="http://schemas.microsoft.com/office/powerpoint/2010/main" val="304251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776"/>
          </a:xfrm>
          <a:solidFill>
            <a:schemeClr val="accent1">
              <a:alpha val="70000"/>
            </a:schemeClr>
          </a:solidFill>
        </p:spPr>
        <p:txBody>
          <a:body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defTabSz="342900"/>
            <a:r>
              <a:rPr lang="en-US" smtClean="0"/>
              <a:t>2016/03/31‹#›</a:t>
            </a:r>
            <a:endParaRPr lang="en-US" dirty="0"/>
          </a:p>
        </p:txBody>
      </p:sp>
      <p:sp>
        <p:nvSpPr>
          <p:cNvPr id="5"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grpSp>
        <p:nvGrpSpPr>
          <p:cNvPr id="7" name="Group 6"/>
          <p:cNvGrpSpPr/>
          <p:nvPr userDrawn="1"/>
        </p:nvGrpSpPr>
        <p:grpSpPr>
          <a:xfrm>
            <a:off x="0" y="6356352"/>
            <a:ext cx="9144000" cy="501649"/>
            <a:chOff x="0" y="6356351"/>
            <a:chExt cx="12192000" cy="501649"/>
          </a:xfrm>
        </p:grpSpPr>
        <p:sp>
          <p:nvSpPr>
            <p:cNvPr id="8" name="Rectangle 7"/>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10" name="Slide Number Placeholder 5"/>
          <p:cNvSpPr>
            <a:spLocks noGrp="1"/>
          </p:cNvSpPr>
          <p:nvPr>
            <p:ph type="sldNum" sz="quarter" idx="12"/>
          </p:nvPr>
        </p:nvSpPr>
        <p:spPr>
          <a:xfrm>
            <a:off x="6596063" y="6367465"/>
            <a:ext cx="2133600" cy="365125"/>
          </a:xfrm>
        </p:spPr>
        <p:txBody>
          <a:bodyPr/>
          <a:lstStyle>
            <a:lvl1pPr>
              <a:defRPr>
                <a:solidFill>
                  <a:schemeClr val="tx1"/>
                </a:solidFill>
              </a:defRPr>
            </a:lvl1pPr>
          </a:lstStyle>
          <a:p>
            <a:pPr defTabSz="342900"/>
            <a:fld id="{4414807B-44EB-7242-827D-16A5EC7111B6}" type="slidenum">
              <a:rPr lang="en-ZA" smtClean="0">
                <a:solidFill>
                  <a:prstClr val="black"/>
                </a:solidFill>
              </a:rPr>
              <a:pPr defTabSz="342900"/>
              <a:t>‹#›</a:t>
            </a:fld>
            <a:endParaRPr lang="en-ZA" dirty="0">
              <a:solidFill>
                <a:prstClr val="black"/>
              </a:solidFill>
            </a:endParaRPr>
          </a:p>
        </p:txBody>
      </p:sp>
    </p:spTree>
    <p:extLst>
      <p:ext uri="{BB962C8B-B14F-4D97-AF65-F5344CB8AC3E}">
        <p14:creationId xmlns:p14="http://schemas.microsoft.com/office/powerpoint/2010/main" val="2705697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0" y="6356352"/>
            <a:ext cx="9144000" cy="501649"/>
            <a:chOff x="0" y="6356351"/>
            <a:chExt cx="12192000" cy="501649"/>
          </a:xfrm>
        </p:grpSpPr>
        <p:sp>
          <p:nvSpPr>
            <p:cNvPr id="9" name="Rectangle 8"/>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Tree>
    <p:extLst>
      <p:ext uri="{BB962C8B-B14F-4D97-AF65-F5344CB8AC3E}">
        <p14:creationId xmlns:p14="http://schemas.microsoft.com/office/powerpoint/2010/main" val="27090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0" name="Group 9"/>
          <p:cNvGrpSpPr/>
          <p:nvPr userDrawn="1"/>
        </p:nvGrpSpPr>
        <p:grpSpPr>
          <a:xfrm>
            <a:off x="0" y="6356352"/>
            <a:ext cx="9144000" cy="501649"/>
            <a:chOff x="0" y="6356351"/>
            <a:chExt cx="12192000" cy="501649"/>
          </a:xfrm>
        </p:grpSpPr>
        <p:sp>
          <p:nvSpPr>
            <p:cNvPr id="11" name="Rectangle 10"/>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Tree>
    <p:extLst>
      <p:ext uri="{BB962C8B-B14F-4D97-AF65-F5344CB8AC3E}">
        <p14:creationId xmlns:p14="http://schemas.microsoft.com/office/powerpoint/2010/main" val="356791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2" name="Group 11"/>
          <p:cNvGrpSpPr/>
          <p:nvPr userDrawn="1"/>
        </p:nvGrpSpPr>
        <p:grpSpPr>
          <a:xfrm>
            <a:off x="0" y="6356352"/>
            <a:ext cx="9144000" cy="501649"/>
            <a:chOff x="0" y="6356351"/>
            <a:chExt cx="12192000" cy="501649"/>
          </a:xfrm>
        </p:grpSpPr>
        <p:sp>
          <p:nvSpPr>
            <p:cNvPr id="13" name="Rectangle 12"/>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Tree>
    <p:extLst>
      <p:ext uri="{BB962C8B-B14F-4D97-AF65-F5344CB8AC3E}">
        <p14:creationId xmlns:p14="http://schemas.microsoft.com/office/powerpoint/2010/main" val="649725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p:cNvGrpSpPr/>
          <p:nvPr userDrawn="1"/>
        </p:nvGrpSpPr>
        <p:grpSpPr>
          <a:xfrm>
            <a:off x="0" y="6356352"/>
            <a:ext cx="9144000" cy="501649"/>
            <a:chOff x="0" y="6356351"/>
            <a:chExt cx="12192000" cy="501649"/>
          </a:xfrm>
        </p:grpSpPr>
        <p:sp>
          <p:nvSpPr>
            <p:cNvPr id="9" name="Rectangle 8"/>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ZA"/>
          </a:p>
        </p:txBody>
      </p:sp>
      <p:sp>
        <p:nvSpPr>
          <p:cNvPr id="4"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
        <p:nvSpPr>
          <p:cNvPr id="7"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8428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p:cNvGrpSpPr/>
          <p:nvPr userDrawn="1"/>
        </p:nvGrpSpPr>
        <p:grpSpPr>
          <a:xfrm>
            <a:off x="0" y="6356352"/>
            <a:ext cx="9144000" cy="501649"/>
            <a:chOff x="0" y="6356351"/>
            <a:chExt cx="12192000" cy="501649"/>
          </a:xfrm>
        </p:grpSpPr>
        <p:sp>
          <p:nvSpPr>
            <p:cNvPr id="8" name="Rectangle 7"/>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Date Placeholder 3"/>
          <p:cNvSpPr>
            <a:spLocks noGrp="1"/>
          </p:cNvSpPr>
          <p:nvPr>
            <p:ph type="dt" sz="half" idx="10"/>
          </p:nvPr>
        </p:nvSpPr>
        <p:spPr/>
        <p:txBody>
          <a:bodyPr/>
          <a:lstStyle>
            <a:lvl1pPr>
              <a:defRPr/>
            </a:lvl1pPr>
          </a:lstStyle>
          <a:p>
            <a:pPr defTabSz="342900"/>
            <a:r>
              <a:rPr lang="en-US" smtClean="0"/>
              <a:t>2016/03/31‹#›</a:t>
            </a:r>
            <a:endParaRPr lang="en-US" dirty="0"/>
          </a:p>
        </p:txBody>
      </p:sp>
      <p:sp>
        <p:nvSpPr>
          <p:cNvPr id="3"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Tree>
    <p:extLst>
      <p:ext uri="{BB962C8B-B14F-4D97-AF65-F5344CB8AC3E}">
        <p14:creationId xmlns:p14="http://schemas.microsoft.com/office/powerpoint/2010/main" val="179647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0" name="Group 9"/>
          <p:cNvGrpSpPr/>
          <p:nvPr userDrawn="1"/>
        </p:nvGrpSpPr>
        <p:grpSpPr>
          <a:xfrm>
            <a:off x="0" y="6356352"/>
            <a:ext cx="9144000" cy="501649"/>
            <a:chOff x="0" y="6356351"/>
            <a:chExt cx="12192000" cy="501649"/>
          </a:xfrm>
        </p:grpSpPr>
        <p:sp>
          <p:nvSpPr>
            <p:cNvPr id="11" name="Rectangle 10"/>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Tree>
    <p:extLst>
      <p:ext uri="{BB962C8B-B14F-4D97-AF65-F5344CB8AC3E}">
        <p14:creationId xmlns:p14="http://schemas.microsoft.com/office/powerpoint/2010/main" val="339979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a:solidFill>
            <a:schemeClr val="accent1">
              <a:alpha val="70000"/>
            </a:schemeClr>
          </a:solidFill>
        </p:spPr>
        <p:txBody>
          <a:bodyPr>
            <a:normAutofit/>
          </a:bodyPr>
          <a:lstStyle>
            <a:lvl1pPr>
              <a:defRPr sz="32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34768" cy="73152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userDrawn="1"/>
        </p:nvGrpSpPr>
        <p:grpSpPr>
          <a:xfrm>
            <a:off x="0" y="6356352"/>
            <a:ext cx="9144000" cy="501649"/>
            <a:chOff x="0" y="6356351"/>
            <a:chExt cx="12192000" cy="501649"/>
          </a:xfrm>
        </p:grpSpPr>
        <p:sp>
          <p:nvSpPr>
            <p:cNvPr id="11" name="Rectangle 10"/>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Tree>
    <p:extLst>
      <p:ext uri="{BB962C8B-B14F-4D97-AF65-F5344CB8AC3E}">
        <p14:creationId xmlns:p14="http://schemas.microsoft.com/office/powerpoint/2010/main" val="952847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9" name="Group 8"/>
          <p:cNvGrpSpPr/>
          <p:nvPr userDrawn="1"/>
        </p:nvGrpSpPr>
        <p:grpSpPr>
          <a:xfrm>
            <a:off x="0" y="6356352"/>
            <a:ext cx="9144000" cy="501649"/>
            <a:chOff x="0" y="6356351"/>
            <a:chExt cx="12192000" cy="501649"/>
          </a:xfrm>
        </p:grpSpPr>
        <p:sp>
          <p:nvSpPr>
            <p:cNvPr id="10" name="Rectangle 9"/>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defTabSz="342900"/>
            <a:r>
              <a:rPr lang="en-US" smtClean="0"/>
              <a:t>2016/03/31‹#›</a:t>
            </a:r>
            <a:endParaRPr lang="en-US" dirty="0" smtClean="0"/>
          </a:p>
        </p:txBody>
      </p:sp>
      <p:sp>
        <p:nvSpPr>
          <p:cNvPr id="5"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
        <p:nvSpPr>
          <p:cNvPr id="8"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7492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userDrawn="1"/>
        </p:nvGrpSpPr>
        <p:grpSpPr>
          <a:xfrm>
            <a:off x="0" y="6356352"/>
            <a:ext cx="9144000" cy="501649"/>
            <a:chOff x="0" y="6356351"/>
            <a:chExt cx="12192000" cy="501649"/>
          </a:xfrm>
        </p:grpSpPr>
        <p:sp>
          <p:nvSpPr>
            <p:cNvPr id="10" name="Rectangle 9"/>
            <p:cNvSpPr/>
            <p:nvPr userDrawn="1"/>
          </p:nvSpPr>
          <p:spPr>
            <a:xfrm>
              <a:off x="0" y="6356351"/>
              <a:ext cx="12192000" cy="501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748"/>
              <a:ext cx="1583871" cy="496252"/>
            </a:xfrm>
            <a:prstGeom prst="rect">
              <a:avLst/>
            </a:prstGeom>
          </p:spPr>
        </p:pic>
      </p:grpSp>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1"/>
          </p:nvPr>
        </p:nvSpPr>
        <p:spPr/>
        <p:txBody>
          <a:bodyPr/>
          <a:lstStyle>
            <a:lvl1pPr>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fld id="{4414807B-44EB-7242-827D-16A5EC7111B6}" type="slidenum">
              <a:rPr lang="en-ZA" smtClean="0"/>
              <a:pPr defTabSz="342900"/>
              <a:t>‹#›</a:t>
            </a:fld>
            <a:endParaRPr lang="en-ZA" dirty="0"/>
          </a:p>
        </p:txBody>
      </p:sp>
    </p:spTree>
    <p:extLst>
      <p:ext uri="{BB962C8B-B14F-4D97-AF65-F5344CB8AC3E}">
        <p14:creationId xmlns:p14="http://schemas.microsoft.com/office/powerpoint/2010/main" val="78034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1BD49-FB88-9D46-933C-E412DB01FD5F}" type="datetime1">
              <a:rPr lang="en-US" smtClean="0"/>
              <a:pPr/>
              <a:t>11/6/2018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9A5825-9839-9445-A877-0063616D753E}" type="datetime1">
              <a:rPr lang="en-US" smtClean="0"/>
              <a:pPr/>
              <a:t>11/6/2018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79A6AB-4316-6145-AAD3-8DAF0B940D08}" type="datetime1">
              <a:rPr lang="en-US" smtClean="0"/>
              <a:pPr/>
              <a:t>11/6/2018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7B7C605-766F-EC43-9A4C-04AF0799C341}" type="datetime1">
              <a:rPr lang="en-US" smtClean="0"/>
              <a:pPr/>
              <a:t>11/6/2018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4357-A638-A747-ABDA-5DEB1877EF58}" type="datetime1">
              <a:rPr lang="en-US" smtClean="0"/>
              <a:pPr/>
              <a:t>11/6/2018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6B00-BF25-4E4E-AD3F-BC7016CBA531}" type="datetime1">
              <a:rPr lang="en-US" smtClean="0"/>
              <a:pPr/>
              <a:t>11/6/2018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46E1-635B-8840-8E2C-D60CAF4F94D3}" type="datetime1">
              <a:rPr lang="en-US" smtClean="0"/>
              <a:pPr/>
              <a:t>11/6/2018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B2201-FA8D-3D49-B3A4-73E27D176CEB}" type="datetime1">
              <a:rPr lang="en-US" smtClean="0"/>
              <a:pPr/>
              <a:t>11/6/2018</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807B-44EB-7242-827D-16A5EC7111B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defTabSz="342900"/>
            <a:r>
              <a:rPr lang="en-US" smtClean="0"/>
              <a:t>2016/03/31‹#›</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50">
                <a:solidFill>
                  <a:srgbClr val="000000"/>
                </a:solidFill>
              </a:defRPr>
            </a:lvl1pPr>
          </a:lstStyle>
          <a:p>
            <a:pPr defTabSz="342900"/>
            <a:endParaRPr lang="en-US" dirty="0"/>
          </a:p>
        </p:txBody>
      </p:sp>
    </p:spTree>
    <p:extLst>
      <p:ext uri="{BB962C8B-B14F-4D97-AF65-F5344CB8AC3E}">
        <p14:creationId xmlns:p14="http://schemas.microsoft.com/office/powerpoint/2010/main" val="271455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342900" rtl="0" eaLnBrk="1" fontAlgn="base" hangingPunct="1">
        <a:spcBef>
          <a:spcPct val="0"/>
        </a:spcBef>
        <a:spcAft>
          <a:spcPct val="0"/>
        </a:spcAft>
        <a:defRPr sz="3300" kern="1200">
          <a:solidFill>
            <a:schemeClr val="tx1"/>
          </a:solidFill>
          <a:latin typeface="+mj-lt"/>
          <a:ea typeface="MS PGothic" pitchFamily="34" charset="-128"/>
          <a:cs typeface="MS PGothic" charset="0"/>
        </a:defRPr>
      </a:lvl1pPr>
      <a:lvl2pPr algn="ctr" defTabSz="342900" rtl="0" eaLnBrk="1" fontAlgn="base" hangingPunct="1">
        <a:spcBef>
          <a:spcPct val="0"/>
        </a:spcBef>
        <a:spcAft>
          <a:spcPct val="0"/>
        </a:spcAft>
        <a:defRPr sz="3300">
          <a:solidFill>
            <a:schemeClr val="tx1"/>
          </a:solidFill>
          <a:latin typeface="Calibri" charset="0"/>
          <a:ea typeface="MS PGothic" pitchFamily="34" charset="-128"/>
          <a:cs typeface="MS PGothic" charset="0"/>
        </a:defRPr>
      </a:lvl2pPr>
      <a:lvl3pPr algn="ctr" defTabSz="342900" rtl="0" eaLnBrk="1" fontAlgn="base" hangingPunct="1">
        <a:spcBef>
          <a:spcPct val="0"/>
        </a:spcBef>
        <a:spcAft>
          <a:spcPct val="0"/>
        </a:spcAft>
        <a:defRPr sz="3300">
          <a:solidFill>
            <a:schemeClr val="tx1"/>
          </a:solidFill>
          <a:latin typeface="Calibri" charset="0"/>
          <a:ea typeface="MS PGothic" pitchFamily="34" charset="-128"/>
          <a:cs typeface="MS PGothic" charset="0"/>
        </a:defRPr>
      </a:lvl3pPr>
      <a:lvl4pPr algn="ctr" defTabSz="342900" rtl="0" eaLnBrk="1" fontAlgn="base" hangingPunct="1">
        <a:spcBef>
          <a:spcPct val="0"/>
        </a:spcBef>
        <a:spcAft>
          <a:spcPct val="0"/>
        </a:spcAft>
        <a:defRPr sz="3300">
          <a:solidFill>
            <a:schemeClr val="tx1"/>
          </a:solidFill>
          <a:latin typeface="Calibri" charset="0"/>
          <a:ea typeface="MS PGothic" pitchFamily="34" charset="-128"/>
          <a:cs typeface="MS PGothic" charset="0"/>
        </a:defRPr>
      </a:lvl4pPr>
      <a:lvl5pPr algn="ctr" defTabSz="342900" rtl="0" eaLnBrk="1" fontAlgn="base" hangingPunct="1">
        <a:spcBef>
          <a:spcPct val="0"/>
        </a:spcBef>
        <a:spcAft>
          <a:spcPct val="0"/>
        </a:spcAft>
        <a:defRPr sz="3300">
          <a:solidFill>
            <a:schemeClr val="tx1"/>
          </a:solidFill>
          <a:latin typeface="Calibri" charset="0"/>
          <a:ea typeface="MS PGothic" pitchFamily="34" charset="-128"/>
          <a:cs typeface="MS PGothic"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descr="centre wide"/>
          <p:cNvSpPr txBox="1">
            <a:spLocks noChangeArrowheads="1"/>
          </p:cNvSpPr>
          <p:nvPr/>
        </p:nvSpPr>
        <p:spPr>
          <a:xfrm>
            <a:off x="0" y="0"/>
            <a:ext cx="9144000" cy="4417391"/>
          </a:xfrm>
          <a:prstGeom prst="rect">
            <a:avLst/>
          </a:prstGeom>
          <a:blipFill dpi="0" rotWithShape="0">
            <a:blip r:embed="rId2"/>
            <a:srcRect/>
            <a:stretch>
              <a:fillRect/>
            </a:stretch>
          </a:blipFill>
          <a:effectLst/>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ZA" sz="2000" b="0" i="0" u="none" strike="noStrike" kern="120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br>
            <a:r>
              <a:rPr kumimoji="0" lang="en-ZA" sz="2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br>
            <a:endParaRPr kumimoji="0" lang="en-ZA" sz="2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endParaRPr>
          </a:p>
        </p:txBody>
      </p:sp>
      <p:sp>
        <p:nvSpPr>
          <p:cNvPr id="2" name="Title 1"/>
          <p:cNvSpPr>
            <a:spLocks noGrp="1"/>
          </p:cNvSpPr>
          <p:nvPr>
            <p:ph type="ctrTitle"/>
          </p:nvPr>
        </p:nvSpPr>
        <p:spPr>
          <a:xfrm>
            <a:off x="651565" y="0"/>
            <a:ext cx="7772400" cy="1470025"/>
          </a:xfrm>
        </p:spPr>
        <p:txBody>
          <a:bodyPr/>
          <a:lstStyle/>
          <a:p>
            <a:r>
              <a:rPr lang="en-ZA" b="1" dirty="0" smtClean="0">
                <a:solidFill>
                  <a:schemeClr val="bg1"/>
                </a:solidFill>
                <a:latin typeface="Century Gothic" panose="020B0502020202020204" pitchFamily="34" charset="0"/>
              </a:rPr>
              <a:t>Presentation to Portfolio Committee</a:t>
            </a:r>
            <a:endParaRPr lang="en-ZA" b="1"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1575463" y="4505735"/>
            <a:ext cx="6400800" cy="2338204"/>
          </a:xfrm>
        </p:spPr>
        <p:txBody>
          <a:bodyPr>
            <a:normAutofit fontScale="70000" lnSpcReduction="20000"/>
          </a:bodyPr>
          <a:lstStyle/>
          <a:p>
            <a:r>
              <a:rPr lang="en-ZA" sz="3500" b="1" dirty="0" smtClean="0">
                <a:solidFill>
                  <a:schemeClr val="tx1"/>
                </a:solidFill>
                <a:latin typeface="Century Gothic" panose="020B0502020202020204" pitchFamily="34" charset="0"/>
              </a:rPr>
              <a:t>NOVEMBER 2018</a:t>
            </a:r>
          </a:p>
          <a:p>
            <a:endParaRPr lang="en-ZA" sz="3500" b="1" dirty="0" smtClean="0">
              <a:solidFill>
                <a:schemeClr val="tx1"/>
              </a:solidFill>
              <a:latin typeface="Century Gothic" panose="020B0502020202020204" pitchFamily="34" charset="0"/>
            </a:endParaRPr>
          </a:p>
          <a:p>
            <a:r>
              <a:rPr lang="en-ZA" b="1" dirty="0" smtClean="0">
                <a:solidFill>
                  <a:schemeClr val="tx1"/>
                </a:solidFill>
                <a:latin typeface="Century Gothic" panose="020B0502020202020204" pitchFamily="34" charset="0"/>
              </a:rPr>
              <a:t>CENTRE FOR PUBLIC SERVICE INNOVATION</a:t>
            </a:r>
          </a:p>
          <a:p>
            <a:endParaRPr lang="en-ZA" dirty="0" smtClean="0">
              <a:solidFill>
                <a:schemeClr val="tx1">
                  <a:lumMod val="50000"/>
                  <a:lumOff val="50000"/>
                </a:schemeClr>
              </a:solidFill>
              <a:latin typeface="Century Gothic" panose="020B0502020202020204" pitchFamily="34" charset="0"/>
            </a:endParaRPr>
          </a:p>
          <a:p>
            <a:r>
              <a:rPr lang="en-ZA" b="1" dirty="0" smtClean="0">
                <a:solidFill>
                  <a:schemeClr val="tx1"/>
                </a:solidFill>
                <a:latin typeface="Century Gothic" panose="020B0502020202020204" pitchFamily="34" charset="0"/>
              </a:rPr>
              <a:t>2</a:t>
            </a:r>
            <a:r>
              <a:rPr lang="en-ZA" b="1" baseline="30000" dirty="0" smtClean="0">
                <a:solidFill>
                  <a:schemeClr val="tx1"/>
                </a:solidFill>
                <a:latin typeface="Century Gothic" panose="020B0502020202020204" pitchFamily="34" charset="0"/>
              </a:rPr>
              <a:t>nd</a:t>
            </a:r>
            <a:r>
              <a:rPr lang="en-ZA" b="1" dirty="0" smtClean="0">
                <a:solidFill>
                  <a:schemeClr val="tx1"/>
                </a:solidFill>
                <a:latin typeface="Century Gothic" panose="020B0502020202020204" pitchFamily="34" charset="0"/>
              </a:rPr>
              <a:t> QUARTER PERFORMANCE REPORT</a:t>
            </a:r>
          </a:p>
          <a:p>
            <a:r>
              <a:rPr lang="en-ZA" b="1" dirty="0" smtClean="0">
                <a:solidFill>
                  <a:schemeClr val="tx1"/>
                </a:solidFill>
                <a:latin typeface="Century Gothic" panose="020B0502020202020204" pitchFamily="34" charset="0"/>
              </a:rPr>
              <a:t>(JULY 2018-SEPTEMBER 2018)</a:t>
            </a:r>
          </a:p>
        </p:txBody>
      </p:sp>
      <p:pic>
        <p:nvPicPr>
          <p:cNvPr id="5" name="Picture 4" descr="CPSI-Logo-Transp.gif"/>
          <p:cNvPicPr>
            <a:picLocks noChangeAspect="1"/>
          </p:cNvPicPr>
          <p:nvPr/>
        </p:nvPicPr>
        <p:blipFill>
          <a:blip r:embed="rId3"/>
          <a:stretch>
            <a:fillRect/>
          </a:stretch>
        </p:blipFill>
        <p:spPr>
          <a:xfrm>
            <a:off x="7976263" y="4417390"/>
            <a:ext cx="1136929" cy="2440609"/>
          </a:xfrm>
          <a:prstGeom prst="rect">
            <a:avLst/>
          </a:prstGeom>
          <a:effectLst/>
        </p:spPr>
      </p:pic>
      <p:pic>
        <p:nvPicPr>
          <p:cNvPr id="8" name="Picture 7" descr="RSA-Code-of-Arms2.gif"/>
          <p:cNvPicPr>
            <a:picLocks noChangeAspect="1"/>
          </p:cNvPicPr>
          <p:nvPr/>
        </p:nvPicPr>
        <p:blipFill>
          <a:blip r:embed="rId4"/>
          <a:stretch>
            <a:fillRect/>
          </a:stretch>
        </p:blipFill>
        <p:spPr>
          <a:xfrm>
            <a:off x="0" y="4485346"/>
            <a:ext cx="1817730" cy="23726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solidFill>
                  <a:prstClr val="black"/>
                </a:solidFill>
              </a:rPr>
              <a:t>HR OVERSIGHT</a:t>
            </a:r>
            <a:endParaRPr lang="en-ZA" sz="2800" b="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401034" y="1059067"/>
            <a:ext cx="8742963" cy="44135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b="1" i="0" u="none" strike="noStrike" kern="1200" cap="none" spc="0" normalizeH="0" baseline="0" noProof="0" dirty="0" smtClean="0">
                <a:ln w="0"/>
                <a:solidFill>
                  <a:prstClr val="black"/>
                </a:solidFill>
                <a:effectLst/>
                <a:uLnTx/>
                <a:uFillTx/>
                <a:latin typeface="Century Gothic" panose="020B0502020202020204" pitchFamily="34" charset="0"/>
              </a:rPr>
              <a:t>Establishment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b="0" i="0" u="none" strike="noStrike" kern="1200" cap="none" spc="0" normalizeH="0" baseline="0" noProof="0" dirty="0" smtClean="0">
                <a:ln>
                  <a:noFill/>
                </a:ln>
                <a:solidFill>
                  <a:prstClr val="black"/>
                </a:solidFill>
                <a:effectLst/>
                <a:uLnTx/>
                <a:uFillTx/>
                <a:latin typeface="Century Gothic" panose="020B0502020202020204" pitchFamily="34" charset="0"/>
              </a:rPr>
              <a:t>The total number </a:t>
            </a:r>
            <a:r>
              <a:rPr kumimoji="0" lang="en-ZA" b="0" i="0" u="none" strike="noStrike" kern="1200" cap="none" spc="0" normalizeH="0" baseline="0" noProof="0" dirty="0">
                <a:ln>
                  <a:noFill/>
                </a:ln>
                <a:solidFill>
                  <a:prstClr val="black"/>
                </a:solidFill>
                <a:effectLst/>
                <a:uLnTx/>
                <a:uFillTx/>
                <a:latin typeface="Century Gothic" panose="020B0502020202020204" pitchFamily="34" charset="0"/>
              </a:rPr>
              <a:t>of funded posts in the </a:t>
            </a:r>
            <a:r>
              <a:rPr kumimoji="0" lang="en-ZA" b="0" i="0" u="none" strike="noStrike" kern="1200" cap="none" spc="0" normalizeH="0" baseline="0" noProof="0" dirty="0" smtClean="0">
                <a:ln>
                  <a:noFill/>
                </a:ln>
                <a:solidFill>
                  <a:prstClr val="black"/>
                </a:solidFill>
                <a:effectLst/>
                <a:uLnTx/>
                <a:uFillTx/>
                <a:latin typeface="Century Gothic" panose="020B0502020202020204" pitchFamily="34" charset="0"/>
              </a:rPr>
              <a:t>CPSI is </a:t>
            </a:r>
            <a:r>
              <a:rPr kumimoji="0" lang="en-ZA" b="0" i="0" u="none" strike="noStrike" kern="1200" cap="none" spc="0" normalizeH="0" baseline="0" noProof="0" dirty="0">
                <a:ln>
                  <a:noFill/>
                </a:ln>
                <a:solidFill>
                  <a:prstClr val="black"/>
                </a:solidFill>
                <a:effectLst/>
                <a:uLnTx/>
                <a:uFillTx/>
                <a:latin typeface="Century Gothic" panose="020B0502020202020204" pitchFamily="34" charset="0"/>
              </a:rPr>
              <a:t>38 of which </a:t>
            </a:r>
            <a:r>
              <a:rPr kumimoji="0" lang="en-ZA" b="0" i="0" u="none" strike="noStrike" kern="1200" cap="none" spc="0" normalizeH="0" baseline="0" noProof="0" dirty="0" smtClean="0">
                <a:ln>
                  <a:noFill/>
                </a:ln>
                <a:solidFill>
                  <a:prstClr val="black"/>
                </a:solidFill>
                <a:effectLst/>
                <a:uLnTx/>
                <a:uFillTx/>
                <a:latin typeface="Century Gothic" panose="020B0502020202020204" pitchFamily="34" charset="0"/>
              </a:rPr>
              <a:t>3 are </a:t>
            </a:r>
            <a:r>
              <a:rPr kumimoji="0" lang="en-ZA" b="0" i="0" u="none" strike="noStrike" kern="1200" cap="none" spc="0" normalizeH="0" baseline="0" noProof="0" dirty="0">
                <a:ln>
                  <a:noFill/>
                </a:ln>
                <a:solidFill>
                  <a:prstClr val="black"/>
                </a:solidFill>
                <a:effectLst/>
                <a:uLnTx/>
                <a:uFillTx/>
                <a:latin typeface="Century Gothic" panose="020B0502020202020204" pitchFamily="34" charset="0"/>
              </a:rPr>
              <a:t>vacant. </a:t>
            </a:r>
            <a:r>
              <a:rPr kumimoji="0" lang="en-ZA" b="0" i="0" u="none" strike="noStrike" kern="1200" cap="none" spc="0" normalizeH="0" baseline="0" noProof="0" dirty="0" smtClean="0">
                <a:ln>
                  <a:noFill/>
                </a:ln>
                <a:solidFill>
                  <a:prstClr val="black"/>
                </a:solidFill>
                <a:effectLst/>
                <a:uLnTx/>
                <a:uFillTx/>
                <a:latin typeface="Century Gothic" panose="020B0502020202020204" pitchFamily="34" charset="0"/>
              </a:rPr>
              <a:t>This includes </a:t>
            </a:r>
            <a:r>
              <a:rPr kumimoji="0" lang="en-ZA" b="0" i="0" u="none" strike="noStrike" kern="1200" cap="none" spc="0" normalizeH="0" baseline="0" noProof="0" dirty="0">
                <a:ln>
                  <a:noFill/>
                </a:ln>
                <a:solidFill>
                  <a:prstClr val="black"/>
                </a:solidFill>
                <a:effectLst/>
                <a:uLnTx/>
                <a:uFillTx/>
                <a:latin typeface="Century Gothic" panose="020B0502020202020204" pitchFamily="34" charset="0"/>
              </a:rPr>
              <a:t>posts funded by voted appropriated funds and posts funded from donor funds (i.e. the General Budget Support Fund</a:t>
            </a:r>
            <a:r>
              <a:rPr kumimoji="0" lang="en-ZA" b="0" i="0" u="none" strike="noStrike" kern="1200" cap="none" spc="0" normalizeH="0" baseline="0" noProof="0" dirty="0" smtClean="0">
                <a:ln>
                  <a:noFill/>
                </a:ln>
                <a:solidFill>
                  <a:prstClr val="black"/>
                </a:solidFill>
                <a:effectLst/>
                <a:uLnTx/>
                <a:uFillTx/>
                <a:latin typeface="Century Gothic" panose="020B0502020202020204" pitchFamily="34" charset="0"/>
              </a:rPr>
              <a:t>), which are expiring at the end</a:t>
            </a:r>
            <a:r>
              <a:rPr kumimoji="0" lang="en-ZA" b="0" i="0" u="none" strike="noStrike" kern="1200" cap="none" spc="0" normalizeH="0" noProof="0" dirty="0" smtClean="0">
                <a:ln>
                  <a:noFill/>
                </a:ln>
                <a:solidFill>
                  <a:prstClr val="black"/>
                </a:solidFill>
                <a:effectLst/>
                <a:uLnTx/>
                <a:uFillTx/>
                <a:latin typeface="Century Gothic" panose="020B0502020202020204" pitchFamily="34" charset="0"/>
              </a:rPr>
              <a:t> of March 2019</a:t>
            </a:r>
            <a:r>
              <a:rPr kumimoji="0" lang="en-ZA" b="0" i="0" u="none" strike="noStrike" kern="1200" cap="none" spc="0" normalizeH="0" baseline="0" noProof="0" dirty="0" smtClean="0">
                <a:ln>
                  <a:noFill/>
                </a:ln>
                <a:solidFill>
                  <a:prstClr val="black"/>
                </a:solidFill>
                <a:effectLst/>
                <a:uLnTx/>
                <a:uFillTx/>
                <a:latin typeface="Century Gothic" panose="020B0502020202020204" pitchFamily="34" charset="0"/>
              </a:rPr>
              <a:t>. </a:t>
            </a:r>
            <a:r>
              <a:rPr lang="en-ZA" dirty="0" smtClean="0">
                <a:solidFill>
                  <a:prstClr val="black"/>
                </a:solidFill>
                <a:latin typeface="Century Gothic" panose="020B0502020202020204" pitchFamily="34" charset="0"/>
              </a:rPr>
              <a:t>This will pose a big challenge for the CPSI as these are very critical posts.</a:t>
            </a:r>
            <a:endParaRPr kumimoji="0" lang="en-ZA" b="0" i="0" u="none" strike="noStrike" kern="1200" cap="none" spc="0" normalizeH="0" baseline="0" noProof="0" dirty="0" smtClean="0">
              <a:ln>
                <a:noFill/>
              </a:ln>
              <a:solidFill>
                <a:prstClr val="black"/>
              </a:solidFill>
              <a:effectLst/>
              <a:uLnTx/>
              <a:uFillTx/>
              <a:latin typeface="Century Gothic" panose="020B0502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b="0" i="0" u="none" strike="noStrike" kern="1200" cap="none" spc="0" normalizeH="0" baseline="0" noProof="0" dirty="0" smtClean="0">
              <a:ln>
                <a:noFill/>
              </a:ln>
              <a:solidFill>
                <a:prstClr val="black"/>
              </a:solidFill>
              <a:effectLst/>
              <a:uLnTx/>
              <a:uFillTx/>
              <a:latin typeface="Calibri"/>
            </a:endParaRPr>
          </a:p>
          <a:p>
            <a:pPr lvl="0" algn="just" defTabSz="342900">
              <a:spcBef>
                <a:spcPct val="20000"/>
              </a:spcBef>
            </a:pPr>
            <a:r>
              <a:rPr lang="en-ZA" b="1" dirty="0">
                <a:solidFill>
                  <a:prstClr val="black"/>
                </a:solidFill>
                <a:latin typeface="Century Gothic" panose="020B0502020202020204" pitchFamily="34" charset="0"/>
              </a:rPr>
              <a:t>Employment </a:t>
            </a:r>
            <a:r>
              <a:rPr lang="en-ZA" b="1" dirty="0" smtClean="0">
                <a:solidFill>
                  <a:prstClr val="black"/>
                </a:solidFill>
                <a:latin typeface="Century Gothic" panose="020B0502020202020204" pitchFamily="34" charset="0"/>
              </a:rPr>
              <a:t>Equity</a:t>
            </a:r>
          </a:p>
          <a:p>
            <a:pPr lvl="0" algn="just" defTabSz="342900">
              <a:spcBef>
                <a:spcPct val="20000"/>
              </a:spcBef>
            </a:pPr>
            <a:endParaRPr lang="en-US" b="1" dirty="0">
              <a:solidFill>
                <a:prstClr val="black"/>
              </a:solidFill>
              <a:latin typeface="Century Gothic" panose="020B0502020202020204" pitchFamily="34" charset="0"/>
            </a:endParaRPr>
          </a:p>
          <a:p>
            <a:pPr marL="257175" lvl="0" indent="-257175" algn="just" defTabSz="342900">
              <a:spcBef>
                <a:spcPct val="20000"/>
              </a:spcBef>
              <a:buFont typeface="Arial"/>
              <a:buChar char="•"/>
            </a:pPr>
            <a:r>
              <a:rPr lang="en-ZA" dirty="0">
                <a:solidFill>
                  <a:prstClr val="black"/>
                </a:solidFill>
                <a:latin typeface="Century Gothic" panose="020B0502020202020204" pitchFamily="34" charset="0"/>
              </a:rPr>
              <a:t>The CPSI exceeds the minimum targets of 50 % </a:t>
            </a:r>
            <a:r>
              <a:rPr lang="en-ZA" dirty="0">
                <a:latin typeface="Century Gothic" panose="020B0502020202020204" pitchFamily="34" charset="0"/>
              </a:rPr>
              <a:t>women</a:t>
            </a:r>
            <a:r>
              <a:rPr lang="en-ZA" dirty="0" smtClean="0">
                <a:solidFill>
                  <a:prstClr val="black"/>
                </a:solidFill>
                <a:latin typeface="Century Gothic" panose="020B0502020202020204" pitchFamily="34" charset="0"/>
              </a:rPr>
              <a:t> </a:t>
            </a:r>
            <a:r>
              <a:rPr lang="en-ZA" dirty="0">
                <a:solidFill>
                  <a:prstClr val="black"/>
                </a:solidFill>
                <a:latin typeface="Century Gothic" panose="020B0502020202020204" pitchFamily="34" charset="0"/>
              </a:rPr>
              <a:t>on SMS Level at 67.67 % (4 women) and in terms of the minimum target of 2% for disability, the CPSI is at 5.88% (2 employees)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solidFill>
                <a:prstClr val="black"/>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93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411"/>
            <a:ext cx="9144000" cy="3582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Autofit/>
          </a:bodyPr>
          <a:lstStyle/>
          <a:p>
            <a:r>
              <a:rPr lang="en-ZA" b="1" dirty="0">
                <a:latin typeface="Century Gothic" panose="020B0502020202020204" pitchFamily="34" charset="0"/>
              </a:rPr>
              <a:t>INTERIM FINANCIAL STATEMENTS FOR THE PERIOD ENDING 30 September 2018 FOR THE CPSI</a:t>
            </a:r>
          </a:p>
        </p:txBody>
      </p:sp>
      <p:pic>
        <p:nvPicPr>
          <p:cNvPr id="7" name="Picture 6" descr="CPSI-New-Logo-Fin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4038" y="3678068"/>
            <a:ext cx="5135925" cy="1567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621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521"/>
            <a:ext cx="9141714" cy="747522"/>
          </a:xfrm>
        </p:spPr>
        <p:txBody>
          <a:bodyPr/>
          <a:lstStyle/>
          <a:p>
            <a:r>
              <a:rPr lang="en-ZA" dirty="0" smtClean="0">
                <a:latin typeface="Century Gothic" panose="020B0502020202020204" pitchFamily="34" charset="0"/>
              </a:rPr>
              <a:t>Appropriation statement</a:t>
            </a:r>
            <a:endParaRPr lang="en-ZA" dirty="0">
              <a:latin typeface="Century Gothic" panose="020B0502020202020204" pitchFamily="34" charset="0"/>
            </a:endParaRPr>
          </a:p>
        </p:txBody>
      </p:sp>
      <p:sp>
        <p:nvSpPr>
          <p:cNvPr id="5" name="Slide Number Placeholder 4"/>
          <p:cNvSpPr>
            <a:spLocks noGrp="1"/>
          </p:cNvSpPr>
          <p:nvPr>
            <p:ph type="sldNum" sz="quarter" idx="12"/>
          </p:nvPr>
        </p:nvSpPr>
        <p:spPr>
          <a:xfrm>
            <a:off x="6553200" y="5673498"/>
            <a:ext cx="2133600" cy="273844"/>
          </a:xfrm>
        </p:spPr>
        <p:txBody>
          <a:bodyPr/>
          <a:lstStyle/>
          <a:p>
            <a:pPr defTabSz="342900"/>
            <a:fld id="{4414807B-44EB-7242-827D-16A5EC7111B6}" type="slidenum">
              <a:rPr lang="en-ZA">
                <a:solidFill>
                  <a:prstClr val="black"/>
                </a:solidFill>
                <a:latin typeface="Calibri"/>
              </a:rPr>
              <a:pPr defTabSz="342900"/>
              <a:t>12</a:t>
            </a:fld>
            <a:endParaRPr lang="en-ZA" dirty="0">
              <a:solidFill>
                <a:prstClr val="black"/>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540148569"/>
              </p:ext>
            </p:extLst>
          </p:nvPr>
        </p:nvGraphicFramePr>
        <p:xfrm>
          <a:off x="163773" y="841043"/>
          <a:ext cx="8871045" cy="6619400"/>
        </p:xfrm>
        <a:graphic>
          <a:graphicData uri="http://schemas.openxmlformats.org/drawingml/2006/table">
            <a:tbl>
              <a:tblPr/>
              <a:tblGrid>
                <a:gridCol w="8871045">
                  <a:extLst>
                    <a:ext uri="{9D8B030D-6E8A-4147-A177-3AD203B41FA5}">
                      <a16:colId xmlns:a16="http://schemas.microsoft.com/office/drawing/2014/main" val="20000"/>
                    </a:ext>
                  </a:extLst>
                </a:gridCol>
              </a:tblGrid>
              <a:tr h="220036">
                <a:tc>
                  <a:txBody>
                    <a:bodyPr/>
                    <a:lstStyle/>
                    <a:p>
                      <a:pPr algn="just" fontAlgn="b"/>
                      <a:r>
                        <a:rPr lang="en-US" sz="1600" b="1" i="0" u="none" strike="noStrike" dirty="0" smtClean="0">
                          <a:solidFill>
                            <a:srgbClr val="000000"/>
                          </a:solidFill>
                          <a:effectLst/>
                          <a:latin typeface="Century Gothic" panose="020B0502020202020204" pitchFamily="34" charset="0"/>
                        </a:rPr>
                        <a:t>Programme 1: Administration</a:t>
                      </a:r>
                      <a:endParaRPr lang="en-US" sz="1600" b="1" i="0" u="none" strike="noStrike" dirty="0">
                        <a:solidFill>
                          <a:srgbClr val="000000"/>
                        </a:solidFill>
                        <a:effectLst/>
                        <a:latin typeface="Century Gothic" panose="020B0502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000"/>
                  </a:ext>
                </a:extLst>
              </a:tr>
              <a:tr h="3212857">
                <a:tc>
                  <a:txBody>
                    <a:bodyPr/>
                    <a:lstStyle/>
                    <a:p>
                      <a:pPr algn="l" fontAlgn="b"/>
                      <a:r>
                        <a:rPr lang="en-US" sz="1600" b="0" i="0" u="none" strike="noStrike" dirty="0">
                          <a:solidFill>
                            <a:srgbClr val="000000"/>
                          </a:solidFill>
                          <a:effectLst/>
                          <a:latin typeface="Century Gothic" panose="020B0502020202020204" pitchFamily="34" charset="0"/>
                        </a:rPr>
                        <a:t>The amount received in Programme 1: Administration was R9.7 million for the six months of the financial year. The spending for the same period was R8.2 million.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Compensation of employees: The expenditure relating to the Executive Director post was recovered from the Department of Public Service and </a:t>
                      </a:r>
                      <a:r>
                        <a:rPr lang="en-US" sz="1600" b="0" i="0" u="none" strike="noStrike" dirty="0" smtClean="0">
                          <a:solidFill>
                            <a:srgbClr val="000000"/>
                          </a:solidFill>
                          <a:effectLst/>
                          <a:latin typeface="Century Gothic" panose="020B0502020202020204" pitchFamily="34" charset="0"/>
                        </a:rPr>
                        <a:t>Administration, </a:t>
                      </a:r>
                      <a:r>
                        <a:rPr lang="en-US" sz="1600" b="0" i="0" u="none" strike="noStrike" dirty="0">
                          <a:solidFill>
                            <a:srgbClr val="000000"/>
                          </a:solidFill>
                          <a:effectLst/>
                          <a:latin typeface="Century Gothic" panose="020B0502020202020204" pitchFamily="34" charset="0"/>
                        </a:rPr>
                        <a:t>which resulted in </a:t>
                      </a:r>
                      <a:r>
                        <a:rPr lang="en-US" sz="1600" b="0" i="0" u="none" strike="noStrike" dirty="0" smtClean="0">
                          <a:solidFill>
                            <a:srgbClr val="000000"/>
                          </a:solidFill>
                          <a:effectLst/>
                          <a:latin typeface="Century Gothic" panose="020B0502020202020204" pitchFamily="34" charset="0"/>
                        </a:rPr>
                        <a:t> savings </a:t>
                      </a:r>
                      <a:r>
                        <a:rPr lang="en-US" sz="1600" b="0" i="0" u="none" strike="noStrike" dirty="0">
                          <a:solidFill>
                            <a:srgbClr val="000000"/>
                          </a:solidFill>
                          <a:effectLst/>
                          <a:latin typeface="Century Gothic" panose="020B0502020202020204" pitchFamily="34" charset="0"/>
                        </a:rPr>
                        <a:t>of during the </a:t>
                      </a:r>
                      <a:r>
                        <a:rPr lang="en-US" sz="1600" b="0" i="0" u="none" strike="noStrike" dirty="0" smtClean="0">
                          <a:solidFill>
                            <a:srgbClr val="000000"/>
                          </a:solidFill>
                          <a:effectLst/>
                          <a:latin typeface="Century Gothic" panose="020B0502020202020204" pitchFamily="34" charset="0"/>
                        </a:rPr>
                        <a:t>period she was acting as Director General.  </a:t>
                      </a:r>
                      <a:r>
                        <a:rPr lang="en-US" sz="1600" b="0" i="0" u="none" strike="noStrike" dirty="0">
                          <a:solidFill>
                            <a:srgbClr val="000000"/>
                          </a:solidFill>
                          <a:effectLst/>
                          <a:latin typeface="Century Gothic" panose="020B0502020202020204" pitchFamily="34" charset="0"/>
                        </a:rPr>
                        <a:t>The vacancy of two posts on level 11 and 7 is currently filled by contract employment on a lower notch than originally budgeted for and this also contributes to the lower than anticipated spending.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Goods and Services:  Expenditure on traveling by the Executive Director </a:t>
                      </a:r>
                      <a:r>
                        <a:rPr lang="en-US" sz="1600" b="0" i="0" u="none" strike="noStrike" dirty="0" smtClean="0">
                          <a:solidFill>
                            <a:srgbClr val="000000"/>
                          </a:solidFill>
                          <a:effectLst/>
                          <a:latin typeface="Century Gothic" panose="020B0502020202020204" pitchFamily="34" charset="0"/>
                        </a:rPr>
                        <a:t>was </a:t>
                      </a:r>
                      <a:r>
                        <a:rPr lang="en-US" sz="1600" b="0" i="0" u="none" strike="noStrike" dirty="0">
                          <a:solidFill>
                            <a:srgbClr val="000000"/>
                          </a:solidFill>
                          <a:effectLst/>
                          <a:latin typeface="Century Gothic" panose="020B0502020202020204" pitchFamily="34" charset="0"/>
                        </a:rPr>
                        <a:t>not incurred as projected.  The printing of the Annual Performance Plan could not be finalized  which resulted in the low spending on goods and services.  The payment for the </a:t>
                      </a:r>
                      <a:r>
                        <a:rPr lang="en-US" sz="1600" b="0" i="0" u="none" strike="noStrike" dirty="0" smtClean="0">
                          <a:solidFill>
                            <a:srgbClr val="000000"/>
                          </a:solidFill>
                          <a:effectLst/>
                          <a:latin typeface="Century Gothic" panose="020B0502020202020204" pitchFamily="34" charset="0"/>
                        </a:rPr>
                        <a:t>lease </a:t>
                      </a:r>
                      <a:r>
                        <a:rPr lang="en-US" sz="1600" b="0" i="0" u="none" strike="noStrike" dirty="0">
                          <a:solidFill>
                            <a:srgbClr val="000000"/>
                          </a:solidFill>
                          <a:effectLst/>
                          <a:latin typeface="Century Gothic" panose="020B0502020202020204" pitchFamily="34" charset="0"/>
                        </a:rPr>
                        <a:t>and electricity bills were only processed in the </a:t>
                      </a:r>
                      <a:r>
                        <a:rPr lang="en-US" sz="1600" b="0" i="0" u="none" strike="noStrike" dirty="0" smtClean="0">
                          <a:solidFill>
                            <a:srgbClr val="000000"/>
                          </a:solidFill>
                          <a:effectLst/>
                          <a:latin typeface="Century Gothic" panose="020B0502020202020204" pitchFamily="34" charset="0"/>
                        </a:rPr>
                        <a:t>2</a:t>
                      </a:r>
                      <a:r>
                        <a:rPr lang="en-US" sz="1600" b="0" i="0" u="none" strike="noStrike" baseline="30000" dirty="0" smtClean="0">
                          <a:solidFill>
                            <a:srgbClr val="000000"/>
                          </a:solidFill>
                          <a:effectLst/>
                          <a:latin typeface="Century Gothic" panose="020B0502020202020204" pitchFamily="34" charset="0"/>
                        </a:rPr>
                        <a:t>nd</a:t>
                      </a:r>
                      <a:r>
                        <a:rPr lang="en-US" sz="1600" b="0" i="0" u="none" strike="noStrike" baseline="0" dirty="0" smtClean="0">
                          <a:solidFill>
                            <a:srgbClr val="000000"/>
                          </a:solidFill>
                          <a:effectLst/>
                          <a:latin typeface="Century Gothic" panose="020B0502020202020204" pitchFamily="34" charset="0"/>
                        </a:rPr>
                        <a:t> </a:t>
                      </a:r>
                      <a:r>
                        <a:rPr lang="en-US" sz="1600" b="0" i="0" u="none" strike="noStrike" dirty="0" smtClean="0">
                          <a:solidFill>
                            <a:srgbClr val="000000"/>
                          </a:solidFill>
                          <a:effectLst/>
                          <a:latin typeface="Century Gothic" panose="020B0502020202020204" pitchFamily="34" charset="0"/>
                        </a:rPr>
                        <a:t>quarter</a:t>
                      </a:r>
                      <a:r>
                        <a:rPr lang="en-US" sz="1600" b="0" i="0" u="none" strike="noStrike" dirty="0">
                          <a:solidFill>
                            <a:srgbClr val="000000"/>
                          </a:solidFill>
                          <a:effectLst/>
                          <a:latin typeface="Century Gothic" panose="020B0502020202020204" pitchFamily="34" charset="0"/>
                        </a:rPr>
                        <a:t>, and not during </a:t>
                      </a:r>
                      <a:r>
                        <a:rPr lang="en-US" sz="1600" b="0" i="0" u="none" strike="noStrike">
                          <a:solidFill>
                            <a:srgbClr val="000000"/>
                          </a:solidFill>
                          <a:effectLst/>
                          <a:latin typeface="Century Gothic" panose="020B0502020202020204" pitchFamily="34" charset="0"/>
                        </a:rPr>
                        <a:t>the </a:t>
                      </a:r>
                      <a:r>
                        <a:rPr lang="en-US" sz="1600" b="0" i="0" u="none" strike="noStrike" smtClean="0">
                          <a:solidFill>
                            <a:srgbClr val="000000"/>
                          </a:solidFill>
                          <a:effectLst/>
                          <a:latin typeface="Century Gothic" panose="020B0502020202020204" pitchFamily="34" charset="0"/>
                        </a:rPr>
                        <a:t>3</a:t>
                      </a:r>
                      <a:r>
                        <a:rPr lang="en-US" sz="1600" b="0" i="0" u="none" strike="noStrike" baseline="30000" smtClean="0">
                          <a:solidFill>
                            <a:srgbClr val="000000"/>
                          </a:solidFill>
                          <a:effectLst/>
                          <a:latin typeface="Century Gothic" panose="020B0502020202020204" pitchFamily="34" charset="0"/>
                        </a:rPr>
                        <a:t>rd</a:t>
                      </a:r>
                      <a:r>
                        <a:rPr lang="en-US" sz="1600" b="0" i="0" u="none" strike="noStrike" smtClean="0">
                          <a:solidFill>
                            <a:srgbClr val="000000"/>
                          </a:solidFill>
                          <a:effectLst/>
                          <a:latin typeface="Century Gothic" panose="020B0502020202020204" pitchFamily="34" charset="0"/>
                        </a:rPr>
                        <a:t> quarter </a:t>
                      </a:r>
                      <a:r>
                        <a:rPr lang="en-US" sz="1600" b="0" i="0" u="none" strike="noStrike" dirty="0">
                          <a:solidFill>
                            <a:srgbClr val="000000"/>
                          </a:solidFill>
                          <a:effectLst/>
                          <a:latin typeface="Century Gothic" panose="020B0502020202020204" pitchFamily="34" charset="0"/>
                        </a:rPr>
                        <a:t>as anticipated</a:t>
                      </a:r>
                      <a:r>
                        <a:rPr lang="en-US" sz="1600" b="0" i="0" u="none" strike="noStrike" dirty="0" smtClean="0">
                          <a:solidFill>
                            <a:srgbClr val="000000"/>
                          </a:solidFill>
                          <a:effectLst/>
                          <a:latin typeface="Century Gothic" panose="020B0502020202020204" pitchFamily="34" charset="0"/>
                        </a:rPr>
                        <a:t>.</a:t>
                      </a:r>
                      <a:endParaRPr lang="en-US" sz="1600" b="0" i="0" u="none" strike="noStrike" dirty="0">
                        <a:solidFill>
                          <a:srgbClr val="000000"/>
                        </a:solidFill>
                        <a:effectLst/>
                        <a:latin typeface="Century Gothic" panose="020B0502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001"/>
                  </a:ext>
                </a:extLst>
              </a:tr>
              <a:tr h="220036">
                <a:tc>
                  <a:txBody>
                    <a:bodyPr/>
                    <a:lstStyle/>
                    <a:p>
                      <a:pPr algn="just" fontAlgn="b"/>
                      <a:endParaRPr lang="en-US" sz="1600" b="0" i="0" u="none" strike="noStrike" dirty="0">
                        <a:solidFill>
                          <a:srgbClr val="000000"/>
                        </a:solidFill>
                        <a:effectLst/>
                        <a:latin typeface="Century Gothic" panose="020B0502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002"/>
                  </a:ext>
                </a:extLst>
              </a:tr>
              <a:tr h="220036">
                <a:tc>
                  <a:txBody>
                    <a:bodyPr/>
                    <a:lstStyle/>
                    <a:p>
                      <a:pPr algn="just" fontAlgn="b"/>
                      <a:r>
                        <a:rPr lang="en-US" sz="1600" b="1" i="0" u="none" strike="noStrike" dirty="0" smtClean="0">
                          <a:solidFill>
                            <a:srgbClr val="000000"/>
                          </a:solidFill>
                          <a:effectLst/>
                          <a:latin typeface="Century Gothic" panose="020B0502020202020204" pitchFamily="34" charset="0"/>
                        </a:rPr>
                        <a:t>Programme 2: Public Sector Innovation</a:t>
                      </a:r>
                      <a:endParaRPr lang="en-US" sz="1600" b="1" i="0" u="none" strike="noStrike" dirty="0">
                        <a:solidFill>
                          <a:srgbClr val="000000"/>
                        </a:solidFill>
                        <a:effectLst/>
                        <a:latin typeface="Century Gothic" panose="020B0502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003"/>
                  </a:ext>
                </a:extLst>
              </a:tr>
              <a:tr h="2143992">
                <a:tc>
                  <a:txBody>
                    <a:bodyPr/>
                    <a:lstStyle/>
                    <a:p>
                      <a:pPr algn="l" fontAlgn="b"/>
                      <a:r>
                        <a:rPr lang="en-US" sz="1600" b="0" i="0" u="none" strike="noStrike" dirty="0">
                          <a:solidFill>
                            <a:srgbClr val="000000"/>
                          </a:solidFill>
                          <a:effectLst/>
                          <a:latin typeface="Century Gothic" panose="020B0502020202020204" pitchFamily="34" charset="0"/>
                        </a:rPr>
                        <a:t>The amount received in Programme 2: Public Sector Innovation amounted to R8.1 million for the period 1 April 2018 to 30 September 2018.  The spending for the same period was R7.3 million.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The projected spending on venues and facilities is lower than anticipated.</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
                      </a:r>
                      <a:br>
                        <a:rPr lang="en-US" sz="1600" b="0" i="0" u="none" strike="noStrike" dirty="0">
                          <a:solidFill>
                            <a:srgbClr val="000000"/>
                          </a:solidFill>
                          <a:effectLst/>
                          <a:latin typeface="Century Gothic" panose="020B0502020202020204" pitchFamily="34" charset="0"/>
                        </a:rPr>
                      </a:br>
                      <a:endParaRPr lang="en-US" sz="1600" b="0" i="0" u="none" strike="noStrike" dirty="0">
                        <a:solidFill>
                          <a:srgbClr val="000000"/>
                        </a:solidFill>
                        <a:effectLst/>
                        <a:latin typeface="Century Gothic" panose="020B0502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1331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747522"/>
          </a:xfrm>
        </p:spPr>
        <p:txBody>
          <a:bodyPr/>
          <a:lstStyle/>
          <a:p>
            <a:r>
              <a:rPr lang="en-ZA" dirty="0" smtClean="0">
                <a:latin typeface="Century Gothic" panose="020B0502020202020204" pitchFamily="34" charset="0"/>
              </a:rPr>
              <a:t>Appropriation statement</a:t>
            </a:r>
            <a:r>
              <a:rPr lang="en-ZA" sz="1800" dirty="0">
                <a:solidFill>
                  <a:prstClr val="black"/>
                </a:solidFill>
                <a:latin typeface="Century Gothic" panose="020B0502020202020204" pitchFamily="34" charset="0"/>
              </a:rPr>
              <a:t>(continued)</a:t>
            </a:r>
            <a:endParaRPr lang="en-ZA" dirty="0">
              <a:latin typeface="Century Gothic" panose="020B0502020202020204" pitchFamily="34" charset="0"/>
            </a:endParaRPr>
          </a:p>
        </p:txBody>
      </p:sp>
      <p:sp>
        <p:nvSpPr>
          <p:cNvPr id="4" name="Slide Number Placeholder 3"/>
          <p:cNvSpPr>
            <a:spLocks noGrp="1"/>
          </p:cNvSpPr>
          <p:nvPr>
            <p:ph type="sldNum" sz="quarter" idx="12"/>
          </p:nvPr>
        </p:nvSpPr>
        <p:spPr>
          <a:xfrm>
            <a:off x="6553200" y="5673498"/>
            <a:ext cx="2133600" cy="273844"/>
          </a:xfrm>
        </p:spPr>
        <p:txBody>
          <a:bodyPr/>
          <a:lstStyle/>
          <a:p>
            <a:pPr defTabSz="342900"/>
            <a:fld id="{4414807B-44EB-7242-827D-16A5EC7111B6}" type="slidenum">
              <a:rPr lang="en-ZA">
                <a:solidFill>
                  <a:prstClr val="black"/>
                </a:solidFill>
                <a:latin typeface="Calibri"/>
              </a:rPr>
              <a:pPr defTabSz="342900"/>
              <a:t>13</a:t>
            </a:fld>
            <a:endParaRPr lang="en-ZA" dirty="0">
              <a:solidFill>
                <a:prstClr val="black"/>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686904669"/>
              </p:ext>
            </p:extLst>
          </p:nvPr>
        </p:nvGraphicFramePr>
        <p:xfrm>
          <a:off x="89809" y="1261250"/>
          <a:ext cx="8943662" cy="3898520"/>
        </p:xfrm>
        <a:graphic>
          <a:graphicData uri="http://schemas.openxmlformats.org/drawingml/2006/table">
            <a:tbl>
              <a:tblPr>
                <a:tableStyleId>{5C22544A-7EE6-4342-B048-85BDC9FD1C3A}</a:tableStyleId>
              </a:tblPr>
              <a:tblGrid>
                <a:gridCol w="2373422">
                  <a:extLst>
                    <a:ext uri="{9D8B030D-6E8A-4147-A177-3AD203B41FA5}">
                      <a16:colId xmlns:a16="http://schemas.microsoft.com/office/drawing/2014/main" val="20000"/>
                    </a:ext>
                  </a:extLst>
                </a:gridCol>
                <a:gridCol w="1094592">
                  <a:extLst>
                    <a:ext uri="{9D8B030D-6E8A-4147-A177-3AD203B41FA5}">
                      <a16:colId xmlns:a16="http://schemas.microsoft.com/office/drawing/2014/main" val="20001"/>
                    </a:ext>
                  </a:extLst>
                </a:gridCol>
                <a:gridCol w="1094592">
                  <a:extLst>
                    <a:ext uri="{9D8B030D-6E8A-4147-A177-3AD203B41FA5}">
                      <a16:colId xmlns:a16="http://schemas.microsoft.com/office/drawing/2014/main" val="20002"/>
                    </a:ext>
                  </a:extLst>
                </a:gridCol>
                <a:gridCol w="1094592">
                  <a:extLst>
                    <a:ext uri="{9D8B030D-6E8A-4147-A177-3AD203B41FA5}">
                      <a16:colId xmlns:a16="http://schemas.microsoft.com/office/drawing/2014/main" val="20003"/>
                    </a:ext>
                  </a:extLst>
                </a:gridCol>
                <a:gridCol w="1094592">
                  <a:extLst>
                    <a:ext uri="{9D8B030D-6E8A-4147-A177-3AD203B41FA5}">
                      <a16:colId xmlns:a16="http://schemas.microsoft.com/office/drawing/2014/main" val="20004"/>
                    </a:ext>
                  </a:extLst>
                </a:gridCol>
                <a:gridCol w="1094592">
                  <a:extLst>
                    <a:ext uri="{9D8B030D-6E8A-4147-A177-3AD203B41FA5}">
                      <a16:colId xmlns:a16="http://schemas.microsoft.com/office/drawing/2014/main" val="20005"/>
                    </a:ext>
                  </a:extLst>
                </a:gridCol>
                <a:gridCol w="1097280">
                  <a:extLst>
                    <a:ext uri="{9D8B030D-6E8A-4147-A177-3AD203B41FA5}">
                      <a16:colId xmlns:a16="http://schemas.microsoft.com/office/drawing/2014/main" val="20006"/>
                    </a:ext>
                  </a:extLst>
                </a:gridCol>
              </a:tblGrid>
              <a:tr h="164300">
                <a:tc rowSpan="2">
                  <a:txBody>
                    <a:bodyPr/>
                    <a:lstStyle/>
                    <a:p>
                      <a:pPr algn="ctr" fontAlgn="t"/>
                      <a:r>
                        <a:rPr lang="en-US" sz="1100" b="1" u="none" strike="noStrike" dirty="0">
                          <a:effectLst/>
                          <a:latin typeface="Century Gothic" panose="020B0502020202020204" pitchFamily="34" charset="0"/>
                        </a:rPr>
                        <a:t>Programme</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4F81BD"/>
                    </a:solidFill>
                  </a:tcPr>
                </a:tc>
                <a:tc gridSpan="4">
                  <a:txBody>
                    <a:bodyPr/>
                    <a:lstStyle/>
                    <a:p>
                      <a:pPr algn="ctr" fontAlgn="b"/>
                      <a:r>
                        <a:rPr lang="en-US" sz="1100" b="1" u="none" strike="noStrike" dirty="0">
                          <a:effectLst/>
                          <a:latin typeface="Century Gothic" panose="020B0502020202020204" pitchFamily="34" charset="0"/>
                        </a:rPr>
                        <a:t>2018/19</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b="1" u="none" strike="noStrike">
                          <a:effectLst/>
                          <a:latin typeface="Century Gothic" panose="020B0502020202020204" pitchFamily="34" charset="0"/>
                        </a:rPr>
                        <a:t>2017/18</a:t>
                      </a:r>
                      <a:endParaRPr lang="en-US" sz="1100" b="1" i="0" u="none" strike="noStrike">
                        <a:solidFill>
                          <a:srgbClr val="000000"/>
                        </a:solidFill>
                        <a:effectLst/>
                        <a:latin typeface="Century Gothic" panose="020B0502020202020204" pitchFamily="34" charset="0"/>
                      </a:endParaRPr>
                    </a:p>
                  </a:txBody>
                  <a:tcPr marL="4280" marR="4280" marT="4280" marB="0" anchor="ctr">
                    <a:solidFill>
                      <a:srgbClr val="4F81BD"/>
                    </a:solidFill>
                  </a:tcPr>
                </a:tc>
                <a:tc hMerge="1">
                  <a:txBody>
                    <a:bodyPr/>
                    <a:lstStyle/>
                    <a:p>
                      <a:endParaRPr lang="en-US"/>
                    </a:p>
                  </a:txBody>
                  <a:tcPr/>
                </a:tc>
                <a:extLst>
                  <a:ext uri="{0D108BD9-81ED-4DB2-BD59-A6C34878D82A}">
                    <a16:rowId xmlns:a16="http://schemas.microsoft.com/office/drawing/2014/main" val="10000"/>
                  </a:ext>
                </a:extLst>
              </a:tr>
              <a:tr h="644360">
                <a:tc vMerge="1">
                  <a:txBody>
                    <a:bodyPr/>
                    <a:lstStyle/>
                    <a:p>
                      <a:endParaRPr lang="en-US"/>
                    </a:p>
                  </a:txBody>
                  <a:tcPr/>
                </a:tc>
                <a:tc>
                  <a:txBody>
                    <a:bodyPr/>
                    <a:lstStyle/>
                    <a:p>
                      <a:pPr algn="ctr" fontAlgn="b"/>
                      <a:r>
                        <a:rPr lang="en-US" sz="1100" b="1" u="none" strike="noStrike" dirty="0">
                          <a:effectLst/>
                          <a:latin typeface="Century Gothic" panose="020B0502020202020204" pitchFamily="34" charset="0"/>
                        </a:rPr>
                        <a:t>Final Appropriation</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R'000</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4F81BD"/>
                    </a:solidFill>
                  </a:tcPr>
                </a:tc>
                <a:tc>
                  <a:txBody>
                    <a:bodyPr/>
                    <a:lstStyle/>
                    <a:p>
                      <a:pPr algn="ctr" fontAlgn="b"/>
                      <a:r>
                        <a:rPr lang="en-US" sz="1100" b="1" u="none" strike="noStrike" dirty="0">
                          <a:effectLst/>
                          <a:latin typeface="Century Gothic" panose="020B0502020202020204" pitchFamily="34" charset="0"/>
                        </a:rPr>
                        <a:t>Actual Expenditure</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R'000</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4F81BD"/>
                    </a:solidFill>
                  </a:tcPr>
                </a:tc>
                <a:tc>
                  <a:txBody>
                    <a:bodyPr/>
                    <a:lstStyle/>
                    <a:p>
                      <a:pPr algn="ctr" fontAlgn="b"/>
                      <a:r>
                        <a:rPr lang="en-US" sz="1100" b="1" u="none" strike="noStrike" dirty="0">
                          <a:effectLst/>
                          <a:latin typeface="Century Gothic" panose="020B0502020202020204" pitchFamily="34" charset="0"/>
                        </a:rPr>
                        <a:t>Variance</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R'000</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4F81BD"/>
                    </a:solidFill>
                  </a:tcPr>
                </a:tc>
                <a:tc>
                  <a:txBody>
                    <a:bodyPr/>
                    <a:lstStyle/>
                    <a:p>
                      <a:pPr algn="ctr" fontAlgn="b"/>
                      <a:r>
                        <a:rPr lang="en-US" sz="1100" b="1" u="none" strike="noStrike" dirty="0">
                          <a:effectLst/>
                          <a:latin typeface="Century Gothic" panose="020B0502020202020204" pitchFamily="34" charset="0"/>
                        </a:rPr>
                        <a:t>Expenditure as % of final appropriation</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4F81BD"/>
                    </a:solidFill>
                  </a:tcPr>
                </a:tc>
                <a:tc>
                  <a:txBody>
                    <a:bodyPr/>
                    <a:lstStyle/>
                    <a:p>
                      <a:pPr algn="ctr" fontAlgn="b"/>
                      <a:r>
                        <a:rPr lang="en-US" sz="1100" b="1" u="none" strike="noStrike" dirty="0">
                          <a:effectLst/>
                          <a:latin typeface="Century Gothic" panose="020B0502020202020204" pitchFamily="34" charset="0"/>
                        </a:rPr>
                        <a:t>Final Appropriation</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R'000</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4F81BD"/>
                    </a:solidFill>
                  </a:tcPr>
                </a:tc>
                <a:tc>
                  <a:txBody>
                    <a:bodyPr/>
                    <a:lstStyle/>
                    <a:p>
                      <a:pPr marL="0" indent="0" algn="ctr" fontAlgn="b"/>
                      <a:r>
                        <a:rPr lang="en-US" sz="1100" b="1" u="none" strike="noStrike" dirty="0">
                          <a:effectLst/>
                          <a:latin typeface="Century Gothic" panose="020B0502020202020204" pitchFamily="34" charset="0"/>
                        </a:rPr>
                        <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Actual Expenditure</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
                      </a:r>
                      <a:br>
                        <a:rPr lang="en-US" sz="1100" b="1" u="none" strike="noStrike" dirty="0">
                          <a:effectLst/>
                          <a:latin typeface="Century Gothic" panose="020B0502020202020204" pitchFamily="34" charset="0"/>
                        </a:rPr>
                      </a:br>
                      <a:r>
                        <a:rPr lang="en-US" sz="1100" b="1" u="none" strike="noStrike" dirty="0">
                          <a:effectLst/>
                          <a:latin typeface="Century Gothic" panose="020B0502020202020204" pitchFamily="34" charset="0"/>
                        </a:rPr>
                        <a:t>R'000</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4F81BD"/>
                    </a:solidFill>
                  </a:tcPr>
                </a:tc>
                <a:extLst>
                  <a:ext uri="{0D108BD9-81ED-4DB2-BD59-A6C34878D82A}">
                    <a16:rowId xmlns:a16="http://schemas.microsoft.com/office/drawing/2014/main" val="10001"/>
                  </a:ext>
                </a:extLst>
              </a:tr>
              <a:tr h="164300">
                <a:tc>
                  <a:txBody>
                    <a:bodyPr/>
                    <a:lstStyle/>
                    <a:p>
                      <a:pPr algn="l" fontAlgn="b"/>
                      <a:r>
                        <a:rPr lang="en-US" sz="1100" u="none" strike="noStrike">
                          <a:effectLst/>
                          <a:latin typeface="Century Gothic" panose="020B0502020202020204" pitchFamily="34" charset="0"/>
                        </a:rPr>
                        <a:t>1.  Administration</a:t>
                      </a:r>
                      <a:endParaRPr lang="en-US" sz="1100" b="0" i="0" u="none" strike="noStrike">
                        <a:solidFill>
                          <a:srgbClr val="000000"/>
                        </a:solidFill>
                        <a:effectLst/>
                        <a:latin typeface="Century Gothic" panose="020B0502020202020204" pitchFamily="34" charset="0"/>
                      </a:endParaRPr>
                    </a:p>
                  </a:txBody>
                  <a:tcPr marL="4280" marR="4280" marT="4280" marB="0" anchor="ctr"/>
                </a:tc>
                <a:tc>
                  <a:txBody>
                    <a:bodyPr/>
                    <a:lstStyle/>
                    <a:p>
                      <a:pPr algn="r" fontAlgn="b"/>
                      <a:r>
                        <a:rPr lang="en-US" sz="1100" u="none" strike="noStrike" dirty="0">
                          <a:effectLst/>
                          <a:latin typeface="Century Gothic" panose="020B0502020202020204" pitchFamily="34" charset="0"/>
                        </a:rPr>
                        <a:t>                  19,391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a:effectLst/>
                          <a:latin typeface="Century Gothic" panose="020B0502020202020204" pitchFamily="34" charset="0"/>
                        </a:rPr>
                        <a:t>                    8,246 </a:t>
                      </a:r>
                      <a:endParaRPr lang="en-US" sz="1100" b="0" i="0" u="none" strike="noStrike">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dirty="0">
                          <a:effectLst/>
                          <a:latin typeface="Century Gothic" panose="020B0502020202020204" pitchFamily="34" charset="0"/>
                        </a:rPr>
                        <a:t>                  11,145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dirty="0">
                          <a:effectLst/>
                          <a:latin typeface="Century Gothic" panose="020B0502020202020204" pitchFamily="34" charset="0"/>
                        </a:rPr>
                        <a:t>42.5%</a:t>
                      </a:r>
                      <a:endParaRPr lang="en-US" sz="1100" b="0" i="0" u="none" strike="noStrike" dirty="0">
                        <a:solidFill>
                          <a:srgbClr val="000000"/>
                        </a:solidFill>
                        <a:effectLst/>
                        <a:latin typeface="Century Gothic" panose="020B0502020202020204" pitchFamily="34" charset="0"/>
                      </a:endParaRPr>
                    </a:p>
                  </a:txBody>
                  <a:tcPr marL="0" marR="137160" marT="4280" marB="0" anchor="ctr"/>
                </a:tc>
                <a:tc>
                  <a:txBody>
                    <a:bodyPr/>
                    <a:lstStyle/>
                    <a:p>
                      <a:pPr algn="r" fontAlgn="b"/>
                      <a:r>
                        <a:rPr lang="en-US" sz="1100" u="none" strike="noStrike" dirty="0">
                          <a:effectLst/>
                          <a:latin typeface="Century Gothic" panose="020B0502020202020204" pitchFamily="34" charset="0"/>
                        </a:rPr>
                        <a:t>                  18,675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marL="0" lvl="0" algn="r" defTabSz="457200" rtl="0" eaLnBrk="1" fontAlgn="b" latinLnBrk="0" hangingPunct="1"/>
                      <a:r>
                        <a:rPr lang="en-US" sz="1100" u="none" strike="noStrike" kern="1200" dirty="0" smtClean="0">
                          <a:solidFill>
                            <a:schemeClr val="dk1"/>
                          </a:solidFill>
                          <a:effectLst/>
                          <a:latin typeface="Century Gothic" panose="020B0502020202020204" pitchFamily="34" charset="0"/>
                          <a:ea typeface="+mn-ea"/>
                          <a:cs typeface="+mn-cs"/>
                        </a:rPr>
                        <a:t>18,327 </a:t>
                      </a:r>
                      <a:endParaRPr lang="en-US" sz="1100" u="none" strike="noStrike" kern="1200" dirty="0">
                        <a:solidFill>
                          <a:schemeClr val="dk1"/>
                        </a:solidFill>
                        <a:effectLst/>
                        <a:latin typeface="Century Gothic" panose="020B0502020202020204" pitchFamily="34" charset="0"/>
                        <a:ea typeface="+mn-ea"/>
                        <a:cs typeface="+mn-cs"/>
                      </a:endParaRPr>
                    </a:p>
                  </a:txBody>
                  <a:tcPr marL="205740" marR="137160" marT="4280" marB="0" anchor="ctr"/>
                </a:tc>
                <a:extLst>
                  <a:ext uri="{0D108BD9-81ED-4DB2-BD59-A6C34878D82A}">
                    <a16:rowId xmlns:a16="http://schemas.microsoft.com/office/drawing/2014/main" val="10002"/>
                  </a:ext>
                </a:extLst>
              </a:tr>
              <a:tr h="164300">
                <a:tc>
                  <a:txBody>
                    <a:bodyPr/>
                    <a:lstStyle/>
                    <a:p>
                      <a:pPr algn="l" fontAlgn="b"/>
                      <a:r>
                        <a:rPr lang="en-US" sz="1100" u="none" strike="noStrike">
                          <a:effectLst/>
                          <a:latin typeface="Century Gothic" panose="020B0502020202020204" pitchFamily="34" charset="0"/>
                        </a:rPr>
                        <a:t>2.  Public Sector Innovation</a:t>
                      </a:r>
                      <a:endParaRPr lang="en-US" sz="1100" b="0" i="0" u="none" strike="noStrike">
                        <a:solidFill>
                          <a:srgbClr val="000000"/>
                        </a:solidFill>
                        <a:effectLst/>
                        <a:latin typeface="Century Gothic" panose="020B0502020202020204" pitchFamily="34" charset="0"/>
                      </a:endParaRPr>
                    </a:p>
                  </a:txBody>
                  <a:tcPr marL="4280" marR="4280" marT="4280" marB="0" anchor="ctr"/>
                </a:tc>
                <a:tc>
                  <a:txBody>
                    <a:bodyPr/>
                    <a:lstStyle/>
                    <a:p>
                      <a:pPr algn="r" fontAlgn="b"/>
                      <a:r>
                        <a:rPr lang="en-US" sz="1100" u="none" strike="noStrike" dirty="0">
                          <a:effectLst/>
                          <a:latin typeface="Century Gothic" panose="020B0502020202020204" pitchFamily="34" charset="0"/>
                        </a:rPr>
                        <a:t>                  16,639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a:effectLst/>
                          <a:latin typeface="Century Gothic" panose="020B0502020202020204" pitchFamily="34" charset="0"/>
                        </a:rPr>
                        <a:t>                    7,307 </a:t>
                      </a:r>
                      <a:endParaRPr lang="en-US" sz="1100" b="0" i="0" u="none" strike="noStrike">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a:effectLst/>
                          <a:latin typeface="Century Gothic" panose="020B0502020202020204" pitchFamily="34" charset="0"/>
                        </a:rPr>
                        <a:t>                    9,332 </a:t>
                      </a:r>
                      <a:endParaRPr lang="en-US" sz="1100" b="0" i="0" u="none" strike="noStrike">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dirty="0">
                          <a:effectLst/>
                          <a:latin typeface="Century Gothic" panose="020B0502020202020204" pitchFamily="34" charset="0"/>
                        </a:rPr>
                        <a:t>43.9%</a:t>
                      </a:r>
                      <a:endParaRPr lang="en-US" sz="1100" b="0" i="0" u="none" strike="noStrike" dirty="0">
                        <a:solidFill>
                          <a:srgbClr val="000000"/>
                        </a:solidFill>
                        <a:effectLst/>
                        <a:latin typeface="Century Gothic" panose="020B0502020202020204" pitchFamily="34" charset="0"/>
                      </a:endParaRPr>
                    </a:p>
                  </a:txBody>
                  <a:tcPr marL="0" marR="137160" marT="4280" marB="0" anchor="ctr"/>
                </a:tc>
                <a:tc>
                  <a:txBody>
                    <a:bodyPr/>
                    <a:lstStyle/>
                    <a:p>
                      <a:pPr algn="r" fontAlgn="b"/>
                      <a:r>
                        <a:rPr lang="en-US" sz="1100" u="none" strike="noStrike" dirty="0">
                          <a:effectLst/>
                          <a:latin typeface="Century Gothic" panose="020B0502020202020204" pitchFamily="34" charset="0"/>
                        </a:rPr>
                        <a:t>                  15,380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marL="0" lvl="0" algn="r" defTabSz="457200" rtl="0" eaLnBrk="1" fontAlgn="b" latinLnBrk="0" hangingPunct="1"/>
                      <a:r>
                        <a:rPr lang="en-US" sz="1100" u="none" strike="noStrike" kern="1200" dirty="0" smtClean="0">
                          <a:solidFill>
                            <a:schemeClr val="dk1"/>
                          </a:solidFill>
                          <a:effectLst/>
                          <a:latin typeface="Century Gothic" panose="020B0502020202020204" pitchFamily="34" charset="0"/>
                          <a:ea typeface="+mn-ea"/>
                          <a:cs typeface="+mn-cs"/>
                        </a:rPr>
                        <a:t>14,195 </a:t>
                      </a:r>
                      <a:endParaRPr lang="en-US" sz="1100" u="none" strike="noStrike" kern="1200" dirty="0">
                        <a:solidFill>
                          <a:schemeClr val="dk1"/>
                        </a:solidFill>
                        <a:effectLst/>
                        <a:latin typeface="Century Gothic" panose="020B0502020202020204" pitchFamily="34" charset="0"/>
                        <a:ea typeface="+mn-ea"/>
                        <a:cs typeface="+mn-cs"/>
                      </a:endParaRPr>
                    </a:p>
                  </a:txBody>
                  <a:tcPr marL="205740" marR="137160" marT="4280" marB="0" anchor="ctr"/>
                </a:tc>
                <a:extLst>
                  <a:ext uri="{0D108BD9-81ED-4DB2-BD59-A6C34878D82A}">
                    <a16:rowId xmlns:a16="http://schemas.microsoft.com/office/drawing/2014/main" val="10003"/>
                  </a:ext>
                </a:extLst>
              </a:tr>
              <a:tr h="164300">
                <a:tc>
                  <a:txBody>
                    <a:bodyPr/>
                    <a:lstStyle/>
                    <a:p>
                      <a:pPr algn="l" fontAlgn="b"/>
                      <a:r>
                        <a:rPr lang="en-US" sz="1100" b="1" u="none" strike="noStrike" dirty="0">
                          <a:effectLst/>
                          <a:latin typeface="Century Gothic" panose="020B0502020202020204" pitchFamily="34" charset="0"/>
                        </a:rPr>
                        <a:t>TOTAL</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D0D8E8"/>
                    </a:solidFill>
                  </a:tcPr>
                </a:tc>
                <a:tc>
                  <a:txBody>
                    <a:bodyPr/>
                    <a:lstStyle/>
                    <a:p>
                      <a:pPr algn="r" fontAlgn="b"/>
                      <a:r>
                        <a:rPr lang="en-US" sz="1100" b="1" u="none" strike="noStrike" dirty="0">
                          <a:effectLst/>
                          <a:latin typeface="Century Gothic" panose="020B0502020202020204" pitchFamily="34" charset="0"/>
                        </a:rPr>
                        <a:t>                  36,030 </a:t>
                      </a:r>
                      <a:endParaRPr lang="en-US" sz="1100" b="1" i="0" u="none" strike="noStrike" dirty="0">
                        <a:solidFill>
                          <a:srgbClr val="000000"/>
                        </a:solidFill>
                        <a:effectLst/>
                        <a:latin typeface="Century Gothic" panose="020B0502020202020204" pitchFamily="34" charset="0"/>
                      </a:endParaRPr>
                    </a:p>
                  </a:txBody>
                  <a:tcPr marL="4280" marR="137160" marT="4280" marB="0" anchor="ctr">
                    <a:solidFill>
                      <a:srgbClr val="D0D8E8"/>
                    </a:solidFill>
                  </a:tcPr>
                </a:tc>
                <a:tc>
                  <a:txBody>
                    <a:bodyPr/>
                    <a:lstStyle/>
                    <a:p>
                      <a:pPr algn="r" fontAlgn="b"/>
                      <a:r>
                        <a:rPr lang="en-US" sz="1100" b="1" u="none" strike="noStrike" dirty="0">
                          <a:effectLst/>
                          <a:latin typeface="Century Gothic" panose="020B0502020202020204" pitchFamily="34" charset="0"/>
                        </a:rPr>
                        <a:t>                  15,553 </a:t>
                      </a:r>
                      <a:endParaRPr lang="en-US" sz="1100" b="1" i="0" u="none" strike="noStrike" dirty="0">
                        <a:solidFill>
                          <a:srgbClr val="000000"/>
                        </a:solidFill>
                        <a:effectLst/>
                        <a:latin typeface="Century Gothic" panose="020B0502020202020204" pitchFamily="34" charset="0"/>
                      </a:endParaRPr>
                    </a:p>
                  </a:txBody>
                  <a:tcPr marL="4280" marR="137160" marT="4280" marB="0" anchor="ctr">
                    <a:solidFill>
                      <a:srgbClr val="D0D8E8"/>
                    </a:solidFill>
                  </a:tcPr>
                </a:tc>
                <a:tc>
                  <a:txBody>
                    <a:bodyPr/>
                    <a:lstStyle/>
                    <a:p>
                      <a:pPr algn="r" fontAlgn="b"/>
                      <a:r>
                        <a:rPr lang="en-US" sz="1100" b="1" u="none" strike="noStrike" dirty="0">
                          <a:effectLst/>
                          <a:latin typeface="Century Gothic" panose="020B0502020202020204" pitchFamily="34" charset="0"/>
                        </a:rPr>
                        <a:t>                  20,477 </a:t>
                      </a:r>
                      <a:endParaRPr lang="en-US" sz="1100" b="1" i="0" u="none" strike="noStrike" dirty="0">
                        <a:solidFill>
                          <a:srgbClr val="000000"/>
                        </a:solidFill>
                        <a:effectLst/>
                        <a:latin typeface="Century Gothic" panose="020B0502020202020204" pitchFamily="34" charset="0"/>
                      </a:endParaRPr>
                    </a:p>
                  </a:txBody>
                  <a:tcPr marL="4280" marR="137160" marT="4280" marB="0" anchor="ctr">
                    <a:solidFill>
                      <a:srgbClr val="D0D8E8"/>
                    </a:solidFill>
                  </a:tcPr>
                </a:tc>
                <a:tc>
                  <a:txBody>
                    <a:bodyPr/>
                    <a:lstStyle/>
                    <a:p>
                      <a:pPr algn="r" fontAlgn="b"/>
                      <a:r>
                        <a:rPr lang="en-US" sz="1100" b="1" u="none" strike="noStrike" dirty="0">
                          <a:effectLst/>
                          <a:latin typeface="Century Gothic" panose="020B0502020202020204" pitchFamily="34" charset="0"/>
                        </a:rPr>
                        <a:t>43.2%</a:t>
                      </a:r>
                      <a:endParaRPr lang="en-US" sz="1100" b="1" i="0" u="none" strike="noStrike" dirty="0">
                        <a:solidFill>
                          <a:srgbClr val="000000"/>
                        </a:solidFill>
                        <a:effectLst/>
                        <a:latin typeface="Century Gothic" panose="020B0502020202020204" pitchFamily="34" charset="0"/>
                      </a:endParaRPr>
                    </a:p>
                  </a:txBody>
                  <a:tcPr marL="0" marR="137160" marT="4280" marB="0" anchor="ctr">
                    <a:solidFill>
                      <a:srgbClr val="D0D8E8"/>
                    </a:solidFill>
                  </a:tcPr>
                </a:tc>
                <a:tc>
                  <a:txBody>
                    <a:bodyPr/>
                    <a:lstStyle/>
                    <a:p>
                      <a:pPr algn="r" fontAlgn="b"/>
                      <a:r>
                        <a:rPr lang="en-US" sz="1100" b="1" u="none" strike="noStrike" dirty="0">
                          <a:effectLst/>
                          <a:latin typeface="Century Gothic" panose="020B0502020202020204" pitchFamily="34" charset="0"/>
                        </a:rPr>
                        <a:t>                  34,055 </a:t>
                      </a:r>
                      <a:endParaRPr lang="en-US" sz="1100" b="1" i="0" u="none" strike="noStrike" dirty="0">
                        <a:solidFill>
                          <a:srgbClr val="000000"/>
                        </a:solidFill>
                        <a:effectLst/>
                        <a:latin typeface="Century Gothic" panose="020B0502020202020204" pitchFamily="34" charset="0"/>
                      </a:endParaRPr>
                    </a:p>
                  </a:txBody>
                  <a:tcPr marL="4280" marR="137160" marT="4280" marB="0" anchor="ctr">
                    <a:solidFill>
                      <a:srgbClr val="D0D8E8"/>
                    </a:solidFill>
                  </a:tcPr>
                </a:tc>
                <a:tc>
                  <a:txBody>
                    <a:bodyPr/>
                    <a:lstStyle/>
                    <a:p>
                      <a:pPr marL="0" lvl="0" algn="r" defTabSz="457200" rtl="0" eaLnBrk="1" fontAlgn="b" latinLnBrk="0" hangingPunct="1"/>
                      <a:r>
                        <a:rPr lang="en-US" sz="1100" b="1" u="none" strike="noStrike" kern="1200" dirty="0" smtClean="0">
                          <a:solidFill>
                            <a:schemeClr val="dk1"/>
                          </a:solidFill>
                          <a:effectLst/>
                          <a:latin typeface="Century Gothic" panose="020B0502020202020204" pitchFamily="34" charset="0"/>
                          <a:ea typeface="+mn-ea"/>
                          <a:cs typeface="+mn-cs"/>
                        </a:rPr>
                        <a:t>32,522 </a:t>
                      </a:r>
                      <a:endParaRPr lang="en-US" sz="1100" b="1" u="none" strike="noStrike" kern="1200" dirty="0">
                        <a:solidFill>
                          <a:schemeClr val="dk1"/>
                        </a:solidFill>
                        <a:effectLst/>
                        <a:latin typeface="Century Gothic" panose="020B0502020202020204" pitchFamily="34" charset="0"/>
                        <a:ea typeface="+mn-ea"/>
                        <a:cs typeface="+mn-cs"/>
                      </a:endParaRPr>
                    </a:p>
                  </a:txBody>
                  <a:tcPr marL="205740" marR="137160" marT="4280" marB="0" anchor="ctr">
                    <a:solidFill>
                      <a:srgbClr val="D0D8E8"/>
                    </a:solidFill>
                  </a:tcPr>
                </a:tc>
                <a:extLst>
                  <a:ext uri="{0D108BD9-81ED-4DB2-BD59-A6C34878D82A}">
                    <a16:rowId xmlns:a16="http://schemas.microsoft.com/office/drawing/2014/main" val="10004"/>
                  </a:ext>
                </a:extLst>
              </a:tr>
              <a:tr h="164300">
                <a:tc>
                  <a:txBody>
                    <a:bodyPr/>
                    <a:lstStyle/>
                    <a:p>
                      <a:pPr algn="l" fontAlgn="b"/>
                      <a:r>
                        <a:rPr lang="en-US" sz="1100" u="none" strike="noStrike">
                          <a:effectLst/>
                          <a:latin typeface="Century Gothic" panose="020B0502020202020204" pitchFamily="34" charset="0"/>
                        </a:rPr>
                        <a:t>Departmental receipts</a:t>
                      </a:r>
                      <a:endParaRPr lang="en-US" sz="1100" b="0" i="0" u="none" strike="noStrike">
                        <a:solidFill>
                          <a:srgbClr val="000000"/>
                        </a:solidFill>
                        <a:effectLst/>
                        <a:latin typeface="Century Gothic" panose="020B0502020202020204" pitchFamily="34" charset="0"/>
                      </a:endParaRPr>
                    </a:p>
                  </a:txBody>
                  <a:tcPr marL="4280" marR="4280" marT="4280" marB="0" anchor="ctr"/>
                </a:tc>
                <a:tc>
                  <a:txBody>
                    <a:bodyPr/>
                    <a:lstStyle/>
                    <a:p>
                      <a:pPr algn="r" fontAlgn="b"/>
                      <a:r>
                        <a:rPr lang="en-US" sz="1100" u="none" strike="noStrike" dirty="0">
                          <a:effectLst/>
                          <a:latin typeface="Century Gothic" panose="020B0502020202020204" pitchFamily="34" charset="0"/>
                        </a:rPr>
                        <a:t>                            8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0" marR="137160" marT="4280" marB="0" anchor="ctr">
                    <a:noFill/>
                  </a:tcPr>
                </a:tc>
                <a:tc>
                  <a:txBody>
                    <a:bodyPr/>
                    <a:lstStyle/>
                    <a:p>
                      <a:pPr algn="r" fontAlgn="b"/>
                      <a:r>
                        <a:rPr lang="en-US" sz="1100" u="none" strike="noStrike" dirty="0">
                          <a:effectLst/>
                          <a:latin typeface="Century Gothic" panose="020B0502020202020204" pitchFamily="34" charset="0"/>
                        </a:rPr>
                        <a:t>                          24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marL="0" lvl="0" algn="r" defTabSz="457200" rtl="0" eaLnBrk="1" fontAlgn="b" latinLnBrk="0" hangingPunct="1"/>
                      <a:r>
                        <a:rPr lang="en-US" sz="1100" u="none" strike="noStrike" kern="1200" dirty="0" smtClean="0">
                          <a:solidFill>
                            <a:schemeClr val="dk1"/>
                          </a:solidFill>
                          <a:effectLst/>
                          <a:latin typeface="Century Gothic" panose="020B0502020202020204" pitchFamily="34" charset="0"/>
                          <a:ea typeface="+mn-ea"/>
                          <a:cs typeface="+mn-cs"/>
                        </a:rPr>
                        <a:t>-   </a:t>
                      </a:r>
                      <a:endParaRPr lang="en-US" sz="1100" u="none" strike="noStrike" kern="1200" dirty="0">
                        <a:solidFill>
                          <a:schemeClr val="dk1"/>
                        </a:solidFill>
                        <a:effectLst/>
                        <a:latin typeface="Century Gothic" panose="020B0502020202020204" pitchFamily="34" charset="0"/>
                        <a:ea typeface="+mn-ea"/>
                        <a:cs typeface="+mn-cs"/>
                      </a:endParaRPr>
                    </a:p>
                  </a:txBody>
                  <a:tcPr marL="205740" marR="137160" marT="4280" marB="0" anchor="ctr"/>
                </a:tc>
                <a:extLst>
                  <a:ext uri="{0D108BD9-81ED-4DB2-BD59-A6C34878D82A}">
                    <a16:rowId xmlns:a16="http://schemas.microsoft.com/office/drawing/2014/main" val="10005"/>
                  </a:ext>
                </a:extLst>
              </a:tr>
              <a:tr h="164300">
                <a:tc>
                  <a:txBody>
                    <a:bodyPr/>
                    <a:lstStyle/>
                    <a:p>
                      <a:pPr algn="l" fontAlgn="b"/>
                      <a:r>
                        <a:rPr lang="en-US" sz="1100" u="none" strike="noStrike">
                          <a:effectLst/>
                          <a:latin typeface="Century Gothic" panose="020B0502020202020204" pitchFamily="34" charset="0"/>
                        </a:rPr>
                        <a:t>Aid assistance </a:t>
                      </a:r>
                      <a:endParaRPr lang="en-US" sz="1100" b="0" i="0" u="none" strike="noStrike">
                        <a:solidFill>
                          <a:srgbClr val="000000"/>
                        </a:solidFill>
                        <a:effectLst/>
                        <a:latin typeface="Century Gothic" panose="020B0502020202020204" pitchFamily="34" charset="0"/>
                      </a:endParaRPr>
                    </a:p>
                  </a:txBody>
                  <a:tcPr marL="4280" marR="4280" marT="4280" marB="0" anchor="ctr"/>
                </a:tc>
                <a:tc>
                  <a:txBody>
                    <a:bodyPr/>
                    <a:lstStyle/>
                    <a:p>
                      <a:pPr algn="r" fontAlgn="b"/>
                      <a:r>
                        <a:rPr lang="en-US" sz="1100" u="none" strike="noStrike" dirty="0">
                          <a:effectLst/>
                          <a:latin typeface="Century Gothic" panose="020B0502020202020204" pitchFamily="34" charset="0"/>
                        </a:rPr>
                        <a:t>                           -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u="none" strike="noStrike" dirty="0">
                          <a:effectLst/>
                          <a:latin typeface="Century Gothic" panose="020B0502020202020204" pitchFamily="34" charset="0"/>
                        </a:rPr>
                        <a:t>                    3,407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marL="0" lvl="0" algn="r" defTabSz="457200" rtl="0" eaLnBrk="1" fontAlgn="b" latinLnBrk="0" hangingPunct="1"/>
                      <a:r>
                        <a:rPr lang="en-US" sz="1100" u="none" strike="noStrike" kern="1200" dirty="0" smtClean="0">
                          <a:solidFill>
                            <a:schemeClr val="dk1"/>
                          </a:solidFill>
                          <a:effectLst/>
                          <a:latin typeface="Century Gothic" panose="020B0502020202020204" pitchFamily="34" charset="0"/>
                          <a:ea typeface="+mn-ea"/>
                          <a:cs typeface="+mn-cs"/>
                        </a:rPr>
                        <a:t>-   </a:t>
                      </a:r>
                      <a:endParaRPr lang="en-US" sz="1100" u="none" strike="noStrike" kern="1200" dirty="0">
                        <a:solidFill>
                          <a:schemeClr val="dk1"/>
                        </a:solidFill>
                        <a:effectLst/>
                        <a:latin typeface="Century Gothic" panose="020B0502020202020204" pitchFamily="34" charset="0"/>
                        <a:ea typeface="+mn-ea"/>
                        <a:cs typeface="+mn-cs"/>
                      </a:endParaRPr>
                    </a:p>
                  </a:txBody>
                  <a:tcPr marL="205740" marR="137160" marT="4280" marB="0" anchor="ctr"/>
                </a:tc>
                <a:extLst>
                  <a:ext uri="{0D108BD9-81ED-4DB2-BD59-A6C34878D82A}">
                    <a16:rowId xmlns:a16="http://schemas.microsoft.com/office/drawing/2014/main" val="10006"/>
                  </a:ext>
                </a:extLst>
              </a:tr>
              <a:tr h="324320">
                <a:tc>
                  <a:txBody>
                    <a:bodyPr/>
                    <a:lstStyle/>
                    <a:p>
                      <a:pPr algn="l" fontAlgn="b"/>
                      <a:r>
                        <a:rPr lang="en-US" sz="1100" b="1" u="none" strike="noStrike" dirty="0">
                          <a:effectLst/>
                          <a:latin typeface="Century Gothic" panose="020B0502020202020204" pitchFamily="34" charset="0"/>
                        </a:rPr>
                        <a:t>Actual amounts per Statement of Financial Performance (Total Revenue)</a:t>
                      </a:r>
                      <a:endParaRPr lang="en-US" sz="1100" b="1" i="0" u="none" strike="noStrike" dirty="0">
                        <a:solidFill>
                          <a:srgbClr val="000000"/>
                        </a:solidFill>
                        <a:effectLst/>
                        <a:latin typeface="Century Gothic" panose="020B0502020202020204" pitchFamily="34" charset="0"/>
                      </a:endParaRPr>
                    </a:p>
                  </a:txBody>
                  <a:tcPr marL="4280" marR="4280" marT="4280" marB="0" anchor="ctr">
                    <a:solidFill>
                      <a:srgbClr val="D0D8E8"/>
                    </a:solidFill>
                  </a:tcPr>
                </a:tc>
                <a:tc>
                  <a:txBody>
                    <a:bodyPr/>
                    <a:lstStyle/>
                    <a:p>
                      <a:pPr algn="r" fontAlgn="b"/>
                      <a:r>
                        <a:rPr lang="en-US" sz="1100" b="1" u="none" strike="noStrike" dirty="0">
                          <a:effectLst/>
                          <a:latin typeface="Century Gothic" panose="020B0502020202020204" pitchFamily="34" charset="0"/>
                        </a:rPr>
                        <a:t>                  36,038 </a:t>
                      </a:r>
                      <a:endParaRPr lang="en-US" sz="1100" b="1" i="0" u="none" strike="noStrike" dirty="0">
                        <a:solidFill>
                          <a:srgbClr val="000000"/>
                        </a:solidFill>
                        <a:effectLst/>
                        <a:latin typeface="Century Gothic" panose="020B0502020202020204" pitchFamily="34" charset="0"/>
                      </a:endParaRPr>
                    </a:p>
                  </a:txBody>
                  <a:tcPr marL="4280" marR="137160" marT="4280" marB="0" anchor="ctr">
                    <a:solidFill>
                      <a:srgbClr val="D0D8E8"/>
                    </a:solidFill>
                  </a:tcPr>
                </a:tc>
                <a:tc>
                  <a:txBody>
                    <a:bodyPr/>
                    <a:lstStyle/>
                    <a:p>
                      <a:pPr algn="r" fontAlgn="b"/>
                      <a:r>
                        <a:rPr lang="en-US" sz="1100" b="1" u="none" strike="noStrike" dirty="0">
                          <a:effectLst/>
                          <a:latin typeface="Century Gothic" panose="020B0502020202020204" pitchFamily="34" charset="0"/>
                        </a:rPr>
                        <a:t> </a:t>
                      </a:r>
                      <a:endParaRPr lang="en-US" sz="1100" b="1"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b="1" u="none" strike="noStrike" dirty="0">
                          <a:effectLst/>
                          <a:latin typeface="Century Gothic" panose="020B0502020202020204" pitchFamily="34" charset="0"/>
                        </a:rPr>
                        <a:t> </a:t>
                      </a:r>
                      <a:endParaRPr lang="en-US" sz="1100" b="1"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b="1" u="none" strike="noStrike" dirty="0">
                          <a:effectLst/>
                          <a:latin typeface="Century Gothic" panose="020B0502020202020204" pitchFamily="34" charset="0"/>
                        </a:rPr>
                        <a:t> </a:t>
                      </a:r>
                      <a:endParaRPr lang="en-US" sz="1100" b="1"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b="1" u="none" strike="noStrike" dirty="0">
                          <a:effectLst/>
                          <a:latin typeface="Century Gothic" panose="020B0502020202020204" pitchFamily="34" charset="0"/>
                        </a:rPr>
                        <a:t>                  37,486 </a:t>
                      </a:r>
                      <a:endParaRPr lang="en-US" sz="1100" b="1" i="0" u="none" strike="noStrike" dirty="0">
                        <a:solidFill>
                          <a:srgbClr val="000000"/>
                        </a:solidFill>
                        <a:effectLst/>
                        <a:latin typeface="Century Gothic" panose="020B0502020202020204" pitchFamily="34" charset="0"/>
                      </a:endParaRPr>
                    </a:p>
                  </a:txBody>
                  <a:tcPr marL="4280" marR="137160" marT="4280" marB="0" anchor="ctr">
                    <a:solidFill>
                      <a:srgbClr val="D0D8E8"/>
                    </a:solidFill>
                  </a:tcPr>
                </a:tc>
                <a:tc>
                  <a:txBody>
                    <a:bodyPr/>
                    <a:lstStyle/>
                    <a:p>
                      <a:pPr marL="0" lvl="0" algn="r" defTabSz="457200" rtl="0" eaLnBrk="1" fontAlgn="b" latinLnBrk="0" hangingPunct="1"/>
                      <a:r>
                        <a:rPr lang="en-US" sz="1100" b="1" u="none" strike="noStrike" kern="1200" dirty="0" smtClean="0">
                          <a:solidFill>
                            <a:schemeClr val="dk1"/>
                          </a:solidFill>
                          <a:effectLst/>
                          <a:latin typeface="Century Gothic" panose="020B0502020202020204" pitchFamily="34" charset="0"/>
                          <a:ea typeface="+mn-ea"/>
                          <a:cs typeface="+mn-cs"/>
                        </a:rPr>
                        <a:t>-   </a:t>
                      </a:r>
                      <a:endParaRPr lang="en-US" sz="1100" b="1" u="none" strike="noStrike" kern="1200" dirty="0">
                        <a:solidFill>
                          <a:schemeClr val="dk1"/>
                        </a:solidFill>
                        <a:effectLst/>
                        <a:latin typeface="Century Gothic" panose="020B0502020202020204" pitchFamily="34" charset="0"/>
                        <a:ea typeface="+mn-ea"/>
                        <a:cs typeface="+mn-cs"/>
                      </a:endParaRPr>
                    </a:p>
                  </a:txBody>
                  <a:tcPr marL="205740" marR="137160" marT="4280" marB="0" anchor="ctr">
                    <a:solidFill>
                      <a:srgbClr val="D0D8E8"/>
                    </a:solidFill>
                  </a:tcPr>
                </a:tc>
                <a:extLst>
                  <a:ext uri="{0D108BD9-81ED-4DB2-BD59-A6C34878D82A}">
                    <a16:rowId xmlns:a16="http://schemas.microsoft.com/office/drawing/2014/main" val="10007"/>
                  </a:ext>
                </a:extLst>
              </a:tr>
              <a:tr h="164300">
                <a:tc>
                  <a:txBody>
                    <a:bodyPr/>
                    <a:lstStyle/>
                    <a:p>
                      <a:pPr algn="l" fontAlgn="b"/>
                      <a:r>
                        <a:rPr lang="en-US" sz="1100" u="none" strike="noStrike">
                          <a:effectLst/>
                          <a:latin typeface="Century Gothic" panose="020B0502020202020204" pitchFamily="34" charset="0"/>
                        </a:rPr>
                        <a:t>Add: Aid assistance </a:t>
                      </a:r>
                      <a:endParaRPr lang="en-US" sz="1100" b="0" i="0" u="none" strike="noStrike">
                        <a:solidFill>
                          <a:srgbClr val="000000"/>
                        </a:solidFill>
                        <a:effectLst/>
                        <a:latin typeface="Century Gothic" panose="020B0502020202020204" pitchFamily="34" charset="0"/>
                      </a:endParaRPr>
                    </a:p>
                  </a:txBody>
                  <a:tcPr marL="4280" marR="4280" marT="4280" marB="0" anchor="ctr"/>
                </a:tc>
                <a:tc>
                  <a:txBody>
                    <a:bodyPr/>
                    <a:lstStyle/>
                    <a:p>
                      <a:pPr algn="r"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dirty="0">
                          <a:effectLst/>
                          <a:latin typeface="Century Gothic" panose="020B0502020202020204" pitchFamily="34" charset="0"/>
                        </a:rPr>
                        <a:t>                        971 </a:t>
                      </a:r>
                      <a:endParaRPr lang="en-US" sz="1100" b="0" i="0" u="none" strike="noStrike" dirty="0">
                        <a:solidFill>
                          <a:srgbClr val="000000"/>
                        </a:solidFill>
                        <a:effectLst/>
                        <a:latin typeface="Century Gothic" panose="020B0502020202020204" pitchFamily="34" charset="0"/>
                      </a:endParaRPr>
                    </a:p>
                  </a:txBody>
                  <a:tcPr marL="4280" marR="137160" marT="4280" marB="0" anchor="ctr"/>
                </a:tc>
                <a:tc>
                  <a:txBody>
                    <a:bodyPr/>
                    <a:lstStyle/>
                    <a:p>
                      <a:pPr algn="r" fontAlgn="b"/>
                      <a:r>
                        <a:rPr lang="en-US" sz="1100" u="none" strike="noStrike" dirty="0">
                          <a:effectLst/>
                          <a:latin typeface="Century Gothic" panose="020B0502020202020204" pitchFamily="34" charset="0"/>
                        </a:rPr>
                        <a:t> </a:t>
                      </a:r>
                      <a:endParaRPr lang="en-US" sz="1100" b="1"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u="none" strike="noStrike" dirty="0">
                          <a:effectLst/>
                          <a:latin typeface="Century Gothic" panose="020B0502020202020204" pitchFamily="34" charset="0"/>
                        </a:rPr>
                        <a:t> </a:t>
                      </a:r>
                      <a:endParaRPr lang="en-US" sz="1100" b="1"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algn="r" fontAlgn="b"/>
                      <a:r>
                        <a:rPr lang="en-US" sz="1100" u="none" strike="noStrike" dirty="0">
                          <a:effectLst/>
                          <a:latin typeface="Century Gothic" panose="020B0502020202020204" pitchFamily="34" charset="0"/>
                        </a:rPr>
                        <a:t> </a:t>
                      </a:r>
                      <a:endParaRPr lang="en-US" sz="1100" b="1" i="0" u="none" strike="noStrike" dirty="0">
                        <a:solidFill>
                          <a:srgbClr val="000000"/>
                        </a:solidFill>
                        <a:effectLst/>
                        <a:latin typeface="Century Gothic" panose="020B0502020202020204" pitchFamily="34" charset="0"/>
                      </a:endParaRPr>
                    </a:p>
                  </a:txBody>
                  <a:tcPr marL="4280" marR="137160" marT="4280" marB="0" anchor="ctr">
                    <a:noFill/>
                  </a:tcPr>
                </a:tc>
                <a:tc>
                  <a:txBody>
                    <a:bodyPr/>
                    <a:lstStyle/>
                    <a:p>
                      <a:pPr marL="0" lvl="0" algn="r" defTabSz="457200" rtl="0" eaLnBrk="1" fontAlgn="b" latinLnBrk="0" hangingPunct="1"/>
                      <a:r>
                        <a:rPr lang="en-US" sz="1100" u="none" strike="noStrike" kern="1200" dirty="0" smtClean="0">
                          <a:solidFill>
                            <a:schemeClr val="dk1"/>
                          </a:solidFill>
                          <a:effectLst/>
                          <a:latin typeface="Century Gothic" panose="020B0502020202020204" pitchFamily="34" charset="0"/>
                          <a:ea typeface="+mn-ea"/>
                          <a:cs typeface="+mn-cs"/>
                        </a:rPr>
                        <a:t>3,287 </a:t>
                      </a:r>
                      <a:endParaRPr lang="en-US" sz="1100" u="none" strike="noStrike" kern="1200" dirty="0">
                        <a:solidFill>
                          <a:schemeClr val="dk1"/>
                        </a:solidFill>
                        <a:effectLst/>
                        <a:latin typeface="Century Gothic" panose="020B0502020202020204" pitchFamily="34" charset="0"/>
                        <a:ea typeface="+mn-ea"/>
                        <a:cs typeface="+mn-cs"/>
                      </a:endParaRPr>
                    </a:p>
                  </a:txBody>
                  <a:tcPr marL="205740" marR="137160" marT="4280" marB="0" anchor="ctr"/>
                </a:tc>
                <a:extLst>
                  <a:ext uri="{0D108BD9-81ED-4DB2-BD59-A6C34878D82A}">
                    <a16:rowId xmlns:a16="http://schemas.microsoft.com/office/drawing/2014/main" val="10008"/>
                  </a:ext>
                </a:extLst>
              </a:tr>
              <a:tr h="324320">
                <a:tc>
                  <a:txBody>
                    <a:bodyPr/>
                    <a:lstStyle/>
                    <a:p>
                      <a:pPr algn="l" fontAlgn="b"/>
                      <a:r>
                        <a:rPr lang="en-US" sz="1100" b="1" u="none" strike="noStrike" dirty="0">
                          <a:effectLst/>
                        </a:rPr>
                        <a:t>Actual amounts per Statement of Financial Performance Expenditure</a:t>
                      </a:r>
                      <a:endParaRPr lang="en-US" sz="1100" b="1" i="0" u="none" strike="noStrike" dirty="0">
                        <a:solidFill>
                          <a:srgbClr val="000000"/>
                        </a:solidFill>
                        <a:effectLst/>
                        <a:latin typeface="Calibri" panose="020F0502020204030204" pitchFamily="34" charset="0"/>
                      </a:endParaRPr>
                    </a:p>
                  </a:txBody>
                  <a:tcPr marL="4280" marR="4280" marT="4280" marB="0" anchor="ctr">
                    <a:solidFill>
                      <a:srgbClr val="4F81BD"/>
                    </a:solidFill>
                  </a:tcPr>
                </a:tc>
                <a:tc>
                  <a:txBody>
                    <a:bodyPr/>
                    <a:lstStyle/>
                    <a:p>
                      <a:pPr algn="r"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4280" marR="137160" marT="4280" marB="0" anchor="ctr">
                    <a:noFill/>
                  </a:tcPr>
                </a:tc>
                <a:tc>
                  <a:txBody>
                    <a:bodyPr/>
                    <a:lstStyle/>
                    <a:p>
                      <a:pPr algn="r" fontAlgn="b"/>
                      <a:r>
                        <a:rPr lang="en-US" sz="1100" b="1" u="none" strike="noStrike" dirty="0">
                          <a:effectLst/>
                        </a:rPr>
                        <a:t>                  16,524 </a:t>
                      </a:r>
                      <a:endParaRPr lang="en-US" sz="1100" b="1" i="0" u="none" strike="noStrike" dirty="0">
                        <a:solidFill>
                          <a:srgbClr val="000000"/>
                        </a:solidFill>
                        <a:effectLst/>
                        <a:latin typeface="Calibri" panose="020F0502020204030204" pitchFamily="34" charset="0"/>
                      </a:endParaRPr>
                    </a:p>
                  </a:txBody>
                  <a:tcPr marL="4280" marR="137160" marT="4280" marB="0" anchor="ctr">
                    <a:solidFill>
                      <a:srgbClr val="4F81BD"/>
                    </a:solidFill>
                  </a:tcPr>
                </a:tc>
                <a:tc>
                  <a:txBody>
                    <a:bodyPr/>
                    <a:lstStyle/>
                    <a:p>
                      <a:pPr algn="r"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4280" marR="137160" marT="4280" marB="0" anchor="ctr">
                    <a:noFill/>
                  </a:tcPr>
                </a:tc>
                <a:tc>
                  <a:txBody>
                    <a:bodyPr/>
                    <a:lstStyle/>
                    <a:p>
                      <a:pPr algn="r"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4280" marR="137160" marT="4280" marB="0" anchor="ctr">
                    <a:noFill/>
                  </a:tcPr>
                </a:tc>
                <a:tc>
                  <a:txBody>
                    <a:bodyPr/>
                    <a:lstStyle/>
                    <a:p>
                      <a:pPr algn="r"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4280" marR="137160" marT="4280" marB="0" anchor="ctr">
                    <a:noFill/>
                  </a:tcPr>
                </a:tc>
                <a:tc>
                  <a:txBody>
                    <a:bodyPr/>
                    <a:lstStyle/>
                    <a:p>
                      <a:pPr marL="0" lvl="0" algn="r" defTabSz="457200" rtl="0" eaLnBrk="1" fontAlgn="b" latinLnBrk="0" hangingPunct="1"/>
                      <a:r>
                        <a:rPr lang="en-US" sz="1100" b="1" u="none" strike="noStrike" kern="1200" dirty="0" smtClean="0">
                          <a:solidFill>
                            <a:schemeClr val="dk1"/>
                          </a:solidFill>
                          <a:effectLst/>
                          <a:latin typeface="+mn-lt"/>
                          <a:ea typeface="+mn-ea"/>
                          <a:cs typeface="+mn-cs"/>
                        </a:rPr>
                        <a:t>35,809 </a:t>
                      </a:r>
                      <a:endParaRPr lang="en-US" sz="1100" b="1" u="none" strike="noStrike" kern="1200" dirty="0">
                        <a:solidFill>
                          <a:schemeClr val="dk1"/>
                        </a:solidFill>
                        <a:effectLst/>
                        <a:latin typeface="+mn-lt"/>
                        <a:ea typeface="+mn-ea"/>
                        <a:cs typeface="+mn-cs"/>
                      </a:endParaRPr>
                    </a:p>
                  </a:txBody>
                  <a:tcPr marL="205740" marR="137160" marT="4280" marB="0" anchor="ctr">
                    <a:solidFill>
                      <a:srgbClr val="4F81BD"/>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44888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 y="40163"/>
            <a:ext cx="9141714" cy="745253"/>
          </a:xfrm>
        </p:spPr>
        <p:txBody>
          <a:bodyPr/>
          <a:lstStyle/>
          <a:p>
            <a:r>
              <a:rPr lang="en-ZA" dirty="0" smtClean="0">
                <a:latin typeface="Century Gothic" panose="020B0502020202020204" pitchFamily="34" charset="0"/>
              </a:rPr>
              <a:t>Appropriation statement </a:t>
            </a:r>
            <a:r>
              <a:rPr lang="en-ZA" sz="1800" dirty="0">
                <a:solidFill>
                  <a:prstClr val="black"/>
                </a:solidFill>
                <a:latin typeface="Century Gothic" panose="020B0502020202020204" pitchFamily="34" charset="0"/>
              </a:rPr>
              <a:t>(continued)</a:t>
            </a:r>
            <a:r>
              <a:rPr lang="en-ZA" dirty="0" smtClean="0">
                <a:latin typeface="Century Gothic" panose="020B0502020202020204" pitchFamily="34" charset="0"/>
              </a:rPr>
              <a:t/>
            </a:r>
            <a:br>
              <a:rPr lang="en-ZA" dirty="0" smtClean="0">
                <a:latin typeface="Century Gothic" panose="020B0502020202020204" pitchFamily="34" charset="0"/>
              </a:rPr>
            </a:br>
            <a:endParaRPr lang="en-ZA" sz="1800" dirty="0">
              <a:latin typeface="Century Gothic" panose="020B0502020202020204" pitchFamily="34" charset="0"/>
            </a:endParaRPr>
          </a:p>
        </p:txBody>
      </p:sp>
      <p:sp>
        <p:nvSpPr>
          <p:cNvPr id="4" name="Slide Number Placeholder 3"/>
          <p:cNvSpPr>
            <a:spLocks noGrp="1"/>
          </p:cNvSpPr>
          <p:nvPr>
            <p:ph type="sldNum" sz="quarter" idx="12"/>
          </p:nvPr>
        </p:nvSpPr>
        <p:spPr>
          <a:xfrm>
            <a:off x="6553200" y="5673498"/>
            <a:ext cx="2133600" cy="273844"/>
          </a:xfrm>
        </p:spPr>
        <p:txBody>
          <a:bodyPr/>
          <a:lstStyle/>
          <a:p>
            <a:pPr defTabSz="342900"/>
            <a:fld id="{4414807B-44EB-7242-827D-16A5EC7111B6}" type="slidenum">
              <a:rPr lang="en-ZA">
                <a:solidFill>
                  <a:prstClr val="black"/>
                </a:solidFill>
                <a:latin typeface="Calibri"/>
              </a:rPr>
              <a:pPr defTabSz="342900"/>
              <a:t>14</a:t>
            </a:fld>
            <a:endParaRPr lang="en-ZA" dirty="0">
              <a:solidFill>
                <a:prstClr val="black"/>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242891902"/>
              </p:ext>
            </p:extLst>
          </p:nvPr>
        </p:nvGraphicFramePr>
        <p:xfrm>
          <a:off x="398011" y="905957"/>
          <a:ext cx="8288789" cy="5386388"/>
        </p:xfrm>
        <a:graphic>
          <a:graphicData uri="http://schemas.openxmlformats.org/drawingml/2006/table">
            <a:tbl>
              <a:tblPr/>
              <a:tblGrid>
                <a:gridCol w="2564824">
                  <a:extLst>
                    <a:ext uri="{9D8B030D-6E8A-4147-A177-3AD203B41FA5}">
                      <a16:colId xmlns:a16="http://schemas.microsoft.com/office/drawing/2014/main" val="20000"/>
                    </a:ext>
                  </a:extLst>
                </a:gridCol>
                <a:gridCol w="954806">
                  <a:extLst>
                    <a:ext uri="{9D8B030D-6E8A-4147-A177-3AD203B41FA5}">
                      <a16:colId xmlns:a16="http://schemas.microsoft.com/office/drawing/2014/main" val="20001"/>
                    </a:ext>
                  </a:extLst>
                </a:gridCol>
                <a:gridCol w="954806">
                  <a:extLst>
                    <a:ext uri="{9D8B030D-6E8A-4147-A177-3AD203B41FA5}">
                      <a16:colId xmlns:a16="http://schemas.microsoft.com/office/drawing/2014/main" val="20002"/>
                    </a:ext>
                  </a:extLst>
                </a:gridCol>
                <a:gridCol w="954806">
                  <a:extLst>
                    <a:ext uri="{9D8B030D-6E8A-4147-A177-3AD203B41FA5}">
                      <a16:colId xmlns:a16="http://schemas.microsoft.com/office/drawing/2014/main" val="20003"/>
                    </a:ext>
                  </a:extLst>
                </a:gridCol>
                <a:gridCol w="954806">
                  <a:extLst>
                    <a:ext uri="{9D8B030D-6E8A-4147-A177-3AD203B41FA5}">
                      <a16:colId xmlns:a16="http://schemas.microsoft.com/office/drawing/2014/main" val="20004"/>
                    </a:ext>
                  </a:extLst>
                </a:gridCol>
                <a:gridCol w="954806">
                  <a:extLst>
                    <a:ext uri="{9D8B030D-6E8A-4147-A177-3AD203B41FA5}">
                      <a16:colId xmlns:a16="http://schemas.microsoft.com/office/drawing/2014/main" val="20005"/>
                    </a:ext>
                  </a:extLst>
                </a:gridCol>
                <a:gridCol w="949935">
                  <a:extLst>
                    <a:ext uri="{9D8B030D-6E8A-4147-A177-3AD203B41FA5}">
                      <a16:colId xmlns:a16="http://schemas.microsoft.com/office/drawing/2014/main" val="20006"/>
                    </a:ext>
                  </a:extLst>
                </a:gridCol>
              </a:tblGrid>
              <a:tr h="190024">
                <a:tc rowSpan="2">
                  <a:txBody>
                    <a:bodyPr/>
                    <a:lstStyle/>
                    <a:p>
                      <a:pPr algn="ctr" fontAlgn="b"/>
                      <a:r>
                        <a:rPr lang="en-US" sz="1200" b="1" i="0" u="none" strike="noStrike" dirty="0" smtClean="0">
                          <a:solidFill>
                            <a:srgbClr val="000000"/>
                          </a:solidFill>
                          <a:effectLst/>
                          <a:latin typeface="Century Gothic" panose="020B0502020202020204" pitchFamily="34" charset="0"/>
                        </a:rPr>
                        <a:t>Per Economic Classification</a:t>
                      </a:r>
                      <a:endParaRPr lang="en-US" sz="1200" b="1" i="0" u="none" strike="noStrike" dirty="0">
                        <a:solidFill>
                          <a:srgbClr val="000000"/>
                        </a:solidFill>
                        <a:effectLst/>
                        <a:latin typeface="Century Gothic" panose="020B0502020202020204" pitchFamily="34" charset="0"/>
                      </a:endParaRPr>
                    </a:p>
                  </a:txBody>
                  <a:tcPr marL="7144" marR="7144" marT="7144" marB="0" anchor="b">
                    <a:lnL>
                      <a:noFill/>
                    </a:lnL>
                    <a:lnR>
                      <a:noFill/>
                    </a:lnR>
                    <a:lnT>
                      <a:noFill/>
                    </a:lnT>
                    <a:lnB w="6350" cap="flat" cmpd="sng" algn="ctr">
                      <a:solidFill>
                        <a:srgbClr val="FFFFFF"/>
                      </a:solidFill>
                      <a:prstDash val="solid"/>
                      <a:round/>
                      <a:headEnd type="none" w="med" len="med"/>
                      <a:tailEnd type="none" w="med" len="med"/>
                    </a:lnB>
                    <a:solidFill>
                      <a:srgbClr val="4F81BD"/>
                    </a:solidFill>
                  </a:tcPr>
                </a:tc>
                <a:tc gridSpan="4">
                  <a:txBody>
                    <a:bodyPr/>
                    <a:lstStyle/>
                    <a:p>
                      <a:pPr algn="ctr" fontAlgn="b"/>
                      <a:r>
                        <a:rPr lang="en-US" sz="1200" b="1" i="0" u="none" strike="noStrike" dirty="0">
                          <a:solidFill>
                            <a:srgbClr val="000000"/>
                          </a:solidFill>
                          <a:effectLst/>
                          <a:latin typeface="Calibri" panose="020F0502020204030204" pitchFamily="34" charset="0"/>
                        </a:rPr>
                        <a:t>2018/19</a:t>
                      </a:r>
                    </a:p>
                  </a:txBody>
                  <a:tcPr marL="7144" marR="7144" marT="7144"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Calibri" panose="020F0502020204030204" pitchFamily="34" charset="0"/>
                        </a:rPr>
                        <a:t>2017/18</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10000"/>
                  </a:ext>
                </a:extLst>
              </a:tr>
              <a:tr h="921544">
                <a:tc vMerge="1">
                  <a:txBody>
                    <a:bodyPr/>
                    <a:lstStyle/>
                    <a:p>
                      <a:endParaRPr lang="en-US"/>
                    </a:p>
                  </a:txBody>
                  <a:tcPr/>
                </a:tc>
                <a:tc>
                  <a:txBody>
                    <a:bodyPr/>
                    <a:lstStyle/>
                    <a:p>
                      <a:pPr algn="ctr" fontAlgn="b"/>
                      <a:r>
                        <a:rPr lang="en-US" sz="1200" b="1" i="0" u="none" strike="noStrike" dirty="0" smtClean="0">
                          <a:solidFill>
                            <a:srgbClr val="000000"/>
                          </a:solidFill>
                          <a:effectLst/>
                          <a:latin typeface="Century Gothic" panose="020B0502020202020204" pitchFamily="34" charset="0"/>
                        </a:rPr>
                        <a:t>Final Appropriation</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smtClean="0">
                          <a:solidFill>
                            <a:srgbClr val="000000"/>
                          </a:solidFill>
                          <a:effectLst/>
                          <a:latin typeface="Century Gothic" panose="020B0502020202020204" pitchFamily="34" charset="0"/>
                        </a:rPr>
                        <a:t>Actual Expenditure</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000000"/>
                          </a:solidFill>
                          <a:effectLst/>
                          <a:latin typeface="Century Gothic" panose="020B0502020202020204" pitchFamily="34" charset="0"/>
                        </a:rPr>
                        <a:t>Variance</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smtClean="0">
                          <a:solidFill>
                            <a:srgbClr val="000000"/>
                          </a:solidFill>
                          <a:effectLst/>
                          <a:latin typeface="Century Gothic" panose="020B0502020202020204" pitchFamily="34" charset="0"/>
                        </a:rPr>
                        <a:t>Expenditure as % of final appropriation</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smtClean="0">
                          <a:solidFill>
                            <a:srgbClr val="000000"/>
                          </a:solidFill>
                          <a:effectLst/>
                          <a:latin typeface="Century Gothic" panose="020B0502020202020204" pitchFamily="34" charset="0"/>
                        </a:rPr>
                        <a:t>Final Appropriation</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smtClean="0">
                          <a:solidFill>
                            <a:srgbClr val="000000"/>
                          </a:solidFill>
                          <a:effectLst/>
                          <a:latin typeface="Century Gothic" panose="020B0502020202020204" pitchFamily="34" charset="0"/>
                        </a:rPr>
                        <a:t>Actual Expenditure</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202328">
                <a:tc>
                  <a:txBody>
                    <a:bodyPr/>
                    <a:lstStyle/>
                    <a:p>
                      <a:pPr algn="l" fontAlgn="b"/>
                      <a:r>
                        <a:rPr lang="en-US" sz="1100" b="1" i="0" u="none" strike="noStrike" dirty="0">
                          <a:solidFill>
                            <a:srgbClr val="000000"/>
                          </a:solidFill>
                          <a:effectLst/>
                          <a:latin typeface="Century Gothic" panose="020B0502020202020204" pitchFamily="34" charset="0"/>
                        </a:rPr>
                        <a:t> Current payments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35,776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15,178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20,598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42.4%</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33,421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dirty="0">
                          <a:solidFill>
                            <a:srgbClr val="000000"/>
                          </a:solidFill>
                          <a:effectLst/>
                          <a:latin typeface="Century Gothic" panose="020B0502020202020204" pitchFamily="34" charset="0"/>
                        </a:rPr>
                        <a:t>                 32,016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213889">
                <a:tc>
                  <a:txBody>
                    <a:bodyPr/>
                    <a:lstStyle/>
                    <a:p>
                      <a:pPr algn="l" fontAlgn="b"/>
                      <a:r>
                        <a:rPr lang="en-US" sz="1100" b="0" i="0" u="none" strike="noStrike">
                          <a:solidFill>
                            <a:srgbClr val="000000"/>
                          </a:solidFill>
                          <a:effectLst/>
                          <a:latin typeface="Century Gothic" panose="020B0502020202020204" pitchFamily="34" charset="0"/>
                        </a:rPr>
                        <a:t>Compensation of employees</a:t>
                      </a:r>
                    </a:p>
                  </a:txBody>
                  <a:tcPr marL="5715" marR="5715" marT="571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19,425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9,353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10,072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48.1%</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18,360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                 18,046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213889">
                <a:tc>
                  <a:txBody>
                    <a:bodyPr/>
                    <a:lstStyle/>
                    <a:p>
                      <a:pPr algn="l" fontAlgn="b"/>
                      <a:r>
                        <a:rPr lang="en-US" sz="1100" b="0" i="0" u="none" strike="noStrike">
                          <a:solidFill>
                            <a:srgbClr val="000000"/>
                          </a:solidFill>
                          <a:effectLst/>
                          <a:latin typeface="Century Gothic" panose="020B0502020202020204" pitchFamily="34" charset="0"/>
                        </a:rPr>
                        <a:t>Goods and services</a:t>
                      </a:r>
                    </a:p>
                  </a:txBody>
                  <a:tcPr marL="5715" marR="5715" marT="571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16,351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5,825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10,526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35.6%</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15,061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                 13,970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213889">
                <a:tc>
                  <a:txBody>
                    <a:bodyPr/>
                    <a:lstStyle/>
                    <a:p>
                      <a:pPr algn="l" fontAlgn="b"/>
                      <a:r>
                        <a:rPr lang="en-US" sz="1100" b="1" i="0" u="none" strike="noStrike">
                          <a:solidFill>
                            <a:srgbClr val="000000"/>
                          </a:solidFill>
                          <a:effectLst/>
                          <a:latin typeface="Century Gothic" panose="020B0502020202020204" pitchFamily="34" charset="0"/>
                        </a:rPr>
                        <a:t> Transfers and subsidies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41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-40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4100.0%</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dirty="0">
                          <a:solidFill>
                            <a:srgbClr val="000000"/>
                          </a:solidFill>
                          <a:effectLst/>
                          <a:latin typeface="Century Gothic" panose="020B0502020202020204" pitchFamily="34" charset="0"/>
                        </a:rPr>
                        <a:t>                           -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01757">
                <a:tc>
                  <a:txBody>
                    <a:bodyPr/>
                    <a:lstStyle/>
                    <a:p>
                      <a:pPr algn="l" fontAlgn="b"/>
                      <a:r>
                        <a:rPr lang="en-US" sz="1100" b="0" i="0" u="none" strike="noStrike">
                          <a:solidFill>
                            <a:srgbClr val="000000"/>
                          </a:solidFill>
                          <a:effectLst/>
                          <a:latin typeface="Century Gothic" panose="020B0502020202020204" pitchFamily="34" charset="0"/>
                        </a:rPr>
                        <a:t>Households</a:t>
                      </a:r>
                    </a:p>
                  </a:txBody>
                  <a:tcPr marL="5715" marR="5715" marT="571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41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-41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0.0%</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                           -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213889">
                <a:tc>
                  <a:txBody>
                    <a:bodyPr/>
                    <a:lstStyle/>
                    <a:p>
                      <a:pPr algn="l" fontAlgn="b"/>
                      <a:r>
                        <a:rPr lang="en-US" sz="1100" b="1" i="0" u="none" strike="noStrike">
                          <a:solidFill>
                            <a:srgbClr val="000000"/>
                          </a:solidFill>
                          <a:effectLst/>
                          <a:latin typeface="Century Gothic" panose="020B0502020202020204" pitchFamily="34" charset="0"/>
                        </a:rPr>
                        <a:t> Payments for capital assets </a:t>
                      </a:r>
                    </a:p>
                  </a:txBody>
                  <a:tcPr marL="5715" marR="5715" marT="571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253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334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-81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132.0%</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624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dirty="0">
                          <a:solidFill>
                            <a:srgbClr val="000000"/>
                          </a:solidFill>
                          <a:effectLst/>
                          <a:latin typeface="Century Gothic" panose="020B0502020202020204" pitchFamily="34" charset="0"/>
                        </a:rPr>
                        <a:t>                       497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r h="165735">
                <a:tc>
                  <a:txBody>
                    <a:bodyPr/>
                    <a:lstStyle/>
                    <a:p>
                      <a:pPr algn="l" fontAlgn="b"/>
                      <a:r>
                        <a:rPr lang="en-US" sz="1100" b="1" i="0" u="none" strike="noStrike">
                          <a:solidFill>
                            <a:srgbClr val="000000"/>
                          </a:solidFill>
                          <a:effectLst/>
                          <a:latin typeface="Century Gothic" panose="020B0502020202020204" pitchFamily="34" charset="0"/>
                        </a:rPr>
                        <a:t> Machinery and equipment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154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166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-12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107.8%</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525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dirty="0">
                          <a:solidFill>
                            <a:srgbClr val="000000"/>
                          </a:solidFill>
                          <a:effectLst/>
                          <a:latin typeface="Century Gothic" panose="020B0502020202020204" pitchFamily="34" charset="0"/>
                        </a:rPr>
                        <a:t>                       497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165735">
                <a:tc>
                  <a:txBody>
                    <a:bodyPr/>
                    <a:lstStyle/>
                    <a:p>
                      <a:pPr algn="l" fontAlgn="b"/>
                      <a:r>
                        <a:rPr lang="en-US" sz="1100" b="0" i="0" u="none" strike="noStrike">
                          <a:solidFill>
                            <a:srgbClr val="000000"/>
                          </a:solidFill>
                          <a:effectLst/>
                          <a:latin typeface="Century Gothic" panose="020B0502020202020204" pitchFamily="34" charset="0"/>
                        </a:rPr>
                        <a:t>Other machinery and equipment</a:t>
                      </a:r>
                    </a:p>
                  </a:txBody>
                  <a:tcPr marL="5715" marR="5715" marT="571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154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166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-12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107.8%</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a:solidFill>
                            <a:srgbClr val="000000"/>
                          </a:solidFill>
                          <a:effectLst/>
                          <a:latin typeface="Century Gothic" panose="020B0502020202020204" pitchFamily="34" charset="0"/>
                        </a:rPr>
                        <a:t>                       525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                       497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9"/>
                  </a:ext>
                </a:extLst>
              </a:tr>
              <a:tr h="213889">
                <a:tc>
                  <a:txBody>
                    <a:bodyPr/>
                    <a:lstStyle/>
                    <a:p>
                      <a:pPr algn="l" fontAlgn="b"/>
                      <a:r>
                        <a:rPr lang="en-US" sz="1100" b="1" i="0" u="none" strike="noStrike">
                          <a:solidFill>
                            <a:srgbClr val="000000"/>
                          </a:solidFill>
                          <a:effectLst/>
                          <a:latin typeface="Century Gothic" panose="020B0502020202020204" pitchFamily="34" charset="0"/>
                        </a:rPr>
                        <a:t> Software and other intangible assets </a:t>
                      </a:r>
                    </a:p>
                  </a:txBody>
                  <a:tcPr marL="5715" marR="5715" marT="571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99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168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-69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169.7%</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99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dirty="0">
                          <a:solidFill>
                            <a:srgbClr val="000000"/>
                          </a:solidFill>
                          <a:effectLst/>
                          <a:latin typeface="Century Gothic" panose="020B0502020202020204" pitchFamily="34" charset="0"/>
                        </a:rPr>
                        <a:t>                           -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0"/>
                  </a:ext>
                </a:extLst>
              </a:tr>
              <a:tr h="213889">
                <a:tc>
                  <a:txBody>
                    <a:bodyPr/>
                    <a:lstStyle/>
                    <a:p>
                      <a:pPr algn="l" fontAlgn="b"/>
                      <a:r>
                        <a:rPr lang="en-US" sz="1100" b="1" i="0" u="none" strike="noStrike">
                          <a:solidFill>
                            <a:srgbClr val="000000"/>
                          </a:solidFill>
                          <a:effectLst/>
                          <a:latin typeface="Century Gothic" panose="020B0502020202020204" pitchFamily="34" charset="0"/>
                        </a:rPr>
                        <a:t> Payment for financial assets </a:t>
                      </a:r>
                    </a:p>
                  </a:txBody>
                  <a:tcPr marL="5715" marR="5715" marT="571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0.0%</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a:solidFill>
                            <a:srgbClr val="000000"/>
                          </a:solidFill>
                          <a:effectLst/>
                          <a:latin typeface="Century Gothic" panose="020B0502020202020204" pitchFamily="34" charset="0"/>
                        </a:rPr>
                        <a:t>                            9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1" i="0" u="none" strike="noStrike" dirty="0">
                          <a:solidFill>
                            <a:srgbClr val="000000"/>
                          </a:solidFill>
                          <a:effectLst/>
                          <a:latin typeface="Century Gothic" panose="020B0502020202020204" pitchFamily="34" charset="0"/>
                        </a:rPr>
                        <a:t>                            9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1"/>
                  </a:ext>
                </a:extLst>
              </a:tr>
              <a:tr h="165735">
                <a:tc>
                  <a:txBody>
                    <a:bodyPr/>
                    <a:lstStyle/>
                    <a:p>
                      <a:pPr algn="l" fontAlgn="b"/>
                      <a:r>
                        <a:rPr lang="en-US" sz="1100" b="1" i="0" u="none" strike="noStrike">
                          <a:solidFill>
                            <a:srgbClr val="000000"/>
                          </a:solidFill>
                          <a:effectLst/>
                          <a:latin typeface="Century Gothic" panose="020B0502020202020204" pitchFamily="34" charset="0"/>
                        </a:rPr>
                        <a:t> TOTAL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36,030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15,553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20,477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43.2%</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a:solidFill>
                            <a:srgbClr val="000000"/>
                          </a:solidFill>
                          <a:effectLst/>
                          <a:latin typeface="Century Gothic" panose="020B0502020202020204" pitchFamily="34" charset="0"/>
                        </a:rPr>
                        <a:t>                 34,055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r" fontAlgn="b"/>
                      <a:r>
                        <a:rPr lang="en-US" sz="1100" b="1" i="0" u="none" strike="noStrike" dirty="0">
                          <a:solidFill>
                            <a:srgbClr val="000000"/>
                          </a:solidFill>
                          <a:effectLst/>
                          <a:latin typeface="Century Gothic" panose="020B0502020202020204" pitchFamily="34" charset="0"/>
                        </a:rPr>
                        <a:t>                 32,522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2"/>
                  </a:ext>
                </a:extLst>
              </a:tr>
              <a:tr h="213889">
                <a:tc>
                  <a:txBody>
                    <a:bodyPr/>
                    <a:lstStyle/>
                    <a:p>
                      <a:pPr algn="l" fontAlgn="b"/>
                      <a:r>
                        <a:rPr lang="en-US" sz="1100" b="1" i="0" u="none" strike="noStrike">
                          <a:solidFill>
                            <a:srgbClr val="000000"/>
                          </a:solidFill>
                          <a:effectLst/>
                          <a:latin typeface="Century Gothic" panose="020B0502020202020204" pitchFamily="34" charset="0"/>
                        </a:rPr>
                        <a:t> Current payments </a:t>
                      </a:r>
                    </a:p>
                  </a:txBody>
                  <a:tcPr marL="5715" marR="5715" marT="571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a:solidFill>
                            <a:srgbClr val="000000"/>
                          </a:solidFill>
                          <a:effectLst/>
                          <a:latin typeface="Century Gothic" panose="020B0502020202020204" pitchFamily="34" charset="0"/>
                        </a:rPr>
                        <a:t>                 35,776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a:solidFill>
                            <a:srgbClr val="000000"/>
                          </a:solidFill>
                          <a:effectLst/>
                          <a:latin typeface="Century Gothic" panose="020B0502020202020204" pitchFamily="34" charset="0"/>
                        </a:rPr>
                        <a:t>                 15,178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a:solidFill>
                            <a:srgbClr val="000000"/>
                          </a:solidFill>
                          <a:effectLst/>
                          <a:latin typeface="Century Gothic" panose="020B0502020202020204" pitchFamily="34" charset="0"/>
                        </a:rPr>
                        <a:t>                 20,598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a:solidFill>
                            <a:srgbClr val="000000"/>
                          </a:solidFill>
                          <a:effectLst/>
                          <a:latin typeface="Century Gothic" panose="020B0502020202020204" pitchFamily="34" charset="0"/>
                        </a:rPr>
                        <a:t>42.4%</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a:solidFill>
                            <a:srgbClr val="000000"/>
                          </a:solidFill>
                          <a:effectLst/>
                          <a:latin typeface="Century Gothic" panose="020B0502020202020204" pitchFamily="34" charset="0"/>
                        </a:rPr>
                        <a:t>                 33,421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000000"/>
                          </a:solidFill>
                          <a:effectLst/>
                          <a:latin typeface="Century Gothic" panose="020B0502020202020204" pitchFamily="34" charset="0"/>
                        </a:rPr>
                        <a:t>                 32,016 </a:t>
                      </a:r>
                    </a:p>
                  </a:txBody>
                  <a:tcPr marL="5715" marR="5715" marT="5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575059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 y="0"/>
            <a:ext cx="9141714" cy="747522"/>
          </a:xfrm>
        </p:spPr>
        <p:txBody>
          <a:bodyPr/>
          <a:lstStyle/>
          <a:p>
            <a:r>
              <a:rPr lang="en-ZA" dirty="0" smtClean="0">
                <a:latin typeface="Century Gothic" panose="020B0502020202020204" pitchFamily="34" charset="0"/>
              </a:rPr>
              <a:t>Appropriation statement </a:t>
            </a:r>
            <a:br>
              <a:rPr lang="en-ZA" dirty="0" smtClean="0">
                <a:latin typeface="Century Gothic" panose="020B0502020202020204" pitchFamily="34" charset="0"/>
              </a:rPr>
            </a:br>
            <a:r>
              <a:rPr lang="en-ZA" sz="1800" dirty="0">
                <a:latin typeface="Century Gothic" panose="020B0502020202020204" pitchFamily="34" charset="0"/>
              </a:rPr>
              <a:t>(continued)</a:t>
            </a:r>
          </a:p>
        </p:txBody>
      </p:sp>
      <p:sp>
        <p:nvSpPr>
          <p:cNvPr id="5" name="Slide Number Placeholder 4"/>
          <p:cNvSpPr>
            <a:spLocks noGrp="1"/>
          </p:cNvSpPr>
          <p:nvPr>
            <p:ph type="sldNum" sz="quarter" idx="12"/>
          </p:nvPr>
        </p:nvSpPr>
        <p:spPr>
          <a:xfrm>
            <a:off x="6553200" y="5673498"/>
            <a:ext cx="2133600" cy="273844"/>
          </a:xfrm>
        </p:spPr>
        <p:txBody>
          <a:bodyPr/>
          <a:lstStyle/>
          <a:p>
            <a:pPr defTabSz="342900"/>
            <a:fld id="{4414807B-44EB-7242-827D-16A5EC7111B6}" type="slidenum">
              <a:rPr lang="en-ZA">
                <a:solidFill>
                  <a:prstClr val="black"/>
                </a:solidFill>
                <a:latin typeface="Calibri"/>
              </a:rPr>
              <a:pPr defTabSz="342900"/>
              <a:t>15</a:t>
            </a:fld>
            <a:endParaRPr lang="en-ZA" dirty="0">
              <a:solidFill>
                <a:prstClr val="black"/>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144944075"/>
              </p:ext>
            </p:extLst>
          </p:nvPr>
        </p:nvGraphicFramePr>
        <p:xfrm>
          <a:off x="320570" y="1056097"/>
          <a:ext cx="8505146" cy="4380204"/>
        </p:xfrm>
        <a:graphic>
          <a:graphicData uri="http://schemas.openxmlformats.org/drawingml/2006/table">
            <a:tbl>
              <a:tblPr/>
              <a:tblGrid>
                <a:gridCol w="2950423">
                  <a:extLst>
                    <a:ext uri="{9D8B030D-6E8A-4147-A177-3AD203B41FA5}">
                      <a16:colId xmlns:a16="http://schemas.microsoft.com/office/drawing/2014/main" val="20000"/>
                    </a:ext>
                  </a:extLst>
                </a:gridCol>
                <a:gridCol w="926185">
                  <a:extLst>
                    <a:ext uri="{9D8B030D-6E8A-4147-A177-3AD203B41FA5}">
                      <a16:colId xmlns:a16="http://schemas.microsoft.com/office/drawing/2014/main" val="20001"/>
                    </a:ext>
                  </a:extLst>
                </a:gridCol>
                <a:gridCol w="926185">
                  <a:extLst>
                    <a:ext uri="{9D8B030D-6E8A-4147-A177-3AD203B41FA5}">
                      <a16:colId xmlns:a16="http://schemas.microsoft.com/office/drawing/2014/main" val="20002"/>
                    </a:ext>
                  </a:extLst>
                </a:gridCol>
                <a:gridCol w="926185">
                  <a:extLst>
                    <a:ext uri="{9D8B030D-6E8A-4147-A177-3AD203B41FA5}">
                      <a16:colId xmlns:a16="http://schemas.microsoft.com/office/drawing/2014/main" val="20003"/>
                    </a:ext>
                  </a:extLst>
                </a:gridCol>
                <a:gridCol w="926185">
                  <a:extLst>
                    <a:ext uri="{9D8B030D-6E8A-4147-A177-3AD203B41FA5}">
                      <a16:colId xmlns:a16="http://schemas.microsoft.com/office/drawing/2014/main" val="20004"/>
                    </a:ext>
                  </a:extLst>
                </a:gridCol>
                <a:gridCol w="926185">
                  <a:extLst>
                    <a:ext uri="{9D8B030D-6E8A-4147-A177-3AD203B41FA5}">
                      <a16:colId xmlns:a16="http://schemas.microsoft.com/office/drawing/2014/main" val="20005"/>
                    </a:ext>
                  </a:extLst>
                </a:gridCol>
                <a:gridCol w="923798">
                  <a:extLst>
                    <a:ext uri="{9D8B030D-6E8A-4147-A177-3AD203B41FA5}">
                      <a16:colId xmlns:a16="http://schemas.microsoft.com/office/drawing/2014/main" val="20006"/>
                    </a:ext>
                  </a:extLst>
                </a:gridCol>
              </a:tblGrid>
              <a:tr h="193964">
                <a:tc rowSpan="2">
                  <a:txBody>
                    <a:bodyPr/>
                    <a:lstStyle/>
                    <a:p>
                      <a:pPr algn="ctr" fontAlgn="t"/>
                      <a:r>
                        <a:rPr lang="en-US" sz="1200" b="1" i="0" u="none" strike="noStrike" dirty="0">
                          <a:solidFill>
                            <a:srgbClr val="000000"/>
                          </a:solidFill>
                          <a:effectLst/>
                          <a:latin typeface="Century Gothic" panose="020B0502020202020204" pitchFamily="34" charset="0"/>
                        </a:rPr>
                        <a:t>Description</a:t>
                      </a:r>
                    </a:p>
                  </a:txBody>
                  <a:tcPr marL="7144" marR="7144" marT="7144" marB="0">
                    <a:lnL>
                      <a:noFill/>
                    </a:lnL>
                    <a:lnR>
                      <a:noFill/>
                    </a:lnR>
                    <a:lnT>
                      <a:noFill/>
                    </a:lnT>
                    <a:lnB w="6350" cap="flat" cmpd="sng" algn="ctr">
                      <a:solidFill>
                        <a:srgbClr val="FFFFFF"/>
                      </a:solidFill>
                      <a:prstDash val="solid"/>
                      <a:round/>
                      <a:headEnd type="none" w="med" len="med"/>
                      <a:tailEnd type="none" w="med" len="med"/>
                    </a:lnB>
                    <a:solidFill>
                      <a:srgbClr val="4F81BD"/>
                    </a:solidFill>
                  </a:tcPr>
                </a:tc>
                <a:tc gridSpan="4">
                  <a:txBody>
                    <a:bodyPr/>
                    <a:lstStyle/>
                    <a:p>
                      <a:pPr algn="ctr" fontAlgn="b"/>
                      <a:r>
                        <a:rPr lang="en-US" sz="1200" b="1" i="0" u="none" strike="noStrike" dirty="0">
                          <a:solidFill>
                            <a:srgbClr val="000000"/>
                          </a:solidFill>
                          <a:effectLst/>
                          <a:latin typeface="Century Gothic" panose="020B0502020202020204" pitchFamily="34" charset="0"/>
                        </a:rPr>
                        <a:t>2018/19</a:t>
                      </a:r>
                    </a:p>
                  </a:txBody>
                  <a:tcPr marL="7144" marR="7144" marT="7144"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Century Gothic" panose="020B0502020202020204" pitchFamily="34" charset="0"/>
                        </a:rPr>
                        <a:t>2017/18</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10000"/>
                  </a:ext>
                </a:extLst>
              </a:tr>
              <a:tr h="921544">
                <a:tc vMerge="1">
                  <a:txBody>
                    <a:bodyPr/>
                    <a:lstStyle/>
                    <a:p>
                      <a:endParaRPr lang="en-US"/>
                    </a:p>
                  </a:txBody>
                  <a:tcPr/>
                </a:tc>
                <a:tc>
                  <a:txBody>
                    <a:bodyPr/>
                    <a:lstStyle/>
                    <a:p>
                      <a:pPr algn="ctr" fontAlgn="b"/>
                      <a:r>
                        <a:rPr lang="en-US" sz="1200" b="1" i="0" u="none" strike="noStrike" dirty="0" smtClean="0">
                          <a:solidFill>
                            <a:srgbClr val="000000"/>
                          </a:solidFill>
                          <a:effectLst/>
                          <a:latin typeface="Century Gothic" panose="020B0502020202020204" pitchFamily="34" charset="0"/>
                        </a:rPr>
                        <a:t>Adjusted Appropriation</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smtClean="0">
                          <a:solidFill>
                            <a:srgbClr val="000000"/>
                          </a:solidFill>
                          <a:effectLst/>
                          <a:latin typeface="Century Gothic" panose="020B0502020202020204" pitchFamily="34" charset="0"/>
                        </a:rPr>
                        <a:t>Actual Expenditure</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000000"/>
                          </a:solidFill>
                          <a:effectLst/>
                          <a:latin typeface="Century Gothic" panose="020B0502020202020204" pitchFamily="34" charset="0"/>
                        </a:rPr>
                        <a:t>Variance</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smtClean="0">
                          <a:solidFill>
                            <a:srgbClr val="000000"/>
                          </a:solidFill>
                          <a:effectLst/>
                          <a:latin typeface="Century Gothic" panose="020B0502020202020204" pitchFamily="34" charset="0"/>
                        </a:rPr>
                        <a:t>Expenditure as % of final appropriation</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smtClean="0">
                          <a:solidFill>
                            <a:srgbClr val="000000"/>
                          </a:solidFill>
                          <a:effectLst/>
                          <a:latin typeface="Century Gothic" panose="020B0502020202020204" pitchFamily="34" charset="0"/>
                        </a:rPr>
                        <a:t>Final Appropriation</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smtClean="0">
                          <a:solidFill>
                            <a:srgbClr val="000000"/>
                          </a:solidFill>
                          <a:effectLst/>
                          <a:latin typeface="Century Gothic" panose="020B0502020202020204" pitchFamily="34" charset="0"/>
                        </a:rPr>
                        <a:t>Actual Expenditure</a:t>
                      </a: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R'000</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93964">
                <a:tc>
                  <a:txBody>
                    <a:bodyPr/>
                    <a:lstStyle/>
                    <a:p>
                      <a:pPr algn="l" fontAlgn="b"/>
                      <a:r>
                        <a:rPr lang="en-US" sz="1100" b="0" i="0" u="none" strike="noStrike" dirty="0">
                          <a:solidFill>
                            <a:srgbClr val="000000"/>
                          </a:solidFill>
                          <a:effectLst/>
                          <a:latin typeface="Century Gothic" panose="020B0502020202020204" pitchFamily="34" charset="0"/>
                        </a:rPr>
                        <a:t>Strategic Management</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4,060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1,100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2,960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27.1%</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3,717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3,677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93964">
                <a:tc>
                  <a:txBody>
                    <a:bodyPr/>
                    <a:lstStyle/>
                    <a:p>
                      <a:pPr algn="l" fontAlgn="b"/>
                      <a:r>
                        <a:rPr lang="en-US" sz="1100" b="0" i="0" u="none" strike="noStrike" dirty="0">
                          <a:solidFill>
                            <a:srgbClr val="000000"/>
                          </a:solidFill>
                          <a:effectLst/>
                          <a:latin typeface="Century Gothic" panose="020B0502020202020204" pitchFamily="34" charset="0"/>
                        </a:rPr>
                        <a:t>Corporate Resource Management</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9,166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4,007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5,159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43.7%</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9,116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8,936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93964">
                <a:tc>
                  <a:txBody>
                    <a:bodyPr/>
                    <a:lstStyle/>
                    <a:p>
                      <a:pPr algn="l" fontAlgn="b"/>
                      <a:r>
                        <a:rPr lang="en-US" sz="1100" b="0" i="0" u="none" strike="noStrike" dirty="0">
                          <a:solidFill>
                            <a:srgbClr val="000000"/>
                          </a:solidFill>
                          <a:effectLst/>
                          <a:latin typeface="Century Gothic" panose="020B0502020202020204" pitchFamily="34" charset="0"/>
                        </a:rPr>
                        <a:t>Office of the Chief Financial Officer</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6,165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3,139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3,026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50.9%</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5,842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5,714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93964">
                <a:tc>
                  <a:txBody>
                    <a:bodyPr/>
                    <a:lstStyle/>
                    <a:p>
                      <a:pPr algn="l" fontAlgn="b"/>
                      <a:r>
                        <a:rPr lang="en-US" sz="1100" b="1" i="0" u="none" strike="noStrike" dirty="0">
                          <a:solidFill>
                            <a:srgbClr val="000000"/>
                          </a:solidFill>
                          <a:effectLst/>
                          <a:latin typeface="Century Gothic" panose="020B0502020202020204" pitchFamily="34" charset="0"/>
                        </a:rPr>
                        <a:t>PROGRAMME 1: ADMINISTRATION</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19,391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8,246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11,145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000000"/>
                          </a:solidFill>
                          <a:effectLst/>
                          <a:latin typeface="Century Gothic" panose="020B0502020202020204" pitchFamily="34" charset="0"/>
                        </a:rPr>
                        <a:t>42.5%</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18,675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18,327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5"/>
                  </a:ext>
                </a:extLst>
              </a:tr>
              <a:tr h="193964">
                <a:tc>
                  <a:txBody>
                    <a:bodyPr/>
                    <a:lstStyle/>
                    <a:p>
                      <a:pPr algn="l" fontAlgn="b"/>
                      <a:r>
                        <a:rPr lang="en-US" sz="1100" b="0" i="0" u="none" strike="noStrike" dirty="0">
                          <a:solidFill>
                            <a:srgbClr val="000000"/>
                          </a:solidFill>
                          <a:effectLst/>
                          <a:latin typeface="Century Gothic" panose="020B0502020202020204" pitchFamily="34" charset="0"/>
                        </a:rPr>
                        <a:t>Research and Development</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3,899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1,747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2,152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44.8%</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3,624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3,532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193964">
                <a:tc>
                  <a:txBody>
                    <a:bodyPr/>
                    <a:lstStyle/>
                    <a:p>
                      <a:pPr algn="l" fontAlgn="b"/>
                      <a:r>
                        <a:rPr lang="en-US" sz="1100" b="0" i="0" u="none" strike="noStrike" dirty="0">
                          <a:solidFill>
                            <a:srgbClr val="000000"/>
                          </a:solidFill>
                          <a:effectLst/>
                          <a:latin typeface="Century Gothic" panose="020B0502020202020204" pitchFamily="34" charset="0"/>
                        </a:rPr>
                        <a:t>Solution Support and Incubation</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3,915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1,820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2,095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46.5%</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3,405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3,315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r h="193964">
                <a:tc>
                  <a:txBody>
                    <a:bodyPr/>
                    <a:lstStyle/>
                    <a:p>
                      <a:pPr algn="l" fontAlgn="b"/>
                      <a:r>
                        <a:rPr lang="en-US" sz="1100" b="0" i="0" u="none" strike="noStrike" dirty="0">
                          <a:solidFill>
                            <a:srgbClr val="000000"/>
                          </a:solidFill>
                          <a:effectLst/>
                          <a:latin typeface="Century Gothic" panose="020B0502020202020204" pitchFamily="34" charset="0"/>
                        </a:rPr>
                        <a:t>Enabling Environment</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8,825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3,740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5,085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US" sz="1100" b="0" i="0" u="none" strike="noStrike" dirty="0">
                          <a:solidFill>
                            <a:srgbClr val="000000"/>
                          </a:solidFill>
                          <a:effectLst/>
                          <a:latin typeface="Century Gothic" panose="020B0502020202020204" pitchFamily="34" charset="0"/>
                        </a:rPr>
                        <a:t>42.4%</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8,351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100" b="0" i="0" u="none" strike="noStrike" dirty="0">
                          <a:solidFill>
                            <a:srgbClr val="000000"/>
                          </a:solidFill>
                          <a:effectLst/>
                          <a:latin typeface="Century Gothic" panose="020B0502020202020204" pitchFamily="34" charset="0"/>
                        </a:rPr>
                        <a:t>                  7,348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193964">
                <a:tc>
                  <a:txBody>
                    <a:bodyPr/>
                    <a:lstStyle/>
                    <a:p>
                      <a:pPr algn="l" fontAlgn="b"/>
                      <a:r>
                        <a:rPr lang="en-US" sz="1100" b="1" i="0" u="none" strike="noStrike" dirty="0">
                          <a:solidFill>
                            <a:srgbClr val="000000"/>
                          </a:solidFill>
                          <a:effectLst/>
                          <a:latin typeface="Century Gothic" panose="020B0502020202020204" pitchFamily="34" charset="0"/>
                        </a:rPr>
                        <a:t>PROGRAMME 2: PUBLIC SECTOR INNOVATION</a:t>
                      </a:r>
                    </a:p>
                  </a:txBody>
                  <a:tcPr marL="7144" marR="7144" marT="714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16,639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7,307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9,332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000000"/>
                          </a:solidFill>
                          <a:effectLst/>
                          <a:latin typeface="Century Gothic" panose="020B0502020202020204" pitchFamily="34" charset="0"/>
                        </a:rPr>
                        <a:t>43.9%</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15,380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14,195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9"/>
                  </a:ext>
                </a:extLst>
              </a:tr>
              <a:tr h="193964">
                <a:tc>
                  <a:txBody>
                    <a:bodyPr/>
                    <a:lstStyle/>
                    <a:p>
                      <a:pPr algn="l" fontAlgn="b"/>
                      <a:r>
                        <a:rPr lang="en-US" sz="1100" b="1" i="0" u="none" strike="noStrike" dirty="0">
                          <a:solidFill>
                            <a:srgbClr val="000000"/>
                          </a:solidFill>
                          <a:effectLst/>
                          <a:latin typeface="Century Gothic" panose="020B0502020202020204" pitchFamily="34" charset="0"/>
                        </a:rPr>
                        <a:t>Total</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36,030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15,553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20,477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000000"/>
                          </a:solidFill>
                          <a:effectLst/>
                          <a:latin typeface="Century Gothic" panose="020B0502020202020204" pitchFamily="34" charset="0"/>
                        </a:rPr>
                        <a:t>43.2%</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34,055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000000"/>
                          </a:solidFill>
                          <a:effectLst/>
                          <a:latin typeface="Century Gothic" panose="020B0502020202020204" pitchFamily="34" charset="0"/>
                        </a:rPr>
                        <a:t>               32,522 </a:t>
                      </a:r>
                    </a:p>
                  </a:txBody>
                  <a:tcPr marL="7144" marR="7144" marT="714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65514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176516"/>
          </a:xfrm>
        </p:spPr>
        <p:txBody>
          <a:bodyPr>
            <a:normAutofit/>
          </a:bodyPr>
          <a:lstStyle/>
          <a:p>
            <a:pPr algn="just"/>
            <a:r>
              <a:rPr lang="en-ZA" sz="1800" dirty="0" smtClean="0">
                <a:solidFill>
                  <a:srgbClr val="000000"/>
                </a:solidFill>
                <a:latin typeface="Century Gothic" panose="020B0502020202020204" pitchFamily="34" charset="0"/>
              </a:rPr>
              <a:t>During </a:t>
            </a:r>
            <a:r>
              <a:rPr lang="en-ZA" sz="1800" dirty="0">
                <a:solidFill>
                  <a:srgbClr val="000000"/>
                </a:solidFill>
                <a:latin typeface="Century Gothic" panose="020B0502020202020204" pitchFamily="34" charset="0"/>
              </a:rPr>
              <a:t>the period April 2018 to September 2018 the Centre for Public Service Innovation processed 206 payments of which no payment was recorded as having exceeded 30 days </a:t>
            </a:r>
            <a:endParaRPr lang="en-ZA" sz="1800" dirty="0" smtClean="0">
              <a:latin typeface="Century Gothic" panose="020B0502020202020204" pitchFamily="34" charset="0"/>
            </a:endParaRPr>
          </a:p>
          <a:p>
            <a:pPr algn="just"/>
            <a:r>
              <a:rPr lang="en-ZA" sz="1800" dirty="0" smtClean="0">
                <a:solidFill>
                  <a:srgbClr val="000000"/>
                </a:solidFill>
                <a:latin typeface="Century Gothic" panose="020B0502020202020204" pitchFamily="34" charset="0"/>
              </a:rPr>
              <a:t>Overall </a:t>
            </a:r>
            <a:r>
              <a:rPr lang="en-ZA" sz="1800" dirty="0">
                <a:solidFill>
                  <a:srgbClr val="000000"/>
                </a:solidFill>
                <a:latin typeface="Century Gothic" panose="020B0502020202020204" pitchFamily="34" charset="0"/>
              </a:rPr>
              <a:t>Average payment days for the financial year to date </a:t>
            </a:r>
            <a:r>
              <a:rPr lang="en-ZA" sz="1800" dirty="0" smtClean="0">
                <a:solidFill>
                  <a:srgbClr val="000000"/>
                </a:solidFill>
                <a:latin typeface="Century Gothic" panose="020B0502020202020204" pitchFamily="34" charset="0"/>
              </a:rPr>
              <a:t>is</a:t>
            </a:r>
            <a:r>
              <a:rPr lang="en-US" sz="1800" dirty="0" smtClean="0">
                <a:solidFill>
                  <a:srgbClr val="000000"/>
                </a:solidFill>
                <a:latin typeface="Century Gothic" panose="020B0502020202020204" pitchFamily="34" charset="0"/>
              </a:rPr>
              <a:t> 5.15 days. </a:t>
            </a:r>
            <a:endParaRPr lang="en-ZA" sz="1800" dirty="0">
              <a:solidFill>
                <a:srgbClr val="000000"/>
              </a:solidFill>
              <a:latin typeface="Century Gothic" panose="020B0502020202020204" pitchFamily="34" charset="0"/>
            </a:endParaRPr>
          </a:p>
          <a:p>
            <a:pPr algn="ctr">
              <a:buNone/>
            </a:pPr>
            <a:endParaRPr lang="en-ZA" dirty="0" smtClean="0"/>
          </a:p>
          <a:p>
            <a:pPr algn="ctr">
              <a:buNone/>
            </a:pPr>
            <a:endParaRPr lang="en-ZA" sz="4000" b="1" i="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16</a:t>
            </a:fld>
            <a:endParaRPr lang="en-ZA" dirty="0"/>
          </a:p>
        </p:txBody>
      </p:sp>
      <p:sp>
        <p:nvSpPr>
          <p:cNvPr id="5" name="Title 1"/>
          <p:cNvSpPr>
            <a:spLocks noGrp="1"/>
          </p:cNvSpPr>
          <p:nvPr>
            <p:ph type="title"/>
          </p:nvPr>
        </p:nvSpPr>
        <p:spPr>
          <a:xfrm>
            <a:off x="2334768" y="0"/>
            <a:ext cx="6809232" cy="731520"/>
          </a:xfrm>
        </p:spPr>
        <p:txBody>
          <a:bodyPr>
            <a:normAutofit/>
          </a:bodyPr>
          <a:lstStyle/>
          <a:p>
            <a:r>
              <a:rPr lang="en-ZA" sz="2800" b="1" dirty="0" smtClean="0">
                <a:latin typeface="Century Gothic" panose="020B0502020202020204" pitchFamily="34" charset="0"/>
              </a:rPr>
              <a:t>30 DAYS PAYMENTS</a:t>
            </a:r>
            <a:endParaRPr lang="en-ZA" sz="2800" b="1"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ZA" dirty="0" smtClean="0"/>
          </a:p>
          <a:p>
            <a:pPr algn="ctr">
              <a:buNone/>
            </a:pPr>
            <a:endParaRPr lang="en-ZA" dirty="0" smtClean="0"/>
          </a:p>
          <a:p>
            <a:pPr algn="ctr">
              <a:buNone/>
            </a:pPr>
            <a:endParaRPr lang="en-ZA" dirty="0" smtClean="0"/>
          </a:p>
          <a:p>
            <a:pPr algn="ctr">
              <a:buNone/>
            </a:pPr>
            <a:r>
              <a:rPr lang="en-ZA" sz="4000" b="1" i="1" dirty="0" smtClean="0">
                <a:latin typeface="Century Gothic" panose="020B0502020202020204" pitchFamily="34" charset="0"/>
              </a:rPr>
              <a:t>THANK YOU</a:t>
            </a:r>
            <a:endParaRPr lang="en-ZA" sz="4000" b="1" i="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17</a:t>
            </a:fld>
            <a:endParaRPr lang="en-ZA" dirty="0"/>
          </a:p>
        </p:txBody>
      </p:sp>
    </p:spTree>
    <p:extLst>
      <p:ext uri="{BB962C8B-B14F-4D97-AF65-F5344CB8AC3E}">
        <p14:creationId xmlns:p14="http://schemas.microsoft.com/office/powerpoint/2010/main" val="2047028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15" y="0"/>
            <a:ext cx="6826685" cy="739036"/>
          </a:xfrm>
        </p:spPr>
        <p:txBody>
          <a:bodyPr>
            <a:normAutofit/>
          </a:bodyPr>
          <a:lstStyle/>
          <a:p>
            <a:r>
              <a:rPr lang="en-ZA" sz="2800" b="1" dirty="0" smtClean="0">
                <a:latin typeface="Century Gothic" panose="020B0502020202020204" pitchFamily="34" charset="0"/>
              </a:rPr>
              <a:t>OVERVIEW</a:t>
            </a:r>
            <a:endParaRPr lang="en-ZA" sz="2800" b="1" dirty="0">
              <a:latin typeface="Century Gothic" panose="020B0502020202020204" pitchFamily="34" charset="0"/>
            </a:endParaRPr>
          </a:p>
        </p:txBody>
      </p:sp>
      <p:sp>
        <p:nvSpPr>
          <p:cNvPr id="3" name="Content Placeholder 2"/>
          <p:cNvSpPr>
            <a:spLocks noGrp="1"/>
          </p:cNvSpPr>
          <p:nvPr>
            <p:ph idx="1"/>
          </p:nvPr>
        </p:nvSpPr>
        <p:spPr>
          <a:xfrm>
            <a:off x="457200" y="1166018"/>
            <a:ext cx="8229600" cy="4525963"/>
          </a:xfrm>
        </p:spPr>
        <p:txBody>
          <a:bodyPr>
            <a:normAutofit fontScale="77500" lnSpcReduction="20000"/>
          </a:bodyPr>
          <a:lstStyle/>
          <a:p>
            <a:r>
              <a:rPr lang="en-GB" sz="2800" dirty="0" smtClean="0">
                <a:latin typeface="Century Gothic" panose="020B0502020202020204" pitchFamily="34" charset="0"/>
              </a:rPr>
              <a:t>Executive Summary</a:t>
            </a:r>
          </a:p>
          <a:p>
            <a:endParaRPr lang="en-GB" sz="2800" dirty="0" smtClean="0">
              <a:latin typeface="Century Gothic" panose="020B0502020202020204" pitchFamily="34" charset="0"/>
            </a:endParaRPr>
          </a:p>
          <a:p>
            <a:pPr lvl="0"/>
            <a:r>
              <a:rPr lang="en-GB" sz="2800" dirty="0" smtClean="0">
                <a:latin typeface="Century Gothic" panose="020B0502020202020204" pitchFamily="34" charset="0"/>
              </a:rPr>
              <a:t>	</a:t>
            </a:r>
            <a:r>
              <a:rPr lang="en-GB" sz="2800" dirty="0">
                <a:solidFill>
                  <a:prstClr val="black"/>
                </a:solidFill>
                <a:latin typeface="Century Gothic" panose="020B0502020202020204" pitchFamily="34" charset="0"/>
              </a:rPr>
              <a:t>Purpose and scope of the report</a:t>
            </a:r>
          </a:p>
          <a:p>
            <a:endParaRPr lang="en-ZA" sz="2800" dirty="0" smtClean="0">
              <a:latin typeface="Century Gothic" panose="020B0502020202020204" pitchFamily="34" charset="0"/>
            </a:endParaRPr>
          </a:p>
          <a:p>
            <a:r>
              <a:rPr lang="en-ZA" sz="2800" dirty="0" smtClean="0">
                <a:solidFill>
                  <a:prstClr val="black"/>
                </a:solidFill>
                <a:latin typeface="Century Gothic" panose="020B0502020202020204" pitchFamily="34" charset="0"/>
              </a:rPr>
              <a:t>Overview </a:t>
            </a:r>
            <a:r>
              <a:rPr lang="en-ZA" sz="2800" dirty="0">
                <a:solidFill>
                  <a:prstClr val="black"/>
                </a:solidFill>
                <a:latin typeface="Century Gothic" panose="020B0502020202020204" pitchFamily="34" charset="0"/>
              </a:rPr>
              <a:t>of the Organisation’s </a:t>
            </a:r>
            <a:r>
              <a:rPr lang="en-ZA" sz="2800" dirty="0" smtClean="0">
                <a:solidFill>
                  <a:prstClr val="black"/>
                </a:solidFill>
                <a:latin typeface="Century Gothic" panose="020B0502020202020204" pitchFamily="34" charset="0"/>
              </a:rPr>
              <a:t>2</a:t>
            </a:r>
            <a:r>
              <a:rPr lang="en-ZA" sz="2800" baseline="30000" dirty="0" smtClean="0">
                <a:solidFill>
                  <a:prstClr val="black"/>
                </a:solidFill>
                <a:latin typeface="Century Gothic" panose="020B0502020202020204" pitchFamily="34" charset="0"/>
              </a:rPr>
              <a:t>nd</a:t>
            </a:r>
            <a:r>
              <a:rPr lang="en-ZA" sz="2800" dirty="0" smtClean="0">
                <a:solidFill>
                  <a:prstClr val="black"/>
                </a:solidFill>
                <a:latin typeface="Century Gothic" panose="020B0502020202020204" pitchFamily="34" charset="0"/>
              </a:rPr>
              <a:t> Quarter Performance</a:t>
            </a:r>
          </a:p>
          <a:p>
            <a:pPr marL="0" indent="0">
              <a:buNone/>
            </a:pPr>
            <a:endParaRPr lang="en-ZA" sz="2800" dirty="0" smtClean="0">
              <a:latin typeface="Century Gothic" panose="020B0502020202020204" pitchFamily="34" charset="0"/>
            </a:endParaRPr>
          </a:p>
          <a:p>
            <a:r>
              <a:rPr lang="en-GB" sz="2800" dirty="0" smtClean="0">
                <a:latin typeface="Century Gothic" panose="020B0502020202020204" pitchFamily="34" charset="0"/>
              </a:rPr>
              <a:t>Progress on 2</a:t>
            </a:r>
            <a:r>
              <a:rPr lang="en-GB" sz="2800" baseline="30000" dirty="0" smtClean="0">
                <a:latin typeface="Century Gothic" panose="020B0502020202020204" pitchFamily="34" charset="0"/>
              </a:rPr>
              <a:t>nd</a:t>
            </a:r>
            <a:r>
              <a:rPr lang="en-GB" sz="2800" dirty="0" smtClean="0">
                <a:latin typeface="Century Gothic" panose="020B0502020202020204" pitchFamily="34" charset="0"/>
              </a:rPr>
              <a:t> Quarter Targets</a:t>
            </a:r>
          </a:p>
          <a:p>
            <a:endParaRPr lang="en-ZA" sz="2800" dirty="0" smtClean="0">
              <a:latin typeface="Century Gothic" panose="020B0502020202020204" pitchFamily="34" charset="0"/>
            </a:endParaRPr>
          </a:p>
          <a:p>
            <a:r>
              <a:rPr lang="en-ZA" sz="2800" dirty="0" smtClean="0">
                <a:latin typeface="Century Gothic" panose="020B0502020202020204" pitchFamily="34" charset="0"/>
              </a:rPr>
              <a:t>HR Oversight</a:t>
            </a:r>
          </a:p>
          <a:p>
            <a:endParaRPr lang="en-ZA" sz="2800" dirty="0" smtClean="0">
              <a:latin typeface="Century Gothic" panose="020B0502020202020204" pitchFamily="34" charset="0"/>
            </a:endParaRPr>
          </a:p>
          <a:p>
            <a:r>
              <a:rPr lang="en-ZA" sz="2800" dirty="0" smtClean="0">
                <a:latin typeface="Century Gothic" panose="020B0502020202020204" pitchFamily="34" charset="0"/>
              </a:rPr>
              <a:t>Interim Financial Statements for </a:t>
            </a:r>
            <a:r>
              <a:rPr lang="en-ZA" sz="2800" dirty="0">
                <a:latin typeface="Century Gothic" panose="020B0502020202020204" pitchFamily="34" charset="0"/>
              </a:rPr>
              <a:t>t</a:t>
            </a:r>
            <a:r>
              <a:rPr lang="en-ZA" sz="2800" dirty="0" smtClean="0">
                <a:latin typeface="Century Gothic" panose="020B0502020202020204" pitchFamily="34" charset="0"/>
              </a:rPr>
              <a:t>he </a:t>
            </a:r>
            <a:r>
              <a:rPr lang="en-ZA" sz="2800" dirty="0">
                <a:latin typeface="Century Gothic" panose="020B0502020202020204" pitchFamily="34" charset="0"/>
              </a:rPr>
              <a:t>p</a:t>
            </a:r>
            <a:r>
              <a:rPr lang="en-ZA" sz="2800" dirty="0" smtClean="0">
                <a:latin typeface="Century Gothic" panose="020B0502020202020204" pitchFamily="34" charset="0"/>
              </a:rPr>
              <a:t>eriod </a:t>
            </a:r>
            <a:r>
              <a:rPr lang="en-ZA" sz="2800" dirty="0">
                <a:latin typeface="Century Gothic" panose="020B0502020202020204" pitchFamily="34" charset="0"/>
              </a:rPr>
              <a:t>e</a:t>
            </a:r>
            <a:r>
              <a:rPr lang="en-ZA" sz="2800" dirty="0" smtClean="0">
                <a:latin typeface="Century Gothic" panose="020B0502020202020204" pitchFamily="34" charset="0"/>
              </a:rPr>
              <a:t>nding 30 September 2018</a:t>
            </a:r>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2</a:t>
            </a:fld>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26510"/>
          </a:xfrm>
        </p:spPr>
        <p:txBody>
          <a:bodyPr>
            <a:normAutofit fontScale="90000"/>
          </a:bodyPr>
          <a:lstStyle/>
          <a:p>
            <a:r>
              <a:rPr lang="en-ZA" sz="4000" b="1" dirty="0" smtClean="0"/>
              <a:t/>
            </a:r>
            <a:br>
              <a:rPr lang="en-ZA" sz="4000" b="1" dirty="0" smtClean="0"/>
            </a:br>
            <a:r>
              <a:rPr lang="en-ZA" sz="3100" b="1" dirty="0" smtClean="0">
                <a:latin typeface="Century Gothic" panose="020B0502020202020204" pitchFamily="34" charset="0"/>
              </a:rPr>
              <a:t>Executive Summary </a:t>
            </a:r>
            <a:br>
              <a:rPr lang="en-ZA" sz="3100" b="1" dirty="0" smtClean="0">
                <a:latin typeface="Century Gothic" panose="020B0502020202020204" pitchFamily="34" charset="0"/>
              </a:rPr>
            </a:br>
            <a:endParaRPr lang="en-ZA" sz="3100" dirty="0">
              <a:latin typeface="Century Gothic" panose="020B0502020202020204" pitchFamily="34" charset="0"/>
            </a:endParaRPr>
          </a:p>
        </p:txBody>
      </p:sp>
      <p:sp>
        <p:nvSpPr>
          <p:cNvPr id="3" name="Content Placeholder 2"/>
          <p:cNvSpPr>
            <a:spLocks noGrp="1"/>
          </p:cNvSpPr>
          <p:nvPr>
            <p:ph idx="1"/>
          </p:nvPr>
        </p:nvSpPr>
        <p:spPr>
          <a:xfrm>
            <a:off x="457199" y="915498"/>
            <a:ext cx="8461717" cy="5654114"/>
          </a:xfrm>
        </p:spPr>
        <p:txBody>
          <a:bodyPr>
            <a:noAutofit/>
          </a:bodyPr>
          <a:lstStyle/>
          <a:p>
            <a:pPr algn="just">
              <a:spcBef>
                <a:spcPts val="0"/>
              </a:spcBef>
            </a:pPr>
            <a:r>
              <a:rPr lang="en-ZA" sz="2400" dirty="0" smtClean="0">
                <a:latin typeface="Century Gothic" panose="020B0502020202020204" pitchFamily="34" charset="0"/>
              </a:rPr>
              <a:t>This is a preliminary report on the organisation’s progress with regards to the achievement of the 2</a:t>
            </a:r>
            <a:r>
              <a:rPr lang="en-ZA" sz="2400" baseline="30000" dirty="0" smtClean="0">
                <a:latin typeface="Century Gothic" panose="020B0502020202020204" pitchFamily="34" charset="0"/>
              </a:rPr>
              <a:t>nd</a:t>
            </a:r>
            <a:r>
              <a:rPr lang="en-ZA" sz="2400" dirty="0" smtClean="0">
                <a:latin typeface="Century Gothic" panose="020B0502020202020204" pitchFamily="34" charset="0"/>
              </a:rPr>
              <a:t>  Quarter (1 July 2018 – 30 September 2018) on the organisation’s 2018/2019 Annual Performance Plan (APP). </a:t>
            </a:r>
          </a:p>
          <a:p>
            <a:pPr marL="0" indent="0" algn="just">
              <a:spcBef>
                <a:spcPts val="0"/>
              </a:spcBef>
              <a:buNone/>
            </a:pPr>
            <a:endParaRPr lang="en-ZA" sz="2400" dirty="0" smtClean="0">
              <a:latin typeface="Century Gothic" panose="020B0502020202020204" pitchFamily="34" charset="0"/>
            </a:endParaRPr>
          </a:p>
          <a:p>
            <a:pPr algn="just">
              <a:spcBef>
                <a:spcPts val="0"/>
              </a:spcBef>
            </a:pPr>
            <a:r>
              <a:rPr lang="en-ZA" sz="2400" dirty="0" smtClean="0">
                <a:latin typeface="Century Gothic" panose="020B0502020202020204" pitchFamily="34" charset="0"/>
              </a:rPr>
              <a:t>The report has been compiled by the Executive members of the CPSI based on the analysis of the progress from the work streams. </a:t>
            </a:r>
          </a:p>
          <a:p>
            <a:pPr algn="just">
              <a:spcBef>
                <a:spcPts val="0"/>
              </a:spcBef>
            </a:pPr>
            <a:endParaRPr lang="en-ZA" sz="2400" dirty="0" smtClean="0">
              <a:latin typeface="Century Gothic" panose="020B0502020202020204" pitchFamily="34" charset="0"/>
            </a:endParaRPr>
          </a:p>
          <a:p>
            <a:pPr marL="0" indent="0" algn="just">
              <a:spcBef>
                <a:spcPts val="0"/>
              </a:spcBef>
              <a:buNone/>
            </a:pPr>
            <a:endParaRPr lang="en-ZA" sz="2400" dirty="0" smtClean="0"/>
          </a:p>
        </p:txBody>
      </p:sp>
      <p:sp>
        <p:nvSpPr>
          <p:cNvPr id="4" name="Slide Number Placeholder 3"/>
          <p:cNvSpPr>
            <a:spLocks noGrp="1"/>
          </p:cNvSpPr>
          <p:nvPr>
            <p:ph type="sldNum" sz="quarter" idx="12"/>
          </p:nvPr>
        </p:nvSpPr>
        <p:spPr/>
        <p:txBody>
          <a:bodyPr/>
          <a:lstStyle/>
          <a:p>
            <a:fld id="{4414807B-44EB-7242-827D-16A5EC7111B6}" type="slidenum">
              <a:rPr lang="en-ZA" smtClean="0"/>
              <a:pPr/>
              <a:t>3</a:t>
            </a:fld>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39036"/>
          </a:xfrm>
        </p:spPr>
        <p:txBody>
          <a:bodyPr>
            <a:normAutofit/>
          </a:bodyPr>
          <a:lstStyle/>
          <a:p>
            <a:pPr lvl="0" algn="l">
              <a:spcBef>
                <a:spcPct val="20000"/>
              </a:spcBef>
            </a:pPr>
            <a:r>
              <a:rPr lang="en-GB" sz="2800" dirty="0">
                <a:solidFill>
                  <a:prstClr val="black"/>
                </a:solidFill>
                <a:latin typeface="Century Gothic" panose="020B0502020202020204" pitchFamily="34" charset="0"/>
                <a:ea typeface="+mn-ea"/>
                <a:cs typeface="+mn-cs"/>
              </a:rPr>
              <a:t>	</a:t>
            </a:r>
            <a:r>
              <a:rPr lang="en-GB" sz="2800" b="1" dirty="0">
                <a:solidFill>
                  <a:prstClr val="black"/>
                </a:solidFill>
                <a:latin typeface="Century Gothic" panose="020B0502020202020204" pitchFamily="34" charset="0"/>
                <a:ea typeface="+mn-ea"/>
                <a:cs typeface="+mn-cs"/>
              </a:rPr>
              <a:t>Purpose and scope of the report</a:t>
            </a:r>
          </a:p>
        </p:txBody>
      </p:sp>
      <p:sp>
        <p:nvSpPr>
          <p:cNvPr id="3" name="Content Placeholder 2"/>
          <p:cNvSpPr>
            <a:spLocks noGrp="1"/>
          </p:cNvSpPr>
          <p:nvPr>
            <p:ph idx="1"/>
          </p:nvPr>
        </p:nvSpPr>
        <p:spPr>
          <a:xfrm>
            <a:off x="295422" y="1145758"/>
            <a:ext cx="8581292" cy="5927395"/>
          </a:xfrm>
        </p:spPr>
        <p:txBody>
          <a:bodyPr>
            <a:noAutofit/>
          </a:bodyPr>
          <a:lstStyle/>
          <a:p>
            <a:pPr algn="just">
              <a:spcBef>
                <a:spcPts val="0"/>
              </a:spcBef>
            </a:pPr>
            <a:r>
              <a:rPr lang="en-GB" sz="2400" dirty="0" smtClean="0">
                <a:latin typeface="Century Gothic" panose="020B0502020202020204" pitchFamily="34" charset="0"/>
              </a:rPr>
              <a:t>The monitoring and reporting of the organisation's performance against its Annual Performance Plan (APP) is a requirement as per</a:t>
            </a:r>
            <a:endParaRPr lang="en-ZA" sz="2400" dirty="0" smtClean="0">
              <a:latin typeface="Century Gothic" panose="020B0502020202020204" pitchFamily="34" charset="0"/>
            </a:endParaRPr>
          </a:p>
          <a:p>
            <a:pPr marL="1084263" lvl="3" indent="-263525" algn="just">
              <a:spcBef>
                <a:spcPts val="0"/>
              </a:spcBef>
            </a:pPr>
            <a:r>
              <a:rPr lang="en-GB" dirty="0" smtClean="0">
                <a:latin typeface="Century Gothic" panose="020B0502020202020204" pitchFamily="34" charset="0"/>
              </a:rPr>
              <a:t>Section 40(d) of the Public Finance Management Act, 1999 (Act No 1 of 1999), and </a:t>
            </a:r>
            <a:endParaRPr lang="en-ZA" dirty="0" smtClean="0">
              <a:latin typeface="Century Gothic" panose="020B0502020202020204" pitchFamily="34" charset="0"/>
            </a:endParaRPr>
          </a:p>
          <a:p>
            <a:pPr marL="1084263" lvl="3" indent="-263525" algn="just">
              <a:spcBef>
                <a:spcPts val="0"/>
              </a:spcBef>
            </a:pPr>
            <a:r>
              <a:rPr lang="en-GB" dirty="0" smtClean="0">
                <a:latin typeface="Century Gothic" panose="020B0502020202020204" pitchFamily="34" charset="0"/>
              </a:rPr>
              <a:t>National Treasury's Framework for Strategic and Annual Performance Plans (August 2010).</a:t>
            </a:r>
          </a:p>
          <a:p>
            <a:pPr marL="1084263" lvl="3" indent="-263525" algn="just">
              <a:spcBef>
                <a:spcPts val="0"/>
              </a:spcBef>
            </a:pPr>
            <a:endParaRPr lang="en-GB" sz="24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marL="403225" marR="0" algn="just">
              <a:spcBef>
                <a:spcPts val="0"/>
              </a:spcBef>
              <a:spcAft>
                <a:spcPts val="0"/>
              </a:spcAft>
              <a:tabLst>
                <a:tab pos="1781175" algn="l"/>
              </a:tabLst>
            </a:pPr>
            <a:r>
              <a:rPr lang="en-GB" sz="24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This 2</a:t>
            </a:r>
            <a:r>
              <a:rPr lang="en-GB" sz="2400" baseline="300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nd</a:t>
            </a:r>
            <a:r>
              <a:rPr lang="en-GB" sz="24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Quarter </a:t>
            </a:r>
            <a:r>
              <a:rPr lang="en-GB" sz="24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Report highlights the </a:t>
            </a:r>
            <a:r>
              <a:rPr lang="en-GB" sz="24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overall performance </a:t>
            </a:r>
            <a:r>
              <a:rPr lang="en-GB" sz="24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of the organisation. </a:t>
            </a:r>
            <a:endParaRPr lang="en-US" sz="24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4</a:t>
            </a:fld>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39036"/>
          </a:xfrm>
        </p:spPr>
        <p:txBody>
          <a:bodyPr>
            <a:noAutofit/>
          </a:bodyPr>
          <a:lstStyle/>
          <a:p>
            <a:pPr lvl="0"/>
            <a:r>
              <a:rPr lang="en-ZA" sz="2400" b="1" dirty="0" smtClean="0">
                <a:solidFill>
                  <a:prstClr val="black"/>
                </a:solidFill>
                <a:latin typeface="Century Gothic" panose="020B0502020202020204" pitchFamily="34" charset="0"/>
              </a:rPr>
              <a:t>Overview </a:t>
            </a:r>
            <a:r>
              <a:rPr lang="en-ZA" sz="2400" b="1" dirty="0">
                <a:solidFill>
                  <a:prstClr val="black"/>
                </a:solidFill>
                <a:latin typeface="Century Gothic" panose="020B0502020202020204" pitchFamily="34" charset="0"/>
              </a:rPr>
              <a:t>of </a:t>
            </a:r>
            <a:r>
              <a:rPr lang="en-ZA" sz="2400" b="1" dirty="0" smtClean="0">
                <a:solidFill>
                  <a:prstClr val="black"/>
                </a:solidFill>
                <a:latin typeface="Century Gothic" panose="020B0502020202020204" pitchFamily="34" charset="0"/>
              </a:rPr>
              <a:t>the Organisation’s 2</a:t>
            </a:r>
            <a:r>
              <a:rPr lang="en-ZA" sz="2400" b="1" baseline="30000" dirty="0" smtClean="0">
                <a:solidFill>
                  <a:prstClr val="black"/>
                </a:solidFill>
                <a:latin typeface="Century Gothic" panose="020B0502020202020204" pitchFamily="34" charset="0"/>
              </a:rPr>
              <a:t>nd</a:t>
            </a:r>
            <a:r>
              <a:rPr lang="en-ZA" sz="2400" b="1" dirty="0" smtClean="0">
                <a:solidFill>
                  <a:prstClr val="black"/>
                </a:solidFill>
                <a:latin typeface="Century Gothic" panose="020B0502020202020204" pitchFamily="34" charset="0"/>
              </a:rPr>
              <a:t> Quarter Performance </a:t>
            </a:r>
            <a:endParaRPr lang="en-ZA" sz="2400" dirty="0">
              <a:latin typeface="Century Gothic" panose="020B0502020202020204" pitchFamily="34" charset="0"/>
            </a:endParaRPr>
          </a:p>
        </p:txBody>
      </p:sp>
      <p:sp>
        <p:nvSpPr>
          <p:cNvPr id="3" name="Content Placeholder 2"/>
          <p:cNvSpPr>
            <a:spLocks noGrp="1"/>
          </p:cNvSpPr>
          <p:nvPr>
            <p:ph idx="1"/>
          </p:nvPr>
        </p:nvSpPr>
        <p:spPr>
          <a:xfrm>
            <a:off x="281354" y="4545566"/>
            <a:ext cx="8581292" cy="2276475"/>
          </a:xfrm>
        </p:spPr>
        <p:txBody>
          <a:bodyPr>
            <a:noAutofit/>
          </a:bodyPr>
          <a:lstStyle/>
          <a:p>
            <a:pPr lvl="1" algn="just">
              <a:spcBef>
                <a:spcPts val="0"/>
              </a:spcBef>
              <a:buFont typeface="Arial" panose="020B0604020202020204" pitchFamily="34" charset="0"/>
              <a:buChar char="•"/>
            </a:pPr>
            <a:r>
              <a:rPr lang="en-GB" sz="18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During the 2</a:t>
            </a:r>
            <a:r>
              <a:rPr lang="en-GB" sz="1800" baseline="300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nd</a:t>
            </a:r>
            <a:r>
              <a:rPr lang="en-GB" sz="18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Quarter period, the organisation had 7 targets, 6 targets (86%) were achieved and 1 target (14%) was not achieved by the end of September 2018</a:t>
            </a:r>
            <a:r>
              <a:rPr lang="en-GB" sz="18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a:t>
            </a:r>
          </a:p>
          <a:p>
            <a:pPr lvl="1" algn="just">
              <a:spcBef>
                <a:spcPts val="0"/>
              </a:spcBef>
              <a:buFont typeface="Arial" panose="020B0604020202020204" pitchFamily="34" charset="0"/>
              <a:buChar char="•"/>
            </a:pPr>
            <a:endParaRPr lang="en-GB" sz="18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spcBef>
                <a:spcPts val="0"/>
              </a:spcBef>
              <a:buFont typeface="Arial" panose="020B0604020202020204" pitchFamily="34" charset="0"/>
              <a:buChar char="•"/>
            </a:pPr>
            <a:r>
              <a:rPr lang="en-GB" sz="18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Mechanisms have been put in place to ensure that the target is achieved in the 3</a:t>
            </a:r>
            <a:r>
              <a:rPr lang="en-GB" sz="1800" baseline="300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rd</a:t>
            </a:r>
            <a:r>
              <a:rPr lang="en-GB" sz="18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quarter.</a:t>
            </a:r>
            <a:r>
              <a:rPr lang="en-GB" sz="18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a:t>
            </a:r>
            <a:r>
              <a:rPr lang="en-GB" sz="18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This gives </a:t>
            </a:r>
            <a:r>
              <a:rPr lang="en-GB" sz="18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assurance that the planned annual </a:t>
            </a:r>
            <a:r>
              <a:rPr lang="en-GB" sz="18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target, </a:t>
            </a:r>
            <a:r>
              <a:rPr lang="en-GB" sz="18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as per the 2018/19 Annual Performance Plan will be achieved.</a:t>
            </a:r>
            <a:endParaRPr lang="en-US" sz="18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spcBef>
                <a:spcPts val="0"/>
              </a:spcBef>
              <a:buFont typeface="Arial" panose="020B0604020202020204" pitchFamily="34" charset="0"/>
              <a:buChar char="•"/>
            </a:pPr>
            <a:endParaRPr lang="en-US" sz="18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0"/>
              </a:spcBef>
            </a:pPr>
            <a:endParaRPr lang="en-ZA" sz="1800" dirty="0">
              <a:latin typeface="Century Gothic" panose="020B0502020202020204" pitchFamily="34" charset="0"/>
            </a:endParaRPr>
          </a:p>
          <a:p>
            <a:pPr marL="0" indent="0" algn="just">
              <a:spcBef>
                <a:spcPts val="0"/>
              </a:spcBef>
              <a:buNone/>
            </a:pPr>
            <a:endParaRPr lang="en-ZA" sz="1800" dirty="0" smtClean="0">
              <a:latin typeface="Century Gothic" panose="020B0502020202020204" pitchFamily="34" charset="0"/>
            </a:endParaRPr>
          </a:p>
          <a:p>
            <a:pPr marL="0" indent="0">
              <a:spcBef>
                <a:spcPts val="0"/>
              </a:spcBef>
              <a:buNone/>
            </a:pPr>
            <a:endParaRPr lang="en-ZA" sz="2000" dirty="0">
              <a:latin typeface="Century Gothic" panose="020B0502020202020204"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559370371"/>
              </p:ext>
            </p:extLst>
          </p:nvPr>
        </p:nvGraphicFramePr>
        <p:xfrm>
          <a:off x="982000" y="983851"/>
          <a:ext cx="6172200" cy="128523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599049">
                <a:tc>
                  <a:txBody>
                    <a:bodyPr/>
                    <a:lstStyle/>
                    <a:p>
                      <a:r>
                        <a:rPr lang="en-ZA" b="1" dirty="0" smtClean="0">
                          <a:latin typeface="Century Gothic" panose="020B0502020202020204" pitchFamily="34" charset="0"/>
                        </a:rPr>
                        <a:t>No of Targets 	</a:t>
                      </a:r>
                      <a:endParaRPr lang="en-ZA" dirty="0">
                        <a:latin typeface="Century Gothic" panose="020B0502020202020204" pitchFamily="34" charset="0"/>
                      </a:endParaRPr>
                    </a:p>
                  </a:txBody>
                  <a:tcPr/>
                </a:tc>
                <a:tc>
                  <a:txBody>
                    <a:bodyPr/>
                    <a:lstStyle/>
                    <a:p>
                      <a:r>
                        <a:rPr lang="en-ZA" b="1" dirty="0" smtClean="0">
                          <a:solidFill>
                            <a:schemeClr val="tx1"/>
                          </a:solidFill>
                          <a:latin typeface="Century Gothic" panose="020B0502020202020204" pitchFamily="34" charset="0"/>
                        </a:rPr>
                        <a:t>2</a:t>
                      </a:r>
                      <a:r>
                        <a:rPr lang="en-ZA" b="1" baseline="30000" dirty="0" smtClean="0">
                          <a:solidFill>
                            <a:schemeClr val="tx1"/>
                          </a:solidFill>
                          <a:latin typeface="Century Gothic" panose="020B0502020202020204" pitchFamily="34" charset="0"/>
                        </a:rPr>
                        <a:t>nd</a:t>
                      </a:r>
                      <a:r>
                        <a:rPr lang="en-ZA" b="1" dirty="0" smtClean="0">
                          <a:solidFill>
                            <a:schemeClr val="tx1"/>
                          </a:solidFill>
                          <a:latin typeface="Century Gothic" panose="020B0502020202020204" pitchFamily="34" charset="0"/>
                        </a:rPr>
                        <a:t> Quarter Targets Achieved 	</a:t>
                      </a:r>
                      <a:endParaRPr lang="en-ZA" dirty="0">
                        <a:solidFill>
                          <a:schemeClr val="tx1"/>
                        </a:solidFill>
                        <a:latin typeface="Century Gothic" panose="020B0502020202020204" pitchFamily="34" charset="0"/>
                      </a:endParaRPr>
                    </a:p>
                  </a:txBody>
                  <a:tcPr>
                    <a:solidFill>
                      <a:srgbClr val="92D050"/>
                    </a:solidFill>
                  </a:tcPr>
                </a:tc>
                <a:tc>
                  <a:txBody>
                    <a:bodyPr/>
                    <a:lstStyle/>
                    <a:p>
                      <a:r>
                        <a:rPr lang="en-ZA" b="1" dirty="0" smtClean="0">
                          <a:solidFill>
                            <a:schemeClr val="tx1"/>
                          </a:solidFill>
                          <a:latin typeface="Century Gothic" panose="020B0502020202020204" pitchFamily="34" charset="0"/>
                        </a:rPr>
                        <a:t>2</a:t>
                      </a:r>
                      <a:r>
                        <a:rPr lang="en-ZA" b="1" baseline="30000" dirty="0" smtClean="0">
                          <a:solidFill>
                            <a:schemeClr val="tx1"/>
                          </a:solidFill>
                          <a:latin typeface="Century Gothic" panose="020B0502020202020204" pitchFamily="34" charset="0"/>
                        </a:rPr>
                        <a:t>nd</a:t>
                      </a:r>
                      <a:r>
                        <a:rPr lang="en-ZA" b="1" dirty="0" smtClean="0">
                          <a:solidFill>
                            <a:schemeClr val="tx1"/>
                          </a:solidFill>
                          <a:latin typeface="Century Gothic" panose="020B0502020202020204" pitchFamily="34" charset="0"/>
                        </a:rPr>
                        <a:t>  Quarter Targets Not Achieved </a:t>
                      </a:r>
                      <a:endParaRPr lang="en-ZA" dirty="0">
                        <a:solidFill>
                          <a:schemeClr val="tx1"/>
                        </a:solidFill>
                        <a:latin typeface="Century Gothic" panose="020B0502020202020204" pitchFamily="34" charset="0"/>
                      </a:endParaRPr>
                    </a:p>
                  </a:txBody>
                  <a:tcPr>
                    <a:solidFill>
                      <a:srgbClr val="FF0000"/>
                    </a:solidFill>
                  </a:tcPr>
                </a:tc>
                <a:extLst>
                  <a:ext uri="{0D108BD9-81ED-4DB2-BD59-A6C34878D82A}">
                    <a16:rowId xmlns:a16="http://schemas.microsoft.com/office/drawing/2014/main" val="10000"/>
                  </a:ext>
                </a:extLst>
              </a:tr>
              <a:tr h="370840">
                <a:tc>
                  <a:txBody>
                    <a:bodyPr/>
                    <a:lstStyle/>
                    <a:p>
                      <a:pPr algn="ctr"/>
                      <a:r>
                        <a:rPr lang="en-ZA" dirty="0" smtClean="0">
                          <a:latin typeface="Century Gothic" panose="020B0502020202020204" pitchFamily="34" charset="0"/>
                        </a:rPr>
                        <a:t>7</a:t>
                      </a:r>
                      <a:endParaRPr lang="en-ZA" dirty="0">
                        <a:latin typeface="Century Gothic" panose="020B0502020202020204" pitchFamily="34" charset="0"/>
                      </a:endParaRPr>
                    </a:p>
                  </a:txBody>
                  <a:tcPr/>
                </a:tc>
                <a:tc>
                  <a:txBody>
                    <a:bodyPr/>
                    <a:lstStyle/>
                    <a:p>
                      <a:pPr algn="ctr"/>
                      <a:r>
                        <a:rPr lang="en-ZA" dirty="0" smtClean="0">
                          <a:latin typeface="Century Gothic" panose="020B0502020202020204" pitchFamily="34" charset="0"/>
                        </a:rPr>
                        <a:t>6</a:t>
                      </a:r>
                      <a:endParaRPr lang="en-ZA" dirty="0">
                        <a:latin typeface="Century Gothic" panose="020B0502020202020204" pitchFamily="34" charset="0"/>
                      </a:endParaRPr>
                    </a:p>
                  </a:txBody>
                  <a:tcPr>
                    <a:solidFill>
                      <a:srgbClr val="92D050"/>
                    </a:solidFill>
                  </a:tcPr>
                </a:tc>
                <a:tc>
                  <a:txBody>
                    <a:bodyPr/>
                    <a:lstStyle/>
                    <a:p>
                      <a:r>
                        <a:rPr lang="en-ZA" dirty="0" smtClean="0">
                          <a:latin typeface="Century Gothic" panose="020B0502020202020204" pitchFamily="34" charset="0"/>
                        </a:rPr>
                        <a:t>	1</a:t>
                      </a:r>
                      <a:endParaRPr lang="en-ZA" dirty="0">
                        <a:latin typeface="Century Gothic" panose="020B0502020202020204" pitchFamily="34" charset="0"/>
                      </a:endParaRPr>
                    </a:p>
                  </a:txBody>
                  <a:tcPr>
                    <a:solidFill>
                      <a:srgbClr val="FF0000"/>
                    </a:solidFill>
                  </a:tcPr>
                </a:tc>
                <a:extLst>
                  <a:ext uri="{0D108BD9-81ED-4DB2-BD59-A6C34878D82A}">
                    <a16:rowId xmlns:a16="http://schemas.microsoft.com/office/drawing/2014/main" val="10001"/>
                  </a:ext>
                </a:extLst>
              </a:tr>
            </a:tbl>
          </a:graphicData>
        </a:graphic>
      </p:graphicFrame>
      <p:sp>
        <p:nvSpPr>
          <p:cNvPr id="8" name="Rectangle 2"/>
          <p:cNvSpPr>
            <a:spLocks noChangeArrowheads="1"/>
          </p:cNvSpPr>
          <p:nvPr/>
        </p:nvSpPr>
        <p:spPr bwMode="auto">
          <a:xfrm>
            <a:off x="18698" y="1347464"/>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2"/>
          <p:cNvSpPr>
            <a:spLocks noChangeArrowheads="1"/>
          </p:cNvSpPr>
          <p:nvPr/>
        </p:nvSpPr>
        <p:spPr bwMode="auto">
          <a:xfrm>
            <a:off x="518614" y="195589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3"/>
          <p:cNvSpPr>
            <a:spLocks noChangeArrowheads="1"/>
          </p:cNvSpPr>
          <p:nvPr/>
        </p:nvSpPr>
        <p:spPr bwMode="auto">
          <a:xfrm>
            <a:off x="105508" y="2269091"/>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696320401"/>
              </p:ext>
            </p:extLst>
          </p:nvPr>
        </p:nvGraphicFramePr>
        <p:xfrm>
          <a:off x="1029625" y="2381626"/>
          <a:ext cx="6299223" cy="2681693"/>
        </p:xfrm>
        <a:graphic>
          <a:graphicData uri="http://schemas.openxmlformats.org/presentationml/2006/ole">
            <mc:AlternateContent xmlns:mc="http://schemas.openxmlformats.org/markup-compatibility/2006">
              <mc:Choice xmlns:v="urn:schemas-microsoft-com:vml" Requires="v">
                <p:oleObj spid="_x0000_s2122" name="Chart" r:id="rId3" imgW="6103576" imgH="2278600" progId="Excel.Chart.8">
                  <p:embed/>
                </p:oleObj>
              </mc:Choice>
              <mc:Fallback>
                <p:oleObj name="Chart" r:id="rId3" imgW="6103576" imgH="2278600" progId="Excel.Chart.8">
                  <p:embed/>
                  <p:pic>
                    <p:nvPicPr>
                      <p:cNvPr id="0" name="Object 62"/>
                      <p:cNvPicPr>
                        <a:picLocks noChangeAspect="1" noChangeArrowheads="1"/>
                      </p:cNvPicPr>
                      <p:nvPr/>
                    </p:nvPicPr>
                    <p:blipFill>
                      <a:blip r:embed="rId4">
                        <a:extLst>
                          <a:ext uri="{28A0092B-C50C-407E-A947-70E740481C1C}">
                            <a14:useLocalDpi xmlns:a14="http://schemas.microsoft.com/office/drawing/2010/main" val="0"/>
                          </a:ext>
                        </a:extLst>
                      </a:blip>
                      <a:srcRect l="-311" t="-19901" r="-43" b="-14911"/>
                      <a:stretch>
                        <a:fillRect/>
                      </a:stretch>
                    </p:blipFill>
                    <p:spPr bwMode="auto">
                      <a:xfrm>
                        <a:off x="1029625" y="2381626"/>
                        <a:ext cx="6299223" cy="2681693"/>
                      </a:xfrm>
                      <a:prstGeom prst="rect">
                        <a:avLst/>
                      </a:prstGeom>
                      <a:noFill/>
                    </p:spPr>
                  </p:pic>
                </p:oleObj>
              </mc:Fallback>
            </mc:AlternateContent>
          </a:graphicData>
        </a:graphic>
      </p:graphicFrame>
      <p:sp>
        <p:nvSpPr>
          <p:cNvPr id="11" name="Rectangle 64"/>
          <p:cNvSpPr>
            <a:spLocks noChangeArrowheads="1"/>
          </p:cNvSpPr>
          <p:nvPr/>
        </p:nvSpPr>
        <p:spPr bwMode="auto">
          <a:xfrm>
            <a:off x="105508" y="4545566"/>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88075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entury Gothic" panose="020B0502020202020204" pitchFamily="34" charset="0"/>
              </a:rPr>
              <a:t>Progress on 2</a:t>
            </a:r>
            <a:r>
              <a:rPr lang="en-ZA" sz="2800" b="1" baseline="30000" dirty="0" smtClean="0">
                <a:latin typeface="Century Gothic" panose="020B0502020202020204" pitchFamily="34" charset="0"/>
              </a:rPr>
              <a:t>nd</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8" name="Table 7"/>
          <p:cNvGraphicFramePr>
            <a:graphicFrameLocks noGrp="1"/>
          </p:cNvGraphicFramePr>
          <p:nvPr>
            <p:extLst>
              <p:ext uri="{D42A27DB-BD31-4B8C-83A1-F6EECF244321}">
                <p14:modId xmlns:p14="http://schemas.microsoft.com/office/powerpoint/2010/main" val="908054311"/>
              </p:ext>
            </p:extLst>
          </p:nvPr>
        </p:nvGraphicFramePr>
        <p:xfrm>
          <a:off x="0" y="731517"/>
          <a:ext cx="9143999" cy="6141719"/>
        </p:xfrm>
        <a:graphic>
          <a:graphicData uri="http://schemas.openxmlformats.org/drawingml/2006/table">
            <a:tbl>
              <a:tblPr firstRow="1" firstCol="1" bandRow="1"/>
              <a:tblGrid>
                <a:gridCol w="431707">
                  <a:extLst>
                    <a:ext uri="{9D8B030D-6E8A-4147-A177-3AD203B41FA5}">
                      <a16:colId xmlns:a16="http://schemas.microsoft.com/office/drawing/2014/main" val="20000"/>
                    </a:ext>
                  </a:extLst>
                </a:gridCol>
                <a:gridCol w="707728">
                  <a:extLst>
                    <a:ext uri="{9D8B030D-6E8A-4147-A177-3AD203B41FA5}">
                      <a16:colId xmlns:a16="http://schemas.microsoft.com/office/drawing/2014/main" val="20001"/>
                    </a:ext>
                  </a:extLst>
                </a:gridCol>
                <a:gridCol w="1439992">
                  <a:extLst>
                    <a:ext uri="{9D8B030D-6E8A-4147-A177-3AD203B41FA5}">
                      <a16:colId xmlns:a16="http://schemas.microsoft.com/office/drawing/2014/main" val="20002"/>
                    </a:ext>
                  </a:extLst>
                </a:gridCol>
                <a:gridCol w="1405719">
                  <a:extLst>
                    <a:ext uri="{9D8B030D-6E8A-4147-A177-3AD203B41FA5}">
                      <a16:colId xmlns:a16="http://schemas.microsoft.com/office/drawing/2014/main" val="20003"/>
                    </a:ext>
                  </a:extLst>
                </a:gridCol>
                <a:gridCol w="1774209">
                  <a:extLst>
                    <a:ext uri="{9D8B030D-6E8A-4147-A177-3AD203B41FA5}">
                      <a16:colId xmlns:a16="http://schemas.microsoft.com/office/drawing/2014/main" val="20004"/>
                    </a:ext>
                  </a:extLst>
                </a:gridCol>
                <a:gridCol w="1160060">
                  <a:extLst>
                    <a:ext uri="{9D8B030D-6E8A-4147-A177-3AD203B41FA5}">
                      <a16:colId xmlns:a16="http://schemas.microsoft.com/office/drawing/2014/main" val="20005"/>
                    </a:ext>
                  </a:extLst>
                </a:gridCol>
                <a:gridCol w="1091821">
                  <a:extLst>
                    <a:ext uri="{9D8B030D-6E8A-4147-A177-3AD203B41FA5}">
                      <a16:colId xmlns:a16="http://schemas.microsoft.com/office/drawing/2014/main" val="20006"/>
                    </a:ext>
                  </a:extLst>
                </a:gridCol>
                <a:gridCol w="1132763">
                  <a:extLst>
                    <a:ext uri="{9D8B030D-6E8A-4147-A177-3AD203B41FA5}">
                      <a16:colId xmlns:a16="http://schemas.microsoft.com/office/drawing/2014/main" val="20007"/>
                    </a:ext>
                  </a:extLst>
                </a:gridCol>
              </a:tblGrid>
              <a:tr h="960805">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2018/19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426407">
                <a:tc>
                  <a:txBody>
                    <a:bodyPr/>
                    <a:lstStyle/>
                    <a:p>
                      <a:pPr marL="342900" lvl="0" indent="-342900" algn="r">
                        <a:lnSpc>
                          <a:spcPct val="107000"/>
                        </a:lnSpc>
                        <a:spcBef>
                          <a:spcPts val="0"/>
                        </a:spcBef>
                        <a:spcAft>
                          <a:spcPts val="800"/>
                        </a:spcAft>
                        <a:buFont typeface="+mj-lt"/>
                        <a:buAutoNum type="arabicPeriod"/>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SM</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OCFO</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4 Quarterly financial</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reports submitted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to MPSA, DPSA and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National Treasury and non-financial reports submitted to MPSA, DPSA, DPME, and National Treasury as per required timeframes</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First quarter financial report submitted to MPSA, DPSA and National Treasury and non-financial report submitted to MPSA, DPSA, DPME and National Treasury by 31 July 2018</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First quarter financial report submitted to MPSA, DPSA and National Treasury and non-financial report submitted to MPSA, DPSA, DPME and National Treasury by 31 July 2018</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b="1"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838200">
                <a:tc>
                  <a:txBody>
                    <a:bodyPr/>
                    <a:lstStyle/>
                    <a:p>
                      <a:pPr marL="0" lvl="0" indent="0" algn="l">
                        <a:lnSpc>
                          <a:spcPct val="107000"/>
                        </a:lnSpc>
                        <a:spcBef>
                          <a:spcPts val="0"/>
                        </a:spcBef>
                        <a:spcAft>
                          <a:spcPts val="80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OCFO</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100% Implementation</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 internal and external audit recommendations</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Implementation report</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developed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Implementation report</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developed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b="1"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524076">
                <a:tc>
                  <a:txBody>
                    <a:bodyPr/>
                    <a:lstStyle/>
                    <a:p>
                      <a:pPr marL="0" lvl="0" indent="0" algn="l">
                        <a:lnSpc>
                          <a:spcPct val="107000"/>
                        </a:lnSpc>
                        <a:spcBef>
                          <a:spcPts val="0"/>
                        </a:spcBef>
                        <a:spcAft>
                          <a:spcPts val="80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 </a:t>
                      </a:r>
                      <a:endPar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R&amp;D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Two (2) innovative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solutions developed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Consultation on</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innovative solutions to be developed in 2019/20</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Consultation on defining challenges concluded as part of the preparations for the National Service Delivery Hackathon.</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5 Challenges defined. CPSI committed to facilitating the development of the winning solutions</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b="1"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4559775"/>
                  </a:ext>
                </a:extLst>
              </a:tr>
            </a:tbl>
          </a:graphicData>
        </a:graphic>
      </p:graphicFrame>
    </p:spTree>
    <p:extLst>
      <p:ext uri="{BB962C8B-B14F-4D97-AF65-F5344CB8AC3E}">
        <p14:creationId xmlns:p14="http://schemas.microsoft.com/office/powerpoint/2010/main" val="423092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p:spPr>
        <p:txBody>
          <a:bodyPr>
            <a:normAutofit/>
          </a:bodyPr>
          <a:lstStyle/>
          <a:p>
            <a:r>
              <a:rPr lang="en-ZA" sz="2800" b="1" dirty="0" smtClean="0">
                <a:latin typeface="Century Gothic" panose="020B0502020202020204" pitchFamily="34" charset="0"/>
              </a:rPr>
              <a:t>Progress on 2</a:t>
            </a:r>
            <a:r>
              <a:rPr lang="en-ZA" sz="2800" b="1" baseline="30000" dirty="0" smtClean="0">
                <a:latin typeface="Century Gothic" panose="020B0502020202020204" pitchFamily="34" charset="0"/>
              </a:rPr>
              <a:t>nd</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val="121830919"/>
              </p:ext>
            </p:extLst>
          </p:nvPr>
        </p:nvGraphicFramePr>
        <p:xfrm>
          <a:off x="0" y="731520"/>
          <a:ext cx="9144000" cy="6023582"/>
        </p:xfrm>
        <a:graphic>
          <a:graphicData uri="http://schemas.openxmlformats.org/drawingml/2006/table">
            <a:tbl>
              <a:tblPr firstRow="1" firstCol="1" bandRow="1"/>
              <a:tblGrid>
                <a:gridCol w="431707">
                  <a:extLst>
                    <a:ext uri="{9D8B030D-6E8A-4147-A177-3AD203B41FA5}">
                      <a16:colId xmlns:a16="http://schemas.microsoft.com/office/drawing/2014/main" val="20000"/>
                    </a:ext>
                  </a:extLst>
                </a:gridCol>
                <a:gridCol w="707728">
                  <a:extLst>
                    <a:ext uri="{9D8B030D-6E8A-4147-A177-3AD203B41FA5}">
                      <a16:colId xmlns:a16="http://schemas.microsoft.com/office/drawing/2014/main" val="20001"/>
                    </a:ext>
                  </a:extLst>
                </a:gridCol>
                <a:gridCol w="1604016">
                  <a:extLst>
                    <a:ext uri="{9D8B030D-6E8A-4147-A177-3AD203B41FA5}">
                      <a16:colId xmlns:a16="http://schemas.microsoft.com/office/drawing/2014/main" val="20002"/>
                    </a:ext>
                  </a:extLst>
                </a:gridCol>
                <a:gridCol w="1050627">
                  <a:extLst>
                    <a:ext uri="{9D8B030D-6E8A-4147-A177-3AD203B41FA5}">
                      <a16:colId xmlns:a16="http://schemas.microsoft.com/office/drawing/2014/main" val="20003"/>
                    </a:ext>
                  </a:extLst>
                </a:gridCol>
                <a:gridCol w="1323832">
                  <a:extLst>
                    <a:ext uri="{9D8B030D-6E8A-4147-A177-3AD203B41FA5}">
                      <a16:colId xmlns:a16="http://schemas.microsoft.com/office/drawing/2014/main" val="20004"/>
                    </a:ext>
                  </a:extLst>
                </a:gridCol>
                <a:gridCol w="1214651">
                  <a:extLst>
                    <a:ext uri="{9D8B030D-6E8A-4147-A177-3AD203B41FA5}">
                      <a16:colId xmlns:a16="http://schemas.microsoft.com/office/drawing/2014/main" val="20005"/>
                    </a:ext>
                  </a:extLst>
                </a:gridCol>
                <a:gridCol w="1596788">
                  <a:extLst>
                    <a:ext uri="{9D8B030D-6E8A-4147-A177-3AD203B41FA5}">
                      <a16:colId xmlns:a16="http://schemas.microsoft.com/office/drawing/2014/main" val="20006"/>
                    </a:ext>
                  </a:extLst>
                </a:gridCol>
                <a:gridCol w="1214651">
                  <a:extLst>
                    <a:ext uri="{9D8B030D-6E8A-4147-A177-3AD203B41FA5}">
                      <a16:colId xmlns:a16="http://schemas.microsoft.com/office/drawing/2014/main" val="20007"/>
                    </a:ext>
                  </a:extLst>
                </a:gridCol>
              </a:tblGrid>
              <a:tr h="1239301">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2018/19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396463">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SSI</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330 Public sector officials and other partners capacitated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85 Public sector</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officials and other</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partners capacitated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64 Public Sector officials and other partners capacitated on Public Sector Innovation </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This is a cumulative target, and it was over-achieved in Q1 whereby 110 more Public sector officials and other partners were capacitated which is more than the 85 targets set for Q2. This makes the annual target on track for full achievement</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1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065502">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Six (6) knowledge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platforms hosted to unearth, demonstrate,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share, encourage and award innovation in the public sector</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Annual Public Sector</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 Conference hosted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annual conference was held on 29-30 August 2018 under the Theme- </a:t>
                      </a:r>
                      <a:r>
                        <a:rPr lang="en-ZA" sz="1100" i="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Partnering for an agile and a renewed public sector through innovation. </a:t>
                      </a:r>
                      <a:r>
                        <a:rPr lang="en-ZA"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conference also featured two-panel discussions</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b="1"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692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p:spPr>
        <p:txBody>
          <a:bodyPr>
            <a:normAutofit/>
          </a:bodyPr>
          <a:lstStyle/>
          <a:p>
            <a:r>
              <a:rPr lang="en-ZA" sz="2800" b="1" dirty="0" smtClean="0">
                <a:latin typeface="Century Gothic" panose="020B0502020202020204" pitchFamily="34" charset="0"/>
              </a:rPr>
              <a:t>Progress on 2</a:t>
            </a:r>
            <a:r>
              <a:rPr lang="en-ZA" sz="2800" b="1" baseline="30000" dirty="0" smtClean="0">
                <a:latin typeface="Century Gothic" panose="020B0502020202020204" pitchFamily="34" charset="0"/>
              </a:rPr>
              <a:t>nd</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val="1931134274"/>
              </p:ext>
            </p:extLst>
          </p:nvPr>
        </p:nvGraphicFramePr>
        <p:xfrm>
          <a:off x="0" y="731520"/>
          <a:ext cx="9144000" cy="5647360"/>
        </p:xfrm>
        <a:graphic>
          <a:graphicData uri="http://schemas.openxmlformats.org/drawingml/2006/table">
            <a:tbl>
              <a:tblPr firstRow="1" firstCol="1" bandRow="1"/>
              <a:tblGrid>
                <a:gridCol w="431707">
                  <a:extLst>
                    <a:ext uri="{9D8B030D-6E8A-4147-A177-3AD203B41FA5}">
                      <a16:colId xmlns:a16="http://schemas.microsoft.com/office/drawing/2014/main" val="20000"/>
                    </a:ext>
                  </a:extLst>
                </a:gridCol>
                <a:gridCol w="707728">
                  <a:extLst>
                    <a:ext uri="{9D8B030D-6E8A-4147-A177-3AD203B41FA5}">
                      <a16:colId xmlns:a16="http://schemas.microsoft.com/office/drawing/2014/main" val="20001"/>
                    </a:ext>
                  </a:extLst>
                </a:gridCol>
                <a:gridCol w="1330810">
                  <a:extLst>
                    <a:ext uri="{9D8B030D-6E8A-4147-A177-3AD203B41FA5}">
                      <a16:colId xmlns:a16="http://schemas.microsoft.com/office/drawing/2014/main" val="20002"/>
                    </a:ext>
                  </a:extLst>
                </a:gridCol>
                <a:gridCol w="1698343">
                  <a:extLst>
                    <a:ext uri="{9D8B030D-6E8A-4147-A177-3AD203B41FA5}">
                      <a16:colId xmlns:a16="http://schemas.microsoft.com/office/drawing/2014/main" val="20003"/>
                    </a:ext>
                  </a:extLst>
                </a:gridCol>
                <a:gridCol w="1358153">
                  <a:extLst>
                    <a:ext uri="{9D8B030D-6E8A-4147-A177-3AD203B41FA5}">
                      <a16:colId xmlns:a16="http://schemas.microsoft.com/office/drawing/2014/main" val="20004"/>
                    </a:ext>
                  </a:extLst>
                </a:gridCol>
                <a:gridCol w="1385047">
                  <a:extLst>
                    <a:ext uri="{9D8B030D-6E8A-4147-A177-3AD203B41FA5}">
                      <a16:colId xmlns:a16="http://schemas.microsoft.com/office/drawing/2014/main" val="20005"/>
                    </a:ext>
                  </a:extLst>
                </a:gridCol>
                <a:gridCol w="1265215">
                  <a:extLst>
                    <a:ext uri="{9D8B030D-6E8A-4147-A177-3AD203B41FA5}">
                      <a16:colId xmlns:a16="http://schemas.microsoft.com/office/drawing/2014/main" val="20006"/>
                    </a:ext>
                  </a:extLst>
                </a:gridCol>
                <a:gridCol w="966997">
                  <a:extLst>
                    <a:ext uri="{9D8B030D-6E8A-4147-A177-3AD203B41FA5}">
                      <a16:colId xmlns:a16="http://schemas.microsoft.com/office/drawing/2014/main" val="20007"/>
                    </a:ext>
                  </a:extLst>
                </a:gridCol>
              </a:tblGrid>
              <a:tr h="1056337">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2018/19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396463">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SSI</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330 Public sector officials and other partners capacitated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75 Public sector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officials and other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partners capacitated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185 Public sector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officials and other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lnSpc>
                          <a:spcPct val="106000"/>
                        </a:lnSpc>
                        <a:spcBef>
                          <a:spcPts val="0"/>
                        </a:spcBef>
                        <a:spcAft>
                          <a:spcPts val="0"/>
                        </a:spcAft>
                      </a:pPr>
                      <a:r>
                        <a:rPr lang="en-ZA" sz="1200" dirty="0">
                          <a:effectLst/>
                          <a:latin typeface="Century Gothic" panose="020B0502020202020204" pitchFamily="34" charset="0"/>
                          <a:ea typeface="Times New Roman" panose="02020603050405020304" pitchFamily="18" charset="0"/>
                        </a:rPr>
                        <a:t>partners capacitated</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110 more Public sector officials and other partners capacitated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221E1F"/>
                          </a:solidFill>
                          <a:effectLst/>
                          <a:latin typeface="Century Gothic" panose="020B0502020202020204" pitchFamily="34" charset="0"/>
                          <a:ea typeface="Calibri" panose="020F0502020204030204" pitchFamily="34" charset="0"/>
                          <a:cs typeface="Arial" panose="020B0604020202020204" pitchFamily="34" charset="0"/>
                        </a:rPr>
                        <a:t>The CPSI exhibition of the mobile MMIC at public sector events attracted a lot of interest from the delegates, hence the increased number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065502">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Six (6) knowledge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platforms hosted to</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unearth, demonstrate,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share, encourage and award innovation in the public sector</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Public Sector</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 Awards</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Programme launched</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0"/>
                        </a:spcAft>
                      </a:pPr>
                      <a:r>
                        <a:rPr lang="en-GB" sz="1200" kern="1200" dirty="0">
                          <a:solidFill>
                            <a:srgbClr val="221E1F"/>
                          </a:solidFill>
                          <a:effectLst/>
                          <a:latin typeface="Century Gothic" panose="020B0502020202020204" pitchFamily="34" charset="0"/>
                          <a:ea typeface="Times New Roman" panose="02020603050405020304" pitchFamily="18" charset="0"/>
                        </a:rPr>
                        <a:t>The 2018 Public Sector Innovation</a:t>
                      </a:r>
                      <a:r>
                        <a:rPr lang="en-GB" sz="1200" dirty="0">
                          <a:effectLst/>
                          <a:latin typeface="Times New Roman" panose="02020603050405020304" pitchFamily="18" charset="0"/>
                          <a:ea typeface="Times New Roman" panose="02020603050405020304" pitchFamily="18" charset="0"/>
                        </a:rPr>
                        <a:t> </a:t>
                      </a:r>
                      <a:r>
                        <a:rPr lang="en-GB" sz="1200" kern="1200" dirty="0">
                          <a:solidFill>
                            <a:srgbClr val="221E1F"/>
                          </a:solidFill>
                          <a:effectLst/>
                          <a:latin typeface="Century Gothic" panose="020B0502020202020204" pitchFamily="34" charset="0"/>
                          <a:ea typeface="Times New Roman" panose="02020603050405020304" pitchFamily="18" charset="0"/>
                        </a:rPr>
                        <a:t>Awards Programme was officially launched in East London on 11</a:t>
                      </a:r>
                      <a:r>
                        <a:rPr lang="en-GB" sz="1200" kern="1200" baseline="30000" dirty="0">
                          <a:solidFill>
                            <a:srgbClr val="221E1F"/>
                          </a:solidFill>
                          <a:effectLst/>
                          <a:latin typeface="Century Gothic" panose="020B0502020202020204" pitchFamily="34" charset="0"/>
                          <a:ea typeface="Times New Roman" panose="02020603050405020304" pitchFamily="18" charset="0"/>
                        </a:rPr>
                        <a:t>th</a:t>
                      </a:r>
                      <a:r>
                        <a:rPr lang="en-GB" sz="1200" kern="1200" dirty="0">
                          <a:solidFill>
                            <a:srgbClr val="221E1F"/>
                          </a:solidFill>
                          <a:effectLst/>
                          <a:latin typeface="Century Gothic" panose="020B0502020202020204" pitchFamily="34" charset="0"/>
                          <a:ea typeface="Times New Roman" panose="02020603050405020304" pitchFamily="18" charset="0"/>
                        </a:rPr>
                        <a:t> May 2018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806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p:spPr>
        <p:txBody>
          <a:bodyPr>
            <a:normAutofit/>
          </a:bodyPr>
          <a:lstStyle/>
          <a:p>
            <a:r>
              <a:rPr lang="en-ZA" sz="2800" b="1" dirty="0" smtClean="0">
                <a:latin typeface="Century Gothic" panose="020B0502020202020204" pitchFamily="34" charset="0"/>
              </a:rPr>
              <a:t>Progress on 2</a:t>
            </a:r>
            <a:r>
              <a:rPr lang="en-ZA" sz="2800" b="1" baseline="30000" dirty="0" smtClean="0">
                <a:latin typeface="Century Gothic" panose="020B0502020202020204" pitchFamily="34" charset="0"/>
              </a:rPr>
              <a:t>nd</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val="2394906555"/>
              </p:ext>
            </p:extLst>
          </p:nvPr>
        </p:nvGraphicFramePr>
        <p:xfrm>
          <a:off x="0" y="731520"/>
          <a:ext cx="9144000" cy="5518302"/>
        </p:xfrm>
        <a:graphic>
          <a:graphicData uri="http://schemas.openxmlformats.org/drawingml/2006/table">
            <a:tbl>
              <a:tblPr firstRow="1" firstCol="1" bandRow="1"/>
              <a:tblGrid>
                <a:gridCol w="431707">
                  <a:extLst>
                    <a:ext uri="{9D8B030D-6E8A-4147-A177-3AD203B41FA5}">
                      <a16:colId xmlns:a16="http://schemas.microsoft.com/office/drawing/2014/main" val="20000"/>
                    </a:ext>
                  </a:extLst>
                </a:gridCol>
                <a:gridCol w="878478">
                  <a:extLst>
                    <a:ext uri="{9D8B030D-6E8A-4147-A177-3AD203B41FA5}">
                      <a16:colId xmlns:a16="http://schemas.microsoft.com/office/drawing/2014/main" val="20001"/>
                    </a:ext>
                  </a:extLst>
                </a:gridCol>
                <a:gridCol w="1160060">
                  <a:extLst>
                    <a:ext uri="{9D8B030D-6E8A-4147-A177-3AD203B41FA5}">
                      <a16:colId xmlns:a16="http://schemas.microsoft.com/office/drawing/2014/main" val="20002"/>
                    </a:ext>
                  </a:extLst>
                </a:gridCol>
                <a:gridCol w="1698343">
                  <a:extLst>
                    <a:ext uri="{9D8B030D-6E8A-4147-A177-3AD203B41FA5}">
                      <a16:colId xmlns:a16="http://schemas.microsoft.com/office/drawing/2014/main" val="20003"/>
                    </a:ext>
                  </a:extLst>
                </a:gridCol>
                <a:gridCol w="1358153">
                  <a:extLst>
                    <a:ext uri="{9D8B030D-6E8A-4147-A177-3AD203B41FA5}">
                      <a16:colId xmlns:a16="http://schemas.microsoft.com/office/drawing/2014/main" val="20004"/>
                    </a:ext>
                  </a:extLst>
                </a:gridCol>
                <a:gridCol w="1385047">
                  <a:extLst>
                    <a:ext uri="{9D8B030D-6E8A-4147-A177-3AD203B41FA5}">
                      <a16:colId xmlns:a16="http://schemas.microsoft.com/office/drawing/2014/main" val="20005"/>
                    </a:ext>
                  </a:extLst>
                </a:gridCol>
                <a:gridCol w="1265215">
                  <a:extLst>
                    <a:ext uri="{9D8B030D-6E8A-4147-A177-3AD203B41FA5}">
                      <a16:colId xmlns:a16="http://schemas.microsoft.com/office/drawing/2014/main" val="20006"/>
                    </a:ext>
                  </a:extLst>
                </a:gridCol>
                <a:gridCol w="966997">
                  <a:extLst>
                    <a:ext uri="{9D8B030D-6E8A-4147-A177-3AD203B41FA5}">
                      <a16:colId xmlns:a16="http://schemas.microsoft.com/office/drawing/2014/main" val="20007"/>
                    </a:ext>
                  </a:extLst>
                </a:gridCol>
              </a:tblGrid>
              <a:tr h="1056337">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2018/19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nd</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396463">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Two (2) editions</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(Volume 9 Issue 1</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 2) of “Ideas that Work”: The South African Public Sector Innovation Journal published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Volume 9 Issue 1</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published</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Content has been sourced but not published</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Delay in procuring software for the in-house designer</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edition will be published in the third quarter</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b="1"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Not achieved</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065502">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Participation in two (2) SADC or International innovation programmes</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Participated in</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one (1) SADC</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or International</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programme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CPSI co-hosted and Participated in the SADC UNPAN workshop was held on 28-29 June 2018 in Mauritius.</a:t>
                      </a:r>
                      <a:r>
                        <a:rPr lang="en-GB" sz="1100" i="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workshop was held a few days before the beginning of quarter two as per availability of the host country, Mauritius</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100" b="1"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1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1664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TEC July 2017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TEC July 2017 template" id="{47F6A2EB-C863-4A63-9EB9-D09902FB4E5D}" vid="{59615F12-E332-4E61-A004-534F3E91A0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6901</TotalTime>
  <Words>1734</Words>
  <Application>Microsoft Office PowerPoint</Application>
  <PresentationFormat>On-screen Show (4:3)</PresentationFormat>
  <Paragraphs>459</Paragraphs>
  <Slides>17</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ＭＳ Ｐゴシック</vt:lpstr>
      <vt:lpstr>ＭＳ Ｐゴシック</vt:lpstr>
      <vt:lpstr>Arial</vt:lpstr>
      <vt:lpstr>Calibri</vt:lpstr>
      <vt:lpstr>Century Gothic</vt:lpstr>
      <vt:lpstr>Times New Roman</vt:lpstr>
      <vt:lpstr>Wingdings 2</vt:lpstr>
      <vt:lpstr>Office Theme</vt:lpstr>
      <vt:lpstr>MTEC July 2017 template</vt:lpstr>
      <vt:lpstr>Chart</vt:lpstr>
      <vt:lpstr>Presentation to Portfolio Committee</vt:lpstr>
      <vt:lpstr>OVERVIEW</vt:lpstr>
      <vt:lpstr> Executive Summary  </vt:lpstr>
      <vt:lpstr> Purpose and scope of the report</vt:lpstr>
      <vt:lpstr>Overview of the Organisation’s 2nd Quarter Performance </vt:lpstr>
      <vt:lpstr>Progress on 2nd Quarter Targets</vt:lpstr>
      <vt:lpstr>Progress on 2nd Quarter Targets</vt:lpstr>
      <vt:lpstr>Progress on 2nd Quarter Targets</vt:lpstr>
      <vt:lpstr>Progress on 2nd Quarter Targets</vt:lpstr>
      <vt:lpstr>HR OVERSIGHT</vt:lpstr>
      <vt:lpstr>INTERIM FINANCIAL STATEMENTS FOR THE PERIOD ENDING 30 September 2018 FOR THE CPSI</vt:lpstr>
      <vt:lpstr>Appropriation statement</vt:lpstr>
      <vt:lpstr>Appropriation statement(continued)</vt:lpstr>
      <vt:lpstr>Appropriation statement (continued) </vt:lpstr>
      <vt:lpstr>Appropriation statement  (continued)</vt:lpstr>
      <vt:lpstr>30 DAYS PAYMENTS</vt:lpstr>
      <vt:lpstr>PowerPoint Presentation</vt:lpstr>
    </vt:vector>
  </TitlesOfParts>
  <Company>CPSI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Pierre Schoonraad</dc:creator>
  <cp:lastModifiedBy>Masixole Zibeko</cp:lastModifiedBy>
  <cp:revision>372</cp:revision>
  <cp:lastPrinted>2016-10-18T09:44:19Z</cp:lastPrinted>
  <dcterms:created xsi:type="dcterms:W3CDTF">2014-06-30T11:19:50Z</dcterms:created>
  <dcterms:modified xsi:type="dcterms:W3CDTF">2018-11-06T08:32:11Z</dcterms:modified>
</cp:coreProperties>
</file>