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56" r:id="rId2"/>
    <p:sldId id="428" r:id="rId3"/>
    <p:sldId id="394" r:id="rId4"/>
    <p:sldId id="521" r:id="rId5"/>
    <p:sldId id="532" r:id="rId6"/>
    <p:sldId id="522" r:id="rId7"/>
    <p:sldId id="523" r:id="rId8"/>
    <p:sldId id="524" r:id="rId9"/>
    <p:sldId id="525" r:id="rId10"/>
    <p:sldId id="526" r:id="rId11"/>
    <p:sldId id="527" r:id="rId12"/>
    <p:sldId id="533" r:id="rId13"/>
    <p:sldId id="534" r:id="rId14"/>
    <p:sldId id="438" r:id="rId15"/>
    <p:sldId id="529" r:id="rId16"/>
    <p:sldId id="535" r:id="rId17"/>
    <p:sldId id="441" r:id="rId18"/>
    <p:sldId id="442" r:id="rId19"/>
    <p:sldId id="559" r:id="rId20"/>
    <p:sldId id="444" r:id="rId21"/>
    <p:sldId id="490" r:id="rId22"/>
    <p:sldId id="447" r:id="rId23"/>
    <p:sldId id="518" r:id="rId24"/>
    <p:sldId id="449" r:id="rId25"/>
    <p:sldId id="519" r:id="rId26"/>
    <p:sldId id="450" r:id="rId27"/>
    <p:sldId id="493" r:id="rId28"/>
    <p:sldId id="452" r:id="rId29"/>
    <p:sldId id="494" r:id="rId30"/>
    <p:sldId id="453" r:id="rId31"/>
    <p:sldId id="454" r:id="rId32"/>
    <p:sldId id="495" r:id="rId33"/>
    <p:sldId id="457" r:id="rId34"/>
    <p:sldId id="536" r:id="rId35"/>
    <p:sldId id="537" r:id="rId36"/>
    <p:sldId id="459" r:id="rId37"/>
    <p:sldId id="569" r:id="rId38"/>
    <p:sldId id="530" r:id="rId39"/>
    <p:sldId id="461" r:id="rId40"/>
    <p:sldId id="570" r:id="rId41"/>
    <p:sldId id="462" r:id="rId42"/>
    <p:sldId id="463" r:id="rId43"/>
    <p:sldId id="464" r:id="rId44"/>
    <p:sldId id="466" r:id="rId45"/>
    <p:sldId id="571" r:id="rId46"/>
    <p:sldId id="467" r:id="rId47"/>
    <p:sldId id="572" r:id="rId48"/>
    <p:sldId id="468" r:id="rId49"/>
    <p:sldId id="573" r:id="rId50"/>
    <p:sldId id="504" r:id="rId51"/>
    <p:sldId id="507" r:id="rId52"/>
    <p:sldId id="574" r:id="rId53"/>
    <p:sldId id="510" r:id="rId54"/>
    <p:sldId id="511" r:id="rId55"/>
    <p:sldId id="512" r:id="rId56"/>
    <p:sldId id="514" r:id="rId57"/>
    <p:sldId id="513" r:id="rId58"/>
    <p:sldId id="531" r:id="rId59"/>
    <p:sldId id="543" r:id="rId60"/>
    <p:sldId id="544" r:id="rId61"/>
    <p:sldId id="545" r:id="rId62"/>
    <p:sldId id="546" r:id="rId63"/>
    <p:sldId id="538" r:id="rId64"/>
    <p:sldId id="549" r:id="rId65"/>
    <p:sldId id="568" r:id="rId66"/>
    <p:sldId id="567" r:id="rId67"/>
    <p:sldId id="564" r:id="rId68"/>
    <p:sldId id="558" r:id="rId69"/>
    <p:sldId id="566" r:id="rId70"/>
    <p:sldId id="560" r:id="rId71"/>
    <p:sldId id="476" r:id="rId72"/>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DE9B"/>
    <a:srgbClr val="FFCC66"/>
    <a:srgbClr val="FFCC99"/>
    <a:srgbClr val="B1A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95" autoAdjust="0"/>
    <p:restoredTop sz="77917" autoAdjust="0"/>
  </p:normalViewPr>
  <p:slideViewPr>
    <p:cSldViewPr>
      <p:cViewPr varScale="1">
        <p:scale>
          <a:sx n="90" d="100"/>
          <a:sy n="90" d="100"/>
        </p:scale>
        <p:origin x="-234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2438" cy="49728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3967" y="2"/>
            <a:ext cx="2972438" cy="497285"/>
          </a:xfrm>
          <a:prstGeom prst="rect">
            <a:avLst/>
          </a:prstGeom>
        </p:spPr>
        <p:txBody>
          <a:bodyPr vert="horz" lIns="91440" tIns="45720" rIns="91440" bIns="45720" rtlCol="0"/>
          <a:lstStyle>
            <a:lvl1pPr algn="r">
              <a:defRPr sz="1200"/>
            </a:lvl1pPr>
          </a:lstStyle>
          <a:p>
            <a:fld id="{0FFEC356-4F76-44E9-ACE5-BE44601427C4}" type="datetimeFigureOut">
              <a:rPr lang="en-ZA" smtClean="0"/>
              <a:pPr/>
              <a:t>2018/11/08</a:t>
            </a:fld>
            <a:endParaRPr lang="en-ZA"/>
          </a:p>
        </p:txBody>
      </p:sp>
      <p:sp>
        <p:nvSpPr>
          <p:cNvPr id="4" name="Footer Placeholder 3"/>
          <p:cNvSpPr>
            <a:spLocks noGrp="1"/>
          </p:cNvSpPr>
          <p:nvPr>
            <p:ph type="ftr" sz="quarter" idx="2"/>
          </p:nvPr>
        </p:nvSpPr>
        <p:spPr>
          <a:xfrm>
            <a:off x="1" y="9429354"/>
            <a:ext cx="2972438" cy="49728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3967" y="9429354"/>
            <a:ext cx="2972438" cy="497284"/>
          </a:xfrm>
          <a:prstGeom prst="rect">
            <a:avLst/>
          </a:prstGeom>
        </p:spPr>
        <p:txBody>
          <a:bodyPr vert="horz" lIns="91440" tIns="45720" rIns="91440" bIns="45720" rtlCol="0" anchor="b"/>
          <a:lstStyle>
            <a:lvl1pPr algn="r">
              <a:defRPr sz="1200"/>
            </a:lvl1pPr>
          </a:lstStyle>
          <a:p>
            <a:fld id="{57C8873C-16B4-4046-A5C3-B6EB3E264AEB}" type="slidenum">
              <a:rPr lang="en-ZA" smtClean="0"/>
              <a:pPr/>
              <a:t>‹#›</a:t>
            </a:fld>
            <a:endParaRPr lang="en-ZA"/>
          </a:p>
        </p:txBody>
      </p:sp>
    </p:spTree>
    <p:extLst>
      <p:ext uri="{BB962C8B-B14F-4D97-AF65-F5344CB8AC3E}">
        <p14:creationId xmlns:p14="http://schemas.microsoft.com/office/powerpoint/2010/main" xmlns="" val="351826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2438" cy="49728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3967" y="2"/>
            <a:ext cx="2972438" cy="497285"/>
          </a:xfrm>
          <a:prstGeom prst="rect">
            <a:avLst/>
          </a:prstGeom>
        </p:spPr>
        <p:txBody>
          <a:bodyPr vert="horz" lIns="91440" tIns="45720" rIns="91440" bIns="45720" rtlCol="0"/>
          <a:lstStyle>
            <a:lvl1pPr algn="r">
              <a:defRPr sz="1200"/>
            </a:lvl1pPr>
          </a:lstStyle>
          <a:p>
            <a:fld id="{8B9972B0-43EA-49A1-B1B4-58879283F182}" type="datetimeFigureOut">
              <a:rPr lang="en-ZA" smtClean="0"/>
              <a:pPr/>
              <a:t>2018/11/08</a:t>
            </a:fld>
            <a:endParaRPr lang="en-ZA"/>
          </a:p>
        </p:txBody>
      </p:sp>
      <p:sp>
        <p:nvSpPr>
          <p:cNvPr id="4" name="Slide Image Placeholder 3"/>
          <p:cNvSpPr>
            <a:spLocks noGrp="1" noRot="1" noChangeAspect="1"/>
          </p:cNvSpPr>
          <p:nvPr>
            <p:ph type="sldImg" idx="2"/>
          </p:nvPr>
        </p:nvSpPr>
        <p:spPr>
          <a:xfrm>
            <a:off x="1195388" y="1241425"/>
            <a:ext cx="4467225" cy="3351213"/>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6440" y="4777434"/>
            <a:ext cx="5485124" cy="39083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29354"/>
            <a:ext cx="2972438" cy="49728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3967" y="9429354"/>
            <a:ext cx="2972438" cy="497284"/>
          </a:xfrm>
          <a:prstGeom prst="rect">
            <a:avLst/>
          </a:prstGeom>
        </p:spPr>
        <p:txBody>
          <a:bodyPr vert="horz" lIns="91440" tIns="45720" rIns="91440" bIns="45720" rtlCol="0" anchor="b"/>
          <a:lstStyle>
            <a:lvl1pPr algn="r">
              <a:defRPr sz="1200"/>
            </a:lvl1pPr>
          </a:lstStyle>
          <a:p>
            <a:fld id="{9A5ADBF1-FF72-4255-B545-390A6BB80209}" type="slidenum">
              <a:rPr lang="en-ZA" smtClean="0"/>
              <a:pPr/>
              <a:t>‹#›</a:t>
            </a:fld>
            <a:endParaRPr lang="en-ZA"/>
          </a:p>
        </p:txBody>
      </p:sp>
    </p:spTree>
    <p:extLst>
      <p:ext uri="{BB962C8B-B14F-4D97-AF65-F5344CB8AC3E}">
        <p14:creationId xmlns:p14="http://schemas.microsoft.com/office/powerpoint/2010/main" xmlns="" val="617407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ADBF1-FF72-4255-B545-390A6BB80209}" type="slidenum">
              <a:rPr lang="en-ZA" smtClean="0"/>
              <a:pPr/>
              <a:t>13</a:t>
            </a:fld>
            <a:endParaRPr lang="en-ZA"/>
          </a:p>
        </p:txBody>
      </p:sp>
    </p:spTree>
    <p:extLst>
      <p:ext uri="{BB962C8B-B14F-4D97-AF65-F5344CB8AC3E}">
        <p14:creationId xmlns:p14="http://schemas.microsoft.com/office/powerpoint/2010/main" xmlns="" val="3635423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E28C2-42E4-4F7E-A35A-361791353523}" type="slidenum">
              <a:rPr lang="en-US" smtClean="0"/>
              <a:pPr/>
              <a:t>48</a:t>
            </a:fld>
            <a:endParaRPr lang="en-US"/>
          </a:p>
        </p:txBody>
      </p:sp>
    </p:spTree>
    <p:extLst>
      <p:ext uri="{BB962C8B-B14F-4D97-AF65-F5344CB8AC3E}">
        <p14:creationId xmlns:p14="http://schemas.microsoft.com/office/powerpoint/2010/main" xmlns="" val="3619365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E28C2-42E4-4F7E-A35A-361791353523}" type="slidenum">
              <a:rPr lang="en-US" smtClean="0"/>
              <a:pPr/>
              <a:t>49</a:t>
            </a:fld>
            <a:endParaRPr lang="en-US"/>
          </a:p>
        </p:txBody>
      </p:sp>
    </p:spTree>
    <p:extLst>
      <p:ext uri="{BB962C8B-B14F-4D97-AF65-F5344CB8AC3E}">
        <p14:creationId xmlns:p14="http://schemas.microsoft.com/office/powerpoint/2010/main" xmlns="" val="656303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E28C2-42E4-4F7E-A35A-361791353523}" type="slidenum">
              <a:rPr lang="en-US" smtClean="0"/>
              <a:pPr/>
              <a:t>50</a:t>
            </a:fld>
            <a:endParaRPr lang="en-US"/>
          </a:p>
        </p:txBody>
      </p:sp>
    </p:spTree>
    <p:extLst>
      <p:ext uri="{BB962C8B-B14F-4D97-AF65-F5344CB8AC3E}">
        <p14:creationId xmlns:p14="http://schemas.microsoft.com/office/powerpoint/2010/main" xmlns="" val="803619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E28C2-42E4-4F7E-A35A-361791353523}" type="slidenum">
              <a:rPr lang="en-US" smtClean="0"/>
              <a:pPr/>
              <a:t>51</a:t>
            </a:fld>
            <a:endParaRPr lang="en-US"/>
          </a:p>
        </p:txBody>
      </p:sp>
    </p:spTree>
    <p:extLst>
      <p:ext uri="{BB962C8B-B14F-4D97-AF65-F5344CB8AC3E}">
        <p14:creationId xmlns:p14="http://schemas.microsoft.com/office/powerpoint/2010/main" xmlns="" val="3149268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E28C2-42E4-4F7E-A35A-361791353523}" type="slidenum">
              <a:rPr lang="en-US" smtClean="0"/>
              <a:pPr/>
              <a:t>52</a:t>
            </a:fld>
            <a:endParaRPr lang="en-US"/>
          </a:p>
        </p:txBody>
      </p:sp>
    </p:spTree>
    <p:extLst>
      <p:ext uri="{BB962C8B-B14F-4D97-AF65-F5344CB8AC3E}">
        <p14:creationId xmlns:p14="http://schemas.microsoft.com/office/powerpoint/2010/main" xmlns="" val="2589951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E28C2-42E4-4F7E-A35A-361791353523}" type="slidenum">
              <a:rPr lang="en-US" smtClean="0"/>
              <a:pPr/>
              <a:t>53</a:t>
            </a:fld>
            <a:endParaRPr lang="en-US"/>
          </a:p>
        </p:txBody>
      </p:sp>
    </p:spTree>
    <p:extLst>
      <p:ext uri="{BB962C8B-B14F-4D97-AF65-F5344CB8AC3E}">
        <p14:creationId xmlns:p14="http://schemas.microsoft.com/office/powerpoint/2010/main" xmlns="" val="1102509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E28C2-42E4-4F7E-A35A-361791353523}" type="slidenum">
              <a:rPr lang="en-US" smtClean="0"/>
              <a:pPr/>
              <a:t>54</a:t>
            </a:fld>
            <a:endParaRPr lang="en-US"/>
          </a:p>
        </p:txBody>
      </p:sp>
    </p:spTree>
    <p:extLst>
      <p:ext uri="{BB962C8B-B14F-4D97-AF65-F5344CB8AC3E}">
        <p14:creationId xmlns:p14="http://schemas.microsoft.com/office/powerpoint/2010/main" xmlns="" val="1694677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E28C2-42E4-4F7E-A35A-361791353523}" type="slidenum">
              <a:rPr lang="en-US" smtClean="0"/>
              <a:pPr/>
              <a:t>55</a:t>
            </a:fld>
            <a:endParaRPr lang="en-US"/>
          </a:p>
        </p:txBody>
      </p:sp>
    </p:spTree>
    <p:extLst>
      <p:ext uri="{BB962C8B-B14F-4D97-AF65-F5344CB8AC3E}">
        <p14:creationId xmlns:p14="http://schemas.microsoft.com/office/powerpoint/2010/main" xmlns="" val="4024030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E28C2-42E4-4F7E-A35A-361791353523}" type="slidenum">
              <a:rPr lang="en-US" smtClean="0"/>
              <a:pPr/>
              <a:t>56</a:t>
            </a:fld>
            <a:endParaRPr lang="en-US"/>
          </a:p>
        </p:txBody>
      </p:sp>
    </p:spTree>
    <p:extLst>
      <p:ext uri="{BB962C8B-B14F-4D97-AF65-F5344CB8AC3E}">
        <p14:creationId xmlns:p14="http://schemas.microsoft.com/office/powerpoint/2010/main" xmlns="" val="1360067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E28C2-42E4-4F7E-A35A-361791353523}" type="slidenum">
              <a:rPr lang="en-US" smtClean="0"/>
              <a:pPr/>
              <a:t>57</a:t>
            </a:fld>
            <a:endParaRPr lang="en-US"/>
          </a:p>
        </p:txBody>
      </p:sp>
    </p:spTree>
    <p:extLst>
      <p:ext uri="{BB962C8B-B14F-4D97-AF65-F5344CB8AC3E}">
        <p14:creationId xmlns:p14="http://schemas.microsoft.com/office/powerpoint/2010/main" xmlns="" val="380264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ADBF1-FF72-4255-B545-390A6BB80209}" type="slidenum">
              <a:rPr lang="en-ZA" smtClean="0"/>
              <a:pPr/>
              <a:t>17</a:t>
            </a:fld>
            <a:endParaRPr lang="en-ZA"/>
          </a:p>
        </p:txBody>
      </p:sp>
    </p:spTree>
    <p:extLst>
      <p:ext uri="{BB962C8B-B14F-4D97-AF65-F5344CB8AC3E}">
        <p14:creationId xmlns:p14="http://schemas.microsoft.com/office/powerpoint/2010/main" xmlns="" val="3434691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75F64D1-B8C8-4D5F-92AE-C0C7140B7121}" type="slidenum">
              <a:rPr lang="en-US" smtClean="0"/>
              <a:pPr>
                <a:defRPr/>
              </a:pPr>
              <a:t>58</a:t>
            </a:fld>
            <a:endParaRPr lang="en-US"/>
          </a:p>
        </p:txBody>
      </p:sp>
    </p:spTree>
    <p:extLst>
      <p:ext uri="{BB962C8B-B14F-4D97-AF65-F5344CB8AC3E}">
        <p14:creationId xmlns:p14="http://schemas.microsoft.com/office/powerpoint/2010/main" xmlns="" val="3569740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E1B3CF-CA6E-4D24-9A39-11B9B37742FA}" type="slidenum">
              <a:rPr lang="en-US" smtClean="0"/>
              <a:pPr/>
              <a:t>59</a:t>
            </a:fld>
            <a:endParaRPr lang="en-US"/>
          </a:p>
        </p:txBody>
      </p:sp>
    </p:spTree>
    <p:extLst>
      <p:ext uri="{BB962C8B-B14F-4D97-AF65-F5344CB8AC3E}">
        <p14:creationId xmlns:p14="http://schemas.microsoft.com/office/powerpoint/2010/main" xmlns="" val="3063800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1B3CF-CA6E-4D24-9A39-11B9B37742FA}" type="slidenum">
              <a:rPr lang="en-US" smtClean="0"/>
              <a:pPr/>
              <a:t>62</a:t>
            </a:fld>
            <a:endParaRPr lang="en-US"/>
          </a:p>
        </p:txBody>
      </p:sp>
    </p:spTree>
    <p:extLst>
      <p:ext uri="{BB962C8B-B14F-4D97-AF65-F5344CB8AC3E}">
        <p14:creationId xmlns:p14="http://schemas.microsoft.com/office/powerpoint/2010/main" xmlns="" val="525571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ZA" altLang="en-US" smtClean="0">
              <a:latin typeface="Arial" panose="020B0604020202020204" pitchFamily="34" charset="0"/>
            </a:endParaRPr>
          </a:p>
        </p:txBody>
      </p:sp>
      <p:sp>
        <p:nvSpPr>
          <p:cNvPr id="52228" name="Slide Number Placeholder 3"/>
          <p:cNvSpPr>
            <a:spLocks noGrp="1"/>
          </p:cNvSpPr>
          <p:nvPr>
            <p:ph type="sldNum" sz="quarter" idx="5"/>
          </p:nvPr>
        </p:nvSpPr>
        <p:spPr>
          <a:noFill/>
        </p:spPr>
        <p:txBody>
          <a:bodyPr/>
          <a:lstStyle>
            <a:lvl1pPr defTabSz="909638">
              <a:defRPr sz="2400">
                <a:solidFill>
                  <a:schemeClr val="tx1"/>
                </a:solidFill>
                <a:latin typeface="Arial" panose="020B0604020202020204" pitchFamily="34" charset="0"/>
                <a:ea typeface="MS PGothic" panose="020B0600070205080204" pitchFamily="34" charset="-128"/>
              </a:defRPr>
            </a:lvl1pPr>
            <a:lvl2pPr marL="742950" indent="-285750" defTabSz="909638">
              <a:defRPr sz="2400">
                <a:solidFill>
                  <a:schemeClr val="tx1"/>
                </a:solidFill>
                <a:latin typeface="Arial" panose="020B0604020202020204" pitchFamily="34" charset="0"/>
                <a:ea typeface="MS PGothic" panose="020B0600070205080204" pitchFamily="34" charset="-128"/>
              </a:defRPr>
            </a:lvl2pPr>
            <a:lvl3pPr marL="1143000" indent="-228600" defTabSz="909638">
              <a:defRPr sz="2400">
                <a:solidFill>
                  <a:schemeClr val="tx1"/>
                </a:solidFill>
                <a:latin typeface="Arial" panose="020B0604020202020204" pitchFamily="34" charset="0"/>
                <a:ea typeface="MS PGothic" panose="020B0600070205080204" pitchFamily="34" charset="-128"/>
              </a:defRPr>
            </a:lvl3pPr>
            <a:lvl4pPr marL="1600200" indent="-228600" defTabSz="909638">
              <a:defRPr sz="2400">
                <a:solidFill>
                  <a:schemeClr val="tx1"/>
                </a:solidFill>
                <a:latin typeface="Arial" panose="020B0604020202020204" pitchFamily="34" charset="0"/>
                <a:ea typeface="MS PGothic" panose="020B0600070205080204" pitchFamily="34" charset="-128"/>
              </a:defRPr>
            </a:lvl4pPr>
            <a:lvl5pPr marL="2057400" indent="-228600" defTabSz="909638">
              <a:defRPr sz="24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540CE75-62B7-42C4-BF06-DCE98822A404}" type="slidenum">
              <a:rPr lang="en-US" altLang="en-US" sz="1200" smtClean="0"/>
              <a:pPr eaLnBrk="1" hangingPunct="1"/>
              <a:t>63</a:t>
            </a:fld>
            <a:endParaRPr lang="en-US" altLang="en-US" sz="1200" smtClean="0"/>
          </a:p>
        </p:txBody>
      </p:sp>
    </p:spTree>
    <p:extLst>
      <p:ext uri="{BB962C8B-B14F-4D97-AF65-F5344CB8AC3E}">
        <p14:creationId xmlns:p14="http://schemas.microsoft.com/office/powerpoint/2010/main" xmlns="" val="751301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09638">
              <a:defRPr sz="2400">
                <a:solidFill>
                  <a:schemeClr val="tx1"/>
                </a:solidFill>
                <a:latin typeface="Arial" charset="0"/>
                <a:ea typeface="ＭＳ Ｐゴシック" pitchFamily="34" charset="-128"/>
              </a:defRPr>
            </a:lvl1pPr>
            <a:lvl2pPr marL="742950" indent="-285750" defTabSz="909638">
              <a:defRPr sz="2400">
                <a:solidFill>
                  <a:schemeClr val="tx1"/>
                </a:solidFill>
                <a:latin typeface="Arial" charset="0"/>
                <a:ea typeface="ＭＳ Ｐゴシック" pitchFamily="34" charset="-128"/>
              </a:defRPr>
            </a:lvl2pPr>
            <a:lvl3pPr marL="1143000" indent="-228600" defTabSz="909638">
              <a:defRPr sz="2400">
                <a:solidFill>
                  <a:schemeClr val="tx1"/>
                </a:solidFill>
                <a:latin typeface="Arial" charset="0"/>
                <a:ea typeface="ＭＳ Ｐゴシック" pitchFamily="34" charset="-128"/>
              </a:defRPr>
            </a:lvl3pPr>
            <a:lvl4pPr marL="1600200" indent="-228600" defTabSz="909638">
              <a:defRPr sz="2400">
                <a:solidFill>
                  <a:schemeClr val="tx1"/>
                </a:solidFill>
                <a:latin typeface="Arial" charset="0"/>
                <a:ea typeface="ＭＳ Ｐゴシック" pitchFamily="34" charset="-128"/>
              </a:defRPr>
            </a:lvl4pPr>
            <a:lvl5pPr marL="2057400" indent="-228600" defTabSz="909638">
              <a:defRPr sz="2400">
                <a:solidFill>
                  <a:schemeClr val="tx1"/>
                </a:solidFill>
                <a:latin typeface="Arial" charset="0"/>
                <a:ea typeface="ＭＳ Ｐゴシック" pitchFamily="34" charset="-128"/>
              </a:defRPr>
            </a:lvl5pPr>
            <a:lvl6pPr marL="2514600" indent="-228600" defTabSz="909638"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09638"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09638"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09638"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B45638E0-137C-4FA8-BB40-A4FDE4A811BB}" type="slidenum">
              <a:rPr lang="en-US" altLang="en-US" sz="1200" smtClean="0"/>
              <a:pPr eaLnBrk="1" hangingPunct="1"/>
              <a:t>71</a:t>
            </a:fld>
            <a:endParaRPr lang="en-US" altLang="en-US" sz="1200" smtClean="0"/>
          </a:p>
        </p:txBody>
      </p:sp>
      <p:sp>
        <p:nvSpPr>
          <p:cNvPr id="33795" name="Rectangle 7"/>
          <p:cNvSpPr txBox="1">
            <a:spLocks noGrp="1" noChangeArrowheads="1"/>
          </p:cNvSpPr>
          <p:nvPr/>
        </p:nvSpPr>
        <p:spPr bwMode="auto">
          <a:xfrm>
            <a:off x="3888872" y="9433163"/>
            <a:ext cx="2969129" cy="493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Arial" charset="0"/>
                <a:ea typeface="ＭＳ Ｐゴシック" pitchFamily="34" charset="-128"/>
              </a:defRPr>
            </a:lvl1pPr>
            <a:lvl2pPr marL="742950" indent="-285750" defTabSz="892175">
              <a:defRPr sz="2400">
                <a:solidFill>
                  <a:schemeClr val="tx1"/>
                </a:solidFill>
                <a:latin typeface="Arial" charset="0"/>
                <a:ea typeface="ＭＳ Ｐゴシック" pitchFamily="34" charset="-128"/>
              </a:defRPr>
            </a:lvl2pPr>
            <a:lvl3pPr marL="1143000" indent="-228600" defTabSz="892175">
              <a:defRPr sz="2400">
                <a:solidFill>
                  <a:schemeClr val="tx1"/>
                </a:solidFill>
                <a:latin typeface="Arial" charset="0"/>
                <a:ea typeface="ＭＳ Ｐゴシック" pitchFamily="34" charset="-128"/>
              </a:defRPr>
            </a:lvl3pPr>
            <a:lvl4pPr marL="1600200" indent="-228600" defTabSz="892175">
              <a:defRPr sz="2400">
                <a:solidFill>
                  <a:schemeClr val="tx1"/>
                </a:solidFill>
                <a:latin typeface="Arial" charset="0"/>
                <a:ea typeface="ＭＳ Ｐゴシック" pitchFamily="34" charset="-128"/>
              </a:defRPr>
            </a:lvl4pPr>
            <a:lvl5pPr marL="2057400" indent="-228600" defTabSz="892175">
              <a:defRPr sz="2400">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097B7487-1865-4306-AB65-2FA50177F601}" type="slidenum">
              <a:rPr lang="en-US" altLang="en-US" sz="1200"/>
              <a:pPr algn="r"/>
              <a:t>71</a:t>
            </a:fld>
            <a:endParaRPr lang="en-US" altLang="en-US" sz="1200"/>
          </a:p>
        </p:txBody>
      </p:sp>
      <p:sp>
        <p:nvSpPr>
          <p:cNvPr id="33796" name="Rectangle 2"/>
          <p:cNvSpPr>
            <a:spLocks noGrp="1" noRot="1" noChangeAspect="1" noChangeArrowheads="1" noTextEdit="1"/>
          </p:cNvSpPr>
          <p:nvPr>
            <p:ph type="sldImg"/>
          </p:nvPr>
        </p:nvSpPr>
        <p:spPr>
          <a:xfrm>
            <a:off x="947738" y="744538"/>
            <a:ext cx="4960937" cy="3721100"/>
          </a:xfrm>
          <a:ln/>
        </p:spPr>
      </p:sp>
      <p:sp>
        <p:nvSpPr>
          <p:cNvPr id="33797" name="Rectangle 3"/>
          <p:cNvSpPr>
            <a:spLocks noGrp="1" noChangeArrowheads="1"/>
          </p:cNvSpPr>
          <p:nvPr>
            <p:ph type="body" idx="1"/>
          </p:nvPr>
        </p:nvSpPr>
        <p:spPr>
          <a:xfrm>
            <a:off x="685801" y="4717377"/>
            <a:ext cx="5488002" cy="4465083"/>
          </a:xfrm>
          <a:noFill/>
        </p:spPr>
        <p:txBody>
          <a:bodyPr lIns="89282" tIns="44641" rIns="89282" bIns="44641"/>
          <a:lstStyle/>
          <a:p>
            <a:pPr eaLnBrk="1" hangingPunct="1"/>
            <a:endParaRPr lang="en-US" altLang="en-US" smtClean="0"/>
          </a:p>
        </p:txBody>
      </p:sp>
    </p:spTree>
    <p:extLst>
      <p:ext uri="{BB962C8B-B14F-4D97-AF65-F5344CB8AC3E}">
        <p14:creationId xmlns:p14="http://schemas.microsoft.com/office/powerpoint/2010/main" xmlns="" val="427571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ADBF1-FF72-4255-B545-390A6BB80209}" type="slidenum">
              <a:rPr lang="en-ZA" smtClean="0"/>
              <a:pPr/>
              <a:t>29</a:t>
            </a:fld>
            <a:endParaRPr lang="en-ZA"/>
          </a:p>
        </p:txBody>
      </p:sp>
    </p:spTree>
    <p:extLst>
      <p:ext uri="{BB962C8B-B14F-4D97-AF65-F5344CB8AC3E}">
        <p14:creationId xmlns:p14="http://schemas.microsoft.com/office/powerpoint/2010/main" xmlns="" val="254601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E28C2-42E4-4F7E-A35A-361791353523}" type="slidenum">
              <a:rPr lang="en-US" smtClean="0"/>
              <a:pPr/>
              <a:t>32</a:t>
            </a:fld>
            <a:endParaRPr lang="en-US"/>
          </a:p>
        </p:txBody>
      </p:sp>
    </p:spTree>
    <p:extLst>
      <p:ext uri="{BB962C8B-B14F-4D97-AF65-F5344CB8AC3E}">
        <p14:creationId xmlns:p14="http://schemas.microsoft.com/office/powerpoint/2010/main" xmlns="" val="372534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ADBF1-FF72-4255-B545-390A6BB80209}" type="slidenum">
              <a:rPr lang="en-ZA" smtClean="0"/>
              <a:pPr/>
              <a:t>36</a:t>
            </a:fld>
            <a:endParaRPr lang="en-ZA"/>
          </a:p>
        </p:txBody>
      </p:sp>
    </p:spTree>
    <p:extLst>
      <p:ext uri="{BB962C8B-B14F-4D97-AF65-F5344CB8AC3E}">
        <p14:creationId xmlns:p14="http://schemas.microsoft.com/office/powerpoint/2010/main" xmlns="" val="1694366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ADBF1-FF72-4255-B545-390A6BB80209}" type="slidenum">
              <a:rPr lang="en-ZA" smtClean="0"/>
              <a:pPr/>
              <a:t>37</a:t>
            </a:fld>
            <a:endParaRPr lang="en-ZA"/>
          </a:p>
        </p:txBody>
      </p:sp>
    </p:spTree>
    <p:extLst>
      <p:ext uri="{BB962C8B-B14F-4D97-AF65-F5344CB8AC3E}">
        <p14:creationId xmlns:p14="http://schemas.microsoft.com/office/powerpoint/2010/main" xmlns="" val="174872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A5ADBF1-FF72-4255-B545-390A6BB80209}" type="slidenum">
              <a:rPr lang="en-ZA" smtClean="0"/>
              <a:pPr/>
              <a:t>43</a:t>
            </a:fld>
            <a:endParaRPr lang="en-ZA"/>
          </a:p>
        </p:txBody>
      </p:sp>
    </p:spTree>
    <p:extLst>
      <p:ext uri="{BB962C8B-B14F-4D97-AF65-F5344CB8AC3E}">
        <p14:creationId xmlns:p14="http://schemas.microsoft.com/office/powerpoint/2010/main" xmlns="" val="3937790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E28C2-42E4-4F7E-A35A-361791353523}" type="slidenum">
              <a:rPr lang="en-US" smtClean="0"/>
              <a:pPr/>
              <a:t>46</a:t>
            </a:fld>
            <a:endParaRPr lang="en-US"/>
          </a:p>
        </p:txBody>
      </p:sp>
    </p:spTree>
    <p:extLst>
      <p:ext uri="{BB962C8B-B14F-4D97-AF65-F5344CB8AC3E}">
        <p14:creationId xmlns:p14="http://schemas.microsoft.com/office/powerpoint/2010/main" xmlns="" val="2272555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E28C2-42E4-4F7E-A35A-361791353523}" type="slidenum">
              <a:rPr lang="en-US" smtClean="0"/>
              <a:pPr/>
              <a:t>47</a:t>
            </a:fld>
            <a:endParaRPr lang="en-US"/>
          </a:p>
        </p:txBody>
      </p:sp>
    </p:spTree>
    <p:extLst>
      <p:ext uri="{BB962C8B-B14F-4D97-AF65-F5344CB8AC3E}">
        <p14:creationId xmlns:p14="http://schemas.microsoft.com/office/powerpoint/2010/main" xmlns="" val="250824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DE1127-6EF5-44ED-9F1B-83A3A555CC21}"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75694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AD1D9C-A6EC-418C-8AE4-E80B4B47420E}"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56193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CD8790-8D20-464D-8158-36FB242681E4}"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220072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E349D1C-0F04-4427-9B99-9BFCFA8DE459}"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87902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C61BC5-4516-46A0-87FD-7946113D5EC2}" type="datetime1">
              <a:rPr lang="en-US" smtClean="0"/>
              <a:pPr/>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47454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FA249C-53F7-4586-B2F1-887E1DEC8F93}"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15228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44FE1B-093D-421B-B8CD-163059286AE0}" type="datetime1">
              <a:rPr lang="en-US" smtClean="0"/>
              <a:pPr/>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19815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672382F-8B68-4961-B6DE-1023C632E467}" type="datetime1">
              <a:rPr lang="en-US" smtClean="0"/>
              <a:pPr/>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07196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767BD-070B-467A-8E3F-1CD1EB089ADA}" type="datetime1">
              <a:rPr lang="en-US" smtClean="0"/>
              <a:pPr/>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13529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C4D649C-A7F8-469A-AA92-5D4FCC9B34B7}"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108306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FEB81-2317-4A1B-9B7F-9F3B04006417}" type="datetime1">
              <a:rPr lang="en-US" smtClean="0"/>
              <a:pPr/>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407143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75C34-FC40-417C-BC14-3FA1E6121356}" type="datetime1">
              <a:rPr lang="en-US" smtClean="0"/>
              <a:pPr/>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pPr/>
              <a:t>‹#›</a:t>
            </a:fld>
            <a:endParaRPr lang="en-US"/>
          </a:p>
        </p:txBody>
      </p:sp>
    </p:spTree>
    <p:extLst>
      <p:ext uri="{BB962C8B-B14F-4D97-AF65-F5344CB8AC3E}">
        <p14:creationId xmlns:p14="http://schemas.microsoft.com/office/powerpoint/2010/main" xmlns="" val="3486853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81200"/>
            <a:ext cx="8686800" cy="2133600"/>
          </a:xfrm>
        </p:spPr>
        <p:txBody>
          <a:bodyPr>
            <a:noAutofit/>
          </a:bodyPr>
          <a:lstStyle/>
          <a:p>
            <a:pPr>
              <a:lnSpc>
                <a:spcPct val="150000"/>
              </a:lnSpc>
              <a:spcBef>
                <a:spcPct val="50000"/>
              </a:spcBef>
            </a:pPr>
            <a:r>
              <a:rPr lang="en-GB" altLang="en-US" dirty="0" smtClean="0">
                <a:solidFill>
                  <a:srgbClr val="FFC000"/>
                </a:solidFill>
                <a:latin typeface="Arial" panose="020B0604020202020204" pitchFamily="34" charset="0"/>
                <a:cs typeface="Arial" panose="020B0604020202020204" pitchFamily="34" charset="0"/>
              </a:rPr>
              <a:t>Presentation to the Select Committee </a:t>
            </a:r>
            <a:r>
              <a:rPr lang="en-US" altLang="en-US" dirty="0">
                <a:solidFill>
                  <a:srgbClr val="FFC000"/>
                </a:solidFill>
                <a:latin typeface="Arial" panose="020B0604020202020204" pitchFamily="34" charset="0"/>
                <a:cs typeface="Arial" panose="020B0604020202020204" pitchFamily="34" charset="0"/>
              </a:rPr>
              <a:t>on Social Services</a:t>
            </a:r>
            <a:r>
              <a:rPr lang="en-GB" altLang="en-US" dirty="0" smtClean="0">
                <a:solidFill>
                  <a:srgbClr val="FFC000"/>
                </a:solidFill>
                <a:latin typeface="Arial" panose="020B0604020202020204" pitchFamily="34" charset="0"/>
                <a:cs typeface="Arial" panose="020B0604020202020204" pitchFamily="34" charset="0"/>
              </a:rPr>
              <a:t/>
            </a:r>
            <a:br>
              <a:rPr lang="en-GB" altLang="en-US" dirty="0" smtClean="0">
                <a:solidFill>
                  <a:srgbClr val="FFC000"/>
                </a:solidFill>
                <a:latin typeface="Arial" panose="020B0604020202020204" pitchFamily="34" charset="0"/>
                <a:cs typeface="Arial" panose="020B0604020202020204" pitchFamily="34" charset="0"/>
              </a:rPr>
            </a:br>
            <a:r>
              <a:rPr lang="en-GB" altLang="en-US" dirty="0" smtClean="0">
                <a:solidFill>
                  <a:srgbClr val="FFC000"/>
                </a:solidFill>
                <a:latin typeface="Arial" panose="020B0604020202020204" pitchFamily="34" charset="0"/>
                <a:cs typeface="Arial" panose="020B0604020202020204" pitchFamily="34" charset="0"/>
              </a:rPr>
              <a:t>SASSA 2017/18 Annual Report </a:t>
            </a:r>
            <a:endParaRPr lang="en-GB" altLang="en-US" dirty="0">
              <a:solidFill>
                <a:srgbClr val="FFC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81000" y="4191000"/>
            <a:ext cx="8305800" cy="914400"/>
          </a:xfrm>
        </p:spPr>
        <p:txBody>
          <a:bodyPr>
            <a:noAutofit/>
          </a:bodyPr>
          <a:lstStyle/>
          <a:p>
            <a:pPr>
              <a:lnSpc>
                <a:spcPct val="150000"/>
              </a:lnSpc>
            </a:pPr>
            <a:r>
              <a:rPr lang="en-ZA" sz="4000" b="1" dirty="0" smtClean="0">
                <a:solidFill>
                  <a:schemeClr val="accent6"/>
                </a:solidFill>
                <a:latin typeface="Arial" panose="020B0604020202020204" pitchFamily="34" charset="0"/>
                <a:cs typeface="Arial" panose="020B0604020202020204" pitchFamily="34" charset="0"/>
              </a:rPr>
              <a:t>6 November 2018</a:t>
            </a:r>
          </a:p>
          <a:p>
            <a:pPr>
              <a:lnSpc>
                <a:spcPct val="150000"/>
              </a:lnSpc>
            </a:pPr>
            <a:endParaRPr lang="en-ZA" sz="3600" b="1" dirty="0">
              <a:solidFill>
                <a:schemeClr val="accent6"/>
              </a:solidFill>
              <a:latin typeface="Arial" panose="020B0604020202020204" pitchFamily="34" charset="0"/>
              <a:cs typeface="Arial" panose="020B0604020202020204" pitchFamily="34" charset="0"/>
            </a:endParaRPr>
          </a:p>
        </p:txBody>
      </p:sp>
      <p:sp>
        <p:nvSpPr>
          <p:cNvPr id="4" name="TextBox 3"/>
          <p:cNvSpPr txBox="1"/>
          <p:nvPr/>
        </p:nvSpPr>
        <p:spPr>
          <a:xfrm>
            <a:off x="4343400" y="5334000"/>
            <a:ext cx="1905000" cy="1295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 val="255276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001000" cy="3588776"/>
          </a:xfrm>
        </p:spPr>
        <p:txBody>
          <a:bodyPr>
            <a:noAutofit/>
          </a:bodyPr>
          <a:lstStyle/>
          <a:p>
            <a:pPr algn="just">
              <a:spcBef>
                <a:spcPts val="600"/>
              </a:spcBef>
              <a:spcAft>
                <a:spcPts val="600"/>
              </a:spcAft>
            </a:pPr>
            <a:r>
              <a:rPr lang="en-US" sz="2400" dirty="0">
                <a:latin typeface="Arial" panose="020B0604020202020204" pitchFamily="34" charset="0"/>
                <a:cs typeface="Arial" panose="020B0604020202020204" pitchFamily="34" charset="0"/>
              </a:rPr>
              <a:t>To improve the effectiveness and efficiency of the administration of the social assistance </a:t>
            </a:r>
            <a:r>
              <a:rPr lang="en-US" sz="2400" dirty="0" smtClean="0">
                <a:latin typeface="Arial" panose="020B0604020202020204" pitchFamily="34" charset="0"/>
                <a:cs typeface="Arial" panose="020B0604020202020204" pitchFamily="34" charset="0"/>
              </a:rPr>
              <a:t>programme;</a:t>
            </a:r>
          </a:p>
          <a:p>
            <a:pPr algn="just">
              <a:spcBef>
                <a:spcPts val="600"/>
              </a:spcBef>
              <a:spcAft>
                <a:spcPts val="600"/>
              </a:spcAft>
            </a:pP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provide human capital management, facilities and auxiliary services;</a:t>
            </a:r>
          </a:p>
          <a:p>
            <a:pPr algn="just">
              <a:spcBef>
                <a:spcPts val="600"/>
              </a:spcBef>
              <a:spcAft>
                <a:spcPts val="600"/>
              </a:spcAft>
            </a:pPr>
            <a:r>
              <a:rPr lang="en-US" sz="2400" dirty="0">
                <a:latin typeface="Arial" panose="020B0604020202020204" pitchFamily="34" charset="0"/>
                <a:cs typeface="Arial" panose="020B0604020202020204" pitchFamily="34" charset="0"/>
              </a:rPr>
              <a:t>Effective information and communication technology;</a:t>
            </a:r>
          </a:p>
          <a:p>
            <a:pPr algn="just">
              <a:spcBef>
                <a:spcPts val="600"/>
              </a:spcBef>
              <a:spcAft>
                <a:spcPts val="600"/>
              </a:spcAft>
            </a:pPr>
            <a:r>
              <a:rPr lang="en-US" sz="2400" dirty="0">
                <a:latin typeface="Arial" panose="020B0604020202020204" pitchFamily="34" charset="0"/>
                <a:cs typeface="Arial" panose="020B0604020202020204" pitchFamily="34" charset="0"/>
              </a:rPr>
              <a:t>Effective financial management</a:t>
            </a:r>
            <a:r>
              <a:rPr lang="en-US" sz="2400" dirty="0" smtClean="0">
                <a:latin typeface="Arial" panose="020B0604020202020204" pitchFamily="34" charset="0"/>
                <a:cs typeface="Arial" panose="020B0604020202020204" pitchFamily="34" charset="0"/>
              </a:rPr>
              <a:t>; and </a:t>
            </a:r>
            <a:endParaRPr lang="en-US" sz="2400" dirty="0">
              <a:latin typeface="Arial" panose="020B0604020202020204" pitchFamily="34" charset="0"/>
              <a:cs typeface="Arial" panose="020B0604020202020204" pitchFamily="34" charset="0"/>
            </a:endParaRPr>
          </a:p>
          <a:p>
            <a:pPr algn="just">
              <a:spcBef>
                <a:spcPts val="600"/>
              </a:spcBef>
              <a:spcAft>
                <a:spcPts val="600"/>
              </a:spcAft>
            </a:pPr>
            <a:r>
              <a:rPr lang="en-US" sz="2400" dirty="0" smtClean="0">
                <a:latin typeface="Arial" panose="020B0604020202020204" pitchFamily="34" charset="0"/>
                <a:cs typeface="Arial" panose="020B0604020202020204" pitchFamily="34" charset="0"/>
              </a:rPr>
              <a:t>To uphold good governance.</a:t>
            </a:r>
          </a:p>
        </p:txBody>
      </p:sp>
      <p:sp>
        <p:nvSpPr>
          <p:cNvPr id="4" name="Slide Number Placeholder 3"/>
          <p:cNvSpPr>
            <a:spLocks noGrp="1"/>
          </p:cNvSpPr>
          <p:nvPr>
            <p:ph type="sldNum" sz="quarter" idx="4294967295"/>
          </p:nvPr>
        </p:nvSpPr>
        <p:spPr>
          <a:xfrm>
            <a:off x="8001000" y="6278564"/>
            <a:ext cx="685800" cy="244076"/>
          </a:xfrm>
          <a:prstGeom prst="rect">
            <a:avLst/>
          </a:prstGeom>
        </p:spPr>
        <p:txBody>
          <a:bodyPr/>
          <a:lstStyle/>
          <a:p>
            <a:pPr>
              <a:defRPr/>
            </a:pPr>
            <a:fld id="{E143C01D-3800-4318-9C6F-B5F93FA8E3B7}" type="slidenum">
              <a:rPr lang="en-US" smtClean="0"/>
              <a:pPr>
                <a:defRPr/>
              </a:pPr>
              <a:t>10</a:t>
            </a:fld>
            <a:endParaRPr lang="en-US" dirty="0"/>
          </a:p>
        </p:txBody>
      </p:sp>
      <p:sp>
        <p:nvSpPr>
          <p:cNvPr id="5" name="Title 1"/>
          <p:cNvSpPr txBox="1">
            <a:spLocks/>
          </p:cNvSpPr>
          <p:nvPr/>
        </p:nvSpPr>
        <p:spPr>
          <a:xfrm>
            <a:off x="228600" y="381000"/>
            <a:ext cx="8825753" cy="884238"/>
          </a:xfrm>
          <a:prstGeom prst="rect">
            <a:avLst/>
          </a:prstGeom>
          <a:solidFill>
            <a:schemeClr val="accent4"/>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SASSA </a:t>
            </a:r>
            <a:r>
              <a:rPr lang="en-US" sz="3200" b="1" dirty="0" smtClean="0">
                <a:latin typeface="Arial" panose="020B0604020202020204" pitchFamily="34" charset="0"/>
                <a:cs typeface="Arial" panose="020B0604020202020204" pitchFamily="34" charset="0"/>
              </a:rPr>
              <a:t>2017/18 </a:t>
            </a:r>
            <a:r>
              <a:rPr lang="en-US" sz="3200" b="1" dirty="0">
                <a:latin typeface="Arial" panose="020B0604020202020204" pitchFamily="34" charset="0"/>
                <a:cs typeface="Arial" panose="020B0604020202020204" pitchFamily="34" charset="0"/>
              </a:rPr>
              <a:t>Strategic </a:t>
            </a:r>
            <a:r>
              <a:rPr lang="en-US" sz="3200" b="1" dirty="0" smtClean="0">
                <a:latin typeface="Arial" panose="020B0604020202020204" pitchFamily="34" charset="0"/>
                <a:cs typeface="Arial" panose="020B0604020202020204" pitchFamily="34" charset="0"/>
              </a:rPr>
              <a:t>Objectives</a:t>
            </a:r>
            <a:endParaRPr lang="en-Z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720479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6200" y="2209800"/>
            <a:ext cx="8915400" cy="2057400"/>
          </a:xfrm>
          <a:prstGeom prst="rect">
            <a:avLst/>
          </a:prstGeom>
          <a:solidFill>
            <a:schemeClr val="accent4"/>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latin typeface="Arial" panose="020B0604020202020204" pitchFamily="34" charset="0"/>
                <a:cs typeface="Arial" panose="020B0604020202020204" pitchFamily="34" charset="0"/>
              </a:rPr>
              <a:t>Programmes Performance</a:t>
            </a:r>
            <a:endParaRPr lang="en-US" sz="32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6553200" y="6248400"/>
            <a:ext cx="2133600" cy="365125"/>
          </a:xfrm>
        </p:spPr>
        <p:txBody>
          <a:bodyPr/>
          <a:lstStyle/>
          <a:p>
            <a:fld id="{9D56938B-8917-4869-91D0-F9F507C443EE}" type="slidenum">
              <a:rPr lang="en-US" smtClean="0"/>
              <a:pPr/>
              <a:t>11</a:t>
            </a:fld>
            <a:endParaRPr lang="en-US" dirty="0"/>
          </a:p>
        </p:txBody>
      </p:sp>
    </p:spTree>
    <p:extLst>
      <p:ext uri="{BB962C8B-B14F-4D97-AF65-F5344CB8AC3E}">
        <p14:creationId xmlns:p14="http://schemas.microsoft.com/office/powerpoint/2010/main" xmlns="" val="25596501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8036"/>
            <a:ext cx="8686800" cy="1064964"/>
          </a:xfrm>
          <a:solidFill>
            <a:srgbClr val="FFDE9B"/>
          </a:solidFill>
        </p:spPr>
        <p:txBody>
          <a:bodyPr>
            <a:normAutofit/>
          </a:bodyPr>
          <a:lstStyle/>
          <a:p>
            <a:r>
              <a:rPr lang="en-US" sz="3600" b="1" dirty="0" smtClean="0">
                <a:latin typeface="+mn-lt"/>
              </a:rPr>
              <a:t>Performance Rating System</a:t>
            </a:r>
            <a:endParaRPr lang="en-US" sz="3600" b="1" dirty="0">
              <a:latin typeface="+mn-lt"/>
            </a:endParaRPr>
          </a:p>
        </p:txBody>
      </p:sp>
      <p:sp>
        <p:nvSpPr>
          <p:cNvPr id="3" name="Content Placeholder 2"/>
          <p:cNvSpPr>
            <a:spLocks noGrp="1"/>
          </p:cNvSpPr>
          <p:nvPr>
            <p:ph idx="1"/>
          </p:nvPr>
        </p:nvSpPr>
        <p:spPr>
          <a:xfrm>
            <a:off x="152400" y="1219200"/>
            <a:ext cx="8991600" cy="5827465"/>
          </a:xfrm>
        </p:spPr>
        <p:txBody>
          <a:bodyPr>
            <a:noAutofit/>
          </a:bodyPr>
          <a:lstStyle/>
          <a:p>
            <a:pPr marL="0" indent="0">
              <a:lnSpc>
                <a:spcPct val="150000"/>
              </a:lnSpc>
              <a:buNone/>
            </a:pPr>
            <a:r>
              <a:rPr lang="en-US" b="1" dirty="0" smtClean="0">
                <a:latin typeface="Arial" panose="020B0604020202020204" pitchFamily="34" charset="0"/>
                <a:cs typeface="Arial" panose="020B0604020202020204" pitchFamily="34" charset="0"/>
              </a:rPr>
              <a:t>For the purpose of this report, the </a:t>
            </a:r>
            <a:r>
              <a:rPr lang="en-US" b="1" dirty="0">
                <a:latin typeface="Arial" panose="020B0604020202020204" pitchFamily="34" charset="0"/>
                <a:cs typeface="Arial" panose="020B0604020202020204" pitchFamily="34" charset="0"/>
              </a:rPr>
              <a:t>following rating </a:t>
            </a:r>
            <a:r>
              <a:rPr lang="en-US" b="1" dirty="0" smtClean="0">
                <a:latin typeface="Arial" panose="020B0604020202020204" pitchFamily="34" charset="0"/>
                <a:cs typeface="Arial" panose="020B0604020202020204" pitchFamily="34" charset="0"/>
              </a:rPr>
              <a:t>system has been employed: </a:t>
            </a:r>
            <a:endParaRPr lang="en-US" dirty="0">
              <a:latin typeface="Arial" panose="020B0604020202020204" pitchFamily="34" charset="0"/>
              <a:cs typeface="Arial" panose="020B0604020202020204" pitchFamily="34" charset="0"/>
            </a:endParaRPr>
          </a:p>
          <a:p>
            <a:pPr lvl="0">
              <a:lnSpc>
                <a:spcPct val="150000"/>
              </a:lnSpc>
            </a:pPr>
            <a:r>
              <a:rPr lang="en-US" sz="2000" b="1" dirty="0" smtClean="0">
                <a:latin typeface="Arial" panose="020B0604020202020204" pitchFamily="34" charset="0"/>
                <a:cs typeface="Arial" panose="020B0604020202020204" pitchFamily="34" charset="0"/>
              </a:rPr>
              <a:t>Achieved  </a:t>
            </a:r>
            <a:endParaRPr lang="en-US" sz="2000" dirty="0">
              <a:latin typeface="Arial" panose="020B0604020202020204" pitchFamily="34" charset="0"/>
              <a:cs typeface="Arial" panose="020B0604020202020204" pitchFamily="34" charset="0"/>
            </a:endParaRPr>
          </a:p>
          <a:p>
            <a:pPr marL="342900" lvl="1" indent="0">
              <a:lnSpc>
                <a:spcPct val="150000"/>
              </a:lnSpc>
              <a:buNone/>
            </a:pPr>
            <a:r>
              <a:rPr lang="en-US" sz="2000" b="1" dirty="0" smtClean="0">
                <a:solidFill>
                  <a:srgbClr val="00B050"/>
                </a:solidFill>
                <a:latin typeface="Arial" panose="020B0604020202020204" pitchFamily="34" charset="0"/>
                <a:cs typeface="Arial" panose="020B0604020202020204" pitchFamily="34" charset="0"/>
              </a:rPr>
              <a:t>Target has been fully achieved</a:t>
            </a:r>
            <a:endParaRPr lang="en-US" sz="2000" b="1" dirty="0">
              <a:solidFill>
                <a:srgbClr val="00B050"/>
              </a:solidFill>
              <a:latin typeface="Arial" panose="020B0604020202020204" pitchFamily="34" charset="0"/>
              <a:cs typeface="Arial" panose="020B0604020202020204" pitchFamily="34" charset="0"/>
            </a:endParaRPr>
          </a:p>
          <a:p>
            <a:pPr lvl="0">
              <a:lnSpc>
                <a:spcPct val="150000"/>
              </a:lnSpc>
            </a:pPr>
            <a:r>
              <a:rPr lang="en-US" sz="2000" b="1" dirty="0" smtClean="0">
                <a:latin typeface="Arial" panose="020B0604020202020204" pitchFamily="34" charset="0"/>
                <a:cs typeface="Arial" panose="020B0604020202020204" pitchFamily="34" charset="0"/>
              </a:rPr>
              <a:t>Partially Achieved </a:t>
            </a:r>
            <a:endParaRPr lang="en-US" sz="2000" dirty="0">
              <a:latin typeface="Arial" panose="020B0604020202020204" pitchFamily="34" charset="0"/>
              <a:cs typeface="Arial" panose="020B0604020202020204" pitchFamily="34" charset="0"/>
            </a:endParaRPr>
          </a:p>
          <a:p>
            <a:pPr marL="342900" lvl="1" indent="0">
              <a:spcAft>
                <a:spcPts val="0"/>
              </a:spcAft>
              <a:buNone/>
            </a:pPr>
            <a:r>
              <a:rPr lang="en-US" sz="2000" b="1" dirty="0">
                <a:solidFill>
                  <a:srgbClr val="FFC000"/>
                </a:solidFill>
                <a:latin typeface="Arial" panose="020B0604020202020204" pitchFamily="34" charset="0"/>
                <a:cs typeface="Arial" panose="020B0604020202020204" pitchFamily="34" charset="0"/>
              </a:rPr>
              <a:t>Performance between 50% and 99%</a:t>
            </a:r>
          </a:p>
          <a:p>
            <a:pPr marL="342900" lvl="1" indent="0">
              <a:spcAft>
                <a:spcPts val="0"/>
              </a:spcAft>
              <a:buNone/>
            </a:pPr>
            <a:r>
              <a:rPr lang="en-US" sz="2000" b="1" i="1" dirty="0" smtClean="0">
                <a:solidFill>
                  <a:srgbClr val="FFC000"/>
                </a:solidFill>
                <a:latin typeface="Arial" panose="020B0604020202020204" pitchFamily="34" charset="0"/>
                <a:cs typeface="Arial" panose="020B0604020202020204" pitchFamily="34" charset="0"/>
              </a:rPr>
              <a:t>Some work has been done but target not fully realized </a:t>
            </a:r>
          </a:p>
          <a:p>
            <a:pPr>
              <a:lnSpc>
                <a:spcPct val="150000"/>
              </a:lnSpc>
            </a:pPr>
            <a:r>
              <a:rPr lang="en-US" sz="2000" b="1" dirty="0" smtClean="0">
                <a:latin typeface="Arial" panose="020B0604020202020204" pitchFamily="34" charset="0"/>
                <a:cs typeface="Arial" panose="020B0604020202020204" pitchFamily="34" charset="0"/>
              </a:rPr>
              <a:t>Not Achieved        </a:t>
            </a:r>
            <a:endParaRPr lang="en-US" sz="2000" dirty="0">
              <a:latin typeface="Arial" panose="020B0604020202020204" pitchFamily="34" charset="0"/>
              <a:cs typeface="Arial" panose="020B0604020202020204" pitchFamily="34" charset="0"/>
            </a:endParaRPr>
          </a:p>
          <a:p>
            <a:pPr marL="342900" lvl="1" indent="0">
              <a:spcAft>
                <a:spcPts val="0"/>
              </a:spcAft>
              <a:buNone/>
            </a:pPr>
            <a:r>
              <a:rPr lang="en-US" sz="2000" b="1" dirty="0" smtClean="0">
                <a:solidFill>
                  <a:srgbClr val="FF0000"/>
                </a:solidFill>
                <a:latin typeface="Arial" panose="020B0604020202020204" pitchFamily="34" charset="0"/>
                <a:cs typeface="Arial" panose="020B0604020202020204" pitchFamily="34" charset="0"/>
              </a:rPr>
              <a:t>Performance is below 50%</a:t>
            </a:r>
          </a:p>
          <a:p>
            <a:pPr marL="342900" lvl="1" indent="0">
              <a:spcAft>
                <a:spcPts val="0"/>
              </a:spcAft>
              <a:buNone/>
            </a:pPr>
            <a:r>
              <a:rPr lang="en-US" sz="2000" i="1" dirty="0" smtClean="0">
                <a:solidFill>
                  <a:srgbClr val="FF0000"/>
                </a:solidFill>
                <a:latin typeface="Arial" panose="020B0604020202020204" pitchFamily="34" charset="0"/>
                <a:cs typeface="Arial" panose="020B0604020202020204" pitchFamily="34" charset="0"/>
              </a:rPr>
              <a:t>Very little/no work done, certainly target has missed time frames. </a:t>
            </a:r>
          </a:p>
          <a:p>
            <a:pPr>
              <a:lnSpc>
                <a:spcPct val="150000"/>
              </a:lnSpc>
            </a:pPr>
            <a:endParaRPr lang="en-US" sz="4400" dirty="0">
              <a:latin typeface="Arial" panose="020B0604020202020204" pitchFamily="34" charset="0"/>
              <a:cs typeface="Arial" panose="020B0604020202020204" pitchFamily="34" charset="0"/>
            </a:endParaRPr>
          </a:p>
        </p:txBody>
      </p:sp>
      <p:sp>
        <p:nvSpPr>
          <p:cNvPr id="5" name="Oval 4"/>
          <p:cNvSpPr/>
          <p:nvPr/>
        </p:nvSpPr>
        <p:spPr>
          <a:xfrm>
            <a:off x="2879558" y="2590800"/>
            <a:ext cx="1143000" cy="427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79558" y="3763963"/>
            <a:ext cx="1219200" cy="427037"/>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Oval 6"/>
          <p:cNvSpPr/>
          <p:nvPr/>
        </p:nvSpPr>
        <p:spPr>
          <a:xfrm>
            <a:off x="2514600" y="5158581"/>
            <a:ext cx="1219200" cy="4040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4294967295"/>
          </p:nvPr>
        </p:nvSpPr>
        <p:spPr>
          <a:xfrm>
            <a:off x="6705600" y="6386512"/>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dirty="0" smtClean="0">
                <a:ea typeface="ＭＳ Ｐゴシック" pitchFamily="34" charset="-128"/>
              </a:rPr>
              <a:t>12</a:t>
            </a:r>
          </a:p>
        </p:txBody>
      </p:sp>
    </p:spTree>
    <p:extLst>
      <p:ext uri="{BB962C8B-B14F-4D97-AF65-F5344CB8AC3E}">
        <p14:creationId xmlns:p14="http://schemas.microsoft.com/office/powerpoint/2010/main" xmlns="" val="614815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52400" y="1600200"/>
            <a:ext cx="8757138" cy="4419600"/>
          </a:xfrm>
          <a:prstGeom prst="rect">
            <a:avLst/>
          </a:prstGeom>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lnSpc>
                <a:spcPct val="150000"/>
              </a:lnSpc>
            </a:pPr>
            <a:r>
              <a:rPr lang="en-US" sz="2200" kern="0" dirty="0" smtClean="0">
                <a:latin typeface="Arial" panose="020B0604020202020204" pitchFamily="34" charset="0"/>
                <a:cs typeface="Arial" panose="020B0604020202020204" pitchFamily="34" charset="0"/>
              </a:rPr>
              <a:t>The 2017/18 Annual Performance Plan had 42 planned targets;</a:t>
            </a:r>
          </a:p>
          <a:p>
            <a:pPr algn="just">
              <a:lnSpc>
                <a:spcPct val="150000"/>
              </a:lnSpc>
            </a:pPr>
            <a:r>
              <a:rPr lang="en-US" sz="2200" kern="0" dirty="0" smtClean="0">
                <a:latin typeface="Arial" panose="020B0604020202020204" pitchFamily="34" charset="0"/>
                <a:cs typeface="Arial" panose="020B0604020202020204" pitchFamily="34" charset="0"/>
              </a:rPr>
              <a:t>Of the total planned targets, 27 (</a:t>
            </a:r>
            <a:r>
              <a:rPr lang="en-US" sz="2200" b="1" kern="0" dirty="0" smtClean="0">
                <a:solidFill>
                  <a:srgbClr val="00B050"/>
                </a:solidFill>
                <a:latin typeface="Arial" panose="020B0604020202020204" pitchFamily="34" charset="0"/>
                <a:cs typeface="Arial" panose="020B0604020202020204" pitchFamily="34" charset="0"/>
              </a:rPr>
              <a:t>64%</a:t>
            </a:r>
            <a:r>
              <a:rPr lang="en-US" sz="2200" kern="0" dirty="0" smtClean="0">
                <a:latin typeface="Arial" panose="020B0604020202020204" pitchFamily="34" charset="0"/>
                <a:cs typeface="Arial" panose="020B0604020202020204" pitchFamily="34" charset="0"/>
              </a:rPr>
              <a:t>) were fully realized/achieved;</a:t>
            </a:r>
          </a:p>
          <a:p>
            <a:pPr algn="just">
              <a:lnSpc>
                <a:spcPct val="150000"/>
              </a:lnSpc>
            </a:pPr>
            <a:r>
              <a:rPr lang="en-US" sz="2200" kern="0" dirty="0" smtClean="0">
                <a:latin typeface="Arial" panose="020B0604020202020204" pitchFamily="34" charset="0"/>
                <a:cs typeface="Arial" panose="020B0604020202020204" pitchFamily="34" charset="0"/>
              </a:rPr>
              <a:t>11 targets (</a:t>
            </a:r>
            <a:r>
              <a:rPr lang="en-US" sz="2200" b="1" kern="0" dirty="0" smtClean="0">
                <a:solidFill>
                  <a:srgbClr val="FDB810"/>
                </a:solidFill>
                <a:latin typeface="Arial" panose="020B0604020202020204" pitchFamily="34" charset="0"/>
                <a:cs typeface="Arial" panose="020B0604020202020204" pitchFamily="34" charset="0"/>
              </a:rPr>
              <a:t>26</a:t>
            </a:r>
            <a:r>
              <a:rPr lang="en-US" sz="2200" b="1" kern="0" dirty="0" smtClean="0">
                <a:solidFill>
                  <a:srgbClr val="FFC000"/>
                </a:solidFill>
                <a:latin typeface="Arial" panose="020B0604020202020204" pitchFamily="34" charset="0"/>
                <a:cs typeface="Arial" panose="020B0604020202020204" pitchFamily="34" charset="0"/>
              </a:rPr>
              <a:t>%</a:t>
            </a:r>
            <a:r>
              <a:rPr lang="en-US" sz="2200" b="1" kern="0" dirty="0" smtClean="0">
                <a:latin typeface="Arial" panose="020B0604020202020204" pitchFamily="34" charset="0"/>
                <a:cs typeface="Arial" panose="020B0604020202020204" pitchFamily="34" charset="0"/>
              </a:rPr>
              <a:t>) </a:t>
            </a:r>
            <a:r>
              <a:rPr lang="en-US" sz="2200" kern="0" dirty="0" smtClean="0">
                <a:latin typeface="Arial" panose="020B0604020202020204" pitchFamily="34" charset="0"/>
                <a:cs typeface="Arial" panose="020B0604020202020204" pitchFamily="34" charset="0"/>
              </a:rPr>
              <a:t>were partially achieved recording between 50% and 98% performance; and </a:t>
            </a:r>
          </a:p>
          <a:p>
            <a:pPr algn="just">
              <a:lnSpc>
                <a:spcPct val="150000"/>
              </a:lnSpc>
            </a:pPr>
            <a:r>
              <a:rPr lang="en-US" sz="2200" kern="0" dirty="0" smtClean="0">
                <a:latin typeface="Arial" panose="020B0604020202020204" pitchFamily="34" charset="0"/>
                <a:cs typeface="Arial" panose="020B0604020202020204" pitchFamily="34" charset="0"/>
              </a:rPr>
              <a:t>Four (4) targets (</a:t>
            </a:r>
            <a:r>
              <a:rPr lang="en-US" sz="2200" b="1" kern="0" dirty="0" smtClean="0">
                <a:solidFill>
                  <a:srgbClr val="FF0000"/>
                </a:solidFill>
                <a:latin typeface="Arial" panose="020B0604020202020204" pitchFamily="34" charset="0"/>
                <a:cs typeface="Arial" panose="020B0604020202020204" pitchFamily="34" charset="0"/>
              </a:rPr>
              <a:t>10%</a:t>
            </a:r>
            <a:r>
              <a:rPr lang="en-US" sz="2200" b="1" kern="0" dirty="0" smtClean="0">
                <a:latin typeface="Arial" panose="020B0604020202020204" pitchFamily="34" charset="0"/>
                <a:cs typeface="Arial" panose="020B0604020202020204" pitchFamily="34" charset="0"/>
              </a:rPr>
              <a:t>) </a:t>
            </a:r>
            <a:r>
              <a:rPr lang="en-US" sz="2200" kern="0" dirty="0" smtClean="0">
                <a:latin typeface="Arial" panose="020B0604020202020204" pitchFamily="34" charset="0"/>
                <a:cs typeface="Arial" panose="020B0604020202020204" pitchFamily="34" charset="0"/>
              </a:rPr>
              <a:t>recorded below 50% performance </a:t>
            </a:r>
          </a:p>
        </p:txBody>
      </p:sp>
      <p:sp>
        <p:nvSpPr>
          <p:cNvPr id="4" name="Title 1"/>
          <p:cNvSpPr>
            <a:spLocks noGrp="1"/>
          </p:cNvSpPr>
          <p:nvPr>
            <p:ph type="title"/>
          </p:nvPr>
        </p:nvSpPr>
        <p:spPr>
          <a:xfrm>
            <a:off x="304800" y="419100"/>
            <a:ext cx="8686800" cy="952500"/>
          </a:xfrm>
          <a:solidFill>
            <a:srgbClr val="FFDE9B"/>
          </a:solidFill>
        </p:spPr>
        <p:txBody>
          <a:bodyPr>
            <a:normAutofit/>
          </a:bodyPr>
          <a:lstStyle/>
          <a:p>
            <a:pPr algn="ctr"/>
            <a:r>
              <a:rPr lang="en-US" sz="3200" b="1" dirty="0" smtClean="0">
                <a:latin typeface="+mn-lt"/>
              </a:rPr>
              <a:t>OVERALL 2017/18 PERFORMANCE </a:t>
            </a:r>
            <a:endParaRPr lang="en-US" sz="3200" b="1" dirty="0">
              <a:latin typeface="+mn-lt"/>
            </a:endParaRPr>
          </a:p>
        </p:txBody>
      </p:sp>
      <p:sp>
        <p:nvSpPr>
          <p:cNvPr id="5" name="Oval 4"/>
          <p:cNvSpPr/>
          <p:nvPr/>
        </p:nvSpPr>
        <p:spPr>
          <a:xfrm>
            <a:off x="3086960" y="2819400"/>
            <a:ext cx="1104836" cy="3508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91796" y="3810000"/>
            <a:ext cx="1066004" cy="460336"/>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8" name="Oval 7"/>
          <p:cNvSpPr/>
          <p:nvPr/>
        </p:nvSpPr>
        <p:spPr>
          <a:xfrm>
            <a:off x="7696200" y="4419600"/>
            <a:ext cx="990600" cy="4191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txBox="1">
            <a:spLocks/>
          </p:cNvSpPr>
          <p:nvPr/>
        </p:nvSpPr>
        <p:spPr>
          <a:xfrm>
            <a:off x="6629400" y="6096000"/>
            <a:ext cx="2133600" cy="365125"/>
          </a:xfrm>
          <a:prstGeom prst="rect">
            <a:avLst/>
          </a:prstGeom>
          <a:noFill/>
        </p:spPr>
        <p:txBody>
          <a:bodyPr vert="horz" lIns="91440" tIns="45720" rIns="91440" bIns="45720" rtlCol="0" anchor="ctr"/>
          <a:lstStyle>
            <a:defPPr>
              <a:defRPr lang="en-US"/>
            </a:defPPr>
            <a:lvl1pPr marL="0" algn="r" defTabSz="914400" rtl="0" eaLnBrk="1" latinLnBrk="0" hangingPunct="1">
              <a:spcBef>
                <a:spcPct val="20000"/>
              </a:spcBef>
              <a:buChar char="•"/>
              <a:defRPr sz="3200" kern="1200">
                <a:solidFill>
                  <a:schemeClr val="tx1"/>
                </a:solidFill>
                <a:latin typeface="Arial" charset="0"/>
                <a:ea typeface="+mn-ea"/>
                <a:cs typeface="+mn-cs"/>
              </a:defRPr>
            </a:lvl1pPr>
            <a:lvl2pPr marL="742950" indent="-285750" algn="l" defTabSz="914400" rtl="0" eaLnBrk="1" latinLnBrk="0" hangingPunct="1">
              <a:spcBef>
                <a:spcPct val="20000"/>
              </a:spcBef>
              <a:buChar char="–"/>
              <a:defRPr sz="2800" kern="1200">
                <a:solidFill>
                  <a:schemeClr val="tx1"/>
                </a:solidFill>
                <a:latin typeface="Arial" charset="0"/>
                <a:ea typeface="+mn-ea"/>
                <a:cs typeface="+mn-cs"/>
              </a:defRPr>
            </a:lvl2pPr>
            <a:lvl3pPr marL="1143000" indent="-228600" algn="l" defTabSz="914400" rtl="0" eaLnBrk="1" latinLnBrk="0" hangingPunct="1">
              <a:spcBef>
                <a:spcPct val="20000"/>
              </a:spcBef>
              <a:buChar char="•"/>
              <a:defRPr sz="2400" kern="1200">
                <a:solidFill>
                  <a:schemeClr val="tx1"/>
                </a:solidFill>
                <a:latin typeface="Arial" charset="0"/>
                <a:ea typeface="+mn-ea"/>
                <a:cs typeface="+mn-cs"/>
              </a:defRPr>
            </a:lvl3pPr>
            <a:lvl4pPr marL="1600200" indent="-228600" algn="l" defTabSz="914400" rtl="0" eaLnBrk="1" latinLnBrk="0" hangingPunct="1">
              <a:spcBef>
                <a:spcPct val="20000"/>
              </a:spcBef>
              <a:buChar char="–"/>
              <a:defRPr sz="2000" kern="1200">
                <a:solidFill>
                  <a:schemeClr val="tx1"/>
                </a:solidFill>
                <a:latin typeface="Arial" charset="0"/>
                <a:ea typeface="+mn-ea"/>
                <a:cs typeface="+mn-cs"/>
              </a:defRPr>
            </a:lvl4pPr>
            <a:lvl5pPr marL="2057400" indent="-228600" algn="l" defTabSz="914400" rtl="0" eaLnBrk="1" latinLnBrk="0" hangingPunct="1">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a:spcBef>
                <a:spcPct val="0"/>
              </a:spcBef>
              <a:buFontTx/>
              <a:buNone/>
            </a:pPr>
            <a:r>
              <a:rPr lang="en-US" altLang="en-US" sz="1400" dirty="0" smtClean="0">
                <a:ea typeface="ＭＳ Ｐゴシック" pitchFamily="34" charset="-128"/>
              </a:rPr>
              <a:t>13</a:t>
            </a:r>
          </a:p>
        </p:txBody>
      </p:sp>
    </p:spTree>
    <p:extLst>
      <p:ext uri="{BB962C8B-B14F-4D97-AF65-F5344CB8AC3E}">
        <p14:creationId xmlns:p14="http://schemas.microsoft.com/office/powerpoint/2010/main" xmlns="" val="2183395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50630" y="2492380"/>
            <a:ext cx="8036169" cy="1774820"/>
          </a:xfrm>
          <a:solidFill>
            <a:schemeClr val="accent4"/>
          </a:solidFill>
        </p:spPr>
        <p:txBody>
          <a:bodyPr vert="horz" lIns="91440" tIns="45720" rIns="91440" bIns="45720" rtlCol="0" anchor="t">
            <a:noAutofit/>
          </a:bodyPr>
          <a:lstStyle/>
          <a:p>
            <a:pPr algn="ctr">
              <a:lnSpc>
                <a:spcPct val="150000"/>
              </a:lnSpc>
              <a:spcBef>
                <a:spcPct val="0"/>
              </a:spcBef>
            </a:pPr>
            <a:r>
              <a:rPr lang="en-US" sz="3200" b="1" cap="all" dirty="0">
                <a:solidFill>
                  <a:schemeClr val="tx1"/>
                </a:solidFill>
                <a:latin typeface="Arial" panose="020B0604020202020204" pitchFamily="34" charset="0"/>
                <a:ea typeface="+mj-ea"/>
                <a:cs typeface="Arial" panose="020B0604020202020204" pitchFamily="34" charset="0"/>
              </a:rPr>
              <a:t>PROGRAMME </a:t>
            </a:r>
            <a:r>
              <a:rPr lang="en-US" sz="3200" b="1" cap="all" dirty="0" smtClean="0">
                <a:solidFill>
                  <a:schemeClr val="tx1"/>
                </a:solidFill>
                <a:latin typeface="Arial" panose="020B0604020202020204" pitchFamily="34" charset="0"/>
                <a:ea typeface="+mj-ea"/>
                <a:cs typeface="Arial" panose="020B0604020202020204" pitchFamily="34" charset="0"/>
              </a:rPr>
              <a:t>1:</a:t>
            </a:r>
          </a:p>
          <a:p>
            <a:pPr algn="ctr">
              <a:lnSpc>
                <a:spcPct val="150000"/>
              </a:lnSpc>
              <a:spcBef>
                <a:spcPct val="0"/>
              </a:spcBef>
            </a:pPr>
            <a:r>
              <a:rPr lang="en-US" altLang="en-US" sz="3200" b="1" dirty="0" smtClean="0">
                <a:solidFill>
                  <a:schemeClr val="tx1"/>
                </a:solidFill>
              </a:rPr>
              <a:t>ADMINISTRATION</a:t>
            </a:r>
            <a:endParaRPr lang="en-GB" altLang="en-US" sz="3200" b="1" dirty="0">
              <a:solidFill>
                <a:schemeClr val="tx1"/>
              </a:solidFill>
            </a:endParaRPr>
          </a:p>
          <a:p>
            <a:pPr algn="ctr">
              <a:lnSpc>
                <a:spcPct val="150000"/>
              </a:lnSpc>
              <a:spcBef>
                <a:spcPct val="0"/>
              </a:spcBef>
            </a:pPr>
            <a:endParaRPr lang="en-GB" sz="3200" b="1" cap="all" dirty="0">
              <a:solidFill>
                <a:schemeClr val="tx1"/>
              </a:solidFill>
              <a:latin typeface="Arial" panose="020B0604020202020204" pitchFamily="34" charset="0"/>
              <a:ea typeface="+mj-ea"/>
              <a:cs typeface="Arial" panose="020B0604020202020204" pitchFamily="34" charset="0"/>
            </a:endParaRPr>
          </a:p>
        </p:txBody>
      </p:sp>
      <p:sp>
        <p:nvSpPr>
          <p:cNvPr id="6148" name="Slide Number Placeholder 3"/>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400" smtClean="0">
                <a:ea typeface="ＭＳ Ｐゴシック" pitchFamily="34" charset="-128"/>
              </a:rPr>
              <a:pPr>
                <a:spcBef>
                  <a:spcPct val="0"/>
                </a:spcBef>
                <a:buFontTx/>
                <a:buNone/>
              </a:pPr>
              <a:t>14</a:t>
            </a:fld>
            <a:endParaRPr lang="en-US" altLang="en-US" sz="1400" smtClean="0">
              <a:ea typeface="ＭＳ Ｐゴシック" pitchFamily="34" charset="-128"/>
            </a:endParaRPr>
          </a:p>
        </p:txBody>
      </p:sp>
    </p:spTree>
    <p:extLst>
      <p:ext uri="{BB962C8B-B14F-4D97-AF65-F5344CB8AC3E}">
        <p14:creationId xmlns:p14="http://schemas.microsoft.com/office/powerpoint/2010/main" xmlns="" val="60951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xfrm>
            <a:off x="6562519" y="6028592"/>
            <a:ext cx="2133600" cy="439615"/>
          </a:xfrm>
          <a:noFill/>
        </p:spPr>
        <p:txBody>
          <a:bodyPr/>
          <a:lstStyle>
            <a:lvl1pPr>
              <a:spcBef>
                <a:spcPct val="20000"/>
              </a:spcBef>
              <a:buChar char="•"/>
              <a:defRPr sz="2954">
                <a:solidFill>
                  <a:schemeClr val="tx1"/>
                </a:solidFill>
                <a:latin typeface="Arial" panose="020B0604020202020204" pitchFamily="34" charset="0"/>
              </a:defRPr>
            </a:lvl1pPr>
            <a:lvl2pPr marL="685817" indent="-263776">
              <a:spcBef>
                <a:spcPct val="20000"/>
              </a:spcBef>
              <a:buChar char="–"/>
              <a:defRPr sz="2585">
                <a:solidFill>
                  <a:schemeClr val="tx1"/>
                </a:solidFill>
                <a:latin typeface="Arial" panose="020B0604020202020204" pitchFamily="34" charset="0"/>
              </a:defRPr>
            </a:lvl2pPr>
            <a:lvl3pPr marL="1055103" indent="-211021">
              <a:spcBef>
                <a:spcPct val="20000"/>
              </a:spcBef>
              <a:buChar char="•"/>
              <a:defRPr sz="2215">
                <a:solidFill>
                  <a:schemeClr val="tx1"/>
                </a:solidFill>
                <a:latin typeface="Arial" panose="020B0604020202020204" pitchFamily="34" charset="0"/>
              </a:defRPr>
            </a:lvl3pPr>
            <a:lvl4pPr marL="1477145" indent="-211021">
              <a:spcBef>
                <a:spcPct val="20000"/>
              </a:spcBef>
              <a:buChar char="–"/>
              <a:defRPr sz="1846">
                <a:solidFill>
                  <a:schemeClr val="tx1"/>
                </a:solidFill>
                <a:latin typeface="Arial" panose="020B0604020202020204" pitchFamily="34" charset="0"/>
              </a:defRPr>
            </a:lvl4pPr>
            <a:lvl5pPr marL="1899186" indent="-211021">
              <a:spcBef>
                <a:spcPct val="20000"/>
              </a:spcBef>
              <a:buChar char="»"/>
              <a:defRPr sz="1846">
                <a:solidFill>
                  <a:schemeClr val="tx1"/>
                </a:solidFill>
                <a:latin typeface="Arial" panose="020B0604020202020204" pitchFamily="34" charset="0"/>
              </a:defRPr>
            </a:lvl5pPr>
            <a:lvl6pPr marL="2321227" indent="-211021" eaLnBrk="0" fontAlgn="base" hangingPunct="0">
              <a:spcBef>
                <a:spcPct val="20000"/>
              </a:spcBef>
              <a:spcAft>
                <a:spcPct val="0"/>
              </a:spcAft>
              <a:buChar char="»"/>
              <a:defRPr sz="1846">
                <a:solidFill>
                  <a:schemeClr val="tx1"/>
                </a:solidFill>
                <a:latin typeface="Arial" panose="020B0604020202020204" pitchFamily="34" charset="0"/>
              </a:defRPr>
            </a:lvl6pPr>
            <a:lvl7pPr marL="2743269" indent="-211021" eaLnBrk="0" fontAlgn="base" hangingPunct="0">
              <a:spcBef>
                <a:spcPct val="20000"/>
              </a:spcBef>
              <a:spcAft>
                <a:spcPct val="0"/>
              </a:spcAft>
              <a:buChar char="»"/>
              <a:defRPr sz="1846">
                <a:solidFill>
                  <a:schemeClr val="tx1"/>
                </a:solidFill>
                <a:latin typeface="Arial" panose="020B0604020202020204" pitchFamily="34" charset="0"/>
              </a:defRPr>
            </a:lvl7pPr>
            <a:lvl8pPr marL="3165310" indent="-211021" eaLnBrk="0" fontAlgn="base" hangingPunct="0">
              <a:spcBef>
                <a:spcPct val="20000"/>
              </a:spcBef>
              <a:spcAft>
                <a:spcPct val="0"/>
              </a:spcAft>
              <a:buChar char="»"/>
              <a:defRPr sz="1846">
                <a:solidFill>
                  <a:schemeClr val="tx1"/>
                </a:solidFill>
                <a:latin typeface="Arial" panose="020B0604020202020204" pitchFamily="34" charset="0"/>
              </a:defRPr>
            </a:lvl8pPr>
            <a:lvl9pPr marL="3587351" indent="-211021" eaLnBrk="0" fontAlgn="base" hangingPunct="0">
              <a:spcBef>
                <a:spcPct val="20000"/>
              </a:spcBef>
              <a:spcAft>
                <a:spcPct val="0"/>
              </a:spcAft>
              <a:buChar char="»"/>
              <a:defRPr sz="1846">
                <a:solidFill>
                  <a:schemeClr val="tx1"/>
                </a:solidFill>
                <a:latin typeface="Arial" panose="020B0604020202020204" pitchFamily="34" charset="0"/>
              </a:defRPr>
            </a:lvl9pPr>
          </a:lstStyle>
          <a:p>
            <a:pPr>
              <a:spcBef>
                <a:spcPct val="0"/>
              </a:spcBef>
              <a:buFontTx/>
              <a:buNone/>
            </a:pPr>
            <a:fld id="{C8FE18A7-C7BA-4BDF-9AB7-55644BBB0AE0}" type="slidenum">
              <a:rPr lang="en-US" altLang="en-US" sz="1292"/>
              <a:pPr>
                <a:spcBef>
                  <a:spcPct val="0"/>
                </a:spcBef>
                <a:buFontTx/>
                <a:buNone/>
              </a:pPr>
              <a:t>15</a:t>
            </a:fld>
            <a:endParaRPr lang="en-US" altLang="en-US" sz="1292" dirty="0"/>
          </a:p>
        </p:txBody>
      </p:sp>
      <p:sp>
        <p:nvSpPr>
          <p:cNvPr id="6" name="Content Placeholder 2"/>
          <p:cNvSpPr txBox="1">
            <a:spLocks/>
          </p:cNvSpPr>
          <p:nvPr/>
        </p:nvSpPr>
        <p:spPr>
          <a:xfrm>
            <a:off x="463062" y="1828800"/>
            <a:ext cx="8299938" cy="4121073"/>
          </a:xfrm>
          <a:prstGeom prst="rect">
            <a:avLst/>
          </a:prstGeom>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lnSpc>
                <a:spcPct val="170000"/>
              </a:lnSpc>
            </a:pPr>
            <a:r>
              <a:rPr lang="en-US" sz="2400" kern="0" dirty="0" smtClean="0">
                <a:latin typeface="Arial" panose="020B0604020202020204" pitchFamily="34" charset="0"/>
                <a:cs typeface="Arial" panose="020B0604020202020204" pitchFamily="34" charset="0"/>
              </a:rPr>
              <a:t>To </a:t>
            </a:r>
            <a:r>
              <a:rPr lang="en-US" sz="2400" kern="0" dirty="0">
                <a:latin typeface="Arial" panose="020B0604020202020204" pitchFamily="34" charset="0"/>
                <a:cs typeface="Arial" panose="020B0604020202020204" pitchFamily="34" charset="0"/>
              </a:rPr>
              <a:t>provide leadership, management and support services towards realization of the Agency’s mandate.</a:t>
            </a:r>
          </a:p>
          <a:p>
            <a:pPr algn="just">
              <a:lnSpc>
                <a:spcPct val="170000"/>
              </a:lnSpc>
            </a:pPr>
            <a:r>
              <a:rPr lang="en-US" sz="2400" kern="0" dirty="0">
                <a:latin typeface="Arial" panose="020B0604020202020204" pitchFamily="34" charset="0"/>
                <a:cs typeface="Arial" panose="020B0604020202020204" pitchFamily="34" charset="0"/>
              </a:rPr>
              <a:t>This programme provides an enabling environment for an effective &amp; efficient administration and payment of social assistance.</a:t>
            </a:r>
          </a:p>
        </p:txBody>
      </p:sp>
      <p:sp>
        <p:nvSpPr>
          <p:cNvPr id="4" name="Title 1"/>
          <p:cNvSpPr>
            <a:spLocks noGrp="1"/>
          </p:cNvSpPr>
          <p:nvPr>
            <p:ph type="title"/>
          </p:nvPr>
        </p:nvSpPr>
        <p:spPr>
          <a:xfrm>
            <a:off x="304800" y="609600"/>
            <a:ext cx="8686800" cy="914400"/>
          </a:xfrm>
          <a:solidFill>
            <a:schemeClr val="accent4"/>
          </a:solidFill>
        </p:spPr>
        <p:txBody>
          <a:bodyPr>
            <a:normAutofit/>
          </a:bodyPr>
          <a:lstStyle/>
          <a:p>
            <a:pPr algn="ctr"/>
            <a:r>
              <a:rPr lang="en-US" sz="3600" b="1" dirty="0" smtClean="0">
                <a:latin typeface="+mn-lt"/>
              </a:rPr>
              <a:t>PROGRAMME PURPOSE</a:t>
            </a:r>
            <a:endParaRPr lang="en-US" sz="3600" b="1" dirty="0">
              <a:latin typeface="+mn-lt"/>
            </a:endParaRPr>
          </a:p>
        </p:txBody>
      </p:sp>
    </p:spTree>
    <p:extLst>
      <p:ext uri="{BB962C8B-B14F-4D97-AF65-F5344CB8AC3E}">
        <p14:creationId xmlns:p14="http://schemas.microsoft.com/office/powerpoint/2010/main" xmlns="" val="999356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xfrm>
            <a:off x="6667500" y="6096000"/>
            <a:ext cx="2133600" cy="439615"/>
          </a:xfrm>
          <a:noFill/>
        </p:spPr>
        <p:txBody>
          <a:bodyPr/>
          <a:lstStyle>
            <a:lvl1pPr>
              <a:spcBef>
                <a:spcPct val="20000"/>
              </a:spcBef>
              <a:buChar char="•"/>
              <a:defRPr sz="2954">
                <a:solidFill>
                  <a:schemeClr val="tx1"/>
                </a:solidFill>
                <a:latin typeface="Arial" panose="020B0604020202020204" pitchFamily="34" charset="0"/>
              </a:defRPr>
            </a:lvl1pPr>
            <a:lvl2pPr marL="685817" indent="-263776">
              <a:spcBef>
                <a:spcPct val="20000"/>
              </a:spcBef>
              <a:buChar char="–"/>
              <a:defRPr sz="2585">
                <a:solidFill>
                  <a:schemeClr val="tx1"/>
                </a:solidFill>
                <a:latin typeface="Arial" panose="020B0604020202020204" pitchFamily="34" charset="0"/>
              </a:defRPr>
            </a:lvl2pPr>
            <a:lvl3pPr marL="1055103" indent="-211021">
              <a:spcBef>
                <a:spcPct val="20000"/>
              </a:spcBef>
              <a:buChar char="•"/>
              <a:defRPr sz="2215">
                <a:solidFill>
                  <a:schemeClr val="tx1"/>
                </a:solidFill>
                <a:latin typeface="Arial" panose="020B0604020202020204" pitchFamily="34" charset="0"/>
              </a:defRPr>
            </a:lvl3pPr>
            <a:lvl4pPr marL="1477145" indent="-211021">
              <a:spcBef>
                <a:spcPct val="20000"/>
              </a:spcBef>
              <a:buChar char="–"/>
              <a:defRPr sz="1846">
                <a:solidFill>
                  <a:schemeClr val="tx1"/>
                </a:solidFill>
                <a:latin typeface="Arial" panose="020B0604020202020204" pitchFamily="34" charset="0"/>
              </a:defRPr>
            </a:lvl4pPr>
            <a:lvl5pPr marL="1899186" indent="-211021">
              <a:spcBef>
                <a:spcPct val="20000"/>
              </a:spcBef>
              <a:buChar char="»"/>
              <a:defRPr sz="1846">
                <a:solidFill>
                  <a:schemeClr val="tx1"/>
                </a:solidFill>
                <a:latin typeface="Arial" panose="020B0604020202020204" pitchFamily="34" charset="0"/>
              </a:defRPr>
            </a:lvl5pPr>
            <a:lvl6pPr marL="2321227" indent="-211021" eaLnBrk="0" fontAlgn="base" hangingPunct="0">
              <a:spcBef>
                <a:spcPct val="20000"/>
              </a:spcBef>
              <a:spcAft>
                <a:spcPct val="0"/>
              </a:spcAft>
              <a:buChar char="»"/>
              <a:defRPr sz="1846">
                <a:solidFill>
                  <a:schemeClr val="tx1"/>
                </a:solidFill>
                <a:latin typeface="Arial" panose="020B0604020202020204" pitchFamily="34" charset="0"/>
              </a:defRPr>
            </a:lvl6pPr>
            <a:lvl7pPr marL="2743269" indent="-211021" eaLnBrk="0" fontAlgn="base" hangingPunct="0">
              <a:spcBef>
                <a:spcPct val="20000"/>
              </a:spcBef>
              <a:spcAft>
                <a:spcPct val="0"/>
              </a:spcAft>
              <a:buChar char="»"/>
              <a:defRPr sz="1846">
                <a:solidFill>
                  <a:schemeClr val="tx1"/>
                </a:solidFill>
                <a:latin typeface="Arial" panose="020B0604020202020204" pitchFamily="34" charset="0"/>
              </a:defRPr>
            </a:lvl7pPr>
            <a:lvl8pPr marL="3165310" indent="-211021" eaLnBrk="0" fontAlgn="base" hangingPunct="0">
              <a:spcBef>
                <a:spcPct val="20000"/>
              </a:spcBef>
              <a:spcAft>
                <a:spcPct val="0"/>
              </a:spcAft>
              <a:buChar char="»"/>
              <a:defRPr sz="1846">
                <a:solidFill>
                  <a:schemeClr val="tx1"/>
                </a:solidFill>
                <a:latin typeface="Arial" panose="020B0604020202020204" pitchFamily="34" charset="0"/>
              </a:defRPr>
            </a:lvl8pPr>
            <a:lvl9pPr marL="3587351" indent="-211021" eaLnBrk="0" fontAlgn="base" hangingPunct="0">
              <a:spcBef>
                <a:spcPct val="20000"/>
              </a:spcBef>
              <a:spcAft>
                <a:spcPct val="0"/>
              </a:spcAft>
              <a:buChar char="»"/>
              <a:defRPr sz="1846">
                <a:solidFill>
                  <a:schemeClr val="tx1"/>
                </a:solidFill>
                <a:latin typeface="Arial" panose="020B0604020202020204" pitchFamily="34" charset="0"/>
              </a:defRPr>
            </a:lvl9pPr>
          </a:lstStyle>
          <a:p>
            <a:pPr>
              <a:spcBef>
                <a:spcPct val="0"/>
              </a:spcBef>
              <a:buFontTx/>
              <a:buNone/>
            </a:pPr>
            <a:fld id="{C8FE18A7-C7BA-4BDF-9AB7-55644BBB0AE0}" type="slidenum">
              <a:rPr lang="en-US" altLang="en-US" sz="1400"/>
              <a:pPr>
                <a:spcBef>
                  <a:spcPct val="0"/>
                </a:spcBef>
                <a:buFontTx/>
                <a:buNone/>
              </a:pPr>
              <a:t>16</a:t>
            </a:fld>
            <a:endParaRPr lang="en-US" altLang="en-US" sz="1292" dirty="0"/>
          </a:p>
        </p:txBody>
      </p:sp>
      <p:sp>
        <p:nvSpPr>
          <p:cNvPr id="6" name="Content Placeholder 2"/>
          <p:cNvSpPr txBox="1">
            <a:spLocks/>
          </p:cNvSpPr>
          <p:nvPr/>
        </p:nvSpPr>
        <p:spPr>
          <a:xfrm>
            <a:off x="0" y="1600200"/>
            <a:ext cx="8757138" cy="4648200"/>
          </a:xfrm>
          <a:prstGeom prst="rect">
            <a:avLst/>
          </a:prstGeom>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lnSpc>
                <a:spcPct val="150000"/>
              </a:lnSpc>
            </a:pPr>
            <a:r>
              <a:rPr lang="en-US" sz="2400" kern="0" dirty="0" smtClean="0">
                <a:latin typeface="Arial" panose="020B0604020202020204" pitchFamily="34" charset="0"/>
                <a:cs typeface="Arial" panose="020B0604020202020204" pitchFamily="34" charset="0"/>
              </a:rPr>
              <a:t>The programme had 21 targets planned for the financial year;</a:t>
            </a:r>
          </a:p>
          <a:p>
            <a:pPr algn="just">
              <a:lnSpc>
                <a:spcPct val="150000"/>
              </a:lnSpc>
            </a:pPr>
            <a:r>
              <a:rPr lang="en-US" sz="2400" kern="0" dirty="0" smtClean="0">
                <a:latin typeface="Arial" panose="020B0604020202020204" pitchFamily="34" charset="0"/>
                <a:cs typeface="Arial" panose="020B0604020202020204" pitchFamily="34" charset="0"/>
              </a:rPr>
              <a:t>Of the total planned targets, 13 (</a:t>
            </a:r>
            <a:r>
              <a:rPr lang="en-US" sz="2400" b="1" kern="0" dirty="0" smtClean="0">
                <a:solidFill>
                  <a:srgbClr val="00B050"/>
                </a:solidFill>
                <a:latin typeface="Arial" panose="020B0604020202020204" pitchFamily="34" charset="0"/>
                <a:cs typeface="Arial" panose="020B0604020202020204" pitchFamily="34" charset="0"/>
              </a:rPr>
              <a:t>62%</a:t>
            </a:r>
            <a:r>
              <a:rPr lang="en-US" sz="2400" kern="0" dirty="0" smtClean="0">
                <a:latin typeface="Arial" panose="020B0604020202020204" pitchFamily="34" charset="0"/>
                <a:cs typeface="Arial" panose="020B0604020202020204" pitchFamily="34" charset="0"/>
              </a:rPr>
              <a:t>) were fully realized/achieved;</a:t>
            </a:r>
          </a:p>
          <a:p>
            <a:pPr algn="just">
              <a:lnSpc>
                <a:spcPct val="150000"/>
              </a:lnSpc>
            </a:pPr>
            <a:r>
              <a:rPr lang="en-US" sz="2400" kern="0" dirty="0" smtClean="0">
                <a:latin typeface="Arial" panose="020B0604020202020204" pitchFamily="34" charset="0"/>
                <a:cs typeface="Arial" panose="020B0604020202020204" pitchFamily="34" charset="0"/>
              </a:rPr>
              <a:t>Eight targets were not fully achieved, of which: </a:t>
            </a:r>
          </a:p>
          <a:p>
            <a:pPr lvl="1" algn="just">
              <a:lnSpc>
                <a:spcPct val="150000"/>
              </a:lnSpc>
            </a:pPr>
            <a:r>
              <a:rPr lang="en-US" sz="2400" kern="0" dirty="0" smtClean="0">
                <a:latin typeface="Arial" panose="020B0604020202020204" pitchFamily="34" charset="0"/>
                <a:cs typeface="Arial" panose="020B0604020202020204" pitchFamily="34" charset="0"/>
              </a:rPr>
              <a:t>Four (4) targets (</a:t>
            </a:r>
            <a:r>
              <a:rPr lang="en-US" sz="2400" b="1" kern="0" dirty="0" smtClean="0">
                <a:solidFill>
                  <a:srgbClr val="FFC000"/>
                </a:solidFill>
                <a:latin typeface="Arial" panose="020B0604020202020204" pitchFamily="34" charset="0"/>
                <a:cs typeface="Arial" panose="020B0604020202020204" pitchFamily="34" charset="0"/>
              </a:rPr>
              <a:t>19%</a:t>
            </a:r>
            <a:r>
              <a:rPr lang="en-US" sz="2400" kern="0" dirty="0" smtClean="0">
                <a:latin typeface="Arial" panose="020B0604020202020204" pitchFamily="34" charset="0"/>
                <a:cs typeface="Arial" panose="020B0604020202020204" pitchFamily="34" charset="0"/>
              </a:rPr>
              <a:t>) were partially achieved; and </a:t>
            </a:r>
          </a:p>
          <a:p>
            <a:pPr lvl="1" algn="just">
              <a:lnSpc>
                <a:spcPct val="150000"/>
              </a:lnSpc>
            </a:pPr>
            <a:r>
              <a:rPr lang="en-US" sz="2400" kern="0" dirty="0" smtClean="0">
                <a:latin typeface="Arial" panose="020B0604020202020204" pitchFamily="34" charset="0"/>
                <a:cs typeface="Arial" panose="020B0604020202020204" pitchFamily="34" charset="0"/>
              </a:rPr>
              <a:t>Four (4) targets (</a:t>
            </a:r>
            <a:r>
              <a:rPr lang="en-US" sz="2400" b="1" kern="0" dirty="0" smtClean="0">
                <a:solidFill>
                  <a:srgbClr val="FF0000"/>
                </a:solidFill>
                <a:latin typeface="Arial" panose="020B0604020202020204" pitchFamily="34" charset="0"/>
                <a:cs typeface="Arial" panose="020B0604020202020204" pitchFamily="34" charset="0"/>
              </a:rPr>
              <a:t>19%</a:t>
            </a:r>
            <a:r>
              <a:rPr lang="en-US" sz="2400" b="1" kern="0" dirty="0" smtClean="0">
                <a:latin typeface="Arial" panose="020B0604020202020204" pitchFamily="34" charset="0"/>
                <a:cs typeface="Arial" panose="020B0604020202020204" pitchFamily="34" charset="0"/>
              </a:rPr>
              <a:t>) </a:t>
            </a:r>
            <a:r>
              <a:rPr lang="en-US" sz="2400" kern="0" dirty="0" smtClean="0">
                <a:latin typeface="Arial" panose="020B0604020202020204" pitchFamily="34" charset="0"/>
                <a:cs typeface="Arial" panose="020B0604020202020204" pitchFamily="34" charset="0"/>
              </a:rPr>
              <a:t>recorded below 50% performance </a:t>
            </a:r>
            <a:endParaRPr lang="en-US" sz="2400" kern="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304800" y="457201"/>
            <a:ext cx="8686800" cy="863426"/>
          </a:xfrm>
          <a:solidFill>
            <a:srgbClr val="FFDE9B"/>
          </a:solidFill>
        </p:spPr>
        <p:txBody>
          <a:bodyPr>
            <a:normAutofit/>
          </a:bodyPr>
          <a:lstStyle/>
          <a:p>
            <a:pPr algn="ctr"/>
            <a:r>
              <a:rPr lang="en-US" sz="2800" b="1" dirty="0" smtClean="0">
                <a:latin typeface="+mn-lt"/>
              </a:rPr>
              <a:t>SUMMARY OF PROGRAMME 1 PERFORMANCE </a:t>
            </a:r>
            <a:endParaRPr lang="en-US" sz="2800" b="1" dirty="0">
              <a:latin typeface="+mn-lt"/>
            </a:endParaRPr>
          </a:p>
        </p:txBody>
      </p:sp>
      <p:sp>
        <p:nvSpPr>
          <p:cNvPr id="5" name="Oval 4"/>
          <p:cNvSpPr/>
          <p:nvPr/>
        </p:nvSpPr>
        <p:spPr>
          <a:xfrm>
            <a:off x="1600200" y="2362200"/>
            <a:ext cx="863111" cy="3508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734300" y="4701074"/>
            <a:ext cx="875504" cy="413444"/>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8" name="Oval 7"/>
          <p:cNvSpPr/>
          <p:nvPr/>
        </p:nvSpPr>
        <p:spPr>
          <a:xfrm>
            <a:off x="8305800" y="5384714"/>
            <a:ext cx="838200" cy="381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78112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54369" y="-106362"/>
            <a:ext cx="7444154" cy="792162"/>
          </a:xfrm>
        </p:spPr>
        <p:txBody>
          <a:bodyPr>
            <a:normAutofit/>
          </a:bodyPr>
          <a:lstStyle/>
          <a:p>
            <a:r>
              <a:rPr lang="en-US" altLang="en-US" sz="3200" dirty="0" smtClean="0">
                <a:latin typeface="Arial" panose="020B0604020202020204" pitchFamily="34" charset="0"/>
                <a:cs typeface="Arial" panose="020B0604020202020204" pitchFamily="34" charset="0"/>
              </a:rPr>
              <a:t>Promoting Good Governance</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79375948"/>
              </p:ext>
            </p:extLst>
          </p:nvPr>
        </p:nvGraphicFramePr>
        <p:xfrm>
          <a:off x="152401" y="735560"/>
          <a:ext cx="8915399" cy="5695721"/>
        </p:xfrm>
        <a:graphic>
          <a:graphicData uri="http://schemas.openxmlformats.org/drawingml/2006/table">
            <a:tbl>
              <a:tblPr firstRow="1" bandRow="1">
                <a:tableStyleId>{5940675A-B579-460E-94D1-54222C63F5DA}</a:tableStyleId>
              </a:tblPr>
              <a:tblGrid>
                <a:gridCol w="1828799"/>
                <a:gridCol w="3276600"/>
                <a:gridCol w="914400"/>
                <a:gridCol w="2895600"/>
              </a:tblGrid>
              <a:tr h="940915">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07" marB="45707">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07" marB="45707">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kern="1200" dirty="0" smtClean="0">
                          <a:solidFill>
                            <a:schemeClr val="tx1"/>
                          </a:solidFill>
                          <a:latin typeface="Arial" panose="020B0604020202020204" pitchFamily="34" charset="0"/>
                          <a:ea typeface="+mn-ea"/>
                          <a:cs typeface="Arial" panose="020B0604020202020204" pitchFamily="34" charset="0"/>
                        </a:rPr>
                        <a:t>Rating</a:t>
                      </a:r>
                    </a:p>
                  </a:txBody>
                  <a:tcPr marL="91443" marR="91443" marT="45707" marB="45707">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07" marB="45707">
                    <a:solidFill>
                      <a:schemeClr val="accent4"/>
                    </a:solidFill>
                  </a:tcPr>
                </a:tc>
              </a:tr>
              <a:tr h="1682261">
                <a:tc>
                  <a:txBody>
                    <a:bodyPr/>
                    <a:lstStyle/>
                    <a:p>
                      <a:pPr algn="just">
                        <a:lnSpc>
                          <a:spcPct val="100000"/>
                        </a:lnSpc>
                      </a:pPr>
                      <a:r>
                        <a:rPr lang="en-US" sz="2000" kern="1200" dirty="0" smtClean="0">
                          <a:solidFill>
                            <a:schemeClr val="tx1"/>
                          </a:solidFill>
                          <a:effectLst/>
                          <a:latin typeface="Arial" panose="020B0604020202020204" pitchFamily="34" charset="0"/>
                          <a:ea typeface="+mn-ea"/>
                          <a:cs typeface="Arial" panose="020B0604020202020204" pitchFamily="34" charset="0"/>
                        </a:rPr>
                        <a:t>30 internal audit reviews conducted on high-risk areas.</a:t>
                      </a:r>
                      <a:endParaRPr lang="en-US" sz="2000" b="0" dirty="0" smtClean="0">
                        <a:solidFill>
                          <a:schemeClr val="tx1"/>
                        </a:solidFill>
                        <a:latin typeface="Arial" panose="020B0604020202020204" pitchFamily="34" charset="0"/>
                        <a:cs typeface="Arial" panose="020B0604020202020204" pitchFamily="34" charset="0"/>
                      </a:endParaRPr>
                    </a:p>
                  </a:txBody>
                  <a:tcPr marL="91443" marR="91443" marT="45707" marB="45707"/>
                </a:tc>
                <a:tc>
                  <a:txBody>
                    <a:bodyPr/>
                    <a:lstStyle/>
                    <a:p>
                      <a:pPr algn="just">
                        <a:lnSpc>
                          <a:spcPct val="100000"/>
                        </a:lnSpc>
                      </a:pPr>
                      <a:r>
                        <a:rPr lang="en-US" sz="2000" kern="1200" dirty="0" smtClean="0">
                          <a:solidFill>
                            <a:schemeClr val="tx1"/>
                          </a:solidFill>
                          <a:effectLst/>
                          <a:latin typeface="Arial" panose="020B0604020202020204" pitchFamily="34" charset="0"/>
                          <a:ea typeface="+mn-ea"/>
                          <a:cs typeface="Arial" panose="020B0604020202020204" pitchFamily="34" charset="0"/>
                        </a:rPr>
                        <a:t>28 internal audit reviews were conducted on high risk areas  -  </a:t>
                      </a:r>
                      <a:r>
                        <a:rPr lang="en-US" sz="2000" b="1" i="1" kern="1200" dirty="0" smtClean="0">
                          <a:solidFill>
                            <a:schemeClr val="tx1"/>
                          </a:solidFill>
                          <a:effectLst/>
                          <a:latin typeface="Arial" panose="020B0604020202020204" pitchFamily="34" charset="0"/>
                          <a:ea typeface="+mn-ea"/>
                          <a:cs typeface="Arial" panose="020B0604020202020204" pitchFamily="34" charset="0"/>
                        </a:rPr>
                        <a:t>93% achievement.</a:t>
                      </a:r>
                      <a:r>
                        <a:rPr lang="en-US" sz="2000" b="1" i="1" kern="1200" baseline="0" dirty="0" smtClean="0">
                          <a:solidFill>
                            <a:schemeClr val="tx1"/>
                          </a:solidFill>
                          <a:effectLst/>
                          <a:latin typeface="Arial" panose="020B0604020202020204" pitchFamily="34" charset="0"/>
                          <a:ea typeface="+mn-ea"/>
                          <a:cs typeface="Arial" panose="020B0604020202020204" pitchFamily="34" charset="0"/>
                        </a:rPr>
                        <a:t> </a:t>
                      </a:r>
                      <a:endParaRPr lang="en-US" sz="2000" b="1" i="1" kern="1200" dirty="0" smtClean="0">
                        <a:solidFill>
                          <a:schemeClr val="tx1"/>
                        </a:solidFill>
                        <a:latin typeface="Arial" panose="020B0604020202020204" pitchFamily="34" charset="0"/>
                        <a:ea typeface="+mn-ea"/>
                        <a:cs typeface="Arial" panose="020B0604020202020204" pitchFamily="34" charset="0"/>
                      </a:endParaRPr>
                    </a:p>
                  </a:txBody>
                  <a:tcPr marL="91443" marR="91443" marT="45707" marB="45707"/>
                </a:tc>
                <a:tc>
                  <a:txBody>
                    <a:bodyPr/>
                    <a:lstStyle/>
                    <a:p>
                      <a:pPr algn="just">
                        <a:lnSpc>
                          <a:spcPct val="100000"/>
                        </a:lnSpc>
                      </a:pPr>
                      <a:endParaRPr lang="en-US" sz="2000" b="1" i="1" kern="1200" dirty="0" smtClean="0">
                        <a:solidFill>
                          <a:schemeClr val="tx1"/>
                        </a:solidFill>
                        <a:latin typeface="Arial" panose="020B0604020202020204" pitchFamily="34" charset="0"/>
                        <a:ea typeface="+mn-ea"/>
                        <a:cs typeface="Arial" panose="020B0604020202020204" pitchFamily="34" charset="0"/>
                      </a:endParaRPr>
                    </a:p>
                  </a:txBody>
                  <a:tcPr marL="91443" marR="91443" marT="45707" marB="45707">
                    <a:solidFill>
                      <a:srgbClr val="FFC000"/>
                    </a:solidFill>
                  </a:tcPr>
                </a:tc>
                <a:tc>
                  <a:txBody>
                    <a:bodyPr/>
                    <a:lstStyle/>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The variance is attributed to 2 regional audits which were conducted but could not be finalised pending management’s comments and sign-off.</a:t>
                      </a:r>
                      <a:endParaRPr lang="en-ZA" sz="2000" kern="1200" dirty="0" smtClean="0">
                        <a:solidFill>
                          <a:srgbClr val="FF0000"/>
                        </a:solidFill>
                        <a:effectLst/>
                        <a:latin typeface="Arial" panose="020B0604020202020204" pitchFamily="34" charset="0"/>
                        <a:ea typeface="+mn-ea"/>
                        <a:cs typeface="Arial" panose="020B0604020202020204" pitchFamily="34" charset="0"/>
                      </a:endParaRPr>
                    </a:p>
                  </a:txBody>
                  <a:tcPr marL="91443" marR="91443" marT="45707" marB="45707"/>
                </a:tc>
              </a:tr>
              <a:tr h="1985191">
                <a:tc>
                  <a:txBody>
                    <a:bodyPr/>
                    <a:lstStyle/>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72 fraud, theft</a:t>
                      </a:r>
                    </a:p>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and corruption</a:t>
                      </a:r>
                    </a:p>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awareness</a:t>
                      </a:r>
                    </a:p>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programmes</a:t>
                      </a:r>
                    </a:p>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conducted across</a:t>
                      </a:r>
                    </a:p>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the 9 regions.</a:t>
                      </a:r>
                      <a:endParaRPr lang="en-US" sz="2000" b="0" dirty="0" smtClean="0">
                        <a:solidFill>
                          <a:schemeClr val="tx1"/>
                        </a:solidFill>
                        <a:latin typeface="Arial" panose="020B0604020202020204" pitchFamily="34" charset="0"/>
                        <a:cs typeface="Arial" panose="020B0604020202020204" pitchFamily="34" charset="0"/>
                      </a:endParaRPr>
                    </a:p>
                  </a:txBody>
                  <a:tcPr marL="91443" marR="91443" marT="45696" marB="45696"/>
                </a:tc>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87 fraud, theft and corruption awareness programmes were conducted across 9 regions reaching</a:t>
                      </a:r>
                      <a:r>
                        <a:rPr lang="en-ZA" sz="2000" kern="1200" baseline="0" dirty="0" smtClean="0">
                          <a:solidFill>
                            <a:schemeClr val="tx1"/>
                          </a:solidFill>
                          <a:effectLst/>
                          <a:latin typeface="Arial" panose="020B0604020202020204" pitchFamily="34" charset="0"/>
                          <a:ea typeface="+mn-ea"/>
                          <a:cs typeface="Arial" panose="020B0604020202020204" pitchFamily="34" charset="0"/>
                        </a:rPr>
                        <a:t> more than 3 300 officials </a:t>
                      </a:r>
                      <a:r>
                        <a:rPr lang="en-ZA" sz="2000" kern="1200" dirty="0" smtClean="0">
                          <a:solidFill>
                            <a:schemeClr val="tx1"/>
                          </a:solidFill>
                          <a:effectLst/>
                          <a:latin typeface="Arial" panose="020B0604020202020204" pitchFamily="34" charset="0"/>
                          <a:ea typeface="+mn-ea"/>
                          <a:cs typeface="Arial" panose="020B0604020202020204" pitchFamily="34" charset="0"/>
                        </a:rPr>
                        <a:t>– </a:t>
                      </a:r>
                      <a:r>
                        <a:rPr lang="en-ZA" sz="2000" b="1" i="1" kern="1200" dirty="0" smtClean="0">
                          <a:solidFill>
                            <a:schemeClr val="tx1"/>
                          </a:solidFill>
                          <a:effectLst/>
                          <a:latin typeface="Arial" panose="020B0604020202020204" pitchFamily="34" charset="0"/>
                          <a:ea typeface="+mn-ea"/>
                          <a:cs typeface="Arial" panose="020B0604020202020204" pitchFamily="34" charset="0"/>
                        </a:rPr>
                        <a:t>121%</a:t>
                      </a:r>
                      <a:r>
                        <a:rPr lang="en-ZA" sz="2000" b="1" i="1" kern="1200" baseline="0" dirty="0" smtClean="0">
                          <a:solidFill>
                            <a:schemeClr val="tx1"/>
                          </a:solidFill>
                          <a:effectLst/>
                          <a:latin typeface="Arial" panose="020B0604020202020204" pitchFamily="34" charset="0"/>
                          <a:ea typeface="+mn-ea"/>
                          <a:cs typeface="Arial" panose="020B0604020202020204" pitchFamily="34" charset="0"/>
                        </a:rPr>
                        <a:t> achievement</a:t>
                      </a:r>
                      <a:r>
                        <a:rPr lang="en-ZA" sz="2000" kern="1200" dirty="0" smtClean="0">
                          <a:solidFill>
                            <a:schemeClr val="tx1"/>
                          </a:solidFill>
                          <a:effectLst/>
                          <a:latin typeface="Arial" panose="020B0604020202020204" pitchFamily="34" charset="0"/>
                          <a:ea typeface="+mn-ea"/>
                          <a:cs typeface="Arial" panose="020B0604020202020204" pitchFamily="34" charset="0"/>
                        </a:rPr>
                        <a:t>.</a:t>
                      </a:r>
                    </a:p>
                    <a:p>
                      <a:pPr algn="just"/>
                      <a:endParaRPr lang="en-ZA" sz="2000" kern="120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696" marB="45696"/>
                </a:tc>
                <a:tc>
                  <a:txBody>
                    <a:bodyPr/>
                    <a:lstStyle/>
                    <a:p>
                      <a:pPr algn="jus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696" marB="45696">
                    <a:solidFill>
                      <a:srgbClr val="00B050"/>
                    </a:solidFill>
                  </a:tcPr>
                </a:tc>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Not applicable.</a:t>
                      </a:r>
                    </a:p>
                  </a:txBody>
                  <a:tcPr marL="91443" marR="91443" marT="45707" marB="45707"/>
                </a:tc>
              </a:tr>
            </a:tbl>
          </a:graphicData>
        </a:graphic>
      </p:graphicFrame>
      <p:sp>
        <p:nvSpPr>
          <p:cNvPr id="9230"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497DBD7-6D16-496A-AB68-82B1295D71A5}" type="slidenum">
              <a:rPr lang="en-US" altLang="en-US" sz="1400" smtClean="0">
                <a:ea typeface="ＭＳ Ｐゴシック" pitchFamily="34" charset="-128"/>
              </a:rPr>
              <a:pPr>
                <a:spcBef>
                  <a:spcPct val="0"/>
                </a:spcBef>
                <a:buFontTx/>
                <a:buNone/>
              </a:pPr>
              <a:t>17</a:t>
            </a:fld>
            <a:endParaRPr lang="en-US" altLang="en-US" sz="1400" smtClean="0">
              <a:ea typeface="ＭＳ Ｐゴシック" pitchFamily="34" charset="-128"/>
            </a:endParaRPr>
          </a:p>
        </p:txBody>
      </p:sp>
    </p:spTree>
    <p:extLst>
      <p:ext uri="{BB962C8B-B14F-4D97-AF65-F5344CB8AC3E}">
        <p14:creationId xmlns:p14="http://schemas.microsoft.com/office/powerpoint/2010/main" xmlns="" val="772440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37846" y="0"/>
            <a:ext cx="7444154" cy="685800"/>
          </a:xfrm>
        </p:spPr>
        <p:txBody>
          <a:bodyPr>
            <a:noAutofit/>
          </a:bodyPr>
          <a:lstStyle/>
          <a:p>
            <a:r>
              <a:rPr lang="en-US" altLang="en-US" sz="3200" dirty="0">
                <a:latin typeface="Arial" panose="020B0604020202020204" pitchFamily="34" charset="0"/>
                <a:cs typeface="Arial" panose="020B0604020202020204" pitchFamily="34" charset="0"/>
              </a:rPr>
              <a:t/>
            </a:r>
            <a:br>
              <a:rPr lang="en-US" altLang="en-US" sz="3200" dirty="0">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Promoting Good Governance</a:t>
            </a:r>
            <a:endParaRPr lang="en-GB" altLang="en-US" sz="3600" b="1"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47577882"/>
              </p:ext>
            </p:extLst>
          </p:nvPr>
        </p:nvGraphicFramePr>
        <p:xfrm>
          <a:off x="0" y="929736"/>
          <a:ext cx="9144000" cy="5090064"/>
        </p:xfrm>
        <a:graphic>
          <a:graphicData uri="http://schemas.openxmlformats.org/drawingml/2006/table">
            <a:tbl>
              <a:tblPr firstRow="1" bandRow="1">
                <a:tableStyleId>{5940675A-B579-460E-94D1-54222C63F5DA}</a:tableStyleId>
              </a:tblPr>
              <a:tblGrid>
                <a:gridCol w="1690487"/>
                <a:gridCol w="4687261"/>
                <a:gridCol w="968714"/>
                <a:gridCol w="1797538"/>
              </a:tblGrid>
              <a:tr h="922105">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696" marB="4569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696" marB="4569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kern="1200" dirty="0" smtClean="0">
                          <a:solidFill>
                            <a:schemeClr val="tx1"/>
                          </a:solidFill>
                          <a:latin typeface="Arial" panose="020B0604020202020204" pitchFamily="34" charset="0"/>
                          <a:ea typeface="+mn-ea"/>
                          <a:cs typeface="Arial" panose="020B0604020202020204" pitchFamily="34" charset="0"/>
                        </a:rPr>
                        <a:t>Rating</a:t>
                      </a:r>
                    </a:p>
                  </a:txBody>
                  <a:tcPr marL="91443" marR="91443" marT="45696" marB="4569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a:t>
                      </a:r>
                      <a:r>
                        <a:rPr lang="en-US" sz="2000" b="1" baseline="0" dirty="0" smtClean="0">
                          <a:solidFill>
                            <a:schemeClr val="tx1"/>
                          </a:solidFill>
                          <a:effectLst/>
                          <a:latin typeface="Arial" panose="020B0604020202020204" pitchFamily="34" charset="0"/>
                          <a:cs typeface="Arial" panose="020B0604020202020204" pitchFamily="34" charset="0"/>
                        </a:rPr>
                        <a:t> </a:t>
                      </a:r>
                      <a:r>
                        <a:rPr lang="en-US" sz="2000" b="1" dirty="0" smtClean="0">
                          <a:solidFill>
                            <a:schemeClr val="tx1"/>
                          </a:solidFill>
                          <a:effectLst/>
                          <a:latin typeface="Arial" panose="020B0604020202020204" pitchFamily="34" charset="0"/>
                          <a:cs typeface="Arial" panose="020B0604020202020204" pitchFamily="34" charset="0"/>
                        </a:rPr>
                        <a:t>under achievement</a:t>
                      </a:r>
                    </a:p>
                  </a:txBody>
                  <a:tcPr marL="91443" marR="91443" marT="45696" marB="45696">
                    <a:solidFill>
                      <a:schemeClr val="accent4"/>
                    </a:solidFill>
                  </a:tcPr>
                </a:tc>
              </a:tr>
              <a:tr h="4046302">
                <a:tc>
                  <a:txBody>
                    <a:bodyPr/>
                    <a:lstStyle/>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70% of reported</a:t>
                      </a:r>
                    </a:p>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fraud, theft and</a:t>
                      </a:r>
                    </a:p>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corruption cases</a:t>
                      </a:r>
                    </a:p>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Investigated.</a:t>
                      </a:r>
                      <a:endParaRPr lang="en-US" sz="2000" b="0" dirty="0" smtClean="0">
                        <a:solidFill>
                          <a:schemeClr val="tx1"/>
                        </a:solidFill>
                        <a:latin typeface="Arial" panose="020B0604020202020204" pitchFamily="34" charset="0"/>
                        <a:cs typeface="Arial" panose="020B0604020202020204" pitchFamily="34" charset="0"/>
                      </a:endParaRPr>
                    </a:p>
                  </a:txBody>
                  <a:tcPr marL="91443" marR="91443" marT="45696" marB="45696"/>
                </a:tc>
                <a:tc>
                  <a:txBody>
                    <a:bodyPr/>
                    <a:lstStyle/>
                    <a:p>
                      <a:pPr marL="285750" indent="-285750" algn="just">
                        <a:buFont typeface="Arial" panose="020B0604020202020204" pitchFamily="34" charset="0"/>
                        <a:buChar char="•"/>
                      </a:pPr>
                      <a:r>
                        <a:rPr lang="en-ZA" sz="2000" kern="1200" dirty="0" smtClean="0">
                          <a:solidFill>
                            <a:schemeClr val="tx1"/>
                          </a:solidFill>
                          <a:effectLst/>
                          <a:latin typeface="Arial" panose="020B0604020202020204" pitchFamily="34" charset="0"/>
                          <a:ea typeface="+mn-ea"/>
                          <a:cs typeface="Arial" panose="020B0604020202020204" pitchFamily="34" charset="0"/>
                        </a:rPr>
                        <a:t>88% (393 of 446) </a:t>
                      </a:r>
                      <a:r>
                        <a:rPr lang="en-US" sz="2000" kern="1200" dirty="0" smtClean="0">
                          <a:solidFill>
                            <a:schemeClr val="tx1"/>
                          </a:solidFill>
                          <a:effectLst/>
                          <a:latin typeface="Arial" panose="020B0604020202020204" pitchFamily="34" charset="0"/>
                          <a:ea typeface="+mn-ea"/>
                          <a:cs typeface="Arial" panose="020B0604020202020204" pitchFamily="34" charset="0"/>
                        </a:rPr>
                        <a:t>of reported fraud, theft and corruption cases were investigated.</a:t>
                      </a:r>
                    </a:p>
                    <a:p>
                      <a:pPr marL="285750" indent="-285750" algn="just">
                        <a:buFont typeface="Arial" panose="020B0604020202020204" pitchFamily="34" charset="0"/>
                        <a:buChar char="•"/>
                      </a:pPr>
                      <a:r>
                        <a:rPr lang="en-ZA" sz="2000" b="1" kern="1200" dirty="0" smtClean="0">
                          <a:solidFill>
                            <a:schemeClr val="tx1"/>
                          </a:solidFill>
                          <a:effectLst/>
                          <a:latin typeface="Arial" panose="020B0604020202020204" pitchFamily="34" charset="0"/>
                          <a:ea typeface="+mn-ea"/>
                          <a:cs typeface="Arial" panose="020B0604020202020204" pitchFamily="34" charset="0"/>
                        </a:rPr>
                        <a:t>Majority of the cases involved were:</a:t>
                      </a:r>
                      <a:endParaRPr lang="en-US" sz="2000" dirty="0" smtClean="0">
                        <a:effectLst/>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n-ZA" sz="1800" b="1" kern="1200" dirty="0" smtClean="0">
                          <a:solidFill>
                            <a:schemeClr val="tx1"/>
                          </a:solidFill>
                          <a:effectLst/>
                          <a:latin typeface="Arial" panose="020B0604020202020204" pitchFamily="34" charset="0"/>
                          <a:ea typeface="+mn-ea"/>
                          <a:cs typeface="Arial" panose="020B0604020202020204" pitchFamily="34" charset="0"/>
                        </a:rPr>
                        <a:t>CSG</a:t>
                      </a:r>
                      <a:r>
                        <a:rPr lang="en-ZA" sz="1800" kern="1200" dirty="0" smtClean="0">
                          <a:solidFill>
                            <a:schemeClr val="tx1"/>
                          </a:solidFill>
                          <a:effectLst/>
                          <a:latin typeface="Arial" panose="020B0604020202020204" pitchFamily="34" charset="0"/>
                          <a:ea typeface="+mn-ea"/>
                          <a:cs typeface="Arial" panose="020B0604020202020204" pitchFamily="34" charset="0"/>
                        </a:rPr>
                        <a:t>: allegations dominated by non-disclosure of income by beneficiaries;</a:t>
                      </a:r>
                      <a:endParaRPr lang="en-US" sz="1800" dirty="0" smtClean="0">
                        <a:effectLst/>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n-ZA" sz="1800" b="1" kern="1200" dirty="0" smtClean="0">
                          <a:solidFill>
                            <a:schemeClr val="tx1"/>
                          </a:solidFill>
                          <a:effectLst/>
                          <a:latin typeface="Arial" panose="020B0604020202020204" pitchFamily="34" charset="0"/>
                          <a:ea typeface="+mn-ea"/>
                          <a:cs typeface="Arial" panose="020B0604020202020204" pitchFamily="34" charset="0"/>
                        </a:rPr>
                        <a:t>OAG</a:t>
                      </a:r>
                      <a:r>
                        <a:rPr lang="en-ZA" sz="1800" kern="1200" dirty="0" smtClean="0">
                          <a:solidFill>
                            <a:schemeClr val="tx1"/>
                          </a:solidFill>
                          <a:effectLst/>
                          <a:latin typeface="Arial" panose="020B0604020202020204" pitchFamily="34" charset="0"/>
                          <a:ea typeface="+mn-ea"/>
                          <a:cs typeface="Arial" panose="020B0604020202020204" pitchFamily="34" charset="0"/>
                        </a:rPr>
                        <a:t>: allegations dominated by fraudulent IDs implicating both Foreign Nationals and South Africans;</a:t>
                      </a:r>
                      <a:endParaRPr lang="en-US" sz="1800" dirty="0" smtClean="0">
                        <a:effectLst/>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n-ZA" sz="1800" kern="1200" dirty="0" smtClean="0">
                          <a:solidFill>
                            <a:schemeClr val="tx1"/>
                          </a:solidFill>
                          <a:effectLst/>
                          <a:latin typeface="Arial" panose="020B0604020202020204" pitchFamily="34" charset="0"/>
                          <a:ea typeface="+mn-ea"/>
                          <a:cs typeface="Arial" panose="020B0604020202020204" pitchFamily="34" charset="0"/>
                        </a:rPr>
                        <a:t>Disability grant issued to people with no disabilities.</a:t>
                      </a:r>
                      <a:endParaRPr lang="en-US" sz="1800" kern="120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696" marB="45696"/>
                </a:tc>
                <a:tc>
                  <a:txBody>
                    <a:bodyPr/>
                    <a:lstStyle/>
                    <a:p>
                      <a:pPr marL="0" marR="0" indent="0" algn="just"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GB" sz="2000" kern="1200" baseline="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696" marB="45696">
                    <a:solidFill>
                      <a:srgbClr val="00B050"/>
                    </a:solidFill>
                  </a:tcPr>
                </a:tc>
                <a:tc>
                  <a:txBody>
                    <a:bodyPr/>
                    <a:lstStyle/>
                    <a:p>
                      <a:pPr marL="0" indent="0" algn="just">
                        <a:spcAft>
                          <a:spcPts val="1200"/>
                        </a:spcAft>
                        <a:buFont typeface="Arial" panose="020B0604020202020204" pitchFamily="34" charset="0"/>
                        <a:buNone/>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 </a:t>
                      </a:r>
                    </a:p>
                    <a:p>
                      <a:pPr marL="0" marR="0" indent="0" algn="just"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GB" sz="20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GB" sz="2000" kern="120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696" marB="45696"/>
                </a:tc>
              </a:tr>
            </a:tbl>
          </a:graphicData>
        </a:graphic>
      </p:graphicFrame>
      <p:sp>
        <p:nvSpPr>
          <p:cNvPr id="10254" name="Slide Number Placeholder 1"/>
          <p:cNvSpPr>
            <a:spLocks noGrp="1"/>
          </p:cNvSpPr>
          <p:nvPr>
            <p:ph type="sldNum" sz="quarter" idx="4294967295"/>
          </p:nvPr>
        </p:nvSpPr>
        <p:spPr>
          <a:xfrm>
            <a:off x="6629400" y="617220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FFD2B94-4AA4-4F5E-8889-FDDF5A26D11B}" type="slidenum">
              <a:rPr lang="en-US" altLang="en-US" sz="1400" smtClean="0">
                <a:ea typeface="ＭＳ Ｐゴシック" pitchFamily="34" charset="-128"/>
              </a:rPr>
              <a:pPr>
                <a:spcBef>
                  <a:spcPct val="0"/>
                </a:spcBef>
                <a:buFontTx/>
                <a:buNone/>
              </a:pPr>
              <a:t>18</a:t>
            </a:fld>
            <a:endParaRPr lang="en-US" altLang="en-US" sz="1400" dirty="0" smtClean="0">
              <a:ea typeface="ＭＳ Ｐゴシック" pitchFamily="34" charset="-128"/>
            </a:endParaRPr>
          </a:p>
        </p:txBody>
      </p:sp>
    </p:spTree>
    <p:extLst>
      <p:ext uri="{BB962C8B-B14F-4D97-AF65-F5344CB8AC3E}">
        <p14:creationId xmlns:p14="http://schemas.microsoft.com/office/powerpoint/2010/main" xmlns="" val="325150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304800"/>
            <a:ext cx="7444154" cy="838200"/>
          </a:xfrm>
        </p:spPr>
        <p:txBody>
          <a:bodyPr>
            <a:normAutofit fontScale="90000"/>
          </a:bodyPr>
          <a:lstStyle/>
          <a:p>
            <a:r>
              <a:rPr lang="en-US" altLang="en-US" sz="3200" dirty="0">
                <a:latin typeface="Arial" panose="020B0604020202020204" pitchFamily="34" charset="0"/>
                <a:cs typeface="Arial" panose="020B0604020202020204" pitchFamily="34" charset="0"/>
              </a:rPr>
              <a:t/>
            </a:r>
            <a:br>
              <a:rPr lang="en-US" altLang="en-US" sz="3200" dirty="0">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Promoting Good Governance</a:t>
            </a:r>
            <a:endParaRPr lang="en-GB" altLang="en-US" sz="3600" b="1"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88999239"/>
              </p:ext>
            </p:extLst>
          </p:nvPr>
        </p:nvGraphicFramePr>
        <p:xfrm>
          <a:off x="20782" y="1676400"/>
          <a:ext cx="8842373" cy="3786462"/>
        </p:xfrm>
        <a:graphic>
          <a:graphicData uri="http://schemas.openxmlformats.org/drawingml/2006/table">
            <a:tbl>
              <a:tblPr firstRow="1" bandRow="1">
                <a:tableStyleId>{5940675A-B579-460E-94D1-54222C63F5DA}</a:tableStyleId>
              </a:tblPr>
              <a:tblGrid>
                <a:gridCol w="1600200"/>
                <a:gridCol w="4038600"/>
                <a:gridCol w="1066800"/>
                <a:gridCol w="2136773"/>
              </a:tblGrid>
              <a:tr h="990600">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696" marB="4569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696" marB="4569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kern="1200" dirty="0" smtClean="0">
                          <a:solidFill>
                            <a:schemeClr val="tx1"/>
                          </a:solidFill>
                          <a:latin typeface="Arial" panose="020B0604020202020204" pitchFamily="34" charset="0"/>
                          <a:ea typeface="+mn-ea"/>
                          <a:cs typeface="Arial" panose="020B0604020202020204" pitchFamily="34" charset="0"/>
                        </a:rPr>
                        <a:t>Rating</a:t>
                      </a:r>
                    </a:p>
                  </a:txBody>
                  <a:tcPr marL="91443" marR="91443" marT="45696" marB="4569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a:t>
                      </a:r>
                      <a:r>
                        <a:rPr lang="en-US" sz="2000" b="1" baseline="0" dirty="0" smtClean="0">
                          <a:solidFill>
                            <a:schemeClr val="tx1"/>
                          </a:solidFill>
                          <a:effectLst/>
                          <a:latin typeface="Arial" panose="020B0604020202020204" pitchFamily="34" charset="0"/>
                          <a:cs typeface="Arial" panose="020B0604020202020204" pitchFamily="34" charset="0"/>
                        </a:rPr>
                        <a:t> </a:t>
                      </a:r>
                      <a:r>
                        <a:rPr lang="en-US" sz="2000" b="1" dirty="0" smtClean="0">
                          <a:solidFill>
                            <a:schemeClr val="tx1"/>
                          </a:solidFill>
                          <a:effectLst/>
                          <a:latin typeface="Arial" panose="020B0604020202020204" pitchFamily="34" charset="0"/>
                          <a:cs typeface="Arial" panose="020B0604020202020204" pitchFamily="34" charset="0"/>
                        </a:rPr>
                        <a:t>under achievement</a:t>
                      </a:r>
                    </a:p>
                  </a:txBody>
                  <a:tcPr marL="91443" marR="91443" marT="45696" marB="45696">
                    <a:solidFill>
                      <a:schemeClr val="accent4"/>
                    </a:solidFill>
                  </a:tcPr>
                </a:tc>
              </a:tr>
              <a:tr h="2780670">
                <a:tc>
                  <a:txBody>
                    <a:bodyPr/>
                    <a:lstStyle/>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100% of fraud,</a:t>
                      </a:r>
                    </a:p>
                    <a:p>
                      <a:r>
                        <a:rPr lang="en-US" sz="2000" kern="1200" dirty="0" smtClean="0">
                          <a:solidFill>
                            <a:schemeClr val="tx1"/>
                          </a:solidFill>
                          <a:effectLst/>
                          <a:latin typeface="Arial" panose="020B0604020202020204" pitchFamily="34" charset="0"/>
                          <a:ea typeface="+mn-ea"/>
                          <a:cs typeface="Arial" panose="020B0604020202020204" pitchFamily="34" charset="0"/>
                        </a:rPr>
                        <a:t>theft and corruption</a:t>
                      </a:r>
                    </a:p>
                    <a:p>
                      <a:r>
                        <a:rPr lang="en-US" sz="2000" kern="1200" dirty="0" smtClean="0">
                          <a:solidFill>
                            <a:schemeClr val="tx1"/>
                          </a:solidFill>
                          <a:effectLst/>
                          <a:latin typeface="Arial" panose="020B0604020202020204" pitchFamily="34" charset="0"/>
                          <a:ea typeface="+mn-ea"/>
                          <a:cs typeface="Arial" panose="020B0604020202020204" pitchFamily="34" charset="0"/>
                        </a:rPr>
                        <a:t>cases investigated</a:t>
                      </a:r>
                    </a:p>
                    <a:p>
                      <a:r>
                        <a:rPr lang="en-US" sz="2000" kern="1200" dirty="0" smtClean="0">
                          <a:solidFill>
                            <a:schemeClr val="tx1"/>
                          </a:solidFill>
                          <a:effectLst/>
                          <a:latin typeface="Arial" panose="020B0604020202020204" pitchFamily="34" charset="0"/>
                          <a:ea typeface="+mn-ea"/>
                          <a:cs typeface="Arial" panose="020B0604020202020204" pitchFamily="34" charset="0"/>
                        </a:rPr>
                        <a:t>(backlog).</a:t>
                      </a:r>
                      <a:endParaRPr lang="en-US" sz="2000" b="0" dirty="0" smtClean="0">
                        <a:solidFill>
                          <a:schemeClr val="tx1"/>
                        </a:solidFill>
                        <a:latin typeface="Arial" panose="020B0604020202020204" pitchFamily="34" charset="0"/>
                        <a:cs typeface="Arial" panose="020B0604020202020204" pitchFamily="34" charset="0"/>
                      </a:endParaRPr>
                    </a:p>
                  </a:txBody>
                  <a:tcPr marL="91443" marR="91443" marT="45696" marB="45696"/>
                </a:tc>
                <a:tc>
                  <a:txBody>
                    <a:bodyPr/>
                    <a:lstStyle/>
                    <a:p>
                      <a:pPr algn="just"/>
                      <a:r>
                        <a:rPr lang="en-ZA" sz="2000" b="0" kern="1200" dirty="0" smtClean="0">
                          <a:solidFill>
                            <a:schemeClr val="tx1"/>
                          </a:solidFill>
                          <a:effectLst/>
                          <a:latin typeface="Arial" panose="020B0604020202020204" pitchFamily="34" charset="0"/>
                          <a:ea typeface="+mn-ea"/>
                          <a:cs typeface="Arial" panose="020B0604020202020204" pitchFamily="34" charset="0"/>
                        </a:rPr>
                        <a:t>93% (317 of 341) </a:t>
                      </a:r>
                      <a:r>
                        <a:rPr lang="en-ZA" sz="2000" kern="1200" dirty="0" smtClean="0">
                          <a:solidFill>
                            <a:schemeClr val="tx1"/>
                          </a:solidFill>
                          <a:effectLst/>
                          <a:latin typeface="Arial" panose="020B0604020202020204" pitchFamily="34" charset="0"/>
                          <a:ea typeface="+mn-ea"/>
                          <a:cs typeface="Arial" panose="020B0604020202020204" pitchFamily="34" charset="0"/>
                        </a:rPr>
                        <a:t>of fraud, theft and corruption cases investigated (backlog).</a:t>
                      </a:r>
                    </a:p>
                    <a:p>
                      <a:pPr algn="just"/>
                      <a:endParaRPr lang="en-US" sz="2000" kern="120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696" marB="45696"/>
                </a:tc>
                <a:tc>
                  <a:txBody>
                    <a:bodyPr/>
                    <a:lstStyle/>
                    <a:p>
                      <a: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GB" sz="2000" kern="1200" baseline="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696" marB="45696">
                    <a:solidFill>
                      <a:srgbClr val="FFC000"/>
                    </a:solidFill>
                  </a:tcPr>
                </a:tc>
                <a:tc>
                  <a:txBody>
                    <a:bodyPr/>
                    <a:lstStyle/>
                    <a:p>
                      <a:pPr algn="just"/>
                      <a:r>
                        <a:rPr lang="en-GB" sz="2000" kern="1200" dirty="0" smtClean="0">
                          <a:solidFill>
                            <a:schemeClr val="tx1"/>
                          </a:solidFill>
                          <a:effectLst/>
                          <a:latin typeface="Arial" panose="020B0604020202020204" pitchFamily="34" charset="0"/>
                          <a:ea typeface="+mn-ea"/>
                          <a:cs typeface="Arial" panose="020B0604020202020204" pitchFamily="34" charset="0"/>
                        </a:rPr>
                        <a:t>Most backlog cases consist of syndicate cases which take a long time to finalise due to complexity of these</a:t>
                      </a:r>
                      <a:r>
                        <a:rPr lang="en-GB" sz="2000" kern="1200" baseline="0" dirty="0" smtClean="0">
                          <a:solidFill>
                            <a:schemeClr val="tx1"/>
                          </a:solidFill>
                          <a:effectLst/>
                          <a:latin typeface="Arial" panose="020B0604020202020204" pitchFamily="34" charset="0"/>
                          <a:ea typeface="+mn-ea"/>
                          <a:cs typeface="Arial" panose="020B0604020202020204" pitchFamily="34" charset="0"/>
                        </a:rPr>
                        <a:t> cases</a:t>
                      </a:r>
                      <a:r>
                        <a:rPr lang="en-GB" sz="2000" kern="1200" dirty="0" smtClean="0">
                          <a:solidFill>
                            <a:schemeClr val="tx1"/>
                          </a:solidFill>
                          <a:effectLst/>
                          <a:latin typeface="Arial" panose="020B0604020202020204" pitchFamily="34" charset="0"/>
                          <a:ea typeface="+mn-ea"/>
                          <a:cs typeface="Arial" panose="020B0604020202020204" pitchFamily="34" charset="0"/>
                        </a:rPr>
                        <a:t>.</a:t>
                      </a:r>
                    </a:p>
                  </a:txBody>
                  <a:tcPr marL="91443" marR="91443" marT="45696" marB="45696"/>
                </a:tc>
              </a:tr>
            </a:tbl>
          </a:graphicData>
        </a:graphic>
      </p:graphicFrame>
      <p:sp>
        <p:nvSpPr>
          <p:cNvPr id="10254" name="Slide Number Placeholder 1"/>
          <p:cNvSpPr>
            <a:spLocks noGrp="1"/>
          </p:cNvSpPr>
          <p:nvPr>
            <p:ph type="sldNum" sz="quarter" idx="4294967295"/>
          </p:nvPr>
        </p:nvSpPr>
        <p:spPr>
          <a:xfrm>
            <a:off x="6553200" y="6492875"/>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FFD2B94-4AA4-4F5E-8889-FDDF5A26D11B}" type="slidenum">
              <a:rPr lang="en-US" altLang="en-US" sz="1400" smtClean="0">
                <a:ea typeface="ＭＳ Ｐゴシック" pitchFamily="34" charset="-128"/>
              </a:rPr>
              <a:pPr>
                <a:spcBef>
                  <a:spcPct val="0"/>
                </a:spcBef>
                <a:buFontTx/>
                <a:buNone/>
              </a:pPr>
              <a:t>19</a:t>
            </a:fld>
            <a:endParaRPr lang="en-US" altLang="en-US" sz="1400" dirty="0" smtClean="0">
              <a:ea typeface="ＭＳ Ｐゴシック" pitchFamily="34" charset="-128"/>
            </a:endParaRPr>
          </a:p>
        </p:txBody>
      </p:sp>
    </p:spTree>
    <p:extLst>
      <p:ext uri="{BB962C8B-B14F-4D97-AF65-F5344CB8AC3E}">
        <p14:creationId xmlns:p14="http://schemas.microsoft.com/office/powerpoint/2010/main" xmlns="" val="4016930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4785" y="1371600"/>
            <a:ext cx="8229600" cy="5105400"/>
          </a:xfrm>
        </p:spPr>
        <p:txBody>
          <a:bodyPr>
            <a:noAutofit/>
          </a:bodyPr>
          <a:lstStyle/>
          <a:p>
            <a:pPr>
              <a:spcBef>
                <a:spcPts val="0"/>
              </a:spcBef>
              <a:spcAft>
                <a:spcPts val="2400"/>
              </a:spcAft>
            </a:pPr>
            <a:r>
              <a:rPr lang="en-US" altLang="en-US" dirty="0">
                <a:latin typeface="Arial" panose="020B0604020202020204" pitchFamily="34" charset="0"/>
                <a:cs typeface="Arial" panose="020B0604020202020204" pitchFamily="34" charset="0"/>
              </a:rPr>
              <a:t>Purpose </a:t>
            </a:r>
          </a:p>
          <a:p>
            <a:pPr>
              <a:spcBef>
                <a:spcPts val="0"/>
              </a:spcBef>
              <a:spcAft>
                <a:spcPts val="2400"/>
              </a:spcAft>
            </a:pPr>
            <a:r>
              <a:rPr lang="en-US" altLang="en-US" dirty="0">
                <a:latin typeface="Arial" panose="020B0604020202020204" pitchFamily="34" charset="0"/>
                <a:cs typeface="Arial" panose="020B0604020202020204" pitchFamily="34" charset="0"/>
              </a:rPr>
              <a:t>Overview</a:t>
            </a:r>
          </a:p>
          <a:p>
            <a:pPr marL="342900" lvl="1" indent="-342900">
              <a:spcBef>
                <a:spcPts val="0"/>
              </a:spcBef>
              <a:spcAft>
                <a:spcPts val="2400"/>
              </a:spcAft>
              <a:buFontTx/>
              <a:buChar char="•"/>
            </a:pPr>
            <a:r>
              <a:rPr lang="en-US" altLang="en-US" dirty="0">
                <a:latin typeface="Arial" panose="020B0604020202020204" pitchFamily="34" charset="0"/>
                <a:cs typeface="Arial" panose="020B0604020202020204" pitchFamily="34" charset="0"/>
              </a:rPr>
              <a:t>Programmes Performance Information - Achievements against 2</a:t>
            </a:r>
            <a:r>
              <a:rPr lang="en-GB" altLang="en-US" dirty="0" smtClean="0">
                <a:latin typeface="Arial" panose="020B0604020202020204" pitchFamily="34" charset="0"/>
                <a:cs typeface="Arial" panose="020B0604020202020204" pitchFamily="34" charset="0"/>
              </a:rPr>
              <a:t>017/18</a:t>
            </a:r>
            <a:r>
              <a:rPr lang="en-US" altLang="en-US" dirty="0" smtClean="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Strategic Priorities;</a:t>
            </a:r>
          </a:p>
          <a:p>
            <a:pPr marL="342900" lvl="1" indent="-342900">
              <a:spcBef>
                <a:spcPts val="0"/>
              </a:spcBef>
              <a:spcAft>
                <a:spcPts val="2400"/>
              </a:spcAft>
              <a:buFontTx/>
              <a:buChar char="•"/>
            </a:pPr>
            <a:r>
              <a:rPr lang="en-US" altLang="en-US" dirty="0">
                <a:latin typeface="Arial" panose="020B0604020202020204" pitchFamily="34" charset="0"/>
                <a:cs typeface="Arial" panose="020B0604020202020204" pitchFamily="34" charset="0"/>
              </a:rPr>
              <a:t>Budget and Expenditure;</a:t>
            </a:r>
            <a:endParaRPr lang="en-GB" altLang="en-US" dirty="0">
              <a:latin typeface="Arial" panose="020B0604020202020204" pitchFamily="34" charset="0"/>
              <a:cs typeface="Arial" panose="020B0604020202020204" pitchFamily="34" charset="0"/>
            </a:endParaRPr>
          </a:p>
          <a:p>
            <a:pPr marL="342900" lvl="1" indent="-342900">
              <a:spcBef>
                <a:spcPts val="0"/>
              </a:spcBef>
              <a:spcAft>
                <a:spcPts val="2400"/>
              </a:spcAft>
              <a:buFontTx/>
              <a:buChar char="•"/>
            </a:pPr>
            <a:r>
              <a:rPr lang="en-US" altLang="en-US" dirty="0">
                <a:latin typeface="Arial" panose="020B0604020202020204" pitchFamily="34" charset="0"/>
                <a:cs typeface="Arial" panose="020B0604020202020204" pitchFamily="34" charset="0"/>
              </a:rPr>
              <a:t>Summary of Audit Outcomes; </a:t>
            </a:r>
          </a:p>
          <a:p>
            <a:pPr marL="342900" lvl="1" indent="-342900">
              <a:spcBef>
                <a:spcPts val="0"/>
              </a:spcBef>
              <a:spcAft>
                <a:spcPts val="2400"/>
              </a:spcAft>
              <a:buFontTx/>
              <a:buChar char="•"/>
            </a:pPr>
            <a:r>
              <a:rPr lang="en-US" altLang="en-US" dirty="0">
                <a:latin typeface="Arial" panose="020B0604020202020204" pitchFamily="34" charset="0"/>
                <a:cs typeface="Arial" panose="020B0604020202020204" pitchFamily="34" charset="0"/>
              </a:rPr>
              <a:t>Recommendations.</a:t>
            </a:r>
            <a:endParaRPr lang="en-GB" altLang="en-US" dirty="0">
              <a:latin typeface="Arial" panose="020B0604020202020204" pitchFamily="34" charset="0"/>
              <a:cs typeface="Arial" panose="020B0604020202020204" pitchFamily="34" charset="0"/>
            </a:endParaRPr>
          </a:p>
        </p:txBody>
      </p:sp>
      <p:sp>
        <p:nvSpPr>
          <p:cNvPr id="5" name="Title 1"/>
          <p:cNvSpPr txBox="1">
            <a:spLocks noGrp="1"/>
          </p:cNvSpPr>
          <p:nvPr>
            <p:ph type="title"/>
          </p:nvPr>
        </p:nvSpPr>
        <p:spPr>
          <a:xfrm>
            <a:off x="457200" y="228600"/>
            <a:ext cx="8229600" cy="1143000"/>
          </a:xfrm>
          <a:prstGeom prst="rect">
            <a:avLst/>
          </a:prstGeom>
          <a:solidFill>
            <a:schemeClr val="accent4"/>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600" dirty="0">
                <a:latin typeface="Arial" panose="020B0604020202020204" pitchFamily="34" charset="0"/>
                <a:cs typeface="Arial" panose="020B0604020202020204" pitchFamily="34" charset="0"/>
              </a:rPr>
              <a:t>Presentation Outline</a:t>
            </a:r>
          </a:p>
        </p:txBody>
      </p:sp>
      <p:sp>
        <p:nvSpPr>
          <p:cNvPr id="2" name="Slide Number Placeholder 1"/>
          <p:cNvSpPr>
            <a:spLocks noGrp="1"/>
          </p:cNvSpPr>
          <p:nvPr>
            <p:ph type="sldNum" sz="quarter" idx="12"/>
          </p:nvPr>
        </p:nvSpPr>
        <p:spPr/>
        <p:txBody>
          <a:bodyPr/>
          <a:lstStyle/>
          <a:p>
            <a:fld id="{9D56938B-8917-4869-91D0-F9F507C443EE}" type="slidenum">
              <a:rPr lang="en-US" smtClean="0"/>
              <a:pPr/>
              <a:t>2</a:t>
            </a:fld>
            <a:endParaRPr lang="en-US"/>
          </a:p>
        </p:txBody>
      </p:sp>
    </p:spTree>
    <p:extLst>
      <p:ext uri="{BB962C8B-B14F-4D97-AF65-F5344CB8AC3E}">
        <p14:creationId xmlns:p14="http://schemas.microsoft.com/office/powerpoint/2010/main" xmlns="" val="4061970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61646" y="-76200"/>
            <a:ext cx="7977554" cy="1143000"/>
          </a:xfrm>
        </p:spPr>
        <p:txBody>
          <a:bodyPr>
            <a:noAutofit/>
          </a:bodyPr>
          <a:lstStyle/>
          <a:p>
            <a:r>
              <a:rPr lang="en-US" altLang="en-US" sz="3200" dirty="0">
                <a:latin typeface="Arial" panose="020B0604020202020204" pitchFamily="34" charset="0"/>
                <a:cs typeface="Arial" panose="020B0604020202020204" pitchFamily="34" charset="0"/>
              </a:rPr>
              <a:t/>
            </a:r>
            <a:br>
              <a:rPr lang="en-US" altLang="en-US" sz="3200" dirty="0">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Promoting Good Governance</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58705790"/>
              </p:ext>
            </p:extLst>
          </p:nvPr>
        </p:nvGraphicFramePr>
        <p:xfrm>
          <a:off x="17929" y="1066800"/>
          <a:ext cx="8973672" cy="5289549"/>
        </p:xfrm>
        <a:graphic>
          <a:graphicData uri="http://schemas.openxmlformats.org/drawingml/2006/table">
            <a:tbl>
              <a:tblPr firstRow="1" bandRow="1">
                <a:tableStyleId>{5940675A-B579-460E-94D1-54222C63F5DA}</a:tableStyleId>
              </a:tblPr>
              <a:tblGrid>
                <a:gridCol w="1506071"/>
                <a:gridCol w="4430258"/>
                <a:gridCol w="1159972"/>
                <a:gridCol w="1877371"/>
              </a:tblGrid>
              <a:tr h="1403328">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696" marB="4569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696" marB="4569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696" marB="4569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696" marB="45696">
                    <a:solidFill>
                      <a:schemeClr val="accent4"/>
                    </a:solidFill>
                  </a:tcPr>
                </a:tc>
              </a:tr>
              <a:tr h="3886221">
                <a:tc>
                  <a:txBody>
                    <a:bodyPr/>
                    <a:lstStyle/>
                    <a:p>
                      <a:r>
                        <a:rPr lang="en-ZA" sz="2000" kern="1200" dirty="0" smtClean="0">
                          <a:solidFill>
                            <a:schemeClr val="tx1"/>
                          </a:solidFill>
                          <a:effectLst/>
                          <a:latin typeface="Arial" panose="020B0604020202020204" pitchFamily="34" charset="0"/>
                          <a:ea typeface="+mn-ea"/>
                          <a:cs typeface="Arial" panose="020B0604020202020204" pitchFamily="34" charset="0"/>
                        </a:rPr>
                        <a:t>An updated Strategic Risk Register maintained.</a:t>
                      </a:r>
                      <a:endParaRPr lang="en-US" sz="2000" b="0" dirty="0" smtClean="0">
                        <a:solidFill>
                          <a:schemeClr val="tx1"/>
                        </a:solidFill>
                        <a:latin typeface="Arial" panose="020B0604020202020204" pitchFamily="34" charset="0"/>
                        <a:cs typeface="Arial" panose="020B0604020202020204" pitchFamily="34" charset="0"/>
                      </a:endParaRPr>
                    </a:p>
                  </a:txBody>
                  <a:tcPr marL="91443" marR="91443" marT="45696" marB="45696"/>
                </a:tc>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Strategic Risk assessment was conducted. The assessment involve identification process, rating and development of mitigation</a:t>
                      </a:r>
                      <a:r>
                        <a:rPr lang="en-ZA" sz="2000" kern="1200" baseline="0" dirty="0" smtClean="0">
                          <a:solidFill>
                            <a:schemeClr val="tx1"/>
                          </a:solidFill>
                          <a:effectLst/>
                          <a:latin typeface="Arial" panose="020B0604020202020204" pitchFamily="34" charset="0"/>
                          <a:ea typeface="+mn-ea"/>
                          <a:cs typeface="Arial" panose="020B0604020202020204" pitchFamily="34" charset="0"/>
                        </a:rPr>
                        <a:t> plans.</a:t>
                      </a:r>
                    </a:p>
                    <a:p>
                      <a:pPr algn="just"/>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Strategic risk mitigation action plan progress reports were produced and submitted to National Treasury on a quarterly basis together with Performance Information.</a:t>
                      </a:r>
                      <a:endParaRPr lang="en-GB" sz="2000" kern="1200" baseline="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696" marB="45696"/>
                </a:tc>
                <a:tc>
                  <a:txBody>
                    <a:bodyPr/>
                    <a:lstStyle/>
                    <a:p>
                      <a:pPr algn="just"/>
                      <a:endParaRPr lang="en-GB" sz="2000" kern="1200" baseline="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696" marB="45696">
                    <a:solidFill>
                      <a:srgbClr val="00B050"/>
                    </a:solidFill>
                  </a:tcPr>
                </a:tc>
                <a:tc>
                  <a:txBody>
                    <a:bodyPr/>
                    <a:lstStyle/>
                    <a:p>
                      <a:pPr marL="0" indent="0">
                        <a:spcAft>
                          <a:spcPts val="1200"/>
                        </a:spcAft>
                        <a:buFont typeface="Arial" panose="020B0604020202020204" pitchFamily="34" charset="0"/>
                        <a:buNone/>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 </a:t>
                      </a:r>
                    </a:p>
                  </a:txBody>
                  <a:tcPr marL="91443" marR="91443" marT="45696" marB="45696"/>
                </a:tc>
              </a:tr>
            </a:tbl>
          </a:graphicData>
        </a:graphic>
      </p:graphicFrame>
      <p:sp>
        <p:nvSpPr>
          <p:cNvPr id="10254"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FFD2B94-4AA4-4F5E-8889-FDDF5A26D11B}" type="slidenum">
              <a:rPr lang="en-US" altLang="en-US" sz="1400" smtClean="0">
                <a:ea typeface="ＭＳ Ｐゴシック" pitchFamily="34" charset="-128"/>
              </a:rPr>
              <a:pPr>
                <a:spcBef>
                  <a:spcPct val="0"/>
                </a:spcBef>
                <a:buFontTx/>
                <a:buNone/>
              </a:pPr>
              <a:t>20</a:t>
            </a:fld>
            <a:endParaRPr lang="en-US" altLang="en-US" sz="1400" smtClean="0">
              <a:ea typeface="ＭＳ Ｐゴシック" pitchFamily="34" charset="-128"/>
            </a:endParaRPr>
          </a:p>
        </p:txBody>
      </p:sp>
    </p:spTree>
    <p:extLst>
      <p:ext uri="{BB962C8B-B14F-4D97-AF65-F5344CB8AC3E}">
        <p14:creationId xmlns:p14="http://schemas.microsoft.com/office/powerpoint/2010/main" xmlns="" val="3850582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61646" y="-228600"/>
            <a:ext cx="7977554" cy="838200"/>
          </a:xfrm>
        </p:spPr>
        <p:txBody>
          <a:bodyPr>
            <a:noAutofit/>
          </a:bodyPr>
          <a:lstStyle/>
          <a:p>
            <a:r>
              <a:rPr lang="en-US" altLang="en-US" sz="3200" dirty="0" smtClean="0">
                <a:latin typeface="Arial" panose="020B0604020202020204" pitchFamily="34" charset="0"/>
                <a:cs typeface="Arial" panose="020B0604020202020204" pitchFamily="34" charset="0"/>
              </a:rPr>
              <a:t>Promoting </a:t>
            </a:r>
            <a:r>
              <a:rPr lang="en-US" altLang="en-US" sz="3200" dirty="0">
                <a:latin typeface="Arial" panose="020B0604020202020204" pitchFamily="34" charset="0"/>
                <a:cs typeface="Arial" panose="020B0604020202020204" pitchFamily="34" charset="0"/>
              </a:rPr>
              <a:t>Good Governance</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20445140"/>
              </p:ext>
            </p:extLst>
          </p:nvPr>
        </p:nvGraphicFramePr>
        <p:xfrm>
          <a:off x="17930" y="609600"/>
          <a:ext cx="9126070" cy="5973984"/>
        </p:xfrm>
        <a:graphic>
          <a:graphicData uri="http://schemas.openxmlformats.org/drawingml/2006/table">
            <a:tbl>
              <a:tblPr firstRow="1" bandRow="1">
                <a:tableStyleId>{5940675A-B579-460E-94D1-54222C63F5DA}</a:tableStyleId>
              </a:tblPr>
              <a:tblGrid>
                <a:gridCol w="1506071"/>
                <a:gridCol w="4953000"/>
                <a:gridCol w="914400"/>
                <a:gridCol w="1752599"/>
              </a:tblGrid>
              <a:tr h="975018">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696" marB="4569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696" marB="4569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696" marB="4569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696" marB="45696">
                    <a:solidFill>
                      <a:schemeClr val="accent4"/>
                    </a:solidFill>
                  </a:tcPr>
                </a:tc>
              </a:tr>
              <a:tr h="4816182">
                <a:tc>
                  <a:txBody>
                    <a:bodyPr/>
                    <a:lstStyle/>
                    <a:p>
                      <a:r>
                        <a:rPr lang="en-ZA" sz="2000" kern="1200" dirty="0" smtClean="0">
                          <a:solidFill>
                            <a:schemeClr val="tx1"/>
                          </a:solidFill>
                          <a:effectLst/>
                          <a:latin typeface="Arial" panose="020B0604020202020204" pitchFamily="34" charset="0"/>
                          <a:ea typeface="+mn-ea"/>
                          <a:cs typeface="Arial" panose="020B0604020202020204" pitchFamily="34" charset="0"/>
                        </a:rPr>
                        <a:t>An updated Operational Risk Register maintained (Head Office).</a:t>
                      </a:r>
                      <a:endParaRPr lang="en-US" sz="2000" b="0" dirty="0" smtClean="0">
                        <a:solidFill>
                          <a:schemeClr val="tx1"/>
                        </a:solidFill>
                        <a:latin typeface="Arial" panose="020B0604020202020204" pitchFamily="34" charset="0"/>
                        <a:cs typeface="Arial" panose="020B0604020202020204" pitchFamily="34" charset="0"/>
                      </a:endParaRPr>
                    </a:p>
                  </a:txBody>
                  <a:tcPr marL="91443" marR="91443" marT="45696" marB="45696"/>
                </a:tc>
                <a:tc>
                  <a:txBody>
                    <a:bodyPr/>
                    <a:lstStyle/>
                    <a:p>
                      <a:pPr marL="342900" indent="-34290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Operational Risk assessments were conducted for </a:t>
                      </a:r>
                      <a:r>
                        <a:rPr lang="en-ZA" sz="2000" b="0" i="0" kern="1200" dirty="0" smtClean="0">
                          <a:solidFill>
                            <a:schemeClr val="tx1"/>
                          </a:solidFill>
                          <a:effectLst/>
                          <a:latin typeface="Arial" panose="020B0604020202020204" pitchFamily="34" charset="0"/>
                          <a:ea typeface="+mn-ea"/>
                          <a:cs typeface="Arial" panose="020B0604020202020204" pitchFamily="34" charset="0"/>
                        </a:rPr>
                        <a:t>ICT, Fraud and Compliance, Corporate Services, Communication</a:t>
                      </a:r>
                      <a:r>
                        <a:rPr lang="en-ZA" sz="2000" b="0" i="0" kern="1200" baseline="0" dirty="0" smtClean="0">
                          <a:solidFill>
                            <a:schemeClr val="tx1"/>
                          </a:solidFill>
                          <a:effectLst/>
                          <a:latin typeface="Arial" panose="020B0604020202020204" pitchFamily="34" charset="0"/>
                          <a:ea typeface="+mn-ea"/>
                          <a:cs typeface="Arial" panose="020B0604020202020204" pitchFamily="34" charset="0"/>
                        </a:rPr>
                        <a:t> and Marketing, Internal Audit and Risk Management and Grants Administration.</a:t>
                      </a:r>
                    </a:p>
                    <a:p>
                      <a:pPr marL="342900" indent="-342900" algn="just">
                        <a:buFont typeface="Wingdings" panose="05000000000000000000" pitchFamily="2" charset="2"/>
                        <a:buChar char="ü"/>
                      </a:pPr>
                      <a:r>
                        <a:rPr lang="en-ZA" sz="2000" b="0" kern="1200" baseline="0" dirty="0" smtClean="0">
                          <a:solidFill>
                            <a:schemeClr val="tx1"/>
                          </a:solidFill>
                          <a:effectLst/>
                          <a:latin typeface="Arial" panose="020B0604020202020204" pitchFamily="34" charset="0"/>
                          <a:ea typeface="+mn-ea"/>
                          <a:cs typeface="Arial" panose="020B0604020202020204" pitchFamily="34" charset="0"/>
                        </a:rPr>
                        <a:t>Risk assessments for the following branches were partially completed:</a:t>
                      </a:r>
                    </a:p>
                    <a:p>
                      <a:pPr marL="742950" lvl="1" indent="-285750" algn="just">
                        <a:buFont typeface="Arial" panose="020B0604020202020204" pitchFamily="34" charset="0"/>
                        <a:buChar char="•"/>
                      </a:pPr>
                      <a:r>
                        <a:rPr lang="en-ZA" sz="2000" b="0" kern="1200" baseline="0" dirty="0" smtClean="0">
                          <a:solidFill>
                            <a:schemeClr val="tx1"/>
                          </a:solidFill>
                          <a:effectLst/>
                          <a:latin typeface="Arial" panose="020B0604020202020204" pitchFamily="34" charset="0"/>
                          <a:ea typeface="+mn-ea"/>
                          <a:cs typeface="Arial" panose="020B0604020202020204" pitchFamily="34" charset="0"/>
                        </a:rPr>
                        <a:t>Financial management</a:t>
                      </a:r>
                    </a:p>
                    <a:p>
                      <a:pPr marL="742950" lvl="1" indent="-285750" algn="just">
                        <a:buFont typeface="Arial" panose="020B0604020202020204" pitchFamily="34" charset="0"/>
                        <a:buChar char="•"/>
                      </a:pPr>
                      <a:r>
                        <a:rPr lang="en-ZA" sz="2000" b="0" kern="1200" baseline="0" dirty="0" smtClean="0">
                          <a:solidFill>
                            <a:schemeClr val="tx1"/>
                          </a:solidFill>
                          <a:effectLst/>
                          <a:latin typeface="Arial" panose="020B0604020202020204" pitchFamily="34" charset="0"/>
                          <a:ea typeface="+mn-ea"/>
                          <a:cs typeface="Arial" panose="020B0604020202020204" pitchFamily="34" charset="0"/>
                        </a:rPr>
                        <a:t>Strategy and Business Development.</a:t>
                      </a:r>
                    </a:p>
                    <a:p>
                      <a:pPr marL="342900" indent="-34290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Operational risk mitigation action plan progress reports were produced for </a:t>
                      </a:r>
                      <a:r>
                        <a:rPr lang="en-ZA" sz="2000" b="0" i="0" kern="1200" dirty="0" smtClean="0">
                          <a:solidFill>
                            <a:schemeClr val="tx1"/>
                          </a:solidFill>
                          <a:effectLst/>
                          <a:latin typeface="Arial" panose="020B0604020202020204" pitchFamily="34" charset="0"/>
                          <a:ea typeface="+mn-ea"/>
                          <a:cs typeface="Arial" panose="020B0604020202020204" pitchFamily="34" charset="0"/>
                        </a:rPr>
                        <a:t>Grants Administration, ICT, Communication and Marketing, and Fraud and Compliance.</a:t>
                      </a:r>
                      <a:endParaRPr lang="en-GB" sz="2000" b="0" i="0" kern="1200" baseline="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696" marB="45696"/>
                </a:tc>
                <a:tc>
                  <a:txBody>
                    <a:bodyPr/>
                    <a:lstStyle/>
                    <a:p>
                      <a:pPr algn="just"/>
                      <a:endParaRPr lang="en-GB" sz="2000" kern="1200" baseline="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696" marB="45696">
                    <a:solidFill>
                      <a:schemeClr val="accent4"/>
                    </a:solidFill>
                  </a:tcPr>
                </a:tc>
                <a:tc>
                  <a:txBody>
                    <a:bodyPr/>
                    <a:lstStyle/>
                    <a:p>
                      <a:pPr marL="0" indent="0">
                        <a:spcAft>
                          <a:spcPts val="1200"/>
                        </a:spcAft>
                        <a:buFont typeface="Arial" panose="020B0604020202020204" pitchFamily="34" charset="0"/>
                        <a:buNone/>
                      </a:pPr>
                      <a:endParaRPr lang="en-ZA" sz="2000" kern="1200" baseline="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696" marB="45696"/>
                </a:tc>
              </a:tr>
            </a:tbl>
          </a:graphicData>
        </a:graphic>
      </p:graphicFrame>
      <p:sp>
        <p:nvSpPr>
          <p:cNvPr id="10254" name="Slide Number Placeholder 1"/>
          <p:cNvSpPr>
            <a:spLocks noGrp="1"/>
          </p:cNvSpPr>
          <p:nvPr>
            <p:ph type="sldNum" sz="quarter" idx="4294967295"/>
          </p:nvPr>
        </p:nvSpPr>
        <p:spPr>
          <a:xfrm>
            <a:off x="6858000" y="594360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FFD2B94-4AA4-4F5E-8889-FDDF5A26D11B}" type="slidenum">
              <a:rPr lang="en-US" altLang="en-US" sz="1400" smtClean="0">
                <a:ea typeface="ＭＳ Ｐゴシック" pitchFamily="34" charset="-128"/>
              </a:rPr>
              <a:pPr>
                <a:spcBef>
                  <a:spcPct val="0"/>
                </a:spcBef>
                <a:buFontTx/>
                <a:buNone/>
              </a:pPr>
              <a:t>21</a:t>
            </a:fld>
            <a:endParaRPr lang="en-US" altLang="en-US" sz="1400" dirty="0" smtClean="0">
              <a:ea typeface="ＭＳ Ｐゴシック" pitchFamily="34" charset="-128"/>
            </a:endParaRPr>
          </a:p>
        </p:txBody>
      </p:sp>
    </p:spTree>
    <p:extLst>
      <p:ext uri="{BB962C8B-B14F-4D97-AF65-F5344CB8AC3E}">
        <p14:creationId xmlns:p14="http://schemas.microsoft.com/office/powerpoint/2010/main" xmlns="" val="1879932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85446" y="-304800"/>
            <a:ext cx="8053754" cy="1143000"/>
          </a:xfrm>
        </p:spPr>
        <p:txBody>
          <a:bodyPr/>
          <a:lstStyle/>
          <a:p>
            <a:r>
              <a:rPr lang="en-US" altLang="en-US" sz="3200" b="1" dirty="0" smtClean="0">
                <a:latin typeface="Arial" panose="020B0604020202020204" pitchFamily="34" charset="0"/>
                <a:cs typeface="Arial" panose="020B0604020202020204" pitchFamily="34" charset="0"/>
              </a:rPr>
              <a:t>Effective Human Resource Management</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20438037"/>
              </p:ext>
            </p:extLst>
          </p:nvPr>
        </p:nvGraphicFramePr>
        <p:xfrm>
          <a:off x="228600" y="743687"/>
          <a:ext cx="8806962" cy="5276113"/>
        </p:xfrm>
        <a:graphic>
          <a:graphicData uri="http://schemas.openxmlformats.org/drawingml/2006/table">
            <a:tbl>
              <a:tblPr firstRow="1" bandRow="1">
                <a:tableStyleId>{5940675A-B579-460E-94D1-54222C63F5DA}</a:tableStyleId>
              </a:tblPr>
              <a:tblGrid>
                <a:gridCol w="1524000"/>
                <a:gridCol w="4343400"/>
                <a:gridCol w="1143000"/>
                <a:gridCol w="1796562"/>
              </a:tblGrid>
              <a:tr h="1307372">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23" marB="45723">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23" marB="45723">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23" marB="45723">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kern="1200" dirty="0" smtClean="0">
                          <a:solidFill>
                            <a:schemeClr val="tx1"/>
                          </a:solidFill>
                          <a:latin typeface="Arial" panose="020B0604020202020204" pitchFamily="34" charset="0"/>
                          <a:ea typeface="+mn-ea"/>
                          <a:cs typeface="Arial" panose="020B0604020202020204" pitchFamily="34" charset="0"/>
                        </a:rPr>
                        <a:t>Reasons for </a:t>
                      </a:r>
                      <a:r>
                        <a:rPr lang="en-US" sz="2000" b="1" dirty="0" smtClean="0">
                          <a:solidFill>
                            <a:schemeClr val="tx1"/>
                          </a:solidFill>
                          <a:effectLst/>
                          <a:latin typeface="Arial" panose="020B0604020202020204" pitchFamily="34" charset="0"/>
                          <a:cs typeface="Arial" panose="020B0604020202020204" pitchFamily="34" charset="0"/>
                        </a:rPr>
                        <a:t>under achievement</a:t>
                      </a:r>
                      <a:endParaRPr lang="en-US" sz="2000" b="1" kern="1200" dirty="0" smtClean="0">
                        <a:solidFill>
                          <a:schemeClr val="tx1"/>
                        </a:solidFill>
                        <a:latin typeface="Arial" panose="020B0604020202020204" pitchFamily="34" charset="0"/>
                        <a:ea typeface="+mn-ea"/>
                        <a:cs typeface="Arial" panose="020B0604020202020204" pitchFamily="34" charset="0"/>
                      </a:endParaRPr>
                    </a:p>
                  </a:txBody>
                  <a:tcPr marL="91443" marR="91443" marT="45723" marB="45723">
                    <a:solidFill>
                      <a:schemeClr val="accent4"/>
                    </a:solidFill>
                  </a:tcPr>
                </a:tc>
              </a:tr>
              <a:tr h="3968741">
                <a:tc>
                  <a:txBody>
                    <a:bodyPr/>
                    <a:lstStyle/>
                    <a:p>
                      <a:r>
                        <a:rPr lang="en-US" sz="2000" kern="1200" dirty="0" smtClean="0">
                          <a:solidFill>
                            <a:schemeClr val="tx1"/>
                          </a:solidFill>
                          <a:effectLst/>
                          <a:latin typeface="Arial" panose="020B0604020202020204" pitchFamily="34" charset="0"/>
                          <a:ea typeface="+mn-ea"/>
                          <a:cs typeface="Arial" panose="020B0604020202020204" pitchFamily="34" charset="0"/>
                        </a:rPr>
                        <a:t>HR Plan reviewed</a:t>
                      </a:r>
                    </a:p>
                    <a:p>
                      <a:r>
                        <a:rPr lang="en-US" sz="2000" kern="1200" dirty="0" smtClean="0">
                          <a:solidFill>
                            <a:schemeClr val="tx1"/>
                          </a:solidFill>
                          <a:effectLst/>
                          <a:latin typeface="Arial" panose="020B0604020202020204" pitchFamily="34" charset="0"/>
                          <a:ea typeface="+mn-ea"/>
                          <a:cs typeface="Arial" panose="020B0604020202020204" pitchFamily="34" charset="0"/>
                        </a:rPr>
                        <a:t>(focusing on the</a:t>
                      </a:r>
                    </a:p>
                    <a:p>
                      <a:r>
                        <a:rPr lang="en-US" sz="2000" kern="1200" dirty="0" smtClean="0">
                          <a:solidFill>
                            <a:schemeClr val="tx1"/>
                          </a:solidFill>
                          <a:effectLst/>
                          <a:latin typeface="Arial" panose="020B0604020202020204" pitchFamily="34" charset="0"/>
                          <a:ea typeface="+mn-ea"/>
                          <a:cs typeface="Arial" panose="020B0604020202020204" pitchFamily="34" charset="0"/>
                        </a:rPr>
                        <a:t>payment systems).</a:t>
                      </a:r>
                      <a:endParaRPr lang="en-US" sz="2000" b="0" dirty="0" smtClean="0">
                        <a:solidFill>
                          <a:schemeClr val="tx1"/>
                        </a:solidFill>
                        <a:latin typeface="Arial" panose="020B0604020202020204" pitchFamily="34" charset="0"/>
                        <a:cs typeface="Arial" panose="020B0604020202020204" pitchFamily="34" charset="0"/>
                      </a:endParaRPr>
                    </a:p>
                  </a:txBody>
                  <a:tcPr marL="91443" marR="91443" marT="45723" marB="45723"/>
                </a:tc>
                <a:tc>
                  <a:txBody>
                    <a:bodyPr/>
                    <a:lstStyle/>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HR Plan was reviewed and approved.</a:t>
                      </a:r>
                    </a:p>
                    <a:p>
                      <a:pPr algn="just"/>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r>
                        <a:rPr lang="en-US" sz="2000" b="1" kern="1200" dirty="0" smtClean="0">
                          <a:solidFill>
                            <a:schemeClr val="tx1"/>
                          </a:solidFill>
                          <a:effectLst/>
                          <a:latin typeface="Arial" panose="020B0604020202020204" pitchFamily="34" charset="0"/>
                          <a:ea typeface="+mn-ea"/>
                          <a:cs typeface="Arial" panose="020B0604020202020204" pitchFamily="34" charset="0"/>
                        </a:rPr>
                        <a:t>The review focused on:</a:t>
                      </a:r>
                    </a:p>
                    <a:p>
                      <a:pPr marL="342900" indent="-342900" algn="just" defTabSz="914400" rtl="0" eaLnBrk="1" latinLnBrk="0" hangingPunct="1">
                        <a:buFont typeface="Wingdings" panose="05000000000000000000" pitchFamily="2" charset="2"/>
                        <a:buChar char="ü"/>
                      </a:pPr>
                      <a:r>
                        <a:rPr lang="en-US" sz="2000" kern="1200" dirty="0" smtClean="0">
                          <a:solidFill>
                            <a:schemeClr val="tx1"/>
                          </a:solidFill>
                          <a:effectLst/>
                          <a:latin typeface="Arial" panose="020B0604020202020204" pitchFamily="34" charset="0"/>
                          <a:ea typeface="+mn-ea"/>
                          <a:cs typeface="Arial" panose="020B0604020202020204" pitchFamily="34" charset="0"/>
                        </a:rPr>
                        <a:t>Business process based on steps in the biometrics;</a:t>
                      </a:r>
                    </a:p>
                    <a:p>
                      <a:pPr marL="342900" indent="-342900" algn="just">
                        <a:buFont typeface="Wingdings" panose="05000000000000000000" pitchFamily="2" charset="2"/>
                        <a:buChar char="ü"/>
                      </a:pPr>
                      <a:r>
                        <a:rPr lang="en-US" sz="2000" kern="1200" dirty="0" smtClean="0">
                          <a:solidFill>
                            <a:schemeClr val="tx1"/>
                          </a:solidFill>
                          <a:effectLst/>
                          <a:latin typeface="Arial" panose="020B0604020202020204" pitchFamily="34" charset="0"/>
                          <a:ea typeface="+mn-ea"/>
                          <a:cs typeface="Arial" panose="020B0604020202020204" pitchFamily="34" charset="0"/>
                        </a:rPr>
                        <a:t>Time and motion studies; and</a:t>
                      </a:r>
                    </a:p>
                    <a:p>
                      <a:pPr marL="342900" indent="-342900" algn="just">
                        <a:buFont typeface="Wingdings" panose="05000000000000000000" pitchFamily="2" charset="2"/>
                        <a:buChar char="ü"/>
                      </a:pPr>
                      <a:r>
                        <a:rPr lang="en-US" sz="2000" kern="1200" baseline="0" dirty="0" smtClean="0">
                          <a:solidFill>
                            <a:schemeClr val="tx1"/>
                          </a:solidFill>
                          <a:effectLst/>
                          <a:latin typeface="Arial" panose="020B0604020202020204" pitchFamily="34" charset="0"/>
                          <a:ea typeface="+mn-ea"/>
                          <a:cs typeface="Arial" panose="020B0604020202020204" pitchFamily="34" charset="0"/>
                        </a:rPr>
                        <a:t>Norms and standard were developed for each activity in biometrics.</a:t>
                      </a:r>
                    </a:p>
                  </a:txBody>
                  <a:tcPr marL="91443" marR="91443" marT="45723" marB="45723"/>
                </a:tc>
                <a:tc>
                  <a:txBody>
                    <a:bodyPr/>
                    <a:lstStyle/>
                    <a:p>
                      <a:pPr marL="0" indent="0" algn="just">
                        <a:buFont typeface="Arial" panose="020B0604020202020204" pitchFamily="34" charset="0"/>
                        <a:buNone/>
                      </a:pPr>
                      <a:endParaRPr lang="en-US" sz="2000" kern="1200" baseline="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723" marB="45723">
                    <a:solidFill>
                      <a:schemeClr val="accent6"/>
                    </a:solidFill>
                  </a:tcPr>
                </a:tc>
                <a:tc>
                  <a:txBody>
                    <a:bodyPr/>
                    <a:lstStyle/>
                    <a:p>
                      <a:pPr marL="0" indent="0">
                        <a:spcAft>
                          <a:spcPts val="1200"/>
                        </a:spcAft>
                        <a:buFont typeface="Arial" panose="020B0604020202020204" pitchFamily="34" charset="0"/>
                        <a:buNone/>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 </a:t>
                      </a:r>
                    </a:p>
                    <a:p>
                      <a:pPr marL="0" indent="0">
                        <a:spcAft>
                          <a:spcPts val="1200"/>
                        </a:spcAft>
                        <a:buFont typeface="Arial" panose="020B0604020202020204" pitchFamily="34" charset="0"/>
                        <a:buNone/>
                      </a:pPr>
                      <a:endParaRPr lang="en-US" sz="2000" kern="1200" dirty="0" smtClean="0">
                        <a:solidFill>
                          <a:schemeClr val="tx1"/>
                        </a:solidFill>
                        <a:latin typeface="Arial" panose="020B0604020202020204" pitchFamily="34" charset="0"/>
                        <a:ea typeface="+mn-ea"/>
                        <a:cs typeface="Arial" panose="020B0604020202020204" pitchFamily="34" charset="0"/>
                      </a:endParaRPr>
                    </a:p>
                  </a:txBody>
                  <a:tcPr marL="91443" marR="91443" marT="45723" marB="45723"/>
                </a:tc>
              </a:tr>
            </a:tbl>
          </a:graphicData>
        </a:graphic>
      </p:graphicFrame>
      <p:sp>
        <p:nvSpPr>
          <p:cNvPr id="13329" name="Slide Number Placeholder 1"/>
          <p:cNvSpPr>
            <a:spLocks noGrp="1"/>
          </p:cNvSpPr>
          <p:nvPr>
            <p:ph type="sldNum" sz="quarter" idx="4294967295"/>
          </p:nvPr>
        </p:nvSpPr>
        <p:spPr>
          <a:xfrm>
            <a:off x="6629400" y="6492875"/>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7BD74BC-E847-490C-BE2C-08A535A35058}" type="slidenum">
              <a:rPr lang="en-US" altLang="en-US" sz="1400" smtClean="0">
                <a:solidFill>
                  <a:srgbClr val="000000"/>
                </a:solidFill>
                <a:ea typeface="ＭＳ Ｐゴシック" pitchFamily="34" charset="-128"/>
              </a:rPr>
              <a:pPr>
                <a:spcBef>
                  <a:spcPct val="0"/>
                </a:spcBef>
                <a:buFontTx/>
                <a:buNone/>
              </a:pPr>
              <a:t>22</a:t>
            </a:fld>
            <a:endParaRPr lang="en-US" altLang="en-US" sz="1400" dirty="0" smtClean="0">
              <a:solidFill>
                <a:srgbClr val="000000"/>
              </a:solidFill>
              <a:ea typeface="ＭＳ Ｐゴシック" pitchFamily="34" charset="-128"/>
            </a:endParaRPr>
          </a:p>
        </p:txBody>
      </p:sp>
    </p:spTree>
    <p:extLst>
      <p:ext uri="{BB962C8B-B14F-4D97-AF65-F5344CB8AC3E}">
        <p14:creationId xmlns:p14="http://schemas.microsoft.com/office/powerpoint/2010/main" xmlns="" val="591463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37846" y="-304800"/>
            <a:ext cx="8053754" cy="1143000"/>
          </a:xfrm>
        </p:spPr>
        <p:txBody>
          <a:bodyPr/>
          <a:lstStyle/>
          <a:p>
            <a:r>
              <a:rPr lang="en-US" altLang="en-US" sz="3200" b="1" dirty="0" smtClean="0">
                <a:latin typeface="Arial" panose="020B0604020202020204" pitchFamily="34" charset="0"/>
                <a:cs typeface="Arial" panose="020B0604020202020204" pitchFamily="34" charset="0"/>
              </a:rPr>
              <a:t>Effective Human Resource Management</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95932589"/>
              </p:ext>
            </p:extLst>
          </p:nvPr>
        </p:nvGraphicFramePr>
        <p:xfrm>
          <a:off x="76200" y="533400"/>
          <a:ext cx="9067800" cy="5992393"/>
        </p:xfrm>
        <a:graphic>
          <a:graphicData uri="http://schemas.openxmlformats.org/drawingml/2006/table">
            <a:tbl>
              <a:tblPr firstRow="1" bandRow="1">
                <a:tableStyleId>{5940675A-B579-460E-94D1-54222C63F5DA}</a:tableStyleId>
              </a:tblPr>
              <a:tblGrid>
                <a:gridCol w="2006685"/>
                <a:gridCol w="4240219"/>
                <a:gridCol w="937932"/>
                <a:gridCol w="1882964"/>
              </a:tblGrid>
              <a:tr h="1024147">
                <a:tc>
                  <a:txBody>
                    <a:bodyPr/>
                    <a:lstStyle/>
                    <a:p>
                      <a:pP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23" marB="45723">
                    <a:solidFill>
                      <a:schemeClr val="accent4"/>
                    </a:solidFill>
                  </a:tcPr>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23" marB="45723">
                    <a:solidFill>
                      <a:schemeClr val="accent4"/>
                    </a:solidFill>
                  </a:tcPr>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23" marB="45723">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23" marB="45723">
                    <a:solidFill>
                      <a:schemeClr val="accent4"/>
                    </a:solidFill>
                  </a:tcPr>
                </a:tc>
              </a:tr>
              <a:tr h="1706902">
                <a:tc>
                  <a:txBody>
                    <a:bodyPr/>
                    <a:lstStyle/>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Capacity model</a:t>
                      </a:r>
                    </a:p>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reviewed (focusing on the payment system).</a:t>
                      </a:r>
                      <a:endParaRPr lang="en-US" sz="2000" dirty="0">
                        <a:effectLst/>
                        <a:latin typeface="Arial" panose="020B0604020202020204" pitchFamily="34" charset="0"/>
                        <a:cs typeface="Arial" panose="020B0604020202020204" pitchFamily="34" charset="0"/>
                      </a:endParaRPr>
                    </a:p>
                  </a:txBody>
                  <a:tcPr marL="68580" marR="68580" marT="0" marB="0"/>
                </a:tc>
                <a:tc>
                  <a:txBody>
                    <a:bodyPr/>
                    <a:lstStyle/>
                    <a:p>
                      <a:pPr marL="342900" indent="-34290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The capacity model was reviewed and approved by the Acting CEO. </a:t>
                      </a:r>
                    </a:p>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The model was reviewed to determine the number of posts/staff required at each Local Office based on the standardised and improved business processes.</a:t>
                      </a:r>
                      <a:endParaRPr lang="en-US" sz="2000" dirty="0" smtClean="0">
                        <a:effectLst/>
                        <a:latin typeface="Arial" panose="020B0604020202020204" pitchFamily="34" charset="0"/>
                        <a:cs typeface="Arial" panose="020B0604020202020204" pitchFamily="34" charset="0"/>
                      </a:endParaRPr>
                    </a:p>
                  </a:txBody>
                  <a:tcPr marL="68580" marR="68580" marT="0" marB="0"/>
                </a:tc>
                <a:tc>
                  <a:txBody>
                    <a:bodyPr/>
                    <a:lstStyle/>
                    <a:p>
                      <a:pPr algn="just"/>
                      <a:endParaRPr lang="en-US" sz="2000" dirty="0">
                        <a:effectLst/>
                        <a:latin typeface="Arial" panose="020B0604020202020204" pitchFamily="34" charset="0"/>
                        <a:cs typeface="Arial" panose="020B0604020202020204" pitchFamily="34" charset="0"/>
                      </a:endParaRPr>
                    </a:p>
                  </a:txBody>
                  <a:tcPr marL="68580" marR="68580" marT="0" marB="0">
                    <a:solidFill>
                      <a:schemeClr val="accent6"/>
                    </a:solidFill>
                  </a:tcPr>
                </a:tc>
                <a:tc>
                  <a:txBody>
                    <a:bodyPr/>
                    <a:lstStyle/>
                    <a:p>
                      <a:pPr marL="0" indent="0">
                        <a:spcAft>
                          <a:spcPts val="1200"/>
                        </a:spcAft>
                        <a:buFont typeface="Arial" panose="020B0604020202020204" pitchFamily="34" charset="0"/>
                        <a:buNone/>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 </a:t>
                      </a:r>
                    </a:p>
                    <a:p>
                      <a:pPr marL="0" indent="0" algn="just">
                        <a:spcAft>
                          <a:spcPts val="1200"/>
                        </a:spcAft>
                        <a:buFont typeface="Arial" panose="020B0604020202020204" pitchFamily="34" charset="0"/>
                        <a:buNone/>
                      </a:pPr>
                      <a:endParaRPr lang="en-US" sz="2000" kern="1200" dirty="0" smtClean="0">
                        <a:solidFill>
                          <a:schemeClr val="tx1"/>
                        </a:solidFill>
                        <a:latin typeface="Arial" panose="020B0604020202020204" pitchFamily="34" charset="0"/>
                        <a:ea typeface="+mn-ea"/>
                        <a:cs typeface="Arial" panose="020B0604020202020204" pitchFamily="34" charset="0"/>
                      </a:endParaRPr>
                    </a:p>
                  </a:txBody>
                  <a:tcPr marL="91443" marR="91443" marT="45723" marB="45723"/>
                </a:tc>
              </a:tr>
              <a:tr h="1706902">
                <a:tc>
                  <a:txBody>
                    <a:bodyPr/>
                    <a:lstStyle/>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95% of funded</a:t>
                      </a:r>
                    </a:p>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posts filled.</a:t>
                      </a:r>
                      <a:endParaRPr lang="en-US" sz="2000" b="0" dirty="0" smtClean="0">
                        <a:solidFill>
                          <a:schemeClr val="tx1"/>
                        </a:solidFill>
                        <a:latin typeface="Arial" panose="020B0604020202020204" pitchFamily="34" charset="0"/>
                        <a:cs typeface="Arial" panose="020B0604020202020204" pitchFamily="34" charset="0"/>
                      </a:endParaRPr>
                    </a:p>
                  </a:txBody>
                  <a:tcPr marL="91443" marR="91443" marT="45723" marB="45723"/>
                </a:tc>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95% of funded posts were filled.</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20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SASSA had 8 800 employees at the end of March 2018. These positions include</a:t>
                      </a:r>
                      <a:r>
                        <a:rPr lang="en-ZA" sz="2000" kern="1200" baseline="0" dirty="0" smtClean="0">
                          <a:solidFill>
                            <a:schemeClr val="tx1"/>
                          </a:solidFill>
                          <a:effectLst/>
                          <a:latin typeface="Arial" panose="020B0604020202020204" pitchFamily="34" charset="0"/>
                          <a:ea typeface="+mn-ea"/>
                          <a:cs typeface="Arial" panose="020B0604020202020204" pitchFamily="34" charset="0"/>
                        </a:rPr>
                        <a:t> </a:t>
                      </a:r>
                      <a:r>
                        <a:rPr lang="en-ZA" sz="2000" kern="1200" dirty="0" smtClean="0">
                          <a:solidFill>
                            <a:schemeClr val="tx1"/>
                          </a:solidFill>
                          <a:effectLst/>
                          <a:latin typeface="Arial" panose="020B0604020202020204" pitchFamily="34" charset="0"/>
                          <a:ea typeface="+mn-ea"/>
                          <a:cs typeface="Arial" panose="020B0604020202020204" pitchFamily="34" charset="0"/>
                        </a:rPr>
                        <a:t>397 contracts (EPWP -182), interns (39)</a:t>
                      </a:r>
                      <a:r>
                        <a:rPr lang="en-ZA" sz="2000" kern="1200" baseline="0" dirty="0" smtClean="0">
                          <a:solidFill>
                            <a:schemeClr val="tx1"/>
                          </a:solidFill>
                          <a:effectLst/>
                          <a:latin typeface="Arial" panose="020B0604020202020204" pitchFamily="34" charset="0"/>
                          <a:ea typeface="+mn-ea"/>
                          <a:cs typeface="Arial" panose="020B0604020202020204" pitchFamily="34" charset="0"/>
                        </a:rPr>
                        <a:t> and </a:t>
                      </a:r>
                      <a:r>
                        <a:rPr lang="en-ZA" sz="2000" kern="1200" dirty="0" smtClean="0">
                          <a:solidFill>
                            <a:schemeClr val="tx1"/>
                          </a:solidFill>
                          <a:effectLst/>
                          <a:latin typeface="Arial" panose="020B0604020202020204" pitchFamily="34" charset="0"/>
                          <a:ea typeface="+mn-ea"/>
                          <a:cs typeface="Arial" panose="020B0604020202020204" pitchFamily="34" charset="0"/>
                        </a:rPr>
                        <a:t>other contracts (176).  </a:t>
                      </a:r>
                      <a:endParaRPr lang="en-US" sz="2000" dirty="0" smtClean="0">
                        <a:effectLst/>
                        <a:latin typeface="Arial" panose="020B0604020202020204" pitchFamily="34" charset="0"/>
                        <a:cs typeface="Arial" panose="020B0604020202020204" pitchFamily="34" charset="0"/>
                      </a:endParaRPr>
                    </a:p>
                  </a:txBody>
                  <a:tcPr marL="91443" marR="91443" marT="45723" marB="45723"/>
                </a:tc>
                <a:tc>
                  <a:txBody>
                    <a:bodyPr/>
                    <a:lstStyle/>
                    <a:p>
                      <a:pPr algn="just"/>
                      <a:endParaRPr lang="en-US" sz="2000" kern="1200" dirty="0" smtClean="0">
                        <a:solidFill>
                          <a:schemeClr val="tx1"/>
                        </a:solidFill>
                        <a:latin typeface="Arial" panose="020B0604020202020204" pitchFamily="34" charset="0"/>
                        <a:ea typeface="+mn-ea"/>
                        <a:cs typeface="Arial" panose="020B0604020202020204" pitchFamily="34" charset="0"/>
                      </a:endParaRPr>
                    </a:p>
                  </a:txBody>
                  <a:tcPr marL="91443" marR="91443" marT="45723" marB="45723">
                    <a:solidFill>
                      <a:schemeClr val="accent6"/>
                    </a:solidFill>
                  </a:tcPr>
                </a:tc>
                <a:tc>
                  <a:txBody>
                    <a:bodyPr/>
                    <a:lstStyle/>
                    <a:p>
                      <a:pPr marL="0" indent="0">
                        <a:spcAft>
                          <a:spcPts val="1200"/>
                        </a:spcAft>
                        <a:buFont typeface="Arial" panose="020B0604020202020204" pitchFamily="34" charset="0"/>
                        <a:buNone/>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a:t>
                      </a:r>
                    </a:p>
                  </a:txBody>
                  <a:tcPr marL="91443" marR="91443" marT="45723" marB="45723"/>
                </a:tc>
              </a:tr>
            </a:tbl>
          </a:graphicData>
        </a:graphic>
      </p:graphicFrame>
      <p:sp>
        <p:nvSpPr>
          <p:cNvPr id="13329" name="Slide Number Placeholder 1"/>
          <p:cNvSpPr>
            <a:spLocks noGrp="1"/>
          </p:cNvSpPr>
          <p:nvPr>
            <p:ph type="sldNum" sz="quarter" idx="4294967295"/>
          </p:nvPr>
        </p:nvSpPr>
        <p:spPr>
          <a:xfrm>
            <a:off x="6705600" y="609600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7BD74BC-E847-490C-BE2C-08A535A35058}" type="slidenum">
              <a:rPr lang="en-US" altLang="en-US" sz="1400" smtClean="0">
                <a:solidFill>
                  <a:srgbClr val="000000"/>
                </a:solidFill>
                <a:ea typeface="ＭＳ Ｐゴシック" pitchFamily="34" charset="-128"/>
              </a:rPr>
              <a:pPr>
                <a:spcBef>
                  <a:spcPct val="0"/>
                </a:spcBef>
                <a:buFontTx/>
                <a:buNone/>
              </a:pPr>
              <a:t>23</a:t>
            </a:fld>
            <a:endParaRPr lang="en-US" altLang="en-US" sz="1400" dirty="0" smtClean="0">
              <a:solidFill>
                <a:srgbClr val="000000"/>
              </a:solidFill>
              <a:ea typeface="ＭＳ Ｐゴシック" pitchFamily="34" charset="-128"/>
            </a:endParaRPr>
          </a:p>
        </p:txBody>
      </p:sp>
    </p:spTree>
    <p:extLst>
      <p:ext uri="{BB962C8B-B14F-4D97-AF65-F5344CB8AC3E}">
        <p14:creationId xmlns:p14="http://schemas.microsoft.com/office/powerpoint/2010/main" xmlns="" val="4061253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74431" y="-228600"/>
            <a:ext cx="8188569" cy="1143000"/>
          </a:xfrm>
        </p:spPr>
        <p:txBody>
          <a:bodyPr>
            <a:noAutofit/>
          </a:bodyPr>
          <a:lstStyle/>
          <a:p>
            <a:r>
              <a:rPr lang="en-US" sz="3200" dirty="0" smtClean="0">
                <a:latin typeface="Arial" panose="020B0604020202020204" pitchFamily="34" charset="0"/>
                <a:cs typeface="Arial" panose="020B0604020202020204" pitchFamily="34" charset="0"/>
              </a:rPr>
              <a:t>Improved Organizational Efficiency</a:t>
            </a:r>
            <a:endParaRPr lang="en-GB" altLang="en-US" sz="3200" b="1"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27537023"/>
              </p:ext>
            </p:extLst>
          </p:nvPr>
        </p:nvGraphicFramePr>
        <p:xfrm>
          <a:off x="122955" y="762000"/>
          <a:ext cx="8868645" cy="5656399"/>
        </p:xfrm>
        <a:graphic>
          <a:graphicData uri="http://schemas.openxmlformats.org/drawingml/2006/table">
            <a:tbl>
              <a:tblPr firstRow="1" bandRow="1">
                <a:tableStyleId>{5940675A-B579-460E-94D1-54222C63F5DA}</a:tableStyleId>
              </a:tblPr>
              <a:tblGrid>
                <a:gridCol w="1477245"/>
                <a:gridCol w="4419600"/>
                <a:gridCol w="1143000"/>
                <a:gridCol w="1828800"/>
              </a:tblGrid>
              <a:tr h="1693999">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684" marB="45684">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684" marB="45684">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684" marB="45684">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684" marB="45684">
                    <a:solidFill>
                      <a:schemeClr val="accent4"/>
                    </a:solidFill>
                  </a:tcPr>
                </a:tc>
              </a:tr>
              <a:tr h="3900351">
                <a:tc>
                  <a:txBody>
                    <a:bodyPr/>
                    <a:lstStyle/>
                    <a:p>
                      <a:pPr>
                        <a:lnSpc>
                          <a:spcPct val="115000"/>
                        </a:lnSpc>
                        <a:spcAft>
                          <a:spcPts val="0"/>
                        </a:spcAft>
                      </a:pPr>
                      <a:r>
                        <a:rPr lang="en-US" sz="2000" kern="1200" dirty="0" smtClean="0">
                          <a:solidFill>
                            <a:schemeClr val="tx1"/>
                          </a:solidFill>
                          <a:effectLst/>
                          <a:latin typeface="Arial" panose="020B0604020202020204" pitchFamily="34" charset="0"/>
                          <a:ea typeface="+mn-ea"/>
                          <a:cs typeface="Arial" panose="020B0604020202020204" pitchFamily="34" charset="0"/>
                        </a:rPr>
                        <a:t>Co-sourcing of registries in three (</a:t>
                      </a:r>
                      <a:r>
                        <a:rPr lang="en-US" sz="2000" b="1" kern="1200" dirty="0" smtClean="0">
                          <a:solidFill>
                            <a:schemeClr val="tx1"/>
                          </a:solidFill>
                          <a:effectLst/>
                          <a:latin typeface="Arial" panose="020B0604020202020204" pitchFamily="34" charset="0"/>
                          <a:ea typeface="+mn-ea"/>
                          <a:cs typeface="Arial" panose="020B0604020202020204" pitchFamily="34" charset="0"/>
                        </a:rPr>
                        <a:t>MP, LP and NC</a:t>
                      </a:r>
                      <a:r>
                        <a:rPr lang="en-US" sz="2000" kern="1200" dirty="0" smtClean="0">
                          <a:solidFill>
                            <a:schemeClr val="tx1"/>
                          </a:solidFill>
                          <a:effectLst/>
                          <a:latin typeface="Arial" panose="020B0604020202020204" pitchFamily="34" charset="0"/>
                          <a:ea typeface="+mn-ea"/>
                          <a:cs typeface="Arial" panose="020B0604020202020204" pitchFamily="34" charset="0"/>
                        </a:rPr>
                        <a:t>) regions concluded.</a:t>
                      </a:r>
                      <a:endParaRPr lang="en-US" sz="2000" dirty="0">
                        <a:effectLst/>
                        <a:latin typeface="Arial" panose="020B0604020202020204" pitchFamily="34" charset="0"/>
                        <a:cs typeface="Arial" panose="020B0604020202020204" pitchFamily="34" charset="0"/>
                      </a:endParaRPr>
                    </a:p>
                  </a:txBody>
                  <a:tcPr marL="68580" marR="68580" marT="0" marB="0"/>
                </a:tc>
                <a:tc>
                  <a:txBody>
                    <a:bodyPr/>
                    <a:lstStyle/>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Co-Sourcing of registries</a:t>
                      </a:r>
                      <a:r>
                        <a:rPr lang="en-US" sz="2000" kern="1200" baseline="0" dirty="0" smtClean="0">
                          <a:solidFill>
                            <a:schemeClr val="tx1"/>
                          </a:solidFill>
                          <a:effectLst/>
                          <a:latin typeface="Arial" panose="020B0604020202020204" pitchFamily="34" charset="0"/>
                          <a:ea typeface="+mn-ea"/>
                          <a:cs typeface="Arial" panose="020B0604020202020204" pitchFamily="34" charset="0"/>
                        </a:rPr>
                        <a:t> (</a:t>
                      </a:r>
                      <a:r>
                        <a:rPr lang="en-US" sz="2000" b="1" i="1" kern="1200" baseline="0" dirty="0" smtClean="0">
                          <a:solidFill>
                            <a:schemeClr val="tx1"/>
                          </a:solidFill>
                          <a:effectLst/>
                          <a:latin typeface="Arial" panose="020B0604020202020204" pitchFamily="34" charset="0"/>
                          <a:ea typeface="+mn-ea"/>
                          <a:cs typeface="Arial" panose="020B0604020202020204" pitchFamily="34" charset="0"/>
                        </a:rPr>
                        <a:t>beneficiary record management centres</a:t>
                      </a:r>
                      <a:r>
                        <a:rPr lang="en-US" sz="2000" kern="1200" baseline="0" dirty="0" smtClean="0">
                          <a:solidFill>
                            <a:schemeClr val="tx1"/>
                          </a:solidFill>
                          <a:effectLst/>
                          <a:latin typeface="Arial" panose="020B0604020202020204" pitchFamily="34" charset="0"/>
                          <a:ea typeface="+mn-ea"/>
                          <a:cs typeface="Arial" panose="020B0604020202020204" pitchFamily="34" charset="0"/>
                        </a:rPr>
                        <a:t>) </a:t>
                      </a:r>
                      <a:r>
                        <a:rPr lang="en-US" sz="2000" kern="1200" dirty="0" smtClean="0">
                          <a:solidFill>
                            <a:schemeClr val="tx1"/>
                          </a:solidFill>
                          <a:effectLst/>
                          <a:latin typeface="Arial" panose="020B0604020202020204" pitchFamily="34" charset="0"/>
                          <a:ea typeface="+mn-ea"/>
                          <a:cs typeface="Arial" panose="020B0604020202020204" pitchFamily="34" charset="0"/>
                        </a:rPr>
                        <a:t>for Mpumalanga, Limpopo and Northern Cape regions were</a:t>
                      </a:r>
                      <a:r>
                        <a:rPr lang="en-US" sz="2000" kern="1200" baseline="0" dirty="0" smtClean="0">
                          <a:solidFill>
                            <a:schemeClr val="tx1"/>
                          </a:solidFill>
                          <a:effectLst/>
                          <a:latin typeface="Arial" panose="020B0604020202020204" pitchFamily="34" charset="0"/>
                          <a:ea typeface="+mn-ea"/>
                          <a:cs typeface="Arial" panose="020B0604020202020204" pitchFamily="34" charset="0"/>
                        </a:rPr>
                        <a:t> </a:t>
                      </a:r>
                      <a:r>
                        <a:rPr lang="en-US" sz="2000" kern="1200" dirty="0" smtClean="0">
                          <a:solidFill>
                            <a:schemeClr val="tx1"/>
                          </a:solidFill>
                          <a:effectLst/>
                          <a:latin typeface="Arial" panose="020B0604020202020204" pitchFamily="34" charset="0"/>
                          <a:ea typeface="+mn-ea"/>
                          <a:cs typeface="Arial" panose="020B0604020202020204" pitchFamily="34" charset="0"/>
                        </a:rPr>
                        <a:t>concluded.</a:t>
                      </a:r>
                      <a:r>
                        <a:rPr lang="en-US" sz="2000" kern="1200" baseline="0" dirty="0" smtClean="0">
                          <a:solidFill>
                            <a:schemeClr val="tx1"/>
                          </a:solidFill>
                          <a:effectLst/>
                          <a:latin typeface="Arial" panose="020B0604020202020204" pitchFamily="34" charset="0"/>
                          <a:ea typeface="+mn-ea"/>
                          <a:cs typeface="Arial" panose="020B0604020202020204" pitchFamily="34" charset="0"/>
                        </a:rPr>
                        <a:t> </a:t>
                      </a:r>
                      <a:r>
                        <a:rPr lang="en-US" sz="2000" b="0" kern="1200" dirty="0" smtClean="0">
                          <a:solidFill>
                            <a:schemeClr val="tx1"/>
                          </a:solidFill>
                          <a:effectLst/>
                          <a:latin typeface="Arial" panose="020B0604020202020204" pitchFamily="34" charset="0"/>
                          <a:ea typeface="+mn-ea"/>
                          <a:cs typeface="Arial" panose="020B0604020202020204" pitchFamily="34" charset="0"/>
                        </a:rPr>
                        <a:t>The following activities were concluded:</a:t>
                      </a:r>
                    </a:p>
                    <a:p>
                      <a:pPr marL="800100" lvl="1" indent="-34290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Refurbishment of office space; </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marL="800100" lvl="1" indent="-34290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Appointment of security company;</a:t>
                      </a:r>
                    </a:p>
                    <a:p>
                      <a:pPr marL="800100" lvl="1" indent="-34290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Appointment of cleaning and sanitation company; and </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marL="800100" lvl="1" indent="-34290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File transfer from regions to the new Warehouses.</a:t>
                      </a:r>
                      <a:endParaRPr lang="en-US" sz="2000" dirty="0">
                        <a:effectLst/>
                        <a:latin typeface="Arial" panose="020B0604020202020204" pitchFamily="34" charset="0"/>
                        <a:cs typeface="Arial" panose="020B0604020202020204" pitchFamily="34" charset="0"/>
                      </a:endParaRPr>
                    </a:p>
                  </a:txBody>
                  <a:tcPr marL="68580" marR="68580" marT="0" marB="0"/>
                </a:tc>
                <a:tc>
                  <a:txBody>
                    <a:bodyPr/>
                    <a:lstStyle/>
                    <a:p>
                      <a:pPr marL="0" indent="0" algn="just">
                        <a:buFont typeface="Arial" panose="020B0604020202020204" pitchFamily="34" charset="0"/>
                        <a:buNone/>
                      </a:pPr>
                      <a:endParaRPr lang="en-US" sz="2000" dirty="0">
                        <a:effectLst/>
                        <a:latin typeface="Arial" panose="020B0604020202020204" pitchFamily="34" charset="0"/>
                        <a:cs typeface="Arial" panose="020B0604020202020204" pitchFamily="34" charset="0"/>
                      </a:endParaRPr>
                    </a:p>
                  </a:txBody>
                  <a:tcPr marL="68580" marR="68580" marT="0" marB="0">
                    <a:solidFill>
                      <a:schemeClr val="accent6"/>
                    </a:solidFill>
                  </a:tcPr>
                </a:tc>
                <a:tc>
                  <a:txBody>
                    <a:bodyPr/>
                    <a:lstStyle/>
                    <a:p>
                      <a:pPr marL="0" indent="0">
                        <a:spcAft>
                          <a:spcPts val="1200"/>
                        </a:spcAft>
                        <a:buFont typeface="Arial" panose="020B0604020202020204" pitchFamily="34" charset="0"/>
                        <a:buNone/>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 </a:t>
                      </a:r>
                    </a:p>
                    <a:p>
                      <a:pPr>
                        <a:lnSpc>
                          <a:spcPct val="115000"/>
                        </a:lnSpc>
                        <a:spcAft>
                          <a:spcPts val="0"/>
                        </a:spcAft>
                      </a:pPr>
                      <a:endParaRPr lang="en-US" sz="20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14353"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8A86B70-B76C-4393-8D1B-B5926A545F49}" type="slidenum">
              <a:rPr lang="en-US" altLang="en-US" sz="1400" smtClean="0">
                <a:solidFill>
                  <a:srgbClr val="000000"/>
                </a:solidFill>
                <a:ea typeface="ＭＳ Ｐゴシック" pitchFamily="34" charset="-128"/>
              </a:rPr>
              <a:pPr>
                <a:spcBef>
                  <a:spcPct val="0"/>
                </a:spcBef>
                <a:buFontTx/>
                <a:buNone/>
              </a:pPr>
              <a:t>24</a:t>
            </a:fld>
            <a:endParaRPr lang="en-US" altLang="en-US" sz="1400" dirty="0" smtClean="0">
              <a:solidFill>
                <a:srgbClr val="000000"/>
              </a:solidFill>
              <a:ea typeface="ＭＳ Ｐゴシック" pitchFamily="34" charset="-128"/>
            </a:endParaRPr>
          </a:p>
        </p:txBody>
      </p:sp>
    </p:spTree>
    <p:extLst>
      <p:ext uri="{BB962C8B-B14F-4D97-AF65-F5344CB8AC3E}">
        <p14:creationId xmlns:p14="http://schemas.microsoft.com/office/powerpoint/2010/main" xmlns="" val="269193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74431" y="-381000"/>
            <a:ext cx="8188569" cy="1143000"/>
          </a:xfrm>
        </p:spPr>
        <p:txBody>
          <a:bodyPr>
            <a:noAutofit/>
          </a:bodyPr>
          <a:lstStyle/>
          <a:p>
            <a:r>
              <a:rPr lang="en-US" sz="3200" dirty="0">
                <a:latin typeface="Arial" panose="020B0604020202020204" pitchFamily="34" charset="0"/>
                <a:cs typeface="Arial" panose="020B0604020202020204" pitchFamily="34" charset="0"/>
              </a:rPr>
              <a:t>Improved Organizational </a:t>
            </a:r>
            <a:r>
              <a:rPr lang="en-US" sz="3200" dirty="0" smtClean="0">
                <a:latin typeface="Arial" panose="020B0604020202020204" pitchFamily="34" charset="0"/>
                <a:cs typeface="Arial" panose="020B0604020202020204" pitchFamily="34" charset="0"/>
              </a:rPr>
              <a:t>Efficiency - ICT</a:t>
            </a:r>
            <a:endParaRPr lang="en-GB" altLang="en-US" sz="3200" b="1"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22773424"/>
              </p:ext>
            </p:extLst>
          </p:nvPr>
        </p:nvGraphicFramePr>
        <p:xfrm>
          <a:off x="76200" y="524432"/>
          <a:ext cx="9021045" cy="6187368"/>
        </p:xfrm>
        <a:graphic>
          <a:graphicData uri="http://schemas.openxmlformats.org/drawingml/2006/table">
            <a:tbl>
              <a:tblPr firstRow="1" bandRow="1">
                <a:tableStyleId>{5940675A-B579-460E-94D1-54222C63F5DA}</a:tableStyleId>
              </a:tblPr>
              <a:tblGrid>
                <a:gridCol w="1676400"/>
                <a:gridCol w="4495800"/>
                <a:gridCol w="914400"/>
                <a:gridCol w="1934445"/>
              </a:tblGrid>
              <a:tr h="923368">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684" marB="45684">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684" marB="45684">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684" marB="45684">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684" marB="45684">
                    <a:solidFill>
                      <a:schemeClr val="accent4"/>
                    </a:solidFill>
                  </a:tcPr>
                </a:tc>
              </a:tr>
              <a:tr h="4518582">
                <a:tc>
                  <a:txBody>
                    <a:bodyPr/>
                    <a:lstStyle/>
                    <a:p>
                      <a:pPr algn="just">
                        <a:lnSpc>
                          <a:spcPct val="100000"/>
                        </a:lnSpc>
                        <a:spcAft>
                          <a:spcPts val="0"/>
                        </a:spcAft>
                      </a:pPr>
                      <a:r>
                        <a:rPr lang="en-US" sz="2000" kern="1200" dirty="0" smtClean="0">
                          <a:solidFill>
                            <a:schemeClr val="tx1"/>
                          </a:solidFill>
                          <a:effectLst/>
                          <a:latin typeface="Arial" panose="020B0604020202020204" pitchFamily="34" charset="0"/>
                          <a:ea typeface="+mn-ea"/>
                          <a:cs typeface="Arial" panose="020B0604020202020204" pitchFamily="34" charset="0"/>
                        </a:rPr>
                        <a:t>Biometric solution for users procured implemented</a:t>
                      </a:r>
                    </a:p>
                    <a:p>
                      <a:pPr algn="just">
                        <a:lnSpc>
                          <a:spcPct val="100000"/>
                        </a:lnSpc>
                        <a:spcAft>
                          <a:spcPts val="0"/>
                        </a:spcAft>
                      </a:pPr>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endParaRPr lang="en-US" sz="2000" dirty="0">
                        <a:effectLst/>
                        <a:latin typeface="Arial" panose="020B0604020202020204" pitchFamily="34" charset="0"/>
                        <a:cs typeface="Arial" panose="020B0604020202020204" pitchFamily="34" charset="0"/>
                      </a:endParaRPr>
                    </a:p>
                  </a:txBody>
                  <a:tcPr marL="68580" marR="68580" marT="0" marB="0"/>
                </a:tc>
                <a:tc>
                  <a:txBody>
                    <a:bodyPr/>
                    <a:lstStyle/>
                    <a:p>
                      <a:pPr marL="342900" indent="-342900" algn="just">
                        <a:lnSpc>
                          <a:spcPct val="100000"/>
                        </a:lnSpc>
                        <a:spcAft>
                          <a:spcPts val="0"/>
                        </a:spcAf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Biometric solution (</a:t>
                      </a:r>
                      <a:r>
                        <a:rPr lang="en-ZA" sz="2000" b="1" kern="1200" dirty="0" smtClean="0">
                          <a:solidFill>
                            <a:schemeClr val="tx1"/>
                          </a:solidFill>
                          <a:effectLst/>
                          <a:latin typeface="Arial" panose="020B0604020202020204" pitchFamily="34" charset="0"/>
                          <a:ea typeface="+mn-ea"/>
                          <a:cs typeface="Arial" panose="020B0604020202020204" pitchFamily="34" charset="0"/>
                        </a:rPr>
                        <a:t>Identity Access Management</a:t>
                      </a:r>
                      <a:r>
                        <a:rPr lang="en-ZA" sz="2000" kern="1200" dirty="0" smtClean="0">
                          <a:solidFill>
                            <a:schemeClr val="tx1"/>
                          </a:solidFill>
                          <a:effectLst/>
                          <a:latin typeface="Arial" panose="020B0604020202020204" pitchFamily="34" charset="0"/>
                          <a:ea typeface="+mn-ea"/>
                          <a:cs typeface="Arial" panose="020B0604020202020204" pitchFamily="34" charset="0"/>
                        </a:rPr>
                        <a:t> (IAM) for users was procured and configured.</a:t>
                      </a:r>
                    </a:p>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kern="1200" baseline="0" dirty="0" smtClean="0">
                          <a:solidFill>
                            <a:schemeClr val="tx1"/>
                          </a:solidFill>
                          <a:effectLst/>
                          <a:latin typeface="Arial" panose="020B0604020202020204" pitchFamily="34" charset="0"/>
                          <a:ea typeface="+mn-ea"/>
                          <a:cs typeface="Arial" panose="020B0604020202020204" pitchFamily="34" charset="0"/>
                        </a:rPr>
                        <a:t>72 SOCPEN users were enrolled.</a:t>
                      </a:r>
                      <a:endParaRPr lang="en-ZA" sz="2000" kern="1200" dirty="0" smtClean="0">
                        <a:solidFill>
                          <a:schemeClr val="tx1"/>
                        </a:solidFill>
                        <a:effectLst/>
                        <a:latin typeface="Arial" panose="020B0604020202020204" pitchFamily="34" charset="0"/>
                        <a:ea typeface="+mn-ea"/>
                        <a:cs typeface="Arial" panose="020B0604020202020204" pitchFamily="34" charset="0"/>
                      </a:endParaRPr>
                    </a:p>
                    <a:p>
                      <a:pPr marL="342900" indent="-342900" algn="just">
                        <a:lnSpc>
                          <a:spcPct val="100000"/>
                        </a:lnSpc>
                        <a:spcAft>
                          <a:spcPts val="0"/>
                        </a:spcAft>
                        <a:buFont typeface="Wingdings" panose="05000000000000000000" pitchFamily="2" charset="2"/>
                        <a:buChar char="ü"/>
                      </a:pPr>
                      <a:r>
                        <a:rPr lang="en-ZA" sz="2000" kern="1200" baseline="0" dirty="0" smtClean="0">
                          <a:solidFill>
                            <a:schemeClr val="tx1"/>
                          </a:solidFill>
                          <a:effectLst/>
                          <a:latin typeface="Arial" panose="020B0604020202020204" pitchFamily="34" charset="0"/>
                          <a:ea typeface="+mn-ea"/>
                          <a:cs typeface="Arial" panose="020B0604020202020204" pitchFamily="34" charset="0"/>
                        </a:rPr>
                        <a:t>In line with the payment transition, the Beneficiaries’ biometric enrolment was also prioritized and the following work was undertaken:</a:t>
                      </a:r>
                    </a:p>
                    <a:p>
                      <a:pPr marL="742950" lvl="1" indent="-285750" algn="just">
                        <a:lnSpc>
                          <a:spcPct val="100000"/>
                        </a:lnSpc>
                        <a:spcAft>
                          <a:spcPts val="0"/>
                        </a:spcAft>
                        <a:buFont typeface="Arial" panose="020B0604020202020204" pitchFamily="34" charset="0"/>
                        <a:buChar char="•"/>
                      </a:pPr>
                      <a:r>
                        <a:rPr lang="en-ZA" sz="1800" kern="1200" baseline="0" dirty="0" smtClean="0">
                          <a:solidFill>
                            <a:schemeClr val="tx1"/>
                          </a:solidFill>
                          <a:effectLst/>
                          <a:latin typeface="Arial" panose="020B0604020202020204" pitchFamily="34" charset="0"/>
                          <a:ea typeface="+mn-ea"/>
                          <a:cs typeface="Arial" panose="020B0604020202020204" pitchFamily="34" charset="0"/>
                        </a:rPr>
                        <a:t>The IAM solution contract was varied to accommodate the development of beneficiaries’ biometric enrolment;</a:t>
                      </a:r>
                    </a:p>
                    <a:p>
                      <a:pPr marL="742950" lvl="1" indent="-285750" algn="just">
                        <a:lnSpc>
                          <a:spcPct val="100000"/>
                        </a:lnSpc>
                        <a:buFont typeface="Arial" panose="020B0604020202020204" pitchFamily="34" charset="0"/>
                        <a:buChar char="•"/>
                      </a:pPr>
                      <a:r>
                        <a:rPr lang="en-ZA" sz="1800" kern="1200" dirty="0" smtClean="0">
                          <a:solidFill>
                            <a:schemeClr val="tx1"/>
                          </a:solidFill>
                          <a:effectLst/>
                          <a:latin typeface="Arial" panose="020B0604020202020204" pitchFamily="34" charset="0"/>
                          <a:ea typeface="+mn-ea"/>
                          <a:cs typeface="Arial" panose="020B0604020202020204" pitchFamily="34" charset="0"/>
                        </a:rPr>
                        <a:t>Biometric enrolment of beneficiaries was piloted in 4 Local Offices.</a:t>
                      </a:r>
                    </a:p>
                    <a:p>
                      <a:pPr marL="742950" lvl="1" indent="-285750" algn="just">
                        <a:lnSpc>
                          <a:spcPct val="100000"/>
                        </a:lnSpc>
                        <a:buFont typeface="Arial" panose="020B0604020202020204" pitchFamily="34" charset="0"/>
                        <a:buChar char="•"/>
                      </a:pPr>
                      <a:r>
                        <a:rPr lang="en-ZA" sz="1800" kern="1200" dirty="0" smtClean="0">
                          <a:solidFill>
                            <a:schemeClr val="tx1"/>
                          </a:solidFill>
                          <a:effectLst/>
                          <a:latin typeface="Arial" panose="020B0604020202020204" pitchFamily="34" charset="0"/>
                          <a:ea typeface="+mn-ea"/>
                          <a:cs typeface="Arial" panose="020B0604020202020204" pitchFamily="34" charset="0"/>
                        </a:rPr>
                        <a:t>1 290</a:t>
                      </a:r>
                      <a:r>
                        <a:rPr lang="en-ZA" sz="1800" kern="1200" baseline="0" dirty="0" smtClean="0">
                          <a:solidFill>
                            <a:schemeClr val="tx1"/>
                          </a:solidFill>
                          <a:effectLst/>
                          <a:latin typeface="Arial" panose="020B0604020202020204" pitchFamily="34" charset="0"/>
                          <a:ea typeface="+mn-ea"/>
                          <a:cs typeface="Arial" panose="020B0604020202020204" pitchFamily="34" charset="0"/>
                        </a:rPr>
                        <a:t> officials were trained on beneficiaries biometric enrolment system.</a:t>
                      </a:r>
                    </a:p>
                  </a:txBody>
                  <a:tcPr marL="68580" marR="68580" marT="0" marB="0"/>
                </a:tc>
                <a:tc>
                  <a:txBody>
                    <a:bodyPr/>
                    <a:lstStyle/>
                    <a:p>
                      <a:pPr marL="0" indent="0" algn="just">
                        <a:lnSpc>
                          <a:spcPct val="100000"/>
                        </a:lnSpc>
                        <a:buFont typeface="Arial" panose="020B0604020202020204" pitchFamily="34" charset="0"/>
                        <a:buNone/>
                      </a:pPr>
                      <a:endParaRPr lang="en-US" sz="2000" dirty="0">
                        <a:effectLst/>
                        <a:latin typeface="Arial" panose="020B0604020202020204" pitchFamily="34" charset="0"/>
                        <a:cs typeface="Arial" panose="020B0604020202020204" pitchFamily="34" charset="0"/>
                      </a:endParaRPr>
                    </a:p>
                  </a:txBody>
                  <a:tcPr marL="68580" marR="68580" marT="0" marB="0">
                    <a:solidFill>
                      <a:srgbClr val="FFC000"/>
                    </a:solidFill>
                  </a:tcPr>
                </a:tc>
                <a:tc>
                  <a:txBody>
                    <a:bodyPr/>
                    <a:lstStyle/>
                    <a:p>
                      <a:pPr algn="just">
                        <a:lnSpc>
                          <a:spcPct val="100000"/>
                        </a:lnSpc>
                        <a:spcAft>
                          <a:spcPts val="0"/>
                        </a:spcAft>
                      </a:pPr>
                      <a:r>
                        <a:rPr lang="en-ZA" sz="2000" kern="1200" dirty="0" smtClean="0">
                          <a:solidFill>
                            <a:schemeClr val="tx1"/>
                          </a:solidFill>
                          <a:effectLst/>
                          <a:latin typeface="Arial" panose="020B0604020202020204" pitchFamily="34" charset="0"/>
                          <a:ea typeface="+mn-ea"/>
                          <a:cs typeface="Arial" panose="020B0604020202020204" pitchFamily="34" charset="0"/>
                        </a:rPr>
                        <a:t>Biometric enrolment for beneficiaries was brought forward to 2017/18 from the initial plan to align with the payment transition</a:t>
                      </a:r>
                      <a:endParaRPr lang="en-US" sz="20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14353"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8A86B70-B76C-4393-8D1B-B5926A545F49}" type="slidenum">
              <a:rPr lang="en-US" altLang="en-US" sz="1400" smtClean="0">
                <a:solidFill>
                  <a:srgbClr val="000000"/>
                </a:solidFill>
                <a:ea typeface="ＭＳ Ｐゴシック" pitchFamily="34" charset="-128"/>
              </a:rPr>
              <a:pPr>
                <a:spcBef>
                  <a:spcPct val="0"/>
                </a:spcBef>
                <a:buFontTx/>
                <a:buNone/>
              </a:pPr>
              <a:t>25</a:t>
            </a:fld>
            <a:endParaRPr lang="en-US" altLang="en-US" sz="1400" smtClean="0">
              <a:solidFill>
                <a:srgbClr val="000000"/>
              </a:solidFill>
              <a:ea typeface="ＭＳ Ｐゴシック" pitchFamily="34" charset="-128"/>
            </a:endParaRPr>
          </a:p>
        </p:txBody>
      </p:sp>
    </p:spTree>
    <p:extLst>
      <p:ext uri="{BB962C8B-B14F-4D97-AF65-F5344CB8AC3E}">
        <p14:creationId xmlns:p14="http://schemas.microsoft.com/office/powerpoint/2010/main" xmlns="" val="430863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152400"/>
            <a:ext cx="8001000" cy="1143000"/>
          </a:xfrm>
        </p:spPr>
        <p:txBody>
          <a:bodyPr>
            <a:normAutofit/>
          </a:bodyPr>
          <a:lstStyle/>
          <a:p>
            <a:r>
              <a:rPr lang="en-US" sz="3200" dirty="0">
                <a:latin typeface="Arial" panose="020B0604020202020204" pitchFamily="34" charset="0"/>
                <a:cs typeface="Arial" panose="020B0604020202020204" pitchFamily="34" charset="0"/>
              </a:rPr>
              <a:t>Improved Organizational Efficiency - ICT</a:t>
            </a:r>
            <a:endParaRPr lang="en-GB" altLang="en-US" sz="3200" b="1"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62003094"/>
              </p:ext>
            </p:extLst>
          </p:nvPr>
        </p:nvGraphicFramePr>
        <p:xfrm>
          <a:off x="152400" y="762000"/>
          <a:ext cx="8815751" cy="5502274"/>
        </p:xfrm>
        <a:graphic>
          <a:graphicData uri="http://schemas.openxmlformats.org/drawingml/2006/table">
            <a:tbl>
              <a:tblPr firstRow="1" bandRow="1">
                <a:tableStyleId>{5940675A-B579-460E-94D1-54222C63F5DA}</a:tableStyleId>
              </a:tblPr>
              <a:tblGrid>
                <a:gridCol w="1905000"/>
                <a:gridCol w="3200032"/>
                <a:gridCol w="1165670"/>
                <a:gridCol w="2545049"/>
              </a:tblGrid>
              <a:tr h="1260635">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684" marB="45684">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684" marB="45684">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684" marB="45684">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684" marB="45684">
                    <a:solidFill>
                      <a:schemeClr val="accent4"/>
                    </a:solidFill>
                  </a:tcPr>
                </a:tc>
              </a:tr>
              <a:tr h="4241639">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Implementation of the Governance Risk and Compliance Solution.</a:t>
                      </a:r>
                      <a:endParaRPr lang="en-US" sz="2000" dirty="0">
                        <a:effectLst/>
                        <a:latin typeface="Arial" panose="020B0604020202020204" pitchFamily="34" charset="0"/>
                        <a:cs typeface="Arial" panose="020B0604020202020204" pitchFamily="34" charset="0"/>
                      </a:endParaRPr>
                    </a:p>
                  </a:txBody>
                  <a:tcPr marL="68580" marR="68580" marT="0" marB="0"/>
                </a:tc>
                <a:tc>
                  <a:txBody>
                    <a:bodyPr/>
                    <a:lstStyle/>
                    <a:p>
                      <a:pPr marL="342900" indent="-34290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Business case for ICT Governance Framework developed.</a:t>
                      </a:r>
                      <a:endParaRPr lang="en-US" sz="2000" dirty="0" smtClean="0">
                        <a:effectLst/>
                        <a:latin typeface="Arial" panose="020B0604020202020204" pitchFamily="34" charset="0"/>
                        <a:cs typeface="Arial" panose="020B0604020202020204" pitchFamily="34" charset="0"/>
                      </a:endParaRPr>
                    </a:p>
                    <a:p>
                      <a:pPr marL="0" indent="0" algn="just">
                        <a:buFont typeface="Wingdings" panose="05000000000000000000" pitchFamily="2" charset="2"/>
                        <a:buNone/>
                      </a:pPr>
                      <a:endParaRPr lang="en-US" sz="2000" dirty="0" smtClean="0">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Terms of Reference for procurement finalised.</a:t>
                      </a:r>
                      <a:endParaRPr lang="en-US" sz="2000" dirty="0">
                        <a:effectLst/>
                        <a:latin typeface="Arial" panose="020B0604020202020204" pitchFamily="34" charset="0"/>
                        <a:cs typeface="Arial" panose="020B0604020202020204" pitchFamily="34" charset="0"/>
                      </a:endParaRPr>
                    </a:p>
                  </a:txBody>
                  <a:tcPr marL="68580" marR="68580" marT="0" marB="0"/>
                </a:tc>
                <a:tc>
                  <a:txBody>
                    <a:bodyPr/>
                    <a:lstStyle/>
                    <a:p>
                      <a:pPr algn="just"/>
                      <a:endParaRPr lang="en-US" sz="2000" dirty="0">
                        <a:effectLst/>
                        <a:latin typeface="Arial" panose="020B0604020202020204" pitchFamily="34" charset="0"/>
                        <a:cs typeface="Arial" panose="020B0604020202020204" pitchFamily="34" charset="0"/>
                      </a:endParaRPr>
                    </a:p>
                  </a:txBody>
                  <a:tcPr marL="68580" marR="68580" marT="0" marB="0">
                    <a:solidFill>
                      <a:srgbClr val="FF0000"/>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SASSA decided to first consider the capability of existing Audit Compliance software (ACL tool) to deal with the requirements for Governance Risk and Compliance for Enterprise Resource Plan. </a:t>
                      </a:r>
                      <a:endParaRPr lang="en-US" sz="2000" dirty="0" smtClean="0">
                        <a:effectLst/>
                        <a:latin typeface="Arial" panose="020B0604020202020204" pitchFamily="34" charset="0"/>
                        <a:cs typeface="Arial" panose="020B0604020202020204" pitchFamily="34" charset="0"/>
                      </a:endParaRPr>
                    </a:p>
                  </a:txBody>
                  <a:tcPr marL="68580" marR="68580" marT="0" marB="0"/>
                </a:tc>
              </a:tr>
            </a:tbl>
          </a:graphicData>
        </a:graphic>
      </p:graphicFrame>
      <p:sp>
        <p:nvSpPr>
          <p:cNvPr id="14353"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8A86B70-B76C-4393-8D1B-B5926A545F49}" type="slidenum">
              <a:rPr lang="en-US" altLang="en-US" sz="1400" smtClean="0">
                <a:solidFill>
                  <a:srgbClr val="000000"/>
                </a:solidFill>
                <a:ea typeface="ＭＳ Ｐゴシック" pitchFamily="34" charset="-128"/>
              </a:rPr>
              <a:pPr>
                <a:spcBef>
                  <a:spcPct val="0"/>
                </a:spcBef>
                <a:buFontTx/>
                <a:buNone/>
              </a:pPr>
              <a:t>26</a:t>
            </a:fld>
            <a:endParaRPr lang="en-US" altLang="en-US" sz="1400" smtClean="0">
              <a:solidFill>
                <a:srgbClr val="000000"/>
              </a:solidFill>
              <a:ea typeface="ＭＳ Ｐゴシック" pitchFamily="34" charset="-128"/>
            </a:endParaRPr>
          </a:p>
        </p:txBody>
      </p:sp>
    </p:spTree>
    <p:extLst>
      <p:ext uri="{BB962C8B-B14F-4D97-AF65-F5344CB8AC3E}">
        <p14:creationId xmlns:p14="http://schemas.microsoft.com/office/powerpoint/2010/main" xmlns="" val="1953266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0" y="-304800"/>
            <a:ext cx="8053754" cy="1143000"/>
          </a:xfrm>
        </p:spPr>
        <p:txBody>
          <a:bodyPr/>
          <a:lstStyle/>
          <a:p>
            <a:r>
              <a:rPr lang="en-US" sz="3200" dirty="0">
                <a:latin typeface="Arial" panose="020B0604020202020204" pitchFamily="34" charset="0"/>
                <a:cs typeface="Arial" panose="020B0604020202020204" pitchFamily="34" charset="0"/>
              </a:rPr>
              <a:t>Improved Organizational Efficiency - ICT</a:t>
            </a:r>
            <a:endParaRPr lang="en-GB" altLang="en-US" sz="3200" b="1"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26304495"/>
              </p:ext>
            </p:extLst>
          </p:nvPr>
        </p:nvGraphicFramePr>
        <p:xfrm>
          <a:off x="76200" y="609600"/>
          <a:ext cx="8993069" cy="5867400"/>
        </p:xfrm>
        <a:graphic>
          <a:graphicData uri="http://schemas.openxmlformats.org/drawingml/2006/table">
            <a:tbl>
              <a:tblPr firstRow="1" bandRow="1">
                <a:tableStyleId>{5940675A-B579-460E-94D1-54222C63F5DA}</a:tableStyleId>
              </a:tblPr>
              <a:tblGrid>
                <a:gridCol w="1981200"/>
                <a:gridCol w="3200400"/>
                <a:gridCol w="1143000"/>
                <a:gridCol w="2668469"/>
              </a:tblGrid>
              <a:tr h="838199">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16" marB="4571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6" marB="4571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16" marB="4571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16" marB="45716">
                    <a:solidFill>
                      <a:schemeClr val="accent4"/>
                    </a:solidFill>
                  </a:tcPr>
                </a:tc>
              </a:tr>
              <a:tr h="5029201">
                <a:tc>
                  <a:txBody>
                    <a:bodyPr/>
                    <a:lstStyle/>
                    <a:p>
                      <a:pPr algn="just">
                        <a:lnSpc>
                          <a:spcPct val="115000"/>
                        </a:lnSpc>
                        <a:spcAft>
                          <a:spcPts val="0"/>
                        </a:spcAft>
                      </a:pPr>
                      <a:r>
                        <a:rPr lang="en-ZA" sz="2000" kern="1200" dirty="0" smtClean="0">
                          <a:solidFill>
                            <a:schemeClr val="tx1"/>
                          </a:solidFill>
                          <a:effectLst/>
                          <a:latin typeface="Arial" panose="020B0604020202020204" pitchFamily="34" charset="0"/>
                          <a:ea typeface="+mn-ea"/>
                          <a:cs typeface="Arial" panose="020B0604020202020204" pitchFamily="34" charset="0"/>
                        </a:rPr>
                        <a:t>SASSA network connectivity infrastructure upgraded (Head Office, Regional Offices; Records Centres, District Offices and 50 Local Offices).</a:t>
                      </a: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SASSA network connectivity infrastructure was upgraded in the following Offices:</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 </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marL="285750" lvl="0" indent="-28575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Head Office  - from 4MB to 20MB;</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marL="285750" lvl="0" indent="-28575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9 Regional Offices – from 2MB to 10MB;</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marL="285750" lvl="0" indent="-28575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9 Records Centres – from 1MB to 4MB;</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marL="285750" lvl="0" indent="-28575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5 District Offices from 512MB to 4MB; and </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marL="285750" indent="-28575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12 Local Offices from 512KB – 2MB and 1 from 512KB to 1.54MB.</a:t>
                      </a: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indent="0" algn="just">
                        <a:buFont typeface="Wingdings" panose="05000000000000000000" pitchFamily="2" charset="2"/>
                        <a:buNone/>
                      </a:pP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rgbClr val="FF0000"/>
                    </a:solidFill>
                  </a:tcPr>
                </a:tc>
                <a:tc>
                  <a:txBody>
                    <a:bodyPr/>
                    <a:lstStyle/>
                    <a:p>
                      <a:pPr algn="just">
                        <a:spcAft>
                          <a:spcPts val="0"/>
                        </a:spcAft>
                      </a:pPr>
                      <a:r>
                        <a:rPr lang="en-ZA" sz="2000" kern="1200" dirty="0">
                          <a:solidFill>
                            <a:schemeClr val="tx1"/>
                          </a:solidFill>
                          <a:effectLst/>
                          <a:latin typeface="Arial" panose="020B0604020202020204" pitchFamily="34" charset="0"/>
                          <a:ea typeface="+mn-ea"/>
                          <a:cs typeface="Arial" panose="020B0604020202020204" pitchFamily="34" charset="0"/>
                        </a:rPr>
                        <a:t>This project is dependent on a number of external parties, namely; Telkom, landlords and </a:t>
                      </a:r>
                      <a:r>
                        <a:rPr lang="en-ZA" sz="2000" kern="1200" dirty="0" smtClean="0">
                          <a:solidFill>
                            <a:schemeClr val="tx1"/>
                          </a:solidFill>
                          <a:effectLst/>
                          <a:latin typeface="Arial" panose="020B0604020202020204" pitchFamily="34" charset="0"/>
                          <a:ea typeface="+mn-ea"/>
                          <a:cs typeface="Arial" panose="020B0604020202020204" pitchFamily="34" charset="0"/>
                        </a:rPr>
                        <a:t>municipalities. </a:t>
                      </a:r>
                    </a:p>
                    <a:p>
                      <a:pPr algn="just">
                        <a:spcAft>
                          <a:spcPts val="0"/>
                        </a:spcAft>
                      </a:pPr>
                      <a:endParaRPr lang="en-ZA" sz="2000" kern="1200" baseline="0" dirty="0" smtClean="0">
                        <a:solidFill>
                          <a:schemeClr val="tx1"/>
                        </a:solidFill>
                        <a:effectLst/>
                        <a:latin typeface="Arial" panose="020B0604020202020204" pitchFamily="34" charset="0"/>
                        <a:ea typeface="+mn-ea"/>
                        <a:cs typeface="Arial" panose="020B0604020202020204" pitchFamily="34" charset="0"/>
                      </a:endParaRPr>
                    </a:p>
                    <a:p>
                      <a:pPr algn="just">
                        <a:spcAft>
                          <a:spcPts val="0"/>
                        </a:spcAft>
                      </a:pPr>
                      <a:r>
                        <a:rPr lang="en-ZA" sz="2000" kern="1200" baseline="0" dirty="0" smtClean="0">
                          <a:solidFill>
                            <a:schemeClr val="tx1"/>
                          </a:solidFill>
                          <a:effectLst/>
                          <a:latin typeface="Arial" panose="020B0604020202020204" pitchFamily="34" charset="0"/>
                          <a:ea typeface="+mn-ea"/>
                          <a:cs typeface="Arial" panose="020B0604020202020204" pitchFamily="34" charset="0"/>
                        </a:rPr>
                        <a:t>Project is prioritised in the 2018/19 MTEF period.</a:t>
                      </a:r>
                      <a:endParaRPr lang="en-US" sz="2000" kern="1200" dirty="0">
                        <a:solidFill>
                          <a:schemeClr val="tx1"/>
                        </a:solidFill>
                        <a:effectLst/>
                        <a:latin typeface="Arial" panose="020B0604020202020204" pitchFamily="34" charset="0"/>
                        <a:ea typeface="+mn-ea"/>
                        <a:cs typeface="Arial" panose="020B0604020202020204" pitchFamily="34" charset="0"/>
                      </a:endParaRPr>
                    </a:p>
                    <a:p>
                      <a:pPr algn="just">
                        <a:spcAft>
                          <a:spcPts val="0"/>
                        </a:spcAft>
                      </a:pPr>
                      <a:r>
                        <a:rPr lang="en-ZA" sz="2000" kern="1200" dirty="0">
                          <a:solidFill>
                            <a:schemeClr val="tx1"/>
                          </a:solidFill>
                          <a:effectLst/>
                          <a:latin typeface="Arial" panose="020B0604020202020204" pitchFamily="34" charset="0"/>
                          <a:ea typeface="+mn-ea"/>
                          <a:cs typeface="Arial" panose="020B0604020202020204" pitchFamily="34" charset="0"/>
                        </a:rPr>
                        <a:t> </a:t>
                      </a: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r>
            </a:tbl>
          </a:graphicData>
        </a:graphic>
      </p:graphicFrame>
      <p:sp>
        <p:nvSpPr>
          <p:cNvPr id="16401" name="Slide Number Placeholder 1"/>
          <p:cNvSpPr>
            <a:spLocks noGrp="1"/>
          </p:cNvSpPr>
          <p:nvPr>
            <p:ph type="sldNum" sz="quarter" idx="4294967295"/>
          </p:nvPr>
        </p:nvSpPr>
        <p:spPr>
          <a:xfrm>
            <a:off x="6858000" y="6492875"/>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AECEC63-BDB5-4A00-A93B-08BAEAC98D0E}" type="slidenum">
              <a:rPr lang="en-US" altLang="en-US" sz="1400" smtClean="0">
                <a:ea typeface="ＭＳ Ｐゴシック" pitchFamily="34" charset="-128"/>
              </a:rPr>
              <a:pPr>
                <a:spcBef>
                  <a:spcPct val="0"/>
                </a:spcBef>
                <a:buFontTx/>
                <a:buNone/>
              </a:pPr>
              <a:t>27</a:t>
            </a:fld>
            <a:endParaRPr lang="en-US" altLang="en-US" sz="1400" dirty="0" smtClean="0">
              <a:ea typeface="ＭＳ Ｐゴシック" pitchFamily="34" charset="-128"/>
            </a:endParaRPr>
          </a:p>
        </p:txBody>
      </p:sp>
    </p:spTree>
    <p:extLst>
      <p:ext uri="{BB962C8B-B14F-4D97-AF65-F5344CB8AC3E}">
        <p14:creationId xmlns:p14="http://schemas.microsoft.com/office/powerpoint/2010/main" xmlns="" val="3879447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304800"/>
            <a:ext cx="8077200" cy="1143000"/>
          </a:xfrm>
        </p:spPr>
        <p:txBody>
          <a:bodyPr/>
          <a:lstStyle/>
          <a:p>
            <a:r>
              <a:rPr lang="en-US" sz="3200" dirty="0">
                <a:latin typeface="Arial" panose="020B0604020202020204" pitchFamily="34" charset="0"/>
                <a:cs typeface="Arial" panose="020B0604020202020204" pitchFamily="34" charset="0"/>
              </a:rPr>
              <a:t>Improved Organizational Efficiency - ICT</a:t>
            </a:r>
            <a:endParaRPr lang="en-GB" altLang="en-US" sz="3200" b="1"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3812651"/>
              </p:ext>
            </p:extLst>
          </p:nvPr>
        </p:nvGraphicFramePr>
        <p:xfrm>
          <a:off x="30771" y="685800"/>
          <a:ext cx="9037031" cy="5711292"/>
        </p:xfrm>
        <a:graphic>
          <a:graphicData uri="http://schemas.openxmlformats.org/drawingml/2006/table">
            <a:tbl>
              <a:tblPr firstRow="1" bandRow="1">
                <a:tableStyleId>{5940675A-B579-460E-94D1-54222C63F5DA}</a:tableStyleId>
              </a:tblPr>
              <a:tblGrid>
                <a:gridCol w="1645629"/>
                <a:gridCol w="4572000"/>
                <a:gridCol w="1066800"/>
                <a:gridCol w="1752602"/>
              </a:tblGrid>
              <a:tr h="1184313">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07" marB="45707">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07" marB="45707">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07" marB="45707">
                    <a:solidFill>
                      <a:schemeClr val="accent4"/>
                    </a:solidFill>
                  </a:tcPr>
                </a:tc>
                <a:tc>
                  <a:txBody>
                    <a:bodyPr/>
                    <a:lstStyle/>
                    <a:p>
                      <a:pPr marL="0" marR="0" lvl="0" indent="-45720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07" marB="45707">
                    <a:solidFill>
                      <a:schemeClr val="accent4"/>
                    </a:solidFill>
                  </a:tcPr>
                </a:tc>
              </a:tr>
              <a:tr h="4353111">
                <a:tc>
                  <a:txBody>
                    <a:bodyPr/>
                    <a:lstStyle/>
                    <a:p>
                      <a:pPr algn="just">
                        <a:lnSpc>
                          <a:spcPct val="115000"/>
                        </a:lnSpc>
                        <a:spcAft>
                          <a:spcPts val="0"/>
                        </a:spcAft>
                      </a:pPr>
                      <a:r>
                        <a:rPr lang="en-US" sz="2000" kern="1200" dirty="0" smtClean="0">
                          <a:solidFill>
                            <a:schemeClr val="tx1"/>
                          </a:solidFill>
                          <a:effectLst/>
                          <a:latin typeface="Arial" panose="020B0604020202020204" pitchFamily="34" charset="0"/>
                          <a:ea typeface="+mn-ea"/>
                          <a:cs typeface="Arial" panose="020B0604020202020204" pitchFamily="34" charset="0"/>
                        </a:rPr>
                        <a:t>Data service solution procured and implemented</a:t>
                      </a:r>
                      <a:endParaRPr lang="en-US" sz="2000" dirty="0">
                        <a:effectLst/>
                        <a:latin typeface="Arial" panose="020B0604020202020204" pitchFamily="34" charset="0"/>
                        <a:cs typeface="Arial" panose="020B0604020202020204" pitchFamily="34" charset="0"/>
                      </a:endParaRPr>
                    </a:p>
                  </a:txBody>
                  <a:tcPr marL="68580" marR="68580" marT="0" marB="0"/>
                </a:tc>
                <a:tc>
                  <a:txBody>
                    <a:bodyPr/>
                    <a:lstStyle/>
                    <a:p>
                      <a:pPr marL="342900" indent="-342900" algn="just" defTabSz="914400" rtl="0" eaLnBrk="1" latinLnBrk="0" hangingPunct="1">
                        <a:lnSpc>
                          <a:spcPct val="115000"/>
                        </a:lnSpc>
                        <a:spcAft>
                          <a:spcPts val="0"/>
                        </a:spcAf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Data integration was implemented  through collaboration with external parties who also provided infrastructure.</a:t>
                      </a:r>
                    </a:p>
                    <a:p>
                      <a:pPr marL="342900" indent="-342900" algn="just" defTabSz="914400" rtl="0" eaLnBrk="1" latinLnBrk="0" hangingPunct="1">
                        <a:lnSpc>
                          <a:spcPct val="115000"/>
                        </a:lnSpc>
                        <a:spcAft>
                          <a:spcPts val="0"/>
                        </a:spcAf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In addition, data exchange between SASSA, Departments of Basic Education and of Social Development as well as the NSFAS  were implemented, resulting in 14 177 social grant beneficiaries receiving NSFAS funding in 2017 and 34 051 were awaiting evaluation in 2018.</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endParaRPr lang="en-US" sz="20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accent6"/>
                    </a:solidFill>
                  </a:tcPr>
                </a:tc>
                <a:tc>
                  <a:txBody>
                    <a:bodyPr/>
                    <a:lstStyle/>
                    <a:p>
                      <a:pPr marL="0" indent="0">
                        <a:spcAft>
                          <a:spcPts val="1200"/>
                        </a:spcAft>
                        <a:buFont typeface="Arial" panose="020B0604020202020204" pitchFamily="34" charset="0"/>
                        <a:buNone/>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 </a:t>
                      </a:r>
                    </a:p>
                  </a:txBody>
                  <a:tcPr marL="91443" marR="91443" marT="45707" marB="45707"/>
                </a:tc>
              </a:tr>
            </a:tbl>
          </a:graphicData>
        </a:graphic>
      </p:graphicFrame>
      <p:sp>
        <p:nvSpPr>
          <p:cNvPr id="17425" name="Slide Number Placeholder 1"/>
          <p:cNvSpPr>
            <a:spLocks noGrp="1"/>
          </p:cNvSpPr>
          <p:nvPr>
            <p:ph type="sldNum" sz="quarter" idx="4294967295"/>
          </p:nvPr>
        </p:nvSpPr>
        <p:spPr>
          <a:xfrm>
            <a:off x="6781800" y="601980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F705781-6928-4E91-A609-160CA3061AE9}" type="slidenum">
              <a:rPr lang="en-US" altLang="en-US" sz="1400" smtClean="0">
                <a:ea typeface="ＭＳ Ｐゴシック" pitchFamily="34" charset="-128"/>
              </a:rPr>
              <a:pPr>
                <a:spcBef>
                  <a:spcPct val="0"/>
                </a:spcBef>
                <a:buFontTx/>
                <a:buNone/>
              </a:pPr>
              <a:t>28</a:t>
            </a:fld>
            <a:endParaRPr lang="en-US" altLang="en-US" sz="1400" smtClean="0">
              <a:ea typeface="ＭＳ Ｐゴシック" pitchFamily="34" charset="-128"/>
            </a:endParaRPr>
          </a:p>
        </p:txBody>
      </p:sp>
    </p:spTree>
    <p:extLst>
      <p:ext uri="{BB962C8B-B14F-4D97-AF65-F5344CB8AC3E}">
        <p14:creationId xmlns:p14="http://schemas.microsoft.com/office/powerpoint/2010/main" xmlns="" val="942157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304800"/>
            <a:ext cx="8077200" cy="1143000"/>
          </a:xfrm>
        </p:spPr>
        <p:txBody>
          <a:bodyPr/>
          <a:lstStyle/>
          <a:p>
            <a:r>
              <a:rPr lang="en-US" sz="3200" dirty="0" smtClean="0">
                <a:latin typeface="Arial" panose="020B0604020202020204" pitchFamily="34" charset="0"/>
                <a:cs typeface="Arial" panose="020B0604020202020204" pitchFamily="34" charset="0"/>
              </a:rPr>
              <a:t>Improved Organizational Efficiency - ICT</a:t>
            </a:r>
            <a:endParaRPr lang="en-GB" altLang="en-US" sz="3200" b="1"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63042889"/>
              </p:ext>
            </p:extLst>
          </p:nvPr>
        </p:nvGraphicFramePr>
        <p:xfrm>
          <a:off x="30769" y="457200"/>
          <a:ext cx="9037031" cy="6243392"/>
        </p:xfrm>
        <a:graphic>
          <a:graphicData uri="http://schemas.openxmlformats.org/drawingml/2006/table">
            <a:tbl>
              <a:tblPr firstRow="1" bandRow="1">
                <a:tableStyleId>{5940675A-B579-460E-94D1-54222C63F5DA}</a:tableStyleId>
              </a:tblPr>
              <a:tblGrid>
                <a:gridCol w="1874231"/>
                <a:gridCol w="3581400"/>
                <a:gridCol w="838200"/>
                <a:gridCol w="2743200"/>
              </a:tblGrid>
              <a:tr h="940399">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07" marB="45707">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07" marB="45707">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07" marB="45707">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07" marB="45707">
                    <a:solidFill>
                      <a:schemeClr val="accent4"/>
                    </a:solidFill>
                  </a:tcPr>
                </a:tc>
              </a:tr>
              <a:tr h="274904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kern="1200" dirty="0" smtClean="0">
                          <a:solidFill>
                            <a:schemeClr val="tx1"/>
                          </a:solidFill>
                          <a:effectLst/>
                          <a:latin typeface="Arial" panose="020B0604020202020204" pitchFamily="34" charset="0"/>
                          <a:ea typeface="+mn-ea"/>
                          <a:cs typeface="Arial" panose="020B0604020202020204" pitchFamily="34" charset="0"/>
                        </a:rPr>
                        <a:t>Back scanning solution implemented in 6 (</a:t>
                      </a:r>
                      <a:r>
                        <a:rPr lang="en-ZA" sz="2000" b="1" i="1" kern="1200" dirty="0" smtClean="0">
                          <a:solidFill>
                            <a:schemeClr val="tx1"/>
                          </a:solidFill>
                          <a:effectLst/>
                          <a:latin typeface="Arial" panose="020B0604020202020204" pitchFamily="34" charset="0"/>
                          <a:ea typeface="+mn-ea"/>
                          <a:cs typeface="Arial" panose="020B0604020202020204" pitchFamily="34" charset="0"/>
                        </a:rPr>
                        <a:t>GP, KZN, MP, FS,</a:t>
                      </a:r>
                      <a:r>
                        <a:rPr lang="en-ZA" sz="2000" b="1" i="1" kern="1200" baseline="0" dirty="0" smtClean="0">
                          <a:solidFill>
                            <a:schemeClr val="tx1"/>
                          </a:solidFill>
                          <a:effectLst/>
                          <a:latin typeface="Arial" panose="020B0604020202020204" pitchFamily="34" charset="0"/>
                          <a:ea typeface="+mn-ea"/>
                          <a:cs typeface="Arial" panose="020B0604020202020204" pitchFamily="34" charset="0"/>
                        </a:rPr>
                        <a:t> </a:t>
                      </a:r>
                      <a:r>
                        <a:rPr lang="en-ZA" sz="2000" b="1" i="1" kern="1200" dirty="0" smtClean="0">
                          <a:solidFill>
                            <a:schemeClr val="tx1"/>
                          </a:solidFill>
                          <a:effectLst/>
                          <a:latin typeface="Arial" panose="020B0604020202020204" pitchFamily="34" charset="0"/>
                          <a:ea typeface="+mn-ea"/>
                          <a:cs typeface="Arial" panose="020B0604020202020204" pitchFamily="34" charset="0"/>
                        </a:rPr>
                        <a:t>EC and NC</a:t>
                      </a:r>
                      <a:r>
                        <a:rPr lang="en-US" sz="2000" kern="1200" dirty="0" smtClean="0">
                          <a:solidFill>
                            <a:schemeClr val="tx1"/>
                          </a:solidFill>
                          <a:effectLst/>
                          <a:latin typeface="Arial" panose="020B0604020202020204" pitchFamily="34" charset="0"/>
                          <a:ea typeface="+mn-ea"/>
                          <a:cs typeface="Arial" panose="020B0604020202020204" pitchFamily="34" charset="0"/>
                        </a:rPr>
                        <a:t>) regional records centres.</a:t>
                      </a:r>
                    </a:p>
                  </a:txBody>
                  <a:tcPr marL="68580" marR="68580" marT="0" marB="0"/>
                </a:tc>
                <a:tc>
                  <a:txBody>
                    <a:bodyPr/>
                    <a:lstStyle/>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Back scanning solution was implemented in five regional records centres (</a:t>
                      </a:r>
                      <a:r>
                        <a:rPr lang="en-ZA" sz="2000" b="1" i="1" kern="1200" dirty="0" smtClean="0">
                          <a:solidFill>
                            <a:schemeClr val="tx1"/>
                          </a:solidFill>
                          <a:effectLst/>
                          <a:latin typeface="Arial" panose="020B0604020202020204" pitchFamily="34" charset="0"/>
                          <a:ea typeface="+mn-ea"/>
                          <a:cs typeface="Arial" panose="020B0604020202020204" pitchFamily="34" charset="0"/>
                        </a:rPr>
                        <a:t>GP, KZN, MP, FS and EC</a:t>
                      </a:r>
                      <a:r>
                        <a:rPr lang="en-ZA" sz="2000" kern="1200" dirty="0" smtClean="0">
                          <a:solidFill>
                            <a:schemeClr val="tx1"/>
                          </a:solidFill>
                          <a:effectLst/>
                          <a:latin typeface="Arial" panose="020B0604020202020204" pitchFamily="34" charset="0"/>
                          <a:ea typeface="+mn-ea"/>
                          <a:cs typeface="Arial" panose="020B0604020202020204" pitchFamily="34" charset="0"/>
                        </a:rPr>
                        <a:t>).  </a:t>
                      </a:r>
                      <a:r>
                        <a:rPr lang="en-ZA" sz="2000" b="0" kern="1200" dirty="0" smtClean="0">
                          <a:solidFill>
                            <a:schemeClr val="tx2"/>
                          </a:solidFill>
                          <a:effectLst/>
                          <a:latin typeface="Arial" panose="020B0604020202020204" pitchFamily="34" charset="0"/>
                          <a:ea typeface="+mn-ea"/>
                          <a:cs typeface="Arial" panose="020B0604020202020204" pitchFamily="34" charset="0"/>
                        </a:rPr>
                        <a:t>Back</a:t>
                      </a:r>
                      <a:r>
                        <a:rPr lang="en-ZA" sz="2000" b="0" kern="1200" baseline="0" dirty="0" smtClean="0">
                          <a:solidFill>
                            <a:schemeClr val="tx2"/>
                          </a:solidFill>
                          <a:effectLst/>
                          <a:latin typeface="Arial" panose="020B0604020202020204" pitchFamily="34" charset="0"/>
                          <a:ea typeface="+mn-ea"/>
                          <a:cs typeface="Arial" panose="020B0604020202020204" pitchFamily="34" charset="0"/>
                        </a:rPr>
                        <a:t> </a:t>
                      </a:r>
                      <a:r>
                        <a:rPr lang="en-ZA" sz="2000" b="0" kern="1200" dirty="0" smtClean="0">
                          <a:solidFill>
                            <a:schemeClr val="tx2"/>
                          </a:solidFill>
                          <a:effectLst/>
                          <a:latin typeface="Arial" panose="020B0604020202020204" pitchFamily="34" charset="0"/>
                          <a:ea typeface="+mn-ea"/>
                          <a:cs typeface="Arial" panose="020B0604020202020204" pitchFamily="34" charset="0"/>
                        </a:rPr>
                        <a:t>Scanning solution for the NC region was</a:t>
                      </a:r>
                      <a:r>
                        <a:rPr lang="en-ZA" sz="2000" b="0" kern="1200" baseline="0" dirty="0" smtClean="0">
                          <a:solidFill>
                            <a:schemeClr val="tx2"/>
                          </a:solidFill>
                          <a:effectLst/>
                          <a:latin typeface="Arial" panose="020B0604020202020204" pitchFamily="34" charset="0"/>
                          <a:ea typeface="+mn-ea"/>
                          <a:cs typeface="Arial" panose="020B0604020202020204" pitchFamily="34" charset="0"/>
                        </a:rPr>
                        <a:t> implemented in last quarter of 2016/17.</a:t>
                      </a:r>
                      <a:endParaRPr lang="en-ZA" sz="2000" b="0" kern="1200" dirty="0" smtClean="0">
                        <a:solidFill>
                          <a:schemeClr val="tx2"/>
                        </a:solidFill>
                        <a:effectLst/>
                        <a:latin typeface="Arial" panose="020B0604020202020204" pitchFamily="34" charset="0"/>
                        <a:ea typeface="+mn-ea"/>
                        <a:cs typeface="Arial" panose="020B0604020202020204" pitchFamily="34" charset="0"/>
                      </a:endParaRPr>
                    </a:p>
                    <a:p>
                      <a:pPr marL="342900" marR="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464 308 files had been scanned</a:t>
                      </a:r>
                      <a:r>
                        <a:rPr lang="en-US" sz="2000" kern="1200" baseline="0" dirty="0" smtClean="0">
                          <a:solidFill>
                            <a:schemeClr val="tx1"/>
                          </a:solidFill>
                          <a:effectLst/>
                          <a:latin typeface="Arial" panose="020B0604020202020204" pitchFamily="34" charset="0"/>
                          <a:ea typeface="+mn-ea"/>
                          <a:cs typeface="Arial" panose="020B0604020202020204" pitchFamily="34" charset="0"/>
                        </a:rPr>
                        <a:t> at the end of March 2018.</a:t>
                      </a:r>
                      <a:endParaRPr lang="en-US" sz="2000" dirty="0" smtClean="0">
                        <a:effectLst/>
                        <a:latin typeface="Arial" panose="020B060402020202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effectLst/>
                        <a:latin typeface="Arial" panose="020B0604020202020204" pitchFamily="34" charset="0"/>
                        <a:cs typeface="Arial" panose="020B0604020202020204" pitchFamily="34" charset="0"/>
                      </a:endParaRPr>
                    </a:p>
                  </a:txBody>
                  <a:tcPr marL="68580" marR="68580" marT="0" marB="0">
                    <a:solidFill>
                      <a:schemeClr val="accent6"/>
                    </a:solidFill>
                  </a:tcPr>
                </a:tc>
                <a:tc>
                  <a:txBody>
                    <a:bodyPr/>
                    <a:lstStyle/>
                    <a:p>
                      <a:pPr marL="0" indent="0">
                        <a:spcAft>
                          <a:spcPts val="1200"/>
                        </a:spcAft>
                        <a:buFont typeface="Arial" panose="020B0604020202020204" pitchFamily="34" charset="0"/>
                        <a:buNone/>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a:t>
                      </a:r>
                    </a:p>
                  </a:txBody>
                  <a:tcPr marL="91443" marR="91443" marT="45707" marB="45707"/>
                </a:tc>
              </a:tr>
              <a:tr h="1950193">
                <a:tc>
                  <a:txBody>
                    <a:bodyPr/>
                    <a:lstStyle/>
                    <a:p>
                      <a:r>
                        <a:rPr lang="en-US" sz="2000" kern="1200" dirty="0" smtClean="0">
                          <a:solidFill>
                            <a:schemeClr val="tx1"/>
                          </a:solidFill>
                          <a:effectLst/>
                          <a:latin typeface="Arial" panose="020B0604020202020204" pitchFamily="34" charset="0"/>
                          <a:ea typeface="+mn-ea"/>
                          <a:cs typeface="Arial" panose="020B0604020202020204" pitchFamily="34" charset="0"/>
                        </a:rPr>
                        <a:t>Ongoing scanning</a:t>
                      </a:r>
                    </a:p>
                    <a:p>
                      <a:r>
                        <a:rPr lang="en-US" sz="2000" kern="1200" dirty="0" smtClean="0">
                          <a:solidFill>
                            <a:schemeClr val="tx1"/>
                          </a:solidFill>
                          <a:effectLst/>
                          <a:latin typeface="Arial" panose="020B0604020202020204" pitchFamily="34" charset="0"/>
                          <a:ea typeface="+mn-ea"/>
                          <a:cs typeface="Arial" panose="020B0604020202020204" pitchFamily="34" charset="0"/>
                        </a:rPr>
                        <a:t>implemented in fifty (50) local offices.</a:t>
                      </a:r>
                      <a:endParaRPr lang="en-US" sz="2000" dirty="0">
                        <a:effectLst/>
                        <a:latin typeface="Arial" panose="020B0604020202020204" pitchFamily="34" charset="0"/>
                        <a:cs typeface="Arial" panose="020B0604020202020204" pitchFamily="34" charset="0"/>
                      </a:endParaRPr>
                    </a:p>
                  </a:txBody>
                  <a:tcPr marL="68580" marR="68580" marT="0" marB="0"/>
                </a:tc>
                <a:tc>
                  <a:txBody>
                    <a:bodyPr/>
                    <a:lstStyle/>
                    <a:p>
                      <a:pPr marL="342900" indent="-34290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Ongoing scanning solution was tested in</a:t>
                      </a:r>
                      <a:r>
                        <a:rPr lang="en-ZA" sz="2000" kern="1200" baseline="0" dirty="0" smtClean="0">
                          <a:solidFill>
                            <a:schemeClr val="tx1"/>
                          </a:solidFill>
                          <a:effectLst/>
                          <a:latin typeface="Arial" panose="020B0604020202020204" pitchFamily="34" charset="0"/>
                          <a:ea typeface="+mn-ea"/>
                          <a:cs typeface="Arial" panose="020B0604020202020204" pitchFamily="34" charset="0"/>
                        </a:rPr>
                        <a:t> </a:t>
                      </a:r>
                      <a:r>
                        <a:rPr lang="en-ZA" sz="2000" kern="1200" dirty="0" smtClean="0">
                          <a:solidFill>
                            <a:schemeClr val="tx1"/>
                          </a:solidFill>
                          <a:effectLst/>
                          <a:latin typeface="Arial" panose="020B0604020202020204" pitchFamily="34" charset="0"/>
                          <a:ea typeface="+mn-ea"/>
                          <a:cs typeface="Arial" panose="020B0604020202020204" pitchFamily="34" charset="0"/>
                        </a:rPr>
                        <a:t>four Local offices in Gauteng.</a:t>
                      </a:r>
                    </a:p>
                    <a:p>
                      <a:pPr marL="342900" indent="-34290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All RMC officials were trained in the nine regions. </a:t>
                      </a: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rgbClr val="FF0000"/>
                    </a:solidFill>
                  </a:tcPr>
                </a:tc>
                <a:tc>
                  <a:txBody>
                    <a:bodyPr/>
                    <a:lstStyle/>
                    <a:p>
                      <a:pPr marL="0" marR="0" indent="0" algn="just"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Target is linked to the ICT infrastructure upgrade,</a:t>
                      </a:r>
                      <a:r>
                        <a:rPr lang="en-ZA" sz="2000" kern="1200" baseline="0" dirty="0" smtClean="0">
                          <a:solidFill>
                            <a:schemeClr val="tx1"/>
                          </a:solidFill>
                          <a:effectLst/>
                          <a:latin typeface="Arial" panose="020B0604020202020204" pitchFamily="34" charset="0"/>
                          <a:ea typeface="+mn-ea"/>
                          <a:cs typeface="Arial" panose="020B0604020202020204" pitchFamily="34" charset="0"/>
                        </a:rPr>
                        <a:t> and shall be prioritised once </a:t>
                      </a:r>
                      <a:r>
                        <a:rPr lang="en-ZA" sz="2000" kern="1200" dirty="0" smtClean="0">
                          <a:solidFill>
                            <a:schemeClr val="tx1"/>
                          </a:solidFill>
                          <a:effectLst/>
                          <a:latin typeface="Arial" panose="020B0604020202020204" pitchFamily="34" charset="0"/>
                          <a:ea typeface="+mn-ea"/>
                          <a:cs typeface="Arial" panose="020B0604020202020204" pitchFamily="34" charset="0"/>
                        </a:rPr>
                        <a:t>capacity of the local offices has been built.</a:t>
                      </a:r>
                      <a:endParaRPr lang="en-ZA" sz="2000" kern="1200" dirty="0" smtClean="0">
                        <a:solidFill>
                          <a:srgbClr val="FF0000"/>
                        </a:solidFill>
                        <a:effectLst/>
                        <a:latin typeface="Arial" panose="020B0604020202020204" pitchFamily="34" charset="0"/>
                        <a:ea typeface="+mn-ea"/>
                        <a:cs typeface="Arial" panose="020B0604020202020204" pitchFamily="34" charset="0"/>
                      </a:endParaRPr>
                    </a:p>
                  </a:txBody>
                  <a:tcPr marL="91443" marR="91443" marT="45707" marB="45707"/>
                </a:tc>
              </a:tr>
            </a:tbl>
          </a:graphicData>
        </a:graphic>
      </p:graphicFrame>
      <p:sp>
        <p:nvSpPr>
          <p:cNvPr id="17425" name="Slide Number Placeholder 1"/>
          <p:cNvSpPr>
            <a:spLocks noGrp="1"/>
          </p:cNvSpPr>
          <p:nvPr>
            <p:ph type="sldNum" sz="quarter" idx="4294967295"/>
          </p:nvPr>
        </p:nvSpPr>
        <p:spPr>
          <a:xfrm>
            <a:off x="6553200" y="6492875"/>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F705781-6928-4E91-A609-160CA3061AE9}" type="slidenum">
              <a:rPr lang="en-US" altLang="en-US" sz="1400" smtClean="0">
                <a:ea typeface="ＭＳ Ｐゴシック" pitchFamily="34" charset="-128"/>
              </a:rPr>
              <a:pPr>
                <a:spcBef>
                  <a:spcPct val="0"/>
                </a:spcBef>
                <a:buFontTx/>
                <a:buNone/>
              </a:pPr>
              <a:t>29</a:t>
            </a:fld>
            <a:endParaRPr lang="en-US" altLang="en-US" sz="1400" dirty="0" smtClean="0">
              <a:ea typeface="ＭＳ Ｐゴシック" pitchFamily="34" charset="-128"/>
            </a:endParaRPr>
          </a:p>
        </p:txBody>
      </p:sp>
    </p:spTree>
    <p:extLst>
      <p:ext uri="{BB962C8B-B14F-4D97-AF65-F5344CB8AC3E}">
        <p14:creationId xmlns:p14="http://schemas.microsoft.com/office/powerpoint/2010/main" xmlns="" val="95750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vert="horz" lIns="91440" tIns="45720" rIns="91440" bIns="45720" rtlCol="0" anchor="ctr">
            <a:normAutofit/>
          </a:bodyPr>
          <a:lstStyle/>
          <a:p>
            <a:r>
              <a:rPr lang="en-ZA" sz="3600" dirty="0">
                <a:latin typeface="Arial" panose="020B0604020202020204" pitchFamily="34" charset="0"/>
                <a:cs typeface="Arial" panose="020B0604020202020204" pitchFamily="34" charset="0"/>
              </a:rPr>
              <a:t>Purpose</a:t>
            </a:r>
          </a:p>
        </p:txBody>
      </p:sp>
      <p:sp>
        <p:nvSpPr>
          <p:cNvPr id="3" name="Content Placeholder 2"/>
          <p:cNvSpPr>
            <a:spLocks noGrp="1"/>
          </p:cNvSpPr>
          <p:nvPr>
            <p:ph idx="1"/>
          </p:nvPr>
        </p:nvSpPr>
        <p:spPr>
          <a:xfrm>
            <a:off x="304800" y="1600200"/>
            <a:ext cx="8534400" cy="4525963"/>
          </a:xfrm>
        </p:spPr>
        <p:txBody>
          <a:bodyPr>
            <a:normAutofit/>
          </a:bodyPr>
          <a:lstStyle/>
          <a:p>
            <a:pPr algn="just">
              <a:defRPr/>
            </a:pPr>
            <a:r>
              <a:rPr lang="en-US" sz="2600" dirty="0">
                <a:latin typeface="Arial" panose="020B0604020202020204" pitchFamily="34" charset="0"/>
                <a:cs typeface="Arial" panose="020B0604020202020204" pitchFamily="34" charset="0"/>
              </a:rPr>
              <a:t>The purpose of this presentation is to </a:t>
            </a:r>
            <a:r>
              <a:rPr lang="en-US" sz="2600" dirty="0" smtClean="0">
                <a:latin typeface="Arial" panose="020B0604020202020204" pitchFamily="34" charset="0"/>
                <a:cs typeface="Arial" panose="020B0604020202020204" pitchFamily="34" charset="0"/>
              </a:rPr>
              <a:t>brief the Select Committee </a:t>
            </a:r>
            <a:r>
              <a:rPr lang="en-US" sz="2600" dirty="0">
                <a:latin typeface="Arial" panose="020B0604020202020204" pitchFamily="34" charset="0"/>
                <a:cs typeface="Arial" panose="020B0604020202020204" pitchFamily="34" charset="0"/>
              </a:rPr>
              <a:t>on Social </a:t>
            </a:r>
            <a:r>
              <a:rPr lang="en-US" sz="2600" dirty="0" smtClean="0">
                <a:latin typeface="Arial" panose="020B0604020202020204" pitchFamily="34" charset="0"/>
                <a:cs typeface="Arial" panose="020B0604020202020204" pitchFamily="34" charset="0"/>
              </a:rPr>
              <a:t>Services on SASSA’s </a:t>
            </a:r>
            <a:r>
              <a:rPr lang="en-GB" sz="2600" dirty="0" smtClean="0">
                <a:latin typeface="Arial" panose="020B0604020202020204" pitchFamily="34" charset="0"/>
                <a:cs typeface="Arial" panose="020B0604020202020204" pitchFamily="34" charset="0"/>
              </a:rPr>
              <a:t>2017/18 </a:t>
            </a:r>
            <a:r>
              <a:rPr lang="en-US" sz="2600" dirty="0">
                <a:latin typeface="Arial" panose="020B0604020202020204" pitchFamily="34" charset="0"/>
                <a:cs typeface="Arial" panose="020B0604020202020204" pitchFamily="34" charset="0"/>
              </a:rPr>
              <a:t>Annual </a:t>
            </a:r>
            <a:r>
              <a:rPr lang="en-US" sz="2600" dirty="0" smtClean="0">
                <a:latin typeface="Arial" panose="020B0604020202020204" pitchFamily="34" charset="0"/>
                <a:cs typeface="Arial" panose="020B0604020202020204" pitchFamily="34" charset="0"/>
              </a:rPr>
              <a:t>Report.  The presentation will focus on: </a:t>
            </a:r>
            <a:endParaRPr lang="en-US" sz="2600" dirty="0">
              <a:latin typeface="Arial" panose="020B0604020202020204" pitchFamily="34" charset="0"/>
              <a:cs typeface="Arial" panose="020B0604020202020204" pitchFamily="34" charset="0"/>
            </a:endParaRPr>
          </a:p>
          <a:p>
            <a:pPr lvl="1" algn="just">
              <a:defRPr/>
            </a:pPr>
            <a:r>
              <a:rPr lang="en-US" sz="2600" dirty="0">
                <a:latin typeface="Arial" panose="020B0604020202020204" pitchFamily="34" charset="0"/>
                <a:cs typeface="Arial" panose="020B0604020202020204" pitchFamily="34" charset="0"/>
              </a:rPr>
              <a:t>Performance Information;</a:t>
            </a:r>
          </a:p>
          <a:p>
            <a:pPr lvl="1" algn="just">
              <a:defRPr/>
            </a:pPr>
            <a:r>
              <a:rPr lang="en-US" sz="2600" dirty="0">
                <a:latin typeface="Arial" panose="020B0604020202020204" pitchFamily="34" charset="0"/>
                <a:cs typeface="Arial" panose="020B0604020202020204" pitchFamily="34" charset="0"/>
              </a:rPr>
              <a:t>Budget and Expenditure; </a:t>
            </a:r>
          </a:p>
          <a:p>
            <a:pPr lvl="1" algn="just">
              <a:defRPr/>
            </a:pPr>
            <a:r>
              <a:rPr lang="en-US" sz="2600" dirty="0">
                <a:latin typeface="Arial" panose="020B0604020202020204" pitchFamily="34" charset="0"/>
                <a:cs typeface="Arial" panose="020B0604020202020204" pitchFamily="34" charset="0"/>
              </a:rPr>
              <a:t>Audit outcomes; and </a:t>
            </a:r>
          </a:p>
          <a:p>
            <a:pPr lvl="1" algn="just">
              <a:defRPr/>
            </a:pPr>
            <a:r>
              <a:rPr lang="en-US" sz="2600" dirty="0">
                <a:latin typeface="Arial" panose="020B0604020202020204" pitchFamily="34" charset="0"/>
                <a:cs typeface="Arial" panose="020B0604020202020204" pitchFamily="34" charset="0"/>
              </a:rPr>
              <a:t>Recommendations. </a:t>
            </a:r>
          </a:p>
        </p:txBody>
      </p:sp>
      <p:sp>
        <p:nvSpPr>
          <p:cNvPr id="4" name="Slide Number Placeholder 3"/>
          <p:cNvSpPr>
            <a:spLocks noGrp="1"/>
          </p:cNvSpPr>
          <p:nvPr>
            <p:ph type="sldNum" sz="quarter" idx="12"/>
          </p:nvPr>
        </p:nvSpPr>
        <p:spPr/>
        <p:txBody>
          <a:bodyPr/>
          <a:lstStyle/>
          <a:p>
            <a:fld id="{9D56938B-8917-4869-91D0-F9F507C443EE}" type="slidenum">
              <a:rPr lang="en-US" smtClean="0"/>
              <a:pPr/>
              <a:t>3</a:t>
            </a:fld>
            <a:endParaRPr lang="en-US"/>
          </a:p>
        </p:txBody>
      </p:sp>
    </p:spTree>
    <p:extLst>
      <p:ext uri="{BB962C8B-B14F-4D97-AF65-F5344CB8AC3E}">
        <p14:creationId xmlns:p14="http://schemas.microsoft.com/office/powerpoint/2010/main" xmlns="" val="1797411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66446" y="-76200"/>
            <a:ext cx="7444154" cy="1143000"/>
          </a:xfrm>
        </p:spPr>
        <p:txBody>
          <a:bodyPr>
            <a:normAutofit/>
          </a:bodyPr>
          <a:lstStyle/>
          <a:p>
            <a:r>
              <a:rPr lang="en-US" sz="3200" dirty="0">
                <a:latin typeface="Arial" panose="020B0604020202020204" pitchFamily="34" charset="0"/>
                <a:cs typeface="Arial" panose="020B0604020202020204" pitchFamily="34" charset="0"/>
              </a:rPr>
              <a:t>Improved Organizational Efficiency</a:t>
            </a:r>
            <a:endParaRPr lang="en-GB" altLang="en-US" sz="3200" b="1"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41448479"/>
              </p:ext>
            </p:extLst>
          </p:nvPr>
        </p:nvGraphicFramePr>
        <p:xfrm>
          <a:off x="76200" y="990600"/>
          <a:ext cx="8991601" cy="5273042"/>
        </p:xfrm>
        <a:graphic>
          <a:graphicData uri="http://schemas.openxmlformats.org/drawingml/2006/table">
            <a:tbl>
              <a:tblPr firstRow="1" bandRow="1">
                <a:tableStyleId>{5940675A-B579-460E-94D1-54222C63F5DA}</a:tableStyleId>
              </a:tblPr>
              <a:tblGrid>
                <a:gridCol w="2438400"/>
                <a:gridCol w="3786554"/>
                <a:gridCol w="999067"/>
                <a:gridCol w="1767580"/>
              </a:tblGrid>
              <a:tr h="1003050">
                <a:tc>
                  <a:txBody>
                    <a:bodyPr/>
                    <a:lstStyle/>
                    <a:p>
                      <a:pP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21" marB="45721">
                    <a:solidFill>
                      <a:schemeClr val="accent4"/>
                    </a:solidFill>
                  </a:tcPr>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21" marB="45721">
                    <a:solidFill>
                      <a:schemeClr val="accent4"/>
                    </a:solidFill>
                  </a:tcPr>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21" marB="45721">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21" marB="45721">
                    <a:solidFill>
                      <a:schemeClr val="accent4"/>
                    </a:solidFill>
                  </a:tcPr>
                </a:tc>
              </a:tr>
              <a:tr h="3722785">
                <a:tc>
                  <a:txBody>
                    <a:bodyPr/>
                    <a:lstStyle/>
                    <a:p>
                      <a:pPr>
                        <a:lnSpc>
                          <a:spcPct val="115000"/>
                        </a:lnSpc>
                        <a:spcAft>
                          <a:spcPts val="0"/>
                        </a:spcAft>
                      </a:pPr>
                      <a:r>
                        <a:rPr lang="en-ZA" sz="2000" kern="1200" dirty="0" smtClean="0">
                          <a:solidFill>
                            <a:schemeClr val="tx1"/>
                          </a:solidFill>
                          <a:effectLst/>
                          <a:latin typeface="Arial" panose="020B0604020202020204" pitchFamily="34" charset="0"/>
                          <a:ea typeface="+mn-ea"/>
                          <a:cs typeface="Arial" panose="020B0604020202020204" pitchFamily="34" charset="0"/>
                        </a:rPr>
                        <a:t>Enterprise Business Intelligence Solution implemented in all branches (</a:t>
                      </a:r>
                      <a:r>
                        <a:rPr lang="en-ZA" sz="2000" b="1" i="1" kern="1200" dirty="0" smtClean="0">
                          <a:solidFill>
                            <a:schemeClr val="tx1"/>
                          </a:solidFill>
                          <a:effectLst/>
                          <a:latin typeface="Arial" panose="020B0604020202020204" pitchFamily="34" charset="0"/>
                          <a:ea typeface="+mn-ea"/>
                          <a:cs typeface="Arial" panose="020B0604020202020204" pitchFamily="34" charset="0"/>
                        </a:rPr>
                        <a:t>Finance, Corporate Services, ICT, Strategy and Business Development</a:t>
                      </a:r>
                      <a:r>
                        <a:rPr lang="en-ZA" sz="2000" kern="1200" dirty="0" smtClean="0">
                          <a:solidFill>
                            <a:schemeClr val="tx1"/>
                          </a:solidFill>
                          <a:effectLst/>
                          <a:latin typeface="Arial" panose="020B0604020202020204" pitchFamily="34" charset="0"/>
                          <a:ea typeface="+mn-ea"/>
                          <a:cs typeface="Arial" panose="020B0604020202020204" pitchFamily="34" charset="0"/>
                        </a:rPr>
                        <a:t>).</a:t>
                      </a:r>
                      <a:endParaRPr lang="en-US"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342900" indent="-34290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Enterprise Business Intelligence Solution implemented for the  </a:t>
                      </a:r>
                      <a:r>
                        <a:rPr lang="en-ZA" sz="2000" b="1" i="1" kern="1200" dirty="0" smtClean="0">
                          <a:solidFill>
                            <a:schemeClr val="tx1"/>
                          </a:solidFill>
                          <a:effectLst/>
                          <a:latin typeface="Arial" panose="020B0604020202020204" pitchFamily="34" charset="0"/>
                          <a:ea typeface="+mn-ea"/>
                          <a:cs typeface="Arial" panose="020B0604020202020204" pitchFamily="34" charset="0"/>
                        </a:rPr>
                        <a:t>Finance, Corporate Services and ICT branches</a:t>
                      </a:r>
                      <a:r>
                        <a:rPr lang="en-ZA" sz="2000" kern="1200" dirty="0" smtClean="0">
                          <a:solidFill>
                            <a:schemeClr val="tx1"/>
                          </a:solidFill>
                          <a:effectLst/>
                          <a:latin typeface="Arial" panose="020B0604020202020204" pitchFamily="34" charset="0"/>
                          <a:ea typeface="+mn-ea"/>
                          <a:cs typeface="Arial" panose="020B0604020202020204" pitchFamily="34" charset="0"/>
                        </a:rPr>
                        <a:t>.</a:t>
                      </a:r>
                    </a:p>
                    <a:p>
                      <a:pPr marL="342900" indent="-342900" algn="just">
                        <a:buFont typeface="Wingdings" panose="05000000000000000000" pitchFamily="2" charset="2"/>
                        <a:buChar char="ü"/>
                      </a:pPr>
                      <a:r>
                        <a:rPr lang="en-ZA" sz="2000" b="0" i="1" kern="1200" dirty="0" smtClean="0">
                          <a:solidFill>
                            <a:schemeClr val="tx1"/>
                          </a:solidFill>
                          <a:effectLst/>
                          <a:latin typeface="Arial" panose="020B0604020202020204" pitchFamily="34" charset="0"/>
                          <a:ea typeface="+mn-ea"/>
                          <a:cs typeface="Arial" panose="020B0604020202020204" pitchFamily="34" charset="0"/>
                        </a:rPr>
                        <a:t>Strategy and Business Development branch is</a:t>
                      </a:r>
                      <a:r>
                        <a:rPr lang="en-ZA" sz="2000" b="0" i="1" kern="1200" baseline="0" dirty="0" smtClean="0">
                          <a:solidFill>
                            <a:schemeClr val="tx1"/>
                          </a:solidFill>
                          <a:effectLst/>
                          <a:latin typeface="Arial" panose="020B0604020202020204" pitchFamily="34" charset="0"/>
                          <a:ea typeface="+mn-ea"/>
                          <a:cs typeface="Arial" panose="020B0604020202020204" pitchFamily="34" charset="0"/>
                        </a:rPr>
                        <a:t> the custodian of reporting and </a:t>
                      </a:r>
                      <a:r>
                        <a:rPr lang="en-ZA" sz="2000" b="0" i="1" kern="1200" dirty="0" smtClean="0">
                          <a:solidFill>
                            <a:schemeClr val="tx1"/>
                          </a:solidFill>
                          <a:effectLst/>
                          <a:latin typeface="Arial" panose="020B0604020202020204" pitchFamily="34" charset="0"/>
                          <a:ea typeface="+mn-ea"/>
                          <a:cs typeface="Arial" panose="020B0604020202020204" pitchFamily="34" charset="0"/>
                        </a:rPr>
                        <a:t>does not have a transactional system,</a:t>
                      </a:r>
                      <a:r>
                        <a:rPr lang="en-ZA" sz="2000" b="0" i="1" kern="1200" baseline="0" dirty="0" smtClean="0">
                          <a:solidFill>
                            <a:schemeClr val="tx1"/>
                          </a:solidFill>
                          <a:effectLst/>
                          <a:latin typeface="Arial" panose="020B0604020202020204" pitchFamily="34" charset="0"/>
                          <a:ea typeface="+mn-ea"/>
                          <a:cs typeface="Arial" panose="020B0604020202020204" pitchFamily="34" charset="0"/>
                        </a:rPr>
                        <a:t> therefore the branch shall be the main user of the system  for overall reporting. </a:t>
                      </a:r>
                      <a:endParaRPr lang="en-US" sz="2000" b="0" i="1" dirty="0">
                        <a:effectLst/>
                        <a:latin typeface="Arial" panose="020B0604020202020204" pitchFamily="34" charset="0"/>
                        <a:ea typeface="Calibri"/>
                        <a:cs typeface="Arial" panose="020B0604020202020204" pitchFamily="34" charset="0"/>
                      </a:endParaRPr>
                    </a:p>
                  </a:txBody>
                  <a:tcPr marL="68580" marR="68580" marT="0" marB="0"/>
                </a:tc>
                <a:tc>
                  <a:txBody>
                    <a:bodyPr/>
                    <a:lstStyle/>
                    <a:p>
                      <a:endParaRPr lang="en-US" sz="2000" dirty="0">
                        <a:effectLst/>
                        <a:latin typeface="Arial" panose="020B0604020202020204" pitchFamily="34" charset="0"/>
                        <a:ea typeface="Calibri"/>
                        <a:cs typeface="Arial" panose="020B0604020202020204" pitchFamily="34" charset="0"/>
                      </a:endParaRPr>
                    </a:p>
                  </a:txBody>
                  <a:tcPr marL="68580" marR="68580" marT="0" marB="0">
                    <a:solidFill>
                      <a:schemeClr val="accent6"/>
                    </a:solidFill>
                  </a:tcPr>
                </a:tc>
                <a:tc>
                  <a:txBody>
                    <a:bodyPr/>
                    <a:lstStyle/>
                    <a:p>
                      <a:pPr marL="0" indent="0">
                        <a:spcAft>
                          <a:spcPts val="1200"/>
                        </a:spcAft>
                        <a:buFont typeface="Arial" panose="020B0604020202020204" pitchFamily="34" charset="0"/>
                        <a:buNone/>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a:t>
                      </a:r>
                    </a:p>
                  </a:txBody>
                  <a:tcPr marL="68580" marR="68580" marT="0" marB="0"/>
                </a:tc>
              </a:tr>
            </a:tbl>
          </a:graphicData>
        </a:graphic>
      </p:graphicFrame>
      <p:sp>
        <p:nvSpPr>
          <p:cNvPr id="18452"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C7FBC44-0D5C-40CB-82C4-FD88881010C8}" type="slidenum">
              <a:rPr lang="en-US" altLang="en-US" sz="1400" smtClean="0">
                <a:ea typeface="ＭＳ Ｐゴシック" pitchFamily="34" charset="-128"/>
              </a:rPr>
              <a:pPr>
                <a:spcBef>
                  <a:spcPct val="0"/>
                </a:spcBef>
                <a:buFontTx/>
                <a:buNone/>
              </a:pPr>
              <a:t>30</a:t>
            </a:fld>
            <a:endParaRPr lang="en-US" altLang="en-US" sz="1400" smtClean="0">
              <a:ea typeface="ＭＳ Ｐゴシック" pitchFamily="34" charset="-128"/>
            </a:endParaRPr>
          </a:p>
        </p:txBody>
      </p:sp>
    </p:spTree>
    <p:extLst>
      <p:ext uri="{BB962C8B-B14F-4D97-AF65-F5344CB8AC3E}">
        <p14:creationId xmlns:p14="http://schemas.microsoft.com/office/powerpoint/2010/main" xmlns="" val="2483653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90246" y="-152400"/>
            <a:ext cx="7444154" cy="762000"/>
          </a:xfrm>
        </p:spPr>
        <p:txBody>
          <a:bodyPr>
            <a:normAutofit/>
          </a:bodyPr>
          <a:lstStyle/>
          <a:p>
            <a:r>
              <a:rPr lang="en-US" sz="3200" dirty="0">
                <a:latin typeface="Arial" panose="020B0604020202020204" pitchFamily="34" charset="0"/>
                <a:cs typeface="Arial" panose="020B0604020202020204" pitchFamily="34" charset="0"/>
              </a:rPr>
              <a:t>Improved Organizational Efficiency</a:t>
            </a:r>
            <a:endParaRPr lang="en-GB" altLang="en-US" sz="3200" b="1"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5761336"/>
              </p:ext>
            </p:extLst>
          </p:nvPr>
        </p:nvGraphicFramePr>
        <p:xfrm>
          <a:off x="76201" y="533400"/>
          <a:ext cx="9067800" cy="5978943"/>
        </p:xfrm>
        <a:graphic>
          <a:graphicData uri="http://schemas.openxmlformats.org/drawingml/2006/table">
            <a:tbl>
              <a:tblPr firstRow="1" bandRow="1">
                <a:tableStyleId>{5940675A-B579-460E-94D1-54222C63F5DA}</a:tableStyleId>
              </a:tblPr>
              <a:tblGrid>
                <a:gridCol w="1472549"/>
                <a:gridCol w="3642621"/>
                <a:gridCol w="1007532"/>
                <a:gridCol w="2945098"/>
              </a:tblGrid>
              <a:tr h="753337">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21" marB="45721">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21" marB="45721">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21" marB="45721">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21" marB="45721">
                    <a:solidFill>
                      <a:schemeClr val="accent4"/>
                    </a:solidFill>
                  </a:tcPr>
                </a:tc>
              </a:tr>
              <a:tr h="2270758">
                <a:tc>
                  <a:txBody>
                    <a:bodyPr/>
                    <a:lstStyle/>
                    <a:p>
                      <a:pPr algn="just">
                        <a:tabLst>
                          <a:tab pos="180340" algn="l"/>
                          <a:tab pos="540385" algn="l"/>
                        </a:tabLst>
                      </a:pPr>
                      <a:r>
                        <a:rPr lang="en-ZA" sz="2000" kern="1200" dirty="0" smtClean="0">
                          <a:solidFill>
                            <a:schemeClr val="tx1"/>
                          </a:solidFill>
                          <a:effectLst/>
                          <a:latin typeface="Arial" panose="020B0604020202020204" pitchFamily="34" charset="0"/>
                          <a:ea typeface="+mn-ea"/>
                          <a:cs typeface="Arial" panose="020B0604020202020204" pitchFamily="34" charset="0"/>
                        </a:rPr>
                        <a:t>Web-interface solution procured and configured.</a:t>
                      </a:r>
                      <a:endParaRPr lang="en-US" sz="2000" dirty="0">
                        <a:effectLst/>
                        <a:latin typeface="Arial" panose="020B0604020202020204" pitchFamily="34" charset="0"/>
                        <a:cs typeface="Arial" panose="020B0604020202020204" pitchFamily="34" charset="0"/>
                      </a:endParaRPr>
                    </a:p>
                  </a:txBody>
                  <a:tcPr marL="68580" marR="68580" marT="0" marB="0"/>
                </a:tc>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Integrated Grants Payment System was procured and configured by South African Post Office as part of the agreement between SAPO/SASSA for the Transitional Payment Project.</a:t>
                      </a:r>
                    </a:p>
                  </a:txBody>
                  <a:tcPr marL="68580" marR="68580" marT="0" marB="0"/>
                </a:tc>
                <a:tc>
                  <a:txBody>
                    <a:bodyPr/>
                    <a:lstStyle/>
                    <a:p>
                      <a:pPr algn="just"/>
                      <a:endParaRPr lang="en-US" sz="2000" dirty="0">
                        <a:solidFill>
                          <a:srgbClr val="00B050"/>
                        </a:solidFill>
                        <a:effectLst/>
                        <a:latin typeface="Arial" panose="020B0604020202020204" pitchFamily="34" charset="0"/>
                        <a:ea typeface="Calibri"/>
                        <a:cs typeface="Arial" panose="020B0604020202020204" pitchFamily="34" charset="0"/>
                      </a:endParaRPr>
                    </a:p>
                  </a:txBody>
                  <a:tcPr marL="68580" marR="68580" marT="0" marB="0">
                    <a:solidFill>
                      <a:srgbClr val="00B050"/>
                    </a:solidFill>
                  </a:tcPr>
                </a:tc>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None</a:t>
                      </a: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tr>
              <a:tr h="2854743">
                <a:tc>
                  <a:txBody>
                    <a:bodyPr/>
                    <a:lstStyle/>
                    <a:p>
                      <a:pPr algn="just"/>
                      <a:r>
                        <a:rPr lang="en-GB" sz="2000" dirty="0">
                          <a:effectLst/>
                          <a:latin typeface="Arial" panose="020B0604020202020204" pitchFamily="34" charset="0"/>
                          <a:cs typeface="Arial" panose="020B0604020202020204" pitchFamily="34" charset="0"/>
                        </a:rPr>
                        <a:t>Unqualified audit outcome for </a:t>
                      </a:r>
                      <a:r>
                        <a:rPr lang="en-GB" sz="2000" dirty="0" smtClean="0">
                          <a:effectLst/>
                          <a:latin typeface="Arial" panose="020B0604020202020204" pitchFamily="34" charset="0"/>
                          <a:cs typeface="Arial" panose="020B0604020202020204" pitchFamily="34" charset="0"/>
                        </a:rPr>
                        <a:t>2016/17 achieved.</a:t>
                      </a:r>
                      <a:endParaRPr lang="en-US" sz="2000" dirty="0">
                        <a:effectLst/>
                        <a:latin typeface="Arial" panose="020B0604020202020204" pitchFamily="34" charset="0"/>
                        <a:cs typeface="Arial" panose="020B0604020202020204" pitchFamily="34" charset="0"/>
                      </a:endParaRPr>
                    </a:p>
                  </a:txBody>
                  <a:tcPr marL="68580" marR="68580" marT="0" marB="0"/>
                </a:tc>
                <a:tc>
                  <a:txBody>
                    <a:bodyPr/>
                    <a:lstStyle/>
                    <a:p>
                      <a:pPr algn="just"/>
                      <a:r>
                        <a:rPr lang="en-GB" sz="2000" kern="1200" dirty="0" smtClean="0">
                          <a:solidFill>
                            <a:schemeClr val="tx1"/>
                          </a:solidFill>
                          <a:effectLst/>
                          <a:latin typeface="Arial" panose="020B0604020202020204" pitchFamily="34" charset="0"/>
                          <a:ea typeface="+mn-ea"/>
                          <a:cs typeface="Arial" panose="020B0604020202020204" pitchFamily="34" charset="0"/>
                        </a:rPr>
                        <a:t>SASSA received a qualified audit outcome for the 2016/17 financial year.</a:t>
                      </a:r>
                      <a:endParaRPr lang="en-US" sz="2000" dirty="0">
                        <a:effectLst/>
                        <a:latin typeface="Arial" panose="020B0604020202020204" pitchFamily="34" charset="0"/>
                        <a:cs typeface="Arial" panose="020B0604020202020204" pitchFamily="34" charset="0"/>
                      </a:endParaRPr>
                    </a:p>
                  </a:txBody>
                  <a:tcPr marL="68580" marR="68580" marT="0" marB="0"/>
                </a:tc>
                <a:tc>
                  <a:txBody>
                    <a:bodyPr/>
                    <a:lstStyle/>
                    <a:p>
                      <a:pPr algn="just"/>
                      <a:endParaRPr lang="en-US" sz="2000" dirty="0">
                        <a:effectLst/>
                        <a:latin typeface="Arial" panose="020B0604020202020204" pitchFamily="34" charset="0"/>
                        <a:cs typeface="Arial" panose="020B0604020202020204" pitchFamily="34" charset="0"/>
                      </a:endParaRPr>
                    </a:p>
                  </a:txBody>
                  <a:tcPr marL="68580" marR="68580" marT="0" marB="0">
                    <a:solidFill>
                      <a:srgbClr val="FF0000"/>
                    </a:solidFill>
                  </a:tcPr>
                </a:tc>
                <a:tc>
                  <a:txBody>
                    <a:bodyPr/>
                    <a:lstStyle/>
                    <a:p>
                      <a:pPr algn="just"/>
                      <a:r>
                        <a:rPr lang="en-GB" sz="2000" kern="1200" dirty="0" smtClean="0">
                          <a:solidFill>
                            <a:schemeClr val="tx1"/>
                          </a:solidFill>
                          <a:effectLst/>
                          <a:latin typeface="Arial" panose="020B0604020202020204" pitchFamily="34" charset="0"/>
                          <a:ea typeface="+mn-ea"/>
                          <a:cs typeface="Arial" panose="020B0604020202020204" pitchFamily="34" charset="0"/>
                        </a:rPr>
                        <a:t>The basis of the qualification was related to </a:t>
                      </a:r>
                      <a:r>
                        <a:rPr lang="en-GB" sz="2000" b="1" i="1" kern="1200" dirty="0" smtClean="0">
                          <a:solidFill>
                            <a:schemeClr val="tx1"/>
                          </a:solidFill>
                          <a:effectLst/>
                          <a:latin typeface="Arial" panose="020B0604020202020204" pitchFamily="34" charset="0"/>
                          <a:ea typeface="+mn-ea"/>
                          <a:cs typeface="Arial" panose="020B0604020202020204" pitchFamily="34" charset="0"/>
                        </a:rPr>
                        <a:t>Irregular Expenditure </a:t>
                      </a:r>
                      <a:r>
                        <a:rPr lang="en-GB" sz="2000" kern="1200" dirty="0" smtClean="0">
                          <a:solidFill>
                            <a:schemeClr val="tx1"/>
                          </a:solidFill>
                          <a:effectLst/>
                          <a:latin typeface="Arial" panose="020B0604020202020204" pitchFamily="34" charset="0"/>
                          <a:ea typeface="+mn-ea"/>
                          <a:cs typeface="Arial" panose="020B0604020202020204" pitchFamily="34" charset="0"/>
                        </a:rPr>
                        <a:t>– the Auditor</a:t>
                      </a:r>
                      <a:r>
                        <a:rPr lang="en-GB" sz="2000" kern="1200" baseline="0" dirty="0" smtClean="0">
                          <a:solidFill>
                            <a:schemeClr val="tx1"/>
                          </a:solidFill>
                          <a:effectLst/>
                          <a:latin typeface="Arial" panose="020B0604020202020204" pitchFamily="34" charset="0"/>
                          <a:ea typeface="+mn-ea"/>
                          <a:cs typeface="Arial" panose="020B0604020202020204" pitchFamily="34" charset="0"/>
                        </a:rPr>
                        <a:t> found that </a:t>
                      </a:r>
                      <a:r>
                        <a:rPr lang="en-GB" sz="2000" kern="1200" dirty="0" smtClean="0">
                          <a:solidFill>
                            <a:schemeClr val="tx1"/>
                          </a:solidFill>
                          <a:effectLst/>
                          <a:latin typeface="Arial" panose="020B0604020202020204" pitchFamily="34" charset="0"/>
                          <a:ea typeface="+mn-ea"/>
                          <a:cs typeface="Arial" panose="020B0604020202020204" pitchFamily="34" charset="0"/>
                        </a:rPr>
                        <a:t>SASSA did not have an adequate system for identifying all irregular expenditure.</a:t>
                      </a:r>
                      <a:endParaRPr lang="en-US" sz="2000" dirty="0" smtClean="0">
                        <a:effectLst/>
                        <a:latin typeface="Arial" panose="020B0604020202020204" pitchFamily="34" charset="0"/>
                        <a:cs typeface="Arial" panose="020B0604020202020204" pitchFamily="34" charset="0"/>
                      </a:endParaRPr>
                    </a:p>
                  </a:txBody>
                  <a:tcPr marL="91443" marR="91443" marT="45703" marB="45703"/>
                </a:tc>
              </a:tr>
            </a:tbl>
          </a:graphicData>
        </a:graphic>
      </p:graphicFrame>
      <p:sp>
        <p:nvSpPr>
          <p:cNvPr id="18452" name="Slide Number Placeholder 1"/>
          <p:cNvSpPr>
            <a:spLocks noGrp="1"/>
          </p:cNvSpPr>
          <p:nvPr>
            <p:ph type="sldNum" sz="quarter" idx="4294967295"/>
          </p:nvPr>
        </p:nvSpPr>
        <p:spPr>
          <a:xfrm>
            <a:off x="6629400" y="6457706"/>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C7FBC44-0D5C-40CB-82C4-FD88881010C8}" type="slidenum">
              <a:rPr lang="en-US" altLang="en-US" sz="1400" smtClean="0">
                <a:ea typeface="ＭＳ Ｐゴシック" pitchFamily="34" charset="-128"/>
              </a:rPr>
              <a:pPr>
                <a:spcBef>
                  <a:spcPct val="0"/>
                </a:spcBef>
                <a:buFontTx/>
                <a:buNone/>
              </a:pPr>
              <a:t>31</a:t>
            </a:fld>
            <a:endParaRPr lang="en-US" altLang="en-US" sz="1400" dirty="0" smtClean="0">
              <a:ea typeface="ＭＳ Ｐゴシック" pitchFamily="34" charset="-128"/>
            </a:endParaRPr>
          </a:p>
        </p:txBody>
      </p:sp>
    </p:spTree>
    <p:extLst>
      <p:ext uri="{BB962C8B-B14F-4D97-AF65-F5344CB8AC3E}">
        <p14:creationId xmlns:p14="http://schemas.microsoft.com/office/powerpoint/2010/main" xmlns="" val="1857251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14046" y="-381000"/>
            <a:ext cx="7444154" cy="1143000"/>
          </a:xfrm>
        </p:spPr>
        <p:txBody>
          <a:bodyPr/>
          <a:lstStyle/>
          <a:p>
            <a:r>
              <a:rPr lang="en-GB" altLang="en-US" sz="3200" b="1" dirty="0" smtClean="0"/>
              <a:t>Effective Financial Management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65058518"/>
              </p:ext>
            </p:extLst>
          </p:nvPr>
        </p:nvGraphicFramePr>
        <p:xfrm>
          <a:off x="228600" y="763385"/>
          <a:ext cx="8915400" cy="5744700"/>
        </p:xfrm>
        <a:graphic>
          <a:graphicData uri="http://schemas.openxmlformats.org/drawingml/2006/table">
            <a:tbl>
              <a:tblPr firstRow="1" bandRow="1">
                <a:tableStyleId>{5940675A-B579-460E-94D1-54222C63F5DA}</a:tableStyleId>
              </a:tblPr>
              <a:tblGrid>
                <a:gridCol w="1752600"/>
                <a:gridCol w="4267200"/>
                <a:gridCol w="1066800"/>
                <a:gridCol w="1828800"/>
              </a:tblGrid>
              <a:tr h="1038193">
                <a:tc>
                  <a:txBody>
                    <a:bodyPr/>
                    <a:lstStyle/>
                    <a:p>
                      <a:pPr algn="ctr">
                        <a:spcBef>
                          <a:spcPts val="600"/>
                        </a:spcBef>
                        <a:spcAft>
                          <a:spcPts val="600"/>
                        </a:spcAft>
                      </a:pPr>
                      <a:r>
                        <a:rPr lang="en-US" sz="2000" b="1" dirty="0" smtClean="0">
                          <a:latin typeface="Arial" panose="020B0604020202020204" pitchFamily="34" charset="0"/>
                          <a:cs typeface="Arial" panose="020B0604020202020204" pitchFamily="34" charset="0"/>
                        </a:rPr>
                        <a:t>Planned</a:t>
                      </a:r>
                      <a:r>
                        <a:rPr lang="en-US" sz="2000" b="1" baseline="0" dirty="0" smtClean="0">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03" marB="45703">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03" marB="45703">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03" marB="45703">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effectLst/>
                          <a:latin typeface="Arial" panose="020B0604020202020204" pitchFamily="34" charset="0"/>
                          <a:cs typeface="Arial" panose="020B0604020202020204" pitchFamily="34" charset="0"/>
                        </a:rPr>
                        <a:t>Reasons for </a:t>
                      </a:r>
                      <a:r>
                        <a:rPr lang="en-US" sz="2000" b="1" dirty="0" smtClean="0">
                          <a:solidFill>
                            <a:schemeClr val="tx1"/>
                          </a:solidFill>
                          <a:effectLst/>
                          <a:latin typeface="Arial" panose="020B0604020202020204" pitchFamily="34" charset="0"/>
                          <a:cs typeface="Arial" panose="020B0604020202020204" pitchFamily="34" charset="0"/>
                        </a:rPr>
                        <a:t>under achievement</a:t>
                      </a:r>
                    </a:p>
                  </a:txBody>
                  <a:tcPr marL="91443" marR="91443" marT="45703" marB="45703">
                    <a:solidFill>
                      <a:schemeClr val="accent4"/>
                    </a:solidFill>
                  </a:tcPr>
                </a:tc>
              </a:tr>
              <a:tr h="1158917">
                <a:tc>
                  <a:txBody>
                    <a:bodyPr/>
                    <a:lstStyle/>
                    <a:p>
                      <a:pPr algn="just"/>
                      <a:r>
                        <a:rPr lang="en-US" sz="2000" kern="1200" dirty="0" smtClean="0">
                          <a:effectLst/>
                          <a:latin typeface="Arial" panose="020B0604020202020204" pitchFamily="34" charset="0"/>
                          <a:cs typeface="Arial" panose="020B0604020202020204" pitchFamily="34" charset="0"/>
                        </a:rPr>
                        <a:t>100% of eligible suppliers paid within 30 days</a:t>
                      </a:r>
                      <a:endParaRPr lang="en-US" sz="2000" b="0" dirty="0" smtClean="0">
                        <a:solidFill>
                          <a:schemeClr val="tx1"/>
                        </a:solidFill>
                        <a:latin typeface="Arial" panose="020B0604020202020204" pitchFamily="34" charset="0"/>
                        <a:cs typeface="Arial" panose="020B0604020202020204" pitchFamily="34" charset="0"/>
                      </a:endParaRPr>
                    </a:p>
                  </a:txBody>
                  <a:tcPr marL="91443" marR="91443" marT="45703" marB="45703"/>
                </a:tc>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99.82% (3 948 of 3 955) suppliers were paid within 30 days.</a:t>
                      </a:r>
                      <a:endParaRPr lang="en-US" sz="2000" dirty="0" smtClean="0">
                        <a:effectLst/>
                        <a:latin typeface="Arial" panose="020B0604020202020204" pitchFamily="34" charset="0"/>
                        <a:cs typeface="Arial" panose="020B0604020202020204" pitchFamily="34" charset="0"/>
                      </a:endParaRPr>
                    </a:p>
                    <a:p>
                      <a:pPr algn="l"/>
                      <a:endParaRPr lang="en-US" sz="2000" dirty="0" smtClean="0">
                        <a:effectLst/>
                        <a:latin typeface="Arial" panose="020B0604020202020204" pitchFamily="34" charset="0"/>
                        <a:cs typeface="Arial" panose="020B0604020202020204" pitchFamily="34" charset="0"/>
                      </a:endParaRPr>
                    </a:p>
                  </a:txBody>
                  <a:tcPr marL="91443" marR="91443" marT="45703" marB="45703"/>
                </a:tc>
                <a:tc>
                  <a:txBody>
                    <a:bodyPr/>
                    <a:lstStyle/>
                    <a:p>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03" marB="45703">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a:t>
                      </a:r>
                    </a:p>
                    <a:p>
                      <a:endParaRPr lang="en-ZA" sz="2000" kern="1200" dirty="0" smtClean="0">
                        <a:effectLst/>
                        <a:latin typeface="Arial" panose="020B0604020202020204" pitchFamily="34" charset="0"/>
                        <a:cs typeface="Arial" panose="020B0604020202020204" pitchFamily="34" charset="0"/>
                      </a:endParaRPr>
                    </a:p>
                    <a:p>
                      <a:endParaRPr lang="en-ZA" sz="2000" kern="1200" dirty="0" smtClean="0">
                        <a:effectLst/>
                        <a:latin typeface="Arial" panose="020B0604020202020204" pitchFamily="34" charset="0"/>
                        <a:cs typeface="Arial" panose="020B0604020202020204" pitchFamily="34" charset="0"/>
                      </a:endParaRPr>
                    </a:p>
                    <a:p>
                      <a:endParaRPr lang="en-US" sz="2000" dirty="0">
                        <a:solidFill>
                          <a:srgbClr val="FF0000"/>
                        </a:solidFill>
                        <a:effectLst/>
                        <a:latin typeface="Arial" panose="020B0604020202020204" pitchFamily="34" charset="0"/>
                        <a:cs typeface="Arial" panose="020B0604020202020204" pitchFamily="34" charset="0"/>
                      </a:endParaRPr>
                    </a:p>
                  </a:txBody>
                  <a:tcPr marL="91443" marR="91443" marT="45703" marB="45703"/>
                </a:tc>
              </a:tr>
              <a:tr h="3091101">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5% of social  assistance debts recovered.</a:t>
                      </a:r>
                      <a:endParaRPr lang="en-US" sz="2000" dirty="0" smtClean="0">
                        <a:effectLst/>
                        <a:latin typeface="Arial" panose="020B0604020202020204" pitchFamily="34" charset="0"/>
                        <a:cs typeface="Arial" panose="020B0604020202020204" pitchFamily="34" charset="0"/>
                      </a:endParaRPr>
                    </a:p>
                  </a:txBody>
                  <a:tcPr marL="91443" marR="91443" marT="45703" marB="45703"/>
                </a:tc>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40% (R393m of R971 million</a:t>
                      </a:r>
                      <a:r>
                        <a:rPr lang="en-ZA" sz="2000" kern="1200" baseline="0" dirty="0" smtClean="0">
                          <a:solidFill>
                            <a:schemeClr val="tx1"/>
                          </a:solidFill>
                          <a:effectLst/>
                          <a:latin typeface="Arial" panose="020B0604020202020204" pitchFamily="34" charset="0"/>
                          <a:ea typeface="+mn-ea"/>
                          <a:cs typeface="Arial" panose="020B0604020202020204" pitchFamily="34" charset="0"/>
                        </a:rPr>
                        <a:t>)</a:t>
                      </a:r>
                      <a:r>
                        <a:rPr lang="en-ZA" sz="2000" kern="1200" dirty="0" smtClean="0">
                          <a:solidFill>
                            <a:schemeClr val="tx1"/>
                          </a:solidFill>
                          <a:effectLst/>
                          <a:latin typeface="Arial" panose="020B0604020202020204" pitchFamily="34" charset="0"/>
                          <a:ea typeface="+mn-ea"/>
                          <a:cs typeface="Arial" panose="020B0604020202020204" pitchFamily="34" charset="0"/>
                        </a:rPr>
                        <a:t> of social assistance debts were recovered and written off. </a:t>
                      </a:r>
                    </a:p>
                    <a:p>
                      <a:pPr marL="461963" lvl="1" indent="-288925" algn="just">
                        <a:buFont typeface="Wingdings" panose="05000000000000000000" pitchFamily="2" charset="2"/>
                        <a:buChar char="ü"/>
                      </a:pPr>
                      <a:r>
                        <a:rPr lang="en-US" sz="2000" kern="1200" dirty="0" smtClean="0">
                          <a:solidFill>
                            <a:schemeClr val="tx1"/>
                          </a:solidFill>
                          <a:effectLst/>
                          <a:latin typeface="Arial" panose="020B0604020202020204" pitchFamily="34" charset="0"/>
                          <a:ea typeface="+mn-ea"/>
                          <a:cs typeface="Arial" panose="020B0604020202020204" pitchFamily="34" charset="0"/>
                        </a:rPr>
                        <a:t>R14</a:t>
                      </a:r>
                      <a:r>
                        <a:rPr lang="en-US" sz="2000" kern="1200" baseline="0" dirty="0" smtClean="0">
                          <a:solidFill>
                            <a:schemeClr val="tx1"/>
                          </a:solidFill>
                          <a:effectLst/>
                          <a:latin typeface="Arial" panose="020B0604020202020204" pitchFamily="34" charset="0"/>
                          <a:ea typeface="+mn-ea"/>
                          <a:cs typeface="Arial" panose="020B0604020202020204" pitchFamily="34" charset="0"/>
                        </a:rPr>
                        <a:t> million was collected </a:t>
                      </a:r>
                      <a:r>
                        <a:rPr lang="en-US" sz="2000" kern="1200" dirty="0" smtClean="0">
                          <a:solidFill>
                            <a:schemeClr val="tx1"/>
                          </a:solidFill>
                          <a:effectLst/>
                          <a:latin typeface="Arial" panose="020B0604020202020204" pitchFamily="34" charset="0"/>
                          <a:ea typeface="+mn-ea"/>
                          <a:cs typeface="Arial" panose="020B0604020202020204" pitchFamily="34" charset="0"/>
                        </a:rPr>
                        <a:t>= </a:t>
                      </a:r>
                      <a:r>
                        <a:rPr lang="en-US" sz="2000" b="1" i="1" kern="1200" dirty="0" smtClean="0">
                          <a:solidFill>
                            <a:schemeClr val="tx1"/>
                          </a:solidFill>
                          <a:effectLst/>
                          <a:latin typeface="Arial" panose="020B0604020202020204" pitchFamily="34" charset="0"/>
                          <a:ea typeface="+mn-ea"/>
                          <a:cs typeface="Arial" panose="020B0604020202020204" pitchFamily="34" charset="0"/>
                        </a:rPr>
                        <a:t>1%</a:t>
                      </a:r>
                      <a:r>
                        <a:rPr lang="en-US" sz="2000" kern="1200" dirty="0" smtClean="0">
                          <a:solidFill>
                            <a:schemeClr val="tx1"/>
                          </a:solidFill>
                          <a:effectLst/>
                          <a:latin typeface="Arial" panose="020B0604020202020204" pitchFamily="34" charset="0"/>
                          <a:ea typeface="+mn-ea"/>
                          <a:cs typeface="Arial" panose="020B0604020202020204" pitchFamily="34" charset="0"/>
                        </a:rPr>
                        <a:t> </a:t>
                      </a:r>
                    </a:p>
                    <a:p>
                      <a:pPr marL="461963" lvl="1" indent="-288925" algn="just">
                        <a:buFont typeface="Wingdings" panose="05000000000000000000" pitchFamily="2" charset="2"/>
                        <a:buChar char="ü"/>
                      </a:pPr>
                      <a:r>
                        <a:rPr lang="en-US" sz="2000" kern="1200" dirty="0" smtClean="0">
                          <a:solidFill>
                            <a:schemeClr val="tx1"/>
                          </a:solidFill>
                          <a:effectLst/>
                          <a:latin typeface="Arial" panose="020B0604020202020204" pitchFamily="34" charset="0"/>
                          <a:ea typeface="+mn-ea"/>
                          <a:cs typeface="Arial" panose="020B0604020202020204" pitchFamily="34" charset="0"/>
                        </a:rPr>
                        <a:t>R379 million (</a:t>
                      </a:r>
                      <a:r>
                        <a:rPr lang="en-US" sz="2000" b="1" i="1" kern="1200" dirty="0" smtClean="0">
                          <a:solidFill>
                            <a:schemeClr val="tx1"/>
                          </a:solidFill>
                          <a:effectLst/>
                          <a:latin typeface="Arial" panose="020B0604020202020204" pitchFamily="34" charset="0"/>
                          <a:ea typeface="+mn-ea"/>
                          <a:cs typeface="Arial" panose="020B0604020202020204" pitchFamily="34" charset="0"/>
                        </a:rPr>
                        <a:t>39%</a:t>
                      </a:r>
                      <a:r>
                        <a:rPr lang="en-US" sz="2000" kern="1200" dirty="0" smtClean="0">
                          <a:solidFill>
                            <a:schemeClr val="tx1"/>
                          </a:solidFill>
                          <a:effectLst/>
                          <a:latin typeface="Arial" panose="020B0604020202020204" pitchFamily="34" charset="0"/>
                          <a:ea typeface="+mn-ea"/>
                          <a:cs typeface="Arial" panose="020B0604020202020204" pitchFamily="34" charset="0"/>
                        </a:rPr>
                        <a:t>) representing write offs for three financial years, i.e. </a:t>
                      </a:r>
                      <a:r>
                        <a:rPr lang="en-ZA" sz="2000" b="1" kern="1200" dirty="0" smtClean="0">
                          <a:solidFill>
                            <a:schemeClr val="tx1"/>
                          </a:solidFill>
                          <a:effectLst/>
                          <a:latin typeface="Arial" panose="020B0604020202020204" pitchFamily="34" charset="0"/>
                          <a:ea typeface="+mn-ea"/>
                          <a:cs typeface="Arial" panose="020B0604020202020204" pitchFamily="34" charset="0"/>
                        </a:rPr>
                        <a:t>2015/16, 2016/17 and 2017/18.</a:t>
                      </a:r>
                    </a:p>
                  </a:txBody>
                  <a:tcPr marL="91443" marR="91443" marT="45703" marB="45703"/>
                </a:tc>
                <a:tc>
                  <a:txBody>
                    <a:bodyPr/>
                    <a:lstStyle/>
                    <a:p>
                      <a:pPr algn="just"/>
                      <a:endParaRPr lang="en-US" sz="2000" dirty="0">
                        <a:effectLst/>
                        <a:latin typeface="Arial" panose="020B0604020202020204" pitchFamily="34" charset="0"/>
                        <a:cs typeface="Arial" panose="020B0604020202020204" pitchFamily="34" charset="0"/>
                      </a:endParaRPr>
                    </a:p>
                  </a:txBody>
                  <a:tcPr marL="91443" marR="91443" marT="45703" marB="45703">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a:t>
                      </a:r>
                    </a:p>
                  </a:txBody>
                  <a:tcPr marL="68580" marR="68580" marT="0" marB="0"/>
                </a:tc>
              </a:tr>
            </a:tbl>
          </a:graphicData>
        </a:graphic>
      </p:graphicFrame>
      <p:sp>
        <p:nvSpPr>
          <p:cNvPr id="19476" name="Slide Number Placeholder 1"/>
          <p:cNvSpPr>
            <a:spLocks noGrp="1"/>
          </p:cNvSpPr>
          <p:nvPr>
            <p:ph type="sldNum" sz="quarter" idx="4294967295"/>
          </p:nvPr>
        </p:nvSpPr>
        <p:spPr>
          <a:xfrm>
            <a:off x="6629400" y="6492875"/>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87A3832-5D13-45AD-BDDD-6B2F55E0C9C6}" type="slidenum">
              <a:rPr lang="en-US" altLang="en-US" sz="1400" smtClean="0">
                <a:ea typeface="ＭＳ Ｐゴシック" pitchFamily="34" charset="-128"/>
              </a:rPr>
              <a:pPr>
                <a:spcBef>
                  <a:spcPct val="0"/>
                </a:spcBef>
                <a:buFontTx/>
                <a:buNone/>
              </a:pPr>
              <a:t>32</a:t>
            </a:fld>
            <a:endParaRPr lang="en-US" altLang="en-US" sz="1400" dirty="0" smtClean="0">
              <a:ea typeface="ＭＳ Ｐゴシック" pitchFamily="34" charset="-128"/>
            </a:endParaRPr>
          </a:p>
        </p:txBody>
      </p:sp>
    </p:spTree>
    <p:extLst>
      <p:ext uri="{BB962C8B-B14F-4D97-AF65-F5344CB8AC3E}">
        <p14:creationId xmlns:p14="http://schemas.microsoft.com/office/powerpoint/2010/main" xmlns="" val="1460111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3"/>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4AAF5B0-E4D9-4441-8BF6-C9A5133302ED}" type="slidenum">
              <a:rPr lang="en-US" altLang="en-US" sz="1400" smtClean="0">
                <a:ea typeface="ＭＳ Ｐゴシック" pitchFamily="34" charset="-128"/>
              </a:rPr>
              <a:pPr>
                <a:spcBef>
                  <a:spcPct val="0"/>
                </a:spcBef>
                <a:buFontTx/>
                <a:buNone/>
              </a:pPr>
              <a:t>33</a:t>
            </a:fld>
            <a:endParaRPr lang="en-US" altLang="en-US" sz="1400" smtClean="0">
              <a:ea typeface="ＭＳ Ｐゴシック" pitchFamily="34" charset="-128"/>
            </a:endParaRPr>
          </a:p>
        </p:txBody>
      </p:sp>
      <p:sp>
        <p:nvSpPr>
          <p:cNvPr id="5" name="Text Placeholder 5"/>
          <p:cNvSpPr txBox="1">
            <a:spLocks/>
          </p:cNvSpPr>
          <p:nvPr/>
        </p:nvSpPr>
        <p:spPr>
          <a:xfrm>
            <a:off x="76200" y="2438400"/>
            <a:ext cx="8956431" cy="1774820"/>
          </a:xfrm>
          <a:prstGeom prst="rect">
            <a:avLst/>
          </a:prstGeom>
          <a:solidFill>
            <a:schemeClr val="accent4"/>
          </a:solidFill>
        </p:spPr>
        <p:txBody>
          <a:bodyPr vert="horz" lIns="91440" tIns="45720" rIns="91440" bIns="45720" rtlCol="0" anchor="t">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lnSpc>
                <a:spcPct val="150000"/>
              </a:lnSpc>
              <a:spcBef>
                <a:spcPct val="0"/>
              </a:spcBef>
            </a:pPr>
            <a:r>
              <a:rPr lang="en-US" sz="3200" b="1" cap="all" dirty="0" smtClean="0">
                <a:solidFill>
                  <a:schemeClr val="tx1"/>
                </a:solidFill>
                <a:latin typeface="Arial" panose="020B0604020202020204" pitchFamily="34" charset="0"/>
                <a:ea typeface="+mj-ea"/>
                <a:cs typeface="Arial" panose="020B0604020202020204" pitchFamily="34" charset="0"/>
              </a:rPr>
              <a:t>PROGRAMME 2:</a:t>
            </a:r>
          </a:p>
          <a:p>
            <a:pPr algn="ctr">
              <a:lnSpc>
                <a:spcPct val="150000"/>
              </a:lnSpc>
              <a:spcBef>
                <a:spcPct val="0"/>
              </a:spcBef>
            </a:pPr>
            <a:r>
              <a:rPr lang="en-US" altLang="en-US" sz="3200" b="1" dirty="0">
                <a:solidFill>
                  <a:schemeClr val="tx1"/>
                </a:solidFill>
                <a:latin typeface="Arial" panose="020B0604020202020204" pitchFamily="34" charset="0"/>
                <a:cs typeface="Arial" panose="020B0604020202020204" pitchFamily="34" charset="0"/>
              </a:rPr>
              <a:t>BENEFITS ADMINISTRATION AND SUPPORT</a:t>
            </a:r>
            <a:endParaRPr lang="en-GB" altLang="en-US" sz="3200" b="1" dirty="0" smtClean="0">
              <a:solidFill>
                <a:schemeClr val="tx1"/>
              </a:solidFill>
              <a:latin typeface="Arial" panose="020B0604020202020204" pitchFamily="34" charset="0"/>
              <a:cs typeface="Arial" panose="020B0604020202020204" pitchFamily="34" charset="0"/>
            </a:endParaRPr>
          </a:p>
          <a:p>
            <a:pPr algn="ctr">
              <a:lnSpc>
                <a:spcPct val="150000"/>
              </a:lnSpc>
              <a:spcBef>
                <a:spcPct val="0"/>
              </a:spcBef>
            </a:pPr>
            <a:endParaRPr lang="en-GB" sz="3200" b="1" cap="all" dirty="0">
              <a:solidFill>
                <a:schemeClr val="tx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11512273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52400" y="1981200"/>
            <a:ext cx="8991600" cy="3960440"/>
          </a:xfrm>
          <a:prstGeom prst="rect">
            <a:avLst/>
          </a:prstGeom>
        </p:spPr>
        <p:txBody>
          <a:bodyPr>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lnSpc>
                <a:spcPct val="170000"/>
              </a:lnSpc>
            </a:pPr>
            <a:r>
              <a:rPr lang="en-US" sz="2400" kern="0" dirty="0" smtClean="0">
                <a:latin typeface="Arial" panose="020B0604020202020204" pitchFamily="34" charset="0"/>
                <a:cs typeface="Arial" panose="020B0604020202020204" pitchFamily="34" charset="0"/>
              </a:rPr>
              <a:t>The programme provides effective administration and implementation of the social assistance programme.</a:t>
            </a:r>
          </a:p>
          <a:p>
            <a:pPr algn="just">
              <a:lnSpc>
                <a:spcPct val="170000"/>
              </a:lnSpc>
            </a:pPr>
            <a:r>
              <a:rPr lang="en-US" sz="2400" kern="0" dirty="0" smtClean="0">
                <a:latin typeface="Arial" panose="020B0604020202020204" pitchFamily="34" charset="0"/>
                <a:cs typeface="Arial" panose="020B0604020202020204" pitchFamily="34" charset="0"/>
              </a:rPr>
              <a:t>The programme is responsible for the core business of the South African Social Security Agency.</a:t>
            </a:r>
            <a:endParaRPr lang="en-US" sz="1800" kern="0" dirty="0">
              <a:latin typeface="Arial" panose="020B0604020202020204" pitchFamily="34" charset="0"/>
              <a:cs typeface="Arial" panose="020B0604020202020204" pitchFamily="34" charset="0"/>
            </a:endParaRPr>
          </a:p>
        </p:txBody>
      </p:sp>
      <p:sp>
        <p:nvSpPr>
          <p:cNvPr id="6" name="Text Placeholder 3"/>
          <p:cNvSpPr>
            <a:spLocks noGrp="1"/>
          </p:cNvSpPr>
          <p:nvPr>
            <p:ph type="body" idx="1"/>
          </p:nvPr>
        </p:nvSpPr>
        <p:spPr>
          <a:xfrm>
            <a:off x="637032" y="685800"/>
            <a:ext cx="7821168" cy="874268"/>
          </a:xfrm>
          <a:solidFill>
            <a:srgbClr val="FFDE9B"/>
          </a:solidFill>
        </p:spPr>
        <p:txBody>
          <a:bodyPr>
            <a:noAutofit/>
          </a:bodyPr>
          <a:lstStyle/>
          <a:p>
            <a:pPr algn="ctr">
              <a:spcBef>
                <a:spcPct val="0"/>
              </a:spcBef>
            </a:pPr>
            <a:r>
              <a:rPr lang="en-ZA" sz="3600" b="1" cap="all" dirty="0" smtClean="0">
                <a:solidFill>
                  <a:schemeClr val="tx1"/>
                </a:solidFill>
                <a:latin typeface="Arial" panose="020B0604020202020204" pitchFamily="34" charset="0"/>
                <a:ea typeface="+mj-ea"/>
                <a:cs typeface="Arial" panose="020B0604020202020204" pitchFamily="34" charset="0"/>
              </a:rPr>
              <a:t>Programme PURPOSE</a:t>
            </a:r>
            <a:endParaRPr lang="en-ZA" sz="3600" b="1" cap="all" dirty="0">
              <a:solidFill>
                <a:schemeClr val="tx1"/>
              </a:solidFill>
              <a:latin typeface="Arial" panose="020B0604020202020204" pitchFamily="34" charset="0"/>
              <a:ea typeface="+mj-ea"/>
              <a:cs typeface="Arial" panose="020B0604020202020204" pitchFamily="34" charset="0"/>
            </a:endParaRPr>
          </a:p>
        </p:txBody>
      </p:sp>
      <p:sp>
        <p:nvSpPr>
          <p:cNvPr id="7"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dirty="0" smtClean="0">
                <a:ea typeface="ＭＳ Ｐゴシック" pitchFamily="34" charset="-128"/>
              </a:rPr>
              <a:t>34</a:t>
            </a:r>
          </a:p>
        </p:txBody>
      </p:sp>
    </p:spTree>
    <p:extLst>
      <p:ext uri="{BB962C8B-B14F-4D97-AF65-F5344CB8AC3E}">
        <p14:creationId xmlns:p14="http://schemas.microsoft.com/office/powerpoint/2010/main" xmlns="" val="5619043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xfrm>
            <a:off x="6553200" y="6172200"/>
            <a:ext cx="2133600" cy="439615"/>
          </a:xfrm>
          <a:noFill/>
        </p:spPr>
        <p:txBody>
          <a:bodyPr/>
          <a:lstStyle>
            <a:lvl1pPr>
              <a:spcBef>
                <a:spcPct val="20000"/>
              </a:spcBef>
              <a:buChar char="•"/>
              <a:defRPr sz="2954">
                <a:solidFill>
                  <a:schemeClr val="tx1"/>
                </a:solidFill>
                <a:latin typeface="Arial" panose="020B0604020202020204" pitchFamily="34" charset="0"/>
              </a:defRPr>
            </a:lvl1pPr>
            <a:lvl2pPr marL="685817" indent="-263776">
              <a:spcBef>
                <a:spcPct val="20000"/>
              </a:spcBef>
              <a:buChar char="–"/>
              <a:defRPr sz="2585">
                <a:solidFill>
                  <a:schemeClr val="tx1"/>
                </a:solidFill>
                <a:latin typeface="Arial" panose="020B0604020202020204" pitchFamily="34" charset="0"/>
              </a:defRPr>
            </a:lvl2pPr>
            <a:lvl3pPr marL="1055103" indent="-211021">
              <a:spcBef>
                <a:spcPct val="20000"/>
              </a:spcBef>
              <a:buChar char="•"/>
              <a:defRPr sz="2215">
                <a:solidFill>
                  <a:schemeClr val="tx1"/>
                </a:solidFill>
                <a:latin typeface="Arial" panose="020B0604020202020204" pitchFamily="34" charset="0"/>
              </a:defRPr>
            </a:lvl3pPr>
            <a:lvl4pPr marL="1477145" indent="-211021">
              <a:spcBef>
                <a:spcPct val="20000"/>
              </a:spcBef>
              <a:buChar char="–"/>
              <a:defRPr sz="1846">
                <a:solidFill>
                  <a:schemeClr val="tx1"/>
                </a:solidFill>
                <a:latin typeface="Arial" panose="020B0604020202020204" pitchFamily="34" charset="0"/>
              </a:defRPr>
            </a:lvl4pPr>
            <a:lvl5pPr marL="1899186" indent="-211021">
              <a:spcBef>
                <a:spcPct val="20000"/>
              </a:spcBef>
              <a:buChar char="»"/>
              <a:defRPr sz="1846">
                <a:solidFill>
                  <a:schemeClr val="tx1"/>
                </a:solidFill>
                <a:latin typeface="Arial" panose="020B0604020202020204" pitchFamily="34" charset="0"/>
              </a:defRPr>
            </a:lvl5pPr>
            <a:lvl6pPr marL="2321227" indent="-211021" eaLnBrk="0" fontAlgn="base" hangingPunct="0">
              <a:spcBef>
                <a:spcPct val="20000"/>
              </a:spcBef>
              <a:spcAft>
                <a:spcPct val="0"/>
              </a:spcAft>
              <a:buChar char="»"/>
              <a:defRPr sz="1846">
                <a:solidFill>
                  <a:schemeClr val="tx1"/>
                </a:solidFill>
                <a:latin typeface="Arial" panose="020B0604020202020204" pitchFamily="34" charset="0"/>
              </a:defRPr>
            </a:lvl6pPr>
            <a:lvl7pPr marL="2743269" indent="-211021" eaLnBrk="0" fontAlgn="base" hangingPunct="0">
              <a:spcBef>
                <a:spcPct val="20000"/>
              </a:spcBef>
              <a:spcAft>
                <a:spcPct val="0"/>
              </a:spcAft>
              <a:buChar char="»"/>
              <a:defRPr sz="1846">
                <a:solidFill>
                  <a:schemeClr val="tx1"/>
                </a:solidFill>
                <a:latin typeface="Arial" panose="020B0604020202020204" pitchFamily="34" charset="0"/>
              </a:defRPr>
            </a:lvl7pPr>
            <a:lvl8pPr marL="3165310" indent="-211021" eaLnBrk="0" fontAlgn="base" hangingPunct="0">
              <a:spcBef>
                <a:spcPct val="20000"/>
              </a:spcBef>
              <a:spcAft>
                <a:spcPct val="0"/>
              </a:spcAft>
              <a:buChar char="»"/>
              <a:defRPr sz="1846">
                <a:solidFill>
                  <a:schemeClr val="tx1"/>
                </a:solidFill>
                <a:latin typeface="Arial" panose="020B0604020202020204" pitchFamily="34" charset="0"/>
              </a:defRPr>
            </a:lvl8pPr>
            <a:lvl9pPr marL="3587351" indent="-211021" eaLnBrk="0" fontAlgn="base" hangingPunct="0">
              <a:spcBef>
                <a:spcPct val="20000"/>
              </a:spcBef>
              <a:spcAft>
                <a:spcPct val="0"/>
              </a:spcAft>
              <a:buChar char="»"/>
              <a:defRPr sz="1846">
                <a:solidFill>
                  <a:schemeClr val="tx1"/>
                </a:solidFill>
                <a:latin typeface="Arial" panose="020B0604020202020204" pitchFamily="34" charset="0"/>
              </a:defRPr>
            </a:lvl9pPr>
          </a:lstStyle>
          <a:p>
            <a:pPr>
              <a:spcBef>
                <a:spcPct val="0"/>
              </a:spcBef>
              <a:buFontTx/>
              <a:buNone/>
            </a:pPr>
            <a:fld id="{C8FE18A7-C7BA-4BDF-9AB7-55644BBB0AE0}" type="slidenum">
              <a:rPr lang="en-US" altLang="en-US" sz="1400"/>
              <a:pPr>
                <a:spcBef>
                  <a:spcPct val="0"/>
                </a:spcBef>
                <a:buFontTx/>
                <a:buNone/>
              </a:pPr>
              <a:t>35</a:t>
            </a:fld>
            <a:endParaRPr lang="en-US" altLang="en-US" sz="1400" dirty="0"/>
          </a:p>
        </p:txBody>
      </p:sp>
      <p:sp>
        <p:nvSpPr>
          <p:cNvPr id="6" name="Content Placeholder 2"/>
          <p:cNvSpPr txBox="1">
            <a:spLocks/>
          </p:cNvSpPr>
          <p:nvPr/>
        </p:nvSpPr>
        <p:spPr>
          <a:xfrm>
            <a:off x="152400" y="1600200"/>
            <a:ext cx="8757138" cy="3352800"/>
          </a:xfrm>
          <a:prstGeom prst="rect">
            <a:avLst/>
          </a:prstGeom>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lnSpc>
                <a:spcPct val="150000"/>
              </a:lnSpc>
            </a:pPr>
            <a:r>
              <a:rPr lang="en-US" sz="2400" kern="0" dirty="0" smtClean="0">
                <a:latin typeface="Arial" panose="020B0604020202020204" pitchFamily="34" charset="0"/>
                <a:cs typeface="Arial" panose="020B0604020202020204" pitchFamily="34" charset="0"/>
              </a:rPr>
              <a:t>The programme had 21 targets planned for the financial year;</a:t>
            </a:r>
          </a:p>
          <a:p>
            <a:pPr algn="just">
              <a:lnSpc>
                <a:spcPct val="150000"/>
              </a:lnSpc>
            </a:pPr>
            <a:r>
              <a:rPr lang="en-US" sz="2400" kern="0" dirty="0" smtClean="0">
                <a:latin typeface="Arial" panose="020B0604020202020204" pitchFamily="34" charset="0"/>
                <a:cs typeface="Arial" panose="020B0604020202020204" pitchFamily="34" charset="0"/>
              </a:rPr>
              <a:t>Of the total planned targets, 14 (</a:t>
            </a:r>
            <a:r>
              <a:rPr lang="en-US" sz="2400" b="1" kern="0" dirty="0" smtClean="0">
                <a:solidFill>
                  <a:srgbClr val="00B050"/>
                </a:solidFill>
                <a:latin typeface="Arial" panose="020B0604020202020204" pitchFamily="34" charset="0"/>
                <a:cs typeface="Arial" panose="020B0604020202020204" pitchFamily="34" charset="0"/>
              </a:rPr>
              <a:t>67%</a:t>
            </a:r>
            <a:r>
              <a:rPr lang="en-US" sz="2400" kern="0" dirty="0" smtClean="0">
                <a:latin typeface="Arial" panose="020B0604020202020204" pitchFamily="34" charset="0"/>
                <a:cs typeface="Arial" panose="020B0604020202020204" pitchFamily="34" charset="0"/>
              </a:rPr>
              <a:t>) were fully </a:t>
            </a:r>
          </a:p>
          <a:p>
            <a:pPr marL="0" indent="0" algn="just">
              <a:lnSpc>
                <a:spcPct val="150000"/>
              </a:lnSpc>
              <a:buNone/>
            </a:pPr>
            <a:r>
              <a:rPr lang="en-US" sz="2400" kern="0" dirty="0">
                <a:latin typeface="Arial" panose="020B0604020202020204" pitchFamily="34" charset="0"/>
                <a:cs typeface="Arial" panose="020B0604020202020204" pitchFamily="34" charset="0"/>
              </a:rPr>
              <a:t> </a:t>
            </a:r>
            <a:r>
              <a:rPr lang="en-US" sz="2400" kern="0" dirty="0" smtClean="0">
                <a:latin typeface="Arial" panose="020B0604020202020204" pitchFamily="34" charset="0"/>
                <a:cs typeface="Arial" panose="020B0604020202020204" pitchFamily="34" charset="0"/>
              </a:rPr>
              <a:t>      realized/achieved; and </a:t>
            </a:r>
          </a:p>
          <a:p>
            <a:pPr algn="just">
              <a:lnSpc>
                <a:spcPct val="150000"/>
              </a:lnSpc>
            </a:pPr>
            <a:r>
              <a:rPr lang="en-US" sz="2400" kern="0" dirty="0" smtClean="0">
                <a:latin typeface="Arial" panose="020B0604020202020204" pitchFamily="34" charset="0"/>
                <a:cs typeface="Arial" panose="020B0604020202020204" pitchFamily="34" charset="0"/>
              </a:rPr>
              <a:t>Seven (7) targets (</a:t>
            </a:r>
            <a:r>
              <a:rPr lang="en-US" sz="2400" b="1" kern="0" dirty="0" smtClean="0">
                <a:solidFill>
                  <a:srgbClr val="FFC000"/>
                </a:solidFill>
                <a:latin typeface="Arial" panose="020B0604020202020204" pitchFamily="34" charset="0"/>
                <a:cs typeface="Arial" panose="020B0604020202020204" pitchFamily="34" charset="0"/>
              </a:rPr>
              <a:t>33%</a:t>
            </a:r>
            <a:r>
              <a:rPr lang="en-US" sz="2400" kern="0" dirty="0" smtClean="0">
                <a:latin typeface="Arial" panose="020B0604020202020204" pitchFamily="34" charset="0"/>
                <a:cs typeface="Arial" panose="020B0604020202020204" pitchFamily="34" charset="0"/>
              </a:rPr>
              <a:t>) were partially achieved.</a:t>
            </a:r>
          </a:p>
        </p:txBody>
      </p:sp>
      <p:sp>
        <p:nvSpPr>
          <p:cNvPr id="4" name="Title 1"/>
          <p:cNvSpPr>
            <a:spLocks noGrp="1"/>
          </p:cNvSpPr>
          <p:nvPr>
            <p:ph type="title"/>
          </p:nvPr>
        </p:nvSpPr>
        <p:spPr>
          <a:xfrm>
            <a:off x="304800" y="609600"/>
            <a:ext cx="8686800" cy="609600"/>
          </a:xfrm>
          <a:solidFill>
            <a:srgbClr val="FFDE9B"/>
          </a:solidFill>
        </p:spPr>
        <p:txBody>
          <a:bodyPr>
            <a:normAutofit/>
          </a:bodyPr>
          <a:lstStyle/>
          <a:p>
            <a:pPr algn="ctr"/>
            <a:r>
              <a:rPr lang="en-US" sz="2800" b="1" dirty="0" smtClean="0">
                <a:latin typeface="+mn-lt"/>
              </a:rPr>
              <a:t>SUMMARY OF PROGRAMME 2 PERFORMANCE </a:t>
            </a:r>
            <a:endParaRPr lang="en-US" sz="2800" b="1" dirty="0">
              <a:latin typeface="+mn-lt"/>
            </a:endParaRPr>
          </a:p>
        </p:txBody>
      </p:sp>
      <p:sp>
        <p:nvSpPr>
          <p:cNvPr id="5" name="Oval 4"/>
          <p:cNvSpPr/>
          <p:nvPr/>
        </p:nvSpPr>
        <p:spPr>
          <a:xfrm>
            <a:off x="7647605" y="2971800"/>
            <a:ext cx="838200" cy="3508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97793" y="4114800"/>
            <a:ext cx="912807" cy="4572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2799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152400"/>
            <a:ext cx="8229600" cy="1143000"/>
          </a:xfrm>
        </p:spPr>
        <p:txBody>
          <a:bodyPr>
            <a:normAutofit/>
          </a:bodyPr>
          <a:lstStyle/>
          <a:p>
            <a:r>
              <a:rPr lang="en-US" altLang="en-US" sz="3200" b="1" dirty="0" smtClean="0">
                <a:latin typeface="Arial" panose="020B0604020202020204" pitchFamily="34" charset="0"/>
                <a:cs typeface="Arial" panose="020B0604020202020204" pitchFamily="34" charset="0"/>
              </a:rPr>
              <a:t>Provide Social Assistance to eligible beneficiaries</a:t>
            </a:r>
            <a:endParaRPr lang="en-ZA" altLang="en-US" sz="3200" b="1" dirty="0" smtClean="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71671349"/>
              </p:ext>
            </p:extLst>
          </p:nvPr>
        </p:nvGraphicFramePr>
        <p:xfrm>
          <a:off x="76200" y="961277"/>
          <a:ext cx="8991600" cy="5896723"/>
        </p:xfrm>
        <a:graphic>
          <a:graphicData uri="http://schemas.openxmlformats.org/drawingml/2006/table">
            <a:tbl>
              <a:tblPr firstRow="1" bandRow="1">
                <a:tableStyleId>{5940675A-B579-460E-94D1-54222C63F5DA}</a:tableStyleId>
              </a:tblPr>
              <a:tblGrid>
                <a:gridCol w="1752600"/>
                <a:gridCol w="3657600"/>
                <a:gridCol w="1143000"/>
                <a:gridCol w="2438400"/>
              </a:tblGrid>
              <a:tr h="1266774">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34" marR="91434" marT="45732" marB="45732">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Arial" panose="020B0604020202020204" pitchFamily="34" charset="0"/>
                          <a:cs typeface="Arial" panose="020B0604020202020204" pitchFamily="34" charset="0"/>
                        </a:rPr>
                        <a:t>  Actual achievement</a:t>
                      </a:r>
                      <a:endParaRPr lang="en-GB" sz="2000" b="1" dirty="0" smtClean="0">
                        <a:solidFill>
                          <a:schemeClr val="tx1"/>
                        </a:solidFill>
                        <a:latin typeface="Arial" panose="020B0604020202020204" pitchFamily="34" charset="0"/>
                        <a:cs typeface="Arial" panose="020B0604020202020204" pitchFamily="34" charset="0"/>
                      </a:endParaRPr>
                    </a:p>
                  </a:txBody>
                  <a:tcPr marL="84400" marR="84400" marT="45727" marB="45727">
                    <a:solidFill>
                      <a:schemeClr val="accent4"/>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chemeClr val="tx1"/>
                        </a:solidFill>
                        <a:latin typeface="Arial" panose="020B0604020202020204" pitchFamily="34" charset="0"/>
                        <a:cs typeface="Arial" panose="020B0604020202020204" pitchFamily="34" charset="0"/>
                      </a:endParaRPr>
                    </a:p>
                  </a:txBody>
                  <a:tcPr marL="84400" marR="84400" marT="45727" marB="45727">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endParaRPr lang="en-US" sz="2000" b="1" dirty="0" smtClean="0">
                        <a:solidFill>
                          <a:schemeClr val="tx1"/>
                        </a:solidFill>
                        <a:effectLst/>
                        <a:latin typeface="Arial" panose="020B0604020202020204" pitchFamily="34" charset="0"/>
                        <a:cs typeface="Arial" panose="020B0604020202020204" pitchFamily="34" charset="0"/>
                      </a:endParaRPr>
                    </a:p>
                  </a:txBody>
                  <a:tcPr marL="84400" marR="84400" marT="45727" marB="45727">
                    <a:solidFill>
                      <a:schemeClr val="accent4"/>
                    </a:solidFill>
                  </a:tcPr>
                </a:tc>
              </a:tr>
              <a:tr h="4629949">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ZA" sz="2000" kern="1200" dirty="0" smtClean="0">
                          <a:solidFill>
                            <a:schemeClr val="tx1"/>
                          </a:solidFill>
                          <a:effectLst/>
                          <a:latin typeface="+mn-lt"/>
                          <a:ea typeface="+mn-ea"/>
                          <a:cs typeface="+mn-cs"/>
                        </a:rPr>
                        <a:t>1 512 000 </a:t>
                      </a:r>
                      <a:r>
                        <a:rPr lang="en-US" sz="2000" kern="1200" dirty="0" smtClean="0">
                          <a:solidFill>
                            <a:schemeClr val="tx1"/>
                          </a:solidFill>
                          <a:latin typeface="+mn-lt"/>
                          <a:ea typeface="+mn-ea"/>
                          <a:cs typeface="+mn-cs"/>
                        </a:rPr>
                        <a:t>new social grant applications processed</a:t>
                      </a:r>
                      <a:endParaRPr lang="en-GB" sz="2000" dirty="0">
                        <a:solidFill>
                          <a:schemeClr val="tx1"/>
                        </a:solidFill>
                        <a:latin typeface="+mn-lt"/>
                      </a:endParaRPr>
                    </a:p>
                  </a:txBody>
                  <a:tcPr marL="91434" marR="91434" marT="45732" marB="45732"/>
                </a:tc>
                <a:tc>
                  <a:txBody>
                    <a:bodyPr/>
                    <a:lstStyle/>
                    <a:p>
                      <a:pPr algn="just"/>
                      <a:r>
                        <a:rPr lang="en-ZA" sz="2000" kern="1200" dirty="0" smtClean="0">
                          <a:solidFill>
                            <a:schemeClr val="tx1"/>
                          </a:solidFill>
                          <a:effectLst/>
                          <a:latin typeface="+mn-lt"/>
                          <a:ea typeface="+mn-ea"/>
                          <a:cs typeface="+mn-cs"/>
                        </a:rPr>
                        <a:t>2 130 731 new social grant applications were processed</a:t>
                      </a:r>
                      <a:r>
                        <a:rPr lang="en-ZA" sz="2000" kern="1200" baseline="0" dirty="0" smtClean="0">
                          <a:solidFill>
                            <a:schemeClr val="tx1"/>
                          </a:solidFill>
                          <a:effectLst/>
                          <a:latin typeface="+mn-lt"/>
                          <a:ea typeface="+mn-ea"/>
                          <a:cs typeface="+mn-cs"/>
                        </a:rPr>
                        <a:t> - </a:t>
                      </a:r>
                      <a:r>
                        <a:rPr lang="en-ZA" sz="2000" b="1" i="1" kern="1200" dirty="0" smtClean="0">
                          <a:solidFill>
                            <a:schemeClr val="tx1"/>
                          </a:solidFill>
                          <a:effectLst/>
                          <a:latin typeface="+mn-lt"/>
                          <a:ea typeface="+mn-ea"/>
                          <a:cs typeface="+mn-cs"/>
                        </a:rPr>
                        <a:t>141% achievement</a:t>
                      </a:r>
                      <a:r>
                        <a:rPr lang="en-ZA" sz="2000" kern="1200" dirty="0" smtClean="0">
                          <a:solidFill>
                            <a:schemeClr val="tx1"/>
                          </a:solidFill>
                          <a:effectLst/>
                          <a:latin typeface="+mn-lt"/>
                          <a:ea typeface="+mn-ea"/>
                          <a:cs typeface="+mn-cs"/>
                        </a:rPr>
                        <a:t>.</a:t>
                      </a:r>
                      <a:endParaRPr lang="en-US" sz="2000" kern="1200" dirty="0" smtClean="0">
                        <a:solidFill>
                          <a:schemeClr val="tx1"/>
                        </a:solidFill>
                        <a:effectLst/>
                        <a:latin typeface="+mn-lt"/>
                        <a:ea typeface="+mn-ea"/>
                        <a:cs typeface="+mn-cs"/>
                      </a:endParaRPr>
                    </a:p>
                    <a:p>
                      <a:endParaRPr lang="en-US" sz="2000" kern="1200" dirty="0" smtClean="0">
                        <a:solidFill>
                          <a:schemeClr val="tx1"/>
                        </a:solidFill>
                        <a:effectLst/>
                        <a:latin typeface="+mn-lt"/>
                        <a:ea typeface="+mn-ea"/>
                        <a:cs typeface="+mn-cs"/>
                      </a:endParaRPr>
                    </a:p>
                    <a:p>
                      <a:endParaRPr lang="en-US" sz="2000" kern="1200" dirty="0" smtClean="0">
                        <a:solidFill>
                          <a:schemeClr val="tx1"/>
                        </a:solidFill>
                        <a:effectLst/>
                        <a:latin typeface="+mn-lt"/>
                        <a:ea typeface="+mn-ea"/>
                        <a:cs typeface="+mn-cs"/>
                      </a:endParaRPr>
                    </a:p>
                    <a:p>
                      <a:endParaRPr lang="en-US" sz="2000" kern="1200" dirty="0" smtClean="0">
                        <a:solidFill>
                          <a:schemeClr val="tx1"/>
                        </a:solidFill>
                        <a:effectLst/>
                        <a:latin typeface="+mn-lt"/>
                        <a:ea typeface="+mn-ea"/>
                        <a:cs typeface="+mn-cs"/>
                      </a:endParaRPr>
                    </a:p>
                    <a:p>
                      <a:endParaRPr lang="en-US" sz="2000" kern="1200" dirty="0" smtClean="0">
                        <a:solidFill>
                          <a:schemeClr val="tx1"/>
                        </a:solidFill>
                        <a:effectLst/>
                        <a:latin typeface="+mn-lt"/>
                        <a:ea typeface="+mn-ea"/>
                        <a:cs typeface="+mn-cs"/>
                      </a:endParaRPr>
                    </a:p>
                    <a:p>
                      <a:endParaRPr lang="en-US" sz="2000" kern="1200" dirty="0" smtClean="0">
                        <a:solidFill>
                          <a:schemeClr val="tx1"/>
                        </a:solidFill>
                        <a:effectLst/>
                        <a:latin typeface="+mn-lt"/>
                        <a:ea typeface="+mn-ea"/>
                        <a:cs typeface="+mn-cs"/>
                      </a:endParaRPr>
                    </a:p>
                    <a:p>
                      <a:endParaRPr lang="en-US" sz="2000" kern="1200" dirty="0" smtClean="0">
                        <a:solidFill>
                          <a:schemeClr val="tx1"/>
                        </a:solidFill>
                        <a:effectLst/>
                        <a:latin typeface="+mn-lt"/>
                        <a:ea typeface="+mn-ea"/>
                        <a:cs typeface="+mn-cs"/>
                      </a:endParaRPr>
                    </a:p>
                    <a:p>
                      <a:endParaRPr lang="en-US" sz="2000" kern="1200" dirty="0" smtClean="0">
                        <a:solidFill>
                          <a:schemeClr val="tx1"/>
                        </a:solidFill>
                        <a:effectLst/>
                        <a:latin typeface="+mn-lt"/>
                        <a:ea typeface="+mn-ea"/>
                        <a:cs typeface="+mn-cs"/>
                      </a:endParaRPr>
                    </a:p>
                    <a:p>
                      <a:endParaRPr lang="en-US" sz="2000" kern="1200" dirty="0" smtClean="0">
                        <a:solidFill>
                          <a:schemeClr val="tx1"/>
                        </a:solidFill>
                        <a:effectLst/>
                        <a:latin typeface="+mn-lt"/>
                        <a:ea typeface="+mn-ea"/>
                        <a:cs typeface="+mn-cs"/>
                      </a:endParaRPr>
                    </a:p>
                    <a:p>
                      <a:endParaRPr lang="en-US" sz="2000" dirty="0" smtClean="0">
                        <a:latin typeface="+mn-lt"/>
                      </a:endParaRPr>
                    </a:p>
                  </a:txBody>
                  <a:tcPr marL="84400" marR="84400" marT="45727" marB="45727"/>
                </a:tc>
                <a:tc>
                  <a:txBody>
                    <a:bodyPr/>
                    <a:lstStyle/>
                    <a:p>
                      <a:endParaRPr lang="en-US" sz="2000" dirty="0" smtClean="0">
                        <a:latin typeface="+mn-lt"/>
                      </a:endParaRPr>
                    </a:p>
                  </a:txBody>
                  <a:tcPr marL="84400" marR="84400" marT="45727" marB="45727">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mn-lt"/>
                          <a:ea typeface="+mn-ea"/>
                          <a:cs typeface="Arial" panose="020B0604020202020204" pitchFamily="34" charset="0"/>
                        </a:rPr>
                        <a:t>Not applicable.</a:t>
                      </a:r>
                    </a:p>
                  </a:txBody>
                  <a:tcPr marL="84400" marR="84400" marT="45727" marB="45727"/>
                </a:tc>
              </a:tr>
            </a:tbl>
          </a:graphicData>
        </a:graphic>
      </p:graphicFrame>
      <p:sp>
        <p:nvSpPr>
          <p:cNvPr id="21521" name="Slide Number Placeholder 3"/>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6B10DA9-47C1-4FE6-A8BE-FE71F5E4748E}" type="slidenum">
              <a:rPr lang="en-US" altLang="en-US" sz="1400" smtClean="0">
                <a:ea typeface="ＭＳ Ｐゴシック" pitchFamily="34" charset="-128"/>
              </a:rPr>
              <a:pPr>
                <a:spcBef>
                  <a:spcPct val="0"/>
                </a:spcBef>
                <a:buFontTx/>
                <a:buNone/>
              </a:pPr>
              <a:t>36</a:t>
            </a:fld>
            <a:endParaRPr lang="en-US" altLang="en-US" sz="1400" smtClean="0">
              <a:ea typeface="ＭＳ Ｐゴシック" pitchFamily="34" charset="-128"/>
            </a:endParaRPr>
          </a:p>
        </p:txBody>
      </p:sp>
      <p:pic>
        <p:nvPicPr>
          <p:cNvPr id="3" name="Picture 2"/>
          <p:cNvPicPr>
            <a:picLocks noChangeAspect="1"/>
          </p:cNvPicPr>
          <p:nvPr/>
        </p:nvPicPr>
        <p:blipFill>
          <a:blip r:embed="rId3" cstate="print"/>
          <a:stretch>
            <a:fillRect/>
          </a:stretch>
        </p:blipFill>
        <p:spPr>
          <a:xfrm>
            <a:off x="1905000" y="3200400"/>
            <a:ext cx="3581400" cy="3617393"/>
          </a:xfrm>
          <a:prstGeom prst="rect">
            <a:avLst/>
          </a:prstGeom>
        </p:spPr>
      </p:pic>
    </p:spTree>
    <p:extLst>
      <p:ext uri="{BB962C8B-B14F-4D97-AF65-F5344CB8AC3E}">
        <p14:creationId xmlns:p14="http://schemas.microsoft.com/office/powerpoint/2010/main" xmlns="" val="2498846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76200"/>
            <a:ext cx="8229600" cy="1143000"/>
          </a:xfrm>
        </p:spPr>
        <p:txBody>
          <a:bodyPr>
            <a:normAutofit/>
          </a:bodyPr>
          <a:lstStyle/>
          <a:p>
            <a:r>
              <a:rPr lang="en-US" altLang="en-US" sz="3200" b="1" dirty="0" smtClean="0">
                <a:latin typeface="Arial" panose="020B0604020202020204" pitchFamily="34" charset="0"/>
                <a:cs typeface="Arial" panose="020B0604020202020204" pitchFamily="34" charset="0"/>
              </a:rPr>
              <a:t>Provide Social Assistance to eligible beneficiaries</a:t>
            </a:r>
            <a:endParaRPr lang="en-ZA" altLang="en-US" sz="3200" b="1" dirty="0" smtClean="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56223377"/>
              </p:ext>
            </p:extLst>
          </p:nvPr>
        </p:nvGraphicFramePr>
        <p:xfrm>
          <a:off x="152400" y="1021032"/>
          <a:ext cx="8773261" cy="5836968"/>
        </p:xfrm>
        <a:graphic>
          <a:graphicData uri="http://schemas.openxmlformats.org/drawingml/2006/table">
            <a:tbl>
              <a:tblPr firstRow="1" bandRow="1">
                <a:tableStyleId>{5940675A-B579-460E-94D1-54222C63F5DA}</a:tableStyleId>
              </a:tblPr>
              <a:tblGrid>
                <a:gridCol w="1524000"/>
                <a:gridCol w="4038600"/>
                <a:gridCol w="838200"/>
                <a:gridCol w="2372461"/>
              </a:tblGrid>
              <a:tr h="1633671">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34" marR="91434" marT="45732" marB="45732">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Arial" panose="020B0604020202020204" pitchFamily="34" charset="0"/>
                          <a:cs typeface="Arial" panose="020B0604020202020204" pitchFamily="34" charset="0"/>
                        </a:rPr>
                        <a:t>  Actual achievement</a:t>
                      </a:r>
                      <a:endParaRPr lang="en-GB" sz="2000" b="1" dirty="0" smtClean="0">
                        <a:solidFill>
                          <a:schemeClr val="tx1"/>
                        </a:solidFill>
                        <a:latin typeface="Arial" panose="020B0604020202020204" pitchFamily="34" charset="0"/>
                        <a:cs typeface="Arial" panose="020B0604020202020204" pitchFamily="34" charset="0"/>
                      </a:endParaRPr>
                    </a:p>
                  </a:txBody>
                  <a:tcPr marL="84400" marR="84400" marT="45727" marB="45727">
                    <a:solidFill>
                      <a:schemeClr val="accent4"/>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chemeClr val="tx1"/>
                        </a:solidFill>
                        <a:latin typeface="Arial" panose="020B0604020202020204" pitchFamily="34" charset="0"/>
                        <a:cs typeface="Arial" panose="020B0604020202020204" pitchFamily="34" charset="0"/>
                      </a:endParaRPr>
                    </a:p>
                  </a:txBody>
                  <a:tcPr marL="84400" marR="84400" marT="45727" marB="45727">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endParaRPr lang="en-US" sz="2000" b="1" dirty="0" smtClean="0">
                        <a:solidFill>
                          <a:schemeClr val="tx1"/>
                        </a:solidFill>
                        <a:effectLst/>
                        <a:latin typeface="Arial" panose="020B0604020202020204" pitchFamily="34" charset="0"/>
                        <a:cs typeface="Arial" panose="020B0604020202020204" pitchFamily="34" charset="0"/>
                      </a:endParaRPr>
                    </a:p>
                  </a:txBody>
                  <a:tcPr marL="84400" marR="84400" marT="45727" marB="45727">
                    <a:solidFill>
                      <a:schemeClr val="accent4"/>
                    </a:solidFill>
                  </a:tcPr>
                </a:tc>
              </a:tr>
              <a:tr h="420329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mn-lt"/>
                          <a:ea typeface="+mn-ea"/>
                          <a:cs typeface="+mn-cs"/>
                        </a:rPr>
                        <a:t>17 523 737 </a:t>
                      </a:r>
                      <a:r>
                        <a:rPr lang="en-US" sz="2000" kern="1200" dirty="0" smtClean="0">
                          <a:solidFill>
                            <a:schemeClr val="tx1"/>
                          </a:solidFill>
                          <a:effectLst/>
                          <a:latin typeface="+mn-lt"/>
                          <a:ea typeface="+mn-ea"/>
                          <a:cs typeface="+mn-cs"/>
                        </a:rPr>
                        <a:t>social grants in payment including Grant-in-Aid.</a:t>
                      </a:r>
                    </a:p>
                  </a:txBody>
                  <a:tcPr marL="91434" marR="91434" marT="45732" marB="45732"/>
                </a:tc>
                <a:tc>
                  <a:txBody>
                    <a:bodyPr/>
                    <a:lstStyle/>
                    <a:p>
                      <a:pPr algn="just"/>
                      <a:r>
                        <a:rPr lang="en-ZA" sz="2000" kern="1200" dirty="0" smtClean="0">
                          <a:solidFill>
                            <a:schemeClr val="tx1"/>
                          </a:solidFill>
                          <a:effectLst/>
                          <a:latin typeface="+mn-lt"/>
                          <a:ea typeface="+mn-ea"/>
                          <a:cs typeface="+mn-cs"/>
                        </a:rPr>
                        <a:t>17 509 995 </a:t>
                      </a:r>
                      <a:r>
                        <a:rPr lang="en-US" sz="2000" kern="1200" dirty="0" smtClean="0">
                          <a:solidFill>
                            <a:schemeClr val="tx1"/>
                          </a:solidFill>
                          <a:effectLst/>
                          <a:latin typeface="+mn-lt"/>
                          <a:ea typeface="+mn-ea"/>
                          <a:cs typeface="+mn-cs"/>
                        </a:rPr>
                        <a:t>social grants in payment including Grant-in-Aid</a:t>
                      </a:r>
                      <a:r>
                        <a:rPr lang="en-ZA" sz="2000" kern="1200" baseline="0" dirty="0" smtClean="0">
                          <a:solidFill>
                            <a:schemeClr val="tx1"/>
                          </a:solidFill>
                          <a:effectLst/>
                          <a:latin typeface="+mn-lt"/>
                          <a:ea typeface="+mn-ea"/>
                          <a:cs typeface="+mn-cs"/>
                        </a:rPr>
                        <a:t> - </a:t>
                      </a:r>
                      <a:r>
                        <a:rPr lang="en-ZA" sz="2000" b="1" i="1" kern="1200" dirty="0" smtClean="0">
                          <a:solidFill>
                            <a:schemeClr val="tx1"/>
                          </a:solidFill>
                          <a:effectLst/>
                          <a:latin typeface="+mn-lt"/>
                          <a:ea typeface="+mn-ea"/>
                          <a:cs typeface="+mn-cs"/>
                        </a:rPr>
                        <a:t>99.92% achievement.</a:t>
                      </a:r>
                    </a:p>
                    <a:p>
                      <a:pPr algn="just"/>
                      <a:endParaRPr lang="en-US" sz="2000" kern="1200" dirty="0" smtClean="0">
                        <a:solidFill>
                          <a:schemeClr val="tx1"/>
                        </a:solidFill>
                        <a:effectLst/>
                        <a:latin typeface="+mn-lt"/>
                        <a:ea typeface="+mn-ea"/>
                        <a:cs typeface="+mn-cs"/>
                      </a:endParaRPr>
                    </a:p>
                    <a:p>
                      <a:pPr algn="just"/>
                      <a:endParaRPr lang="en-US" sz="2000" kern="1200" dirty="0" smtClean="0">
                        <a:solidFill>
                          <a:schemeClr val="tx1"/>
                        </a:solidFill>
                        <a:effectLst/>
                        <a:latin typeface="+mn-lt"/>
                        <a:ea typeface="+mn-ea"/>
                        <a:cs typeface="+mn-cs"/>
                      </a:endParaRPr>
                    </a:p>
                  </a:txBody>
                  <a:tcPr marL="84400" marR="84400" marT="45727" marB="45727"/>
                </a:tc>
                <a:tc>
                  <a:txBody>
                    <a:bodyPr/>
                    <a:lstStyle/>
                    <a:p>
                      <a:endParaRPr lang="en-US" sz="2000" dirty="0" smtClean="0">
                        <a:latin typeface="+mn-lt"/>
                      </a:endParaRPr>
                    </a:p>
                  </a:txBody>
                  <a:tcPr marL="84400" marR="84400" marT="45727" marB="45727">
                    <a:solidFill>
                      <a:srgbClr val="FFC000"/>
                    </a:solidFill>
                  </a:tcPr>
                </a:tc>
                <a:tc>
                  <a:txBody>
                    <a:bodyPr/>
                    <a:lstStyle/>
                    <a:p>
                      <a:pPr marL="0" marR="0" lvl="1" indent="0" algn="just" defTabSz="914400" rtl="0" eaLnBrk="1" fontAlgn="auto" latinLnBrk="0" hangingPunct="1">
                        <a:lnSpc>
                          <a:spcPct val="100000"/>
                        </a:lnSpc>
                        <a:spcBef>
                          <a:spcPts val="600"/>
                        </a:spcBef>
                        <a:spcAft>
                          <a:spcPts val="600"/>
                        </a:spcAft>
                        <a:buClrTx/>
                        <a:buSzTx/>
                        <a:buFont typeface="Arial" pitchFamily="34" charset="0"/>
                        <a:buNone/>
                        <a:tabLst/>
                        <a:defRPr/>
                      </a:pPr>
                      <a:r>
                        <a:rPr lang="en-US" sz="2000" kern="1200" dirty="0" smtClean="0">
                          <a:solidFill>
                            <a:schemeClr val="tx1"/>
                          </a:solidFill>
                          <a:effectLst/>
                          <a:latin typeface="+mn-lt"/>
                          <a:ea typeface="+mn-ea"/>
                          <a:cs typeface="+mn-cs"/>
                        </a:rPr>
                        <a:t>Attrition and lapsing of temporary awarded grants contributed to non- achievement of this target.  </a:t>
                      </a:r>
                      <a:endParaRPr lang="en-US" sz="2000" b="1" i="1" kern="1200" dirty="0" smtClean="0">
                        <a:solidFill>
                          <a:schemeClr val="tx1"/>
                        </a:solidFill>
                        <a:latin typeface="+mn-lt"/>
                        <a:ea typeface="+mn-ea"/>
                        <a:cs typeface="+mn-cs"/>
                      </a:endParaRPr>
                    </a:p>
                  </a:txBody>
                  <a:tcPr marL="84400" marR="84400" marT="45727" marB="45727"/>
                </a:tc>
              </a:tr>
            </a:tbl>
          </a:graphicData>
        </a:graphic>
      </p:graphicFrame>
      <p:sp>
        <p:nvSpPr>
          <p:cNvPr id="21521" name="Slide Number Placeholder 3"/>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6B10DA9-47C1-4FE6-A8BE-FE71F5E4748E}" type="slidenum">
              <a:rPr lang="en-US" altLang="en-US" sz="1400" smtClean="0">
                <a:ea typeface="ＭＳ Ｐゴシック" pitchFamily="34" charset="-128"/>
              </a:rPr>
              <a:pPr>
                <a:spcBef>
                  <a:spcPct val="0"/>
                </a:spcBef>
                <a:buFontTx/>
                <a:buNone/>
              </a:pPr>
              <a:t>37</a:t>
            </a:fld>
            <a:endParaRPr lang="en-US" altLang="en-US" sz="1400" smtClean="0">
              <a:ea typeface="ＭＳ Ｐゴシック" pitchFamily="34" charset="-128"/>
            </a:endParaRPr>
          </a:p>
        </p:txBody>
      </p:sp>
      <p:pic>
        <p:nvPicPr>
          <p:cNvPr id="2" name="Picture 1"/>
          <p:cNvPicPr>
            <a:picLocks noChangeAspect="1"/>
          </p:cNvPicPr>
          <p:nvPr/>
        </p:nvPicPr>
        <p:blipFill>
          <a:blip r:embed="rId3" cstate="print"/>
          <a:stretch>
            <a:fillRect/>
          </a:stretch>
        </p:blipFill>
        <p:spPr>
          <a:xfrm>
            <a:off x="1752600" y="3635542"/>
            <a:ext cx="3810000" cy="3298658"/>
          </a:xfrm>
          <a:prstGeom prst="rect">
            <a:avLst/>
          </a:prstGeom>
        </p:spPr>
      </p:pic>
    </p:spTree>
    <p:extLst>
      <p:ext uri="{BB962C8B-B14F-4D97-AF65-F5344CB8AC3E}">
        <p14:creationId xmlns:p14="http://schemas.microsoft.com/office/powerpoint/2010/main" xmlns="" val="3611117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ZA" dirty="0" bmk="_Toc484012843">
                <a:latin typeface="Arial" panose="020B0604020202020204" pitchFamily="34" charset="0"/>
                <a:ea typeface="Calibri" panose="020F0502020204030204" pitchFamily="34" charset="0"/>
                <a:cs typeface="Times New Roman" panose="02020603050405020304" pitchFamily="18" charset="0"/>
              </a:rPr>
              <a:t>Social Grants Growth - by grant type</a:t>
            </a:r>
            <a:r>
              <a:rPr lang="en-ZA" sz="6000" b="0" dirty="0">
                <a:latin typeface="Arial" panose="020B0604020202020204" pitchFamily="34" charset="0"/>
              </a:rPr>
              <a:t/>
            </a:r>
            <a:br>
              <a:rPr lang="en-ZA" sz="6000" b="0" dirty="0">
                <a:latin typeface="Arial" panose="020B0604020202020204" pitchFamily="34"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01971233"/>
              </p:ext>
            </p:extLst>
          </p:nvPr>
        </p:nvGraphicFramePr>
        <p:xfrm>
          <a:off x="762000" y="1250950"/>
          <a:ext cx="6553199" cy="5105400"/>
        </p:xfrm>
        <a:graphic>
          <a:graphicData uri="http://schemas.openxmlformats.org/drawingml/2006/table">
            <a:tbl>
              <a:tblPr firstRow="1" firstCol="1" bandRow="1">
                <a:tableStyleId>{2D5ABB26-0587-4C30-8999-92F81FD0307C}</a:tableStyleId>
              </a:tblPr>
              <a:tblGrid>
                <a:gridCol w="2809973"/>
                <a:gridCol w="1833257"/>
                <a:gridCol w="1909969"/>
              </a:tblGrid>
              <a:tr h="510540">
                <a:tc>
                  <a:txBody>
                    <a:bodyPr/>
                    <a:lstStyle/>
                    <a:p>
                      <a:pPr>
                        <a:lnSpc>
                          <a:spcPct val="107000"/>
                        </a:lnSpc>
                        <a:spcAft>
                          <a:spcPts val="0"/>
                        </a:spcAft>
                      </a:pPr>
                      <a:r>
                        <a:rPr lang="en-US" sz="2400" b="1" dirty="0">
                          <a:effectLst/>
                          <a:latin typeface="Arial" panose="020B0604020202020204" pitchFamily="34" charset="0"/>
                          <a:cs typeface="Arial" panose="020B0604020202020204" pitchFamily="34" charset="0"/>
                        </a:rPr>
                        <a:t>Grant type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r">
                        <a:lnSpc>
                          <a:spcPct val="107000"/>
                        </a:lnSpc>
                        <a:spcAft>
                          <a:spcPts val="0"/>
                        </a:spcAft>
                      </a:pPr>
                      <a:r>
                        <a:rPr lang="en-US" sz="2400" b="1" dirty="0">
                          <a:effectLst/>
                          <a:latin typeface="Arial" panose="020B0604020202020204" pitchFamily="34" charset="0"/>
                          <a:cs typeface="Arial" panose="020B0604020202020204" pitchFamily="34" charset="0"/>
                        </a:rPr>
                        <a:t>2016/17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r">
                        <a:lnSpc>
                          <a:spcPct val="107000"/>
                        </a:lnSpc>
                        <a:spcAft>
                          <a:spcPts val="0"/>
                        </a:spcAft>
                      </a:pPr>
                      <a:r>
                        <a:rPr lang="en-US" sz="2400" b="1" dirty="0">
                          <a:effectLst/>
                          <a:latin typeface="Arial" panose="020B0604020202020204" pitchFamily="34" charset="0"/>
                          <a:cs typeface="Arial" panose="020B0604020202020204" pitchFamily="34" charset="0"/>
                        </a:rPr>
                        <a:t>2017/18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r>
              <a:tr h="510540">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Old Age </a:t>
                      </a:r>
                      <a:endParaRPr lang="en-US" sz="2000" b="1"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r">
                        <a:lnSpc>
                          <a:spcPct val="107000"/>
                        </a:lnSpc>
                        <a:spcAft>
                          <a:spcPts val="0"/>
                        </a:spcAft>
                      </a:pPr>
                      <a:r>
                        <a:rPr lang="en-ZA" sz="2000" dirty="0">
                          <a:effectLst/>
                          <a:latin typeface="Arial" panose="020B0604020202020204" pitchFamily="34" charset="0"/>
                          <a:cs typeface="Arial" panose="020B0604020202020204" pitchFamily="34" charset="0"/>
                        </a:rPr>
                        <a:t>3,302,202</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US" sz="2000">
                          <a:effectLst/>
                          <a:latin typeface="Arial" panose="020B0604020202020204" pitchFamily="34" charset="0"/>
                          <a:cs typeface="Arial" panose="020B0604020202020204" pitchFamily="34" charset="0"/>
                        </a:rPr>
                        <a:t>3,423,337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0540">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War Veteran</a:t>
                      </a:r>
                      <a:endParaRPr lang="en-US" sz="2000" b="1"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r">
                        <a:lnSpc>
                          <a:spcPct val="107000"/>
                        </a:lnSpc>
                        <a:spcAft>
                          <a:spcPts val="0"/>
                        </a:spcAft>
                      </a:pPr>
                      <a:r>
                        <a:rPr lang="en-ZA" sz="2000" dirty="0">
                          <a:effectLst/>
                          <a:latin typeface="Arial" panose="020B0604020202020204" pitchFamily="34" charset="0"/>
                          <a:cs typeface="Arial" panose="020B0604020202020204" pitchFamily="34" charset="0"/>
                        </a:rPr>
                        <a:t>176</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US" sz="2000">
                          <a:effectLst/>
                          <a:latin typeface="Arial" panose="020B0604020202020204" pitchFamily="34" charset="0"/>
                          <a:cs typeface="Arial" panose="020B0604020202020204" pitchFamily="34" charset="0"/>
                        </a:rPr>
                        <a:t>134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0540">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Disability</a:t>
                      </a:r>
                      <a:endParaRPr lang="en-US" sz="2000" b="1"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r">
                        <a:lnSpc>
                          <a:spcPct val="107000"/>
                        </a:lnSpc>
                        <a:spcAft>
                          <a:spcPts val="0"/>
                        </a:spcAft>
                      </a:pPr>
                      <a:r>
                        <a:rPr lang="en-ZA" sz="2000" dirty="0">
                          <a:effectLst/>
                          <a:latin typeface="Arial" panose="020B0604020202020204" pitchFamily="34" charset="0"/>
                          <a:cs typeface="Arial" panose="020B0604020202020204" pitchFamily="34" charset="0"/>
                        </a:rPr>
                        <a:t>1,067,176</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US" sz="2000">
                          <a:effectLst/>
                          <a:latin typeface="Arial" panose="020B0604020202020204" pitchFamily="34" charset="0"/>
                          <a:cs typeface="Arial" panose="020B0604020202020204" pitchFamily="34" charset="0"/>
                        </a:rPr>
                        <a:t>1,061,866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0540">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Grant in Aid</a:t>
                      </a:r>
                      <a:endParaRPr lang="en-US" sz="2000" b="1"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r">
                        <a:lnSpc>
                          <a:spcPct val="107000"/>
                        </a:lnSpc>
                        <a:spcAft>
                          <a:spcPts val="0"/>
                        </a:spcAft>
                      </a:pPr>
                      <a:r>
                        <a:rPr lang="en-ZA" sz="2000" dirty="0">
                          <a:effectLst/>
                          <a:latin typeface="Arial" panose="020B0604020202020204" pitchFamily="34" charset="0"/>
                          <a:cs typeface="Arial" panose="020B0604020202020204" pitchFamily="34" charset="0"/>
                        </a:rPr>
                        <a:t>164,349</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US" sz="2000" dirty="0">
                          <a:effectLst/>
                          <a:latin typeface="Arial" panose="020B0604020202020204" pitchFamily="34" charset="0"/>
                          <a:cs typeface="Arial" panose="020B0604020202020204" pitchFamily="34" charset="0"/>
                        </a:rPr>
                        <a:t>192,091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0540">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Care Dependency</a:t>
                      </a:r>
                      <a:endParaRPr lang="en-US" sz="2000" b="1"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r">
                        <a:lnSpc>
                          <a:spcPct val="107000"/>
                        </a:lnSpc>
                        <a:spcAft>
                          <a:spcPts val="0"/>
                        </a:spcAft>
                      </a:pPr>
                      <a:r>
                        <a:rPr lang="en-ZA" sz="2000" dirty="0">
                          <a:effectLst/>
                          <a:latin typeface="Arial" panose="020B0604020202020204" pitchFamily="34" charset="0"/>
                          <a:cs typeface="Arial" panose="020B0604020202020204" pitchFamily="34" charset="0"/>
                        </a:rPr>
                        <a:t>144,952</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US" sz="2000">
                          <a:effectLst/>
                          <a:latin typeface="Arial" panose="020B0604020202020204" pitchFamily="34" charset="0"/>
                          <a:cs typeface="Arial" panose="020B0604020202020204" pitchFamily="34" charset="0"/>
                        </a:rPr>
                        <a:t>147,467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0540">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Foster Child</a:t>
                      </a:r>
                      <a:endParaRPr lang="en-US" sz="2000" b="1"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r">
                        <a:lnSpc>
                          <a:spcPct val="107000"/>
                        </a:lnSpc>
                        <a:spcAft>
                          <a:spcPts val="0"/>
                        </a:spcAft>
                      </a:pPr>
                      <a:r>
                        <a:rPr lang="en-ZA" sz="2000" dirty="0">
                          <a:effectLst/>
                          <a:latin typeface="Arial" panose="020B0604020202020204" pitchFamily="34" charset="0"/>
                          <a:cs typeface="Arial" panose="020B0604020202020204" pitchFamily="34" charset="0"/>
                        </a:rPr>
                        <a:t>440,295</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US" sz="2000">
                          <a:effectLst/>
                          <a:latin typeface="Arial" panose="020B0604020202020204" pitchFamily="34" charset="0"/>
                          <a:cs typeface="Arial" panose="020B0604020202020204" pitchFamily="34" charset="0"/>
                        </a:rPr>
                        <a:t>416,016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0540">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Child Support</a:t>
                      </a:r>
                      <a:endParaRPr lang="en-US" sz="2000" b="1"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r">
                        <a:lnSpc>
                          <a:spcPct val="107000"/>
                        </a:lnSpc>
                        <a:spcAft>
                          <a:spcPts val="0"/>
                        </a:spcAft>
                      </a:pPr>
                      <a:r>
                        <a:rPr lang="en-ZA" sz="2000" dirty="0">
                          <a:effectLst/>
                          <a:latin typeface="Arial" panose="020B0604020202020204" pitchFamily="34" charset="0"/>
                          <a:cs typeface="Arial" panose="020B0604020202020204" pitchFamily="34" charset="0"/>
                        </a:rPr>
                        <a:t>12,081,375</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US" sz="2000" dirty="0">
                          <a:effectLst/>
                          <a:latin typeface="Arial" panose="020B0604020202020204" pitchFamily="34" charset="0"/>
                          <a:cs typeface="Arial" panose="020B0604020202020204" pitchFamily="34" charset="0"/>
                        </a:rPr>
                        <a:t>12,269,084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0540">
                <a:tc>
                  <a:txBody>
                    <a:bodyPr/>
                    <a:lstStyle/>
                    <a:p>
                      <a:pPr>
                        <a:lnSpc>
                          <a:spcPct val="107000"/>
                        </a:lnSpc>
                        <a:spcAft>
                          <a:spcPts val="0"/>
                        </a:spcAft>
                      </a:pPr>
                      <a:r>
                        <a:rPr lang="en-US" sz="2000" dirty="0">
                          <a:effectLst/>
                          <a:latin typeface="Arial" panose="020B0604020202020204" pitchFamily="34" charset="0"/>
                          <a:cs typeface="Arial" panose="020B0604020202020204" pitchFamily="34" charset="0"/>
                        </a:rPr>
                        <a:t>Total </a:t>
                      </a:r>
                      <a:endParaRPr lang="en-US" sz="2000" b="1"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r">
                        <a:lnSpc>
                          <a:spcPct val="107000"/>
                        </a:lnSpc>
                        <a:spcAft>
                          <a:spcPts val="0"/>
                        </a:spcAft>
                      </a:pPr>
                      <a:r>
                        <a:rPr lang="en-ZA" sz="2000" dirty="0">
                          <a:effectLst/>
                          <a:latin typeface="Arial" panose="020B0604020202020204" pitchFamily="34" charset="0"/>
                          <a:cs typeface="Arial" panose="020B0604020202020204" pitchFamily="34" charset="0"/>
                        </a:rPr>
                        <a:t>17,200,525</a:t>
                      </a:r>
                      <a:endParaRPr lang="en-US" sz="20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US" sz="2000" dirty="0">
                          <a:effectLst/>
                          <a:latin typeface="Arial" panose="020B0604020202020204" pitchFamily="34" charset="0"/>
                          <a:cs typeface="Arial" panose="020B0604020202020204" pitchFamily="34" charset="0"/>
                        </a:rPr>
                        <a:t>17,509,995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0540">
                <a:tc>
                  <a:txBody>
                    <a:bodyPr/>
                    <a:lstStyle/>
                    <a:p>
                      <a:pPr>
                        <a:lnSpc>
                          <a:spcPct val="107000"/>
                        </a:lnSpc>
                        <a:spcAft>
                          <a:spcPts val="0"/>
                        </a:spcAft>
                      </a:pPr>
                      <a:r>
                        <a:rPr lang="en-US" sz="2400" b="1" dirty="0">
                          <a:effectLst/>
                          <a:latin typeface="Arial" panose="020B0604020202020204" pitchFamily="34" charset="0"/>
                          <a:cs typeface="Arial" panose="020B0604020202020204" pitchFamily="34" charset="0"/>
                        </a:rPr>
                        <a:t>Annual Growth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r">
                        <a:lnSpc>
                          <a:spcPct val="107000"/>
                        </a:lnSpc>
                        <a:spcAft>
                          <a:spcPts val="0"/>
                        </a:spcAft>
                      </a:pPr>
                      <a:r>
                        <a:rPr lang="en-US" sz="2400" b="1" dirty="0">
                          <a:effectLst/>
                          <a:latin typeface="Arial" panose="020B0604020202020204" pitchFamily="34" charset="0"/>
                          <a:cs typeface="Arial" panose="020B0604020202020204" pitchFamily="34" charset="0"/>
                        </a:rPr>
                        <a:t>1.23%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r">
                        <a:lnSpc>
                          <a:spcPct val="107000"/>
                        </a:lnSpc>
                        <a:spcAft>
                          <a:spcPts val="0"/>
                        </a:spcAft>
                      </a:pPr>
                      <a:r>
                        <a:rPr lang="en-US" sz="2400" b="1" dirty="0">
                          <a:effectLst/>
                          <a:latin typeface="Arial" panose="020B0604020202020204" pitchFamily="34" charset="0"/>
                          <a:cs typeface="Arial" panose="020B0604020202020204" pitchFamily="34" charset="0"/>
                        </a:rPr>
                        <a:t>1.80%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r>
            </a:tbl>
          </a:graphicData>
        </a:graphic>
      </p:graphicFrame>
      <p:sp>
        <p:nvSpPr>
          <p:cNvPr id="3" name="Slide Number Placeholder 2"/>
          <p:cNvSpPr>
            <a:spLocks noGrp="1"/>
          </p:cNvSpPr>
          <p:nvPr>
            <p:ph type="sldNum" sz="quarter" idx="12"/>
          </p:nvPr>
        </p:nvSpPr>
        <p:spPr/>
        <p:txBody>
          <a:bodyPr/>
          <a:lstStyle/>
          <a:p>
            <a:fld id="{9D56938B-8917-4869-91D0-F9F507C443EE}" type="slidenum">
              <a:rPr lang="en-US" smtClean="0"/>
              <a:pPr/>
              <a:t>38</a:t>
            </a:fld>
            <a:endParaRPr lang="en-US"/>
          </a:p>
        </p:txBody>
      </p:sp>
    </p:spTree>
    <p:extLst>
      <p:ext uri="{BB962C8B-B14F-4D97-AF65-F5344CB8AC3E}">
        <p14:creationId xmlns:p14="http://schemas.microsoft.com/office/powerpoint/2010/main" xmlns="" val="4125185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0" y="-76200"/>
            <a:ext cx="8229600" cy="1143000"/>
          </a:xfrm>
        </p:spPr>
        <p:txBody>
          <a:bodyPr>
            <a:normAutofit/>
          </a:bodyPr>
          <a:lstStyle/>
          <a:p>
            <a:r>
              <a:rPr lang="en-US" altLang="en-US" sz="3200" b="1" dirty="0" smtClean="0">
                <a:latin typeface="Arial" panose="020B0604020202020204" pitchFamily="34" charset="0"/>
                <a:cs typeface="Arial" panose="020B0604020202020204" pitchFamily="34" charset="0"/>
              </a:rPr>
              <a:t>Implementation of the Social Assistance Programme</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19467318"/>
              </p:ext>
            </p:extLst>
          </p:nvPr>
        </p:nvGraphicFramePr>
        <p:xfrm>
          <a:off x="228600" y="990600"/>
          <a:ext cx="8840668" cy="5547366"/>
        </p:xfrm>
        <a:graphic>
          <a:graphicData uri="http://schemas.openxmlformats.org/drawingml/2006/table">
            <a:tbl>
              <a:tblPr firstRow="1" bandRow="1">
                <a:tableStyleId>{5940675A-B579-460E-94D1-54222C63F5DA}</a:tableStyleId>
              </a:tblPr>
              <a:tblGrid>
                <a:gridCol w="1447800"/>
                <a:gridCol w="3810000"/>
                <a:gridCol w="1066800"/>
                <a:gridCol w="2516068"/>
              </a:tblGrid>
              <a:tr h="1066800">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18" marB="45718">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8" marB="45718">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8" marB="45718">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8" marB="45718">
                    <a:solidFill>
                      <a:schemeClr val="accent4"/>
                    </a:solidFill>
                  </a:tcPr>
                </a:tc>
              </a:tr>
              <a:tr h="4331060">
                <a:tc>
                  <a:txBody>
                    <a:bodyPr/>
                    <a:lstStyle/>
                    <a:p>
                      <a:pPr algn="just"/>
                      <a:r>
                        <a:rPr lang="en-ZA" sz="2000" kern="1200" dirty="0" smtClean="0">
                          <a:solidFill>
                            <a:schemeClr val="tx1"/>
                          </a:solidFill>
                          <a:effectLst/>
                          <a:latin typeface="+mn-lt"/>
                          <a:ea typeface="+mn-ea"/>
                          <a:cs typeface="+mn-cs"/>
                        </a:rPr>
                        <a:t>500 000 SRD applications awarded.</a:t>
                      </a:r>
                      <a:endParaRPr lang="en-US" sz="2000" dirty="0">
                        <a:effectLst/>
                      </a:endParaRPr>
                    </a:p>
                  </a:txBody>
                  <a:tcPr marL="91443" marR="91443" marT="45725" marB="45725"/>
                </a:tc>
                <a:tc>
                  <a:txBody>
                    <a:bodyPr/>
                    <a:lstStyle/>
                    <a:p>
                      <a:pPr algn="just"/>
                      <a:r>
                        <a:rPr lang="en-ZA" sz="2000" kern="1200" dirty="0" smtClean="0">
                          <a:solidFill>
                            <a:schemeClr val="tx1"/>
                          </a:solidFill>
                          <a:effectLst/>
                          <a:latin typeface="+mn-lt"/>
                          <a:ea typeface="+mn-ea"/>
                          <a:cs typeface="+mn-cs"/>
                        </a:rPr>
                        <a:t>573 196 Social relief of distress (SRD) applications were</a:t>
                      </a:r>
                      <a:r>
                        <a:rPr lang="en-ZA" sz="2000" kern="1200" baseline="0" dirty="0" smtClean="0">
                          <a:solidFill>
                            <a:schemeClr val="tx1"/>
                          </a:solidFill>
                          <a:effectLst/>
                          <a:latin typeface="+mn-lt"/>
                          <a:ea typeface="+mn-ea"/>
                          <a:cs typeface="+mn-cs"/>
                        </a:rPr>
                        <a:t> </a:t>
                      </a:r>
                      <a:r>
                        <a:rPr lang="en-ZA" sz="2000" kern="1200" dirty="0" smtClean="0">
                          <a:solidFill>
                            <a:schemeClr val="tx1"/>
                          </a:solidFill>
                          <a:effectLst/>
                          <a:latin typeface="+mn-lt"/>
                          <a:ea typeface="+mn-ea"/>
                          <a:cs typeface="+mn-cs"/>
                        </a:rPr>
                        <a:t>awarded</a:t>
                      </a:r>
                      <a:r>
                        <a:rPr lang="en-ZA" sz="2000" kern="1200" baseline="0" dirty="0" smtClean="0">
                          <a:solidFill>
                            <a:schemeClr val="tx1"/>
                          </a:solidFill>
                          <a:effectLst/>
                          <a:latin typeface="+mn-lt"/>
                          <a:ea typeface="+mn-ea"/>
                          <a:cs typeface="+mn-cs"/>
                        </a:rPr>
                        <a:t> - </a:t>
                      </a:r>
                      <a:r>
                        <a:rPr lang="en-US" sz="2000" b="1" i="1" kern="1200" dirty="0" smtClean="0">
                          <a:solidFill>
                            <a:schemeClr val="tx1"/>
                          </a:solidFill>
                          <a:effectLst/>
                          <a:latin typeface="+mn-lt"/>
                          <a:ea typeface="+mn-ea"/>
                          <a:cs typeface="+mn-cs"/>
                        </a:rPr>
                        <a:t>115% achievement</a:t>
                      </a:r>
                      <a:r>
                        <a:rPr lang="en-US" sz="2000" kern="1200" dirty="0" smtClean="0">
                          <a:solidFill>
                            <a:schemeClr val="tx1"/>
                          </a:solidFill>
                          <a:effectLst/>
                          <a:latin typeface="+mn-lt"/>
                          <a:ea typeface="+mn-ea"/>
                          <a:cs typeface="+mn-cs"/>
                        </a:rPr>
                        <a:t>.</a:t>
                      </a:r>
                    </a:p>
                    <a:p>
                      <a:pPr algn="just"/>
                      <a:endParaRPr lang="en-US" sz="1800" kern="1200" dirty="0" smtClean="0">
                        <a:solidFill>
                          <a:schemeClr val="tx1"/>
                        </a:solidFill>
                        <a:effectLst/>
                        <a:latin typeface="+mn-lt"/>
                        <a:ea typeface="+mn-ea"/>
                        <a:cs typeface="+mn-cs"/>
                      </a:endParaRPr>
                    </a:p>
                    <a:p>
                      <a:r>
                        <a:rPr lang="en-ZA" sz="2000" kern="1200" dirty="0" smtClean="0">
                          <a:solidFill>
                            <a:schemeClr val="tx1"/>
                          </a:solidFill>
                          <a:effectLst/>
                          <a:latin typeface="+mn-lt"/>
                          <a:ea typeface="+mn-ea"/>
                          <a:cs typeface="+mn-cs"/>
                        </a:rPr>
                        <a:t>The SRD awards were awarded</a:t>
                      </a:r>
                      <a:r>
                        <a:rPr lang="en-ZA" sz="2000" kern="1200" baseline="0" dirty="0" smtClean="0">
                          <a:solidFill>
                            <a:schemeClr val="tx1"/>
                          </a:solidFill>
                          <a:effectLst/>
                          <a:latin typeface="+mn-lt"/>
                          <a:ea typeface="+mn-ea"/>
                          <a:cs typeface="+mn-cs"/>
                        </a:rPr>
                        <a:t> in different forms as detailed below</a:t>
                      </a:r>
                      <a:r>
                        <a:rPr lang="en-ZA" sz="2000" kern="1200" dirty="0" smtClean="0">
                          <a:solidFill>
                            <a:schemeClr val="tx1"/>
                          </a:solidFill>
                          <a:effectLst/>
                          <a:latin typeface="+mn-lt"/>
                          <a:ea typeface="+mn-ea"/>
                          <a:cs typeface="+mn-cs"/>
                        </a:rPr>
                        <a:t>:</a:t>
                      </a:r>
                      <a:endParaRPr lang="en-US" sz="2000" kern="1200" dirty="0" smtClean="0">
                        <a:solidFill>
                          <a:schemeClr val="tx1"/>
                        </a:solidFill>
                        <a:effectLst/>
                        <a:latin typeface="+mn-lt"/>
                        <a:ea typeface="+mn-ea"/>
                        <a:cs typeface="+mn-cs"/>
                      </a:endParaRPr>
                    </a:p>
                    <a:p>
                      <a:pPr marL="285750" lvl="0" indent="-285750">
                        <a:buFont typeface="Wingdings" panose="05000000000000000000" pitchFamily="2" charset="2"/>
                        <a:buChar char="ü"/>
                      </a:pPr>
                      <a:r>
                        <a:rPr lang="en-US" sz="1800" b="1" kern="1200" dirty="0" smtClean="0">
                          <a:solidFill>
                            <a:schemeClr val="tx1"/>
                          </a:solidFill>
                          <a:effectLst/>
                          <a:latin typeface="+mn-lt"/>
                          <a:ea typeface="+mn-ea"/>
                          <a:cs typeface="+mn-cs"/>
                        </a:rPr>
                        <a:t>Cash  - 10 596.</a:t>
                      </a:r>
                      <a:endParaRPr lang="en-US" b="1" dirty="0" smtClean="0">
                        <a:effectLst/>
                      </a:endParaRPr>
                    </a:p>
                    <a:p>
                      <a:pPr marL="285750" lvl="0" indent="-285750">
                        <a:buFont typeface="Wingdings" panose="05000000000000000000" pitchFamily="2" charset="2"/>
                        <a:buChar char="ü"/>
                      </a:pPr>
                      <a:r>
                        <a:rPr lang="en-US" sz="1800" b="1" kern="1200" dirty="0" smtClean="0">
                          <a:solidFill>
                            <a:schemeClr val="tx1"/>
                          </a:solidFill>
                          <a:effectLst/>
                          <a:latin typeface="+mn-lt"/>
                          <a:ea typeface="+mn-ea"/>
                          <a:cs typeface="+mn-cs"/>
                        </a:rPr>
                        <a:t>Food parcels – 341 852.</a:t>
                      </a:r>
                      <a:endParaRPr lang="en-US" b="1" dirty="0" smtClean="0">
                        <a:effectLst/>
                      </a:endParaRPr>
                    </a:p>
                    <a:p>
                      <a:pPr marL="285750" lvl="0" indent="-285750">
                        <a:buFont typeface="Wingdings" panose="05000000000000000000" pitchFamily="2" charset="2"/>
                        <a:buChar char="ü"/>
                      </a:pPr>
                      <a:r>
                        <a:rPr lang="en-US" sz="1800" b="1" kern="1200" dirty="0" smtClean="0">
                          <a:solidFill>
                            <a:schemeClr val="tx1"/>
                          </a:solidFill>
                          <a:effectLst/>
                          <a:latin typeface="+mn-lt"/>
                          <a:ea typeface="+mn-ea"/>
                          <a:cs typeface="+mn-cs"/>
                        </a:rPr>
                        <a:t>School uniform – 70 558.</a:t>
                      </a:r>
                      <a:endParaRPr lang="en-US" b="1" dirty="0" smtClean="0">
                        <a:effectLst/>
                      </a:endParaRPr>
                    </a:p>
                    <a:p>
                      <a:pPr marL="285750" lvl="0" indent="-285750">
                        <a:buFont typeface="Wingdings" panose="05000000000000000000" pitchFamily="2" charset="2"/>
                        <a:buChar char="ü"/>
                      </a:pPr>
                      <a:r>
                        <a:rPr lang="en-US" sz="1800" b="1" kern="1200" dirty="0" smtClean="0">
                          <a:solidFill>
                            <a:schemeClr val="tx1"/>
                          </a:solidFill>
                          <a:effectLst/>
                          <a:latin typeface="+mn-lt"/>
                          <a:ea typeface="+mn-ea"/>
                          <a:cs typeface="+mn-cs"/>
                        </a:rPr>
                        <a:t>Vouchers – 149 400.</a:t>
                      </a:r>
                      <a:endParaRPr lang="en-US" b="1" dirty="0" smtClean="0">
                        <a:effectLst/>
                      </a:endParaRPr>
                    </a:p>
                    <a:p>
                      <a:pPr marL="285750" lvl="0" indent="-285750">
                        <a:buFont typeface="Wingdings" panose="05000000000000000000" pitchFamily="2" charset="2"/>
                        <a:buChar char="ü"/>
                      </a:pPr>
                      <a:r>
                        <a:rPr lang="en-US" sz="1800" b="1" kern="1200" dirty="0" smtClean="0">
                          <a:solidFill>
                            <a:schemeClr val="tx1"/>
                          </a:solidFill>
                          <a:effectLst/>
                          <a:latin typeface="+mn-lt"/>
                          <a:ea typeface="+mn-ea"/>
                          <a:cs typeface="+mn-cs"/>
                        </a:rPr>
                        <a:t>Other – 790</a:t>
                      </a:r>
                      <a:r>
                        <a:rPr lang="en-US" sz="1800" kern="1200" dirty="0" smtClean="0">
                          <a:solidFill>
                            <a:schemeClr val="tx1"/>
                          </a:solidFill>
                          <a:effectLst/>
                          <a:latin typeface="+mn-lt"/>
                          <a:ea typeface="+mn-ea"/>
                          <a:cs typeface="+mn-cs"/>
                        </a:rPr>
                        <a:t>.  </a:t>
                      </a:r>
                    </a:p>
                    <a:p>
                      <a:pPr marL="285750" lvl="0" indent="-285750">
                        <a:buFont typeface="Arial" panose="020B0604020202020204" pitchFamily="34" charset="0"/>
                        <a:buChar char="•"/>
                      </a:pPr>
                      <a:endParaRPr lang="en-US" dirty="0" smtClean="0">
                        <a:effectLst/>
                      </a:endParaRPr>
                    </a:p>
                    <a:p>
                      <a:pPr algn="just"/>
                      <a:r>
                        <a:rPr lang="en-ZA" sz="1800" b="0" kern="1200" dirty="0" smtClean="0">
                          <a:solidFill>
                            <a:schemeClr val="tx1"/>
                          </a:solidFill>
                          <a:effectLst/>
                          <a:latin typeface="+mn-lt"/>
                          <a:ea typeface="+mn-ea"/>
                          <a:cs typeface="+mn-cs"/>
                        </a:rPr>
                        <a:t>The total SRD expenditure for 2017/18 -</a:t>
                      </a:r>
                      <a:r>
                        <a:rPr lang="en-ZA" sz="1800" b="1" kern="1200" dirty="0" smtClean="0">
                          <a:solidFill>
                            <a:schemeClr val="tx1"/>
                          </a:solidFill>
                          <a:effectLst/>
                          <a:latin typeface="+mn-lt"/>
                          <a:ea typeface="+mn-ea"/>
                          <a:cs typeface="+mn-cs"/>
                        </a:rPr>
                        <a:t> R546 million.</a:t>
                      </a:r>
                      <a:endParaRPr lang="en-US" sz="1800" b="1" kern="1200" dirty="0" smtClean="0">
                        <a:solidFill>
                          <a:schemeClr val="tx1"/>
                        </a:solidFill>
                        <a:effectLst/>
                        <a:latin typeface="+mn-lt"/>
                        <a:ea typeface="+mn-ea"/>
                        <a:cs typeface="+mn-cs"/>
                      </a:endParaRPr>
                    </a:p>
                  </a:txBody>
                  <a:tcPr marL="91443" marR="91443" marT="45725" marB="45725"/>
                </a:tc>
                <a:tc>
                  <a:txBody>
                    <a:bodyPr/>
                    <a:lstStyle/>
                    <a:p>
                      <a:pPr algn="just"/>
                      <a:endParaRPr lang="en-US" sz="1800" kern="1200" dirty="0" smtClean="0">
                        <a:solidFill>
                          <a:schemeClr val="tx1"/>
                        </a:solidFill>
                        <a:effectLst/>
                        <a:latin typeface="+mn-lt"/>
                        <a:ea typeface="+mn-ea"/>
                        <a:cs typeface="+mn-cs"/>
                      </a:endParaRPr>
                    </a:p>
                  </a:txBody>
                  <a:tcPr marL="91443" marR="91443" marT="45725" marB="45725">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a:t>
                      </a:r>
                    </a:p>
                  </a:txBody>
                  <a:tcPr marL="91443" marR="91443" marT="45725" marB="45725"/>
                </a:tc>
              </a:tr>
            </a:tbl>
          </a:graphicData>
        </a:graphic>
      </p:graphicFrame>
      <p:sp>
        <p:nvSpPr>
          <p:cNvPr id="22545" name="Slide Number Placeholder 1"/>
          <p:cNvSpPr>
            <a:spLocks noGrp="1"/>
          </p:cNvSpPr>
          <p:nvPr>
            <p:ph type="sldNum" sz="quarter" idx="4294967295"/>
          </p:nvPr>
        </p:nvSpPr>
        <p:spPr>
          <a:xfrm>
            <a:off x="6705600" y="594360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303A640-0DAB-4C7A-8C9F-41767742520B}" type="slidenum">
              <a:rPr lang="en-US" altLang="en-US" sz="1400" smtClean="0">
                <a:ea typeface="ＭＳ Ｐゴシック" pitchFamily="34" charset="-128"/>
              </a:rPr>
              <a:pPr>
                <a:spcBef>
                  <a:spcPct val="0"/>
                </a:spcBef>
                <a:buFontTx/>
                <a:buNone/>
              </a:pPr>
              <a:t>39</a:t>
            </a:fld>
            <a:endParaRPr lang="en-US" altLang="en-US" sz="1400" dirty="0" smtClean="0">
              <a:ea typeface="ＭＳ Ｐゴシック" pitchFamily="34" charset="-128"/>
            </a:endParaRPr>
          </a:p>
        </p:txBody>
      </p:sp>
    </p:spTree>
    <p:extLst>
      <p:ext uri="{BB962C8B-B14F-4D97-AF65-F5344CB8AC3E}">
        <p14:creationId xmlns:p14="http://schemas.microsoft.com/office/powerpoint/2010/main" xmlns="" val="2320454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64075"/>
          </a:xfrm>
        </p:spPr>
        <p:txBody>
          <a:bodyPr>
            <a:noAutofit/>
          </a:bodyPr>
          <a:lstStyle/>
          <a:p>
            <a:pPr marL="347663" indent="-347663" algn="just"/>
            <a:r>
              <a:rPr lang="en-ZA" dirty="0">
                <a:latin typeface="Arial" panose="020B0604020202020204" pitchFamily="34" charset="0"/>
                <a:cs typeface="Arial" panose="020B0604020202020204" pitchFamily="34" charset="0"/>
              </a:rPr>
              <a:t>SASSA is a Schedule 3A Public Entity established in April 2006 in terms of an Act of Parliament (</a:t>
            </a:r>
            <a:r>
              <a:rPr lang="en-ZA" i="1" dirty="0">
                <a:latin typeface="Arial" panose="020B0604020202020204" pitchFamily="34" charset="0"/>
                <a:cs typeface="Arial" panose="020B0604020202020204" pitchFamily="34" charset="0"/>
              </a:rPr>
              <a:t>SASSA Act, 2004</a:t>
            </a:r>
            <a:r>
              <a:rPr lang="en-ZA" dirty="0">
                <a:latin typeface="Arial" panose="020B0604020202020204" pitchFamily="34" charset="0"/>
                <a:cs typeface="Arial" panose="020B0604020202020204" pitchFamily="34" charset="0"/>
              </a:rPr>
              <a:t>)</a:t>
            </a:r>
          </a:p>
          <a:p>
            <a:pPr marL="347663" indent="-347663" algn="just"/>
            <a:r>
              <a:rPr lang="en-GB" dirty="0">
                <a:latin typeface="Arial" panose="020B0604020202020204" pitchFamily="34" charset="0"/>
                <a:cs typeface="Arial" panose="020B0604020202020204" pitchFamily="34" charset="0"/>
              </a:rPr>
              <a:t>The objective of SASSA is to </a:t>
            </a:r>
          </a:p>
          <a:p>
            <a:pPr lvl="1" algn="just"/>
            <a:r>
              <a:rPr lang="en-US" dirty="0">
                <a:latin typeface="Arial" panose="020B0604020202020204" pitchFamily="34" charset="0"/>
                <a:cs typeface="Arial" panose="020B0604020202020204" pitchFamily="34" charset="0"/>
              </a:rPr>
              <a:t>act, as the sole agent that will ensure the efficient and effective management, administration and payment of social assistance; and </a:t>
            </a:r>
          </a:p>
          <a:p>
            <a:pPr lvl="1" algn="just"/>
            <a:r>
              <a:rPr lang="en-US" dirty="0">
                <a:latin typeface="Arial" panose="020B0604020202020204" pitchFamily="34" charset="0"/>
                <a:cs typeface="Arial" panose="020B0604020202020204" pitchFamily="34" charset="0"/>
              </a:rPr>
              <a:t>eventually serve as an institution  to manage broader social security benefits</a:t>
            </a:r>
          </a:p>
          <a:p>
            <a:pPr marL="347663" indent="-347663" algn="just"/>
            <a:r>
              <a:rPr lang="en-US" dirty="0">
                <a:latin typeface="Arial" panose="020B0604020202020204" pitchFamily="34" charset="0"/>
                <a:cs typeface="Arial" panose="020B0604020202020204" pitchFamily="34" charset="0"/>
              </a:rPr>
              <a:t>The social assistance programme and the operation of SASSA </a:t>
            </a:r>
            <a:r>
              <a:rPr lang="en-US" dirty="0" smtClean="0">
                <a:latin typeface="Arial" panose="020B0604020202020204" pitchFamily="34" charset="0"/>
                <a:cs typeface="Arial" panose="020B0604020202020204" pitchFamily="34" charset="0"/>
              </a:rPr>
              <a:t>are </a:t>
            </a:r>
            <a:r>
              <a:rPr lang="en-US" dirty="0">
                <a:latin typeface="Arial" panose="020B0604020202020204" pitchFamily="34" charset="0"/>
                <a:cs typeface="Arial" panose="020B0604020202020204" pitchFamily="34" charset="0"/>
              </a:rPr>
              <a:t>fully funded by government.</a:t>
            </a:r>
            <a:endParaRPr lang="en-GB"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sp>
        <p:nvSpPr>
          <p:cNvPr id="4" name="Title 1"/>
          <p:cNvSpPr txBox="1">
            <a:spLocks/>
          </p:cNvSpPr>
          <p:nvPr/>
        </p:nvSpPr>
        <p:spPr>
          <a:xfrm>
            <a:off x="228600" y="609600"/>
            <a:ext cx="8686800" cy="884238"/>
          </a:xfrm>
          <a:prstGeom prst="rect">
            <a:avLst/>
          </a:prstGeom>
          <a:solidFill>
            <a:schemeClr val="accent4"/>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rial" panose="020B0604020202020204" pitchFamily="34" charset="0"/>
                <a:cs typeface="Arial" panose="020B0604020202020204" pitchFamily="34" charset="0"/>
              </a:rPr>
              <a:t>Overview</a:t>
            </a:r>
          </a:p>
        </p:txBody>
      </p:sp>
      <p:sp>
        <p:nvSpPr>
          <p:cNvPr id="5" name="Slide Number Placeholder 1"/>
          <p:cNvSpPr>
            <a:spLocks noGrp="1"/>
          </p:cNvSpPr>
          <p:nvPr>
            <p:ph type="sldNum" sz="quarter" idx="12"/>
          </p:nvPr>
        </p:nvSpPr>
        <p:spPr>
          <a:xfrm>
            <a:off x="6553200" y="6264275"/>
            <a:ext cx="2133600" cy="365125"/>
          </a:xfrm>
        </p:spPr>
        <p:txBody>
          <a:bodyPr/>
          <a:lstStyle/>
          <a:p>
            <a:r>
              <a:rPr lang="en-US" dirty="0" smtClean="0"/>
              <a:t>4</a:t>
            </a:r>
            <a:endParaRPr lang="en-US" dirty="0"/>
          </a:p>
        </p:txBody>
      </p:sp>
    </p:spTree>
    <p:extLst>
      <p:ext uri="{BB962C8B-B14F-4D97-AF65-F5344CB8AC3E}">
        <p14:creationId xmlns:p14="http://schemas.microsoft.com/office/powerpoint/2010/main" xmlns="" val="20943147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0" y="-76200"/>
            <a:ext cx="8229600" cy="1143000"/>
          </a:xfrm>
        </p:spPr>
        <p:txBody>
          <a:bodyPr>
            <a:normAutofit/>
          </a:bodyPr>
          <a:lstStyle/>
          <a:p>
            <a:r>
              <a:rPr lang="en-US" altLang="en-US" sz="3200" b="1" dirty="0" smtClean="0">
                <a:latin typeface="Arial" panose="020B0604020202020204" pitchFamily="34" charset="0"/>
                <a:cs typeface="Arial" panose="020B0604020202020204" pitchFamily="34" charset="0"/>
              </a:rPr>
              <a:t>Implementation of the Social Assistance Programme</a:t>
            </a:r>
            <a:endParaRPr lang="en-GB" altLang="en-US" sz="3200" b="1" dirty="0" smtClean="0">
              <a:latin typeface="Arial" panose="020B0604020202020204" pitchFamily="34" charset="0"/>
              <a:cs typeface="Arial" panose="020B0604020202020204" pitchFamily="34" charset="0"/>
            </a:endParaRPr>
          </a:p>
        </p:txBody>
      </p:sp>
      <p:sp>
        <p:nvSpPr>
          <p:cNvPr id="22545" name="Slide Number Placeholder 1"/>
          <p:cNvSpPr>
            <a:spLocks noGrp="1"/>
          </p:cNvSpPr>
          <p:nvPr>
            <p:ph type="sldNum" sz="quarter" idx="4294967295"/>
          </p:nvPr>
        </p:nvSpPr>
        <p:spPr>
          <a:xfrm>
            <a:off x="6705600" y="594360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303A640-0DAB-4C7A-8C9F-41767742520B}" type="slidenum">
              <a:rPr lang="en-US" altLang="en-US" sz="1400" smtClean="0">
                <a:ea typeface="ＭＳ Ｐゴシック" pitchFamily="34" charset="-128"/>
              </a:rPr>
              <a:pPr>
                <a:spcBef>
                  <a:spcPct val="0"/>
                </a:spcBef>
                <a:buFontTx/>
                <a:buNone/>
              </a:pPr>
              <a:t>40</a:t>
            </a:fld>
            <a:endParaRPr lang="en-US" altLang="en-US" sz="1400" dirty="0" smtClean="0">
              <a:ea typeface="ＭＳ Ｐゴシック" pitchFamily="34" charset="-128"/>
            </a:endParaRPr>
          </a:p>
        </p:txBody>
      </p:sp>
      <p:pic>
        <p:nvPicPr>
          <p:cNvPr id="2" name="Picture 1"/>
          <p:cNvPicPr>
            <a:picLocks noChangeAspect="1"/>
          </p:cNvPicPr>
          <p:nvPr/>
        </p:nvPicPr>
        <p:blipFill>
          <a:blip r:embed="rId2" cstate="print"/>
          <a:stretch>
            <a:fillRect/>
          </a:stretch>
        </p:blipFill>
        <p:spPr>
          <a:xfrm>
            <a:off x="1143000" y="972608"/>
            <a:ext cx="5746680" cy="5580592"/>
          </a:xfrm>
          <a:prstGeom prst="rect">
            <a:avLst/>
          </a:prstGeom>
        </p:spPr>
      </p:pic>
    </p:spTree>
    <p:extLst>
      <p:ext uri="{BB962C8B-B14F-4D97-AF65-F5344CB8AC3E}">
        <p14:creationId xmlns:p14="http://schemas.microsoft.com/office/powerpoint/2010/main" xmlns="" val="7519281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17988" y="0"/>
            <a:ext cx="8673611" cy="914400"/>
          </a:xfrm>
        </p:spPr>
        <p:txBody>
          <a:bodyPr>
            <a:normAutofit fontScale="90000"/>
          </a:bodyPr>
          <a:lstStyle/>
          <a:p>
            <a:r>
              <a:rPr lang="en-US" altLang="en-US" sz="3200" b="1" dirty="0" smtClean="0">
                <a:latin typeface="Arial" panose="020B0604020202020204" pitchFamily="34" charset="0"/>
                <a:cs typeface="Arial" panose="020B0604020202020204" pitchFamily="34" charset="0"/>
              </a:rPr>
              <a:t>Implementation of the Social Assistance Programme</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32513974"/>
              </p:ext>
            </p:extLst>
          </p:nvPr>
        </p:nvGraphicFramePr>
        <p:xfrm>
          <a:off x="152399" y="914400"/>
          <a:ext cx="8839200" cy="5767935"/>
        </p:xfrm>
        <a:graphic>
          <a:graphicData uri="http://schemas.openxmlformats.org/drawingml/2006/table">
            <a:tbl>
              <a:tblPr firstRow="1" bandRow="1">
                <a:tableStyleId>{5940675A-B579-460E-94D1-54222C63F5DA}</a:tableStyleId>
              </a:tblPr>
              <a:tblGrid>
                <a:gridCol w="1732187"/>
                <a:gridCol w="3553507"/>
                <a:gridCol w="1204055"/>
                <a:gridCol w="2349451"/>
              </a:tblGrid>
              <a:tr h="1104485">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18" marB="45718">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8" marB="45718">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18" marB="45718">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18" marB="45718">
                    <a:solidFill>
                      <a:schemeClr val="accent4"/>
                    </a:solidFill>
                  </a:tcPr>
                </a:tc>
              </a:tr>
              <a:tr h="4458115">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560 010 applications for children aged 0-1 processed.</a:t>
                      </a:r>
                      <a:endParaRPr lang="en-US" sz="2000" dirty="0">
                        <a:effectLst/>
                        <a:latin typeface="Arial" panose="020B0604020202020204" pitchFamily="34" charset="0"/>
                        <a:cs typeface="Arial" panose="020B0604020202020204" pitchFamily="34" charset="0"/>
                      </a:endParaRPr>
                    </a:p>
                  </a:txBody>
                  <a:tcPr marL="91443" marR="91443" marT="45725" marB="45725"/>
                </a:tc>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665 561 applications for children aged 0-1 were processed</a:t>
                      </a:r>
                      <a:r>
                        <a:rPr lang="en-ZA" sz="2000" kern="1200" baseline="0" dirty="0" smtClean="0">
                          <a:solidFill>
                            <a:schemeClr val="tx1"/>
                          </a:solidFill>
                          <a:effectLst/>
                          <a:latin typeface="Arial" panose="020B0604020202020204" pitchFamily="34" charset="0"/>
                          <a:ea typeface="+mn-ea"/>
                          <a:cs typeface="Arial" panose="020B0604020202020204" pitchFamily="34" charset="0"/>
                        </a:rPr>
                        <a:t> – </a:t>
                      </a:r>
                      <a:r>
                        <a:rPr lang="en-ZA" sz="2000" b="1" i="1" kern="1200" baseline="0" dirty="0" smtClean="0">
                          <a:solidFill>
                            <a:schemeClr val="tx1"/>
                          </a:solidFill>
                          <a:effectLst/>
                          <a:latin typeface="Arial" panose="020B0604020202020204" pitchFamily="34" charset="0"/>
                          <a:ea typeface="+mn-ea"/>
                          <a:cs typeface="Arial" panose="020B0604020202020204" pitchFamily="34" charset="0"/>
                        </a:rPr>
                        <a:t>119% achievement.</a:t>
                      </a:r>
                      <a:endParaRPr lang="en-ZA" sz="2000" b="1" i="1" kern="1200" dirty="0" smtClean="0">
                        <a:solidFill>
                          <a:schemeClr val="tx1"/>
                        </a:solidFill>
                        <a:effectLst/>
                        <a:latin typeface="Arial" panose="020B0604020202020204" pitchFamily="34" charset="0"/>
                        <a:ea typeface="+mn-ea"/>
                        <a:cs typeface="Arial" panose="020B0604020202020204" pitchFamily="34" charset="0"/>
                      </a:endParaRPr>
                    </a:p>
                    <a:p>
                      <a:pPr algn="just"/>
                      <a:r>
                        <a:rPr lang="en-ZA" sz="2000" b="1" kern="1200" dirty="0" smtClean="0">
                          <a:solidFill>
                            <a:schemeClr val="tx1"/>
                          </a:solidFill>
                          <a:effectLst/>
                          <a:latin typeface="Arial" panose="020B0604020202020204" pitchFamily="34" charset="0"/>
                          <a:ea typeface="+mn-ea"/>
                          <a:cs typeface="Arial" panose="020B0604020202020204" pitchFamily="34" charset="0"/>
                        </a:rPr>
                        <a:t>Performance</a:t>
                      </a:r>
                      <a:r>
                        <a:rPr lang="en-ZA" sz="2000" b="1" kern="1200" baseline="0" dirty="0" smtClean="0">
                          <a:solidFill>
                            <a:schemeClr val="tx1"/>
                          </a:solidFill>
                          <a:effectLst/>
                          <a:latin typeface="Arial" panose="020B0604020202020204" pitchFamily="34" charset="0"/>
                          <a:ea typeface="+mn-ea"/>
                          <a:cs typeface="Arial" panose="020B0604020202020204" pitchFamily="34" charset="0"/>
                        </a:rPr>
                        <a:t> breakdown</a:t>
                      </a:r>
                      <a:endParaRPr lang="en-ZA" sz="2000" b="1"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ZA"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ZA"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ZA"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ZA"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ZA"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ZA"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ZA"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ZA"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ZA"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25" marB="45725"/>
                </a:tc>
                <a:tc>
                  <a:txBody>
                    <a:bodyPr/>
                    <a:lstStyle/>
                    <a:p>
                      <a:pPr algn="jus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25" marB="45725">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a:t>
                      </a:r>
                    </a:p>
                  </a:txBody>
                  <a:tcPr marL="91443" marR="91443" marT="45725" marB="45725"/>
                </a:tc>
              </a:tr>
            </a:tbl>
          </a:graphicData>
        </a:graphic>
      </p:graphicFrame>
      <p:sp>
        <p:nvSpPr>
          <p:cNvPr id="22545" name="Slide Number Placeholder 1"/>
          <p:cNvSpPr>
            <a:spLocks noGrp="1"/>
          </p:cNvSpPr>
          <p:nvPr>
            <p:ph type="sldNum" sz="quarter" idx="4294967295"/>
          </p:nvPr>
        </p:nvSpPr>
        <p:spPr>
          <a:xfrm>
            <a:off x="6629400" y="624840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303A640-0DAB-4C7A-8C9F-41767742520B}" type="slidenum">
              <a:rPr lang="en-US" altLang="en-US" sz="1400" smtClean="0">
                <a:ea typeface="ＭＳ Ｐゴシック" pitchFamily="34" charset="-128"/>
              </a:rPr>
              <a:pPr>
                <a:spcBef>
                  <a:spcPct val="0"/>
                </a:spcBef>
                <a:buFontTx/>
                <a:buNone/>
              </a:pPr>
              <a:t>41</a:t>
            </a:fld>
            <a:endParaRPr lang="en-US" altLang="en-US" sz="1400" dirty="0" smtClean="0">
              <a:ea typeface="ＭＳ Ｐゴシック"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xmlns="" val="1907685997"/>
              </p:ext>
            </p:extLst>
          </p:nvPr>
        </p:nvGraphicFramePr>
        <p:xfrm>
          <a:off x="2057400" y="3657600"/>
          <a:ext cx="2971800" cy="3017520"/>
        </p:xfrm>
        <a:graphic>
          <a:graphicData uri="http://schemas.openxmlformats.org/drawingml/2006/table">
            <a:tbl>
              <a:tblPr firstRow="1" bandRow="1">
                <a:tableStyleId>{5C22544A-7EE6-4342-B048-85BDC9FD1C3A}</a:tableStyleId>
              </a:tblPr>
              <a:tblGrid>
                <a:gridCol w="891540"/>
                <a:gridCol w="2080260"/>
              </a:tblGrid>
              <a:tr h="564496">
                <a:tc>
                  <a:txBody>
                    <a:bodyPr/>
                    <a:lstStyle/>
                    <a:p>
                      <a:r>
                        <a:rPr lang="en-US" sz="1600" dirty="0" smtClean="0">
                          <a:solidFill>
                            <a:schemeClr val="tx1"/>
                          </a:solidFill>
                        </a:rPr>
                        <a:t>Region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600" dirty="0" smtClean="0">
                          <a:solidFill>
                            <a:schemeClr val="tx1"/>
                          </a:solidFill>
                        </a:rPr>
                        <a:t>No. of applications</a:t>
                      </a:r>
                      <a:r>
                        <a:rPr lang="en-US" sz="1600" baseline="0" dirty="0" smtClean="0">
                          <a:solidFill>
                            <a:schemeClr val="tx1"/>
                          </a:solidFill>
                        </a:rPr>
                        <a:t> processed </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37682">
                <a:tc>
                  <a:txBody>
                    <a:bodyPr/>
                    <a:lstStyle/>
                    <a:p>
                      <a:pPr>
                        <a:spcAft>
                          <a:spcPts val="0"/>
                        </a:spcAft>
                        <a:tabLst>
                          <a:tab pos="180340" algn="l"/>
                          <a:tab pos="360045" algn="l"/>
                          <a:tab pos="540385" algn="l"/>
                          <a:tab pos="5040630" algn="l"/>
                        </a:tabLst>
                      </a:pPr>
                      <a:r>
                        <a:rPr lang="en-ZA" sz="1600" dirty="0">
                          <a:effectLst/>
                          <a:latin typeface="Arial" panose="020B0604020202020204" pitchFamily="34" charset="0"/>
                          <a:cs typeface="Times New Roman" panose="02020603050405020304" pitchFamily="18" charset="0"/>
                        </a:rPr>
                        <a:t>EC</a:t>
                      </a:r>
                      <a:endParaRPr lang="en-US" sz="16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1600" dirty="0">
                          <a:effectLst/>
                          <a:latin typeface="Arial" panose="020B0604020202020204" pitchFamily="34" charset="0"/>
                          <a:ea typeface="Times New Roman" panose="02020603050405020304" pitchFamily="18" charset="0"/>
                          <a:cs typeface="Times New Roman" panose="02020603050405020304" pitchFamily="18" charset="0"/>
                        </a:rPr>
                        <a:t>97 015</a:t>
                      </a:r>
                      <a:endParaRPr lang="en-US" sz="1600" dirty="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7682">
                <a:tc>
                  <a:txBody>
                    <a:bodyPr/>
                    <a:lstStyle/>
                    <a:p>
                      <a:pPr>
                        <a:spcAft>
                          <a:spcPts val="0"/>
                        </a:spcAft>
                        <a:tabLst>
                          <a:tab pos="180340" algn="l"/>
                          <a:tab pos="360045" algn="l"/>
                          <a:tab pos="540385" algn="l"/>
                          <a:tab pos="5040630" algn="l"/>
                        </a:tabLst>
                      </a:pPr>
                      <a:r>
                        <a:rPr lang="en-ZA" sz="1600" dirty="0">
                          <a:effectLst/>
                          <a:latin typeface="Arial" panose="020B0604020202020204" pitchFamily="34" charset="0"/>
                          <a:cs typeface="Times New Roman" panose="02020603050405020304" pitchFamily="18" charset="0"/>
                        </a:rPr>
                        <a:t>FS</a:t>
                      </a:r>
                      <a:endParaRPr lang="en-US" sz="16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1600">
                          <a:effectLst/>
                          <a:latin typeface="Arial" panose="020B0604020202020204" pitchFamily="34" charset="0"/>
                          <a:ea typeface="Times New Roman" panose="02020603050405020304" pitchFamily="18" charset="0"/>
                          <a:cs typeface="Times New Roman" panose="02020603050405020304" pitchFamily="18" charset="0"/>
                        </a:rPr>
                        <a:t>35 533</a:t>
                      </a:r>
                      <a:endParaRPr lang="en-US" sz="16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7682">
                <a:tc>
                  <a:txBody>
                    <a:bodyPr/>
                    <a:lstStyle/>
                    <a:p>
                      <a:pPr>
                        <a:spcAft>
                          <a:spcPts val="0"/>
                        </a:spcAft>
                        <a:tabLst>
                          <a:tab pos="180340" algn="l"/>
                          <a:tab pos="360045" algn="l"/>
                          <a:tab pos="540385" algn="l"/>
                          <a:tab pos="5040630" algn="l"/>
                        </a:tabLst>
                      </a:pPr>
                      <a:r>
                        <a:rPr lang="en-ZA" sz="1600" dirty="0">
                          <a:effectLst/>
                          <a:latin typeface="Arial" panose="020B0604020202020204" pitchFamily="34" charset="0"/>
                          <a:cs typeface="Times New Roman" panose="02020603050405020304" pitchFamily="18" charset="0"/>
                        </a:rPr>
                        <a:t>GP</a:t>
                      </a:r>
                      <a:endParaRPr lang="en-US" sz="16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1600">
                          <a:effectLst/>
                          <a:latin typeface="Arial" panose="020B0604020202020204" pitchFamily="34" charset="0"/>
                          <a:ea typeface="Times New Roman" panose="02020603050405020304" pitchFamily="18" charset="0"/>
                          <a:cs typeface="Times New Roman" panose="02020603050405020304" pitchFamily="18" charset="0"/>
                        </a:rPr>
                        <a:t>100 942</a:t>
                      </a:r>
                      <a:endParaRPr lang="en-US" sz="16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7682">
                <a:tc>
                  <a:txBody>
                    <a:bodyPr/>
                    <a:lstStyle/>
                    <a:p>
                      <a:pPr>
                        <a:spcAft>
                          <a:spcPts val="0"/>
                        </a:spcAft>
                        <a:tabLst>
                          <a:tab pos="180340" algn="l"/>
                          <a:tab pos="360045" algn="l"/>
                          <a:tab pos="540385" algn="l"/>
                          <a:tab pos="5040630" algn="l"/>
                        </a:tabLst>
                      </a:pPr>
                      <a:r>
                        <a:rPr lang="en-ZA" sz="1600" dirty="0">
                          <a:effectLst/>
                          <a:latin typeface="Arial" panose="020B0604020202020204" pitchFamily="34" charset="0"/>
                          <a:cs typeface="Times New Roman" panose="02020603050405020304" pitchFamily="18" charset="0"/>
                        </a:rPr>
                        <a:t>KZN</a:t>
                      </a:r>
                      <a:endParaRPr lang="en-US" sz="16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1600" dirty="0">
                          <a:effectLst/>
                          <a:latin typeface="Arial" panose="020B0604020202020204" pitchFamily="34" charset="0"/>
                          <a:ea typeface="Times New Roman" panose="02020603050405020304" pitchFamily="18" charset="0"/>
                          <a:cs typeface="Times New Roman" panose="02020603050405020304" pitchFamily="18" charset="0"/>
                        </a:rPr>
                        <a:t>143 999</a:t>
                      </a:r>
                      <a:endParaRPr lang="en-US" sz="1600" dirty="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7682">
                <a:tc>
                  <a:txBody>
                    <a:bodyPr/>
                    <a:lstStyle/>
                    <a:p>
                      <a:pPr>
                        <a:spcAft>
                          <a:spcPts val="0"/>
                        </a:spcAft>
                        <a:tabLst>
                          <a:tab pos="180340" algn="l"/>
                          <a:tab pos="360045" algn="l"/>
                          <a:tab pos="540385" algn="l"/>
                          <a:tab pos="5040630" algn="l"/>
                        </a:tabLst>
                      </a:pPr>
                      <a:r>
                        <a:rPr lang="en-ZA" sz="1600" dirty="0">
                          <a:effectLst/>
                          <a:latin typeface="Arial" panose="020B0604020202020204" pitchFamily="34" charset="0"/>
                          <a:cs typeface="Times New Roman" panose="02020603050405020304" pitchFamily="18" charset="0"/>
                        </a:rPr>
                        <a:t>LP</a:t>
                      </a:r>
                      <a:endParaRPr lang="en-US" sz="16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1600">
                          <a:effectLst/>
                          <a:latin typeface="Arial" panose="020B0604020202020204" pitchFamily="34" charset="0"/>
                          <a:ea typeface="Times New Roman" panose="02020603050405020304" pitchFamily="18" charset="0"/>
                          <a:cs typeface="Times New Roman" panose="02020603050405020304" pitchFamily="18" charset="0"/>
                        </a:rPr>
                        <a:t>112 159</a:t>
                      </a:r>
                      <a:endParaRPr lang="en-US" sz="16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7682">
                <a:tc>
                  <a:txBody>
                    <a:bodyPr/>
                    <a:lstStyle/>
                    <a:p>
                      <a:pPr>
                        <a:spcAft>
                          <a:spcPts val="0"/>
                        </a:spcAft>
                        <a:tabLst>
                          <a:tab pos="180340" algn="l"/>
                          <a:tab pos="360045" algn="l"/>
                          <a:tab pos="540385" algn="l"/>
                          <a:tab pos="5040630" algn="l"/>
                        </a:tabLst>
                      </a:pPr>
                      <a:r>
                        <a:rPr lang="en-ZA" sz="1600" dirty="0">
                          <a:effectLst/>
                          <a:latin typeface="Arial" panose="020B0604020202020204" pitchFamily="34" charset="0"/>
                          <a:cs typeface="Times New Roman" panose="02020603050405020304" pitchFamily="18" charset="0"/>
                        </a:rPr>
                        <a:t>MP</a:t>
                      </a:r>
                      <a:endParaRPr lang="en-US" sz="16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1600">
                          <a:effectLst/>
                          <a:latin typeface="Arial" panose="020B0604020202020204" pitchFamily="34" charset="0"/>
                          <a:ea typeface="Times New Roman" panose="02020603050405020304" pitchFamily="18" charset="0"/>
                          <a:cs typeface="Times New Roman" panose="02020603050405020304" pitchFamily="18" charset="0"/>
                        </a:rPr>
                        <a:t>62 894</a:t>
                      </a:r>
                      <a:endParaRPr lang="en-US" sz="16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7682">
                <a:tc>
                  <a:txBody>
                    <a:bodyPr/>
                    <a:lstStyle/>
                    <a:p>
                      <a:pPr>
                        <a:spcAft>
                          <a:spcPts val="0"/>
                        </a:spcAft>
                        <a:tabLst>
                          <a:tab pos="180340" algn="l"/>
                          <a:tab pos="360045" algn="l"/>
                          <a:tab pos="540385" algn="l"/>
                          <a:tab pos="5040630" algn="l"/>
                        </a:tabLst>
                      </a:pPr>
                      <a:r>
                        <a:rPr lang="en-ZA" sz="1600" dirty="0">
                          <a:effectLst/>
                          <a:latin typeface="Arial" panose="020B0604020202020204" pitchFamily="34" charset="0"/>
                          <a:cs typeface="Times New Roman" panose="02020603050405020304" pitchFamily="18" charset="0"/>
                        </a:rPr>
                        <a:t>NC</a:t>
                      </a:r>
                      <a:endParaRPr lang="en-US" sz="16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1600">
                          <a:effectLst/>
                          <a:latin typeface="Arial" panose="020B0604020202020204" pitchFamily="34" charset="0"/>
                          <a:ea typeface="Times New Roman" panose="02020603050405020304" pitchFamily="18" charset="0"/>
                          <a:cs typeface="Times New Roman" panose="02020603050405020304" pitchFamily="18" charset="0"/>
                        </a:rPr>
                        <a:t>17 516</a:t>
                      </a:r>
                      <a:endParaRPr lang="en-US" sz="16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7682">
                <a:tc>
                  <a:txBody>
                    <a:bodyPr/>
                    <a:lstStyle/>
                    <a:p>
                      <a:pPr>
                        <a:spcAft>
                          <a:spcPts val="0"/>
                        </a:spcAft>
                        <a:tabLst>
                          <a:tab pos="180340" algn="l"/>
                          <a:tab pos="360045" algn="l"/>
                          <a:tab pos="540385" algn="l"/>
                          <a:tab pos="5040630" algn="l"/>
                        </a:tabLst>
                      </a:pPr>
                      <a:r>
                        <a:rPr lang="en-ZA" sz="1600" dirty="0">
                          <a:effectLst/>
                          <a:latin typeface="Arial" panose="020B0604020202020204" pitchFamily="34" charset="0"/>
                          <a:cs typeface="Times New Roman" panose="02020603050405020304" pitchFamily="18" charset="0"/>
                        </a:rPr>
                        <a:t>NW</a:t>
                      </a:r>
                      <a:endParaRPr lang="en-US" sz="16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1600">
                          <a:effectLst/>
                          <a:latin typeface="Arial" panose="020B0604020202020204" pitchFamily="34" charset="0"/>
                          <a:ea typeface="Times New Roman" panose="02020603050405020304" pitchFamily="18" charset="0"/>
                          <a:cs typeface="Times New Roman" panose="02020603050405020304" pitchFamily="18" charset="0"/>
                        </a:rPr>
                        <a:t>46 366</a:t>
                      </a:r>
                      <a:endParaRPr lang="en-US" sz="16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7682">
                <a:tc>
                  <a:txBody>
                    <a:bodyPr/>
                    <a:lstStyle/>
                    <a:p>
                      <a:pPr>
                        <a:spcAft>
                          <a:spcPts val="0"/>
                        </a:spcAft>
                        <a:tabLst>
                          <a:tab pos="180340" algn="l"/>
                          <a:tab pos="360045" algn="l"/>
                          <a:tab pos="540385" algn="l"/>
                          <a:tab pos="5040630" algn="l"/>
                        </a:tabLst>
                      </a:pPr>
                      <a:r>
                        <a:rPr lang="en-ZA" sz="1600" dirty="0">
                          <a:effectLst/>
                          <a:latin typeface="Arial" panose="020B0604020202020204" pitchFamily="34" charset="0"/>
                          <a:cs typeface="Times New Roman" panose="02020603050405020304" pitchFamily="18" charset="0"/>
                        </a:rPr>
                        <a:t>WC</a:t>
                      </a:r>
                      <a:endParaRPr lang="en-US" sz="16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1600">
                          <a:effectLst/>
                          <a:latin typeface="Arial" panose="020B0604020202020204" pitchFamily="34" charset="0"/>
                          <a:ea typeface="Times New Roman" panose="02020603050405020304" pitchFamily="18" charset="0"/>
                          <a:cs typeface="Times New Roman" panose="02020603050405020304" pitchFamily="18" charset="0"/>
                        </a:rPr>
                        <a:t>49 137</a:t>
                      </a:r>
                      <a:endParaRPr lang="en-US" sz="160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7682">
                <a:tc>
                  <a:txBody>
                    <a:bodyPr/>
                    <a:lstStyle/>
                    <a:p>
                      <a:pPr>
                        <a:spcAft>
                          <a:spcPts val="0"/>
                        </a:spcAft>
                        <a:tabLst>
                          <a:tab pos="180340" algn="l"/>
                          <a:tab pos="360045" algn="l"/>
                          <a:tab pos="540385" algn="l"/>
                          <a:tab pos="5040630" algn="l"/>
                        </a:tabLst>
                      </a:pPr>
                      <a:r>
                        <a:rPr lang="en-ZA" sz="1600" b="1" dirty="0">
                          <a:effectLst/>
                          <a:latin typeface="Arial" panose="020B0604020202020204" pitchFamily="34" charset="0"/>
                          <a:cs typeface="Times New Roman" panose="02020603050405020304" pitchFamily="18" charset="0"/>
                        </a:rPr>
                        <a:t>Total</a:t>
                      </a:r>
                      <a:endParaRPr lang="en-US" sz="1600" b="1"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665 561</a:t>
                      </a:r>
                      <a:endParaRPr lang="en-US" sz="1600" b="1" dirty="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0140131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17988" y="-152400"/>
            <a:ext cx="8673611" cy="1143000"/>
          </a:xfrm>
        </p:spPr>
        <p:txBody>
          <a:bodyPr>
            <a:normAutofit/>
          </a:bodyPr>
          <a:lstStyle/>
          <a:p>
            <a:r>
              <a:rPr lang="en-US" altLang="en-US" sz="3200" b="1" dirty="0" smtClean="0">
                <a:latin typeface="Arial" panose="020B0604020202020204" pitchFamily="34" charset="0"/>
                <a:cs typeface="Arial" panose="020B0604020202020204" pitchFamily="34" charset="0"/>
              </a:rPr>
              <a:t>Implementation of the Social Assistance Programme</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09177644"/>
              </p:ext>
            </p:extLst>
          </p:nvPr>
        </p:nvGraphicFramePr>
        <p:xfrm>
          <a:off x="76200" y="888929"/>
          <a:ext cx="8995146" cy="5969071"/>
        </p:xfrm>
        <a:graphic>
          <a:graphicData uri="http://schemas.openxmlformats.org/drawingml/2006/table">
            <a:tbl>
              <a:tblPr firstRow="1" bandRow="1">
                <a:tableStyleId>{5940675A-B579-460E-94D1-54222C63F5DA}</a:tableStyleId>
              </a:tblPr>
              <a:tblGrid>
                <a:gridCol w="1676400"/>
                <a:gridCol w="3276600"/>
                <a:gridCol w="838200"/>
                <a:gridCol w="3203946"/>
              </a:tblGrid>
              <a:tr h="827953">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12" marB="45712">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p>
                      <a:pPr marL="285750" marR="0" lvl="1" indent="-285750" algn="ctr" defTabSz="914400" rtl="0" eaLnBrk="1" fontAlgn="auto" latinLnBrk="0" hangingPunct="1">
                        <a:lnSpc>
                          <a:spcPct val="100000"/>
                        </a:lnSpc>
                        <a:spcBef>
                          <a:spcPts val="600"/>
                        </a:spcBef>
                        <a:spcAft>
                          <a:spcPts val="600"/>
                        </a:spcAft>
                        <a:buClrTx/>
                        <a:buSzTx/>
                        <a:buFont typeface="Arial" pitchFamily="34" charset="0"/>
                        <a:buChar char="•"/>
                        <a:tabLst/>
                        <a:defRPr/>
                      </a:pP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2" marB="45712">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12" marB="45712">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12" marB="45712">
                    <a:solidFill>
                      <a:schemeClr val="accent4"/>
                    </a:solidFill>
                  </a:tcPr>
                </a:tc>
              </a:tr>
              <a:tr h="5115647">
                <a:tc>
                  <a:txBody>
                    <a:bodyPr/>
                    <a:lstStyle/>
                    <a:p>
                      <a:pPr algn="just"/>
                      <a:r>
                        <a:rPr lang="en-US" sz="2000" kern="1200" dirty="0" smtClean="0">
                          <a:solidFill>
                            <a:schemeClr val="tx1"/>
                          </a:solidFill>
                          <a:effectLst/>
                          <a:latin typeface="+mn-lt"/>
                          <a:ea typeface="+mn-ea"/>
                          <a:cs typeface="+mn-cs"/>
                        </a:rPr>
                        <a:t>95% of new social grant applications</a:t>
                      </a:r>
                    </a:p>
                    <a:p>
                      <a:pPr algn="just"/>
                      <a:r>
                        <a:rPr lang="en-US" sz="2000" kern="1200" dirty="0" smtClean="0">
                          <a:solidFill>
                            <a:schemeClr val="tx1"/>
                          </a:solidFill>
                          <a:effectLst/>
                          <a:latin typeface="+mn-lt"/>
                          <a:ea typeface="+mn-ea"/>
                          <a:cs typeface="+mn-cs"/>
                        </a:rPr>
                        <a:t>processed within 10 days.</a:t>
                      </a:r>
                    </a:p>
                    <a:p>
                      <a:pPr algn="jus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12" marB="45712"/>
                </a:tc>
                <a:tc>
                  <a:txBody>
                    <a:bodyPr/>
                    <a:lstStyle/>
                    <a:p>
                      <a:pPr algn="just"/>
                      <a:r>
                        <a:rPr lang="en-ZA" sz="2000" kern="1200" dirty="0" smtClean="0">
                          <a:solidFill>
                            <a:schemeClr val="tx1"/>
                          </a:solidFill>
                          <a:effectLst/>
                          <a:latin typeface="+mn-lt"/>
                          <a:ea typeface="+mn-ea"/>
                          <a:cs typeface="+mn-cs"/>
                        </a:rPr>
                        <a:t>94% (2 003 997 of 2 130 731) of new social grant applications were processed within 10 days.</a:t>
                      </a:r>
                    </a:p>
                    <a:p>
                      <a:pPr algn="just"/>
                      <a:endParaRPr lang="en-US" sz="2000" kern="1200" dirty="0" smtClean="0">
                        <a:solidFill>
                          <a:schemeClr val="tx1"/>
                        </a:solidFill>
                        <a:effectLst/>
                        <a:latin typeface="+mn-lt"/>
                        <a:ea typeface="+mn-ea"/>
                        <a:cs typeface="+mn-cs"/>
                      </a:endParaRPr>
                    </a:p>
                    <a:p>
                      <a:pPr algn="just"/>
                      <a:r>
                        <a:rPr lang="en-ZA" sz="20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algn="just"/>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US" sz="2000" kern="120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712" marB="45712"/>
                </a:tc>
                <a:tc>
                  <a:txBody>
                    <a:bodyPr/>
                    <a:lstStyle/>
                    <a:p>
                      <a:pPr algn="just"/>
                      <a:endParaRPr lang="en-US" sz="2000" kern="120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712" marB="45712">
                    <a:solidFill>
                      <a:srgbClr val="FFC000"/>
                    </a:solidFill>
                  </a:tcPr>
                </a:tc>
                <a:tc>
                  <a:txBody>
                    <a:bodyPr/>
                    <a:lstStyle/>
                    <a:p>
                      <a:pPr marL="342900" indent="-342900" algn="just">
                        <a:buFont typeface="Wingdings" panose="05000000000000000000" pitchFamily="2" charset="2"/>
                        <a:buChar char="ü"/>
                      </a:pPr>
                      <a:r>
                        <a:rPr lang="en-ZA" sz="2000" kern="1200" dirty="0" smtClean="0">
                          <a:solidFill>
                            <a:schemeClr val="tx1"/>
                          </a:solidFill>
                          <a:effectLst/>
                          <a:latin typeface="+mn-lt"/>
                          <a:ea typeface="+mn-ea"/>
                          <a:cs typeface="+mn-cs"/>
                        </a:rPr>
                        <a:t>The enhancements of SOCPEN for the processing of grant applications, through the revised business processes, did affect productivity, as staff had to familiarise themselves with the system changes.</a:t>
                      </a:r>
                    </a:p>
                    <a:p>
                      <a:pPr marL="342900" indent="-342900" algn="just">
                        <a:buFont typeface="Wingdings" panose="05000000000000000000" pitchFamily="2" charset="2"/>
                        <a:buChar char="ü"/>
                      </a:pPr>
                      <a:r>
                        <a:rPr lang="en-ZA" sz="2000" kern="1200" dirty="0" smtClean="0">
                          <a:solidFill>
                            <a:schemeClr val="tx1"/>
                          </a:solidFill>
                          <a:effectLst/>
                          <a:latin typeface="+mn-lt"/>
                          <a:ea typeface="+mn-ea"/>
                          <a:cs typeface="+mn-cs"/>
                        </a:rPr>
                        <a:t>Connectivity downtimes due to power outages in some offices also contributed to non-achievement of the target. </a:t>
                      </a:r>
                      <a:endParaRPr lang="en-US" sz="2000" kern="1200" dirty="0">
                        <a:solidFill>
                          <a:schemeClr val="tx1"/>
                        </a:solidFill>
                        <a:effectLst/>
                        <a:latin typeface="+mn-lt"/>
                        <a:ea typeface="+mn-ea"/>
                        <a:cs typeface="+mn-cs"/>
                      </a:endParaRPr>
                    </a:p>
                  </a:txBody>
                  <a:tcPr marL="91443" marR="91443" marT="45712" marB="45712"/>
                </a:tc>
              </a:tr>
            </a:tbl>
          </a:graphicData>
        </a:graphic>
      </p:graphicFrame>
      <p:sp>
        <p:nvSpPr>
          <p:cNvPr id="23566" name="Slide Number Placeholder 1"/>
          <p:cNvSpPr>
            <a:spLocks noGrp="1"/>
          </p:cNvSpPr>
          <p:nvPr>
            <p:ph type="sldNum" sz="quarter" idx="4294967295"/>
          </p:nvPr>
        </p:nvSpPr>
        <p:spPr>
          <a:xfrm>
            <a:off x="6629400" y="6492875"/>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D1844BE-A8C5-4819-875B-E53F450B7DAE}" type="slidenum">
              <a:rPr lang="en-US" altLang="en-US" sz="1400" smtClean="0">
                <a:ea typeface="ＭＳ Ｐゴシック" pitchFamily="34" charset="-128"/>
              </a:rPr>
              <a:pPr>
                <a:spcBef>
                  <a:spcPct val="0"/>
                </a:spcBef>
                <a:buFontTx/>
                <a:buNone/>
              </a:pPr>
              <a:t>42</a:t>
            </a:fld>
            <a:endParaRPr lang="en-US" altLang="en-US" sz="1400" dirty="0" smtClean="0">
              <a:ea typeface="ＭＳ Ｐゴシック" pitchFamily="34" charset="-128"/>
            </a:endParaRPr>
          </a:p>
        </p:txBody>
      </p:sp>
      <p:pic>
        <p:nvPicPr>
          <p:cNvPr id="2" name="Picture 1"/>
          <p:cNvPicPr>
            <a:picLocks noChangeAspect="1"/>
          </p:cNvPicPr>
          <p:nvPr/>
        </p:nvPicPr>
        <p:blipFill>
          <a:blip r:embed="rId2" cstate="print"/>
          <a:stretch>
            <a:fillRect/>
          </a:stretch>
        </p:blipFill>
        <p:spPr>
          <a:xfrm>
            <a:off x="1752600" y="3016130"/>
            <a:ext cx="3200400" cy="3841871"/>
          </a:xfrm>
          <a:prstGeom prst="rect">
            <a:avLst/>
          </a:prstGeom>
        </p:spPr>
      </p:pic>
    </p:spTree>
    <p:extLst>
      <p:ext uri="{BB962C8B-B14F-4D97-AF65-F5344CB8AC3E}">
        <p14:creationId xmlns:p14="http://schemas.microsoft.com/office/powerpoint/2010/main" xmlns="" val="8546544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17988" y="0"/>
            <a:ext cx="8673611" cy="1143000"/>
          </a:xfrm>
        </p:spPr>
        <p:txBody>
          <a:bodyPr>
            <a:normAutofit/>
          </a:bodyPr>
          <a:lstStyle/>
          <a:p>
            <a:r>
              <a:rPr lang="en-US" altLang="en-US" sz="3200" b="1" dirty="0" smtClean="0">
                <a:latin typeface="Arial" panose="020B0604020202020204" pitchFamily="34" charset="0"/>
                <a:cs typeface="Arial" panose="020B0604020202020204" pitchFamily="34" charset="0"/>
              </a:rPr>
              <a:t>Implementation of the Social Assistance Programme</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61414399"/>
              </p:ext>
            </p:extLst>
          </p:nvPr>
        </p:nvGraphicFramePr>
        <p:xfrm>
          <a:off x="76201" y="1066801"/>
          <a:ext cx="8991599" cy="5821716"/>
        </p:xfrm>
        <a:graphic>
          <a:graphicData uri="http://schemas.openxmlformats.org/drawingml/2006/table">
            <a:tbl>
              <a:tblPr firstRow="1" bandRow="1">
                <a:tableStyleId>{5940675A-B579-460E-94D1-54222C63F5DA}</a:tableStyleId>
              </a:tblPr>
              <a:tblGrid>
                <a:gridCol w="1676399"/>
                <a:gridCol w="3505200"/>
                <a:gridCol w="914400"/>
                <a:gridCol w="2895600"/>
              </a:tblGrid>
              <a:tr h="1004591">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29" marB="45729">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 Actual achievement</a:t>
                      </a:r>
                    </a:p>
                    <a:p>
                      <a:pPr marL="285750" marR="0" lvl="1" indent="-285750" algn="ctr" defTabSz="914400" rtl="0" eaLnBrk="1" fontAlgn="auto" latinLnBrk="0" hangingPunct="1">
                        <a:lnSpc>
                          <a:spcPct val="100000"/>
                        </a:lnSpc>
                        <a:spcBef>
                          <a:spcPts val="600"/>
                        </a:spcBef>
                        <a:spcAft>
                          <a:spcPts val="600"/>
                        </a:spcAft>
                        <a:buClrTx/>
                        <a:buSzTx/>
                        <a:buFont typeface="Arial" pitchFamily="34" charset="0"/>
                        <a:buChar char="•"/>
                        <a:tabLst/>
                        <a:defRPr/>
                      </a:pP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29" marB="45729">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29" marB="45729">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29" marB="45729">
                    <a:solidFill>
                      <a:schemeClr val="accent4"/>
                    </a:solidFill>
                  </a:tcPr>
                </a:tc>
              </a:tr>
              <a:tr h="3719809">
                <a:tc>
                  <a:txBody>
                    <a:bodyPr/>
                    <a:lstStyle/>
                    <a:p>
                      <a:r>
                        <a:rPr lang="en-ZA" sz="2000" kern="1200" dirty="0" smtClean="0">
                          <a:solidFill>
                            <a:schemeClr val="tx1"/>
                          </a:solidFill>
                          <a:effectLst/>
                          <a:latin typeface="Arial" panose="020B0604020202020204" pitchFamily="34" charset="0"/>
                          <a:ea typeface="+mn-ea"/>
                          <a:cs typeface="Arial" panose="020B0604020202020204" pitchFamily="34" charset="0"/>
                        </a:rPr>
                        <a:t>232 757 Foster Child Grant reviews processed.</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endParaRPr lang="en-US" sz="2000" b="0" dirty="0" smtClean="0">
                        <a:solidFill>
                          <a:schemeClr val="tx1"/>
                        </a:solidFill>
                        <a:latin typeface="Arial" panose="020B0604020202020204" pitchFamily="34" charset="0"/>
                        <a:cs typeface="Arial" panose="020B0604020202020204" pitchFamily="34" charset="0"/>
                      </a:endParaRPr>
                    </a:p>
                  </a:txBody>
                  <a:tcPr marL="91443" marR="91443" marT="45729" marB="45729"/>
                </a:tc>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181 305 </a:t>
                      </a:r>
                      <a:r>
                        <a:rPr lang="en-US" sz="2000" kern="1200" dirty="0" smtClean="0">
                          <a:solidFill>
                            <a:schemeClr val="tx1"/>
                          </a:solidFill>
                          <a:effectLst/>
                          <a:latin typeface="Arial" panose="020B0604020202020204" pitchFamily="34" charset="0"/>
                          <a:ea typeface="+mn-ea"/>
                          <a:cs typeface="Arial" panose="020B0604020202020204" pitchFamily="34" charset="0"/>
                        </a:rPr>
                        <a:t>Foster Child Grant reviews were processed </a:t>
                      </a:r>
                      <a:r>
                        <a:rPr lang="en-ZA" sz="2000" kern="1200" dirty="0" smtClean="0">
                          <a:solidFill>
                            <a:schemeClr val="tx1"/>
                          </a:solidFill>
                          <a:effectLst/>
                          <a:latin typeface="Arial" panose="020B0604020202020204" pitchFamily="34" charset="0"/>
                          <a:ea typeface="+mn-ea"/>
                          <a:cs typeface="Arial" panose="020B0604020202020204" pitchFamily="34" charset="0"/>
                        </a:rPr>
                        <a:t>- </a:t>
                      </a:r>
                      <a:r>
                        <a:rPr lang="en-ZA" sz="2000" b="1" kern="1200" dirty="0" smtClean="0">
                          <a:solidFill>
                            <a:schemeClr val="tx1"/>
                          </a:solidFill>
                          <a:effectLst/>
                          <a:latin typeface="Arial" panose="020B0604020202020204" pitchFamily="34" charset="0"/>
                          <a:ea typeface="+mn-ea"/>
                          <a:cs typeface="Arial" panose="020B0604020202020204" pitchFamily="34" charset="0"/>
                        </a:rPr>
                        <a:t>78% </a:t>
                      </a:r>
                      <a:r>
                        <a:rPr lang="en-US" sz="2000" b="1" kern="1200" dirty="0" smtClean="0">
                          <a:solidFill>
                            <a:schemeClr val="tx1"/>
                          </a:solidFill>
                          <a:effectLst/>
                          <a:latin typeface="Arial" panose="020B0604020202020204" pitchFamily="34" charset="0"/>
                          <a:ea typeface="+mn-ea"/>
                          <a:cs typeface="Arial" panose="020B0604020202020204" pitchFamily="34" charset="0"/>
                        </a:rPr>
                        <a:t>achievement</a:t>
                      </a:r>
                      <a:endParaRPr lang="en-US" sz="2000" dirty="0" smtClean="0">
                        <a:effectLst/>
                        <a:latin typeface="Arial" panose="020B0604020202020204" pitchFamily="34" charset="0"/>
                        <a:cs typeface="Arial" panose="020B0604020202020204" pitchFamily="34" charset="0"/>
                      </a:endParaRPr>
                    </a:p>
                    <a:p>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endParaRPr lang="en-US" sz="2000" kern="120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729" marB="45729"/>
                </a:tc>
                <a:tc>
                  <a:txBody>
                    <a:bodyPr/>
                    <a:lstStyle/>
                    <a:p>
                      <a:endParaRPr lang="en-US" sz="2000" kern="120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729" marB="45729">
                    <a:solidFill>
                      <a:srgbClr val="FFC000"/>
                    </a:solidFill>
                  </a:tcPr>
                </a:tc>
                <a:tc>
                  <a:txBody>
                    <a:bodyPr/>
                    <a:lstStyle/>
                    <a:p>
                      <a:pPr marL="285750" indent="-28575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Significant dependency on DSD and magistrates for the completion of extended court orders.</a:t>
                      </a:r>
                    </a:p>
                    <a:p>
                      <a:pPr marL="0" indent="0" algn="just">
                        <a:buFont typeface="Wingdings" panose="05000000000000000000" pitchFamily="2" charset="2"/>
                        <a:buNone/>
                      </a:pPr>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marL="285750" indent="-28575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DSD and </a:t>
                      </a:r>
                      <a:r>
                        <a:rPr lang="en-ZA" sz="2000" kern="1200" dirty="0" err="1" smtClean="0">
                          <a:solidFill>
                            <a:schemeClr val="tx1"/>
                          </a:solidFill>
                          <a:effectLst/>
                          <a:latin typeface="Arial" panose="020B0604020202020204" pitchFamily="34" charset="0"/>
                          <a:ea typeface="+mn-ea"/>
                          <a:cs typeface="Arial" panose="020B0604020202020204" pitchFamily="34" charset="0"/>
                        </a:rPr>
                        <a:t>DoJ&amp;CD</a:t>
                      </a:r>
                      <a:r>
                        <a:rPr lang="en-ZA" sz="2000" kern="1200" dirty="0" smtClean="0">
                          <a:solidFill>
                            <a:schemeClr val="tx1"/>
                          </a:solidFill>
                          <a:effectLst/>
                          <a:latin typeface="Arial" panose="020B0604020202020204" pitchFamily="34" charset="0"/>
                          <a:ea typeface="+mn-ea"/>
                          <a:cs typeface="Arial" panose="020B0604020202020204" pitchFamily="34" charset="0"/>
                        </a:rPr>
                        <a:t> both have considerable resource challenges, impacting on their ability to provide court orders as required.</a:t>
                      </a:r>
                      <a:r>
                        <a:rPr lang="en-ZA" sz="2000" kern="1200" baseline="0" dirty="0" smtClean="0">
                          <a:solidFill>
                            <a:schemeClr val="tx1"/>
                          </a:solidFill>
                          <a:effectLst/>
                          <a:latin typeface="Arial" panose="020B0604020202020204" pitchFamily="34" charset="0"/>
                          <a:ea typeface="+mn-ea"/>
                          <a:cs typeface="Arial" panose="020B0604020202020204" pitchFamily="34" charset="0"/>
                        </a:rPr>
                        <a:t> </a:t>
                      </a:r>
                      <a:endParaRPr lang="en-US" sz="2000" kern="1200" dirty="0" smtClean="0">
                        <a:solidFill>
                          <a:schemeClr val="accent1"/>
                        </a:solidFill>
                        <a:effectLst/>
                        <a:latin typeface="Arial" panose="020B0604020202020204" pitchFamily="34" charset="0"/>
                        <a:ea typeface="+mn-ea"/>
                        <a:cs typeface="Arial" panose="020B0604020202020204" pitchFamily="34" charset="0"/>
                      </a:endParaRPr>
                    </a:p>
                  </a:txBody>
                  <a:tcPr marL="91443" marR="91443" marT="45729" marB="45729"/>
                </a:tc>
              </a:tr>
            </a:tbl>
          </a:graphicData>
        </a:graphic>
      </p:graphicFrame>
      <p:sp>
        <p:nvSpPr>
          <p:cNvPr id="24593"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89926EA-5727-4B49-A1D5-BC69AC88D29B}" type="slidenum">
              <a:rPr lang="en-US" altLang="en-US" sz="1400" smtClean="0">
                <a:ea typeface="ＭＳ Ｐゴシック" pitchFamily="34" charset="-128"/>
              </a:rPr>
              <a:pPr>
                <a:spcBef>
                  <a:spcPct val="0"/>
                </a:spcBef>
                <a:buFontTx/>
                <a:buNone/>
              </a:pPr>
              <a:t>43</a:t>
            </a:fld>
            <a:endParaRPr lang="en-US" altLang="en-US" sz="1400" smtClean="0">
              <a:ea typeface="ＭＳ Ｐゴシック" pitchFamily="34" charset="-128"/>
            </a:endParaRPr>
          </a:p>
        </p:txBody>
      </p:sp>
      <p:pic>
        <p:nvPicPr>
          <p:cNvPr id="2" name="Picture 1"/>
          <p:cNvPicPr>
            <a:picLocks noChangeAspect="1"/>
          </p:cNvPicPr>
          <p:nvPr/>
        </p:nvPicPr>
        <p:blipFill>
          <a:blip r:embed="rId3" cstate="print"/>
          <a:stretch>
            <a:fillRect/>
          </a:stretch>
        </p:blipFill>
        <p:spPr>
          <a:xfrm>
            <a:off x="1752600" y="3276600"/>
            <a:ext cx="3446953" cy="3581400"/>
          </a:xfrm>
          <a:prstGeom prst="rect">
            <a:avLst/>
          </a:prstGeom>
        </p:spPr>
      </p:pic>
    </p:spTree>
    <p:extLst>
      <p:ext uri="{BB962C8B-B14F-4D97-AF65-F5344CB8AC3E}">
        <p14:creationId xmlns:p14="http://schemas.microsoft.com/office/powerpoint/2010/main" xmlns="" val="18549215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90600" y="-304800"/>
            <a:ext cx="7444154" cy="1143000"/>
          </a:xfrm>
        </p:spPr>
        <p:txBody>
          <a:bodyPr>
            <a:normAutofit/>
          </a:bodyPr>
          <a:lstStyle/>
          <a:p>
            <a:r>
              <a:rPr lang="en-US" altLang="en-US" sz="3200" b="1" dirty="0" smtClean="0">
                <a:latin typeface="+mn-lt"/>
                <a:cs typeface="Arial" panose="020B0604020202020204" pitchFamily="34" charset="0"/>
              </a:rPr>
              <a:t>Public participation</a:t>
            </a:r>
            <a:endParaRPr lang="en-GB" altLang="en-US" sz="3200" b="1" dirty="0" smtClean="0">
              <a:latin typeface="+mn-lt"/>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52883996"/>
              </p:ext>
            </p:extLst>
          </p:nvPr>
        </p:nvGraphicFramePr>
        <p:xfrm>
          <a:off x="76199" y="685801"/>
          <a:ext cx="8993066" cy="6172199"/>
        </p:xfrm>
        <a:graphic>
          <a:graphicData uri="http://schemas.openxmlformats.org/drawingml/2006/table">
            <a:tbl>
              <a:tblPr firstRow="1" bandRow="1">
                <a:tableStyleId>{5940675A-B579-460E-94D1-54222C63F5DA}</a:tableStyleId>
              </a:tblPr>
              <a:tblGrid>
                <a:gridCol w="1752601"/>
                <a:gridCol w="3886200"/>
                <a:gridCol w="914400"/>
                <a:gridCol w="2439865"/>
              </a:tblGrid>
              <a:tr h="783787">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16" marB="4571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6" marB="4571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16" marB="4571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16" marB="45716">
                    <a:solidFill>
                      <a:schemeClr val="accent4"/>
                    </a:solidFill>
                  </a:tcPr>
                </a:tc>
              </a:tr>
              <a:tr h="5388412">
                <a:tc>
                  <a:txBody>
                    <a:bodyPr/>
                    <a:lstStyle/>
                    <a:p>
                      <a:pPr algn="just"/>
                      <a:r>
                        <a:rPr lang="en-US" sz="2000" kern="1200" dirty="0" smtClean="0">
                          <a:solidFill>
                            <a:schemeClr val="tx1"/>
                          </a:solidFill>
                          <a:effectLst/>
                          <a:latin typeface="+mn-lt"/>
                          <a:ea typeface="+mn-ea"/>
                          <a:cs typeface="+mn-cs"/>
                        </a:rPr>
                        <a:t>600 identified wards having access to social assistance through ICROP.</a:t>
                      </a:r>
                    </a:p>
                  </a:txBody>
                  <a:tcPr marL="91443" marR="91443" marT="45716" marB="45716"/>
                </a:tc>
                <a:tc>
                  <a:txBody>
                    <a:bodyPr/>
                    <a:lstStyle/>
                    <a:p>
                      <a:pPr algn="just"/>
                      <a:r>
                        <a:rPr lang="en-ZA" sz="2000" kern="1200" dirty="0" smtClean="0">
                          <a:solidFill>
                            <a:schemeClr val="tx1"/>
                          </a:solidFill>
                          <a:effectLst/>
                          <a:latin typeface="+mn-lt"/>
                          <a:ea typeface="+mn-ea"/>
                          <a:cs typeface="+mn-cs"/>
                        </a:rPr>
                        <a:t>685 </a:t>
                      </a:r>
                      <a:r>
                        <a:rPr lang="en-US" sz="2000" kern="1200" dirty="0" smtClean="0">
                          <a:solidFill>
                            <a:schemeClr val="tx1"/>
                          </a:solidFill>
                          <a:effectLst/>
                          <a:latin typeface="+mn-lt"/>
                          <a:ea typeface="+mn-ea"/>
                          <a:cs typeface="+mn-cs"/>
                        </a:rPr>
                        <a:t>identified wards had access to social assistance through ICROP</a:t>
                      </a:r>
                      <a:r>
                        <a:rPr lang="en-US" sz="2000" kern="1200" baseline="0" dirty="0" smtClean="0">
                          <a:solidFill>
                            <a:schemeClr val="tx1"/>
                          </a:solidFill>
                          <a:effectLst/>
                          <a:latin typeface="+mn-lt"/>
                          <a:ea typeface="+mn-ea"/>
                          <a:cs typeface="+mn-cs"/>
                        </a:rPr>
                        <a:t> - </a:t>
                      </a:r>
                      <a:r>
                        <a:rPr lang="en-US" sz="2000" b="1" kern="1200" dirty="0" smtClean="0">
                          <a:solidFill>
                            <a:schemeClr val="tx1"/>
                          </a:solidFill>
                          <a:effectLst/>
                          <a:latin typeface="+mn-lt"/>
                          <a:ea typeface="+mn-ea"/>
                          <a:cs typeface="+mn-cs"/>
                        </a:rPr>
                        <a:t>114% achievement.</a:t>
                      </a:r>
                    </a:p>
                    <a:p>
                      <a:pPr algn="just"/>
                      <a:endParaRPr lang="en-US" sz="2000" b="1" kern="1200" dirty="0" smtClean="0">
                        <a:solidFill>
                          <a:schemeClr val="tx1"/>
                        </a:solidFill>
                        <a:effectLst/>
                        <a:latin typeface="+mn-lt"/>
                        <a:ea typeface="+mn-ea"/>
                        <a:cs typeface="+mn-cs"/>
                      </a:endParaRPr>
                    </a:p>
                    <a:p>
                      <a:pPr algn="just"/>
                      <a:endParaRPr lang="en-US" sz="2000" dirty="0" smtClean="0">
                        <a:effectLst/>
                      </a:endParaRPr>
                    </a:p>
                  </a:txBody>
                  <a:tcPr marL="91443" marR="91443" marT="45716" marB="45716"/>
                </a:tc>
                <a:tc>
                  <a:txBody>
                    <a:bodyPr/>
                    <a:lstStyle/>
                    <a:p>
                      <a:pPr algn="just"/>
                      <a:endParaRPr lang="en-US" sz="2000" kern="1200" dirty="0" smtClean="0">
                        <a:solidFill>
                          <a:schemeClr val="tx1"/>
                        </a:solidFill>
                        <a:latin typeface="Arial" panose="020B0604020202020204" pitchFamily="34" charset="0"/>
                        <a:ea typeface="+mn-ea"/>
                        <a:cs typeface="Arial" panose="020B0604020202020204" pitchFamily="34" charset="0"/>
                      </a:endParaRPr>
                    </a:p>
                  </a:txBody>
                  <a:tcPr marL="91443" marR="91443" marT="45716" marB="45716">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a:t>
                      </a:r>
                    </a:p>
                  </a:txBody>
                  <a:tcPr marL="91443" marR="91443" marT="45716" marB="45716"/>
                </a:tc>
              </a:tr>
            </a:tbl>
          </a:graphicData>
        </a:graphic>
      </p:graphicFrame>
      <p:sp>
        <p:nvSpPr>
          <p:cNvPr id="25614" name="Slide Number Placeholder 1"/>
          <p:cNvSpPr>
            <a:spLocks noGrp="1"/>
          </p:cNvSpPr>
          <p:nvPr>
            <p:ph type="sldNum" sz="quarter" idx="4294967295"/>
          </p:nvPr>
        </p:nvSpPr>
        <p:spPr>
          <a:xfrm>
            <a:off x="6629400" y="6492875"/>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DEE182E-8C0A-40B9-97C7-348EA5FF7F5F}" type="slidenum">
              <a:rPr lang="en-US" altLang="en-US" sz="1400" smtClean="0">
                <a:ea typeface="ＭＳ Ｐゴシック" pitchFamily="34" charset="-128"/>
              </a:rPr>
              <a:pPr>
                <a:spcBef>
                  <a:spcPct val="0"/>
                </a:spcBef>
                <a:buFontTx/>
                <a:buNone/>
              </a:pPr>
              <a:t>44</a:t>
            </a:fld>
            <a:endParaRPr lang="en-US" altLang="en-US" sz="1400" dirty="0" smtClean="0">
              <a:ea typeface="ＭＳ Ｐゴシック" pitchFamily="34" charset="-128"/>
            </a:endParaRPr>
          </a:p>
        </p:txBody>
      </p:sp>
      <p:pic>
        <p:nvPicPr>
          <p:cNvPr id="2" name="Picture 1"/>
          <p:cNvPicPr>
            <a:picLocks noChangeAspect="1"/>
          </p:cNvPicPr>
          <p:nvPr/>
        </p:nvPicPr>
        <p:blipFill>
          <a:blip r:embed="rId2" cstate="print"/>
          <a:stretch>
            <a:fillRect/>
          </a:stretch>
        </p:blipFill>
        <p:spPr>
          <a:xfrm>
            <a:off x="1905000" y="2514600"/>
            <a:ext cx="3657600" cy="4343400"/>
          </a:xfrm>
          <a:prstGeom prst="rect">
            <a:avLst/>
          </a:prstGeom>
        </p:spPr>
      </p:pic>
    </p:spTree>
    <p:extLst>
      <p:ext uri="{BB962C8B-B14F-4D97-AF65-F5344CB8AC3E}">
        <p14:creationId xmlns:p14="http://schemas.microsoft.com/office/powerpoint/2010/main" xmlns="" val="31253068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90600" y="-304800"/>
            <a:ext cx="7444154" cy="1143000"/>
          </a:xfrm>
        </p:spPr>
        <p:txBody>
          <a:bodyPr>
            <a:normAutofit/>
          </a:bodyPr>
          <a:lstStyle/>
          <a:p>
            <a:r>
              <a:rPr lang="en-US" altLang="en-US" sz="3200" b="1" dirty="0" smtClean="0">
                <a:latin typeface="+mn-lt"/>
                <a:cs typeface="Arial" panose="020B0604020202020204" pitchFamily="34" charset="0"/>
              </a:rPr>
              <a:t>Public participation</a:t>
            </a:r>
            <a:endParaRPr lang="en-GB" altLang="en-US" sz="3200" b="1" dirty="0" smtClean="0">
              <a:latin typeface="+mn-lt"/>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99359231"/>
              </p:ext>
            </p:extLst>
          </p:nvPr>
        </p:nvGraphicFramePr>
        <p:xfrm>
          <a:off x="76199" y="685801"/>
          <a:ext cx="8993066" cy="6172199"/>
        </p:xfrm>
        <a:graphic>
          <a:graphicData uri="http://schemas.openxmlformats.org/drawingml/2006/table">
            <a:tbl>
              <a:tblPr firstRow="1" bandRow="1">
                <a:tableStyleId>{5940675A-B579-460E-94D1-54222C63F5DA}</a:tableStyleId>
              </a:tblPr>
              <a:tblGrid>
                <a:gridCol w="1676401"/>
                <a:gridCol w="3962400"/>
                <a:gridCol w="838200"/>
                <a:gridCol w="2516065"/>
              </a:tblGrid>
              <a:tr h="783787">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16" marB="4571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6" marB="4571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16" marB="45716">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16" marB="45716">
                    <a:solidFill>
                      <a:schemeClr val="accent4"/>
                    </a:solidFill>
                  </a:tcPr>
                </a:tc>
              </a:tr>
              <a:tr h="538841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600 beneficiary education programmes conducted.</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716" marB="45716"/>
                </a:tc>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544 beneficiary education programmes conducted</a:t>
                      </a:r>
                      <a:r>
                        <a:rPr lang="en-ZA" sz="2000" kern="1200" baseline="0" dirty="0" smtClean="0">
                          <a:solidFill>
                            <a:schemeClr val="tx1"/>
                          </a:solidFill>
                          <a:effectLst/>
                          <a:latin typeface="Arial" panose="020B0604020202020204" pitchFamily="34" charset="0"/>
                          <a:ea typeface="+mn-ea"/>
                          <a:cs typeface="Arial" panose="020B0604020202020204" pitchFamily="34" charset="0"/>
                        </a:rPr>
                        <a:t> - </a:t>
                      </a:r>
                      <a:r>
                        <a:rPr lang="en-US" sz="2000" b="1" kern="1200" dirty="0" smtClean="0">
                          <a:solidFill>
                            <a:schemeClr val="tx1"/>
                          </a:solidFill>
                          <a:effectLst/>
                          <a:latin typeface="Arial" panose="020B0604020202020204" pitchFamily="34" charset="0"/>
                          <a:ea typeface="+mn-ea"/>
                          <a:cs typeface="Arial" panose="020B0604020202020204" pitchFamily="34" charset="0"/>
                        </a:rPr>
                        <a:t>91% achievement</a:t>
                      </a:r>
                      <a:r>
                        <a:rPr lang="en-US" sz="2000" kern="1200" dirty="0" smtClean="0">
                          <a:solidFill>
                            <a:schemeClr val="tx1"/>
                          </a:solidFill>
                          <a:effectLst/>
                          <a:latin typeface="Arial" panose="020B0604020202020204" pitchFamily="34" charset="0"/>
                          <a:ea typeface="+mn-ea"/>
                          <a:cs typeface="Arial" panose="020B0604020202020204" pitchFamily="34" charset="0"/>
                        </a:rPr>
                        <a:t>.</a:t>
                      </a:r>
                    </a:p>
                    <a:p>
                      <a:pPr algn="just"/>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US" sz="2000" dirty="0" smtClean="0">
                        <a:effectLst/>
                        <a:latin typeface="Arial" panose="020B0604020202020204" pitchFamily="34" charset="0"/>
                        <a:cs typeface="Arial" panose="020B0604020202020204" pitchFamily="34" charset="0"/>
                      </a:endParaRPr>
                    </a:p>
                  </a:txBody>
                  <a:tcPr marL="91443" marR="91443" marT="45716" marB="45716"/>
                </a:tc>
                <a:tc>
                  <a:txBody>
                    <a:bodyPr/>
                    <a:lstStyle/>
                    <a:p>
                      <a:pPr algn="just"/>
                      <a:endParaRPr lang="en-US" sz="2000" kern="1200" dirty="0" smtClean="0">
                        <a:solidFill>
                          <a:schemeClr val="tx1"/>
                        </a:solidFill>
                        <a:latin typeface="Arial" panose="020B0604020202020204" pitchFamily="34" charset="0"/>
                        <a:ea typeface="+mn-ea"/>
                        <a:cs typeface="Arial" panose="020B0604020202020204" pitchFamily="34" charset="0"/>
                      </a:endParaRPr>
                    </a:p>
                  </a:txBody>
                  <a:tcPr marL="91443" marR="91443" marT="45716" marB="45716">
                    <a:solidFill>
                      <a:srgbClr val="FFC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Arial" panose="020B0604020202020204" pitchFamily="34" charset="0"/>
                          <a:ea typeface="+mn-ea"/>
                          <a:cs typeface="Arial" panose="020B0604020202020204" pitchFamily="34" charset="0"/>
                        </a:rPr>
                        <a:t>The target is linked to ICROP - however, the calculation methods are different, i.e. ICROP measures the number of wards while beneficiary education measures the number of education sessions </a:t>
                      </a:r>
                      <a:endParaRPr lang="en-ZA" sz="2000" kern="120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716" marB="45716"/>
                </a:tc>
              </a:tr>
            </a:tbl>
          </a:graphicData>
        </a:graphic>
      </p:graphicFrame>
      <p:sp>
        <p:nvSpPr>
          <p:cNvPr id="25614" name="Slide Number Placeholder 1"/>
          <p:cNvSpPr>
            <a:spLocks noGrp="1"/>
          </p:cNvSpPr>
          <p:nvPr>
            <p:ph type="sldNum" sz="quarter" idx="4294967295"/>
          </p:nvPr>
        </p:nvSpPr>
        <p:spPr>
          <a:xfrm>
            <a:off x="6629400" y="6492875"/>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DEE182E-8C0A-40B9-97C7-348EA5FF7F5F}" type="slidenum">
              <a:rPr lang="en-US" altLang="en-US" sz="1400" smtClean="0">
                <a:ea typeface="ＭＳ Ｐゴシック" pitchFamily="34" charset="-128"/>
              </a:rPr>
              <a:pPr>
                <a:spcBef>
                  <a:spcPct val="0"/>
                </a:spcBef>
                <a:buFontTx/>
                <a:buNone/>
              </a:pPr>
              <a:t>45</a:t>
            </a:fld>
            <a:endParaRPr lang="en-US" altLang="en-US" sz="1400" dirty="0" smtClean="0">
              <a:ea typeface="ＭＳ Ｐゴシック" pitchFamily="34" charset="-128"/>
            </a:endParaRPr>
          </a:p>
        </p:txBody>
      </p:sp>
      <p:pic>
        <p:nvPicPr>
          <p:cNvPr id="2" name="Picture 1"/>
          <p:cNvPicPr>
            <a:picLocks noChangeAspect="1"/>
          </p:cNvPicPr>
          <p:nvPr/>
        </p:nvPicPr>
        <p:blipFill>
          <a:blip r:embed="rId2" cstate="print"/>
          <a:stretch>
            <a:fillRect/>
          </a:stretch>
        </p:blipFill>
        <p:spPr>
          <a:xfrm>
            <a:off x="1828800" y="2590800"/>
            <a:ext cx="3657599" cy="4267200"/>
          </a:xfrm>
          <a:prstGeom prst="rect">
            <a:avLst/>
          </a:prstGeom>
        </p:spPr>
      </p:pic>
    </p:spTree>
    <p:extLst>
      <p:ext uri="{BB962C8B-B14F-4D97-AF65-F5344CB8AC3E}">
        <p14:creationId xmlns:p14="http://schemas.microsoft.com/office/powerpoint/2010/main" xmlns="" val="2278126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3931" y="-152400"/>
            <a:ext cx="7444154" cy="1143000"/>
          </a:xfrm>
        </p:spPr>
        <p:txBody>
          <a:bodyPr>
            <a:normAutofit/>
          </a:bodyPr>
          <a:lstStyle/>
          <a:p>
            <a:r>
              <a:rPr lang="en-US" altLang="en-US" sz="3200" b="1" dirty="0" smtClean="0">
                <a:latin typeface="+mn-lt"/>
              </a:rPr>
              <a:t>Public participation</a:t>
            </a:r>
            <a:endParaRPr lang="en-GB" altLang="en-US" sz="3200" b="1" dirty="0" smtClean="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78070229"/>
              </p:ext>
            </p:extLst>
          </p:nvPr>
        </p:nvGraphicFramePr>
        <p:xfrm>
          <a:off x="152400" y="820531"/>
          <a:ext cx="8991600" cy="5900944"/>
        </p:xfrm>
        <a:graphic>
          <a:graphicData uri="http://schemas.openxmlformats.org/drawingml/2006/table">
            <a:tbl>
              <a:tblPr firstRow="1" bandRow="1">
                <a:tableStyleId>{5940675A-B579-460E-94D1-54222C63F5DA}</a:tableStyleId>
              </a:tblPr>
              <a:tblGrid>
                <a:gridCol w="1676400"/>
                <a:gridCol w="4191000"/>
                <a:gridCol w="1066800"/>
                <a:gridCol w="2057400"/>
              </a:tblGrid>
              <a:tr h="1121321">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13" marB="45713">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3" marB="45713">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13" marB="45713">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13" marB="45713">
                    <a:solidFill>
                      <a:schemeClr val="accent4"/>
                    </a:solidFill>
                  </a:tcPr>
                </a:tc>
              </a:tr>
              <a:tr h="4779623">
                <a:tc>
                  <a:txBody>
                    <a:bodyPr/>
                    <a:lstStyle/>
                    <a:p>
                      <a:r>
                        <a:rPr lang="en-US" sz="2000" kern="1200" dirty="0" smtClean="0">
                          <a:solidFill>
                            <a:schemeClr val="tx1"/>
                          </a:solidFill>
                          <a:effectLst/>
                          <a:latin typeface="+mn-lt"/>
                          <a:ea typeface="+mn-ea"/>
                          <a:cs typeface="+mn-cs"/>
                        </a:rPr>
                        <a:t>40 </a:t>
                      </a:r>
                      <a:r>
                        <a:rPr lang="en-US" sz="2000" kern="1200" dirty="0" err="1" smtClean="0">
                          <a:solidFill>
                            <a:schemeClr val="tx1"/>
                          </a:solidFill>
                          <a:effectLst/>
                          <a:latin typeface="+mn-lt"/>
                          <a:ea typeface="+mn-ea"/>
                          <a:cs typeface="+mn-cs"/>
                        </a:rPr>
                        <a:t>Mikondzo</a:t>
                      </a:r>
                      <a:endParaRPr lang="en-US" sz="2000" kern="1200" dirty="0" smtClean="0">
                        <a:solidFill>
                          <a:schemeClr val="tx1"/>
                        </a:solidFill>
                        <a:effectLst/>
                        <a:latin typeface="+mn-lt"/>
                        <a:ea typeface="+mn-ea"/>
                        <a:cs typeface="+mn-cs"/>
                      </a:endParaRPr>
                    </a:p>
                    <a:p>
                      <a:pPr algn="just"/>
                      <a:r>
                        <a:rPr lang="en-US" sz="2000" kern="1200" dirty="0" smtClean="0">
                          <a:solidFill>
                            <a:schemeClr val="tx1"/>
                          </a:solidFill>
                          <a:effectLst/>
                          <a:latin typeface="+mn-lt"/>
                          <a:ea typeface="+mn-ea"/>
                          <a:cs typeface="+mn-cs"/>
                        </a:rPr>
                        <a:t>service delivery interventions conducted.</a:t>
                      </a:r>
                      <a:endParaRPr lang="en-US" sz="2000" b="0" dirty="0" smtClean="0">
                        <a:solidFill>
                          <a:schemeClr val="tx1"/>
                        </a:solidFill>
                        <a:latin typeface="Arial" panose="020B0604020202020204" pitchFamily="34" charset="0"/>
                        <a:cs typeface="Arial" panose="020B0604020202020204" pitchFamily="34" charset="0"/>
                      </a:endParaRPr>
                    </a:p>
                  </a:txBody>
                  <a:tcPr marL="91443" marR="91443" marT="45713" marB="45713"/>
                </a:tc>
                <a:tc>
                  <a:txBody>
                    <a:bodyPr/>
                    <a:lstStyle/>
                    <a:p>
                      <a:pPr algn="just"/>
                      <a:r>
                        <a:rPr lang="en-US" sz="2000" kern="1200" dirty="0" smtClean="0">
                          <a:solidFill>
                            <a:schemeClr val="tx1"/>
                          </a:solidFill>
                          <a:effectLst/>
                          <a:latin typeface="+mn-lt"/>
                          <a:ea typeface="+mn-ea"/>
                          <a:cs typeface="+mn-cs"/>
                        </a:rPr>
                        <a:t>42 Mikondzo service delivery interventions were conducted - </a:t>
                      </a:r>
                      <a:r>
                        <a:rPr lang="en-US" sz="2000" b="1" i="1" kern="1200" dirty="0" smtClean="0">
                          <a:solidFill>
                            <a:schemeClr val="tx1"/>
                          </a:solidFill>
                          <a:effectLst/>
                          <a:latin typeface="+mn-lt"/>
                          <a:ea typeface="+mn-ea"/>
                          <a:cs typeface="+mn-cs"/>
                        </a:rPr>
                        <a:t>103% achievement.</a:t>
                      </a:r>
                    </a:p>
                    <a:p>
                      <a:pPr algn="just"/>
                      <a:endParaRPr lang="en-US" sz="2000" b="1" i="1" kern="1200" dirty="0" smtClean="0">
                        <a:solidFill>
                          <a:schemeClr val="tx1"/>
                        </a:solidFill>
                        <a:effectLst/>
                        <a:latin typeface="+mn-lt"/>
                        <a:ea typeface="+mn-ea"/>
                        <a:cs typeface="+mn-cs"/>
                      </a:endParaRPr>
                    </a:p>
                    <a:p>
                      <a:pPr algn="just"/>
                      <a:endParaRPr lang="en-US" sz="2000" b="1" i="1" kern="1200" dirty="0" smtClean="0">
                        <a:solidFill>
                          <a:schemeClr val="tx1"/>
                        </a:solidFill>
                        <a:effectLst/>
                        <a:latin typeface="+mn-lt"/>
                        <a:ea typeface="+mn-ea"/>
                        <a:cs typeface="+mn-cs"/>
                      </a:endParaRPr>
                    </a:p>
                    <a:p>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endParaRPr lang="en-US" sz="20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a:t>
                      </a:r>
                    </a:p>
                    <a:p>
                      <a:pPr algn="just"/>
                      <a:r>
                        <a:rPr lang="en-US" sz="2000" kern="1200" dirty="0" smtClean="0">
                          <a:solidFill>
                            <a:schemeClr val="tx1"/>
                          </a:solidFill>
                          <a:effectLst/>
                          <a:latin typeface="+mn-lt"/>
                          <a:ea typeface="+mn-ea"/>
                          <a:cs typeface="+mn-cs"/>
                        </a:rPr>
                        <a:t> </a:t>
                      </a:r>
                      <a:endParaRPr lang="en-US" sz="2000" dirty="0">
                        <a:effectLst/>
                      </a:endParaRPr>
                    </a:p>
                  </a:txBody>
                  <a:tcPr marL="91443" marR="91443" marT="45713" marB="45713"/>
                </a:tc>
              </a:tr>
            </a:tbl>
          </a:graphicData>
        </a:graphic>
      </p:graphicFrame>
      <p:sp>
        <p:nvSpPr>
          <p:cNvPr id="26641"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B221BF6-106B-455D-8BD0-33D50E4BD5EF}" type="slidenum">
              <a:rPr lang="en-US" altLang="en-US" sz="1400" smtClean="0">
                <a:ea typeface="ＭＳ Ｐゴシック" pitchFamily="34" charset="-128"/>
              </a:rPr>
              <a:pPr>
                <a:spcBef>
                  <a:spcPct val="0"/>
                </a:spcBef>
                <a:buFontTx/>
                <a:buNone/>
              </a:pPr>
              <a:t>46</a:t>
            </a:fld>
            <a:endParaRPr lang="en-US" altLang="en-US" sz="1400" dirty="0" smtClean="0">
              <a:ea typeface="ＭＳ Ｐゴシック" pitchFamily="34" charset="-128"/>
            </a:endParaRPr>
          </a:p>
        </p:txBody>
      </p:sp>
      <p:pic>
        <p:nvPicPr>
          <p:cNvPr id="2" name="Picture 1"/>
          <p:cNvPicPr>
            <a:picLocks noChangeAspect="1"/>
          </p:cNvPicPr>
          <p:nvPr/>
        </p:nvPicPr>
        <p:blipFill>
          <a:blip r:embed="rId3" cstate="print"/>
          <a:stretch>
            <a:fillRect/>
          </a:stretch>
        </p:blipFill>
        <p:spPr>
          <a:xfrm>
            <a:off x="1905000" y="2895601"/>
            <a:ext cx="3352800" cy="3808290"/>
          </a:xfrm>
          <a:prstGeom prst="rect">
            <a:avLst/>
          </a:prstGeom>
        </p:spPr>
      </p:pic>
    </p:spTree>
    <p:extLst>
      <p:ext uri="{BB962C8B-B14F-4D97-AF65-F5344CB8AC3E}">
        <p14:creationId xmlns:p14="http://schemas.microsoft.com/office/powerpoint/2010/main" xmlns="" val="7784223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3931" y="-152400"/>
            <a:ext cx="7444154" cy="1143000"/>
          </a:xfrm>
        </p:spPr>
        <p:txBody>
          <a:bodyPr>
            <a:normAutofit/>
          </a:bodyPr>
          <a:lstStyle/>
          <a:p>
            <a:r>
              <a:rPr lang="en-US" altLang="en-US" sz="3200" b="1" dirty="0" smtClean="0">
                <a:latin typeface="+mn-lt"/>
              </a:rPr>
              <a:t>Public participation</a:t>
            </a:r>
            <a:endParaRPr lang="en-GB" altLang="en-US" sz="3200" b="1" dirty="0" smtClean="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28136429"/>
              </p:ext>
            </p:extLst>
          </p:nvPr>
        </p:nvGraphicFramePr>
        <p:xfrm>
          <a:off x="152400" y="820531"/>
          <a:ext cx="8991600" cy="5900944"/>
        </p:xfrm>
        <a:graphic>
          <a:graphicData uri="http://schemas.openxmlformats.org/drawingml/2006/table">
            <a:tbl>
              <a:tblPr firstRow="1" bandRow="1">
                <a:tableStyleId>{5940675A-B579-460E-94D1-54222C63F5DA}</a:tableStyleId>
              </a:tblPr>
              <a:tblGrid>
                <a:gridCol w="1600200"/>
                <a:gridCol w="4038600"/>
                <a:gridCol w="914400"/>
                <a:gridCol w="2438400"/>
              </a:tblGrid>
              <a:tr h="1033093">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13" marB="45713">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3" marB="45713">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13" marB="45713">
                    <a:solidFill>
                      <a:schemeClr val="accent4"/>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13" marB="45713">
                    <a:solidFill>
                      <a:schemeClr val="accent4"/>
                    </a:solidFill>
                  </a:tcPr>
                </a:tc>
              </a:tr>
              <a:tr h="4867851">
                <a:tc>
                  <a:txBody>
                    <a:bodyPr/>
                    <a:lstStyle/>
                    <a:p>
                      <a:pPr algn="just"/>
                      <a:r>
                        <a:rPr lang="en-ZA" sz="2000" kern="1200" dirty="0" smtClean="0">
                          <a:solidFill>
                            <a:schemeClr val="tx1"/>
                          </a:solidFill>
                          <a:effectLst/>
                          <a:latin typeface="+mn-lt"/>
                          <a:ea typeface="+mn-ea"/>
                          <a:cs typeface="+mn-cs"/>
                        </a:rPr>
                        <a:t>80% of enquiries resolved within 5 days as per SASSA’s customer care charter.</a:t>
                      </a:r>
                      <a:endParaRPr lang="en-US" sz="2000" b="0" dirty="0" smtClean="0">
                        <a:solidFill>
                          <a:schemeClr val="tx1"/>
                        </a:solidFill>
                        <a:latin typeface="Arial" panose="020B0604020202020204" pitchFamily="34" charset="0"/>
                        <a:cs typeface="Arial" panose="020B0604020202020204" pitchFamily="34" charset="0"/>
                      </a:endParaRPr>
                    </a:p>
                  </a:txBody>
                  <a:tcPr marL="91443" marR="91443" marT="45713" marB="45713"/>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mn-lt"/>
                          <a:ea typeface="+mn-ea"/>
                          <a:cs typeface="+mn-cs"/>
                        </a:rPr>
                        <a:t>89%</a:t>
                      </a:r>
                      <a:r>
                        <a:rPr lang="en-ZA" sz="2000" kern="1200" baseline="0" dirty="0" smtClean="0">
                          <a:solidFill>
                            <a:schemeClr val="tx1"/>
                          </a:solidFill>
                          <a:effectLst/>
                          <a:latin typeface="+mn-lt"/>
                          <a:ea typeface="+mn-ea"/>
                          <a:cs typeface="+mn-cs"/>
                        </a:rPr>
                        <a:t> </a:t>
                      </a:r>
                      <a:r>
                        <a:rPr lang="en-ZA" sz="2000" kern="1200" dirty="0" smtClean="0">
                          <a:solidFill>
                            <a:schemeClr val="tx1"/>
                          </a:solidFill>
                          <a:effectLst/>
                          <a:latin typeface="+mn-lt"/>
                          <a:ea typeface="+mn-ea"/>
                          <a:cs typeface="+mn-cs"/>
                        </a:rPr>
                        <a:t>(504 754 of 565 566) enquiries were resolved within 5 days as per SASSA’s customer care charter.</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20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2000" kern="1200" dirty="0" smtClean="0">
                        <a:solidFill>
                          <a:schemeClr val="tx1"/>
                        </a:solidFill>
                        <a:effectLst/>
                        <a:latin typeface="+mn-lt"/>
                        <a:ea typeface="+mn-ea"/>
                        <a:cs typeface="+mn-cs"/>
                      </a:endParaRPr>
                    </a:p>
                  </a:txBody>
                  <a:tcPr marL="68580" marR="68580" marT="0" marB="0"/>
                </a:tc>
                <a:tc>
                  <a:txBody>
                    <a:bodyPr/>
                    <a:lstStyle/>
                    <a:p>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a:t>
                      </a:r>
                    </a:p>
                    <a:p>
                      <a:pPr marL="0" marR="0" indent="0" algn="just"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US" sz="2000" kern="1200" dirty="0" smtClean="0">
                        <a:solidFill>
                          <a:schemeClr val="tx1"/>
                        </a:solidFill>
                        <a:effectLst/>
                        <a:latin typeface="+mn-lt"/>
                        <a:ea typeface="+mn-ea"/>
                        <a:cs typeface="+mn-cs"/>
                      </a:endParaRPr>
                    </a:p>
                  </a:txBody>
                  <a:tcPr marL="91443" marR="91443" marT="45713" marB="45713"/>
                </a:tc>
              </a:tr>
            </a:tbl>
          </a:graphicData>
        </a:graphic>
      </p:graphicFrame>
      <p:sp>
        <p:nvSpPr>
          <p:cNvPr id="26641"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B221BF6-106B-455D-8BD0-33D50E4BD5EF}" type="slidenum">
              <a:rPr lang="en-US" altLang="en-US" sz="1400" smtClean="0">
                <a:ea typeface="ＭＳ Ｐゴシック" pitchFamily="34" charset="-128"/>
              </a:rPr>
              <a:pPr>
                <a:spcBef>
                  <a:spcPct val="0"/>
                </a:spcBef>
                <a:buFontTx/>
                <a:buNone/>
              </a:pPr>
              <a:t>47</a:t>
            </a:fld>
            <a:endParaRPr lang="en-US" altLang="en-US" sz="1400" dirty="0" smtClean="0">
              <a:ea typeface="ＭＳ Ｐゴシック" pitchFamily="34" charset="-128"/>
            </a:endParaRPr>
          </a:p>
        </p:txBody>
      </p:sp>
      <p:pic>
        <p:nvPicPr>
          <p:cNvPr id="2" name="Picture 1"/>
          <p:cNvPicPr>
            <a:picLocks noChangeAspect="1"/>
          </p:cNvPicPr>
          <p:nvPr/>
        </p:nvPicPr>
        <p:blipFill>
          <a:blip r:embed="rId3" cstate="print"/>
          <a:stretch>
            <a:fillRect/>
          </a:stretch>
        </p:blipFill>
        <p:spPr>
          <a:xfrm>
            <a:off x="1752600" y="3048000"/>
            <a:ext cx="4038600" cy="3733800"/>
          </a:xfrm>
          <a:prstGeom prst="rect">
            <a:avLst/>
          </a:prstGeom>
        </p:spPr>
      </p:pic>
    </p:spTree>
    <p:extLst>
      <p:ext uri="{BB962C8B-B14F-4D97-AF65-F5344CB8AC3E}">
        <p14:creationId xmlns:p14="http://schemas.microsoft.com/office/powerpoint/2010/main" xmlns="" val="654543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61646" y="-304800"/>
            <a:ext cx="7444154" cy="1066800"/>
          </a:xfrm>
        </p:spPr>
        <p:txBody>
          <a:bodyPr>
            <a:normAutofit/>
          </a:bodyPr>
          <a:lstStyle/>
          <a:p>
            <a:r>
              <a:rPr lang="en-US" altLang="en-US" sz="3200" b="1" dirty="0" smtClean="0">
                <a:latin typeface="Arial" panose="020B0604020202020204" pitchFamily="34" charset="0"/>
                <a:cs typeface="Arial" panose="020B0604020202020204" pitchFamily="34" charset="0"/>
              </a:rPr>
              <a:t>Public participation</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87017037"/>
              </p:ext>
            </p:extLst>
          </p:nvPr>
        </p:nvGraphicFramePr>
        <p:xfrm>
          <a:off x="152400" y="685801"/>
          <a:ext cx="8915400" cy="6035674"/>
        </p:xfrm>
        <a:graphic>
          <a:graphicData uri="http://schemas.openxmlformats.org/drawingml/2006/table">
            <a:tbl>
              <a:tblPr firstRow="1" bandRow="1">
                <a:tableStyleId>{5940675A-B579-460E-94D1-54222C63F5DA}</a:tableStyleId>
              </a:tblPr>
              <a:tblGrid>
                <a:gridCol w="1676400"/>
                <a:gridCol w="4419600"/>
                <a:gridCol w="914400"/>
                <a:gridCol w="1905000"/>
              </a:tblGrid>
              <a:tr h="1080505">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13" marB="45713">
                    <a:solidFill>
                      <a:srgbClr val="FFC000"/>
                    </a:solidFill>
                  </a:tcPr>
                </a:tc>
              </a:tr>
              <a:tr h="4955169">
                <a:tc>
                  <a:txBody>
                    <a:bodyPr/>
                    <a:lstStyle/>
                    <a:p>
                      <a:pPr algn="just"/>
                      <a:r>
                        <a:rPr lang="en-US" sz="2000" kern="1200" dirty="0" smtClean="0">
                          <a:solidFill>
                            <a:schemeClr val="tx1"/>
                          </a:solidFill>
                          <a:effectLst/>
                          <a:latin typeface="+mn-lt"/>
                          <a:ea typeface="+mn-ea"/>
                          <a:cs typeface="+mn-cs"/>
                        </a:rPr>
                        <a:t>1000 public awareness programmes conducted.</a:t>
                      </a: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13" marB="45713"/>
                </a:tc>
                <a:tc>
                  <a:txBody>
                    <a:bodyPr/>
                    <a:lstStyle/>
                    <a:p>
                      <a:pPr algn="just"/>
                      <a:r>
                        <a:rPr lang="en-US" sz="2000" kern="1200" dirty="0" smtClean="0">
                          <a:solidFill>
                            <a:schemeClr val="tx1"/>
                          </a:solidFill>
                          <a:effectLst/>
                          <a:latin typeface="+mn-lt"/>
                          <a:ea typeface="+mn-ea"/>
                          <a:cs typeface="+mn-cs"/>
                        </a:rPr>
                        <a:t>1 841 Public awareness programmes conducted – </a:t>
                      </a:r>
                      <a:r>
                        <a:rPr lang="en-US" sz="2000" b="1" i="1" kern="1200" dirty="0" smtClean="0">
                          <a:solidFill>
                            <a:schemeClr val="tx1"/>
                          </a:solidFill>
                          <a:effectLst/>
                          <a:latin typeface="+mn-lt"/>
                          <a:ea typeface="+mn-ea"/>
                          <a:cs typeface="+mn-cs"/>
                        </a:rPr>
                        <a:t>184%</a:t>
                      </a:r>
                      <a:r>
                        <a:rPr lang="en-US" sz="2000" b="1" i="1" kern="1200" baseline="0" dirty="0" smtClean="0">
                          <a:solidFill>
                            <a:schemeClr val="tx1"/>
                          </a:solidFill>
                          <a:effectLst/>
                          <a:latin typeface="+mn-lt"/>
                          <a:ea typeface="+mn-ea"/>
                          <a:cs typeface="+mn-cs"/>
                        </a:rPr>
                        <a:t> achievement</a:t>
                      </a:r>
                      <a:r>
                        <a:rPr lang="en-US" sz="2000" kern="1200" dirty="0" smtClean="0">
                          <a:solidFill>
                            <a:schemeClr val="tx1"/>
                          </a:solidFill>
                          <a:effectLst/>
                          <a:latin typeface="+mn-lt"/>
                          <a:ea typeface="+mn-ea"/>
                          <a:cs typeface="+mn-cs"/>
                        </a:rPr>
                        <a:t>. </a:t>
                      </a:r>
                    </a:p>
                    <a:p>
                      <a:pPr algn="just"/>
                      <a:endParaRPr lang="en-US" sz="2000" kern="1200" dirty="0" smtClean="0">
                        <a:solidFill>
                          <a:schemeClr val="tx1"/>
                        </a:solidFill>
                        <a:effectLst/>
                        <a:latin typeface="+mn-lt"/>
                        <a:ea typeface="+mn-ea"/>
                        <a:cs typeface="+mn-cs"/>
                      </a:endParaRPr>
                    </a:p>
                    <a:p>
                      <a:pPr algn="just"/>
                      <a:endParaRPr lang="en-US" sz="2000" kern="1200" dirty="0" smtClean="0">
                        <a:solidFill>
                          <a:schemeClr val="tx1"/>
                        </a:solidFill>
                        <a:effectLst/>
                        <a:latin typeface="+mn-lt"/>
                        <a:ea typeface="+mn-ea"/>
                        <a:cs typeface="+mn-cs"/>
                      </a:endParaRPr>
                    </a:p>
                    <a:p>
                      <a:pPr algn="just"/>
                      <a:endParaRPr lang="en-ZA"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ZA"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ZA" sz="2000" kern="120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713" marB="45713"/>
                </a:tc>
                <a:tc>
                  <a:txBody>
                    <a:bodyPr/>
                    <a:lstStyle/>
                    <a:p>
                      <a:pPr algn="just"/>
                      <a:endParaRPr lang="en-US" sz="2000" dirty="0">
                        <a:effectLst/>
                        <a:latin typeface="Arial" panose="020B0604020202020204" pitchFamily="34" charset="0"/>
                        <a:cs typeface="Arial" panose="020B0604020202020204" pitchFamily="34" charset="0"/>
                      </a:endParaRPr>
                    </a:p>
                  </a:txBody>
                  <a:tcPr marL="91443" marR="91443" marT="45713" marB="45713">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a:t>
                      </a:r>
                    </a:p>
                  </a:txBody>
                  <a:tcPr marL="91443" marR="91443" marT="45713" marB="45713"/>
                </a:tc>
              </a:tr>
            </a:tbl>
          </a:graphicData>
        </a:graphic>
      </p:graphicFrame>
      <p:sp>
        <p:nvSpPr>
          <p:cNvPr id="26641"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B221BF6-106B-455D-8BD0-33D50E4BD5EF}" type="slidenum">
              <a:rPr lang="en-US" altLang="en-US" sz="1400" smtClean="0">
                <a:ea typeface="ＭＳ Ｐゴシック" pitchFamily="34" charset="-128"/>
              </a:rPr>
              <a:pPr>
                <a:spcBef>
                  <a:spcPct val="0"/>
                </a:spcBef>
                <a:buFontTx/>
                <a:buNone/>
              </a:pPr>
              <a:t>48</a:t>
            </a:fld>
            <a:endParaRPr lang="en-US" altLang="en-US" sz="1400" smtClean="0">
              <a:ea typeface="ＭＳ Ｐゴシック" pitchFamily="34" charset="-128"/>
            </a:endParaRPr>
          </a:p>
        </p:txBody>
      </p:sp>
      <p:pic>
        <p:nvPicPr>
          <p:cNvPr id="5" name="Picture 4"/>
          <p:cNvPicPr>
            <a:picLocks noChangeAspect="1"/>
          </p:cNvPicPr>
          <p:nvPr/>
        </p:nvPicPr>
        <p:blipFill>
          <a:blip r:embed="rId3" cstate="print"/>
          <a:stretch>
            <a:fillRect/>
          </a:stretch>
        </p:blipFill>
        <p:spPr>
          <a:xfrm>
            <a:off x="1905000" y="2438399"/>
            <a:ext cx="4267200" cy="4283075"/>
          </a:xfrm>
          <a:prstGeom prst="rect">
            <a:avLst/>
          </a:prstGeom>
        </p:spPr>
      </p:pic>
    </p:spTree>
    <p:extLst>
      <p:ext uri="{BB962C8B-B14F-4D97-AF65-F5344CB8AC3E}">
        <p14:creationId xmlns:p14="http://schemas.microsoft.com/office/powerpoint/2010/main" xmlns="" val="41681556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61646" y="-304800"/>
            <a:ext cx="7444154" cy="1066800"/>
          </a:xfrm>
        </p:spPr>
        <p:txBody>
          <a:bodyPr>
            <a:normAutofit/>
          </a:bodyPr>
          <a:lstStyle/>
          <a:p>
            <a:r>
              <a:rPr lang="en-US" altLang="en-US" sz="3200" b="1" dirty="0" smtClean="0">
                <a:latin typeface="Arial" panose="020B0604020202020204" pitchFamily="34" charset="0"/>
                <a:cs typeface="Arial" panose="020B0604020202020204" pitchFamily="34" charset="0"/>
              </a:rPr>
              <a:t>Public participation</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25757019"/>
              </p:ext>
            </p:extLst>
          </p:nvPr>
        </p:nvGraphicFramePr>
        <p:xfrm>
          <a:off x="152400" y="685800"/>
          <a:ext cx="8915400" cy="6172199"/>
        </p:xfrm>
        <a:graphic>
          <a:graphicData uri="http://schemas.openxmlformats.org/drawingml/2006/table">
            <a:tbl>
              <a:tblPr firstRow="1" bandRow="1">
                <a:tableStyleId>{5940675A-B579-460E-94D1-54222C63F5DA}</a:tableStyleId>
              </a:tblPr>
              <a:tblGrid>
                <a:gridCol w="1752600"/>
                <a:gridCol w="4191000"/>
                <a:gridCol w="838200"/>
                <a:gridCol w="2133600"/>
              </a:tblGrid>
              <a:tr h="1104945">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13" marB="45713">
                    <a:solidFill>
                      <a:srgbClr val="FFC000"/>
                    </a:solidFill>
                  </a:tcPr>
                </a:tc>
              </a:tr>
              <a:tr h="506725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mn-lt"/>
                          <a:ea typeface="+mn-ea"/>
                          <a:cs typeface="+mn-cs"/>
                        </a:rPr>
                        <a:t>100% of large cash pay</a:t>
                      </a:r>
                      <a:r>
                        <a:rPr lang="en-ZA" sz="2000" kern="1200" baseline="0" dirty="0" smtClean="0">
                          <a:solidFill>
                            <a:schemeClr val="tx1"/>
                          </a:solidFill>
                          <a:effectLst/>
                          <a:latin typeface="+mn-lt"/>
                          <a:ea typeface="+mn-ea"/>
                          <a:cs typeface="+mn-cs"/>
                        </a:rPr>
                        <a:t> </a:t>
                      </a:r>
                      <a:r>
                        <a:rPr lang="en-ZA" sz="2000" kern="1200" dirty="0" smtClean="0">
                          <a:solidFill>
                            <a:schemeClr val="tx1"/>
                          </a:solidFill>
                          <a:effectLst/>
                          <a:latin typeface="+mn-lt"/>
                          <a:ea typeface="+mn-ea"/>
                          <a:cs typeface="+mn-cs"/>
                        </a:rPr>
                        <a:t>points monitored (Paying more than 300 beneficiaries a day).</a:t>
                      </a:r>
                    </a:p>
                  </a:txBody>
                  <a:tcPr marL="91443" marR="91443" marT="45713" marB="45713"/>
                </a:tc>
                <a:tc>
                  <a:txBody>
                    <a:bodyPr/>
                    <a:lstStyle/>
                    <a:p>
                      <a:pPr algn="just"/>
                      <a:r>
                        <a:rPr lang="en-ZA" sz="2000" kern="1200" dirty="0" smtClean="0">
                          <a:solidFill>
                            <a:schemeClr val="tx1"/>
                          </a:solidFill>
                          <a:effectLst/>
                          <a:latin typeface="+mn-lt"/>
                          <a:ea typeface="+mn-ea"/>
                          <a:cs typeface="+mn-cs"/>
                        </a:rPr>
                        <a:t>99.67% (2 393 of 2 401) of large cash pay-points were monitored.</a:t>
                      </a:r>
                      <a:endParaRPr lang="en-US" sz="2000" dirty="0" smtClean="0">
                        <a:effectLst/>
                      </a:endParaRPr>
                    </a:p>
                    <a:p>
                      <a:endParaRPr lang="en-ZA" sz="2000" b="1" kern="1200" dirty="0" smtClean="0">
                        <a:solidFill>
                          <a:schemeClr val="tx1"/>
                        </a:solidFill>
                        <a:effectLst/>
                        <a:latin typeface="+mn-lt"/>
                        <a:ea typeface="+mn-ea"/>
                        <a:cs typeface="+mn-cs"/>
                      </a:endParaRPr>
                    </a:p>
                    <a:p>
                      <a:endParaRPr lang="en-ZA" sz="2000" b="1" kern="1200" dirty="0" smtClean="0">
                        <a:solidFill>
                          <a:schemeClr val="tx1"/>
                        </a:solidFill>
                        <a:effectLst/>
                        <a:latin typeface="+mn-lt"/>
                        <a:ea typeface="+mn-ea"/>
                        <a:cs typeface="+mn-cs"/>
                      </a:endParaRPr>
                    </a:p>
                  </a:txBody>
                  <a:tcPr marL="91443" marR="91443" marT="45713" marB="45713"/>
                </a:tc>
                <a:tc>
                  <a:txBody>
                    <a:bodyPr/>
                    <a:lstStyle/>
                    <a:p>
                      <a:pPr algn="just"/>
                      <a:endParaRPr lang="en-US" sz="2000" dirty="0">
                        <a:effectLst/>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mn-lt"/>
                          <a:ea typeface="+mn-ea"/>
                          <a:cs typeface="+mn-cs"/>
                        </a:rPr>
                        <a:t>Under achievement is attributed to service delivery protests and employee strike actions which were later resolved.</a:t>
                      </a:r>
                      <a:endParaRPr lang="en-ZA" sz="2000" kern="120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713" marB="45713"/>
                </a:tc>
              </a:tr>
            </a:tbl>
          </a:graphicData>
        </a:graphic>
      </p:graphicFrame>
      <p:sp>
        <p:nvSpPr>
          <p:cNvPr id="26641"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B221BF6-106B-455D-8BD0-33D50E4BD5EF}" type="slidenum">
              <a:rPr lang="en-US" altLang="en-US" sz="1400" smtClean="0">
                <a:ea typeface="ＭＳ Ｐゴシック" pitchFamily="34" charset="-128"/>
              </a:rPr>
              <a:pPr>
                <a:spcBef>
                  <a:spcPct val="0"/>
                </a:spcBef>
                <a:buFontTx/>
                <a:buNone/>
              </a:pPr>
              <a:t>49</a:t>
            </a:fld>
            <a:endParaRPr lang="en-US" altLang="en-US" sz="1400" smtClean="0">
              <a:ea typeface="ＭＳ Ｐゴシック" pitchFamily="34" charset="-128"/>
            </a:endParaRPr>
          </a:p>
        </p:txBody>
      </p:sp>
      <p:pic>
        <p:nvPicPr>
          <p:cNvPr id="2" name="Picture 1"/>
          <p:cNvPicPr>
            <a:picLocks noChangeAspect="1"/>
          </p:cNvPicPr>
          <p:nvPr/>
        </p:nvPicPr>
        <p:blipFill>
          <a:blip r:embed="rId3" cstate="print"/>
          <a:stretch>
            <a:fillRect/>
          </a:stretch>
        </p:blipFill>
        <p:spPr>
          <a:xfrm>
            <a:off x="1981200" y="2514600"/>
            <a:ext cx="3886200" cy="4343400"/>
          </a:xfrm>
          <a:prstGeom prst="rect">
            <a:avLst/>
          </a:prstGeom>
        </p:spPr>
      </p:pic>
    </p:spTree>
    <p:extLst>
      <p:ext uri="{BB962C8B-B14F-4D97-AF65-F5344CB8AC3E}">
        <p14:creationId xmlns:p14="http://schemas.microsoft.com/office/powerpoint/2010/main" xmlns="" val="401701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2209800"/>
            <a:ext cx="8686800" cy="1371600"/>
          </a:xfrm>
          <a:prstGeom prst="rect">
            <a:avLst/>
          </a:prstGeom>
          <a:solidFill>
            <a:schemeClr val="accent4"/>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rial" panose="020B0604020202020204" pitchFamily="34" charset="0"/>
                <a:cs typeface="Arial" panose="020B0604020202020204" pitchFamily="34" charset="0"/>
              </a:rPr>
              <a:t>Overview</a:t>
            </a:r>
          </a:p>
        </p:txBody>
      </p:sp>
      <p:sp>
        <p:nvSpPr>
          <p:cNvPr id="3" name="Slide Number Placeholder 2"/>
          <p:cNvSpPr>
            <a:spLocks noGrp="1"/>
          </p:cNvSpPr>
          <p:nvPr>
            <p:ph type="sldNum" sz="quarter" idx="12"/>
          </p:nvPr>
        </p:nvSpPr>
        <p:spPr/>
        <p:txBody>
          <a:bodyPr/>
          <a:lstStyle/>
          <a:p>
            <a:fld id="{9D56938B-8917-4869-91D0-F9F507C443EE}" type="slidenum">
              <a:rPr lang="en-US" smtClean="0"/>
              <a:pPr/>
              <a:t>5</a:t>
            </a:fld>
            <a:endParaRPr lang="en-US"/>
          </a:p>
        </p:txBody>
      </p:sp>
    </p:spTree>
    <p:extLst>
      <p:ext uri="{BB962C8B-B14F-4D97-AF65-F5344CB8AC3E}">
        <p14:creationId xmlns:p14="http://schemas.microsoft.com/office/powerpoint/2010/main" xmlns="" val="31539123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61646" y="0"/>
            <a:ext cx="7444154" cy="609600"/>
          </a:xfrm>
        </p:spPr>
        <p:txBody>
          <a:bodyPr>
            <a:normAutofit/>
          </a:bodyPr>
          <a:lstStyle/>
          <a:p>
            <a:r>
              <a:rPr lang="en-US" altLang="en-US" sz="3200" b="1" dirty="0" smtClean="0">
                <a:latin typeface="Arial" panose="020B0604020202020204" pitchFamily="34" charset="0"/>
                <a:cs typeface="Arial" panose="020B0604020202020204" pitchFamily="34" charset="0"/>
              </a:rPr>
              <a:t>Payment Administration</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34876050"/>
              </p:ext>
            </p:extLst>
          </p:nvPr>
        </p:nvGraphicFramePr>
        <p:xfrm>
          <a:off x="0" y="685800"/>
          <a:ext cx="9067799" cy="5700203"/>
        </p:xfrm>
        <a:graphic>
          <a:graphicData uri="http://schemas.openxmlformats.org/drawingml/2006/table">
            <a:tbl>
              <a:tblPr firstRow="1" bandRow="1">
                <a:tableStyleId>{5940675A-B579-460E-94D1-54222C63F5DA}</a:tableStyleId>
              </a:tblPr>
              <a:tblGrid>
                <a:gridCol w="2133600"/>
                <a:gridCol w="4114800"/>
                <a:gridCol w="1066799"/>
                <a:gridCol w="1752600"/>
              </a:tblGrid>
              <a:tr h="1096851">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13" marB="45713">
                    <a:solidFill>
                      <a:srgbClr val="FFC000"/>
                    </a:solidFill>
                  </a:tcPr>
                </a:tc>
              </a:tr>
              <a:tr h="2027349">
                <a:tc>
                  <a:txBody>
                    <a:bodyPr/>
                    <a:lstStyle/>
                    <a:p>
                      <a:pPr algn="just"/>
                      <a:r>
                        <a:rPr lang="en-US" sz="2000" kern="1200" dirty="0" smtClean="0">
                          <a:solidFill>
                            <a:schemeClr val="tx1"/>
                          </a:solidFill>
                          <a:effectLst/>
                          <a:latin typeface="Arial" panose="020B0604020202020204" pitchFamily="34" charset="0"/>
                          <a:ea typeface="+mn-ea"/>
                          <a:cs typeface="Arial" panose="020B0604020202020204" pitchFamily="34" charset="0"/>
                        </a:rPr>
                        <a:t>R44 (</a:t>
                      </a:r>
                      <a:r>
                        <a:rPr lang="en-ZA" sz="2000" kern="1200" dirty="0" smtClean="0">
                          <a:solidFill>
                            <a:schemeClr val="tx1"/>
                          </a:solidFill>
                          <a:effectLst/>
                          <a:latin typeface="Arial" panose="020B0604020202020204" pitchFamily="34" charset="0"/>
                          <a:ea typeface="+mn-ea"/>
                          <a:cs typeface="Arial" panose="020B0604020202020204" pitchFamily="34" charset="0"/>
                        </a:rPr>
                        <a:t>Average cost of administering social assistance (R/beneficiary per year.)</a:t>
                      </a: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13" marB="45713"/>
                </a:tc>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Average cost of administering social assistance for 2017/18 was R34 per beneficiary. This amount has considered the total amount of social grants (benefits) at the end of March 2018.</a:t>
                      </a:r>
                      <a:endParaRPr lang="en-US" sz="2000" dirty="0">
                        <a:effectLst/>
                        <a:latin typeface="Arial" panose="020B0604020202020204" pitchFamily="34" charset="0"/>
                        <a:cs typeface="Arial" panose="020B0604020202020204" pitchFamily="34" charset="0"/>
                      </a:endParaRPr>
                    </a:p>
                  </a:txBody>
                  <a:tcPr marL="91443" marR="91443" marT="45713" marB="45713"/>
                </a:tc>
                <a:tc>
                  <a:txBody>
                    <a:bodyPr/>
                    <a:lstStyle/>
                    <a:p>
                      <a:pPr algn="just"/>
                      <a:endParaRPr lang="en-US" sz="2000" dirty="0">
                        <a:effectLst/>
                        <a:latin typeface="Arial" panose="020B0604020202020204" pitchFamily="34" charset="0"/>
                        <a:cs typeface="Arial" panose="020B0604020202020204" pitchFamily="34" charset="0"/>
                      </a:endParaRPr>
                    </a:p>
                  </a:txBody>
                  <a:tcPr marL="91443" marR="91443" marT="45713" marB="45713">
                    <a:solidFill>
                      <a:schemeClr val="accent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a:t>
                      </a:r>
                    </a:p>
                    <a:p>
                      <a:pPr algn="jus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13" marB="45713"/>
                </a:tc>
              </a:tr>
              <a:tr h="257600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Arial" panose="020B0604020202020204" pitchFamily="34" charset="0"/>
                          <a:ea typeface="+mn-ea"/>
                          <a:cs typeface="Arial" panose="020B0604020202020204" pitchFamily="34" charset="0"/>
                        </a:rPr>
                        <a:t>5.1% (</a:t>
                      </a:r>
                      <a:r>
                        <a:rPr lang="en-ZA" sz="2000" kern="1200" dirty="0" smtClean="0">
                          <a:solidFill>
                            <a:schemeClr val="tx1"/>
                          </a:solidFill>
                          <a:effectLst/>
                          <a:latin typeface="Arial" panose="020B0604020202020204" pitchFamily="34" charset="0"/>
                          <a:ea typeface="+mn-ea"/>
                          <a:cs typeface="Arial" panose="020B0604020202020204" pitchFamily="34" charset="0"/>
                        </a:rPr>
                        <a:t>Administration cost as a percentage of social assistance transfers budget.)</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713" marB="45713"/>
                </a:tc>
                <a:tc>
                  <a:txBody>
                    <a:bodyPr/>
                    <a:lstStyle/>
                    <a:p>
                      <a:pPr marL="0" indent="0" algn="just">
                        <a:buFont typeface="Wingdings" panose="05000000000000000000" pitchFamily="2" charset="2"/>
                        <a:buNone/>
                      </a:pPr>
                      <a:r>
                        <a:rPr lang="en-ZA" sz="2000" kern="1200" dirty="0" smtClean="0">
                          <a:solidFill>
                            <a:schemeClr val="tx1"/>
                          </a:solidFill>
                          <a:effectLst/>
                          <a:latin typeface="Arial" panose="020B0604020202020204" pitchFamily="34" charset="0"/>
                          <a:ea typeface="+mn-ea"/>
                          <a:cs typeface="Arial" panose="020B0604020202020204" pitchFamily="34" charset="0"/>
                        </a:rPr>
                        <a:t>The administration cost of the social assistance transfer budget was 5% of the total social grants budget.  </a:t>
                      </a:r>
                      <a:endParaRPr lang="en-US" sz="2000" dirty="0" smtClean="0">
                        <a:effectLst/>
                        <a:latin typeface="Arial" panose="020B0604020202020204" pitchFamily="34" charset="0"/>
                        <a:cs typeface="Arial" panose="020B0604020202020204" pitchFamily="34" charset="0"/>
                      </a:endParaRPr>
                    </a:p>
                  </a:txBody>
                  <a:tcPr marL="91443" marR="91443" marT="45713" marB="45713"/>
                </a:tc>
                <a:tc>
                  <a:txBody>
                    <a:bodyPr/>
                    <a:lstStyle/>
                    <a:p>
                      <a:pPr algn="just"/>
                      <a:endParaRPr lang="en-US" sz="2000" dirty="0">
                        <a:effectLst/>
                        <a:latin typeface="Arial" panose="020B0604020202020204" pitchFamily="34" charset="0"/>
                        <a:cs typeface="Arial" panose="020B0604020202020204" pitchFamily="34" charset="0"/>
                      </a:endParaRPr>
                    </a:p>
                  </a:txBody>
                  <a:tcPr marL="91443" marR="91443" marT="45713" marB="45713">
                    <a:solidFill>
                      <a:schemeClr val="accent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a:t>
                      </a:r>
                    </a:p>
                  </a:txBody>
                  <a:tcPr marL="91443" marR="91443" marT="45713" marB="45713"/>
                </a:tc>
              </a:tr>
            </a:tbl>
          </a:graphicData>
        </a:graphic>
      </p:graphicFrame>
      <p:sp>
        <p:nvSpPr>
          <p:cNvPr id="26641"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B221BF6-106B-455D-8BD0-33D50E4BD5EF}" type="slidenum">
              <a:rPr lang="en-US" altLang="en-US" sz="1400" smtClean="0">
                <a:ea typeface="ＭＳ Ｐゴシック" pitchFamily="34" charset="-128"/>
              </a:rPr>
              <a:pPr>
                <a:spcBef>
                  <a:spcPct val="0"/>
                </a:spcBef>
                <a:buFontTx/>
                <a:buNone/>
              </a:pPr>
              <a:t>50</a:t>
            </a:fld>
            <a:endParaRPr lang="en-US" altLang="en-US" sz="1400" smtClean="0">
              <a:ea typeface="ＭＳ Ｐゴシック" pitchFamily="34" charset="-128"/>
            </a:endParaRPr>
          </a:p>
        </p:txBody>
      </p:sp>
    </p:spTree>
    <p:extLst>
      <p:ext uri="{BB962C8B-B14F-4D97-AF65-F5344CB8AC3E}">
        <p14:creationId xmlns:p14="http://schemas.microsoft.com/office/powerpoint/2010/main" xmlns="" val="14193268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61646" y="0"/>
            <a:ext cx="7444154" cy="685800"/>
          </a:xfrm>
        </p:spPr>
        <p:txBody>
          <a:bodyPr>
            <a:normAutofit/>
          </a:bodyPr>
          <a:lstStyle/>
          <a:p>
            <a:r>
              <a:rPr lang="en-US" altLang="en-US" sz="3200" b="1" dirty="0" smtClean="0">
                <a:latin typeface="Arial" panose="020B0604020202020204" pitchFamily="34" charset="0"/>
                <a:cs typeface="Arial" panose="020B0604020202020204" pitchFamily="34" charset="0"/>
              </a:rPr>
              <a:t>Payment Administration</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04315796"/>
              </p:ext>
            </p:extLst>
          </p:nvPr>
        </p:nvGraphicFramePr>
        <p:xfrm>
          <a:off x="76200" y="609600"/>
          <a:ext cx="8915400" cy="5334000"/>
        </p:xfrm>
        <a:graphic>
          <a:graphicData uri="http://schemas.openxmlformats.org/drawingml/2006/table">
            <a:tbl>
              <a:tblPr firstRow="1" bandRow="1">
                <a:tableStyleId>{5940675A-B579-460E-94D1-54222C63F5DA}</a:tableStyleId>
              </a:tblPr>
              <a:tblGrid>
                <a:gridCol w="1828800"/>
                <a:gridCol w="4267200"/>
                <a:gridCol w="990600"/>
                <a:gridCol w="1828800"/>
              </a:tblGrid>
              <a:tr h="761999">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13" marB="45713">
                    <a:solidFill>
                      <a:srgbClr val="FFC000"/>
                    </a:solidFill>
                  </a:tcPr>
                </a:tc>
              </a:tr>
              <a:tr h="4328174">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Model for management of Regulation 26A deductions, which covers both existing and new mandates developed and implemented.</a:t>
                      </a: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13" marB="45713"/>
                </a:tc>
                <a:tc>
                  <a:txBody>
                    <a:bodyPr/>
                    <a:lstStyle/>
                    <a:p>
                      <a:pPr marL="342900" indent="-34290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Model for the management of Regulation 26A which covers both existing and new mandates was developed and approved.</a:t>
                      </a:r>
                      <a:endParaRPr lang="en-US" sz="2000" dirty="0" smtClean="0">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SASSA was able to phase out the CPS services in relation to effecting Regulation 26A deductions.</a:t>
                      </a:r>
                      <a:endParaRPr lang="en-US" sz="2000" dirty="0" smtClean="0">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A total of </a:t>
                      </a:r>
                      <a:r>
                        <a:rPr lang="en-ZA" sz="2000" b="1" kern="1200" dirty="0" smtClean="0">
                          <a:solidFill>
                            <a:schemeClr val="tx1"/>
                          </a:solidFill>
                          <a:effectLst/>
                          <a:latin typeface="Arial" panose="020B0604020202020204" pitchFamily="34" charset="0"/>
                          <a:ea typeface="+mn-ea"/>
                          <a:cs typeface="Arial" panose="020B0604020202020204" pitchFamily="34" charset="0"/>
                        </a:rPr>
                        <a:t>723 348</a:t>
                      </a:r>
                      <a:r>
                        <a:rPr lang="en-ZA" sz="2000" kern="1200" dirty="0" smtClean="0">
                          <a:solidFill>
                            <a:schemeClr val="tx1"/>
                          </a:solidFill>
                          <a:effectLst/>
                          <a:latin typeface="Arial" panose="020B0604020202020204" pitchFamily="34" charset="0"/>
                          <a:ea typeface="+mn-ea"/>
                          <a:cs typeface="Arial" panose="020B0604020202020204" pitchFamily="34" charset="0"/>
                        </a:rPr>
                        <a:t> beneficiaries had their deductions effected from their grants through Q-Link.</a:t>
                      </a:r>
                      <a:endParaRPr lang="en-US" sz="2000" dirty="0" smtClean="0">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ZA" sz="2000" b="1" kern="1200" dirty="0" smtClean="0">
                          <a:solidFill>
                            <a:schemeClr val="tx1"/>
                          </a:solidFill>
                          <a:effectLst/>
                          <a:latin typeface="Arial" panose="020B0604020202020204" pitchFamily="34" charset="0"/>
                          <a:ea typeface="+mn-ea"/>
                          <a:cs typeface="Arial" panose="020B0604020202020204" pitchFamily="34" charset="0"/>
                        </a:rPr>
                        <a:t>92 292 </a:t>
                      </a:r>
                      <a:r>
                        <a:rPr lang="en-ZA" sz="2000" kern="1200" dirty="0" smtClean="0">
                          <a:solidFill>
                            <a:schemeClr val="tx1"/>
                          </a:solidFill>
                          <a:effectLst/>
                          <a:latin typeface="Arial" panose="020B0604020202020204" pitchFamily="34" charset="0"/>
                          <a:ea typeface="+mn-ea"/>
                          <a:cs typeface="Arial" panose="020B0604020202020204" pitchFamily="34" charset="0"/>
                        </a:rPr>
                        <a:t>active mandates were captured in 2017/18.</a:t>
                      </a: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13" marB="45713"/>
                </a:tc>
                <a:tc>
                  <a:txBody>
                    <a:bodyPr/>
                    <a:lstStyle/>
                    <a:p>
                      <a:pPr lvl="0"/>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13" marB="45713">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a:t>
                      </a:r>
                    </a:p>
                  </a:txBody>
                  <a:tcPr marL="91443" marR="91443" marT="45713" marB="45713"/>
                </a:tc>
              </a:tr>
            </a:tbl>
          </a:graphicData>
        </a:graphic>
      </p:graphicFrame>
      <p:sp>
        <p:nvSpPr>
          <p:cNvPr id="26641"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B221BF6-106B-455D-8BD0-33D50E4BD5EF}" type="slidenum">
              <a:rPr lang="en-US" altLang="en-US" sz="1400" smtClean="0">
                <a:ea typeface="ＭＳ Ｐゴシック" pitchFamily="34" charset="-128"/>
              </a:rPr>
              <a:pPr>
                <a:spcBef>
                  <a:spcPct val="0"/>
                </a:spcBef>
                <a:buFontTx/>
                <a:buNone/>
              </a:pPr>
              <a:t>51</a:t>
            </a:fld>
            <a:endParaRPr lang="en-US" altLang="en-US" sz="1400" smtClean="0">
              <a:ea typeface="ＭＳ Ｐゴシック" pitchFamily="34" charset="-128"/>
            </a:endParaRPr>
          </a:p>
        </p:txBody>
      </p:sp>
    </p:spTree>
    <p:extLst>
      <p:ext uri="{BB962C8B-B14F-4D97-AF65-F5344CB8AC3E}">
        <p14:creationId xmlns:p14="http://schemas.microsoft.com/office/powerpoint/2010/main" xmlns="" val="4177047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61646" y="0"/>
            <a:ext cx="7444154" cy="685800"/>
          </a:xfrm>
        </p:spPr>
        <p:txBody>
          <a:bodyPr>
            <a:normAutofit/>
          </a:bodyPr>
          <a:lstStyle/>
          <a:p>
            <a:r>
              <a:rPr lang="en-US" altLang="en-US" sz="3200" b="1" dirty="0" smtClean="0">
                <a:latin typeface="Arial" panose="020B0604020202020204" pitchFamily="34" charset="0"/>
                <a:cs typeface="Arial" panose="020B0604020202020204" pitchFamily="34" charset="0"/>
              </a:rPr>
              <a:t>Payment Administration</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65101437"/>
              </p:ext>
            </p:extLst>
          </p:nvPr>
        </p:nvGraphicFramePr>
        <p:xfrm>
          <a:off x="76200" y="609600"/>
          <a:ext cx="8915400" cy="6172200"/>
        </p:xfrm>
        <a:graphic>
          <a:graphicData uri="http://schemas.openxmlformats.org/drawingml/2006/table">
            <a:tbl>
              <a:tblPr firstRow="1" bandRow="1">
                <a:tableStyleId>{5940675A-B579-460E-94D1-54222C63F5DA}</a:tableStyleId>
              </a:tblPr>
              <a:tblGrid>
                <a:gridCol w="1828800"/>
                <a:gridCol w="4419600"/>
                <a:gridCol w="914400"/>
                <a:gridCol w="1752600"/>
              </a:tblGrid>
              <a:tr h="761999">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13" marB="45713">
                    <a:solidFill>
                      <a:srgbClr val="FFC000"/>
                    </a:solidFill>
                  </a:tcPr>
                </a:tc>
              </a:tr>
              <a:tr h="5166374">
                <a:tc>
                  <a:txBody>
                    <a:bodyPr/>
                    <a:lstStyle/>
                    <a:p>
                      <a:pPr algn="just"/>
                      <a:r>
                        <a:rPr lang="en-ZA" sz="2000" kern="1200" dirty="0" smtClean="0">
                          <a:solidFill>
                            <a:schemeClr val="tx1"/>
                          </a:solidFill>
                          <a:effectLst/>
                          <a:latin typeface="+mn-lt"/>
                          <a:ea typeface="+mn-ea"/>
                          <a:cs typeface="+mn-cs"/>
                        </a:rPr>
                        <a:t>Model for management of Regulation 26A deductions, which covers both existing and new mandates developed and implemented.</a:t>
                      </a:r>
                      <a:endParaRPr lang="en-US" sz="2000" kern="1200" dirty="0">
                        <a:solidFill>
                          <a:schemeClr val="tx1"/>
                        </a:solidFill>
                        <a:effectLst/>
                        <a:latin typeface="+mn-lt"/>
                        <a:ea typeface="+mn-ea"/>
                        <a:cs typeface="Arial" panose="020B0604020202020204" pitchFamily="34" charset="0"/>
                      </a:endParaRPr>
                    </a:p>
                  </a:txBody>
                  <a:tcPr marL="91443" marR="91443" marT="45713" marB="45713"/>
                </a:tc>
                <a:tc>
                  <a:txBody>
                    <a:bodyPr/>
                    <a:lstStyle/>
                    <a:p>
                      <a:pPr marL="0" indent="0" algn="just">
                        <a:buFont typeface="Wingdings" panose="05000000000000000000" pitchFamily="2" charset="2"/>
                        <a:buNone/>
                      </a:pPr>
                      <a:endParaRPr lang="en-US" sz="2000" kern="1200" dirty="0" smtClean="0">
                        <a:solidFill>
                          <a:schemeClr val="tx1"/>
                        </a:solidFill>
                        <a:effectLst/>
                        <a:latin typeface="+mn-lt"/>
                        <a:ea typeface="+mn-ea"/>
                        <a:cs typeface="+mn-cs"/>
                      </a:endParaRPr>
                    </a:p>
                    <a:p>
                      <a:pPr marL="0" indent="0" algn="just">
                        <a:buFont typeface="Wingdings" panose="05000000000000000000" pitchFamily="2" charset="2"/>
                        <a:buNone/>
                      </a:pPr>
                      <a:endParaRPr lang="en-US" sz="2000" kern="1200" dirty="0">
                        <a:solidFill>
                          <a:schemeClr val="tx1"/>
                        </a:solidFill>
                        <a:effectLst/>
                        <a:latin typeface="+mn-lt"/>
                        <a:ea typeface="+mn-ea"/>
                        <a:cs typeface="+mn-cs"/>
                      </a:endParaRPr>
                    </a:p>
                  </a:txBody>
                  <a:tcPr marL="91443" marR="91443" marT="45713" marB="45713"/>
                </a:tc>
                <a:tc>
                  <a:txBody>
                    <a:bodyPr/>
                    <a:lstStyle/>
                    <a:p>
                      <a:pPr lvl="0"/>
                      <a:endParaRPr lang="en-US" sz="2000" kern="1200" dirty="0">
                        <a:solidFill>
                          <a:schemeClr val="tx1"/>
                        </a:solidFill>
                        <a:effectLst/>
                        <a:latin typeface="+mn-lt"/>
                        <a:ea typeface="+mn-ea"/>
                        <a:cs typeface="+mn-cs"/>
                      </a:endParaRPr>
                    </a:p>
                  </a:txBody>
                  <a:tcPr marL="91443" marR="91443" marT="45713" marB="45713">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mn-lt"/>
                          <a:ea typeface="+mn-ea"/>
                          <a:cs typeface="Arial" panose="020B0604020202020204" pitchFamily="34" charset="0"/>
                        </a:rPr>
                        <a:t>.</a:t>
                      </a:r>
                    </a:p>
                  </a:txBody>
                  <a:tcPr marL="91443" marR="91443" marT="45713" marB="45713"/>
                </a:tc>
              </a:tr>
            </a:tbl>
          </a:graphicData>
        </a:graphic>
      </p:graphicFrame>
      <p:sp>
        <p:nvSpPr>
          <p:cNvPr id="26641"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B221BF6-106B-455D-8BD0-33D50E4BD5EF}" type="slidenum">
              <a:rPr lang="en-US" altLang="en-US" sz="1400" smtClean="0">
                <a:ea typeface="ＭＳ Ｐゴシック" pitchFamily="34" charset="-128"/>
              </a:rPr>
              <a:pPr>
                <a:spcBef>
                  <a:spcPct val="0"/>
                </a:spcBef>
                <a:buFontTx/>
                <a:buNone/>
              </a:pPr>
              <a:t>52</a:t>
            </a:fld>
            <a:endParaRPr lang="en-US" altLang="en-US" sz="1400" smtClean="0">
              <a:ea typeface="ＭＳ Ｐゴシック" pitchFamily="34" charset="-128"/>
            </a:endParaRPr>
          </a:p>
        </p:txBody>
      </p:sp>
      <p:pic>
        <p:nvPicPr>
          <p:cNvPr id="2" name="Picture 1"/>
          <p:cNvPicPr>
            <a:picLocks noChangeAspect="1"/>
          </p:cNvPicPr>
          <p:nvPr/>
        </p:nvPicPr>
        <p:blipFill>
          <a:blip r:embed="rId3" cstate="print"/>
          <a:stretch>
            <a:fillRect/>
          </a:stretch>
        </p:blipFill>
        <p:spPr>
          <a:xfrm>
            <a:off x="2110004" y="1676400"/>
            <a:ext cx="3681196" cy="5045075"/>
          </a:xfrm>
          <a:prstGeom prst="rect">
            <a:avLst/>
          </a:prstGeom>
        </p:spPr>
      </p:pic>
    </p:spTree>
    <p:extLst>
      <p:ext uri="{BB962C8B-B14F-4D97-AF65-F5344CB8AC3E}">
        <p14:creationId xmlns:p14="http://schemas.microsoft.com/office/powerpoint/2010/main" xmlns="" val="5095131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61646" y="0"/>
            <a:ext cx="7444154" cy="1143000"/>
          </a:xfrm>
        </p:spPr>
        <p:txBody>
          <a:bodyPr>
            <a:normAutofit/>
          </a:bodyPr>
          <a:lstStyle/>
          <a:p>
            <a:r>
              <a:rPr lang="en-US" altLang="en-US" sz="3200" b="1" dirty="0" smtClean="0">
                <a:latin typeface="Arial" panose="020B0604020202020204" pitchFamily="34" charset="0"/>
                <a:cs typeface="Arial" panose="020B0604020202020204" pitchFamily="34" charset="0"/>
              </a:rPr>
              <a:t>Payment Administration</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68004465"/>
              </p:ext>
            </p:extLst>
          </p:nvPr>
        </p:nvGraphicFramePr>
        <p:xfrm>
          <a:off x="76200" y="1295400"/>
          <a:ext cx="8915399" cy="4724400"/>
        </p:xfrm>
        <a:graphic>
          <a:graphicData uri="http://schemas.openxmlformats.org/drawingml/2006/table">
            <a:tbl>
              <a:tblPr firstRow="1" bandRow="1">
                <a:tableStyleId>{5940675A-B579-460E-94D1-54222C63F5DA}</a:tableStyleId>
              </a:tblPr>
              <a:tblGrid>
                <a:gridCol w="1981200"/>
                <a:gridCol w="3733800"/>
                <a:gridCol w="1213232"/>
                <a:gridCol w="1987167"/>
              </a:tblGrid>
              <a:tr h="1608301">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3" marB="45713">
                    <a:solidFill>
                      <a:srgbClr val="FFC000"/>
                    </a:solidFill>
                  </a:tcPr>
                </a:tc>
              </a:tr>
              <a:tr h="3116099">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SASSA corporate account for the management of social grants set up and operational.</a:t>
                      </a: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13" marB="45713"/>
                </a:tc>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The Paymaster-General account in the SA Reserve Bank environment was approved on the 17 October 2017 by National Treasury and is operational.</a:t>
                      </a:r>
                      <a:r>
                        <a:rPr lang="en-ZA" sz="2000" kern="1200" baseline="0" dirty="0" smtClean="0">
                          <a:solidFill>
                            <a:schemeClr val="tx1"/>
                          </a:solidFill>
                          <a:effectLst/>
                          <a:latin typeface="Arial" panose="020B0604020202020204" pitchFamily="34" charset="0"/>
                          <a:ea typeface="+mn-ea"/>
                          <a:cs typeface="Arial" panose="020B0604020202020204" pitchFamily="34" charset="0"/>
                        </a:rPr>
                        <a:t>  T</a:t>
                      </a:r>
                      <a:r>
                        <a:rPr lang="en-ZA" sz="2000" kern="1200" dirty="0" smtClean="0">
                          <a:solidFill>
                            <a:schemeClr val="tx1"/>
                          </a:solidFill>
                          <a:effectLst/>
                          <a:latin typeface="Arial" panose="020B0604020202020204" pitchFamily="34" charset="0"/>
                          <a:ea typeface="+mn-ea"/>
                          <a:cs typeface="Arial" panose="020B0604020202020204" pitchFamily="34" charset="0"/>
                        </a:rPr>
                        <a:t>he account has been used</a:t>
                      </a:r>
                      <a:r>
                        <a:rPr lang="en-ZA" sz="2000" kern="1200" baseline="0" dirty="0" smtClean="0">
                          <a:solidFill>
                            <a:schemeClr val="tx1"/>
                          </a:solidFill>
                          <a:effectLst/>
                          <a:latin typeface="Arial" panose="020B0604020202020204" pitchFamily="34" charset="0"/>
                          <a:ea typeface="+mn-ea"/>
                          <a:cs typeface="Arial" panose="020B0604020202020204" pitchFamily="34" charset="0"/>
                        </a:rPr>
                        <a:t> since </a:t>
                      </a:r>
                      <a:r>
                        <a:rPr lang="en-ZA" sz="2000" kern="1200" dirty="0" smtClean="0">
                          <a:solidFill>
                            <a:schemeClr val="tx1"/>
                          </a:solidFill>
                          <a:effectLst/>
                          <a:latin typeface="Arial" panose="020B0604020202020204" pitchFamily="34" charset="0"/>
                          <a:ea typeface="+mn-ea"/>
                          <a:cs typeface="Arial" panose="020B0604020202020204" pitchFamily="34" charset="0"/>
                        </a:rPr>
                        <a:t>January 2018</a:t>
                      </a:r>
                      <a:r>
                        <a:rPr lang="en-ZA" sz="2000" kern="1200" baseline="0" dirty="0" smtClean="0">
                          <a:solidFill>
                            <a:schemeClr val="tx1"/>
                          </a:solidFill>
                          <a:effectLst/>
                          <a:latin typeface="Arial" panose="020B0604020202020204" pitchFamily="34" charset="0"/>
                          <a:ea typeface="+mn-ea"/>
                          <a:cs typeface="Arial" panose="020B0604020202020204" pitchFamily="34" charset="0"/>
                        </a:rPr>
                        <a:t> </a:t>
                      </a:r>
                      <a:r>
                        <a:rPr lang="en-ZA" sz="2000" kern="1200" dirty="0" smtClean="0">
                          <a:solidFill>
                            <a:schemeClr val="tx1"/>
                          </a:solidFill>
                          <a:effectLst/>
                          <a:latin typeface="Arial" panose="020B0604020202020204" pitchFamily="34" charset="0"/>
                          <a:ea typeface="+mn-ea"/>
                          <a:cs typeface="Arial" panose="020B0604020202020204" pitchFamily="34" charset="0"/>
                        </a:rPr>
                        <a:t> to process</a:t>
                      </a:r>
                      <a:r>
                        <a:rPr lang="en-ZA" sz="2000" kern="1200" baseline="0" dirty="0" smtClean="0">
                          <a:solidFill>
                            <a:schemeClr val="tx1"/>
                          </a:solidFill>
                          <a:effectLst/>
                          <a:latin typeface="Arial" panose="020B0604020202020204" pitchFamily="34" charset="0"/>
                          <a:ea typeface="+mn-ea"/>
                          <a:cs typeface="Arial" panose="020B0604020202020204" pitchFamily="34" charset="0"/>
                        </a:rPr>
                        <a:t> the </a:t>
                      </a:r>
                      <a:r>
                        <a:rPr lang="en-ZA" sz="2000" kern="1200" dirty="0" smtClean="0">
                          <a:solidFill>
                            <a:schemeClr val="tx1"/>
                          </a:solidFill>
                          <a:effectLst/>
                          <a:latin typeface="Arial" panose="020B0604020202020204" pitchFamily="34" charset="0"/>
                          <a:ea typeface="+mn-ea"/>
                          <a:cs typeface="Arial" panose="020B0604020202020204" pitchFamily="34" charset="0"/>
                        </a:rPr>
                        <a:t>ACB direct transfers.</a:t>
                      </a:r>
                      <a:endParaRPr lang="en-US" sz="2000" dirty="0">
                        <a:effectLst/>
                        <a:latin typeface="Arial" panose="020B0604020202020204" pitchFamily="34" charset="0"/>
                        <a:cs typeface="Arial" panose="020B0604020202020204" pitchFamily="34" charset="0"/>
                      </a:endParaRPr>
                    </a:p>
                  </a:txBody>
                  <a:tcPr marL="91443" marR="91443" marT="45713" marB="45713"/>
                </a:tc>
                <a:tc>
                  <a:txBody>
                    <a:bodyPr/>
                    <a:lstStyle/>
                    <a:p>
                      <a:pPr algn="just"/>
                      <a:endParaRPr lang="en-US" sz="2000" dirty="0">
                        <a:effectLst/>
                        <a:latin typeface="Arial" panose="020B0604020202020204" pitchFamily="34" charset="0"/>
                        <a:cs typeface="Arial" panose="020B0604020202020204" pitchFamily="34" charset="0"/>
                      </a:endParaRPr>
                    </a:p>
                  </a:txBody>
                  <a:tcPr marL="91443" marR="91443" marT="45713" marB="45713">
                    <a:solidFill>
                      <a:schemeClr val="accent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a:t>
                      </a:r>
                    </a:p>
                  </a:txBody>
                  <a:tcPr marL="91443" marR="91443" marT="45713" marB="45713"/>
                </a:tc>
              </a:tr>
            </a:tbl>
          </a:graphicData>
        </a:graphic>
      </p:graphicFrame>
      <p:sp>
        <p:nvSpPr>
          <p:cNvPr id="26641"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B221BF6-106B-455D-8BD0-33D50E4BD5EF}" type="slidenum">
              <a:rPr lang="en-US" altLang="en-US" sz="1400" smtClean="0">
                <a:ea typeface="ＭＳ Ｐゴシック" pitchFamily="34" charset="-128"/>
              </a:rPr>
              <a:pPr>
                <a:spcBef>
                  <a:spcPct val="0"/>
                </a:spcBef>
                <a:buFontTx/>
                <a:buNone/>
              </a:pPr>
              <a:t>53</a:t>
            </a:fld>
            <a:endParaRPr lang="en-US" altLang="en-US" sz="1400" smtClean="0">
              <a:ea typeface="ＭＳ Ｐゴシック" pitchFamily="34" charset="-128"/>
            </a:endParaRPr>
          </a:p>
        </p:txBody>
      </p:sp>
    </p:spTree>
    <p:extLst>
      <p:ext uri="{BB962C8B-B14F-4D97-AF65-F5344CB8AC3E}">
        <p14:creationId xmlns:p14="http://schemas.microsoft.com/office/powerpoint/2010/main" xmlns="" val="35700467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61646" y="0"/>
            <a:ext cx="7444154" cy="609600"/>
          </a:xfrm>
        </p:spPr>
        <p:txBody>
          <a:bodyPr>
            <a:normAutofit/>
          </a:bodyPr>
          <a:lstStyle/>
          <a:p>
            <a:r>
              <a:rPr lang="en-US" altLang="en-US" sz="3200" b="1" dirty="0" smtClean="0">
                <a:latin typeface="Arial" panose="020B0604020202020204" pitchFamily="34" charset="0"/>
                <a:cs typeface="Arial" panose="020B0604020202020204" pitchFamily="34" charset="0"/>
              </a:rPr>
              <a:t>Payment Administration</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90431550"/>
              </p:ext>
            </p:extLst>
          </p:nvPr>
        </p:nvGraphicFramePr>
        <p:xfrm>
          <a:off x="152400" y="685800"/>
          <a:ext cx="8915400" cy="5326433"/>
        </p:xfrm>
        <a:graphic>
          <a:graphicData uri="http://schemas.openxmlformats.org/drawingml/2006/table">
            <a:tbl>
              <a:tblPr firstRow="1" bandRow="1">
                <a:tableStyleId>{5940675A-B579-460E-94D1-54222C63F5DA}</a:tableStyleId>
              </a:tblPr>
              <a:tblGrid>
                <a:gridCol w="2057400"/>
                <a:gridCol w="3505200"/>
                <a:gridCol w="990600"/>
                <a:gridCol w="2362200"/>
              </a:tblGrid>
              <a:tr h="685800">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13" marB="45713">
                    <a:solidFill>
                      <a:srgbClr val="FFC000"/>
                    </a:solidFill>
                  </a:tcPr>
                </a:tc>
              </a:tr>
              <a:tr h="432060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Current payment service provider (CPS) services phased out.</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13" marB="45713"/>
                </a:tc>
                <a:tc>
                  <a:txBody>
                    <a:bodyPr/>
                    <a:lstStyle/>
                    <a:p>
                      <a:pPr marL="342900" indent="-34290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Phase-in and Phase-out plan developed and approved.</a:t>
                      </a:r>
                    </a:p>
                    <a:p>
                      <a:pPr marL="342900" indent="-34290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SASSA was successful in taking over certain services from the service provider (CPS) which include:</a:t>
                      </a:r>
                      <a:endParaRPr lang="en-US" sz="2000" dirty="0" smtClean="0">
                        <a:effectLst/>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r>
                        <a:rPr lang="en-ZA" sz="1800" b="1" i="1" kern="1200" dirty="0" smtClean="0">
                          <a:solidFill>
                            <a:schemeClr val="tx1"/>
                          </a:solidFill>
                          <a:effectLst/>
                          <a:latin typeface="Arial" panose="020B0604020202020204" pitchFamily="34" charset="0"/>
                          <a:ea typeface="+mn-ea"/>
                          <a:cs typeface="Arial" panose="020B0604020202020204" pitchFamily="34" charset="0"/>
                        </a:rPr>
                        <a:t>Direct transfer to banked beneficiaries;</a:t>
                      </a:r>
                      <a:endParaRPr lang="en-US" sz="1800" b="1" i="1" kern="1200" dirty="0" smtClean="0">
                        <a:solidFill>
                          <a:schemeClr val="tx1"/>
                        </a:solidFill>
                        <a:effectLst/>
                        <a:latin typeface="Arial" panose="020B0604020202020204" pitchFamily="34" charset="0"/>
                        <a:ea typeface="+mn-ea"/>
                        <a:cs typeface="Arial" panose="020B0604020202020204" pitchFamily="34" charset="0"/>
                      </a:endParaRPr>
                    </a:p>
                    <a:p>
                      <a:pPr marL="800100" lvl="1" indent="-342900" algn="just">
                        <a:buFont typeface="Wingdings" panose="05000000000000000000" pitchFamily="2" charset="2"/>
                        <a:buChar char="§"/>
                      </a:pPr>
                      <a:r>
                        <a:rPr lang="en-ZA" sz="1800" b="1" i="1" kern="1200" dirty="0" smtClean="0">
                          <a:solidFill>
                            <a:schemeClr val="tx1"/>
                          </a:solidFill>
                          <a:effectLst/>
                          <a:latin typeface="Arial" panose="020B0604020202020204" pitchFamily="34" charset="0"/>
                          <a:ea typeface="+mn-ea"/>
                          <a:cs typeface="Arial" panose="020B0604020202020204" pitchFamily="34" charset="0"/>
                        </a:rPr>
                        <a:t>Regulation 26A;</a:t>
                      </a:r>
                      <a:endParaRPr lang="en-US" sz="1800" b="1" i="1" kern="1200" dirty="0" smtClean="0">
                        <a:solidFill>
                          <a:schemeClr val="tx1"/>
                        </a:solidFill>
                        <a:effectLst/>
                        <a:latin typeface="Arial" panose="020B0604020202020204" pitchFamily="34" charset="0"/>
                        <a:ea typeface="+mn-ea"/>
                        <a:cs typeface="Arial" panose="020B0604020202020204" pitchFamily="34" charset="0"/>
                      </a:endParaRPr>
                    </a:p>
                    <a:p>
                      <a:pPr marL="800100" lvl="1" indent="-342900" algn="just">
                        <a:buFont typeface="Wingdings" panose="05000000000000000000" pitchFamily="2" charset="2"/>
                        <a:buChar char="§"/>
                      </a:pPr>
                      <a:r>
                        <a:rPr lang="en-ZA" sz="1800" b="1" i="1" kern="1200" dirty="0" smtClean="0">
                          <a:solidFill>
                            <a:schemeClr val="tx1"/>
                          </a:solidFill>
                          <a:effectLst/>
                          <a:latin typeface="Arial" panose="020B0604020202020204" pitchFamily="34" charset="0"/>
                          <a:ea typeface="+mn-ea"/>
                          <a:cs typeface="Arial" panose="020B0604020202020204" pitchFamily="34" charset="0"/>
                        </a:rPr>
                        <a:t>Biometric enrolment; and </a:t>
                      </a:r>
                      <a:endParaRPr lang="en-US" sz="1800" b="1" i="1" kern="1200" dirty="0" smtClean="0">
                        <a:solidFill>
                          <a:schemeClr val="tx1"/>
                        </a:solidFill>
                        <a:effectLst/>
                        <a:latin typeface="Arial" panose="020B0604020202020204" pitchFamily="34" charset="0"/>
                        <a:ea typeface="+mn-ea"/>
                        <a:cs typeface="Arial" panose="020B0604020202020204" pitchFamily="34" charset="0"/>
                      </a:endParaRPr>
                    </a:p>
                    <a:p>
                      <a:pPr marL="800100" lvl="1" indent="-342900" algn="just">
                        <a:buFont typeface="Wingdings" panose="05000000000000000000" pitchFamily="2" charset="2"/>
                        <a:buChar char="§"/>
                      </a:pPr>
                      <a:r>
                        <a:rPr lang="en-ZA" sz="1800" b="1" i="1" kern="1200" dirty="0" smtClean="0">
                          <a:solidFill>
                            <a:schemeClr val="tx1"/>
                          </a:solidFill>
                          <a:effectLst/>
                          <a:latin typeface="Arial" panose="020B0604020202020204" pitchFamily="34" charset="0"/>
                          <a:ea typeface="+mn-ea"/>
                          <a:cs typeface="Arial" panose="020B0604020202020204" pitchFamily="34" charset="0"/>
                        </a:rPr>
                        <a:t>Appointment of SAPO.</a:t>
                      </a:r>
                      <a:endParaRPr lang="en-US" sz="1800" b="1" i="1"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13" marB="45713"/>
                </a:tc>
                <a:tc>
                  <a:txBody>
                    <a:bodyPr/>
                    <a:lstStyle/>
                    <a:p>
                      <a:pPr marL="0" indent="0" algn="just">
                        <a:buFont typeface="Wingdings" panose="05000000000000000000" pitchFamily="2" charset="2"/>
                        <a:buNone/>
                      </a:pPr>
                      <a:endParaRPr lang="en-US" sz="2000" b="1" i="1"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13" marB="45713">
                    <a:solidFill>
                      <a:srgbClr val="FFC000"/>
                    </a:solidFill>
                  </a:tcPr>
                </a:tc>
                <a:tc>
                  <a:txBody>
                    <a:bodyPr/>
                    <a:lstStyle/>
                    <a:p>
                      <a:pPr algn="just"/>
                      <a:r>
                        <a:rPr lang="en-ZA" sz="2000" kern="1200" baseline="0" dirty="0" smtClean="0">
                          <a:solidFill>
                            <a:schemeClr val="tx1"/>
                          </a:solidFill>
                          <a:effectLst/>
                          <a:latin typeface="Arial" panose="020B0604020202020204" pitchFamily="34" charset="0"/>
                          <a:ea typeface="+mn-ea"/>
                          <a:cs typeface="Arial" panose="020B0604020202020204" pitchFamily="34" charset="0"/>
                        </a:rPr>
                        <a:t>Complexity of the cash payments, however the Constitutional Court granted six months extension of the payment contract for </a:t>
                      </a:r>
                      <a:r>
                        <a:rPr lang="en-ZA" sz="2000" kern="1200" dirty="0" smtClean="0">
                          <a:solidFill>
                            <a:schemeClr val="tx1"/>
                          </a:solidFill>
                          <a:effectLst/>
                          <a:latin typeface="Arial" panose="020B0604020202020204" pitchFamily="34" charset="0"/>
                          <a:ea typeface="+mn-ea"/>
                          <a:cs typeface="Arial" panose="020B0604020202020204" pitchFamily="34" charset="0"/>
                        </a:rPr>
                        <a:t>cash payments only.</a:t>
                      </a: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13" marB="45713"/>
                </a:tc>
              </a:tr>
            </a:tbl>
          </a:graphicData>
        </a:graphic>
      </p:graphicFrame>
      <p:sp>
        <p:nvSpPr>
          <p:cNvPr id="26641"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B221BF6-106B-455D-8BD0-33D50E4BD5EF}" type="slidenum">
              <a:rPr lang="en-US" altLang="en-US" sz="1400" smtClean="0">
                <a:ea typeface="ＭＳ Ｐゴシック" pitchFamily="34" charset="-128"/>
              </a:rPr>
              <a:pPr>
                <a:spcBef>
                  <a:spcPct val="0"/>
                </a:spcBef>
                <a:buFontTx/>
                <a:buNone/>
              </a:pPr>
              <a:t>54</a:t>
            </a:fld>
            <a:endParaRPr lang="en-US" altLang="en-US" sz="1400" smtClean="0">
              <a:ea typeface="ＭＳ Ｐゴシック" pitchFamily="34" charset="-128"/>
            </a:endParaRPr>
          </a:p>
        </p:txBody>
      </p:sp>
    </p:spTree>
    <p:extLst>
      <p:ext uri="{BB962C8B-B14F-4D97-AF65-F5344CB8AC3E}">
        <p14:creationId xmlns:p14="http://schemas.microsoft.com/office/powerpoint/2010/main" xmlns="" val="4447709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61646" y="-152400"/>
            <a:ext cx="7444154" cy="838200"/>
          </a:xfrm>
        </p:spPr>
        <p:txBody>
          <a:bodyPr>
            <a:normAutofit/>
          </a:bodyPr>
          <a:lstStyle/>
          <a:p>
            <a:r>
              <a:rPr lang="en-US" altLang="en-US" sz="3200" b="1" dirty="0" smtClean="0">
                <a:latin typeface="Arial" panose="020B0604020202020204" pitchFamily="34" charset="0"/>
                <a:cs typeface="Arial" panose="020B0604020202020204" pitchFamily="34" charset="0"/>
              </a:rPr>
              <a:t>Payment Administration</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29851371"/>
              </p:ext>
            </p:extLst>
          </p:nvPr>
        </p:nvGraphicFramePr>
        <p:xfrm>
          <a:off x="0" y="533400"/>
          <a:ext cx="9067800" cy="6248400"/>
        </p:xfrm>
        <a:graphic>
          <a:graphicData uri="http://schemas.openxmlformats.org/drawingml/2006/table">
            <a:tbl>
              <a:tblPr firstRow="1" bandRow="1">
                <a:tableStyleId>{5940675A-B579-460E-94D1-54222C63F5DA}</a:tableStyleId>
              </a:tblPr>
              <a:tblGrid>
                <a:gridCol w="1371600"/>
                <a:gridCol w="5029200"/>
                <a:gridCol w="914400"/>
                <a:gridCol w="1752600"/>
              </a:tblGrid>
              <a:tr h="1102828">
                <a:tc>
                  <a:txBody>
                    <a:bodyPr/>
                    <a:lstStyle/>
                    <a:p>
                      <a:pPr algn="ctr">
                        <a:spcBef>
                          <a:spcPts val="600"/>
                        </a:spcBef>
                        <a:spcAft>
                          <a:spcPts val="600"/>
                        </a:spcAft>
                      </a:pPr>
                      <a:r>
                        <a:rPr lang="en-US" sz="2000" b="1" dirty="0" smtClean="0">
                          <a:solidFill>
                            <a:schemeClr val="tx1"/>
                          </a:solidFill>
                          <a:latin typeface="Arial" panose="020B0604020202020204" pitchFamily="34" charset="0"/>
                          <a:cs typeface="Arial" panose="020B0604020202020204" pitchFamily="34" charset="0"/>
                        </a:rPr>
                        <a:t>Planned</a:t>
                      </a:r>
                      <a:r>
                        <a:rPr lang="en-US" sz="2000" b="1" baseline="0" dirty="0" smtClean="0">
                          <a:solidFill>
                            <a:schemeClr val="tx1"/>
                          </a:solidFill>
                          <a:latin typeface="Arial" panose="020B0604020202020204" pitchFamily="34" charset="0"/>
                          <a:cs typeface="Arial" panose="020B0604020202020204" pitchFamily="34" charset="0"/>
                        </a:rPr>
                        <a:t> Target</a:t>
                      </a:r>
                      <a:endParaRPr lang="en-GB" sz="2000" b="1" dirty="0">
                        <a:solidFill>
                          <a:schemeClr val="tx1"/>
                        </a:solidFill>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13" marB="45713">
                    <a:solidFill>
                      <a:srgbClr val="FFC000"/>
                    </a:solidFill>
                  </a:tcPr>
                </a:tc>
              </a:tr>
              <a:tr h="5145572">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Data migrated from CPS to SASSA.</a:t>
                      </a: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13" marB="45713"/>
                </a:tc>
                <a:tc>
                  <a:txBody>
                    <a:bodyPr/>
                    <a:lstStyle/>
                    <a:p>
                      <a:pPr marL="342900" indent="-342900">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Relevant biometric and payment data was received from CPS.</a:t>
                      </a:r>
                    </a:p>
                    <a:p>
                      <a:pPr marL="342900" indent="-342900" algn="just">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The data has been loaded on the SASSA biometric solution (IAM). The process to verify the biometric data received against Socpen was in progress as follows:</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marL="800100" lvl="1" indent="-342900" algn="just">
                        <a:buFont typeface="Wingdings" panose="05000000000000000000" pitchFamily="2" charset="2"/>
                        <a:buChar char="§"/>
                      </a:pPr>
                      <a:r>
                        <a:rPr lang="en-ZA" sz="1800" kern="1200" dirty="0" smtClean="0">
                          <a:solidFill>
                            <a:schemeClr val="tx1"/>
                          </a:solidFill>
                          <a:effectLst/>
                          <a:latin typeface="Arial" panose="020B0604020202020204" pitchFamily="34" charset="0"/>
                          <a:ea typeface="+mn-ea"/>
                          <a:cs typeface="Arial" panose="020B0604020202020204" pitchFamily="34" charset="0"/>
                        </a:rPr>
                        <a:t>Total number of both active and inactive beneficiaries: </a:t>
                      </a:r>
                      <a:r>
                        <a:rPr lang="en-ZA" sz="1800" b="1" kern="1200" dirty="0" smtClean="0">
                          <a:solidFill>
                            <a:schemeClr val="tx1"/>
                          </a:solidFill>
                          <a:effectLst/>
                          <a:latin typeface="Arial" panose="020B0604020202020204" pitchFamily="34" charset="0"/>
                          <a:ea typeface="+mn-ea"/>
                          <a:cs typeface="Arial" panose="020B0604020202020204" pitchFamily="34" charset="0"/>
                        </a:rPr>
                        <a:t>19 319 919.</a:t>
                      </a:r>
                      <a:endParaRPr lang="en-US" sz="1800" kern="1200" dirty="0" smtClean="0">
                        <a:solidFill>
                          <a:schemeClr val="tx1"/>
                        </a:solidFill>
                        <a:effectLst/>
                        <a:latin typeface="Arial" panose="020B0604020202020204" pitchFamily="34" charset="0"/>
                        <a:ea typeface="+mn-ea"/>
                        <a:cs typeface="Arial" panose="020B0604020202020204" pitchFamily="34" charset="0"/>
                      </a:endParaRPr>
                    </a:p>
                    <a:p>
                      <a:pPr marL="800100" lvl="1" indent="-342900" algn="just">
                        <a:buFont typeface="Wingdings" panose="05000000000000000000" pitchFamily="2" charset="2"/>
                        <a:buChar char="§"/>
                      </a:pPr>
                      <a:r>
                        <a:rPr lang="en-ZA" sz="1800" kern="1200" dirty="0" smtClean="0">
                          <a:solidFill>
                            <a:schemeClr val="tx1"/>
                          </a:solidFill>
                          <a:effectLst/>
                          <a:latin typeface="Arial" panose="020B0604020202020204" pitchFamily="34" charset="0"/>
                          <a:ea typeface="+mn-ea"/>
                          <a:cs typeface="Arial" panose="020B0604020202020204" pitchFamily="34" charset="0"/>
                        </a:rPr>
                        <a:t>Total number of active beneficiaries: </a:t>
                      </a:r>
                      <a:r>
                        <a:rPr lang="en-ZA" sz="1800" b="1" kern="1200" dirty="0" smtClean="0">
                          <a:solidFill>
                            <a:schemeClr val="tx1"/>
                          </a:solidFill>
                          <a:effectLst/>
                          <a:latin typeface="Arial" panose="020B0604020202020204" pitchFamily="34" charset="0"/>
                          <a:ea typeface="+mn-ea"/>
                          <a:cs typeface="Arial" panose="020B0604020202020204" pitchFamily="34" charset="0"/>
                        </a:rPr>
                        <a:t>10 877 799.</a:t>
                      </a:r>
                      <a:endParaRPr lang="en-US" sz="1800" kern="1200" dirty="0" smtClean="0">
                        <a:solidFill>
                          <a:schemeClr val="tx1"/>
                        </a:solidFill>
                        <a:effectLst/>
                        <a:latin typeface="Arial" panose="020B0604020202020204" pitchFamily="34" charset="0"/>
                        <a:ea typeface="+mn-ea"/>
                        <a:cs typeface="Arial" panose="020B0604020202020204" pitchFamily="34" charset="0"/>
                      </a:endParaRPr>
                    </a:p>
                    <a:p>
                      <a:pPr marL="800100" lvl="1" indent="-342900" algn="just">
                        <a:buFont typeface="Wingdings" panose="05000000000000000000" pitchFamily="2" charset="2"/>
                        <a:buChar char="§"/>
                      </a:pPr>
                      <a:r>
                        <a:rPr lang="en-ZA" sz="1800" kern="1200" dirty="0" smtClean="0">
                          <a:solidFill>
                            <a:schemeClr val="tx1"/>
                          </a:solidFill>
                          <a:effectLst/>
                          <a:latin typeface="Arial" panose="020B0604020202020204" pitchFamily="34" charset="0"/>
                          <a:ea typeface="+mn-ea"/>
                          <a:cs typeface="Arial" panose="020B0604020202020204" pitchFamily="34" charset="0"/>
                        </a:rPr>
                        <a:t>Active beneficiaries with prints:    </a:t>
                      </a:r>
                      <a:r>
                        <a:rPr lang="en-ZA" sz="1800" b="1" kern="1200" dirty="0" smtClean="0">
                          <a:solidFill>
                            <a:schemeClr val="tx1"/>
                          </a:solidFill>
                          <a:effectLst/>
                          <a:latin typeface="Arial" panose="020B0604020202020204" pitchFamily="34" charset="0"/>
                          <a:ea typeface="+mn-ea"/>
                          <a:cs typeface="Arial" panose="020B0604020202020204" pitchFamily="34" charset="0"/>
                        </a:rPr>
                        <a:t>8 862 612 (81.47%).</a:t>
                      </a:r>
                      <a:endParaRPr lang="en-US" sz="1800" kern="1200" dirty="0" smtClean="0">
                        <a:solidFill>
                          <a:schemeClr val="tx1"/>
                        </a:solidFill>
                        <a:effectLst/>
                        <a:latin typeface="Arial" panose="020B0604020202020204" pitchFamily="34" charset="0"/>
                        <a:ea typeface="+mn-ea"/>
                        <a:cs typeface="Arial" panose="020B0604020202020204" pitchFamily="34" charset="0"/>
                      </a:endParaRPr>
                    </a:p>
                    <a:p>
                      <a:pPr marL="342900" indent="-342900">
                        <a:buFont typeface="Wingdings" panose="05000000000000000000" pitchFamily="2" charset="2"/>
                        <a:buChar char="ü"/>
                      </a:pPr>
                      <a:r>
                        <a:rPr lang="en-ZA" sz="2000" kern="1200" dirty="0" smtClean="0">
                          <a:solidFill>
                            <a:schemeClr val="tx1"/>
                          </a:solidFill>
                          <a:effectLst/>
                          <a:latin typeface="Arial" panose="020B0604020202020204" pitchFamily="34" charset="0"/>
                          <a:ea typeface="+mn-ea"/>
                          <a:cs typeface="Arial" panose="020B0604020202020204" pitchFamily="34" charset="0"/>
                        </a:rPr>
                        <a:t>All the ‘green’ data has been shared with SAPO for loading as the information will be used for card swaps.</a:t>
                      </a:r>
                      <a:endParaRPr lang="en-US" sz="2000" dirty="0" smtClean="0">
                        <a:effectLst/>
                        <a:latin typeface="Arial" panose="020B0604020202020204" pitchFamily="34" charset="0"/>
                        <a:cs typeface="Arial" panose="020B0604020202020204" pitchFamily="34" charset="0"/>
                      </a:endParaRPr>
                    </a:p>
                  </a:txBody>
                  <a:tcPr marL="91443" marR="91443" marT="45713" marB="45713"/>
                </a:tc>
                <a:tc>
                  <a:txBody>
                    <a:bodyPr/>
                    <a:lstStyle/>
                    <a:p>
                      <a:pPr algn="just"/>
                      <a:endParaRPr lang="en-US" sz="2000" dirty="0" smtClean="0">
                        <a:effectLst/>
                        <a:latin typeface="Arial" panose="020B0604020202020204" pitchFamily="34" charset="0"/>
                        <a:cs typeface="Arial" panose="020B0604020202020204" pitchFamily="34" charset="0"/>
                      </a:endParaRPr>
                    </a:p>
                  </a:txBody>
                  <a:tcPr marL="91443" marR="91443" marT="45713" marB="45713">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Not applicable.</a:t>
                      </a:r>
                    </a:p>
                  </a:txBody>
                  <a:tcPr marL="91443" marR="91443" marT="45713" marB="45713"/>
                </a:tc>
              </a:tr>
            </a:tbl>
          </a:graphicData>
        </a:graphic>
      </p:graphicFrame>
      <p:sp>
        <p:nvSpPr>
          <p:cNvPr id="26641" name="Slide Number Placeholder 1"/>
          <p:cNvSpPr>
            <a:spLocks noGrp="1"/>
          </p:cNvSpPr>
          <p:nvPr>
            <p:ph type="sldNum" sz="quarter" idx="4294967295"/>
          </p:nvPr>
        </p:nvSpPr>
        <p:spPr>
          <a:xfrm>
            <a:off x="6553200" y="617220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B221BF6-106B-455D-8BD0-33D50E4BD5EF}" type="slidenum">
              <a:rPr lang="en-US" altLang="en-US" sz="1400" smtClean="0">
                <a:ea typeface="ＭＳ Ｐゴシック" pitchFamily="34" charset="-128"/>
              </a:rPr>
              <a:pPr>
                <a:spcBef>
                  <a:spcPct val="0"/>
                </a:spcBef>
                <a:buFontTx/>
                <a:buNone/>
              </a:pPr>
              <a:t>55</a:t>
            </a:fld>
            <a:endParaRPr lang="en-US" altLang="en-US" sz="1400" dirty="0" smtClean="0">
              <a:ea typeface="ＭＳ Ｐゴシック" pitchFamily="34" charset="-128"/>
            </a:endParaRPr>
          </a:p>
        </p:txBody>
      </p:sp>
    </p:spTree>
    <p:extLst>
      <p:ext uri="{BB962C8B-B14F-4D97-AF65-F5344CB8AC3E}">
        <p14:creationId xmlns:p14="http://schemas.microsoft.com/office/powerpoint/2010/main" xmlns="" val="20691218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61646" y="0"/>
            <a:ext cx="7444154" cy="1143000"/>
          </a:xfrm>
        </p:spPr>
        <p:txBody>
          <a:bodyPr>
            <a:normAutofit/>
          </a:bodyPr>
          <a:lstStyle/>
          <a:p>
            <a:r>
              <a:rPr lang="en-US" altLang="en-US" sz="3200" b="1" dirty="0" smtClean="0">
                <a:latin typeface="Arial" panose="020B0604020202020204" pitchFamily="34" charset="0"/>
                <a:cs typeface="Arial" panose="020B0604020202020204" pitchFamily="34" charset="0"/>
              </a:rPr>
              <a:t>Payment Administration</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6787744"/>
              </p:ext>
            </p:extLst>
          </p:nvPr>
        </p:nvGraphicFramePr>
        <p:xfrm>
          <a:off x="0" y="1143000"/>
          <a:ext cx="8915400" cy="5181599"/>
        </p:xfrm>
        <a:graphic>
          <a:graphicData uri="http://schemas.openxmlformats.org/drawingml/2006/table">
            <a:tbl>
              <a:tblPr firstRow="1" bandRow="1">
                <a:tableStyleId>{5940675A-B579-460E-94D1-54222C63F5DA}</a:tableStyleId>
              </a:tblPr>
              <a:tblGrid>
                <a:gridCol w="1447800"/>
                <a:gridCol w="4267200"/>
                <a:gridCol w="1087502"/>
                <a:gridCol w="2112898"/>
              </a:tblGrid>
              <a:tr h="1357076">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kern="1200" dirty="0" smtClean="0">
                          <a:solidFill>
                            <a:schemeClr val="tx1"/>
                          </a:solidFill>
                          <a:latin typeface="Arial" panose="020B0604020202020204" pitchFamily="34" charset="0"/>
                          <a:ea typeface="+mn-ea"/>
                          <a:cs typeface="Arial" panose="020B0604020202020204" pitchFamily="34" charset="0"/>
                        </a:rPr>
                        <a:t>Planned Target</a:t>
                      </a:r>
                      <a:endParaRPr lang="en-GB" sz="20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anose="020B0604020202020204" pitchFamily="34" charset="0"/>
                          <a:cs typeface="Arial" panose="020B0604020202020204" pitchFamily="34" charset="0"/>
                        </a:rPr>
                        <a:t>Actual achievement</a:t>
                      </a:r>
                      <a:endParaRPr lang="en-US" sz="2000" b="1" dirty="0" smtClean="0">
                        <a:solidFill>
                          <a:schemeClr val="tx1"/>
                        </a:solidFill>
                        <a:effectLst/>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Rating</a:t>
                      </a: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13" marB="45713">
                    <a:solidFill>
                      <a:srgbClr val="FFC000"/>
                    </a:solidFill>
                  </a:tcPr>
                </a:tc>
              </a:tr>
              <a:tr h="3824523">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Phasing in new service provider/s for social grant payments.</a:t>
                      </a:r>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13" marB="45713"/>
                </a:tc>
                <a:tc>
                  <a:txBody>
                    <a:bodyPr/>
                    <a:lstStyle/>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Phase-in and Phase-out plan developed and approved by SASSA EXCO.</a:t>
                      </a:r>
                    </a:p>
                    <a:p>
                      <a:pPr algn="just"/>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r>
                        <a:rPr lang="en-ZA" sz="2000" kern="1200" dirty="0" smtClean="0">
                          <a:solidFill>
                            <a:schemeClr val="tx1"/>
                          </a:solidFill>
                          <a:effectLst/>
                          <a:latin typeface="Arial" panose="020B0604020202020204" pitchFamily="34" charset="0"/>
                          <a:ea typeface="+mn-ea"/>
                          <a:cs typeface="Arial" panose="020B0604020202020204" pitchFamily="34" charset="0"/>
                        </a:rPr>
                        <a:t>SASSA signed a Government-to- Government Agreement with SAPO for the payment of social grants with effect from 01 April 2018. </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13" marB="45713"/>
                </a:tc>
                <a:tc>
                  <a:txBody>
                    <a:bodyPr/>
                    <a:lstStyle/>
                    <a:p>
                      <a:pPr algn="just"/>
                      <a:endParaRPr lang="en-US" sz="20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13" marB="45713">
                    <a:solidFill>
                      <a:srgbClr val="FFC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2000" kern="1200" dirty="0" smtClean="0">
                          <a:solidFill>
                            <a:schemeClr val="tx1"/>
                          </a:solidFill>
                          <a:effectLst/>
                          <a:latin typeface="Arial" panose="020B0604020202020204" pitchFamily="34" charset="0"/>
                          <a:ea typeface="+mn-ea"/>
                          <a:cs typeface="Arial" panose="020B0604020202020204" pitchFamily="34" charset="0"/>
                        </a:rPr>
                        <a:t>In line with the protocol agreement, the new service provider (SAPO) effective</a:t>
                      </a:r>
                      <a:r>
                        <a:rPr lang="en-ZA" sz="2000" kern="1200" baseline="0" dirty="0" smtClean="0">
                          <a:solidFill>
                            <a:schemeClr val="tx1"/>
                          </a:solidFill>
                          <a:effectLst/>
                          <a:latin typeface="Arial" panose="020B0604020202020204" pitchFamily="34" charset="0"/>
                          <a:ea typeface="+mn-ea"/>
                          <a:cs typeface="Arial" panose="020B0604020202020204" pitchFamily="34" charset="0"/>
                        </a:rPr>
                        <a:t> date fell in the new financial year – (1 April 2018).</a:t>
                      </a:r>
                      <a:endParaRPr lang="en-US" sz="2000" kern="120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713" marB="45713"/>
                </a:tc>
              </a:tr>
            </a:tbl>
          </a:graphicData>
        </a:graphic>
      </p:graphicFrame>
      <p:sp>
        <p:nvSpPr>
          <p:cNvPr id="26641"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B221BF6-106B-455D-8BD0-33D50E4BD5EF}" type="slidenum">
              <a:rPr lang="en-US" altLang="en-US" sz="1400" smtClean="0">
                <a:ea typeface="ＭＳ Ｐゴシック" pitchFamily="34" charset="-128"/>
              </a:rPr>
              <a:pPr>
                <a:spcBef>
                  <a:spcPct val="0"/>
                </a:spcBef>
                <a:buFontTx/>
                <a:buNone/>
              </a:pPr>
              <a:t>56</a:t>
            </a:fld>
            <a:endParaRPr lang="en-US" altLang="en-US" sz="1400" dirty="0" smtClean="0">
              <a:ea typeface="ＭＳ Ｐゴシック" pitchFamily="34" charset="-128"/>
            </a:endParaRPr>
          </a:p>
        </p:txBody>
      </p:sp>
    </p:spTree>
    <p:extLst>
      <p:ext uri="{BB962C8B-B14F-4D97-AF65-F5344CB8AC3E}">
        <p14:creationId xmlns:p14="http://schemas.microsoft.com/office/powerpoint/2010/main" xmlns="" val="7013939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61646" y="0"/>
            <a:ext cx="7444154" cy="533400"/>
          </a:xfrm>
        </p:spPr>
        <p:txBody>
          <a:bodyPr>
            <a:normAutofit fontScale="90000"/>
          </a:bodyPr>
          <a:lstStyle/>
          <a:p>
            <a:r>
              <a:rPr lang="en-US" altLang="en-US" sz="3200" b="1" dirty="0" smtClean="0">
                <a:latin typeface="Arial" panose="020B0604020202020204" pitchFamily="34" charset="0"/>
                <a:cs typeface="Arial" panose="020B0604020202020204" pitchFamily="34" charset="0"/>
              </a:rPr>
              <a:t>Payment Administration</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92731473"/>
              </p:ext>
            </p:extLst>
          </p:nvPr>
        </p:nvGraphicFramePr>
        <p:xfrm>
          <a:off x="0" y="533400"/>
          <a:ext cx="9144000" cy="6050280"/>
        </p:xfrm>
        <a:graphic>
          <a:graphicData uri="http://schemas.openxmlformats.org/drawingml/2006/table">
            <a:tbl>
              <a:tblPr firstRow="1" bandRow="1">
                <a:tableStyleId>{5940675A-B579-460E-94D1-54222C63F5DA}</a:tableStyleId>
              </a:tblPr>
              <a:tblGrid>
                <a:gridCol w="1828800"/>
                <a:gridCol w="4267200"/>
                <a:gridCol w="990600"/>
                <a:gridCol w="2057400"/>
              </a:tblGrid>
              <a:tr h="914400">
                <a:tc>
                  <a:txBody>
                    <a:bodyPr/>
                    <a:lstStyle/>
                    <a:p>
                      <a:pPr algn="ctr">
                        <a:spcBef>
                          <a:spcPts val="600"/>
                        </a:spcBef>
                        <a:spcAft>
                          <a:spcPts val="600"/>
                        </a:spcAft>
                      </a:pPr>
                      <a:r>
                        <a:rPr lang="en-US" sz="2400" b="1" dirty="0" smtClean="0">
                          <a:solidFill>
                            <a:schemeClr val="tx1"/>
                          </a:solidFill>
                          <a:latin typeface="Arial" panose="020B0604020202020204" pitchFamily="34" charset="0"/>
                          <a:cs typeface="Arial" panose="020B0604020202020204" pitchFamily="34" charset="0"/>
                        </a:rPr>
                        <a:t>Planned</a:t>
                      </a:r>
                      <a:r>
                        <a:rPr lang="en-US" sz="2400" b="1" baseline="0" dirty="0" smtClean="0">
                          <a:solidFill>
                            <a:schemeClr val="tx1"/>
                          </a:solidFill>
                          <a:latin typeface="Arial" panose="020B0604020202020204" pitchFamily="34" charset="0"/>
                          <a:cs typeface="Arial" panose="020B0604020202020204" pitchFamily="34" charset="0"/>
                        </a:rPr>
                        <a:t> Target</a:t>
                      </a:r>
                      <a:endParaRPr lang="en-GB" sz="2400" b="1" dirty="0">
                        <a:solidFill>
                          <a:schemeClr val="tx1"/>
                        </a:solidFill>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400" b="1" dirty="0" smtClean="0">
                          <a:solidFill>
                            <a:schemeClr val="tx1"/>
                          </a:solidFill>
                          <a:latin typeface="Arial" panose="020B0604020202020204" pitchFamily="34" charset="0"/>
                          <a:cs typeface="Arial" panose="020B0604020202020204" pitchFamily="34" charset="0"/>
                        </a:rPr>
                        <a:t>Actual achievement</a:t>
                      </a:r>
                      <a:endParaRPr lang="en-US" sz="2400" b="1" dirty="0" smtClean="0">
                        <a:solidFill>
                          <a:schemeClr val="tx1"/>
                        </a:solidFill>
                        <a:effectLst/>
                        <a:latin typeface="Arial" panose="020B0604020202020204" pitchFamily="34" charset="0"/>
                        <a:cs typeface="Arial" panose="020B0604020202020204" pitchFamily="34" charset="0"/>
                      </a:endParaRP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400" b="1" dirty="0" smtClean="0">
                          <a:solidFill>
                            <a:schemeClr val="tx1"/>
                          </a:solidFill>
                          <a:effectLst/>
                          <a:latin typeface="Arial" panose="020B0604020202020204" pitchFamily="34" charset="0"/>
                          <a:cs typeface="Arial" panose="020B0604020202020204" pitchFamily="34" charset="0"/>
                        </a:rPr>
                        <a:t>Rating</a:t>
                      </a:r>
                    </a:p>
                  </a:txBody>
                  <a:tcPr marL="91443" marR="91443" marT="45713" marB="45713">
                    <a:solidFill>
                      <a:srgbClr val="FFC000"/>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400" b="1" dirty="0" smtClean="0">
                          <a:solidFill>
                            <a:schemeClr val="tx1"/>
                          </a:solidFill>
                          <a:effectLst/>
                          <a:latin typeface="Arial" panose="020B0604020202020204" pitchFamily="34" charset="0"/>
                          <a:cs typeface="Arial" panose="020B0604020202020204" pitchFamily="34" charset="0"/>
                        </a:rPr>
                        <a:t>Reasons for under achievement</a:t>
                      </a:r>
                    </a:p>
                  </a:txBody>
                  <a:tcPr marL="91443" marR="91443" marT="45713" marB="45713">
                    <a:solidFill>
                      <a:srgbClr val="FFC000"/>
                    </a:solidFill>
                  </a:tcPr>
                </a:tc>
              </a:tr>
              <a:tr h="2362228">
                <a:tc>
                  <a:txBody>
                    <a:bodyPr/>
                    <a:lstStyle/>
                    <a:p>
                      <a:pPr algn="just"/>
                      <a:r>
                        <a:rPr lang="en-ZA" sz="1800" kern="1200" dirty="0" smtClean="0">
                          <a:solidFill>
                            <a:schemeClr val="tx1"/>
                          </a:solidFill>
                          <a:effectLst/>
                          <a:latin typeface="+mn-lt"/>
                          <a:ea typeface="+mn-ea"/>
                          <a:cs typeface="+mn-cs"/>
                        </a:rPr>
                        <a:t>Quarterly Reports (Affidavits) submitted  to the Constitutional Court in Compliance with Constitutional Court Order.</a:t>
                      </a:r>
                      <a:endParaRPr lang="en-US" sz="18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13" marB="45713"/>
                </a:tc>
                <a:tc>
                  <a:txBody>
                    <a:bodyPr/>
                    <a:lstStyle/>
                    <a:p>
                      <a:pPr marL="285750" indent="-285750" algn="just">
                        <a:buFont typeface="Wingdings" panose="05000000000000000000" pitchFamily="2" charset="2"/>
                        <a:buChar char="ü"/>
                      </a:pPr>
                      <a:r>
                        <a:rPr lang="en-ZA" sz="1800" kern="1200" dirty="0" smtClean="0">
                          <a:solidFill>
                            <a:schemeClr val="tx1"/>
                          </a:solidFill>
                          <a:effectLst/>
                          <a:latin typeface="+mn-lt"/>
                          <a:ea typeface="+mn-ea"/>
                          <a:cs typeface="+mn-cs"/>
                        </a:rPr>
                        <a:t>Four</a:t>
                      </a:r>
                      <a:r>
                        <a:rPr lang="en-ZA" sz="1800" kern="1200" baseline="0" dirty="0" smtClean="0">
                          <a:solidFill>
                            <a:schemeClr val="tx1"/>
                          </a:solidFill>
                          <a:effectLst/>
                          <a:latin typeface="+mn-lt"/>
                          <a:ea typeface="+mn-ea"/>
                          <a:cs typeface="+mn-cs"/>
                        </a:rPr>
                        <a:t> (</a:t>
                      </a:r>
                      <a:r>
                        <a:rPr lang="en-ZA" sz="1800" kern="1200" dirty="0" smtClean="0">
                          <a:solidFill>
                            <a:schemeClr val="tx1"/>
                          </a:solidFill>
                          <a:effectLst/>
                          <a:latin typeface="+mn-lt"/>
                          <a:ea typeface="+mn-ea"/>
                          <a:cs typeface="+mn-cs"/>
                        </a:rPr>
                        <a:t>4) Quarterly Reports (affidavits) submitted  to the Constitutional Court in compliance with Constitutional Court Order.</a:t>
                      </a:r>
                      <a:endParaRPr lang="en-GB" sz="1800" kern="1200" dirty="0" smtClean="0">
                        <a:solidFill>
                          <a:schemeClr val="tx1"/>
                        </a:solidFill>
                        <a:effectLst/>
                        <a:latin typeface="+mn-lt"/>
                        <a:ea typeface="+mn-ea"/>
                        <a:cs typeface="+mn-cs"/>
                      </a:endParaRPr>
                    </a:p>
                    <a:p>
                      <a:pPr marL="285750" indent="-285750" algn="just">
                        <a:buFont typeface="Wingdings" panose="05000000000000000000" pitchFamily="2" charset="2"/>
                        <a:buChar char="ü"/>
                      </a:pPr>
                      <a:r>
                        <a:rPr lang="en-GB" sz="1800" b="1" kern="1200" dirty="0" smtClean="0">
                          <a:solidFill>
                            <a:schemeClr val="tx1"/>
                          </a:solidFill>
                          <a:effectLst/>
                          <a:latin typeface="+mn-lt"/>
                          <a:ea typeface="+mn-ea"/>
                          <a:cs typeface="+mn-cs"/>
                        </a:rPr>
                        <a:t>In addition</a:t>
                      </a:r>
                      <a:r>
                        <a:rPr lang="en-GB" sz="1800" kern="1200" dirty="0" smtClean="0">
                          <a:solidFill>
                            <a:schemeClr val="tx1"/>
                          </a:solidFill>
                          <a:effectLst/>
                          <a:latin typeface="+mn-lt"/>
                          <a:ea typeface="+mn-ea"/>
                          <a:cs typeface="+mn-cs"/>
                        </a:rPr>
                        <a:t>, the Constitutional Court gave two directions in November 2017 (9 &amp; 29 November 2017) which required SASSA to report on a monthly basis on the implementation. Accordingly, SASSA filed affidavits on a monthly basis.</a:t>
                      </a:r>
                      <a:endParaRPr lang="en-US" sz="1800" kern="1200" dirty="0">
                        <a:solidFill>
                          <a:schemeClr val="tx1"/>
                        </a:solidFill>
                        <a:effectLst/>
                        <a:latin typeface="+mn-lt"/>
                        <a:ea typeface="+mn-ea"/>
                        <a:cs typeface="+mn-cs"/>
                      </a:endParaRPr>
                    </a:p>
                  </a:txBody>
                  <a:tcPr marL="91443" marR="91443" marT="45713" marB="45713"/>
                </a:tc>
                <a:tc>
                  <a:txBody>
                    <a:bodyPr/>
                    <a:lstStyle/>
                    <a:p>
                      <a:pPr lvl="0" algn="just"/>
                      <a:endParaRPr lang="en-US" sz="1800" kern="1200" dirty="0">
                        <a:solidFill>
                          <a:schemeClr val="tx1"/>
                        </a:solidFill>
                        <a:effectLst/>
                        <a:latin typeface="+mn-lt"/>
                        <a:ea typeface="+mn-ea"/>
                        <a:cs typeface="+mn-cs"/>
                      </a:endParaRPr>
                    </a:p>
                  </a:txBody>
                  <a:tcPr marL="91443" marR="91443" marT="45713" marB="45713">
                    <a:solidFill>
                      <a:schemeClr val="accent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tx1"/>
                          </a:solidFill>
                          <a:effectLst/>
                          <a:latin typeface="Arial" panose="020B0604020202020204" pitchFamily="34" charset="0"/>
                          <a:ea typeface="+mn-ea"/>
                          <a:cs typeface="Arial" panose="020B0604020202020204" pitchFamily="34" charset="0"/>
                        </a:rPr>
                        <a:t>Not applicable.</a:t>
                      </a:r>
                    </a:p>
                  </a:txBody>
                  <a:tcPr marL="91443" marR="91443" marT="45713" marB="45713"/>
                </a:tc>
              </a:tr>
              <a:tr h="1752628">
                <a:tc>
                  <a:txBody>
                    <a:bodyPr/>
                    <a:lstStyle/>
                    <a:p>
                      <a:pPr algn="just"/>
                      <a:r>
                        <a:rPr lang="en-ZA" sz="1800" kern="1200" dirty="0" smtClean="0">
                          <a:solidFill>
                            <a:schemeClr val="tx1"/>
                          </a:solidFill>
                          <a:effectLst/>
                          <a:latin typeface="+mn-lt"/>
                          <a:ea typeface="+mn-ea"/>
                          <a:cs typeface="+mn-cs"/>
                        </a:rPr>
                        <a:t>Alternative pay point model developed and approved.</a:t>
                      </a:r>
                      <a:endParaRPr lang="en-US" sz="1800" kern="1200" dirty="0">
                        <a:solidFill>
                          <a:schemeClr val="tx1"/>
                        </a:solidFill>
                        <a:effectLst/>
                        <a:latin typeface="Arial" panose="020B0604020202020204" pitchFamily="34" charset="0"/>
                        <a:ea typeface="+mn-ea"/>
                        <a:cs typeface="Arial" panose="020B0604020202020204" pitchFamily="34" charset="0"/>
                      </a:endParaRPr>
                    </a:p>
                  </a:txBody>
                  <a:tcPr marL="91443" marR="91443" marT="45713" marB="45713"/>
                </a:tc>
                <a:tc>
                  <a:txBody>
                    <a:bodyPr/>
                    <a:lstStyle/>
                    <a:p>
                      <a:pPr algn="just"/>
                      <a:r>
                        <a:rPr lang="en-ZA" sz="1800" kern="1200" dirty="0" smtClean="0">
                          <a:solidFill>
                            <a:schemeClr val="tx1"/>
                          </a:solidFill>
                          <a:effectLst/>
                          <a:latin typeface="+mn-lt"/>
                          <a:ea typeface="+mn-ea"/>
                          <a:cs typeface="+mn-cs"/>
                        </a:rPr>
                        <a:t>Model for the alternative pay point model was developed and approved by the CEO.  In addition, Provincial Working Groups (WC, FS, and KZN) were established</a:t>
                      </a:r>
                      <a:r>
                        <a:rPr lang="en-ZA" sz="1800" kern="1200" baseline="0" dirty="0" smtClean="0">
                          <a:solidFill>
                            <a:schemeClr val="tx1"/>
                          </a:solidFill>
                          <a:effectLst/>
                          <a:latin typeface="+mn-lt"/>
                          <a:ea typeface="+mn-ea"/>
                          <a:cs typeface="+mn-cs"/>
                        </a:rPr>
                        <a:t> and s</a:t>
                      </a:r>
                      <a:r>
                        <a:rPr lang="en-ZA" sz="1800" kern="1200" dirty="0" smtClean="0">
                          <a:solidFill>
                            <a:schemeClr val="tx1"/>
                          </a:solidFill>
                          <a:effectLst/>
                          <a:latin typeface="+mn-lt"/>
                          <a:ea typeface="+mn-ea"/>
                          <a:cs typeface="+mn-cs"/>
                        </a:rPr>
                        <a:t>takeholder meetings were convened.</a:t>
                      </a:r>
                      <a:endParaRPr lang="en-US" sz="1800" kern="1200" dirty="0">
                        <a:solidFill>
                          <a:schemeClr val="tx1"/>
                        </a:solidFill>
                        <a:effectLst/>
                        <a:latin typeface="+mn-lt"/>
                        <a:ea typeface="+mn-ea"/>
                        <a:cs typeface="+mn-cs"/>
                      </a:endParaRPr>
                    </a:p>
                  </a:txBody>
                  <a:tcPr marL="91443" marR="91443" marT="45713" marB="45713"/>
                </a:tc>
                <a:tc>
                  <a:txBody>
                    <a:bodyPr/>
                    <a:lstStyle/>
                    <a:p>
                      <a:pPr algn="just"/>
                      <a:endParaRPr lang="en-US" sz="1800" kern="1200" dirty="0">
                        <a:solidFill>
                          <a:schemeClr val="tx1"/>
                        </a:solidFill>
                        <a:effectLst/>
                        <a:latin typeface="+mn-lt"/>
                        <a:ea typeface="+mn-ea"/>
                        <a:cs typeface="+mn-cs"/>
                      </a:endParaRPr>
                    </a:p>
                  </a:txBody>
                  <a:tcPr marL="91443" marR="91443" marT="45713" marB="45713">
                    <a:solidFill>
                      <a:schemeClr val="accent6"/>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tx1"/>
                          </a:solidFill>
                          <a:effectLst/>
                          <a:latin typeface="Arial" panose="020B0604020202020204" pitchFamily="34" charset="0"/>
                          <a:ea typeface="+mn-ea"/>
                          <a:cs typeface="Arial" panose="020B0604020202020204" pitchFamily="34" charset="0"/>
                        </a:rPr>
                        <a:t>Not applicable.</a:t>
                      </a:r>
                    </a:p>
                  </a:txBody>
                  <a:tcPr marL="91443" marR="91443" marT="45713" marB="45713"/>
                </a:tc>
              </a:tr>
            </a:tbl>
          </a:graphicData>
        </a:graphic>
      </p:graphicFrame>
      <p:sp>
        <p:nvSpPr>
          <p:cNvPr id="26641" name="Slide Number Placeholder 1"/>
          <p:cNvSpPr>
            <a:spLocks noGrp="1"/>
          </p:cNvSpPr>
          <p:nvPr>
            <p:ph type="sldNum" sz="quarter" idx="4294967295"/>
          </p:nvPr>
        </p:nvSpPr>
        <p:spPr>
          <a:xfrm>
            <a:off x="6553200" y="6492875"/>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B221BF6-106B-455D-8BD0-33D50E4BD5EF}" type="slidenum">
              <a:rPr lang="en-US" altLang="en-US" sz="1400" smtClean="0">
                <a:ea typeface="ＭＳ Ｐゴシック" pitchFamily="34" charset="-128"/>
              </a:rPr>
              <a:pPr>
                <a:spcBef>
                  <a:spcPct val="0"/>
                </a:spcBef>
                <a:buFontTx/>
                <a:buNone/>
              </a:pPr>
              <a:t>57</a:t>
            </a:fld>
            <a:endParaRPr lang="en-US" altLang="en-US" sz="1400" dirty="0" smtClean="0">
              <a:ea typeface="ＭＳ Ｐゴシック" pitchFamily="34" charset="-128"/>
            </a:endParaRPr>
          </a:p>
        </p:txBody>
      </p:sp>
    </p:spTree>
    <p:extLst>
      <p:ext uri="{BB962C8B-B14F-4D97-AF65-F5344CB8AC3E}">
        <p14:creationId xmlns:p14="http://schemas.microsoft.com/office/powerpoint/2010/main" xmlns="" val="2839699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2667000"/>
            <a:ext cx="8686800" cy="2057400"/>
          </a:xfrm>
          <a:prstGeom prst="rect">
            <a:avLst/>
          </a:prstGeom>
          <a:solidFill>
            <a:srgbClr val="FFCC66"/>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ea typeface="ＭＳ Ｐゴシック" pitchFamily="48" charset="-128"/>
              </a:rPr>
              <a:t>2017/18 Annual Expenditure </a:t>
            </a:r>
            <a:r>
              <a:rPr lang="en-US" sz="5400" b="1" dirty="0">
                <a:ea typeface="ＭＳ Ｐゴシック" pitchFamily="48" charset="-128"/>
              </a:rPr>
              <a:t>R</a:t>
            </a:r>
            <a:r>
              <a:rPr lang="en-US" sz="5400" b="1" dirty="0" smtClean="0">
                <a:ea typeface="ＭＳ Ｐゴシック" pitchFamily="48" charset="-128"/>
              </a:rPr>
              <a:t>eport</a:t>
            </a:r>
            <a:endParaRPr lang="en-US" sz="5400" b="1" dirty="0">
              <a:ea typeface="ＭＳ Ｐゴシック" pitchFamily="48" charset="-128"/>
            </a:endParaRPr>
          </a:p>
        </p:txBody>
      </p:sp>
      <p:sp>
        <p:nvSpPr>
          <p:cNvPr id="2" name="Slide Number Placeholder 1"/>
          <p:cNvSpPr>
            <a:spLocks noGrp="1"/>
          </p:cNvSpPr>
          <p:nvPr>
            <p:ph type="sldNum" sz="quarter" idx="12"/>
          </p:nvPr>
        </p:nvSpPr>
        <p:spPr>
          <a:xfrm>
            <a:off x="6705600" y="6248400"/>
            <a:ext cx="2133600" cy="365125"/>
          </a:xfrm>
        </p:spPr>
        <p:txBody>
          <a:bodyPr/>
          <a:lstStyle/>
          <a:p>
            <a:pPr>
              <a:defRPr/>
            </a:pPr>
            <a:fld id="{F828ACF5-4EFC-4854-BB48-8AB55F16927E}" type="slidenum">
              <a:rPr lang="en-US" smtClean="0"/>
              <a:pPr>
                <a:defRPr/>
              </a:pPr>
              <a:t>58</a:t>
            </a:fld>
            <a:endParaRPr lang="en-US" dirty="0"/>
          </a:p>
        </p:txBody>
      </p:sp>
    </p:spTree>
    <p:extLst>
      <p:ext uri="{BB962C8B-B14F-4D97-AF65-F5344CB8AC3E}">
        <p14:creationId xmlns:p14="http://schemas.microsoft.com/office/powerpoint/2010/main" xmlns="" val="4865534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5123"/>
            <a:ext cx="8229600" cy="533400"/>
          </a:xfrm>
        </p:spPr>
        <p:txBody>
          <a:bodyPr>
            <a:noAutofit/>
          </a:bodyPr>
          <a:lstStyle/>
          <a:p>
            <a:r>
              <a:rPr lang="en-US" sz="3200" dirty="0"/>
              <a:t>2017/18 </a:t>
            </a:r>
            <a:r>
              <a:rPr lang="en-US" sz="3200" dirty="0" smtClean="0"/>
              <a:t>Expenditure outcome  </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1454160810"/>
              </p:ext>
            </p:extLst>
          </p:nvPr>
        </p:nvGraphicFramePr>
        <p:xfrm>
          <a:off x="76200" y="1371600"/>
          <a:ext cx="9066038" cy="4114800"/>
        </p:xfrm>
        <a:graphic>
          <a:graphicData uri="http://schemas.openxmlformats.org/presentationml/2006/ole">
            <p:oleObj spid="_x0000_s1172" name="Worksheet" r:id="rId4" imgW="5874954" imgH="2004306" progId="Excel.Sheet.12">
              <p:embed/>
            </p:oleObj>
          </a:graphicData>
        </a:graphic>
      </p:graphicFrame>
      <p:sp>
        <p:nvSpPr>
          <p:cNvPr id="4" name="Slide Number Placeholder 3"/>
          <p:cNvSpPr>
            <a:spLocks noGrp="1"/>
          </p:cNvSpPr>
          <p:nvPr>
            <p:ph type="sldNum" sz="quarter" idx="12"/>
          </p:nvPr>
        </p:nvSpPr>
        <p:spPr/>
        <p:txBody>
          <a:bodyPr/>
          <a:lstStyle/>
          <a:p>
            <a:fld id="{9D56938B-8917-4869-91D0-F9F507C443EE}" type="slidenum">
              <a:rPr lang="en-US" smtClean="0"/>
              <a:pPr/>
              <a:t>59</a:t>
            </a:fld>
            <a:endParaRPr lang="en-US"/>
          </a:p>
        </p:txBody>
      </p:sp>
    </p:spTree>
    <p:extLst>
      <p:ext uri="{BB962C8B-B14F-4D97-AF65-F5344CB8AC3E}">
        <p14:creationId xmlns:p14="http://schemas.microsoft.com/office/powerpoint/2010/main" xmlns="" val="75639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6331" y="1901959"/>
            <a:ext cx="8343900" cy="547267"/>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smtClean="0">
                <a:solidFill>
                  <a:srgbClr val="EEA521"/>
                </a:solidFill>
                <a:latin typeface="Arial" panose="020B0604020202020204" pitchFamily="34" charset="0"/>
                <a:cs typeface="Arial" panose="020B0604020202020204" pitchFamily="34" charset="0"/>
              </a:rPr>
              <a:t>Vision</a:t>
            </a:r>
            <a:endParaRPr lang="en-US" sz="3200" b="1" dirty="0">
              <a:solidFill>
                <a:srgbClr val="FFC000"/>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342900" y="2646362"/>
            <a:ext cx="8343900" cy="3893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defRPr/>
            </a:pPr>
            <a:r>
              <a:rPr lang="en-GB" sz="2400" dirty="0">
                <a:latin typeface="Arial" panose="020B0604020202020204" pitchFamily="34" charset="0"/>
                <a:ea typeface="ＭＳ Ｐゴシック" pitchFamily="34" charset="-128"/>
                <a:cs typeface="Arial" panose="020B0604020202020204" pitchFamily="34" charset="0"/>
              </a:rPr>
              <a:t>“</a:t>
            </a:r>
            <a:r>
              <a:rPr lang="en-US" sz="2400" dirty="0">
                <a:latin typeface="Arial" panose="020B0604020202020204" pitchFamily="34" charset="0"/>
                <a:ea typeface="ＭＳ Ｐゴシック" pitchFamily="34" charset="-128"/>
                <a:cs typeface="Arial" panose="020B0604020202020204" pitchFamily="34" charset="0"/>
              </a:rPr>
              <a:t>A leader in the delivery of social security services</a:t>
            </a:r>
            <a:r>
              <a:rPr lang="en-GB" sz="2400" dirty="0">
                <a:latin typeface="Arial" panose="020B0604020202020204" pitchFamily="34" charset="0"/>
                <a:ea typeface="ＭＳ Ｐゴシック" pitchFamily="34" charset="-128"/>
                <a:cs typeface="Arial" panose="020B0604020202020204" pitchFamily="34" charset="0"/>
              </a:rPr>
              <a:t>” </a:t>
            </a:r>
            <a:endParaRPr lang="en-US" sz="2400" dirty="0">
              <a:latin typeface="Arial" panose="020B0604020202020204" pitchFamily="34" charset="0"/>
              <a:ea typeface="ＭＳ Ｐゴシック" pitchFamily="34" charset="-128"/>
              <a:cs typeface="Arial" panose="020B0604020202020204" pitchFamily="34" charset="0"/>
            </a:endParaRPr>
          </a:p>
        </p:txBody>
      </p:sp>
      <p:sp>
        <p:nvSpPr>
          <p:cNvPr id="4" name="Rectangle 4"/>
          <p:cNvSpPr>
            <a:spLocks noChangeArrowheads="1"/>
          </p:cNvSpPr>
          <p:nvPr/>
        </p:nvSpPr>
        <p:spPr bwMode="auto">
          <a:xfrm>
            <a:off x="609600" y="3275474"/>
            <a:ext cx="8343900" cy="3429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altLang="en-US" sz="3200" b="1" dirty="0" smtClean="0">
                <a:solidFill>
                  <a:srgbClr val="EEA521"/>
                </a:solidFill>
                <a:latin typeface="Arial" panose="020B0604020202020204" pitchFamily="34" charset="0"/>
                <a:cs typeface="Arial" panose="020B0604020202020204" pitchFamily="34" charset="0"/>
              </a:rPr>
              <a:t>Mission</a:t>
            </a:r>
            <a:endParaRPr lang="en-US" sz="2400" b="1" dirty="0">
              <a:solidFill>
                <a:srgbClr val="FFC000"/>
              </a:solidFill>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427892" y="3897345"/>
            <a:ext cx="8515350" cy="726678"/>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68458" tIns="34230" rIns="68458" bIns="34230"/>
          <a:lstStyle/>
          <a:p>
            <a:pPr algn="ctr" eaLnBrk="0" hangingPunct="0"/>
            <a:r>
              <a:rPr lang="en-ZA" sz="2400" dirty="0">
                <a:latin typeface="Arial" panose="020B0604020202020204" pitchFamily="34" charset="0"/>
                <a:cs typeface="Arial" panose="020B0604020202020204" pitchFamily="34" charset="0"/>
              </a:rPr>
              <a:t>To administer social security services to eligible children, older persons and people with disabilities.</a:t>
            </a:r>
            <a:endParaRPr lang="en-US" sz="2400" dirty="0">
              <a:latin typeface="Arial" panose="020B0604020202020204" pitchFamily="34" charset="0"/>
              <a:ea typeface="ＭＳ Ｐゴシック" pitchFamily="34" charset="-128"/>
              <a:cs typeface="Arial" panose="020B0604020202020204" pitchFamily="34" charset="0"/>
            </a:endParaRPr>
          </a:p>
        </p:txBody>
      </p:sp>
      <p:sp>
        <p:nvSpPr>
          <p:cNvPr id="7" name="Title 1"/>
          <p:cNvSpPr txBox="1">
            <a:spLocks/>
          </p:cNvSpPr>
          <p:nvPr/>
        </p:nvSpPr>
        <p:spPr bwMode="auto">
          <a:xfrm>
            <a:off x="628650" y="5006578"/>
            <a:ext cx="8286750"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3200" b="1" dirty="0" smtClean="0">
                <a:solidFill>
                  <a:srgbClr val="EEA521"/>
                </a:solidFill>
                <a:cs typeface="Arial" panose="020B0604020202020204" pitchFamily="34" charset="0"/>
              </a:rPr>
              <a:t>SASSA’s Slogan</a:t>
            </a:r>
            <a:endParaRPr lang="en-US" sz="3200" dirty="0">
              <a:solidFill>
                <a:srgbClr val="FFC000"/>
              </a:solidFill>
            </a:endParaRPr>
          </a:p>
        </p:txBody>
      </p:sp>
      <p:sp>
        <p:nvSpPr>
          <p:cNvPr id="8" name="Content Placeholder 2"/>
          <p:cNvSpPr txBox="1">
            <a:spLocks/>
          </p:cNvSpPr>
          <p:nvPr/>
        </p:nvSpPr>
        <p:spPr>
          <a:xfrm>
            <a:off x="228600" y="5600700"/>
            <a:ext cx="8458200" cy="876300"/>
          </a:xfrm>
          <a:prstGeom prst="rect">
            <a:avLst/>
          </a:prstGeom>
        </p:spPr>
        <p:txBody>
          <a:bodyPr lIns="68458" tIns="34230" rIns="68458" bIns="34230"/>
          <a:lstStyle>
            <a:defPPr>
              <a:defRPr lang="en-US"/>
            </a:defPPr>
            <a:lvl1pPr algn="ctr" eaLnBrk="0" hangingPunct="0">
              <a:defRPr sz="2400">
                <a:latin typeface="+mn-lt"/>
                <a:ea typeface="ＭＳ Ｐゴシック" pitchFamily="34" charset="-128"/>
                <a:cs typeface="+mn-cs"/>
              </a:defRPr>
            </a:lvl1pPr>
          </a:lstStyle>
          <a:p>
            <a:r>
              <a:rPr lang="en-GB" dirty="0">
                <a:latin typeface="Arial" panose="020B0604020202020204" pitchFamily="34" charset="0"/>
                <a:cs typeface="Arial" panose="020B0604020202020204" pitchFamily="34" charset="0"/>
              </a:rPr>
              <a:t>Paying the right social </a:t>
            </a:r>
            <a:r>
              <a:rPr lang="en-GB" dirty="0" smtClean="0">
                <a:latin typeface="Arial" panose="020B0604020202020204" pitchFamily="34" charset="0"/>
                <a:cs typeface="Arial" panose="020B0604020202020204" pitchFamily="34" charset="0"/>
              </a:rPr>
              <a:t>grant, </a:t>
            </a:r>
            <a:r>
              <a:rPr lang="en-GB" dirty="0">
                <a:latin typeface="Arial" panose="020B0604020202020204" pitchFamily="34" charset="0"/>
                <a:cs typeface="Arial" panose="020B0604020202020204" pitchFamily="34" charset="0"/>
              </a:rPr>
              <a:t>to the right </a:t>
            </a:r>
            <a:r>
              <a:rPr lang="en-GB" dirty="0" smtClean="0">
                <a:latin typeface="Arial" panose="020B0604020202020204" pitchFamily="34" charset="0"/>
                <a:cs typeface="Arial" panose="020B0604020202020204" pitchFamily="34" charset="0"/>
              </a:rPr>
              <a:t>person, </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the right time and place. NJALO!</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9" name="Title 1"/>
          <p:cNvSpPr txBox="1">
            <a:spLocks/>
          </p:cNvSpPr>
          <p:nvPr/>
        </p:nvSpPr>
        <p:spPr>
          <a:xfrm>
            <a:off x="228600" y="639762"/>
            <a:ext cx="8686800" cy="884238"/>
          </a:xfrm>
          <a:prstGeom prst="rect">
            <a:avLst/>
          </a:prstGeom>
          <a:solidFill>
            <a:schemeClr val="accent4"/>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rial" panose="020B0604020202020204" pitchFamily="34" charset="0"/>
                <a:cs typeface="Arial" panose="020B0604020202020204" pitchFamily="34" charset="0"/>
              </a:rPr>
              <a:t>Overview</a:t>
            </a:r>
          </a:p>
        </p:txBody>
      </p:sp>
      <p:sp>
        <p:nvSpPr>
          <p:cNvPr id="5" name="Slide Number Placeholder 4"/>
          <p:cNvSpPr>
            <a:spLocks noGrp="1"/>
          </p:cNvSpPr>
          <p:nvPr>
            <p:ph type="sldNum" sz="quarter" idx="12"/>
          </p:nvPr>
        </p:nvSpPr>
        <p:spPr/>
        <p:txBody>
          <a:bodyPr/>
          <a:lstStyle/>
          <a:p>
            <a:fld id="{9D56938B-8917-4869-91D0-F9F507C443EE}" type="slidenum">
              <a:rPr lang="en-US" smtClean="0"/>
              <a:pPr/>
              <a:t>6</a:t>
            </a:fld>
            <a:endParaRPr lang="en-US"/>
          </a:p>
        </p:txBody>
      </p:sp>
    </p:spTree>
    <p:extLst>
      <p:ext uri="{BB962C8B-B14F-4D97-AF65-F5344CB8AC3E}">
        <p14:creationId xmlns:p14="http://schemas.microsoft.com/office/powerpoint/2010/main" xmlns="" val="42420534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 on programmes</a:t>
            </a:r>
            <a:endParaRPr lang="en-US" dirty="0"/>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60</a:t>
            </a:fld>
            <a:endParaRPr lang="en-US">
              <a:solidFill>
                <a:prstClr val="black">
                  <a:tint val="75000"/>
                </a:prstClr>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xmlns="" val="2202112409"/>
              </p:ext>
            </p:extLst>
          </p:nvPr>
        </p:nvGraphicFramePr>
        <p:xfrm>
          <a:off x="0" y="1752600"/>
          <a:ext cx="9067800" cy="2338387"/>
        </p:xfrm>
        <a:graphic>
          <a:graphicData uri="http://schemas.openxmlformats.org/presentationml/2006/ole">
            <p:oleObj spid="_x0000_s2195" name="Worksheet" r:id="rId3" imgW="7362814" imgH="1781296" progId="Excel.Sheet.12">
              <p:embed/>
            </p:oleObj>
          </a:graphicData>
        </a:graphic>
      </p:graphicFrame>
    </p:spTree>
    <p:extLst>
      <p:ext uri="{BB962C8B-B14F-4D97-AF65-F5344CB8AC3E}">
        <p14:creationId xmlns:p14="http://schemas.microsoft.com/office/powerpoint/2010/main" xmlns="" val="12785079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Narrative on the expenditure outcome</a:t>
            </a:r>
            <a:endParaRPr lang="en-US" sz="3200" dirty="0"/>
          </a:p>
        </p:txBody>
      </p:sp>
      <p:sp>
        <p:nvSpPr>
          <p:cNvPr id="3" name="Content Placeholder 2"/>
          <p:cNvSpPr>
            <a:spLocks noGrp="1"/>
          </p:cNvSpPr>
          <p:nvPr>
            <p:ph idx="1"/>
          </p:nvPr>
        </p:nvSpPr>
        <p:spPr>
          <a:xfrm>
            <a:off x="304800" y="1600200"/>
            <a:ext cx="8229600" cy="4525963"/>
          </a:xfrm>
        </p:spPr>
        <p:txBody>
          <a:bodyPr>
            <a:normAutofit fontScale="77500" lnSpcReduction="20000"/>
          </a:bodyPr>
          <a:lstStyle/>
          <a:p>
            <a:r>
              <a:rPr lang="en-US" sz="3100" b="1" dirty="0" smtClean="0">
                <a:latin typeface="Arial" panose="020B0604020202020204" pitchFamily="34" charset="0"/>
                <a:cs typeface="Arial" panose="020B0604020202020204" pitchFamily="34" charset="0"/>
              </a:rPr>
              <a:t>Compensation of employees</a:t>
            </a:r>
          </a:p>
          <a:p>
            <a:pPr lvl="1" algn="just"/>
            <a:r>
              <a:rPr lang="en-US" sz="2800" dirty="0" smtClean="0">
                <a:latin typeface="Arial" panose="020B0604020202020204" pitchFamily="34" charset="0"/>
                <a:cs typeface="Arial" panose="020B0604020202020204" pitchFamily="34" charset="0"/>
              </a:rPr>
              <a:t>Underspending on the item was 5% due to unfilled posts.</a:t>
            </a:r>
          </a:p>
          <a:p>
            <a:pPr lvl="1" algn="just"/>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following senior management positions </a:t>
            </a:r>
            <a:r>
              <a:rPr lang="en-US" sz="2800" dirty="0" smtClean="0">
                <a:latin typeface="Arial" panose="020B0604020202020204" pitchFamily="34" charset="0"/>
                <a:cs typeface="Arial" panose="020B0604020202020204" pitchFamily="34" charset="0"/>
              </a:rPr>
              <a:t>were among the posts not </a:t>
            </a:r>
            <a:r>
              <a:rPr lang="en-US" sz="2800" dirty="0">
                <a:latin typeface="Arial" panose="020B0604020202020204" pitchFamily="34" charset="0"/>
                <a:cs typeface="Arial" panose="020B0604020202020204" pitchFamily="34" charset="0"/>
              </a:rPr>
              <a:t>filled by 31 March 2018: </a:t>
            </a:r>
          </a:p>
          <a:p>
            <a:pPr lvl="2" algn="just">
              <a:buFont typeface="Wingdings" panose="05000000000000000000" pitchFamily="2" charset="2"/>
              <a:buChar char="ü"/>
            </a:pPr>
            <a:r>
              <a:rPr lang="en-US" sz="2800" dirty="0" smtClean="0">
                <a:latin typeface="Arial" panose="020B0604020202020204" pitchFamily="34" charset="0"/>
                <a:cs typeface="Arial" panose="020B0604020202020204" pitchFamily="34" charset="0"/>
              </a:rPr>
              <a:t>Chief </a:t>
            </a:r>
            <a:r>
              <a:rPr lang="en-US" sz="2800" dirty="0">
                <a:latin typeface="Arial" panose="020B0604020202020204" pitchFamily="34" charset="0"/>
                <a:cs typeface="Arial" panose="020B0604020202020204" pitchFamily="34" charset="0"/>
              </a:rPr>
              <a:t>Executive </a:t>
            </a:r>
            <a:r>
              <a:rPr lang="en-US" sz="2800" dirty="0" smtClean="0">
                <a:latin typeface="Arial" panose="020B0604020202020204" pitchFamily="34" charset="0"/>
                <a:cs typeface="Arial" panose="020B0604020202020204" pitchFamily="34" charset="0"/>
              </a:rPr>
              <a:t>Officer (Occupied on an acting capacity), </a:t>
            </a:r>
            <a:endParaRPr lang="en-US" sz="2800" dirty="0">
              <a:latin typeface="Arial" panose="020B0604020202020204" pitchFamily="34" charset="0"/>
              <a:cs typeface="Arial" panose="020B0604020202020204" pitchFamily="34" charset="0"/>
            </a:endParaRPr>
          </a:p>
          <a:p>
            <a:pPr lvl="2" algn="just">
              <a:buFont typeface="Wingdings" panose="05000000000000000000" pitchFamily="2" charset="2"/>
              <a:buChar char="ü"/>
            </a:pPr>
            <a:r>
              <a:rPr lang="en-US" sz="2800" dirty="0" smtClean="0">
                <a:latin typeface="Arial" panose="020B0604020202020204" pitchFamily="34" charset="0"/>
                <a:cs typeface="Arial" panose="020B0604020202020204" pitchFamily="34" charset="0"/>
              </a:rPr>
              <a:t>Executive </a:t>
            </a:r>
            <a:r>
              <a:rPr lang="en-US" sz="2800" dirty="0">
                <a:latin typeface="Arial" panose="020B0604020202020204" pitchFamily="34" charset="0"/>
                <a:cs typeface="Arial" panose="020B0604020202020204" pitchFamily="34" charset="0"/>
              </a:rPr>
              <a:t>Manager Corporate services,</a:t>
            </a:r>
          </a:p>
          <a:p>
            <a:pPr lvl="2" algn="just">
              <a:buFont typeface="Wingdings" panose="05000000000000000000" pitchFamily="2" charset="2"/>
              <a:buChar char="ü"/>
            </a:pPr>
            <a:r>
              <a:rPr lang="en-US" sz="2800" dirty="0" smtClean="0">
                <a:latin typeface="Arial" panose="020B0604020202020204" pitchFamily="34" charset="0"/>
                <a:cs typeface="Arial" panose="020B0604020202020204" pitchFamily="34" charset="0"/>
              </a:rPr>
              <a:t>Chief </a:t>
            </a:r>
            <a:r>
              <a:rPr lang="en-US" sz="2800" dirty="0">
                <a:latin typeface="Arial" panose="020B0604020202020204" pitchFamily="34" charset="0"/>
                <a:cs typeface="Arial" panose="020B0604020202020204" pitchFamily="34" charset="0"/>
              </a:rPr>
              <a:t>Operations Officer,</a:t>
            </a:r>
          </a:p>
          <a:p>
            <a:pPr lvl="2" algn="just">
              <a:buFont typeface="Wingdings" panose="05000000000000000000" pitchFamily="2" charset="2"/>
              <a:buChar char="ü"/>
            </a:pPr>
            <a:r>
              <a:rPr lang="en-US" sz="2800" dirty="0" smtClean="0">
                <a:latin typeface="Arial" panose="020B0604020202020204" pitchFamily="34" charset="0"/>
                <a:cs typeface="Arial" panose="020B0604020202020204" pitchFamily="34" charset="0"/>
              </a:rPr>
              <a:t>Regional </a:t>
            </a:r>
            <a:r>
              <a:rPr lang="en-US" sz="2800" dirty="0">
                <a:latin typeface="Arial" panose="020B0604020202020204" pitchFamily="34" charset="0"/>
                <a:cs typeface="Arial" panose="020B0604020202020204" pitchFamily="34" charset="0"/>
              </a:rPr>
              <a:t>Executive Managers for Limpopo, Northern Cape, Free </a:t>
            </a:r>
            <a:r>
              <a:rPr lang="en-US" sz="2800" dirty="0" smtClean="0">
                <a:latin typeface="Arial" panose="020B0604020202020204" pitchFamily="34" charset="0"/>
                <a:cs typeface="Arial" panose="020B0604020202020204" pitchFamily="34" charset="0"/>
              </a:rPr>
              <a:t>State, Mpumalanga </a:t>
            </a:r>
            <a:r>
              <a:rPr lang="en-US" sz="2800" dirty="0">
                <a:latin typeface="Arial" panose="020B0604020202020204" pitchFamily="34" charset="0"/>
                <a:cs typeface="Arial" panose="020B0604020202020204" pitchFamily="34" charset="0"/>
              </a:rPr>
              <a:t>and Western Cape </a:t>
            </a:r>
            <a:r>
              <a:rPr lang="en-US" sz="2800" dirty="0" smtClean="0">
                <a:latin typeface="Arial" panose="020B0604020202020204" pitchFamily="34" charset="0"/>
                <a:cs typeface="Arial" panose="020B0604020202020204" pitchFamily="34" charset="0"/>
              </a:rPr>
              <a:t>regions which are occupied on an acting capacity. </a:t>
            </a:r>
            <a:endParaRPr lang="en-US" sz="2800"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61</a:t>
            </a:fld>
            <a:endParaRPr lang="en-US">
              <a:solidFill>
                <a:prstClr val="black">
                  <a:tint val="75000"/>
                </a:prstClr>
              </a:solidFill>
            </a:endParaRPr>
          </a:p>
        </p:txBody>
      </p:sp>
    </p:spTree>
    <p:extLst>
      <p:ext uri="{BB962C8B-B14F-4D97-AF65-F5344CB8AC3E}">
        <p14:creationId xmlns:p14="http://schemas.microsoft.com/office/powerpoint/2010/main" xmlns="" val="12298794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sz="3200" dirty="0"/>
              <a:t>Narrative on the expenditure outcome</a:t>
            </a:r>
          </a:p>
        </p:txBody>
      </p:sp>
      <p:sp>
        <p:nvSpPr>
          <p:cNvPr id="3" name="Content Placeholder 2"/>
          <p:cNvSpPr>
            <a:spLocks noGrp="1"/>
          </p:cNvSpPr>
          <p:nvPr>
            <p:ph idx="1"/>
          </p:nvPr>
        </p:nvSpPr>
        <p:spPr>
          <a:xfrm>
            <a:off x="457200" y="1600200"/>
            <a:ext cx="8229600" cy="4756150"/>
          </a:xfrm>
        </p:spPr>
        <p:txBody>
          <a:bodyPr>
            <a:normAutofit fontScale="85000" lnSpcReduction="10000"/>
          </a:bodyPr>
          <a:lstStyle/>
          <a:p>
            <a:r>
              <a:rPr lang="en-US" sz="2600" b="1" dirty="0" smtClean="0">
                <a:latin typeface="Arial" panose="020B0604020202020204" pitchFamily="34" charset="0"/>
                <a:cs typeface="Arial" panose="020B0604020202020204" pitchFamily="34" charset="0"/>
              </a:rPr>
              <a:t>Goods and services</a:t>
            </a:r>
          </a:p>
          <a:p>
            <a:pPr lvl="1" algn="just"/>
            <a:r>
              <a:rPr lang="en-US" dirty="0">
                <a:latin typeface="Arial" panose="020B0604020202020204" pitchFamily="34" charset="0"/>
                <a:cs typeface="Arial" panose="020B0604020202020204" pitchFamily="34" charset="0"/>
              </a:rPr>
              <a:t>The significant underspending on goods and services was on:</a:t>
            </a:r>
          </a:p>
          <a:p>
            <a:pPr lvl="1" algn="just"/>
            <a:r>
              <a:rPr lang="en-GB" b="1" dirty="0">
                <a:latin typeface="Arial" panose="020B0604020202020204" pitchFamily="34" charset="0"/>
                <a:cs typeface="Arial" panose="020B0604020202020204" pitchFamily="34" charset="0"/>
              </a:rPr>
              <a:t>Consultants:</a:t>
            </a:r>
            <a:r>
              <a:rPr lang="en-GB" dirty="0">
                <a:latin typeface="Arial" panose="020B0604020202020204" pitchFamily="34" charset="0"/>
                <a:cs typeface="Arial" panose="020B0604020202020204" pitchFamily="34" charset="0"/>
              </a:rPr>
              <a:t> The underspending on this item </a:t>
            </a:r>
            <a:r>
              <a:rPr lang="en-GB" dirty="0" smtClean="0">
                <a:latin typeface="Arial" panose="020B0604020202020204" pitchFamily="34" charset="0"/>
                <a:cs typeface="Arial" panose="020B0604020202020204" pitchFamily="34" charset="0"/>
              </a:rPr>
              <a:t>was on </a:t>
            </a:r>
            <a:r>
              <a:rPr lang="en-GB" dirty="0">
                <a:latin typeface="Arial" panose="020B0604020202020204" pitchFamily="34" charset="0"/>
                <a:cs typeface="Arial" panose="020B0604020202020204" pitchFamily="34" charset="0"/>
              </a:rPr>
              <a:t>the </a:t>
            </a:r>
            <a:r>
              <a:rPr lang="en-GB" dirty="0" smtClean="0">
                <a:latin typeface="Arial" panose="020B0604020202020204" pitchFamily="34" charset="0"/>
                <a:cs typeface="Arial" panose="020B0604020202020204" pitchFamily="34" charset="0"/>
              </a:rPr>
              <a:t>allocation for </a:t>
            </a:r>
            <a:r>
              <a:rPr lang="en-GB" dirty="0">
                <a:latin typeface="Arial" panose="020B0604020202020204" pitchFamily="34" charset="0"/>
                <a:cs typeface="Arial" panose="020B0604020202020204" pitchFamily="34" charset="0"/>
              </a:rPr>
              <a:t>fraud </a:t>
            </a:r>
            <a:r>
              <a:rPr lang="en-GB" dirty="0" smtClean="0">
                <a:latin typeface="Arial" panose="020B0604020202020204" pitchFamily="34" charset="0"/>
                <a:cs typeface="Arial" panose="020B0604020202020204" pitchFamily="34" charset="0"/>
              </a:rPr>
              <a:t>investigations since the activities have been insourced. Previously the work was contracted to the </a:t>
            </a:r>
            <a:r>
              <a:rPr lang="en-GB" dirty="0" err="1" smtClean="0">
                <a:latin typeface="Arial" panose="020B0604020202020204" pitchFamily="34" charset="0"/>
                <a:cs typeface="Arial" panose="020B0604020202020204" pitchFamily="34" charset="0"/>
              </a:rPr>
              <a:t>SAB&amp;T</a:t>
            </a:r>
            <a:r>
              <a:rPr lang="en-GB" dirty="0" smtClean="0">
                <a:latin typeface="Arial" panose="020B0604020202020204" pitchFamily="34" charset="0"/>
                <a:cs typeface="Arial" panose="020B0604020202020204" pitchFamily="34" charset="0"/>
              </a:rPr>
              <a:t>. </a:t>
            </a:r>
          </a:p>
          <a:p>
            <a:pPr lvl="1" algn="just"/>
            <a:r>
              <a:rPr lang="en-GB" dirty="0" smtClean="0">
                <a:latin typeface="Arial" panose="020B0604020202020204" pitchFamily="34" charset="0"/>
                <a:cs typeface="Arial" panose="020B0604020202020204" pitchFamily="34" charset="0"/>
              </a:rPr>
              <a:t>C</a:t>
            </a:r>
            <a:r>
              <a:rPr lang="en-GB" b="1" dirty="0" smtClean="0">
                <a:latin typeface="Arial" panose="020B0604020202020204" pitchFamily="34" charset="0"/>
                <a:cs typeface="Arial" panose="020B0604020202020204" pitchFamily="34" charset="0"/>
              </a:rPr>
              <a:t>ommunication: </a:t>
            </a:r>
            <a:r>
              <a:rPr lang="en-US" dirty="0" smtClean="0">
                <a:latin typeface="Arial" panose="020B0604020202020204" pitchFamily="34" charset="0"/>
                <a:cs typeface="Arial" panose="020B0604020202020204" pitchFamily="34" charset="0"/>
              </a:rPr>
              <a:t>Expenditure </a:t>
            </a:r>
            <a:r>
              <a:rPr lang="en-US" dirty="0">
                <a:latin typeface="Arial" panose="020B0604020202020204" pitchFamily="34" charset="0"/>
                <a:cs typeface="Arial" panose="020B0604020202020204" pitchFamily="34" charset="0"/>
              </a:rPr>
              <a:t>on the </a:t>
            </a:r>
            <a:r>
              <a:rPr lang="en-US" dirty="0" smtClean="0">
                <a:latin typeface="Arial" panose="020B0604020202020204" pitchFamily="34" charset="0"/>
                <a:cs typeface="Arial" panose="020B0604020202020204" pitchFamily="34" charset="0"/>
              </a:rPr>
              <a:t>sub-item </a:t>
            </a:r>
            <a:r>
              <a:rPr lang="en-US" dirty="0">
                <a:latin typeface="Arial" panose="020B0604020202020204" pitchFamily="34" charset="0"/>
                <a:cs typeface="Arial" panose="020B0604020202020204" pitchFamily="34" charset="0"/>
              </a:rPr>
              <a:t>telephones </a:t>
            </a:r>
            <a:r>
              <a:rPr lang="en-US" dirty="0" smtClean="0">
                <a:latin typeface="Arial" panose="020B0604020202020204" pitchFamily="34" charset="0"/>
                <a:cs typeface="Arial" panose="020B0604020202020204" pitchFamily="34" charset="0"/>
              </a:rPr>
              <a:t>was lower than projected. </a:t>
            </a:r>
            <a:r>
              <a:rPr lang="en-US" dirty="0">
                <a:latin typeface="Arial" panose="020B0604020202020204" pitchFamily="34" charset="0"/>
                <a:cs typeface="Arial" panose="020B0604020202020204" pitchFamily="34" charset="0"/>
              </a:rPr>
              <a:t>This expenditure is mainly driven by the extent of the utilisation of the </a:t>
            </a:r>
            <a:r>
              <a:rPr lang="en-US" dirty="0" smtClean="0">
                <a:latin typeface="Arial" panose="020B0604020202020204" pitchFamily="34" charset="0"/>
                <a:cs typeface="Arial" panose="020B0604020202020204" pitchFamily="34" charset="0"/>
              </a:rPr>
              <a:t>telephones/cellphones. The telephone </a:t>
            </a:r>
            <a:r>
              <a:rPr lang="en-US" dirty="0">
                <a:latin typeface="Arial" panose="020B0604020202020204" pitchFamily="34" charset="0"/>
                <a:cs typeface="Arial" panose="020B0604020202020204" pitchFamily="34" charset="0"/>
              </a:rPr>
              <a:t>management system </a:t>
            </a:r>
            <a:r>
              <a:rPr lang="en-US" dirty="0" smtClean="0">
                <a:latin typeface="Arial" panose="020B0604020202020204" pitchFamily="34" charset="0"/>
                <a:cs typeface="Arial" panose="020B0604020202020204" pitchFamily="34" charset="0"/>
              </a:rPr>
              <a:t>sets limit on </a:t>
            </a:r>
            <a:r>
              <a:rPr lang="en-US" dirty="0">
                <a:latin typeface="Arial" panose="020B0604020202020204" pitchFamily="34" charset="0"/>
                <a:cs typeface="Arial" panose="020B0604020202020204" pitchFamily="34" charset="0"/>
              </a:rPr>
              <a:t>the amount allowed for an official on telephone usage</a:t>
            </a:r>
            <a:r>
              <a:rPr lang="en-US" dirty="0" smtClean="0">
                <a:latin typeface="Arial" panose="020B0604020202020204" pitchFamily="34" charset="0"/>
                <a:cs typeface="Arial" panose="020B0604020202020204" pitchFamily="34" charset="0"/>
              </a:rPr>
              <a:t>.</a:t>
            </a:r>
            <a:endParaRPr lang="en-GB" dirty="0" smtClean="0">
              <a:latin typeface="Arial" panose="020B0604020202020204" pitchFamily="34" charset="0"/>
              <a:cs typeface="Arial" panose="020B0604020202020204" pitchFamily="34" charset="0"/>
            </a:endParaRPr>
          </a:p>
          <a:p>
            <a:pPr lvl="1" algn="just"/>
            <a:r>
              <a:rPr lang="en-GB" b="1" dirty="0" smtClean="0">
                <a:latin typeface="Arial" panose="020B0604020202020204" pitchFamily="34" charset="0"/>
                <a:cs typeface="Arial" panose="020B0604020202020204" pitchFamily="34" charset="0"/>
              </a:rPr>
              <a:t>Travel:</a:t>
            </a:r>
            <a:r>
              <a:rPr lang="en-GB" dirty="0" smtClean="0">
                <a:latin typeface="Arial" panose="020B0604020202020204" pitchFamily="34" charset="0"/>
                <a:cs typeface="Arial" panose="020B0604020202020204" pitchFamily="34" charset="0"/>
              </a:rPr>
              <a:t> The spending was influenced by the cost containment measures.</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xmlns="" val="12094133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0" y="2438400"/>
            <a:ext cx="9144000" cy="1356946"/>
          </a:xfrm>
          <a:solidFill>
            <a:srgbClr val="FFDE9B"/>
          </a:solidFill>
          <a:ln>
            <a:solidFill>
              <a:schemeClr val="tx1"/>
            </a:solidFill>
            <a:miter lim="800000"/>
            <a:headEnd/>
            <a:tailEnd/>
          </a:ln>
        </p:spPr>
        <p:txBody>
          <a:bodyPr>
            <a:normAutofit/>
          </a:bodyPr>
          <a:lstStyle/>
          <a:p>
            <a:pPr eaLnBrk="1" hangingPunct="1"/>
            <a:r>
              <a:rPr lang="en-US" altLang="en-US" sz="3600" dirty="0">
                <a:latin typeface="+mn-lt"/>
                <a:cs typeface="Arial" pitchFamily="34" charset="0"/>
              </a:rPr>
              <a:t>Auditor-General Report and Comments</a:t>
            </a:r>
          </a:p>
        </p:txBody>
      </p:sp>
      <p:sp>
        <p:nvSpPr>
          <p:cNvPr id="5" name="Slide Number Placeholder 3"/>
          <p:cNvSpPr>
            <a:spLocks noGrp="1"/>
          </p:cNvSpPr>
          <p:nvPr>
            <p:ph type="sldNum" sz="quarter" idx="4294967295"/>
          </p:nvPr>
        </p:nvSpPr>
        <p:spPr>
          <a:xfrm>
            <a:off x="6553200" y="6356350"/>
            <a:ext cx="2133600" cy="365125"/>
          </a:xfrm>
        </p:spPr>
        <p:txBody>
          <a:bodyPr/>
          <a:lstStyle/>
          <a:p>
            <a:r>
              <a:rPr lang="en-US" dirty="0" smtClean="0">
                <a:solidFill>
                  <a:prstClr val="black">
                    <a:tint val="75000"/>
                  </a:prstClr>
                </a:solidFill>
              </a:rPr>
              <a:t>63</a:t>
            </a:r>
          </a:p>
        </p:txBody>
      </p:sp>
    </p:spTree>
    <p:extLst>
      <p:ext uri="{BB962C8B-B14F-4D97-AF65-F5344CB8AC3E}">
        <p14:creationId xmlns:p14="http://schemas.microsoft.com/office/powerpoint/2010/main" xmlns="" val="10058744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283152" cy="854075"/>
          </a:xfrm>
          <a:solidFill>
            <a:srgbClr val="FFDE9B"/>
          </a:solidFill>
        </p:spPr>
        <p:txBody>
          <a:bodyPr>
            <a:normAutofit fontScale="90000"/>
          </a:bodyPr>
          <a:lstStyle/>
          <a:p>
            <a:r>
              <a:rPr lang="en-ZA" sz="3600" b="1" dirty="0" smtClean="0"/>
              <a:t>Audit outcome for the  2017/18 financial year</a:t>
            </a:r>
            <a:endParaRPr lang="en-ZA" sz="3600" b="1" dirty="0"/>
          </a:p>
        </p:txBody>
      </p:sp>
      <p:sp>
        <p:nvSpPr>
          <p:cNvPr id="3" name="Content Placeholder 2"/>
          <p:cNvSpPr>
            <a:spLocks noGrp="1"/>
          </p:cNvSpPr>
          <p:nvPr>
            <p:ph idx="1"/>
          </p:nvPr>
        </p:nvSpPr>
        <p:spPr>
          <a:xfrm>
            <a:off x="381000" y="1524000"/>
            <a:ext cx="8229600" cy="4525963"/>
          </a:xfrm>
          <a:ln>
            <a:solidFill>
              <a:schemeClr val="bg1"/>
            </a:solidFill>
          </a:ln>
        </p:spPr>
        <p:txBody>
          <a:bodyPr>
            <a:normAutofit/>
          </a:bodyPr>
          <a:lstStyle/>
          <a:p>
            <a:pPr marL="0" indent="0">
              <a:buNone/>
            </a:pPr>
            <a:r>
              <a:rPr lang="en-ZA" sz="2600" b="1" dirty="0" smtClean="0"/>
              <a:t>Annual Financial Statements (AFS)</a:t>
            </a:r>
          </a:p>
          <a:p>
            <a:pPr algn="just">
              <a:buFont typeface="Wingdings" panose="05000000000000000000" pitchFamily="2" charset="2"/>
              <a:buChar char="§"/>
            </a:pPr>
            <a:r>
              <a:rPr lang="en-ZA" sz="2400" dirty="0" smtClean="0"/>
              <a:t>Financial statements were presented fairly in all respects with no material misstatements</a:t>
            </a:r>
          </a:p>
          <a:p>
            <a:pPr algn="just">
              <a:buFont typeface="Wingdings" panose="05000000000000000000" pitchFamily="2" charset="2"/>
              <a:buChar char="§"/>
            </a:pPr>
            <a:r>
              <a:rPr lang="en-ZA" sz="2400" dirty="0" smtClean="0"/>
              <a:t>However, a </a:t>
            </a:r>
            <a:r>
              <a:rPr lang="en-ZA" sz="2400" b="1" u="sng" dirty="0" smtClean="0"/>
              <a:t>qualified audit opinion </a:t>
            </a:r>
            <a:r>
              <a:rPr lang="en-ZA" sz="2400" dirty="0" smtClean="0"/>
              <a:t>was received from the AGSA:</a:t>
            </a:r>
          </a:p>
          <a:p>
            <a:pPr marL="0" indent="0">
              <a:buNone/>
            </a:pPr>
            <a:endParaRPr lang="en-ZA" sz="2400" dirty="0" smtClean="0"/>
          </a:p>
        </p:txBody>
      </p:sp>
      <p:sp>
        <p:nvSpPr>
          <p:cNvPr id="4" name="Slide Number Placeholder 3"/>
          <p:cNvSpPr>
            <a:spLocks noGrp="1"/>
          </p:cNvSpPr>
          <p:nvPr>
            <p:ph type="sldNum" sz="quarter" idx="12"/>
          </p:nvPr>
        </p:nvSpPr>
        <p:spPr/>
        <p:txBody>
          <a:bodyPr/>
          <a:lstStyle/>
          <a:p>
            <a:fld id="{9D56938B-8917-4869-91D0-F9F507C443EE}" type="slidenum">
              <a:rPr lang="en-US" smtClean="0"/>
              <a:pPr/>
              <a:t>64</a:t>
            </a:fld>
            <a:endParaRPr lang="en-US"/>
          </a:p>
        </p:txBody>
      </p:sp>
    </p:spTree>
    <p:extLst>
      <p:ext uri="{BB962C8B-B14F-4D97-AF65-F5344CB8AC3E}">
        <p14:creationId xmlns:p14="http://schemas.microsoft.com/office/powerpoint/2010/main" xmlns="" val="32704602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686800" cy="5029200"/>
          </a:xfrm>
        </p:spPr>
        <p:txBody>
          <a:bodyPr>
            <a:noAutofit/>
          </a:bodyPr>
          <a:lstStyle/>
          <a:p>
            <a:pPr algn="just">
              <a:spcBef>
                <a:spcPts val="300"/>
              </a:spcBef>
              <a:spcAft>
                <a:spcPts val="300"/>
              </a:spcAft>
            </a:pPr>
            <a:r>
              <a:rPr lang="en-US" altLang="en-US" sz="1800" b="1" dirty="0" smtClean="0"/>
              <a:t>Audit of Predetermined Objectives</a:t>
            </a:r>
          </a:p>
          <a:p>
            <a:pPr algn="just">
              <a:spcBef>
                <a:spcPts val="300"/>
              </a:spcBef>
              <a:spcAft>
                <a:spcPts val="300"/>
              </a:spcAft>
            </a:pPr>
            <a:r>
              <a:rPr lang="en-US" altLang="en-US" sz="1800" dirty="0" smtClean="0"/>
              <a:t>Programme </a:t>
            </a:r>
            <a:r>
              <a:rPr lang="en-US" altLang="en-US" sz="1800" dirty="0"/>
              <a:t>2: </a:t>
            </a:r>
            <a:r>
              <a:rPr lang="en-US" altLang="en-US" sz="1800" i="1" dirty="0"/>
              <a:t>Benefits Administration and Support</a:t>
            </a:r>
            <a:r>
              <a:rPr lang="en-US" altLang="en-US" sz="1800" dirty="0"/>
              <a:t> was selected for the 2017/18 </a:t>
            </a:r>
            <a:r>
              <a:rPr lang="en-US" altLang="en-US" sz="1800" dirty="0" smtClean="0"/>
              <a:t>audit.</a:t>
            </a:r>
          </a:p>
          <a:p>
            <a:pPr algn="just">
              <a:spcBef>
                <a:spcPts val="300"/>
              </a:spcBef>
              <a:spcAft>
                <a:spcPts val="300"/>
              </a:spcAft>
            </a:pPr>
            <a:r>
              <a:rPr lang="en-US" altLang="en-US" sz="1800" dirty="0" smtClean="0"/>
              <a:t>Material </a:t>
            </a:r>
            <a:r>
              <a:rPr lang="en-US" altLang="en-US" sz="1800" dirty="0"/>
              <a:t>finding was raised against one indicator (</a:t>
            </a:r>
            <a:r>
              <a:rPr lang="en-US" altLang="en-US" sz="1800" b="1" i="1" dirty="0"/>
              <a:t>percentage of enquiries resolved within five days as per SASSA’s customer care charter</a:t>
            </a:r>
            <a:r>
              <a:rPr lang="en-US" altLang="en-US" sz="1800" dirty="0" smtClean="0"/>
              <a:t>).</a:t>
            </a:r>
          </a:p>
          <a:p>
            <a:pPr algn="just">
              <a:spcBef>
                <a:spcPts val="300"/>
              </a:spcBef>
              <a:spcAft>
                <a:spcPts val="300"/>
              </a:spcAft>
            </a:pPr>
            <a:r>
              <a:rPr lang="en-GB" sz="1800" dirty="0" smtClean="0"/>
              <a:t>The </a:t>
            </a:r>
            <a:r>
              <a:rPr lang="en-GB" sz="1800" dirty="0"/>
              <a:t>AG found that the reported achievement of 89%  is not reliable, as they were unable to obtain sufficient appropriate audit evidence to support reported achievement. </a:t>
            </a:r>
            <a:endParaRPr lang="en-GB" sz="1800" dirty="0" smtClean="0"/>
          </a:p>
          <a:p>
            <a:pPr algn="just">
              <a:spcBef>
                <a:spcPts val="300"/>
              </a:spcBef>
              <a:spcAft>
                <a:spcPts val="300"/>
              </a:spcAft>
            </a:pPr>
            <a:r>
              <a:rPr lang="en-ZA" sz="1800" dirty="0" smtClean="0"/>
              <a:t>Challenges </a:t>
            </a:r>
            <a:r>
              <a:rPr lang="en-ZA" sz="1800" dirty="0"/>
              <a:t>with reporting on the Qualified Indicator</a:t>
            </a:r>
            <a:r>
              <a:rPr lang="en-GB" sz="1800" dirty="0"/>
              <a:t> </a:t>
            </a:r>
            <a:endParaRPr lang="en-GB" sz="1800" dirty="0" smtClean="0"/>
          </a:p>
          <a:p>
            <a:pPr lvl="1" algn="just">
              <a:spcBef>
                <a:spcPts val="300"/>
              </a:spcBef>
              <a:spcAft>
                <a:spcPts val="300"/>
              </a:spcAft>
            </a:pPr>
            <a:r>
              <a:rPr lang="en-ZA" sz="1800" dirty="0" smtClean="0"/>
              <a:t>Multiple </a:t>
            </a:r>
            <a:r>
              <a:rPr lang="en-ZA" sz="1800" dirty="0"/>
              <a:t>entry points for registering enquiries and disputes in both regions and head office;  </a:t>
            </a:r>
            <a:endParaRPr lang="en-ZA" sz="1800" dirty="0" smtClean="0"/>
          </a:p>
          <a:p>
            <a:pPr lvl="1" algn="just">
              <a:spcBef>
                <a:spcPts val="300"/>
              </a:spcBef>
              <a:spcAft>
                <a:spcPts val="300"/>
              </a:spcAft>
            </a:pPr>
            <a:r>
              <a:rPr lang="en-ZA" sz="1800" dirty="0" smtClean="0"/>
              <a:t>Inconsistency </a:t>
            </a:r>
            <a:r>
              <a:rPr lang="en-ZA" sz="1800" dirty="0"/>
              <a:t>in reporting between regions and head office – depending on when reports are drawn off the system (system live and detail on reports therefore changes);</a:t>
            </a:r>
          </a:p>
          <a:p>
            <a:pPr lvl="1" algn="just">
              <a:spcBef>
                <a:spcPts val="300"/>
              </a:spcBef>
              <a:spcAft>
                <a:spcPts val="300"/>
              </a:spcAft>
            </a:pPr>
            <a:r>
              <a:rPr lang="en-ZA" sz="1800" dirty="0" smtClean="0"/>
              <a:t>Lack </a:t>
            </a:r>
            <a:r>
              <a:rPr lang="en-ZA" sz="1800" dirty="0"/>
              <a:t>of clarity between disputes and enquiries; and</a:t>
            </a:r>
          </a:p>
          <a:p>
            <a:pPr lvl="1" algn="just">
              <a:spcBef>
                <a:spcPts val="300"/>
              </a:spcBef>
              <a:spcAft>
                <a:spcPts val="300"/>
              </a:spcAft>
            </a:pPr>
            <a:r>
              <a:rPr lang="en-ZA" sz="1800" dirty="0"/>
              <a:t>Duplication of matters </a:t>
            </a:r>
            <a:r>
              <a:rPr lang="en-ZA" sz="1800" dirty="0" smtClean="0"/>
              <a:t>captured.</a:t>
            </a:r>
            <a:endParaRPr lang="en-ZA" sz="1800" dirty="0"/>
          </a:p>
          <a:p>
            <a:pPr algn="just">
              <a:spcBef>
                <a:spcPts val="300"/>
              </a:spcBef>
              <a:spcAft>
                <a:spcPts val="300"/>
              </a:spcAft>
            </a:pPr>
            <a:endParaRPr lang="en-US" sz="1800" dirty="0"/>
          </a:p>
        </p:txBody>
      </p:sp>
      <p:sp>
        <p:nvSpPr>
          <p:cNvPr id="4" name="Slide Number Placeholder 3"/>
          <p:cNvSpPr>
            <a:spLocks noGrp="1"/>
          </p:cNvSpPr>
          <p:nvPr>
            <p:ph type="sldNum" sz="quarter" idx="12"/>
          </p:nvPr>
        </p:nvSpPr>
        <p:spPr/>
        <p:txBody>
          <a:bodyPr/>
          <a:lstStyle/>
          <a:p>
            <a:fld id="{9D56938B-8917-4869-91D0-F9F507C443EE}" type="slidenum">
              <a:rPr lang="en-US" smtClean="0"/>
              <a:pPr/>
              <a:t>65</a:t>
            </a:fld>
            <a:endParaRPr lang="en-US"/>
          </a:p>
        </p:txBody>
      </p:sp>
      <p:sp>
        <p:nvSpPr>
          <p:cNvPr id="6" name="Title 1"/>
          <p:cNvSpPr>
            <a:spLocks noGrp="1"/>
          </p:cNvSpPr>
          <p:nvPr>
            <p:ph type="title"/>
          </p:nvPr>
        </p:nvSpPr>
        <p:spPr>
          <a:xfrm>
            <a:off x="533400" y="152400"/>
            <a:ext cx="8229600" cy="1143000"/>
          </a:xfrm>
          <a:solidFill>
            <a:srgbClr val="FFDE9B"/>
          </a:solidFill>
        </p:spPr>
        <p:txBody>
          <a:bodyPr>
            <a:normAutofit fontScale="90000"/>
          </a:bodyPr>
          <a:lstStyle/>
          <a:p>
            <a:r>
              <a:rPr lang="en-ZA" sz="3600" b="1" dirty="0" smtClean="0"/>
              <a:t>Audit outcome for the  2017/18 financial year</a:t>
            </a:r>
            <a:endParaRPr lang="en-ZA" sz="3600" b="1" dirty="0"/>
          </a:p>
        </p:txBody>
      </p:sp>
    </p:spTree>
    <p:extLst>
      <p:ext uri="{BB962C8B-B14F-4D97-AF65-F5344CB8AC3E}">
        <p14:creationId xmlns:p14="http://schemas.microsoft.com/office/powerpoint/2010/main" xmlns="" val="24203089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686800" cy="4373563"/>
          </a:xfrm>
        </p:spPr>
        <p:txBody>
          <a:bodyPr>
            <a:noAutofit/>
          </a:bodyPr>
          <a:lstStyle/>
          <a:p>
            <a:pPr>
              <a:spcAft>
                <a:spcPts val="0"/>
              </a:spcAft>
            </a:pPr>
            <a:r>
              <a:rPr lang="en-ZA" sz="2000" dirty="0" smtClean="0">
                <a:latin typeface="Arial" panose="020B0604020202020204" pitchFamily="34" charset="0"/>
                <a:cs typeface="Arial" panose="020B0604020202020204" pitchFamily="34" charset="0"/>
              </a:rPr>
              <a:t>Reporting </a:t>
            </a:r>
            <a:r>
              <a:rPr lang="en-ZA" sz="2000" dirty="0">
                <a:latin typeface="Arial" panose="020B0604020202020204" pitchFamily="34" charset="0"/>
                <a:cs typeface="Arial" panose="020B0604020202020204" pitchFamily="34" charset="0"/>
              </a:rPr>
              <a:t>centralised and automated – regions do not draw reports anymore, but use the reports which are drawn and sent by Head Office.  Thereafter, the report is placed  in the central repository as Portfolio of Evidence (POE</a:t>
            </a:r>
            <a:r>
              <a:rPr lang="en-ZA" sz="2000" dirty="0" smtClean="0">
                <a:latin typeface="Arial" panose="020B0604020202020204" pitchFamily="34" charset="0"/>
                <a:cs typeface="Arial" panose="020B0604020202020204" pitchFamily="34" charset="0"/>
              </a:rPr>
              <a:t>)</a:t>
            </a:r>
            <a:endParaRPr lang="en-ZA" sz="2000" dirty="0">
              <a:latin typeface="Arial" panose="020B0604020202020204" pitchFamily="34" charset="0"/>
              <a:cs typeface="Arial" panose="020B0604020202020204" pitchFamily="34" charset="0"/>
            </a:endParaRPr>
          </a:p>
          <a:p>
            <a:pPr marL="347663" indent="-347663" algn="just">
              <a:spcAft>
                <a:spcPts val="0"/>
              </a:spcAft>
            </a:pPr>
            <a:r>
              <a:rPr lang="en-ZA" sz="2000" dirty="0">
                <a:latin typeface="Arial" panose="020B0604020202020204" pitchFamily="34" charset="0"/>
                <a:cs typeface="Arial" panose="020B0604020202020204" pitchFamily="34" charset="0"/>
              </a:rPr>
              <a:t>Current </a:t>
            </a:r>
            <a:r>
              <a:rPr lang="en-ZA" sz="2000" dirty="0" smtClean="0">
                <a:latin typeface="Arial" panose="020B0604020202020204" pitchFamily="34" charset="0"/>
                <a:cs typeface="Arial" panose="020B0604020202020204" pitchFamily="34" charset="0"/>
              </a:rPr>
              <a:t>system reporting has been corrected – a </a:t>
            </a:r>
            <a:r>
              <a:rPr lang="en-ZA" sz="2000" dirty="0">
                <a:latin typeface="Arial" panose="020B0604020202020204" pitchFamily="34" charset="0"/>
                <a:cs typeface="Arial" panose="020B0604020202020204" pitchFamily="34" charset="0"/>
              </a:rPr>
              <a:t>function </a:t>
            </a:r>
            <a:r>
              <a:rPr lang="en-ZA" sz="2000" dirty="0" smtClean="0">
                <a:latin typeface="Arial" panose="020B0604020202020204" pitchFamily="34" charset="0"/>
                <a:cs typeface="Arial" panose="020B0604020202020204" pitchFamily="34" charset="0"/>
              </a:rPr>
              <a:t>was created </a:t>
            </a:r>
            <a:r>
              <a:rPr lang="en-ZA" sz="2000" dirty="0">
                <a:latin typeface="Arial" panose="020B0604020202020204" pitchFamily="34" charset="0"/>
                <a:cs typeface="Arial" panose="020B0604020202020204" pitchFamily="34" charset="0"/>
              </a:rPr>
              <a:t>with drop down menus to classify the matter being dealt with as a dispute or enquiry (</a:t>
            </a:r>
            <a:r>
              <a:rPr lang="en-ZA" sz="2000" b="1" i="1" dirty="0">
                <a:latin typeface="Arial" panose="020B0604020202020204" pitchFamily="34" charset="0"/>
                <a:cs typeface="Arial" panose="020B0604020202020204" pitchFamily="34" charset="0"/>
              </a:rPr>
              <a:t>not left to user discretion</a:t>
            </a:r>
            <a:r>
              <a:rPr lang="en-ZA" sz="2000" dirty="0">
                <a:latin typeface="Arial" panose="020B0604020202020204" pitchFamily="34" charset="0"/>
                <a:cs typeface="Arial" panose="020B0604020202020204" pitchFamily="34" charset="0"/>
              </a:rPr>
              <a:t>) and reduce the number which go into default “other” </a:t>
            </a:r>
            <a:r>
              <a:rPr lang="en-ZA" sz="2000" dirty="0" smtClean="0">
                <a:latin typeface="Arial" panose="020B0604020202020204" pitchFamily="34" charset="0"/>
                <a:cs typeface="Arial" panose="020B0604020202020204" pitchFamily="34" charset="0"/>
              </a:rPr>
              <a:t>category</a:t>
            </a:r>
            <a:endParaRPr lang="en-ZA" sz="2000" dirty="0">
              <a:latin typeface="Arial" panose="020B0604020202020204" pitchFamily="34" charset="0"/>
              <a:cs typeface="Arial" panose="020B0604020202020204" pitchFamily="34" charset="0"/>
            </a:endParaRPr>
          </a:p>
          <a:p>
            <a:pPr marL="347663" indent="-347663" algn="just">
              <a:spcAft>
                <a:spcPts val="0"/>
              </a:spcAft>
            </a:pPr>
            <a:r>
              <a:rPr lang="en-ZA" sz="2000" dirty="0">
                <a:latin typeface="Arial" panose="020B0604020202020204" pitchFamily="34" charset="0"/>
                <a:cs typeface="Arial" panose="020B0604020202020204" pitchFamily="34" charset="0"/>
              </a:rPr>
              <a:t>Measurement of time for resolution of enquiries included on the </a:t>
            </a:r>
            <a:r>
              <a:rPr lang="en-ZA" sz="2000" dirty="0" smtClean="0">
                <a:latin typeface="Arial" panose="020B0604020202020204" pitchFamily="34" charset="0"/>
                <a:cs typeface="Arial" panose="020B0604020202020204" pitchFamily="34" charset="0"/>
              </a:rPr>
              <a:t>report</a:t>
            </a:r>
            <a:endParaRPr lang="en-ZA" sz="2000" dirty="0">
              <a:latin typeface="Arial" panose="020B0604020202020204" pitchFamily="34" charset="0"/>
              <a:cs typeface="Arial" panose="020B0604020202020204" pitchFamily="34" charset="0"/>
            </a:endParaRPr>
          </a:p>
          <a:p>
            <a:pPr marL="347663" indent="-347663" algn="just">
              <a:spcAft>
                <a:spcPts val="0"/>
              </a:spcAft>
            </a:pPr>
            <a:r>
              <a:rPr lang="en-ZA" sz="2000" dirty="0">
                <a:latin typeface="Arial" panose="020B0604020202020204" pitchFamily="34" charset="0"/>
                <a:cs typeface="Arial" panose="020B0604020202020204" pitchFamily="34" charset="0"/>
              </a:rPr>
              <a:t>The System has been adjusted – where an attachment is required, the document must be uploaded, before the user can continue with the </a:t>
            </a:r>
            <a:r>
              <a:rPr lang="en-ZA" sz="2000" dirty="0" smtClean="0">
                <a:latin typeface="Arial" panose="020B0604020202020204" pitchFamily="34" charset="0"/>
                <a:cs typeface="Arial" panose="020B0604020202020204" pitchFamily="34" charset="0"/>
              </a:rPr>
              <a:t>process</a:t>
            </a:r>
            <a:endParaRPr lang="en-ZA" sz="2000" dirty="0">
              <a:latin typeface="Arial" panose="020B0604020202020204" pitchFamily="34" charset="0"/>
              <a:cs typeface="Arial" panose="020B0604020202020204" pitchFamily="34" charset="0"/>
            </a:endParaRPr>
          </a:p>
          <a:p>
            <a:pPr marL="347663" indent="-347663" algn="just">
              <a:spcAft>
                <a:spcPts val="0"/>
              </a:spcAft>
            </a:pPr>
            <a:r>
              <a:rPr lang="en-ZA" sz="2000" dirty="0">
                <a:latin typeface="Arial" panose="020B0604020202020204" pitchFamily="34" charset="0"/>
                <a:cs typeface="Arial" panose="020B0604020202020204" pitchFamily="34" charset="0"/>
              </a:rPr>
              <a:t>Users’ workshop </a:t>
            </a:r>
            <a:r>
              <a:rPr lang="en-ZA" sz="2000" dirty="0" smtClean="0">
                <a:latin typeface="Arial" panose="020B0604020202020204" pitchFamily="34" charset="0"/>
                <a:cs typeface="Arial" panose="020B0604020202020204" pitchFamily="34" charset="0"/>
              </a:rPr>
              <a:t>and training were held</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pPr/>
              <a:t>66</a:t>
            </a:fld>
            <a:endParaRPr lang="en-US"/>
          </a:p>
        </p:txBody>
      </p:sp>
      <p:sp>
        <p:nvSpPr>
          <p:cNvPr id="5" name="Title 1"/>
          <p:cNvSpPr txBox="1">
            <a:spLocks noGrp="1"/>
          </p:cNvSpPr>
          <p:nvPr>
            <p:ph type="title"/>
          </p:nvPr>
        </p:nvSpPr>
        <p:spPr>
          <a:prstGeom prst="rect">
            <a:avLst/>
          </a:prstGeom>
          <a:solidFill>
            <a:srgbClr val="FFDE9B"/>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panose="020B0604020202020204" pitchFamily="34" charset="0"/>
                <a:cs typeface="Arial" panose="020B0604020202020204" pitchFamily="34" charset="0"/>
              </a:rPr>
              <a:t>Control Measures put in place to avoid similar finding in future- Predetermined Objectives</a:t>
            </a:r>
          </a:p>
        </p:txBody>
      </p:sp>
    </p:spTree>
    <p:extLst>
      <p:ext uri="{BB962C8B-B14F-4D97-AF65-F5344CB8AC3E}">
        <p14:creationId xmlns:p14="http://schemas.microsoft.com/office/powerpoint/2010/main" xmlns="" val="16947059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a:solidFill>
            <a:srgbClr val="FFDE9B"/>
          </a:solidFill>
        </p:spPr>
        <p:txBody>
          <a:bodyPr>
            <a:normAutofit/>
          </a:bodyPr>
          <a:lstStyle/>
          <a:p>
            <a:r>
              <a:rPr lang="en-GB" sz="3200" dirty="0"/>
              <a:t>Basis for qualification – </a:t>
            </a:r>
            <a:br>
              <a:rPr lang="en-GB" sz="3200" dirty="0"/>
            </a:br>
            <a:r>
              <a:rPr lang="en-GB" sz="3200" dirty="0"/>
              <a:t>Annual Financial Statements</a:t>
            </a:r>
            <a:endParaRPr lang="en-US" sz="3200" dirty="0"/>
          </a:p>
        </p:txBody>
      </p:sp>
      <p:sp>
        <p:nvSpPr>
          <p:cNvPr id="3" name="Content Placeholder 2"/>
          <p:cNvSpPr>
            <a:spLocks noGrp="1"/>
          </p:cNvSpPr>
          <p:nvPr>
            <p:ph idx="1"/>
          </p:nvPr>
        </p:nvSpPr>
        <p:spPr>
          <a:xfrm>
            <a:off x="0" y="1295400"/>
            <a:ext cx="9144000" cy="4756150"/>
          </a:xfrm>
        </p:spPr>
        <p:txBody>
          <a:bodyPr>
            <a:noAutofit/>
          </a:bodyPr>
          <a:lstStyle/>
          <a:p>
            <a:r>
              <a:rPr lang="en-GB" sz="2000" dirty="0" smtClean="0"/>
              <a:t>The </a:t>
            </a:r>
            <a:r>
              <a:rPr lang="en-GB" sz="2000" dirty="0"/>
              <a:t>basis of the qualification is the </a:t>
            </a:r>
            <a:r>
              <a:rPr lang="en-GB" sz="2000" b="1" i="1" dirty="0"/>
              <a:t>disclosure note number 31: Irregular Expenditure </a:t>
            </a:r>
            <a:r>
              <a:rPr lang="en-GB" sz="2000" dirty="0"/>
              <a:t>– </a:t>
            </a:r>
            <a:r>
              <a:rPr lang="en-GB" sz="2000" dirty="0" smtClean="0"/>
              <a:t>“.  </a:t>
            </a:r>
            <a:r>
              <a:rPr lang="en-ZA" altLang="en-US" sz="2000" dirty="0" smtClean="0">
                <a:cs typeface="Arial" panose="020B0604020202020204" pitchFamily="34" charset="0"/>
              </a:rPr>
              <a:t>AGSA found: </a:t>
            </a:r>
            <a:endParaRPr lang="en-GB" sz="2000" dirty="0" smtClean="0"/>
          </a:p>
          <a:p>
            <a:pPr lvl="1"/>
            <a:r>
              <a:rPr lang="en-GB" sz="2000" dirty="0" smtClean="0"/>
              <a:t>Included </a:t>
            </a:r>
            <a:r>
              <a:rPr lang="en-GB" sz="2000" dirty="0"/>
              <a:t>in the </a:t>
            </a:r>
            <a:r>
              <a:rPr lang="en-GB" sz="2000" dirty="0" err="1"/>
              <a:t>condonation</a:t>
            </a:r>
            <a:r>
              <a:rPr lang="en-GB" sz="2000" dirty="0"/>
              <a:t> amount shown in the irregular expenditure </a:t>
            </a:r>
            <a:r>
              <a:rPr lang="en-GB" sz="2000" dirty="0" smtClean="0"/>
              <a:t>are </a:t>
            </a:r>
            <a:r>
              <a:rPr lang="en-GB" sz="2000" dirty="0"/>
              <a:t>amounts that were not condoned by the appropriate authority</a:t>
            </a:r>
            <a:r>
              <a:rPr lang="en-GB" sz="2000" dirty="0" smtClean="0"/>
              <a:t>.</a:t>
            </a:r>
          </a:p>
          <a:p>
            <a:pPr lvl="2"/>
            <a:r>
              <a:rPr lang="en-ZA" altLang="en-US" sz="2000" dirty="0">
                <a:cs typeface="Arial" panose="020B0604020202020204" pitchFamily="34" charset="0"/>
              </a:rPr>
              <a:t>Irregular expenditure condoned by REMs whilst REMs were involved in procurement process, affected Regions: EC (57) , MP (6), LP (1), NW (1) totalling R16 787 006;</a:t>
            </a:r>
          </a:p>
          <a:p>
            <a:pPr lvl="1"/>
            <a:r>
              <a:rPr lang="en-GB" sz="2000" dirty="0" smtClean="0"/>
              <a:t>The AG found that not </a:t>
            </a:r>
            <a:r>
              <a:rPr lang="en-GB" sz="2000" dirty="0"/>
              <a:t>all irregular expenditure identified was </a:t>
            </a:r>
            <a:r>
              <a:rPr lang="en-GB" sz="2000" dirty="0" smtClean="0"/>
              <a:t>disclosed.  </a:t>
            </a:r>
            <a:r>
              <a:rPr lang="en-ZA" altLang="en-US" sz="2000" dirty="0" smtClean="0">
                <a:cs typeface="Arial" panose="020B0604020202020204" pitchFamily="34" charset="0"/>
              </a:rPr>
              <a:t>transactions which </a:t>
            </a:r>
            <a:r>
              <a:rPr lang="en-ZA" altLang="en-US" sz="2000" dirty="0">
                <a:cs typeface="Arial" panose="020B0604020202020204" pitchFamily="34" charset="0"/>
              </a:rPr>
              <a:t>were not included in the Regional registers given to AG on 31 May 2018, </a:t>
            </a:r>
            <a:r>
              <a:rPr lang="en-ZA" altLang="en-US" sz="2000" dirty="0" smtClean="0">
                <a:cs typeface="Arial" panose="020B0604020202020204" pitchFamily="34" charset="0"/>
              </a:rPr>
              <a:t>were mainly </a:t>
            </a:r>
            <a:endParaRPr lang="en-ZA" altLang="en-US" sz="2000" dirty="0">
              <a:cs typeface="Arial" panose="020B0604020202020204" pitchFamily="34" charset="0"/>
            </a:endParaRPr>
          </a:p>
          <a:p>
            <a:pPr lvl="2">
              <a:spcBef>
                <a:spcPts val="0"/>
              </a:spcBef>
              <a:spcAft>
                <a:spcPts val="0"/>
              </a:spcAft>
            </a:pPr>
            <a:r>
              <a:rPr lang="en-ZA" altLang="en-US" sz="2000" dirty="0" smtClean="0">
                <a:cs typeface="Arial" panose="020B0604020202020204" pitchFamily="34" charset="0"/>
              </a:rPr>
              <a:t>Splitting of bids to avoid sourcing through competitive bid process, mainly affecting KZN;</a:t>
            </a:r>
          </a:p>
          <a:p>
            <a:pPr lvl="2">
              <a:spcBef>
                <a:spcPts val="0"/>
              </a:spcBef>
              <a:spcAft>
                <a:spcPts val="0"/>
              </a:spcAft>
            </a:pPr>
            <a:r>
              <a:rPr lang="en-ZA" altLang="en-US" sz="2000" dirty="0" smtClean="0">
                <a:cs typeface="Arial" panose="020B0604020202020204" pitchFamily="34" charset="0"/>
              </a:rPr>
              <a:t>Medical assessments contract (GP), extensions of contract above 15%;</a:t>
            </a:r>
          </a:p>
          <a:p>
            <a:pPr lvl="2">
              <a:spcBef>
                <a:spcPts val="0"/>
              </a:spcBef>
              <a:spcAft>
                <a:spcPts val="0"/>
              </a:spcAft>
            </a:pPr>
            <a:r>
              <a:rPr lang="en-ZA" altLang="en-US" sz="2000" dirty="0" smtClean="0">
                <a:cs typeface="Arial" panose="020B0604020202020204" pitchFamily="34" charset="0"/>
              </a:rPr>
              <a:t>Local content and CIDB Act non-compliance.</a:t>
            </a:r>
          </a:p>
          <a:p>
            <a:pPr lvl="1"/>
            <a:endParaRPr lang="en-US" sz="2000" dirty="0"/>
          </a:p>
        </p:txBody>
      </p:sp>
      <p:sp>
        <p:nvSpPr>
          <p:cNvPr id="4" name="Slide Number Placeholder 3"/>
          <p:cNvSpPr>
            <a:spLocks noGrp="1"/>
          </p:cNvSpPr>
          <p:nvPr>
            <p:ph type="sldNum" sz="quarter" idx="12"/>
          </p:nvPr>
        </p:nvSpPr>
        <p:spPr/>
        <p:txBody>
          <a:bodyPr/>
          <a:lstStyle/>
          <a:p>
            <a:fld id="{9D56938B-8917-4869-91D0-F9F507C443EE}" type="slidenum">
              <a:rPr lang="en-US" smtClean="0"/>
              <a:pPr/>
              <a:t>67</a:t>
            </a:fld>
            <a:endParaRPr lang="en-US"/>
          </a:p>
        </p:txBody>
      </p:sp>
    </p:spTree>
    <p:extLst>
      <p:ext uri="{BB962C8B-B14F-4D97-AF65-F5344CB8AC3E}">
        <p14:creationId xmlns:p14="http://schemas.microsoft.com/office/powerpoint/2010/main" xmlns="" val="6098964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29" y="140546"/>
            <a:ext cx="8217991" cy="659554"/>
          </a:xfrm>
        </p:spPr>
        <p:txBody>
          <a:bodyPr>
            <a:noAutofit/>
          </a:bodyPr>
          <a:lstStyle/>
          <a:p>
            <a:pPr lvl="0">
              <a:spcBef>
                <a:spcPct val="20000"/>
              </a:spcBef>
              <a:spcAft>
                <a:spcPct val="0"/>
              </a:spcAft>
            </a:pPr>
            <a:r>
              <a:rPr lang="en-US" altLang="en-US" sz="3200" dirty="0" smtClean="0">
                <a:solidFill>
                  <a:srgbClr val="000000"/>
                </a:solidFill>
                <a:latin typeface="Arial" panose="020B0604020202020204" pitchFamily="34" charset="0"/>
                <a:cs typeface="Arial" panose="020B0604020202020204" pitchFamily="34" charset="0"/>
              </a:rPr>
              <a:t>Summary of </a:t>
            </a:r>
            <a:r>
              <a:rPr lang="en-US" altLang="en-US" sz="3200" dirty="0">
                <a:solidFill>
                  <a:srgbClr val="000000"/>
                </a:solidFill>
                <a:latin typeface="Arial" panose="020B0604020202020204" pitchFamily="34" charset="0"/>
                <a:cs typeface="Arial" panose="020B0604020202020204" pitchFamily="34" charset="0"/>
              </a:rPr>
              <a:t>Irregular </a:t>
            </a:r>
            <a:r>
              <a:rPr lang="en-US" altLang="en-US" sz="3200" dirty="0" smtClean="0">
                <a:solidFill>
                  <a:srgbClr val="000000"/>
                </a:solidFill>
                <a:latin typeface="Arial" panose="020B0604020202020204" pitchFamily="34" charset="0"/>
                <a:cs typeface="Arial" panose="020B0604020202020204" pitchFamily="34" charset="0"/>
              </a:rPr>
              <a:t>Expenditure</a:t>
            </a:r>
            <a:endParaRPr lang="en-US" altLang="en-US" sz="3200" dirty="0">
              <a:solidFill>
                <a:srgbClr val="000000"/>
              </a:solidFill>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4294967295"/>
          </p:nvPr>
        </p:nvSpPr>
        <p:spPr>
          <a:xfrm>
            <a:off x="8382000" y="6400800"/>
            <a:ext cx="668215" cy="194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954">
                <a:solidFill>
                  <a:schemeClr val="tx1"/>
                </a:solidFill>
                <a:latin typeface="Arial" panose="020B0604020202020204" pitchFamily="34" charset="0"/>
              </a:defRPr>
            </a:lvl1pPr>
            <a:lvl2pPr marL="685817" indent="-263776">
              <a:spcBef>
                <a:spcPct val="20000"/>
              </a:spcBef>
              <a:buChar char="–"/>
              <a:defRPr sz="2585">
                <a:solidFill>
                  <a:schemeClr val="tx1"/>
                </a:solidFill>
                <a:latin typeface="Arial" panose="020B0604020202020204" pitchFamily="34" charset="0"/>
              </a:defRPr>
            </a:lvl2pPr>
            <a:lvl3pPr marL="1055103" indent="-211021">
              <a:spcBef>
                <a:spcPct val="20000"/>
              </a:spcBef>
              <a:buChar char="•"/>
              <a:defRPr sz="2215">
                <a:solidFill>
                  <a:schemeClr val="tx1"/>
                </a:solidFill>
                <a:latin typeface="Arial" panose="020B0604020202020204" pitchFamily="34" charset="0"/>
              </a:defRPr>
            </a:lvl3pPr>
            <a:lvl4pPr marL="1477145" indent="-211021">
              <a:spcBef>
                <a:spcPct val="20000"/>
              </a:spcBef>
              <a:buChar char="–"/>
              <a:defRPr sz="1846">
                <a:solidFill>
                  <a:schemeClr val="tx1"/>
                </a:solidFill>
                <a:latin typeface="Arial" panose="020B0604020202020204" pitchFamily="34" charset="0"/>
              </a:defRPr>
            </a:lvl4pPr>
            <a:lvl5pPr marL="1899186" indent="-211021">
              <a:spcBef>
                <a:spcPct val="20000"/>
              </a:spcBef>
              <a:buChar char="»"/>
              <a:defRPr sz="1846">
                <a:solidFill>
                  <a:schemeClr val="tx1"/>
                </a:solidFill>
                <a:latin typeface="Arial" panose="020B0604020202020204" pitchFamily="34" charset="0"/>
              </a:defRPr>
            </a:lvl5pPr>
            <a:lvl6pPr marL="2321227" indent="-211021" eaLnBrk="0" fontAlgn="base" hangingPunct="0">
              <a:spcBef>
                <a:spcPct val="20000"/>
              </a:spcBef>
              <a:spcAft>
                <a:spcPct val="0"/>
              </a:spcAft>
              <a:buChar char="»"/>
              <a:defRPr sz="1846">
                <a:solidFill>
                  <a:schemeClr val="tx1"/>
                </a:solidFill>
                <a:latin typeface="Arial" panose="020B0604020202020204" pitchFamily="34" charset="0"/>
              </a:defRPr>
            </a:lvl6pPr>
            <a:lvl7pPr marL="2743269" indent="-211021" eaLnBrk="0" fontAlgn="base" hangingPunct="0">
              <a:spcBef>
                <a:spcPct val="20000"/>
              </a:spcBef>
              <a:spcAft>
                <a:spcPct val="0"/>
              </a:spcAft>
              <a:buChar char="»"/>
              <a:defRPr sz="1846">
                <a:solidFill>
                  <a:schemeClr val="tx1"/>
                </a:solidFill>
                <a:latin typeface="Arial" panose="020B0604020202020204" pitchFamily="34" charset="0"/>
              </a:defRPr>
            </a:lvl7pPr>
            <a:lvl8pPr marL="3165310" indent="-211021" eaLnBrk="0" fontAlgn="base" hangingPunct="0">
              <a:spcBef>
                <a:spcPct val="20000"/>
              </a:spcBef>
              <a:spcAft>
                <a:spcPct val="0"/>
              </a:spcAft>
              <a:buChar char="»"/>
              <a:defRPr sz="1846">
                <a:solidFill>
                  <a:schemeClr val="tx1"/>
                </a:solidFill>
                <a:latin typeface="Arial" panose="020B0604020202020204" pitchFamily="34" charset="0"/>
              </a:defRPr>
            </a:lvl8pPr>
            <a:lvl9pPr marL="3587351" indent="-211021" eaLnBrk="0" fontAlgn="base" hangingPunct="0">
              <a:spcBef>
                <a:spcPct val="20000"/>
              </a:spcBef>
              <a:spcAft>
                <a:spcPct val="0"/>
              </a:spcAft>
              <a:buChar char="»"/>
              <a:defRPr sz="1846">
                <a:solidFill>
                  <a:schemeClr val="tx1"/>
                </a:solidFill>
                <a:latin typeface="Arial" panose="020B0604020202020204" pitchFamily="34" charset="0"/>
              </a:defRPr>
            </a:lvl9pPr>
          </a:lstStyle>
          <a:p>
            <a:pPr eaLnBrk="1" hangingPunct="1">
              <a:spcBef>
                <a:spcPct val="0"/>
              </a:spcBef>
              <a:buFontTx/>
              <a:buNone/>
            </a:pPr>
            <a:fld id="{194049AF-3FBC-46DE-BB28-659DCAA08582}" type="slidenum">
              <a:rPr lang="en-US" altLang="en-US" sz="1292">
                <a:solidFill>
                  <a:srgbClr val="000000"/>
                </a:solidFill>
              </a:rPr>
              <a:pPr eaLnBrk="1" hangingPunct="1">
                <a:spcBef>
                  <a:spcPct val="0"/>
                </a:spcBef>
                <a:buFontTx/>
                <a:buNone/>
              </a:pPr>
              <a:t>68</a:t>
            </a:fld>
            <a:endParaRPr lang="en-US" altLang="en-US" sz="1292">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338538681"/>
              </p:ext>
            </p:extLst>
          </p:nvPr>
        </p:nvGraphicFramePr>
        <p:xfrm>
          <a:off x="576943" y="794656"/>
          <a:ext cx="8077200" cy="5606143"/>
        </p:xfrm>
        <a:graphic>
          <a:graphicData uri="http://schemas.openxmlformats.org/presentationml/2006/ole">
            <p:oleObj spid="_x0000_s3123" name="Worksheet" r:id="rId3" imgW="6476942" imgH="5257695" progId="Excel.Sheet.12">
              <p:embed/>
            </p:oleObj>
          </a:graphicData>
        </a:graphic>
      </p:graphicFrame>
    </p:spTree>
    <p:extLst>
      <p:ext uri="{BB962C8B-B14F-4D97-AF65-F5344CB8AC3E}">
        <p14:creationId xmlns:p14="http://schemas.microsoft.com/office/powerpoint/2010/main" xmlns="" val="34042561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FDE9B"/>
          </a:solidFill>
        </p:spPr>
        <p:txBody>
          <a:bodyPr>
            <a:normAutofit/>
          </a:bodyPr>
          <a:lstStyle/>
          <a:p>
            <a:r>
              <a:rPr lang="en-US" sz="3200" dirty="0">
                <a:latin typeface="Arial" panose="020B0604020202020204" pitchFamily="34" charset="0"/>
                <a:cs typeface="Arial" panose="020B0604020202020204" pitchFamily="34" charset="0"/>
              </a:rPr>
              <a:t>Control Measures put in place to avoid similar finding in future - Irregular </a:t>
            </a:r>
            <a:r>
              <a:rPr lang="en-US" sz="3200" dirty="0" smtClean="0">
                <a:latin typeface="Arial" panose="020B0604020202020204" pitchFamily="34" charset="0"/>
                <a:cs typeface="Arial" panose="020B0604020202020204" pitchFamily="34" charset="0"/>
              </a:rPr>
              <a:t>Expenditure</a:t>
            </a:r>
            <a:endParaRPr lang="en-US" sz="3200" dirty="0"/>
          </a:p>
        </p:txBody>
      </p:sp>
      <p:sp>
        <p:nvSpPr>
          <p:cNvPr id="3" name="Content Placeholder 2"/>
          <p:cNvSpPr>
            <a:spLocks noGrp="1"/>
          </p:cNvSpPr>
          <p:nvPr>
            <p:ph idx="1"/>
          </p:nvPr>
        </p:nvSpPr>
        <p:spPr>
          <a:xfrm>
            <a:off x="0" y="1600200"/>
            <a:ext cx="9144000" cy="4744980"/>
          </a:xfrm>
        </p:spPr>
        <p:txBody>
          <a:bodyPr>
            <a:noAutofit/>
          </a:bodyPr>
          <a:lstStyle/>
          <a:p>
            <a:pPr>
              <a:spcBef>
                <a:spcPts val="0"/>
              </a:spcBef>
              <a:spcAft>
                <a:spcPts val="0"/>
              </a:spcAft>
            </a:pPr>
            <a:r>
              <a:rPr lang="en-ZA" sz="2000" b="1" dirty="0" smtClean="0"/>
              <a:t>Completeness </a:t>
            </a:r>
            <a:r>
              <a:rPr lang="en-ZA" sz="2000" b="1" dirty="0"/>
              <a:t>of irregular expenditure </a:t>
            </a:r>
            <a:r>
              <a:rPr lang="en-ZA" sz="2000" b="1" dirty="0" smtClean="0"/>
              <a:t>register</a:t>
            </a:r>
          </a:p>
          <a:p>
            <a:pPr lvl="1">
              <a:spcBef>
                <a:spcPts val="0"/>
              </a:spcBef>
              <a:spcAft>
                <a:spcPts val="0"/>
              </a:spcAft>
            </a:pPr>
            <a:r>
              <a:rPr lang="en-US" sz="2000" dirty="0" smtClean="0"/>
              <a:t>Validated </a:t>
            </a:r>
            <a:r>
              <a:rPr lang="en-US" sz="2000" dirty="0"/>
              <a:t>the 2017/18 irregular expenditure </a:t>
            </a:r>
            <a:r>
              <a:rPr lang="en-US" sz="2000" dirty="0" smtClean="0"/>
              <a:t>registers</a:t>
            </a:r>
          </a:p>
          <a:p>
            <a:pPr lvl="1">
              <a:spcBef>
                <a:spcPts val="0"/>
              </a:spcBef>
              <a:spcAft>
                <a:spcPts val="0"/>
              </a:spcAft>
            </a:pPr>
            <a:r>
              <a:rPr lang="en-US" sz="2000" dirty="0" smtClean="0"/>
              <a:t>Review </a:t>
            </a:r>
            <a:r>
              <a:rPr lang="en-US" sz="2000" dirty="0"/>
              <a:t>existing contracts as per developed SCM </a:t>
            </a:r>
            <a:r>
              <a:rPr lang="en-US" sz="2000" dirty="0" smtClean="0"/>
              <a:t>checklist</a:t>
            </a:r>
          </a:p>
          <a:p>
            <a:pPr lvl="1">
              <a:spcBef>
                <a:spcPts val="0"/>
              </a:spcBef>
              <a:spcAft>
                <a:spcPts val="0"/>
              </a:spcAft>
            </a:pPr>
            <a:r>
              <a:rPr lang="en-US" sz="2000" dirty="0" smtClean="0"/>
              <a:t>Review </a:t>
            </a:r>
            <a:r>
              <a:rPr lang="en-US" sz="2000" dirty="0"/>
              <a:t>transactions incurred for the period 1 April 2018 to 30 September </a:t>
            </a:r>
            <a:r>
              <a:rPr lang="en-US" sz="2000" dirty="0" smtClean="0"/>
              <a:t>2018</a:t>
            </a:r>
          </a:p>
          <a:p>
            <a:pPr lvl="1">
              <a:spcBef>
                <a:spcPts val="0"/>
              </a:spcBef>
              <a:spcAft>
                <a:spcPts val="0"/>
              </a:spcAft>
            </a:pPr>
            <a:r>
              <a:rPr lang="en-US" sz="2000" dirty="0" smtClean="0"/>
              <a:t>Implementing </a:t>
            </a:r>
            <a:r>
              <a:rPr lang="en-US" sz="2000" dirty="0"/>
              <a:t>electronic financial misconduct </a:t>
            </a:r>
            <a:r>
              <a:rPr lang="en-US" sz="2000" dirty="0" smtClean="0"/>
              <a:t>register</a:t>
            </a:r>
          </a:p>
          <a:p>
            <a:pPr>
              <a:spcBef>
                <a:spcPts val="0"/>
              </a:spcBef>
              <a:spcAft>
                <a:spcPts val="0"/>
              </a:spcAft>
            </a:pPr>
            <a:endParaRPr lang="en-US" sz="1200" b="1" dirty="0" smtClean="0"/>
          </a:p>
          <a:p>
            <a:pPr>
              <a:spcBef>
                <a:spcPts val="0"/>
              </a:spcBef>
              <a:spcAft>
                <a:spcPts val="0"/>
              </a:spcAft>
            </a:pPr>
            <a:r>
              <a:rPr lang="en-US" sz="2000" b="1" dirty="0" smtClean="0"/>
              <a:t>Prevention </a:t>
            </a:r>
            <a:r>
              <a:rPr lang="en-US" sz="2000" b="1" dirty="0"/>
              <a:t>of irregular </a:t>
            </a:r>
            <a:r>
              <a:rPr lang="en-US" sz="2000" b="1" dirty="0" smtClean="0"/>
              <a:t>expenditure</a:t>
            </a:r>
          </a:p>
          <a:p>
            <a:pPr lvl="1">
              <a:spcBef>
                <a:spcPts val="0"/>
              </a:spcBef>
              <a:spcAft>
                <a:spcPts val="0"/>
              </a:spcAft>
            </a:pPr>
            <a:r>
              <a:rPr lang="en-US" sz="2000" dirty="0" smtClean="0"/>
              <a:t>Implemented </a:t>
            </a:r>
            <a:r>
              <a:rPr lang="en-US" sz="2000" dirty="0"/>
              <a:t>awareness program</a:t>
            </a:r>
          </a:p>
          <a:p>
            <a:pPr lvl="1" algn="just">
              <a:spcBef>
                <a:spcPts val="0"/>
              </a:spcBef>
              <a:spcAft>
                <a:spcPts val="0"/>
              </a:spcAft>
            </a:pPr>
            <a:r>
              <a:rPr lang="en-US" sz="2000" dirty="0"/>
              <a:t>Financial misconduct cases elevated in 2018/19 </a:t>
            </a:r>
            <a:r>
              <a:rPr lang="en-US" sz="2000" dirty="0" smtClean="0"/>
              <a:t>APP</a:t>
            </a:r>
            <a:endParaRPr lang="en-US" sz="2000" dirty="0"/>
          </a:p>
          <a:p>
            <a:pPr lvl="1" algn="just">
              <a:spcBef>
                <a:spcPts val="0"/>
              </a:spcBef>
              <a:spcAft>
                <a:spcPts val="0"/>
              </a:spcAft>
            </a:pPr>
            <a:r>
              <a:rPr lang="en-US" sz="2000" dirty="0"/>
              <a:t>Pre-audit of all new contracts</a:t>
            </a:r>
          </a:p>
          <a:p>
            <a:pPr lvl="1" algn="just">
              <a:spcBef>
                <a:spcPts val="0"/>
              </a:spcBef>
              <a:spcAft>
                <a:spcPts val="0"/>
              </a:spcAft>
            </a:pPr>
            <a:r>
              <a:rPr lang="en-US" sz="2000" dirty="0"/>
              <a:t>Strengthened regional oversight</a:t>
            </a:r>
          </a:p>
          <a:p>
            <a:pPr lvl="1" algn="just">
              <a:spcBef>
                <a:spcPts val="0"/>
              </a:spcBef>
              <a:spcAft>
                <a:spcPts val="0"/>
              </a:spcAft>
            </a:pPr>
            <a:r>
              <a:rPr lang="en-US" sz="2000" dirty="0"/>
              <a:t>Developed dashboard and audit action plan</a:t>
            </a:r>
          </a:p>
          <a:p>
            <a:pPr lvl="1" algn="just">
              <a:spcBef>
                <a:spcPts val="0"/>
              </a:spcBef>
              <a:spcAft>
                <a:spcPts val="0"/>
              </a:spcAft>
            </a:pPr>
            <a:r>
              <a:rPr lang="en-US" sz="2000" dirty="0"/>
              <a:t>Prioritise Supply chain management unit capacity</a:t>
            </a:r>
          </a:p>
          <a:p>
            <a:pPr lvl="1" algn="just">
              <a:spcBef>
                <a:spcPts val="0"/>
              </a:spcBef>
              <a:spcAft>
                <a:spcPts val="0"/>
              </a:spcAft>
            </a:pPr>
            <a:r>
              <a:rPr lang="en-US" sz="2000" dirty="0"/>
              <a:t>Sought guidance from National Treasury on </a:t>
            </a:r>
            <a:r>
              <a:rPr lang="en-US" sz="2000" dirty="0" err="1"/>
              <a:t>condonation</a:t>
            </a:r>
            <a:r>
              <a:rPr lang="en-US" sz="2000" dirty="0"/>
              <a:t> of irregular expenditure</a:t>
            </a:r>
          </a:p>
          <a:p>
            <a:pPr>
              <a:spcBef>
                <a:spcPts val="0"/>
              </a:spcBef>
              <a:spcAft>
                <a:spcPts val="0"/>
              </a:spcAft>
            </a:pPr>
            <a:endParaRPr lang="en-US" sz="2000" dirty="0"/>
          </a:p>
        </p:txBody>
      </p:sp>
      <p:sp>
        <p:nvSpPr>
          <p:cNvPr id="4" name="Slide Number Placeholder 3"/>
          <p:cNvSpPr>
            <a:spLocks noGrp="1"/>
          </p:cNvSpPr>
          <p:nvPr>
            <p:ph type="sldNum" sz="quarter" idx="12"/>
          </p:nvPr>
        </p:nvSpPr>
        <p:spPr/>
        <p:txBody>
          <a:bodyPr/>
          <a:lstStyle/>
          <a:p>
            <a:fld id="{9D56938B-8917-4869-91D0-F9F507C443EE}" type="slidenum">
              <a:rPr lang="en-US" smtClean="0"/>
              <a:pPr/>
              <a:t>69</a:t>
            </a:fld>
            <a:endParaRPr lang="en-US"/>
          </a:p>
        </p:txBody>
      </p:sp>
    </p:spTree>
    <p:extLst>
      <p:ext uri="{BB962C8B-B14F-4D97-AF65-F5344CB8AC3E}">
        <p14:creationId xmlns:p14="http://schemas.microsoft.com/office/powerpoint/2010/main" xmlns="" val="1339217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xmlns="" val="724687671"/>
              </p:ext>
            </p:extLst>
          </p:nvPr>
        </p:nvGraphicFramePr>
        <p:xfrm>
          <a:off x="356970" y="1524000"/>
          <a:ext cx="8406030" cy="4607783"/>
        </p:xfrm>
        <a:graphic>
          <a:graphicData uri="http://schemas.openxmlformats.org/drawingml/2006/table">
            <a:tbl>
              <a:tblPr firstRow="1" bandRow="1">
                <a:tableStyleId>{5940675A-B579-460E-94D1-54222C63F5DA}</a:tableStyleId>
              </a:tblPr>
              <a:tblGrid>
                <a:gridCol w="8406030"/>
              </a:tblGrid>
              <a:tr h="474877">
                <a:tc>
                  <a:txBody>
                    <a:bodyPr/>
                    <a:lstStyle/>
                    <a:p>
                      <a:pPr algn="ctr"/>
                      <a:r>
                        <a:rPr lang="en-ZA" sz="2400" b="1" i="0" u="none" strike="noStrike" baseline="0" dirty="0" smtClean="0">
                          <a:solidFill>
                            <a:schemeClr val="tx1"/>
                          </a:solidFill>
                          <a:latin typeface="Arial" panose="020B0604020202020204" pitchFamily="34" charset="0"/>
                          <a:cs typeface="Arial" panose="020B0604020202020204" pitchFamily="34" charset="0"/>
                        </a:rPr>
                        <a:t>NDP OUTCOME RELEVANT TO SASSA</a:t>
                      </a:r>
                      <a:endParaRPr lang="en-US" sz="2400" dirty="0">
                        <a:solidFill>
                          <a:schemeClr val="tx1"/>
                        </a:solidFill>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r>
              <a:tr h="553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smtClean="0">
                          <a:solidFill>
                            <a:schemeClr val="tx1"/>
                          </a:solidFill>
                          <a:effectLst/>
                          <a:latin typeface="Arial" panose="020B0604020202020204" pitchFamily="34" charset="0"/>
                          <a:ea typeface="Calibri"/>
                          <a:cs typeface="Arial" panose="020B0604020202020204" pitchFamily="34" charset="0"/>
                        </a:rPr>
                        <a:t>Outcome 13: An inclusive and responsive social protection system</a:t>
                      </a:r>
                      <a:endParaRPr lang="en-ZA" sz="2000" kern="1200" dirty="0" smtClean="0">
                        <a:solidFill>
                          <a:schemeClr val="tx1"/>
                        </a:solidFill>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r>
              <a:tr h="446232">
                <a:tc>
                  <a:txBody>
                    <a:bodyPr/>
                    <a:lstStyle/>
                    <a:p>
                      <a:pPr algn="ctr">
                        <a:lnSpc>
                          <a:spcPct val="100000"/>
                        </a:lnSpc>
                        <a:spcBef>
                          <a:spcPts val="600"/>
                        </a:spcBef>
                        <a:spcAft>
                          <a:spcPts val="600"/>
                        </a:spcAft>
                      </a:pPr>
                      <a:r>
                        <a:rPr lang="en-ZA" sz="2400" b="1" i="0" u="none" strike="noStrike" baseline="0" dirty="0" smtClean="0">
                          <a:solidFill>
                            <a:schemeClr val="tx1"/>
                          </a:solidFill>
                          <a:latin typeface="Arial" panose="020B0604020202020204" pitchFamily="34" charset="0"/>
                          <a:cs typeface="Arial" panose="020B0604020202020204" pitchFamily="34" charset="0"/>
                        </a:rPr>
                        <a:t>SUB- OUTCOME (SO)</a:t>
                      </a:r>
                    </a:p>
                  </a:txBody>
                  <a:tcPr marL="68580" marR="68580" marT="34290" marB="34290">
                    <a:solidFill>
                      <a:schemeClr val="bg1">
                        <a:lumMod val="95000"/>
                      </a:schemeClr>
                    </a:solidFill>
                  </a:tcPr>
                </a:tc>
              </a:tr>
              <a:tr h="872837">
                <a:tc>
                  <a:txBody>
                    <a:bodyPr/>
                    <a:lstStyle/>
                    <a:p>
                      <a:pPr lvl="0" algn="l" defTabSz="711200">
                        <a:lnSpc>
                          <a:spcPct val="100000"/>
                        </a:lnSpc>
                        <a:spcBef>
                          <a:spcPts val="600"/>
                        </a:spcBef>
                        <a:spcAft>
                          <a:spcPts val="600"/>
                        </a:spcAft>
                      </a:pPr>
                      <a:r>
                        <a:rPr lang="en-US" sz="2000" b="1" kern="1200" dirty="0" smtClean="0">
                          <a:solidFill>
                            <a:schemeClr val="tx1"/>
                          </a:solidFill>
                          <a:latin typeface="Arial" panose="020B0604020202020204" pitchFamily="34" charset="0"/>
                          <a:cs typeface="Arial" panose="020B0604020202020204" pitchFamily="34" charset="0"/>
                        </a:rPr>
                        <a:t>SO4</a:t>
                      </a:r>
                      <a:r>
                        <a:rPr lang="en-US" sz="2000" b="0" kern="1200" dirty="0" smtClean="0">
                          <a:solidFill>
                            <a:schemeClr val="tx1"/>
                          </a:solidFill>
                          <a:latin typeface="Arial" panose="020B0604020202020204" pitchFamily="34" charset="0"/>
                          <a:cs typeface="Arial" panose="020B0604020202020204" pitchFamily="34" charset="0"/>
                        </a:rPr>
                        <a:t>: Deepening social assistance and extending the scope for social security.</a:t>
                      </a:r>
                      <a:endParaRPr lang="en-ZA" sz="2000" b="0" kern="1200" dirty="0">
                        <a:solidFill>
                          <a:schemeClr val="tx1"/>
                        </a:solidFill>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r>
              <a:tr h="446232">
                <a:tc>
                  <a:txBody>
                    <a:bodyPr/>
                    <a:lstStyle/>
                    <a:p>
                      <a:pPr algn="ctr">
                        <a:lnSpc>
                          <a:spcPct val="100000"/>
                        </a:lnSpc>
                        <a:spcBef>
                          <a:spcPts val="600"/>
                        </a:spcBef>
                        <a:spcAft>
                          <a:spcPts val="600"/>
                        </a:spcAft>
                      </a:pPr>
                      <a:r>
                        <a:rPr lang="en-ZA" sz="2400" b="1" u="none" strike="noStrike" baseline="0" dirty="0" smtClean="0">
                          <a:solidFill>
                            <a:schemeClr val="tx1"/>
                          </a:solidFill>
                          <a:latin typeface="Arial" panose="020B0604020202020204" pitchFamily="34" charset="0"/>
                          <a:cs typeface="Arial" panose="020B0604020202020204" pitchFamily="34" charset="0"/>
                        </a:rPr>
                        <a:t>SASSA STRATEGIC OUTCOME ORIENTED GOAL</a:t>
                      </a:r>
                    </a:p>
                  </a:txBody>
                  <a:tcPr marL="68580" marR="68580" marT="34290" marB="34290">
                    <a:solidFill>
                      <a:srgbClr val="FFCC66"/>
                    </a:solidFill>
                  </a:tcPr>
                </a:tc>
              </a:tr>
              <a:tr h="862210">
                <a:tc>
                  <a:txBody>
                    <a:bodyPr/>
                    <a:lstStyle/>
                    <a:p>
                      <a:pPr algn="l">
                        <a:lnSpc>
                          <a:spcPct val="100000"/>
                        </a:lnSpc>
                        <a:spcBef>
                          <a:spcPts val="600"/>
                        </a:spcBef>
                        <a:spcAft>
                          <a:spcPts val="600"/>
                        </a:spcAft>
                      </a:pPr>
                      <a:r>
                        <a:rPr lang="en-ZA" sz="2000" u="none" strike="noStrike" baseline="0" dirty="0" smtClean="0">
                          <a:solidFill>
                            <a:schemeClr val="tx1"/>
                          </a:solidFill>
                          <a:latin typeface="Arial" panose="020B0604020202020204" pitchFamily="34" charset="0"/>
                          <a:cs typeface="Arial" panose="020B0604020202020204" pitchFamily="34" charset="0"/>
                        </a:rPr>
                        <a:t>Expand access to social assistance and creating a platform for future payment of social security benefits.</a:t>
                      </a:r>
                      <a:endParaRPr lang="en-ZA" sz="2000" b="0" i="0" u="none" strike="noStrike" baseline="0" dirty="0" smtClean="0">
                        <a:solidFill>
                          <a:schemeClr val="tx1"/>
                        </a:solidFill>
                        <a:latin typeface="Arial" panose="020B0604020202020204" pitchFamily="34" charset="0"/>
                        <a:cs typeface="Arial" panose="020B0604020202020204" pitchFamily="34" charset="0"/>
                      </a:endParaRPr>
                    </a:p>
                  </a:txBody>
                  <a:tcPr marL="68580" marR="68580" marT="34290" marB="34290"/>
                </a:tc>
              </a:tr>
              <a:tr h="446232">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ZA" sz="2400" b="1" u="none" strike="noStrike" baseline="0" dirty="0" smtClean="0">
                          <a:solidFill>
                            <a:schemeClr val="tx1"/>
                          </a:solidFill>
                          <a:latin typeface="Arial" panose="020B0604020202020204" pitchFamily="34" charset="0"/>
                          <a:cs typeface="Arial" panose="020B0604020202020204" pitchFamily="34" charset="0"/>
                        </a:rPr>
                        <a:t>SASSA GOAL STATEMENT </a:t>
                      </a:r>
                      <a:endParaRPr lang="en-ZA" sz="2400" b="1" i="0" u="none" strike="noStrike" baseline="0" dirty="0" smtClean="0">
                        <a:solidFill>
                          <a:schemeClr val="tx1"/>
                        </a:solidFill>
                        <a:latin typeface="Arial" panose="020B0604020202020204" pitchFamily="34" charset="0"/>
                        <a:cs typeface="Arial" panose="020B0604020202020204" pitchFamily="34" charset="0"/>
                      </a:endParaRPr>
                    </a:p>
                  </a:txBody>
                  <a:tcPr marL="68580" marR="68580" marT="34290" marB="34290">
                    <a:solidFill>
                      <a:srgbClr val="FFCC66"/>
                    </a:solidFill>
                  </a:tcPr>
                </a:tc>
              </a:tr>
              <a:tr h="505933">
                <a:tc>
                  <a:txBody>
                    <a:bodyPr/>
                    <a:lstStyle/>
                    <a:p>
                      <a:pPr algn="l">
                        <a:lnSpc>
                          <a:spcPct val="100000"/>
                        </a:lnSpc>
                        <a:spcBef>
                          <a:spcPts val="600"/>
                        </a:spcBef>
                        <a:spcAft>
                          <a:spcPts val="600"/>
                        </a:spcAft>
                      </a:pPr>
                      <a:r>
                        <a:rPr lang="en-ZA" sz="2000" u="none" strike="noStrike" baseline="0" dirty="0" smtClean="0">
                          <a:solidFill>
                            <a:schemeClr val="tx1"/>
                          </a:solidFill>
                          <a:latin typeface="Arial" panose="020B0604020202020204" pitchFamily="34" charset="0"/>
                          <a:cs typeface="Arial" panose="020B0604020202020204" pitchFamily="34" charset="0"/>
                        </a:rPr>
                        <a:t>To render social assistance to eligible beneficiaries</a:t>
                      </a:r>
                      <a:endParaRPr lang="en-ZA" sz="2000" dirty="0">
                        <a:solidFill>
                          <a:schemeClr val="tx1"/>
                        </a:solidFill>
                        <a:latin typeface="Arial" panose="020B0604020202020204" pitchFamily="34" charset="0"/>
                        <a:cs typeface="Arial" panose="020B0604020202020204" pitchFamily="34" charset="0"/>
                      </a:endParaRPr>
                    </a:p>
                  </a:txBody>
                  <a:tcPr marL="68580" marR="68580" marT="34290" marB="34290"/>
                </a:tc>
              </a:tr>
            </a:tbl>
          </a:graphicData>
        </a:graphic>
      </p:graphicFrame>
      <p:sp>
        <p:nvSpPr>
          <p:cNvPr id="3" name="Title 1"/>
          <p:cNvSpPr txBox="1">
            <a:spLocks/>
          </p:cNvSpPr>
          <p:nvPr/>
        </p:nvSpPr>
        <p:spPr>
          <a:xfrm>
            <a:off x="849292" y="1222472"/>
            <a:ext cx="7244957" cy="5642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ZA" sz="2700" b="1" dirty="0">
              <a:latin typeface="+mn-lt"/>
            </a:endParaRPr>
          </a:p>
        </p:txBody>
      </p:sp>
      <p:sp>
        <p:nvSpPr>
          <p:cNvPr id="4" name="Title 1"/>
          <p:cNvSpPr txBox="1">
            <a:spLocks/>
          </p:cNvSpPr>
          <p:nvPr/>
        </p:nvSpPr>
        <p:spPr>
          <a:xfrm>
            <a:off x="120445" y="367731"/>
            <a:ext cx="8915400" cy="884238"/>
          </a:xfrm>
          <a:prstGeom prst="rect">
            <a:avLst/>
          </a:prstGeom>
          <a:solidFill>
            <a:srgbClr val="FFCC66"/>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b="1" dirty="0">
                <a:latin typeface="Arial" panose="020B0604020202020204" pitchFamily="34" charset="0"/>
                <a:cs typeface="Arial" panose="020B0604020202020204" pitchFamily="34" charset="0"/>
              </a:rPr>
              <a:t>SASSA’s </a:t>
            </a:r>
            <a:r>
              <a:rPr lang="en-ZA" sz="3200" b="1" dirty="0" smtClean="0">
                <a:latin typeface="Arial" panose="020B0604020202020204" pitchFamily="34" charset="0"/>
                <a:cs typeface="Arial" panose="020B0604020202020204" pitchFamily="34" charset="0"/>
              </a:rPr>
              <a:t>Strategic Outcome Oriented Goal</a:t>
            </a:r>
            <a:endParaRPr lang="en-ZA" sz="32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629400" y="6248400"/>
            <a:ext cx="2133600" cy="476250"/>
          </a:xfrm>
        </p:spPr>
        <p:txBody>
          <a:bodyPr/>
          <a:lstStyle/>
          <a:p>
            <a:fld id="{9D56938B-8917-4869-91D0-F9F507C443EE}" type="slidenum">
              <a:rPr lang="en-US" smtClean="0"/>
              <a:pPr/>
              <a:t>7</a:t>
            </a:fld>
            <a:endParaRPr lang="en-US" dirty="0"/>
          </a:p>
        </p:txBody>
      </p:sp>
    </p:spTree>
    <p:extLst>
      <p:ext uri="{BB962C8B-B14F-4D97-AF65-F5344CB8AC3E}">
        <p14:creationId xmlns:p14="http://schemas.microsoft.com/office/powerpoint/2010/main" xmlns="" val="21273376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09600" y="838200"/>
            <a:ext cx="8077200" cy="1219200"/>
          </a:xfrm>
          <a:solidFill>
            <a:srgbClr val="FFDE9B"/>
          </a:solidFill>
        </p:spPr>
        <p:txBody>
          <a:bodyPr>
            <a:normAutofit/>
          </a:bodyPr>
          <a:lstStyle/>
          <a:p>
            <a:pPr algn="ctr"/>
            <a:r>
              <a:rPr lang="en-US" altLang="en-US" sz="3600" dirty="0"/>
              <a:t>Recommendations</a:t>
            </a:r>
            <a:endParaRPr lang="en-GB" altLang="en-US" sz="3200" dirty="0"/>
          </a:p>
        </p:txBody>
      </p:sp>
      <p:sp>
        <p:nvSpPr>
          <p:cNvPr id="58371" name="Content Placeholder 2"/>
          <p:cNvSpPr>
            <a:spLocks noGrp="1"/>
          </p:cNvSpPr>
          <p:nvPr>
            <p:ph idx="1"/>
          </p:nvPr>
        </p:nvSpPr>
        <p:spPr>
          <a:xfrm>
            <a:off x="517396" y="2365497"/>
            <a:ext cx="8229600" cy="3722260"/>
          </a:xfrm>
        </p:spPr>
        <p:txBody>
          <a:bodyPr>
            <a:normAutofit/>
          </a:bodyPr>
          <a:lstStyle/>
          <a:p>
            <a:pPr marL="0" indent="0" algn="just">
              <a:buNone/>
            </a:pPr>
            <a:r>
              <a:rPr lang="en-US" altLang="en-US" sz="2600" dirty="0">
                <a:latin typeface="Arial" panose="020B0604020202020204" pitchFamily="34" charset="0"/>
                <a:cs typeface="Arial" panose="020B0604020202020204" pitchFamily="34" charset="0"/>
              </a:rPr>
              <a:t>It is recommended that the </a:t>
            </a:r>
            <a:r>
              <a:rPr lang="en-US" sz="2600" dirty="0">
                <a:latin typeface="Arial" panose="020B0604020202020204" pitchFamily="34" charset="0"/>
                <a:cs typeface="Arial" panose="020B0604020202020204" pitchFamily="34" charset="0"/>
              </a:rPr>
              <a:t>Select Committee on Social Services</a:t>
            </a:r>
            <a:r>
              <a:rPr lang="en-US" altLang="en-US" sz="2600" dirty="0">
                <a:latin typeface="Arial" panose="020B0604020202020204" pitchFamily="34" charset="0"/>
                <a:cs typeface="Arial" panose="020B0604020202020204" pitchFamily="34" charset="0"/>
              </a:rPr>
              <a:t> notes</a:t>
            </a:r>
          </a:p>
          <a:p>
            <a:pPr lvl="1" algn="just"/>
            <a:r>
              <a:rPr lang="en-US" altLang="en-US" sz="2600" dirty="0" smtClean="0">
                <a:latin typeface="Arial" panose="020B0604020202020204" pitchFamily="34" charset="0"/>
                <a:cs typeface="Arial" panose="020B0604020202020204" pitchFamily="34" charset="0"/>
              </a:rPr>
              <a:t>SASSA </a:t>
            </a:r>
            <a:r>
              <a:rPr lang="en-GB" altLang="en-US" sz="2600" dirty="0" smtClean="0">
                <a:latin typeface="Arial" panose="020B0604020202020204" pitchFamily="34" charset="0"/>
                <a:cs typeface="Arial" panose="020B0604020202020204" pitchFamily="34" charset="0"/>
              </a:rPr>
              <a:t>2017/18 </a:t>
            </a:r>
            <a:r>
              <a:rPr lang="en-US" altLang="en-US" sz="2600" dirty="0" smtClean="0">
                <a:latin typeface="Arial" panose="020B0604020202020204" pitchFamily="34" charset="0"/>
                <a:cs typeface="Arial" panose="020B0604020202020204" pitchFamily="34" charset="0"/>
              </a:rPr>
              <a:t>Annual Performance Report; </a:t>
            </a:r>
          </a:p>
          <a:p>
            <a:pPr lvl="1" algn="just"/>
            <a:r>
              <a:rPr lang="en-US" altLang="en-US" sz="2600" dirty="0" smtClean="0">
                <a:latin typeface="Arial" panose="020B0604020202020204" pitchFamily="34" charset="0"/>
                <a:cs typeface="Arial" panose="020B0604020202020204" pitchFamily="34" charset="0"/>
              </a:rPr>
              <a:t>SASSA financial statements for </a:t>
            </a:r>
            <a:r>
              <a:rPr lang="en-GB" altLang="en-US" sz="2600" dirty="0" smtClean="0">
                <a:latin typeface="Arial" panose="020B0604020202020204" pitchFamily="34" charset="0"/>
                <a:cs typeface="Arial" panose="020B0604020202020204" pitchFamily="34" charset="0"/>
              </a:rPr>
              <a:t>2017/18</a:t>
            </a:r>
            <a:r>
              <a:rPr lang="en-US" altLang="en-US" sz="2600" dirty="0" smtClean="0">
                <a:latin typeface="Arial" panose="020B0604020202020204" pitchFamily="34" charset="0"/>
                <a:cs typeface="Arial" panose="020B0604020202020204" pitchFamily="34" charset="0"/>
              </a:rPr>
              <a:t>; and </a:t>
            </a:r>
          </a:p>
          <a:p>
            <a:pPr lvl="1" algn="just"/>
            <a:r>
              <a:rPr lang="en-US" altLang="en-US" sz="2600" dirty="0" smtClean="0">
                <a:latin typeface="Arial" panose="020B0604020202020204" pitchFamily="34" charset="0"/>
                <a:cs typeface="Arial" panose="020B0604020202020204" pitchFamily="34" charset="0"/>
              </a:rPr>
              <a:t>The audit outcome</a:t>
            </a:r>
            <a:r>
              <a:rPr lang="en-US" altLang="en-US" sz="2600" dirty="0">
                <a:latin typeface="Arial" panose="020B0604020202020204" pitchFamily="34" charset="0"/>
                <a:cs typeface="Arial" panose="020B0604020202020204" pitchFamily="34" charset="0"/>
              </a:rPr>
              <a:t>.</a:t>
            </a:r>
            <a:endParaRPr lang="en-US" altLang="en-US" sz="2600" dirty="0" smtClean="0">
              <a:latin typeface="Arial" panose="020B0604020202020204" pitchFamily="34" charset="0"/>
              <a:cs typeface="Arial" panose="020B0604020202020204" pitchFamily="34" charset="0"/>
            </a:endParaRPr>
          </a:p>
        </p:txBody>
      </p:sp>
      <p:sp>
        <p:nvSpPr>
          <p:cNvPr id="5" name="Slide Number Placeholder 1"/>
          <p:cNvSpPr>
            <a:spLocks noGrp="1"/>
          </p:cNvSpPr>
          <p:nvPr>
            <p:ph type="sldNum" sz="quarter" idx="4294967295"/>
          </p:nvPr>
        </p:nvSpPr>
        <p:spPr>
          <a:xfrm>
            <a:off x="6613396" y="6194852"/>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dirty="0" smtClean="0">
                <a:ea typeface="ＭＳ Ｐゴシック" pitchFamily="34" charset="-128"/>
              </a:rPr>
              <a:t>70</a:t>
            </a:r>
          </a:p>
        </p:txBody>
      </p:sp>
    </p:spTree>
    <p:extLst>
      <p:ext uri="{BB962C8B-B14F-4D97-AF65-F5344CB8AC3E}">
        <p14:creationId xmlns:p14="http://schemas.microsoft.com/office/powerpoint/2010/main" xmlns="" val="2487913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Placeholder 3"/>
          <p:cNvSpPr>
            <a:spLocks noGrp="1"/>
          </p:cNvSpPr>
          <p:nvPr>
            <p:ph type="body" idx="1"/>
          </p:nvPr>
        </p:nvSpPr>
        <p:spPr>
          <a:xfrm>
            <a:off x="609600" y="3048000"/>
            <a:ext cx="7772400" cy="914400"/>
          </a:xfrm>
          <a:solidFill>
            <a:srgbClr val="FFCC66"/>
          </a:solidFill>
        </p:spPr>
        <p:txBody>
          <a:bodyPr/>
          <a:lstStyle/>
          <a:p>
            <a:pPr algn="ctr"/>
            <a:r>
              <a:rPr lang="en-US" altLang="en-US" sz="5400" b="1" dirty="0" smtClean="0">
                <a:solidFill>
                  <a:schemeClr val="bg1"/>
                </a:solidFill>
              </a:rPr>
              <a:t>Thank you</a:t>
            </a:r>
            <a:endParaRPr lang="en-GB" altLang="en-US" sz="5400" b="1" dirty="0" smtClean="0">
              <a:solidFill>
                <a:schemeClr val="bg1"/>
              </a:solidFill>
            </a:endParaRPr>
          </a:p>
        </p:txBody>
      </p:sp>
      <p:sp>
        <p:nvSpPr>
          <p:cNvPr id="30724" name="Slide Number Placeholder 1"/>
          <p:cNvSpPr>
            <a:spLocks noGrp="1"/>
          </p:cNvSpPr>
          <p:nvPr>
            <p:ph type="sldNum" sz="quarter" idx="4294967295"/>
          </p:nvPr>
        </p:nvSpPr>
        <p:spPr>
          <a:xfrm>
            <a:off x="6553200" y="635635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E4242EC-B890-429F-ADA6-51CE9A28FF68}" type="slidenum">
              <a:rPr lang="en-US" altLang="en-US" sz="1400" smtClean="0">
                <a:ea typeface="ＭＳ Ｐゴシック" pitchFamily="34" charset="-128"/>
              </a:rPr>
              <a:pPr>
                <a:spcBef>
                  <a:spcPct val="0"/>
                </a:spcBef>
                <a:buFontTx/>
                <a:buNone/>
              </a:pPr>
              <a:t>71</a:t>
            </a:fld>
            <a:endParaRPr lang="en-US" altLang="en-US" sz="1400" smtClean="0">
              <a:ea typeface="ＭＳ Ｐゴシック" pitchFamily="34" charset="-128"/>
            </a:endParaRPr>
          </a:p>
        </p:txBody>
      </p:sp>
    </p:spTree>
    <p:extLst>
      <p:ext uri="{BB962C8B-B14F-4D97-AF65-F5344CB8AC3E}">
        <p14:creationId xmlns:p14="http://schemas.microsoft.com/office/powerpoint/2010/main" xmlns="" val="3676747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763000" cy="4495800"/>
          </a:xfrm>
        </p:spPr>
        <p:txBody>
          <a:bodyPr>
            <a:noAutofit/>
          </a:bodyPr>
          <a:lstStyle/>
          <a:p>
            <a:pPr algn="just">
              <a:lnSpc>
                <a:spcPct val="150000"/>
              </a:lnSpc>
            </a:pPr>
            <a:r>
              <a:rPr lang="en-US" b="1" dirty="0">
                <a:latin typeface="Arial" panose="020B0604020202020204" pitchFamily="34" charset="0"/>
                <a:cs typeface="Arial" panose="020B0604020202020204" pitchFamily="34" charset="0"/>
              </a:rPr>
              <a:t>The primary focus of  SASSA in the medium term is:</a:t>
            </a:r>
          </a:p>
          <a:p>
            <a:pPr lvl="1" algn="just">
              <a:lnSpc>
                <a:spcPct val="120000"/>
              </a:lnSpc>
            </a:pPr>
            <a:r>
              <a:rPr lang="en-US" dirty="0">
                <a:latin typeface="Arial" panose="020B0604020202020204" pitchFamily="34" charset="0"/>
                <a:cs typeface="Arial" panose="020B0604020202020204" pitchFamily="34" charset="0"/>
              </a:rPr>
              <a:t>Reducing income poverty by providing social assistance to eligible </a:t>
            </a:r>
            <a:r>
              <a:rPr lang="en-US" dirty="0" smtClean="0">
                <a:latin typeface="Arial" panose="020B0604020202020204" pitchFamily="34" charset="0"/>
                <a:cs typeface="Arial" panose="020B0604020202020204" pitchFamily="34" charset="0"/>
              </a:rPr>
              <a:t>individuals;</a:t>
            </a:r>
            <a:endParaRPr lang="en-US" dirty="0">
              <a:latin typeface="Arial" panose="020B0604020202020204" pitchFamily="34" charset="0"/>
              <a:cs typeface="Arial" panose="020B0604020202020204" pitchFamily="34" charset="0"/>
            </a:endParaRPr>
          </a:p>
          <a:p>
            <a:pPr lvl="1" algn="just">
              <a:lnSpc>
                <a:spcPct val="120000"/>
              </a:lnSpc>
            </a:pPr>
            <a:r>
              <a:rPr lang="en-GB" dirty="0">
                <a:latin typeface="Arial" panose="020B0604020202020204" pitchFamily="34" charset="0"/>
                <a:cs typeface="Arial" panose="020B0604020202020204" pitchFamily="34" charset="0"/>
              </a:rPr>
              <a:t>Improving service </a:t>
            </a:r>
            <a:r>
              <a:rPr lang="en-GB" dirty="0" smtClean="0">
                <a:latin typeface="Arial" panose="020B0604020202020204" pitchFamily="34" charset="0"/>
                <a:cs typeface="Arial" panose="020B0604020202020204" pitchFamily="34" charset="0"/>
              </a:rPr>
              <a:t>delivery;</a:t>
            </a:r>
            <a:endParaRPr lang="en-GB" dirty="0">
              <a:latin typeface="Arial" panose="020B0604020202020204" pitchFamily="34" charset="0"/>
              <a:cs typeface="Arial" panose="020B0604020202020204" pitchFamily="34" charset="0"/>
            </a:endParaRPr>
          </a:p>
          <a:p>
            <a:pPr lvl="1" algn="just">
              <a:lnSpc>
                <a:spcPct val="120000"/>
              </a:lnSpc>
            </a:pPr>
            <a:r>
              <a:rPr lang="en-GB" dirty="0">
                <a:latin typeface="Arial" panose="020B0604020202020204" pitchFamily="34" charset="0"/>
                <a:cs typeface="Arial" panose="020B0604020202020204" pitchFamily="34" charset="0"/>
              </a:rPr>
              <a:t>Improving organisational </a:t>
            </a:r>
            <a:r>
              <a:rPr lang="en-GB" dirty="0" smtClean="0">
                <a:latin typeface="Arial" panose="020B0604020202020204" pitchFamily="34" charset="0"/>
                <a:cs typeface="Arial" panose="020B0604020202020204" pitchFamily="34" charset="0"/>
              </a:rPr>
              <a:t>efficiency;</a:t>
            </a:r>
            <a:endParaRPr lang="en-GB" dirty="0">
              <a:latin typeface="Arial" panose="020B0604020202020204" pitchFamily="34" charset="0"/>
              <a:cs typeface="Arial" panose="020B0604020202020204" pitchFamily="34" charset="0"/>
            </a:endParaRPr>
          </a:p>
          <a:p>
            <a:pPr lvl="1" algn="just">
              <a:lnSpc>
                <a:spcPct val="120000"/>
              </a:lnSpc>
            </a:pPr>
            <a:r>
              <a:rPr lang="en-GB" dirty="0">
                <a:latin typeface="Arial" panose="020B0604020202020204" pitchFamily="34" charset="0"/>
                <a:cs typeface="Arial" panose="020B0604020202020204" pitchFamily="34" charset="0"/>
              </a:rPr>
              <a:t>Automation of business </a:t>
            </a:r>
            <a:r>
              <a:rPr lang="en-GB" dirty="0" smtClean="0">
                <a:latin typeface="Arial" panose="020B0604020202020204" pitchFamily="34" charset="0"/>
                <a:cs typeface="Arial" panose="020B0604020202020204" pitchFamily="34" charset="0"/>
              </a:rPr>
              <a:t>systems;</a:t>
            </a:r>
            <a:endParaRPr lang="en-GB" dirty="0">
              <a:latin typeface="Arial" panose="020B0604020202020204" pitchFamily="34" charset="0"/>
              <a:cs typeface="Arial" panose="020B0604020202020204" pitchFamily="34" charset="0"/>
            </a:endParaRPr>
          </a:p>
          <a:p>
            <a:pPr lvl="1" algn="just">
              <a:lnSpc>
                <a:spcPct val="120000"/>
              </a:lnSpc>
            </a:pPr>
            <a:r>
              <a:rPr lang="en-GB" dirty="0">
                <a:latin typeface="Arial" panose="020B0604020202020204" pitchFamily="34" charset="0"/>
                <a:cs typeface="Arial" panose="020B0604020202020204" pitchFamily="34" charset="0"/>
              </a:rPr>
              <a:t>Institutionalising social grants payment system within </a:t>
            </a:r>
            <a:r>
              <a:rPr lang="en-GB" dirty="0" smtClean="0">
                <a:latin typeface="Arial" panose="020B0604020202020204" pitchFamily="34" charset="0"/>
                <a:cs typeface="Arial" panose="020B0604020202020204" pitchFamily="34" charset="0"/>
              </a:rPr>
              <a:t>SASSA.</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553450" y="6141244"/>
            <a:ext cx="285750" cy="183356"/>
          </a:xfrm>
          <a:prstGeom prst="rect">
            <a:avLst/>
          </a:prstGeom>
        </p:spPr>
        <p:txBody>
          <a:bodyPr/>
          <a:lstStyle/>
          <a:p>
            <a:pPr>
              <a:defRPr/>
            </a:pPr>
            <a:fld id="{E143C01D-3800-4318-9C6F-B5F93FA8E3B7}" type="slidenum">
              <a:rPr lang="en-US" smtClean="0"/>
              <a:pPr>
                <a:defRPr/>
              </a:pPr>
              <a:t>8</a:t>
            </a:fld>
            <a:endParaRPr lang="en-US" dirty="0"/>
          </a:p>
        </p:txBody>
      </p:sp>
      <p:sp>
        <p:nvSpPr>
          <p:cNvPr id="6" name="Title 1"/>
          <p:cNvSpPr txBox="1">
            <a:spLocks/>
          </p:cNvSpPr>
          <p:nvPr/>
        </p:nvSpPr>
        <p:spPr>
          <a:xfrm>
            <a:off x="381000" y="457200"/>
            <a:ext cx="8458200" cy="884238"/>
          </a:xfrm>
          <a:prstGeom prst="rect">
            <a:avLst/>
          </a:prstGeom>
          <a:solidFill>
            <a:schemeClr val="accent4"/>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SASSA 2014-2019 MTSF Priorities</a:t>
            </a:r>
            <a:endParaRPr lang="en-Z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190571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976" y="1396641"/>
            <a:ext cx="8547847" cy="4775559"/>
          </a:xfrm>
        </p:spPr>
        <p:txBody>
          <a:bodyPr>
            <a:noAutofit/>
          </a:bodyPr>
          <a:lstStyle/>
          <a:p>
            <a:pPr>
              <a:lnSpc>
                <a:spcPct val="110000"/>
              </a:lnSpc>
              <a:spcBef>
                <a:spcPts val="600"/>
              </a:spcBef>
              <a:spcAft>
                <a:spcPts val="600"/>
              </a:spcAft>
            </a:pPr>
            <a:r>
              <a:rPr lang="en-ZA" b="1" dirty="0" smtClean="0">
                <a:latin typeface="Arial" panose="020B0604020202020204" pitchFamily="34" charset="0"/>
                <a:cs typeface="Arial" panose="020B0604020202020204" pitchFamily="34" charset="0"/>
              </a:rPr>
              <a:t>Programme 1: Administration</a:t>
            </a:r>
          </a:p>
          <a:p>
            <a:pPr lvl="1">
              <a:spcBef>
                <a:spcPts val="600"/>
              </a:spcBef>
              <a:spcAft>
                <a:spcPts val="600"/>
              </a:spcAft>
            </a:pPr>
            <a:r>
              <a:rPr lang="en-ZA" dirty="0" smtClean="0">
                <a:latin typeface="Arial" panose="020B0604020202020204" pitchFamily="34" charset="0"/>
                <a:cs typeface="Arial" panose="020B0604020202020204" pitchFamily="34" charset="0"/>
              </a:rPr>
              <a:t>Sub-programme 1.1: Executive Management</a:t>
            </a:r>
          </a:p>
          <a:p>
            <a:pPr lvl="1">
              <a:spcBef>
                <a:spcPts val="600"/>
              </a:spcBef>
              <a:spcAft>
                <a:spcPts val="600"/>
              </a:spcAft>
            </a:pPr>
            <a:r>
              <a:rPr lang="en-ZA" dirty="0">
                <a:latin typeface="Arial" panose="020B0604020202020204" pitchFamily="34" charset="0"/>
                <a:cs typeface="Arial" panose="020B0604020202020204" pitchFamily="34" charset="0"/>
              </a:rPr>
              <a:t>Sub-programme </a:t>
            </a:r>
            <a:r>
              <a:rPr lang="en-ZA" dirty="0" smtClean="0">
                <a:latin typeface="Arial" panose="020B0604020202020204" pitchFamily="34" charset="0"/>
                <a:cs typeface="Arial" panose="020B0604020202020204" pitchFamily="34" charset="0"/>
              </a:rPr>
              <a:t>1.2: Corporate Services</a:t>
            </a:r>
          </a:p>
          <a:p>
            <a:pPr lvl="1">
              <a:spcBef>
                <a:spcPts val="600"/>
              </a:spcBef>
              <a:spcAft>
                <a:spcPts val="600"/>
              </a:spcAft>
            </a:pPr>
            <a:r>
              <a:rPr lang="en-ZA" dirty="0">
                <a:latin typeface="Arial" panose="020B0604020202020204" pitchFamily="34" charset="0"/>
                <a:cs typeface="Arial" panose="020B0604020202020204" pitchFamily="34" charset="0"/>
              </a:rPr>
              <a:t>Sub-programme </a:t>
            </a:r>
            <a:r>
              <a:rPr lang="en-ZA" dirty="0" smtClean="0">
                <a:latin typeface="Arial" panose="020B0604020202020204" pitchFamily="34" charset="0"/>
                <a:cs typeface="Arial" panose="020B0604020202020204" pitchFamily="34" charset="0"/>
              </a:rPr>
              <a:t>1.3: Information and Communication Technology</a:t>
            </a:r>
            <a:endParaRPr lang="en-ZA" dirty="0">
              <a:latin typeface="Arial" panose="020B0604020202020204" pitchFamily="34" charset="0"/>
              <a:cs typeface="Arial" panose="020B0604020202020204" pitchFamily="34" charset="0"/>
            </a:endParaRPr>
          </a:p>
          <a:p>
            <a:pPr lvl="1">
              <a:lnSpc>
                <a:spcPct val="110000"/>
              </a:lnSpc>
              <a:spcBef>
                <a:spcPts val="600"/>
              </a:spcBef>
              <a:spcAft>
                <a:spcPts val="600"/>
              </a:spcAft>
            </a:pPr>
            <a:r>
              <a:rPr lang="en-ZA" dirty="0">
                <a:latin typeface="Arial" panose="020B0604020202020204" pitchFamily="34" charset="0"/>
                <a:cs typeface="Arial" panose="020B0604020202020204" pitchFamily="34" charset="0"/>
              </a:rPr>
              <a:t>Sub-programme </a:t>
            </a:r>
            <a:r>
              <a:rPr lang="en-ZA" dirty="0" smtClean="0">
                <a:latin typeface="Arial" panose="020B0604020202020204" pitchFamily="34" charset="0"/>
                <a:cs typeface="Arial" panose="020B0604020202020204" pitchFamily="34" charset="0"/>
              </a:rPr>
              <a:t>1.4: Financial Management</a:t>
            </a:r>
          </a:p>
          <a:p>
            <a:pPr>
              <a:lnSpc>
                <a:spcPct val="110000"/>
              </a:lnSpc>
              <a:spcBef>
                <a:spcPts val="600"/>
              </a:spcBef>
              <a:spcAft>
                <a:spcPts val="600"/>
              </a:spcAft>
            </a:pPr>
            <a:r>
              <a:rPr lang="en-ZA" b="1" dirty="0" smtClean="0">
                <a:latin typeface="Arial" panose="020B0604020202020204" pitchFamily="34" charset="0"/>
                <a:cs typeface="Arial" panose="020B0604020202020204" pitchFamily="34" charset="0"/>
              </a:rPr>
              <a:t>Programme 2: Benefits Administration and Support</a:t>
            </a:r>
          </a:p>
          <a:p>
            <a:pPr lvl="1">
              <a:lnSpc>
                <a:spcPct val="110000"/>
              </a:lnSpc>
              <a:spcBef>
                <a:spcPts val="600"/>
              </a:spcBef>
              <a:spcAft>
                <a:spcPts val="600"/>
              </a:spcAft>
            </a:pPr>
            <a:r>
              <a:rPr lang="en-ZA" dirty="0" smtClean="0">
                <a:latin typeface="Arial" panose="020B0604020202020204" pitchFamily="34" charset="0"/>
                <a:cs typeface="Arial" panose="020B0604020202020204" pitchFamily="34" charset="0"/>
              </a:rPr>
              <a:t>Sub-programme 2.1: Benefits Administration</a:t>
            </a:r>
          </a:p>
          <a:p>
            <a:pPr lvl="1">
              <a:lnSpc>
                <a:spcPct val="110000"/>
              </a:lnSpc>
              <a:spcBef>
                <a:spcPts val="600"/>
              </a:spcBef>
              <a:spcAft>
                <a:spcPts val="600"/>
              </a:spcAft>
            </a:pPr>
            <a:r>
              <a:rPr lang="en-ZA" dirty="0" smtClean="0">
                <a:latin typeface="Arial" panose="020B0604020202020204" pitchFamily="34" charset="0"/>
                <a:cs typeface="Arial" panose="020B0604020202020204" pitchFamily="34" charset="0"/>
              </a:rPr>
              <a:t>Sub-programme 2.2: Payment Administration</a:t>
            </a:r>
          </a:p>
          <a:p>
            <a:pPr lvl="1">
              <a:lnSpc>
                <a:spcPct val="110000"/>
              </a:lnSpc>
              <a:spcBef>
                <a:spcPts val="600"/>
              </a:spcBef>
              <a:spcAft>
                <a:spcPts val="600"/>
              </a:spcAft>
            </a:pPr>
            <a:endParaRPr lang="en-ZA" dirty="0">
              <a:latin typeface="Arial" panose="020B0604020202020204" pitchFamily="34" charset="0"/>
              <a:cs typeface="Arial" panose="020B0604020202020204" pitchFamily="34" charset="0"/>
            </a:endParaRPr>
          </a:p>
          <a:p>
            <a:pPr lvl="1">
              <a:lnSpc>
                <a:spcPct val="110000"/>
              </a:lnSpc>
              <a:spcBef>
                <a:spcPts val="600"/>
              </a:spcBef>
              <a:spcAft>
                <a:spcPts val="600"/>
              </a:spcAft>
            </a:pPr>
            <a:endParaRPr lang="en-Z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629400" y="6172200"/>
            <a:ext cx="2133600" cy="365125"/>
          </a:xfrm>
        </p:spPr>
        <p:txBody>
          <a:bodyPr/>
          <a:lstStyle/>
          <a:p>
            <a:fld id="{9D56938B-8917-4869-91D0-F9F507C443EE}" type="slidenum">
              <a:rPr lang="en-US" smtClean="0"/>
              <a:pPr/>
              <a:t>9</a:t>
            </a:fld>
            <a:endParaRPr lang="en-US" dirty="0"/>
          </a:p>
        </p:txBody>
      </p:sp>
      <p:sp>
        <p:nvSpPr>
          <p:cNvPr id="5" name="Title 1"/>
          <p:cNvSpPr txBox="1">
            <a:spLocks/>
          </p:cNvSpPr>
          <p:nvPr/>
        </p:nvSpPr>
        <p:spPr>
          <a:xfrm>
            <a:off x="259976" y="152400"/>
            <a:ext cx="8458200" cy="884238"/>
          </a:xfrm>
          <a:prstGeom prst="rect">
            <a:avLst/>
          </a:prstGeom>
          <a:solidFill>
            <a:schemeClr val="accent4"/>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b="1" dirty="0">
                <a:latin typeface="Arial" panose="020B0604020202020204" pitchFamily="34" charset="0"/>
                <a:cs typeface="Arial" panose="020B0604020202020204" pitchFamily="34" charset="0"/>
              </a:rPr>
              <a:t>Programmes</a:t>
            </a:r>
          </a:p>
        </p:txBody>
      </p:sp>
    </p:spTree>
    <p:extLst>
      <p:ext uri="{BB962C8B-B14F-4D97-AF65-F5344CB8AC3E}">
        <p14:creationId xmlns:p14="http://schemas.microsoft.com/office/powerpoint/2010/main" xmlns="" val="23463079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5999</TotalTime>
  <Words>4456</Words>
  <Application>Microsoft Office PowerPoint</Application>
  <PresentationFormat>On-screen Show (4:3)</PresentationFormat>
  <Paragraphs>750</Paragraphs>
  <Slides>71</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Office Theme</vt:lpstr>
      <vt:lpstr>Worksheet</vt:lpstr>
      <vt:lpstr>Presentation to the Select Committee on Social Services SASSA 2017/18 Annual Report </vt:lpstr>
      <vt:lpstr>Presentation Outline</vt:lpstr>
      <vt:lpstr>Purpose</vt:lpstr>
      <vt:lpstr>Slide 4</vt:lpstr>
      <vt:lpstr>Slide 5</vt:lpstr>
      <vt:lpstr>Slide 6</vt:lpstr>
      <vt:lpstr>Slide 7</vt:lpstr>
      <vt:lpstr>Slide 8</vt:lpstr>
      <vt:lpstr>Slide 9</vt:lpstr>
      <vt:lpstr>Slide 10</vt:lpstr>
      <vt:lpstr>Slide 11</vt:lpstr>
      <vt:lpstr>Performance Rating System</vt:lpstr>
      <vt:lpstr>OVERALL 2017/18 PERFORMANCE </vt:lpstr>
      <vt:lpstr>Slide 14</vt:lpstr>
      <vt:lpstr>PROGRAMME PURPOSE</vt:lpstr>
      <vt:lpstr>SUMMARY OF PROGRAMME 1 PERFORMANCE </vt:lpstr>
      <vt:lpstr>Promoting Good Governance</vt:lpstr>
      <vt:lpstr> Promoting Good Governance</vt:lpstr>
      <vt:lpstr> Promoting Good Governance</vt:lpstr>
      <vt:lpstr> Promoting Good Governance</vt:lpstr>
      <vt:lpstr>Promoting Good Governance</vt:lpstr>
      <vt:lpstr>Effective Human Resource Management</vt:lpstr>
      <vt:lpstr>Effective Human Resource Management</vt:lpstr>
      <vt:lpstr>Improved Organizational Efficiency</vt:lpstr>
      <vt:lpstr>Improved Organizational Efficiency - ICT</vt:lpstr>
      <vt:lpstr>Improved Organizational Efficiency - ICT</vt:lpstr>
      <vt:lpstr>Improved Organizational Efficiency - ICT</vt:lpstr>
      <vt:lpstr>Improved Organizational Efficiency - ICT</vt:lpstr>
      <vt:lpstr>Improved Organizational Efficiency - ICT</vt:lpstr>
      <vt:lpstr>Improved Organizational Efficiency</vt:lpstr>
      <vt:lpstr>Improved Organizational Efficiency</vt:lpstr>
      <vt:lpstr>Effective Financial Management</vt:lpstr>
      <vt:lpstr>Slide 33</vt:lpstr>
      <vt:lpstr>Slide 34</vt:lpstr>
      <vt:lpstr>SUMMARY OF PROGRAMME 2 PERFORMANCE </vt:lpstr>
      <vt:lpstr>Provide Social Assistance to eligible beneficiaries</vt:lpstr>
      <vt:lpstr>Provide Social Assistance to eligible beneficiaries</vt:lpstr>
      <vt:lpstr>Social Grants Growth - by grant type </vt:lpstr>
      <vt:lpstr>Implementation of the Social Assistance Programme</vt:lpstr>
      <vt:lpstr>Implementation of the Social Assistance Programme</vt:lpstr>
      <vt:lpstr>Implementation of the Social Assistance Programme</vt:lpstr>
      <vt:lpstr>Implementation of the Social Assistance Programme</vt:lpstr>
      <vt:lpstr>Implementation of the Social Assistance Programme</vt:lpstr>
      <vt:lpstr>Public participation</vt:lpstr>
      <vt:lpstr>Public participation</vt:lpstr>
      <vt:lpstr>Public participation</vt:lpstr>
      <vt:lpstr>Public participation</vt:lpstr>
      <vt:lpstr>Public participation</vt:lpstr>
      <vt:lpstr>Public participation</vt:lpstr>
      <vt:lpstr>Payment Administration</vt:lpstr>
      <vt:lpstr>Payment Administration</vt:lpstr>
      <vt:lpstr>Payment Administration</vt:lpstr>
      <vt:lpstr>Payment Administration</vt:lpstr>
      <vt:lpstr>Payment Administration</vt:lpstr>
      <vt:lpstr>Payment Administration</vt:lpstr>
      <vt:lpstr>Payment Administration</vt:lpstr>
      <vt:lpstr>Payment Administration</vt:lpstr>
      <vt:lpstr>Slide 58</vt:lpstr>
      <vt:lpstr>2017/18 Expenditure outcome  </vt:lpstr>
      <vt:lpstr>Expenditure on programmes</vt:lpstr>
      <vt:lpstr>Narrative on the expenditure outcome</vt:lpstr>
      <vt:lpstr>Narrative on the expenditure outcome</vt:lpstr>
      <vt:lpstr>Auditor-General Report and Comments</vt:lpstr>
      <vt:lpstr>Audit outcome for the  2017/18 financial year</vt:lpstr>
      <vt:lpstr>Audit outcome for the  2017/18 financial year</vt:lpstr>
      <vt:lpstr>Control Measures put in place to avoid similar finding in future- Predetermined Objectives</vt:lpstr>
      <vt:lpstr>Basis for qualification –  Annual Financial Statements</vt:lpstr>
      <vt:lpstr>Summary of Irregular Expenditure</vt:lpstr>
      <vt:lpstr>Control Measures put in place to avoid similar finding in future - Irregular Expenditure</vt:lpstr>
      <vt:lpstr>Recommendations</vt:lpstr>
      <vt:lpstr>Slide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DineoMotsh</dc:creator>
  <cp:lastModifiedBy>PUMZA</cp:lastModifiedBy>
  <cp:revision>547</cp:revision>
  <cp:lastPrinted>2018-09-28T10:31:22Z</cp:lastPrinted>
  <dcterms:created xsi:type="dcterms:W3CDTF">2016-03-01T10:31:26Z</dcterms:created>
  <dcterms:modified xsi:type="dcterms:W3CDTF">2018-11-08T08:47:16Z</dcterms:modified>
</cp:coreProperties>
</file>