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  <p:sldMasterId id="2147483660" r:id="rId2"/>
  </p:sldMasterIdLst>
  <p:notesMasterIdLst>
    <p:notesMasterId r:id="rId24"/>
  </p:notesMasterIdLst>
  <p:handoutMasterIdLst>
    <p:handoutMasterId r:id="rId25"/>
  </p:handoutMasterIdLst>
  <p:sldIdLst>
    <p:sldId id="348" r:id="rId3"/>
    <p:sldId id="529" r:id="rId4"/>
    <p:sldId id="530" r:id="rId5"/>
    <p:sldId id="610" r:id="rId6"/>
    <p:sldId id="584" r:id="rId7"/>
    <p:sldId id="601" r:id="rId8"/>
    <p:sldId id="597" r:id="rId9"/>
    <p:sldId id="598" r:id="rId10"/>
    <p:sldId id="600" r:id="rId11"/>
    <p:sldId id="603" r:id="rId12"/>
    <p:sldId id="607" r:id="rId13"/>
    <p:sldId id="616" r:id="rId14"/>
    <p:sldId id="611" r:id="rId15"/>
    <p:sldId id="593" r:id="rId16"/>
    <p:sldId id="595" r:id="rId17"/>
    <p:sldId id="614" r:id="rId18"/>
    <p:sldId id="605" r:id="rId19"/>
    <p:sldId id="608" r:id="rId20"/>
    <p:sldId id="612" r:id="rId21"/>
    <p:sldId id="550" r:id="rId22"/>
    <p:sldId id="551" r:id="rId23"/>
  </p:sldIdLst>
  <p:sldSz cx="9144000" cy="6858000" type="screen4x3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70C0"/>
    <a:srgbClr val="1C1475"/>
    <a:srgbClr val="B351B3"/>
    <a:srgbClr val="6EA8FE"/>
    <a:srgbClr val="6EC6FE"/>
    <a:srgbClr val="893BC3"/>
    <a:srgbClr val="FD6231"/>
    <a:srgbClr val="2BF54D"/>
    <a:srgbClr val="B3A2C7"/>
    <a:srgbClr val="D185C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5" autoAdjust="0"/>
    <p:restoredTop sz="88521" autoAdjust="0"/>
  </p:normalViewPr>
  <p:slideViewPr>
    <p:cSldViewPr snapToObjects="1">
      <p:cViewPr varScale="1">
        <p:scale>
          <a:sx n="103" d="100"/>
          <a:sy n="103" d="100"/>
        </p:scale>
        <p:origin x="-18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2A75DA-C434-40CC-A664-B71F4F50700F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103334D6-55B3-4713-A7AA-FD3A31F4FDDA}">
      <dgm:prSet phldrT="[Text]" custT="1"/>
      <dgm:spPr>
        <a:xfrm>
          <a:off x="13253" y="0"/>
          <a:ext cx="2004990" cy="802780"/>
        </a:xfrm>
        <a:prstGeom prst="chevron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2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Integrated Infrastructure Development Planning</a:t>
          </a:r>
        </a:p>
      </dgm:t>
    </dgm:pt>
    <dgm:pt modelId="{AAA9D4AD-B7B3-4AD7-9872-AE6D8DE6A765}" type="parTrans" cxnId="{76850514-2A50-4F16-B367-ED454A6AB3CB}">
      <dgm:prSet/>
      <dgm:spPr/>
      <dgm:t>
        <a:bodyPr/>
        <a:lstStyle/>
        <a:p>
          <a:endParaRPr lang="en-US"/>
        </a:p>
      </dgm:t>
    </dgm:pt>
    <dgm:pt modelId="{970F3590-5859-4006-AD9F-7AA5E1B46744}" type="sibTrans" cxnId="{76850514-2A50-4F16-B367-ED454A6AB3CB}">
      <dgm:prSet/>
      <dgm:spPr/>
      <dgm:t>
        <a:bodyPr/>
        <a:lstStyle/>
        <a:p>
          <a:endParaRPr lang="en-US" dirty="0"/>
        </a:p>
      </dgm:t>
    </dgm:pt>
    <dgm:pt modelId="{C2291A6D-4A7A-483D-A9D8-9AB29211CB6C}">
      <dgm:prSet phldrT="[Text]" custT="1"/>
      <dgm:spPr>
        <a:xfrm>
          <a:off x="1802665" y="0"/>
          <a:ext cx="2004990" cy="802780"/>
        </a:xfrm>
        <a:prstGeom prst="chevron">
          <a:avLst/>
        </a:prstGeom>
        <a:solidFill>
          <a:srgbClr val="5B9BD5">
            <a:hueOff val="-2252848"/>
            <a:satOff val="-5806"/>
            <a:lumOff val="-3922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2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Infrastructure Procurement Planning and Management</a:t>
          </a:r>
        </a:p>
      </dgm:t>
    </dgm:pt>
    <dgm:pt modelId="{6AC9B918-B3F7-4B83-BCEC-04EA01793F97}" type="parTrans" cxnId="{6C1E100B-6F2A-4C99-95B7-2EA6E98724BD}">
      <dgm:prSet/>
      <dgm:spPr/>
      <dgm:t>
        <a:bodyPr/>
        <a:lstStyle/>
        <a:p>
          <a:endParaRPr lang="en-US"/>
        </a:p>
      </dgm:t>
    </dgm:pt>
    <dgm:pt modelId="{706A6A6E-38FA-4C23-8CF0-FF45F3B946EC}" type="sibTrans" cxnId="{6C1E100B-6F2A-4C99-95B7-2EA6E98724BD}">
      <dgm:prSet/>
      <dgm:spPr/>
      <dgm:t>
        <a:bodyPr/>
        <a:lstStyle/>
        <a:p>
          <a:endParaRPr lang="en-US" dirty="0"/>
        </a:p>
      </dgm:t>
    </dgm:pt>
    <dgm:pt modelId="{7BF58505-F20C-4BEF-A212-3580EF52C0A8}">
      <dgm:prSet phldrT="[Text]" custT="1"/>
      <dgm:spPr>
        <a:xfrm>
          <a:off x="3592077" y="0"/>
          <a:ext cx="2004990" cy="802780"/>
        </a:xfrm>
        <a:prstGeom prst="chevron">
          <a:avLst/>
        </a:prstGeom>
        <a:solidFill>
          <a:srgbClr val="5B9BD5">
            <a:hueOff val="-4505695"/>
            <a:satOff val="-11613"/>
            <a:lumOff val="-7843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2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Project  Management &amp; Built Environment Professional Consulting Services  </a:t>
          </a:r>
        </a:p>
      </dgm:t>
    </dgm:pt>
    <dgm:pt modelId="{139FFF22-4C29-4C64-9969-26BD0023E30C}" type="parTrans" cxnId="{16773F3E-FF13-4F9B-A164-C69E53FE1246}">
      <dgm:prSet/>
      <dgm:spPr/>
      <dgm:t>
        <a:bodyPr/>
        <a:lstStyle/>
        <a:p>
          <a:endParaRPr lang="en-US"/>
        </a:p>
      </dgm:t>
    </dgm:pt>
    <dgm:pt modelId="{C8443CFB-74A9-45D8-BB92-FF06BB6BA1D5}" type="sibTrans" cxnId="{16773F3E-FF13-4F9B-A164-C69E53FE1246}">
      <dgm:prSet/>
      <dgm:spPr/>
      <dgm:t>
        <a:bodyPr/>
        <a:lstStyle/>
        <a:p>
          <a:endParaRPr lang="en-US" dirty="0"/>
        </a:p>
      </dgm:t>
    </dgm:pt>
    <dgm:pt modelId="{FC5BE7C8-8267-433A-836B-410CE7A3B1F9}">
      <dgm:prSet custT="1"/>
      <dgm:spPr>
        <a:xfrm>
          <a:off x="226712" y="903127"/>
          <a:ext cx="1603992" cy="1073750"/>
        </a:xfrm>
        <a:prstGeom prst="rect">
          <a:avLst/>
        </a:prstGeom>
        <a:solidFill>
          <a:srgbClr val="FFCC99"/>
        </a:solidFill>
        <a:ln>
          <a:solidFill>
            <a:schemeClr val="accent2">
              <a:lumMod val="75000"/>
            </a:schemeClr>
          </a:solidFill>
        </a:ln>
        <a:effectLst/>
      </dgm:spPr>
      <dgm:t>
        <a:bodyPr/>
        <a:lstStyle/>
        <a:p>
          <a:pPr>
            <a:lnSpc>
              <a:spcPct val="114000"/>
            </a:lnSpc>
            <a:spcBef>
              <a:spcPts val="600"/>
            </a:spcBef>
            <a:spcAft>
              <a:spcPts val="600"/>
            </a:spcAft>
          </a:pPr>
          <a:r>
            <a:rPr lang="en-US" sz="11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Research across national, provincial and local government</a:t>
          </a:r>
        </a:p>
      </dgm:t>
    </dgm:pt>
    <dgm:pt modelId="{923050BB-B560-439F-9B5B-71E89CD5FC04}" type="parTrans" cxnId="{52E86BE5-05C7-415C-B5E2-735AD3EDF225}">
      <dgm:prSet/>
      <dgm:spPr/>
      <dgm:t>
        <a:bodyPr/>
        <a:lstStyle/>
        <a:p>
          <a:endParaRPr lang="en-US"/>
        </a:p>
      </dgm:t>
    </dgm:pt>
    <dgm:pt modelId="{0187141F-043C-47D3-8AF4-38D81478E1DF}" type="sibTrans" cxnId="{52E86BE5-05C7-415C-B5E2-735AD3EDF225}">
      <dgm:prSet/>
      <dgm:spPr/>
      <dgm:t>
        <a:bodyPr/>
        <a:lstStyle/>
        <a:p>
          <a:endParaRPr lang="en-US"/>
        </a:p>
      </dgm:t>
    </dgm:pt>
    <dgm:pt modelId="{17C1F4BB-A6E1-4B88-AF18-C5325764077A}">
      <dgm:prSet custT="1"/>
      <dgm:spPr>
        <a:xfrm>
          <a:off x="226712" y="903127"/>
          <a:ext cx="1603992" cy="1073750"/>
        </a:xfrm>
        <a:prstGeom prst="rect">
          <a:avLst/>
        </a:prstGeom>
        <a:solidFill>
          <a:srgbClr val="FFCC99"/>
        </a:solidFill>
        <a:ln>
          <a:solidFill>
            <a:schemeClr val="accent2">
              <a:lumMod val="75000"/>
            </a:schemeClr>
          </a:solidFill>
        </a:ln>
        <a:effectLst/>
      </dgm:spPr>
      <dgm:t>
        <a:bodyPr/>
        <a:lstStyle/>
        <a:p>
          <a:pPr>
            <a:lnSpc>
              <a:spcPct val="114000"/>
            </a:lnSpc>
            <a:spcBef>
              <a:spcPts val="600"/>
            </a:spcBef>
            <a:spcAft>
              <a:spcPts val="600"/>
            </a:spcAft>
          </a:pPr>
          <a:r>
            <a:rPr lang="en-US" sz="11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Cross functional/departmental planning facilitation</a:t>
          </a:r>
        </a:p>
      </dgm:t>
    </dgm:pt>
    <dgm:pt modelId="{C83AA2AD-4EB1-42AD-8FC1-05DE9BC88B64}" type="parTrans" cxnId="{C44A6A6A-8207-4478-BC18-B1CEAA1F2180}">
      <dgm:prSet/>
      <dgm:spPr/>
      <dgm:t>
        <a:bodyPr/>
        <a:lstStyle/>
        <a:p>
          <a:endParaRPr lang="en-US"/>
        </a:p>
      </dgm:t>
    </dgm:pt>
    <dgm:pt modelId="{00EF3AC9-078A-4812-AC06-1C3830375A3C}" type="sibTrans" cxnId="{C44A6A6A-8207-4478-BC18-B1CEAA1F2180}">
      <dgm:prSet/>
      <dgm:spPr/>
      <dgm:t>
        <a:bodyPr/>
        <a:lstStyle/>
        <a:p>
          <a:endParaRPr lang="en-US"/>
        </a:p>
      </dgm:t>
    </dgm:pt>
    <dgm:pt modelId="{3086B74E-E7E9-4C8E-9A6D-64A8A68F3D5C}">
      <dgm:prSet custT="1"/>
      <dgm:spPr>
        <a:xfrm>
          <a:off x="226712" y="903127"/>
          <a:ext cx="1603992" cy="1073750"/>
        </a:xfrm>
        <a:prstGeom prst="rect">
          <a:avLst/>
        </a:prstGeom>
        <a:solidFill>
          <a:srgbClr val="FFCC99"/>
        </a:solidFill>
        <a:ln>
          <a:solidFill>
            <a:schemeClr val="accent2">
              <a:lumMod val="75000"/>
            </a:schemeClr>
          </a:solidFill>
        </a:ln>
        <a:effectLst/>
      </dgm:spPr>
      <dgm:t>
        <a:bodyPr/>
        <a:lstStyle/>
        <a:p>
          <a:pPr>
            <a:lnSpc>
              <a:spcPct val="114000"/>
            </a:lnSpc>
            <a:spcBef>
              <a:spcPts val="600"/>
            </a:spcBef>
            <a:spcAft>
              <a:spcPts val="600"/>
            </a:spcAft>
          </a:pPr>
          <a:r>
            <a:rPr lang="en-US" sz="11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Infrastructure planning</a:t>
          </a:r>
        </a:p>
      </dgm:t>
    </dgm:pt>
    <dgm:pt modelId="{FA3773B2-4BAE-47E1-8814-28D6E8ECAAD7}" type="parTrans" cxnId="{339E2D0B-173D-48CB-B30C-B4BA6BA81D71}">
      <dgm:prSet/>
      <dgm:spPr/>
      <dgm:t>
        <a:bodyPr/>
        <a:lstStyle/>
        <a:p>
          <a:endParaRPr lang="en-US"/>
        </a:p>
      </dgm:t>
    </dgm:pt>
    <dgm:pt modelId="{2A0BDD4A-7748-478F-825E-82EC955F6571}" type="sibTrans" cxnId="{339E2D0B-173D-48CB-B30C-B4BA6BA81D71}">
      <dgm:prSet/>
      <dgm:spPr/>
      <dgm:t>
        <a:bodyPr/>
        <a:lstStyle/>
        <a:p>
          <a:endParaRPr lang="en-US"/>
        </a:p>
      </dgm:t>
    </dgm:pt>
    <dgm:pt modelId="{4AF5A619-281F-4B76-AACA-5E620A5F254F}">
      <dgm:prSet custT="1"/>
      <dgm:spPr>
        <a:xfrm>
          <a:off x="1917688" y="744416"/>
          <a:ext cx="1603992" cy="1073750"/>
        </a:xfrm>
        <a:prstGeom prst="rect">
          <a:avLst/>
        </a:prstGeom>
        <a:solidFill>
          <a:srgbClr val="CCCC00"/>
        </a:solidFill>
        <a:ln>
          <a:solidFill>
            <a:srgbClr val="FFC000"/>
          </a:solidFill>
        </a:ln>
        <a:effectLst/>
      </dgm:spPr>
      <dgm:t>
        <a:bodyPr/>
        <a:lstStyle/>
        <a:p>
          <a:pPr>
            <a:lnSpc>
              <a:spcPct val="114000"/>
            </a:lnSpc>
            <a:spcBef>
              <a:spcPts val="400"/>
            </a:spcBef>
            <a:spcAft>
              <a:spcPts val="400"/>
            </a:spcAft>
          </a:pPr>
          <a:r>
            <a:rPr lang="en-US" sz="11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Procurement planning </a:t>
          </a:r>
        </a:p>
      </dgm:t>
    </dgm:pt>
    <dgm:pt modelId="{F7B798E0-DABE-41B1-856A-FC8B5DAB657F}" type="parTrans" cxnId="{32AE4B36-7C03-4F86-BFB0-6944BD07B1D5}">
      <dgm:prSet/>
      <dgm:spPr/>
      <dgm:t>
        <a:bodyPr/>
        <a:lstStyle/>
        <a:p>
          <a:endParaRPr lang="en-US"/>
        </a:p>
      </dgm:t>
    </dgm:pt>
    <dgm:pt modelId="{4B31D6F2-DDF2-4687-9572-2B140FEBDFF5}" type="sibTrans" cxnId="{32AE4B36-7C03-4F86-BFB0-6944BD07B1D5}">
      <dgm:prSet/>
      <dgm:spPr/>
      <dgm:t>
        <a:bodyPr/>
        <a:lstStyle/>
        <a:p>
          <a:endParaRPr lang="en-US"/>
        </a:p>
      </dgm:t>
    </dgm:pt>
    <dgm:pt modelId="{F77E2F4C-6970-47A4-96B4-CE3773B1D558}">
      <dgm:prSet custT="1"/>
      <dgm:spPr>
        <a:xfrm>
          <a:off x="1917688" y="744416"/>
          <a:ext cx="1603992" cy="1073750"/>
        </a:xfrm>
        <a:prstGeom prst="rect">
          <a:avLst/>
        </a:prstGeom>
        <a:solidFill>
          <a:srgbClr val="CCCC00"/>
        </a:solidFill>
        <a:ln>
          <a:solidFill>
            <a:srgbClr val="FFC000"/>
          </a:solidFill>
        </a:ln>
        <a:effectLst/>
      </dgm:spPr>
      <dgm:t>
        <a:bodyPr/>
        <a:lstStyle/>
        <a:p>
          <a:pPr>
            <a:lnSpc>
              <a:spcPct val="114000"/>
            </a:lnSpc>
            <a:spcBef>
              <a:spcPts val="400"/>
            </a:spcBef>
            <a:spcAft>
              <a:spcPts val="400"/>
            </a:spcAft>
          </a:pPr>
          <a:r>
            <a:rPr lang="en-US" sz="11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Procurement </a:t>
          </a:r>
        </a:p>
      </dgm:t>
    </dgm:pt>
    <dgm:pt modelId="{D78208AE-668A-4030-95E1-7E76974AEA14}" type="parTrans" cxnId="{878E319E-6AC8-4451-B2E5-AC8A39E0F64C}">
      <dgm:prSet/>
      <dgm:spPr/>
      <dgm:t>
        <a:bodyPr/>
        <a:lstStyle/>
        <a:p>
          <a:endParaRPr lang="en-US"/>
        </a:p>
      </dgm:t>
    </dgm:pt>
    <dgm:pt modelId="{F2C1A33B-7B4F-4D95-9868-B5533B5CB187}" type="sibTrans" cxnId="{878E319E-6AC8-4451-B2E5-AC8A39E0F64C}">
      <dgm:prSet/>
      <dgm:spPr/>
      <dgm:t>
        <a:bodyPr/>
        <a:lstStyle/>
        <a:p>
          <a:endParaRPr lang="en-US"/>
        </a:p>
      </dgm:t>
    </dgm:pt>
    <dgm:pt modelId="{9335E62A-BEA0-48BF-9641-AE6D99A3B34A}">
      <dgm:prSet custT="1"/>
      <dgm:spPr>
        <a:xfrm>
          <a:off x="1917688" y="744416"/>
          <a:ext cx="1603992" cy="1073750"/>
        </a:xfrm>
        <a:prstGeom prst="rect">
          <a:avLst/>
        </a:prstGeom>
        <a:solidFill>
          <a:srgbClr val="CCCC00"/>
        </a:solidFill>
        <a:ln>
          <a:solidFill>
            <a:srgbClr val="FFC000"/>
          </a:solidFill>
        </a:ln>
        <a:effectLst/>
      </dgm:spPr>
      <dgm:t>
        <a:bodyPr/>
        <a:lstStyle/>
        <a:p>
          <a:pPr>
            <a:lnSpc>
              <a:spcPct val="114000"/>
            </a:lnSpc>
            <a:spcBef>
              <a:spcPts val="400"/>
            </a:spcBef>
            <a:spcAft>
              <a:spcPts val="400"/>
            </a:spcAft>
          </a:pPr>
          <a:r>
            <a:rPr lang="en-US" sz="11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Development of scope of work</a:t>
          </a:r>
        </a:p>
      </dgm:t>
    </dgm:pt>
    <dgm:pt modelId="{56063142-1018-4864-BCDD-77C3C2FD2500}" type="parTrans" cxnId="{6F21B0B4-7044-4680-A3E6-38CDB4576DEF}">
      <dgm:prSet/>
      <dgm:spPr/>
      <dgm:t>
        <a:bodyPr/>
        <a:lstStyle/>
        <a:p>
          <a:endParaRPr lang="en-US"/>
        </a:p>
      </dgm:t>
    </dgm:pt>
    <dgm:pt modelId="{31037514-CF31-491C-A7DE-EE084C84BADE}" type="sibTrans" cxnId="{6F21B0B4-7044-4680-A3E6-38CDB4576DEF}">
      <dgm:prSet/>
      <dgm:spPr/>
      <dgm:t>
        <a:bodyPr/>
        <a:lstStyle/>
        <a:p>
          <a:endParaRPr lang="en-US"/>
        </a:p>
      </dgm:t>
    </dgm:pt>
    <dgm:pt modelId="{95937A32-26C4-47CC-9256-C7F1A9CB1D25}">
      <dgm:prSet custT="1"/>
      <dgm:spPr>
        <a:xfrm>
          <a:off x="1917688" y="744416"/>
          <a:ext cx="1603992" cy="1073750"/>
        </a:xfrm>
        <a:prstGeom prst="rect">
          <a:avLst/>
        </a:prstGeom>
        <a:solidFill>
          <a:srgbClr val="CCCC00"/>
        </a:solidFill>
        <a:ln>
          <a:solidFill>
            <a:srgbClr val="FFC000"/>
          </a:solidFill>
        </a:ln>
        <a:effectLst/>
      </dgm:spPr>
      <dgm:t>
        <a:bodyPr/>
        <a:lstStyle/>
        <a:p>
          <a:pPr>
            <a:lnSpc>
              <a:spcPct val="114000"/>
            </a:lnSpc>
            <a:spcBef>
              <a:spcPts val="400"/>
            </a:spcBef>
            <a:spcAft>
              <a:spcPts val="400"/>
            </a:spcAft>
          </a:pPr>
          <a:r>
            <a:rPr lang="en-US" sz="11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Development of technical specifications and bills of quantities</a:t>
          </a:r>
        </a:p>
      </dgm:t>
    </dgm:pt>
    <dgm:pt modelId="{AED39D7A-6E79-4C80-8728-560855C06AF0}" type="parTrans" cxnId="{2F3BD442-7A05-4832-B7FA-44463865E50D}">
      <dgm:prSet/>
      <dgm:spPr/>
      <dgm:t>
        <a:bodyPr/>
        <a:lstStyle/>
        <a:p>
          <a:endParaRPr lang="en-US"/>
        </a:p>
      </dgm:t>
    </dgm:pt>
    <dgm:pt modelId="{8CB836B5-A964-44B2-820C-BA49075FB0C1}" type="sibTrans" cxnId="{2F3BD442-7A05-4832-B7FA-44463865E50D}">
      <dgm:prSet/>
      <dgm:spPr/>
      <dgm:t>
        <a:bodyPr/>
        <a:lstStyle/>
        <a:p>
          <a:endParaRPr lang="en-US"/>
        </a:p>
      </dgm:t>
    </dgm:pt>
    <dgm:pt modelId="{276B9715-6356-4306-A8C5-8BF6A9D0AA05}">
      <dgm:prSet custT="1"/>
      <dgm:spPr>
        <a:xfrm>
          <a:off x="1917688" y="744416"/>
          <a:ext cx="1603992" cy="1073750"/>
        </a:xfrm>
        <a:prstGeom prst="rect">
          <a:avLst/>
        </a:prstGeom>
        <a:solidFill>
          <a:srgbClr val="CCCC00"/>
        </a:solidFill>
        <a:ln>
          <a:solidFill>
            <a:srgbClr val="FFC000"/>
          </a:solidFill>
        </a:ln>
        <a:effectLst/>
      </dgm:spPr>
      <dgm:t>
        <a:bodyPr/>
        <a:lstStyle/>
        <a:p>
          <a:pPr>
            <a:lnSpc>
              <a:spcPct val="114000"/>
            </a:lnSpc>
            <a:spcBef>
              <a:spcPts val="400"/>
            </a:spcBef>
            <a:spcAft>
              <a:spcPts val="400"/>
            </a:spcAft>
          </a:pPr>
          <a:r>
            <a:rPr lang="en-US" sz="11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Bid management process</a:t>
          </a:r>
        </a:p>
      </dgm:t>
    </dgm:pt>
    <dgm:pt modelId="{19F92936-1AA1-426E-A8CA-EF4E7A8F643D}" type="parTrans" cxnId="{AE20C1B7-C0E2-4466-8F3C-6D90931CA2D0}">
      <dgm:prSet/>
      <dgm:spPr/>
      <dgm:t>
        <a:bodyPr/>
        <a:lstStyle/>
        <a:p>
          <a:endParaRPr lang="en-US"/>
        </a:p>
      </dgm:t>
    </dgm:pt>
    <dgm:pt modelId="{446A5454-9A57-441A-BA63-964B70526317}" type="sibTrans" cxnId="{AE20C1B7-C0E2-4466-8F3C-6D90931CA2D0}">
      <dgm:prSet/>
      <dgm:spPr/>
      <dgm:t>
        <a:bodyPr/>
        <a:lstStyle/>
        <a:p>
          <a:endParaRPr lang="en-US"/>
        </a:p>
      </dgm:t>
    </dgm:pt>
    <dgm:pt modelId="{B94CCFBF-F399-4B3E-A946-56F3B4F37A66}">
      <dgm:prSet custT="1"/>
      <dgm:spPr>
        <a:xfrm>
          <a:off x="1917688" y="744416"/>
          <a:ext cx="1603992" cy="1073750"/>
        </a:xfrm>
        <a:prstGeom prst="rect">
          <a:avLst/>
        </a:prstGeom>
        <a:solidFill>
          <a:srgbClr val="CCCC00"/>
        </a:solidFill>
        <a:ln>
          <a:solidFill>
            <a:srgbClr val="FFC000"/>
          </a:solidFill>
        </a:ln>
        <a:effectLst/>
      </dgm:spPr>
      <dgm:t>
        <a:bodyPr/>
        <a:lstStyle/>
        <a:p>
          <a:pPr>
            <a:lnSpc>
              <a:spcPct val="114000"/>
            </a:lnSpc>
            <a:spcBef>
              <a:spcPts val="400"/>
            </a:spcBef>
            <a:spcAft>
              <a:spcPts val="400"/>
            </a:spcAft>
          </a:pPr>
          <a:r>
            <a:rPr lang="en-US" sz="11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Service provider management</a:t>
          </a:r>
        </a:p>
      </dgm:t>
    </dgm:pt>
    <dgm:pt modelId="{D9D24CE6-3779-4FAE-A3CD-CB9326BE0F03}" type="parTrans" cxnId="{EE286036-0145-4E68-BD88-675CBF0D5212}">
      <dgm:prSet/>
      <dgm:spPr/>
      <dgm:t>
        <a:bodyPr/>
        <a:lstStyle/>
        <a:p>
          <a:endParaRPr lang="en-US"/>
        </a:p>
      </dgm:t>
    </dgm:pt>
    <dgm:pt modelId="{AD5E2738-24F9-40EC-B2E5-96E8050EF571}" type="sibTrans" cxnId="{EE286036-0145-4E68-BD88-675CBF0D5212}">
      <dgm:prSet/>
      <dgm:spPr/>
      <dgm:t>
        <a:bodyPr/>
        <a:lstStyle/>
        <a:p>
          <a:endParaRPr lang="en-US"/>
        </a:p>
      </dgm:t>
    </dgm:pt>
    <dgm:pt modelId="{F3CBE4AA-41A2-4E40-BC78-4A8679D4C59A}">
      <dgm:prSet custT="1"/>
      <dgm:spPr>
        <a:xfrm>
          <a:off x="1917688" y="744416"/>
          <a:ext cx="1603992" cy="1073750"/>
        </a:xfrm>
        <a:prstGeom prst="rect">
          <a:avLst/>
        </a:prstGeom>
        <a:solidFill>
          <a:srgbClr val="CCCC00"/>
        </a:solidFill>
        <a:ln>
          <a:solidFill>
            <a:srgbClr val="FFC000"/>
          </a:solidFill>
        </a:ln>
        <a:effectLst/>
      </dgm:spPr>
      <dgm:t>
        <a:bodyPr/>
        <a:lstStyle/>
        <a:p>
          <a:pPr>
            <a:lnSpc>
              <a:spcPct val="114000"/>
            </a:lnSpc>
            <a:spcBef>
              <a:spcPts val="400"/>
            </a:spcBef>
            <a:spcAft>
              <a:spcPts val="400"/>
            </a:spcAft>
          </a:pPr>
          <a:r>
            <a:rPr lang="en-US" sz="11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Transversal contracts</a:t>
          </a:r>
        </a:p>
      </dgm:t>
    </dgm:pt>
    <dgm:pt modelId="{2D737376-A496-4042-B658-DAE0C55E4069}" type="parTrans" cxnId="{442D2BAF-0920-4EE0-8621-3F1ACB0E6A76}">
      <dgm:prSet/>
      <dgm:spPr/>
      <dgm:t>
        <a:bodyPr/>
        <a:lstStyle/>
        <a:p>
          <a:endParaRPr lang="en-US"/>
        </a:p>
      </dgm:t>
    </dgm:pt>
    <dgm:pt modelId="{8A1DDB34-2E09-4B55-847C-985CE7B2D452}" type="sibTrans" cxnId="{442D2BAF-0920-4EE0-8621-3F1ACB0E6A76}">
      <dgm:prSet/>
      <dgm:spPr/>
      <dgm:t>
        <a:bodyPr/>
        <a:lstStyle/>
        <a:p>
          <a:endParaRPr lang="en-US"/>
        </a:p>
      </dgm:t>
    </dgm:pt>
    <dgm:pt modelId="{A9F43BEA-9ADE-4204-B77E-45E40F16A058}">
      <dgm:prSet custT="1"/>
      <dgm:spPr>
        <a:xfrm>
          <a:off x="1917688" y="744416"/>
          <a:ext cx="1603992" cy="1073750"/>
        </a:xfrm>
        <a:prstGeom prst="rect">
          <a:avLst/>
        </a:prstGeom>
        <a:solidFill>
          <a:srgbClr val="CCCC00"/>
        </a:solidFill>
        <a:ln>
          <a:solidFill>
            <a:srgbClr val="FFC000"/>
          </a:solidFill>
        </a:ln>
        <a:effectLst/>
      </dgm:spPr>
      <dgm:t>
        <a:bodyPr/>
        <a:lstStyle/>
        <a:p>
          <a:pPr>
            <a:lnSpc>
              <a:spcPct val="114000"/>
            </a:lnSpc>
            <a:spcBef>
              <a:spcPts val="400"/>
            </a:spcBef>
            <a:spcAft>
              <a:spcPts val="400"/>
            </a:spcAft>
          </a:pPr>
          <a:r>
            <a:rPr lang="en-US" sz="11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Contract management</a:t>
          </a:r>
        </a:p>
      </dgm:t>
    </dgm:pt>
    <dgm:pt modelId="{B09B34B8-E09B-4C33-8FCE-0AB744EE437C}" type="parTrans" cxnId="{4B44391B-188F-4950-BF51-272FF20146AC}">
      <dgm:prSet/>
      <dgm:spPr/>
      <dgm:t>
        <a:bodyPr/>
        <a:lstStyle/>
        <a:p>
          <a:endParaRPr lang="en-US"/>
        </a:p>
      </dgm:t>
    </dgm:pt>
    <dgm:pt modelId="{77982616-04E4-4114-9093-73CC41FE4864}" type="sibTrans" cxnId="{4B44391B-188F-4950-BF51-272FF20146AC}">
      <dgm:prSet/>
      <dgm:spPr/>
      <dgm:t>
        <a:bodyPr/>
        <a:lstStyle/>
        <a:p>
          <a:endParaRPr lang="en-US"/>
        </a:p>
      </dgm:t>
    </dgm:pt>
    <dgm:pt modelId="{DCED5896-F422-4BE3-877D-C2CEA9B47769}">
      <dgm:prSet custT="1"/>
      <dgm:spPr>
        <a:xfrm>
          <a:off x="5496512" y="744416"/>
          <a:ext cx="1603992" cy="1073750"/>
        </a:xfrm>
        <a:prstGeom prst="rect">
          <a:avLst/>
        </a:prstGeom>
        <a:solidFill>
          <a:srgbClr val="FFFFCC"/>
        </a:solidFill>
        <a:ln>
          <a:solidFill>
            <a:srgbClr val="FFFF00"/>
          </a:solidFill>
        </a:ln>
        <a:effectLst/>
      </dgm:spPr>
      <dgm:t>
        <a:bodyPr/>
        <a:lstStyle/>
        <a:p>
          <a:pPr>
            <a:lnSpc>
              <a:spcPct val="114000"/>
            </a:lnSpc>
            <a:spcBef>
              <a:spcPts val="200"/>
            </a:spcBef>
            <a:spcAft>
              <a:spcPts val="200"/>
            </a:spcAft>
          </a:pPr>
          <a:r>
            <a:rPr lang="en-US" sz="11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Programme and project planning</a:t>
          </a:r>
        </a:p>
      </dgm:t>
    </dgm:pt>
    <dgm:pt modelId="{1E90F0B4-A5A2-49F9-AA05-5961F57385F4}" type="parTrans" cxnId="{74949E49-359A-44C5-A558-EF46C3B9DA27}">
      <dgm:prSet/>
      <dgm:spPr/>
      <dgm:t>
        <a:bodyPr/>
        <a:lstStyle/>
        <a:p>
          <a:endParaRPr lang="en-US"/>
        </a:p>
      </dgm:t>
    </dgm:pt>
    <dgm:pt modelId="{26A485A1-627D-4D0A-8E71-26C74717D376}" type="sibTrans" cxnId="{74949E49-359A-44C5-A558-EF46C3B9DA27}">
      <dgm:prSet/>
      <dgm:spPr/>
      <dgm:t>
        <a:bodyPr/>
        <a:lstStyle/>
        <a:p>
          <a:endParaRPr lang="en-US"/>
        </a:p>
      </dgm:t>
    </dgm:pt>
    <dgm:pt modelId="{948C722A-5F34-42A7-856F-C9127AC9F018}">
      <dgm:prSet custT="1"/>
      <dgm:spPr>
        <a:xfrm>
          <a:off x="5496512" y="744416"/>
          <a:ext cx="1603992" cy="1073750"/>
        </a:xfrm>
        <a:prstGeom prst="rect">
          <a:avLst/>
        </a:prstGeom>
        <a:solidFill>
          <a:srgbClr val="FFFFCC"/>
        </a:solidFill>
        <a:ln>
          <a:solidFill>
            <a:srgbClr val="FFFF00"/>
          </a:solidFill>
        </a:ln>
        <a:effectLst/>
      </dgm:spPr>
      <dgm:t>
        <a:bodyPr/>
        <a:lstStyle/>
        <a:p>
          <a:pPr>
            <a:lnSpc>
              <a:spcPct val="114000"/>
            </a:lnSpc>
            <a:spcBef>
              <a:spcPts val="200"/>
            </a:spcBef>
            <a:spcAft>
              <a:spcPts val="200"/>
            </a:spcAft>
          </a:pPr>
          <a:r>
            <a:rPr lang="en-US" sz="11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Resource allocation and management</a:t>
          </a:r>
        </a:p>
      </dgm:t>
    </dgm:pt>
    <dgm:pt modelId="{DEE76E71-A86B-4254-9E01-03B20448A0A9}" type="parTrans" cxnId="{072612B6-79FB-41C3-9275-0A33659DFE08}">
      <dgm:prSet/>
      <dgm:spPr/>
      <dgm:t>
        <a:bodyPr/>
        <a:lstStyle/>
        <a:p>
          <a:endParaRPr lang="en-US"/>
        </a:p>
      </dgm:t>
    </dgm:pt>
    <dgm:pt modelId="{F9AAFAE2-C5C5-4795-B88E-A57CCB4E8A73}" type="sibTrans" cxnId="{072612B6-79FB-41C3-9275-0A33659DFE08}">
      <dgm:prSet/>
      <dgm:spPr/>
      <dgm:t>
        <a:bodyPr/>
        <a:lstStyle/>
        <a:p>
          <a:endParaRPr lang="en-US"/>
        </a:p>
      </dgm:t>
    </dgm:pt>
    <dgm:pt modelId="{2AD07212-86AF-4939-83F5-1A4F538F923E}">
      <dgm:prSet custT="1"/>
      <dgm:spPr>
        <a:xfrm>
          <a:off x="5496512" y="744416"/>
          <a:ext cx="1603992" cy="1073750"/>
        </a:xfrm>
        <a:prstGeom prst="rect">
          <a:avLst/>
        </a:prstGeom>
        <a:solidFill>
          <a:srgbClr val="FFFFCC"/>
        </a:solidFill>
        <a:ln>
          <a:solidFill>
            <a:srgbClr val="FFFF00"/>
          </a:solidFill>
        </a:ln>
        <a:effectLst/>
      </dgm:spPr>
      <dgm:t>
        <a:bodyPr/>
        <a:lstStyle/>
        <a:p>
          <a:pPr>
            <a:lnSpc>
              <a:spcPct val="114000"/>
            </a:lnSpc>
            <a:spcBef>
              <a:spcPts val="200"/>
            </a:spcBef>
            <a:spcAft>
              <a:spcPts val="200"/>
            </a:spcAft>
          </a:pPr>
          <a:r>
            <a:rPr lang="en-US" sz="11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Contracting and management</a:t>
          </a:r>
        </a:p>
      </dgm:t>
    </dgm:pt>
    <dgm:pt modelId="{94E524B7-8C86-488D-BEDD-B309F357B906}" type="parTrans" cxnId="{FE1A4849-E4ED-4DCF-897D-73898A233042}">
      <dgm:prSet/>
      <dgm:spPr/>
      <dgm:t>
        <a:bodyPr/>
        <a:lstStyle/>
        <a:p>
          <a:endParaRPr lang="en-US"/>
        </a:p>
      </dgm:t>
    </dgm:pt>
    <dgm:pt modelId="{5D96F9F5-65A5-4FF3-A3A6-E7472B0951BA}" type="sibTrans" cxnId="{FE1A4849-E4ED-4DCF-897D-73898A233042}">
      <dgm:prSet/>
      <dgm:spPr/>
      <dgm:t>
        <a:bodyPr/>
        <a:lstStyle/>
        <a:p>
          <a:endParaRPr lang="en-US"/>
        </a:p>
      </dgm:t>
    </dgm:pt>
    <dgm:pt modelId="{986AAD84-1AA3-4D7B-97B4-92474D0D1C94}">
      <dgm:prSet custT="1"/>
      <dgm:spPr>
        <a:xfrm>
          <a:off x="5496512" y="744416"/>
          <a:ext cx="1603992" cy="1073750"/>
        </a:xfrm>
        <a:prstGeom prst="rect">
          <a:avLst/>
        </a:prstGeom>
        <a:solidFill>
          <a:srgbClr val="FFFFCC"/>
        </a:solidFill>
        <a:ln>
          <a:solidFill>
            <a:srgbClr val="FFFF00"/>
          </a:solidFill>
        </a:ln>
        <a:effectLst/>
      </dgm:spPr>
      <dgm:t>
        <a:bodyPr/>
        <a:lstStyle/>
        <a:p>
          <a:pPr>
            <a:lnSpc>
              <a:spcPct val="114000"/>
            </a:lnSpc>
            <a:spcBef>
              <a:spcPts val="200"/>
            </a:spcBef>
            <a:spcAft>
              <a:spcPts val="200"/>
            </a:spcAft>
          </a:pPr>
          <a:r>
            <a:rPr lang="en-US" sz="11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Project and programme implementation management</a:t>
          </a:r>
        </a:p>
      </dgm:t>
    </dgm:pt>
    <dgm:pt modelId="{F0C679C8-3C6E-4105-BE22-17DB38489CE0}" type="parTrans" cxnId="{1A600360-C305-49E4-9E50-442F5411A88A}">
      <dgm:prSet/>
      <dgm:spPr/>
      <dgm:t>
        <a:bodyPr/>
        <a:lstStyle/>
        <a:p>
          <a:endParaRPr lang="en-US"/>
        </a:p>
      </dgm:t>
    </dgm:pt>
    <dgm:pt modelId="{E8CF081A-0D72-4459-9F68-0B4DC9E027FC}" type="sibTrans" cxnId="{1A600360-C305-49E4-9E50-442F5411A88A}">
      <dgm:prSet/>
      <dgm:spPr/>
      <dgm:t>
        <a:bodyPr/>
        <a:lstStyle/>
        <a:p>
          <a:endParaRPr lang="en-US"/>
        </a:p>
      </dgm:t>
    </dgm:pt>
    <dgm:pt modelId="{053B77F0-9439-46AD-B6B7-91965A14DEFC}">
      <dgm:prSet custT="1"/>
      <dgm:spPr>
        <a:xfrm>
          <a:off x="5496512" y="744416"/>
          <a:ext cx="1603992" cy="1073750"/>
        </a:xfrm>
        <a:prstGeom prst="rect">
          <a:avLst/>
        </a:prstGeom>
        <a:solidFill>
          <a:srgbClr val="FFFFCC"/>
        </a:solidFill>
        <a:ln>
          <a:solidFill>
            <a:srgbClr val="FFFF00"/>
          </a:solidFill>
        </a:ln>
        <a:effectLst/>
      </dgm:spPr>
      <dgm:t>
        <a:bodyPr/>
        <a:lstStyle/>
        <a:p>
          <a:pPr>
            <a:lnSpc>
              <a:spcPct val="114000"/>
            </a:lnSpc>
            <a:spcBef>
              <a:spcPts val="200"/>
            </a:spcBef>
            <a:spcAft>
              <a:spcPts val="200"/>
            </a:spcAft>
          </a:pPr>
          <a:r>
            <a:rPr lang="en-US" sz="11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Quality control</a:t>
          </a:r>
        </a:p>
      </dgm:t>
    </dgm:pt>
    <dgm:pt modelId="{BC939B57-E415-47A0-90C1-25F1E312D0E3}" type="parTrans" cxnId="{BA4205CF-0D0B-4A6E-87CD-39B4D07386D3}">
      <dgm:prSet/>
      <dgm:spPr/>
      <dgm:t>
        <a:bodyPr/>
        <a:lstStyle/>
        <a:p>
          <a:endParaRPr lang="en-US"/>
        </a:p>
      </dgm:t>
    </dgm:pt>
    <dgm:pt modelId="{DED3D2F8-1567-4713-85FB-D3EF9C4C0E72}" type="sibTrans" cxnId="{BA4205CF-0D0B-4A6E-87CD-39B4D07386D3}">
      <dgm:prSet/>
      <dgm:spPr/>
      <dgm:t>
        <a:bodyPr/>
        <a:lstStyle/>
        <a:p>
          <a:endParaRPr lang="en-US"/>
        </a:p>
      </dgm:t>
    </dgm:pt>
    <dgm:pt modelId="{FF477A62-9E5A-43FE-9341-CC954C4C0A8E}">
      <dgm:prSet custT="1"/>
      <dgm:spPr>
        <a:xfrm>
          <a:off x="5496512" y="744416"/>
          <a:ext cx="1603992" cy="1073750"/>
        </a:xfrm>
        <a:prstGeom prst="rect">
          <a:avLst/>
        </a:prstGeom>
        <a:solidFill>
          <a:srgbClr val="FFFFCC"/>
        </a:solidFill>
        <a:ln>
          <a:solidFill>
            <a:srgbClr val="FFFF00"/>
          </a:solidFill>
        </a:ln>
        <a:effectLst/>
      </dgm:spPr>
      <dgm:t>
        <a:bodyPr/>
        <a:lstStyle/>
        <a:p>
          <a:pPr>
            <a:lnSpc>
              <a:spcPct val="114000"/>
            </a:lnSpc>
            <a:spcBef>
              <a:spcPts val="200"/>
            </a:spcBef>
            <a:spcAft>
              <a:spcPts val="200"/>
            </a:spcAft>
          </a:pPr>
          <a:r>
            <a:rPr lang="en-US" sz="11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Project and programme monitoring and reporting</a:t>
          </a:r>
        </a:p>
      </dgm:t>
    </dgm:pt>
    <dgm:pt modelId="{E0C1C26C-0682-4A34-BCE7-AE6762A46933}" type="parTrans" cxnId="{15365564-31F1-490D-BB92-62680708D04D}">
      <dgm:prSet/>
      <dgm:spPr/>
      <dgm:t>
        <a:bodyPr/>
        <a:lstStyle/>
        <a:p>
          <a:endParaRPr lang="en-US"/>
        </a:p>
      </dgm:t>
    </dgm:pt>
    <dgm:pt modelId="{6D205ECD-A6B9-4ACD-AD46-F774F43767C4}" type="sibTrans" cxnId="{15365564-31F1-490D-BB92-62680708D04D}">
      <dgm:prSet/>
      <dgm:spPr/>
      <dgm:t>
        <a:bodyPr/>
        <a:lstStyle/>
        <a:p>
          <a:endParaRPr lang="en-US"/>
        </a:p>
      </dgm:t>
    </dgm:pt>
    <dgm:pt modelId="{8BDBB42A-A368-4398-AC8E-36FAE062EC01}">
      <dgm:prSet custT="1"/>
      <dgm:spPr>
        <a:xfrm>
          <a:off x="1917688" y="744416"/>
          <a:ext cx="1603992" cy="1073750"/>
        </a:xfrm>
        <a:prstGeom prst="rect">
          <a:avLst/>
        </a:prstGeom>
        <a:solidFill>
          <a:srgbClr val="CCCC00"/>
        </a:solidFill>
        <a:ln>
          <a:solidFill>
            <a:srgbClr val="FFC000"/>
          </a:solidFill>
        </a:ln>
        <a:effectLst/>
      </dgm:spPr>
      <dgm:t>
        <a:bodyPr/>
        <a:lstStyle/>
        <a:p>
          <a:pPr>
            <a:lnSpc>
              <a:spcPct val="114000"/>
            </a:lnSpc>
            <a:spcBef>
              <a:spcPts val="400"/>
            </a:spcBef>
            <a:spcAft>
              <a:spcPts val="400"/>
            </a:spcAft>
          </a:pPr>
          <a:r>
            <a:rPr lang="en-US" sz="11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Professional services</a:t>
          </a:r>
        </a:p>
      </dgm:t>
    </dgm:pt>
    <dgm:pt modelId="{3BE782FD-C20F-4E6D-B926-0F1C4C1E58E5}" type="parTrans" cxnId="{0FE4506A-5FD9-4E9E-9B16-B83E8030FAB0}">
      <dgm:prSet/>
      <dgm:spPr/>
      <dgm:t>
        <a:bodyPr/>
        <a:lstStyle/>
        <a:p>
          <a:endParaRPr lang="en-US"/>
        </a:p>
      </dgm:t>
    </dgm:pt>
    <dgm:pt modelId="{EF821C5F-1215-4CED-A7A0-15ED7B7779E5}" type="sibTrans" cxnId="{0FE4506A-5FD9-4E9E-9B16-B83E8030FAB0}">
      <dgm:prSet/>
      <dgm:spPr/>
      <dgm:t>
        <a:bodyPr/>
        <a:lstStyle/>
        <a:p>
          <a:endParaRPr lang="en-US"/>
        </a:p>
      </dgm:t>
    </dgm:pt>
    <dgm:pt modelId="{F29990D0-EA97-4CCF-A079-7B2D0C438F77}">
      <dgm:prSet custT="1"/>
      <dgm:spPr>
        <a:xfrm>
          <a:off x="1917688" y="744416"/>
          <a:ext cx="1603992" cy="1073750"/>
        </a:xfrm>
        <a:prstGeom prst="rect">
          <a:avLst/>
        </a:prstGeom>
        <a:solidFill>
          <a:srgbClr val="CCCC00"/>
        </a:solidFill>
        <a:ln>
          <a:solidFill>
            <a:srgbClr val="FFC000"/>
          </a:solidFill>
        </a:ln>
        <a:effectLst/>
      </dgm:spPr>
      <dgm:t>
        <a:bodyPr/>
        <a:lstStyle/>
        <a:p>
          <a:pPr>
            <a:lnSpc>
              <a:spcPct val="114000"/>
            </a:lnSpc>
            <a:spcBef>
              <a:spcPts val="400"/>
            </a:spcBef>
            <a:spcAft>
              <a:spcPts val="400"/>
            </a:spcAft>
          </a:pPr>
          <a:r>
            <a:rPr lang="en-US" sz="11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Contractors </a:t>
          </a:r>
        </a:p>
      </dgm:t>
    </dgm:pt>
    <dgm:pt modelId="{A49C5932-3D24-48D2-87BD-18B99C53FF19}" type="parTrans" cxnId="{09DCBF62-A772-4C72-A61C-BB918590F83B}">
      <dgm:prSet/>
      <dgm:spPr/>
      <dgm:t>
        <a:bodyPr/>
        <a:lstStyle/>
        <a:p>
          <a:endParaRPr lang="en-US"/>
        </a:p>
      </dgm:t>
    </dgm:pt>
    <dgm:pt modelId="{9AB3AD7A-6D98-4469-9F62-3E1C14D03AFE}" type="sibTrans" cxnId="{09DCBF62-A772-4C72-A61C-BB918590F83B}">
      <dgm:prSet/>
      <dgm:spPr/>
      <dgm:t>
        <a:bodyPr/>
        <a:lstStyle/>
        <a:p>
          <a:endParaRPr lang="en-US"/>
        </a:p>
      </dgm:t>
    </dgm:pt>
    <dgm:pt modelId="{40FD31E9-2C5C-437C-9764-8EB5A894B551}">
      <dgm:prSet custT="1"/>
      <dgm:spPr>
        <a:xfrm>
          <a:off x="226712" y="903127"/>
          <a:ext cx="1603992" cy="1073750"/>
        </a:xfrm>
        <a:prstGeom prst="rect">
          <a:avLst/>
        </a:prstGeom>
        <a:solidFill>
          <a:srgbClr val="FFCC99"/>
        </a:solidFill>
        <a:ln>
          <a:solidFill>
            <a:schemeClr val="accent2">
              <a:lumMod val="75000"/>
            </a:schemeClr>
          </a:solidFill>
        </a:ln>
        <a:effectLst/>
      </dgm:spPr>
      <dgm:t>
        <a:bodyPr/>
        <a:lstStyle/>
        <a:p>
          <a:pPr>
            <a:lnSpc>
              <a:spcPct val="114000"/>
            </a:lnSpc>
            <a:spcBef>
              <a:spcPts val="600"/>
            </a:spcBef>
            <a:spcAft>
              <a:spcPts val="600"/>
            </a:spcAft>
          </a:pPr>
          <a:r>
            <a:rPr lang="en-US" sz="11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Advisory services to planning departments at national, provincial and local government level</a:t>
          </a:r>
        </a:p>
      </dgm:t>
    </dgm:pt>
    <dgm:pt modelId="{437CCF1B-475F-4DF7-B041-FEDA347B09EA}" type="parTrans" cxnId="{9B1487A3-3359-4504-AA01-5F3FFE0B7957}">
      <dgm:prSet/>
      <dgm:spPr/>
      <dgm:t>
        <a:bodyPr/>
        <a:lstStyle/>
        <a:p>
          <a:endParaRPr lang="en-US"/>
        </a:p>
      </dgm:t>
    </dgm:pt>
    <dgm:pt modelId="{32642832-B63E-4DC1-B398-C5152F1F674F}" type="sibTrans" cxnId="{9B1487A3-3359-4504-AA01-5F3FFE0B7957}">
      <dgm:prSet/>
      <dgm:spPr/>
      <dgm:t>
        <a:bodyPr/>
        <a:lstStyle/>
        <a:p>
          <a:endParaRPr lang="en-US"/>
        </a:p>
      </dgm:t>
    </dgm:pt>
    <dgm:pt modelId="{121BD2B7-350B-41F5-88FE-C30D251B5113}">
      <dgm:prSet custT="1"/>
      <dgm:spPr>
        <a:xfrm>
          <a:off x="5496512" y="744416"/>
          <a:ext cx="1603992" cy="1073750"/>
        </a:xfrm>
        <a:prstGeom prst="rect">
          <a:avLst/>
        </a:prstGeom>
        <a:solidFill>
          <a:srgbClr val="FFFFCC"/>
        </a:solidFill>
        <a:ln>
          <a:solidFill>
            <a:srgbClr val="FFFF00"/>
          </a:solidFill>
        </a:ln>
        <a:effectLst/>
      </dgm:spPr>
      <dgm:t>
        <a:bodyPr/>
        <a:lstStyle/>
        <a:p>
          <a:pPr>
            <a:lnSpc>
              <a:spcPct val="114000"/>
            </a:lnSpc>
            <a:spcBef>
              <a:spcPts val="200"/>
            </a:spcBef>
            <a:spcAft>
              <a:spcPts val="200"/>
            </a:spcAft>
          </a:pPr>
          <a:r>
            <a:rPr lang="en-US" sz="11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Community social facilitation and engagement</a:t>
          </a:r>
        </a:p>
      </dgm:t>
    </dgm:pt>
    <dgm:pt modelId="{D14CDDBE-8619-45D8-B2E8-08C585D53527}" type="parTrans" cxnId="{9C4BBE55-5FA3-4C80-A1EB-B24734623DB4}">
      <dgm:prSet/>
      <dgm:spPr/>
      <dgm:t>
        <a:bodyPr/>
        <a:lstStyle/>
        <a:p>
          <a:endParaRPr lang="en-US"/>
        </a:p>
      </dgm:t>
    </dgm:pt>
    <dgm:pt modelId="{B8E59546-7535-4385-BDA8-2A9B2BA2C3E6}" type="sibTrans" cxnId="{9C4BBE55-5FA3-4C80-A1EB-B24734623DB4}">
      <dgm:prSet/>
      <dgm:spPr/>
      <dgm:t>
        <a:bodyPr/>
        <a:lstStyle/>
        <a:p>
          <a:endParaRPr lang="en-US"/>
        </a:p>
      </dgm:t>
    </dgm:pt>
    <dgm:pt modelId="{84F6B7A2-0E86-4B7F-ACFA-A9E59E550C34}">
      <dgm:prSet custT="1"/>
      <dgm:spPr>
        <a:xfrm>
          <a:off x="5496512" y="744416"/>
          <a:ext cx="1603992" cy="1073750"/>
        </a:xfrm>
        <a:prstGeom prst="rect">
          <a:avLst/>
        </a:prstGeom>
        <a:solidFill>
          <a:srgbClr val="FFFFCC"/>
        </a:solidFill>
        <a:ln>
          <a:solidFill>
            <a:srgbClr val="FFFF00"/>
          </a:solidFill>
        </a:ln>
        <a:effectLst/>
      </dgm:spPr>
      <dgm:t>
        <a:bodyPr/>
        <a:lstStyle/>
        <a:p>
          <a:pPr>
            <a:lnSpc>
              <a:spcPct val="114000"/>
            </a:lnSpc>
            <a:spcBef>
              <a:spcPts val="200"/>
            </a:spcBef>
            <a:spcAft>
              <a:spcPts val="200"/>
            </a:spcAft>
          </a:pPr>
          <a:r>
            <a:rPr lang="en-US" sz="11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Project financial management</a:t>
          </a:r>
        </a:p>
      </dgm:t>
    </dgm:pt>
    <dgm:pt modelId="{30A2C8D2-B387-4238-AC81-C3BA96A44DA5}" type="parTrans" cxnId="{5F4A5DBC-9FDF-4046-A3D1-9C8A72E2E4D4}">
      <dgm:prSet/>
      <dgm:spPr/>
      <dgm:t>
        <a:bodyPr/>
        <a:lstStyle/>
        <a:p>
          <a:endParaRPr lang="en-ZA"/>
        </a:p>
      </dgm:t>
    </dgm:pt>
    <dgm:pt modelId="{9EC8B64E-BB7F-4646-969A-C6DD6472CC69}" type="sibTrans" cxnId="{5F4A5DBC-9FDF-4046-A3D1-9C8A72E2E4D4}">
      <dgm:prSet/>
      <dgm:spPr/>
      <dgm:t>
        <a:bodyPr/>
        <a:lstStyle/>
        <a:p>
          <a:endParaRPr lang="en-ZA"/>
        </a:p>
      </dgm:t>
    </dgm:pt>
    <dgm:pt modelId="{65FC77F4-84B3-496F-BB50-43BDC37676F3}">
      <dgm:prSet custT="1"/>
      <dgm:spPr>
        <a:xfrm>
          <a:off x="226712" y="903127"/>
          <a:ext cx="1603992" cy="1073750"/>
        </a:xfrm>
        <a:prstGeom prst="rect">
          <a:avLst/>
        </a:prstGeom>
        <a:solidFill>
          <a:srgbClr val="FFCC99"/>
        </a:solidFill>
        <a:ln>
          <a:solidFill>
            <a:schemeClr val="accent2">
              <a:lumMod val="75000"/>
            </a:schemeClr>
          </a:solidFill>
        </a:ln>
        <a:effectLst/>
      </dgm:spPr>
      <dgm:t>
        <a:bodyPr/>
        <a:lstStyle/>
        <a:p>
          <a:pPr>
            <a:lnSpc>
              <a:spcPct val="114000"/>
            </a:lnSpc>
            <a:spcBef>
              <a:spcPts val="600"/>
            </a:spcBef>
            <a:spcAft>
              <a:spcPts val="600"/>
            </a:spcAft>
          </a:pPr>
          <a:r>
            <a:rPr lang="en-US" sz="11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GIS mapping to inform planning</a:t>
          </a:r>
        </a:p>
      </dgm:t>
    </dgm:pt>
    <dgm:pt modelId="{1F35AC41-3EFC-426A-81C9-2AD2AFF9DF04}" type="parTrans" cxnId="{39942C03-5DE7-4349-9EE3-2723D84643F5}">
      <dgm:prSet/>
      <dgm:spPr/>
      <dgm:t>
        <a:bodyPr/>
        <a:lstStyle/>
        <a:p>
          <a:endParaRPr lang="en-ZA"/>
        </a:p>
      </dgm:t>
    </dgm:pt>
    <dgm:pt modelId="{371CA263-95F7-42C8-A185-54C57AD2C147}" type="sibTrans" cxnId="{39942C03-5DE7-4349-9EE3-2723D84643F5}">
      <dgm:prSet/>
      <dgm:spPr/>
      <dgm:t>
        <a:bodyPr/>
        <a:lstStyle/>
        <a:p>
          <a:endParaRPr lang="en-ZA"/>
        </a:p>
      </dgm:t>
    </dgm:pt>
    <dgm:pt modelId="{AB88C6DD-13E4-49A0-B856-DA74AFD9B509}">
      <dgm:prSet custT="1"/>
      <dgm:spPr>
        <a:xfrm>
          <a:off x="1917688" y="744416"/>
          <a:ext cx="1603992" cy="1073750"/>
        </a:xfrm>
        <a:prstGeom prst="rect">
          <a:avLst/>
        </a:prstGeom>
        <a:solidFill>
          <a:srgbClr val="CCCC00"/>
        </a:solidFill>
        <a:ln>
          <a:solidFill>
            <a:srgbClr val="FFC000"/>
          </a:solidFill>
        </a:ln>
        <a:effectLst/>
      </dgm:spPr>
      <dgm:t>
        <a:bodyPr/>
        <a:lstStyle/>
        <a:p>
          <a:pPr>
            <a:lnSpc>
              <a:spcPct val="114000"/>
            </a:lnSpc>
            <a:spcBef>
              <a:spcPts val="400"/>
            </a:spcBef>
            <a:spcAft>
              <a:spcPts val="400"/>
            </a:spcAft>
          </a:pPr>
          <a:r>
            <a:rPr lang="en-US" sz="11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PPP</a:t>
          </a:r>
        </a:p>
      </dgm:t>
    </dgm:pt>
    <dgm:pt modelId="{260511A2-227A-421E-8FA5-112F4ADB0ECF}" type="parTrans" cxnId="{409B23DC-3D8D-48B9-9A1F-0275B5D15270}">
      <dgm:prSet/>
      <dgm:spPr/>
      <dgm:t>
        <a:bodyPr/>
        <a:lstStyle/>
        <a:p>
          <a:endParaRPr lang="en-ZA"/>
        </a:p>
      </dgm:t>
    </dgm:pt>
    <dgm:pt modelId="{9D82F9CD-649E-4D82-87EC-9063D6D8E1B0}" type="sibTrans" cxnId="{409B23DC-3D8D-48B9-9A1F-0275B5D15270}">
      <dgm:prSet/>
      <dgm:spPr/>
      <dgm:t>
        <a:bodyPr/>
        <a:lstStyle/>
        <a:p>
          <a:endParaRPr lang="en-ZA"/>
        </a:p>
      </dgm:t>
    </dgm:pt>
    <dgm:pt modelId="{C21BD42B-4D91-4023-BD34-FF0145868A17}">
      <dgm:prSet phldrT="[Text]" custT="1"/>
      <dgm:spPr>
        <a:xfrm>
          <a:off x="5381489" y="0"/>
          <a:ext cx="2004990" cy="802780"/>
        </a:xfrm>
        <a:prstGeom prst="chevron">
          <a:avLst/>
        </a:prstGeom>
        <a:solidFill>
          <a:srgbClr val="5B9BD5">
            <a:hueOff val="-6758543"/>
            <a:satOff val="-17419"/>
            <a:lumOff val="-11765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2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Programme </a:t>
          </a:r>
          <a:r>
            <a:rPr lang="en-US" sz="1200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Management </a:t>
          </a:r>
          <a:endParaRPr lang="en-US" sz="1200" b="1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FFB7E1AC-30FD-4E74-A163-F80AF4CE7144}" type="parTrans" cxnId="{2A2D5270-8E17-447F-A41B-5038A7C931F5}">
      <dgm:prSet/>
      <dgm:spPr/>
      <dgm:t>
        <a:bodyPr/>
        <a:lstStyle/>
        <a:p>
          <a:endParaRPr lang="en-ZA"/>
        </a:p>
      </dgm:t>
    </dgm:pt>
    <dgm:pt modelId="{87C91228-A673-41B7-9EE9-42704B4E992E}" type="sibTrans" cxnId="{2A2D5270-8E17-447F-A41B-5038A7C931F5}">
      <dgm:prSet/>
      <dgm:spPr/>
      <dgm:t>
        <a:bodyPr/>
        <a:lstStyle/>
        <a:p>
          <a:endParaRPr lang="en-ZA"/>
        </a:p>
      </dgm:t>
    </dgm:pt>
    <dgm:pt modelId="{4E13343B-7720-483C-8BFB-771F15935F6E}">
      <dgm:prSet custT="1"/>
      <dgm:spPr>
        <a:xfrm>
          <a:off x="3707100" y="744416"/>
          <a:ext cx="1603992" cy="1073750"/>
        </a:xfrm>
        <a:prstGeom prst="rect">
          <a:avLst/>
        </a:prstGeom>
        <a:solidFill>
          <a:srgbClr val="66FF66"/>
        </a:solidFill>
        <a:ln>
          <a:solidFill>
            <a:srgbClr val="2BF54D"/>
          </a:solidFill>
        </a:ln>
        <a:effectLst/>
      </dgm:spPr>
      <dgm:t>
        <a:bodyPr/>
        <a:lstStyle/>
        <a:p>
          <a:pPr>
            <a:lnSpc>
              <a:spcPct val="150000"/>
            </a:lnSpc>
            <a:spcBef>
              <a:spcPts val="600"/>
            </a:spcBef>
            <a:spcAft>
              <a:spcPts val="600"/>
            </a:spcAft>
          </a:pPr>
          <a:r>
            <a:rPr lang="en-US" sz="11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Project planning</a:t>
          </a:r>
          <a:endParaRPr lang="en-ZA" sz="11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5A46E989-55FE-48B3-9214-7AB858C07302}" type="parTrans" cxnId="{5B06402C-8946-4F25-B3B9-56E6DC406FB3}">
      <dgm:prSet/>
      <dgm:spPr/>
      <dgm:t>
        <a:bodyPr/>
        <a:lstStyle/>
        <a:p>
          <a:endParaRPr lang="en-ZA"/>
        </a:p>
      </dgm:t>
    </dgm:pt>
    <dgm:pt modelId="{483EA836-3B3F-49DD-B482-31ADCCB62B75}" type="sibTrans" cxnId="{5B06402C-8946-4F25-B3B9-56E6DC406FB3}">
      <dgm:prSet/>
      <dgm:spPr/>
      <dgm:t>
        <a:bodyPr/>
        <a:lstStyle/>
        <a:p>
          <a:endParaRPr lang="en-ZA"/>
        </a:p>
      </dgm:t>
    </dgm:pt>
    <dgm:pt modelId="{485D95C7-3A3E-4B1C-982A-6A3A7824F07B}">
      <dgm:prSet custT="1"/>
      <dgm:spPr>
        <a:xfrm>
          <a:off x="3707100" y="744416"/>
          <a:ext cx="1603992" cy="1073750"/>
        </a:xfrm>
        <a:prstGeom prst="rect">
          <a:avLst/>
        </a:prstGeom>
        <a:solidFill>
          <a:srgbClr val="66FF66"/>
        </a:solidFill>
        <a:ln>
          <a:solidFill>
            <a:srgbClr val="2BF54D"/>
          </a:solidFill>
        </a:ln>
        <a:effectLst/>
      </dgm:spPr>
      <dgm:t>
        <a:bodyPr/>
        <a:lstStyle/>
        <a:p>
          <a:pPr>
            <a:lnSpc>
              <a:spcPct val="150000"/>
            </a:lnSpc>
            <a:spcBef>
              <a:spcPts val="600"/>
            </a:spcBef>
            <a:spcAft>
              <a:spcPts val="600"/>
            </a:spcAft>
          </a:pPr>
          <a:r>
            <a:rPr lang="en-US" sz="11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Resource allocation and management</a:t>
          </a:r>
        </a:p>
      </dgm:t>
    </dgm:pt>
    <dgm:pt modelId="{605DEA0D-2271-4BCF-B7B7-AC1D6AAF35D0}" type="parTrans" cxnId="{D8A4EF18-FE81-4913-A980-A2A1E6E97447}">
      <dgm:prSet/>
      <dgm:spPr/>
      <dgm:t>
        <a:bodyPr/>
        <a:lstStyle/>
        <a:p>
          <a:endParaRPr lang="en-ZA"/>
        </a:p>
      </dgm:t>
    </dgm:pt>
    <dgm:pt modelId="{714BE7F9-BFEE-4ECF-B75E-03FFA8DB5207}" type="sibTrans" cxnId="{D8A4EF18-FE81-4913-A980-A2A1E6E97447}">
      <dgm:prSet/>
      <dgm:spPr/>
      <dgm:t>
        <a:bodyPr/>
        <a:lstStyle/>
        <a:p>
          <a:endParaRPr lang="en-ZA"/>
        </a:p>
      </dgm:t>
    </dgm:pt>
    <dgm:pt modelId="{D32EAD3A-4BAC-4EBA-8322-B6A7CA9E6588}">
      <dgm:prSet custT="1"/>
      <dgm:spPr>
        <a:xfrm>
          <a:off x="3707100" y="744416"/>
          <a:ext cx="1603992" cy="1073750"/>
        </a:xfrm>
        <a:prstGeom prst="rect">
          <a:avLst/>
        </a:prstGeom>
        <a:solidFill>
          <a:srgbClr val="66FF66"/>
        </a:solidFill>
        <a:ln>
          <a:solidFill>
            <a:srgbClr val="2BF54D"/>
          </a:solidFill>
        </a:ln>
        <a:effectLst/>
      </dgm:spPr>
      <dgm:t>
        <a:bodyPr/>
        <a:lstStyle/>
        <a:p>
          <a:pPr>
            <a:lnSpc>
              <a:spcPct val="150000"/>
            </a:lnSpc>
            <a:spcBef>
              <a:spcPts val="600"/>
            </a:spcBef>
            <a:spcAft>
              <a:spcPts val="600"/>
            </a:spcAft>
          </a:pPr>
          <a:r>
            <a:rPr lang="en-US" sz="11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Contracting and management</a:t>
          </a:r>
        </a:p>
      </dgm:t>
    </dgm:pt>
    <dgm:pt modelId="{7FE49A5B-3A74-4054-AE16-9941AE451CA7}" type="parTrans" cxnId="{C90CB5B2-D7FA-4CB7-9CDF-FFA432A346DC}">
      <dgm:prSet/>
      <dgm:spPr/>
      <dgm:t>
        <a:bodyPr/>
        <a:lstStyle/>
        <a:p>
          <a:endParaRPr lang="en-ZA"/>
        </a:p>
      </dgm:t>
    </dgm:pt>
    <dgm:pt modelId="{2E2503DA-98D5-4A43-8171-FC731ADB0673}" type="sibTrans" cxnId="{C90CB5B2-D7FA-4CB7-9CDF-FFA432A346DC}">
      <dgm:prSet/>
      <dgm:spPr/>
      <dgm:t>
        <a:bodyPr/>
        <a:lstStyle/>
        <a:p>
          <a:endParaRPr lang="en-ZA"/>
        </a:p>
      </dgm:t>
    </dgm:pt>
    <dgm:pt modelId="{45727B93-90B9-456D-856E-D828C40E80AA}">
      <dgm:prSet custT="1"/>
      <dgm:spPr>
        <a:xfrm>
          <a:off x="3707100" y="744416"/>
          <a:ext cx="1603992" cy="1073750"/>
        </a:xfrm>
        <a:prstGeom prst="rect">
          <a:avLst/>
        </a:prstGeom>
        <a:solidFill>
          <a:srgbClr val="66FF66"/>
        </a:solidFill>
        <a:ln>
          <a:solidFill>
            <a:srgbClr val="2BF54D"/>
          </a:solidFill>
        </a:ln>
        <a:effectLst/>
      </dgm:spPr>
      <dgm:t>
        <a:bodyPr/>
        <a:lstStyle/>
        <a:p>
          <a:pPr>
            <a:lnSpc>
              <a:spcPct val="150000"/>
            </a:lnSpc>
            <a:spcBef>
              <a:spcPts val="600"/>
            </a:spcBef>
            <a:spcAft>
              <a:spcPts val="600"/>
            </a:spcAft>
          </a:pPr>
          <a:r>
            <a:rPr lang="en-US" sz="11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Quality control</a:t>
          </a:r>
        </a:p>
      </dgm:t>
    </dgm:pt>
    <dgm:pt modelId="{504D552B-34D5-4A17-95CD-BF4507C5FC97}" type="parTrans" cxnId="{6D84009E-62B9-44E1-9C82-28B3DCA0641C}">
      <dgm:prSet/>
      <dgm:spPr/>
      <dgm:t>
        <a:bodyPr/>
        <a:lstStyle/>
        <a:p>
          <a:endParaRPr lang="en-ZA"/>
        </a:p>
      </dgm:t>
    </dgm:pt>
    <dgm:pt modelId="{FB7C5D59-0C24-4EC4-BEB2-3E9798488A85}" type="sibTrans" cxnId="{6D84009E-62B9-44E1-9C82-28B3DCA0641C}">
      <dgm:prSet/>
      <dgm:spPr/>
      <dgm:t>
        <a:bodyPr/>
        <a:lstStyle/>
        <a:p>
          <a:endParaRPr lang="en-ZA"/>
        </a:p>
      </dgm:t>
    </dgm:pt>
    <dgm:pt modelId="{72DD8BED-7490-4BE8-B529-56B861ED6D50}">
      <dgm:prSet custT="1"/>
      <dgm:spPr>
        <a:xfrm>
          <a:off x="3707100" y="744416"/>
          <a:ext cx="1603992" cy="1073750"/>
        </a:xfrm>
        <a:prstGeom prst="rect">
          <a:avLst/>
        </a:prstGeom>
        <a:solidFill>
          <a:srgbClr val="66FF66"/>
        </a:solidFill>
        <a:ln>
          <a:solidFill>
            <a:srgbClr val="2BF54D"/>
          </a:solidFill>
        </a:ln>
        <a:effectLst/>
      </dgm:spPr>
      <dgm:t>
        <a:bodyPr/>
        <a:lstStyle/>
        <a:p>
          <a:pPr>
            <a:lnSpc>
              <a:spcPct val="150000"/>
            </a:lnSpc>
            <a:spcBef>
              <a:spcPts val="600"/>
            </a:spcBef>
            <a:spcAft>
              <a:spcPts val="600"/>
            </a:spcAft>
          </a:pPr>
          <a:r>
            <a:rPr lang="en-US" sz="11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Monitoring and reporting</a:t>
          </a:r>
        </a:p>
      </dgm:t>
    </dgm:pt>
    <dgm:pt modelId="{F073F263-F5FB-46FE-95F6-782EEF19149A}" type="parTrans" cxnId="{8BB46183-919B-4F53-81E6-29170439DAD9}">
      <dgm:prSet/>
      <dgm:spPr/>
      <dgm:t>
        <a:bodyPr/>
        <a:lstStyle/>
        <a:p>
          <a:endParaRPr lang="en-ZA"/>
        </a:p>
      </dgm:t>
    </dgm:pt>
    <dgm:pt modelId="{075276AB-E192-470F-A322-1600769660F6}" type="sibTrans" cxnId="{8BB46183-919B-4F53-81E6-29170439DAD9}">
      <dgm:prSet/>
      <dgm:spPr/>
      <dgm:t>
        <a:bodyPr/>
        <a:lstStyle/>
        <a:p>
          <a:endParaRPr lang="en-ZA"/>
        </a:p>
      </dgm:t>
    </dgm:pt>
    <dgm:pt modelId="{F4C586B1-A1F8-4455-AE0F-2E3764FA96BC}">
      <dgm:prSet custT="1"/>
      <dgm:spPr>
        <a:xfrm>
          <a:off x="3707100" y="744416"/>
          <a:ext cx="1603992" cy="1073750"/>
        </a:xfrm>
        <a:prstGeom prst="rect">
          <a:avLst/>
        </a:prstGeom>
        <a:solidFill>
          <a:srgbClr val="66FF66"/>
        </a:solidFill>
        <a:ln>
          <a:solidFill>
            <a:srgbClr val="2BF54D"/>
          </a:solidFill>
        </a:ln>
        <a:effectLst/>
      </dgm:spPr>
      <dgm:t>
        <a:bodyPr/>
        <a:lstStyle/>
        <a:p>
          <a:pPr>
            <a:lnSpc>
              <a:spcPct val="150000"/>
            </a:lnSpc>
            <a:spcBef>
              <a:spcPts val="600"/>
            </a:spcBef>
            <a:spcAft>
              <a:spcPts val="600"/>
            </a:spcAft>
          </a:pPr>
          <a:r>
            <a:rPr lang="en-US" sz="11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PPP</a:t>
          </a:r>
        </a:p>
      </dgm:t>
    </dgm:pt>
    <dgm:pt modelId="{830AC517-5856-47BA-B1BF-E31014BAD173}" type="parTrans" cxnId="{954035EC-B792-4FFC-ADF1-16437A2F350A}">
      <dgm:prSet/>
      <dgm:spPr/>
      <dgm:t>
        <a:bodyPr/>
        <a:lstStyle/>
        <a:p>
          <a:endParaRPr lang="en-ZA"/>
        </a:p>
      </dgm:t>
    </dgm:pt>
    <dgm:pt modelId="{27C18EB5-6B63-4E56-BC74-74713A4C00B3}" type="sibTrans" cxnId="{954035EC-B792-4FFC-ADF1-16437A2F350A}">
      <dgm:prSet/>
      <dgm:spPr/>
      <dgm:t>
        <a:bodyPr/>
        <a:lstStyle/>
        <a:p>
          <a:endParaRPr lang="en-ZA"/>
        </a:p>
      </dgm:t>
    </dgm:pt>
    <dgm:pt modelId="{6B622A79-1E97-497E-9C0B-E58A509A87A5}">
      <dgm:prSet custT="1"/>
      <dgm:spPr>
        <a:xfrm>
          <a:off x="3707100" y="744416"/>
          <a:ext cx="1603992" cy="1073750"/>
        </a:xfrm>
        <a:prstGeom prst="rect">
          <a:avLst/>
        </a:prstGeom>
        <a:solidFill>
          <a:srgbClr val="66FF66"/>
        </a:solidFill>
        <a:ln>
          <a:solidFill>
            <a:srgbClr val="2BF54D"/>
          </a:solidFill>
        </a:ln>
        <a:effectLst/>
      </dgm:spPr>
      <dgm:t>
        <a:bodyPr/>
        <a:lstStyle/>
        <a:p>
          <a:pPr>
            <a:lnSpc>
              <a:spcPct val="150000"/>
            </a:lnSpc>
            <a:spcBef>
              <a:spcPts val="600"/>
            </a:spcBef>
            <a:spcAft>
              <a:spcPts val="600"/>
            </a:spcAft>
          </a:pPr>
          <a:r>
            <a:rPr lang="en-US" sz="11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Project financial management</a:t>
          </a:r>
        </a:p>
      </dgm:t>
    </dgm:pt>
    <dgm:pt modelId="{6D01BF87-097A-4091-B2B6-13B8B2AA3F5C}" type="parTrans" cxnId="{EDD24964-BCCF-486D-9B67-A754C0BC48A4}">
      <dgm:prSet/>
      <dgm:spPr/>
      <dgm:t>
        <a:bodyPr/>
        <a:lstStyle/>
        <a:p>
          <a:endParaRPr lang="en-ZA"/>
        </a:p>
      </dgm:t>
    </dgm:pt>
    <dgm:pt modelId="{6F142C89-54B2-40B0-A61A-85B1038C1D27}" type="sibTrans" cxnId="{EDD24964-BCCF-486D-9B67-A754C0BC48A4}">
      <dgm:prSet/>
      <dgm:spPr/>
      <dgm:t>
        <a:bodyPr/>
        <a:lstStyle/>
        <a:p>
          <a:endParaRPr lang="en-ZA"/>
        </a:p>
      </dgm:t>
    </dgm:pt>
    <dgm:pt modelId="{BD57ABA4-072C-418E-9BF9-5D73752E4228}">
      <dgm:prSet custT="1"/>
      <dgm:spPr>
        <a:xfrm>
          <a:off x="226712" y="903127"/>
          <a:ext cx="1603992" cy="1073750"/>
        </a:xfrm>
        <a:prstGeom prst="rect">
          <a:avLst/>
        </a:prstGeom>
        <a:solidFill>
          <a:srgbClr val="FFCC99"/>
        </a:solidFill>
        <a:ln>
          <a:solidFill>
            <a:schemeClr val="accent2">
              <a:lumMod val="75000"/>
            </a:schemeClr>
          </a:solidFill>
        </a:ln>
        <a:effectLst/>
      </dgm:spPr>
      <dgm:t>
        <a:bodyPr/>
        <a:lstStyle/>
        <a:p>
          <a:pPr>
            <a:lnSpc>
              <a:spcPct val="114000"/>
            </a:lnSpc>
            <a:spcBef>
              <a:spcPts val="600"/>
            </a:spcBef>
            <a:spcAft>
              <a:spcPts val="600"/>
            </a:spcAft>
          </a:pPr>
          <a:r>
            <a:rPr lang="en-US" sz="11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Capital Project Evaluation and feasibility studie</a:t>
          </a:r>
          <a:r>
            <a:rPr lang="en-US" sz="11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</a:t>
          </a:r>
        </a:p>
      </dgm:t>
    </dgm:pt>
    <dgm:pt modelId="{B1504C18-CBB7-4874-AD29-06779B6F4D7F}" type="parTrans" cxnId="{9F8EC0C8-465A-4BDB-814C-38577236758A}">
      <dgm:prSet/>
      <dgm:spPr/>
      <dgm:t>
        <a:bodyPr/>
        <a:lstStyle/>
        <a:p>
          <a:endParaRPr lang="en-ZA"/>
        </a:p>
      </dgm:t>
    </dgm:pt>
    <dgm:pt modelId="{D609A6B9-D7B6-4754-BF4C-4AAE0EDDCB79}" type="sibTrans" cxnId="{9F8EC0C8-465A-4BDB-814C-38577236758A}">
      <dgm:prSet/>
      <dgm:spPr/>
      <dgm:t>
        <a:bodyPr/>
        <a:lstStyle/>
        <a:p>
          <a:endParaRPr lang="en-ZA"/>
        </a:p>
      </dgm:t>
    </dgm:pt>
    <dgm:pt modelId="{6703DCDB-B36E-4BAE-BC36-9536548EB3FB}" type="pres">
      <dgm:prSet presAssocID="{C02A75DA-C434-40CC-A664-B71F4F50700F}" presName="Name0" presStyleCnt="0">
        <dgm:presLayoutVars>
          <dgm:dir/>
          <dgm:animLvl val="lvl"/>
          <dgm:resizeHandles val="exact"/>
        </dgm:presLayoutVars>
      </dgm:prSet>
      <dgm:spPr/>
    </dgm:pt>
    <dgm:pt modelId="{86490EDD-007C-4F90-8B2A-B90148B59732}" type="pres">
      <dgm:prSet presAssocID="{103334D6-55B3-4713-A7AA-FD3A31F4FDDA}" presName="composite" presStyleCnt="0"/>
      <dgm:spPr/>
    </dgm:pt>
    <dgm:pt modelId="{01376C2D-701F-4BAC-89A9-8D616DC768D7}" type="pres">
      <dgm:prSet presAssocID="{103334D6-55B3-4713-A7AA-FD3A31F4FDDA}" presName="parTx" presStyleLbl="node1" presStyleIdx="0" presStyleCnt="4" custLinFactNeighborY="-347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27B321-6163-4554-BDBA-5EF386B95574}" type="pres">
      <dgm:prSet presAssocID="{103334D6-55B3-4713-A7AA-FD3A31F4FDDA}" presName="desTx" presStyleLbl="revTx" presStyleIdx="0" presStyleCnt="4" custLinFactNeighborX="8204" custLinFactNeighborY="-23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BB07FE-9E71-4C91-8D37-785BDA8030D9}" type="pres">
      <dgm:prSet presAssocID="{970F3590-5859-4006-AD9F-7AA5E1B46744}" presName="space" presStyleCnt="0"/>
      <dgm:spPr/>
    </dgm:pt>
    <dgm:pt modelId="{C8638C05-3D4D-4892-834B-D6ACF154DD8F}" type="pres">
      <dgm:prSet presAssocID="{C2291A6D-4A7A-483D-A9D8-9AB29211CB6C}" presName="composite" presStyleCnt="0"/>
      <dgm:spPr/>
    </dgm:pt>
    <dgm:pt modelId="{0AC18FE1-FF07-46A2-BD3D-D794954430B6}" type="pres">
      <dgm:prSet presAssocID="{C2291A6D-4A7A-483D-A9D8-9AB29211CB6C}" presName="parTx" presStyleLbl="node1" presStyleIdx="1" presStyleCnt="4" custLinFactNeighborY="-347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BA1125-75E7-4B1F-A024-013EB15223AC}" type="pres">
      <dgm:prSet presAssocID="{C2291A6D-4A7A-483D-A9D8-9AB29211CB6C}" presName="desTx" presStyleLbl="revTx" presStyleIdx="1" presStyleCnt="4" custLinFactNeighborX="15468" custLinFactNeighborY="-23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CBB531-A412-4E57-8149-63CC03EB7255}" type="pres">
      <dgm:prSet presAssocID="{706A6A6E-38FA-4C23-8CF0-FF45F3B946EC}" presName="space" presStyleCnt="0"/>
      <dgm:spPr/>
    </dgm:pt>
    <dgm:pt modelId="{90A9A3C3-38FF-4F90-AD17-97A6C0200E79}" type="pres">
      <dgm:prSet presAssocID="{7BF58505-F20C-4BEF-A212-3580EF52C0A8}" presName="composite" presStyleCnt="0"/>
      <dgm:spPr/>
    </dgm:pt>
    <dgm:pt modelId="{1B592A78-2C9D-4B02-9308-DEC0B0B779C5}" type="pres">
      <dgm:prSet presAssocID="{7BF58505-F20C-4BEF-A212-3580EF52C0A8}" presName="parTx" presStyleLbl="node1" presStyleIdx="2" presStyleCnt="4" custLinFactNeighborY="-347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7834CA-8521-4AFF-8367-0D7DD89CEA0A}" type="pres">
      <dgm:prSet presAssocID="{7BF58505-F20C-4BEF-A212-3580EF52C0A8}" presName="desTx" presStyleLbl="revTx" presStyleIdx="2" presStyleCnt="4" custLinFactNeighborX="22732" custLinFactNeighborY="-1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31900E-FD3D-4B2A-AAE3-565BEBD34CF4}" type="pres">
      <dgm:prSet presAssocID="{C8443CFB-74A9-45D8-BB92-FF06BB6BA1D5}" presName="space" presStyleCnt="0"/>
      <dgm:spPr/>
    </dgm:pt>
    <dgm:pt modelId="{73417B35-5C18-411D-86E6-C0FC01DCFBD5}" type="pres">
      <dgm:prSet presAssocID="{C21BD42B-4D91-4023-BD34-FF0145868A17}" presName="composite" presStyleCnt="0"/>
      <dgm:spPr/>
    </dgm:pt>
    <dgm:pt modelId="{F46CB3A4-E626-48D5-80DD-51461A38DDD8}" type="pres">
      <dgm:prSet presAssocID="{C21BD42B-4D91-4023-BD34-FF0145868A17}" presName="parTx" presStyleLbl="node1" presStyleIdx="3" presStyleCnt="4" custLinFactNeighborY="-347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4AFAE2-66BC-4517-B05E-8A2070B30B6D}" type="pres">
      <dgm:prSet presAssocID="{C21BD42B-4D91-4023-BD34-FF0145868A17}" presName="desTx" presStyleLbl="revTx" presStyleIdx="3" presStyleCnt="4" custLinFactNeighborX="27094" custLinFactNeighborY="-26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0CB5B2-D7FA-4CB7-9CDF-FFA432A346DC}" srcId="{7BF58505-F20C-4BEF-A212-3580EF52C0A8}" destId="{D32EAD3A-4BAC-4EBA-8322-B6A7CA9E6588}" srcOrd="2" destOrd="0" parTransId="{7FE49A5B-3A74-4054-AE16-9941AE451CA7}" sibTransId="{2E2503DA-98D5-4A43-8171-FC731ADB0673}"/>
    <dgm:cxn modelId="{2DBC8941-080A-4F98-AB62-89D73D9721D5}" type="presOf" srcId="{AB88C6DD-13E4-49A0-B856-DA74AFD9B509}" destId="{F4BA1125-75E7-4B1F-A024-013EB15223AC}" srcOrd="0" destOrd="10" presId="urn:microsoft.com/office/officeart/2005/8/layout/chevron1"/>
    <dgm:cxn modelId="{74E325AE-7A23-4826-9B52-1FD1443B803F}" type="presOf" srcId="{C02A75DA-C434-40CC-A664-B71F4F50700F}" destId="{6703DCDB-B36E-4BAE-BC36-9536548EB3FB}" srcOrd="0" destOrd="0" presId="urn:microsoft.com/office/officeart/2005/8/layout/chevron1"/>
    <dgm:cxn modelId="{1A600360-C305-49E4-9E50-442F5411A88A}" srcId="{C21BD42B-4D91-4023-BD34-FF0145868A17}" destId="{986AAD84-1AA3-4D7B-97B4-92474D0D1C94}" srcOrd="3" destOrd="0" parTransId="{F0C679C8-3C6E-4105-BE22-17DB38489CE0}" sibTransId="{E8CF081A-0D72-4459-9F68-0B4DC9E027FC}"/>
    <dgm:cxn modelId="{954035EC-B792-4FFC-ADF1-16437A2F350A}" srcId="{7BF58505-F20C-4BEF-A212-3580EF52C0A8}" destId="{F4C586B1-A1F8-4455-AE0F-2E3764FA96BC}" srcOrd="5" destOrd="0" parTransId="{830AC517-5856-47BA-B1BF-E31014BAD173}" sibTransId="{27C18EB5-6B63-4E56-BC74-74713A4C00B3}"/>
    <dgm:cxn modelId="{8B9B7B8B-126A-4F7F-B227-C2FA5EBC32A4}" type="presOf" srcId="{95937A32-26C4-47CC-9256-C7F1A9CB1D25}" destId="{F4BA1125-75E7-4B1F-A024-013EB15223AC}" srcOrd="0" destOrd="3" presId="urn:microsoft.com/office/officeart/2005/8/layout/chevron1"/>
    <dgm:cxn modelId="{6C1E100B-6F2A-4C99-95B7-2EA6E98724BD}" srcId="{C02A75DA-C434-40CC-A664-B71F4F50700F}" destId="{C2291A6D-4A7A-483D-A9D8-9AB29211CB6C}" srcOrd="1" destOrd="0" parTransId="{6AC9B918-B3F7-4B83-BCEC-04EA01793F97}" sibTransId="{706A6A6E-38FA-4C23-8CF0-FF45F3B946EC}"/>
    <dgm:cxn modelId="{15365564-31F1-490D-BB92-62680708D04D}" srcId="{C21BD42B-4D91-4023-BD34-FF0145868A17}" destId="{FF477A62-9E5A-43FE-9341-CC954C4C0A8E}" srcOrd="5" destOrd="0" parTransId="{E0C1C26C-0682-4A34-BCE7-AE6762A46933}" sibTransId="{6D205ECD-A6B9-4ACD-AD46-F774F43767C4}"/>
    <dgm:cxn modelId="{8BB46183-919B-4F53-81E6-29170439DAD9}" srcId="{7BF58505-F20C-4BEF-A212-3580EF52C0A8}" destId="{72DD8BED-7490-4BE8-B529-56B861ED6D50}" srcOrd="4" destOrd="0" parTransId="{F073F263-F5FB-46FE-95F6-782EEF19149A}" sibTransId="{075276AB-E192-470F-A322-1600769660F6}"/>
    <dgm:cxn modelId="{A4A7C9E4-AC15-472A-96D9-5ADAF9A48499}" type="presOf" srcId="{8BDBB42A-A368-4398-AC8E-36FAE062EC01}" destId="{F4BA1125-75E7-4B1F-A024-013EB15223AC}" srcOrd="0" destOrd="6" presId="urn:microsoft.com/office/officeart/2005/8/layout/chevron1"/>
    <dgm:cxn modelId="{2977E27F-26A7-404D-A910-1EEEF2DAA1A4}" type="presOf" srcId="{986AAD84-1AA3-4D7B-97B4-92474D0D1C94}" destId="{C94AFAE2-66BC-4517-B05E-8A2070B30B6D}" srcOrd="0" destOrd="3" presId="urn:microsoft.com/office/officeart/2005/8/layout/chevron1"/>
    <dgm:cxn modelId="{D3265A5B-A6D0-44D5-B609-B21EAA2A6E3B}" type="presOf" srcId="{DCED5896-F422-4BE3-877D-C2CEA9B47769}" destId="{C94AFAE2-66BC-4517-B05E-8A2070B30B6D}" srcOrd="0" destOrd="0" presId="urn:microsoft.com/office/officeart/2005/8/layout/chevron1"/>
    <dgm:cxn modelId="{5B06402C-8946-4F25-B3B9-56E6DC406FB3}" srcId="{7BF58505-F20C-4BEF-A212-3580EF52C0A8}" destId="{4E13343B-7720-483C-8BFB-771F15935F6E}" srcOrd="0" destOrd="0" parTransId="{5A46E989-55FE-48B3-9214-7AB858C07302}" sibTransId="{483EA836-3B3F-49DD-B482-31ADCCB62B75}"/>
    <dgm:cxn modelId="{072612B6-79FB-41C3-9275-0A33659DFE08}" srcId="{C21BD42B-4D91-4023-BD34-FF0145868A17}" destId="{948C722A-5F34-42A7-856F-C9127AC9F018}" srcOrd="1" destOrd="0" parTransId="{DEE76E71-A86B-4254-9E01-03B20448A0A9}" sibTransId="{F9AAFAE2-C5C5-4795-B88E-A57CCB4E8A73}"/>
    <dgm:cxn modelId="{BF19BEC7-E265-4F5F-B952-5A42A95EE358}" type="presOf" srcId="{72DD8BED-7490-4BE8-B529-56B861ED6D50}" destId="{297834CA-8521-4AFF-8367-0D7DD89CEA0A}" srcOrd="0" destOrd="4" presId="urn:microsoft.com/office/officeart/2005/8/layout/chevron1"/>
    <dgm:cxn modelId="{EDD24964-BCCF-486D-9B67-A754C0BC48A4}" srcId="{7BF58505-F20C-4BEF-A212-3580EF52C0A8}" destId="{6B622A79-1E97-497E-9C0B-E58A509A87A5}" srcOrd="6" destOrd="0" parTransId="{6D01BF87-097A-4091-B2B6-13B8B2AA3F5C}" sibTransId="{6F142C89-54B2-40B0-A61A-85B1038C1D27}"/>
    <dgm:cxn modelId="{09DCBF62-A772-4C72-A61C-BB918590F83B}" srcId="{B94CCFBF-F399-4B3E-A946-56F3B4F37A66}" destId="{F29990D0-EA97-4CCF-A079-7B2D0C438F77}" srcOrd="1" destOrd="0" parTransId="{A49C5932-3D24-48D2-87BD-18B99C53FF19}" sibTransId="{9AB3AD7A-6D98-4469-9F62-3E1C14D03AFE}"/>
    <dgm:cxn modelId="{C44A6A6A-8207-4478-BC18-B1CEAA1F2180}" srcId="{103334D6-55B3-4713-A7AA-FD3A31F4FDDA}" destId="{17C1F4BB-A6E1-4B88-AF18-C5325764077A}" srcOrd="2" destOrd="0" parTransId="{C83AA2AD-4EB1-42AD-8FC1-05DE9BC88B64}" sibTransId="{00EF3AC9-078A-4812-AC06-1C3830375A3C}"/>
    <dgm:cxn modelId="{46F208AE-F8CE-483E-89BC-9DAC934AAB1E}" type="presOf" srcId="{40FD31E9-2C5C-437C-9764-8EB5A894B551}" destId="{9527B321-6163-4554-BDBA-5EF386B95574}" srcOrd="0" destOrd="4" presId="urn:microsoft.com/office/officeart/2005/8/layout/chevron1"/>
    <dgm:cxn modelId="{5CF51613-9D81-47FB-8061-FD505D3E2D54}" type="presOf" srcId="{F29990D0-EA97-4CCF-A079-7B2D0C438F77}" destId="{F4BA1125-75E7-4B1F-A024-013EB15223AC}" srcOrd="0" destOrd="7" presId="urn:microsoft.com/office/officeart/2005/8/layout/chevron1"/>
    <dgm:cxn modelId="{9DD89E12-A928-45D9-BBA4-214205339F54}" type="presOf" srcId="{103334D6-55B3-4713-A7AA-FD3A31F4FDDA}" destId="{01376C2D-701F-4BAC-89A9-8D616DC768D7}" srcOrd="0" destOrd="0" presId="urn:microsoft.com/office/officeart/2005/8/layout/chevron1"/>
    <dgm:cxn modelId="{01C43DD1-A7F2-4D18-8B9C-7885CE47D339}" type="presOf" srcId="{053B77F0-9439-46AD-B6B7-91965A14DEFC}" destId="{C94AFAE2-66BC-4517-B05E-8A2070B30B6D}" srcOrd="0" destOrd="4" presId="urn:microsoft.com/office/officeart/2005/8/layout/chevron1"/>
    <dgm:cxn modelId="{32AE4B36-7C03-4F86-BFB0-6944BD07B1D5}" srcId="{C2291A6D-4A7A-483D-A9D8-9AB29211CB6C}" destId="{4AF5A619-281F-4B76-AACA-5E620A5F254F}" srcOrd="0" destOrd="0" parTransId="{F7B798E0-DABE-41B1-856A-FC8B5DAB657F}" sibTransId="{4B31D6F2-DDF2-4687-9572-2B140FEBDFF5}"/>
    <dgm:cxn modelId="{F6AEF67E-B670-45FE-81FD-369EAA87E97A}" type="presOf" srcId="{17C1F4BB-A6E1-4B88-AF18-C5325764077A}" destId="{9527B321-6163-4554-BDBA-5EF386B95574}" srcOrd="0" destOrd="2" presId="urn:microsoft.com/office/officeart/2005/8/layout/chevron1"/>
    <dgm:cxn modelId="{2A2D5270-8E17-447F-A41B-5038A7C931F5}" srcId="{C02A75DA-C434-40CC-A664-B71F4F50700F}" destId="{C21BD42B-4D91-4023-BD34-FF0145868A17}" srcOrd="3" destOrd="0" parTransId="{FFB7E1AC-30FD-4E74-A163-F80AF4CE7144}" sibTransId="{87C91228-A673-41B7-9EE9-42704B4E992E}"/>
    <dgm:cxn modelId="{9F8EC0C8-465A-4BDB-814C-38577236758A}" srcId="{103334D6-55B3-4713-A7AA-FD3A31F4FDDA}" destId="{BD57ABA4-072C-418E-9BF9-5D73752E4228}" srcOrd="5" destOrd="0" parTransId="{B1504C18-CBB7-4874-AD29-06779B6F4D7F}" sibTransId="{D609A6B9-D7B6-4754-BF4C-4AAE0EDDCB79}"/>
    <dgm:cxn modelId="{409B23DC-3D8D-48B9-9A1F-0275B5D15270}" srcId="{C2291A6D-4A7A-483D-A9D8-9AB29211CB6C}" destId="{AB88C6DD-13E4-49A0-B856-DA74AFD9B509}" srcOrd="5" destOrd="0" parTransId="{260511A2-227A-421E-8FA5-112F4ADB0ECF}" sibTransId="{9D82F9CD-649E-4D82-87EC-9063D6D8E1B0}"/>
    <dgm:cxn modelId="{0FE4506A-5FD9-4E9E-9B16-B83E8030FAB0}" srcId="{B94CCFBF-F399-4B3E-A946-56F3B4F37A66}" destId="{8BDBB42A-A368-4398-AC8E-36FAE062EC01}" srcOrd="0" destOrd="0" parTransId="{3BE782FD-C20F-4E6D-B926-0F1C4C1E58E5}" sibTransId="{EF821C5F-1215-4CED-A7A0-15ED7B7779E5}"/>
    <dgm:cxn modelId="{78A3DD5C-7890-41CE-956C-CBF5A031E57A}" type="presOf" srcId="{BD57ABA4-072C-418E-9BF9-5D73752E4228}" destId="{9527B321-6163-4554-BDBA-5EF386B95574}" srcOrd="0" destOrd="5" presId="urn:microsoft.com/office/officeart/2005/8/layout/chevron1"/>
    <dgm:cxn modelId="{BE1E8901-1AD6-4827-91B2-95307FE8BFF0}" type="presOf" srcId="{4AF5A619-281F-4B76-AACA-5E620A5F254F}" destId="{F4BA1125-75E7-4B1F-A024-013EB15223AC}" srcOrd="0" destOrd="0" presId="urn:microsoft.com/office/officeart/2005/8/layout/chevron1"/>
    <dgm:cxn modelId="{7E14C6A0-FC2B-4E54-A9F8-045A98DBE2FB}" type="presOf" srcId="{65FC77F4-84B3-496F-BB50-43BDC37676F3}" destId="{9527B321-6163-4554-BDBA-5EF386B95574}" srcOrd="0" destOrd="1" presId="urn:microsoft.com/office/officeart/2005/8/layout/chevron1"/>
    <dgm:cxn modelId="{FE1A4849-E4ED-4DCF-897D-73898A233042}" srcId="{C21BD42B-4D91-4023-BD34-FF0145868A17}" destId="{2AD07212-86AF-4939-83F5-1A4F538F923E}" srcOrd="2" destOrd="0" parTransId="{94E524B7-8C86-488D-BEDD-B309F357B906}" sibTransId="{5D96F9F5-65A5-4FF3-A3A6-E7472B0951BA}"/>
    <dgm:cxn modelId="{911CE31D-F023-4639-81C9-9C49FC946668}" type="presOf" srcId="{45727B93-90B9-456D-856E-D828C40E80AA}" destId="{297834CA-8521-4AFF-8367-0D7DD89CEA0A}" srcOrd="0" destOrd="3" presId="urn:microsoft.com/office/officeart/2005/8/layout/chevron1"/>
    <dgm:cxn modelId="{16773F3E-FF13-4F9B-A164-C69E53FE1246}" srcId="{C02A75DA-C434-40CC-A664-B71F4F50700F}" destId="{7BF58505-F20C-4BEF-A212-3580EF52C0A8}" srcOrd="2" destOrd="0" parTransId="{139FFF22-4C29-4C64-9969-26BD0023E30C}" sibTransId="{C8443CFB-74A9-45D8-BB92-FF06BB6BA1D5}"/>
    <dgm:cxn modelId="{6D84009E-62B9-44E1-9C82-28B3DCA0641C}" srcId="{7BF58505-F20C-4BEF-A212-3580EF52C0A8}" destId="{45727B93-90B9-456D-856E-D828C40E80AA}" srcOrd="3" destOrd="0" parTransId="{504D552B-34D5-4A17-95CD-BF4507C5FC97}" sibTransId="{FB7C5D59-0C24-4EC4-BEB2-3E9798488A85}"/>
    <dgm:cxn modelId="{E685FD36-2A64-4C90-975E-54C809EFC567}" type="presOf" srcId="{A9F43BEA-9ADE-4204-B77E-45E40F16A058}" destId="{F4BA1125-75E7-4B1F-A024-013EB15223AC}" srcOrd="0" destOrd="9" presId="urn:microsoft.com/office/officeart/2005/8/layout/chevron1"/>
    <dgm:cxn modelId="{F917E57B-E7DC-404F-9012-C1D0F8A49F83}" type="presOf" srcId="{C2291A6D-4A7A-483D-A9D8-9AB29211CB6C}" destId="{0AC18FE1-FF07-46A2-BD3D-D794954430B6}" srcOrd="0" destOrd="0" presId="urn:microsoft.com/office/officeart/2005/8/layout/chevron1"/>
    <dgm:cxn modelId="{AE20C1B7-C0E2-4466-8F3C-6D90931CA2D0}" srcId="{F77E2F4C-6970-47A4-96B4-CE3773B1D558}" destId="{276B9715-6356-4306-A8C5-8BF6A9D0AA05}" srcOrd="2" destOrd="0" parTransId="{19F92936-1AA1-426E-A8CA-EF4E7A8F643D}" sibTransId="{446A5454-9A57-441A-BA63-964B70526317}"/>
    <dgm:cxn modelId="{AC02E11C-2E21-4E87-A0C1-4485E65986CF}" type="presOf" srcId="{F4C586B1-A1F8-4455-AE0F-2E3764FA96BC}" destId="{297834CA-8521-4AFF-8367-0D7DD89CEA0A}" srcOrd="0" destOrd="5" presId="urn:microsoft.com/office/officeart/2005/8/layout/chevron1"/>
    <dgm:cxn modelId="{EE286036-0145-4E68-BD88-675CBF0D5212}" srcId="{C2291A6D-4A7A-483D-A9D8-9AB29211CB6C}" destId="{B94CCFBF-F399-4B3E-A946-56F3B4F37A66}" srcOrd="2" destOrd="0" parTransId="{D9D24CE6-3779-4FAE-A3CD-CB9326BE0F03}" sibTransId="{AD5E2738-24F9-40EC-B2E5-96E8050EF571}"/>
    <dgm:cxn modelId="{74949E49-359A-44C5-A558-EF46C3B9DA27}" srcId="{C21BD42B-4D91-4023-BD34-FF0145868A17}" destId="{DCED5896-F422-4BE3-877D-C2CEA9B47769}" srcOrd="0" destOrd="0" parTransId="{1E90F0B4-A5A2-49F9-AA05-5961F57385F4}" sibTransId="{26A485A1-627D-4D0A-8E71-26C74717D376}"/>
    <dgm:cxn modelId="{39942C03-5DE7-4349-9EE3-2723D84643F5}" srcId="{103334D6-55B3-4713-A7AA-FD3A31F4FDDA}" destId="{65FC77F4-84B3-496F-BB50-43BDC37676F3}" srcOrd="1" destOrd="0" parTransId="{1F35AC41-3EFC-426A-81C9-2AD2AFF9DF04}" sibTransId="{371CA263-95F7-42C8-A185-54C57AD2C147}"/>
    <dgm:cxn modelId="{04A64027-39EC-46E7-9817-92567BA86113}" type="presOf" srcId="{84F6B7A2-0E86-4B7F-ACFA-A9E59E550C34}" destId="{C94AFAE2-66BC-4517-B05E-8A2070B30B6D}" srcOrd="0" destOrd="7" presId="urn:microsoft.com/office/officeart/2005/8/layout/chevron1"/>
    <dgm:cxn modelId="{FEA3F87D-40F1-400B-B3F2-B5517964BD0B}" type="presOf" srcId="{FC5BE7C8-8267-433A-836B-410CE7A3B1F9}" destId="{9527B321-6163-4554-BDBA-5EF386B95574}" srcOrd="0" destOrd="0" presId="urn:microsoft.com/office/officeart/2005/8/layout/chevron1"/>
    <dgm:cxn modelId="{EF770814-8DBA-4E25-89CF-4124FE3B37AE}" type="presOf" srcId="{C21BD42B-4D91-4023-BD34-FF0145868A17}" destId="{F46CB3A4-E626-48D5-80DD-51461A38DDD8}" srcOrd="0" destOrd="0" presId="urn:microsoft.com/office/officeart/2005/8/layout/chevron1"/>
    <dgm:cxn modelId="{4B44391B-188F-4950-BF51-272FF20146AC}" srcId="{C2291A6D-4A7A-483D-A9D8-9AB29211CB6C}" destId="{A9F43BEA-9ADE-4204-B77E-45E40F16A058}" srcOrd="4" destOrd="0" parTransId="{B09B34B8-E09B-4C33-8FCE-0AB744EE437C}" sibTransId="{77982616-04E4-4114-9093-73CC41FE4864}"/>
    <dgm:cxn modelId="{339E2D0B-173D-48CB-B30C-B4BA6BA81D71}" srcId="{103334D6-55B3-4713-A7AA-FD3A31F4FDDA}" destId="{3086B74E-E7E9-4C8E-9A6D-64A8A68F3D5C}" srcOrd="3" destOrd="0" parTransId="{FA3773B2-4BAE-47E1-8814-28D6E8ECAAD7}" sibTransId="{2A0BDD4A-7748-478F-825E-82EC955F6571}"/>
    <dgm:cxn modelId="{7F485FC5-2B9E-4830-B580-7273A032F264}" type="presOf" srcId="{2AD07212-86AF-4939-83F5-1A4F538F923E}" destId="{C94AFAE2-66BC-4517-B05E-8A2070B30B6D}" srcOrd="0" destOrd="2" presId="urn:microsoft.com/office/officeart/2005/8/layout/chevron1"/>
    <dgm:cxn modelId="{179D9FFF-3D18-410D-97AF-7ECE9D904A5B}" type="presOf" srcId="{F3CBE4AA-41A2-4E40-BC78-4A8679D4C59A}" destId="{F4BA1125-75E7-4B1F-A024-013EB15223AC}" srcOrd="0" destOrd="8" presId="urn:microsoft.com/office/officeart/2005/8/layout/chevron1"/>
    <dgm:cxn modelId="{7CD63EB3-C3B5-41C2-B6EC-C786D9948706}" type="presOf" srcId="{276B9715-6356-4306-A8C5-8BF6A9D0AA05}" destId="{F4BA1125-75E7-4B1F-A024-013EB15223AC}" srcOrd="0" destOrd="4" presId="urn:microsoft.com/office/officeart/2005/8/layout/chevron1"/>
    <dgm:cxn modelId="{7B11106D-0690-4EA5-B636-0DA7CCC8FCA9}" type="presOf" srcId="{F77E2F4C-6970-47A4-96B4-CE3773B1D558}" destId="{F4BA1125-75E7-4B1F-A024-013EB15223AC}" srcOrd="0" destOrd="1" presId="urn:microsoft.com/office/officeart/2005/8/layout/chevron1"/>
    <dgm:cxn modelId="{29E70240-D19E-40BF-9834-68837FFB3AD8}" type="presOf" srcId="{4E13343B-7720-483C-8BFB-771F15935F6E}" destId="{297834CA-8521-4AFF-8367-0D7DD89CEA0A}" srcOrd="0" destOrd="0" presId="urn:microsoft.com/office/officeart/2005/8/layout/chevron1"/>
    <dgm:cxn modelId="{2F3BD442-7A05-4832-B7FA-44463865E50D}" srcId="{F77E2F4C-6970-47A4-96B4-CE3773B1D558}" destId="{95937A32-26C4-47CC-9256-C7F1A9CB1D25}" srcOrd="1" destOrd="0" parTransId="{AED39D7A-6E79-4C80-8728-560855C06AF0}" sibTransId="{8CB836B5-A964-44B2-820C-BA49075FB0C1}"/>
    <dgm:cxn modelId="{52E86BE5-05C7-415C-B5E2-735AD3EDF225}" srcId="{103334D6-55B3-4713-A7AA-FD3A31F4FDDA}" destId="{FC5BE7C8-8267-433A-836B-410CE7A3B1F9}" srcOrd="0" destOrd="0" parTransId="{923050BB-B560-439F-9B5B-71E89CD5FC04}" sibTransId="{0187141F-043C-47D3-8AF4-38D81478E1DF}"/>
    <dgm:cxn modelId="{76850514-2A50-4F16-B367-ED454A6AB3CB}" srcId="{C02A75DA-C434-40CC-A664-B71F4F50700F}" destId="{103334D6-55B3-4713-A7AA-FD3A31F4FDDA}" srcOrd="0" destOrd="0" parTransId="{AAA9D4AD-B7B3-4AD7-9872-AE6D8DE6A765}" sibTransId="{970F3590-5859-4006-AD9F-7AA5E1B46744}"/>
    <dgm:cxn modelId="{033C0192-5B88-4F63-80F2-3130C695FE36}" type="presOf" srcId="{9335E62A-BEA0-48BF-9641-AE6D99A3B34A}" destId="{F4BA1125-75E7-4B1F-A024-013EB15223AC}" srcOrd="0" destOrd="2" presId="urn:microsoft.com/office/officeart/2005/8/layout/chevron1"/>
    <dgm:cxn modelId="{878E319E-6AC8-4451-B2E5-AC8A39E0F64C}" srcId="{C2291A6D-4A7A-483D-A9D8-9AB29211CB6C}" destId="{F77E2F4C-6970-47A4-96B4-CE3773B1D558}" srcOrd="1" destOrd="0" parTransId="{D78208AE-668A-4030-95E1-7E76974AEA14}" sibTransId="{F2C1A33B-7B4F-4D95-9868-B5533B5CB187}"/>
    <dgm:cxn modelId="{7D18CE26-B5A8-43E8-8AC3-995B90C08071}" type="presOf" srcId="{121BD2B7-350B-41F5-88FE-C30D251B5113}" destId="{C94AFAE2-66BC-4517-B05E-8A2070B30B6D}" srcOrd="0" destOrd="6" presId="urn:microsoft.com/office/officeart/2005/8/layout/chevron1"/>
    <dgm:cxn modelId="{FB904DA4-B10D-4AF1-85D1-B8E62478C2C3}" type="presOf" srcId="{485D95C7-3A3E-4B1C-982A-6A3A7824F07B}" destId="{297834CA-8521-4AFF-8367-0D7DD89CEA0A}" srcOrd="0" destOrd="1" presId="urn:microsoft.com/office/officeart/2005/8/layout/chevron1"/>
    <dgm:cxn modelId="{9C4BBE55-5FA3-4C80-A1EB-B24734623DB4}" srcId="{C21BD42B-4D91-4023-BD34-FF0145868A17}" destId="{121BD2B7-350B-41F5-88FE-C30D251B5113}" srcOrd="6" destOrd="0" parTransId="{D14CDDBE-8619-45D8-B2E8-08C585D53527}" sibTransId="{B8E59546-7535-4385-BDA8-2A9B2BA2C3E6}"/>
    <dgm:cxn modelId="{E4FA0795-5238-4AC3-B82A-8DF900E1F9E6}" type="presOf" srcId="{948C722A-5F34-42A7-856F-C9127AC9F018}" destId="{C94AFAE2-66BC-4517-B05E-8A2070B30B6D}" srcOrd="0" destOrd="1" presId="urn:microsoft.com/office/officeart/2005/8/layout/chevron1"/>
    <dgm:cxn modelId="{442D2BAF-0920-4EE0-8621-3F1ACB0E6A76}" srcId="{C2291A6D-4A7A-483D-A9D8-9AB29211CB6C}" destId="{F3CBE4AA-41A2-4E40-BC78-4A8679D4C59A}" srcOrd="3" destOrd="0" parTransId="{2D737376-A496-4042-B658-DAE0C55E4069}" sibTransId="{8A1DDB34-2E09-4B55-847C-985CE7B2D452}"/>
    <dgm:cxn modelId="{E4C183D0-9CC1-43DB-8405-9DEBC05277B1}" type="presOf" srcId="{6B622A79-1E97-497E-9C0B-E58A509A87A5}" destId="{297834CA-8521-4AFF-8367-0D7DD89CEA0A}" srcOrd="0" destOrd="6" presId="urn:microsoft.com/office/officeart/2005/8/layout/chevron1"/>
    <dgm:cxn modelId="{F7DC36FB-7D07-4E2D-9876-2B34997F592D}" type="presOf" srcId="{D32EAD3A-4BAC-4EBA-8322-B6A7CA9E6588}" destId="{297834CA-8521-4AFF-8367-0D7DD89CEA0A}" srcOrd="0" destOrd="2" presId="urn:microsoft.com/office/officeart/2005/8/layout/chevron1"/>
    <dgm:cxn modelId="{BA4205CF-0D0B-4A6E-87CD-39B4D07386D3}" srcId="{C21BD42B-4D91-4023-BD34-FF0145868A17}" destId="{053B77F0-9439-46AD-B6B7-91965A14DEFC}" srcOrd="4" destOrd="0" parTransId="{BC939B57-E415-47A0-90C1-25F1E312D0E3}" sibTransId="{DED3D2F8-1567-4713-85FB-D3EF9C4C0E72}"/>
    <dgm:cxn modelId="{3FA43DED-046A-44BB-AA3B-2B876F121DEF}" type="presOf" srcId="{B94CCFBF-F399-4B3E-A946-56F3B4F37A66}" destId="{F4BA1125-75E7-4B1F-A024-013EB15223AC}" srcOrd="0" destOrd="5" presId="urn:microsoft.com/office/officeart/2005/8/layout/chevron1"/>
    <dgm:cxn modelId="{D8A4EF18-FE81-4913-A980-A2A1E6E97447}" srcId="{7BF58505-F20C-4BEF-A212-3580EF52C0A8}" destId="{485D95C7-3A3E-4B1C-982A-6A3A7824F07B}" srcOrd="1" destOrd="0" parTransId="{605DEA0D-2271-4BCF-B7B7-AC1D6AAF35D0}" sibTransId="{714BE7F9-BFEE-4ECF-B75E-03FFA8DB5207}"/>
    <dgm:cxn modelId="{8D86D55D-3ADE-4D52-B6A2-7EC1FB215704}" type="presOf" srcId="{3086B74E-E7E9-4C8E-9A6D-64A8A68F3D5C}" destId="{9527B321-6163-4554-BDBA-5EF386B95574}" srcOrd="0" destOrd="3" presId="urn:microsoft.com/office/officeart/2005/8/layout/chevron1"/>
    <dgm:cxn modelId="{5F4A5DBC-9FDF-4046-A3D1-9C8A72E2E4D4}" srcId="{C21BD42B-4D91-4023-BD34-FF0145868A17}" destId="{84F6B7A2-0E86-4B7F-ACFA-A9E59E550C34}" srcOrd="7" destOrd="0" parTransId="{30A2C8D2-B387-4238-AC81-C3BA96A44DA5}" sibTransId="{9EC8B64E-BB7F-4646-969A-C6DD6472CC69}"/>
    <dgm:cxn modelId="{9B1487A3-3359-4504-AA01-5F3FFE0B7957}" srcId="{103334D6-55B3-4713-A7AA-FD3A31F4FDDA}" destId="{40FD31E9-2C5C-437C-9764-8EB5A894B551}" srcOrd="4" destOrd="0" parTransId="{437CCF1B-475F-4DF7-B041-FEDA347B09EA}" sibTransId="{32642832-B63E-4DC1-B398-C5152F1F674F}"/>
    <dgm:cxn modelId="{6F21B0B4-7044-4680-A3E6-38CDB4576DEF}" srcId="{F77E2F4C-6970-47A4-96B4-CE3773B1D558}" destId="{9335E62A-BEA0-48BF-9641-AE6D99A3B34A}" srcOrd="0" destOrd="0" parTransId="{56063142-1018-4864-BCDD-77C3C2FD2500}" sibTransId="{31037514-CF31-491C-A7DE-EE084C84BADE}"/>
    <dgm:cxn modelId="{802E710D-3FBE-46C0-A5A7-9C7457486B13}" type="presOf" srcId="{FF477A62-9E5A-43FE-9341-CC954C4C0A8E}" destId="{C94AFAE2-66BC-4517-B05E-8A2070B30B6D}" srcOrd="0" destOrd="5" presId="urn:microsoft.com/office/officeart/2005/8/layout/chevron1"/>
    <dgm:cxn modelId="{A840544B-4949-4733-A43B-660A8A144925}" type="presOf" srcId="{7BF58505-F20C-4BEF-A212-3580EF52C0A8}" destId="{1B592A78-2C9D-4B02-9308-DEC0B0B779C5}" srcOrd="0" destOrd="0" presId="urn:microsoft.com/office/officeart/2005/8/layout/chevron1"/>
    <dgm:cxn modelId="{8BA66ECD-A767-4342-A720-5F0AE6C04C19}" type="presParOf" srcId="{6703DCDB-B36E-4BAE-BC36-9536548EB3FB}" destId="{86490EDD-007C-4F90-8B2A-B90148B59732}" srcOrd="0" destOrd="0" presId="urn:microsoft.com/office/officeart/2005/8/layout/chevron1"/>
    <dgm:cxn modelId="{200A8BC5-78EA-4466-8890-1FFFDDE6F925}" type="presParOf" srcId="{86490EDD-007C-4F90-8B2A-B90148B59732}" destId="{01376C2D-701F-4BAC-89A9-8D616DC768D7}" srcOrd="0" destOrd="0" presId="urn:microsoft.com/office/officeart/2005/8/layout/chevron1"/>
    <dgm:cxn modelId="{EE81AEFB-E453-4D82-ABFB-A5B2DE078853}" type="presParOf" srcId="{86490EDD-007C-4F90-8B2A-B90148B59732}" destId="{9527B321-6163-4554-BDBA-5EF386B95574}" srcOrd="1" destOrd="0" presId="urn:microsoft.com/office/officeart/2005/8/layout/chevron1"/>
    <dgm:cxn modelId="{DE944AD1-B4AC-43E4-A27E-06281AA3DEC7}" type="presParOf" srcId="{6703DCDB-B36E-4BAE-BC36-9536548EB3FB}" destId="{F1BB07FE-9E71-4C91-8D37-785BDA8030D9}" srcOrd="1" destOrd="0" presId="urn:microsoft.com/office/officeart/2005/8/layout/chevron1"/>
    <dgm:cxn modelId="{5AD35283-6CD6-4846-8827-E26DEE45F31E}" type="presParOf" srcId="{6703DCDB-B36E-4BAE-BC36-9536548EB3FB}" destId="{C8638C05-3D4D-4892-834B-D6ACF154DD8F}" srcOrd="2" destOrd="0" presId="urn:microsoft.com/office/officeart/2005/8/layout/chevron1"/>
    <dgm:cxn modelId="{88A31C79-0A1C-4F3C-9029-4C6BC5398D89}" type="presParOf" srcId="{C8638C05-3D4D-4892-834B-D6ACF154DD8F}" destId="{0AC18FE1-FF07-46A2-BD3D-D794954430B6}" srcOrd="0" destOrd="0" presId="urn:microsoft.com/office/officeart/2005/8/layout/chevron1"/>
    <dgm:cxn modelId="{748258A8-9F02-4CEE-BA9A-DBC43B6032BD}" type="presParOf" srcId="{C8638C05-3D4D-4892-834B-D6ACF154DD8F}" destId="{F4BA1125-75E7-4B1F-A024-013EB15223AC}" srcOrd="1" destOrd="0" presId="urn:microsoft.com/office/officeart/2005/8/layout/chevron1"/>
    <dgm:cxn modelId="{3160A96C-6146-43D7-8D0F-1B222C91AB84}" type="presParOf" srcId="{6703DCDB-B36E-4BAE-BC36-9536548EB3FB}" destId="{7DCBB531-A412-4E57-8149-63CC03EB7255}" srcOrd="3" destOrd="0" presId="urn:microsoft.com/office/officeart/2005/8/layout/chevron1"/>
    <dgm:cxn modelId="{0CF356AB-319E-4F7B-BD27-888E993FBC3E}" type="presParOf" srcId="{6703DCDB-B36E-4BAE-BC36-9536548EB3FB}" destId="{90A9A3C3-38FF-4F90-AD17-97A6C0200E79}" srcOrd="4" destOrd="0" presId="urn:microsoft.com/office/officeart/2005/8/layout/chevron1"/>
    <dgm:cxn modelId="{E1D49E0D-FD6C-4749-AFA4-04C2DF9D368B}" type="presParOf" srcId="{90A9A3C3-38FF-4F90-AD17-97A6C0200E79}" destId="{1B592A78-2C9D-4B02-9308-DEC0B0B779C5}" srcOrd="0" destOrd="0" presId="urn:microsoft.com/office/officeart/2005/8/layout/chevron1"/>
    <dgm:cxn modelId="{C9742D5E-CE6B-4BE8-BFEF-B9934663AFB7}" type="presParOf" srcId="{90A9A3C3-38FF-4F90-AD17-97A6C0200E79}" destId="{297834CA-8521-4AFF-8367-0D7DD89CEA0A}" srcOrd="1" destOrd="0" presId="urn:microsoft.com/office/officeart/2005/8/layout/chevron1"/>
    <dgm:cxn modelId="{4C0B051B-2961-451D-8DC4-AD7E586DFAB5}" type="presParOf" srcId="{6703DCDB-B36E-4BAE-BC36-9536548EB3FB}" destId="{BF31900E-FD3D-4B2A-AAE3-565BEBD34CF4}" srcOrd="5" destOrd="0" presId="urn:microsoft.com/office/officeart/2005/8/layout/chevron1"/>
    <dgm:cxn modelId="{E8B3CBD0-7B55-4760-876A-5DBD6649DF99}" type="presParOf" srcId="{6703DCDB-B36E-4BAE-BC36-9536548EB3FB}" destId="{73417B35-5C18-411D-86E6-C0FC01DCFBD5}" srcOrd="6" destOrd="0" presId="urn:microsoft.com/office/officeart/2005/8/layout/chevron1"/>
    <dgm:cxn modelId="{C3969DEE-6A98-4BC4-B846-B715A0B6146E}" type="presParOf" srcId="{73417B35-5C18-411D-86E6-C0FC01DCFBD5}" destId="{F46CB3A4-E626-48D5-80DD-51461A38DDD8}" srcOrd="0" destOrd="0" presId="urn:microsoft.com/office/officeart/2005/8/layout/chevron1"/>
    <dgm:cxn modelId="{71AD58CE-4C8B-4FD1-A6AF-49685E48BD49}" type="presParOf" srcId="{73417B35-5C18-411D-86E6-C0FC01DCFBD5}" destId="{C94AFAE2-66BC-4517-B05E-8A2070B30B6D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CC345A-5C16-4499-AD3B-BC4B01D23647}" type="datetimeFigureOut">
              <a:rPr lang="en-ZA" smtClean="0"/>
              <a:pPr/>
              <a:t>2018/11/08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456614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9" y="6456614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DF9CF-BD50-4336-B225-1C93B6CDA114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759901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ED3006-711B-5A4A-A328-76188FE6BAB9}" type="datetimeFigureOut">
              <a:rPr lang="en-US" smtClean="0"/>
              <a:pPr/>
              <a:t>11/8/2018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3A2FD6-49F2-6840-91D6-C60D1DFBEA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72223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A2FD6-49F2-6840-91D6-C60D1DFBEA0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07435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Reorganisation</a:t>
            </a:r>
            <a:endParaRPr lang="en-Z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Moving people and resources around in a company (the organisation) so that they produce more and better product and services.</a:t>
            </a:r>
          </a:p>
          <a:p>
            <a:r>
              <a:rPr lang="en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Z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Restructuring</a:t>
            </a:r>
            <a:endParaRPr lang="en-Z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Moving more resources to areas where they contribute greater value to the customer and discontinue activities that customers are not going to pay for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A2FD6-49F2-6840-91D6-C60D1DFBEA0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11159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A2FD6-49F2-6840-91D6-C60D1DFBEA0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09775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A2FD6-49F2-6840-91D6-C60D1DFBEA0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15138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A2FD6-49F2-6840-91D6-C60D1DFBEA0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1695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5908"/>
            <a:ext cx="9144000" cy="68639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5A2F5-A9FB-482F-B531-10881A0D5446}" type="datetime1">
              <a:rPr lang="en-US" smtClean="0"/>
              <a:pPr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57A1C-7470-994B-9344-A665903942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CBF8-3CED-4C27-9568-869497027E3D}" type="datetime1">
              <a:rPr lang="en-US" smtClean="0"/>
              <a:pPr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57A1C-7470-994B-9344-A665903942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FEE88-3A7F-4A37-ABFE-28EB40FC02BF}" type="datetime1">
              <a:rPr lang="en-US" smtClean="0"/>
              <a:pPr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57A1C-7470-994B-9344-A665903942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44A6D5C2-BF7F-4849-A211-ED7681E87448}" type="datetime1">
              <a:rPr lang="en-US" smtClean="0">
                <a:solidFill>
                  <a:prstClr val="black"/>
                </a:solidFill>
              </a:rPr>
              <a:pPr/>
              <a:t>11/8/2018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56470509-4FFF-1E4E-85FD-411CA10C77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585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D4D8D052-389B-496D-8370-26DB655C89F5}" type="datetime1">
              <a:rPr lang="en-US" smtClean="0">
                <a:solidFill>
                  <a:prstClr val="black"/>
                </a:solidFill>
              </a:rPr>
              <a:pPr/>
              <a:t>11/8/2018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56470509-4FFF-1E4E-85FD-411CA10C77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11832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4860E541-B619-4BE8-9003-888289B782D3}" type="datetime1">
              <a:rPr lang="en-US" smtClean="0">
                <a:solidFill>
                  <a:prstClr val="black"/>
                </a:solidFill>
              </a:rPr>
              <a:pPr/>
              <a:t>11/8/2018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56470509-4FFF-1E4E-85FD-411CA10C77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26491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4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4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BEF15F18-E03B-4929-916B-DCD834A2C232}" type="datetime1">
              <a:rPr lang="en-US" smtClean="0">
                <a:solidFill>
                  <a:prstClr val="black"/>
                </a:solidFill>
              </a:rPr>
              <a:pPr/>
              <a:t>11/8/2018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56470509-4FFF-1E4E-85FD-411CA10C77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87509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A677D948-7984-4A2E-9992-59F174615380}" type="datetime1">
              <a:rPr lang="en-US" smtClean="0">
                <a:solidFill>
                  <a:prstClr val="black"/>
                </a:solidFill>
              </a:rPr>
              <a:pPr/>
              <a:t>11/8/2018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56470509-4FFF-1E4E-85FD-411CA10C77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2579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43F04F4D-CDE6-4F70-BAA4-9D57709531BD}" type="datetime1">
              <a:rPr lang="en-US" smtClean="0">
                <a:solidFill>
                  <a:prstClr val="black"/>
                </a:solidFill>
              </a:rPr>
              <a:pPr/>
              <a:t>11/8/2018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56470509-4FFF-1E4E-85FD-411CA10C77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3667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45B053AA-628E-498C-8A92-3EE24210BBAA}" type="datetime1">
              <a:rPr lang="en-US" smtClean="0">
                <a:solidFill>
                  <a:prstClr val="black"/>
                </a:solidFill>
              </a:rPr>
              <a:pPr/>
              <a:t>11/8/2018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56470509-4FFF-1E4E-85FD-411CA10C77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89792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054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FA9B6B30-CA50-4B02-BAD9-31B6F076D2D4}" type="datetime1">
              <a:rPr lang="en-US" smtClean="0">
                <a:solidFill>
                  <a:prstClr val="black"/>
                </a:solidFill>
              </a:rPr>
              <a:pPr/>
              <a:t>11/8/2018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56470509-4FFF-1E4E-85FD-411CA10C77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3425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1C0E-649C-4BFD-9B1F-6F3148E73931}" type="datetime1">
              <a:rPr lang="en-US" smtClean="0"/>
              <a:pPr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57A1C-7470-994B-9344-A665903942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7639ABBE-3211-4DED-B221-41D76DA34379}" type="datetime1">
              <a:rPr lang="en-US" smtClean="0">
                <a:solidFill>
                  <a:prstClr val="black"/>
                </a:solidFill>
              </a:rPr>
              <a:pPr/>
              <a:t>11/8/2018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56470509-4FFF-1E4E-85FD-411CA10C77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24776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10EAB642-C3FA-4F18-855B-8DD1AD0D0CEE}" type="datetime1">
              <a:rPr lang="en-US" smtClean="0">
                <a:solidFill>
                  <a:prstClr val="black"/>
                </a:solidFill>
              </a:rPr>
              <a:pPr/>
              <a:t>11/8/2018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56470509-4FFF-1E4E-85FD-411CA10C77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91557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2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1" y="274642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73E98B9E-5CB9-4D1F-BAF7-6FE447401B0E}" type="datetime1">
              <a:rPr lang="en-US" smtClean="0">
                <a:solidFill>
                  <a:prstClr val="black"/>
                </a:solidFill>
              </a:rPr>
              <a:pPr/>
              <a:t>11/8/2018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56470509-4FFF-1E4E-85FD-411CA10C77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9560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F2144-D3E6-464D-8127-915C512A25CA}" type="datetime1">
              <a:rPr lang="en-US" smtClean="0"/>
              <a:pPr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57A1C-7470-994B-9344-A665903942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19728-8469-451D-87DC-4A138836F499}" type="datetime1">
              <a:rPr lang="en-US" smtClean="0"/>
              <a:pPr/>
              <a:t>11/8/2018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57A1C-7470-994B-9344-A665903942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4EE8A-A4B7-494F-8B34-4FDB7CE7143F}" type="datetime1">
              <a:rPr lang="en-US" smtClean="0"/>
              <a:pPr/>
              <a:t>11/8/2018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57A1C-7470-994B-9344-A665903942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3650A-CA84-471F-81EB-A0EDD05478A7}" type="datetime1">
              <a:rPr lang="en-US" smtClean="0"/>
              <a:pPr/>
              <a:t>11/8/2018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57A1C-7470-994B-9344-A665903942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22269-918C-48DB-89C4-2A39D2016CAE}" type="datetime1">
              <a:rPr lang="en-US" smtClean="0"/>
              <a:pPr/>
              <a:t>11/8/2018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57A1C-7470-994B-9344-A665903942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1867E-6E61-4A95-92B9-BF58B83FD83F}" type="datetime1">
              <a:rPr lang="en-US" smtClean="0"/>
              <a:pPr/>
              <a:t>11/8/2018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57A1C-7470-994B-9344-A665903942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C00-5B44-4E0A-BE9C-93179EC27E69}" type="datetime1">
              <a:rPr lang="en-US" smtClean="0"/>
              <a:pPr/>
              <a:t>11/8/2018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57A1C-7470-994B-9344-A665903942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4917" y="2"/>
            <a:ext cx="9143999" cy="685800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48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25449-4BDD-4031-B848-A0E573114270}" type="datetime1">
              <a:rPr lang="en-US" smtClean="0"/>
              <a:pPr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1371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04248" y="64015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57A1C-7470-994B-9344-A665903942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2276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0509-4FFF-1E4E-85FD-411CA10C777F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9" y="6231139"/>
            <a:ext cx="47525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400" dirty="0" smtClean="0">
                <a:solidFill>
                  <a:srgbClr val="1C14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Tuesday, 06 November </a:t>
            </a:r>
            <a:r>
              <a:rPr lang="en-ZA" sz="1400" dirty="0">
                <a:solidFill>
                  <a:srgbClr val="1C14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9" y="5394551"/>
            <a:ext cx="4752529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ZA" sz="2000" b="1" dirty="0">
                <a:solidFill>
                  <a:srgbClr val="1C14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ZA" sz="2000" b="1" dirty="0" smtClean="0">
                <a:solidFill>
                  <a:srgbClr val="1C14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 ORGANIZATIONAL REDESIGN</a:t>
            </a:r>
            <a:endParaRPr lang="en-ZA" sz="2000" b="1" dirty="0">
              <a:solidFill>
                <a:srgbClr val="1C14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en-ZA" sz="1600" dirty="0">
                <a:solidFill>
                  <a:srgbClr val="1C14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Portfolio Committee On Public Works</a:t>
            </a:r>
          </a:p>
        </p:txBody>
      </p:sp>
    </p:spTree>
    <p:extLst>
      <p:ext uri="{BB962C8B-B14F-4D97-AF65-F5344CB8AC3E}">
        <p14:creationId xmlns:p14="http://schemas.microsoft.com/office/powerpoint/2010/main" xmlns="" val="235991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0509-4FFF-1E4E-85FD-411CA10C777F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3" name="Content Placeholder 5">
            <a:extLst>
              <a:ext uri="{FF2B5EF4-FFF2-40B4-BE49-F238E27FC236}">
                <a16:creationId xmlns:a16="http://schemas.microsoft.com/office/drawing/2014/main" xmlns="" id="{7E8D4A57-E41D-46DA-B4A3-E1FF4AFD401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95536" y="974229"/>
          <a:ext cx="8064896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395536" y="5150695"/>
            <a:ext cx="8064896" cy="582563"/>
          </a:xfrm>
          <a:prstGeom prst="rect">
            <a:avLst/>
          </a:prstGeom>
          <a:solidFill>
            <a:srgbClr val="4472C4">
              <a:lumMod val="20000"/>
              <a:lumOff val="80000"/>
            </a:srgbClr>
          </a:solidFill>
          <a:ln w="28575" cap="flat" cmpd="sng" algn="ctr">
            <a:solidFill>
              <a:srgbClr val="4472C4">
                <a:lumMod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defTabSz="685800">
              <a:defRPr/>
            </a:pPr>
            <a:r>
              <a:rPr lang="en-ZA" sz="16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Monitoring and Evaluation and Performance Reporting 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xmlns="" id="{3AD77558-DE25-424F-88C0-30097B8E492F}"/>
              </a:ext>
            </a:extLst>
          </p:cNvPr>
          <p:cNvSpPr txBox="1">
            <a:spLocks/>
          </p:cNvSpPr>
          <p:nvPr/>
        </p:nvSpPr>
        <p:spPr>
          <a:xfrm>
            <a:off x="395536" y="241125"/>
            <a:ext cx="7056784" cy="42155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 smtClean="0">
                <a:solidFill>
                  <a:srgbClr val="1C1475"/>
                </a:solidFill>
                <a:latin typeface="Arial Black" panose="020B0A04020102020204" pitchFamily="34" charset="0"/>
                <a:cs typeface="Arial"/>
              </a:rPr>
              <a:t>Proposed Service Delivery Value Chain</a:t>
            </a:r>
            <a:endParaRPr lang="en-GB" sz="2400" b="1" dirty="0">
              <a:solidFill>
                <a:srgbClr val="1C1475"/>
              </a:solidFill>
              <a:latin typeface="Arial Black" panose="020B0A040201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997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3890"/>
            <a:ext cx="8229600" cy="768846"/>
          </a:xfrm>
        </p:spPr>
        <p:txBody>
          <a:bodyPr/>
          <a:lstStyle/>
          <a:p>
            <a:r>
              <a:rPr lang="en-ZA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Turnaround measures</a:t>
            </a:r>
            <a:endParaRPr lang="en-ZA" sz="3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5"/>
          </a:xfrm>
        </p:spPr>
        <p:txBody>
          <a:bodyPr/>
          <a:lstStyle/>
          <a:p>
            <a:pPr marL="0" indent="0" algn="just">
              <a:buNone/>
            </a:pPr>
            <a:r>
              <a:rPr lang="en-ZA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While the turnaround in its broadest context will pursue change and improvements in many areas of the IDT’s operations and governance, the following areas are regarded as key:  </a:t>
            </a:r>
            <a:endParaRPr lang="en-ZA" sz="20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ZA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ZA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	Service expansion and market </a:t>
            </a:r>
            <a:r>
              <a:rPr lang="en-ZA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growth;</a:t>
            </a:r>
            <a:endParaRPr lang="en-ZA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ZA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	Competency development and skills </a:t>
            </a:r>
            <a:r>
              <a:rPr lang="en-ZA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acquisition;</a:t>
            </a:r>
            <a:endParaRPr lang="en-ZA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ZA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	Systems and process </a:t>
            </a:r>
            <a:r>
              <a:rPr lang="en-ZA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efficiency;</a:t>
            </a:r>
            <a:endParaRPr lang="en-ZA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ZA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	Governance and regulatory </a:t>
            </a:r>
            <a:r>
              <a:rPr lang="en-ZA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compliance;</a:t>
            </a:r>
            <a:endParaRPr lang="en-ZA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ZA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	Strengthening financial viability and organisational </a:t>
            </a:r>
            <a:r>
              <a:rPr lang="en-ZA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sustainability;</a:t>
            </a:r>
            <a:endParaRPr lang="en-ZA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ZA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	Strengthening leadership and culture </a:t>
            </a:r>
            <a:r>
              <a:rPr lang="en-ZA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change;</a:t>
            </a:r>
            <a:endParaRPr lang="en-ZA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ZA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	Collaboration and partnership </a:t>
            </a:r>
            <a:r>
              <a:rPr lang="en-ZA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building; and</a:t>
            </a:r>
            <a:endParaRPr lang="en-ZA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ZA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	Trust, image and reputation </a:t>
            </a:r>
            <a:r>
              <a:rPr lang="en-ZA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rebuilding.</a:t>
            </a:r>
            <a:endParaRPr lang="en-ZA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0509-4FFF-1E4E-85FD-411CA10C777F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5774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92" y="156434"/>
            <a:ext cx="7596633" cy="603186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rial"/>
              </a:rPr>
              <a:t>Key Turnaround Pillars  </a:t>
            </a:r>
            <a:r>
              <a:rPr lang="en-US" b="1" dirty="0">
                <a:solidFill>
                  <a:srgbClr val="1C1475"/>
                </a:solidFill>
                <a:latin typeface="Arial Black" panose="020B0A04020102020204" pitchFamily="34" charset="0"/>
                <a:cs typeface="Arial"/>
              </a:rPr>
              <a:t/>
            </a:r>
            <a:br>
              <a:rPr lang="en-US" b="1" dirty="0">
                <a:solidFill>
                  <a:srgbClr val="1C1475"/>
                </a:solidFill>
                <a:latin typeface="Arial Black" panose="020B0A04020102020204" pitchFamily="34" charset="0"/>
                <a:cs typeface="Arial"/>
              </a:rPr>
            </a:b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00" y="620689"/>
            <a:ext cx="8568952" cy="5735663"/>
          </a:xfrm>
        </p:spPr>
        <p:txBody>
          <a:bodyPr/>
          <a:lstStyle/>
          <a:p>
            <a:pPr marL="342900" lvl="1" indent="-342900" algn="just">
              <a:lnSpc>
                <a:spcPct val="114000"/>
              </a:lnSpc>
              <a:spcBef>
                <a:spcPts val="1400"/>
              </a:spcBef>
              <a:spcAft>
                <a:spcPts val="1200"/>
              </a:spcAft>
              <a:buFont typeface="Arial"/>
              <a:buChar char="•"/>
            </a:pPr>
            <a:r>
              <a:rPr lang="en-ZA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Improved Revenue management</a:t>
            </a:r>
          </a:p>
          <a:p>
            <a:pPr marL="539750" lvl="1" indent="-274638" algn="just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en-ZA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Improving billing and collection </a:t>
            </a:r>
          </a:p>
          <a:p>
            <a:pPr marL="539750" lvl="1" indent="-274638" algn="just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en-ZA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Implementing cost containment </a:t>
            </a:r>
          </a:p>
          <a:p>
            <a:pPr marL="539750" lvl="1" indent="-274638" algn="just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en-ZA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Implementing cost recovery measures</a:t>
            </a:r>
          </a:p>
          <a:p>
            <a:pPr marL="539750" lvl="1" indent="-274638" algn="just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en-ZA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strengthening </a:t>
            </a:r>
            <a:r>
              <a:rPr lang="en-ZA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litigation </a:t>
            </a:r>
            <a:r>
              <a:rPr lang="en-ZA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reduction measures</a:t>
            </a:r>
          </a:p>
          <a:p>
            <a:pPr marL="342900" lvl="1" indent="-342900" algn="just">
              <a:lnSpc>
                <a:spcPct val="114000"/>
              </a:lnSpc>
              <a:spcBef>
                <a:spcPts val="1400"/>
              </a:spcBef>
              <a:spcAft>
                <a:spcPts val="1200"/>
              </a:spcAft>
              <a:buFont typeface="Arial"/>
              <a:buChar char="•"/>
            </a:pPr>
            <a:r>
              <a:rPr lang="en-ZA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Improved Delivery Capacity</a:t>
            </a:r>
          </a:p>
          <a:p>
            <a:pPr marL="539750" lvl="1" indent="-274638" algn="just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en-ZA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Offer one-stop centre for infrastructure planning and delivery management.</a:t>
            </a:r>
          </a:p>
          <a:p>
            <a:pPr marL="539750" lvl="1" indent="-274638" algn="just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en-ZA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Utilise  in-house resources instead of outsourcing as per current model (creation of Built Environment Professional Consulting service unit, BEPCS)</a:t>
            </a:r>
          </a:p>
          <a:p>
            <a:pPr marL="539750" lvl="1" indent="-274638" algn="just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en-ZA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Delivering social infrastructure on time, within budget and scope  </a:t>
            </a:r>
          </a:p>
          <a:p>
            <a:pPr marL="342900" lvl="1" indent="-342900" algn="just">
              <a:lnSpc>
                <a:spcPct val="114000"/>
              </a:lnSpc>
              <a:spcBef>
                <a:spcPts val="1400"/>
              </a:spcBef>
              <a:spcAft>
                <a:spcPts val="1200"/>
              </a:spcAft>
              <a:buFont typeface="Arial"/>
              <a:buChar char="•"/>
            </a:pPr>
            <a:r>
              <a:rPr lang="en-ZA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Expansion and Increased Market Share</a:t>
            </a:r>
          </a:p>
          <a:p>
            <a:pPr marL="539750" lvl="1" indent="-274638" algn="just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en-ZA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 infrastructure development planning;</a:t>
            </a:r>
          </a:p>
          <a:p>
            <a:pPr marL="539750" lvl="1" indent="-274638" algn="just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en-ZA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Infrastructure procurement planning and management</a:t>
            </a:r>
          </a:p>
          <a:p>
            <a:pPr marL="539750" lvl="1" indent="-274638" algn="just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en-ZA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Infrastructure Programme Management Services; and</a:t>
            </a:r>
          </a:p>
          <a:p>
            <a:pPr marL="539750" lvl="1" indent="-274638" algn="just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en-ZA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 project management and built environment professional services</a:t>
            </a:r>
          </a:p>
          <a:p>
            <a:pPr marL="0" lvl="1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ZA" sz="1600" dirty="0" smtClean="0">
              <a:solidFill>
                <a:srgbClr val="1C14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ZA" sz="1600" dirty="0" smtClean="0">
              <a:solidFill>
                <a:srgbClr val="1C14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ZA" sz="1600" dirty="0" smtClean="0">
                <a:solidFill>
                  <a:srgbClr val="1C14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ZA" sz="1600" dirty="0" smtClean="0">
              <a:solidFill>
                <a:srgbClr val="1C14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ZA" sz="1600" dirty="0" smtClean="0">
              <a:solidFill>
                <a:srgbClr val="1C14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ZA" sz="1600" dirty="0" smtClean="0">
              <a:solidFill>
                <a:srgbClr val="1C14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endParaRPr lang="en-ZA" sz="1400" b="1" dirty="0" smtClean="0">
              <a:solidFill>
                <a:srgbClr val="1C14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0509-4FFF-1E4E-85FD-411CA10C777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1328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470509-4FFF-1E4E-85FD-411CA10C777F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1560" y="2564904"/>
            <a:ext cx="799288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4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ZA" sz="4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ZA" sz="4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process implementation Status</a:t>
            </a:r>
            <a:endParaRPr kumimoji="0" lang="en-ZA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1858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6197"/>
            <a:ext cx="7344816" cy="456882"/>
          </a:xfrm>
        </p:spPr>
        <p:txBody>
          <a:bodyPr/>
          <a:lstStyle/>
          <a:p>
            <a:r>
              <a:rPr lang="en-ZA" sz="25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The Organisational Development process</a:t>
            </a:r>
            <a:endParaRPr lang="en-ZA" sz="25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36712"/>
            <a:ext cx="8363272" cy="6104516"/>
          </a:xfrm>
        </p:spPr>
        <p:txBody>
          <a:bodyPr/>
          <a:lstStyle/>
          <a:p>
            <a:pPr marL="0" indent="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ZA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Organisational Development (OD) </a:t>
            </a:r>
            <a:r>
              <a:rPr lang="en-ZA" sz="1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initiative was initiated in July 2017 as one component of the Turnaround </a:t>
            </a:r>
            <a:r>
              <a:rPr lang="en-ZA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</a:t>
            </a:r>
            <a:r>
              <a:rPr lang="en-ZA" sz="1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execution.</a:t>
            </a:r>
          </a:p>
          <a:p>
            <a:pPr marL="0" indent="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ZA" sz="1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focussed on </a:t>
            </a:r>
            <a:r>
              <a:rPr lang="en-ZA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review of the </a:t>
            </a:r>
            <a:r>
              <a:rPr lang="en-ZA" sz="1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existing </a:t>
            </a:r>
            <a:r>
              <a:rPr lang="en-ZA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organisational structure, </a:t>
            </a:r>
            <a:r>
              <a:rPr lang="en-ZA" sz="1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identified skills </a:t>
            </a:r>
            <a:r>
              <a:rPr lang="en-ZA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gaps </a:t>
            </a:r>
            <a:r>
              <a:rPr lang="en-ZA" sz="1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ensure development </a:t>
            </a:r>
            <a:r>
              <a:rPr lang="en-ZA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employees</a:t>
            </a:r>
            <a:r>
              <a:rPr lang="en-ZA" sz="1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ZA" sz="1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ZA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 is expected to lead </a:t>
            </a:r>
            <a:r>
              <a:rPr lang="en-ZA" sz="1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 </a:t>
            </a:r>
            <a:r>
              <a:rPr lang="en-ZA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introduction of new competencies to enable the new service model, capacity adjustments and professionalization of the service offering to improve service levels and address client concerns. </a:t>
            </a:r>
            <a:endParaRPr lang="en-ZA" sz="18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ZA" sz="1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OD exercise is </a:t>
            </a:r>
            <a:r>
              <a:rPr lang="en-ZA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informed </a:t>
            </a:r>
            <a:r>
              <a:rPr lang="en-ZA" sz="1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by, among others, </a:t>
            </a:r>
            <a:r>
              <a:rPr lang="en-ZA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following principles:</a:t>
            </a:r>
          </a:p>
          <a:p>
            <a:pPr marL="447675" lvl="0" indent="-358775">
              <a:lnSpc>
                <a:spcPct val="114000"/>
              </a:lnSpc>
              <a:spcBef>
                <a:spcPts val="400"/>
              </a:spcBef>
              <a:spcAft>
                <a:spcPts val="400"/>
              </a:spcAft>
              <a:buFontTx/>
              <a:buChar char="-"/>
              <a:tabLst>
                <a:tab pos="447675" algn="l"/>
              </a:tabLst>
            </a:pPr>
            <a:r>
              <a:rPr lang="en-ZA" sz="1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Eradication of functional duplications in the regions and head office;</a:t>
            </a:r>
          </a:p>
          <a:p>
            <a:pPr marL="447675" lvl="0" indent="-358775">
              <a:lnSpc>
                <a:spcPct val="114000"/>
              </a:lnSpc>
              <a:spcBef>
                <a:spcPts val="400"/>
              </a:spcBef>
              <a:spcAft>
                <a:spcPts val="400"/>
              </a:spcAft>
              <a:buFontTx/>
              <a:buChar char="-"/>
              <a:tabLst>
                <a:tab pos="447675" algn="l"/>
              </a:tabLst>
            </a:pPr>
            <a:r>
              <a:rPr lang="en-ZA" sz="1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ZA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 Office to be a leaner structure with more capacity located at a delivery level; </a:t>
            </a:r>
          </a:p>
          <a:p>
            <a:pPr marL="447675" indent="-358775">
              <a:lnSpc>
                <a:spcPct val="114000"/>
              </a:lnSpc>
              <a:spcBef>
                <a:spcPts val="400"/>
              </a:spcBef>
              <a:spcAft>
                <a:spcPts val="400"/>
              </a:spcAft>
              <a:buFontTx/>
              <a:buChar char="-"/>
              <a:tabLst>
                <a:tab pos="447675" algn="l"/>
              </a:tabLst>
            </a:pPr>
            <a:r>
              <a:rPr lang="en-ZA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Regions will be the delivery nodes of the IDT; </a:t>
            </a:r>
          </a:p>
          <a:p>
            <a:pPr marL="447675" indent="-358775">
              <a:lnSpc>
                <a:spcPct val="114000"/>
              </a:lnSpc>
              <a:spcBef>
                <a:spcPts val="400"/>
              </a:spcBef>
              <a:spcAft>
                <a:spcPts val="400"/>
              </a:spcAft>
              <a:buFontTx/>
              <a:buChar char="-"/>
              <a:tabLst>
                <a:tab pos="447675" algn="l"/>
              </a:tabLst>
            </a:pPr>
            <a:r>
              <a:rPr lang="en-ZA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Insourcing of the built environment professional services;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470509-4FFF-1E4E-85FD-411CA10C777F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178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197"/>
            <a:ext cx="8229600" cy="456882"/>
          </a:xfrm>
        </p:spPr>
        <p:txBody>
          <a:bodyPr/>
          <a:lstStyle/>
          <a:p>
            <a:r>
              <a:rPr lang="en-ZA" sz="28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The Organisational Development process</a:t>
            </a:r>
            <a:endParaRPr lang="en-ZA" sz="28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69796"/>
            <a:ext cx="8229600" cy="5833872"/>
          </a:xfrm>
        </p:spPr>
        <p:txBody>
          <a:bodyPr/>
          <a:lstStyle/>
          <a:p>
            <a:pPr marL="0" indent="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ZA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(Principles that informed the restructuring exercise….cont.)</a:t>
            </a:r>
          </a:p>
          <a:p>
            <a:pPr marL="447675" indent="-358775">
              <a:lnSpc>
                <a:spcPct val="114000"/>
              </a:lnSpc>
              <a:spcBef>
                <a:spcPts val="400"/>
              </a:spcBef>
              <a:spcAft>
                <a:spcPts val="400"/>
              </a:spcAft>
              <a:buFontTx/>
              <a:buChar char="-"/>
              <a:tabLst>
                <a:tab pos="447675" algn="l"/>
              </a:tabLst>
            </a:pPr>
            <a:r>
              <a:rPr lang="en-ZA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 empowerment of regional offices to meet client needs and stakeholder expectations; </a:t>
            </a:r>
          </a:p>
          <a:p>
            <a:pPr marL="447675" indent="-358775">
              <a:lnSpc>
                <a:spcPct val="114000"/>
              </a:lnSpc>
              <a:spcBef>
                <a:spcPts val="400"/>
              </a:spcBef>
              <a:spcAft>
                <a:spcPts val="400"/>
              </a:spcAft>
              <a:buFontTx/>
              <a:buChar char="-"/>
              <a:tabLst>
                <a:tab pos="447675" algn="l"/>
              </a:tabLst>
            </a:pPr>
            <a:r>
              <a:rPr lang="en-ZA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Devolving identified functions to the regional level to strengthen compliance and controls;</a:t>
            </a:r>
          </a:p>
          <a:p>
            <a:pPr marL="447675" indent="-358775">
              <a:lnSpc>
                <a:spcPct val="114000"/>
              </a:lnSpc>
              <a:spcBef>
                <a:spcPts val="400"/>
              </a:spcBef>
              <a:spcAft>
                <a:spcPts val="400"/>
              </a:spcAft>
              <a:buFontTx/>
              <a:buChar char="-"/>
              <a:tabLst>
                <a:tab pos="447675" algn="l"/>
              </a:tabLst>
            </a:pPr>
            <a:r>
              <a:rPr lang="en-ZA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Demarcation of activities between Back Office and Front Office to improve efficiencies and responsiveness; and</a:t>
            </a:r>
          </a:p>
          <a:p>
            <a:pPr marL="447675" indent="-358775">
              <a:lnSpc>
                <a:spcPct val="114000"/>
              </a:lnSpc>
              <a:spcBef>
                <a:spcPts val="400"/>
              </a:spcBef>
              <a:spcAft>
                <a:spcPts val="400"/>
              </a:spcAft>
              <a:buFontTx/>
              <a:buChar char="-"/>
              <a:tabLst>
                <a:tab pos="447675" algn="l"/>
              </a:tabLst>
            </a:pPr>
            <a:r>
              <a:rPr lang="en-ZA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Maintaining a healthy ratio between the administration and technical personnel.</a:t>
            </a:r>
          </a:p>
          <a:p>
            <a:pPr lvl="0" algn="just"/>
            <a:r>
              <a:rPr lang="en-ZA" sz="23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structure design puts emphasis on client centred service approach, operational excellence and relevance, and results based culture.</a:t>
            </a:r>
          </a:p>
          <a:p>
            <a:pPr marL="0" indent="0" algn="just">
              <a:buNone/>
            </a:pPr>
            <a:endParaRPr lang="en-ZA" sz="1800" dirty="0" smtClean="0">
              <a:solidFill>
                <a:srgbClr val="1C14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470509-4FFF-1E4E-85FD-411CA10C777F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20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ZA" sz="3200" b="1" dirty="0">
                <a:solidFill>
                  <a:schemeClr val="accent1">
                    <a:lumMod val="75000"/>
                  </a:schemeClr>
                </a:solidFill>
              </a:rPr>
              <a:t>KEY REQUIREMENTS PER PHASE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84784"/>
            <a:ext cx="8090093" cy="438124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0509-4FFF-1E4E-85FD-411CA10C777F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215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8866"/>
            <a:ext cx="6995120" cy="649708"/>
          </a:xfrm>
        </p:spPr>
        <p:txBody>
          <a:bodyPr/>
          <a:lstStyle/>
          <a:p>
            <a:r>
              <a:rPr lang="en-ZA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process implementation </a:t>
            </a:r>
            <a:r>
              <a:rPr lang="en-ZA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  <a:endParaRPr lang="en-ZA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23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ZA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 Process- levels </a:t>
            </a:r>
            <a:r>
              <a:rPr lang="en-ZA" sz="1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1-4:</a:t>
            </a:r>
          </a:p>
          <a:p>
            <a:r>
              <a:rPr lang="en-ZA" sz="1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 </a:t>
            </a:r>
            <a:r>
              <a:rPr lang="en-ZA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committee of board appointed to facilitate placement for Executives and General </a:t>
            </a:r>
            <a:r>
              <a:rPr lang="en-ZA" sz="1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Managers;</a:t>
            </a:r>
            <a:endParaRPr lang="en-ZA" sz="1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Consultations held with 1 Executive and 8 General </a:t>
            </a:r>
            <a:r>
              <a:rPr lang="en-ZA" sz="1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Managers, </a:t>
            </a:r>
            <a:r>
              <a:rPr lang="en-ZA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employees were issued with section </a:t>
            </a:r>
            <a:r>
              <a:rPr lang="en-ZA" sz="1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189; and</a:t>
            </a:r>
            <a:endParaRPr lang="en-ZA" sz="1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General Managers in PMSU not yet </a:t>
            </a:r>
            <a:r>
              <a:rPr lang="en-ZA" sz="1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consulted</a:t>
            </a:r>
          </a:p>
          <a:p>
            <a:endParaRPr lang="en-ZA" sz="1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ZA" sz="1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 </a:t>
            </a:r>
            <a:r>
              <a:rPr lang="en-ZA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Process- levels 7-18</a:t>
            </a:r>
          </a:p>
          <a:p>
            <a:r>
              <a:rPr lang="en-ZA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Consultations with NEHAWU still in progress delayed by salary negotiations</a:t>
            </a:r>
          </a:p>
          <a:p>
            <a:pPr marL="0" indent="0">
              <a:buNone/>
            </a:pPr>
            <a:endParaRPr lang="en-ZA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ZA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Voluntary severance package</a:t>
            </a:r>
          </a:p>
          <a:p>
            <a:r>
              <a:rPr lang="en-ZA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Voluntary severance package approved at 2 weeks for every year worked for levels </a:t>
            </a:r>
            <a:r>
              <a:rPr lang="en-ZA" sz="1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7-18; and </a:t>
            </a:r>
            <a:endParaRPr lang="en-ZA" sz="1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Voluntary severance package approved at 1 week for every year worked for levels </a:t>
            </a:r>
            <a:r>
              <a:rPr lang="en-ZA" sz="1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1-6.</a:t>
            </a:r>
            <a:endParaRPr lang="en-ZA" sz="1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Z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0509-4FFF-1E4E-85FD-411CA10C777F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5648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0528" y="310140"/>
            <a:ext cx="8229600" cy="720080"/>
          </a:xfrm>
        </p:spPr>
        <p:txBody>
          <a:bodyPr/>
          <a:lstStyle/>
          <a:p>
            <a:r>
              <a:rPr lang="en-ZA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process implementation </a:t>
            </a:r>
            <a:r>
              <a:rPr lang="en-ZA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  <a:endParaRPr lang="en-Z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229600" cy="5369053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ZA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Retrenchments:</a:t>
            </a:r>
          </a:p>
          <a:p>
            <a:r>
              <a:rPr lang="en-ZA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retrenchments processed.  Levels 3-5</a:t>
            </a:r>
          </a:p>
          <a:p>
            <a:pPr marL="0" indent="0">
              <a:buNone/>
            </a:pPr>
            <a:endParaRPr lang="en-ZA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ZA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Mechanism for migration of </a:t>
            </a:r>
            <a:r>
              <a:rPr lang="en-ZA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employees to new structure:</a:t>
            </a:r>
          </a:p>
          <a:p>
            <a:r>
              <a:rPr lang="en-ZA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Matching and placing principles</a:t>
            </a:r>
          </a:p>
          <a:p>
            <a:r>
              <a:rPr lang="en-ZA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Advertising of positions</a:t>
            </a:r>
          </a:p>
          <a:p>
            <a:pPr marL="0" indent="0">
              <a:buNone/>
            </a:pPr>
            <a:endParaRPr lang="en-ZA" sz="2000" dirty="0" smtClean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ZA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Employees migrated to new structure:</a:t>
            </a:r>
          </a:p>
          <a:p>
            <a:r>
              <a:rPr lang="en-ZA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ZA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Executive was confirmed in new structure, has since resigned</a:t>
            </a:r>
          </a:p>
          <a:p>
            <a:r>
              <a:rPr lang="en-ZA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General Managers confirmed in new </a:t>
            </a:r>
            <a:r>
              <a:rPr lang="en-ZA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structure. </a:t>
            </a:r>
            <a:r>
              <a:rPr lang="en-ZA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has since </a:t>
            </a:r>
            <a:r>
              <a:rPr lang="en-ZA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resigned.</a:t>
            </a:r>
            <a:endParaRPr lang="en-ZA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Senior Managers confirmed in new </a:t>
            </a:r>
            <a:r>
              <a:rPr lang="en-ZA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structure.1 has resigned</a:t>
            </a:r>
            <a:endParaRPr lang="en-ZA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Managers  confirmed in new </a:t>
            </a:r>
            <a:r>
              <a:rPr lang="en-ZA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structure.</a:t>
            </a:r>
            <a:endParaRPr lang="en-ZA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bargaining forum level employees </a:t>
            </a:r>
            <a:r>
              <a:rPr lang="en-ZA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confirmed.</a:t>
            </a:r>
            <a:endParaRPr lang="en-ZA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0509-4FFF-1E4E-85FD-411CA10C777F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49328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470509-4FFF-1E4E-85FD-411CA10C777F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1560" y="2276872"/>
            <a:ext cx="79928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44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0" lang="en-ZA" sz="44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4400" b="1" dirty="0" smtClean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Recommendations</a:t>
            </a:r>
            <a:endParaRPr kumimoji="0" lang="en-ZA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409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52911" y="180979"/>
            <a:ext cx="6063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1C1475"/>
                </a:solidFill>
                <a:latin typeface="Arial"/>
                <a:cs typeface="Arial"/>
              </a:rPr>
              <a:t>Contents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2911" y="1268760"/>
            <a:ext cx="4247082" cy="3834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ZA" altLang="en-US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Purpose 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ZA" altLang="en-US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Contextual background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ZA" altLang="en-US" sz="160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The Problem Statement</a:t>
            </a:r>
            <a:endParaRPr lang="en-ZA" altLang="en-US" sz="16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ZA" altLang="en-US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2015 Turnaround Plan 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ZA" altLang="en-US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2017 Repositioning and renewal process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ZA" altLang="en-US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Turnaround Strategy and Operating Model 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ZA" altLang="en-US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Proposed Service Delivery Value Chain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ZA" altLang="en-US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Key turnaround </a:t>
            </a:r>
            <a:r>
              <a:rPr lang="en-ZA" altLang="en-US" sz="160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measures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ZA" altLang="en-US" sz="160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Key </a:t>
            </a:r>
            <a:r>
              <a:rPr lang="en-ZA" altLang="en-US" sz="160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Turnaround Pillars </a:t>
            </a:r>
            <a:endParaRPr lang="en-ZA" altLang="en-US" sz="16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ZA" altLang="en-US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Organisational Development (OD)Process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ZA" altLang="en-US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Status update on the implementation of the OD process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ZA" altLang="en-US" sz="160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Recommendations</a:t>
            </a:r>
            <a:endParaRPr lang="en-ZA" alt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470509-4FFF-1E4E-85FD-411CA10C777F}" type="slidenum">
              <a:rPr lang="en-US">
                <a:solidFill>
                  <a:prstClr val="black"/>
                </a:solidFill>
                <a:latin typeface="Calibri"/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225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6840760" cy="63408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ZA" sz="31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4824536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 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recommended that the Portfolio 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Committee</a:t>
            </a:r>
            <a:r>
              <a:rPr lang="en-GB" sz="2800" dirty="0" smtClean="0">
                <a:solidFill>
                  <a:srgbClr val="1C147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Notes the IDT’s Organisational Repositioning and Turnaround Strategy; and </a:t>
            </a:r>
          </a:p>
          <a:p>
            <a:pPr algn="just">
              <a:lnSpc>
                <a:spcPct val="150000"/>
              </a:lnSpc>
            </a:pP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Notes progress made on the organisational development (OD) process; and</a:t>
            </a:r>
          </a:p>
          <a:p>
            <a:pPr algn="just">
              <a:lnSpc>
                <a:spcPct val="150000"/>
              </a:lnSpc>
            </a:pP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Supports the strategic repositioning and turnaround initiatives that are being implemented by the IDT.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57A1C-7470-994B-9344-A665903942C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260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57A1C-7470-994B-9344-A665903942CD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55576" y="889846"/>
            <a:ext cx="7560840" cy="285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endParaRPr lang="en-ZA" altLang="en-US" sz="4800" dirty="0">
              <a:solidFill>
                <a:prstClr val="black"/>
              </a:solidFill>
            </a:endParaRPr>
          </a:p>
          <a:p>
            <a:pPr lvl="0" algn="ctr">
              <a:spcBef>
                <a:spcPct val="20000"/>
              </a:spcBef>
            </a:pPr>
            <a:endParaRPr lang="en-ZA" altLang="en-US" sz="1600" dirty="0">
              <a:solidFill>
                <a:prstClr val="black"/>
              </a:solidFill>
            </a:endParaRPr>
          </a:p>
          <a:p>
            <a:pPr lvl="0" algn="ctr">
              <a:spcBef>
                <a:spcPct val="20000"/>
              </a:spcBef>
            </a:pPr>
            <a:endParaRPr lang="en-ZA" altLang="en-US" sz="1600" dirty="0">
              <a:solidFill>
                <a:prstClr val="black"/>
              </a:solidFill>
            </a:endParaRPr>
          </a:p>
          <a:p>
            <a:pPr algn="ctr">
              <a:spcBef>
                <a:spcPct val="0"/>
              </a:spcBef>
              <a:defRPr/>
            </a:pPr>
            <a:r>
              <a:rPr lang="en-ZA" altLang="en-US" sz="3100" b="1" dirty="0">
                <a:solidFill>
                  <a:srgbClr val="1C14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Thank You</a:t>
            </a:r>
          </a:p>
          <a:p>
            <a:pPr algn="ctr">
              <a:spcBef>
                <a:spcPct val="0"/>
              </a:spcBef>
              <a:defRPr/>
            </a:pPr>
            <a:endParaRPr lang="en-ZA" altLang="en-US" sz="3100" b="1" dirty="0">
              <a:solidFill>
                <a:srgbClr val="1C1475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en-ZA" altLang="en-US" sz="3100" b="1" dirty="0">
                <a:solidFill>
                  <a:srgbClr val="1C14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Independent Development Trust </a:t>
            </a:r>
          </a:p>
        </p:txBody>
      </p:sp>
    </p:spTree>
    <p:extLst>
      <p:ext uri="{BB962C8B-B14F-4D97-AF65-F5344CB8AC3E}">
        <p14:creationId xmlns:p14="http://schemas.microsoft.com/office/powerpoint/2010/main" xmlns="" val="80563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ZA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747" y="2708920"/>
            <a:ext cx="8229600" cy="1900804"/>
          </a:xfrm>
        </p:spPr>
        <p:txBody>
          <a:bodyPr/>
          <a:lstStyle/>
          <a:p>
            <a:pPr algn="just"/>
            <a:r>
              <a:rPr lang="en-ZA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present to the </a:t>
            </a:r>
            <a:r>
              <a:rPr lang="en-ZA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Works Portfolio </a:t>
            </a:r>
            <a:r>
              <a:rPr lang="en-ZA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Committee on </a:t>
            </a:r>
            <a:r>
              <a:rPr lang="en-ZA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organizational repositioning and turnaround strategy for the Independent </a:t>
            </a:r>
            <a:r>
              <a:rPr lang="en-ZA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Trust (</a:t>
            </a:r>
            <a:r>
              <a:rPr lang="en-ZA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IDT).</a:t>
            </a:r>
            <a:endParaRPr lang="en-ZA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470509-4FFF-1E4E-85FD-411CA10C777F}" type="slidenum">
              <a:rPr lang="en-US">
                <a:solidFill>
                  <a:prstClr val="black"/>
                </a:solidFill>
                <a:latin typeface="Calibri"/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295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0509-4FFF-1E4E-85FD-411CA10C777F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1560" y="2564904"/>
            <a:ext cx="79928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4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/>
            <a:r>
              <a:rPr lang="en-ZA" sz="4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Contextual Background</a:t>
            </a:r>
          </a:p>
        </p:txBody>
      </p:sp>
    </p:spTree>
    <p:extLst>
      <p:ext uri="{BB962C8B-B14F-4D97-AF65-F5344CB8AC3E}">
        <p14:creationId xmlns:p14="http://schemas.microsoft.com/office/powerpoint/2010/main" xmlns="" val="3925303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947" y="188640"/>
            <a:ext cx="8229600" cy="587049"/>
          </a:xfrm>
        </p:spPr>
        <p:txBody>
          <a:bodyPr/>
          <a:lstStyle/>
          <a:p>
            <a:r>
              <a:rPr lang="en-ZA" sz="32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/>
              </a:rPr>
              <a:t>Contextual 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519641"/>
          </a:xfrm>
        </p:spPr>
        <p:txBody>
          <a:bodyPr/>
          <a:lstStyle/>
          <a:p>
            <a:pPr algn="just"/>
            <a:r>
              <a:rPr lang="en-ZA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Independent Development Trust (IDT) is listed as a Schedule </a:t>
            </a:r>
            <a:r>
              <a:rPr lang="en-ZA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 reporting to the Minister of Public Works and provides social infrastructure programme management services to government and therefore contributes </a:t>
            </a:r>
            <a:r>
              <a:rPr lang="en-ZA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achievement of national development goals</a:t>
            </a:r>
            <a:r>
              <a:rPr lang="en-ZA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ZA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ZA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entity </a:t>
            </a:r>
            <a:r>
              <a:rPr lang="en-ZA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generates </a:t>
            </a:r>
            <a:r>
              <a:rPr lang="en-ZA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 revenue mainly from management fees derived from managing the implementation of social infrastructure projects on behalf of government. </a:t>
            </a:r>
            <a:endParaRPr lang="en-ZA" sz="20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ZA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fees, buttressed by a growing programme portfolio and increased expenditure level, have largely served as the driver for financial sustainability of the IDT in the past </a:t>
            </a:r>
            <a:r>
              <a:rPr lang="en-ZA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</a:t>
            </a:r>
            <a:r>
              <a:rPr lang="en-ZA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r>
              <a:rPr lang="en-ZA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algn="just"/>
            <a:r>
              <a:rPr lang="en-ZA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However, IDT has not managed to reach full cost recovery and  attained an average of 75% recovery rate over the past 5 years. The annual budget shortfalls of an average of 25% were therefore financed through either a government grant or cash withdrawals from the capital endowment fund. </a:t>
            </a:r>
            <a:endParaRPr lang="en-ZA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0509-4FFF-1E4E-85FD-411CA10C777F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081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19919"/>
          </a:xfrm>
        </p:spPr>
        <p:txBody>
          <a:bodyPr/>
          <a:lstStyle/>
          <a:p>
            <a:r>
              <a:rPr lang="en-ZA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Operational challenges</a:t>
            </a:r>
            <a:endParaRPr lang="en-ZA" sz="3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736551"/>
            <a:ext cx="8363272" cy="5984927"/>
          </a:xfrm>
        </p:spPr>
        <p:txBody>
          <a:bodyPr/>
          <a:lstStyle/>
          <a:p>
            <a:pPr algn="just"/>
            <a:r>
              <a:rPr lang="en-ZA" sz="21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Decline in programme portfolio and inadequate </a:t>
            </a:r>
            <a:r>
              <a:rPr lang="en-ZA" sz="21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capacity to deliver on the current portfolio compounded </a:t>
            </a:r>
            <a:r>
              <a:rPr lang="en-ZA" sz="21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IDT’s financial sustainability challenges;</a:t>
            </a:r>
            <a:endParaRPr lang="en-ZA" sz="21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ZA" sz="21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main operational challenges facing the Organisation, which necessitated the organisational development and redesign are:</a:t>
            </a:r>
          </a:p>
          <a:p>
            <a:pPr lvl="1" algn="just"/>
            <a:r>
              <a:rPr lang="en-ZA" sz="19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Declining business portfolio; </a:t>
            </a:r>
          </a:p>
          <a:p>
            <a:pPr lvl="1" algn="just"/>
            <a:r>
              <a:rPr lang="en-ZA" sz="19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Outdated </a:t>
            </a:r>
            <a:r>
              <a:rPr lang="en-ZA" sz="19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systems and inefficient processes impacting on the </a:t>
            </a:r>
            <a:r>
              <a:rPr lang="en-ZA" sz="19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effectiveness </a:t>
            </a:r>
            <a:r>
              <a:rPr lang="en-ZA" sz="19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service </a:t>
            </a:r>
            <a:r>
              <a:rPr lang="en-ZA" sz="19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delivery;</a:t>
            </a:r>
          </a:p>
          <a:p>
            <a:pPr lvl="1" algn="just"/>
            <a:r>
              <a:rPr lang="en-ZA" sz="19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Inappropriate </a:t>
            </a:r>
            <a:r>
              <a:rPr lang="en-ZA" sz="19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outdated organisational structure i.e. top heavy and not aligned to the needs of the IDT </a:t>
            </a:r>
            <a:r>
              <a:rPr lang="en-ZA" sz="19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business;</a:t>
            </a:r>
          </a:p>
          <a:p>
            <a:pPr lvl="1" algn="just"/>
            <a:r>
              <a:rPr lang="en-ZA" sz="19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 of appropriate skills and technical capacity, particularly in the built environment discipline resulting in poor project management; </a:t>
            </a:r>
          </a:p>
          <a:p>
            <a:pPr algn="just"/>
            <a:r>
              <a:rPr lang="en-ZA" sz="21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unforeseen delays in the final decision regarding the future mandate and strategic role of the IDT has also contributed to the protracted transformation process of the Organisation.</a:t>
            </a:r>
          </a:p>
          <a:p>
            <a:pPr marL="0" indent="0" algn="just">
              <a:buNone/>
            </a:pPr>
            <a:endParaRPr lang="en-ZA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0509-4FFF-1E4E-85FD-411CA10C777F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9674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27168" cy="706090"/>
          </a:xfrm>
        </p:spPr>
        <p:txBody>
          <a:bodyPr/>
          <a:lstStyle/>
          <a:p>
            <a:r>
              <a:rPr lang="en-ZA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 Turnaround Plan Intervention</a:t>
            </a:r>
            <a:endParaRPr lang="en-ZA" sz="3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80728"/>
            <a:ext cx="8291264" cy="5211133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August 2015,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response to the operational challenges,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Board initiated a strategic intervention through a Turnaround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 and Plan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which focused on the following strategic pillars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just">
              <a:buNone/>
            </a:pPr>
            <a:endParaRPr lang="en-ZA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stability and viability;</a:t>
            </a:r>
            <a:endParaRPr lang="en-ZA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Operations and service improvement;</a:t>
            </a:r>
            <a:endParaRPr lang="en-ZA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Governance, compliance and financial management enforcement;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endParaRPr lang="en-ZA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Organisational structure improvement and professionalism.</a:t>
            </a:r>
            <a:endParaRPr lang="en-ZA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Notwithstanding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vigorous implementation of the Turnaround Plan,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due to resource constraints, the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intended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organisational turnaround has not been fully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realised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Z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0509-4FFF-1E4E-85FD-411CA10C777F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026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0798"/>
            <a:ext cx="6923112" cy="778098"/>
          </a:xfrm>
        </p:spPr>
        <p:txBody>
          <a:bodyPr/>
          <a:lstStyle/>
          <a:p>
            <a:r>
              <a:rPr lang="en-ZA" sz="3000" b="1" dirty="0" smtClean="0">
                <a:solidFill>
                  <a:schemeClr val="accent1">
                    <a:lumMod val="75000"/>
                  </a:schemeClr>
                </a:solidFill>
              </a:rPr>
              <a:t>2017 Repositioning and renewal process</a:t>
            </a:r>
            <a:endParaRPr lang="en-ZA" sz="3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195336" cy="4968552"/>
          </a:xfrm>
        </p:spPr>
        <p:txBody>
          <a:bodyPr/>
          <a:lstStyle/>
          <a:p>
            <a:pPr marL="0" indent="0" algn="just">
              <a:buNone/>
            </a:pPr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2017, the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IDT undertook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repositioning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renewal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process.</a:t>
            </a:r>
            <a:r>
              <a:rPr lang="en-ZA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culminated in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of the Revised Operating Model and Turnaround Plan. The new Turnaround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 is aimed achieving the following objectives:</a:t>
            </a:r>
          </a:p>
          <a:p>
            <a:pPr marL="0" indent="0" algn="just">
              <a:buNone/>
            </a:pPr>
            <a:endParaRPr lang="en-ZA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4863" lvl="2" indent="-357188">
              <a:lnSpc>
                <a:spcPct val="125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Improved Delivery Capacity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delivering quality social infrastructure on time, within budget and scope;</a:t>
            </a:r>
            <a:endParaRPr lang="en-ZA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4863" lvl="2" indent="-357188">
              <a:lnSpc>
                <a:spcPct val="125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Improved Revenue Management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propelling the organisation towards long term sustainability; and </a:t>
            </a:r>
            <a:endParaRPr lang="en-ZA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4863" lvl="2" indent="-357188">
              <a:lnSpc>
                <a:spcPct val="125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Increasing Market Share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expanding operational market share.</a:t>
            </a:r>
            <a:endParaRPr lang="en-ZA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0509-4FFF-1E4E-85FD-411CA10C777F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0329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1063228"/>
            <a:ext cx="6172200" cy="232934"/>
          </a:xfrm>
        </p:spPr>
        <p:txBody>
          <a:bodyPr/>
          <a:lstStyle/>
          <a:p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1447041"/>
            <a:ext cx="6172200" cy="3578801"/>
          </a:xfrm>
        </p:spPr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56470509-4FFF-1E4E-85FD-411CA10C777F}" type="slidenum">
              <a:rPr lang="en-US" sz="1350">
                <a:solidFill>
                  <a:prstClr val="black"/>
                </a:solidFill>
                <a:latin typeface="Calibri"/>
              </a:rPr>
              <a:pPr defTabSz="342900"/>
              <a:t>9</a:t>
            </a:fld>
            <a:endParaRPr lang="en-US"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99428" y="78623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342900"/>
            <a:endParaRPr lang="en-ZA" sz="135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260511" y="769629"/>
          <a:ext cx="8245098" cy="4968552"/>
        </p:xfrm>
        <a:graphic>
          <a:graphicData uri="http://schemas.openxmlformats.org/presentationml/2006/ole">
            <p:oleObj spid="_x0000_s6214" name="Visio" r:id="rId3" imgW="9724913" imgH="6534190" progId="">
              <p:embed/>
            </p:oleObj>
          </a:graphicData>
        </a:graphic>
      </p:graphicFrame>
      <p:sp>
        <p:nvSpPr>
          <p:cNvPr id="8" name="Rectangle 7"/>
          <p:cNvSpPr/>
          <p:nvPr/>
        </p:nvSpPr>
        <p:spPr>
          <a:xfrm>
            <a:off x="251520" y="151457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28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+mj-ea"/>
                <a:cs typeface="Arial"/>
              </a:rPr>
              <a:t>Turnaround Strategy &amp; Operation Model</a:t>
            </a:r>
          </a:p>
        </p:txBody>
      </p:sp>
    </p:spTree>
    <p:extLst>
      <p:ext uri="{BB962C8B-B14F-4D97-AF65-F5344CB8AC3E}">
        <p14:creationId xmlns:p14="http://schemas.microsoft.com/office/powerpoint/2010/main" xmlns="" val="335582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11213</TotalTime>
  <Words>1332</Words>
  <Application>Microsoft Office PowerPoint</Application>
  <PresentationFormat>On-screen Show (4:3)</PresentationFormat>
  <Paragraphs>208</Paragraphs>
  <Slides>21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Office Theme</vt:lpstr>
      <vt:lpstr>1_Office Theme</vt:lpstr>
      <vt:lpstr>Visio</vt:lpstr>
      <vt:lpstr>Slide 1</vt:lpstr>
      <vt:lpstr>Slide 2</vt:lpstr>
      <vt:lpstr>Purpose </vt:lpstr>
      <vt:lpstr>Slide 4</vt:lpstr>
      <vt:lpstr>Contextual Background</vt:lpstr>
      <vt:lpstr>Operational challenges</vt:lpstr>
      <vt:lpstr>2015 Turnaround Plan Intervention</vt:lpstr>
      <vt:lpstr>2017 Repositioning and renewal process</vt:lpstr>
      <vt:lpstr>Slide 9</vt:lpstr>
      <vt:lpstr>Slide 10</vt:lpstr>
      <vt:lpstr>Key Turnaround measures</vt:lpstr>
      <vt:lpstr>Key Turnaround Pillars   </vt:lpstr>
      <vt:lpstr>Slide 13</vt:lpstr>
      <vt:lpstr>The Organisational Development process</vt:lpstr>
      <vt:lpstr>The Organisational Development process</vt:lpstr>
      <vt:lpstr>KEY REQUIREMENTS PER PHASE </vt:lpstr>
      <vt:lpstr>OD process implementation Status</vt:lpstr>
      <vt:lpstr>OD process implementation Status</vt:lpstr>
      <vt:lpstr>Slide 19</vt:lpstr>
      <vt:lpstr>Recommendations</vt:lpstr>
      <vt:lpstr>Slide 21</vt:lpstr>
    </vt:vector>
  </TitlesOfParts>
  <Company>konnektdotbiz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Thabisile Dhlomo</dc:creator>
  <cp:lastModifiedBy>PUMZA</cp:lastModifiedBy>
  <cp:revision>732</cp:revision>
  <cp:lastPrinted>2018-10-02T12:41:53Z</cp:lastPrinted>
  <dcterms:created xsi:type="dcterms:W3CDTF">2016-03-29T04:53:49Z</dcterms:created>
  <dcterms:modified xsi:type="dcterms:W3CDTF">2018-11-08T13:22:50Z</dcterms:modified>
</cp:coreProperties>
</file>