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8" r:id="rId3"/>
    <p:sldId id="274" r:id="rId4"/>
    <p:sldId id="275" r:id="rId5"/>
    <p:sldId id="269" r:id="rId6"/>
    <p:sldId id="270" r:id="rId7"/>
    <p:sldId id="272" r:id="rId8"/>
    <p:sldId id="271" r:id="rId9"/>
    <p:sldId id="273" r:id="rId10"/>
    <p:sldId id="267" r:id="rId11"/>
  </p:sldIdLst>
  <p:sldSz cx="9906000" cy="6858000" type="A4"/>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snapToObjects="1">
      <p:cViewPr varScale="1">
        <p:scale>
          <a:sx n="56" d="100"/>
          <a:sy n="56" d="100"/>
        </p:scale>
        <p:origin x="624" y="4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6AA7B-9954-489D-A80C-E2A3343B241A}" type="datetimeFigureOut">
              <a:rPr lang="en-US" smtClean="0"/>
              <a:t>10/31/2018</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F8640-B39D-405A-89CE-51CE7B59F5DF}" type="slidenum">
              <a:rPr lang="en-US" smtClean="0"/>
              <a:t>‹#›</a:t>
            </a:fld>
            <a:endParaRPr lang="en-US"/>
          </a:p>
        </p:txBody>
      </p:sp>
    </p:spTree>
    <p:extLst>
      <p:ext uri="{BB962C8B-B14F-4D97-AF65-F5344CB8AC3E}">
        <p14:creationId xmlns:p14="http://schemas.microsoft.com/office/powerpoint/2010/main" val="325344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6543DC-EA03-4588-8A06-CC9A1BEAC41A}" type="datetimeFigureOut">
              <a:rPr lang="en-US" altLang="en-US"/>
              <a:pPr>
                <a:defRPr/>
              </a:pPr>
              <a:t>10/31/2018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FA6CC6-2577-4F90-A60E-FED774317950}" type="slidenum">
              <a:rPr lang="en-US" altLang="en-US"/>
              <a:pPr>
                <a:defRPr/>
              </a:pPr>
              <a:t>‹#›</a:t>
            </a:fld>
            <a:endParaRPr lang="en-US" altLang="en-US"/>
          </a:p>
        </p:txBody>
      </p:sp>
    </p:spTree>
    <p:extLst>
      <p:ext uri="{BB962C8B-B14F-4D97-AF65-F5344CB8AC3E}">
        <p14:creationId xmlns:p14="http://schemas.microsoft.com/office/powerpoint/2010/main" val="198170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E198F5-C2CF-40DE-A089-622AD23D8D95}" type="datetimeFigureOut">
              <a:rPr lang="en-US" altLang="en-US"/>
              <a:pPr>
                <a:defRPr/>
              </a:pPr>
              <a:t>10/31/2018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BE90DA-49A3-4770-BE02-F151D64BB024}" type="slidenum">
              <a:rPr lang="en-US" altLang="en-US"/>
              <a:pPr>
                <a:defRPr/>
              </a:pPr>
              <a:t>‹#›</a:t>
            </a:fld>
            <a:endParaRPr lang="en-US" altLang="en-US"/>
          </a:p>
        </p:txBody>
      </p:sp>
    </p:spTree>
    <p:extLst>
      <p:ext uri="{BB962C8B-B14F-4D97-AF65-F5344CB8AC3E}">
        <p14:creationId xmlns:p14="http://schemas.microsoft.com/office/powerpoint/2010/main" val="106436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82688E-C5D2-428D-9F26-345B0CFC822C}" type="datetimeFigureOut">
              <a:rPr lang="en-US" altLang="en-US"/>
              <a:pPr>
                <a:defRPr/>
              </a:pPr>
              <a:t>10/31/2018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D505FA-5A1F-4091-A998-9644E6C51A25}" type="slidenum">
              <a:rPr lang="en-US" altLang="en-US"/>
              <a:pPr>
                <a:defRPr/>
              </a:pPr>
              <a:t>‹#›</a:t>
            </a:fld>
            <a:endParaRPr lang="en-US" altLang="en-US"/>
          </a:p>
        </p:txBody>
      </p:sp>
    </p:spTree>
    <p:extLst>
      <p:ext uri="{BB962C8B-B14F-4D97-AF65-F5344CB8AC3E}">
        <p14:creationId xmlns:p14="http://schemas.microsoft.com/office/powerpoint/2010/main" val="46089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A5F71C-55D0-4E14-978A-13A820B49A2A}" type="datetimeFigureOut">
              <a:rPr lang="en-US" altLang="en-US"/>
              <a:pPr>
                <a:defRPr/>
              </a:pPr>
              <a:t>10/31/2018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8CA94-7262-4B89-9C5E-1C0F2971C7F3}" type="slidenum">
              <a:rPr lang="en-US" altLang="en-US"/>
              <a:pPr>
                <a:defRPr/>
              </a:pPr>
              <a:t>‹#›</a:t>
            </a:fld>
            <a:endParaRPr lang="en-US" altLang="en-US"/>
          </a:p>
        </p:txBody>
      </p:sp>
    </p:spTree>
    <p:extLst>
      <p:ext uri="{BB962C8B-B14F-4D97-AF65-F5344CB8AC3E}">
        <p14:creationId xmlns:p14="http://schemas.microsoft.com/office/powerpoint/2010/main" val="253676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E62538-559A-42CE-AB87-73A489DF2420}" type="datetimeFigureOut">
              <a:rPr lang="en-US" altLang="en-US"/>
              <a:pPr>
                <a:defRPr/>
              </a:pPr>
              <a:t>10/31/2018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29022A-3068-4AF1-B242-10101A1D7AA8}" type="slidenum">
              <a:rPr lang="en-US" altLang="en-US"/>
              <a:pPr>
                <a:defRPr/>
              </a:pPr>
              <a:t>‹#›</a:t>
            </a:fld>
            <a:endParaRPr lang="en-US" altLang="en-US"/>
          </a:p>
        </p:txBody>
      </p:sp>
    </p:spTree>
    <p:extLst>
      <p:ext uri="{BB962C8B-B14F-4D97-AF65-F5344CB8AC3E}">
        <p14:creationId xmlns:p14="http://schemas.microsoft.com/office/powerpoint/2010/main" val="118549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5E252A-8B4D-4316-8199-AA70697B3B11}" type="datetimeFigureOut">
              <a:rPr lang="en-US" altLang="en-US"/>
              <a:pPr>
                <a:defRPr/>
              </a:pPr>
              <a:t>10/31/2018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30B377-6768-4AF8-BEE4-51284658E61D}" type="slidenum">
              <a:rPr lang="en-US" altLang="en-US"/>
              <a:pPr>
                <a:defRPr/>
              </a:pPr>
              <a:t>‹#›</a:t>
            </a:fld>
            <a:endParaRPr lang="en-US" altLang="en-US"/>
          </a:p>
        </p:txBody>
      </p:sp>
    </p:spTree>
    <p:extLst>
      <p:ext uri="{BB962C8B-B14F-4D97-AF65-F5344CB8AC3E}">
        <p14:creationId xmlns:p14="http://schemas.microsoft.com/office/powerpoint/2010/main" val="23347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8B8926-6AB7-42EA-9F7E-384D4ABAC1A3}" type="datetimeFigureOut">
              <a:rPr lang="en-US" altLang="en-US"/>
              <a:pPr>
                <a:defRPr/>
              </a:pPr>
              <a:t>10/31/2018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56A43A-5AF7-4BF4-A70C-2965BD832A36}" type="slidenum">
              <a:rPr lang="en-US" altLang="en-US"/>
              <a:pPr>
                <a:defRPr/>
              </a:pPr>
              <a:t>‹#›</a:t>
            </a:fld>
            <a:endParaRPr lang="en-US" altLang="en-US"/>
          </a:p>
        </p:txBody>
      </p:sp>
    </p:spTree>
    <p:extLst>
      <p:ext uri="{BB962C8B-B14F-4D97-AF65-F5344CB8AC3E}">
        <p14:creationId xmlns:p14="http://schemas.microsoft.com/office/powerpoint/2010/main" val="419242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F5AEC1-82F3-45AD-922F-A1D5432BCC81}" type="datetimeFigureOut">
              <a:rPr lang="en-US" altLang="en-US"/>
              <a:pPr>
                <a:defRPr/>
              </a:pPr>
              <a:t>10/31/2018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920F2A-AE46-4663-8457-B09CA2D49BC1}" type="slidenum">
              <a:rPr lang="en-US" altLang="en-US"/>
              <a:pPr>
                <a:defRPr/>
              </a:pPr>
              <a:t>‹#›</a:t>
            </a:fld>
            <a:endParaRPr lang="en-US" altLang="en-US"/>
          </a:p>
        </p:txBody>
      </p:sp>
    </p:spTree>
    <p:extLst>
      <p:ext uri="{BB962C8B-B14F-4D97-AF65-F5344CB8AC3E}">
        <p14:creationId xmlns:p14="http://schemas.microsoft.com/office/powerpoint/2010/main" val="269333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1C254-76DD-47AE-8940-9D03D0FC02B9}" type="datetimeFigureOut">
              <a:rPr lang="en-US" altLang="en-US"/>
              <a:pPr>
                <a:defRPr/>
              </a:pPr>
              <a:t>10/31/2018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3909C8-9B3A-44BB-8B7B-2474F8D3B273}" type="slidenum">
              <a:rPr lang="en-US" altLang="en-US"/>
              <a:pPr>
                <a:defRPr/>
              </a:pPr>
              <a:t>‹#›</a:t>
            </a:fld>
            <a:endParaRPr lang="en-US" altLang="en-US"/>
          </a:p>
        </p:txBody>
      </p:sp>
    </p:spTree>
    <p:extLst>
      <p:ext uri="{BB962C8B-B14F-4D97-AF65-F5344CB8AC3E}">
        <p14:creationId xmlns:p14="http://schemas.microsoft.com/office/powerpoint/2010/main" val="66465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FFAF52-AF06-43C2-ABD8-DB2288956C89}" type="datetimeFigureOut">
              <a:rPr lang="en-US" altLang="en-US"/>
              <a:pPr>
                <a:defRPr/>
              </a:pPr>
              <a:t>10/31/2018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A77851-0AE3-4DA7-9C5F-FB4EFA88003D}" type="slidenum">
              <a:rPr lang="en-US" altLang="en-US"/>
              <a:pPr>
                <a:defRPr/>
              </a:pPr>
              <a:t>‹#›</a:t>
            </a:fld>
            <a:endParaRPr lang="en-US" altLang="en-US"/>
          </a:p>
        </p:txBody>
      </p:sp>
    </p:spTree>
    <p:extLst>
      <p:ext uri="{BB962C8B-B14F-4D97-AF65-F5344CB8AC3E}">
        <p14:creationId xmlns:p14="http://schemas.microsoft.com/office/powerpoint/2010/main" val="155869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1CB9C5-02BA-4F5F-8905-6AFD1185174A}" type="datetimeFigureOut">
              <a:rPr lang="en-US" altLang="en-US"/>
              <a:pPr>
                <a:defRPr/>
              </a:pPr>
              <a:t>10/31/2018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740A35-C7B5-4CFD-A003-D5E9E7DF598B}" type="slidenum">
              <a:rPr lang="en-US" altLang="en-US"/>
              <a:pPr>
                <a:defRPr/>
              </a:pPr>
              <a:t>‹#›</a:t>
            </a:fld>
            <a:endParaRPr lang="en-US" altLang="en-US"/>
          </a:p>
        </p:txBody>
      </p:sp>
    </p:spTree>
    <p:extLst>
      <p:ext uri="{BB962C8B-B14F-4D97-AF65-F5344CB8AC3E}">
        <p14:creationId xmlns:p14="http://schemas.microsoft.com/office/powerpoint/2010/main" val="281836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A2CFFB3D-65ED-44FF-A48D-95FE01523AEF}" type="datetimeFigureOut">
              <a:rPr lang="en-US" altLang="en-US"/>
              <a:pPr>
                <a:defRPr/>
              </a:pPr>
              <a:t>10/31/2018</a:t>
            </a:fld>
            <a:endParaRPr lang="en-US" alt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E57D565-6359-4DC1-8558-EA53FDE676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533400" y="2066925"/>
            <a:ext cx="86296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600" dirty="0" smtClean="0">
                <a:latin typeface="Arial Black" panose="020B0A04020102020204" pitchFamily="34" charset="0"/>
              </a:rPr>
              <a:t>RESEARCH UNIT</a:t>
            </a:r>
          </a:p>
          <a:p>
            <a:pPr eaLnBrk="1" hangingPunct="1">
              <a:spcBef>
                <a:spcPct val="0"/>
              </a:spcBef>
              <a:buFontTx/>
              <a:buNone/>
            </a:pPr>
            <a:endParaRPr lang="en-US" altLang="en-US" sz="3600" dirty="0">
              <a:latin typeface="Arial Black" panose="020B0A04020102020204" pitchFamily="34" charset="0"/>
            </a:endParaRPr>
          </a:p>
          <a:p>
            <a:pPr eaLnBrk="1" hangingPunct="1">
              <a:spcBef>
                <a:spcPct val="0"/>
              </a:spcBef>
              <a:buFontTx/>
              <a:buNone/>
            </a:pPr>
            <a:r>
              <a:rPr lang="en-US" altLang="en-US" sz="3600" dirty="0">
                <a:latin typeface="Arial Black" panose="020B0A04020102020204" pitchFamily="34" charset="0"/>
              </a:rPr>
              <a:t>REPORT </a:t>
            </a:r>
            <a:r>
              <a:rPr lang="en-US" altLang="en-US" sz="3600" dirty="0" smtClean="0">
                <a:latin typeface="Arial Black" panose="020B0A04020102020204" pitchFamily="34" charset="0"/>
              </a:rPr>
              <a:t>ON </a:t>
            </a:r>
            <a:r>
              <a:rPr lang="en-US" altLang="en-US" sz="3600" dirty="0">
                <a:latin typeface="Arial Black" panose="020B0A04020102020204" pitchFamily="34" charset="0"/>
              </a:rPr>
              <a:t>THE </a:t>
            </a:r>
            <a:r>
              <a:rPr lang="en-US" altLang="en-US" sz="3600" dirty="0" smtClean="0">
                <a:latin typeface="Arial Black" panose="020B0A04020102020204" pitchFamily="34" charset="0"/>
              </a:rPr>
              <a:t>FUTURE WORK </a:t>
            </a:r>
            <a:endParaRPr lang="en-US" altLang="en-US" sz="3600" dirty="0">
              <a:latin typeface="Arial Black" panose="020B0A04020102020204" pitchFamily="34" charset="0"/>
            </a:endParaRPr>
          </a:p>
          <a:p>
            <a:pPr eaLnBrk="1" hangingPunct="1">
              <a:spcBef>
                <a:spcPct val="0"/>
              </a:spcBef>
              <a:buFontTx/>
              <a:buNone/>
            </a:pPr>
            <a:endParaRPr lang="en-US" altLang="en-US" sz="3600" dirty="0" smtClean="0">
              <a:latin typeface="Arial" panose="020B0604020202020204" pitchFamily="34" charset="0"/>
            </a:endParaRPr>
          </a:p>
          <a:p>
            <a:pPr eaLnBrk="1" hangingPunct="1">
              <a:spcBef>
                <a:spcPct val="0"/>
              </a:spcBef>
              <a:buFontTx/>
              <a:buNone/>
            </a:pPr>
            <a:r>
              <a:rPr lang="en-US" altLang="en-US" sz="3600" dirty="0" smtClean="0">
                <a:latin typeface="Arial" panose="020B0604020202020204" pitchFamily="34" charset="0"/>
              </a:rPr>
              <a:t>By</a:t>
            </a:r>
          </a:p>
          <a:p>
            <a:pPr eaLnBrk="1" hangingPunct="1">
              <a:spcBef>
                <a:spcPct val="0"/>
              </a:spcBef>
              <a:buFontTx/>
              <a:buNone/>
            </a:pPr>
            <a:endParaRPr lang="en-US" altLang="en-US" sz="3600" dirty="0" smtClean="0">
              <a:latin typeface="Arial" panose="020B0604020202020204" pitchFamily="34" charset="0"/>
            </a:endParaRPr>
          </a:p>
          <a:p>
            <a:pPr eaLnBrk="1" hangingPunct="1">
              <a:spcBef>
                <a:spcPct val="0"/>
              </a:spcBef>
              <a:buFontTx/>
              <a:buNone/>
            </a:pPr>
            <a:r>
              <a:rPr lang="en-US" altLang="en-US" sz="3600" dirty="0" smtClean="0">
                <a:latin typeface="Arial" panose="020B0604020202020204" pitchFamily="34" charset="0"/>
              </a:rPr>
              <a:t>Teboho Mokoena</a:t>
            </a:r>
            <a:endParaRPr lang="en-US" altLang="en-US" sz="36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95300" y="1600200"/>
            <a:ext cx="8915400" cy="5164394"/>
          </a:xfrm>
        </p:spPr>
        <p:txBody>
          <a:bodyPr lIns="0" anchor="ctr"/>
          <a:lstStyle/>
          <a:p>
            <a:pPr marL="0" indent="0" algn="ctr" eaLnBrk="1" hangingPunct="1">
              <a:buFont typeface="Arial" panose="020B0604020202020204" pitchFamily="34" charset="0"/>
              <a:buNone/>
            </a:pPr>
            <a:endParaRPr lang="en-US" altLang="en-US" sz="96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eaLnBrk="1" hangingPunct="1">
              <a:buFont typeface="Arial" panose="020B0604020202020204" pitchFamily="34" charset="0"/>
              <a:buNone/>
            </a:pPr>
            <a:endParaRPr lang="en-US" altLang="en-US" sz="96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eaLnBrk="1" hangingPunct="1">
              <a:buFont typeface="Arial" panose="020B0604020202020204" pitchFamily="34" charset="0"/>
              <a:buNone/>
            </a:pPr>
            <a:r>
              <a:rPr lang="en-US" altLang="en-US" sz="9600" b="1" dirty="0" smtClean="0">
                <a:latin typeface="Arial Unicode MS" panose="020B0604020202020204" pitchFamily="34" charset="-128"/>
                <a:ea typeface="Arial Unicode MS" panose="020B0604020202020204" pitchFamily="34" charset="-128"/>
                <a:cs typeface="Arial Unicode MS" panose="020B0604020202020204" pitchFamily="34" charset="-128"/>
              </a:rPr>
              <a:t>                   End</a:t>
            </a:r>
            <a:endParaRPr lang="en-US" altLang="en-US" sz="9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eaLnBrk="1" hangingPunct="1">
              <a:buFont typeface="Arial" panose="020B0604020202020204" pitchFamily="34" charset="0"/>
              <a:buNone/>
            </a:pPr>
            <a:endParaRPr lang="en-US" altLang="en-US" sz="21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Picture 1"/>
          <p:cNvPicPr>
            <a:picLocks noChangeAspect="1"/>
          </p:cNvPicPr>
          <p:nvPr/>
        </p:nvPicPr>
        <p:blipFill>
          <a:blip r:embed="rId2"/>
          <a:stretch>
            <a:fillRect/>
          </a:stretch>
        </p:blipFill>
        <p:spPr>
          <a:xfrm>
            <a:off x="1356852" y="1444445"/>
            <a:ext cx="5639030" cy="37568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ZA" b="1" dirty="0" smtClean="0"/>
              <a:t>Background</a:t>
            </a:r>
            <a:endParaRPr lang="en-ZA" b="1" dirty="0"/>
          </a:p>
        </p:txBody>
      </p:sp>
      <p:sp>
        <p:nvSpPr>
          <p:cNvPr id="3" name="Content Placeholder 2"/>
          <p:cNvSpPr>
            <a:spLocks noGrp="1"/>
          </p:cNvSpPr>
          <p:nvPr>
            <p:ph idx="1"/>
          </p:nvPr>
        </p:nvSpPr>
        <p:spPr>
          <a:xfrm>
            <a:off x="495300" y="1600200"/>
            <a:ext cx="8915400" cy="5085735"/>
          </a:xfrm>
        </p:spPr>
        <p:txBody>
          <a:bodyPr/>
          <a:lstStyle/>
          <a:p>
            <a:pPr marL="0" indent="0" algn="ctr">
              <a:buNone/>
            </a:pPr>
            <a:r>
              <a:rPr lang="en-ZA" sz="2000" b="1" dirty="0">
                <a:latin typeface="Arial" panose="020B0604020202020204" pitchFamily="34" charset="0"/>
                <a:cs typeface="Arial" panose="020B0604020202020204" pitchFamily="34" charset="0"/>
              </a:rPr>
              <a:t>The world has seen three industrial </a:t>
            </a:r>
            <a:r>
              <a:rPr lang="en-ZA" sz="2000" b="1" dirty="0" smtClean="0">
                <a:latin typeface="Arial" panose="020B0604020202020204" pitchFamily="34" charset="0"/>
                <a:cs typeface="Arial" panose="020B0604020202020204" pitchFamily="34" charset="0"/>
              </a:rPr>
              <a:t>revolutions</a:t>
            </a:r>
          </a:p>
          <a:p>
            <a:endParaRPr lang="en-ZA" sz="1400" dirty="0"/>
          </a:p>
          <a:p>
            <a:pPr algn="just"/>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first, which occurred at the end of the 18th century, was characterised by mechanisation through the introduction of water and steam power, replacing cottage industries and manual labour</a:t>
            </a:r>
            <a:r>
              <a:rPr lang="en-ZA" sz="1600" dirty="0" smtClean="0">
                <a:latin typeface="Arial" panose="020B0604020202020204" pitchFamily="34" charset="0"/>
                <a:cs typeface="Arial" panose="020B0604020202020204" pitchFamily="34" charset="0"/>
              </a:rPr>
              <a:t>.</a:t>
            </a:r>
          </a:p>
          <a:p>
            <a:pPr algn="just"/>
            <a:endParaRPr lang="en-ZA" sz="1600" dirty="0">
              <a:latin typeface="Arial" panose="020B0604020202020204" pitchFamily="34" charset="0"/>
              <a:cs typeface="Arial" panose="020B0604020202020204" pitchFamily="34" charset="0"/>
            </a:endParaRPr>
          </a:p>
          <a:p>
            <a:pPr algn="just"/>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second recognised industrial revolution started in the early 20th century with the introduction of electricity and mass production, changing the scale and speed of manufacturing significantly</a:t>
            </a:r>
            <a:r>
              <a:rPr lang="en-ZA" sz="1600" dirty="0" smtClean="0">
                <a:latin typeface="Arial" panose="020B0604020202020204" pitchFamily="34" charset="0"/>
                <a:cs typeface="Arial" panose="020B0604020202020204" pitchFamily="34" charset="0"/>
              </a:rPr>
              <a:t>.</a:t>
            </a:r>
          </a:p>
          <a:p>
            <a:pPr algn="just"/>
            <a:endParaRPr lang="en-ZA" sz="1600" dirty="0">
              <a:latin typeface="Arial" panose="020B0604020202020204" pitchFamily="34" charset="0"/>
              <a:cs typeface="Arial" panose="020B0604020202020204" pitchFamily="34" charset="0"/>
            </a:endParaRPr>
          </a:p>
          <a:p>
            <a:pPr algn="just"/>
            <a:r>
              <a:rPr lang="en-ZA" sz="1600" dirty="0" smtClean="0">
                <a:latin typeface="Arial" panose="020B0604020202020204" pitchFamily="34" charset="0"/>
                <a:cs typeface="Arial" panose="020B0604020202020204" pitchFamily="34" charset="0"/>
              </a:rPr>
              <a:t>From </a:t>
            </a:r>
            <a:r>
              <a:rPr lang="en-ZA" sz="1600" dirty="0">
                <a:latin typeface="Arial" panose="020B0604020202020204" pitchFamily="34" charset="0"/>
                <a:cs typeface="Arial" panose="020B0604020202020204" pitchFamily="34" charset="0"/>
              </a:rPr>
              <a:t>1970, with advances in electronics and computing, the world saw a third industrial revolution characterised by increasingly optimised and automated production lines. </a:t>
            </a:r>
            <a:endParaRPr lang="en-ZA" sz="1600" dirty="0" smtClean="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fourth one is the revolution that involves a fusion of technologies that are blurring the lines between the physical, digital and biological spheres. This revolution will be driven by advances in digital systems and complimented by technologies such as artificial intelligence, automation, biotechnology, nanotechnology and communication technologies.</a:t>
            </a:r>
          </a:p>
        </p:txBody>
      </p:sp>
    </p:spTree>
    <p:extLst>
      <p:ext uri="{BB962C8B-B14F-4D97-AF65-F5344CB8AC3E}">
        <p14:creationId xmlns:p14="http://schemas.microsoft.com/office/powerpoint/2010/main" val="2009759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44562"/>
          </a:xfrm>
        </p:spPr>
        <p:txBody>
          <a:bodyPr/>
          <a:lstStyle/>
          <a:p>
            <a:r>
              <a:rPr lang="en-ZA" dirty="0" smtClean="0"/>
              <a:t>The Revolution</a:t>
            </a:r>
            <a:endParaRPr lang="en-ZA" dirty="0"/>
          </a:p>
        </p:txBody>
      </p:sp>
      <p:pic>
        <p:nvPicPr>
          <p:cNvPr id="4" name="Content Placeholder 3"/>
          <p:cNvPicPr>
            <a:picLocks noGrp="1" noChangeAspect="1"/>
          </p:cNvPicPr>
          <p:nvPr>
            <p:ph idx="1"/>
          </p:nvPr>
        </p:nvPicPr>
        <p:blipFill>
          <a:blip r:embed="rId2"/>
          <a:stretch>
            <a:fillRect/>
          </a:stretch>
        </p:blipFill>
        <p:spPr>
          <a:xfrm>
            <a:off x="1847543" y="4502740"/>
            <a:ext cx="3310554" cy="2134034"/>
          </a:xfrm>
          <a:prstGeom prst="rect">
            <a:avLst/>
          </a:prstGeom>
        </p:spPr>
      </p:pic>
      <p:pic>
        <p:nvPicPr>
          <p:cNvPr id="5" name="Picture 4"/>
          <p:cNvPicPr>
            <a:picLocks noChangeAspect="1"/>
          </p:cNvPicPr>
          <p:nvPr/>
        </p:nvPicPr>
        <p:blipFill>
          <a:blip r:embed="rId3"/>
          <a:stretch>
            <a:fillRect/>
          </a:stretch>
        </p:blipFill>
        <p:spPr>
          <a:xfrm>
            <a:off x="5308343" y="4595659"/>
            <a:ext cx="3068741" cy="2041115"/>
          </a:xfrm>
          <a:prstGeom prst="rect">
            <a:avLst/>
          </a:prstGeom>
        </p:spPr>
      </p:pic>
      <p:pic>
        <p:nvPicPr>
          <p:cNvPr id="6" name="Picture 5"/>
          <p:cNvPicPr>
            <a:picLocks noChangeAspect="1"/>
          </p:cNvPicPr>
          <p:nvPr/>
        </p:nvPicPr>
        <p:blipFill>
          <a:blip r:embed="rId4"/>
          <a:stretch>
            <a:fillRect/>
          </a:stretch>
        </p:blipFill>
        <p:spPr>
          <a:xfrm>
            <a:off x="0" y="1465008"/>
            <a:ext cx="9753600" cy="5279922"/>
          </a:xfrm>
          <a:prstGeom prst="rect">
            <a:avLst/>
          </a:prstGeom>
        </p:spPr>
      </p:pic>
    </p:spTree>
    <p:extLst>
      <p:ext uri="{BB962C8B-B14F-4D97-AF65-F5344CB8AC3E}">
        <p14:creationId xmlns:p14="http://schemas.microsoft.com/office/powerpoint/2010/main" val="1654759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147255" cy="1143000"/>
          </a:xfrm>
        </p:spPr>
        <p:txBody>
          <a:bodyPr/>
          <a:lstStyle/>
          <a:p>
            <a:r>
              <a:rPr lang="en-ZA" b="1" dirty="0" smtClean="0"/>
              <a:t>The 4</a:t>
            </a:r>
            <a:r>
              <a:rPr lang="en-ZA" b="1" baseline="30000" dirty="0" smtClean="0"/>
              <a:t>th</a:t>
            </a:r>
            <a:r>
              <a:rPr lang="en-ZA" b="1" dirty="0" smtClean="0"/>
              <a:t> Revolution</a:t>
            </a:r>
            <a:endParaRPr lang="en-ZA" b="1" dirty="0"/>
          </a:p>
        </p:txBody>
      </p:sp>
      <p:pic>
        <p:nvPicPr>
          <p:cNvPr id="4" name="Content Placeholder 3"/>
          <p:cNvPicPr>
            <a:picLocks noGrp="1" noChangeAspect="1"/>
          </p:cNvPicPr>
          <p:nvPr>
            <p:ph idx="1"/>
          </p:nvPr>
        </p:nvPicPr>
        <p:blipFill>
          <a:blip r:embed="rId2"/>
          <a:stretch>
            <a:fillRect/>
          </a:stretch>
        </p:blipFill>
        <p:spPr>
          <a:xfrm>
            <a:off x="0" y="1417638"/>
            <a:ext cx="3720003" cy="2131807"/>
          </a:xfrm>
          <a:prstGeom prst="rect">
            <a:avLst/>
          </a:prstGeom>
        </p:spPr>
      </p:pic>
      <p:pic>
        <p:nvPicPr>
          <p:cNvPr id="5" name="Picture 4"/>
          <p:cNvPicPr>
            <a:picLocks noChangeAspect="1"/>
          </p:cNvPicPr>
          <p:nvPr/>
        </p:nvPicPr>
        <p:blipFill>
          <a:blip r:embed="rId3"/>
          <a:stretch>
            <a:fillRect/>
          </a:stretch>
        </p:blipFill>
        <p:spPr>
          <a:xfrm>
            <a:off x="3720003" y="1417638"/>
            <a:ext cx="3499742" cy="2249794"/>
          </a:xfrm>
          <a:prstGeom prst="rect">
            <a:avLst/>
          </a:prstGeom>
        </p:spPr>
      </p:pic>
      <p:pic>
        <p:nvPicPr>
          <p:cNvPr id="6" name="Picture 5"/>
          <p:cNvPicPr>
            <a:picLocks noChangeAspect="1"/>
          </p:cNvPicPr>
          <p:nvPr/>
        </p:nvPicPr>
        <p:blipFill>
          <a:blip r:embed="rId4"/>
          <a:stretch>
            <a:fillRect/>
          </a:stretch>
        </p:blipFill>
        <p:spPr>
          <a:xfrm rot="615574">
            <a:off x="257205" y="3739944"/>
            <a:ext cx="2400300" cy="1905000"/>
          </a:xfrm>
          <a:prstGeom prst="rect">
            <a:avLst/>
          </a:prstGeom>
        </p:spPr>
      </p:pic>
      <p:pic>
        <p:nvPicPr>
          <p:cNvPr id="7" name="Picture 6"/>
          <p:cNvPicPr>
            <a:picLocks noChangeAspect="1"/>
          </p:cNvPicPr>
          <p:nvPr/>
        </p:nvPicPr>
        <p:blipFill>
          <a:blip r:embed="rId5"/>
          <a:stretch>
            <a:fillRect/>
          </a:stretch>
        </p:blipFill>
        <p:spPr>
          <a:xfrm rot="556401">
            <a:off x="2818660" y="3770356"/>
            <a:ext cx="2895889" cy="1900427"/>
          </a:xfrm>
          <a:prstGeom prst="rect">
            <a:avLst/>
          </a:prstGeom>
        </p:spPr>
      </p:pic>
      <p:pic>
        <p:nvPicPr>
          <p:cNvPr id="8" name="Picture 7"/>
          <p:cNvPicPr>
            <a:picLocks noChangeAspect="1"/>
          </p:cNvPicPr>
          <p:nvPr/>
        </p:nvPicPr>
        <p:blipFill>
          <a:blip r:embed="rId6"/>
          <a:stretch>
            <a:fillRect/>
          </a:stretch>
        </p:blipFill>
        <p:spPr>
          <a:xfrm rot="584401">
            <a:off x="5784065" y="4072830"/>
            <a:ext cx="3305175" cy="1691516"/>
          </a:xfrm>
          <a:prstGeom prst="rect">
            <a:avLst/>
          </a:prstGeom>
        </p:spPr>
      </p:pic>
      <p:pic>
        <p:nvPicPr>
          <p:cNvPr id="9" name="Picture 8"/>
          <p:cNvPicPr>
            <a:picLocks noChangeAspect="1"/>
          </p:cNvPicPr>
          <p:nvPr/>
        </p:nvPicPr>
        <p:blipFill>
          <a:blip r:embed="rId7"/>
          <a:stretch>
            <a:fillRect/>
          </a:stretch>
        </p:blipFill>
        <p:spPr>
          <a:xfrm rot="2634851">
            <a:off x="6824849" y="2173090"/>
            <a:ext cx="2911263" cy="1663579"/>
          </a:xfrm>
          <a:prstGeom prst="rect">
            <a:avLst/>
          </a:prstGeom>
        </p:spPr>
      </p:pic>
    </p:spTree>
    <p:extLst>
      <p:ext uri="{BB962C8B-B14F-4D97-AF65-F5344CB8AC3E}">
        <p14:creationId xmlns:p14="http://schemas.microsoft.com/office/powerpoint/2010/main" val="414961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6505268" cy="1143000"/>
          </a:xfrm>
        </p:spPr>
        <p:txBody>
          <a:bodyPr/>
          <a:lstStyle/>
          <a:p>
            <a:r>
              <a:rPr lang="en-ZA" sz="2800" b="1" dirty="0"/>
              <a:t>How are develop economies preparing for the fourth industrial revolution?</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45722925"/>
              </p:ext>
            </p:extLst>
          </p:nvPr>
        </p:nvGraphicFramePr>
        <p:xfrm>
          <a:off x="275303" y="1417643"/>
          <a:ext cx="8976273" cy="5317458"/>
        </p:xfrm>
        <a:graphic>
          <a:graphicData uri="http://schemas.openxmlformats.org/drawingml/2006/table">
            <a:tbl>
              <a:tblPr/>
              <a:tblGrid>
                <a:gridCol w="8976273">
                  <a:extLst>
                    <a:ext uri="{9D8B030D-6E8A-4147-A177-3AD203B41FA5}">
                      <a16:colId xmlns:a16="http://schemas.microsoft.com/office/drawing/2014/main" val="1642047781"/>
                    </a:ext>
                  </a:extLst>
                </a:gridCol>
              </a:tblGrid>
              <a:tr h="166170">
                <a:tc>
                  <a:txBody>
                    <a:bodyPr/>
                    <a:lstStyle/>
                    <a:p>
                      <a:pPr algn="ctr" fontAlgn="b"/>
                      <a:r>
                        <a:rPr lang="en-ZA" sz="800" b="1" i="0" u="none" strike="noStrike">
                          <a:solidFill>
                            <a:srgbClr val="000000"/>
                          </a:solidFill>
                          <a:effectLst/>
                          <a:latin typeface="Calibri" panose="020F0502020204030204" pitchFamily="34" charset="0"/>
                        </a:rPr>
                        <a:t>Germany</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823238420"/>
                  </a:ext>
                </a:extLst>
              </a:tr>
              <a:tr h="166170">
                <a:tc>
                  <a:txBody>
                    <a:bodyPr/>
                    <a:lstStyle/>
                    <a:p>
                      <a:pPr algn="l" fontAlgn="b"/>
                      <a:r>
                        <a:rPr lang="en-ZA" sz="800" b="0" i="0" u="none" strike="noStrike">
                          <a:solidFill>
                            <a:srgbClr val="000000"/>
                          </a:solidFill>
                          <a:effectLst/>
                          <a:latin typeface="Calibri" panose="020F0502020204030204" pitchFamily="34" charset="0"/>
                        </a:rPr>
                        <a:t>Subsidises close-to-the-market research projects of small and medium sized companies through its Central Innovation Programme. </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832002805"/>
                  </a:ext>
                </a:extLst>
              </a:tr>
              <a:tr h="332342">
                <a:tc>
                  <a:txBody>
                    <a:bodyPr/>
                    <a:lstStyle/>
                    <a:p>
                      <a:pPr algn="l" fontAlgn="b"/>
                      <a:r>
                        <a:rPr lang="en-ZA" sz="800" b="0" i="0" u="none" strike="noStrike">
                          <a:solidFill>
                            <a:srgbClr val="000000"/>
                          </a:solidFill>
                          <a:effectLst/>
                          <a:latin typeface="Calibri" panose="020F0502020204030204" pitchFamily="34" charset="0"/>
                        </a:rPr>
                        <a:t>Established SME 4.0 competence centres throughout Germany to support companies free of charge with current know-how, e.g. on new business models, work 4.0, IT-security, 3Dprinting, logistics, as well as to provide demonstration and testing possibilities.  </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587390653"/>
                  </a:ext>
                </a:extLst>
              </a:tr>
              <a:tr h="166170">
                <a:tc>
                  <a:txBody>
                    <a:bodyPr/>
                    <a:lstStyle/>
                    <a:p>
                      <a:pPr algn="ctr" fontAlgn="b"/>
                      <a:r>
                        <a:rPr lang="en-ZA" sz="800" b="1" i="0" u="none" strike="noStrike">
                          <a:solidFill>
                            <a:srgbClr val="000000"/>
                          </a:solidFill>
                          <a:effectLst/>
                          <a:latin typeface="Calibri" panose="020F0502020204030204" pitchFamily="34" charset="0"/>
                        </a:rPr>
                        <a:t>France</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839634687"/>
                  </a:ext>
                </a:extLst>
              </a:tr>
              <a:tr h="498513">
                <a:tc>
                  <a:txBody>
                    <a:bodyPr/>
                    <a:lstStyle/>
                    <a:p>
                      <a:pPr algn="l" fontAlgn="b"/>
                      <a:r>
                        <a:rPr lang="en-ZA" sz="800" b="0" i="0" u="none" strike="noStrike">
                          <a:solidFill>
                            <a:srgbClr val="000000"/>
                          </a:solidFill>
                          <a:effectLst/>
                          <a:latin typeface="Calibri" panose="020F0502020204030204" pitchFamily="34" charset="0"/>
                        </a:rPr>
                        <a:t>Has made a series of investments into developing skills of the unemployed and unskilled. This is done in preparation of the digital transformation of public administrations, the transformation of the agricultural sector, and the development of breakthrough innovations such as Artificial Intelligence.</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65812760"/>
                  </a:ext>
                </a:extLst>
              </a:tr>
              <a:tr h="166170">
                <a:tc>
                  <a:txBody>
                    <a:bodyPr/>
                    <a:lstStyle/>
                    <a:p>
                      <a:pPr algn="ctr" fontAlgn="b"/>
                      <a:r>
                        <a:rPr lang="en-ZA" sz="800" b="1" i="0" u="none" strike="noStrike">
                          <a:solidFill>
                            <a:srgbClr val="000000"/>
                          </a:solidFill>
                          <a:effectLst/>
                          <a:latin typeface="Calibri" panose="020F0502020204030204" pitchFamily="34" charset="0"/>
                        </a:rPr>
                        <a:t>South Korea</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070949574"/>
                  </a:ext>
                </a:extLst>
              </a:tr>
              <a:tr h="332342">
                <a:tc>
                  <a:txBody>
                    <a:bodyPr/>
                    <a:lstStyle/>
                    <a:p>
                      <a:pPr algn="l" fontAlgn="b"/>
                      <a:r>
                        <a:rPr lang="en-ZA" sz="800" b="0" i="0" u="none" strike="noStrike">
                          <a:solidFill>
                            <a:srgbClr val="000000"/>
                          </a:solidFill>
                          <a:effectLst/>
                          <a:latin typeface="Calibri" panose="020F0502020204030204" pitchFamily="34" charset="0"/>
                        </a:rPr>
                        <a:t>Provides fiscal support, financing and tax incentives to boost key leading businesses, including hyper-connected intelligence, smart factory, smart city, drone, and next generation automobiles, among others.</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70450764"/>
                  </a:ext>
                </a:extLst>
              </a:tr>
              <a:tr h="498513">
                <a:tc>
                  <a:txBody>
                    <a:bodyPr/>
                    <a:lstStyle/>
                    <a:p>
                      <a:pPr algn="l" fontAlgn="b"/>
                      <a:r>
                        <a:rPr lang="en-ZA" sz="800" b="0" i="0" u="none" strike="noStrike">
                          <a:solidFill>
                            <a:srgbClr val="000000"/>
                          </a:solidFill>
                          <a:effectLst/>
                          <a:latin typeface="Calibri" panose="020F0502020204030204" pitchFamily="34" charset="0"/>
                        </a:rPr>
                        <a:t>South Korea also plans to mobilize the ‘Innovative Venture Fund’ and increase tax incentives for angel investors to establish innovative start-ups and venture capital investment. In addition, to develop the skills needed for new technologies, Korea provides fiscal support to top-tier designated vocational institutions with training charges and incentives for trainees</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527550104"/>
                  </a:ext>
                </a:extLst>
              </a:tr>
              <a:tr h="166170">
                <a:tc>
                  <a:txBody>
                    <a:bodyPr/>
                    <a:lstStyle/>
                    <a:p>
                      <a:pPr algn="ctr" fontAlgn="b"/>
                      <a:r>
                        <a:rPr lang="en-ZA" sz="800" b="1" i="0" u="none" strike="noStrike">
                          <a:solidFill>
                            <a:srgbClr val="000000"/>
                          </a:solidFill>
                          <a:effectLst/>
                          <a:latin typeface="Calibri" panose="020F0502020204030204" pitchFamily="34" charset="0"/>
                        </a:rPr>
                        <a:t>Brics countries</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41621992"/>
                  </a:ext>
                </a:extLst>
              </a:tr>
              <a:tr h="166170">
                <a:tc>
                  <a:txBody>
                    <a:bodyPr/>
                    <a:lstStyle/>
                    <a:p>
                      <a:pPr algn="ctr" fontAlgn="b"/>
                      <a:r>
                        <a:rPr lang="en-ZA" sz="800" b="1" i="0" u="none" strike="noStrike">
                          <a:solidFill>
                            <a:srgbClr val="000000"/>
                          </a:solidFill>
                          <a:effectLst/>
                          <a:latin typeface="Calibri" panose="020F0502020204030204" pitchFamily="34" charset="0"/>
                        </a:rPr>
                        <a:t>India </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774538161"/>
                  </a:ext>
                </a:extLst>
              </a:tr>
              <a:tr h="166170">
                <a:tc>
                  <a:txBody>
                    <a:bodyPr/>
                    <a:lstStyle/>
                    <a:p>
                      <a:pPr algn="l" fontAlgn="b"/>
                      <a:r>
                        <a:rPr lang="en-ZA" sz="800" b="0" i="0" u="none" strike="noStrike">
                          <a:solidFill>
                            <a:srgbClr val="000000"/>
                          </a:solidFill>
                          <a:effectLst/>
                          <a:latin typeface="Calibri" panose="020F0502020204030204" pitchFamily="34" charset="0"/>
                        </a:rPr>
                        <a:t>Implemented a program of digital literacy, providing digital education and training to adults with low technological literacy skills and rural citizens.</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69817877"/>
                  </a:ext>
                </a:extLst>
              </a:tr>
              <a:tr h="166170">
                <a:tc>
                  <a:txBody>
                    <a:bodyPr/>
                    <a:lstStyle/>
                    <a:p>
                      <a:pPr algn="ctr" fontAlgn="b"/>
                      <a:r>
                        <a:rPr lang="en-ZA" sz="800" b="1" i="0" u="none" strike="noStrike">
                          <a:solidFill>
                            <a:srgbClr val="000000"/>
                          </a:solidFill>
                          <a:effectLst/>
                          <a:latin typeface="Calibri" panose="020F0502020204030204" pitchFamily="34" charset="0"/>
                        </a:rPr>
                        <a:t>Russia</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076461964"/>
                  </a:ext>
                </a:extLst>
              </a:tr>
              <a:tr h="332342">
                <a:tc>
                  <a:txBody>
                    <a:bodyPr/>
                    <a:lstStyle/>
                    <a:p>
                      <a:pPr algn="l" fontAlgn="b"/>
                      <a:r>
                        <a:rPr lang="en-ZA" sz="800" b="0" i="0" u="none" strike="noStrike">
                          <a:solidFill>
                            <a:srgbClr val="000000"/>
                          </a:solidFill>
                          <a:effectLst/>
                          <a:latin typeface="Calibri" panose="020F0502020204030204" pitchFamily="34" charset="0"/>
                        </a:rPr>
                        <a:t>Supports newly created industrial enterprises in priority spheres, including machinery, metal industries and pharmaceuticals, by granting concessional loans through the Industry Development Fund.</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636818819"/>
                  </a:ext>
                </a:extLst>
              </a:tr>
              <a:tr h="166170">
                <a:tc>
                  <a:txBody>
                    <a:bodyPr/>
                    <a:lstStyle/>
                    <a:p>
                      <a:pPr algn="ctr" fontAlgn="b"/>
                      <a:r>
                        <a:rPr lang="en-ZA" sz="800" b="1" i="0" u="none" strike="noStrike">
                          <a:solidFill>
                            <a:srgbClr val="000000"/>
                          </a:solidFill>
                          <a:effectLst/>
                          <a:latin typeface="Calibri" panose="020F0502020204030204" pitchFamily="34" charset="0"/>
                        </a:rPr>
                        <a:t>Brazil</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310433936"/>
                  </a:ext>
                </a:extLst>
              </a:tr>
              <a:tr h="166170">
                <a:tc>
                  <a:txBody>
                    <a:bodyPr/>
                    <a:lstStyle/>
                    <a:p>
                      <a:pPr algn="l" fontAlgn="b"/>
                      <a:r>
                        <a:rPr lang="en-ZA" sz="800" b="0" i="0" u="none" strike="noStrike">
                          <a:solidFill>
                            <a:srgbClr val="000000"/>
                          </a:solidFill>
                          <a:effectLst/>
                          <a:latin typeface="Calibri" panose="020F0502020204030204" pitchFamily="34" charset="0"/>
                        </a:rPr>
                        <a:t>Put into effect a program based on quick and low-cost interventions to increase productivity in industrial companies, particularly SMEs.</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39209894"/>
                  </a:ext>
                </a:extLst>
              </a:tr>
              <a:tr h="166170">
                <a:tc>
                  <a:txBody>
                    <a:bodyPr/>
                    <a:lstStyle/>
                    <a:p>
                      <a:pPr algn="l" fontAlgn="b"/>
                      <a:r>
                        <a:rPr lang="en-ZA" sz="800" b="0" i="0" u="none" strike="noStrike">
                          <a:solidFill>
                            <a:srgbClr val="000000"/>
                          </a:solidFill>
                          <a:effectLst/>
                          <a:latin typeface="Calibri" panose="020F0502020204030204" pitchFamily="34" charset="0"/>
                        </a:rPr>
                        <a:t>companies receive up to 120 hours of specialized consulting to improve the efficiency of their manufacturing processes. </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330987303"/>
                  </a:ext>
                </a:extLst>
              </a:tr>
              <a:tr h="332342">
                <a:tc>
                  <a:txBody>
                    <a:bodyPr/>
                    <a:lstStyle/>
                    <a:p>
                      <a:pPr algn="l" fontAlgn="b"/>
                      <a:r>
                        <a:rPr lang="en-ZA" sz="800" b="0" i="0" u="none" strike="noStrike">
                          <a:solidFill>
                            <a:srgbClr val="000000"/>
                          </a:solidFill>
                          <a:effectLst/>
                          <a:latin typeface="Calibri" panose="020F0502020204030204" pitchFamily="34" charset="0"/>
                        </a:rPr>
                        <a:t>Brazil also introduce a national program to support the generation of innovative enterprises prioritizing projects with social, environmental and technological impact, with measures such as targeted grants, networking and investor events, and subsidized training.</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00900072"/>
                  </a:ext>
                </a:extLst>
              </a:tr>
              <a:tr h="166170">
                <a:tc>
                  <a:txBody>
                    <a:bodyPr/>
                    <a:lstStyle/>
                    <a:p>
                      <a:pPr algn="ctr" fontAlgn="b"/>
                      <a:r>
                        <a:rPr lang="en-ZA" sz="800" b="1" i="0" u="none" strike="noStrike">
                          <a:solidFill>
                            <a:srgbClr val="000000"/>
                          </a:solidFill>
                          <a:effectLst/>
                          <a:latin typeface="Calibri" panose="020F0502020204030204" pitchFamily="34" charset="0"/>
                        </a:rPr>
                        <a:t>China</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887561890"/>
                  </a:ext>
                </a:extLst>
              </a:tr>
              <a:tr h="332342">
                <a:tc>
                  <a:txBody>
                    <a:bodyPr/>
                    <a:lstStyle/>
                    <a:p>
                      <a:pPr algn="l" fontAlgn="b"/>
                      <a:r>
                        <a:rPr lang="en-ZA" sz="800" b="0" i="0" u="none" strike="noStrike">
                          <a:solidFill>
                            <a:srgbClr val="000000"/>
                          </a:solidFill>
                          <a:effectLst/>
                          <a:latin typeface="Calibri" panose="020F0502020204030204" pitchFamily="34" charset="0"/>
                        </a:rPr>
                        <a:t>Implemented tax measures to support start-ups, employment, technology upgrading and innovation, such as VAT exemptions for small-scale taxpayers; </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926657282"/>
                  </a:ext>
                </a:extLst>
              </a:tr>
              <a:tr h="166170">
                <a:tc>
                  <a:txBody>
                    <a:bodyPr/>
                    <a:lstStyle/>
                    <a:p>
                      <a:pPr algn="l" fontAlgn="b"/>
                      <a:r>
                        <a:rPr lang="en-ZA" sz="800" b="0" i="0" u="none" strike="noStrike" dirty="0">
                          <a:solidFill>
                            <a:srgbClr val="000000"/>
                          </a:solidFill>
                          <a:effectLst/>
                          <a:latin typeface="Calibri" panose="020F0502020204030204" pitchFamily="34" charset="0"/>
                        </a:rPr>
                        <a:t>Increased deduction of R&amp;D expenses for SMEs focusing on science and technology.</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121747068"/>
                  </a:ext>
                </a:extLst>
              </a:tr>
              <a:tr h="332342">
                <a:tc>
                  <a:txBody>
                    <a:bodyPr/>
                    <a:lstStyle/>
                    <a:p>
                      <a:pPr algn="l" fontAlgn="b"/>
                      <a:r>
                        <a:rPr lang="en-ZA" sz="800" b="0" i="0" u="none" strike="noStrike">
                          <a:solidFill>
                            <a:srgbClr val="000000"/>
                          </a:solidFill>
                          <a:effectLst/>
                          <a:latin typeface="Calibri" panose="020F0502020204030204" pitchFamily="34" charset="0"/>
                        </a:rPr>
                        <a:t>tax incentives for hiring specific categories of workers; and tax incentives for targeted groups such as university graduates and registered laid-off workers who become self-employed or set up new companies. </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59850697"/>
                  </a:ext>
                </a:extLst>
              </a:tr>
              <a:tr h="166170">
                <a:tc>
                  <a:txBody>
                    <a:bodyPr/>
                    <a:lstStyle/>
                    <a:p>
                      <a:pPr algn="l" fontAlgn="b"/>
                      <a:r>
                        <a:rPr lang="en-ZA" sz="800" b="0" i="0" u="none" strike="noStrike" dirty="0">
                          <a:solidFill>
                            <a:srgbClr val="000000"/>
                          </a:solidFill>
                          <a:effectLst/>
                          <a:latin typeface="Calibri" panose="020F0502020204030204" pitchFamily="34" charset="0"/>
                        </a:rPr>
                        <a:t>There are also subsidies for one year of social security contributions under certain conditions</a:t>
                      </a:r>
                    </a:p>
                  </a:txBody>
                  <a:tcPr marL="4877" marR="4877" marT="4877"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188333971"/>
                  </a:ext>
                </a:extLst>
              </a:tr>
            </a:tbl>
          </a:graphicData>
        </a:graphic>
      </p:graphicFrame>
    </p:spTree>
    <p:extLst>
      <p:ext uri="{BB962C8B-B14F-4D97-AF65-F5344CB8AC3E}">
        <p14:creationId xmlns:p14="http://schemas.microsoft.com/office/powerpoint/2010/main" val="3711056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6550959" cy="1016280"/>
          </a:xfrm>
        </p:spPr>
        <p:txBody>
          <a:bodyPr/>
          <a:lstStyle/>
          <a:p>
            <a:r>
              <a:rPr lang="en-ZA" b="1" dirty="0"/>
              <a:t>Role of South African Parliament </a:t>
            </a:r>
          </a:p>
        </p:txBody>
      </p:sp>
      <p:sp>
        <p:nvSpPr>
          <p:cNvPr id="3" name="Content Placeholder 2"/>
          <p:cNvSpPr>
            <a:spLocks noGrp="1"/>
          </p:cNvSpPr>
          <p:nvPr>
            <p:ph idx="1"/>
          </p:nvPr>
        </p:nvSpPr>
        <p:spPr>
          <a:xfrm>
            <a:off x="683559" y="1447800"/>
            <a:ext cx="8915400" cy="5069541"/>
          </a:xfrm>
        </p:spPr>
        <p:txBody>
          <a:bodyPr/>
          <a:lstStyle/>
          <a:p>
            <a:pPr lvl="0" algn="just"/>
            <a:r>
              <a:rPr lang="en-ZA" sz="2400" dirty="0"/>
              <a:t>Must design labour market institutions (e.g. minimum wages; employment protection; health and safety regulations) which encourage employers to seize the opportunities offered by technological change and globalisation, </a:t>
            </a:r>
            <a:r>
              <a:rPr lang="en-ZA" sz="2400" dirty="0" smtClean="0"/>
              <a:t>while making sure that the risks are not borne disproportionately by workers in the form of low pay, precariousness and poor working conditions.  </a:t>
            </a:r>
          </a:p>
          <a:p>
            <a:pPr marL="0" indent="0" algn="just">
              <a:buNone/>
            </a:pPr>
            <a:endParaRPr lang="en-ZA" sz="2400" dirty="0"/>
          </a:p>
          <a:p>
            <a:pPr lvl="0" algn="just"/>
            <a:r>
              <a:rPr lang="en-ZA" sz="2400" dirty="0"/>
              <a:t>Re-think social security systems, meaning adapting the current social security systems to the new world of work requires a fundamental paradigm shift, where entitlements are linked to individuals rather than jobs, and where they are portable from one job to the next.</a:t>
            </a:r>
          </a:p>
          <a:p>
            <a:pPr algn="just"/>
            <a:endParaRPr lang="en-ZA" sz="1400" dirty="0"/>
          </a:p>
          <a:p>
            <a:endParaRPr lang="en-ZA" dirty="0"/>
          </a:p>
        </p:txBody>
      </p:sp>
    </p:spTree>
    <p:extLst>
      <p:ext uri="{BB962C8B-B14F-4D97-AF65-F5344CB8AC3E}">
        <p14:creationId xmlns:p14="http://schemas.microsoft.com/office/powerpoint/2010/main" val="1674919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5315565" cy="1143000"/>
          </a:xfrm>
        </p:spPr>
        <p:txBody>
          <a:bodyPr/>
          <a:lstStyle/>
          <a:p>
            <a:r>
              <a:rPr lang="en-ZA" b="1" dirty="0" smtClean="0"/>
              <a:t>….</a:t>
            </a:r>
            <a:r>
              <a:rPr lang="en-ZA" sz="3600" b="1" dirty="0" smtClean="0"/>
              <a:t>Role </a:t>
            </a:r>
            <a:r>
              <a:rPr lang="en-ZA" sz="3600" b="1" dirty="0"/>
              <a:t>of South African Parliament </a:t>
            </a:r>
          </a:p>
        </p:txBody>
      </p:sp>
      <p:sp>
        <p:nvSpPr>
          <p:cNvPr id="3" name="Content Placeholder 2"/>
          <p:cNvSpPr>
            <a:spLocks noGrp="1"/>
          </p:cNvSpPr>
          <p:nvPr>
            <p:ph idx="1"/>
          </p:nvPr>
        </p:nvSpPr>
        <p:spPr>
          <a:xfrm>
            <a:off x="495300" y="1600200"/>
            <a:ext cx="8915400" cy="4838075"/>
          </a:xfrm>
        </p:spPr>
        <p:txBody>
          <a:bodyPr/>
          <a:lstStyle/>
          <a:p>
            <a:r>
              <a:rPr lang="en-ZA" sz="2000" dirty="0"/>
              <a:t>Strengthen activation frameworks to mitigate some of the inevitable adjustment costs of moving towards more globalised and technologically advanced economies by helping those workers who have been displaced by changing skills needs into a new job quickly. </a:t>
            </a:r>
          </a:p>
          <a:p>
            <a:pPr marL="0" indent="0">
              <a:buNone/>
            </a:pPr>
            <a:endParaRPr lang="en-ZA" sz="2000" dirty="0"/>
          </a:p>
          <a:p>
            <a:r>
              <a:rPr lang="en-ZA" sz="2000" dirty="0"/>
              <a:t>Promote new forms of social dialogue which allow tailored solutions to new challenges to emerge at the firm-level, while strengthening the voice of those workers who are increasingly working independently and separated by distance, language and legal </a:t>
            </a:r>
          </a:p>
          <a:p>
            <a:endParaRPr lang="en-ZA" sz="2000" dirty="0"/>
          </a:p>
          <a:p>
            <a:r>
              <a:rPr lang="en-ZA" sz="2000" dirty="0"/>
              <a:t>Developed legislations that assist in preparing the youth for future jobs by equipping them with right type of skills to successfully navigate through an ever-changing technology work environment, and give all workers the opportunity to continuously maintain their skills, upskill and/or reskill throughout their working life.</a:t>
            </a:r>
          </a:p>
          <a:p>
            <a:endParaRPr lang="en-ZA" dirty="0"/>
          </a:p>
        </p:txBody>
      </p:sp>
    </p:spTree>
    <p:extLst>
      <p:ext uri="{BB962C8B-B14F-4D97-AF65-F5344CB8AC3E}">
        <p14:creationId xmlns:p14="http://schemas.microsoft.com/office/powerpoint/2010/main" val="1397223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16766"/>
            <a:ext cx="8176510" cy="300871"/>
          </a:xfrm>
        </p:spPr>
        <p:txBody>
          <a:bodyPr/>
          <a:lstStyle/>
          <a:p>
            <a:r>
              <a:rPr lang="en-ZA" b="1" dirty="0"/>
              <a:t>Recommendation</a:t>
            </a:r>
            <a:r>
              <a:rPr lang="en-ZA" dirty="0"/>
              <a:t>s</a:t>
            </a:r>
            <a:br>
              <a:rPr lang="en-ZA" dirty="0"/>
            </a:br>
            <a:endParaRPr lang="en-ZA" dirty="0"/>
          </a:p>
        </p:txBody>
      </p:sp>
      <p:sp>
        <p:nvSpPr>
          <p:cNvPr id="3" name="Content Placeholder 2"/>
          <p:cNvSpPr>
            <a:spLocks noGrp="1"/>
          </p:cNvSpPr>
          <p:nvPr>
            <p:ph idx="1"/>
          </p:nvPr>
        </p:nvSpPr>
        <p:spPr/>
        <p:txBody>
          <a:bodyPr/>
          <a:lstStyle/>
          <a:p>
            <a:pPr algn="just">
              <a:lnSpc>
                <a:spcPct val="150000"/>
              </a:lnSpc>
              <a:spcAft>
                <a:spcPts val="0"/>
              </a:spcAft>
            </a:pPr>
            <a:r>
              <a:rPr lang="en-ZA" sz="2000" dirty="0" smtClean="0">
                <a:latin typeface="Arial" panose="020B0604020202020204" pitchFamily="34" charset="0"/>
                <a:ea typeface="Calibri" panose="020F0502020204030204" pitchFamily="34" charset="0"/>
                <a:cs typeface="Arial" panose="020B0604020202020204" pitchFamily="34" charset="0"/>
              </a:rPr>
              <a:t>Changes </a:t>
            </a:r>
            <a:r>
              <a:rPr lang="en-ZA" sz="2000" dirty="0">
                <a:latin typeface="Arial" panose="020B0604020202020204" pitchFamily="34" charset="0"/>
                <a:ea typeface="Calibri" panose="020F0502020204030204" pitchFamily="34" charset="0"/>
                <a:cs typeface="Arial" panose="020B0604020202020204" pitchFamily="34" charset="0"/>
              </a:rPr>
              <a:t>in the employment protection legislation </a:t>
            </a:r>
            <a:r>
              <a:rPr lang="en-ZA" sz="2000" dirty="0" smtClean="0">
                <a:latin typeface="Arial" panose="020B0604020202020204" pitchFamily="34" charset="0"/>
                <a:ea typeface="Calibri" panose="020F0502020204030204" pitchFamily="34" charset="0"/>
                <a:cs typeface="Arial" panose="020B0604020202020204" pitchFamily="34" charset="0"/>
              </a:rPr>
              <a:t>must be </a:t>
            </a:r>
            <a:r>
              <a:rPr lang="en-ZA" sz="2000" dirty="0">
                <a:latin typeface="Arial" panose="020B0604020202020204" pitchFamily="34" charset="0"/>
                <a:ea typeface="Calibri" panose="020F0502020204030204" pitchFamily="34" charset="0"/>
                <a:cs typeface="Arial" panose="020B0604020202020204" pitchFamily="34" charset="0"/>
              </a:rPr>
              <a:t>considered</a:t>
            </a:r>
          </a:p>
          <a:p>
            <a:pPr algn="just">
              <a:lnSpc>
                <a:spcPct val="150000"/>
              </a:lnSpc>
              <a:spcAft>
                <a:spcPts val="0"/>
              </a:spcAft>
            </a:pPr>
            <a:r>
              <a:rPr lang="en-ZA" sz="2000" dirty="0" smtClean="0">
                <a:latin typeface="Arial" panose="020B0604020202020204" pitchFamily="34" charset="0"/>
                <a:ea typeface="Calibri" panose="020F0502020204030204" pitchFamily="34" charset="0"/>
                <a:cs typeface="Arial" panose="020B0604020202020204" pitchFamily="34" charset="0"/>
              </a:rPr>
              <a:t>Training &amp; Education for labour </a:t>
            </a:r>
            <a:r>
              <a:rPr lang="en-ZA" sz="2000" dirty="0">
                <a:latin typeface="Arial" panose="020B0604020202020204" pitchFamily="34" charset="0"/>
                <a:ea typeface="Calibri" panose="020F0502020204030204" pitchFamily="34" charset="0"/>
                <a:cs typeface="Arial" panose="020B0604020202020204" pitchFamily="34" charset="0"/>
              </a:rPr>
              <a:t>Inspectorates on the new forms of employment</a:t>
            </a:r>
          </a:p>
          <a:p>
            <a:pPr algn="just">
              <a:lnSpc>
                <a:spcPct val="150000"/>
              </a:lnSpc>
              <a:spcAft>
                <a:spcPts val="0"/>
              </a:spcAft>
            </a:pPr>
            <a:r>
              <a:rPr lang="en-ZA" sz="2000" dirty="0" smtClean="0">
                <a:latin typeface="Arial" panose="020B0604020202020204" pitchFamily="34" charset="0"/>
                <a:ea typeface="Calibri" panose="020F0502020204030204" pitchFamily="34" charset="0"/>
                <a:cs typeface="Arial" panose="020B0604020202020204" pitchFamily="34" charset="0"/>
              </a:rPr>
              <a:t>Social </a:t>
            </a:r>
            <a:r>
              <a:rPr lang="en-ZA" sz="2000" dirty="0">
                <a:latin typeface="Arial" panose="020B0604020202020204" pitchFamily="34" charset="0"/>
                <a:ea typeface="Calibri" panose="020F0502020204030204" pitchFamily="34" charset="0"/>
                <a:cs typeface="Arial" panose="020B0604020202020204" pitchFamily="34" charset="0"/>
              </a:rPr>
              <a:t>Security systems have to be changed to reflect the new forms of </a:t>
            </a:r>
            <a:r>
              <a:rPr lang="en-ZA" sz="2000" dirty="0" smtClean="0">
                <a:latin typeface="Arial" panose="020B0604020202020204" pitchFamily="34" charset="0"/>
                <a:ea typeface="Calibri" panose="020F0502020204030204" pitchFamily="34" charset="0"/>
                <a:cs typeface="Arial" panose="020B0604020202020204" pitchFamily="34" charset="0"/>
              </a:rPr>
              <a:t>jobs</a:t>
            </a:r>
            <a:r>
              <a:rPr lang="en-ZA" sz="2000" dirty="0">
                <a:latin typeface="Arial" panose="020B0604020202020204" pitchFamily="34" charset="0"/>
                <a:ea typeface="Calibri" panose="020F050202020403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algn="just">
              <a:lnSpc>
                <a:spcPct val="150000"/>
              </a:lnSpc>
              <a:spcAft>
                <a:spcPts val="0"/>
              </a:spcAft>
            </a:pPr>
            <a:r>
              <a:rPr lang="en-ZA" sz="2000" dirty="0">
                <a:latin typeface="Arial" panose="020B0604020202020204" pitchFamily="34" charset="0"/>
                <a:ea typeface="Calibri" panose="020F0502020204030204" pitchFamily="34" charset="0"/>
                <a:cs typeface="Arial" panose="020B0604020202020204" pitchFamily="34" charset="0"/>
              </a:rPr>
              <a:t>Develop a tax system that caters for the new forms of jobs to ensure tax collection is maximised.</a:t>
            </a:r>
          </a:p>
          <a:p>
            <a:pPr algn="just">
              <a:lnSpc>
                <a:spcPct val="150000"/>
              </a:lnSpc>
              <a:spcAft>
                <a:spcPts val="0"/>
              </a:spcAft>
            </a:pPr>
            <a:r>
              <a:rPr lang="en-ZA" sz="2000" dirty="0" smtClean="0">
                <a:latin typeface="Arial" panose="020B0604020202020204" pitchFamily="34" charset="0"/>
                <a:ea typeface="Calibri" panose="020F0502020204030204" pitchFamily="34" charset="0"/>
                <a:cs typeface="Arial" panose="020B0604020202020204" pitchFamily="34" charset="0"/>
              </a:rPr>
              <a:t>Government </a:t>
            </a:r>
            <a:r>
              <a:rPr lang="en-ZA" sz="2000" dirty="0">
                <a:latin typeface="Arial" panose="020B0604020202020204" pitchFamily="34" charset="0"/>
                <a:ea typeface="Calibri" panose="020F0502020204030204" pitchFamily="34" charset="0"/>
                <a:cs typeface="Arial" panose="020B0604020202020204" pitchFamily="34" charset="0"/>
              </a:rPr>
              <a:t>provide sufficient funding to tertiary education and </a:t>
            </a:r>
            <a:r>
              <a:rPr lang="en-ZA" sz="2000" dirty="0" smtClean="0">
                <a:latin typeface="Arial" panose="020B0604020202020204" pitchFamily="34" charset="0"/>
                <a:ea typeface="Calibri" panose="020F0502020204030204" pitchFamily="34" charset="0"/>
                <a:cs typeface="Arial" panose="020B0604020202020204" pitchFamily="34" charset="0"/>
              </a:rPr>
              <a:t>training.</a:t>
            </a:r>
            <a:endParaRPr lang="en-ZA" sz="2000"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2254348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Conclusion</a:t>
            </a:r>
            <a:endParaRPr lang="en-ZA" b="1" dirty="0"/>
          </a:p>
        </p:txBody>
      </p:sp>
      <p:sp>
        <p:nvSpPr>
          <p:cNvPr id="3" name="Content Placeholder 2"/>
          <p:cNvSpPr>
            <a:spLocks noGrp="1"/>
          </p:cNvSpPr>
          <p:nvPr>
            <p:ph idx="1"/>
          </p:nvPr>
        </p:nvSpPr>
        <p:spPr>
          <a:xfrm>
            <a:off x="495300" y="1600200"/>
            <a:ext cx="8915400" cy="4977581"/>
          </a:xfrm>
        </p:spPr>
        <p:txBody>
          <a:bodyPr/>
          <a:lstStyle/>
          <a:p>
            <a:endParaRPr lang="en-ZA" sz="1400" dirty="0" smtClean="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Let’s conclude with the obvious: we do not know what the jobs of the future will be. We only know that, although they may have the same names, they will be very different from current </a:t>
            </a:r>
            <a:r>
              <a:rPr lang="en-ZA" sz="1600" dirty="0" smtClean="0">
                <a:latin typeface="Arial" panose="020B0604020202020204" pitchFamily="34" charset="0"/>
                <a:cs typeface="Arial" panose="020B0604020202020204" pitchFamily="34" charset="0"/>
              </a:rPr>
              <a:t>jobs.</a:t>
            </a:r>
            <a:endParaRPr lang="en-ZA" sz="1600" dirty="0">
              <a:latin typeface="Arial" panose="020B0604020202020204" pitchFamily="34" charset="0"/>
              <a:cs typeface="Arial" panose="020B0604020202020204" pitchFamily="34" charset="0"/>
            </a:endParaRPr>
          </a:p>
          <a:p>
            <a:endParaRPr lang="en-ZA" sz="1600" dirty="0" smtClean="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World </a:t>
            </a:r>
            <a:r>
              <a:rPr lang="en-ZA" sz="1600" dirty="0">
                <a:latin typeface="Arial" panose="020B0604020202020204" pitchFamily="34" charset="0"/>
                <a:cs typeface="Arial" panose="020B0604020202020204" pitchFamily="34" charset="0"/>
              </a:rPr>
              <a:t>Economic forum report on the future of jobs and skills in Africa in preparation of the Fourth Industrial </a:t>
            </a:r>
            <a:r>
              <a:rPr lang="en-ZA" sz="1600" dirty="0" smtClean="0">
                <a:latin typeface="Arial" panose="020B0604020202020204" pitchFamily="34" charset="0"/>
                <a:cs typeface="Arial" panose="020B0604020202020204" pitchFamily="34" charset="0"/>
              </a:rPr>
              <a:t>Revolution </a:t>
            </a:r>
            <a:r>
              <a:rPr lang="en-ZA" sz="1600" dirty="0">
                <a:latin typeface="Arial" panose="020B0604020202020204" pitchFamily="34" charset="0"/>
                <a:cs typeface="Arial" panose="020B0604020202020204" pitchFamily="34" charset="0"/>
              </a:rPr>
              <a:t>(2017), estimates that 41% of all work activities in South Africa are susceptible to automation. </a:t>
            </a:r>
            <a:endParaRPr lang="en-ZA" sz="1600" dirty="0" smtClean="0">
              <a:latin typeface="Arial" panose="020B0604020202020204" pitchFamily="34" charset="0"/>
              <a:cs typeface="Arial" panose="020B0604020202020204" pitchFamily="34" charset="0"/>
            </a:endParaRPr>
          </a:p>
          <a:p>
            <a:pPr marL="0" indent="0">
              <a:buNone/>
            </a:pPr>
            <a:endParaRPr lang="en-ZA" sz="1600" dirty="0">
              <a:latin typeface="Arial" panose="020B0604020202020204" pitchFamily="34" charset="0"/>
              <a:cs typeface="Arial" panose="020B0604020202020204" pitchFamily="34" charset="0"/>
            </a:endParaRPr>
          </a:p>
          <a:p>
            <a:endParaRPr lang="en-ZA" sz="1600" dirty="0" smtClean="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This digital innovation is changing profoundly the nature of work in terms of the type of jobs being created, the skills required for these jobs and the way work is organised</a:t>
            </a:r>
            <a:r>
              <a:rPr lang="en-ZA" sz="1600" dirty="0" smtClean="0">
                <a:latin typeface="Arial" panose="020B0604020202020204" pitchFamily="34" charset="0"/>
                <a:cs typeface="Arial" panose="020B0604020202020204" pitchFamily="34" charset="0"/>
              </a:rPr>
              <a:t>.</a:t>
            </a:r>
          </a:p>
          <a:p>
            <a:endParaRPr lang="en-ZA" sz="1600" dirty="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These </a:t>
            </a:r>
            <a:r>
              <a:rPr lang="en-ZA" sz="1600" dirty="0">
                <a:latin typeface="Arial" panose="020B0604020202020204" pitchFamily="34" charset="0"/>
                <a:cs typeface="Arial" panose="020B0604020202020204" pitchFamily="34" charset="0"/>
              </a:rPr>
              <a:t>trends are challenging traditional labour market and social policies and require new thinking to help navigate and shape the new world of work in ways to ensure a fair sharing of the benefits that these changes may bring while limiting their costs. </a:t>
            </a:r>
            <a:endParaRPr lang="en-ZA" sz="16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Labour </a:t>
            </a:r>
            <a:r>
              <a:rPr lang="en-ZA" sz="1600" dirty="0">
                <a:latin typeface="Arial" panose="020B0604020202020204" pitchFamily="34" charset="0"/>
                <a:cs typeface="Arial" panose="020B0604020202020204" pitchFamily="34" charset="0"/>
              </a:rPr>
              <a:t>markets will need to be made more flexible and adaptable.</a:t>
            </a:r>
          </a:p>
        </p:txBody>
      </p:sp>
    </p:spTree>
    <p:extLst>
      <p:ext uri="{BB962C8B-B14F-4D97-AF65-F5344CB8AC3E}">
        <p14:creationId xmlns:p14="http://schemas.microsoft.com/office/powerpoint/2010/main" val="1541694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1039</Words>
  <Application>Microsoft Office PowerPoint</Application>
  <PresentationFormat>A4 Paper (210x297 mm)</PresentationFormat>
  <Paragraphs>73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PGothic</vt:lpstr>
      <vt:lpstr>Arial</vt:lpstr>
      <vt:lpstr>Arial Black</vt:lpstr>
      <vt:lpstr>Arial Unicode MS</vt:lpstr>
      <vt:lpstr>Calibri</vt:lpstr>
      <vt:lpstr>Office Theme</vt:lpstr>
      <vt:lpstr>PowerPoint Presentation</vt:lpstr>
      <vt:lpstr>Background</vt:lpstr>
      <vt:lpstr>The Revolution</vt:lpstr>
      <vt:lpstr>The 4th Revolution</vt:lpstr>
      <vt:lpstr>How are develop economies preparing for the fourth industrial revolution?</vt:lpstr>
      <vt:lpstr>Role of South African Parliament </vt:lpstr>
      <vt:lpstr>….Role of South African Parliament </vt:lpstr>
      <vt:lpstr>Recommendations </vt:lpstr>
      <vt:lpstr>Conclusion</vt:lpstr>
      <vt:lpstr>PowerPoint Presentation</vt:lpstr>
    </vt:vector>
  </TitlesOfParts>
  <Company>Parliament 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Lazola  Zantsi</dc:creator>
  <cp:lastModifiedBy>Mmathapelo Mataboge (HQ)</cp:lastModifiedBy>
  <cp:revision>217</cp:revision>
  <dcterms:created xsi:type="dcterms:W3CDTF">2013-11-11T15:20:10Z</dcterms:created>
  <dcterms:modified xsi:type="dcterms:W3CDTF">2018-10-31T07:38:28Z</dcterms:modified>
</cp:coreProperties>
</file>