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76" r:id="rId3"/>
  </p:sldMasterIdLst>
  <p:notesMasterIdLst>
    <p:notesMasterId r:id="rId52"/>
  </p:notesMasterIdLst>
  <p:handoutMasterIdLst>
    <p:handoutMasterId r:id="rId53"/>
  </p:handoutMasterIdLst>
  <p:sldIdLst>
    <p:sldId id="300" r:id="rId4"/>
    <p:sldId id="482" r:id="rId5"/>
    <p:sldId id="379" r:id="rId6"/>
    <p:sldId id="411" r:id="rId7"/>
    <p:sldId id="381" r:id="rId8"/>
    <p:sldId id="382" r:id="rId9"/>
    <p:sldId id="383" r:id="rId10"/>
    <p:sldId id="427" r:id="rId11"/>
    <p:sldId id="428" r:id="rId12"/>
    <p:sldId id="414" r:id="rId13"/>
    <p:sldId id="466" r:id="rId14"/>
    <p:sldId id="415" r:id="rId15"/>
    <p:sldId id="416" r:id="rId16"/>
    <p:sldId id="467" r:id="rId17"/>
    <p:sldId id="429" r:id="rId18"/>
    <p:sldId id="417" r:id="rId19"/>
    <p:sldId id="468" r:id="rId20"/>
    <p:sldId id="431" r:id="rId21"/>
    <p:sldId id="418" r:id="rId22"/>
    <p:sldId id="469" r:id="rId23"/>
    <p:sldId id="430" r:id="rId24"/>
    <p:sldId id="419" r:id="rId25"/>
    <p:sldId id="470" r:id="rId26"/>
    <p:sldId id="420" r:id="rId27"/>
    <p:sldId id="421" r:id="rId28"/>
    <p:sldId id="463" r:id="rId29"/>
    <p:sldId id="464" r:id="rId30"/>
    <p:sldId id="465" r:id="rId31"/>
    <p:sldId id="484" r:id="rId32"/>
    <p:sldId id="412" r:id="rId33"/>
    <p:sldId id="413" r:id="rId34"/>
    <p:sldId id="424" r:id="rId35"/>
    <p:sldId id="425" r:id="rId36"/>
    <p:sldId id="432" r:id="rId37"/>
    <p:sldId id="458" r:id="rId38"/>
    <p:sldId id="471" r:id="rId39"/>
    <p:sldId id="462" r:id="rId40"/>
    <p:sldId id="472" r:id="rId41"/>
    <p:sldId id="473" r:id="rId42"/>
    <p:sldId id="474" r:id="rId43"/>
    <p:sldId id="475" r:id="rId44"/>
    <p:sldId id="476" r:id="rId45"/>
    <p:sldId id="477" r:id="rId46"/>
    <p:sldId id="478" r:id="rId47"/>
    <p:sldId id="480" r:id="rId48"/>
    <p:sldId id="481" r:id="rId49"/>
    <p:sldId id="426" r:id="rId50"/>
    <p:sldId id="485"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075FA9-765F-4A11-B6E7-7FB2EEBE67C0}">
          <p14:sldIdLst>
            <p14:sldId id="300"/>
            <p14:sldId id="482"/>
            <p14:sldId id="379"/>
            <p14:sldId id="411"/>
            <p14:sldId id="381"/>
            <p14:sldId id="382"/>
            <p14:sldId id="383"/>
            <p14:sldId id="427"/>
            <p14:sldId id="428"/>
            <p14:sldId id="414"/>
            <p14:sldId id="466"/>
            <p14:sldId id="415"/>
            <p14:sldId id="416"/>
            <p14:sldId id="467"/>
            <p14:sldId id="429"/>
            <p14:sldId id="417"/>
            <p14:sldId id="468"/>
            <p14:sldId id="431"/>
            <p14:sldId id="418"/>
            <p14:sldId id="469"/>
            <p14:sldId id="430"/>
            <p14:sldId id="419"/>
            <p14:sldId id="470"/>
            <p14:sldId id="420"/>
            <p14:sldId id="421"/>
            <p14:sldId id="463"/>
            <p14:sldId id="464"/>
            <p14:sldId id="465"/>
            <p14:sldId id="484"/>
            <p14:sldId id="412"/>
            <p14:sldId id="413"/>
            <p14:sldId id="424"/>
            <p14:sldId id="425"/>
            <p14:sldId id="432"/>
            <p14:sldId id="458"/>
            <p14:sldId id="471"/>
            <p14:sldId id="462"/>
            <p14:sldId id="472"/>
            <p14:sldId id="473"/>
            <p14:sldId id="474"/>
            <p14:sldId id="475"/>
            <p14:sldId id="476"/>
            <p14:sldId id="477"/>
            <p14:sldId id="478"/>
            <p14:sldId id="480"/>
            <p14:sldId id="481"/>
            <p14:sldId id="426"/>
            <p14:sldId id="485"/>
          </p14:sldIdLst>
        </p14:section>
      </p14:sectionLst>
    </p:ext>
    <p:ext uri="{EFAFB233-063F-42B5-8137-9DF3F51BA10A}">
      <p15:sldGuideLst xmlns:p15="http://schemas.microsoft.com/office/powerpoint/2012/main">
        <p15:guide id="1" orient="horz" pos="2148">
          <p15:clr>
            <a:srgbClr val="A4A3A4"/>
          </p15:clr>
        </p15:guide>
        <p15:guide id="2" pos="2880">
          <p15:clr>
            <a:srgbClr val="A4A3A4"/>
          </p15:clr>
        </p15:guide>
        <p15:guide id="3" pos="2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26500"/>
    <a:srgbClr val="FF4000"/>
    <a:srgbClr val="F26522"/>
    <a:srgbClr val="876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83527" autoAdjust="0"/>
  </p:normalViewPr>
  <p:slideViewPr>
    <p:cSldViewPr snapToGrid="0">
      <p:cViewPr varScale="1">
        <p:scale>
          <a:sx n="114" d="100"/>
          <a:sy n="114" d="100"/>
        </p:scale>
        <p:origin x="774" y="108"/>
      </p:cViewPr>
      <p:guideLst>
        <p:guide orient="horz" pos="2148"/>
        <p:guide pos="2880"/>
        <p:guide pos="2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Durban area: main market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D3-4A7F-A8FC-AD05A35D95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D3-4A7F-A8FC-AD05A35D9588}"/>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Gauteng</c:v>
                </c:pt>
                <c:pt idx="1">
                  <c:v>KwaZulu-Natal</c:v>
                </c:pt>
              </c:strCache>
            </c:strRef>
          </c:cat>
          <c:val>
            <c:numRef>
              <c:f>Sheet1!$B$2:$B$3</c:f>
              <c:numCache>
                <c:formatCode>0%</c:formatCode>
                <c:ptCount val="2"/>
                <c:pt idx="0">
                  <c:v>0.3</c:v>
                </c:pt>
                <c:pt idx="1">
                  <c:v>0.62</c:v>
                </c:pt>
              </c:numCache>
            </c:numRef>
          </c:val>
          <c:extLst>
            <c:ext xmlns:c16="http://schemas.microsoft.com/office/drawing/2014/chart" uri="{C3380CC4-5D6E-409C-BE32-E72D297353CC}">
              <c16:uniqueId val="{00000004-D1D3-4A7F-A8FC-AD05A35D958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118375493335512"/>
          <c:y val="0.37226754764759645"/>
          <c:w val="0.32992080693830061"/>
          <c:h val="0.40905088991219413"/>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South Coast: main market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4E9-4ADD-9C5A-C24EB5B7FC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4E9-4ADD-9C5A-C24EB5B7FC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4E9-4ADD-9C5A-C24EB5B7FC5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4E9-4ADD-9C5A-C24EB5B7FC51}"/>
              </c:ext>
            </c:extLst>
          </c:dPt>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Gauteng </c:v>
                </c:pt>
                <c:pt idx="1">
                  <c:v>KwaZulu-Natal</c:v>
                </c:pt>
                <c:pt idx="2">
                  <c:v>Mpumalanga</c:v>
                </c:pt>
                <c:pt idx="3">
                  <c:v>Western Cape</c:v>
                </c:pt>
              </c:strCache>
            </c:strRef>
          </c:cat>
          <c:val>
            <c:numRef>
              <c:f>Sheet1!$B$2:$B$5</c:f>
              <c:numCache>
                <c:formatCode>0%</c:formatCode>
                <c:ptCount val="4"/>
                <c:pt idx="0">
                  <c:v>0.14000000000000001</c:v>
                </c:pt>
                <c:pt idx="1">
                  <c:v>0.78</c:v>
                </c:pt>
                <c:pt idx="2">
                  <c:v>0.03</c:v>
                </c:pt>
                <c:pt idx="3">
                  <c:v>0.04</c:v>
                </c:pt>
              </c:numCache>
            </c:numRef>
          </c:val>
          <c:extLst>
            <c:ext xmlns:c16="http://schemas.microsoft.com/office/drawing/2014/chart" uri="{C3380CC4-5D6E-409C-BE32-E72D297353CC}">
              <c16:uniqueId val="{00000008-44E9-4ADD-9C5A-C24EB5B7FC51}"/>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75000"/>
        </a:schemeClr>
      </a:solidFill>
    </a:ln>
    <a:effectLst/>
  </c:spPr>
  <c:txPr>
    <a:bodyPr/>
    <a:lstStyle/>
    <a:p>
      <a:pPr>
        <a:defRPr sz="15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tx>
            <c:strRef>
              <c:f>Sheet1!$B$1</c:f>
              <c:strCache>
                <c:ptCount val="1"/>
                <c:pt idx="0">
                  <c:v>Domestic spending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97-49EB-B916-9B56516B20E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97-49EB-B916-9B56516B20E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197-49EB-B916-9B56516B20E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197-49EB-B916-9B56516B20E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Private vehicles</c:v>
                </c:pt>
                <c:pt idx="1">
                  <c:v>Shopping</c:v>
                </c:pt>
                <c:pt idx="2">
                  <c:v>Food and beverages</c:v>
                </c:pt>
                <c:pt idx="3">
                  <c:v>Accommodation</c:v>
                </c:pt>
              </c:strCache>
            </c:strRef>
          </c:cat>
          <c:val>
            <c:numRef>
              <c:f>Sheet1!$B$2:$B$5</c:f>
              <c:numCache>
                <c:formatCode>0%</c:formatCode>
                <c:ptCount val="4"/>
                <c:pt idx="0">
                  <c:v>0.3</c:v>
                </c:pt>
                <c:pt idx="1">
                  <c:v>0.34</c:v>
                </c:pt>
                <c:pt idx="2">
                  <c:v>0.18</c:v>
                </c:pt>
                <c:pt idx="3">
                  <c:v>0.14000000000000001</c:v>
                </c:pt>
              </c:numCache>
            </c:numRef>
          </c:val>
          <c:extLst>
            <c:ext xmlns:c16="http://schemas.microsoft.com/office/drawing/2014/chart" uri="{C3380CC4-5D6E-409C-BE32-E72D297353CC}">
              <c16:uniqueId val="{00000008-0197-49EB-B916-9B56516B20E7}"/>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660053199654732"/>
          <c:y val="0.21159235717363373"/>
          <c:w val="0.31824340477790275"/>
          <c:h val="0.78704162678878498"/>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5952864000909931"/>
          <c:y val="2.777777777777777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tx>
            <c:strRef>
              <c:f>Sheet1!$B$1</c:f>
              <c:strCache>
                <c:ptCount val="1"/>
                <c:pt idx="0">
                  <c:v>Domestic transport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EA-4F16-9AA1-9CA6E1B2BDD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AEA-4F16-9AA1-9CA6E1B2BDD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AEA-4F16-9AA1-9CA6E1B2BDD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AEA-4F16-9AA1-9CA6E1B2BDD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AEA-4F16-9AA1-9CA6E1B2BDD0}"/>
              </c:ext>
            </c:extLst>
          </c:dPt>
          <c:dLbls>
            <c:dLbl>
              <c:idx val="2"/>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9AEA-4F16-9AA1-9CA6E1B2BDD0}"/>
                </c:ext>
              </c:extLst>
            </c:dLbl>
            <c:dLbl>
              <c:idx val="3"/>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7-9AEA-4F16-9AA1-9CA6E1B2BDD0}"/>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Flights</c:v>
                </c:pt>
                <c:pt idx="1">
                  <c:v>Taxis</c:v>
                </c:pt>
                <c:pt idx="2">
                  <c:v>Personal Vehicles</c:v>
                </c:pt>
                <c:pt idx="3">
                  <c:v>Busses</c:v>
                </c:pt>
                <c:pt idx="4">
                  <c:v>Other</c:v>
                </c:pt>
              </c:strCache>
            </c:strRef>
          </c:cat>
          <c:val>
            <c:numRef>
              <c:f>Sheet1!$B$2:$B$6</c:f>
              <c:numCache>
                <c:formatCode>0%</c:formatCode>
                <c:ptCount val="5"/>
                <c:pt idx="0">
                  <c:v>0.18</c:v>
                </c:pt>
                <c:pt idx="1">
                  <c:v>0.16</c:v>
                </c:pt>
                <c:pt idx="2">
                  <c:v>0.11</c:v>
                </c:pt>
                <c:pt idx="3">
                  <c:v>0.08</c:v>
                </c:pt>
                <c:pt idx="4">
                  <c:v>0.47</c:v>
                </c:pt>
              </c:numCache>
            </c:numRef>
          </c:val>
          <c:extLst>
            <c:ext xmlns:c16="http://schemas.microsoft.com/office/drawing/2014/chart" uri="{C3380CC4-5D6E-409C-BE32-E72D297353CC}">
              <c16:uniqueId val="{0000000A-9AEA-4F16-9AA1-9CA6E1B2BDD0}"/>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161390664040712"/>
          <c:y val="0.18602449693788273"/>
          <c:w val="0.28954455146868829"/>
          <c:h val="0.7542283464566929"/>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Accommodation Type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93-41AD-81F1-6B84EA0C79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93-41AD-81F1-6B84EA0C794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93-41AD-81F1-6B84EA0C794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93-41AD-81F1-6B84EA0C7948}"/>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Friend and family</c:v>
                </c:pt>
                <c:pt idx="1">
                  <c:v>Hotels</c:v>
                </c:pt>
                <c:pt idx="2">
                  <c:v>Guesthouses</c:v>
                </c:pt>
                <c:pt idx="3">
                  <c:v>Backpackers / lodges</c:v>
                </c:pt>
              </c:strCache>
            </c:strRef>
          </c:cat>
          <c:val>
            <c:numRef>
              <c:f>Sheet1!$B$2:$B$5</c:f>
              <c:numCache>
                <c:formatCode>0%</c:formatCode>
                <c:ptCount val="4"/>
                <c:pt idx="0">
                  <c:v>0.41</c:v>
                </c:pt>
                <c:pt idx="1">
                  <c:v>0.16</c:v>
                </c:pt>
                <c:pt idx="2">
                  <c:v>7.0000000000000007E-2</c:v>
                </c:pt>
                <c:pt idx="3">
                  <c:v>0.06</c:v>
                </c:pt>
              </c:numCache>
            </c:numRef>
          </c:val>
          <c:extLst>
            <c:ext xmlns:c16="http://schemas.microsoft.com/office/drawing/2014/chart" uri="{C3380CC4-5D6E-409C-BE32-E72D297353CC}">
              <c16:uniqueId val="{00000008-2093-41AD-81F1-6B84EA0C794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249635462233888"/>
          <c:y val="0.25427930883639543"/>
          <c:w val="0.35667031204432781"/>
          <c:h val="0.67012139107611546"/>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Main Market in Durban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DA-49E2-87DB-94B135923D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DDA-49E2-87DB-94B135923D8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DDA-49E2-87DB-94B135923D8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DDA-49E2-87DB-94B135923D8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9F1-4D01-9E08-EE52CC4764D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9F1-4D01-9E08-EE52CC4764D7}"/>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Sheet1!$A$2:$A$7</c:f>
              <c:strCache>
                <c:ptCount val="6"/>
                <c:pt idx="0">
                  <c:v>UK</c:v>
                </c:pt>
                <c:pt idx="1">
                  <c:v>USA</c:v>
                </c:pt>
                <c:pt idx="2">
                  <c:v>Germany</c:v>
                </c:pt>
                <c:pt idx="3">
                  <c:v>Australia</c:v>
                </c:pt>
                <c:pt idx="4">
                  <c:v>Canada</c:v>
                </c:pt>
                <c:pt idx="5">
                  <c:v>Other</c:v>
                </c:pt>
              </c:strCache>
            </c:strRef>
          </c:cat>
          <c:val>
            <c:numRef>
              <c:f>Sheet1!$B$2:$B$7</c:f>
              <c:numCache>
                <c:formatCode>0%</c:formatCode>
                <c:ptCount val="6"/>
                <c:pt idx="0">
                  <c:v>0.4</c:v>
                </c:pt>
                <c:pt idx="1">
                  <c:v>0.13</c:v>
                </c:pt>
                <c:pt idx="2">
                  <c:v>0.1</c:v>
                </c:pt>
                <c:pt idx="3">
                  <c:v>7.0000000000000007E-2</c:v>
                </c:pt>
                <c:pt idx="4">
                  <c:v>7.0000000000000007E-2</c:v>
                </c:pt>
                <c:pt idx="5">
                  <c:v>0.23</c:v>
                </c:pt>
              </c:numCache>
            </c:numRef>
          </c:val>
          <c:extLst>
            <c:ext xmlns:c16="http://schemas.microsoft.com/office/drawing/2014/chart" uri="{C3380CC4-5D6E-409C-BE32-E72D297353CC}">
              <c16:uniqueId val="{00000008-5DDA-49E2-87DB-94B135923D8D}"/>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079274812870617"/>
          <c:y val="0.29623414260717407"/>
          <c:w val="0.27818873335277533"/>
          <c:h val="0.62787893700787401"/>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Main Market in the South Coast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91-470B-8278-A95A1BD81D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91-470B-8278-A95A1BD81D3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91-470B-8278-A95A1BD81D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91-470B-8278-A95A1BD81D3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591-470B-8278-A95A1BD81D3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591-470B-8278-A95A1BD81D39}"/>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Sheet1!$A$2:$A$7</c:f>
              <c:strCache>
                <c:ptCount val="6"/>
                <c:pt idx="0">
                  <c:v>Germany</c:v>
                </c:pt>
                <c:pt idx="1">
                  <c:v>UK</c:v>
                </c:pt>
                <c:pt idx="2">
                  <c:v>Netherlands</c:v>
                </c:pt>
                <c:pt idx="3">
                  <c:v>Australia</c:v>
                </c:pt>
                <c:pt idx="4">
                  <c:v>Swaziland</c:v>
                </c:pt>
                <c:pt idx="5">
                  <c:v>Other</c:v>
                </c:pt>
              </c:strCache>
            </c:strRef>
          </c:cat>
          <c:val>
            <c:numRef>
              <c:f>Sheet1!$B$2:$B$7</c:f>
              <c:numCache>
                <c:formatCode>0%</c:formatCode>
                <c:ptCount val="6"/>
                <c:pt idx="0">
                  <c:v>0.26</c:v>
                </c:pt>
                <c:pt idx="1">
                  <c:v>0.36</c:v>
                </c:pt>
                <c:pt idx="2">
                  <c:v>7.0000000000000007E-2</c:v>
                </c:pt>
                <c:pt idx="3">
                  <c:v>7.0000000000000007E-2</c:v>
                </c:pt>
                <c:pt idx="4">
                  <c:v>0.05</c:v>
                </c:pt>
                <c:pt idx="5">
                  <c:v>0.26</c:v>
                </c:pt>
              </c:numCache>
            </c:numRef>
          </c:val>
          <c:extLst>
            <c:ext xmlns:c16="http://schemas.microsoft.com/office/drawing/2014/chart" uri="{C3380CC4-5D6E-409C-BE32-E72D297353CC}">
              <c16:uniqueId val="{0000000C-C591-470B-8278-A95A1BD81D3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21410518129678"/>
          <c:y val="0.18556122692069466"/>
          <c:w val="0.31647005929814331"/>
          <c:h val="0.80793252405949256"/>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7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3748A-32B3-4A60-A485-DC576D656B58}" type="doc">
      <dgm:prSet loTypeId="urn:diagrams.loki3.com/BracketList" loCatId="list" qsTypeId="urn:microsoft.com/office/officeart/2005/8/quickstyle/simple2" qsCatId="simple" csTypeId="urn:microsoft.com/office/officeart/2005/8/colors/accent2_2" csCatId="accent2" phldr="1"/>
      <dgm:spPr/>
      <dgm:t>
        <a:bodyPr/>
        <a:lstStyle/>
        <a:p>
          <a:endParaRPr lang="en-US"/>
        </a:p>
      </dgm:t>
    </dgm:pt>
    <dgm:pt modelId="{13F81CF9-C192-4094-AEC3-D51F82123919}">
      <dgm:prSet/>
      <dgm:spPr/>
      <dgm:t>
        <a:bodyPr/>
        <a:lstStyle/>
        <a:p>
          <a:pPr rtl="0"/>
          <a:r>
            <a:rPr lang="en-ZA" b="1" dirty="0" smtClean="0"/>
            <a:t>Eastern Cape</a:t>
          </a:r>
          <a:endParaRPr lang="en-ZA" dirty="0"/>
        </a:p>
      </dgm:t>
    </dgm:pt>
    <dgm:pt modelId="{6C1462D3-8627-4EA5-87DA-819CABCDADAC}" type="parTrans" cxnId="{018DC88B-6A2E-4883-913D-4FD8E293522E}">
      <dgm:prSet/>
      <dgm:spPr/>
      <dgm:t>
        <a:bodyPr/>
        <a:lstStyle/>
        <a:p>
          <a:endParaRPr lang="en-US"/>
        </a:p>
      </dgm:t>
    </dgm:pt>
    <dgm:pt modelId="{6E59E74D-B708-4701-8D0F-C4B655AE1BC3}" type="sibTrans" cxnId="{018DC88B-6A2E-4883-913D-4FD8E293522E}">
      <dgm:prSet/>
      <dgm:spPr/>
      <dgm:t>
        <a:bodyPr/>
        <a:lstStyle/>
        <a:p>
          <a:endParaRPr lang="en-US"/>
        </a:p>
      </dgm:t>
    </dgm:pt>
    <dgm:pt modelId="{E9C57440-1D9F-4F67-9871-0BAA8DDB713F}">
      <dgm:prSet/>
      <dgm:spPr/>
      <dgm:t>
        <a:bodyPr/>
        <a:lstStyle/>
        <a:p>
          <a:pPr rtl="0"/>
          <a:r>
            <a:rPr lang="en-ZA" dirty="0" smtClean="0"/>
            <a:t>Expansion of six day hiking trail project in Port St Johns </a:t>
          </a:r>
          <a:endParaRPr lang="en-ZA" dirty="0"/>
        </a:p>
      </dgm:t>
    </dgm:pt>
    <dgm:pt modelId="{9BA9E30A-6F59-492A-A078-5A36681D7F15}" type="parTrans" cxnId="{4484984A-D736-4862-AE5D-5A6402AA4661}">
      <dgm:prSet/>
      <dgm:spPr/>
      <dgm:t>
        <a:bodyPr/>
        <a:lstStyle/>
        <a:p>
          <a:endParaRPr lang="en-US"/>
        </a:p>
      </dgm:t>
    </dgm:pt>
    <dgm:pt modelId="{2D3AF0B5-0073-4257-BD57-817FBC2BF1F8}" type="sibTrans" cxnId="{4484984A-D736-4862-AE5D-5A6402AA4661}">
      <dgm:prSet/>
      <dgm:spPr/>
      <dgm:t>
        <a:bodyPr/>
        <a:lstStyle/>
        <a:p>
          <a:endParaRPr lang="en-US"/>
        </a:p>
      </dgm:t>
    </dgm:pt>
    <dgm:pt modelId="{4C5F6FCC-5FF7-4747-B288-AC424A2B49A9}">
      <dgm:prSet/>
      <dgm:spPr/>
      <dgm:t>
        <a:bodyPr/>
        <a:lstStyle/>
        <a:p>
          <a:pPr rtl="0"/>
          <a:r>
            <a:rPr lang="en-ZA" dirty="0" smtClean="0"/>
            <a:t>Feasibility study for Port St Johns Beach Front  </a:t>
          </a:r>
          <a:endParaRPr lang="en-ZA" dirty="0"/>
        </a:p>
      </dgm:t>
    </dgm:pt>
    <dgm:pt modelId="{67DCF4A5-7335-45D0-901A-B53684C60FDC}" type="parTrans" cxnId="{FE678154-6B81-4834-90F6-E0F11D4D1633}">
      <dgm:prSet/>
      <dgm:spPr/>
      <dgm:t>
        <a:bodyPr/>
        <a:lstStyle/>
        <a:p>
          <a:endParaRPr lang="en-US"/>
        </a:p>
      </dgm:t>
    </dgm:pt>
    <dgm:pt modelId="{54C96FAB-6AC4-4CCB-81C8-55466403DB3E}" type="sibTrans" cxnId="{FE678154-6B81-4834-90F6-E0F11D4D1633}">
      <dgm:prSet/>
      <dgm:spPr/>
      <dgm:t>
        <a:bodyPr/>
        <a:lstStyle/>
        <a:p>
          <a:endParaRPr lang="en-US"/>
        </a:p>
      </dgm:t>
    </dgm:pt>
    <dgm:pt modelId="{414F95F6-5EC3-49B4-B5D2-505A65F6FA74}">
      <dgm:prSet/>
      <dgm:spPr/>
      <dgm:t>
        <a:bodyPr/>
        <a:lstStyle/>
        <a:p>
          <a:pPr rtl="0"/>
          <a:r>
            <a:rPr lang="en-ZA" dirty="0" smtClean="0"/>
            <a:t>Infrastructure upgrades and development at selected beaches</a:t>
          </a:r>
          <a:endParaRPr lang="en-ZA" dirty="0"/>
        </a:p>
      </dgm:t>
    </dgm:pt>
    <dgm:pt modelId="{1E73F60A-091D-4DC0-94F2-0F49C650821B}" type="parTrans" cxnId="{ACA626C8-D6A9-4A6B-878B-A26A04F27FE7}">
      <dgm:prSet/>
      <dgm:spPr/>
      <dgm:t>
        <a:bodyPr/>
        <a:lstStyle/>
        <a:p>
          <a:endParaRPr lang="en-US"/>
        </a:p>
      </dgm:t>
    </dgm:pt>
    <dgm:pt modelId="{54E30875-7C7B-4CE2-BEC4-B62262CDBEA4}" type="sibTrans" cxnId="{ACA626C8-D6A9-4A6B-878B-A26A04F27FE7}">
      <dgm:prSet/>
      <dgm:spPr/>
      <dgm:t>
        <a:bodyPr/>
        <a:lstStyle/>
        <a:p>
          <a:endParaRPr lang="en-US"/>
        </a:p>
      </dgm:t>
    </dgm:pt>
    <dgm:pt modelId="{8D805746-2FD6-464D-A9B4-DE24570F14B6}">
      <dgm:prSet/>
      <dgm:spPr/>
      <dgm:t>
        <a:bodyPr/>
        <a:lstStyle/>
        <a:p>
          <a:pPr rtl="0"/>
          <a:r>
            <a:rPr lang="en-ZA" dirty="0" smtClean="0"/>
            <a:t>Addo Elephant Park</a:t>
          </a:r>
          <a:endParaRPr lang="en-ZA" dirty="0"/>
        </a:p>
      </dgm:t>
    </dgm:pt>
    <dgm:pt modelId="{7B337B37-615B-4C5F-8980-9BDEED5EC3C0}" type="parTrans" cxnId="{F2612BCF-70B7-499D-AACB-52AF710B7423}">
      <dgm:prSet/>
      <dgm:spPr/>
      <dgm:t>
        <a:bodyPr/>
        <a:lstStyle/>
        <a:p>
          <a:endParaRPr lang="en-US"/>
        </a:p>
      </dgm:t>
    </dgm:pt>
    <dgm:pt modelId="{CE87FA1D-450D-4B22-A2BB-D7AE26C53465}" type="sibTrans" cxnId="{F2612BCF-70B7-499D-AACB-52AF710B7423}">
      <dgm:prSet/>
      <dgm:spPr/>
      <dgm:t>
        <a:bodyPr/>
        <a:lstStyle/>
        <a:p>
          <a:endParaRPr lang="en-US"/>
        </a:p>
      </dgm:t>
    </dgm:pt>
    <dgm:pt modelId="{D3AFB971-572D-4F27-A3B1-A215D896EDE9}">
      <dgm:prSet/>
      <dgm:spPr/>
      <dgm:t>
        <a:bodyPr/>
        <a:lstStyle/>
        <a:p>
          <a:pPr rtl="0"/>
          <a:r>
            <a:rPr lang="en-ZA" smtClean="0"/>
            <a:t>Tsitsikamma Big Tree Gateway</a:t>
          </a:r>
          <a:endParaRPr lang="en-ZA"/>
        </a:p>
      </dgm:t>
    </dgm:pt>
    <dgm:pt modelId="{28A342B3-E7E5-454B-850A-D0B415C79800}" type="parTrans" cxnId="{6DF8B8DE-72C3-4783-ACA0-9C0E9CDFD6E3}">
      <dgm:prSet/>
      <dgm:spPr/>
      <dgm:t>
        <a:bodyPr/>
        <a:lstStyle/>
        <a:p>
          <a:endParaRPr lang="en-US"/>
        </a:p>
      </dgm:t>
    </dgm:pt>
    <dgm:pt modelId="{0219197E-177B-4FCB-B997-7C9B2E16205C}" type="sibTrans" cxnId="{6DF8B8DE-72C3-4783-ACA0-9C0E9CDFD6E3}">
      <dgm:prSet/>
      <dgm:spPr/>
      <dgm:t>
        <a:bodyPr/>
        <a:lstStyle/>
        <a:p>
          <a:endParaRPr lang="en-US"/>
        </a:p>
      </dgm:t>
    </dgm:pt>
    <dgm:pt modelId="{E4D947EE-6544-4BE5-AD79-33123BC1BB30}">
      <dgm:prSet/>
      <dgm:spPr/>
      <dgm:t>
        <a:bodyPr/>
        <a:lstStyle/>
        <a:p>
          <a:pPr rtl="0"/>
          <a:r>
            <a:rPr lang="en-ZA" smtClean="0"/>
            <a:t>Port St Johns - Coffee Bay Master Plan </a:t>
          </a:r>
          <a:endParaRPr lang="en-ZA"/>
        </a:p>
      </dgm:t>
    </dgm:pt>
    <dgm:pt modelId="{70226A57-D273-4EE7-8F45-2C04A8A349DD}" type="parTrans" cxnId="{D76023B5-7CFC-469F-9D51-F572B90017FA}">
      <dgm:prSet/>
      <dgm:spPr/>
      <dgm:t>
        <a:bodyPr/>
        <a:lstStyle/>
        <a:p>
          <a:endParaRPr lang="en-US"/>
        </a:p>
      </dgm:t>
    </dgm:pt>
    <dgm:pt modelId="{3870A062-B758-49B2-A6A5-FEBA41C1A29E}" type="sibTrans" cxnId="{D76023B5-7CFC-469F-9D51-F572B90017FA}">
      <dgm:prSet/>
      <dgm:spPr/>
      <dgm:t>
        <a:bodyPr/>
        <a:lstStyle/>
        <a:p>
          <a:endParaRPr lang="en-US"/>
        </a:p>
      </dgm:t>
    </dgm:pt>
    <dgm:pt modelId="{1A71C538-9720-4672-AAE8-8E08F636F29D}">
      <dgm:prSet/>
      <dgm:spPr/>
      <dgm:t>
        <a:bodyPr/>
        <a:lstStyle/>
        <a:p>
          <a:pPr rtl="0"/>
          <a:r>
            <a:rPr lang="en-ZA" b="1" smtClean="0"/>
            <a:t>KwaZulu-Natal</a:t>
          </a:r>
          <a:endParaRPr lang="en-ZA"/>
        </a:p>
      </dgm:t>
    </dgm:pt>
    <dgm:pt modelId="{215154A9-8D41-4210-A831-8942644311A0}" type="parTrans" cxnId="{28A78E6E-1596-4987-92CC-BDBBA2E4085B}">
      <dgm:prSet/>
      <dgm:spPr/>
      <dgm:t>
        <a:bodyPr/>
        <a:lstStyle/>
        <a:p>
          <a:endParaRPr lang="en-US"/>
        </a:p>
      </dgm:t>
    </dgm:pt>
    <dgm:pt modelId="{D64E9550-B54C-45CE-B2FB-D937F6993F82}" type="sibTrans" cxnId="{28A78E6E-1596-4987-92CC-BDBBA2E4085B}">
      <dgm:prSet/>
      <dgm:spPr/>
      <dgm:t>
        <a:bodyPr/>
        <a:lstStyle/>
        <a:p>
          <a:endParaRPr lang="en-US"/>
        </a:p>
      </dgm:t>
    </dgm:pt>
    <dgm:pt modelId="{5EDCB6CF-39FC-4AB3-8C85-425F1261B893}">
      <dgm:prSet/>
      <dgm:spPr/>
      <dgm:t>
        <a:bodyPr/>
        <a:lstStyle/>
        <a:p>
          <a:pPr rtl="0"/>
          <a:r>
            <a:rPr lang="en-ZA" dirty="0" err="1" smtClean="0"/>
            <a:t>Umhlabuyalingana</a:t>
          </a:r>
          <a:r>
            <a:rPr lang="en-ZA" dirty="0" smtClean="0"/>
            <a:t> Hospitality Skills and Tourism Business Development Programme </a:t>
          </a:r>
          <a:endParaRPr lang="en-ZA" dirty="0"/>
        </a:p>
      </dgm:t>
    </dgm:pt>
    <dgm:pt modelId="{195C4C77-64BD-47C1-94B3-A16F3DA19397}" type="parTrans" cxnId="{85961BFB-8DDB-4A94-8BEC-DBC419C15778}">
      <dgm:prSet/>
      <dgm:spPr/>
      <dgm:t>
        <a:bodyPr/>
        <a:lstStyle/>
        <a:p>
          <a:endParaRPr lang="en-US"/>
        </a:p>
      </dgm:t>
    </dgm:pt>
    <dgm:pt modelId="{A8726CF1-6A6A-41CD-AEA2-173650749855}" type="sibTrans" cxnId="{85961BFB-8DDB-4A94-8BEC-DBC419C15778}">
      <dgm:prSet/>
      <dgm:spPr/>
      <dgm:t>
        <a:bodyPr/>
        <a:lstStyle/>
        <a:p>
          <a:endParaRPr lang="en-US"/>
        </a:p>
      </dgm:t>
    </dgm:pt>
    <dgm:pt modelId="{AEF240C2-2FFF-411F-ADCF-BB68C5E93CA5}">
      <dgm:prSet/>
      <dgm:spPr/>
      <dgm:t>
        <a:bodyPr/>
        <a:lstStyle/>
        <a:p>
          <a:pPr rtl="0"/>
          <a:r>
            <a:rPr lang="en-ZA" smtClean="0"/>
            <a:t>Bhanga Nek Community Camps</a:t>
          </a:r>
          <a:endParaRPr lang="en-ZA"/>
        </a:p>
      </dgm:t>
    </dgm:pt>
    <dgm:pt modelId="{CA43A0BF-6C09-412C-B629-9CF1581EFA92}" type="parTrans" cxnId="{30A21DFF-7745-45FE-AC2D-967E4C54D1A1}">
      <dgm:prSet/>
      <dgm:spPr/>
      <dgm:t>
        <a:bodyPr/>
        <a:lstStyle/>
        <a:p>
          <a:endParaRPr lang="en-US"/>
        </a:p>
      </dgm:t>
    </dgm:pt>
    <dgm:pt modelId="{0499BEAB-3848-41B8-9B71-A91C33675A17}" type="sibTrans" cxnId="{30A21DFF-7745-45FE-AC2D-967E4C54D1A1}">
      <dgm:prSet/>
      <dgm:spPr/>
      <dgm:t>
        <a:bodyPr/>
        <a:lstStyle/>
        <a:p>
          <a:endParaRPr lang="en-US"/>
        </a:p>
      </dgm:t>
    </dgm:pt>
    <dgm:pt modelId="{D7D572B3-D433-46C3-BA30-E33602547635}">
      <dgm:prSet/>
      <dgm:spPr/>
      <dgm:t>
        <a:bodyPr/>
        <a:lstStyle/>
        <a:p>
          <a:pPr rtl="0"/>
          <a:r>
            <a:rPr lang="en-ZA" b="1" smtClean="0"/>
            <a:t>Northern Cape </a:t>
          </a:r>
          <a:endParaRPr lang="en-ZA"/>
        </a:p>
      </dgm:t>
    </dgm:pt>
    <dgm:pt modelId="{0099712F-C2D5-42B5-B352-2FE7AA03348B}" type="parTrans" cxnId="{1D687791-B87D-4ACA-A2DE-A4D09049783C}">
      <dgm:prSet/>
      <dgm:spPr/>
      <dgm:t>
        <a:bodyPr/>
        <a:lstStyle/>
        <a:p>
          <a:endParaRPr lang="en-US"/>
        </a:p>
      </dgm:t>
    </dgm:pt>
    <dgm:pt modelId="{422951A2-4F87-4635-8EBA-33B5E8B1C63C}" type="sibTrans" cxnId="{1D687791-B87D-4ACA-A2DE-A4D09049783C}">
      <dgm:prSet/>
      <dgm:spPr/>
      <dgm:t>
        <a:bodyPr/>
        <a:lstStyle/>
        <a:p>
          <a:endParaRPr lang="en-US"/>
        </a:p>
      </dgm:t>
    </dgm:pt>
    <dgm:pt modelId="{09A415A1-110A-484C-BCF6-09864CD1B99B}">
      <dgm:prSet/>
      <dgm:spPr/>
      <dgm:t>
        <a:bodyPr/>
        <a:lstStyle/>
        <a:p>
          <a:pPr rtl="0"/>
          <a:r>
            <a:rPr lang="en-ZA" smtClean="0"/>
            <a:t>Orange River Mouth Master Plan </a:t>
          </a:r>
          <a:endParaRPr lang="en-ZA"/>
        </a:p>
      </dgm:t>
    </dgm:pt>
    <dgm:pt modelId="{EC59E768-7FBE-4E15-8045-9E92214C1139}" type="parTrans" cxnId="{8F5DC14C-8DB4-4E78-BF23-3139B1AC2F97}">
      <dgm:prSet/>
      <dgm:spPr/>
      <dgm:t>
        <a:bodyPr/>
        <a:lstStyle/>
        <a:p>
          <a:endParaRPr lang="en-US"/>
        </a:p>
      </dgm:t>
    </dgm:pt>
    <dgm:pt modelId="{9E46ABFE-3AE7-4B0A-9B65-F55B76E6A21A}" type="sibTrans" cxnId="{8F5DC14C-8DB4-4E78-BF23-3139B1AC2F97}">
      <dgm:prSet/>
      <dgm:spPr/>
      <dgm:t>
        <a:bodyPr/>
        <a:lstStyle/>
        <a:p>
          <a:endParaRPr lang="en-US"/>
        </a:p>
      </dgm:t>
    </dgm:pt>
    <dgm:pt modelId="{3306D22F-F255-4315-AC7D-9A1FF49B02A7}">
      <dgm:prSet/>
      <dgm:spPr/>
      <dgm:t>
        <a:bodyPr/>
        <a:lstStyle/>
        <a:p>
          <a:pPr rtl="0"/>
          <a:r>
            <a:rPr lang="en-ZA" dirty="0" smtClean="0"/>
            <a:t>Concept development for </a:t>
          </a:r>
          <a:r>
            <a:rPr lang="en-ZA" dirty="0" err="1" smtClean="0"/>
            <a:t>Hondeklipbaai</a:t>
          </a:r>
          <a:r>
            <a:rPr lang="en-ZA" dirty="0" smtClean="0"/>
            <a:t> and McDougall’s Bay Campsites</a:t>
          </a:r>
          <a:endParaRPr lang="en-ZA" dirty="0"/>
        </a:p>
      </dgm:t>
    </dgm:pt>
    <dgm:pt modelId="{045093AE-1172-4AA6-A2EB-F4E2AE1B5EFE}" type="parTrans" cxnId="{890D84FE-D62A-4567-B960-61B4016ED855}">
      <dgm:prSet/>
      <dgm:spPr/>
      <dgm:t>
        <a:bodyPr/>
        <a:lstStyle/>
        <a:p>
          <a:endParaRPr lang="en-US"/>
        </a:p>
      </dgm:t>
    </dgm:pt>
    <dgm:pt modelId="{E895AF3E-B576-4189-9B9A-EB3F7AD1CE1D}" type="sibTrans" cxnId="{890D84FE-D62A-4567-B960-61B4016ED855}">
      <dgm:prSet/>
      <dgm:spPr/>
      <dgm:t>
        <a:bodyPr/>
        <a:lstStyle/>
        <a:p>
          <a:endParaRPr lang="en-US"/>
        </a:p>
      </dgm:t>
    </dgm:pt>
    <dgm:pt modelId="{40302D48-42A0-4A80-9E3B-61B25AB8187E}">
      <dgm:prSet/>
      <dgm:spPr/>
      <dgm:t>
        <a:bodyPr/>
        <a:lstStyle/>
        <a:p>
          <a:pPr rtl="0"/>
          <a:r>
            <a:rPr lang="en-ZA" smtClean="0"/>
            <a:t>Feasibility Study for Northern Cape coastal aviation infrastructure</a:t>
          </a:r>
          <a:endParaRPr lang="en-ZA"/>
        </a:p>
      </dgm:t>
    </dgm:pt>
    <dgm:pt modelId="{B24759FF-D1A4-4F00-A852-FA6A4A279422}" type="parTrans" cxnId="{AF5DE8E6-6D67-4607-B4B2-55A0BA7F6F65}">
      <dgm:prSet/>
      <dgm:spPr/>
      <dgm:t>
        <a:bodyPr/>
        <a:lstStyle/>
        <a:p>
          <a:endParaRPr lang="en-US"/>
        </a:p>
      </dgm:t>
    </dgm:pt>
    <dgm:pt modelId="{08650140-784E-4738-85EC-FE2EABB06BC5}" type="sibTrans" cxnId="{AF5DE8E6-6D67-4607-B4B2-55A0BA7F6F65}">
      <dgm:prSet/>
      <dgm:spPr/>
      <dgm:t>
        <a:bodyPr/>
        <a:lstStyle/>
        <a:p>
          <a:endParaRPr lang="en-US"/>
        </a:p>
      </dgm:t>
    </dgm:pt>
    <dgm:pt modelId="{DAC4B10D-2DA4-40EA-A65B-35BEFC9B4E2E}">
      <dgm:prSet/>
      <dgm:spPr/>
      <dgm:t>
        <a:bodyPr/>
        <a:lstStyle/>
        <a:p>
          <a:pPr rtl="0"/>
          <a:r>
            <a:rPr lang="en-ZA" smtClean="0"/>
            <a:t>Concept development for Kleinzee Beach Precinct </a:t>
          </a:r>
          <a:endParaRPr lang="en-ZA"/>
        </a:p>
      </dgm:t>
    </dgm:pt>
    <dgm:pt modelId="{92FE1714-F93D-4058-B7C9-74B88DA1E3A4}" type="parTrans" cxnId="{6EF0DEB5-B9F7-4DDE-A318-E3E1346AF8D8}">
      <dgm:prSet/>
      <dgm:spPr/>
      <dgm:t>
        <a:bodyPr/>
        <a:lstStyle/>
        <a:p>
          <a:endParaRPr lang="en-US"/>
        </a:p>
      </dgm:t>
    </dgm:pt>
    <dgm:pt modelId="{FB2746FC-86DE-4F24-8960-005126A1D2D9}" type="sibTrans" cxnId="{6EF0DEB5-B9F7-4DDE-A318-E3E1346AF8D8}">
      <dgm:prSet/>
      <dgm:spPr/>
      <dgm:t>
        <a:bodyPr/>
        <a:lstStyle/>
        <a:p>
          <a:endParaRPr lang="en-US"/>
        </a:p>
      </dgm:t>
    </dgm:pt>
    <dgm:pt modelId="{204C2CD8-9103-4772-80E6-EB31BAA34E08}">
      <dgm:prSet/>
      <dgm:spPr/>
      <dgm:t>
        <a:bodyPr/>
        <a:lstStyle/>
        <a:p>
          <a:pPr rtl="0"/>
          <a:r>
            <a:rPr lang="en-ZA" smtClean="0"/>
            <a:t>Hondeklipbaai - Port Nolloth Master Plan </a:t>
          </a:r>
          <a:endParaRPr lang="en-ZA"/>
        </a:p>
      </dgm:t>
    </dgm:pt>
    <dgm:pt modelId="{ABD24AA2-451A-4C1E-A3D4-5D124F9AAF19}" type="parTrans" cxnId="{DC4BE4B0-7C52-45E7-A96A-7E914DF54CA6}">
      <dgm:prSet/>
      <dgm:spPr/>
      <dgm:t>
        <a:bodyPr/>
        <a:lstStyle/>
        <a:p>
          <a:endParaRPr lang="en-US"/>
        </a:p>
      </dgm:t>
    </dgm:pt>
    <dgm:pt modelId="{23735E34-B0B0-42D5-87EF-A338A90696E5}" type="sibTrans" cxnId="{DC4BE4B0-7C52-45E7-A96A-7E914DF54CA6}">
      <dgm:prSet/>
      <dgm:spPr/>
      <dgm:t>
        <a:bodyPr/>
        <a:lstStyle/>
        <a:p>
          <a:endParaRPr lang="en-US"/>
        </a:p>
      </dgm:t>
    </dgm:pt>
    <dgm:pt modelId="{33F32636-DEB0-4450-8CEC-A20F2D0711BF}">
      <dgm:prSet/>
      <dgm:spPr/>
      <dgm:t>
        <a:bodyPr/>
        <a:lstStyle/>
        <a:p>
          <a:pPr rtl="0"/>
          <a:r>
            <a:rPr lang="en-ZA" b="1" smtClean="0"/>
            <a:t>Western Cape </a:t>
          </a:r>
          <a:endParaRPr lang="en-ZA"/>
        </a:p>
      </dgm:t>
    </dgm:pt>
    <dgm:pt modelId="{FECD9AB2-7575-49B8-BEBE-BF1DDAB39CC9}" type="parTrans" cxnId="{06ECD109-A676-444D-B421-C82FA0059F3C}">
      <dgm:prSet/>
      <dgm:spPr/>
      <dgm:t>
        <a:bodyPr/>
        <a:lstStyle/>
        <a:p>
          <a:endParaRPr lang="en-US"/>
        </a:p>
      </dgm:t>
    </dgm:pt>
    <dgm:pt modelId="{3938FEF6-C063-4504-8C6C-A74DE5FF7947}" type="sibTrans" cxnId="{06ECD109-A676-444D-B421-C82FA0059F3C}">
      <dgm:prSet/>
      <dgm:spPr/>
      <dgm:t>
        <a:bodyPr/>
        <a:lstStyle/>
        <a:p>
          <a:endParaRPr lang="en-US"/>
        </a:p>
      </dgm:t>
    </dgm:pt>
    <dgm:pt modelId="{37C4EB55-6C11-4B0F-B9C8-DD876EA3187D}">
      <dgm:prSet/>
      <dgm:spPr/>
      <dgm:t>
        <a:bodyPr/>
        <a:lstStyle/>
        <a:p>
          <a:pPr rtl="0"/>
          <a:r>
            <a:rPr lang="en-ZA" smtClean="0"/>
            <a:t>Goukamma Nature Reserve </a:t>
          </a:r>
          <a:endParaRPr lang="en-ZA"/>
        </a:p>
      </dgm:t>
    </dgm:pt>
    <dgm:pt modelId="{2C92B282-E4B3-45F3-8DD9-15ADE24F2289}" type="parTrans" cxnId="{72CEC124-7098-4288-A843-F8390E7AC1CF}">
      <dgm:prSet/>
      <dgm:spPr/>
      <dgm:t>
        <a:bodyPr/>
        <a:lstStyle/>
        <a:p>
          <a:endParaRPr lang="en-US"/>
        </a:p>
      </dgm:t>
    </dgm:pt>
    <dgm:pt modelId="{CD01A1A4-121C-49F0-A94B-9D927BE90714}" type="sibTrans" cxnId="{72CEC124-7098-4288-A843-F8390E7AC1CF}">
      <dgm:prSet/>
      <dgm:spPr/>
      <dgm:t>
        <a:bodyPr/>
        <a:lstStyle/>
        <a:p>
          <a:endParaRPr lang="en-US"/>
        </a:p>
      </dgm:t>
    </dgm:pt>
    <dgm:pt modelId="{977A8A26-6924-473C-886B-D24FD8734BCC}">
      <dgm:prSet/>
      <dgm:spPr/>
      <dgm:t>
        <a:bodyPr/>
        <a:lstStyle/>
        <a:p>
          <a:pPr rtl="0"/>
          <a:r>
            <a:rPr lang="en-ZA" smtClean="0"/>
            <a:t>Tourism precinct plan for Khayelitsha </a:t>
          </a:r>
          <a:endParaRPr lang="en-ZA"/>
        </a:p>
      </dgm:t>
    </dgm:pt>
    <dgm:pt modelId="{AA583293-F72E-4421-95E6-09C5D9FF9E7E}" type="parTrans" cxnId="{D597D594-FAA4-4B77-B60E-2C45AACE1AD4}">
      <dgm:prSet/>
      <dgm:spPr/>
      <dgm:t>
        <a:bodyPr/>
        <a:lstStyle/>
        <a:p>
          <a:endParaRPr lang="en-US"/>
        </a:p>
      </dgm:t>
    </dgm:pt>
    <dgm:pt modelId="{84E741E6-CD9C-4EE3-996B-1A3D72F7C8DA}" type="sibTrans" cxnId="{D597D594-FAA4-4B77-B60E-2C45AACE1AD4}">
      <dgm:prSet/>
      <dgm:spPr/>
      <dgm:t>
        <a:bodyPr/>
        <a:lstStyle/>
        <a:p>
          <a:endParaRPr lang="en-US"/>
        </a:p>
      </dgm:t>
    </dgm:pt>
    <dgm:pt modelId="{EBAEE85D-0F59-4A04-BAB6-17398596E692}" type="pres">
      <dgm:prSet presAssocID="{FE13748A-32B3-4A60-A485-DC576D656B58}" presName="Name0" presStyleCnt="0">
        <dgm:presLayoutVars>
          <dgm:dir/>
          <dgm:animLvl val="lvl"/>
          <dgm:resizeHandles val="exact"/>
        </dgm:presLayoutVars>
      </dgm:prSet>
      <dgm:spPr/>
      <dgm:t>
        <a:bodyPr/>
        <a:lstStyle/>
        <a:p>
          <a:endParaRPr lang="en-US"/>
        </a:p>
      </dgm:t>
    </dgm:pt>
    <dgm:pt modelId="{AC2AB6F5-2479-4F5F-9D15-D6D0D11016F0}" type="pres">
      <dgm:prSet presAssocID="{13F81CF9-C192-4094-AEC3-D51F82123919}" presName="linNode" presStyleCnt="0"/>
      <dgm:spPr/>
    </dgm:pt>
    <dgm:pt modelId="{2C13F159-DA6C-4D23-A447-8EB62F706EBC}" type="pres">
      <dgm:prSet presAssocID="{13F81CF9-C192-4094-AEC3-D51F82123919}" presName="parTx" presStyleLbl="revTx" presStyleIdx="0" presStyleCnt="4">
        <dgm:presLayoutVars>
          <dgm:chMax val="1"/>
          <dgm:bulletEnabled val="1"/>
        </dgm:presLayoutVars>
      </dgm:prSet>
      <dgm:spPr/>
      <dgm:t>
        <a:bodyPr/>
        <a:lstStyle/>
        <a:p>
          <a:endParaRPr lang="en-US"/>
        </a:p>
      </dgm:t>
    </dgm:pt>
    <dgm:pt modelId="{1CC43B8C-23DF-4FC6-9988-E494AD26D6AE}" type="pres">
      <dgm:prSet presAssocID="{13F81CF9-C192-4094-AEC3-D51F82123919}" presName="bracket" presStyleLbl="parChTrans1D1" presStyleIdx="0" presStyleCnt="4"/>
      <dgm:spPr/>
    </dgm:pt>
    <dgm:pt modelId="{96A329AA-2660-488E-9C15-914F759A8F94}" type="pres">
      <dgm:prSet presAssocID="{13F81CF9-C192-4094-AEC3-D51F82123919}" presName="spH" presStyleCnt="0"/>
      <dgm:spPr/>
    </dgm:pt>
    <dgm:pt modelId="{8975B3F3-606D-4D9E-B2A9-A926242F1FC6}" type="pres">
      <dgm:prSet presAssocID="{13F81CF9-C192-4094-AEC3-D51F82123919}" presName="desTx" presStyleLbl="node1" presStyleIdx="0" presStyleCnt="4">
        <dgm:presLayoutVars>
          <dgm:bulletEnabled val="1"/>
        </dgm:presLayoutVars>
      </dgm:prSet>
      <dgm:spPr/>
      <dgm:t>
        <a:bodyPr/>
        <a:lstStyle/>
        <a:p>
          <a:endParaRPr lang="en-US"/>
        </a:p>
      </dgm:t>
    </dgm:pt>
    <dgm:pt modelId="{AC544C46-E11A-4068-B4A3-CC3660561C78}" type="pres">
      <dgm:prSet presAssocID="{6E59E74D-B708-4701-8D0F-C4B655AE1BC3}" presName="spV" presStyleCnt="0"/>
      <dgm:spPr/>
    </dgm:pt>
    <dgm:pt modelId="{77EE4E76-BF60-4F33-8EAD-F1AD82EC0F19}" type="pres">
      <dgm:prSet presAssocID="{1A71C538-9720-4672-AAE8-8E08F636F29D}" presName="linNode" presStyleCnt="0"/>
      <dgm:spPr/>
    </dgm:pt>
    <dgm:pt modelId="{8FE8D42E-E248-4703-B543-82D64F372C4A}" type="pres">
      <dgm:prSet presAssocID="{1A71C538-9720-4672-AAE8-8E08F636F29D}" presName="parTx" presStyleLbl="revTx" presStyleIdx="1" presStyleCnt="4">
        <dgm:presLayoutVars>
          <dgm:chMax val="1"/>
          <dgm:bulletEnabled val="1"/>
        </dgm:presLayoutVars>
      </dgm:prSet>
      <dgm:spPr/>
      <dgm:t>
        <a:bodyPr/>
        <a:lstStyle/>
        <a:p>
          <a:endParaRPr lang="en-US"/>
        </a:p>
      </dgm:t>
    </dgm:pt>
    <dgm:pt modelId="{23E7B29A-DC0C-4B12-8B13-F4638C15B4FA}" type="pres">
      <dgm:prSet presAssocID="{1A71C538-9720-4672-AAE8-8E08F636F29D}" presName="bracket" presStyleLbl="parChTrans1D1" presStyleIdx="1" presStyleCnt="4"/>
      <dgm:spPr/>
    </dgm:pt>
    <dgm:pt modelId="{30AC4618-C291-4DB1-AD9E-AF6491741B79}" type="pres">
      <dgm:prSet presAssocID="{1A71C538-9720-4672-AAE8-8E08F636F29D}" presName="spH" presStyleCnt="0"/>
      <dgm:spPr/>
    </dgm:pt>
    <dgm:pt modelId="{917A128E-24A2-4C9B-B3AC-118EC1C76E69}" type="pres">
      <dgm:prSet presAssocID="{1A71C538-9720-4672-AAE8-8E08F636F29D}" presName="desTx" presStyleLbl="node1" presStyleIdx="1" presStyleCnt="4">
        <dgm:presLayoutVars>
          <dgm:bulletEnabled val="1"/>
        </dgm:presLayoutVars>
      </dgm:prSet>
      <dgm:spPr/>
      <dgm:t>
        <a:bodyPr/>
        <a:lstStyle/>
        <a:p>
          <a:endParaRPr lang="en-US"/>
        </a:p>
      </dgm:t>
    </dgm:pt>
    <dgm:pt modelId="{81311CE0-E21B-449F-A391-D026C2FA5DFB}" type="pres">
      <dgm:prSet presAssocID="{D64E9550-B54C-45CE-B2FB-D937F6993F82}" presName="spV" presStyleCnt="0"/>
      <dgm:spPr/>
    </dgm:pt>
    <dgm:pt modelId="{6A7449CE-EC01-48A2-8115-F6E4C13FC008}" type="pres">
      <dgm:prSet presAssocID="{D7D572B3-D433-46C3-BA30-E33602547635}" presName="linNode" presStyleCnt="0"/>
      <dgm:spPr/>
    </dgm:pt>
    <dgm:pt modelId="{66819A96-0D60-4EE0-8F24-5438F40F1ED3}" type="pres">
      <dgm:prSet presAssocID="{D7D572B3-D433-46C3-BA30-E33602547635}" presName="parTx" presStyleLbl="revTx" presStyleIdx="2" presStyleCnt="4">
        <dgm:presLayoutVars>
          <dgm:chMax val="1"/>
          <dgm:bulletEnabled val="1"/>
        </dgm:presLayoutVars>
      </dgm:prSet>
      <dgm:spPr/>
      <dgm:t>
        <a:bodyPr/>
        <a:lstStyle/>
        <a:p>
          <a:endParaRPr lang="en-US"/>
        </a:p>
      </dgm:t>
    </dgm:pt>
    <dgm:pt modelId="{1317F4D1-62C0-4207-9678-CCF537C20D61}" type="pres">
      <dgm:prSet presAssocID="{D7D572B3-D433-46C3-BA30-E33602547635}" presName="bracket" presStyleLbl="parChTrans1D1" presStyleIdx="2" presStyleCnt="4"/>
      <dgm:spPr/>
    </dgm:pt>
    <dgm:pt modelId="{D382803A-C789-4ABD-813C-B04AA6049FB1}" type="pres">
      <dgm:prSet presAssocID="{D7D572B3-D433-46C3-BA30-E33602547635}" presName="spH" presStyleCnt="0"/>
      <dgm:spPr/>
    </dgm:pt>
    <dgm:pt modelId="{F4FE1DB2-B38D-459E-A8E3-1A8D3FC0A1B7}" type="pres">
      <dgm:prSet presAssocID="{D7D572B3-D433-46C3-BA30-E33602547635}" presName="desTx" presStyleLbl="node1" presStyleIdx="2" presStyleCnt="4">
        <dgm:presLayoutVars>
          <dgm:bulletEnabled val="1"/>
        </dgm:presLayoutVars>
      </dgm:prSet>
      <dgm:spPr/>
      <dgm:t>
        <a:bodyPr/>
        <a:lstStyle/>
        <a:p>
          <a:endParaRPr lang="en-US"/>
        </a:p>
      </dgm:t>
    </dgm:pt>
    <dgm:pt modelId="{456A6B50-2BF9-439C-82A3-0F29142FE7A5}" type="pres">
      <dgm:prSet presAssocID="{422951A2-4F87-4635-8EBA-33B5E8B1C63C}" presName="spV" presStyleCnt="0"/>
      <dgm:spPr/>
    </dgm:pt>
    <dgm:pt modelId="{47AA16A8-56F8-46AA-B60B-0A98DE52443B}" type="pres">
      <dgm:prSet presAssocID="{33F32636-DEB0-4450-8CEC-A20F2D0711BF}" presName="linNode" presStyleCnt="0"/>
      <dgm:spPr/>
    </dgm:pt>
    <dgm:pt modelId="{CF3AD0BE-4FB0-4339-B9E4-71BCC14A07B6}" type="pres">
      <dgm:prSet presAssocID="{33F32636-DEB0-4450-8CEC-A20F2D0711BF}" presName="parTx" presStyleLbl="revTx" presStyleIdx="3" presStyleCnt="4">
        <dgm:presLayoutVars>
          <dgm:chMax val="1"/>
          <dgm:bulletEnabled val="1"/>
        </dgm:presLayoutVars>
      </dgm:prSet>
      <dgm:spPr/>
      <dgm:t>
        <a:bodyPr/>
        <a:lstStyle/>
        <a:p>
          <a:endParaRPr lang="en-US"/>
        </a:p>
      </dgm:t>
    </dgm:pt>
    <dgm:pt modelId="{91B783A2-8328-4695-9C68-100CDD10DD88}" type="pres">
      <dgm:prSet presAssocID="{33F32636-DEB0-4450-8CEC-A20F2D0711BF}" presName="bracket" presStyleLbl="parChTrans1D1" presStyleIdx="3" presStyleCnt="4"/>
      <dgm:spPr/>
    </dgm:pt>
    <dgm:pt modelId="{DD803234-2E4A-4ACA-BA1B-1DA182E0884F}" type="pres">
      <dgm:prSet presAssocID="{33F32636-DEB0-4450-8CEC-A20F2D0711BF}" presName="spH" presStyleCnt="0"/>
      <dgm:spPr/>
    </dgm:pt>
    <dgm:pt modelId="{8CABAB64-1D3A-45C6-AC44-EA37B0E718C2}" type="pres">
      <dgm:prSet presAssocID="{33F32636-DEB0-4450-8CEC-A20F2D0711BF}" presName="desTx" presStyleLbl="node1" presStyleIdx="3" presStyleCnt="4">
        <dgm:presLayoutVars>
          <dgm:bulletEnabled val="1"/>
        </dgm:presLayoutVars>
      </dgm:prSet>
      <dgm:spPr/>
      <dgm:t>
        <a:bodyPr/>
        <a:lstStyle/>
        <a:p>
          <a:endParaRPr lang="en-US"/>
        </a:p>
      </dgm:t>
    </dgm:pt>
  </dgm:ptLst>
  <dgm:cxnLst>
    <dgm:cxn modelId="{8F87B91F-D7D8-4085-9D1A-3756F1F59330}" type="presOf" srcId="{D7D572B3-D433-46C3-BA30-E33602547635}" destId="{66819A96-0D60-4EE0-8F24-5438F40F1ED3}" srcOrd="0" destOrd="0" presId="urn:diagrams.loki3.com/BracketList"/>
    <dgm:cxn modelId="{6EF0DEB5-B9F7-4DDE-A318-E3E1346AF8D8}" srcId="{D7D572B3-D433-46C3-BA30-E33602547635}" destId="{DAC4B10D-2DA4-40EA-A65B-35BEFC9B4E2E}" srcOrd="3" destOrd="0" parTransId="{92FE1714-F93D-4058-B7C9-74B88DA1E3A4}" sibTransId="{FB2746FC-86DE-4F24-8960-005126A1D2D9}"/>
    <dgm:cxn modelId="{F788FA96-DEF5-44AB-BDED-DD0AB2A6A01A}" type="presOf" srcId="{8D805746-2FD6-464D-A9B4-DE24570F14B6}" destId="{8975B3F3-606D-4D9E-B2A9-A926242F1FC6}" srcOrd="0" destOrd="3" presId="urn:diagrams.loki3.com/BracketList"/>
    <dgm:cxn modelId="{6DF8B8DE-72C3-4783-ACA0-9C0E9CDFD6E3}" srcId="{13F81CF9-C192-4094-AEC3-D51F82123919}" destId="{D3AFB971-572D-4F27-A3B1-A215D896EDE9}" srcOrd="4" destOrd="0" parTransId="{28A342B3-E7E5-454B-850A-D0B415C79800}" sibTransId="{0219197E-177B-4FCB-B997-7C9B2E16205C}"/>
    <dgm:cxn modelId="{677E5AE1-E68F-46BD-B5DF-EBC6BB5D34C3}" type="presOf" srcId="{D3AFB971-572D-4F27-A3B1-A215D896EDE9}" destId="{8975B3F3-606D-4D9E-B2A9-A926242F1FC6}" srcOrd="0" destOrd="4" presId="urn:diagrams.loki3.com/BracketList"/>
    <dgm:cxn modelId="{FE678154-6B81-4834-90F6-E0F11D4D1633}" srcId="{13F81CF9-C192-4094-AEC3-D51F82123919}" destId="{4C5F6FCC-5FF7-4747-B288-AC424A2B49A9}" srcOrd="1" destOrd="0" parTransId="{67DCF4A5-7335-45D0-901A-B53684C60FDC}" sibTransId="{54C96FAB-6AC4-4CCB-81C8-55466403DB3E}"/>
    <dgm:cxn modelId="{1D687791-B87D-4ACA-A2DE-A4D09049783C}" srcId="{FE13748A-32B3-4A60-A485-DC576D656B58}" destId="{D7D572B3-D433-46C3-BA30-E33602547635}" srcOrd="2" destOrd="0" parTransId="{0099712F-C2D5-42B5-B352-2FE7AA03348B}" sibTransId="{422951A2-4F87-4635-8EBA-33B5E8B1C63C}"/>
    <dgm:cxn modelId="{30A21DFF-7745-45FE-AC2D-967E4C54D1A1}" srcId="{1A71C538-9720-4672-AAE8-8E08F636F29D}" destId="{AEF240C2-2FFF-411F-ADCF-BB68C5E93CA5}" srcOrd="1" destOrd="0" parTransId="{CA43A0BF-6C09-412C-B629-9CF1581EFA92}" sibTransId="{0499BEAB-3848-41B8-9B71-A91C33675A17}"/>
    <dgm:cxn modelId="{4484984A-D736-4862-AE5D-5A6402AA4661}" srcId="{13F81CF9-C192-4094-AEC3-D51F82123919}" destId="{E9C57440-1D9F-4F67-9871-0BAA8DDB713F}" srcOrd="0" destOrd="0" parTransId="{9BA9E30A-6F59-492A-A078-5A36681D7F15}" sibTransId="{2D3AF0B5-0073-4257-BD57-817FBC2BF1F8}"/>
    <dgm:cxn modelId="{72CEC124-7098-4288-A843-F8390E7AC1CF}" srcId="{33F32636-DEB0-4450-8CEC-A20F2D0711BF}" destId="{37C4EB55-6C11-4B0F-B9C8-DD876EA3187D}" srcOrd="0" destOrd="0" parTransId="{2C92B282-E4B3-45F3-8DD9-15ADE24F2289}" sibTransId="{CD01A1A4-121C-49F0-A94B-9D927BE90714}"/>
    <dgm:cxn modelId="{6F1057E4-8AD4-4DDC-A3B6-365F3581E284}" type="presOf" srcId="{414F95F6-5EC3-49B4-B5D2-505A65F6FA74}" destId="{8975B3F3-606D-4D9E-B2A9-A926242F1FC6}" srcOrd="0" destOrd="2" presId="urn:diagrams.loki3.com/BracketList"/>
    <dgm:cxn modelId="{28A78E6E-1596-4987-92CC-BDBBA2E4085B}" srcId="{FE13748A-32B3-4A60-A485-DC576D656B58}" destId="{1A71C538-9720-4672-AAE8-8E08F636F29D}" srcOrd="1" destOrd="0" parTransId="{215154A9-8D41-4210-A831-8942644311A0}" sibTransId="{D64E9550-B54C-45CE-B2FB-D937F6993F82}"/>
    <dgm:cxn modelId="{2564A77C-6B3D-4C25-B19B-D428C5C6213C}" type="presOf" srcId="{AEF240C2-2FFF-411F-ADCF-BB68C5E93CA5}" destId="{917A128E-24A2-4C9B-B3AC-118EC1C76E69}" srcOrd="0" destOrd="1" presId="urn:diagrams.loki3.com/BracketList"/>
    <dgm:cxn modelId="{ACA626C8-D6A9-4A6B-878B-A26A04F27FE7}" srcId="{13F81CF9-C192-4094-AEC3-D51F82123919}" destId="{414F95F6-5EC3-49B4-B5D2-505A65F6FA74}" srcOrd="2" destOrd="0" parTransId="{1E73F60A-091D-4DC0-94F2-0F49C650821B}" sibTransId="{54E30875-7C7B-4CE2-BEC4-B62262CDBEA4}"/>
    <dgm:cxn modelId="{AF3EDB52-10AB-4FF5-98A8-EA4BABD03FFC}" type="presOf" srcId="{09A415A1-110A-484C-BCF6-09864CD1B99B}" destId="{F4FE1DB2-B38D-459E-A8E3-1A8D3FC0A1B7}" srcOrd="0" destOrd="0" presId="urn:diagrams.loki3.com/BracketList"/>
    <dgm:cxn modelId="{D76023B5-7CFC-469F-9D51-F572B90017FA}" srcId="{13F81CF9-C192-4094-AEC3-D51F82123919}" destId="{E4D947EE-6544-4BE5-AD79-33123BC1BB30}" srcOrd="5" destOrd="0" parTransId="{70226A57-D273-4EE7-8F45-2C04A8A349DD}" sibTransId="{3870A062-B758-49B2-A6A5-FEBA41C1A29E}"/>
    <dgm:cxn modelId="{DC4BE4B0-7C52-45E7-A96A-7E914DF54CA6}" srcId="{D7D572B3-D433-46C3-BA30-E33602547635}" destId="{204C2CD8-9103-4772-80E6-EB31BAA34E08}" srcOrd="4" destOrd="0" parTransId="{ABD24AA2-451A-4C1E-A3D4-5D124F9AAF19}" sibTransId="{23735E34-B0B0-42D5-87EF-A338A90696E5}"/>
    <dgm:cxn modelId="{D597D594-FAA4-4B77-B60E-2C45AACE1AD4}" srcId="{33F32636-DEB0-4450-8CEC-A20F2D0711BF}" destId="{977A8A26-6924-473C-886B-D24FD8734BCC}" srcOrd="1" destOrd="0" parTransId="{AA583293-F72E-4421-95E6-09C5D9FF9E7E}" sibTransId="{84E741E6-CD9C-4EE3-996B-1A3D72F7C8DA}"/>
    <dgm:cxn modelId="{848EC060-CAFB-4909-88BB-3E2B8893CED8}" type="presOf" srcId="{3306D22F-F255-4315-AC7D-9A1FF49B02A7}" destId="{F4FE1DB2-B38D-459E-A8E3-1A8D3FC0A1B7}" srcOrd="0" destOrd="1" presId="urn:diagrams.loki3.com/BracketList"/>
    <dgm:cxn modelId="{53E48F66-6008-42DF-8999-30EAEE25DF5E}" type="presOf" srcId="{E9C57440-1D9F-4F67-9871-0BAA8DDB713F}" destId="{8975B3F3-606D-4D9E-B2A9-A926242F1FC6}" srcOrd="0" destOrd="0" presId="urn:diagrams.loki3.com/BracketList"/>
    <dgm:cxn modelId="{A7B469CD-D692-41C6-AED0-9B0E3081CD0D}" type="presOf" srcId="{13F81CF9-C192-4094-AEC3-D51F82123919}" destId="{2C13F159-DA6C-4D23-A447-8EB62F706EBC}" srcOrd="0" destOrd="0" presId="urn:diagrams.loki3.com/BracketList"/>
    <dgm:cxn modelId="{06ECD109-A676-444D-B421-C82FA0059F3C}" srcId="{FE13748A-32B3-4A60-A485-DC576D656B58}" destId="{33F32636-DEB0-4450-8CEC-A20F2D0711BF}" srcOrd="3" destOrd="0" parTransId="{FECD9AB2-7575-49B8-BEBE-BF1DDAB39CC9}" sibTransId="{3938FEF6-C063-4504-8C6C-A74DE5FF7947}"/>
    <dgm:cxn modelId="{30A0B0D7-57DC-486B-9061-1BA4E66C85B3}" type="presOf" srcId="{1A71C538-9720-4672-AAE8-8E08F636F29D}" destId="{8FE8D42E-E248-4703-B543-82D64F372C4A}" srcOrd="0" destOrd="0" presId="urn:diagrams.loki3.com/BracketList"/>
    <dgm:cxn modelId="{014884C8-0AF6-447D-B7B2-95747A6DF7D3}" type="presOf" srcId="{33F32636-DEB0-4450-8CEC-A20F2D0711BF}" destId="{CF3AD0BE-4FB0-4339-B9E4-71BCC14A07B6}" srcOrd="0" destOrd="0" presId="urn:diagrams.loki3.com/BracketList"/>
    <dgm:cxn modelId="{D46293A1-E2A0-4536-A69D-A059D9FB48D8}" type="presOf" srcId="{37C4EB55-6C11-4B0F-B9C8-DD876EA3187D}" destId="{8CABAB64-1D3A-45C6-AC44-EA37B0E718C2}" srcOrd="0" destOrd="0" presId="urn:diagrams.loki3.com/BracketList"/>
    <dgm:cxn modelId="{AF5DE8E6-6D67-4607-B4B2-55A0BA7F6F65}" srcId="{D7D572B3-D433-46C3-BA30-E33602547635}" destId="{40302D48-42A0-4A80-9E3B-61B25AB8187E}" srcOrd="2" destOrd="0" parTransId="{B24759FF-D1A4-4F00-A852-FA6A4A279422}" sibTransId="{08650140-784E-4738-85EC-FE2EABB06BC5}"/>
    <dgm:cxn modelId="{0BD107FE-17E6-438F-B19E-E67144B061A2}" type="presOf" srcId="{4C5F6FCC-5FF7-4747-B288-AC424A2B49A9}" destId="{8975B3F3-606D-4D9E-B2A9-A926242F1FC6}" srcOrd="0" destOrd="1" presId="urn:diagrams.loki3.com/BracketList"/>
    <dgm:cxn modelId="{24C14516-40F9-43B8-9B9E-5AE18779D08C}" type="presOf" srcId="{DAC4B10D-2DA4-40EA-A65B-35BEFC9B4E2E}" destId="{F4FE1DB2-B38D-459E-A8E3-1A8D3FC0A1B7}" srcOrd="0" destOrd="3" presId="urn:diagrams.loki3.com/BracketList"/>
    <dgm:cxn modelId="{7BA18BE3-237B-40D2-8A97-55FB6D1F04B9}" type="presOf" srcId="{E4D947EE-6544-4BE5-AD79-33123BC1BB30}" destId="{8975B3F3-606D-4D9E-B2A9-A926242F1FC6}" srcOrd="0" destOrd="5" presId="urn:diagrams.loki3.com/BracketList"/>
    <dgm:cxn modelId="{282C03ED-9896-4023-9564-C94AA723B2F5}" type="presOf" srcId="{FE13748A-32B3-4A60-A485-DC576D656B58}" destId="{EBAEE85D-0F59-4A04-BAB6-17398596E692}" srcOrd="0" destOrd="0" presId="urn:diagrams.loki3.com/BracketList"/>
    <dgm:cxn modelId="{3A5B6A14-AE9B-42FC-BAF2-A3EDCC8A38EA}" type="presOf" srcId="{977A8A26-6924-473C-886B-D24FD8734BCC}" destId="{8CABAB64-1D3A-45C6-AC44-EA37B0E718C2}" srcOrd="0" destOrd="1" presId="urn:diagrams.loki3.com/BracketList"/>
    <dgm:cxn modelId="{8F5DC14C-8DB4-4E78-BF23-3139B1AC2F97}" srcId="{D7D572B3-D433-46C3-BA30-E33602547635}" destId="{09A415A1-110A-484C-BCF6-09864CD1B99B}" srcOrd="0" destOrd="0" parTransId="{EC59E768-7FBE-4E15-8045-9E92214C1139}" sibTransId="{9E46ABFE-3AE7-4B0A-9B65-F55B76E6A21A}"/>
    <dgm:cxn modelId="{BA515AC9-624B-410F-8796-5396B44AA99C}" type="presOf" srcId="{204C2CD8-9103-4772-80E6-EB31BAA34E08}" destId="{F4FE1DB2-B38D-459E-A8E3-1A8D3FC0A1B7}" srcOrd="0" destOrd="4" presId="urn:diagrams.loki3.com/BracketList"/>
    <dgm:cxn modelId="{4D8E4474-10C7-4B2C-AD65-558F9237FD3B}" type="presOf" srcId="{40302D48-42A0-4A80-9E3B-61B25AB8187E}" destId="{F4FE1DB2-B38D-459E-A8E3-1A8D3FC0A1B7}" srcOrd="0" destOrd="2" presId="urn:diagrams.loki3.com/BracketList"/>
    <dgm:cxn modelId="{F2612BCF-70B7-499D-AACB-52AF710B7423}" srcId="{13F81CF9-C192-4094-AEC3-D51F82123919}" destId="{8D805746-2FD6-464D-A9B4-DE24570F14B6}" srcOrd="3" destOrd="0" parTransId="{7B337B37-615B-4C5F-8980-9BDEED5EC3C0}" sibTransId="{CE87FA1D-450D-4B22-A2BB-D7AE26C53465}"/>
    <dgm:cxn modelId="{018DC88B-6A2E-4883-913D-4FD8E293522E}" srcId="{FE13748A-32B3-4A60-A485-DC576D656B58}" destId="{13F81CF9-C192-4094-AEC3-D51F82123919}" srcOrd="0" destOrd="0" parTransId="{6C1462D3-8627-4EA5-87DA-819CABCDADAC}" sibTransId="{6E59E74D-B708-4701-8D0F-C4B655AE1BC3}"/>
    <dgm:cxn modelId="{85961BFB-8DDB-4A94-8BEC-DBC419C15778}" srcId="{1A71C538-9720-4672-AAE8-8E08F636F29D}" destId="{5EDCB6CF-39FC-4AB3-8C85-425F1261B893}" srcOrd="0" destOrd="0" parTransId="{195C4C77-64BD-47C1-94B3-A16F3DA19397}" sibTransId="{A8726CF1-6A6A-41CD-AEA2-173650749855}"/>
    <dgm:cxn modelId="{502BAD00-EB39-488A-8127-E5E7C5A7B008}" type="presOf" srcId="{5EDCB6CF-39FC-4AB3-8C85-425F1261B893}" destId="{917A128E-24A2-4C9B-B3AC-118EC1C76E69}" srcOrd="0" destOrd="0" presId="urn:diagrams.loki3.com/BracketList"/>
    <dgm:cxn modelId="{890D84FE-D62A-4567-B960-61B4016ED855}" srcId="{D7D572B3-D433-46C3-BA30-E33602547635}" destId="{3306D22F-F255-4315-AC7D-9A1FF49B02A7}" srcOrd="1" destOrd="0" parTransId="{045093AE-1172-4AA6-A2EB-F4E2AE1B5EFE}" sibTransId="{E895AF3E-B576-4189-9B9A-EB3F7AD1CE1D}"/>
    <dgm:cxn modelId="{6762D56A-6575-45B8-AC7C-12F7E4EDA9BC}" type="presParOf" srcId="{EBAEE85D-0F59-4A04-BAB6-17398596E692}" destId="{AC2AB6F5-2479-4F5F-9D15-D6D0D11016F0}" srcOrd="0" destOrd="0" presId="urn:diagrams.loki3.com/BracketList"/>
    <dgm:cxn modelId="{69727B11-65E5-431D-89CF-80B3111419CE}" type="presParOf" srcId="{AC2AB6F5-2479-4F5F-9D15-D6D0D11016F0}" destId="{2C13F159-DA6C-4D23-A447-8EB62F706EBC}" srcOrd="0" destOrd="0" presId="urn:diagrams.loki3.com/BracketList"/>
    <dgm:cxn modelId="{4F5717C1-0192-40FB-8E16-049429B74563}" type="presParOf" srcId="{AC2AB6F5-2479-4F5F-9D15-D6D0D11016F0}" destId="{1CC43B8C-23DF-4FC6-9988-E494AD26D6AE}" srcOrd="1" destOrd="0" presId="urn:diagrams.loki3.com/BracketList"/>
    <dgm:cxn modelId="{78E6C120-DCA4-476F-934B-D92231F997D1}" type="presParOf" srcId="{AC2AB6F5-2479-4F5F-9D15-D6D0D11016F0}" destId="{96A329AA-2660-488E-9C15-914F759A8F94}" srcOrd="2" destOrd="0" presId="urn:diagrams.loki3.com/BracketList"/>
    <dgm:cxn modelId="{E08DFB29-3523-47EC-A959-39B3B2A08196}" type="presParOf" srcId="{AC2AB6F5-2479-4F5F-9D15-D6D0D11016F0}" destId="{8975B3F3-606D-4D9E-B2A9-A926242F1FC6}" srcOrd="3" destOrd="0" presId="urn:diagrams.loki3.com/BracketList"/>
    <dgm:cxn modelId="{F25D9679-7C21-407D-B446-23F5FB19A765}" type="presParOf" srcId="{EBAEE85D-0F59-4A04-BAB6-17398596E692}" destId="{AC544C46-E11A-4068-B4A3-CC3660561C78}" srcOrd="1" destOrd="0" presId="urn:diagrams.loki3.com/BracketList"/>
    <dgm:cxn modelId="{2B24336F-D9CC-4656-949D-144060B82537}" type="presParOf" srcId="{EBAEE85D-0F59-4A04-BAB6-17398596E692}" destId="{77EE4E76-BF60-4F33-8EAD-F1AD82EC0F19}" srcOrd="2" destOrd="0" presId="urn:diagrams.loki3.com/BracketList"/>
    <dgm:cxn modelId="{CDAFCEBB-46B6-478A-B95B-B04A84A63EE9}" type="presParOf" srcId="{77EE4E76-BF60-4F33-8EAD-F1AD82EC0F19}" destId="{8FE8D42E-E248-4703-B543-82D64F372C4A}" srcOrd="0" destOrd="0" presId="urn:diagrams.loki3.com/BracketList"/>
    <dgm:cxn modelId="{6ED85FF4-FBE9-4FF2-9DC6-3D2463C5F248}" type="presParOf" srcId="{77EE4E76-BF60-4F33-8EAD-F1AD82EC0F19}" destId="{23E7B29A-DC0C-4B12-8B13-F4638C15B4FA}" srcOrd="1" destOrd="0" presId="urn:diagrams.loki3.com/BracketList"/>
    <dgm:cxn modelId="{B4A71A2F-EDCD-49A3-9510-88E86BB953C2}" type="presParOf" srcId="{77EE4E76-BF60-4F33-8EAD-F1AD82EC0F19}" destId="{30AC4618-C291-4DB1-AD9E-AF6491741B79}" srcOrd="2" destOrd="0" presId="urn:diagrams.loki3.com/BracketList"/>
    <dgm:cxn modelId="{0D43EC73-0CD9-4415-A2CC-A4C6CDF1CE4D}" type="presParOf" srcId="{77EE4E76-BF60-4F33-8EAD-F1AD82EC0F19}" destId="{917A128E-24A2-4C9B-B3AC-118EC1C76E69}" srcOrd="3" destOrd="0" presId="urn:diagrams.loki3.com/BracketList"/>
    <dgm:cxn modelId="{333F19CA-B07E-4C88-A9CE-6ECD6D80398E}" type="presParOf" srcId="{EBAEE85D-0F59-4A04-BAB6-17398596E692}" destId="{81311CE0-E21B-449F-A391-D026C2FA5DFB}" srcOrd="3" destOrd="0" presId="urn:diagrams.loki3.com/BracketList"/>
    <dgm:cxn modelId="{6899B2C0-3537-4539-91C7-CBC10D327C52}" type="presParOf" srcId="{EBAEE85D-0F59-4A04-BAB6-17398596E692}" destId="{6A7449CE-EC01-48A2-8115-F6E4C13FC008}" srcOrd="4" destOrd="0" presId="urn:diagrams.loki3.com/BracketList"/>
    <dgm:cxn modelId="{69DBEC96-0041-410F-BBD1-9062EEAF0BD7}" type="presParOf" srcId="{6A7449CE-EC01-48A2-8115-F6E4C13FC008}" destId="{66819A96-0D60-4EE0-8F24-5438F40F1ED3}" srcOrd="0" destOrd="0" presId="urn:diagrams.loki3.com/BracketList"/>
    <dgm:cxn modelId="{E63FF826-F9FE-4EF8-A132-ED96C3F531B9}" type="presParOf" srcId="{6A7449CE-EC01-48A2-8115-F6E4C13FC008}" destId="{1317F4D1-62C0-4207-9678-CCF537C20D61}" srcOrd="1" destOrd="0" presId="urn:diagrams.loki3.com/BracketList"/>
    <dgm:cxn modelId="{CF974949-3F94-443E-A2F5-8B501AE15399}" type="presParOf" srcId="{6A7449CE-EC01-48A2-8115-F6E4C13FC008}" destId="{D382803A-C789-4ABD-813C-B04AA6049FB1}" srcOrd="2" destOrd="0" presId="urn:diagrams.loki3.com/BracketList"/>
    <dgm:cxn modelId="{EBBD843E-E6C6-4B5B-B453-3BC756D34B3B}" type="presParOf" srcId="{6A7449CE-EC01-48A2-8115-F6E4C13FC008}" destId="{F4FE1DB2-B38D-459E-A8E3-1A8D3FC0A1B7}" srcOrd="3" destOrd="0" presId="urn:diagrams.loki3.com/BracketList"/>
    <dgm:cxn modelId="{F2243B2E-1FBF-4A44-A61C-4FE5D13CC220}" type="presParOf" srcId="{EBAEE85D-0F59-4A04-BAB6-17398596E692}" destId="{456A6B50-2BF9-439C-82A3-0F29142FE7A5}" srcOrd="5" destOrd="0" presId="urn:diagrams.loki3.com/BracketList"/>
    <dgm:cxn modelId="{8953EF32-EA89-4937-A496-8540CFD0FF08}" type="presParOf" srcId="{EBAEE85D-0F59-4A04-BAB6-17398596E692}" destId="{47AA16A8-56F8-46AA-B60B-0A98DE52443B}" srcOrd="6" destOrd="0" presId="urn:diagrams.loki3.com/BracketList"/>
    <dgm:cxn modelId="{92EB431F-B36F-43C3-A1D8-6B9B23AF6DD6}" type="presParOf" srcId="{47AA16A8-56F8-46AA-B60B-0A98DE52443B}" destId="{CF3AD0BE-4FB0-4339-B9E4-71BCC14A07B6}" srcOrd="0" destOrd="0" presId="urn:diagrams.loki3.com/BracketList"/>
    <dgm:cxn modelId="{ACCE65D6-C922-4F39-AC6D-529EE020848C}" type="presParOf" srcId="{47AA16A8-56F8-46AA-B60B-0A98DE52443B}" destId="{91B783A2-8328-4695-9C68-100CDD10DD88}" srcOrd="1" destOrd="0" presId="urn:diagrams.loki3.com/BracketList"/>
    <dgm:cxn modelId="{315A1F41-E6AD-4136-BFB4-913BE5C7E7B1}" type="presParOf" srcId="{47AA16A8-56F8-46AA-B60B-0A98DE52443B}" destId="{DD803234-2E4A-4ACA-BA1B-1DA182E0884F}" srcOrd="2" destOrd="0" presId="urn:diagrams.loki3.com/BracketList"/>
    <dgm:cxn modelId="{42D92F90-142D-488C-9421-4477288B922C}" type="presParOf" srcId="{47AA16A8-56F8-46AA-B60B-0A98DE52443B}" destId="{8CABAB64-1D3A-45C6-AC44-EA37B0E718C2}"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3F159-DA6C-4D23-A447-8EB62F706EBC}">
      <dsp:nvSpPr>
        <dsp:cNvPr id="0" name=""/>
        <dsp:cNvSpPr/>
      </dsp:nvSpPr>
      <dsp:spPr>
        <a:xfrm>
          <a:off x="4184" y="897992"/>
          <a:ext cx="2140468"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r>
            <a:rPr lang="en-ZA" sz="1600" b="1" kern="1200" dirty="0" smtClean="0"/>
            <a:t>Eastern Cape</a:t>
          </a:r>
          <a:endParaRPr lang="en-ZA" sz="1600" kern="1200" dirty="0"/>
        </a:p>
      </dsp:txBody>
      <dsp:txXfrm>
        <a:off x="4184" y="897992"/>
        <a:ext cx="2140468" cy="316800"/>
      </dsp:txXfrm>
    </dsp:sp>
    <dsp:sp modelId="{1CC43B8C-23DF-4FC6-9988-E494AD26D6AE}">
      <dsp:nvSpPr>
        <dsp:cNvPr id="0" name=""/>
        <dsp:cNvSpPr/>
      </dsp:nvSpPr>
      <dsp:spPr>
        <a:xfrm>
          <a:off x="2144652" y="224793"/>
          <a:ext cx="428093" cy="1663199"/>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75B3F3-606D-4D9E-B2A9-A926242F1FC6}">
      <dsp:nvSpPr>
        <dsp:cNvPr id="0" name=""/>
        <dsp:cNvSpPr/>
      </dsp:nvSpPr>
      <dsp:spPr>
        <a:xfrm>
          <a:off x="2743983" y="224793"/>
          <a:ext cx="5822073" cy="166319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ZA" sz="1600" kern="1200" dirty="0" smtClean="0"/>
            <a:t>Expansion of six day hiking trail project in Port St Johns </a:t>
          </a:r>
          <a:endParaRPr lang="en-ZA" sz="1600" kern="1200" dirty="0"/>
        </a:p>
        <a:p>
          <a:pPr marL="171450" lvl="1" indent="-171450" algn="l" defTabSz="711200" rtl="0">
            <a:lnSpc>
              <a:spcPct val="90000"/>
            </a:lnSpc>
            <a:spcBef>
              <a:spcPct val="0"/>
            </a:spcBef>
            <a:spcAft>
              <a:spcPct val="15000"/>
            </a:spcAft>
            <a:buChar char="••"/>
          </a:pPr>
          <a:r>
            <a:rPr lang="en-ZA" sz="1600" kern="1200" dirty="0" smtClean="0"/>
            <a:t>Feasibility study for Port St Johns Beach Front  </a:t>
          </a:r>
          <a:endParaRPr lang="en-ZA" sz="1600" kern="1200" dirty="0"/>
        </a:p>
        <a:p>
          <a:pPr marL="171450" lvl="1" indent="-171450" algn="l" defTabSz="711200" rtl="0">
            <a:lnSpc>
              <a:spcPct val="90000"/>
            </a:lnSpc>
            <a:spcBef>
              <a:spcPct val="0"/>
            </a:spcBef>
            <a:spcAft>
              <a:spcPct val="15000"/>
            </a:spcAft>
            <a:buChar char="••"/>
          </a:pPr>
          <a:r>
            <a:rPr lang="en-ZA" sz="1600" kern="1200" dirty="0" smtClean="0"/>
            <a:t>Infrastructure upgrades and development at selected beaches</a:t>
          </a:r>
          <a:endParaRPr lang="en-ZA" sz="1600" kern="1200" dirty="0"/>
        </a:p>
        <a:p>
          <a:pPr marL="171450" lvl="1" indent="-171450" algn="l" defTabSz="711200" rtl="0">
            <a:lnSpc>
              <a:spcPct val="90000"/>
            </a:lnSpc>
            <a:spcBef>
              <a:spcPct val="0"/>
            </a:spcBef>
            <a:spcAft>
              <a:spcPct val="15000"/>
            </a:spcAft>
            <a:buChar char="••"/>
          </a:pPr>
          <a:r>
            <a:rPr lang="en-ZA" sz="1600" kern="1200" dirty="0" smtClean="0"/>
            <a:t>Addo Elephant Park</a:t>
          </a:r>
          <a:endParaRPr lang="en-ZA" sz="1600" kern="1200" dirty="0"/>
        </a:p>
        <a:p>
          <a:pPr marL="171450" lvl="1" indent="-171450" algn="l" defTabSz="711200" rtl="0">
            <a:lnSpc>
              <a:spcPct val="90000"/>
            </a:lnSpc>
            <a:spcBef>
              <a:spcPct val="0"/>
            </a:spcBef>
            <a:spcAft>
              <a:spcPct val="15000"/>
            </a:spcAft>
            <a:buChar char="••"/>
          </a:pPr>
          <a:r>
            <a:rPr lang="en-ZA" sz="1600" kern="1200" smtClean="0"/>
            <a:t>Tsitsikamma Big Tree Gateway</a:t>
          </a:r>
          <a:endParaRPr lang="en-ZA" sz="1600" kern="1200"/>
        </a:p>
        <a:p>
          <a:pPr marL="171450" lvl="1" indent="-171450" algn="l" defTabSz="711200" rtl="0">
            <a:lnSpc>
              <a:spcPct val="90000"/>
            </a:lnSpc>
            <a:spcBef>
              <a:spcPct val="0"/>
            </a:spcBef>
            <a:spcAft>
              <a:spcPct val="15000"/>
            </a:spcAft>
            <a:buChar char="••"/>
          </a:pPr>
          <a:r>
            <a:rPr lang="en-ZA" sz="1600" kern="1200" smtClean="0"/>
            <a:t>Port St Johns - Coffee Bay Master Plan </a:t>
          </a:r>
          <a:endParaRPr lang="en-ZA" sz="1600" kern="1200"/>
        </a:p>
      </dsp:txBody>
      <dsp:txXfrm>
        <a:off x="2743983" y="224793"/>
        <a:ext cx="5822073" cy="1663199"/>
      </dsp:txXfrm>
    </dsp:sp>
    <dsp:sp modelId="{8FE8D42E-E248-4703-B543-82D64F372C4A}">
      <dsp:nvSpPr>
        <dsp:cNvPr id="0" name=""/>
        <dsp:cNvSpPr/>
      </dsp:nvSpPr>
      <dsp:spPr>
        <a:xfrm>
          <a:off x="4184" y="2202993"/>
          <a:ext cx="2140468"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r>
            <a:rPr lang="en-ZA" sz="1600" b="1" kern="1200" smtClean="0"/>
            <a:t>KwaZulu-Natal</a:t>
          </a:r>
          <a:endParaRPr lang="en-ZA" sz="1600" kern="1200"/>
        </a:p>
      </dsp:txBody>
      <dsp:txXfrm>
        <a:off x="4184" y="2202993"/>
        <a:ext cx="2140468" cy="316800"/>
      </dsp:txXfrm>
    </dsp:sp>
    <dsp:sp modelId="{23E7B29A-DC0C-4B12-8B13-F4638C15B4FA}">
      <dsp:nvSpPr>
        <dsp:cNvPr id="0" name=""/>
        <dsp:cNvSpPr/>
      </dsp:nvSpPr>
      <dsp:spPr>
        <a:xfrm>
          <a:off x="2144652" y="1945593"/>
          <a:ext cx="428093" cy="831599"/>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7A128E-24A2-4C9B-B3AC-118EC1C76E69}">
      <dsp:nvSpPr>
        <dsp:cNvPr id="0" name=""/>
        <dsp:cNvSpPr/>
      </dsp:nvSpPr>
      <dsp:spPr>
        <a:xfrm>
          <a:off x="2743983" y="1945593"/>
          <a:ext cx="5822073" cy="83159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ZA" sz="1600" kern="1200" dirty="0" err="1" smtClean="0"/>
            <a:t>Umhlabuyalingana</a:t>
          </a:r>
          <a:r>
            <a:rPr lang="en-ZA" sz="1600" kern="1200" dirty="0" smtClean="0"/>
            <a:t> Hospitality Skills and Tourism Business Development Programme </a:t>
          </a:r>
          <a:endParaRPr lang="en-ZA" sz="1600" kern="1200" dirty="0"/>
        </a:p>
        <a:p>
          <a:pPr marL="171450" lvl="1" indent="-171450" algn="l" defTabSz="711200" rtl="0">
            <a:lnSpc>
              <a:spcPct val="90000"/>
            </a:lnSpc>
            <a:spcBef>
              <a:spcPct val="0"/>
            </a:spcBef>
            <a:spcAft>
              <a:spcPct val="15000"/>
            </a:spcAft>
            <a:buChar char="••"/>
          </a:pPr>
          <a:r>
            <a:rPr lang="en-ZA" sz="1600" kern="1200" smtClean="0"/>
            <a:t>Bhanga Nek Community Camps</a:t>
          </a:r>
          <a:endParaRPr lang="en-ZA" sz="1600" kern="1200"/>
        </a:p>
      </dsp:txBody>
      <dsp:txXfrm>
        <a:off x="2743983" y="1945593"/>
        <a:ext cx="5822073" cy="831599"/>
      </dsp:txXfrm>
    </dsp:sp>
    <dsp:sp modelId="{66819A96-0D60-4EE0-8F24-5438F40F1ED3}">
      <dsp:nvSpPr>
        <dsp:cNvPr id="0" name=""/>
        <dsp:cNvSpPr/>
      </dsp:nvSpPr>
      <dsp:spPr>
        <a:xfrm>
          <a:off x="4184" y="3488192"/>
          <a:ext cx="2140468"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r>
            <a:rPr lang="en-ZA" sz="1600" b="1" kern="1200" smtClean="0"/>
            <a:t>Northern Cape </a:t>
          </a:r>
          <a:endParaRPr lang="en-ZA" sz="1600" kern="1200"/>
        </a:p>
      </dsp:txBody>
      <dsp:txXfrm>
        <a:off x="4184" y="3488192"/>
        <a:ext cx="2140468" cy="316800"/>
      </dsp:txXfrm>
    </dsp:sp>
    <dsp:sp modelId="{1317F4D1-62C0-4207-9678-CCF537C20D61}">
      <dsp:nvSpPr>
        <dsp:cNvPr id="0" name=""/>
        <dsp:cNvSpPr/>
      </dsp:nvSpPr>
      <dsp:spPr>
        <a:xfrm>
          <a:off x="2144652" y="2834792"/>
          <a:ext cx="428093" cy="1623599"/>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FE1DB2-B38D-459E-A8E3-1A8D3FC0A1B7}">
      <dsp:nvSpPr>
        <dsp:cNvPr id="0" name=""/>
        <dsp:cNvSpPr/>
      </dsp:nvSpPr>
      <dsp:spPr>
        <a:xfrm>
          <a:off x="2743983" y="2834792"/>
          <a:ext cx="5822073" cy="162359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ZA" sz="1600" kern="1200" smtClean="0"/>
            <a:t>Orange River Mouth Master Plan </a:t>
          </a:r>
          <a:endParaRPr lang="en-ZA" sz="1600" kern="1200"/>
        </a:p>
        <a:p>
          <a:pPr marL="171450" lvl="1" indent="-171450" algn="l" defTabSz="711200" rtl="0">
            <a:lnSpc>
              <a:spcPct val="90000"/>
            </a:lnSpc>
            <a:spcBef>
              <a:spcPct val="0"/>
            </a:spcBef>
            <a:spcAft>
              <a:spcPct val="15000"/>
            </a:spcAft>
            <a:buChar char="••"/>
          </a:pPr>
          <a:r>
            <a:rPr lang="en-ZA" sz="1600" kern="1200" dirty="0" smtClean="0"/>
            <a:t>Concept development for </a:t>
          </a:r>
          <a:r>
            <a:rPr lang="en-ZA" sz="1600" kern="1200" dirty="0" err="1" smtClean="0"/>
            <a:t>Hondeklipbaai</a:t>
          </a:r>
          <a:r>
            <a:rPr lang="en-ZA" sz="1600" kern="1200" dirty="0" smtClean="0"/>
            <a:t> and McDougall’s Bay Campsites</a:t>
          </a:r>
          <a:endParaRPr lang="en-ZA" sz="1600" kern="1200" dirty="0"/>
        </a:p>
        <a:p>
          <a:pPr marL="171450" lvl="1" indent="-171450" algn="l" defTabSz="711200" rtl="0">
            <a:lnSpc>
              <a:spcPct val="90000"/>
            </a:lnSpc>
            <a:spcBef>
              <a:spcPct val="0"/>
            </a:spcBef>
            <a:spcAft>
              <a:spcPct val="15000"/>
            </a:spcAft>
            <a:buChar char="••"/>
          </a:pPr>
          <a:r>
            <a:rPr lang="en-ZA" sz="1600" kern="1200" smtClean="0"/>
            <a:t>Feasibility Study for Northern Cape coastal aviation infrastructure</a:t>
          </a:r>
          <a:endParaRPr lang="en-ZA" sz="1600" kern="1200"/>
        </a:p>
        <a:p>
          <a:pPr marL="171450" lvl="1" indent="-171450" algn="l" defTabSz="711200" rtl="0">
            <a:lnSpc>
              <a:spcPct val="90000"/>
            </a:lnSpc>
            <a:spcBef>
              <a:spcPct val="0"/>
            </a:spcBef>
            <a:spcAft>
              <a:spcPct val="15000"/>
            </a:spcAft>
            <a:buChar char="••"/>
          </a:pPr>
          <a:r>
            <a:rPr lang="en-ZA" sz="1600" kern="1200" smtClean="0"/>
            <a:t>Concept development for Kleinzee Beach Precinct </a:t>
          </a:r>
          <a:endParaRPr lang="en-ZA" sz="1600" kern="1200"/>
        </a:p>
        <a:p>
          <a:pPr marL="171450" lvl="1" indent="-171450" algn="l" defTabSz="711200" rtl="0">
            <a:lnSpc>
              <a:spcPct val="90000"/>
            </a:lnSpc>
            <a:spcBef>
              <a:spcPct val="0"/>
            </a:spcBef>
            <a:spcAft>
              <a:spcPct val="15000"/>
            </a:spcAft>
            <a:buChar char="••"/>
          </a:pPr>
          <a:r>
            <a:rPr lang="en-ZA" sz="1600" kern="1200" smtClean="0"/>
            <a:t>Hondeklipbaai - Port Nolloth Master Plan </a:t>
          </a:r>
          <a:endParaRPr lang="en-ZA" sz="1600" kern="1200"/>
        </a:p>
      </dsp:txBody>
      <dsp:txXfrm>
        <a:off x="2743983" y="2834792"/>
        <a:ext cx="5822073" cy="1623599"/>
      </dsp:txXfrm>
    </dsp:sp>
    <dsp:sp modelId="{CF3AD0BE-4FB0-4339-B9E4-71BCC14A07B6}">
      <dsp:nvSpPr>
        <dsp:cNvPr id="0" name=""/>
        <dsp:cNvSpPr/>
      </dsp:nvSpPr>
      <dsp:spPr>
        <a:xfrm>
          <a:off x="4184" y="4664492"/>
          <a:ext cx="2140468"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r>
            <a:rPr lang="en-ZA" sz="1600" b="1" kern="1200" smtClean="0"/>
            <a:t>Western Cape </a:t>
          </a:r>
          <a:endParaRPr lang="en-ZA" sz="1600" kern="1200"/>
        </a:p>
      </dsp:txBody>
      <dsp:txXfrm>
        <a:off x="4184" y="4664492"/>
        <a:ext cx="2140468" cy="316800"/>
      </dsp:txXfrm>
    </dsp:sp>
    <dsp:sp modelId="{91B783A2-8328-4695-9C68-100CDD10DD88}">
      <dsp:nvSpPr>
        <dsp:cNvPr id="0" name=""/>
        <dsp:cNvSpPr/>
      </dsp:nvSpPr>
      <dsp:spPr>
        <a:xfrm>
          <a:off x="2144652" y="4515992"/>
          <a:ext cx="428093" cy="613800"/>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ABAB64-1D3A-45C6-AC44-EA37B0E718C2}">
      <dsp:nvSpPr>
        <dsp:cNvPr id="0" name=""/>
        <dsp:cNvSpPr/>
      </dsp:nvSpPr>
      <dsp:spPr>
        <a:xfrm>
          <a:off x="2743983" y="4515992"/>
          <a:ext cx="5822073" cy="61380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ZA" sz="1600" kern="1200" smtClean="0"/>
            <a:t>Goukamma Nature Reserve </a:t>
          </a:r>
          <a:endParaRPr lang="en-ZA" sz="1600" kern="1200"/>
        </a:p>
        <a:p>
          <a:pPr marL="171450" lvl="1" indent="-171450" algn="l" defTabSz="711200" rtl="0">
            <a:lnSpc>
              <a:spcPct val="90000"/>
            </a:lnSpc>
            <a:spcBef>
              <a:spcPct val="0"/>
            </a:spcBef>
            <a:spcAft>
              <a:spcPct val="15000"/>
            </a:spcAft>
            <a:buChar char="••"/>
          </a:pPr>
          <a:r>
            <a:rPr lang="en-ZA" sz="1600" kern="1200" smtClean="0"/>
            <a:t>Tourism precinct plan for Khayelitsha </a:t>
          </a:r>
          <a:endParaRPr lang="en-ZA" sz="1600" kern="1200"/>
        </a:p>
      </dsp:txBody>
      <dsp:txXfrm>
        <a:off x="2743983" y="4515992"/>
        <a:ext cx="5822073" cy="61380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04" cy="46534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159" y="1"/>
            <a:ext cx="3038604" cy="465341"/>
          </a:xfrm>
          <a:prstGeom prst="rect">
            <a:avLst/>
          </a:prstGeom>
        </p:spPr>
        <p:txBody>
          <a:bodyPr vert="horz" lIns="91440" tIns="45720" rIns="91440" bIns="45720" rtlCol="0"/>
          <a:lstStyle>
            <a:lvl1pPr algn="r">
              <a:defRPr sz="1200"/>
            </a:lvl1pPr>
          </a:lstStyle>
          <a:p>
            <a:fld id="{0F6E1F73-09CA-4F92-BAE1-4E6F33F1F0C9}" type="datetimeFigureOut">
              <a:rPr lang="en-ZA" smtClean="0"/>
              <a:t>2018/10/31</a:t>
            </a:fld>
            <a:endParaRPr lang="en-ZA"/>
          </a:p>
        </p:txBody>
      </p:sp>
      <p:sp>
        <p:nvSpPr>
          <p:cNvPr id="4" name="Footer Placeholder 3"/>
          <p:cNvSpPr>
            <a:spLocks noGrp="1"/>
          </p:cNvSpPr>
          <p:nvPr>
            <p:ph type="ftr" sz="quarter" idx="2"/>
          </p:nvPr>
        </p:nvSpPr>
        <p:spPr>
          <a:xfrm>
            <a:off x="0" y="8831059"/>
            <a:ext cx="3038604" cy="465341"/>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159" y="8831059"/>
            <a:ext cx="3038604" cy="465341"/>
          </a:xfrm>
          <a:prstGeom prst="rect">
            <a:avLst/>
          </a:prstGeom>
        </p:spPr>
        <p:txBody>
          <a:bodyPr vert="horz" lIns="91440" tIns="45720" rIns="91440" bIns="45720" rtlCol="0" anchor="b"/>
          <a:lstStyle>
            <a:lvl1pPr algn="r">
              <a:defRPr sz="1200"/>
            </a:lvl1pPr>
          </a:lstStyle>
          <a:p>
            <a:fld id="{6C813B26-C033-44A8-86D5-8832639AA2C9}" type="slidenum">
              <a:rPr lang="en-ZA" smtClean="0"/>
              <a:t>‹#›</a:t>
            </a:fld>
            <a:endParaRPr lang="en-ZA"/>
          </a:p>
        </p:txBody>
      </p:sp>
    </p:spTree>
    <p:extLst>
      <p:ext uri="{BB962C8B-B14F-4D97-AF65-F5344CB8AC3E}">
        <p14:creationId xmlns:p14="http://schemas.microsoft.com/office/powerpoint/2010/main" val="916864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70938" y="1"/>
            <a:ext cx="3037840" cy="466435"/>
          </a:xfrm>
          <a:prstGeom prst="rect">
            <a:avLst/>
          </a:prstGeom>
        </p:spPr>
        <p:txBody>
          <a:bodyPr vert="horz" lIns="91440" tIns="45720" rIns="91440" bIns="45720" rtlCol="0"/>
          <a:lstStyle>
            <a:lvl1pPr algn="r">
              <a:defRPr sz="1200"/>
            </a:lvl1pPr>
          </a:lstStyle>
          <a:p>
            <a:fld id="{63597F0C-5600-4E51-AFA2-926859C0B40D}" type="datetimeFigureOut">
              <a:rPr lang="en-ZA" smtClean="0"/>
              <a:t>2018/10/31</a:t>
            </a:fld>
            <a:endParaRPr lang="en-Z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06402EDC-0BE1-4820-B591-570EC25993C5}" type="slidenum">
              <a:rPr lang="en-ZA" smtClean="0"/>
              <a:t>‹#›</a:t>
            </a:fld>
            <a:endParaRPr lang="en-ZA"/>
          </a:p>
        </p:txBody>
      </p:sp>
    </p:spTree>
    <p:extLst>
      <p:ext uri="{BB962C8B-B14F-4D97-AF65-F5344CB8AC3E}">
        <p14:creationId xmlns:p14="http://schemas.microsoft.com/office/powerpoint/2010/main" val="371356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a:t>
            </a:fld>
            <a:endParaRPr lang="en-ZA">
              <a:solidFill>
                <a:prstClr val="black"/>
              </a:solidFill>
            </a:endParaRPr>
          </a:p>
        </p:txBody>
      </p:sp>
    </p:spTree>
    <p:extLst>
      <p:ext uri="{BB962C8B-B14F-4D97-AF65-F5344CB8AC3E}">
        <p14:creationId xmlns:p14="http://schemas.microsoft.com/office/powerpoint/2010/main" val="3208020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13</a:t>
            </a:fld>
            <a:endParaRPr lang="en-ZA">
              <a:solidFill>
                <a:prstClr val="black"/>
              </a:solidFill>
            </a:endParaRPr>
          </a:p>
        </p:txBody>
      </p:sp>
    </p:spTree>
    <p:extLst>
      <p:ext uri="{BB962C8B-B14F-4D97-AF65-F5344CB8AC3E}">
        <p14:creationId xmlns:p14="http://schemas.microsoft.com/office/powerpoint/2010/main" val="1740905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14</a:t>
            </a:fld>
            <a:endParaRPr lang="en-ZA">
              <a:solidFill>
                <a:prstClr val="black"/>
              </a:solidFill>
            </a:endParaRPr>
          </a:p>
        </p:txBody>
      </p:sp>
    </p:spTree>
    <p:extLst>
      <p:ext uri="{BB962C8B-B14F-4D97-AF65-F5344CB8AC3E}">
        <p14:creationId xmlns:p14="http://schemas.microsoft.com/office/powerpoint/2010/main" val="961405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15</a:t>
            </a:fld>
            <a:endParaRPr lang="en-ZA">
              <a:solidFill>
                <a:prstClr val="black"/>
              </a:solidFill>
            </a:endParaRPr>
          </a:p>
        </p:txBody>
      </p:sp>
    </p:spTree>
    <p:extLst>
      <p:ext uri="{BB962C8B-B14F-4D97-AF65-F5344CB8AC3E}">
        <p14:creationId xmlns:p14="http://schemas.microsoft.com/office/powerpoint/2010/main" val="956757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16</a:t>
            </a:fld>
            <a:endParaRPr lang="en-ZA">
              <a:solidFill>
                <a:prstClr val="black"/>
              </a:solidFill>
            </a:endParaRPr>
          </a:p>
        </p:txBody>
      </p:sp>
    </p:spTree>
    <p:extLst>
      <p:ext uri="{BB962C8B-B14F-4D97-AF65-F5344CB8AC3E}">
        <p14:creationId xmlns:p14="http://schemas.microsoft.com/office/powerpoint/2010/main" val="3083968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17</a:t>
            </a:fld>
            <a:endParaRPr lang="en-ZA">
              <a:solidFill>
                <a:prstClr val="black"/>
              </a:solidFill>
            </a:endParaRPr>
          </a:p>
        </p:txBody>
      </p:sp>
    </p:spTree>
    <p:extLst>
      <p:ext uri="{BB962C8B-B14F-4D97-AF65-F5344CB8AC3E}">
        <p14:creationId xmlns:p14="http://schemas.microsoft.com/office/powerpoint/2010/main" val="3641285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18</a:t>
            </a:fld>
            <a:endParaRPr lang="en-ZA">
              <a:solidFill>
                <a:prstClr val="black"/>
              </a:solidFill>
            </a:endParaRPr>
          </a:p>
        </p:txBody>
      </p:sp>
    </p:spTree>
    <p:extLst>
      <p:ext uri="{BB962C8B-B14F-4D97-AF65-F5344CB8AC3E}">
        <p14:creationId xmlns:p14="http://schemas.microsoft.com/office/powerpoint/2010/main" val="1155251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19</a:t>
            </a:fld>
            <a:endParaRPr lang="en-ZA">
              <a:solidFill>
                <a:prstClr val="black"/>
              </a:solidFill>
            </a:endParaRPr>
          </a:p>
        </p:txBody>
      </p:sp>
    </p:spTree>
    <p:extLst>
      <p:ext uri="{BB962C8B-B14F-4D97-AF65-F5344CB8AC3E}">
        <p14:creationId xmlns:p14="http://schemas.microsoft.com/office/powerpoint/2010/main" val="2206498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20</a:t>
            </a:fld>
            <a:endParaRPr lang="en-ZA">
              <a:solidFill>
                <a:prstClr val="black"/>
              </a:solidFill>
            </a:endParaRPr>
          </a:p>
        </p:txBody>
      </p:sp>
    </p:spTree>
    <p:extLst>
      <p:ext uri="{BB962C8B-B14F-4D97-AF65-F5344CB8AC3E}">
        <p14:creationId xmlns:p14="http://schemas.microsoft.com/office/powerpoint/2010/main" val="1648156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21</a:t>
            </a:fld>
            <a:endParaRPr lang="en-ZA">
              <a:solidFill>
                <a:prstClr val="black"/>
              </a:solidFill>
            </a:endParaRPr>
          </a:p>
        </p:txBody>
      </p:sp>
    </p:spTree>
    <p:extLst>
      <p:ext uri="{BB962C8B-B14F-4D97-AF65-F5344CB8AC3E}">
        <p14:creationId xmlns:p14="http://schemas.microsoft.com/office/powerpoint/2010/main" val="3635616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22</a:t>
            </a:fld>
            <a:endParaRPr lang="en-ZA">
              <a:solidFill>
                <a:prstClr val="black"/>
              </a:solidFill>
            </a:endParaRPr>
          </a:p>
        </p:txBody>
      </p:sp>
    </p:spTree>
    <p:extLst>
      <p:ext uri="{BB962C8B-B14F-4D97-AF65-F5344CB8AC3E}">
        <p14:creationId xmlns:p14="http://schemas.microsoft.com/office/powerpoint/2010/main" val="4140462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3</a:t>
            </a:fld>
            <a:endParaRPr lang="en-ZA">
              <a:solidFill>
                <a:prstClr val="black"/>
              </a:solidFill>
            </a:endParaRPr>
          </a:p>
        </p:txBody>
      </p:sp>
    </p:spTree>
    <p:extLst>
      <p:ext uri="{BB962C8B-B14F-4D97-AF65-F5344CB8AC3E}">
        <p14:creationId xmlns:p14="http://schemas.microsoft.com/office/powerpoint/2010/main" val="2062862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23</a:t>
            </a:fld>
            <a:endParaRPr lang="en-ZA">
              <a:solidFill>
                <a:prstClr val="black"/>
              </a:solidFill>
            </a:endParaRPr>
          </a:p>
        </p:txBody>
      </p:sp>
    </p:spTree>
    <p:extLst>
      <p:ext uri="{BB962C8B-B14F-4D97-AF65-F5344CB8AC3E}">
        <p14:creationId xmlns:p14="http://schemas.microsoft.com/office/powerpoint/2010/main" val="1465437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24</a:t>
            </a:fld>
            <a:endParaRPr lang="en-ZA">
              <a:solidFill>
                <a:prstClr val="black"/>
              </a:solidFill>
            </a:endParaRPr>
          </a:p>
        </p:txBody>
      </p:sp>
    </p:spTree>
    <p:extLst>
      <p:ext uri="{BB962C8B-B14F-4D97-AF65-F5344CB8AC3E}">
        <p14:creationId xmlns:p14="http://schemas.microsoft.com/office/powerpoint/2010/main" val="2163251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25</a:t>
            </a:fld>
            <a:endParaRPr lang="en-ZA">
              <a:solidFill>
                <a:prstClr val="black"/>
              </a:solidFill>
            </a:endParaRPr>
          </a:p>
        </p:txBody>
      </p:sp>
    </p:spTree>
    <p:extLst>
      <p:ext uri="{BB962C8B-B14F-4D97-AF65-F5344CB8AC3E}">
        <p14:creationId xmlns:p14="http://schemas.microsoft.com/office/powerpoint/2010/main" val="1150860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835" y="4995327"/>
            <a:ext cx="6043334" cy="230589"/>
          </a:xfrm>
        </p:spPr>
        <p:txBody>
          <a:bodyPr/>
          <a:lstStyle/>
          <a:p>
            <a:endParaRPr lang="en-US" dirty="0"/>
          </a:p>
        </p:txBody>
      </p:sp>
      <p:sp>
        <p:nvSpPr>
          <p:cNvPr id="4" name="Slide Number Placeholder 3"/>
          <p:cNvSpPr>
            <a:spLocks noGrp="1"/>
          </p:cNvSpPr>
          <p:nvPr>
            <p:ph type="sldNum" sz="quarter" idx="10"/>
          </p:nvPr>
        </p:nvSpPr>
        <p:spPr>
          <a:xfrm>
            <a:off x="6354936" y="8940212"/>
            <a:ext cx="175235" cy="172942"/>
          </a:xfrm>
        </p:spPr>
        <p:txBody>
          <a:bodyPr/>
          <a:lstStyle/>
          <a:p>
            <a:fld id="{3020C56B-D524-48D0-AEF2-6F4F4F820D5C}" type="slidenum">
              <a:rPr lang="en-US" smtClean="0"/>
              <a:t>30</a:t>
            </a:fld>
            <a:endParaRPr lang="en-US"/>
          </a:p>
        </p:txBody>
      </p:sp>
    </p:spTree>
    <p:extLst>
      <p:ext uri="{BB962C8B-B14F-4D97-AF65-F5344CB8AC3E}">
        <p14:creationId xmlns:p14="http://schemas.microsoft.com/office/powerpoint/2010/main" val="3671498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835" y="4995327"/>
            <a:ext cx="6043334" cy="230589"/>
          </a:xfrm>
        </p:spPr>
        <p:txBody>
          <a:bodyPr/>
          <a:lstStyle/>
          <a:p>
            <a:endParaRPr lang="en-US" dirty="0"/>
          </a:p>
        </p:txBody>
      </p:sp>
      <p:sp>
        <p:nvSpPr>
          <p:cNvPr id="4" name="Slide Number Placeholder 3"/>
          <p:cNvSpPr>
            <a:spLocks noGrp="1"/>
          </p:cNvSpPr>
          <p:nvPr>
            <p:ph type="sldNum" sz="quarter" idx="10"/>
          </p:nvPr>
        </p:nvSpPr>
        <p:spPr>
          <a:xfrm>
            <a:off x="6354936" y="8940212"/>
            <a:ext cx="175235" cy="172942"/>
          </a:xfrm>
        </p:spPr>
        <p:txBody>
          <a:bodyPr/>
          <a:lstStyle/>
          <a:p>
            <a:fld id="{3020C56B-D524-48D0-AEF2-6F4F4F820D5C}" type="slidenum">
              <a:rPr lang="en-US" smtClean="0"/>
              <a:t>31</a:t>
            </a:fld>
            <a:endParaRPr lang="en-US"/>
          </a:p>
        </p:txBody>
      </p:sp>
    </p:spTree>
    <p:extLst>
      <p:ext uri="{BB962C8B-B14F-4D97-AF65-F5344CB8AC3E}">
        <p14:creationId xmlns:p14="http://schemas.microsoft.com/office/powerpoint/2010/main" val="4035964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32</a:t>
            </a:fld>
            <a:endParaRPr lang="en-ZA"/>
          </a:p>
        </p:txBody>
      </p:sp>
    </p:spTree>
    <p:extLst>
      <p:ext uri="{BB962C8B-B14F-4D97-AF65-F5344CB8AC3E}">
        <p14:creationId xmlns:p14="http://schemas.microsoft.com/office/powerpoint/2010/main" val="573598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35</a:t>
            </a:fld>
            <a:endParaRPr lang="en-ZA"/>
          </a:p>
        </p:txBody>
      </p:sp>
    </p:spTree>
    <p:extLst>
      <p:ext uri="{BB962C8B-B14F-4D97-AF65-F5344CB8AC3E}">
        <p14:creationId xmlns:p14="http://schemas.microsoft.com/office/powerpoint/2010/main" val="1263395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F0A935-043E-4D87-AA2F-EA0EC503FBF9}" type="slidenum">
              <a:rPr lang="en-GB" smtClean="0"/>
              <a:t>40</a:t>
            </a:fld>
            <a:endParaRPr lang="en-GB"/>
          </a:p>
        </p:txBody>
      </p:sp>
    </p:spTree>
    <p:extLst>
      <p:ext uri="{BB962C8B-B14F-4D97-AF65-F5344CB8AC3E}">
        <p14:creationId xmlns:p14="http://schemas.microsoft.com/office/powerpoint/2010/main" val="247971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F0A935-043E-4D87-AA2F-EA0EC503FBF9}" type="slidenum">
              <a:rPr lang="en-GB" smtClean="0"/>
              <a:t>41</a:t>
            </a:fld>
            <a:endParaRPr lang="en-GB"/>
          </a:p>
        </p:txBody>
      </p:sp>
    </p:spTree>
    <p:extLst>
      <p:ext uri="{BB962C8B-B14F-4D97-AF65-F5344CB8AC3E}">
        <p14:creationId xmlns:p14="http://schemas.microsoft.com/office/powerpoint/2010/main" val="169248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4</a:t>
            </a:fld>
            <a:endParaRPr lang="en-ZA">
              <a:solidFill>
                <a:prstClr val="black"/>
              </a:solidFill>
            </a:endParaRPr>
          </a:p>
        </p:txBody>
      </p:sp>
    </p:spTree>
    <p:extLst>
      <p:ext uri="{BB962C8B-B14F-4D97-AF65-F5344CB8AC3E}">
        <p14:creationId xmlns:p14="http://schemas.microsoft.com/office/powerpoint/2010/main" val="746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5</a:t>
            </a:fld>
            <a:endParaRPr lang="en-ZA">
              <a:solidFill>
                <a:prstClr val="black"/>
              </a:solidFill>
            </a:endParaRPr>
          </a:p>
        </p:txBody>
      </p:sp>
    </p:spTree>
    <p:extLst>
      <p:ext uri="{BB962C8B-B14F-4D97-AF65-F5344CB8AC3E}">
        <p14:creationId xmlns:p14="http://schemas.microsoft.com/office/powerpoint/2010/main" val="1787339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6</a:t>
            </a:fld>
            <a:endParaRPr lang="en-ZA">
              <a:solidFill>
                <a:prstClr val="black"/>
              </a:solidFill>
            </a:endParaRPr>
          </a:p>
        </p:txBody>
      </p:sp>
    </p:spTree>
    <p:extLst>
      <p:ext uri="{BB962C8B-B14F-4D97-AF65-F5344CB8AC3E}">
        <p14:creationId xmlns:p14="http://schemas.microsoft.com/office/powerpoint/2010/main" val="112514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9</a:t>
            </a:fld>
            <a:endParaRPr lang="en-ZA" dirty="0"/>
          </a:p>
        </p:txBody>
      </p:sp>
    </p:spTree>
    <p:extLst>
      <p:ext uri="{BB962C8B-B14F-4D97-AF65-F5344CB8AC3E}">
        <p14:creationId xmlns:p14="http://schemas.microsoft.com/office/powerpoint/2010/main" val="388614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10</a:t>
            </a:fld>
            <a:endParaRPr lang="en-ZA">
              <a:solidFill>
                <a:prstClr val="black"/>
              </a:solidFill>
            </a:endParaRPr>
          </a:p>
        </p:txBody>
      </p:sp>
    </p:spTree>
    <p:extLst>
      <p:ext uri="{BB962C8B-B14F-4D97-AF65-F5344CB8AC3E}">
        <p14:creationId xmlns:p14="http://schemas.microsoft.com/office/powerpoint/2010/main" val="3319208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11</a:t>
            </a:fld>
            <a:endParaRPr lang="en-ZA">
              <a:solidFill>
                <a:prstClr val="black"/>
              </a:solidFill>
            </a:endParaRPr>
          </a:p>
        </p:txBody>
      </p:sp>
    </p:spTree>
    <p:extLst>
      <p:ext uri="{BB962C8B-B14F-4D97-AF65-F5344CB8AC3E}">
        <p14:creationId xmlns:p14="http://schemas.microsoft.com/office/powerpoint/2010/main" val="1483502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12</a:t>
            </a:fld>
            <a:endParaRPr lang="en-ZA">
              <a:solidFill>
                <a:prstClr val="black"/>
              </a:solidFill>
            </a:endParaRPr>
          </a:p>
        </p:txBody>
      </p:sp>
    </p:spTree>
    <p:extLst>
      <p:ext uri="{BB962C8B-B14F-4D97-AF65-F5344CB8AC3E}">
        <p14:creationId xmlns:p14="http://schemas.microsoft.com/office/powerpoint/2010/main" val="8092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Master" Target="../slideMasters/slideMaster2.xml"/><Relationship Id="rId7" Type="http://schemas.openxmlformats.org/officeDocument/2006/relationships/image" Target="../media/image3.gif"/><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3485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smtClean="0"/>
              <a:t>CMT Presentation 31 October 2018</a:t>
            </a:r>
            <a:endParaRPr lang="en-ZA"/>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8310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smtClean="0"/>
              <a:t>CMT Presentation 31 October 2018</a:t>
            </a:r>
            <a:endParaRPr lang="en-ZA"/>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321167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380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pic>
        <p:nvPicPr>
          <p:cNvPr id="13379" name="Picture 67"/>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ltGray">
          <a:xfrm>
            <a:off x="1" y="0"/>
            <a:ext cx="9145619" cy="5539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8" name="Title Elements" hidden="1"/>
          <p:cNvGrpSpPr>
            <a:grpSpLocks/>
          </p:cNvGrpSpPr>
          <p:nvPr/>
        </p:nvGrpSpPr>
        <p:grpSpPr bwMode="auto">
          <a:xfrm>
            <a:off x="4627819" y="4862783"/>
            <a:ext cx="4299393" cy="497262"/>
            <a:chOff x="1663" y="3104"/>
            <a:chExt cx="3109" cy="307"/>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dirty="0" smtClean="0">
                  <a:solidFill>
                    <a:srgbClr val="000000"/>
                  </a:solidFill>
                  <a:latin typeface="Arial"/>
                </a:rPr>
                <a:t>Document type</a:t>
              </a:r>
            </a:p>
          </p:txBody>
        </p:sp>
        <p:sp>
          <p:nvSpPr>
            <p:cNvPr id="10" name="Date"/>
            <p:cNvSpPr txBox="1">
              <a:spLocks noChangeArrowheads="1"/>
            </p:cNvSpPr>
            <p:nvPr/>
          </p:nvSpPr>
          <p:spPr bwMode="auto">
            <a:xfrm>
              <a:off x="1663" y="3273"/>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dirty="0" smtClean="0">
                  <a:solidFill>
                    <a:srgbClr val="000000"/>
                  </a:solidFill>
                  <a:latin typeface="Arial"/>
                </a:rPr>
                <a:t>Date</a:t>
              </a:r>
            </a:p>
          </p:txBody>
        </p:sp>
      </p:grpSp>
      <p:sp>
        <p:nvSpPr>
          <p:cNvPr id="13314" name="Rectangle 1026"/>
          <p:cNvSpPr>
            <a:spLocks noGrp="1" noChangeArrowheads="1"/>
          </p:cNvSpPr>
          <p:nvPr>
            <p:ph type="ctrTitle"/>
          </p:nvPr>
        </p:nvSpPr>
        <p:spPr bwMode="auto">
          <a:xfrm>
            <a:off x="4627819" y="2856143"/>
            <a:ext cx="4299393" cy="879343"/>
          </a:xfrm>
          <a:prstGeom prst="rect">
            <a:avLst/>
          </a:prstGeom>
        </p:spPr>
        <p:txBody>
          <a:bodyPr/>
          <a:lstStyle>
            <a:lvl1pPr>
              <a:defRPr sz="2857" b="0" baseline="0">
                <a:solidFill>
                  <a:schemeClr val="tx2"/>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4627819" y="3970992"/>
            <a:ext cx="4299393" cy="219820"/>
          </a:xfrm>
        </p:spPr>
        <p:txBody>
          <a:bodyPr wrap="square">
            <a:spAutoFit/>
          </a:bodyPr>
          <a:lstStyle>
            <a:lvl1pPr>
              <a:defRPr sz="1428" baseline="0">
                <a:solidFill>
                  <a:schemeClr val="tx1"/>
                </a:solidFill>
                <a:latin typeface="+mn-lt"/>
                <a:ea typeface="+mn-ea"/>
              </a:defRPr>
            </a:lvl1pPr>
          </a:lstStyle>
          <a:p>
            <a:pPr lvl="0"/>
            <a:r>
              <a:rPr lang="en-US" noProof="0" smtClean="0"/>
              <a:t>Click to edit Master subtitle style</a:t>
            </a:r>
            <a:endParaRPr lang="en-US" noProof="0" dirty="0" smtClean="0"/>
          </a:p>
        </p:txBody>
      </p:sp>
      <p:sp>
        <p:nvSpPr>
          <p:cNvPr id="13" name="TitleTopPlaceholder"/>
          <p:cNvSpPr>
            <a:spLocks noChangeArrowheads="1"/>
          </p:cNvSpPr>
          <p:nvPr userDrawn="1"/>
        </p:nvSpPr>
        <p:spPr bwMode="ltGray">
          <a:xfrm>
            <a:off x="1" y="5536517"/>
            <a:ext cx="9140760" cy="93135"/>
          </a:xfrm>
          <a:prstGeom prst="rect">
            <a:avLst/>
          </a:prstGeom>
          <a:solidFill>
            <a:srgbClr val="BF9015"/>
          </a:solidFill>
          <a:ln w="9525">
            <a:noFill/>
            <a:miter lim="800000"/>
            <a:headEnd/>
            <a:tailEnd/>
          </a:ln>
          <a:effectLst/>
          <a:extLst/>
        </p:spPr>
        <p:txBody>
          <a:bodyPr wrap="none" anchor="ctr"/>
          <a:lstStyle/>
          <a:p>
            <a:pPr fontAlgn="base">
              <a:spcBef>
                <a:spcPct val="0"/>
              </a:spcBef>
              <a:spcAft>
                <a:spcPct val="0"/>
              </a:spcAft>
            </a:pPr>
            <a:endParaRPr lang="en-US" sz="1632" dirty="0">
              <a:solidFill>
                <a:srgbClr val="000000"/>
              </a:solidFill>
            </a:endParaRPr>
          </a:p>
        </p:txBody>
      </p:sp>
      <p:pic>
        <p:nvPicPr>
          <p:cNvPr id="14" name="Picture 8" descr="http://sawic.environment.gov.za/images/logo_dea.gif"/>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ltGray">
          <a:xfrm>
            <a:off x="152266" y="5897926"/>
            <a:ext cx="2177066" cy="796916"/>
          </a:xfrm>
          <a:prstGeom prst="rect">
            <a:avLst/>
          </a:prstGeom>
          <a:noFill/>
          <a:ln w="12700">
            <a:noFill/>
          </a:ln>
          <a:extLst>
            <a:ext uri="{909E8E84-426E-40dd-AFC4-6F175D3DCCD1}">
              <a14:hiddenFill xmlns="" xmlns:a14="http://schemas.microsoft.com/office/drawing/2010/main">
                <a:solidFill>
                  <a:srgbClr val="FFFFFF"/>
                </a:solidFill>
              </a14:hiddenFill>
            </a:ext>
          </a:extLst>
        </p:spPr>
      </p:pic>
      <p:pic>
        <p:nvPicPr>
          <p:cNvPr id="13328" name="Picture 16" descr="http://www.tourism.gov.za/images/logo.png"/>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ltGray">
          <a:xfrm>
            <a:off x="6902414" y="5927514"/>
            <a:ext cx="2024800" cy="737738"/>
          </a:xfrm>
          <a:prstGeom prst="rect">
            <a:avLst/>
          </a:prstGeom>
          <a:noFill/>
          <a:ln w="12700">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6092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97751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1" cy="1143000"/>
          </a:xfrm>
        </p:spPr>
        <p:txBody>
          <a:bodyPr>
            <a:normAutofit/>
          </a:bodyPr>
          <a:lstStyle>
            <a:lvl1pPr>
              <a:defRPr sz="3600">
                <a:latin typeface="Arial" pitchFamily="34" charset="0"/>
                <a:cs typeface="Arial" pitchFamily="34"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1828800" y="1600201"/>
            <a:ext cx="6858001" cy="1569552"/>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2000">
                <a:solidFill>
                  <a:schemeClr val="bg2">
                    <a:lumMod val="50000"/>
                  </a:schemeClr>
                </a:solidFill>
                <a:latin typeface="Arial" pitchFamily="34" charset="0"/>
                <a:cs typeface="Arial" pitchFamily="34" charset="0"/>
              </a:defRPr>
            </a:lvl3pPr>
            <a:lvl4pPr>
              <a:defRPr sz="2000">
                <a:solidFill>
                  <a:schemeClr val="tx1">
                    <a:lumMod val="75000"/>
                    <a:lumOff val="25000"/>
                  </a:schemeClr>
                </a:solidFill>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endParaRPr lang="en-ZA" sz="1632">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a:lstStyle>
            <a:lvl1pPr>
              <a:defRPr/>
            </a:lvl1pPr>
          </a:lstStyle>
          <a:p>
            <a:pPr fontAlgn="base">
              <a:spcBef>
                <a:spcPct val="0"/>
              </a:spcBef>
              <a:spcAft>
                <a:spcPct val="0"/>
              </a:spcAft>
              <a:defRPr/>
            </a:pPr>
            <a:r>
              <a:rPr lang="en-ZA" sz="1632" smtClean="0">
                <a:solidFill>
                  <a:srgbClr val="000000"/>
                </a:solidFill>
              </a:rPr>
              <a:t>CMT Presentation 31 October 2018</a:t>
            </a:r>
            <a:endParaRPr lang="en-ZA" sz="1632">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A7597121-0A48-49AF-BBEF-ED2A59233F42}" type="slidenum">
              <a:rPr lang="en-ZA" sz="1632">
                <a:solidFill>
                  <a:srgbClr val="000000"/>
                </a:solidFill>
              </a:rPr>
              <a:pPr fontAlgn="base">
                <a:spcBef>
                  <a:spcPct val="0"/>
                </a:spcBef>
                <a:spcAft>
                  <a:spcPct val="0"/>
                </a:spcAft>
                <a:defRPr/>
              </a:pPr>
              <a:t>‹#›</a:t>
            </a:fld>
            <a:endParaRPr lang="en-ZA" sz="1632" dirty="0">
              <a:solidFill>
                <a:srgbClr val="000000"/>
              </a:solidFill>
            </a:endParaRPr>
          </a:p>
        </p:txBody>
      </p:sp>
    </p:spTree>
    <p:extLst>
      <p:ext uri="{BB962C8B-B14F-4D97-AF65-F5344CB8AC3E}">
        <p14:creationId xmlns:p14="http://schemas.microsoft.com/office/powerpoint/2010/main" val="448905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CMT Presentation 31 October 2018</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7644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CMT Presentation 31 October 2018</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35374875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CMT Presentation 31 October 2018</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24101807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sz="1400"/>
            </a:lvl1pPr>
          </a:lstStyle>
          <a:p>
            <a:r>
              <a:rPr lang="en-ZA" smtClean="0">
                <a:solidFill>
                  <a:prstClr val="black"/>
                </a:solidFill>
              </a:rPr>
              <a:t>CMT Presentation 31 October 2018</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80568035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sz="1400"/>
            </a:lvl1pPr>
          </a:lstStyle>
          <a:p>
            <a:r>
              <a:rPr lang="en-ZA" smtClean="0">
                <a:solidFill>
                  <a:prstClr val="black"/>
                </a:solidFill>
              </a:rPr>
              <a:t>CMT Presentation 31 October 2018</a:t>
            </a:r>
            <a:endParaRPr lang="en-ZA"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565753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9943471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sz="1400"/>
            </a:lvl1pPr>
          </a:lstStyle>
          <a:p>
            <a:r>
              <a:rPr lang="en-ZA" smtClean="0">
                <a:solidFill>
                  <a:prstClr val="black"/>
                </a:solidFill>
              </a:rPr>
              <a:t>CMT Presentation 31 October 2018</a:t>
            </a:r>
            <a:endParaRPr lang="en-ZA"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8216699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sz="1400"/>
            </a:lvl1pPr>
          </a:lstStyle>
          <a:p>
            <a:r>
              <a:rPr lang="en-ZA" smtClean="0">
                <a:solidFill>
                  <a:prstClr val="black"/>
                </a:solidFill>
              </a:rPr>
              <a:t>CMT Presentation 31 October 2018</a:t>
            </a:r>
            <a:endParaRPr lang="en-ZA"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2512785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sz="1400"/>
            </a:lvl1pPr>
          </a:lstStyle>
          <a:p>
            <a:r>
              <a:rPr lang="en-ZA" smtClean="0">
                <a:solidFill>
                  <a:prstClr val="black"/>
                </a:solidFill>
              </a:rPr>
              <a:t>CMT Presentation 31 October 2018</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1730318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a:solidFill>
                <a:prstClr val="black"/>
              </a:solidFill>
            </a:endParaRPr>
          </a:p>
        </p:txBody>
      </p:sp>
      <p:sp>
        <p:nvSpPr>
          <p:cNvPr id="6" name="Footer Placeholder 5"/>
          <p:cNvSpPr>
            <a:spLocks noGrp="1"/>
          </p:cNvSpPr>
          <p:nvPr>
            <p:ph type="ftr" sz="quarter" idx="11"/>
          </p:nvPr>
        </p:nvSpPr>
        <p:spPr>
          <a:xfrm>
            <a:off x="3028950" y="6338094"/>
            <a:ext cx="3086100" cy="401638"/>
          </a:xfrm>
          <a:prstGeom prst="rect">
            <a:avLst/>
          </a:prstGeom>
        </p:spPr>
        <p:txBody>
          <a:bodyPr/>
          <a:lstStyle>
            <a:lvl1pPr>
              <a:defRPr sz="1400"/>
            </a:lvl1pPr>
          </a:lstStyle>
          <a:p>
            <a:r>
              <a:rPr lang="en-ZA" smtClean="0">
                <a:solidFill>
                  <a:prstClr val="black"/>
                </a:solidFill>
              </a:rPr>
              <a:t>CMT Presentation 31 October 2018</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7793553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sz="1400"/>
            </a:lvl1pPr>
          </a:lstStyle>
          <a:p>
            <a:r>
              <a:rPr lang="en-ZA" smtClean="0">
                <a:solidFill>
                  <a:prstClr val="black"/>
                </a:solidFill>
              </a:rPr>
              <a:t>CMT Presentation 31 October 2018</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5699260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sz="1400"/>
            </a:lvl1pPr>
          </a:lstStyle>
          <a:p>
            <a:r>
              <a:rPr lang="en-ZA" smtClean="0">
                <a:solidFill>
                  <a:prstClr val="black"/>
                </a:solidFill>
              </a:rPr>
              <a:t>CMT Presentation 31 October 2018</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4679669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32864299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smtClean="0"/>
              <a:t>CMT Presentation 31 October 2018</a:t>
            </a:r>
            <a:endParaRPr lang="en-ZA"/>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15437465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smtClean="0"/>
              <a:t>CMT Presentation 31 October 2018</a:t>
            </a:r>
            <a:endParaRPr lang="en-ZA"/>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236331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smtClean="0"/>
              <a:t>CMT Presentation 31 October 2018</a:t>
            </a:r>
            <a:endParaRPr lang="en-ZA"/>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9546238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smtClean="0"/>
              <a:t>CMT Presentation 31 October 2018</a:t>
            </a:r>
            <a:endParaRPr lang="en-ZA"/>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4861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smtClean="0"/>
              <a:t>CMT Presentation 31 October 2018</a:t>
            </a:r>
            <a:endParaRPr lang="en-ZA"/>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139793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smtClean="0"/>
              <a:t>CMT Presentation 31 October 2018</a:t>
            </a:r>
            <a:endParaRPr lang="en-ZA"/>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373063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image" Target="../media/image2.emf"/><Relationship Id="rId3" Type="http://schemas.openxmlformats.org/officeDocument/2006/relationships/slideLayout" Target="../slideLayouts/slideLayout14.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oleObject" Target="../embeddings/oleObject1.bin"/><Relationship Id="rId2" Type="http://schemas.openxmlformats.org/officeDocument/2006/relationships/slideLayout" Target="../slideLayouts/slideLayout13.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12.xml"/><Relationship Id="rId6" Type="http://schemas.openxmlformats.org/officeDocument/2006/relationships/tags" Target="../tags/tag1.xml"/><Relationship Id="rId11" Type="http://schemas.openxmlformats.org/officeDocument/2006/relationships/tags" Target="../tags/tag6.xml"/><Relationship Id="rId24" Type="http://schemas.openxmlformats.org/officeDocument/2006/relationships/tags" Target="../tags/tag19.xml"/><Relationship Id="rId5" Type="http://schemas.openxmlformats.org/officeDocument/2006/relationships/vmlDrawing" Target="../drawings/vmlDrawing1.vml"/><Relationship Id="rId15" Type="http://schemas.openxmlformats.org/officeDocument/2006/relationships/tags" Target="../tags/tag10.xml"/><Relationship Id="rId23" Type="http://schemas.openxmlformats.org/officeDocument/2006/relationships/tags" Target="../tags/tag18.xml"/><Relationship Id="rId28" Type="http://schemas.openxmlformats.org/officeDocument/2006/relationships/image" Target="../media/image4.jpeg"/><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theme" Target="../theme/theme2.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 Id="rId27" Type="http://schemas.openxmlformats.org/officeDocument/2006/relationships/image" Target="../media/image3.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33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784"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161984" cy="161974"/>
                      </a:xfrm>
                      <a:prstGeom prst="rect">
                        <a:avLst/>
                      </a:prstGeom>
                    </p:spPr>
                  </p:pic>
                </p:oleObj>
              </mc:Fallback>
            </mc:AlternateContent>
          </a:graphicData>
        </a:graphic>
      </p:graphicFrame>
      <p:pic>
        <p:nvPicPr>
          <p:cNvPr id="110" name="Picture 8" descr="http://sawic.environment.gov.za/images/logo_dea.gif"/>
          <p:cNvPicPr>
            <a:picLocks noChangeAspect="1" noChangeArrowheads="1"/>
          </p:cNvPicPr>
          <p:nvPr userDrawn="1"/>
        </p:nvPicPr>
        <p:blipFill>
          <a:blip r:embed="rId27" cstate="email">
            <a:extLst>
              <a:ext uri="{28A0092B-C50C-407E-A947-70E740481C1C}">
                <a14:useLocalDpi xmlns:a14="http://schemas.microsoft.com/office/drawing/2010/main"/>
              </a:ext>
            </a:extLst>
          </a:blip>
          <a:srcRect/>
          <a:stretch>
            <a:fillRect/>
          </a:stretch>
        </p:blipFill>
        <p:spPr bwMode="ltGray">
          <a:xfrm>
            <a:off x="174944" y="6348638"/>
            <a:ext cx="1232601" cy="451194"/>
          </a:xfrm>
          <a:prstGeom prst="rect">
            <a:avLst/>
          </a:prstGeom>
          <a:noFill/>
          <a:extLst>
            <a:ext uri="{909E8E84-426E-40dd-AFC4-6F175D3DCCD1}">
              <a14:hiddenFill xmlns="" xmlns:a14="http://schemas.microsoft.com/office/drawing/2010/main">
                <a:solidFill>
                  <a:srgbClr val="FFFFFF"/>
                </a:solidFill>
              </a14:hiddenFill>
            </a:ext>
          </a:extLst>
        </p:spPr>
      </p:pic>
      <p:pic>
        <p:nvPicPr>
          <p:cNvPr id="111" name="Picture 16" descr="http://www.tourism.gov.za/images/logo.png"/>
          <p:cNvPicPr>
            <a:picLocks noChangeAspect="1" noChangeArrowheads="1"/>
          </p:cNvPicPr>
          <p:nvPr userDrawn="1"/>
        </p:nvPicPr>
        <p:blipFill>
          <a:blip r:embed="rId28" cstate="email">
            <a:extLst>
              <a:ext uri="{28A0092B-C50C-407E-A947-70E740481C1C}">
                <a14:useLocalDpi xmlns:a14="http://schemas.microsoft.com/office/drawing/2010/main"/>
              </a:ext>
            </a:extLst>
          </a:blip>
          <a:srcRect/>
          <a:stretch>
            <a:fillRect/>
          </a:stretch>
        </p:blipFill>
        <p:spPr bwMode="ltGray">
          <a:xfrm>
            <a:off x="7416570" y="6367565"/>
            <a:ext cx="1146392" cy="417689"/>
          </a:xfrm>
          <a:prstGeom prst="rect">
            <a:avLst/>
          </a:prstGeom>
          <a:noFill/>
          <a:extLst>
            <a:ext uri="{909E8E84-426E-40dd-AFC4-6F175D3DCCD1}">
              <a14:hiddenFill xmlns="" xmlns:a14="http://schemas.microsoft.com/office/drawing/2010/main">
                <a:solidFill>
                  <a:srgbClr val="FFFFFF"/>
                </a:solidFill>
              </a14:hiddenFill>
            </a:ext>
          </a:extLst>
        </p:spPr>
      </p:pic>
      <p:sp>
        <p:nvSpPr>
          <p:cNvPr id="59" name="SlideBottomBar"/>
          <p:cNvSpPr>
            <a:spLocks noChangeArrowheads="1"/>
          </p:cNvSpPr>
          <p:nvPr/>
        </p:nvSpPr>
        <p:spPr bwMode="ltGray">
          <a:xfrm>
            <a:off x="162" y="6811351"/>
            <a:ext cx="9143676" cy="46649"/>
          </a:xfrm>
          <a:prstGeom prst="rect">
            <a:avLst/>
          </a:prstGeom>
          <a:solidFill>
            <a:srgbClr val="BF9015"/>
          </a:solidFill>
          <a:ln>
            <a:noFill/>
          </a:ln>
          <a:effectLst/>
          <a:extLst/>
        </p:spPr>
        <p:txBody>
          <a:bodyPr wrap="none" anchor="ctr"/>
          <a:lstStyle/>
          <a:p>
            <a:pPr fontAlgn="base">
              <a:spcBef>
                <a:spcPct val="0"/>
              </a:spcBef>
              <a:spcAft>
                <a:spcPct val="0"/>
              </a:spcAft>
            </a:pPr>
            <a:endParaRPr lang="en-US" sz="1632" dirty="0">
              <a:solidFill>
                <a:srgbClr val="000000"/>
              </a:solidFill>
            </a:endParaRPr>
          </a:p>
        </p:txBody>
      </p:sp>
      <p:sp>
        <p:nvSpPr>
          <p:cNvPr id="1036" name="Rectangle 286"/>
          <p:cNvSpPr>
            <a:spLocks noGrp="1" noChangeArrowheads="1"/>
          </p:cNvSpPr>
          <p:nvPr userDrawn="1">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userDrawn="1">
            <p:ph type="title"/>
          </p:nvPr>
        </p:nvSpPr>
        <p:spPr bwMode="auto">
          <a:xfrm>
            <a:off x="174945" y="234863"/>
            <a:ext cx="8794113" cy="298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userDrawn="1"/>
        </p:nvSpPr>
        <p:spPr bwMode="auto">
          <a:xfrm>
            <a:off x="174944" y="27536"/>
            <a:ext cx="894706" cy="2242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28" dirty="0">
                <a:solidFill>
                  <a:srgbClr val="808080"/>
                </a:solidFill>
              </a:rPr>
              <a:t>TRACKER</a:t>
            </a:r>
          </a:p>
        </p:txBody>
      </p:sp>
      <p:sp>
        <p:nvSpPr>
          <p:cNvPr id="11" name="McK 3. Unit of measure" hidden="1"/>
          <p:cNvSpPr txBox="1">
            <a:spLocks noChangeArrowheads="1"/>
          </p:cNvSpPr>
          <p:nvPr userDrawn="1"/>
        </p:nvSpPr>
        <p:spPr bwMode="auto">
          <a:xfrm>
            <a:off x="174945" y="542617"/>
            <a:ext cx="8794113" cy="2562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32" dirty="0" smtClean="0">
                <a:solidFill>
                  <a:srgbClr val="808080"/>
                </a:solidFill>
                <a:latin typeface="Arial"/>
              </a:rPr>
              <a:t>Unit of measure</a:t>
            </a:r>
          </a:p>
        </p:txBody>
      </p:sp>
      <p:grpSp>
        <p:nvGrpSpPr>
          <p:cNvPr id="15" name="ACET" hidden="1"/>
          <p:cNvGrpSpPr>
            <a:grpSpLocks/>
          </p:cNvGrpSpPr>
          <p:nvPr userDrawn="1"/>
        </p:nvGrpSpPr>
        <p:grpSpPr bwMode="auto">
          <a:xfrm>
            <a:off x="1482156" y="1137061"/>
            <a:ext cx="4350892" cy="531276"/>
            <a:chOff x="915" y="702"/>
            <a:chExt cx="2686" cy="32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32" b="1" dirty="0">
                  <a:solidFill>
                    <a:srgbClr val="000000"/>
                  </a:solidFill>
                </a:rPr>
                <a:t>Title</a:t>
              </a:r>
            </a:p>
            <a:p>
              <a:pPr fontAlgn="base">
                <a:spcBef>
                  <a:spcPct val="0"/>
                </a:spcBef>
                <a:spcAft>
                  <a:spcPct val="0"/>
                </a:spcAft>
              </a:pPr>
              <a:r>
                <a:rPr lang="en-US" sz="1632" dirty="0">
                  <a:solidFill>
                    <a:srgbClr val="808080"/>
                  </a:solidFill>
                </a:rPr>
                <a:t>Unit of measure</a:t>
              </a:r>
            </a:p>
          </p:txBody>
        </p:sp>
      </p:grpSp>
      <p:grpSp>
        <p:nvGrpSpPr>
          <p:cNvPr id="63" name="LegendBoxes" hidden="1"/>
          <p:cNvGrpSpPr>
            <a:grpSpLocks/>
          </p:cNvGrpSpPr>
          <p:nvPr userDrawn="1"/>
        </p:nvGrpSpPr>
        <p:grpSpPr bwMode="auto">
          <a:xfrm>
            <a:off x="8189914" y="275438"/>
            <a:ext cx="788863" cy="1022061"/>
            <a:chOff x="4936" y="176"/>
            <a:chExt cx="487" cy="631"/>
          </a:xfrm>
        </p:grpSpPr>
        <p:sp>
          <p:nvSpPr>
            <p:cNvPr id="64" name="Legend1"/>
            <p:cNvSpPr>
              <a:spLocks noChangeArrowheads="1"/>
            </p:cNvSpPr>
            <p:nvPr/>
          </p:nvSpPr>
          <p:spPr bwMode="auto">
            <a:xfrm>
              <a:off x="5096" y="176"/>
              <a:ext cx="327" cy="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B4623"/>
                </a:buClr>
              </a:pPr>
              <a:r>
                <a:rPr lang="en-US" sz="1224">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66" name="Legend2"/>
            <p:cNvSpPr>
              <a:spLocks noChangeArrowheads="1"/>
            </p:cNvSpPr>
            <p:nvPr/>
          </p:nvSpPr>
          <p:spPr bwMode="auto">
            <a:xfrm>
              <a:off x="5096" y="346"/>
              <a:ext cx="327" cy="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B4623"/>
                </a:buClr>
              </a:pPr>
              <a:r>
                <a:rPr lang="en-US" sz="1224">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68" name="Legend3"/>
            <p:cNvSpPr>
              <a:spLocks noChangeArrowheads="1"/>
            </p:cNvSpPr>
            <p:nvPr/>
          </p:nvSpPr>
          <p:spPr bwMode="auto">
            <a:xfrm>
              <a:off x="5096" y="517"/>
              <a:ext cx="327" cy="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B4623"/>
                </a:buClr>
              </a:pPr>
              <a:r>
                <a:rPr lang="en-US" sz="1224">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70" name="Legend4"/>
            <p:cNvSpPr>
              <a:spLocks noChangeArrowheads="1"/>
            </p:cNvSpPr>
            <p:nvPr/>
          </p:nvSpPr>
          <p:spPr bwMode="auto">
            <a:xfrm>
              <a:off x="5096" y="688"/>
              <a:ext cx="327" cy="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B4623"/>
                </a:buClr>
              </a:pPr>
              <a:r>
                <a:rPr lang="en-US" sz="1224">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72" name="LegendLines" hidden="1"/>
          <p:cNvGrpSpPr>
            <a:grpSpLocks/>
          </p:cNvGrpSpPr>
          <p:nvPr userDrawn="1"/>
        </p:nvGrpSpPr>
        <p:grpSpPr bwMode="auto">
          <a:xfrm>
            <a:off x="7875664" y="275438"/>
            <a:ext cx="1103112" cy="749943"/>
            <a:chOff x="4750" y="176"/>
            <a:chExt cx="681" cy="463"/>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6" name="Legend1"/>
            <p:cNvSpPr>
              <a:spLocks noChangeArrowheads="1"/>
            </p:cNvSpPr>
            <p:nvPr/>
          </p:nvSpPr>
          <p:spPr bwMode="auto">
            <a:xfrm>
              <a:off x="5104" y="176"/>
              <a:ext cx="327" cy="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B4623"/>
                </a:buClr>
              </a:pPr>
              <a:r>
                <a:rPr lang="en-US" sz="1224">
                  <a:solidFill>
                    <a:srgbClr val="000000"/>
                  </a:solidFill>
                </a:rPr>
                <a:t>Legend</a:t>
              </a:r>
            </a:p>
          </p:txBody>
        </p:sp>
        <p:sp>
          <p:nvSpPr>
            <p:cNvPr id="77" name="Legend2"/>
            <p:cNvSpPr>
              <a:spLocks noChangeArrowheads="1"/>
            </p:cNvSpPr>
            <p:nvPr/>
          </p:nvSpPr>
          <p:spPr bwMode="auto">
            <a:xfrm>
              <a:off x="5104" y="344"/>
              <a:ext cx="327" cy="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B4623"/>
                </a:buClr>
              </a:pPr>
              <a:r>
                <a:rPr lang="en-US" sz="1224">
                  <a:solidFill>
                    <a:srgbClr val="000000"/>
                  </a:solidFill>
                </a:rPr>
                <a:t>Legend</a:t>
              </a:r>
            </a:p>
          </p:txBody>
        </p:sp>
        <p:sp>
          <p:nvSpPr>
            <p:cNvPr id="78" name="Legend3"/>
            <p:cNvSpPr>
              <a:spLocks noChangeArrowheads="1"/>
            </p:cNvSpPr>
            <p:nvPr/>
          </p:nvSpPr>
          <p:spPr bwMode="auto">
            <a:xfrm>
              <a:off x="5104" y="520"/>
              <a:ext cx="327" cy="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B4623"/>
                </a:buClr>
              </a:pPr>
              <a:r>
                <a:rPr lang="en-US" sz="1224">
                  <a:solidFill>
                    <a:srgbClr val="000000"/>
                  </a:solidFill>
                </a:rPr>
                <a:t>Legend</a:t>
              </a:r>
            </a:p>
          </p:txBody>
        </p:sp>
      </p:grpSp>
      <p:grpSp>
        <p:nvGrpSpPr>
          <p:cNvPr id="79" name="McKSticker" hidden="1"/>
          <p:cNvGrpSpPr/>
          <p:nvPr userDrawn="1"/>
        </p:nvGrpSpPr>
        <p:grpSpPr bwMode="auto">
          <a:xfrm>
            <a:off x="7859229" y="275439"/>
            <a:ext cx="1109828" cy="220474"/>
            <a:chOff x="7653105" y="285750"/>
            <a:chExt cx="1087670" cy="216085"/>
          </a:xfrm>
        </p:grpSpPr>
        <p:sp>
          <p:nvSpPr>
            <p:cNvPr id="80" name="StickerRectangle"/>
            <p:cNvSpPr>
              <a:spLocks noChangeArrowheads="1"/>
            </p:cNvSpPr>
            <p:nvPr/>
          </p:nvSpPr>
          <p:spPr bwMode="auto">
            <a:xfrm>
              <a:off x="7653105" y="285750"/>
              <a:ext cx="1087670" cy="216085"/>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B4623"/>
                </a:buClr>
              </a:pPr>
              <a:r>
                <a:rPr lang="en-US" sz="1224" dirty="0">
                  <a:solidFill>
                    <a:srgbClr val="808080"/>
                  </a:solidFill>
                </a:rPr>
                <a:t>PRELIMINARY</a:t>
              </a:r>
            </a:p>
          </p:txBody>
        </p:sp>
        <p:cxnSp>
          <p:nvCxnSpPr>
            <p:cNvPr id="81" name="AutoShape 31"/>
            <p:cNvCxnSpPr>
              <a:cxnSpLocks noChangeShapeType="1"/>
              <a:stCxn id="80" idx="2"/>
              <a:endCxn id="80" idx="4"/>
            </p:cNvCxnSpPr>
            <p:nvPr/>
          </p:nvCxnSpPr>
          <p:spPr bwMode="auto">
            <a:xfrm>
              <a:off x="7653105" y="285750"/>
              <a:ext cx="0" cy="216085"/>
            </a:xfrm>
            <a:prstGeom prst="straightConnector1">
              <a:avLst/>
            </a:prstGeom>
            <a:noFill/>
            <a:ln w="9525">
              <a:solidFill>
                <a:srgbClr val="808080"/>
              </a:solidFill>
              <a:round/>
              <a:headEnd/>
              <a:tailEnd/>
            </a:ln>
            <a:extLst>
              <a:ext uri="{909E8E84-426E-40dd-AFC4-6F175D3DCCD1}">
                <a14:hiddenFill xmlns=""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53105" y="501835"/>
              <a:ext cx="1087670" cy="0"/>
            </a:xfrm>
            <a:prstGeom prst="straightConnector1">
              <a:avLst/>
            </a:prstGeom>
            <a:noFill/>
            <a:ln w="25400">
              <a:solidFill>
                <a:srgbClr val="808080"/>
              </a:solidFill>
              <a:round/>
              <a:headEnd/>
              <a:tailEnd/>
            </a:ln>
            <a:extLst>
              <a:ext uri="{909E8E84-426E-40dd-AFC4-6F175D3DCCD1}">
                <a14:hiddenFill xmlns="" xmlns:a14="http://schemas.microsoft.com/office/drawing/2010/main">
                  <a:noFill/>
                </a14:hiddenFill>
              </a:ext>
            </a:extLst>
          </p:spPr>
        </p:cxnSp>
      </p:grpSp>
      <p:grpSp>
        <p:nvGrpSpPr>
          <p:cNvPr id="83" name="LegendMoons" hidden="1"/>
          <p:cNvGrpSpPr/>
          <p:nvPr userDrawn="1"/>
        </p:nvGrpSpPr>
        <p:grpSpPr bwMode="auto">
          <a:xfrm>
            <a:off x="8121710" y="275438"/>
            <a:ext cx="857161" cy="1333054"/>
            <a:chOff x="6655594" y="273840"/>
            <a:chExt cx="840048" cy="1306516"/>
          </a:xfrm>
        </p:grpSpPr>
        <p:grpSp>
          <p:nvGrpSpPr>
            <p:cNvPr id="84" name="MoonLegend1"/>
            <p:cNvGrpSpPr>
              <a:grpSpLocks noChangeAspect="1"/>
            </p:cNvGrpSpPr>
            <p:nvPr>
              <p:custDataLst>
                <p:tags r:id="rId10"/>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3"/>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103" name="Arc 39"/>
              <p:cNvSpPr>
                <a:spLocks noChangeAspect="1"/>
              </p:cNvSpPr>
              <p:nvPr>
                <p:custDataLst>
                  <p:tags r:id="rId24"/>
                </p:custDataLst>
              </p:nvPr>
            </p:nvSpPr>
            <p:spPr bwMode="auto">
              <a:xfrm>
                <a:off x="4533" y="183"/>
                <a:ext cx="144" cy="144"/>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5" name="MoonLegend2"/>
            <p:cNvGrpSpPr>
              <a:grpSpLocks noChangeAspect="1"/>
            </p:cNvGrpSpPr>
            <p:nvPr>
              <p:custDataLst>
                <p:tags r:id="rId11"/>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101" name="Arc 42"/>
              <p:cNvSpPr>
                <a:spLocks noChangeAspect="1"/>
              </p:cNvSpPr>
              <p:nvPr>
                <p:custDataLst>
                  <p:tags r:id="rId22"/>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6" name="MoonLegend4"/>
            <p:cNvGrpSpPr>
              <a:grpSpLocks noChangeAspect="1"/>
            </p:cNvGrpSpPr>
            <p:nvPr>
              <p:custDataLst>
                <p:tags r:id="rId12"/>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9"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7" name="MoonLegend5"/>
            <p:cNvGrpSpPr>
              <a:grpSpLocks noChangeAspect="1"/>
            </p:cNvGrpSpPr>
            <p:nvPr>
              <p:custDataLst>
                <p:tags r:id="rId13"/>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7"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sp>
          <p:nvSpPr>
            <p:cNvPr id="88" name="Legend1"/>
            <p:cNvSpPr>
              <a:spLocks noChangeArrowheads="1"/>
            </p:cNvSpPr>
            <p:nvPr/>
          </p:nvSpPr>
          <p:spPr bwMode="auto">
            <a:xfrm>
              <a:off x="6976269" y="286540"/>
              <a:ext cx="519373" cy="188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B4623"/>
                </a:buClr>
              </a:pPr>
              <a:r>
                <a:rPr lang="en-US" sz="1224" dirty="0">
                  <a:solidFill>
                    <a:srgbClr val="000000"/>
                  </a:solidFill>
                </a:rPr>
                <a:t>Legend</a:t>
              </a:r>
            </a:p>
          </p:txBody>
        </p:sp>
        <p:sp>
          <p:nvSpPr>
            <p:cNvPr id="89" name="Legend2"/>
            <p:cNvSpPr>
              <a:spLocks noChangeArrowheads="1"/>
            </p:cNvSpPr>
            <p:nvPr/>
          </p:nvSpPr>
          <p:spPr bwMode="auto">
            <a:xfrm>
              <a:off x="6976269" y="561178"/>
              <a:ext cx="519373" cy="188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B4623"/>
                </a:buClr>
              </a:pPr>
              <a:r>
                <a:rPr lang="en-US" sz="1224" dirty="0">
                  <a:solidFill>
                    <a:srgbClr val="000000"/>
                  </a:solidFill>
                </a:rPr>
                <a:t>Legend</a:t>
              </a:r>
            </a:p>
          </p:txBody>
        </p:sp>
        <p:sp>
          <p:nvSpPr>
            <p:cNvPr id="90" name="Legend3"/>
            <p:cNvSpPr>
              <a:spLocks noChangeArrowheads="1"/>
            </p:cNvSpPr>
            <p:nvPr/>
          </p:nvSpPr>
          <p:spPr bwMode="auto">
            <a:xfrm>
              <a:off x="6976269" y="835817"/>
              <a:ext cx="519373" cy="188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B4623"/>
                </a:buClr>
              </a:pPr>
              <a:r>
                <a:rPr lang="en-US" sz="1224" dirty="0">
                  <a:solidFill>
                    <a:srgbClr val="000000"/>
                  </a:solidFill>
                </a:rPr>
                <a:t>Legend</a:t>
              </a:r>
            </a:p>
          </p:txBody>
        </p:sp>
        <p:sp>
          <p:nvSpPr>
            <p:cNvPr id="91" name="Legend4"/>
            <p:cNvSpPr>
              <a:spLocks noChangeArrowheads="1"/>
            </p:cNvSpPr>
            <p:nvPr/>
          </p:nvSpPr>
          <p:spPr bwMode="auto">
            <a:xfrm>
              <a:off x="6976269" y="1107280"/>
              <a:ext cx="519373" cy="188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B4623"/>
                </a:buClr>
              </a:pPr>
              <a:r>
                <a:rPr lang="en-US" sz="1224">
                  <a:solidFill>
                    <a:srgbClr val="000000"/>
                  </a:solidFill>
                </a:rPr>
                <a:t>Legend</a:t>
              </a:r>
            </a:p>
          </p:txBody>
        </p:sp>
        <p:sp>
          <p:nvSpPr>
            <p:cNvPr id="92" name="Legend5"/>
            <p:cNvSpPr>
              <a:spLocks noChangeArrowheads="1"/>
            </p:cNvSpPr>
            <p:nvPr/>
          </p:nvSpPr>
          <p:spPr bwMode="auto">
            <a:xfrm>
              <a:off x="6976269" y="1383505"/>
              <a:ext cx="519373" cy="188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B4623"/>
                </a:buClr>
              </a:pPr>
              <a:r>
                <a:rPr lang="en-US" sz="1224" dirty="0">
                  <a:solidFill>
                    <a:srgbClr val="000000"/>
                  </a:solidFill>
                </a:rPr>
                <a:t>Legend</a:t>
              </a:r>
            </a:p>
          </p:txBody>
        </p:sp>
        <p:grpSp>
          <p:nvGrpSpPr>
            <p:cNvPr id="93" name="MoonLegend3"/>
            <p:cNvGrpSpPr>
              <a:grpSpLocks noChangeAspect="1"/>
            </p:cNvGrpSpPr>
            <p:nvPr>
              <p:custDataLst>
                <p:tags r:id="rId14"/>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5"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sp>
        <p:nvSpPr>
          <p:cNvPr id="104" name="Slide Number"/>
          <p:cNvSpPr txBox="1">
            <a:spLocks/>
          </p:cNvSpPr>
          <p:nvPr userDrawn="1"/>
        </p:nvSpPr>
        <p:spPr bwMode="auto">
          <a:xfrm>
            <a:off x="8823483" y="6608384"/>
            <a:ext cx="145574" cy="144126"/>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918" smtClean="0">
                <a:solidFill>
                  <a:srgbClr val="000000"/>
                </a:solidFill>
              </a:rPr>
              <a:pPr algn="r" fontAlgn="base">
                <a:spcBef>
                  <a:spcPct val="0"/>
                </a:spcBef>
                <a:spcAft>
                  <a:spcPct val="0"/>
                </a:spcAft>
              </a:pPr>
              <a:t>‹#›</a:t>
            </a:fld>
            <a:endParaRPr lang="en-US" sz="918" dirty="0">
              <a:solidFill>
                <a:srgbClr val="000000"/>
              </a:solidFill>
            </a:endParaRPr>
          </a:p>
        </p:txBody>
      </p:sp>
      <p:grpSp>
        <p:nvGrpSpPr>
          <p:cNvPr id="107" name="McK Moon" hidden="1"/>
          <p:cNvGrpSpPr>
            <a:grpSpLocks noChangeAspect="1"/>
          </p:cNvGrpSpPr>
          <p:nvPr userDrawn="1">
            <p:custDataLst>
              <p:tags r:id="rId7"/>
            </p:custDataLst>
          </p:nvPr>
        </p:nvGrpSpPr>
        <p:grpSpPr bwMode="auto">
          <a:xfrm>
            <a:off x="7556429" y="886083"/>
            <a:ext cx="259174" cy="259159"/>
            <a:chOff x="1600" y="1600"/>
            <a:chExt cx="160" cy="160"/>
          </a:xfrm>
        </p:grpSpPr>
        <p:sp>
          <p:nvSpPr>
            <p:cNvPr id="108" name="Oval 90"/>
            <p:cNvSpPr>
              <a:spLocks noChangeAspect="1" noChangeArrowheads="1"/>
            </p:cNvSpPr>
            <p:nvPr>
              <p:custDataLst>
                <p:tags r:id="rId8"/>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32">
                <a:solidFill>
                  <a:srgbClr val="000000"/>
                </a:solidFill>
              </a:endParaRPr>
            </a:p>
          </p:txBody>
        </p:sp>
        <p:sp>
          <p:nvSpPr>
            <p:cNvPr id="109" name="Arc 91"/>
            <p:cNvSpPr>
              <a:spLocks noChangeAspect="1"/>
            </p:cNvSpPr>
            <p:nvPr>
              <p:custDataLst>
                <p:tags r:id="rId9"/>
              </p:custDataLst>
            </p:nvPr>
          </p:nvSpPr>
          <p:spPr bwMode="black">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32">
                <a:solidFill>
                  <a:srgbClr val="000000"/>
                </a:solidFill>
              </a:endParaRPr>
            </a:p>
          </p:txBody>
        </p:sp>
      </p:grpSp>
      <p:grpSp>
        <p:nvGrpSpPr>
          <p:cNvPr id="62" name="Slide Elements" hidden="1"/>
          <p:cNvGrpSpPr>
            <a:grpSpLocks/>
          </p:cNvGrpSpPr>
          <p:nvPr userDrawn="1"/>
        </p:nvGrpSpPr>
        <p:grpSpPr bwMode="auto">
          <a:xfrm>
            <a:off x="175252" y="6156657"/>
            <a:ext cx="8793807" cy="594447"/>
            <a:chOff x="-865" y="3801"/>
            <a:chExt cx="6325" cy="367"/>
          </a:xfrm>
        </p:grpSpPr>
        <p:sp>
          <p:nvSpPr>
            <p:cNvPr id="105" name="4. Footnote"/>
            <p:cNvSpPr txBox="1">
              <a:spLocks noChangeArrowheads="1"/>
            </p:cNvSpPr>
            <p:nvPr/>
          </p:nvSpPr>
          <p:spPr bwMode="auto">
            <a:xfrm>
              <a:off x="-865" y="3801"/>
              <a:ext cx="6325" cy="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918" dirty="0" smtClean="0">
                  <a:solidFill>
                    <a:srgbClr val="000000"/>
                  </a:solidFill>
                  <a:latin typeface="Arial"/>
                </a:rPr>
                <a:t>1 Footnote</a:t>
              </a:r>
            </a:p>
          </p:txBody>
        </p:sp>
        <p:sp>
          <p:nvSpPr>
            <p:cNvPr id="106" name="5. Source"/>
            <p:cNvSpPr>
              <a:spLocks noChangeArrowheads="1"/>
            </p:cNvSpPr>
            <p:nvPr/>
          </p:nvSpPr>
          <p:spPr bwMode="auto">
            <a:xfrm>
              <a:off x="75" y="4079"/>
              <a:ext cx="4159" cy="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621975" indent="-621975" defTabSz="913526" fontAlgn="base">
                <a:spcBef>
                  <a:spcPct val="0"/>
                </a:spcBef>
                <a:spcAft>
                  <a:spcPct val="0"/>
                </a:spcAft>
                <a:tabLst>
                  <a:tab pos="625214" algn="l"/>
                </a:tabLst>
              </a:pPr>
              <a:r>
                <a:rPr lang="en-US" sz="918" dirty="0">
                  <a:solidFill>
                    <a:srgbClr val="000000"/>
                  </a:solidFill>
                </a:rPr>
                <a:t>SOURCE: </a:t>
              </a:r>
              <a:r>
                <a:rPr lang="en-US" sz="918" dirty="0" smtClean="0">
                  <a:solidFill>
                    <a:srgbClr val="000000"/>
                  </a:solidFill>
                </a:rPr>
                <a:t>Source</a:t>
              </a:r>
            </a:p>
          </p:txBody>
        </p:sp>
      </p:grpSp>
    </p:spTree>
    <p:extLst>
      <p:ext uri="{BB962C8B-B14F-4D97-AF65-F5344CB8AC3E}">
        <p14:creationId xmlns:p14="http://schemas.microsoft.com/office/powerpoint/2010/main" val="42797311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dt="0"/>
  <p:txStyles>
    <p:titleStyle>
      <a:lvl1pPr algn="l" defTabSz="913429" rtl="0" eaLnBrk="1" fontAlgn="base" hangingPunct="1">
        <a:spcBef>
          <a:spcPct val="0"/>
        </a:spcBef>
        <a:spcAft>
          <a:spcPct val="0"/>
        </a:spcAft>
        <a:tabLst>
          <a:tab pos="275324" algn="l"/>
        </a:tabLst>
        <a:defRPr sz="1939" b="1" baseline="0">
          <a:solidFill>
            <a:schemeClr val="tx2"/>
          </a:solidFill>
          <a:latin typeface="+mj-lt"/>
          <a:ea typeface="+mj-ea"/>
          <a:cs typeface="+mj-cs"/>
        </a:defRPr>
      </a:lvl1pPr>
      <a:lvl2pPr algn="l" defTabSz="913429" rtl="0" eaLnBrk="1" fontAlgn="base" hangingPunct="1">
        <a:spcBef>
          <a:spcPct val="0"/>
        </a:spcBef>
        <a:spcAft>
          <a:spcPct val="0"/>
        </a:spcAft>
        <a:defRPr sz="1939" b="1">
          <a:solidFill>
            <a:schemeClr val="tx2"/>
          </a:solidFill>
          <a:latin typeface="Arial" charset="0"/>
        </a:defRPr>
      </a:lvl2pPr>
      <a:lvl3pPr algn="l" defTabSz="913429" rtl="0" eaLnBrk="1" fontAlgn="base" hangingPunct="1">
        <a:spcBef>
          <a:spcPct val="0"/>
        </a:spcBef>
        <a:spcAft>
          <a:spcPct val="0"/>
        </a:spcAft>
        <a:defRPr sz="1939" b="1">
          <a:solidFill>
            <a:schemeClr val="tx2"/>
          </a:solidFill>
          <a:latin typeface="Arial" charset="0"/>
        </a:defRPr>
      </a:lvl3pPr>
      <a:lvl4pPr algn="l" defTabSz="913429" rtl="0" eaLnBrk="1" fontAlgn="base" hangingPunct="1">
        <a:spcBef>
          <a:spcPct val="0"/>
        </a:spcBef>
        <a:spcAft>
          <a:spcPct val="0"/>
        </a:spcAft>
        <a:defRPr sz="1939" b="1">
          <a:solidFill>
            <a:schemeClr val="tx2"/>
          </a:solidFill>
          <a:latin typeface="Arial" charset="0"/>
        </a:defRPr>
      </a:lvl4pPr>
      <a:lvl5pPr algn="l" defTabSz="913429" rtl="0" eaLnBrk="1" fontAlgn="base" hangingPunct="1">
        <a:spcBef>
          <a:spcPct val="0"/>
        </a:spcBef>
        <a:spcAft>
          <a:spcPct val="0"/>
        </a:spcAft>
        <a:defRPr sz="1939" b="1">
          <a:solidFill>
            <a:schemeClr val="tx2"/>
          </a:solidFill>
          <a:latin typeface="Arial" charset="0"/>
        </a:defRPr>
      </a:lvl5pPr>
      <a:lvl6pPr marL="466431" algn="l" defTabSz="913429" rtl="0" eaLnBrk="1" fontAlgn="base" hangingPunct="1">
        <a:spcBef>
          <a:spcPct val="0"/>
        </a:spcBef>
        <a:spcAft>
          <a:spcPct val="0"/>
        </a:spcAft>
        <a:defRPr sz="1939" b="1">
          <a:solidFill>
            <a:schemeClr val="tx2"/>
          </a:solidFill>
          <a:latin typeface="Arial" charset="0"/>
        </a:defRPr>
      </a:lvl6pPr>
      <a:lvl7pPr marL="932863" algn="l" defTabSz="913429" rtl="0" eaLnBrk="1" fontAlgn="base" hangingPunct="1">
        <a:spcBef>
          <a:spcPct val="0"/>
        </a:spcBef>
        <a:spcAft>
          <a:spcPct val="0"/>
        </a:spcAft>
        <a:defRPr sz="1939" b="1">
          <a:solidFill>
            <a:schemeClr val="tx2"/>
          </a:solidFill>
          <a:latin typeface="Arial" charset="0"/>
        </a:defRPr>
      </a:lvl7pPr>
      <a:lvl8pPr marL="1399295" algn="l" defTabSz="913429" rtl="0" eaLnBrk="1" fontAlgn="base" hangingPunct="1">
        <a:spcBef>
          <a:spcPct val="0"/>
        </a:spcBef>
        <a:spcAft>
          <a:spcPct val="0"/>
        </a:spcAft>
        <a:defRPr sz="1939" b="1">
          <a:solidFill>
            <a:schemeClr val="tx2"/>
          </a:solidFill>
          <a:latin typeface="Arial" charset="0"/>
        </a:defRPr>
      </a:lvl8pPr>
      <a:lvl9pPr marL="1865728" algn="l" defTabSz="913429" rtl="0" eaLnBrk="1" fontAlgn="base" hangingPunct="1">
        <a:spcBef>
          <a:spcPct val="0"/>
        </a:spcBef>
        <a:spcAft>
          <a:spcPct val="0"/>
        </a:spcAft>
        <a:defRPr sz="1939"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32"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32"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32"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32"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863" rtl="0" eaLnBrk="1" latinLnBrk="0" hangingPunct="1">
        <a:defRPr sz="1837" kern="1200">
          <a:solidFill>
            <a:schemeClr val="tx1"/>
          </a:solidFill>
          <a:latin typeface="+mn-lt"/>
          <a:ea typeface="+mn-ea"/>
          <a:cs typeface="+mn-cs"/>
        </a:defRPr>
      </a:lvl1pPr>
      <a:lvl2pPr marL="466431" algn="l" defTabSz="932863" rtl="0" eaLnBrk="1" latinLnBrk="0" hangingPunct="1">
        <a:defRPr sz="1837" kern="1200">
          <a:solidFill>
            <a:schemeClr val="tx1"/>
          </a:solidFill>
          <a:latin typeface="+mn-lt"/>
          <a:ea typeface="+mn-ea"/>
          <a:cs typeface="+mn-cs"/>
        </a:defRPr>
      </a:lvl2pPr>
      <a:lvl3pPr marL="932863" algn="l" defTabSz="932863" rtl="0" eaLnBrk="1" latinLnBrk="0" hangingPunct="1">
        <a:defRPr sz="1837" kern="1200">
          <a:solidFill>
            <a:schemeClr val="tx1"/>
          </a:solidFill>
          <a:latin typeface="+mn-lt"/>
          <a:ea typeface="+mn-ea"/>
          <a:cs typeface="+mn-cs"/>
        </a:defRPr>
      </a:lvl3pPr>
      <a:lvl4pPr marL="1399295" algn="l" defTabSz="932863" rtl="0" eaLnBrk="1" latinLnBrk="0" hangingPunct="1">
        <a:defRPr sz="1837" kern="1200">
          <a:solidFill>
            <a:schemeClr val="tx1"/>
          </a:solidFill>
          <a:latin typeface="+mn-lt"/>
          <a:ea typeface="+mn-ea"/>
          <a:cs typeface="+mn-cs"/>
        </a:defRPr>
      </a:lvl4pPr>
      <a:lvl5pPr marL="1865728" algn="l" defTabSz="932863" rtl="0" eaLnBrk="1" latinLnBrk="0" hangingPunct="1">
        <a:defRPr sz="1837" kern="1200">
          <a:solidFill>
            <a:schemeClr val="tx1"/>
          </a:solidFill>
          <a:latin typeface="+mn-lt"/>
          <a:ea typeface="+mn-ea"/>
          <a:cs typeface="+mn-cs"/>
        </a:defRPr>
      </a:lvl5pPr>
      <a:lvl6pPr marL="2332159" algn="l" defTabSz="932863" rtl="0" eaLnBrk="1" latinLnBrk="0" hangingPunct="1">
        <a:defRPr sz="1837" kern="1200">
          <a:solidFill>
            <a:schemeClr val="tx1"/>
          </a:solidFill>
          <a:latin typeface="+mn-lt"/>
          <a:ea typeface="+mn-ea"/>
          <a:cs typeface="+mn-cs"/>
        </a:defRPr>
      </a:lvl6pPr>
      <a:lvl7pPr marL="2798590" algn="l" defTabSz="932863" rtl="0" eaLnBrk="1" latinLnBrk="0" hangingPunct="1">
        <a:defRPr sz="1837" kern="1200">
          <a:solidFill>
            <a:schemeClr val="tx1"/>
          </a:solidFill>
          <a:latin typeface="+mn-lt"/>
          <a:ea typeface="+mn-ea"/>
          <a:cs typeface="+mn-cs"/>
        </a:defRPr>
      </a:lvl7pPr>
      <a:lvl8pPr marL="3265022" algn="l" defTabSz="932863" rtl="0" eaLnBrk="1" latinLnBrk="0" hangingPunct="1">
        <a:defRPr sz="1837" kern="1200">
          <a:solidFill>
            <a:schemeClr val="tx1"/>
          </a:solidFill>
          <a:latin typeface="+mn-lt"/>
          <a:ea typeface="+mn-ea"/>
          <a:cs typeface="+mn-cs"/>
        </a:defRPr>
      </a:lvl8pPr>
      <a:lvl9pPr marL="3731453" algn="l" defTabSz="932863" rtl="0" eaLnBrk="1" latinLnBrk="0" hangingPunct="1">
        <a:defRPr sz="183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CMT Presentation 31 October 2018</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9715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6.xml"/><Relationship Id="rId7" Type="http://schemas.openxmlformats.org/officeDocument/2006/relationships/image" Target="../media/image20.emf"/><Relationship Id="rId2" Type="http://schemas.openxmlformats.org/officeDocument/2006/relationships/tags" Target="../tags/tag22.xml"/><Relationship Id="rId1" Type="http://schemas.openxmlformats.org/officeDocument/2006/relationships/vmlDrawing" Target="../drawings/vmlDrawing3.vml"/><Relationship Id="rId6" Type="http://schemas.openxmlformats.org/officeDocument/2006/relationships/image" Target="../media/image19.emf"/><Relationship Id="rId11" Type="http://schemas.openxmlformats.org/officeDocument/2006/relationships/image" Target="../media/image24.png"/><Relationship Id="rId5" Type="http://schemas.openxmlformats.org/officeDocument/2006/relationships/oleObject" Target="../embeddings/oleObject3.bin"/><Relationship Id="rId10" Type="http://schemas.openxmlformats.org/officeDocument/2006/relationships/image" Target="../media/image23.jpeg"/><Relationship Id="rId4" Type="http://schemas.openxmlformats.org/officeDocument/2006/relationships/notesSlide" Target="../notesSlides/notesSlide23.xml"/><Relationship Id="rId9" Type="http://schemas.openxmlformats.org/officeDocument/2006/relationships/image" Target="../media/image22.jpeg"/></Relationships>
</file>

<file path=ppt/slides/_rels/slide3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6.xml"/><Relationship Id="rId7" Type="http://schemas.openxmlformats.org/officeDocument/2006/relationships/image" Target="../media/image25.gif"/><Relationship Id="rId2" Type="http://schemas.openxmlformats.org/officeDocument/2006/relationships/tags" Target="../tags/tag23.xml"/><Relationship Id="rId1" Type="http://schemas.openxmlformats.org/officeDocument/2006/relationships/vmlDrawing" Target="../drawings/vmlDrawing4.vml"/><Relationship Id="rId6" Type="http://schemas.openxmlformats.org/officeDocument/2006/relationships/image" Target="../media/image19.emf"/><Relationship Id="rId11" Type="http://schemas.openxmlformats.org/officeDocument/2006/relationships/image" Target="../media/image24.png"/><Relationship Id="rId5" Type="http://schemas.openxmlformats.org/officeDocument/2006/relationships/oleObject" Target="../embeddings/oleObject4.bin"/><Relationship Id="rId10" Type="http://schemas.openxmlformats.org/officeDocument/2006/relationships/image" Target="../media/image28.jpg"/><Relationship Id="rId4" Type="http://schemas.openxmlformats.org/officeDocument/2006/relationships/notesSlide" Target="../notesSlides/notesSlide24.xml"/><Relationship Id="rId9"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3.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chart" Target="../charts/chart2.xml"/><Relationship Id="rId10" Type="http://schemas.openxmlformats.org/officeDocument/2006/relationships/image" Target="../media/image34.png"/><Relationship Id="rId4" Type="http://schemas.openxmlformats.org/officeDocument/2006/relationships/chart" Target="../charts/chart1.xml"/><Relationship Id="rId9" Type="http://schemas.openxmlformats.org/officeDocument/2006/relationships/chart" Target="../charts/chart4.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image" Target="../media/image34.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799" y="781400"/>
            <a:ext cx="7772400" cy="1890660"/>
          </a:xfrm>
        </p:spPr>
        <p:txBody>
          <a:bodyPr anchor="t">
            <a:noAutofit/>
          </a:bodyPr>
          <a:lstStyle/>
          <a:p>
            <a:pPr lvl="0" algn="ctr"/>
            <a:r>
              <a:rPr lang="en-ZA" dirty="0" smtClean="0">
                <a:solidFill>
                  <a:schemeClr val="tx1"/>
                </a:solidFill>
              </a:rPr>
              <a:t>Briefing of the Department of Tourism on full Plan of </a:t>
            </a:r>
            <a:r>
              <a:rPr lang="en-ZA" dirty="0">
                <a:solidFill>
                  <a:schemeClr val="tx1"/>
                </a:solidFill>
              </a:rPr>
              <a:t>t</a:t>
            </a:r>
            <a:r>
              <a:rPr lang="en-ZA" dirty="0" smtClean="0">
                <a:solidFill>
                  <a:schemeClr val="tx1"/>
                </a:solidFill>
              </a:rPr>
              <a:t>he Oceans Economy - Coastal and Marine Tourism</a:t>
            </a:r>
            <a:r>
              <a:rPr lang="en-ZA" dirty="0"/>
              <a:t/>
            </a:r>
            <a:br>
              <a:rPr lang="en-ZA" dirty="0"/>
            </a:br>
            <a:endParaRPr lang="en-ZA" sz="4400" b="1" dirty="0">
              <a:solidFill>
                <a:schemeClr val="tx1"/>
              </a:solidFill>
              <a:latin typeface="Gill Sans MT" panose="020B0502020104020203" pitchFamily="34" charset="0"/>
            </a:endParaRPr>
          </a:p>
        </p:txBody>
      </p:sp>
      <p:sp>
        <p:nvSpPr>
          <p:cNvPr id="3" name="Subtitle 2"/>
          <p:cNvSpPr>
            <a:spLocks noGrp="1"/>
          </p:cNvSpPr>
          <p:nvPr>
            <p:ph type="subTitle" idx="4294967295"/>
          </p:nvPr>
        </p:nvSpPr>
        <p:spPr>
          <a:xfrm>
            <a:off x="244021" y="2213167"/>
            <a:ext cx="8655957" cy="1886857"/>
          </a:xfrm>
          <a:prstGeom prst="rect">
            <a:avLst/>
          </a:prstGeom>
        </p:spPr>
        <p:txBody>
          <a:bodyPr>
            <a:normAutofit fontScale="92500" lnSpcReduction="10000"/>
          </a:bodyPr>
          <a:lstStyle/>
          <a:p>
            <a:pPr marL="0" indent="0" algn="l">
              <a:buNone/>
            </a:pPr>
            <a:endParaRPr lang="en-ZA" sz="3200" dirty="0" smtClean="0">
              <a:latin typeface="Arial" panose="020B0604020202020204" pitchFamily="34" charset="0"/>
              <a:cs typeface="Arial" panose="020B0604020202020204" pitchFamily="34" charset="0"/>
            </a:endParaRPr>
          </a:p>
          <a:p>
            <a:pPr marL="0" indent="0" algn="ctr">
              <a:buNone/>
            </a:pPr>
            <a:r>
              <a:rPr lang="en-ZA" sz="4700" dirty="0" smtClean="0"/>
              <a:t>Portfolio Committee on Tourism</a:t>
            </a:r>
          </a:p>
          <a:p>
            <a:pPr marL="0" indent="0" algn="ctr">
              <a:buNone/>
            </a:pPr>
            <a:r>
              <a:rPr lang="en-ZA" sz="4700" dirty="0" smtClean="0"/>
              <a:t>31 October 2018</a:t>
            </a:r>
          </a:p>
        </p:txBody>
      </p:sp>
    </p:spTree>
    <p:extLst>
      <p:ext uri="{BB962C8B-B14F-4D97-AF65-F5344CB8AC3E}">
        <p14:creationId xmlns:p14="http://schemas.microsoft.com/office/powerpoint/2010/main" val="25852710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10</a:t>
            </a:fld>
            <a:endParaRPr lang="en-ZA" sz="9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20962911"/>
              </p:ext>
            </p:extLst>
          </p:nvPr>
        </p:nvGraphicFramePr>
        <p:xfrm>
          <a:off x="362857" y="101600"/>
          <a:ext cx="8461829" cy="6373611"/>
        </p:xfrm>
        <a:graphic>
          <a:graphicData uri="http://schemas.openxmlformats.org/drawingml/2006/table">
            <a:tbl>
              <a:tblPr firstRow="1" firstCol="1" bandRow="1">
                <a:tableStyleId>{8A107856-5554-42FB-B03E-39F5DBC370BA}</a:tableStyleId>
              </a:tblPr>
              <a:tblGrid>
                <a:gridCol w="3030873">
                  <a:extLst>
                    <a:ext uri="{9D8B030D-6E8A-4147-A177-3AD203B41FA5}">
                      <a16:colId xmlns:a16="http://schemas.microsoft.com/office/drawing/2014/main" val="1547372909"/>
                    </a:ext>
                  </a:extLst>
                </a:gridCol>
                <a:gridCol w="5430956">
                  <a:extLst>
                    <a:ext uri="{9D8B030D-6E8A-4147-A177-3AD203B41FA5}">
                      <a16:colId xmlns:a16="http://schemas.microsoft.com/office/drawing/2014/main" val="799122637"/>
                    </a:ext>
                  </a:extLst>
                </a:gridCol>
              </a:tblGrid>
              <a:tr h="29585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dirty="0" smtClean="0">
                          <a:effectLst/>
                        </a:rPr>
                        <a:t>Province: KwaZulu-Natal</a:t>
                      </a:r>
                      <a:endParaRPr lang="en-ZA" sz="2000" dirty="0">
                        <a:solidFill>
                          <a:schemeClr val="tx1"/>
                        </a:solidFill>
                        <a:effectLst/>
                        <a:latin typeface="Arial" panose="020B0604020202020204" pitchFamily="34" charset="0"/>
                        <a:cs typeface="Arial" panose="020B0604020202020204" pitchFamily="34" charset="0"/>
                      </a:endParaRPr>
                    </a:p>
                  </a:txBody>
                  <a:tcPr marL="8390" marR="18288" marT="0" marB="0"/>
                </a:tc>
                <a:tc hMerge="1">
                  <a:txBody>
                    <a:bodyPr/>
                    <a:lstStyle/>
                    <a:p>
                      <a:endParaRPr lang="en-ZA"/>
                    </a:p>
                  </a:txBody>
                  <a:tcPr/>
                </a:tc>
                <a:extLst>
                  <a:ext uri="{0D108BD9-81ED-4DB2-BD59-A6C34878D82A}">
                    <a16:rowId xmlns:a16="http://schemas.microsoft.com/office/drawing/2014/main" val="3715435735"/>
                  </a:ext>
                </a:extLst>
              </a:tr>
              <a:tr h="35902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dirty="0" smtClean="0">
                          <a:effectLst/>
                        </a:rPr>
                        <a:t>Node 1: Durban and surrounds</a:t>
                      </a:r>
                      <a:r>
                        <a:rPr lang="en-ZA" sz="2000" baseline="0" dirty="0" smtClean="0">
                          <a:effectLst/>
                        </a:rPr>
                        <a:t>: </a:t>
                      </a:r>
                      <a:endParaRPr lang="en-ZA" sz="2000" dirty="0">
                        <a:solidFill>
                          <a:schemeClr val="tx1"/>
                        </a:solidFill>
                        <a:effectLst/>
                        <a:latin typeface="Arial" panose="020B0604020202020204" pitchFamily="34" charset="0"/>
                        <a:cs typeface="Arial" panose="020B0604020202020204" pitchFamily="34" charset="0"/>
                      </a:endParaRPr>
                    </a:p>
                  </a:txBody>
                  <a:tcPr marL="8390" marR="18288" marT="0" marB="0"/>
                </a:tc>
                <a:tc hMerge="1">
                  <a:txBody>
                    <a:bodyPr/>
                    <a:lstStyle/>
                    <a:p>
                      <a:endParaRPr lang="en-ZA"/>
                    </a:p>
                  </a:txBody>
                  <a:tcPr/>
                </a:tc>
                <a:extLst>
                  <a:ext uri="{0D108BD9-81ED-4DB2-BD59-A6C34878D82A}">
                    <a16:rowId xmlns:a16="http://schemas.microsoft.com/office/drawing/2014/main" val="2589317762"/>
                  </a:ext>
                </a:extLst>
              </a:tr>
              <a:tr h="430143">
                <a:tc>
                  <a:txBody>
                    <a:bodyPr/>
                    <a:lstStyle/>
                    <a:p>
                      <a:pPr algn="just">
                        <a:spcAft>
                          <a:spcPts val="0"/>
                        </a:spcAft>
                      </a:pPr>
                      <a:r>
                        <a:rPr lang="en-ZA" sz="2000" dirty="0" smtClean="0">
                          <a:effectLst/>
                        </a:rPr>
                        <a:t>  INITIATIVE</a:t>
                      </a:r>
                      <a:endParaRPr lang="en-ZA" sz="2000" dirty="0">
                        <a:solidFill>
                          <a:schemeClr val="tx1"/>
                        </a:solidFill>
                        <a:effectLst/>
                        <a:latin typeface="Arial" panose="020B0604020202020204" pitchFamily="34" charset="0"/>
                        <a:cs typeface="Arial" panose="020B0604020202020204" pitchFamily="34" charset="0"/>
                      </a:endParaRPr>
                    </a:p>
                  </a:txBody>
                  <a:tcPr marL="8390" marR="18288" marT="0" marB="0"/>
                </a:tc>
                <a:tc>
                  <a:txBody>
                    <a:bodyPr/>
                    <a:lstStyle/>
                    <a:p>
                      <a:pPr algn="just">
                        <a:spcAft>
                          <a:spcPts val="0"/>
                        </a:spcAft>
                      </a:pPr>
                      <a:r>
                        <a:rPr lang="en-ZA" sz="2000" dirty="0" smtClean="0">
                          <a:effectLst/>
                        </a:rPr>
                        <a:t>  OPPORTUNITY</a:t>
                      </a:r>
                      <a:endParaRPr lang="en-ZA" sz="2000" dirty="0">
                        <a:solidFill>
                          <a:schemeClr val="tx1"/>
                        </a:solidFill>
                        <a:effectLst/>
                        <a:latin typeface="Arial" panose="020B0604020202020204" pitchFamily="34" charset="0"/>
                        <a:cs typeface="Arial" panose="020B0604020202020204" pitchFamily="34" charset="0"/>
                      </a:endParaRPr>
                    </a:p>
                  </a:txBody>
                  <a:tcPr marL="8390" marR="18288" marT="0" marB="0"/>
                </a:tc>
                <a:extLst>
                  <a:ext uri="{0D108BD9-81ED-4DB2-BD59-A6C34878D82A}">
                    <a16:rowId xmlns:a16="http://schemas.microsoft.com/office/drawing/2014/main" val="742419824"/>
                  </a:ext>
                </a:extLst>
              </a:tr>
              <a:tr h="2366797">
                <a:tc>
                  <a:txBody>
                    <a:bodyPr/>
                    <a:lstStyle/>
                    <a:p>
                      <a:pPr marL="91440" algn="just">
                        <a:spcAft>
                          <a:spcPts val="0"/>
                        </a:spcAft>
                      </a:pPr>
                      <a:r>
                        <a:rPr lang="en-ZA" sz="2000" dirty="0" smtClean="0">
                          <a:effectLst/>
                        </a:rPr>
                        <a:t>N1.1:</a:t>
                      </a:r>
                      <a:r>
                        <a:rPr lang="en-ZA" sz="2000" baseline="0" dirty="0" smtClean="0">
                          <a:effectLst/>
                        </a:rPr>
                        <a:t> </a:t>
                      </a:r>
                      <a:r>
                        <a:rPr lang="en-ZA" sz="2000" dirty="0" smtClean="0">
                          <a:effectLst/>
                        </a:rPr>
                        <a:t>Durban</a:t>
                      </a:r>
                      <a:r>
                        <a:rPr lang="en-ZA" sz="2000" baseline="0" dirty="0" smtClean="0">
                          <a:effectLst/>
                        </a:rPr>
                        <a:t> </a:t>
                      </a:r>
                      <a:r>
                        <a:rPr lang="en-ZA" sz="2000" dirty="0" smtClean="0">
                          <a:effectLst/>
                        </a:rPr>
                        <a:t>Bat Centre Precint</a:t>
                      </a:r>
                      <a:endParaRPr lang="en-ZA" sz="2000" dirty="0">
                        <a:effectLst/>
                      </a:endParaRPr>
                    </a:p>
                    <a:p>
                      <a:pPr marL="91440" algn="just">
                        <a:spcAft>
                          <a:spcPts val="0"/>
                        </a:spcAft>
                      </a:pPr>
                      <a:r>
                        <a:rPr lang="en-ZA" sz="2000" dirty="0">
                          <a:effectLst/>
                        </a:rPr>
                        <a:t>(Integration of tourism and creative industry on Durban Beach Front Precinct)</a:t>
                      </a:r>
                      <a:endParaRPr lang="en-ZA" sz="2000" b="0" dirty="0">
                        <a:solidFill>
                          <a:schemeClr val="tx1"/>
                        </a:solidFill>
                        <a:effectLst/>
                        <a:latin typeface="Arial" panose="020B0604020202020204" pitchFamily="34" charset="0"/>
                        <a:cs typeface="Arial" panose="020B0604020202020204" pitchFamily="34" charset="0"/>
                      </a:endParaRPr>
                    </a:p>
                  </a:txBody>
                  <a:tcPr marL="8390" marR="274320" marT="0" marB="0"/>
                </a:tc>
                <a:tc>
                  <a:txBody>
                    <a:bodyPr/>
                    <a:lstStyle/>
                    <a:p>
                      <a:pPr marL="342900" lvl="0" indent="-233363" algn="just">
                        <a:spcAft>
                          <a:spcPts val="0"/>
                        </a:spcAft>
                        <a:buFont typeface="Arial" panose="020B0604020202020204" pitchFamily="34" charset="0"/>
                        <a:buChar char="•"/>
                      </a:pPr>
                      <a:r>
                        <a:rPr lang="en-ZA" sz="2000" dirty="0">
                          <a:effectLst/>
                        </a:rPr>
                        <a:t>Improvement of infrastructure</a:t>
                      </a:r>
                    </a:p>
                    <a:p>
                      <a:pPr marL="342900" indent="-233363" algn="just" defTabSz="895350">
                        <a:spcAft>
                          <a:spcPts val="0"/>
                        </a:spcAft>
                        <a:buFont typeface="Arial" panose="020B0604020202020204" pitchFamily="34" charset="0"/>
                        <a:buChar char="•"/>
                      </a:pPr>
                      <a:r>
                        <a:rPr lang="en-ZA" sz="2000" dirty="0">
                          <a:effectLst/>
                        </a:rPr>
                        <a:t>Creating access to markets for the creative </a:t>
                      </a:r>
                      <a:r>
                        <a:rPr lang="en-ZA" sz="2000" dirty="0" smtClean="0">
                          <a:effectLst/>
                        </a:rPr>
                        <a:t>industries</a:t>
                      </a:r>
                    </a:p>
                    <a:p>
                      <a:pPr marL="342900" indent="-233363" algn="just">
                        <a:spcAft>
                          <a:spcPts val="0"/>
                        </a:spcAft>
                        <a:buFont typeface="Arial" panose="020B0604020202020204" pitchFamily="34" charset="0"/>
                        <a:buChar char="•"/>
                      </a:pPr>
                      <a:r>
                        <a:rPr lang="en-ZA" sz="2000" dirty="0" smtClean="0">
                          <a:effectLst/>
                        </a:rPr>
                        <a:t>Enterprise development </a:t>
                      </a:r>
                    </a:p>
                    <a:p>
                      <a:pPr marL="342900" marR="0" lvl="0" indent="-2333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smtClean="0">
                          <a:effectLst/>
                        </a:rPr>
                        <a:t>Utilise </a:t>
                      </a:r>
                      <a:r>
                        <a:rPr lang="en-ZA" sz="2000" dirty="0">
                          <a:effectLst/>
                        </a:rPr>
                        <a:t>available space to set up restaurants to incubate </a:t>
                      </a:r>
                      <a:r>
                        <a:rPr lang="en-ZA" sz="2000" dirty="0" smtClean="0">
                          <a:effectLst/>
                        </a:rPr>
                        <a:t>DT Chefs</a:t>
                      </a:r>
                      <a:r>
                        <a:rPr lang="en-ZA" sz="2000" baseline="0" dirty="0" smtClean="0">
                          <a:effectLst/>
                        </a:rPr>
                        <a:t> </a:t>
                      </a:r>
                      <a:r>
                        <a:rPr lang="en-ZA" sz="2000" dirty="0" smtClean="0">
                          <a:effectLst/>
                        </a:rPr>
                        <a:t>Programme </a:t>
                      </a:r>
                      <a:endParaRPr lang="en-ZA" sz="2000" baseline="0" dirty="0" smtClean="0">
                        <a:effectLst/>
                      </a:endParaRPr>
                    </a:p>
                    <a:p>
                      <a:pPr marL="342900" lvl="0" indent="-233363" algn="just">
                        <a:spcAft>
                          <a:spcPts val="0"/>
                        </a:spcAft>
                        <a:buFont typeface="Arial" panose="020B0604020202020204" pitchFamily="34" charset="0"/>
                        <a:buChar char="•"/>
                      </a:pPr>
                      <a:r>
                        <a:rPr lang="en-ZA" sz="2000" dirty="0" smtClean="0">
                          <a:effectLst/>
                        </a:rPr>
                        <a:t>Local </a:t>
                      </a:r>
                      <a:r>
                        <a:rPr lang="en-ZA" sz="2000" dirty="0">
                          <a:effectLst/>
                        </a:rPr>
                        <a:t>supplier development (arts and craft and fashion fabric)</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390" marR="182880" marT="0" marB="0"/>
                </a:tc>
                <a:extLst>
                  <a:ext uri="{0D108BD9-81ED-4DB2-BD59-A6C34878D82A}">
                    <a16:rowId xmlns:a16="http://schemas.microsoft.com/office/drawing/2014/main" val="2949607998"/>
                  </a:ext>
                </a:extLst>
              </a:tr>
              <a:tr h="1536700">
                <a:tc>
                  <a:txBody>
                    <a:bodyPr/>
                    <a:lstStyle/>
                    <a:p>
                      <a:pPr marL="91440" algn="just">
                        <a:spcAft>
                          <a:spcPts val="0"/>
                        </a:spcAft>
                      </a:pPr>
                      <a:r>
                        <a:rPr lang="en-ZA" sz="2000" dirty="0">
                          <a:effectLst/>
                        </a:rPr>
                        <a:t>N1.2: Durban Cruise Terminal </a:t>
                      </a:r>
                    </a:p>
                    <a:p>
                      <a:pPr marL="91440" algn="just">
                        <a:spcAft>
                          <a:spcPts val="0"/>
                        </a:spcAft>
                      </a:pPr>
                      <a:r>
                        <a:rPr lang="en-ZA" sz="2000" dirty="0">
                          <a:effectLst/>
                        </a:rPr>
                        <a:t>(Port infrastructure development)</a:t>
                      </a:r>
                      <a:endParaRPr lang="en-ZA" sz="2000" b="0" dirty="0">
                        <a:solidFill>
                          <a:schemeClr val="tx1"/>
                        </a:solidFill>
                        <a:effectLst/>
                        <a:latin typeface="Arial" panose="020B0604020202020204" pitchFamily="34" charset="0"/>
                        <a:cs typeface="Arial" panose="020B0604020202020204" pitchFamily="34" charset="0"/>
                      </a:endParaRPr>
                    </a:p>
                  </a:txBody>
                  <a:tcPr marL="8390" marR="274320" marT="0" marB="0"/>
                </a:tc>
                <a:tc>
                  <a:txBody>
                    <a:bodyPr/>
                    <a:lstStyle/>
                    <a:p>
                      <a:pPr marL="285750" indent="-176213" algn="just">
                        <a:lnSpc>
                          <a:spcPct val="107000"/>
                        </a:lnSpc>
                        <a:spcAft>
                          <a:spcPts val="0"/>
                        </a:spcAft>
                        <a:buFont typeface="Arial" panose="020B0604020202020204" pitchFamily="34" charset="0"/>
                        <a:buChar char="•"/>
                      </a:pPr>
                      <a:r>
                        <a:rPr lang="en-ZA" sz="2000" i="0" dirty="0" smtClean="0">
                          <a:effectLst/>
                        </a:rPr>
                        <a:t>DT </a:t>
                      </a:r>
                      <a:r>
                        <a:rPr lang="en-ZA" sz="2000" i="0" dirty="0">
                          <a:effectLst/>
                        </a:rPr>
                        <a:t>Chefs, Sommeliers, Food Safety Assures trainees on board cruise </a:t>
                      </a:r>
                      <a:r>
                        <a:rPr lang="en-ZA" sz="2000" i="0" dirty="0" smtClean="0">
                          <a:effectLst/>
                        </a:rPr>
                        <a:t>ships</a:t>
                      </a:r>
                    </a:p>
                    <a:p>
                      <a:pPr marL="285750" indent="-176213" algn="just">
                        <a:lnSpc>
                          <a:spcPct val="107000"/>
                        </a:lnSpc>
                        <a:spcAft>
                          <a:spcPts val="0"/>
                        </a:spcAft>
                        <a:buFont typeface="Arial" panose="020B0604020202020204" pitchFamily="34" charset="0"/>
                        <a:buChar char="•"/>
                      </a:pPr>
                      <a:r>
                        <a:rPr lang="en-ZA" sz="2000" i="0" dirty="0" smtClean="0">
                          <a:effectLst/>
                        </a:rPr>
                        <a:t>Supply </a:t>
                      </a:r>
                      <a:r>
                        <a:rPr lang="en-ZA" sz="2000" i="0" dirty="0">
                          <a:effectLst/>
                        </a:rPr>
                        <a:t>SA wine on board the </a:t>
                      </a:r>
                      <a:r>
                        <a:rPr lang="en-ZA" sz="2000" i="0" dirty="0" smtClean="0">
                          <a:effectLst/>
                        </a:rPr>
                        <a:t>ships</a:t>
                      </a:r>
                    </a:p>
                    <a:p>
                      <a:pPr marL="285750" indent="-176213" algn="just">
                        <a:lnSpc>
                          <a:spcPct val="107000"/>
                        </a:lnSpc>
                        <a:spcAft>
                          <a:spcPts val="0"/>
                        </a:spcAft>
                        <a:buFont typeface="Arial" panose="020B0604020202020204" pitchFamily="34" charset="0"/>
                        <a:buChar char="•"/>
                      </a:pPr>
                      <a:r>
                        <a:rPr lang="en-ZA" sz="2000" i="0" dirty="0" smtClean="0">
                          <a:effectLst/>
                        </a:rPr>
                        <a:t>Ground </a:t>
                      </a:r>
                      <a:r>
                        <a:rPr lang="en-ZA" sz="2000" i="0" dirty="0">
                          <a:effectLst/>
                        </a:rPr>
                        <a:t>handling work by local tour operators </a:t>
                      </a:r>
                      <a:endParaRPr lang="en-ZA" sz="20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390" marR="274320" marT="0" marB="0"/>
                </a:tc>
                <a:extLst>
                  <a:ext uri="{0D108BD9-81ED-4DB2-BD59-A6C34878D82A}">
                    <a16:rowId xmlns:a16="http://schemas.microsoft.com/office/drawing/2014/main" val="2679976224"/>
                  </a:ext>
                </a:extLst>
              </a:tr>
              <a:tr h="1266236">
                <a:tc>
                  <a:txBody>
                    <a:bodyPr/>
                    <a:lstStyle/>
                    <a:p>
                      <a:pPr marL="91440" algn="just">
                        <a:spcAft>
                          <a:spcPts val="0"/>
                        </a:spcAft>
                      </a:pPr>
                      <a:r>
                        <a:rPr lang="en-ZA" sz="2000" dirty="0">
                          <a:effectLst/>
                        </a:rPr>
                        <a:t>N1.3: Africa Fashion Expo</a:t>
                      </a:r>
                    </a:p>
                    <a:p>
                      <a:pPr marL="91440" algn="just">
                        <a:spcAft>
                          <a:spcPts val="0"/>
                        </a:spcAft>
                      </a:pPr>
                      <a:r>
                        <a:rPr lang="en-ZA" sz="2000" dirty="0">
                          <a:effectLst/>
                        </a:rPr>
                        <a:t> </a:t>
                      </a:r>
                    </a:p>
                    <a:p>
                      <a:pPr marL="91440" algn="just">
                        <a:spcAft>
                          <a:spcPts val="0"/>
                        </a:spcAft>
                      </a:pPr>
                      <a:r>
                        <a:rPr lang="en-ZA" sz="2000" dirty="0">
                          <a:effectLst/>
                        </a:rPr>
                        <a:t> </a:t>
                      </a:r>
                      <a:endParaRPr lang="en-ZA" sz="2000" b="0" dirty="0">
                        <a:solidFill>
                          <a:schemeClr val="tx1"/>
                        </a:solidFill>
                        <a:effectLst/>
                        <a:latin typeface="Arial" panose="020B0604020202020204" pitchFamily="34" charset="0"/>
                        <a:cs typeface="Arial" panose="020B0604020202020204" pitchFamily="34" charset="0"/>
                      </a:endParaRPr>
                    </a:p>
                  </a:txBody>
                  <a:tcPr marL="8390" marR="274320" marT="0" marB="0"/>
                </a:tc>
                <a:tc>
                  <a:txBody>
                    <a:bodyPr/>
                    <a:lstStyle/>
                    <a:p>
                      <a:pPr marL="285750" lvl="0" indent="-176213" algn="just">
                        <a:lnSpc>
                          <a:spcPct val="107000"/>
                        </a:lnSpc>
                        <a:spcAft>
                          <a:spcPts val="0"/>
                        </a:spcAft>
                        <a:buFont typeface="Arial" panose="020B0604020202020204" pitchFamily="34" charset="0"/>
                        <a:buChar char="•"/>
                      </a:pPr>
                      <a:r>
                        <a:rPr lang="en-ZA" sz="2000" dirty="0">
                          <a:effectLst/>
                        </a:rPr>
                        <a:t>Mini restaurants - incubators for </a:t>
                      </a:r>
                      <a:r>
                        <a:rPr lang="en-ZA" sz="2000" dirty="0" smtClean="0">
                          <a:effectLst/>
                        </a:rPr>
                        <a:t>DT </a:t>
                      </a:r>
                      <a:r>
                        <a:rPr lang="en-ZA" sz="2000" dirty="0">
                          <a:effectLst/>
                        </a:rPr>
                        <a:t>Chefs Programme</a:t>
                      </a:r>
                    </a:p>
                    <a:p>
                      <a:pPr marL="285750" lvl="0" indent="-176213" algn="just">
                        <a:lnSpc>
                          <a:spcPct val="107000"/>
                        </a:lnSpc>
                        <a:spcAft>
                          <a:spcPts val="0"/>
                        </a:spcAft>
                        <a:buFont typeface="Arial" panose="020B0604020202020204" pitchFamily="34" charset="0"/>
                        <a:buChar char="•"/>
                      </a:pPr>
                      <a:r>
                        <a:rPr lang="en-ZA" sz="2000" dirty="0">
                          <a:effectLst/>
                        </a:rPr>
                        <a:t>Local supplier development (arts and craft and fashion fabric</a:t>
                      </a:r>
                      <a:r>
                        <a:rPr lang="en-ZA" sz="2000" dirty="0" smtClean="0">
                          <a:effectLst/>
                        </a:rPr>
                        <a:t>)</a:t>
                      </a:r>
                      <a:endParaRPr lang="en-ZA" sz="2000" dirty="0" smtClean="0">
                        <a:solidFill>
                          <a:schemeClr val="tx1"/>
                        </a:solidFill>
                        <a:effectLst/>
                        <a:latin typeface="Arial" panose="020B0604020202020204" pitchFamily="34" charset="0"/>
                        <a:cs typeface="Arial" panose="020B0604020202020204" pitchFamily="34" charset="0"/>
                      </a:endParaRPr>
                    </a:p>
                  </a:txBody>
                  <a:tcPr marL="8390" marR="274320" marT="0" marB="0"/>
                </a:tc>
                <a:extLst>
                  <a:ext uri="{0D108BD9-81ED-4DB2-BD59-A6C34878D82A}">
                    <a16:rowId xmlns:a16="http://schemas.microsoft.com/office/drawing/2014/main" val="2981709584"/>
                  </a:ext>
                </a:extLst>
              </a:tr>
            </a:tbl>
          </a:graphicData>
        </a:graphic>
      </p:graphicFrame>
    </p:spTree>
    <p:extLst>
      <p:ext uri="{BB962C8B-B14F-4D97-AF65-F5344CB8AC3E}">
        <p14:creationId xmlns:p14="http://schemas.microsoft.com/office/powerpoint/2010/main" val="3730946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11</a:t>
            </a:fld>
            <a:endParaRPr lang="en-ZA" sz="9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87463585"/>
              </p:ext>
            </p:extLst>
          </p:nvPr>
        </p:nvGraphicFramePr>
        <p:xfrm>
          <a:off x="0" y="97312"/>
          <a:ext cx="9144000" cy="6102011"/>
        </p:xfrm>
        <a:graphic>
          <a:graphicData uri="http://schemas.openxmlformats.org/drawingml/2006/table">
            <a:tbl>
              <a:tblPr firstRow="1" firstCol="1" bandRow="1">
                <a:tableStyleId>{8A107856-5554-42FB-B03E-39F5DBC370BA}</a:tableStyleId>
              </a:tblPr>
              <a:tblGrid>
                <a:gridCol w="3218699">
                  <a:extLst>
                    <a:ext uri="{9D8B030D-6E8A-4147-A177-3AD203B41FA5}">
                      <a16:colId xmlns:a16="http://schemas.microsoft.com/office/drawing/2014/main" val="1547372909"/>
                    </a:ext>
                  </a:extLst>
                </a:gridCol>
                <a:gridCol w="5925301">
                  <a:extLst>
                    <a:ext uri="{9D8B030D-6E8A-4147-A177-3AD203B41FA5}">
                      <a16:colId xmlns:a16="http://schemas.microsoft.com/office/drawing/2014/main" val="799122637"/>
                    </a:ext>
                  </a:extLst>
                </a:gridCol>
              </a:tblGrid>
              <a:tr h="49255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dirty="0" smtClean="0">
                          <a:effectLst/>
                        </a:rPr>
                        <a:t>Province: KwaZulu-Natal</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3715435735"/>
                  </a:ext>
                </a:extLst>
              </a:tr>
              <a:tr h="49255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dirty="0" smtClean="0">
                          <a:effectLst/>
                        </a:rPr>
                        <a:t>Node 1: Durban and surrounds</a:t>
                      </a:r>
                      <a:r>
                        <a:rPr lang="en-ZA" sz="2000" baseline="0" dirty="0" smtClean="0">
                          <a:effectLst/>
                        </a:rPr>
                        <a:t>: </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2589317762"/>
                  </a:ext>
                </a:extLst>
              </a:tr>
              <a:tr h="590128">
                <a:tc>
                  <a:txBody>
                    <a:bodyPr/>
                    <a:lstStyle/>
                    <a:p>
                      <a:pPr algn="just">
                        <a:spcAft>
                          <a:spcPts val="0"/>
                        </a:spcAft>
                      </a:pPr>
                      <a:r>
                        <a:rPr lang="en-ZA" sz="2000" dirty="0">
                          <a:effectLst/>
                        </a:rPr>
                        <a:t>INITIATIVE</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a:txBody>
                    <a:bodyPr/>
                    <a:lstStyle/>
                    <a:p>
                      <a:pPr algn="just">
                        <a:spcAft>
                          <a:spcPts val="0"/>
                        </a:spcAft>
                      </a:pPr>
                      <a:r>
                        <a:rPr lang="en-ZA" sz="2000" dirty="0" smtClean="0">
                          <a:effectLst/>
                        </a:rPr>
                        <a:t>OPPORTUNITY</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extLst>
                  <a:ext uri="{0D108BD9-81ED-4DB2-BD59-A6C34878D82A}">
                    <a16:rowId xmlns:a16="http://schemas.microsoft.com/office/drawing/2014/main" val="742419824"/>
                  </a:ext>
                </a:extLst>
              </a:tr>
              <a:tr h="2600807">
                <a:tc>
                  <a:txBody>
                    <a:bodyPr/>
                    <a:lstStyle/>
                    <a:p>
                      <a:pPr marL="91440" algn="just">
                        <a:spcAft>
                          <a:spcPts val="0"/>
                        </a:spcAft>
                      </a:pPr>
                      <a:r>
                        <a:rPr lang="en-ZA" sz="2000" dirty="0">
                          <a:effectLst/>
                        </a:rPr>
                        <a:t>N1.4: </a:t>
                      </a:r>
                      <a:r>
                        <a:rPr lang="en-US" sz="2000" dirty="0">
                          <a:effectLst/>
                        </a:rPr>
                        <a:t>Unblocking legislative constraints - </a:t>
                      </a:r>
                      <a:r>
                        <a:rPr lang="en-US" sz="2000" dirty="0" err="1">
                          <a:effectLst/>
                        </a:rPr>
                        <a:t>Nonoti</a:t>
                      </a:r>
                      <a:r>
                        <a:rPr lang="en-US" sz="2000" dirty="0">
                          <a:effectLst/>
                        </a:rPr>
                        <a:t> Beach </a:t>
                      </a:r>
                      <a:r>
                        <a:rPr lang="en-US" sz="2000" dirty="0" smtClean="0">
                          <a:effectLst/>
                        </a:rPr>
                        <a:t>Resort</a:t>
                      </a:r>
                      <a:endParaRPr lang="en-ZA" sz="2000" b="0" dirty="0">
                        <a:solidFill>
                          <a:schemeClr val="tx1"/>
                        </a:solidFill>
                        <a:effectLst/>
                        <a:latin typeface="Arial" panose="020B0604020202020204" pitchFamily="34" charset="0"/>
                        <a:cs typeface="Arial" panose="020B0604020202020204" pitchFamily="34" charset="0"/>
                      </a:endParaRPr>
                    </a:p>
                  </a:txBody>
                  <a:tcPr marL="182880" marR="182880" marT="0" marB="0"/>
                </a:tc>
                <a:tc>
                  <a:txBody>
                    <a:bodyPr/>
                    <a:lstStyle/>
                    <a:p>
                      <a:pPr marL="91440" indent="0" algn="just">
                        <a:spcAft>
                          <a:spcPts val="0"/>
                        </a:spcAft>
                        <a:buFont typeface="Arial" panose="020B0604020202020204" pitchFamily="34" charset="0"/>
                        <a:buNone/>
                      </a:pPr>
                      <a:r>
                        <a:rPr lang="en-ZA" sz="2000" dirty="0">
                          <a:effectLst/>
                        </a:rPr>
                        <a:t>Enterprise development </a:t>
                      </a:r>
                    </a:p>
                    <a:p>
                      <a:pPr marL="285750" lvl="0" indent="-285750" algn="just">
                        <a:lnSpc>
                          <a:spcPct val="107000"/>
                        </a:lnSpc>
                        <a:spcAft>
                          <a:spcPts val="0"/>
                        </a:spcAft>
                        <a:buFont typeface="Arial" panose="020B0604020202020204" pitchFamily="34" charset="0"/>
                        <a:buChar char="•"/>
                      </a:pPr>
                      <a:r>
                        <a:rPr lang="en-ZA" sz="2000" dirty="0">
                          <a:effectLst/>
                        </a:rPr>
                        <a:t>Supply fresh fish to the resort from proposed </a:t>
                      </a:r>
                      <a:r>
                        <a:rPr lang="en-ZA" sz="2000" dirty="0" err="1">
                          <a:effectLst/>
                        </a:rPr>
                        <a:t>Amatikulu</a:t>
                      </a:r>
                      <a:r>
                        <a:rPr lang="en-ZA" sz="2000" dirty="0">
                          <a:effectLst/>
                        </a:rPr>
                        <a:t> Aquaculture Development Zone and </a:t>
                      </a:r>
                      <a:r>
                        <a:rPr lang="en-ZA" sz="2000" dirty="0" err="1">
                          <a:effectLst/>
                        </a:rPr>
                        <a:t>Mthunzini</a:t>
                      </a:r>
                      <a:r>
                        <a:rPr lang="en-ZA" sz="2000" dirty="0">
                          <a:effectLst/>
                        </a:rPr>
                        <a:t> Fish Farm.</a:t>
                      </a:r>
                    </a:p>
                    <a:p>
                      <a:pPr marL="285750" lvl="0" indent="-285750" algn="just">
                        <a:lnSpc>
                          <a:spcPct val="107000"/>
                        </a:lnSpc>
                        <a:spcAft>
                          <a:spcPts val="0"/>
                        </a:spcAft>
                        <a:buFont typeface="Arial" panose="020B0604020202020204" pitchFamily="34" charset="0"/>
                        <a:buChar char="•"/>
                      </a:pPr>
                      <a:r>
                        <a:rPr lang="en-ZA" sz="2000" dirty="0">
                          <a:effectLst/>
                        </a:rPr>
                        <a:t>Tours to the aquaculture facilities.</a:t>
                      </a:r>
                    </a:p>
                    <a:p>
                      <a:pPr marL="285750" lvl="0" indent="-285750" algn="just">
                        <a:lnSpc>
                          <a:spcPct val="107000"/>
                        </a:lnSpc>
                        <a:spcAft>
                          <a:spcPts val="0"/>
                        </a:spcAft>
                        <a:buFont typeface="Arial" panose="020B0604020202020204" pitchFamily="34" charset="0"/>
                        <a:buChar char="•"/>
                      </a:pPr>
                      <a:r>
                        <a:rPr lang="en-ZA" sz="2000" dirty="0">
                          <a:effectLst/>
                        </a:rPr>
                        <a:t>Agricultural activities to supply fresh produce </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marR="182880" marT="0" marB="0"/>
                </a:tc>
                <a:extLst>
                  <a:ext uri="{0D108BD9-81ED-4DB2-BD59-A6C34878D82A}">
                    <a16:rowId xmlns:a16="http://schemas.microsoft.com/office/drawing/2014/main" val="3860663683"/>
                  </a:ext>
                </a:extLst>
              </a:tr>
              <a:tr h="1925960">
                <a:tc>
                  <a:txBody>
                    <a:bodyPr/>
                    <a:lstStyle/>
                    <a:p>
                      <a:pPr marL="91440" algn="just">
                        <a:spcAft>
                          <a:spcPts val="0"/>
                        </a:spcAft>
                      </a:pPr>
                      <a:r>
                        <a:rPr lang="en-US" sz="2000" dirty="0">
                          <a:effectLst/>
                        </a:rPr>
                        <a:t>N1.5: Boat Based Whale Watching:</a:t>
                      </a:r>
                      <a:endParaRPr lang="en-ZA" sz="2000" dirty="0">
                        <a:effectLst/>
                      </a:endParaRPr>
                    </a:p>
                    <a:p>
                      <a:pPr marL="91440" indent="-228600" algn="just">
                        <a:lnSpc>
                          <a:spcPct val="107000"/>
                        </a:lnSpc>
                        <a:spcAft>
                          <a:spcPts val="0"/>
                        </a:spcAft>
                      </a:pPr>
                      <a:r>
                        <a:rPr lang="en-US" sz="2000" dirty="0" smtClean="0">
                          <a:effectLst/>
                        </a:rPr>
                        <a:t>Durban</a:t>
                      </a:r>
                      <a:r>
                        <a:rPr lang="en-ZA" sz="2000" baseline="0" dirty="0" smtClean="0">
                          <a:effectLst/>
                        </a:rPr>
                        <a:t> and </a:t>
                      </a:r>
                      <a:r>
                        <a:rPr lang="en-US" sz="2000" dirty="0" smtClean="0">
                          <a:effectLst/>
                        </a:rPr>
                        <a:t>Shelley </a:t>
                      </a:r>
                      <a:r>
                        <a:rPr lang="en-US" sz="2000" dirty="0">
                          <a:effectLst/>
                        </a:rPr>
                        <a:t>Beach</a:t>
                      </a:r>
                      <a:endParaRPr lang="en-ZA"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marR="182880" marT="0" marB="0"/>
                </a:tc>
                <a:tc>
                  <a:txBody>
                    <a:bodyPr/>
                    <a:lstStyle/>
                    <a:p>
                      <a:pPr marL="342900" indent="-342900" algn="just">
                        <a:lnSpc>
                          <a:spcPct val="107000"/>
                        </a:lnSpc>
                        <a:spcAft>
                          <a:spcPts val="0"/>
                        </a:spcAft>
                        <a:buFont typeface="Arial" panose="020B0604020202020204" pitchFamily="34" charset="0"/>
                        <a:buChar char="•"/>
                      </a:pPr>
                      <a:r>
                        <a:rPr lang="en-ZA" sz="2000" dirty="0">
                          <a:effectLst/>
                        </a:rPr>
                        <a:t>Increase new entrants from PDI </a:t>
                      </a:r>
                      <a:r>
                        <a:rPr lang="en-ZA" sz="2000" dirty="0" smtClean="0">
                          <a:effectLst/>
                        </a:rPr>
                        <a:t>background</a:t>
                      </a:r>
                    </a:p>
                    <a:p>
                      <a:pPr marL="342900" indent="-342900" algn="just">
                        <a:lnSpc>
                          <a:spcPct val="107000"/>
                        </a:lnSpc>
                        <a:spcAft>
                          <a:spcPts val="0"/>
                        </a:spcAft>
                        <a:buFont typeface="Arial" panose="020B0604020202020204" pitchFamily="34" charset="0"/>
                        <a:buChar char="•"/>
                      </a:pPr>
                      <a:r>
                        <a:rPr lang="en-ZA" sz="2000" dirty="0" smtClean="0">
                          <a:effectLst/>
                        </a:rPr>
                        <a:t>Deal </a:t>
                      </a:r>
                      <a:r>
                        <a:rPr lang="en-ZA" sz="2000" dirty="0">
                          <a:effectLst/>
                        </a:rPr>
                        <a:t>with barriers to entry such as capital </a:t>
                      </a:r>
                      <a:endParaRPr lang="en-ZA" sz="2000" dirty="0" smtClean="0">
                        <a:effectLst/>
                      </a:endParaRPr>
                    </a:p>
                    <a:p>
                      <a:pPr marL="342900" indent="-342900" algn="just">
                        <a:lnSpc>
                          <a:spcPct val="107000"/>
                        </a:lnSpc>
                        <a:spcAft>
                          <a:spcPts val="0"/>
                        </a:spcAft>
                        <a:buFont typeface="Arial" panose="020B0604020202020204" pitchFamily="34" charset="0"/>
                        <a:buChar char="•"/>
                      </a:pPr>
                      <a:r>
                        <a:rPr lang="en-ZA" sz="2000" dirty="0" smtClean="0">
                          <a:effectLst/>
                        </a:rPr>
                        <a:t>Incubate </a:t>
                      </a:r>
                      <a:r>
                        <a:rPr lang="en-ZA" sz="2000" dirty="0">
                          <a:effectLst/>
                        </a:rPr>
                        <a:t>small entry </a:t>
                      </a:r>
                      <a:r>
                        <a:rPr lang="en-ZA" sz="2000" dirty="0" smtClean="0">
                          <a:effectLst/>
                        </a:rPr>
                        <a:t>operators</a:t>
                      </a:r>
                      <a:r>
                        <a:rPr lang="en-ZA" sz="2000" baseline="0" dirty="0" smtClean="0">
                          <a:effectLst/>
                        </a:rPr>
                        <a:t> and f</a:t>
                      </a:r>
                      <a:r>
                        <a:rPr lang="en-ZA" sz="2000" dirty="0" smtClean="0">
                          <a:effectLst/>
                        </a:rPr>
                        <a:t>ast </a:t>
                      </a:r>
                      <a:r>
                        <a:rPr lang="en-ZA" sz="2000" dirty="0">
                          <a:effectLst/>
                        </a:rPr>
                        <a:t>track licensing process</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marR="182880" marT="0" marB="0"/>
                </a:tc>
                <a:extLst>
                  <a:ext uri="{0D108BD9-81ED-4DB2-BD59-A6C34878D82A}">
                    <a16:rowId xmlns:a16="http://schemas.microsoft.com/office/drawing/2014/main" val="3439634920"/>
                  </a:ext>
                </a:extLst>
              </a:tr>
            </a:tbl>
          </a:graphicData>
        </a:graphic>
      </p:graphicFrame>
    </p:spTree>
    <p:extLst>
      <p:ext uri="{BB962C8B-B14F-4D97-AF65-F5344CB8AC3E}">
        <p14:creationId xmlns:p14="http://schemas.microsoft.com/office/powerpoint/2010/main" val="20058341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17939830"/>
              </p:ext>
            </p:extLst>
          </p:nvPr>
        </p:nvGraphicFramePr>
        <p:xfrm>
          <a:off x="92990" y="0"/>
          <a:ext cx="8880528" cy="6090834"/>
        </p:xfrm>
        <a:graphic>
          <a:graphicData uri="http://schemas.openxmlformats.org/drawingml/2006/table">
            <a:tbl>
              <a:tblPr firstRow="1" firstCol="1" bandRow="1">
                <a:tableStyleId>{8A107856-5554-42FB-B03E-39F5DBC370BA}</a:tableStyleId>
              </a:tblPr>
              <a:tblGrid>
                <a:gridCol w="3130657">
                  <a:extLst>
                    <a:ext uri="{9D8B030D-6E8A-4147-A177-3AD203B41FA5}">
                      <a16:colId xmlns:a16="http://schemas.microsoft.com/office/drawing/2014/main" val="1547372909"/>
                    </a:ext>
                  </a:extLst>
                </a:gridCol>
                <a:gridCol w="5749871">
                  <a:extLst>
                    <a:ext uri="{9D8B030D-6E8A-4147-A177-3AD203B41FA5}">
                      <a16:colId xmlns:a16="http://schemas.microsoft.com/office/drawing/2014/main" val="1975479410"/>
                    </a:ext>
                  </a:extLst>
                </a:gridCol>
              </a:tblGrid>
              <a:tr h="342511">
                <a:tc gridSpan="2">
                  <a:txBody>
                    <a:bodyPr/>
                    <a:lstStyle/>
                    <a:p>
                      <a:pPr algn="ctr">
                        <a:spcAft>
                          <a:spcPts val="0"/>
                        </a:spcAft>
                      </a:pPr>
                      <a:r>
                        <a:rPr lang="en-ZA" sz="2000" dirty="0" smtClean="0">
                          <a:effectLst/>
                        </a:rPr>
                        <a:t>Province: KwaZulu-Natal</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3715435735"/>
                  </a:ext>
                </a:extLst>
              </a:tr>
              <a:tr h="34251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rPr>
                        <a:t>Node 2: </a:t>
                      </a:r>
                      <a:r>
                        <a:rPr lang="en-US" sz="2000" dirty="0" err="1" smtClean="0">
                          <a:effectLst/>
                        </a:rPr>
                        <a:t>Umkhanyakude</a:t>
                      </a:r>
                      <a:r>
                        <a:rPr lang="en-US" sz="2000" dirty="0" smtClean="0">
                          <a:effectLst/>
                        </a:rPr>
                        <a:t> / </a:t>
                      </a:r>
                      <a:r>
                        <a:rPr lang="en-US" sz="2000" dirty="0" err="1" smtClean="0">
                          <a:effectLst/>
                        </a:rPr>
                        <a:t>Umhlabuyalingana</a:t>
                      </a:r>
                      <a:r>
                        <a:rPr lang="en-US" sz="2000" dirty="0" smtClean="0">
                          <a:effectLst/>
                        </a:rPr>
                        <a:t> and surrounds</a:t>
                      </a:r>
                      <a:endParaRPr lang="en-ZA" sz="2000" dirty="0" smtClean="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2185022104"/>
                  </a:ext>
                </a:extLst>
              </a:tr>
              <a:tr h="376181">
                <a:tc>
                  <a:txBody>
                    <a:bodyPr/>
                    <a:lstStyle/>
                    <a:p>
                      <a:pPr algn="just">
                        <a:spcAft>
                          <a:spcPts val="0"/>
                        </a:spcAft>
                      </a:pPr>
                      <a:r>
                        <a:rPr lang="en-ZA" sz="2000" dirty="0">
                          <a:effectLst/>
                        </a:rPr>
                        <a:t>INITIATIVE</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a:txBody>
                    <a:bodyPr/>
                    <a:lstStyle/>
                    <a:p>
                      <a:pPr algn="just">
                        <a:spcAft>
                          <a:spcPts val="0"/>
                        </a:spcAft>
                      </a:pPr>
                      <a:r>
                        <a:rPr lang="en-ZA" sz="2000" dirty="0" smtClean="0">
                          <a:effectLst/>
                        </a:rPr>
                        <a:t>OPPORTUNITY</a:t>
                      </a:r>
                      <a:endParaRPr lang="en-ZA" sz="2000" dirty="0" smtClean="0">
                        <a:solidFill>
                          <a:schemeClr val="tx1"/>
                        </a:solidFill>
                        <a:effectLst/>
                        <a:latin typeface="Arial" panose="020B0604020202020204" pitchFamily="34" charset="0"/>
                        <a:cs typeface="Arial" panose="020B0604020202020204" pitchFamily="34" charset="0"/>
                      </a:endParaRPr>
                    </a:p>
                  </a:txBody>
                  <a:tcPr marL="8390" marR="8390" marT="0" marB="0"/>
                </a:tc>
                <a:extLst>
                  <a:ext uri="{0D108BD9-81ED-4DB2-BD59-A6C34878D82A}">
                    <a16:rowId xmlns:a16="http://schemas.microsoft.com/office/drawing/2014/main" val="1596701172"/>
                  </a:ext>
                </a:extLst>
              </a:tr>
              <a:tr h="1813953">
                <a:tc>
                  <a:txBody>
                    <a:bodyPr/>
                    <a:lstStyle/>
                    <a:p>
                      <a:pPr marL="91440" algn="just">
                        <a:spcAft>
                          <a:spcPts val="0"/>
                        </a:spcAft>
                      </a:pPr>
                      <a:r>
                        <a:rPr lang="en-US" sz="2000" dirty="0">
                          <a:effectLst/>
                        </a:rPr>
                        <a:t>N2.1: </a:t>
                      </a:r>
                      <a:r>
                        <a:rPr lang="en-US" sz="2000" dirty="0" err="1">
                          <a:effectLst/>
                        </a:rPr>
                        <a:t>iSimangaliso</a:t>
                      </a:r>
                      <a:r>
                        <a:rPr lang="en-US" sz="2000" dirty="0">
                          <a:effectLst/>
                        </a:rPr>
                        <a:t> Wetland </a:t>
                      </a:r>
                      <a:r>
                        <a:rPr lang="en-US" sz="2000" dirty="0" smtClean="0">
                          <a:effectLst/>
                        </a:rPr>
                        <a:t>Park</a:t>
                      </a:r>
                      <a:endParaRPr lang="en-ZA" sz="2000" b="0" dirty="0">
                        <a:solidFill>
                          <a:schemeClr val="bg1"/>
                        </a:solidFill>
                        <a:effectLst/>
                        <a:latin typeface="Arial" panose="020B0604020202020204" pitchFamily="34" charset="0"/>
                        <a:cs typeface="Arial" panose="020B0604020202020204" pitchFamily="34" charset="0"/>
                      </a:endParaRPr>
                    </a:p>
                  </a:txBody>
                  <a:tcPr marL="182880" marR="182880" marT="0" marB="0"/>
                </a:tc>
                <a:tc>
                  <a:txBody>
                    <a:bodyPr/>
                    <a:lstStyle/>
                    <a:p>
                      <a:pPr marL="285750" lvl="0" indent="-225425" algn="just">
                        <a:lnSpc>
                          <a:spcPct val="107000"/>
                        </a:lnSpc>
                        <a:spcAft>
                          <a:spcPts val="0"/>
                        </a:spcAft>
                        <a:buFont typeface="Arial" panose="020B0604020202020204" pitchFamily="34" charset="0"/>
                        <a:buNone/>
                      </a:pPr>
                      <a:r>
                        <a:rPr lang="en-ZA" sz="2000" dirty="0">
                          <a:effectLst/>
                        </a:rPr>
                        <a:t>Enterprise development:</a:t>
                      </a:r>
                    </a:p>
                    <a:p>
                      <a:pPr marL="285750" lvl="0" indent="-225425" algn="just">
                        <a:lnSpc>
                          <a:spcPct val="107000"/>
                        </a:lnSpc>
                        <a:spcAft>
                          <a:spcPts val="0"/>
                        </a:spcAft>
                        <a:buFont typeface="Arial" panose="020B0604020202020204" pitchFamily="34" charset="0"/>
                        <a:buChar char="•"/>
                      </a:pPr>
                      <a:r>
                        <a:rPr lang="en-ZA" sz="2000" dirty="0">
                          <a:effectLst/>
                        </a:rPr>
                        <a:t>Local supplier development (fresh produce, fresh fish, linen, laundry facilities)</a:t>
                      </a:r>
                    </a:p>
                    <a:p>
                      <a:pPr marL="285750" lvl="0" indent="-225425" algn="just">
                        <a:lnSpc>
                          <a:spcPct val="107000"/>
                        </a:lnSpc>
                        <a:spcAft>
                          <a:spcPts val="0"/>
                        </a:spcAft>
                        <a:buFont typeface="Arial" panose="020B0604020202020204" pitchFamily="34" charset="0"/>
                        <a:buChar char="•"/>
                      </a:pPr>
                      <a:r>
                        <a:rPr lang="en-ZA" sz="2000" dirty="0">
                          <a:effectLst/>
                        </a:rPr>
                        <a:t>Skills development (Chefs, Food Safety, Sommeliers, Life guards, water quality etc.) </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marR="182880" marT="0" marB="0"/>
                </a:tc>
                <a:extLst>
                  <a:ext uri="{0D108BD9-81ED-4DB2-BD59-A6C34878D82A}">
                    <a16:rowId xmlns:a16="http://schemas.microsoft.com/office/drawing/2014/main" val="373786232"/>
                  </a:ext>
                </a:extLst>
              </a:tr>
              <a:tr h="1449677">
                <a:tc>
                  <a:txBody>
                    <a:bodyPr/>
                    <a:lstStyle/>
                    <a:p>
                      <a:pPr marL="91440" algn="just">
                        <a:spcAft>
                          <a:spcPts val="0"/>
                        </a:spcAft>
                      </a:pPr>
                      <a:r>
                        <a:rPr lang="en-ZA" sz="2000" dirty="0" smtClean="0">
                          <a:effectLst/>
                        </a:rPr>
                        <a:t>N2.2:</a:t>
                      </a:r>
                      <a:r>
                        <a:rPr lang="en-ZA" sz="2000" baseline="0" dirty="0" smtClean="0">
                          <a:effectLst/>
                        </a:rPr>
                        <a:t> </a:t>
                      </a:r>
                      <a:r>
                        <a:rPr lang="en-ZA" sz="2000" dirty="0" err="1" smtClean="0">
                          <a:effectLst/>
                        </a:rPr>
                        <a:t>Bhanga</a:t>
                      </a:r>
                      <a:r>
                        <a:rPr lang="en-ZA" sz="2000" dirty="0" smtClean="0">
                          <a:effectLst/>
                        </a:rPr>
                        <a:t> Nek Community Camps</a:t>
                      </a:r>
                      <a:endParaRPr lang="en-ZA" sz="2000" b="1" dirty="0">
                        <a:solidFill>
                          <a:schemeClr val="bg1"/>
                        </a:solidFill>
                        <a:effectLst/>
                        <a:latin typeface="+mn-lt"/>
                        <a:cs typeface="Arial" panose="020B0604020202020204" pitchFamily="34" charset="0"/>
                      </a:endParaRPr>
                    </a:p>
                  </a:txBody>
                  <a:tcPr marL="182880" marR="182880" marT="0" marB="0"/>
                </a:tc>
                <a:tc>
                  <a:txBody>
                    <a:bodyPr/>
                    <a:lstStyle/>
                    <a:p>
                      <a:pPr marL="285750" lvl="0" indent="-176213" algn="just">
                        <a:lnSpc>
                          <a:spcPct val="107000"/>
                        </a:lnSpc>
                        <a:spcAft>
                          <a:spcPts val="0"/>
                        </a:spcAft>
                        <a:buFont typeface="Arial" panose="020B0604020202020204" pitchFamily="34" charset="0"/>
                        <a:buNone/>
                      </a:pPr>
                      <a:r>
                        <a:rPr lang="en-ZA" sz="2000" dirty="0" smtClean="0">
                          <a:effectLst/>
                        </a:rPr>
                        <a:t>Enterprise development:</a:t>
                      </a:r>
                    </a:p>
                    <a:p>
                      <a:pPr marL="285750" lvl="0" indent="-176213" algn="just">
                        <a:lnSpc>
                          <a:spcPct val="107000"/>
                        </a:lnSpc>
                        <a:spcAft>
                          <a:spcPts val="0"/>
                        </a:spcAft>
                        <a:buFont typeface="Arial" panose="020B0604020202020204" pitchFamily="34" charset="0"/>
                        <a:buChar char="•"/>
                      </a:pPr>
                      <a:r>
                        <a:rPr lang="en-ZA" sz="2000" dirty="0" smtClean="0">
                          <a:effectLst/>
                        </a:rPr>
                        <a:t>Local supplier development (fresh produce, fresh fish, linen, laundry facilities)</a:t>
                      </a:r>
                    </a:p>
                    <a:p>
                      <a:pPr marL="285750" lvl="0" indent="-176213" algn="just">
                        <a:lnSpc>
                          <a:spcPct val="107000"/>
                        </a:lnSpc>
                        <a:spcAft>
                          <a:spcPts val="0"/>
                        </a:spcAft>
                        <a:buFont typeface="Arial" panose="020B0604020202020204" pitchFamily="34" charset="0"/>
                        <a:buChar char="•"/>
                      </a:pPr>
                      <a:r>
                        <a:rPr lang="en-ZA" sz="2000" dirty="0" smtClean="0">
                          <a:effectLst/>
                        </a:rPr>
                        <a:t>Turtle tours, recreational fishing</a:t>
                      </a:r>
                      <a:endParaRPr lang="en-ZA" sz="2000" dirty="0" smtClean="0">
                        <a:solidFill>
                          <a:schemeClr val="tx1"/>
                        </a:solidFill>
                        <a:effectLst/>
                      </a:endParaRPr>
                    </a:p>
                  </a:txBody>
                  <a:tcPr marL="182880" marR="182880" marT="0" marB="0"/>
                </a:tc>
                <a:extLst>
                  <a:ext uri="{0D108BD9-81ED-4DB2-BD59-A6C34878D82A}">
                    <a16:rowId xmlns:a16="http://schemas.microsoft.com/office/drawing/2014/main" val="260876626"/>
                  </a:ext>
                </a:extLst>
              </a:tr>
              <a:tr h="1766001">
                <a:tc>
                  <a:txBody>
                    <a:bodyPr/>
                    <a:lstStyle/>
                    <a:p>
                      <a:pPr marL="91440" algn="just">
                        <a:spcAft>
                          <a:spcPts val="0"/>
                        </a:spcAft>
                      </a:pPr>
                      <a:r>
                        <a:rPr lang="en-US" sz="2000" dirty="0" smtClean="0">
                          <a:effectLst/>
                        </a:rPr>
                        <a:t>N2.3: </a:t>
                      </a:r>
                      <a:r>
                        <a:rPr lang="en-US" sz="2000" dirty="0">
                          <a:effectLst/>
                        </a:rPr>
                        <a:t>Boat Based Whale Watching:</a:t>
                      </a:r>
                      <a:endParaRPr lang="en-ZA" sz="2000" dirty="0">
                        <a:effectLst/>
                      </a:endParaRPr>
                    </a:p>
                    <a:p>
                      <a:pPr marL="91440" lvl="0" indent="-342900" algn="just">
                        <a:lnSpc>
                          <a:spcPct val="107000"/>
                        </a:lnSpc>
                        <a:spcAft>
                          <a:spcPts val="0"/>
                        </a:spcAft>
                        <a:buFont typeface="Symbol" panose="05050102010706020507" pitchFamily="18" charset="2"/>
                        <a:buChar char=""/>
                      </a:pPr>
                      <a:r>
                        <a:rPr lang="en-US" sz="2000" dirty="0">
                          <a:effectLst/>
                        </a:rPr>
                        <a:t>Richards Bay</a:t>
                      </a:r>
                      <a:endParaRPr lang="en-ZA" sz="2000" dirty="0">
                        <a:effectLst/>
                      </a:endParaRPr>
                    </a:p>
                    <a:p>
                      <a:pPr marL="91440" lvl="0" indent="-342900" algn="just">
                        <a:lnSpc>
                          <a:spcPct val="107000"/>
                        </a:lnSpc>
                        <a:spcAft>
                          <a:spcPts val="0"/>
                        </a:spcAft>
                        <a:buFont typeface="Symbol" panose="05050102010706020507" pitchFamily="18" charset="2"/>
                        <a:buChar char=""/>
                      </a:pPr>
                      <a:r>
                        <a:rPr lang="en-US" sz="2000" dirty="0">
                          <a:effectLst/>
                        </a:rPr>
                        <a:t>St Lucia</a:t>
                      </a:r>
                      <a:endParaRPr lang="en-ZA" sz="2000" dirty="0">
                        <a:effectLst/>
                      </a:endParaRPr>
                    </a:p>
                    <a:p>
                      <a:pPr marL="91440" lvl="0" indent="-342900" algn="just">
                        <a:lnSpc>
                          <a:spcPct val="107000"/>
                        </a:lnSpc>
                        <a:spcAft>
                          <a:spcPts val="0"/>
                        </a:spcAft>
                        <a:buFont typeface="Symbol" panose="05050102010706020507" pitchFamily="18" charset="2"/>
                        <a:buChar char=""/>
                      </a:pPr>
                      <a:r>
                        <a:rPr lang="en-US" sz="2000" dirty="0" err="1">
                          <a:effectLst/>
                        </a:rPr>
                        <a:t>Sodwana</a:t>
                      </a:r>
                      <a:r>
                        <a:rPr lang="en-US" sz="2000" dirty="0">
                          <a:effectLst/>
                        </a:rPr>
                        <a:t> Bay </a:t>
                      </a:r>
                      <a:endParaRPr lang="en-ZA" sz="2000" b="0" dirty="0">
                        <a:solidFill>
                          <a:schemeClr val="tx1"/>
                        </a:solidFill>
                        <a:effectLst/>
                        <a:latin typeface="Arial" panose="020B0604020202020204" pitchFamily="34" charset="0"/>
                        <a:cs typeface="Arial" panose="020B0604020202020204" pitchFamily="34" charset="0"/>
                      </a:endParaRPr>
                    </a:p>
                  </a:txBody>
                  <a:tcPr marL="182880" marR="182880" marT="0" marB="0"/>
                </a:tc>
                <a:tc>
                  <a:txBody>
                    <a:bodyPr/>
                    <a:lstStyle/>
                    <a:p>
                      <a:pPr marL="90488" indent="-30163" algn="just">
                        <a:lnSpc>
                          <a:spcPct val="107000"/>
                        </a:lnSpc>
                        <a:spcAft>
                          <a:spcPts val="0"/>
                        </a:spcAft>
                        <a:buFont typeface="Arial" panose="020B0604020202020204" pitchFamily="34" charset="0"/>
                        <a:buChar char="•"/>
                      </a:pPr>
                      <a:r>
                        <a:rPr lang="en-ZA" sz="2000" dirty="0">
                          <a:effectLst/>
                        </a:rPr>
                        <a:t>Increase new entrants from PDI </a:t>
                      </a:r>
                      <a:r>
                        <a:rPr lang="en-ZA" sz="2000" dirty="0" smtClean="0">
                          <a:effectLst/>
                        </a:rPr>
                        <a:t>background</a:t>
                      </a:r>
                    </a:p>
                    <a:p>
                      <a:pPr marL="90488" indent="-30163" algn="just">
                        <a:lnSpc>
                          <a:spcPct val="107000"/>
                        </a:lnSpc>
                        <a:spcAft>
                          <a:spcPts val="0"/>
                        </a:spcAft>
                        <a:buFont typeface="Arial" panose="020B0604020202020204" pitchFamily="34" charset="0"/>
                        <a:buChar char="•"/>
                      </a:pPr>
                      <a:r>
                        <a:rPr lang="en-ZA" sz="2000" dirty="0" smtClean="0">
                          <a:effectLst/>
                        </a:rPr>
                        <a:t>Deal </a:t>
                      </a:r>
                      <a:r>
                        <a:rPr lang="en-ZA" sz="2000" dirty="0">
                          <a:effectLst/>
                        </a:rPr>
                        <a:t>with barriers to entry such as capital </a:t>
                      </a:r>
                      <a:endParaRPr lang="en-ZA" sz="2000" dirty="0" smtClean="0">
                        <a:effectLst/>
                      </a:endParaRPr>
                    </a:p>
                    <a:p>
                      <a:pPr marL="90488" indent="-30163" algn="just">
                        <a:lnSpc>
                          <a:spcPct val="107000"/>
                        </a:lnSpc>
                        <a:spcAft>
                          <a:spcPts val="0"/>
                        </a:spcAft>
                        <a:buFont typeface="Arial" panose="020B0604020202020204" pitchFamily="34" charset="0"/>
                        <a:buChar char="•"/>
                      </a:pPr>
                      <a:r>
                        <a:rPr lang="en-ZA" sz="2000" dirty="0" smtClean="0">
                          <a:effectLst/>
                        </a:rPr>
                        <a:t>Incubate </a:t>
                      </a:r>
                      <a:r>
                        <a:rPr lang="en-ZA" sz="2000" dirty="0">
                          <a:effectLst/>
                        </a:rPr>
                        <a:t>small entry </a:t>
                      </a:r>
                      <a:r>
                        <a:rPr lang="en-ZA" sz="2000" dirty="0" smtClean="0">
                          <a:effectLst/>
                        </a:rPr>
                        <a:t>operators</a:t>
                      </a:r>
                    </a:p>
                    <a:p>
                      <a:pPr marL="90488" indent="-30163" algn="just">
                        <a:lnSpc>
                          <a:spcPct val="107000"/>
                        </a:lnSpc>
                        <a:spcAft>
                          <a:spcPts val="0"/>
                        </a:spcAft>
                        <a:buFont typeface="Arial" panose="020B0604020202020204" pitchFamily="34" charset="0"/>
                        <a:buChar char="•"/>
                      </a:pPr>
                      <a:r>
                        <a:rPr lang="en-ZA" sz="2000" dirty="0" smtClean="0">
                          <a:effectLst/>
                        </a:rPr>
                        <a:t>Fast </a:t>
                      </a:r>
                      <a:r>
                        <a:rPr lang="en-ZA" sz="2000" dirty="0">
                          <a:effectLst/>
                        </a:rPr>
                        <a:t>track licensing process</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marR="182880" marT="0" marB="0"/>
                </a:tc>
                <a:extLst>
                  <a:ext uri="{0D108BD9-81ED-4DB2-BD59-A6C34878D82A}">
                    <a16:rowId xmlns:a16="http://schemas.microsoft.com/office/drawing/2014/main" val="493727123"/>
                  </a:ext>
                </a:extLst>
              </a:tr>
            </a:tbl>
          </a:graphicData>
        </a:graphic>
      </p:graphicFrame>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8944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13</a:t>
            </a:fld>
            <a:endParaRPr lang="en-ZA" sz="9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57599482"/>
              </p:ext>
            </p:extLst>
          </p:nvPr>
        </p:nvGraphicFramePr>
        <p:xfrm>
          <a:off x="154983" y="123985"/>
          <a:ext cx="8865031" cy="6217107"/>
        </p:xfrm>
        <a:graphic>
          <a:graphicData uri="http://schemas.openxmlformats.org/drawingml/2006/table">
            <a:tbl>
              <a:tblPr firstRow="1" firstCol="1" bandRow="1">
                <a:tableStyleId>{8A107856-5554-42FB-B03E-39F5DBC370BA}</a:tableStyleId>
              </a:tblPr>
              <a:tblGrid>
                <a:gridCol w="2726667">
                  <a:extLst>
                    <a:ext uri="{9D8B030D-6E8A-4147-A177-3AD203B41FA5}">
                      <a16:colId xmlns:a16="http://schemas.microsoft.com/office/drawing/2014/main" val="1547372909"/>
                    </a:ext>
                  </a:extLst>
                </a:gridCol>
                <a:gridCol w="6138364">
                  <a:extLst>
                    <a:ext uri="{9D8B030D-6E8A-4147-A177-3AD203B41FA5}">
                      <a16:colId xmlns:a16="http://schemas.microsoft.com/office/drawing/2014/main" val="20001"/>
                    </a:ext>
                  </a:extLst>
                </a:gridCol>
              </a:tblGrid>
              <a:tr h="394490">
                <a:tc gridSpan="2">
                  <a:txBody>
                    <a:bodyPr/>
                    <a:lstStyle/>
                    <a:p>
                      <a:pPr algn="ctr">
                        <a:spcAft>
                          <a:spcPts val="0"/>
                        </a:spcAft>
                      </a:pPr>
                      <a:r>
                        <a:rPr lang="en-US" sz="2000" dirty="0">
                          <a:effectLst/>
                        </a:rPr>
                        <a:t>Province: Eastern Cape</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US"/>
                    </a:p>
                  </a:txBody>
                  <a:tcPr/>
                </a:tc>
                <a:extLst>
                  <a:ext uri="{0D108BD9-81ED-4DB2-BD59-A6C34878D82A}">
                    <a16:rowId xmlns:a16="http://schemas.microsoft.com/office/drawing/2014/main" val="1375432512"/>
                  </a:ext>
                </a:extLst>
              </a:tr>
              <a:tr h="394490">
                <a:tc gridSpan="2">
                  <a:txBody>
                    <a:bodyPr/>
                    <a:lstStyle/>
                    <a:p>
                      <a:pPr algn="ctr">
                        <a:spcAft>
                          <a:spcPts val="0"/>
                        </a:spcAft>
                      </a:pPr>
                      <a:r>
                        <a:rPr lang="en-US" sz="2000" dirty="0">
                          <a:effectLst/>
                        </a:rPr>
                        <a:t>Node 3: Port St Johns to Coffee Bay</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US"/>
                    </a:p>
                  </a:txBody>
                  <a:tcPr/>
                </a:tc>
                <a:extLst>
                  <a:ext uri="{0D108BD9-81ED-4DB2-BD59-A6C34878D82A}">
                    <a16:rowId xmlns:a16="http://schemas.microsoft.com/office/drawing/2014/main" val="1837432225"/>
                  </a:ext>
                </a:extLst>
              </a:tr>
              <a:tr h="394490">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n-ZA" sz="2000" dirty="0" smtClean="0">
                          <a:effectLst/>
                        </a:rPr>
                        <a:t>INITIATIVE</a:t>
                      </a:r>
                      <a:endParaRPr lang="en-ZA" sz="2000" dirty="0" smtClean="0">
                        <a:solidFill>
                          <a:schemeClr val="tx1"/>
                        </a:solidFill>
                        <a:effectLst/>
                        <a:latin typeface="Arial" panose="020B0604020202020204" pitchFamily="34" charset="0"/>
                        <a:cs typeface="Arial" panose="020B0604020202020204" pitchFamily="34" charset="0"/>
                      </a:endParaRPr>
                    </a:p>
                  </a:txBody>
                  <a:tcPr marL="8390" marR="8390" marT="0" marB="0"/>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2000" dirty="0" smtClean="0">
                          <a:effectLst/>
                        </a:rPr>
                        <a:t>OPPORTUNITY</a:t>
                      </a:r>
                      <a:endParaRPr lang="en-ZA" sz="2000" dirty="0" smtClean="0">
                        <a:solidFill>
                          <a:schemeClr val="tx1"/>
                        </a:solidFill>
                        <a:effectLst/>
                        <a:latin typeface="Arial" panose="020B0604020202020204" pitchFamily="34" charset="0"/>
                        <a:cs typeface="Arial" panose="020B0604020202020204" pitchFamily="34" charset="0"/>
                      </a:endParaRPr>
                    </a:p>
                  </a:txBody>
                  <a:tcPr marL="8390" marR="8390" marT="0" marB="0"/>
                </a:tc>
                <a:extLst>
                  <a:ext uri="{0D108BD9-81ED-4DB2-BD59-A6C34878D82A}">
                    <a16:rowId xmlns:a16="http://schemas.microsoft.com/office/drawing/2014/main" val="765902440"/>
                  </a:ext>
                </a:extLst>
              </a:tr>
              <a:tr h="1972452">
                <a:tc>
                  <a:txBody>
                    <a:bodyPr/>
                    <a:lstStyle/>
                    <a:p>
                      <a:pPr marL="91440" algn="just">
                        <a:spcAft>
                          <a:spcPts val="0"/>
                        </a:spcAft>
                      </a:pPr>
                      <a:r>
                        <a:rPr lang="en-US" sz="2000" dirty="0">
                          <a:effectLst/>
                        </a:rPr>
                        <a:t>N3.1: Unblocking legislative constraints - </a:t>
                      </a:r>
                      <a:r>
                        <a:rPr lang="en-ZA" sz="2000" dirty="0" err="1">
                          <a:effectLst/>
                        </a:rPr>
                        <a:t>Mkambati</a:t>
                      </a:r>
                      <a:r>
                        <a:rPr lang="en-ZA" sz="2000" dirty="0">
                          <a:effectLst/>
                        </a:rPr>
                        <a:t> Nature </a:t>
                      </a:r>
                      <a:r>
                        <a:rPr lang="en-ZA" sz="2000" dirty="0" smtClean="0">
                          <a:effectLst/>
                        </a:rPr>
                        <a:t>Reserve</a:t>
                      </a:r>
                      <a:endParaRPr lang="en-ZA" sz="2000" b="0" dirty="0">
                        <a:solidFill>
                          <a:schemeClr val="bg1"/>
                        </a:solidFill>
                        <a:effectLst/>
                        <a:latin typeface="Arial" panose="020B0604020202020204" pitchFamily="34" charset="0"/>
                        <a:cs typeface="Arial" panose="020B0604020202020204" pitchFamily="34" charset="0"/>
                      </a:endParaRPr>
                    </a:p>
                  </a:txBody>
                  <a:tcPr marL="182880" marR="182880" marT="0" marB="0"/>
                </a:tc>
                <a:tc>
                  <a:txBody>
                    <a:bodyPr/>
                    <a:lstStyle/>
                    <a:p>
                      <a:pPr marL="91440" indent="0" algn="just">
                        <a:spcAft>
                          <a:spcPts val="0"/>
                        </a:spcAft>
                        <a:buFont typeface="Arial" panose="020B0604020202020204" pitchFamily="34" charset="0"/>
                        <a:buNone/>
                      </a:pPr>
                      <a:r>
                        <a:rPr lang="en-ZA" sz="2000" dirty="0">
                          <a:effectLst/>
                        </a:rPr>
                        <a:t>Enterprise Development </a:t>
                      </a:r>
                      <a:endParaRPr lang="en-ZA" sz="2000" dirty="0" smtClean="0">
                        <a:effectLst/>
                      </a:endParaRPr>
                    </a:p>
                    <a:p>
                      <a:pPr marL="285750" indent="-285750" algn="just">
                        <a:spcAft>
                          <a:spcPts val="0"/>
                        </a:spcAft>
                        <a:buFont typeface="Arial" panose="020B0604020202020204" pitchFamily="34" charset="0"/>
                        <a:buChar char="•"/>
                      </a:pPr>
                      <a:r>
                        <a:rPr lang="en-ZA" sz="2000" dirty="0" smtClean="0">
                          <a:effectLst/>
                        </a:rPr>
                        <a:t>Local </a:t>
                      </a:r>
                      <a:r>
                        <a:rPr lang="en-ZA" sz="2000" dirty="0">
                          <a:effectLst/>
                        </a:rPr>
                        <a:t>supplier development (Fresh fish, fresh produce, community owned tourist camps, charcoal business, transport business, horse </a:t>
                      </a:r>
                      <a:r>
                        <a:rPr lang="en-ZA" sz="2000" dirty="0" smtClean="0">
                          <a:effectLst/>
                        </a:rPr>
                        <a:t>trails)</a:t>
                      </a:r>
                    </a:p>
                    <a:p>
                      <a:pPr marL="285750" indent="-285750" algn="just">
                        <a:spcAft>
                          <a:spcPts val="0"/>
                        </a:spcAft>
                        <a:buFont typeface="Arial" panose="020B0604020202020204" pitchFamily="34" charset="0"/>
                        <a:buChar char="•"/>
                      </a:pPr>
                      <a:r>
                        <a:rPr lang="en-ZA" sz="2000" dirty="0" smtClean="0">
                          <a:effectLst/>
                        </a:rPr>
                        <a:t>Skills </a:t>
                      </a:r>
                      <a:r>
                        <a:rPr lang="en-ZA" sz="2000" dirty="0">
                          <a:effectLst/>
                        </a:rPr>
                        <a:t>development </a:t>
                      </a:r>
                      <a:endParaRPr lang="en-ZA" sz="2000" dirty="0">
                        <a:solidFill>
                          <a:schemeClr val="tx1"/>
                        </a:solidFill>
                        <a:effectLst/>
                        <a:latin typeface="Arial" panose="020B0604020202020204" pitchFamily="34" charset="0"/>
                        <a:cs typeface="Arial" panose="020B0604020202020204" pitchFamily="34" charset="0"/>
                      </a:endParaRPr>
                    </a:p>
                  </a:txBody>
                  <a:tcPr marL="182880" marR="182880" marT="0" marB="0"/>
                </a:tc>
                <a:extLst>
                  <a:ext uri="{0D108BD9-81ED-4DB2-BD59-A6C34878D82A}">
                    <a16:rowId xmlns:a16="http://schemas.microsoft.com/office/drawing/2014/main" val="3869163848"/>
                  </a:ext>
                </a:extLst>
              </a:tr>
              <a:tr h="1841985">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n-ZA" sz="2000" dirty="0" smtClean="0"/>
                        <a:t>N3.2:</a:t>
                      </a:r>
                      <a:r>
                        <a:rPr lang="en-ZA" sz="2000" baseline="0" dirty="0" smtClean="0"/>
                        <a:t> </a:t>
                      </a:r>
                      <a:r>
                        <a:rPr lang="en-ZA" sz="2000" dirty="0" smtClean="0"/>
                        <a:t>Development of a Port St Johns - Coffee Bay Master Plan</a:t>
                      </a:r>
                      <a:endParaRPr lang="en-ZA" sz="2000" b="0" dirty="0">
                        <a:solidFill>
                          <a:schemeClr val="bg1"/>
                        </a:solidFill>
                        <a:effectLst/>
                        <a:latin typeface="Arial" panose="020B0604020202020204" pitchFamily="34" charset="0"/>
                        <a:cs typeface="Arial" panose="020B0604020202020204" pitchFamily="34" charset="0"/>
                      </a:endParaRPr>
                    </a:p>
                  </a:txBody>
                  <a:tcPr marL="182880" marR="182880" marT="0" marB="0"/>
                </a:tc>
                <a:tc>
                  <a:txBody>
                    <a:bodyPr/>
                    <a:lstStyle/>
                    <a:p>
                      <a:pPr marL="285750" lvl="0" indent="-285750">
                        <a:buFont typeface="Arial" panose="020B0604020202020204" pitchFamily="34" charset="0"/>
                        <a:buChar char="•"/>
                      </a:pPr>
                      <a:r>
                        <a:rPr lang="en-US" sz="2000" kern="1200" dirty="0" smtClean="0">
                          <a:effectLst/>
                        </a:rPr>
                        <a:t>Short- to long-term planning</a:t>
                      </a:r>
                    </a:p>
                    <a:p>
                      <a:pPr marL="285750" lvl="0" indent="-285750">
                        <a:buFont typeface="Arial" panose="020B0604020202020204" pitchFamily="34" charset="0"/>
                        <a:buChar char="•"/>
                      </a:pPr>
                      <a:r>
                        <a:rPr lang="en-GB" sz="2000" kern="1200" dirty="0" smtClean="0">
                          <a:effectLst/>
                        </a:rPr>
                        <a:t>Diversified and enhanced tourism product offerings</a:t>
                      </a:r>
                      <a:r>
                        <a:rPr lang="en-US" sz="2000" kern="1200" dirty="0" smtClean="0">
                          <a:effectLst/>
                        </a:rPr>
                        <a:t> </a:t>
                      </a:r>
                    </a:p>
                    <a:p>
                      <a:pPr marL="285750" lvl="0" indent="-285750">
                        <a:buFont typeface="Arial" panose="020B0604020202020204" pitchFamily="34" charset="0"/>
                        <a:buChar char="•"/>
                      </a:pPr>
                      <a:r>
                        <a:rPr lang="en-US" sz="2000" kern="1200" dirty="0" smtClean="0">
                          <a:effectLst/>
                        </a:rPr>
                        <a:t>Quality</a:t>
                      </a:r>
                      <a:r>
                        <a:rPr lang="en-ZA" sz="2000" kern="1200" dirty="0" smtClean="0">
                          <a:effectLst/>
                        </a:rPr>
                        <a:t> visitor experience </a:t>
                      </a:r>
                    </a:p>
                    <a:p>
                      <a:pPr marL="285750" lvl="0" indent="-285750">
                        <a:buFont typeface="Arial" panose="020B0604020202020204" pitchFamily="34" charset="0"/>
                        <a:buChar char="•"/>
                      </a:pPr>
                      <a:r>
                        <a:rPr lang="en-ZA" sz="2000" kern="1200" dirty="0" smtClean="0">
                          <a:effectLst/>
                        </a:rPr>
                        <a:t>Customer satisfaction and inspire repeat visitation </a:t>
                      </a:r>
                    </a:p>
                    <a:p>
                      <a:pPr marL="285750" lvl="0" indent="-285750">
                        <a:buFont typeface="Arial" panose="020B0604020202020204" pitchFamily="34" charset="0"/>
                        <a:buChar char="•"/>
                      </a:pPr>
                      <a:r>
                        <a:rPr lang="en-ZA" sz="2000" kern="1200" dirty="0" smtClean="0">
                          <a:effectLst/>
                        </a:rPr>
                        <a:t>Infrastructure development, maintenance and enhancement </a:t>
                      </a:r>
                      <a:endParaRPr lang="en-ZA" sz="2000" i="0" kern="1200" dirty="0" smtClean="0">
                        <a:solidFill>
                          <a:schemeClr val="tx1"/>
                        </a:solidFill>
                        <a:effectLst/>
                        <a:latin typeface="+mn-lt"/>
                        <a:ea typeface="+mn-ea"/>
                        <a:cs typeface="+mn-cs"/>
                      </a:endParaRPr>
                    </a:p>
                  </a:txBody>
                  <a:tcPr marL="182880" marR="182880" marT="0" marB="0"/>
                </a:tc>
                <a:extLst>
                  <a:ext uri="{0D108BD9-81ED-4DB2-BD59-A6C34878D82A}">
                    <a16:rowId xmlns:a16="http://schemas.microsoft.com/office/drawing/2014/main" val="3554470972"/>
                  </a:ext>
                </a:extLst>
              </a:tr>
              <a:tr h="1123924">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n-ZA" sz="2000" dirty="0" smtClean="0"/>
                        <a:t>N3.3: Feasibility / Technical study for Port St Johns Beach Front</a:t>
                      </a:r>
                      <a:endParaRPr lang="en-ZA" sz="2000" b="0" dirty="0">
                        <a:solidFill>
                          <a:schemeClr val="bg1"/>
                        </a:solidFill>
                        <a:effectLst/>
                        <a:latin typeface="Arial" panose="020B0604020202020204" pitchFamily="34" charset="0"/>
                        <a:cs typeface="Arial" panose="020B0604020202020204" pitchFamily="34" charset="0"/>
                      </a:endParaRPr>
                    </a:p>
                  </a:txBody>
                  <a:tcPr marL="182880" marR="182880" marT="0" marB="0"/>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kern="1200" dirty="0" smtClean="0">
                          <a:effectLst/>
                        </a:rPr>
                        <a:t>Infrastructure development, maintenance and enhancement </a:t>
                      </a:r>
                    </a:p>
                    <a:p>
                      <a:pPr marL="342900" lvl="0" indent="-342900">
                        <a:buFont typeface="Arial" panose="020B0604020202020204" pitchFamily="34" charset="0"/>
                        <a:buChar char="•"/>
                      </a:pPr>
                      <a:r>
                        <a:rPr lang="en-US" sz="2000" kern="1200" dirty="0" smtClean="0">
                          <a:effectLst/>
                        </a:rPr>
                        <a:t>Quality</a:t>
                      </a:r>
                      <a:r>
                        <a:rPr lang="en-ZA" sz="2000" kern="1200" dirty="0" smtClean="0">
                          <a:effectLst/>
                        </a:rPr>
                        <a:t> visitor experience </a:t>
                      </a:r>
                    </a:p>
                    <a:p>
                      <a:pPr marL="342900" lvl="0" indent="-342900">
                        <a:buFont typeface="Arial" panose="020B0604020202020204" pitchFamily="34" charset="0"/>
                        <a:buChar char="•"/>
                      </a:pPr>
                      <a:r>
                        <a:rPr lang="en-ZA" sz="2000" kern="1200" dirty="0" smtClean="0">
                          <a:effectLst/>
                        </a:rPr>
                        <a:t>Customer satisfaction and inspire repeat visitation </a:t>
                      </a:r>
                      <a:endParaRPr lang="en-ZA" sz="2000" i="0" kern="1200" dirty="0" smtClean="0">
                        <a:solidFill>
                          <a:schemeClr val="tx1"/>
                        </a:solidFill>
                        <a:effectLst/>
                        <a:latin typeface="+mn-lt"/>
                        <a:ea typeface="+mn-ea"/>
                        <a:cs typeface="+mn-cs"/>
                      </a:endParaRPr>
                    </a:p>
                  </a:txBody>
                  <a:tcPr marL="182880" marR="182880" marT="0" marB="0"/>
                </a:tc>
                <a:extLst>
                  <a:ext uri="{0D108BD9-81ED-4DB2-BD59-A6C34878D82A}">
                    <a16:rowId xmlns:a16="http://schemas.microsoft.com/office/drawing/2014/main" val="2114694377"/>
                  </a:ext>
                </a:extLst>
              </a:tr>
            </a:tbl>
          </a:graphicData>
        </a:graphic>
      </p:graphicFrame>
    </p:spTree>
    <p:extLst>
      <p:ext uri="{BB962C8B-B14F-4D97-AF65-F5344CB8AC3E}">
        <p14:creationId xmlns:p14="http://schemas.microsoft.com/office/powerpoint/2010/main" val="13371384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14</a:t>
            </a:fld>
            <a:endParaRPr lang="en-ZA" sz="9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33087185"/>
              </p:ext>
            </p:extLst>
          </p:nvPr>
        </p:nvGraphicFramePr>
        <p:xfrm>
          <a:off x="1" y="1"/>
          <a:ext cx="9144000" cy="7213669"/>
        </p:xfrm>
        <a:graphic>
          <a:graphicData uri="http://schemas.openxmlformats.org/drawingml/2006/table">
            <a:tbl>
              <a:tblPr firstRow="1" firstCol="1" bandRow="1">
                <a:tableStyleId>{8A107856-5554-42FB-B03E-39F5DBC370BA}</a:tableStyleId>
              </a:tblPr>
              <a:tblGrid>
                <a:gridCol w="2812471">
                  <a:extLst>
                    <a:ext uri="{9D8B030D-6E8A-4147-A177-3AD203B41FA5}">
                      <a16:colId xmlns:a16="http://schemas.microsoft.com/office/drawing/2014/main" val="1547372909"/>
                    </a:ext>
                  </a:extLst>
                </a:gridCol>
                <a:gridCol w="6331529">
                  <a:extLst>
                    <a:ext uri="{9D8B030D-6E8A-4147-A177-3AD203B41FA5}">
                      <a16:colId xmlns:a16="http://schemas.microsoft.com/office/drawing/2014/main" val="20001"/>
                    </a:ext>
                  </a:extLst>
                </a:gridCol>
              </a:tblGrid>
              <a:tr h="294367">
                <a:tc gridSpan="2">
                  <a:txBody>
                    <a:bodyPr/>
                    <a:lstStyle/>
                    <a:p>
                      <a:pPr algn="ctr">
                        <a:spcAft>
                          <a:spcPts val="0"/>
                        </a:spcAft>
                      </a:pPr>
                      <a:r>
                        <a:rPr lang="en-US" sz="2000" dirty="0">
                          <a:effectLst/>
                        </a:rPr>
                        <a:t>Province: Eastern Cape</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US"/>
                    </a:p>
                  </a:txBody>
                  <a:tcPr/>
                </a:tc>
                <a:extLst>
                  <a:ext uri="{0D108BD9-81ED-4DB2-BD59-A6C34878D82A}">
                    <a16:rowId xmlns:a16="http://schemas.microsoft.com/office/drawing/2014/main" val="1375432512"/>
                  </a:ext>
                </a:extLst>
              </a:tr>
              <a:tr h="294367">
                <a:tc gridSpan="2">
                  <a:txBody>
                    <a:bodyPr/>
                    <a:lstStyle/>
                    <a:p>
                      <a:pPr algn="ctr">
                        <a:spcAft>
                          <a:spcPts val="0"/>
                        </a:spcAft>
                      </a:pPr>
                      <a:r>
                        <a:rPr lang="en-US" sz="2000" dirty="0">
                          <a:effectLst/>
                        </a:rPr>
                        <a:t>Node 3: Port St Johns to Coffee Bay</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US"/>
                    </a:p>
                  </a:txBody>
                  <a:tcPr/>
                </a:tc>
                <a:extLst>
                  <a:ext uri="{0D108BD9-81ED-4DB2-BD59-A6C34878D82A}">
                    <a16:rowId xmlns:a16="http://schemas.microsoft.com/office/drawing/2014/main" val="1837432225"/>
                  </a:ext>
                </a:extLst>
              </a:tr>
              <a:tr h="294367">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n-ZA" sz="2000" dirty="0" smtClean="0">
                          <a:effectLst/>
                        </a:rPr>
                        <a:t>INITIATIVE</a:t>
                      </a:r>
                      <a:endParaRPr lang="en-ZA" sz="2000" dirty="0" smtClean="0">
                        <a:solidFill>
                          <a:schemeClr val="tx1"/>
                        </a:solidFill>
                        <a:effectLst/>
                        <a:latin typeface="Arial" panose="020B0604020202020204" pitchFamily="34" charset="0"/>
                        <a:cs typeface="Arial" panose="020B0604020202020204" pitchFamily="34" charset="0"/>
                      </a:endParaRPr>
                    </a:p>
                  </a:txBody>
                  <a:tcPr marL="8390" marR="8390" marT="0" marB="0"/>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2000" dirty="0" smtClean="0">
                          <a:effectLst/>
                        </a:rPr>
                        <a:t>OPPORTUNITY</a:t>
                      </a:r>
                      <a:endParaRPr lang="en-ZA" sz="2000" dirty="0" smtClean="0">
                        <a:solidFill>
                          <a:schemeClr val="tx1"/>
                        </a:solidFill>
                        <a:effectLst/>
                        <a:latin typeface="Arial" panose="020B0604020202020204" pitchFamily="34" charset="0"/>
                        <a:cs typeface="Arial" panose="020B0604020202020204" pitchFamily="34" charset="0"/>
                      </a:endParaRPr>
                    </a:p>
                  </a:txBody>
                  <a:tcPr marL="8390" marR="8390" marT="0" marB="0"/>
                </a:tc>
                <a:extLst>
                  <a:ext uri="{0D108BD9-81ED-4DB2-BD59-A6C34878D82A}">
                    <a16:rowId xmlns:a16="http://schemas.microsoft.com/office/drawing/2014/main" val="765902440"/>
                  </a:ext>
                </a:extLst>
              </a:tr>
              <a:tr h="2060572">
                <a:tc>
                  <a:txBody>
                    <a:bodyPr/>
                    <a:lstStyle/>
                    <a:p>
                      <a:pPr marL="91440" algn="just">
                        <a:spcAft>
                          <a:spcPts val="0"/>
                        </a:spcAft>
                      </a:pPr>
                      <a:r>
                        <a:rPr lang="en-ZA" sz="2000" dirty="0" smtClean="0">
                          <a:effectLst/>
                        </a:rPr>
                        <a:t>N3.4 Port St. Johns Beach Waterfront development</a:t>
                      </a:r>
                    </a:p>
                    <a:p>
                      <a:pPr marL="91440" algn="just">
                        <a:spcAft>
                          <a:spcPts val="0"/>
                        </a:spcAft>
                      </a:pPr>
                      <a:r>
                        <a:rPr lang="en-ZA" sz="2000" dirty="0" smtClean="0">
                          <a:effectLst/>
                        </a:rPr>
                        <a:t> </a:t>
                      </a:r>
                    </a:p>
                  </a:txBody>
                  <a:tcPr marL="182880" marR="182880" marT="0" marB="0"/>
                </a:tc>
                <a:tc>
                  <a:txBody>
                    <a:bodyPr/>
                    <a:lstStyle/>
                    <a:p>
                      <a:pPr marL="377190" indent="-285750" algn="just">
                        <a:spcAft>
                          <a:spcPts val="0"/>
                        </a:spcAft>
                        <a:buFont typeface="Arial" panose="020B0604020202020204" pitchFamily="34" charset="0"/>
                        <a:buChar char="•"/>
                      </a:pPr>
                      <a:r>
                        <a:rPr lang="en-ZA" sz="2000" dirty="0" smtClean="0">
                          <a:effectLst/>
                        </a:rPr>
                        <a:t>Small Harbour development </a:t>
                      </a:r>
                    </a:p>
                    <a:p>
                      <a:pPr marL="377190" indent="-285750" algn="just">
                        <a:spcAft>
                          <a:spcPts val="0"/>
                        </a:spcAft>
                        <a:buFont typeface="Arial" panose="020B0604020202020204" pitchFamily="34" charset="0"/>
                        <a:buChar char="•"/>
                      </a:pPr>
                      <a:r>
                        <a:rPr lang="en-ZA" sz="2000" dirty="0" smtClean="0">
                          <a:effectLst/>
                        </a:rPr>
                        <a:t>Port St Johns</a:t>
                      </a:r>
                      <a:r>
                        <a:rPr lang="en-ZA" sz="2000" baseline="0" dirty="0" smtClean="0">
                          <a:effectLst/>
                        </a:rPr>
                        <a:t> and </a:t>
                      </a:r>
                      <a:r>
                        <a:rPr lang="en-ZA" sz="2000" dirty="0" smtClean="0">
                          <a:effectLst/>
                        </a:rPr>
                        <a:t>Port Edward </a:t>
                      </a:r>
                    </a:p>
                    <a:p>
                      <a:pPr marL="377190" indent="-285750" algn="just">
                        <a:spcAft>
                          <a:spcPts val="0"/>
                        </a:spcAft>
                        <a:buFont typeface="Arial" panose="020B0604020202020204" pitchFamily="34" charset="0"/>
                        <a:buChar char="•"/>
                      </a:pPr>
                      <a:r>
                        <a:rPr lang="en-ZA" sz="2000" dirty="0" smtClean="0">
                          <a:effectLst/>
                        </a:rPr>
                        <a:t>Tidal pool and Training facility </a:t>
                      </a:r>
                    </a:p>
                    <a:p>
                      <a:pPr marL="91440" indent="0" algn="just">
                        <a:spcAft>
                          <a:spcPts val="0"/>
                        </a:spcAft>
                        <a:buFont typeface="Arial" panose="020B0604020202020204" pitchFamily="34" charset="0"/>
                        <a:buNone/>
                      </a:pPr>
                      <a:r>
                        <a:rPr lang="en-ZA" sz="2000" dirty="0" smtClean="0">
                          <a:effectLst/>
                        </a:rPr>
                        <a:t>Enterprise Development </a:t>
                      </a:r>
                    </a:p>
                    <a:p>
                      <a:pPr marL="377190" indent="-285750" algn="just">
                        <a:spcAft>
                          <a:spcPts val="0"/>
                        </a:spcAft>
                        <a:buFont typeface="Arial" panose="020B0604020202020204" pitchFamily="34" charset="0"/>
                        <a:buChar char="•"/>
                      </a:pPr>
                      <a:r>
                        <a:rPr lang="en-ZA" sz="2000" dirty="0" smtClean="0">
                          <a:effectLst/>
                        </a:rPr>
                        <a:t>Local supplier development (arts and craft and beach front business) &amp;</a:t>
                      </a:r>
                      <a:r>
                        <a:rPr lang="en-ZA" sz="2000" baseline="0" dirty="0" smtClean="0">
                          <a:effectLst/>
                        </a:rPr>
                        <a:t> </a:t>
                      </a:r>
                      <a:r>
                        <a:rPr lang="en-ZA" sz="2000" dirty="0" smtClean="0">
                          <a:effectLst/>
                        </a:rPr>
                        <a:t>Skills development (Life guards, water quality)</a:t>
                      </a:r>
                      <a:endParaRPr lang="en-ZA" sz="2000" dirty="0" smtClean="0">
                        <a:solidFill>
                          <a:schemeClr val="tx1"/>
                        </a:solidFill>
                        <a:effectLst/>
                        <a:latin typeface="Arial" panose="020B0604020202020204" pitchFamily="34" charset="0"/>
                        <a:cs typeface="Arial" panose="020B0604020202020204" pitchFamily="34" charset="0"/>
                      </a:endParaRPr>
                    </a:p>
                  </a:txBody>
                  <a:tcPr marL="182880" marR="182880" marT="0" marB="0"/>
                </a:tc>
                <a:extLst>
                  <a:ext uri="{0D108BD9-81ED-4DB2-BD59-A6C34878D82A}">
                    <a16:rowId xmlns:a16="http://schemas.microsoft.com/office/drawing/2014/main" val="3869163848"/>
                  </a:ext>
                </a:extLst>
              </a:tr>
              <a:tr h="929037">
                <a:tc>
                  <a:txBody>
                    <a:bodyPr/>
                    <a:lstStyle/>
                    <a:p>
                      <a:pPr marL="91440" algn="just">
                        <a:spcAft>
                          <a:spcPts val="0"/>
                        </a:spcAft>
                      </a:pPr>
                      <a:r>
                        <a:rPr lang="en-ZA" sz="2000" dirty="0" smtClean="0">
                          <a:effectLst/>
                        </a:rPr>
                        <a:t>N3.5: </a:t>
                      </a:r>
                      <a:r>
                        <a:rPr lang="en-ZA" sz="2000" dirty="0" err="1">
                          <a:effectLst/>
                        </a:rPr>
                        <a:t>Isinqqisethu</a:t>
                      </a:r>
                      <a:r>
                        <a:rPr lang="en-ZA" sz="2000" dirty="0">
                          <a:effectLst/>
                        </a:rPr>
                        <a:t> Wild Coast Cultural Festival</a:t>
                      </a:r>
                      <a:endParaRPr lang="en-ZA" sz="2000" b="0" dirty="0">
                        <a:solidFill>
                          <a:schemeClr val="tx1"/>
                        </a:solidFill>
                        <a:effectLst/>
                        <a:latin typeface="Arial" panose="020B0604020202020204" pitchFamily="34" charset="0"/>
                        <a:cs typeface="Arial" panose="020B0604020202020204" pitchFamily="34" charset="0"/>
                      </a:endParaRPr>
                    </a:p>
                  </a:txBody>
                  <a:tcPr marL="182880" marR="182880" marT="0" marB="0"/>
                </a:tc>
                <a:tc>
                  <a:txBody>
                    <a:bodyPr/>
                    <a:lstStyle/>
                    <a:p>
                      <a:pPr marL="342900" indent="-342900" algn="just">
                        <a:lnSpc>
                          <a:spcPct val="107000"/>
                        </a:lnSpc>
                        <a:spcAft>
                          <a:spcPts val="0"/>
                        </a:spcAft>
                        <a:buFont typeface="Arial" panose="020B0604020202020204" pitchFamily="34" charset="0"/>
                        <a:buChar char="•"/>
                      </a:pPr>
                      <a:r>
                        <a:rPr lang="en-ZA" sz="2000" dirty="0">
                          <a:effectLst/>
                        </a:rPr>
                        <a:t>Mini restaurants - incubators for </a:t>
                      </a:r>
                      <a:r>
                        <a:rPr lang="en-ZA" sz="2000" dirty="0" smtClean="0">
                          <a:effectLst/>
                        </a:rPr>
                        <a:t>DT </a:t>
                      </a:r>
                      <a:r>
                        <a:rPr lang="en-ZA" sz="2000" dirty="0">
                          <a:effectLst/>
                        </a:rPr>
                        <a:t>Chefs </a:t>
                      </a:r>
                      <a:r>
                        <a:rPr lang="en-ZA" sz="2000" dirty="0" smtClean="0">
                          <a:effectLst/>
                        </a:rPr>
                        <a:t>Programme</a:t>
                      </a:r>
                    </a:p>
                    <a:p>
                      <a:pPr marL="342900" indent="-342900" algn="just">
                        <a:lnSpc>
                          <a:spcPct val="107000"/>
                        </a:lnSpc>
                        <a:spcAft>
                          <a:spcPts val="0"/>
                        </a:spcAft>
                        <a:buFont typeface="Arial" panose="020B0604020202020204" pitchFamily="34" charset="0"/>
                        <a:buChar char="•"/>
                      </a:pPr>
                      <a:r>
                        <a:rPr lang="en-ZA" sz="2000" dirty="0" smtClean="0">
                          <a:effectLst/>
                        </a:rPr>
                        <a:t>Local </a:t>
                      </a:r>
                      <a:r>
                        <a:rPr lang="en-ZA" sz="2000" dirty="0">
                          <a:effectLst/>
                        </a:rPr>
                        <a:t>supplier development (arts and craft and fashion fabric)</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marR="182880" marT="0" marB="0"/>
                </a:tc>
                <a:extLst>
                  <a:ext uri="{0D108BD9-81ED-4DB2-BD59-A6C34878D82A}">
                    <a16:rowId xmlns:a16="http://schemas.microsoft.com/office/drawing/2014/main" val="3554470972"/>
                  </a:ext>
                </a:extLst>
              </a:tr>
              <a:tr h="1517772">
                <a:tc>
                  <a:txBody>
                    <a:bodyPr/>
                    <a:lstStyle/>
                    <a:p>
                      <a:pPr marL="91440" algn="just">
                        <a:spcAft>
                          <a:spcPts val="0"/>
                        </a:spcAft>
                      </a:pPr>
                      <a:r>
                        <a:rPr lang="en-US" sz="2000" dirty="0" smtClean="0">
                          <a:effectLst/>
                        </a:rPr>
                        <a:t>N3.6: </a:t>
                      </a:r>
                      <a:r>
                        <a:rPr lang="en-US" sz="2000" dirty="0">
                          <a:effectLst/>
                        </a:rPr>
                        <a:t>Boat Based Whale Watching:</a:t>
                      </a:r>
                      <a:endParaRPr lang="en-ZA" sz="2000" dirty="0">
                        <a:effectLst/>
                      </a:endParaRPr>
                    </a:p>
                    <a:p>
                      <a:pPr marL="91440" lvl="0" indent="-342900" algn="just">
                        <a:lnSpc>
                          <a:spcPct val="107000"/>
                        </a:lnSpc>
                        <a:spcAft>
                          <a:spcPts val="0"/>
                        </a:spcAft>
                        <a:buFont typeface="Symbol" panose="05050102010706020507" pitchFamily="18" charset="2"/>
                        <a:buChar char=""/>
                      </a:pPr>
                      <a:r>
                        <a:rPr lang="en-US" sz="2000" dirty="0" err="1">
                          <a:effectLst/>
                        </a:rPr>
                        <a:t>Umgazi-Umtamvuna</a:t>
                      </a:r>
                      <a:r>
                        <a:rPr lang="en-US" sz="2000" dirty="0">
                          <a:effectLst/>
                        </a:rPr>
                        <a:t> River</a:t>
                      </a:r>
                      <a:endParaRPr lang="en-ZA" sz="2000" dirty="0">
                        <a:effectLst/>
                      </a:endParaRPr>
                    </a:p>
                    <a:p>
                      <a:pPr marL="91440" lvl="0" indent="-342900" algn="just">
                        <a:lnSpc>
                          <a:spcPct val="107000"/>
                        </a:lnSpc>
                        <a:spcAft>
                          <a:spcPts val="0"/>
                        </a:spcAft>
                        <a:buFont typeface="Symbol" panose="05050102010706020507" pitchFamily="18" charset="2"/>
                        <a:buChar char=""/>
                      </a:pPr>
                      <a:r>
                        <a:rPr lang="en-US" sz="2000" dirty="0">
                          <a:effectLst/>
                        </a:rPr>
                        <a:t>Kei-</a:t>
                      </a:r>
                      <a:r>
                        <a:rPr lang="en-US" sz="2000" dirty="0" err="1">
                          <a:effectLst/>
                        </a:rPr>
                        <a:t>Mgazi</a:t>
                      </a:r>
                      <a:r>
                        <a:rPr lang="en-US" sz="2000" dirty="0">
                          <a:effectLst/>
                        </a:rPr>
                        <a:t> River</a:t>
                      </a:r>
                      <a:endParaRPr lang="en-ZA" sz="2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marR="182880" marT="0" marB="0"/>
                </a:tc>
                <a:tc>
                  <a:txBody>
                    <a:bodyPr/>
                    <a:lstStyle/>
                    <a:p>
                      <a:pPr marL="91440" indent="-285750" algn="just">
                        <a:lnSpc>
                          <a:spcPct val="107000"/>
                        </a:lnSpc>
                        <a:spcAft>
                          <a:spcPts val="0"/>
                        </a:spcAft>
                        <a:buFont typeface="Arial" panose="020B0604020202020204" pitchFamily="34" charset="0"/>
                        <a:buChar char="•"/>
                      </a:pPr>
                      <a:r>
                        <a:rPr lang="en-ZA" sz="2000" dirty="0">
                          <a:effectLst/>
                        </a:rPr>
                        <a:t>Increase new entrants from PDI </a:t>
                      </a:r>
                      <a:r>
                        <a:rPr lang="en-ZA" sz="2000" dirty="0" smtClean="0">
                          <a:effectLst/>
                        </a:rPr>
                        <a:t>background</a:t>
                      </a:r>
                    </a:p>
                    <a:p>
                      <a:pPr marL="91440" indent="-285750" algn="just">
                        <a:lnSpc>
                          <a:spcPct val="107000"/>
                        </a:lnSpc>
                        <a:spcAft>
                          <a:spcPts val="0"/>
                        </a:spcAft>
                        <a:buFont typeface="Arial" panose="020B0604020202020204" pitchFamily="34" charset="0"/>
                        <a:buChar char="•"/>
                      </a:pPr>
                      <a:r>
                        <a:rPr lang="en-ZA" sz="2000" dirty="0" smtClean="0">
                          <a:effectLst/>
                        </a:rPr>
                        <a:t>Deal </a:t>
                      </a:r>
                      <a:r>
                        <a:rPr lang="en-ZA" sz="2000" dirty="0">
                          <a:effectLst/>
                        </a:rPr>
                        <a:t>with barriers to entry such as capital </a:t>
                      </a:r>
                      <a:endParaRPr lang="en-ZA" sz="2000" dirty="0" smtClean="0">
                        <a:effectLst/>
                      </a:endParaRPr>
                    </a:p>
                    <a:p>
                      <a:pPr marL="91440" indent="-285750" algn="just">
                        <a:lnSpc>
                          <a:spcPct val="107000"/>
                        </a:lnSpc>
                        <a:spcAft>
                          <a:spcPts val="0"/>
                        </a:spcAft>
                        <a:buFont typeface="Arial" panose="020B0604020202020204" pitchFamily="34" charset="0"/>
                        <a:buChar char="•"/>
                      </a:pPr>
                      <a:r>
                        <a:rPr lang="en-ZA" sz="2000" dirty="0" smtClean="0">
                          <a:effectLst/>
                        </a:rPr>
                        <a:t>Incubate </a:t>
                      </a:r>
                      <a:r>
                        <a:rPr lang="en-ZA" sz="2000" dirty="0">
                          <a:effectLst/>
                        </a:rPr>
                        <a:t>small entry </a:t>
                      </a:r>
                      <a:r>
                        <a:rPr lang="en-ZA" sz="2000" dirty="0" smtClean="0">
                          <a:effectLst/>
                        </a:rPr>
                        <a:t>operators</a:t>
                      </a:r>
                      <a:r>
                        <a:rPr lang="en-ZA" sz="2000" baseline="0" dirty="0" smtClean="0">
                          <a:effectLst/>
                        </a:rPr>
                        <a:t> </a:t>
                      </a:r>
                    </a:p>
                    <a:p>
                      <a:pPr marL="91440" indent="-285750" algn="just">
                        <a:lnSpc>
                          <a:spcPct val="107000"/>
                        </a:lnSpc>
                        <a:spcAft>
                          <a:spcPts val="0"/>
                        </a:spcAft>
                        <a:buFont typeface="Arial" panose="020B0604020202020204" pitchFamily="34" charset="0"/>
                        <a:buChar char="•"/>
                      </a:pPr>
                      <a:r>
                        <a:rPr lang="en-ZA" sz="2000" baseline="0" dirty="0" smtClean="0">
                          <a:effectLst/>
                        </a:rPr>
                        <a:t>F</a:t>
                      </a:r>
                      <a:r>
                        <a:rPr lang="en-ZA" sz="2000" dirty="0" smtClean="0">
                          <a:effectLst/>
                        </a:rPr>
                        <a:t>ast </a:t>
                      </a:r>
                      <a:r>
                        <a:rPr lang="en-ZA" sz="2000" dirty="0">
                          <a:effectLst/>
                        </a:rPr>
                        <a:t>track licensing process</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marR="182880" marT="0" marB="0"/>
                </a:tc>
                <a:extLst>
                  <a:ext uri="{0D108BD9-81ED-4DB2-BD59-A6C34878D82A}">
                    <a16:rowId xmlns:a16="http://schemas.microsoft.com/office/drawing/2014/main" val="2114694377"/>
                  </a:ext>
                </a:extLst>
              </a:tr>
              <a:tr h="1599253">
                <a:tc>
                  <a:txBody>
                    <a:bodyPr/>
                    <a:lstStyle/>
                    <a:p>
                      <a:pPr marL="91440" algn="just">
                        <a:spcAft>
                          <a:spcPts val="0"/>
                        </a:spcAft>
                      </a:pPr>
                      <a:r>
                        <a:rPr lang="en-US" sz="2000" dirty="0" smtClean="0">
                          <a:effectLst/>
                        </a:rPr>
                        <a:t>N3.7: </a:t>
                      </a:r>
                      <a:r>
                        <a:rPr lang="en-ZA" sz="2000" dirty="0" err="1">
                          <a:effectLst/>
                        </a:rPr>
                        <a:t>Dwesa-Cwebe</a:t>
                      </a:r>
                      <a:r>
                        <a:rPr lang="en-ZA" sz="2000" dirty="0">
                          <a:effectLst/>
                        </a:rPr>
                        <a:t> Nature Reserve (</a:t>
                      </a:r>
                      <a:r>
                        <a:rPr lang="en-ZA" sz="2000" dirty="0" err="1">
                          <a:effectLst/>
                        </a:rPr>
                        <a:t>Mbhashe</a:t>
                      </a:r>
                      <a:r>
                        <a:rPr lang="en-ZA" sz="2000" dirty="0">
                          <a:effectLst/>
                        </a:rPr>
                        <a:t>)</a:t>
                      </a:r>
                      <a:endParaRPr lang="en-ZA" sz="2000" b="0" dirty="0">
                        <a:solidFill>
                          <a:schemeClr val="bg1"/>
                        </a:solidFill>
                        <a:effectLst/>
                        <a:latin typeface="Arial" panose="020B0604020202020204" pitchFamily="34" charset="0"/>
                        <a:cs typeface="Arial" panose="020B0604020202020204" pitchFamily="34" charset="0"/>
                      </a:endParaRPr>
                    </a:p>
                  </a:txBody>
                  <a:tcPr marL="182880" marR="182880" marT="0" marB="0"/>
                </a:tc>
                <a:tc>
                  <a:txBody>
                    <a:bodyPr/>
                    <a:lstStyle/>
                    <a:p>
                      <a:pPr marL="0" indent="0" algn="just">
                        <a:lnSpc>
                          <a:spcPct val="107000"/>
                        </a:lnSpc>
                        <a:spcAft>
                          <a:spcPts val="0"/>
                        </a:spcAft>
                        <a:buFont typeface="Arial" panose="020B0604020202020204" pitchFamily="34" charset="0"/>
                        <a:buNone/>
                      </a:pPr>
                      <a:r>
                        <a:rPr lang="en-ZA" sz="2000" dirty="0">
                          <a:effectLst/>
                        </a:rPr>
                        <a:t>Enterprise development:</a:t>
                      </a:r>
                    </a:p>
                    <a:p>
                      <a:pPr marL="342900" indent="-342900" algn="just">
                        <a:lnSpc>
                          <a:spcPct val="107000"/>
                        </a:lnSpc>
                        <a:spcAft>
                          <a:spcPts val="0"/>
                        </a:spcAft>
                        <a:buFont typeface="Arial" panose="020B0604020202020204" pitchFamily="34" charset="0"/>
                        <a:buChar char="•"/>
                      </a:pPr>
                      <a:r>
                        <a:rPr lang="en-ZA" sz="2000" dirty="0">
                          <a:effectLst/>
                        </a:rPr>
                        <a:t>Local supplier development (fresh produce, linen, laundry </a:t>
                      </a:r>
                      <a:r>
                        <a:rPr lang="en-ZA" sz="2000" dirty="0" smtClean="0">
                          <a:effectLst/>
                        </a:rPr>
                        <a:t>facilities)</a:t>
                      </a:r>
                    </a:p>
                    <a:p>
                      <a:pPr marL="342900" indent="-342900" algn="just">
                        <a:lnSpc>
                          <a:spcPct val="107000"/>
                        </a:lnSpc>
                        <a:spcAft>
                          <a:spcPts val="0"/>
                        </a:spcAft>
                        <a:buFont typeface="Arial" panose="020B0604020202020204" pitchFamily="34" charset="0"/>
                        <a:buChar char="•"/>
                      </a:pPr>
                      <a:r>
                        <a:rPr lang="en-ZA" sz="2000" dirty="0" smtClean="0">
                          <a:effectLst/>
                        </a:rPr>
                        <a:t>Skills </a:t>
                      </a:r>
                      <a:r>
                        <a:rPr lang="en-ZA" sz="2000" dirty="0">
                          <a:effectLst/>
                        </a:rPr>
                        <a:t>development (Chefs, Food </a:t>
                      </a:r>
                      <a:r>
                        <a:rPr lang="en-ZA" sz="2000" dirty="0" smtClean="0">
                          <a:effectLst/>
                        </a:rPr>
                        <a:t>Safety,</a:t>
                      </a:r>
                      <a:r>
                        <a:rPr lang="en-ZA" sz="2000" baseline="0" dirty="0" smtClean="0">
                          <a:effectLst/>
                        </a:rPr>
                        <a:t> </a:t>
                      </a:r>
                      <a:r>
                        <a:rPr lang="en-ZA" sz="2000" dirty="0" smtClean="0">
                          <a:effectLst/>
                        </a:rPr>
                        <a:t>Sommeliers)</a:t>
                      </a:r>
                      <a:endParaRPr lang="en-ZA" sz="2000" dirty="0" smtClean="0">
                        <a:solidFill>
                          <a:schemeClr val="tx1"/>
                        </a:solidFill>
                        <a:effectLst/>
                        <a:latin typeface="Arial" panose="020B0604020202020204" pitchFamily="34" charset="0"/>
                        <a:cs typeface="Arial" panose="020B0604020202020204" pitchFamily="34" charset="0"/>
                      </a:endParaRPr>
                    </a:p>
                  </a:txBody>
                  <a:tcPr marL="182880" marR="182880" marT="0" marB="0"/>
                </a:tc>
                <a:extLst>
                  <a:ext uri="{0D108BD9-81ED-4DB2-BD59-A6C34878D82A}">
                    <a16:rowId xmlns:a16="http://schemas.microsoft.com/office/drawing/2014/main" val="1915506039"/>
                  </a:ext>
                </a:extLst>
              </a:tr>
            </a:tbl>
          </a:graphicData>
        </a:graphic>
      </p:graphicFrame>
    </p:spTree>
    <p:extLst>
      <p:ext uri="{BB962C8B-B14F-4D97-AF65-F5344CB8AC3E}">
        <p14:creationId xmlns:p14="http://schemas.microsoft.com/office/powerpoint/2010/main" val="5272097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15</a:t>
            </a:fld>
            <a:endParaRPr lang="en-ZA" sz="9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99796488"/>
              </p:ext>
            </p:extLst>
          </p:nvPr>
        </p:nvGraphicFramePr>
        <p:xfrm>
          <a:off x="154983" y="123985"/>
          <a:ext cx="8865031" cy="5827364"/>
        </p:xfrm>
        <a:graphic>
          <a:graphicData uri="http://schemas.openxmlformats.org/drawingml/2006/table">
            <a:tbl>
              <a:tblPr firstRow="1" firstCol="1" bandRow="1">
                <a:tableStyleId>{8A107856-5554-42FB-B03E-39F5DBC370BA}</a:tableStyleId>
              </a:tblPr>
              <a:tblGrid>
                <a:gridCol w="2726667">
                  <a:extLst>
                    <a:ext uri="{9D8B030D-6E8A-4147-A177-3AD203B41FA5}">
                      <a16:colId xmlns:a16="http://schemas.microsoft.com/office/drawing/2014/main" val="1547372909"/>
                    </a:ext>
                  </a:extLst>
                </a:gridCol>
                <a:gridCol w="6138364">
                  <a:extLst>
                    <a:ext uri="{9D8B030D-6E8A-4147-A177-3AD203B41FA5}">
                      <a16:colId xmlns:a16="http://schemas.microsoft.com/office/drawing/2014/main" val="20001"/>
                    </a:ext>
                  </a:extLst>
                </a:gridCol>
              </a:tblGrid>
              <a:tr h="625885">
                <a:tc gridSpan="2">
                  <a:txBody>
                    <a:bodyPr/>
                    <a:lstStyle/>
                    <a:p>
                      <a:pPr algn="ctr">
                        <a:spcAft>
                          <a:spcPts val="0"/>
                        </a:spcAft>
                      </a:pPr>
                      <a:r>
                        <a:rPr lang="en-US" sz="2000" dirty="0">
                          <a:effectLst/>
                        </a:rPr>
                        <a:t>Province: Eastern Cape</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US"/>
                    </a:p>
                  </a:txBody>
                  <a:tcPr/>
                </a:tc>
                <a:extLst>
                  <a:ext uri="{0D108BD9-81ED-4DB2-BD59-A6C34878D82A}">
                    <a16:rowId xmlns:a16="http://schemas.microsoft.com/office/drawing/2014/main" val="1375432512"/>
                  </a:ext>
                </a:extLst>
              </a:tr>
              <a:tr h="625885">
                <a:tc gridSpan="2">
                  <a:txBody>
                    <a:bodyPr/>
                    <a:lstStyle/>
                    <a:p>
                      <a:pPr algn="ctr">
                        <a:spcAft>
                          <a:spcPts val="0"/>
                        </a:spcAft>
                      </a:pPr>
                      <a:r>
                        <a:rPr lang="en-US" sz="2000" dirty="0">
                          <a:effectLst/>
                        </a:rPr>
                        <a:t>Node 3: Port St Johns to Coffee Bay</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US"/>
                    </a:p>
                  </a:txBody>
                  <a:tcPr/>
                </a:tc>
                <a:extLst>
                  <a:ext uri="{0D108BD9-81ED-4DB2-BD59-A6C34878D82A}">
                    <a16:rowId xmlns:a16="http://schemas.microsoft.com/office/drawing/2014/main" val="1837432225"/>
                  </a:ext>
                </a:extLst>
              </a:tr>
              <a:tr h="625885">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n-ZA" sz="2000" dirty="0" smtClean="0">
                          <a:effectLst/>
                        </a:rPr>
                        <a:t>INITIATIVE</a:t>
                      </a:r>
                      <a:endParaRPr lang="en-ZA" sz="2000" dirty="0" smtClean="0">
                        <a:solidFill>
                          <a:schemeClr val="tx1"/>
                        </a:solidFill>
                        <a:effectLst/>
                        <a:latin typeface="Arial" panose="020B0604020202020204" pitchFamily="34" charset="0"/>
                        <a:cs typeface="Arial" panose="020B0604020202020204" pitchFamily="34" charset="0"/>
                      </a:endParaRPr>
                    </a:p>
                  </a:txBody>
                  <a:tcPr marL="8390" marR="8390" marT="0" marB="0"/>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2000" dirty="0" smtClean="0">
                          <a:effectLst/>
                        </a:rPr>
                        <a:t>OPPORTUNITY</a:t>
                      </a:r>
                      <a:endParaRPr lang="en-ZA" sz="2000" dirty="0" smtClean="0">
                        <a:solidFill>
                          <a:schemeClr val="tx1"/>
                        </a:solidFill>
                        <a:effectLst/>
                        <a:latin typeface="Arial" panose="020B0604020202020204" pitchFamily="34" charset="0"/>
                        <a:cs typeface="Arial" panose="020B0604020202020204" pitchFamily="34" charset="0"/>
                      </a:endParaRPr>
                    </a:p>
                  </a:txBody>
                  <a:tcPr marL="8390" marR="8390" marT="0" marB="0"/>
                </a:tc>
                <a:extLst>
                  <a:ext uri="{0D108BD9-81ED-4DB2-BD59-A6C34878D82A}">
                    <a16:rowId xmlns:a16="http://schemas.microsoft.com/office/drawing/2014/main" val="765902440"/>
                  </a:ext>
                </a:extLst>
              </a:tr>
              <a:tr h="1940517">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n-ZA" sz="2000" dirty="0" smtClean="0">
                          <a:effectLst/>
                        </a:rPr>
                        <a:t>N3.8:</a:t>
                      </a:r>
                      <a:r>
                        <a:rPr lang="en-ZA" sz="2000" baseline="0" dirty="0" smtClean="0">
                          <a:effectLst/>
                        </a:rPr>
                        <a:t> </a:t>
                      </a:r>
                      <a:r>
                        <a:rPr lang="en-ZA" sz="2000" dirty="0" smtClean="0">
                          <a:effectLst/>
                        </a:rPr>
                        <a:t>Six Day</a:t>
                      </a:r>
                      <a:r>
                        <a:rPr lang="en-ZA" sz="2000" baseline="0" dirty="0" smtClean="0">
                          <a:effectLst/>
                        </a:rPr>
                        <a:t> </a:t>
                      </a:r>
                      <a:r>
                        <a:rPr lang="en-ZA" sz="2000" dirty="0" smtClean="0">
                          <a:effectLst/>
                        </a:rPr>
                        <a:t>Hiking Trail</a:t>
                      </a:r>
                      <a:endParaRPr lang="en-ZA" sz="2000" b="1" dirty="0" smtClean="0">
                        <a:solidFill>
                          <a:schemeClr val="bg1"/>
                        </a:solidFill>
                        <a:effectLst/>
                        <a:latin typeface="+mn-lt"/>
                        <a:ea typeface="Calibri" panose="020F0502020204030204" pitchFamily="34" charset="0"/>
                        <a:cs typeface="Arial" panose="020B0604020202020204" pitchFamily="34" charset="0"/>
                      </a:endParaRPr>
                    </a:p>
                  </a:txBody>
                  <a:tcPr marL="182880" marR="182880" marT="0" marB="0"/>
                </a:tc>
                <a:tc>
                  <a:txBody>
                    <a:bodyPr/>
                    <a:lstStyle/>
                    <a:p>
                      <a:pPr marL="0" lvl="0" indent="0" algn="just">
                        <a:lnSpc>
                          <a:spcPct val="107000"/>
                        </a:lnSpc>
                        <a:spcAft>
                          <a:spcPts val="0"/>
                        </a:spcAft>
                        <a:buFont typeface="Arial" panose="020B0604020202020204" pitchFamily="34" charset="0"/>
                        <a:buNone/>
                      </a:pPr>
                      <a:r>
                        <a:rPr lang="en-ZA" sz="2000" dirty="0" smtClean="0">
                          <a:effectLst/>
                        </a:rPr>
                        <a:t>Enterprise development:</a:t>
                      </a:r>
                    </a:p>
                    <a:p>
                      <a:pPr marL="285750" lvl="0" indent="-285750" algn="just">
                        <a:lnSpc>
                          <a:spcPct val="107000"/>
                        </a:lnSpc>
                        <a:spcAft>
                          <a:spcPts val="0"/>
                        </a:spcAft>
                        <a:buFont typeface="Arial" panose="020B0604020202020204" pitchFamily="34" charset="0"/>
                        <a:buChar char="•"/>
                      </a:pPr>
                      <a:r>
                        <a:rPr lang="en-ZA" sz="2000" dirty="0" smtClean="0">
                          <a:effectLst/>
                        </a:rPr>
                        <a:t>Local supplier development (fresh produce, fresh fish, linen, laundry facilities)</a:t>
                      </a:r>
                    </a:p>
                    <a:p>
                      <a:pPr marL="285750" lvl="0" indent="-285750" algn="just">
                        <a:lnSpc>
                          <a:spcPct val="107000"/>
                        </a:lnSpc>
                        <a:spcAft>
                          <a:spcPts val="0"/>
                        </a:spcAft>
                        <a:buFont typeface="Arial" panose="020B0604020202020204" pitchFamily="34" charset="0"/>
                        <a:buChar char="•"/>
                      </a:pPr>
                      <a:r>
                        <a:rPr lang="en-ZA" sz="2000" dirty="0" smtClean="0">
                          <a:effectLst/>
                        </a:rPr>
                        <a:t>Walk / hiking trails / tours</a:t>
                      </a:r>
                      <a:endParaRPr lang="en-ZA" sz="2000" dirty="0" smtClean="0">
                        <a:solidFill>
                          <a:schemeClr val="tx1"/>
                        </a:solidFill>
                        <a:effectLst/>
                      </a:endParaRPr>
                    </a:p>
                  </a:txBody>
                  <a:tcPr marL="182880" marR="182880" marT="0" marB="0"/>
                </a:tc>
                <a:extLst>
                  <a:ext uri="{0D108BD9-81ED-4DB2-BD59-A6C34878D82A}">
                    <a16:rowId xmlns:a16="http://schemas.microsoft.com/office/drawing/2014/main" val="2621333723"/>
                  </a:ext>
                </a:extLst>
              </a:tr>
              <a:tr h="2009192">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n-ZA" sz="2000" dirty="0" smtClean="0">
                          <a:effectLst/>
                        </a:rPr>
                        <a:t>N3.9: Beach Infrastructure Upgrades</a:t>
                      </a:r>
                    </a:p>
                    <a:p>
                      <a:pPr marL="91440" marR="0" indent="0" algn="just" defTabSz="914400" rtl="0" eaLnBrk="1" fontAlgn="auto" latinLnBrk="0" hangingPunct="1">
                        <a:lnSpc>
                          <a:spcPct val="100000"/>
                        </a:lnSpc>
                        <a:spcBef>
                          <a:spcPts val="0"/>
                        </a:spcBef>
                        <a:spcAft>
                          <a:spcPts val="0"/>
                        </a:spcAft>
                        <a:buClrTx/>
                        <a:buSzTx/>
                        <a:buFontTx/>
                        <a:buNone/>
                        <a:tabLst/>
                        <a:defRPr/>
                      </a:pPr>
                      <a:endParaRPr lang="en-ZA" sz="2000" b="1" dirty="0" smtClean="0">
                        <a:solidFill>
                          <a:schemeClr val="bg1"/>
                        </a:solidFill>
                        <a:effectLst/>
                        <a:latin typeface="+mn-lt"/>
                        <a:ea typeface="Calibri" panose="020F0502020204030204" pitchFamily="34" charset="0"/>
                        <a:cs typeface="Arial" panose="020B0604020202020204" pitchFamily="34" charset="0"/>
                      </a:endParaRPr>
                    </a:p>
                  </a:txBody>
                  <a:tcPr marL="182880" marR="182880" marT="0" marB="0"/>
                </a:tc>
                <a:tc>
                  <a:txBody>
                    <a:bodyPr/>
                    <a:lstStyle/>
                    <a:p>
                      <a:pPr marL="285750" lvl="0" indent="-285750">
                        <a:buFont typeface="Arial" panose="020B0604020202020204" pitchFamily="34" charset="0"/>
                        <a:buChar char="•"/>
                      </a:pPr>
                      <a:r>
                        <a:rPr lang="en-GB" sz="2000" kern="1200" dirty="0" smtClean="0">
                          <a:effectLst/>
                        </a:rPr>
                        <a:t>Diversified and enhanced tourism product offerings</a:t>
                      </a:r>
                      <a:r>
                        <a:rPr lang="en-US" sz="2000" kern="1200" dirty="0" smtClean="0">
                          <a:effectLst/>
                        </a:rPr>
                        <a:t> </a:t>
                      </a:r>
                    </a:p>
                    <a:p>
                      <a:pPr marL="285750" lvl="0" indent="-285750">
                        <a:buFont typeface="Arial" panose="020B0604020202020204" pitchFamily="34" charset="0"/>
                        <a:buChar char="•"/>
                      </a:pPr>
                      <a:r>
                        <a:rPr lang="en-US" sz="2000" kern="1200" dirty="0" smtClean="0">
                          <a:effectLst/>
                        </a:rPr>
                        <a:t>Quality</a:t>
                      </a:r>
                      <a:r>
                        <a:rPr lang="en-ZA" sz="2000" kern="1200" dirty="0" smtClean="0">
                          <a:effectLst/>
                        </a:rPr>
                        <a:t> visitor experience </a:t>
                      </a:r>
                    </a:p>
                    <a:p>
                      <a:pPr marL="285750" lvl="0" indent="-285750">
                        <a:buFont typeface="Arial" panose="020B0604020202020204" pitchFamily="34" charset="0"/>
                        <a:buChar char="•"/>
                      </a:pPr>
                      <a:r>
                        <a:rPr lang="en-ZA" sz="2000" kern="1200" dirty="0" smtClean="0">
                          <a:effectLst/>
                        </a:rPr>
                        <a:t>Customer satisfaction and inspire repeat visitation </a:t>
                      </a:r>
                    </a:p>
                    <a:p>
                      <a:pPr marL="285750" lvl="0" indent="-285750">
                        <a:buFont typeface="Arial" panose="020B0604020202020204" pitchFamily="34" charset="0"/>
                        <a:buChar char="•"/>
                      </a:pPr>
                      <a:r>
                        <a:rPr lang="en-ZA" sz="2000" kern="1200" dirty="0" smtClean="0">
                          <a:effectLst/>
                        </a:rPr>
                        <a:t>Infrastructure development, maintenance and enhancement </a:t>
                      </a:r>
                      <a:endParaRPr lang="en-ZA" sz="2000" i="0" kern="1200" dirty="0" smtClean="0">
                        <a:solidFill>
                          <a:schemeClr val="tx1"/>
                        </a:solidFill>
                        <a:effectLst/>
                        <a:latin typeface="+mn-lt"/>
                        <a:ea typeface="+mn-ea"/>
                        <a:cs typeface="+mn-cs"/>
                      </a:endParaRPr>
                    </a:p>
                  </a:txBody>
                  <a:tcPr marL="182880" marR="182880" marT="0" marB="0"/>
                </a:tc>
                <a:extLst>
                  <a:ext uri="{0D108BD9-81ED-4DB2-BD59-A6C34878D82A}">
                    <a16:rowId xmlns:a16="http://schemas.microsoft.com/office/drawing/2014/main" val="673787938"/>
                  </a:ext>
                </a:extLst>
              </a:tr>
            </a:tbl>
          </a:graphicData>
        </a:graphic>
      </p:graphicFrame>
    </p:spTree>
    <p:extLst>
      <p:ext uri="{BB962C8B-B14F-4D97-AF65-F5344CB8AC3E}">
        <p14:creationId xmlns:p14="http://schemas.microsoft.com/office/powerpoint/2010/main" val="17279681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16</a:t>
            </a:fld>
            <a:endParaRPr lang="en-ZA" sz="9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83996451"/>
              </p:ext>
            </p:extLst>
          </p:nvPr>
        </p:nvGraphicFramePr>
        <p:xfrm>
          <a:off x="154982" y="66929"/>
          <a:ext cx="8989017" cy="6101396"/>
        </p:xfrm>
        <a:graphic>
          <a:graphicData uri="http://schemas.openxmlformats.org/drawingml/2006/table">
            <a:tbl>
              <a:tblPr firstRow="1" firstCol="1" bandRow="1">
                <a:tableStyleId>{8A107856-5554-42FB-B03E-39F5DBC370BA}</a:tableStyleId>
              </a:tblPr>
              <a:tblGrid>
                <a:gridCol w="4495605">
                  <a:extLst>
                    <a:ext uri="{9D8B030D-6E8A-4147-A177-3AD203B41FA5}">
                      <a16:colId xmlns:a16="http://schemas.microsoft.com/office/drawing/2014/main" val="1547372909"/>
                    </a:ext>
                  </a:extLst>
                </a:gridCol>
                <a:gridCol w="4493412">
                  <a:extLst>
                    <a:ext uri="{9D8B030D-6E8A-4147-A177-3AD203B41FA5}">
                      <a16:colId xmlns:a16="http://schemas.microsoft.com/office/drawing/2014/main" val="2599807409"/>
                    </a:ext>
                  </a:extLst>
                </a:gridCol>
              </a:tblGrid>
              <a:tr h="416725">
                <a:tc gridSpan="2">
                  <a:txBody>
                    <a:bodyPr/>
                    <a:lstStyle/>
                    <a:p>
                      <a:pPr algn="ctr">
                        <a:spcAft>
                          <a:spcPts val="0"/>
                        </a:spcAft>
                      </a:pPr>
                      <a:r>
                        <a:rPr lang="en-US" sz="2000" dirty="0">
                          <a:effectLst/>
                        </a:rPr>
                        <a:t>Province: Eastern Cape</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1375432512"/>
                  </a:ext>
                </a:extLst>
              </a:tr>
              <a:tr h="416725">
                <a:tc gridSpan="2">
                  <a:txBody>
                    <a:bodyPr/>
                    <a:lstStyle/>
                    <a:p>
                      <a:pPr algn="ctr">
                        <a:spcAft>
                          <a:spcPts val="0"/>
                        </a:spcAft>
                      </a:pPr>
                      <a:r>
                        <a:rPr lang="en-ZA" sz="2000" dirty="0">
                          <a:effectLst/>
                        </a:rPr>
                        <a:t>Node 4: East London, Port Elizabeth and surrounds</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2223717175"/>
                  </a:ext>
                </a:extLst>
              </a:tr>
              <a:tr h="531654">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n-ZA" sz="2000" dirty="0" smtClean="0">
                          <a:effectLst/>
                        </a:rPr>
                        <a:t>INITIATIVE</a:t>
                      </a:r>
                      <a:endParaRPr lang="en-ZA" sz="2000" dirty="0" smtClean="0">
                        <a:solidFill>
                          <a:schemeClr val="tx1"/>
                        </a:solidFill>
                        <a:effectLst/>
                        <a:latin typeface="Arial" panose="020B0604020202020204" pitchFamily="34" charset="0"/>
                        <a:cs typeface="Arial" panose="020B0604020202020204" pitchFamily="34" charset="0"/>
                      </a:endParaRPr>
                    </a:p>
                  </a:txBody>
                  <a:tcPr marL="8390" marR="8390" marT="0" marB="0"/>
                </a:tc>
                <a:tc>
                  <a:txBody>
                    <a:bodyPr/>
                    <a:lstStyle/>
                    <a:p>
                      <a:pPr marL="0" marR="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2000" dirty="0" smtClean="0">
                          <a:effectLst/>
                        </a:rPr>
                        <a:t>OPPORTUNITY</a:t>
                      </a:r>
                      <a:endParaRPr lang="en-ZA" sz="2000" dirty="0" smtClean="0">
                        <a:solidFill>
                          <a:schemeClr val="tx1"/>
                        </a:solidFill>
                        <a:effectLst/>
                        <a:latin typeface="Arial" panose="020B0604020202020204" pitchFamily="34" charset="0"/>
                        <a:cs typeface="Arial" panose="020B0604020202020204" pitchFamily="34" charset="0"/>
                      </a:endParaRPr>
                    </a:p>
                  </a:txBody>
                  <a:tcPr marL="8390" marR="8390" marT="0" marB="0"/>
                </a:tc>
                <a:extLst>
                  <a:ext uri="{0D108BD9-81ED-4DB2-BD59-A6C34878D82A}">
                    <a16:rowId xmlns:a16="http://schemas.microsoft.com/office/drawing/2014/main" val="402327902"/>
                  </a:ext>
                </a:extLst>
              </a:tr>
              <a:tr h="2083625">
                <a:tc>
                  <a:txBody>
                    <a:bodyPr/>
                    <a:lstStyle/>
                    <a:p>
                      <a:pPr marL="91440" algn="just">
                        <a:spcAft>
                          <a:spcPts val="0"/>
                        </a:spcAft>
                      </a:pPr>
                      <a:r>
                        <a:rPr lang="en-US" sz="2000" dirty="0">
                          <a:effectLst/>
                        </a:rPr>
                        <a:t>N4.1: </a:t>
                      </a:r>
                      <a:r>
                        <a:rPr lang="en-ZA" sz="2000" dirty="0">
                          <a:effectLst/>
                        </a:rPr>
                        <a:t>East London Esplanade and relocation of the Aquarium</a:t>
                      </a:r>
                    </a:p>
                    <a:p>
                      <a:pPr marL="91440" algn="just">
                        <a:spcAft>
                          <a:spcPts val="0"/>
                        </a:spcAft>
                      </a:pPr>
                      <a:r>
                        <a:rPr lang="en-ZA" sz="2000" dirty="0">
                          <a:effectLst/>
                        </a:rPr>
                        <a:t> </a:t>
                      </a:r>
                    </a:p>
                    <a:p>
                      <a:pPr marL="91440" algn="just">
                        <a:spcAft>
                          <a:spcPts val="0"/>
                        </a:spcAft>
                      </a:pPr>
                      <a:r>
                        <a:rPr lang="en-ZA" sz="2000" dirty="0">
                          <a:effectLst/>
                        </a:rPr>
                        <a:t> </a:t>
                      </a:r>
                    </a:p>
                    <a:p>
                      <a:pPr marL="91440" algn="just">
                        <a:spcAft>
                          <a:spcPts val="0"/>
                        </a:spcAft>
                      </a:pPr>
                      <a:r>
                        <a:rPr lang="en-ZA" sz="2000" dirty="0">
                          <a:effectLst/>
                        </a:rPr>
                        <a:t> </a:t>
                      </a:r>
                    </a:p>
                  </a:txBody>
                  <a:tcPr marL="182880" marR="182880" marT="0" marB="0"/>
                </a:tc>
                <a:tc>
                  <a:txBody>
                    <a:bodyPr/>
                    <a:lstStyle/>
                    <a:p>
                      <a:pPr marL="285750" indent="-285750" algn="just">
                        <a:lnSpc>
                          <a:spcPct val="107000"/>
                        </a:lnSpc>
                        <a:spcAft>
                          <a:spcPts val="0"/>
                        </a:spcAft>
                        <a:buFont typeface="Arial" panose="020B0604020202020204" pitchFamily="34" charset="0"/>
                        <a:buChar char="•"/>
                      </a:pPr>
                      <a:r>
                        <a:rPr lang="en-ZA" sz="2000" dirty="0">
                          <a:effectLst/>
                        </a:rPr>
                        <a:t>Tidal </a:t>
                      </a:r>
                      <a:r>
                        <a:rPr lang="en-ZA" sz="2000" dirty="0" smtClean="0">
                          <a:effectLst/>
                        </a:rPr>
                        <a:t>pool</a:t>
                      </a:r>
                    </a:p>
                    <a:p>
                      <a:pPr marL="285750" indent="-285750" algn="just">
                        <a:lnSpc>
                          <a:spcPct val="107000"/>
                        </a:lnSpc>
                        <a:spcAft>
                          <a:spcPts val="0"/>
                        </a:spcAft>
                        <a:buFont typeface="Arial" panose="020B0604020202020204" pitchFamily="34" charset="0"/>
                        <a:buChar char="•"/>
                      </a:pPr>
                      <a:r>
                        <a:rPr lang="en-ZA" sz="2000" dirty="0" smtClean="0">
                          <a:effectLst/>
                        </a:rPr>
                        <a:t>Skills </a:t>
                      </a:r>
                      <a:r>
                        <a:rPr lang="en-ZA" sz="2000" dirty="0">
                          <a:effectLst/>
                        </a:rPr>
                        <a:t>development (Life guards, water quality etc</a:t>
                      </a:r>
                      <a:r>
                        <a:rPr lang="en-ZA" sz="2000" dirty="0" smtClean="0">
                          <a:effectLst/>
                        </a:rPr>
                        <a:t>.)</a:t>
                      </a:r>
                    </a:p>
                    <a:p>
                      <a:pPr marL="285750" indent="-285750" algn="just">
                        <a:lnSpc>
                          <a:spcPct val="107000"/>
                        </a:lnSpc>
                        <a:spcAft>
                          <a:spcPts val="0"/>
                        </a:spcAft>
                        <a:buFont typeface="Arial" panose="020B0604020202020204" pitchFamily="34" charset="0"/>
                        <a:buChar char="•"/>
                      </a:pPr>
                      <a:r>
                        <a:rPr lang="en-ZA" sz="2000" dirty="0" smtClean="0">
                          <a:effectLst/>
                        </a:rPr>
                        <a:t>Training facility</a:t>
                      </a:r>
                    </a:p>
                  </a:txBody>
                  <a:tcPr marL="182880" marR="182880" marT="0" marB="0"/>
                </a:tc>
                <a:extLst>
                  <a:ext uri="{0D108BD9-81ED-4DB2-BD59-A6C34878D82A}">
                    <a16:rowId xmlns:a16="http://schemas.microsoft.com/office/drawing/2014/main" val="3020468365"/>
                  </a:ext>
                </a:extLst>
              </a:tr>
              <a:tr h="2652667">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n-ZA" sz="2000" dirty="0" smtClean="0">
                          <a:effectLst/>
                        </a:rPr>
                        <a:t>N4.2: </a:t>
                      </a:r>
                      <a:r>
                        <a:rPr lang="en-US" sz="2000" dirty="0" smtClean="0">
                          <a:effectLst/>
                        </a:rPr>
                        <a:t>Port Elizabeth and East London </a:t>
                      </a:r>
                      <a:r>
                        <a:rPr lang="en-ZA" sz="2000" dirty="0" smtClean="0">
                          <a:effectLst/>
                        </a:rPr>
                        <a:t>Cruise Terminal</a:t>
                      </a:r>
                      <a:endParaRPr lang="en-ZA" sz="2000" b="0" dirty="0" smtClean="0">
                        <a:solidFill>
                          <a:schemeClr val="bg1"/>
                        </a:solidFill>
                        <a:effectLst/>
                        <a:latin typeface="Arial" panose="020B0604020202020204" pitchFamily="34" charset="0"/>
                        <a:cs typeface="Arial" panose="020B0604020202020204" pitchFamily="34" charset="0"/>
                      </a:endParaRPr>
                    </a:p>
                  </a:txBody>
                  <a:tcPr marL="182880" marR="182880" marT="0" marB="0"/>
                </a:tc>
                <a:tc>
                  <a:txBody>
                    <a:bodyPr/>
                    <a:lstStyle/>
                    <a:p>
                      <a:pPr marL="285750" indent="-285750" algn="just">
                        <a:lnSpc>
                          <a:spcPct val="107000"/>
                        </a:lnSpc>
                        <a:spcAft>
                          <a:spcPts val="0"/>
                        </a:spcAft>
                        <a:buFont typeface="Arial" panose="020B0604020202020204" pitchFamily="34" charset="0"/>
                        <a:buChar char="•"/>
                      </a:pPr>
                      <a:r>
                        <a:rPr lang="en-ZA" sz="2000" dirty="0" smtClean="0">
                          <a:effectLst/>
                        </a:rPr>
                        <a:t>DT Chefs, Sommeliers, Food Safety Assures trainees on board cruise ships</a:t>
                      </a:r>
                    </a:p>
                    <a:p>
                      <a:pPr marL="285750" indent="-285750" algn="just">
                        <a:lnSpc>
                          <a:spcPct val="107000"/>
                        </a:lnSpc>
                        <a:spcAft>
                          <a:spcPts val="0"/>
                        </a:spcAft>
                        <a:buFont typeface="Arial" panose="020B0604020202020204" pitchFamily="34" charset="0"/>
                        <a:buChar char="•"/>
                      </a:pPr>
                      <a:r>
                        <a:rPr lang="en-ZA" sz="2000" dirty="0" smtClean="0">
                          <a:effectLst/>
                        </a:rPr>
                        <a:t>Supply SA wine on board the ships</a:t>
                      </a:r>
                    </a:p>
                    <a:p>
                      <a:pPr marL="285750" indent="-285750" algn="just">
                        <a:lnSpc>
                          <a:spcPct val="107000"/>
                        </a:lnSpc>
                        <a:spcAft>
                          <a:spcPts val="0"/>
                        </a:spcAft>
                        <a:buFont typeface="Arial" panose="020B0604020202020204" pitchFamily="34" charset="0"/>
                        <a:buChar char="•"/>
                      </a:pPr>
                      <a:r>
                        <a:rPr lang="en-ZA" sz="2000" dirty="0" smtClean="0">
                          <a:effectLst/>
                        </a:rPr>
                        <a:t>Tours to </a:t>
                      </a:r>
                      <a:r>
                        <a:rPr lang="en-ZA" sz="2000" dirty="0" err="1" smtClean="0">
                          <a:effectLst/>
                        </a:rPr>
                        <a:t>Addo</a:t>
                      </a:r>
                      <a:r>
                        <a:rPr lang="en-ZA" sz="2000" dirty="0" smtClean="0">
                          <a:effectLst/>
                        </a:rPr>
                        <a:t> Elephant Park (40 km from PE)</a:t>
                      </a:r>
                    </a:p>
                    <a:p>
                      <a:pPr marL="285750" indent="-285750" algn="just">
                        <a:lnSpc>
                          <a:spcPct val="107000"/>
                        </a:lnSpc>
                        <a:spcAft>
                          <a:spcPts val="0"/>
                        </a:spcAft>
                        <a:buFont typeface="Arial" panose="020B0604020202020204" pitchFamily="34" charset="0"/>
                        <a:buChar char="•"/>
                      </a:pPr>
                      <a:r>
                        <a:rPr lang="en-ZA" sz="2000" dirty="0" smtClean="0">
                          <a:effectLst/>
                        </a:rPr>
                        <a:t>Ground handling work by local tour operators</a:t>
                      </a:r>
                      <a:endParaRPr lang="en-ZA" sz="2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marR="182880" marT="0" marB="0"/>
                </a:tc>
                <a:extLst>
                  <a:ext uri="{0D108BD9-81ED-4DB2-BD59-A6C34878D82A}">
                    <a16:rowId xmlns:a16="http://schemas.microsoft.com/office/drawing/2014/main" val="497504626"/>
                  </a:ext>
                </a:extLst>
              </a:tr>
            </a:tbl>
          </a:graphicData>
        </a:graphic>
      </p:graphicFrame>
    </p:spTree>
    <p:extLst>
      <p:ext uri="{BB962C8B-B14F-4D97-AF65-F5344CB8AC3E}">
        <p14:creationId xmlns:p14="http://schemas.microsoft.com/office/powerpoint/2010/main" val="13100908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17</a:t>
            </a:fld>
            <a:endParaRPr lang="en-ZA" sz="9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7243479"/>
              </p:ext>
            </p:extLst>
          </p:nvPr>
        </p:nvGraphicFramePr>
        <p:xfrm>
          <a:off x="154983" y="66929"/>
          <a:ext cx="8669704" cy="6070401"/>
        </p:xfrm>
        <a:graphic>
          <a:graphicData uri="http://schemas.openxmlformats.org/drawingml/2006/table">
            <a:tbl>
              <a:tblPr firstRow="1" firstCol="1" bandRow="1">
                <a:tableStyleId>{8A107856-5554-42FB-B03E-39F5DBC370BA}</a:tableStyleId>
              </a:tblPr>
              <a:tblGrid>
                <a:gridCol w="3112221">
                  <a:extLst>
                    <a:ext uri="{9D8B030D-6E8A-4147-A177-3AD203B41FA5}">
                      <a16:colId xmlns:a16="http://schemas.microsoft.com/office/drawing/2014/main" val="1547372909"/>
                    </a:ext>
                  </a:extLst>
                </a:gridCol>
                <a:gridCol w="5557483">
                  <a:extLst>
                    <a:ext uri="{9D8B030D-6E8A-4147-A177-3AD203B41FA5}">
                      <a16:colId xmlns:a16="http://schemas.microsoft.com/office/drawing/2014/main" val="2599807409"/>
                    </a:ext>
                  </a:extLst>
                </a:gridCol>
              </a:tblGrid>
              <a:tr h="325426">
                <a:tc gridSpan="2">
                  <a:txBody>
                    <a:bodyPr/>
                    <a:lstStyle/>
                    <a:p>
                      <a:pPr algn="ctr">
                        <a:spcAft>
                          <a:spcPts val="0"/>
                        </a:spcAft>
                      </a:pPr>
                      <a:r>
                        <a:rPr lang="en-US" sz="2000" dirty="0">
                          <a:effectLst/>
                        </a:rPr>
                        <a:t>Province: Eastern Cape</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1375432512"/>
                  </a:ext>
                </a:extLst>
              </a:tr>
              <a:tr h="325426">
                <a:tc gridSpan="2">
                  <a:txBody>
                    <a:bodyPr/>
                    <a:lstStyle/>
                    <a:p>
                      <a:pPr algn="ctr">
                        <a:spcAft>
                          <a:spcPts val="0"/>
                        </a:spcAft>
                      </a:pPr>
                      <a:r>
                        <a:rPr lang="en-ZA" sz="2000" dirty="0">
                          <a:effectLst/>
                        </a:rPr>
                        <a:t>Node 4: East London, Port Elizabeth and surrounds</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2223717175"/>
                  </a:ext>
                </a:extLst>
              </a:tr>
              <a:tr h="415175">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n-ZA" sz="2000" dirty="0" smtClean="0">
                          <a:effectLst/>
                        </a:rPr>
                        <a:t>INITIATIVE</a:t>
                      </a:r>
                      <a:endParaRPr lang="en-ZA" sz="2000" dirty="0" smtClean="0">
                        <a:solidFill>
                          <a:schemeClr val="tx1"/>
                        </a:solidFill>
                        <a:effectLst/>
                        <a:latin typeface="Arial" panose="020B0604020202020204" pitchFamily="34" charset="0"/>
                        <a:cs typeface="Arial" panose="020B0604020202020204" pitchFamily="34" charset="0"/>
                      </a:endParaRPr>
                    </a:p>
                  </a:txBody>
                  <a:tcPr marL="182880" marR="182880" marT="0" marB="0"/>
                </a:tc>
                <a:tc>
                  <a:txBody>
                    <a:bodyPr/>
                    <a:lstStyle/>
                    <a:p>
                      <a:pPr marL="0" marR="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2000" dirty="0" smtClean="0">
                          <a:effectLst/>
                        </a:rPr>
                        <a:t>OPPORTUNITY</a:t>
                      </a:r>
                      <a:endParaRPr lang="en-ZA" sz="2000" dirty="0" smtClean="0">
                        <a:solidFill>
                          <a:schemeClr val="tx1"/>
                        </a:solidFill>
                        <a:effectLst/>
                        <a:latin typeface="Arial" panose="020B0604020202020204" pitchFamily="34" charset="0"/>
                        <a:cs typeface="Arial" panose="020B0604020202020204" pitchFamily="34" charset="0"/>
                      </a:endParaRPr>
                    </a:p>
                  </a:txBody>
                  <a:tcPr marL="182880" marR="182880" marT="0" marB="0"/>
                </a:tc>
                <a:extLst>
                  <a:ext uri="{0D108BD9-81ED-4DB2-BD59-A6C34878D82A}">
                    <a16:rowId xmlns:a16="http://schemas.microsoft.com/office/drawing/2014/main" val="402327902"/>
                  </a:ext>
                </a:extLst>
              </a:tr>
              <a:tr h="2502187">
                <a:tc>
                  <a:txBody>
                    <a:bodyPr/>
                    <a:lstStyle/>
                    <a:p>
                      <a:pPr marL="91440" algn="just">
                        <a:spcAft>
                          <a:spcPts val="0"/>
                        </a:spcAft>
                      </a:pPr>
                      <a:r>
                        <a:rPr lang="en-ZA" sz="2000" dirty="0" smtClean="0">
                          <a:effectLst/>
                        </a:rPr>
                        <a:t>N4.3 </a:t>
                      </a:r>
                      <a:r>
                        <a:rPr lang="en-ZA" sz="2000" dirty="0" err="1" smtClean="0">
                          <a:effectLst/>
                        </a:rPr>
                        <a:t>Addo</a:t>
                      </a:r>
                      <a:r>
                        <a:rPr lang="en-ZA" sz="2000" dirty="0" smtClean="0">
                          <a:effectLst/>
                        </a:rPr>
                        <a:t> Elephant Park</a:t>
                      </a:r>
                      <a:endParaRPr lang="en-ZA" sz="2000" b="1" dirty="0">
                        <a:solidFill>
                          <a:schemeClr val="bg1"/>
                        </a:solidFill>
                        <a:effectLst/>
                        <a:latin typeface="+mn-lt"/>
                        <a:cs typeface="Arial" panose="020B0604020202020204" pitchFamily="34" charset="0"/>
                      </a:endParaRPr>
                    </a:p>
                  </a:txBody>
                  <a:tcPr marL="182880" marR="182880" marT="0" marB="0"/>
                </a:tc>
                <a:tc>
                  <a:txBody>
                    <a:bodyPr/>
                    <a:lstStyle/>
                    <a:p>
                      <a:pPr marL="285750" lvl="0" indent="-285750">
                        <a:buFont typeface="Arial" panose="020B0604020202020204" pitchFamily="34" charset="0"/>
                        <a:buChar char="•"/>
                      </a:pPr>
                      <a:r>
                        <a:rPr lang="en-GB" sz="2000" kern="1200" dirty="0" smtClean="0">
                          <a:effectLst/>
                        </a:rPr>
                        <a:t>Employment / Jobs </a:t>
                      </a:r>
                    </a:p>
                    <a:p>
                      <a:pPr marL="285750" lvl="0" indent="-285750">
                        <a:buFont typeface="Arial" panose="020B0604020202020204" pitchFamily="34" charset="0"/>
                        <a:buChar char="•"/>
                      </a:pPr>
                      <a:r>
                        <a:rPr lang="en-GB" sz="2000" kern="1200" dirty="0" smtClean="0">
                          <a:effectLst/>
                        </a:rPr>
                        <a:t>Diversified and enhanced tourism product offerings</a:t>
                      </a:r>
                      <a:r>
                        <a:rPr lang="en-US" sz="2000" kern="1200" dirty="0" smtClean="0">
                          <a:effectLst/>
                        </a:rPr>
                        <a:t> </a:t>
                      </a:r>
                    </a:p>
                    <a:p>
                      <a:pPr marL="285750" lvl="0" indent="-285750">
                        <a:buFont typeface="Arial" panose="020B0604020202020204" pitchFamily="34" charset="0"/>
                        <a:buChar char="•"/>
                      </a:pPr>
                      <a:r>
                        <a:rPr lang="en-US" sz="2000" kern="1200" dirty="0" smtClean="0">
                          <a:effectLst/>
                        </a:rPr>
                        <a:t>Quality</a:t>
                      </a:r>
                      <a:r>
                        <a:rPr lang="en-ZA" sz="2000" kern="1200" dirty="0" smtClean="0">
                          <a:effectLst/>
                        </a:rPr>
                        <a:t> visitor experience </a:t>
                      </a:r>
                    </a:p>
                    <a:p>
                      <a:pPr marL="285750" lvl="0" indent="-285750">
                        <a:buFont typeface="Arial" panose="020B0604020202020204" pitchFamily="34" charset="0"/>
                        <a:buChar char="•"/>
                      </a:pPr>
                      <a:r>
                        <a:rPr lang="en-ZA" sz="2000" kern="1200" dirty="0" smtClean="0">
                          <a:effectLst/>
                        </a:rPr>
                        <a:t>Customer satisfaction and inspire repeat visitation </a:t>
                      </a:r>
                    </a:p>
                    <a:p>
                      <a:pPr marL="285750" lvl="0" indent="-285750">
                        <a:buFont typeface="Arial" panose="020B0604020202020204" pitchFamily="34" charset="0"/>
                        <a:buChar char="•"/>
                      </a:pPr>
                      <a:r>
                        <a:rPr lang="en-ZA" sz="2000" kern="1200" dirty="0" smtClean="0">
                          <a:effectLst/>
                        </a:rPr>
                        <a:t>Infrastructure development, maintenance and enhancement </a:t>
                      </a:r>
                      <a:endParaRPr lang="en-ZA" sz="2000" i="0" kern="1200" dirty="0" smtClean="0">
                        <a:solidFill>
                          <a:schemeClr val="tx1"/>
                        </a:solidFill>
                        <a:effectLst/>
                        <a:latin typeface="+mn-lt"/>
                        <a:ea typeface="+mn-ea"/>
                        <a:cs typeface="+mn-cs"/>
                      </a:endParaRPr>
                    </a:p>
                  </a:txBody>
                  <a:tcPr marL="182880" marR="182880" marT="0" marB="0"/>
                </a:tc>
                <a:extLst>
                  <a:ext uri="{0D108BD9-81ED-4DB2-BD59-A6C34878D82A}">
                    <a16:rowId xmlns:a16="http://schemas.microsoft.com/office/drawing/2014/main" val="3020468365"/>
                  </a:ext>
                </a:extLst>
              </a:tr>
              <a:tr h="2502187">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n-ZA" sz="2000" dirty="0" smtClean="0">
                          <a:effectLst/>
                        </a:rPr>
                        <a:t>N4.4: </a:t>
                      </a:r>
                      <a:r>
                        <a:rPr lang="en-ZA" sz="2000" dirty="0" err="1" smtClean="0">
                          <a:effectLst/>
                        </a:rPr>
                        <a:t>Tsitsikama</a:t>
                      </a:r>
                      <a:r>
                        <a:rPr lang="en-ZA" sz="2000" dirty="0" smtClean="0">
                          <a:effectLst/>
                        </a:rPr>
                        <a:t> Big Tree Gateway</a:t>
                      </a:r>
                      <a:endParaRPr lang="en-ZA" sz="2000" b="1" dirty="0" smtClean="0">
                        <a:solidFill>
                          <a:schemeClr val="bg1"/>
                        </a:solidFill>
                        <a:effectLst/>
                        <a:latin typeface="+mn-lt"/>
                        <a:ea typeface="Calibri" panose="020F0502020204030204" pitchFamily="34" charset="0"/>
                        <a:cs typeface="Arial" panose="020B0604020202020204" pitchFamily="34" charset="0"/>
                      </a:endParaRPr>
                    </a:p>
                  </a:txBody>
                  <a:tcPr marL="182880" marR="182880" marT="0" marB="0"/>
                </a:tc>
                <a:tc>
                  <a:txBody>
                    <a:bodyPr/>
                    <a:lstStyle/>
                    <a:p>
                      <a:pPr marL="285750" lvl="0" indent="-285750">
                        <a:buFont typeface="Arial" panose="020B0604020202020204" pitchFamily="34" charset="0"/>
                        <a:buChar char="•"/>
                      </a:pPr>
                      <a:r>
                        <a:rPr lang="en-GB" sz="2000" kern="1200" dirty="0" smtClean="0">
                          <a:effectLst/>
                        </a:rPr>
                        <a:t>Employment / Jobs </a:t>
                      </a:r>
                    </a:p>
                    <a:p>
                      <a:pPr marL="285750" lvl="0" indent="-285750">
                        <a:buFont typeface="Arial" panose="020B0604020202020204" pitchFamily="34" charset="0"/>
                        <a:buChar char="•"/>
                      </a:pPr>
                      <a:r>
                        <a:rPr lang="en-GB" sz="2000" kern="1200" dirty="0" smtClean="0">
                          <a:effectLst/>
                        </a:rPr>
                        <a:t>Diversified and enhanced tourism product offerings</a:t>
                      </a:r>
                      <a:r>
                        <a:rPr lang="en-US" sz="2000" kern="1200" dirty="0" smtClean="0">
                          <a:effectLst/>
                        </a:rPr>
                        <a:t> </a:t>
                      </a:r>
                    </a:p>
                    <a:p>
                      <a:pPr marL="285750" lvl="0" indent="-285750">
                        <a:buFont typeface="Arial" panose="020B0604020202020204" pitchFamily="34" charset="0"/>
                        <a:buChar char="•"/>
                      </a:pPr>
                      <a:r>
                        <a:rPr lang="en-US" sz="2000" kern="1200" dirty="0" smtClean="0">
                          <a:effectLst/>
                        </a:rPr>
                        <a:t>Quality</a:t>
                      </a:r>
                      <a:r>
                        <a:rPr lang="en-ZA" sz="2000" kern="1200" dirty="0" smtClean="0">
                          <a:effectLst/>
                        </a:rPr>
                        <a:t> visitor experience </a:t>
                      </a:r>
                    </a:p>
                    <a:p>
                      <a:pPr marL="285750" lvl="0" indent="-285750">
                        <a:buFont typeface="Arial" panose="020B0604020202020204" pitchFamily="34" charset="0"/>
                        <a:buChar char="•"/>
                      </a:pPr>
                      <a:r>
                        <a:rPr lang="en-ZA" sz="2000" kern="1200" dirty="0" smtClean="0">
                          <a:effectLst/>
                        </a:rPr>
                        <a:t>Customer satisfaction and inspire repeat visitation </a:t>
                      </a:r>
                    </a:p>
                    <a:p>
                      <a:pPr marL="285750" lvl="0" indent="-285750">
                        <a:buFont typeface="Arial" panose="020B0604020202020204" pitchFamily="34" charset="0"/>
                        <a:buChar char="•"/>
                      </a:pPr>
                      <a:r>
                        <a:rPr lang="en-ZA" sz="2000" kern="1200" dirty="0" smtClean="0">
                          <a:effectLst/>
                        </a:rPr>
                        <a:t>Infrastructure development, maintenance and enhancement</a:t>
                      </a:r>
                      <a:endParaRPr lang="en-ZA" sz="2000" i="0" kern="1200" dirty="0" smtClean="0">
                        <a:solidFill>
                          <a:schemeClr val="tx1"/>
                        </a:solidFill>
                        <a:effectLst/>
                        <a:latin typeface="+mn-lt"/>
                        <a:ea typeface="+mn-ea"/>
                        <a:cs typeface="+mn-cs"/>
                      </a:endParaRPr>
                    </a:p>
                  </a:txBody>
                  <a:tcPr marL="182880" marR="182880" marT="0" marB="0"/>
                </a:tc>
                <a:extLst>
                  <a:ext uri="{0D108BD9-81ED-4DB2-BD59-A6C34878D82A}">
                    <a16:rowId xmlns:a16="http://schemas.microsoft.com/office/drawing/2014/main" val="497504626"/>
                  </a:ext>
                </a:extLst>
              </a:tr>
            </a:tbl>
          </a:graphicData>
        </a:graphic>
      </p:graphicFrame>
    </p:spTree>
    <p:extLst>
      <p:ext uri="{BB962C8B-B14F-4D97-AF65-F5344CB8AC3E}">
        <p14:creationId xmlns:p14="http://schemas.microsoft.com/office/powerpoint/2010/main" val="40293301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18</a:t>
            </a:fld>
            <a:endParaRPr lang="en-ZA" sz="9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26763993"/>
              </p:ext>
            </p:extLst>
          </p:nvPr>
        </p:nvGraphicFramePr>
        <p:xfrm>
          <a:off x="154983" y="66929"/>
          <a:ext cx="8865032" cy="6178889"/>
        </p:xfrm>
        <a:graphic>
          <a:graphicData uri="http://schemas.openxmlformats.org/drawingml/2006/table">
            <a:tbl>
              <a:tblPr firstRow="1" firstCol="1" bandRow="1">
                <a:tableStyleId>{8A107856-5554-42FB-B03E-39F5DBC370BA}</a:tableStyleId>
              </a:tblPr>
              <a:tblGrid>
                <a:gridCol w="4433597">
                  <a:extLst>
                    <a:ext uri="{9D8B030D-6E8A-4147-A177-3AD203B41FA5}">
                      <a16:colId xmlns:a16="http://schemas.microsoft.com/office/drawing/2014/main" val="1547372909"/>
                    </a:ext>
                  </a:extLst>
                </a:gridCol>
                <a:gridCol w="4431435">
                  <a:extLst>
                    <a:ext uri="{9D8B030D-6E8A-4147-A177-3AD203B41FA5}">
                      <a16:colId xmlns:a16="http://schemas.microsoft.com/office/drawing/2014/main" val="2599807409"/>
                    </a:ext>
                  </a:extLst>
                </a:gridCol>
              </a:tblGrid>
              <a:tr h="564854">
                <a:tc gridSpan="2">
                  <a:txBody>
                    <a:bodyPr/>
                    <a:lstStyle/>
                    <a:p>
                      <a:pPr algn="ctr">
                        <a:spcAft>
                          <a:spcPts val="0"/>
                        </a:spcAft>
                      </a:pPr>
                      <a:r>
                        <a:rPr lang="en-US" sz="2000" dirty="0">
                          <a:effectLst/>
                        </a:rPr>
                        <a:t>Province: Eastern Cape</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1375432512"/>
                  </a:ext>
                </a:extLst>
              </a:tr>
              <a:tr h="564854">
                <a:tc gridSpan="2">
                  <a:txBody>
                    <a:bodyPr/>
                    <a:lstStyle/>
                    <a:p>
                      <a:pPr algn="ctr">
                        <a:spcAft>
                          <a:spcPts val="0"/>
                        </a:spcAft>
                      </a:pPr>
                      <a:r>
                        <a:rPr lang="en-ZA" sz="2000" dirty="0">
                          <a:effectLst/>
                        </a:rPr>
                        <a:t>Node 4: East London, Port Elizabeth and surrounds</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2223717175"/>
                  </a:ext>
                </a:extLst>
              </a:tr>
              <a:tr h="720635">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n-ZA" sz="2000" dirty="0" smtClean="0">
                          <a:effectLst/>
                        </a:rPr>
                        <a:t>INITIATIVE</a:t>
                      </a:r>
                      <a:endParaRPr lang="en-ZA" sz="2000" dirty="0" smtClean="0">
                        <a:solidFill>
                          <a:schemeClr val="tx1"/>
                        </a:solidFill>
                        <a:effectLst/>
                        <a:latin typeface="Arial" panose="020B0604020202020204" pitchFamily="34" charset="0"/>
                        <a:cs typeface="Arial" panose="020B0604020202020204" pitchFamily="34" charset="0"/>
                      </a:endParaRPr>
                    </a:p>
                  </a:txBody>
                  <a:tcPr marL="182880" marR="182880" marT="0" marB="0"/>
                </a:tc>
                <a:tc>
                  <a:txBody>
                    <a:bodyPr/>
                    <a:lstStyle/>
                    <a:p>
                      <a:pPr marL="0" marR="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2000" dirty="0" smtClean="0">
                          <a:effectLst/>
                        </a:rPr>
                        <a:t>OPPORTUNITY</a:t>
                      </a:r>
                      <a:endParaRPr lang="en-ZA" sz="2000" dirty="0" smtClean="0">
                        <a:solidFill>
                          <a:schemeClr val="tx1"/>
                        </a:solidFill>
                        <a:effectLst/>
                        <a:latin typeface="Arial" panose="020B0604020202020204" pitchFamily="34" charset="0"/>
                        <a:cs typeface="Arial" panose="020B0604020202020204" pitchFamily="34" charset="0"/>
                      </a:endParaRPr>
                    </a:p>
                  </a:txBody>
                  <a:tcPr marL="182880" marR="182880" marT="0" marB="0"/>
                </a:tc>
                <a:extLst>
                  <a:ext uri="{0D108BD9-81ED-4DB2-BD59-A6C34878D82A}">
                    <a16:rowId xmlns:a16="http://schemas.microsoft.com/office/drawing/2014/main" val="402327902"/>
                  </a:ext>
                </a:extLst>
              </a:tr>
              <a:tr h="3159352">
                <a:tc>
                  <a:txBody>
                    <a:bodyPr/>
                    <a:lstStyle/>
                    <a:p>
                      <a:pPr marL="91440" algn="just">
                        <a:spcAft>
                          <a:spcPts val="0"/>
                        </a:spcAft>
                      </a:pPr>
                      <a:r>
                        <a:rPr lang="en-US" sz="2000" dirty="0" smtClean="0">
                          <a:effectLst/>
                        </a:rPr>
                        <a:t>N4.5: </a:t>
                      </a:r>
                      <a:r>
                        <a:rPr lang="en-US" sz="2000" dirty="0">
                          <a:effectLst/>
                        </a:rPr>
                        <a:t>Boat Based Whale Watching:</a:t>
                      </a:r>
                      <a:endParaRPr lang="en-ZA" sz="2000" dirty="0">
                        <a:effectLst/>
                      </a:endParaRPr>
                    </a:p>
                    <a:p>
                      <a:pPr marL="91440" indent="-228600" algn="just">
                        <a:lnSpc>
                          <a:spcPct val="107000"/>
                        </a:lnSpc>
                        <a:spcAft>
                          <a:spcPts val="0"/>
                        </a:spcAft>
                      </a:pPr>
                      <a:r>
                        <a:rPr lang="en-US" sz="2000" dirty="0">
                          <a:effectLst/>
                        </a:rPr>
                        <a:t>Port Elizabeth</a:t>
                      </a:r>
                      <a:endParaRPr lang="en-ZA" sz="2000" dirty="0">
                        <a:effectLst/>
                      </a:endParaRPr>
                    </a:p>
                    <a:p>
                      <a:pPr marL="91440" indent="-228600" algn="just">
                        <a:lnSpc>
                          <a:spcPct val="107000"/>
                        </a:lnSpc>
                        <a:spcAft>
                          <a:spcPts val="0"/>
                        </a:spcAft>
                      </a:pPr>
                      <a:r>
                        <a:rPr lang="en-US" sz="2000" dirty="0">
                          <a:effectLst/>
                        </a:rPr>
                        <a:t>Cape St Francis </a:t>
                      </a:r>
                      <a:r>
                        <a:rPr lang="en-US" sz="2000" dirty="0" smtClean="0">
                          <a:effectLst/>
                        </a:rPr>
                        <a:t>Kenton on Sea</a:t>
                      </a:r>
                      <a:endParaRPr lang="en-ZA" sz="2000" dirty="0" smtClean="0">
                        <a:effectLst/>
                      </a:endParaRPr>
                    </a:p>
                    <a:p>
                      <a:pPr marL="91440" indent="-228600" algn="just">
                        <a:lnSpc>
                          <a:spcPct val="107000"/>
                        </a:lnSpc>
                        <a:spcAft>
                          <a:spcPts val="0"/>
                        </a:spcAft>
                      </a:pPr>
                      <a:r>
                        <a:rPr lang="en-US" sz="2000" dirty="0" smtClean="0">
                          <a:effectLst/>
                        </a:rPr>
                        <a:t>Port </a:t>
                      </a:r>
                      <a:r>
                        <a:rPr lang="en-US" sz="2000" dirty="0">
                          <a:effectLst/>
                        </a:rPr>
                        <a:t>Alfred</a:t>
                      </a:r>
                      <a:endParaRPr lang="en-ZA" sz="2000" dirty="0">
                        <a:effectLst/>
                      </a:endParaRPr>
                    </a:p>
                    <a:p>
                      <a:pPr marL="91440" indent="-228600" algn="just">
                        <a:lnSpc>
                          <a:spcPct val="107000"/>
                        </a:lnSpc>
                        <a:spcAft>
                          <a:spcPts val="0"/>
                        </a:spcAft>
                      </a:pPr>
                      <a:r>
                        <a:rPr lang="en-US" sz="2000" dirty="0">
                          <a:effectLst/>
                        </a:rPr>
                        <a:t>East London </a:t>
                      </a:r>
                      <a:endParaRPr lang="en-ZA"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marR="182880" marT="0" marB="0"/>
                </a:tc>
                <a:tc rowSpan="2">
                  <a:txBody>
                    <a:bodyPr/>
                    <a:lstStyle/>
                    <a:p>
                      <a:pPr marL="342900" indent="-342900" algn="just">
                        <a:lnSpc>
                          <a:spcPct val="107000"/>
                        </a:lnSpc>
                        <a:spcAft>
                          <a:spcPts val="0"/>
                        </a:spcAft>
                        <a:buFont typeface="Arial" panose="020B0604020202020204" pitchFamily="34" charset="0"/>
                        <a:buChar char="•"/>
                      </a:pPr>
                      <a:r>
                        <a:rPr lang="en-ZA" sz="2000" dirty="0">
                          <a:effectLst/>
                        </a:rPr>
                        <a:t>Increase new entrants from PDI background</a:t>
                      </a:r>
                    </a:p>
                    <a:p>
                      <a:pPr marL="342900" indent="-342900" algn="just">
                        <a:lnSpc>
                          <a:spcPct val="107000"/>
                        </a:lnSpc>
                        <a:spcAft>
                          <a:spcPts val="0"/>
                        </a:spcAft>
                        <a:buFont typeface="Arial" panose="020B0604020202020204" pitchFamily="34" charset="0"/>
                        <a:buChar char="•"/>
                      </a:pPr>
                      <a:r>
                        <a:rPr lang="en-ZA" sz="2000" dirty="0">
                          <a:effectLst/>
                        </a:rPr>
                        <a:t>Deal with barriers to entry such as capital </a:t>
                      </a:r>
                    </a:p>
                    <a:p>
                      <a:pPr marL="342900" indent="-342900" algn="just">
                        <a:lnSpc>
                          <a:spcPct val="107000"/>
                        </a:lnSpc>
                        <a:spcAft>
                          <a:spcPts val="0"/>
                        </a:spcAft>
                        <a:buFont typeface="Arial" panose="020B0604020202020204" pitchFamily="34" charset="0"/>
                        <a:buChar char="•"/>
                      </a:pPr>
                      <a:r>
                        <a:rPr lang="en-ZA" sz="2000" dirty="0">
                          <a:effectLst/>
                        </a:rPr>
                        <a:t>Incubate small entry operators</a:t>
                      </a:r>
                    </a:p>
                    <a:p>
                      <a:pPr marL="342900" indent="-342900" algn="just">
                        <a:lnSpc>
                          <a:spcPct val="107000"/>
                        </a:lnSpc>
                        <a:spcAft>
                          <a:spcPts val="0"/>
                        </a:spcAft>
                        <a:buFont typeface="Arial" panose="020B0604020202020204" pitchFamily="34" charset="0"/>
                        <a:buChar char="•"/>
                      </a:pPr>
                      <a:r>
                        <a:rPr lang="en-ZA" sz="2000" dirty="0">
                          <a:effectLst/>
                        </a:rPr>
                        <a:t>Fast track licensing process</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marR="182880" marT="0" marB="0"/>
                </a:tc>
                <a:extLst>
                  <a:ext uri="{0D108BD9-81ED-4DB2-BD59-A6C34878D82A}">
                    <a16:rowId xmlns:a16="http://schemas.microsoft.com/office/drawing/2014/main" val="2208848796"/>
                  </a:ext>
                </a:extLst>
              </a:tr>
              <a:tr h="1169194">
                <a:tc>
                  <a:txBody>
                    <a:bodyPr/>
                    <a:lstStyle/>
                    <a:p>
                      <a:pPr marL="91440" algn="just">
                        <a:spcAft>
                          <a:spcPts val="0"/>
                        </a:spcAft>
                      </a:pPr>
                      <a:r>
                        <a:rPr lang="en-US" sz="2000" dirty="0" smtClean="0">
                          <a:effectLst/>
                        </a:rPr>
                        <a:t>N4.6: </a:t>
                      </a:r>
                      <a:r>
                        <a:rPr lang="en-US" sz="2000" dirty="0">
                          <a:effectLst/>
                        </a:rPr>
                        <a:t>White Shark Cage Diving:</a:t>
                      </a:r>
                      <a:endParaRPr lang="en-ZA" sz="2000" dirty="0">
                        <a:effectLst/>
                      </a:endParaRPr>
                    </a:p>
                    <a:p>
                      <a:pPr marL="91440" indent="-228600" algn="just">
                        <a:lnSpc>
                          <a:spcPct val="107000"/>
                        </a:lnSpc>
                        <a:spcAft>
                          <a:spcPts val="0"/>
                        </a:spcAft>
                      </a:pPr>
                      <a:r>
                        <a:rPr lang="en-US" sz="2000" dirty="0">
                          <a:effectLst/>
                        </a:rPr>
                        <a:t>Port Elizabeth – </a:t>
                      </a:r>
                      <a:r>
                        <a:rPr lang="en-US" sz="2000" dirty="0" err="1">
                          <a:effectLst/>
                        </a:rPr>
                        <a:t>Algoa</a:t>
                      </a:r>
                      <a:r>
                        <a:rPr lang="en-US" sz="2000" dirty="0">
                          <a:effectLst/>
                        </a:rPr>
                        <a:t> Bay </a:t>
                      </a:r>
                      <a:endParaRPr lang="en-ZA"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marR="182880" marT="0" marB="0"/>
                </a:tc>
                <a:tc vMerge="1">
                  <a:txBody>
                    <a:bodyPr/>
                    <a:lstStyle/>
                    <a:p>
                      <a:endParaRPr lang="en-ZA"/>
                    </a:p>
                  </a:txBody>
                  <a:tcPr/>
                </a:tc>
                <a:extLst>
                  <a:ext uri="{0D108BD9-81ED-4DB2-BD59-A6C34878D82A}">
                    <a16:rowId xmlns:a16="http://schemas.microsoft.com/office/drawing/2014/main" val="1312349313"/>
                  </a:ext>
                </a:extLst>
              </a:tr>
            </a:tbl>
          </a:graphicData>
        </a:graphic>
      </p:graphicFrame>
    </p:spTree>
    <p:extLst>
      <p:ext uri="{BB962C8B-B14F-4D97-AF65-F5344CB8AC3E}">
        <p14:creationId xmlns:p14="http://schemas.microsoft.com/office/powerpoint/2010/main" val="8709338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19</a:t>
            </a:fld>
            <a:endParaRPr lang="en-ZA" sz="9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87470362"/>
              </p:ext>
            </p:extLst>
          </p:nvPr>
        </p:nvGraphicFramePr>
        <p:xfrm>
          <a:off x="170482" y="222070"/>
          <a:ext cx="8865030" cy="6027901"/>
        </p:xfrm>
        <a:graphic>
          <a:graphicData uri="http://schemas.openxmlformats.org/drawingml/2006/table">
            <a:tbl>
              <a:tblPr firstRow="1" firstCol="1" bandRow="1">
                <a:tableStyleId>{8A107856-5554-42FB-B03E-39F5DBC370BA}</a:tableStyleId>
              </a:tblPr>
              <a:tblGrid>
                <a:gridCol w="2732375">
                  <a:extLst>
                    <a:ext uri="{9D8B030D-6E8A-4147-A177-3AD203B41FA5}">
                      <a16:colId xmlns:a16="http://schemas.microsoft.com/office/drawing/2014/main" val="1547372909"/>
                    </a:ext>
                  </a:extLst>
                </a:gridCol>
                <a:gridCol w="6132655">
                  <a:extLst>
                    <a:ext uri="{9D8B030D-6E8A-4147-A177-3AD203B41FA5}">
                      <a16:colId xmlns:a16="http://schemas.microsoft.com/office/drawing/2014/main" val="1238281145"/>
                    </a:ext>
                  </a:extLst>
                </a:gridCol>
              </a:tblGrid>
              <a:tr h="352530">
                <a:tc gridSpan="2">
                  <a:txBody>
                    <a:bodyPr/>
                    <a:lstStyle/>
                    <a:p>
                      <a:pPr algn="ctr">
                        <a:spcAft>
                          <a:spcPts val="0"/>
                        </a:spcAft>
                      </a:pPr>
                      <a:r>
                        <a:rPr lang="en-ZA" sz="2000" dirty="0">
                          <a:effectLst/>
                        </a:rPr>
                        <a:t>Province: Western Cape</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3829808395"/>
                  </a:ext>
                </a:extLst>
              </a:tr>
              <a:tr h="352530">
                <a:tc gridSpan="2">
                  <a:txBody>
                    <a:bodyPr/>
                    <a:lstStyle/>
                    <a:p>
                      <a:pPr algn="ctr">
                        <a:spcAft>
                          <a:spcPts val="0"/>
                        </a:spcAft>
                      </a:pPr>
                      <a:r>
                        <a:rPr lang="en-ZA" sz="2000" dirty="0">
                          <a:effectLst/>
                        </a:rPr>
                        <a:t>Node 5: Cape Town and surrounds</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2529233214"/>
                  </a:ext>
                </a:extLst>
              </a:tr>
              <a:tr h="70506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2000" dirty="0" smtClean="0">
                          <a:effectLst/>
                        </a:rPr>
                        <a:t>INITIATIVE</a:t>
                      </a:r>
                    </a:p>
                    <a:p>
                      <a:pPr algn="just">
                        <a:spcAft>
                          <a:spcPts val="0"/>
                        </a:spcAft>
                      </a:pPr>
                      <a:endParaRPr lang="en-ZA" sz="2000" b="0" dirty="0">
                        <a:solidFill>
                          <a:schemeClr val="tx1"/>
                        </a:solidFill>
                        <a:effectLst/>
                        <a:latin typeface="Arial" panose="020B0604020202020204" pitchFamily="34" charset="0"/>
                        <a:cs typeface="Arial" panose="020B0604020202020204" pitchFamily="34" charset="0"/>
                      </a:endParaRPr>
                    </a:p>
                  </a:txBody>
                  <a:tcPr marT="0" marB="0"/>
                </a:tc>
                <a:tc>
                  <a:txBody>
                    <a:bodyPr/>
                    <a:lstStyle/>
                    <a:p>
                      <a:pPr marL="0" marR="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2000" dirty="0" smtClean="0">
                          <a:effectLst/>
                        </a:rPr>
                        <a:t>OPPORTUNITY</a:t>
                      </a:r>
                      <a:endParaRPr lang="en-ZA" sz="2000" dirty="0" smtClean="0">
                        <a:solidFill>
                          <a:schemeClr val="tx1"/>
                        </a:solidFill>
                        <a:effectLst/>
                        <a:latin typeface="Arial" panose="020B0604020202020204" pitchFamily="34" charset="0"/>
                        <a:cs typeface="Arial" panose="020B0604020202020204" pitchFamily="34" charset="0"/>
                      </a:endParaRPr>
                    </a:p>
                  </a:txBody>
                  <a:tcPr marT="0" marB="0"/>
                </a:tc>
                <a:extLst>
                  <a:ext uri="{0D108BD9-81ED-4DB2-BD59-A6C34878D82A}">
                    <a16:rowId xmlns:a16="http://schemas.microsoft.com/office/drawing/2014/main" val="1350493834"/>
                  </a:ext>
                </a:extLst>
              </a:tr>
              <a:tr h="1508904">
                <a:tc>
                  <a:txBody>
                    <a:bodyPr/>
                    <a:lstStyle/>
                    <a:p>
                      <a:pPr algn="just">
                        <a:spcAft>
                          <a:spcPts val="0"/>
                        </a:spcAft>
                      </a:pPr>
                      <a:r>
                        <a:rPr lang="en-US" sz="2000" dirty="0">
                          <a:effectLst/>
                        </a:rPr>
                        <a:t>N5.1: Cape Town </a:t>
                      </a:r>
                      <a:r>
                        <a:rPr lang="en-ZA" sz="2000" dirty="0">
                          <a:effectLst/>
                        </a:rPr>
                        <a:t>Cruise Terminal</a:t>
                      </a:r>
                      <a:endParaRPr lang="en-ZA" sz="2000" b="0" dirty="0">
                        <a:solidFill>
                          <a:schemeClr val="bg1"/>
                        </a:solidFill>
                        <a:effectLst/>
                        <a:latin typeface="Arial" panose="020B0604020202020204" pitchFamily="34" charset="0"/>
                        <a:cs typeface="Arial" panose="020B0604020202020204" pitchFamily="34" charset="0"/>
                      </a:endParaRPr>
                    </a:p>
                  </a:txBody>
                  <a:tcPr marT="0" marB="0"/>
                </a:tc>
                <a:tc>
                  <a:txBody>
                    <a:bodyPr/>
                    <a:lstStyle/>
                    <a:p>
                      <a:pPr marL="285750" indent="-285750" algn="just">
                        <a:lnSpc>
                          <a:spcPct val="107000"/>
                        </a:lnSpc>
                        <a:spcAft>
                          <a:spcPts val="0"/>
                        </a:spcAft>
                        <a:buFont typeface="Arial" panose="020B0604020202020204" pitchFamily="34" charset="0"/>
                        <a:buChar char="•"/>
                      </a:pPr>
                      <a:r>
                        <a:rPr lang="en-ZA" sz="2000" dirty="0" smtClean="0">
                          <a:effectLst/>
                        </a:rPr>
                        <a:t>DT </a:t>
                      </a:r>
                      <a:r>
                        <a:rPr lang="en-ZA" sz="2000" dirty="0">
                          <a:effectLst/>
                        </a:rPr>
                        <a:t>Chefs, Sommeliers, Food Safety </a:t>
                      </a:r>
                      <a:r>
                        <a:rPr lang="en-ZA" sz="2000" dirty="0" smtClean="0">
                          <a:effectLst/>
                        </a:rPr>
                        <a:t>Assurers </a:t>
                      </a:r>
                      <a:r>
                        <a:rPr lang="en-ZA" sz="2000" dirty="0">
                          <a:effectLst/>
                        </a:rPr>
                        <a:t>trainees on board cruise </a:t>
                      </a:r>
                      <a:r>
                        <a:rPr lang="en-ZA" sz="2000" dirty="0" smtClean="0">
                          <a:effectLst/>
                        </a:rPr>
                        <a:t>ships</a:t>
                      </a:r>
                    </a:p>
                    <a:p>
                      <a:pPr marL="285750" indent="-285750" algn="just">
                        <a:lnSpc>
                          <a:spcPct val="107000"/>
                        </a:lnSpc>
                        <a:spcAft>
                          <a:spcPts val="0"/>
                        </a:spcAft>
                        <a:buFont typeface="Arial" panose="020B0604020202020204" pitchFamily="34" charset="0"/>
                        <a:buChar char="•"/>
                      </a:pPr>
                      <a:r>
                        <a:rPr lang="en-ZA" sz="2000" dirty="0" smtClean="0">
                          <a:effectLst/>
                        </a:rPr>
                        <a:t>Supply </a:t>
                      </a:r>
                      <a:r>
                        <a:rPr lang="en-ZA" sz="2000" dirty="0">
                          <a:effectLst/>
                        </a:rPr>
                        <a:t>SA wine on board the </a:t>
                      </a:r>
                      <a:r>
                        <a:rPr lang="en-ZA" sz="2000" dirty="0" smtClean="0">
                          <a:effectLst/>
                        </a:rPr>
                        <a:t>ships</a:t>
                      </a:r>
                    </a:p>
                    <a:p>
                      <a:pPr marL="285750" indent="-285750" algn="just">
                        <a:lnSpc>
                          <a:spcPct val="107000"/>
                        </a:lnSpc>
                        <a:spcAft>
                          <a:spcPts val="0"/>
                        </a:spcAft>
                        <a:buFont typeface="Arial" panose="020B0604020202020204" pitchFamily="34" charset="0"/>
                        <a:buChar char="•"/>
                      </a:pPr>
                      <a:r>
                        <a:rPr lang="en-ZA" sz="2000" dirty="0" smtClean="0">
                          <a:effectLst/>
                        </a:rPr>
                        <a:t>Ground </a:t>
                      </a:r>
                      <a:r>
                        <a:rPr lang="en-ZA" sz="2000" dirty="0">
                          <a:effectLst/>
                        </a:rPr>
                        <a:t>handling work by local tour operators</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0" marB="0"/>
                </a:tc>
                <a:extLst>
                  <a:ext uri="{0D108BD9-81ED-4DB2-BD59-A6C34878D82A}">
                    <a16:rowId xmlns:a16="http://schemas.microsoft.com/office/drawing/2014/main" val="3640145361"/>
                  </a:ext>
                </a:extLst>
              </a:tr>
              <a:tr h="1762652">
                <a:tc>
                  <a:txBody>
                    <a:bodyPr/>
                    <a:lstStyle/>
                    <a:p>
                      <a:pPr marL="0" marR="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2000" dirty="0" smtClean="0">
                          <a:effectLst/>
                        </a:rPr>
                        <a:t>N5.2: </a:t>
                      </a:r>
                      <a:r>
                        <a:rPr lang="en-ZA" sz="2000" dirty="0" err="1" smtClean="0">
                          <a:effectLst/>
                        </a:rPr>
                        <a:t>Goukamma</a:t>
                      </a:r>
                      <a:r>
                        <a:rPr lang="en-ZA" sz="2000" dirty="0" smtClean="0">
                          <a:effectLst/>
                        </a:rPr>
                        <a:t> Nature Reserve</a:t>
                      </a:r>
                    </a:p>
                    <a:p>
                      <a:pPr marL="285750" indent="-285750" algn="just">
                        <a:lnSpc>
                          <a:spcPct val="107000"/>
                        </a:lnSpc>
                        <a:spcAft>
                          <a:spcPts val="0"/>
                        </a:spcAft>
                        <a:buFont typeface="Arial" panose="020B0604020202020204" pitchFamily="34" charset="0"/>
                        <a:buChar char="•"/>
                      </a:pPr>
                      <a:endParaRPr lang="en-ZA" sz="2000" b="1" dirty="0">
                        <a:solidFill>
                          <a:schemeClr val="bg1"/>
                        </a:solidFill>
                        <a:effectLst/>
                        <a:latin typeface="+mn-lt"/>
                        <a:ea typeface="Calibri" panose="020F0502020204030204" pitchFamily="34" charset="0"/>
                        <a:cs typeface="Arial" panose="020B0604020202020204" pitchFamily="34" charset="0"/>
                      </a:endParaRPr>
                    </a:p>
                  </a:txBody>
                  <a:tcPr marT="0" marB="0"/>
                </a:tc>
                <a:tc>
                  <a:txBody>
                    <a:bodyPr/>
                    <a:lstStyle/>
                    <a:p>
                      <a:pPr marL="285750" lvl="0" indent="-285750">
                        <a:buFont typeface="Arial" panose="020B0604020202020204" pitchFamily="34" charset="0"/>
                        <a:buChar char="•"/>
                      </a:pPr>
                      <a:r>
                        <a:rPr lang="en-GB" sz="2000" kern="1200" dirty="0" smtClean="0">
                          <a:effectLst/>
                        </a:rPr>
                        <a:t>Employment / Jobs </a:t>
                      </a:r>
                    </a:p>
                    <a:p>
                      <a:pPr marL="285750" lvl="0" indent="-285750">
                        <a:buFont typeface="Arial" panose="020B0604020202020204" pitchFamily="34" charset="0"/>
                        <a:buChar char="•"/>
                      </a:pPr>
                      <a:r>
                        <a:rPr lang="en-GB" sz="2000" kern="1200" dirty="0" smtClean="0">
                          <a:effectLst/>
                        </a:rPr>
                        <a:t>Diversified and enhanced tourism product offerings</a:t>
                      </a:r>
                      <a:r>
                        <a:rPr lang="en-US" sz="2000" kern="1200" dirty="0" smtClean="0">
                          <a:effectLst/>
                        </a:rPr>
                        <a:t> </a:t>
                      </a:r>
                    </a:p>
                    <a:p>
                      <a:pPr marL="285750" lvl="0" indent="-285750">
                        <a:buFont typeface="Arial" panose="020B0604020202020204" pitchFamily="34" charset="0"/>
                        <a:buChar char="•"/>
                      </a:pPr>
                      <a:r>
                        <a:rPr lang="en-US" sz="2000" kern="1200" dirty="0" smtClean="0">
                          <a:effectLst/>
                        </a:rPr>
                        <a:t>Quality</a:t>
                      </a:r>
                      <a:r>
                        <a:rPr lang="en-ZA" sz="2000" kern="1200" dirty="0" smtClean="0">
                          <a:effectLst/>
                        </a:rPr>
                        <a:t> visitor experience </a:t>
                      </a:r>
                    </a:p>
                    <a:p>
                      <a:pPr marL="285750" lvl="0" indent="-285750">
                        <a:buFont typeface="Arial" panose="020B0604020202020204" pitchFamily="34" charset="0"/>
                        <a:buChar char="•"/>
                      </a:pPr>
                      <a:r>
                        <a:rPr lang="en-ZA" sz="2000" kern="1200" dirty="0" smtClean="0">
                          <a:effectLst/>
                        </a:rPr>
                        <a:t>Customer satisfaction and inspire repeat visitation </a:t>
                      </a:r>
                    </a:p>
                    <a:p>
                      <a:pPr marL="285750" lvl="0" indent="-285750">
                        <a:buFont typeface="Arial" panose="020B0604020202020204" pitchFamily="34" charset="0"/>
                        <a:buChar char="•"/>
                      </a:pPr>
                      <a:r>
                        <a:rPr lang="en-ZA" sz="2000" kern="1200" dirty="0" smtClean="0">
                          <a:effectLst/>
                        </a:rPr>
                        <a:t>Infrastructure development, maintenance and enhancement</a:t>
                      </a:r>
                      <a:endParaRPr lang="en-ZA" sz="2000" i="0" kern="1200" dirty="0" smtClean="0">
                        <a:solidFill>
                          <a:schemeClr val="tx1"/>
                        </a:solidFill>
                        <a:effectLst/>
                        <a:latin typeface="+mn-lt"/>
                        <a:ea typeface="+mn-ea"/>
                        <a:cs typeface="+mn-cs"/>
                      </a:endParaRPr>
                    </a:p>
                  </a:txBody>
                  <a:tcPr marT="0" marB="0"/>
                </a:tc>
                <a:extLst>
                  <a:ext uri="{0D108BD9-81ED-4DB2-BD59-A6C34878D82A}">
                    <a16:rowId xmlns:a16="http://schemas.microsoft.com/office/drawing/2014/main" val="2192188627"/>
                  </a:ext>
                </a:extLst>
              </a:tr>
              <a:tr h="1280076">
                <a:tc>
                  <a:txBody>
                    <a:bodyPr/>
                    <a:lstStyle/>
                    <a:p>
                      <a:pPr marL="0" indent="0" algn="just">
                        <a:lnSpc>
                          <a:spcPct val="107000"/>
                        </a:lnSpc>
                        <a:spcAft>
                          <a:spcPts val="0"/>
                        </a:spcAft>
                        <a:buFont typeface="Arial" panose="020B0604020202020204" pitchFamily="34" charset="0"/>
                        <a:buNone/>
                      </a:pPr>
                      <a:r>
                        <a:rPr lang="en-ZA" sz="2000" dirty="0" smtClean="0">
                          <a:effectLst/>
                        </a:rPr>
                        <a:t>N5.3: </a:t>
                      </a:r>
                      <a:r>
                        <a:rPr lang="en-ZA" sz="2000" dirty="0" err="1" smtClean="0">
                          <a:effectLst/>
                        </a:rPr>
                        <a:t>Khayelitsha</a:t>
                      </a:r>
                      <a:r>
                        <a:rPr lang="en-ZA" sz="2000" dirty="0" smtClean="0">
                          <a:effectLst/>
                        </a:rPr>
                        <a:t> Precinct Plan</a:t>
                      </a:r>
                      <a:endParaRPr lang="en-ZA" sz="2000" b="1" dirty="0">
                        <a:solidFill>
                          <a:schemeClr val="bg1"/>
                        </a:solidFill>
                        <a:effectLst/>
                        <a:latin typeface="+mn-lt"/>
                        <a:ea typeface="Calibri" panose="020F0502020204030204" pitchFamily="34" charset="0"/>
                        <a:cs typeface="Arial" panose="020B0604020202020204" pitchFamily="34" charset="0"/>
                      </a:endParaRPr>
                    </a:p>
                  </a:txBody>
                  <a:tcPr marT="0" marB="0"/>
                </a:tc>
                <a:tc>
                  <a:txBody>
                    <a:bodyPr/>
                    <a:lstStyle/>
                    <a:p>
                      <a:pPr marL="285750" lvl="0" indent="-285750">
                        <a:buFont typeface="Arial" panose="020B0604020202020204" pitchFamily="34" charset="0"/>
                        <a:buChar char="•"/>
                      </a:pPr>
                      <a:r>
                        <a:rPr lang="en-GB" sz="2000" kern="1200" dirty="0" smtClean="0">
                          <a:effectLst/>
                        </a:rPr>
                        <a:t>Diversified and enhanced tourism product offerings</a:t>
                      </a:r>
                      <a:r>
                        <a:rPr lang="en-US" sz="2000" kern="1200" dirty="0" smtClean="0">
                          <a:effectLst/>
                        </a:rPr>
                        <a:t> </a:t>
                      </a:r>
                    </a:p>
                    <a:p>
                      <a:pPr marL="285750" lvl="0" indent="-285750">
                        <a:buFont typeface="Arial" panose="020B0604020202020204" pitchFamily="34" charset="0"/>
                        <a:buChar char="•"/>
                      </a:pPr>
                      <a:r>
                        <a:rPr lang="en-US" sz="2000" kern="1200" dirty="0" smtClean="0">
                          <a:effectLst/>
                        </a:rPr>
                        <a:t>Quality</a:t>
                      </a:r>
                      <a:r>
                        <a:rPr lang="en-ZA" sz="2000" kern="1200" dirty="0" smtClean="0">
                          <a:effectLst/>
                        </a:rPr>
                        <a:t> visitor experience </a:t>
                      </a:r>
                    </a:p>
                    <a:p>
                      <a:pPr marL="285750" lvl="0" indent="-285750">
                        <a:buFont typeface="Arial" panose="020B0604020202020204" pitchFamily="34" charset="0"/>
                        <a:buChar char="•"/>
                      </a:pPr>
                      <a:r>
                        <a:rPr lang="en-ZA" sz="2000" kern="1200" dirty="0" smtClean="0">
                          <a:effectLst/>
                        </a:rPr>
                        <a:t>Customer satisfaction and inspire repeat visitation </a:t>
                      </a:r>
                      <a:endParaRPr lang="en-ZA" sz="2000" i="0" kern="1200" dirty="0" smtClean="0">
                        <a:solidFill>
                          <a:schemeClr val="tx1"/>
                        </a:solidFill>
                        <a:effectLst/>
                        <a:latin typeface="+mn-lt"/>
                        <a:ea typeface="+mn-ea"/>
                        <a:cs typeface="+mn-cs"/>
                      </a:endParaRPr>
                    </a:p>
                  </a:txBody>
                  <a:tcPr marT="0" marB="0"/>
                </a:tc>
                <a:extLst>
                  <a:ext uri="{0D108BD9-81ED-4DB2-BD59-A6C34878D82A}">
                    <a16:rowId xmlns:a16="http://schemas.microsoft.com/office/drawing/2014/main" val="3719055492"/>
                  </a:ext>
                </a:extLst>
              </a:tr>
            </a:tbl>
          </a:graphicData>
        </a:graphic>
      </p:graphicFrame>
    </p:spTree>
    <p:extLst>
      <p:ext uri="{BB962C8B-B14F-4D97-AF65-F5344CB8AC3E}">
        <p14:creationId xmlns:p14="http://schemas.microsoft.com/office/powerpoint/2010/main" val="8091339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CMT Presentation 31 October 2018</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a:t>
            </a:fld>
            <a:endParaRPr lang="en-ZA" sz="900" dirty="0">
              <a:solidFill>
                <a:prstClr val="white">
                  <a:lumMod val="65000"/>
                </a:prstClr>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0200970"/>
              </p:ext>
            </p:extLst>
          </p:nvPr>
        </p:nvGraphicFramePr>
        <p:xfrm>
          <a:off x="627530" y="236481"/>
          <a:ext cx="7887820" cy="6152376"/>
        </p:xfrm>
        <a:graphic>
          <a:graphicData uri="http://schemas.openxmlformats.org/drawingml/2006/table">
            <a:tbl>
              <a:tblPr firstRow="1" bandRow="1">
                <a:tableStyleId>{5DA37D80-6434-44D0-A028-1B22A696006F}</a:tableStyleId>
              </a:tblPr>
              <a:tblGrid>
                <a:gridCol w="5961807">
                  <a:extLst>
                    <a:ext uri="{9D8B030D-6E8A-4147-A177-3AD203B41FA5}">
                      <a16:colId xmlns:a16="http://schemas.microsoft.com/office/drawing/2014/main" val="2120004411"/>
                    </a:ext>
                  </a:extLst>
                </a:gridCol>
                <a:gridCol w="1926013">
                  <a:extLst>
                    <a:ext uri="{9D8B030D-6E8A-4147-A177-3AD203B41FA5}">
                      <a16:colId xmlns:a16="http://schemas.microsoft.com/office/drawing/2014/main" val="2930420208"/>
                    </a:ext>
                  </a:extLst>
                </a:gridCol>
              </a:tblGrid>
              <a:tr h="256461">
                <a:tc>
                  <a:txBody>
                    <a:bodyPr/>
                    <a:lstStyle/>
                    <a:p>
                      <a:pPr algn="ctr"/>
                      <a:r>
                        <a:rPr lang="en-ZA" sz="1100" b="1" dirty="0" smtClean="0">
                          <a:latin typeface="Arial" panose="020B0604020202020204" pitchFamily="34" charset="0"/>
                          <a:cs typeface="Arial" panose="020B0604020202020204" pitchFamily="34" charset="0"/>
                        </a:rPr>
                        <a:t>CONTENT</a:t>
                      </a:r>
                      <a:endParaRPr lang="en-ZA" sz="1100" b="1" dirty="0">
                        <a:latin typeface="Arial" panose="020B0604020202020204" pitchFamily="34" charset="0"/>
                        <a:cs typeface="Arial" panose="020B0604020202020204" pitchFamily="34" charset="0"/>
                      </a:endParaRPr>
                    </a:p>
                  </a:txBody>
                  <a:tcPr/>
                </a:tc>
                <a:tc>
                  <a:txBody>
                    <a:bodyPr/>
                    <a:lstStyle/>
                    <a:p>
                      <a:r>
                        <a:rPr lang="en-ZA" sz="1100" b="1" dirty="0" smtClean="0">
                          <a:latin typeface="Arial" panose="020B0604020202020204" pitchFamily="34" charset="0"/>
                          <a:cs typeface="Arial" panose="020B0604020202020204" pitchFamily="34" charset="0"/>
                        </a:rPr>
                        <a:t>Slide Number</a:t>
                      </a:r>
                      <a:endParaRPr lang="en-ZA"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2433842"/>
                  </a:ext>
                </a:extLst>
              </a:tr>
              <a:tr h="367092">
                <a:tc>
                  <a:txBody>
                    <a:bodyPr/>
                    <a:lstStyle/>
                    <a:p>
                      <a:r>
                        <a:rPr lang="en-US" sz="1100" b="1" dirty="0" smtClean="0">
                          <a:latin typeface="Arial" panose="020B0604020202020204" pitchFamily="34" charset="0"/>
                          <a:cs typeface="Arial" panose="020B0604020202020204" pitchFamily="34" charset="0"/>
                        </a:rPr>
                        <a:t>Background</a:t>
                      </a:r>
                      <a:endParaRPr lang="en-ZA" sz="1100" b="1" dirty="0">
                        <a:latin typeface="Arial" panose="020B0604020202020204" pitchFamily="34" charset="0"/>
                        <a:cs typeface="Arial" panose="020B0604020202020204" pitchFamily="34" charset="0"/>
                      </a:endParaRPr>
                    </a:p>
                  </a:txBody>
                  <a:tcPr/>
                </a:tc>
                <a:tc>
                  <a:txBody>
                    <a:bodyPr/>
                    <a:lstStyle/>
                    <a:p>
                      <a:r>
                        <a:rPr lang="en-ZA" sz="1100" b="1" dirty="0" smtClean="0">
                          <a:latin typeface="Arial" panose="020B0604020202020204" pitchFamily="34" charset="0"/>
                          <a:cs typeface="Arial" panose="020B0604020202020204" pitchFamily="34" charset="0"/>
                        </a:rPr>
                        <a:t>3</a:t>
                      </a:r>
                      <a:endParaRPr lang="en-ZA"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6754770"/>
                  </a:ext>
                </a:extLst>
              </a:tr>
              <a:tr h="367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Vision Statement</a:t>
                      </a:r>
                      <a:endParaRPr lang="en-ZA" sz="1100" b="1" dirty="0">
                        <a:latin typeface="Arial" panose="020B0604020202020204" pitchFamily="34" charset="0"/>
                        <a:cs typeface="Arial" panose="020B0604020202020204" pitchFamily="34" charset="0"/>
                      </a:endParaRPr>
                    </a:p>
                  </a:txBody>
                  <a:tcPr/>
                </a:tc>
                <a:tc>
                  <a:txBody>
                    <a:bodyPr/>
                    <a:lstStyle/>
                    <a:p>
                      <a:r>
                        <a:rPr lang="en-ZA" sz="1100" b="1" dirty="0" smtClean="0">
                          <a:latin typeface="Arial" panose="020B0604020202020204" pitchFamily="34" charset="0"/>
                          <a:cs typeface="Arial" panose="020B0604020202020204" pitchFamily="34" charset="0"/>
                        </a:rPr>
                        <a:t>4</a:t>
                      </a:r>
                      <a:endParaRPr lang="en-ZA"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30779137"/>
                  </a:ext>
                </a:extLst>
              </a:tr>
              <a:tr h="4224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Nodal/Cluster approach</a:t>
                      </a:r>
                    </a:p>
                    <a:p>
                      <a:endParaRPr lang="en-ZA" sz="1100" b="1" dirty="0">
                        <a:latin typeface="Arial" panose="020B0604020202020204" pitchFamily="34" charset="0"/>
                        <a:cs typeface="Arial" panose="020B0604020202020204" pitchFamily="34" charset="0"/>
                      </a:endParaRPr>
                    </a:p>
                  </a:txBody>
                  <a:tcPr/>
                </a:tc>
                <a:tc>
                  <a:txBody>
                    <a:bodyPr/>
                    <a:lstStyle/>
                    <a:p>
                      <a:r>
                        <a:rPr lang="en-ZA" sz="1100" b="1" dirty="0" smtClean="0">
                          <a:latin typeface="Arial" panose="020B0604020202020204" pitchFamily="34" charset="0"/>
                          <a:cs typeface="Arial" panose="020B0604020202020204" pitchFamily="34" charset="0"/>
                        </a:rPr>
                        <a:t>5 - 6</a:t>
                      </a:r>
                      <a:endParaRPr lang="en-ZA"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63914481"/>
                  </a:ext>
                </a:extLst>
              </a:tr>
              <a:tr h="367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Thematic</a:t>
                      </a:r>
                      <a:r>
                        <a:rPr lang="en-US" sz="1100" b="1" baseline="0" dirty="0" smtClean="0">
                          <a:latin typeface="Arial" panose="020B0604020202020204" pitchFamily="34" charset="0"/>
                          <a:cs typeface="Arial" panose="020B0604020202020204" pitchFamily="34" charset="0"/>
                        </a:rPr>
                        <a:t> </a:t>
                      </a:r>
                      <a:r>
                        <a:rPr lang="en-US" sz="1100" b="1" dirty="0" smtClean="0">
                          <a:latin typeface="Arial" panose="020B0604020202020204" pitchFamily="34" charset="0"/>
                          <a:cs typeface="Arial" panose="020B0604020202020204" pitchFamily="34" charset="0"/>
                        </a:rPr>
                        <a:t>Initiatives</a:t>
                      </a:r>
                      <a:endParaRPr lang="en-ZA" sz="1100" b="1" dirty="0">
                        <a:latin typeface="Arial" panose="020B0604020202020204" pitchFamily="34" charset="0"/>
                        <a:cs typeface="Arial" panose="020B0604020202020204" pitchFamily="34" charset="0"/>
                      </a:endParaRPr>
                    </a:p>
                  </a:txBody>
                  <a:tcPr/>
                </a:tc>
                <a:tc>
                  <a:txBody>
                    <a:bodyPr/>
                    <a:lstStyle/>
                    <a:p>
                      <a:r>
                        <a:rPr lang="en-ZA" sz="1100" b="1" dirty="0" smtClean="0">
                          <a:latin typeface="Arial" panose="020B0604020202020204" pitchFamily="34" charset="0"/>
                          <a:cs typeface="Arial" panose="020B0604020202020204" pitchFamily="34" charset="0"/>
                        </a:rPr>
                        <a:t>7</a:t>
                      </a:r>
                      <a:endParaRPr lang="en-ZA"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4140003"/>
                  </a:ext>
                </a:extLst>
              </a:tr>
              <a:tr h="1252134">
                <a:tc>
                  <a:txBody>
                    <a:bodyPr/>
                    <a:lstStyle/>
                    <a:p>
                      <a:r>
                        <a:rPr lang="en-ZA" sz="1100" b="1" dirty="0" smtClean="0">
                          <a:latin typeface="Arial" panose="020B0604020202020204" pitchFamily="34" charset="0"/>
                          <a:cs typeface="Arial" panose="020B0604020202020204" pitchFamily="34" charset="0"/>
                        </a:rPr>
                        <a:t>NODAL INITIATIVES</a:t>
                      </a:r>
                    </a:p>
                    <a:p>
                      <a:r>
                        <a:rPr lang="en-ZA" sz="1100" b="1" dirty="0" smtClean="0">
                          <a:latin typeface="Arial" panose="020B0604020202020204" pitchFamily="34" charset="0"/>
                          <a:cs typeface="Arial" panose="020B0604020202020204" pitchFamily="34" charset="0"/>
                        </a:rPr>
                        <a:t>Node 1 – Durban and Surrounds (Kwa-Zulu</a:t>
                      </a:r>
                      <a:r>
                        <a:rPr lang="en-ZA" sz="1100" b="1" baseline="0" dirty="0" smtClean="0">
                          <a:latin typeface="Arial" panose="020B0604020202020204" pitchFamily="34" charset="0"/>
                          <a:cs typeface="Arial" panose="020B0604020202020204" pitchFamily="34" charset="0"/>
                        </a:rPr>
                        <a:t> Natal</a:t>
                      </a:r>
                      <a:endParaRPr lang="en-ZA" sz="1100" b="1" dirty="0" smtClean="0">
                        <a:latin typeface="Arial" panose="020B0604020202020204" pitchFamily="34" charset="0"/>
                        <a:cs typeface="Arial" panose="020B0604020202020204" pitchFamily="34" charset="0"/>
                      </a:endParaRPr>
                    </a:p>
                    <a:p>
                      <a:r>
                        <a:rPr lang="en-ZA" sz="1100" b="1" dirty="0" smtClean="0">
                          <a:latin typeface="Arial" panose="020B0604020202020204" pitchFamily="34" charset="0"/>
                          <a:cs typeface="Arial" panose="020B0604020202020204" pitchFamily="34" charset="0"/>
                        </a:rPr>
                        <a:t>Node</a:t>
                      </a:r>
                      <a:r>
                        <a:rPr lang="en-ZA" sz="1100" b="1" baseline="0" dirty="0" smtClean="0">
                          <a:latin typeface="Arial" panose="020B0604020202020204" pitchFamily="34" charset="0"/>
                          <a:cs typeface="Arial" panose="020B0604020202020204" pitchFamily="34" charset="0"/>
                        </a:rPr>
                        <a:t> 2 - </a:t>
                      </a:r>
                      <a:r>
                        <a:rPr lang="en-US" sz="1100" b="1" dirty="0" err="1" smtClean="0">
                          <a:latin typeface="Arial" panose="020B0604020202020204" pitchFamily="34" charset="0"/>
                          <a:cs typeface="Arial" panose="020B0604020202020204" pitchFamily="34" charset="0"/>
                        </a:rPr>
                        <a:t>Umkhanyakude</a:t>
                      </a:r>
                      <a:r>
                        <a:rPr lang="en-US" sz="1100" b="1" dirty="0" smtClean="0">
                          <a:latin typeface="Arial" panose="020B0604020202020204" pitchFamily="34" charset="0"/>
                          <a:cs typeface="Arial" panose="020B0604020202020204" pitchFamily="34" charset="0"/>
                        </a:rPr>
                        <a:t> including </a:t>
                      </a:r>
                      <a:r>
                        <a:rPr lang="en-US" sz="1100" b="1" dirty="0" err="1" smtClean="0">
                          <a:latin typeface="Arial" panose="020B0604020202020204" pitchFamily="34" charset="0"/>
                          <a:cs typeface="Arial" panose="020B0604020202020204" pitchFamily="34" charset="0"/>
                        </a:rPr>
                        <a:t>Umhlabuyalingana</a:t>
                      </a:r>
                      <a:r>
                        <a:rPr lang="en-US" sz="1100" b="1" dirty="0" smtClean="0">
                          <a:latin typeface="Arial" panose="020B0604020202020204" pitchFamily="34" charset="0"/>
                          <a:cs typeface="Arial" panose="020B0604020202020204" pitchFamily="34" charset="0"/>
                        </a:rPr>
                        <a:t> and surrounds (KwaZulu-Natal)</a:t>
                      </a:r>
                      <a:endParaRPr lang="en-ZA" sz="1100" b="1" dirty="0" smtClean="0">
                        <a:latin typeface="Arial" panose="020B0604020202020204" pitchFamily="34" charset="0"/>
                        <a:cs typeface="Arial" panose="020B0604020202020204" pitchFamily="34" charset="0"/>
                      </a:endParaRPr>
                    </a:p>
                    <a:p>
                      <a:r>
                        <a:rPr lang="en-ZA" sz="1100" b="1" baseline="0" dirty="0" smtClean="0">
                          <a:latin typeface="Arial" panose="020B0604020202020204" pitchFamily="34" charset="0"/>
                          <a:cs typeface="Arial" panose="020B0604020202020204" pitchFamily="34" charset="0"/>
                        </a:rPr>
                        <a:t>Node 3 - </a:t>
                      </a:r>
                      <a:r>
                        <a:rPr lang="en-US" sz="1100" b="1" dirty="0" smtClean="0">
                          <a:latin typeface="Arial" panose="020B0604020202020204" pitchFamily="34" charset="0"/>
                          <a:cs typeface="Arial" panose="020B0604020202020204" pitchFamily="34" charset="0"/>
                        </a:rPr>
                        <a:t>Port St Johns to Coffee Bay (Eastern Cape)</a:t>
                      </a:r>
                    </a:p>
                    <a:p>
                      <a:r>
                        <a:rPr lang="en-ZA" sz="1100" b="1" baseline="0" dirty="0" smtClean="0">
                          <a:latin typeface="Arial" panose="020B0604020202020204" pitchFamily="34" charset="0"/>
                          <a:cs typeface="Arial" panose="020B0604020202020204" pitchFamily="34" charset="0"/>
                        </a:rPr>
                        <a:t>Node 4 - </a:t>
                      </a:r>
                      <a:r>
                        <a:rPr lang="en-ZA" sz="1100" b="1" dirty="0" smtClean="0">
                          <a:latin typeface="Arial" panose="020B0604020202020204" pitchFamily="34" charset="0"/>
                          <a:cs typeface="Arial" panose="020B0604020202020204" pitchFamily="34" charset="0"/>
                        </a:rPr>
                        <a:t>East London, Port Elizabeth and surrounds (Eastern Cape)</a:t>
                      </a:r>
                    </a:p>
                    <a:p>
                      <a:r>
                        <a:rPr lang="en-ZA" sz="1100" b="1" baseline="0" dirty="0" smtClean="0">
                          <a:latin typeface="Arial" panose="020B0604020202020204" pitchFamily="34" charset="0"/>
                          <a:cs typeface="Arial" panose="020B0604020202020204" pitchFamily="34" charset="0"/>
                        </a:rPr>
                        <a:t>Node 5 - </a:t>
                      </a:r>
                      <a:r>
                        <a:rPr lang="en-ZA" sz="1100" b="1" dirty="0" smtClean="0">
                          <a:latin typeface="Arial" panose="020B0604020202020204" pitchFamily="34" charset="0"/>
                          <a:cs typeface="Arial" panose="020B0604020202020204" pitchFamily="34" charset="0"/>
                        </a:rPr>
                        <a:t>Cape Town and surrounds (Western Cape)</a:t>
                      </a:r>
                      <a:endParaRPr lang="en-ZA" sz="1100" b="1" baseline="0" dirty="0" smtClean="0">
                        <a:latin typeface="Arial" panose="020B0604020202020204" pitchFamily="34" charset="0"/>
                        <a:cs typeface="Arial" panose="020B0604020202020204" pitchFamily="34" charset="0"/>
                      </a:endParaRPr>
                    </a:p>
                    <a:p>
                      <a:r>
                        <a:rPr lang="en-ZA" sz="1100" b="1" baseline="0" dirty="0" smtClean="0">
                          <a:latin typeface="Arial" panose="020B0604020202020204" pitchFamily="34" charset="0"/>
                          <a:cs typeface="Arial" panose="020B0604020202020204" pitchFamily="34" charset="0"/>
                        </a:rPr>
                        <a:t>Node 6 –</a:t>
                      </a:r>
                      <a:r>
                        <a:rPr lang="en-ZA" sz="1100" b="1" dirty="0" smtClean="0">
                          <a:latin typeface="Arial" panose="020B0604020202020204" pitchFamily="34" charset="0"/>
                          <a:cs typeface="Arial" panose="020B0604020202020204" pitchFamily="34" charset="0"/>
                        </a:rPr>
                        <a:t>West Coast and surrounds (Northern Cape)</a:t>
                      </a:r>
                      <a:endParaRPr lang="en-ZA" sz="1100" b="1" dirty="0">
                        <a:latin typeface="Arial" panose="020B0604020202020204" pitchFamily="34" charset="0"/>
                        <a:cs typeface="Arial" panose="020B0604020202020204" pitchFamily="34" charset="0"/>
                      </a:endParaRPr>
                    </a:p>
                  </a:txBody>
                  <a:tcPr/>
                </a:tc>
                <a:tc>
                  <a:txBody>
                    <a:bodyPr/>
                    <a:lstStyle/>
                    <a:p>
                      <a:endParaRPr lang="en-ZA" sz="1100" b="1" dirty="0" smtClean="0">
                        <a:latin typeface="Arial" panose="020B0604020202020204" pitchFamily="34" charset="0"/>
                        <a:cs typeface="Arial" panose="020B0604020202020204" pitchFamily="34" charset="0"/>
                      </a:endParaRPr>
                    </a:p>
                    <a:p>
                      <a:r>
                        <a:rPr lang="en-ZA" sz="1100" b="1" dirty="0" smtClean="0">
                          <a:latin typeface="Arial" panose="020B0604020202020204" pitchFamily="34" charset="0"/>
                          <a:cs typeface="Arial" panose="020B0604020202020204" pitchFamily="34" charset="0"/>
                        </a:rPr>
                        <a:t>10 - 11</a:t>
                      </a:r>
                    </a:p>
                    <a:p>
                      <a:r>
                        <a:rPr lang="en-ZA" sz="1100" b="1" dirty="0" smtClean="0">
                          <a:latin typeface="Arial" panose="020B0604020202020204" pitchFamily="34" charset="0"/>
                          <a:cs typeface="Arial" panose="020B0604020202020204" pitchFamily="34" charset="0"/>
                        </a:rPr>
                        <a:t>12</a:t>
                      </a:r>
                    </a:p>
                    <a:p>
                      <a:r>
                        <a:rPr lang="en-ZA" sz="1100" b="1" dirty="0" smtClean="0">
                          <a:latin typeface="Arial" panose="020B0604020202020204" pitchFamily="34" charset="0"/>
                          <a:cs typeface="Arial" panose="020B0604020202020204" pitchFamily="34" charset="0"/>
                        </a:rPr>
                        <a:t>13 – 15</a:t>
                      </a:r>
                    </a:p>
                    <a:p>
                      <a:r>
                        <a:rPr lang="en-ZA" sz="1100" b="1" dirty="0" smtClean="0">
                          <a:latin typeface="Arial" panose="020B0604020202020204" pitchFamily="34" charset="0"/>
                          <a:cs typeface="Arial" panose="020B0604020202020204" pitchFamily="34" charset="0"/>
                        </a:rPr>
                        <a:t>16 -18</a:t>
                      </a:r>
                    </a:p>
                    <a:p>
                      <a:r>
                        <a:rPr lang="en-ZA" sz="1100" b="1" dirty="0" smtClean="0">
                          <a:latin typeface="Arial" panose="020B0604020202020204" pitchFamily="34" charset="0"/>
                          <a:cs typeface="Arial" panose="020B0604020202020204" pitchFamily="34" charset="0"/>
                        </a:rPr>
                        <a:t>19</a:t>
                      </a:r>
                      <a:r>
                        <a:rPr lang="en-ZA" sz="1100" b="1" baseline="0" dirty="0" smtClean="0">
                          <a:latin typeface="Arial" panose="020B0604020202020204" pitchFamily="34" charset="0"/>
                          <a:cs typeface="Arial" panose="020B0604020202020204" pitchFamily="34" charset="0"/>
                        </a:rPr>
                        <a:t> -21</a:t>
                      </a:r>
                    </a:p>
                    <a:p>
                      <a:r>
                        <a:rPr lang="en-ZA" sz="1100" b="1" baseline="0" dirty="0" smtClean="0">
                          <a:latin typeface="Arial" panose="020B0604020202020204" pitchFamily="34" charset="0"/>
                          <a:cs typeface="Arial" panose="020B0604020202020204" pitchFamily="34" charset="0"/>
                        </a:rPr>
                        <a:t>22 -23</a:t>
                      </a:r>
                      <a:endParaRPr lang="en-ZA"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9652547"/>
                  </a:ext>
                </a:extLst>
              </a:tr>
              <a:tr h="367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Cross Cutting initiatives</a:t>
                      </a:r>
                      <a:endParaRPr lang="en-ZA" sz="1100" b="1" dirty="0">
                        <a:latin typeface="Arial" panose="020B0604020202020204" pitchFamily="34" charset="0"/>
                        <a:cs typeface="Arial" panose="020B0604020202020204" pitchFamily="34" charset="0"/>
                      </a:endParaRPr>
                    </a:p>
                  </a:txBody>
                  <a:tcPr/>
                </a:tc>
                <a:tc>
                  <a:txBody>
                    <a:bodyPr/>
                    <a:lstStyle/>
                    <a:p>
                      <a:r>
                        <a:rPr lang="en-ZA" sz="1100" b="1" dirty="0" smtClean="0">
                          <a:latin typeface="Arial" panose="020B0604020202020204" pitchFamily="34" charset="0"/>
                          <a:cs typeface="Arial" panose="020B0604020202020204" pitchFamily="34" charset="0"/>
                        </a:rPr>
                        <a:t>24 – 29</a:t>
                      </a:r>
                      <a:endParaRPr lang="en-ZA"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37006979"/>
                  </a:ext>
                </a:extLst>
              </a:tr>
              <a:tr h="367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Major Infrastructure projects</a:t>
                      </a:r>
                      <a:endParaRPr lang="en-ZA" sz="1100" b="1" dirty="0">
                        <a:latin typeface="Arial" panose="020B0604020202020204" pitchFamily="34" charset="0"/>
                        <a:cs typeface="Arial" panose="020B0604020202020204" pitchFamily="34" charset="0"/>
                      </a:endParaRPr>
                    </a:p>
                  </a:txBody>
                  <a:tcPr/>
                </a:tc>
                <a:tc>
                  <a:txBody>
                    <a:bodyPr/>
                    <a:lstStyle/>
                    <a:p>
                      <a:r>
                        <a:rPr lang="en-ZA" sz="1100" b="1" dirty="0" smtClean="0">
                          <a:latin typeface="Arial" panose="020B0604020202020204" pitchFamily="34" charset="0"/>
                          <a:cs typeface="Arial" panose="020B0604020202020204" pitchFamily="34" charset="0"/>
                        </a:rPr>
                        <a:t>30- 31</a:t>
                      </a:r>
                      <a:endParaRPr lang="en-ZA"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9038535"/>
                  </a:ext>
                </a:extLst>
              </a:tr>
              <a:tr h="367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Institutional  and Operational Arrangements</a:t>
                      </a:r>
                      <a:endParaRPr lang="en-ZA" sz="1100" b="1" dirty="0">
                        <a:latin typeface="Arial" panose="020B0604020202020204" pitchFamily="34" charset="0"/>
                        <a:cs typeface="Arial" panose="020B0604020202020204" pitchFamily="34" charset="0"/>
                      </a:endParaRPr>
                    </a:p>
                  </a:txBody>
                  <a:tcPr/>
                </a:tc>
                <a:tc>
                  <a:txBody>
                    <a:bodyPr/>
                    <a:lstStyle/>
                    <a:p>
                      <a:r>
                        <a:rPr lang="en-ZA" sz="1100" b="1" dirty="0" smtClean="0">
                          <a:latin typeface="Arial" panose="020B0604020202020204" pitchFamily="34" charset="0"/>
                          <a:cs typeface="Arial" panose="020B0604020202020204" pitchFamily="34" charset="0"/>
                        </a:rPr>
                        <a:t>32 - 33</a:t>
                      </a:r>
                      <a:endParaRPr lang="en-ZA"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4556846"/>
                  </a:ext>
                </a:extLst>
              </a:tr>
              <a:tr h="12521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PROGRESS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Investment towards 2026 vision</a:t>
                      </a:r>
                    </a:p>
                    <a:p>
                      <a:pPr marL="0" marR="0" indent="0" algn="l" defTabSz="914400" rtl="0" eaLnBrk="1" fontAlgn="auto" latinLnBrk="0" hangingPunct="1">
                        <a:lnSpc>
                          <a:spcPct val="100000"/>
                        </a:lnSpc>
                        <a:spcBef>
                          <a:spcPts val="0"/>
                        </a:spcBef>
                        <a:spcAft>
                          <a:spcPts val="0"/>
                        </a:spcAft>
                        <a:buClrTx/>
                        <a:buSzTx/>
                        <a:buFontTx/>
                        <a:buNone/>
                        <a:tabLst/>
                        <a:defRPr/>
                      </a:pPr>
                      <a:r>
                        <a:rPr lang="en-ZA" sz="1100" b="1" dirty="0" smtClean="0">
                          <a:latin typeface="Arial" panose="020B0604020202020204" pitchFamily="34" charset="0"/>
                          <a:cs typeface="Arial" panose="020B0604020202020204" pitchFamily="34" charset="0"/>
                        </a:rPr>
                        <a:t>2018/19 projects, implemented in partnership with government entities</a:t>
                      </a:r>
                    </a:p>
                    <a:p>
                      <a:pPr marL="0" marR="0" indent="0" algn="l" defTabSz="914400" rtl="0" eaLnBrk="1" fontAlgn="auto" latinLnBrk="0" hangingPunct="1">
                        <a:lnSpc>
                          <a:spcPct val="100000"/>
                        </a:lnSpc>
                        <a:spcBef>
                          <a:spcPts val="0"/>
                        </a:spcBef>
                        <a:spcAft>
                          <a:spcPts val="0"/>
                        </a:spcAft>
                        <a:buClrTx/>
                        <a:buSzTx/>
                        <a:buFontTx/>
                        <a:buNone/>
                        <a:tabLst/>
                        <a:defRPr/>
                      </a:pPr>
                      <a:r>
                        <a:rPr lang="en-ZA" sz="1100" b="1" dirty="0" smtClean="0">
                          <a:latin typeface="Arial" panose="020B0604020202020204" pitchFamily="34" charset="0"/>
                          <a:cs typeface="Arial" panose="020B0604020202020204" pitchFamily="34" charset="0"/>
                        </a:rPr>
                        <a:t>Community Projects</a:t>
                      </a:r>
                    </a:p>
                    <a:p>
                      <a:pPr marL="0" marR="0" indent="0" algn="l" defTabSz="914400" rtl="0" eaLnBrk="1" fontAlgn="auto" latinLnBrk="0" hangingPunct="1">
                        <a:lnSpc>
                          <a:spcPct val="100000"/>
                        </a:lnSpc>
                        <a:spcBef>
                          <a:spcPts val="0"/>
                        </a:spcBef>
                        <a:spcAft>
                          <a:spcPts val="0"/>
                        </a:spcAft>
                        <a:buClrTx/>
                        <a:buSzTx/>
                        <a:buFontTx/>
                        <a:buNone/>
                        <a:tabLst/>
                        <a:defRPr/>
                      </a:pPr>
                      <a:r>
                        <a:rPr lang="en-ZA" sz="1100" b="1" dirty="0" smtClean="0">
                          <a:latin typeface="Arial" panose="020B0604020202020204" pitchFamily="34" charset="0"/>
                          <a:cs typeface="Arial" panose="020B0604020202020204" pitchFamily="34" charset="0"/>
                        </a:rPr>
                        <a:t>Infrastructure Projects</a:t>
                      </a:r>
                      <a:r>
                        <a:rPr lang="en-ZA" sz="1100" b="1" baseline="0" dirty="0" smtClean="0">
                          <a:latin typeface="Arial" panose="020B0604020202020204" pitchFamily="34" charset="0"/>
                          <a:cs typeface="Arial" panose="020B0604020202020204" pitchFamily="34" charset="0"/>
                        </a:rPr>
                        <a:t> and Events</a:t>
                      </a:r>
                    </a:p>
                    <a:p>
                      <a:pPr marL="0" marR="0" indent="0" algn="l" defTabSz="914400" rtl="0" eaLnBrk="1" fontAlgn="auto" latinLnBrk="0" hangingPunct="1">
                        <a:lnSpc>
                          <a:spcPct val="100000"/>
                        </a:lnSpc>
                        <a:spcBef>
                          <a:spcPts val="0"/>
                        </a:spcBef>
                        <a:spcAft>
                          <a:spcPts val="0"/>
                        </a:spcAft>
                        <a:buClrTx/>
                        <a:buSzTx/>
                        <a:buFontTx/>
                        <a:buNone/>
                        <a:tabLst/>
                        <a:defRPr/>
                      </a:pPr>
                      <a:r>
                        <a:rPr lang="en-ZA" sz="1100" b="1" baseline="0" dirty="0" smtClean="0">
                          <a:latin typeface="Arial" panose="020B0604020202020204" pitchFamily="34" charset="0"/>
                          <a:cs typeface="Arial" panose="020B0604020202020204" pitchFamily="34" charset="0"/>
                        </a:rPr>
                        <a:t>Regulations and Research</a:t>
                      </a:r>
                    </a:p>
                    <a:p>
                      <a:pPr marL="0" marR="0" indent="0" algn="l" defTabSz="914400" rtl="0" eaLnBrk="1" fontAlgn="auto" latinLnBrk="0" hangingPunct="1">
                        <a:lnSpc>
                          <a:spcPct val="100000"/>
                        </a:lnSpc>
                        <a:spcBef>
                          <a:spcPts val="0"/>
                        </a:spcBef>
                        <a:spcAft>
                          <a:spcPts val="0"/>
                        </a:spcAft>
                        <a:buClrTx/>
                        <a:buSzTx/>
                        <a:buFontTx/>
                        <a:buNone/>
                        <a:tabLst/>
                        <a:defRPr/>
                      </a:pPr>
                      <a:r>
                        <a:rPr lang="en-ZA" sz="1100" b="1" baseline="0" dirty="0" smtClean="0">
                          <a:latin typeface="Arial" panose="020B0604020202020204" pitchFamily="34" charset="0"/>
                          <a:cs typeface="Arial" panose="020B0604020202020204" pitchFamily="34" charset="0"/>
                        </a:rPr>
                        <a:t>Development of the Indi-Atlantic Route – an example of a node</a:t>
                      </a:r>
                      <a:endParaRPr lang="en-ZA" sz="1100" b="1" dirty="0">
                        <a:latin typeface="Arial" panose="020B0604020202020204" pitchFamily="34" charset="0"/>
                        <a:cs typeface="Arial" panose="020B0604020202020204" pitchFamily="34" charset="0"/>
                      </a:endParaRPr>
                    </a:p>
                  </a:txBody>
                  <a:tcPr/>
                </a:tc>
                <a:tc>
                  <a:txBody>
                    <a:bodyPr/>
                    <a:lstStyle/>
                    <a:p>
                      <a:endParaRPr lang="en-ZA" sz="1100" b="1" dirty="0" smtClean="0">
                        <a:latin typeface="Arial" panose="020B0604020202020204" pitchFamily="34" charset="0"/>
                        <a:cs typeface="Arial" panose="020B0604020202020204" pitchFamily="34" charset="0"/>
                      </a:endParaRPr>
                    </a:p>
                    <a:p>
                      <a:r>
                        <a:rPr lang="en-ZA" sz="1100" b="1" dirty="0" smtClean="0">
                          <a:latin typeface="Arial" panose="020B0604020202020204" pitchFamily="34" charset="0"/>
                          <a:cs typeface="Arial" panose="020B0604020202020204" pitchFamily="34" charset="0"/>
                        </a:rPr>
                        <a:t>34</a:t>
                      </a:r>
                    </a:p>
                    <a:p>
                      <a:r>
                        <a:rPr lang="en-ZA" sz="1100" b="1" dirty="0" smtClean="0">
                          <a:latin typeface="Arial" panose="020B0604020202020204" pitchFamily="34" charset="0"/>
                          <a:cs typeface="Arial" panose="020B0604020202020204" pitchFamily="34" charset="0"/>
                        </a:rPr>
                        <a:t>35</a:t>
                      </a:r>
                    </a:p>
                    <a:p>
                      <a:r>
                        <a:rPr lang="en-ZA" sz="1100" b="1" dirty="0" smtClean="0">
                          <a:latin typeface="Arial" panose="020B0604020202020204" pitchFamily="34" charset="0"/>
                          <a:cs typeface="Arial" panose="020B0604020202020204" pitchFamily="34" charset="0"/>
                        </a:rPr>
                        <a:t>36</a:t>
                      </a:r>
                    </a:p>
                    <a:p>
                      <a:r>
                        <a:rPr lang="en-ZA" sz="1100" b="1" dirty="0" smtClean="0">
                          <a:latin typeface="Arial" panose="020B0604020202020204" pitchFamily="34" charset="0"/>
                          <a:cs typeface="Arial" panose="020B0604020202020204" pitchFamily="34" charset="0"/>
                        </a:rPr>
                        <a:t>37</a:t>
                      </a:r>
                    </a:p>
                    <a:p>
                      <a:r>
                        <a:rPr lang="en-ZA" sz="1100" b="1" dirty="0" smtClean="0">
                          <a:latin typeface="Arial" panose="020B0604020202020204" pitchFamily="34" charset="0"/>
                          <a:cs typeface="Arial" panose="020B0604020202020204" pitchFamily="34" charset="0"/>
                        </a:rPr>
                        <a:t>38</a:t>
                      </a:r>
                    </a:p>
                    <a:p>
                      <a:r>
                        <a:rPr lang="en-ZA" sz="1100" b="1" dirty="0" smtClean="0">
                          <a:latin typeface="Arial" panose="020B0604020202020204" pitchFamily="34" charset="0"/>
                          <a:cs typeface="Arial" panose="020B0604020202020204" pitchFamily="34" charset="0"/>
                        </a:rPr>
                        <a:t>39 - 45</a:t>
                      </a:r>
                      <a:endParaRPr lang="en-ZA"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4486961"/>
                  </a:ext>
                </a:extLst>
              </a:tr>
              <a:tr h="367092">
                <a:tc>
                  <a:txBody>
                    <a:bodyPr/>
                    <a:lstStyle/>
                    <a:p>
                      <a:r>
                        <a:rPr lang="en-ZA" sz="1100" b="1" dirty="0" smtClean="0">
                          <a:latin typeface="Arial" panose="020B0604020202020204" pitchFamily="34" charset="0"/>
                          <a:cs typeface="Arial" panose="020B0604020202020204" pitchFamily="34" charset="0"/>
                        </a:rPr>
                        <a:t>Concluding Remarks</a:t>
                      </a:r>
                      <a:endParaRPr lang="en-ZA" sz="1100" b="1" dirty="0">
                        <a:latin typeface="Arial" panose="020B0604020202020204" pitchFamily="34" charset="0"/>
                        <a:cs typeface="Arial" panose="020B0604020202020204" pitchFamily="34" charset="0"/>
                      </a:endParaRPr>
                    </a:p>
                  </a:txBody>
                  <a:tcPr/>
                </a:tc>
                <a:tc>
                  <a:txBody>
                    <a:bodyPr/>
                    <a:lstStyle/>
                    <a:p>
                      <a:r>
                        <a:rPr lang="en-ZA" sz="1100" b="1" dirty="0" smtClean="0">
                          <a:latin typeface="Arial" panose="020B0604020202020204" pitchFamily="34" charset="0"/>
                          <a:cs typeface="Arial" panose="020B0604020202020204" pitchFamily="34" charset="0"/>
                        </a:rPr>
                        <a:t>46</a:t>
                      </a:r>
                      <a:endParaRPr lang="en-ZA"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5529060"/>
                  </a:ext>
                </a:extLst>
              </a:tr>
              <a:tr h="367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Acronyms</a:t>
                      </a:r>
                      <a:endParaRPr lang="en-ZA" sz="1100" b="1" dirty="0">
                        <a:latin typeface="Arial" panose="020B0604020202020204" pitchFamily="34" charset="0"/>
                        <a:cs typeface="Arial" panose="020B0604020202020204" pitchFamily="34" charset="0"/>
                      </a:endParaRPr>
                    </a:p>
                  </a:txBody>
                  <a:tcPr/>
                </a:tc>
                <a:tc>
                  <a:txBody>
                    <a:bodyPr/>
                    <a:lstStyle/>
                    <a:p>
                      <a:r>
                        <a:rPr lang="en-ZA" sz="1100" b="1" dirty="0" smtClean="0">
                          <a:latin typeface="Arial" panose="020B0604020202020204" pitchFamily="34" charset="0"/>
                          <a:cs typeface="Arial" panose="020B0604020202020204" pitchFamily="34" charset="0"/>
                        </a:rPr>
                        <a:t>47</a:t>
                      </a:r>
                      <a:endParaRPr lang="en-ZA"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519449"/>
                  </a:ext>
                </a:extLst>
              </a:tr>
            </a:tbl>
          </a:graphicData>
        </a:graphic>
      </p:graphicFrame>
    </p:spTree>
    <p:extLst>
      <p:ext uri="{BB962C8B-B14F-4D97-AF65-F5344CB8AC3E}">
        <p14:creationId xmlns:p14="http://schemas.microsoft.com/office/powerpoint/2010/main" val="1783257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20</a:t>
            </a:fld>
            <a:endParaRPr lang="en-ZA" sz="9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59990777"/>
              </p:ext>
            </p:extLst>
          </p:nvPr>
        </p:nvGraphicFramePr>
        <p:xfrm>
          <a:off x="217714" y="222070"/>
          <a:ext cx="8817798" cy="5627963"/>
        </p:xfrm>
        <a:graphic>
          <a:graphicData uri="http://schemas.openxmlformats.org/drawingml/2006/table">
            <a:tbl>
              <a:tblPr firstRow="1" firstCol="1" bandRow="1">
                <a:tableStyleId>{8A107856-5554-42FB-B03E-39F5DBC370BA}</a:tableStyleId>
              </a:tblPr>
              <a:tblGrid>
                <a:gridCol w="3098923">
                  <a:extLst>
                    <a:ext uri="{9D8B030D-6E8A-4147-A177-3AD203B41FA5}">
                      <a16:colId xmlns:a16="http://schemas.microsoft.com/office/drawing/2014/main" val="1547372909"/>
                    </a:ext>
                  </a:extLst>
                </a:gridCol>
                <a:gridCol w="5718875">
                  <a:extLst>
                    <a:ext uri="{9D8B030D-6E8A-4147-A177-3AD203B41FA5}">
                      <a16:colId xmlns:a16="http://schemas.microsoft.com/office/drawing/2014/main" val="1238281145"/>
                    </a:ext>
                  </a:extLst>
                </a:gridCol>
              </a:tblGrid>
              <a:tr h="500355">
                <a:tc gridSpan="2">
                  <a:txBody>
                    <a:bodyPr/>
                    <a:lstStyle/>
                    <a:p>
                      <a:pPr algn="ctr">
                        <a:spcAft>
                          <a:spcPts val="0"/>
                        </a:spcAft>
                      </a:pPr>
                      <a:r>
                        <a:rPr lang="en-ZA" sz="2000" dirty="0">
                          <a:effectLst/>
                        </a:rPr>
                        <a:t>Province: Western Cape</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3829808395"/>
                  </a:ext>
                </a:extLst>
              </a:tr>
              <a:tr h="500355">
                <a:tc gridSpan="2">
                  <a:txBody>
                    <a:bodyPr/>
                    <a:lstStyle/>
                    <a:p>
                      <a:pPr algn="ctr">
                        <a:spcAft>
                          <a:spcPts val="0"/>
                        </a:spcAft>
                      </a:pPr>
                      <a:r>
                        <a:rPr lang="en-ZA" sz="2000" dirty="0">
                          <a:effectLst/>
                        </a:rPr>
                        <a:t>Node 5: Cape Town and surrounds</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2529233214"/>
                  </a:ext>
                </a:extLst>
              </a:tr>
              <a:tr h="54796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2000" dirty="0" smtClean="0">
                          <a:effectLst/>
                        </a:rPr>
                        <a:t>INITIATIVE</a:t>
                      </a:r>
                    </a:p>
                    <a:p>
                      <a:pPr algn="just">
                        <a:spcAft>
                          <a:spcPts val="0"/>
                        </a:spcAft>
                      </a:pPr>
                      <a:endParaRPr lang="en-ZA" sz="2000" b="0" dirty="0">
                        <a:solidFill>
                          <a:schemeClr val="tx1"/>
                        </a:solidFill>
                        <a:effectLst/>
                        <a:latin typeface="Arial" panose="020B0604020202020204" pitchFamily="34" charset="0"/>
                        <a:cs typeface="Arial" panose="020B0604020202020204" pitchFamily="34" charset="0"/>
                      </a:endParaRPr>
                    </a:p>
                  </a:txBody>
                  <a:tcPr marT="0" marB="0"/>
                </a:tc>
                <a:tc>
                  <a:txBody>
                    <a:bodyPr/>
                    <a:lstStyle/>
                    <a:p>
                      <a:pPr marL="0" marR="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2000" dirty="0" smtClean="0">
                          <a:effectLst/>
                        </a:rPr>
                        <a:t>OPPORTUNITY</a:t>
                      </a:r>
                      <a:endParaRPr lang="en-ZA" sz="2000" dirty="0" smtClean="0">
                        <a:solidFill>
                          <a:schemeClr val="tx1"/>
                        </a:solidFill>
                        <a:effectLst/>
                        <a:latin typeface="Arial" panose="020B0604020202020204" pitchFamily="34" charset="0"/>
                        <a:cs typeface="Arial" panose="020B0604020202020204" pitchFamily="34" charset="0"/>
                      </a:endParaRPr>
                    </a:p>
                  </a:txBody>
                  <a:tcPr marT="0" marB="0"/>
                </a:tc>
                <a:extLst>
                  <a:ext uri="{0D108BD9-81ED-4DB2-BD59-A6C34878D82A}">
                    <a16:rowId xmlns:a16="http://schemas.microsoft.com/office/drawing/2014/main" val="1350493834"/>
                  </a:ext>
                </a:extLst>
              </a:tr>
              <a:tr h="2016234">
                <a:tc>
                  <a:txBody>
                    <a:bodyPr/>
                    <a:lstStyle/>
                    <a:p>
                      <a:pPr marL="0" indent="0" algn="just">
                        <a:lnSpc>
                          <a:spcPct val="107000"/>
                        </a:lnSpc>
                        <a:spcAft>
                          <a:spcPts val="0"/>
                        </a:spcAft>
                        <a:buFont typeface="Arial" panose="020B0604020202020204" pitchFamily="34" charset="0"/>
                        <a:buNone/>
                      </a:pPr>
                      <a:r>
                        <a:rPr lang="en-ZA" sz="2000" dirty="0" smtClean="0">
                          <a:effectLst/>
                        </a:rPr>
                        <a:t>N5.4: </a:t>
                      </a:r>
                      <a:r>
                        <a:rPr lang="en-ZA" sz="2000" dirty="0" err="1" smtClean="0">
                          <a:effectLst/>
                        </a:rPr>
                        <a:t>Khayelitsha</a:t>
                      </a:r>
                      <a:r>
                        <a:rPr lang="en-ZA" sz="2000" dirty="0" smtClean="0">
                          <a:effectLst/>
                        </a:rPr>
                        <a:t> Look Out Hill</a:t>
                      </a:r>
                      <a:endParaRPr lang="en-ZA" sz="2000" b="1" dirty="0">
                        <a:solidFill>
                          <a:schemeClr val="bg1"/>
                        </a:solidFill>
                        <a:effectLst/>
                        <a:latin typeface="+mn-lt"/>
                        <a:ea typeface="Calibri" panose="020F0502020204030204" pitchFamily="34" charset="0"/>
                        <a:cs typeface="Arial" panose="020B0604020202020204" pitchFamily="34" charset="0"/>
                      </a:endParaRPr>
                    </a:p>
                  </a:txBody>
                  <a:tcPr marT="0" marB="0"/>
                </a:tc>
                <a:tc>
                  <a:txBody>
                    <a:bodyPr/>
                    <a:lstStyle/>
                    <a:p>
                      <a:pPr marL="285750" lvl="0" indent="-285750">
                        <a:buFont typeface="Arial" panose="020B0604020202020204" pitchFamily="34" charset="0"/>
                        <a:buChar char="•"/>
                      </a:pPr>
                      <a:r>
                        <a:rPr lang="en-GB" sz="2000" kern="1200" dirty="0" smtClean="0">
                          <a:effectLst/>
                        </a:rPr>
                        <a:t>Diversified and enhanced tourism product offerings</a:t>
                      </a:r>
                      <a:r>
                        <a:rPr lang="en-US" sz="2000" kern="1200" dirty="0" smtClean="0">
                          <a:effectLst/>
                        </a:rPr>
                        <a:t> </a:t>
                      </a:r>
                    </a:p>
                    <a:p>
                      <a:pPr marL="285750" lvl="0" indent="-285750">
                        <a:buFont typeface="Arial" panose="020B0604020202020204" pitchFamily="34" charset="0"/>
                        <a:buChar char="•"/>
                      </a:pPr>
                      <a:r>
                        <a:rPr lang="en-US" sz="2000" kern="1200" dirty="0" smtClean="0">
                          <a:effectLst/>
                        </a:rPr>
                        <a:t>Quality</a:t>
                      </a:r>
                      <a:r>
                        <a:rPr lang="en-ZA" sz="2000" kern="1200" dirty="0" smtClean="0">
                          <a:effectLst/>
                        </a:rPr>
                        <a:t> visitor experience </a:t>
                      </a:r>
                    </a:p>
                    <a:p>
                      <a:pPr marL="285750" lvl="0" indent="-285750">
                        <a:buFont typeface="Arial" panose="020B0604020202020204" pitchFamily="34" charset="0"/>
                        <a:buChar char="•"/>
                      </a:pPr>
                      <a:r>
                        <a:rPr lang="en-ZA" sz="2000" kern="1200" dirty="0" smtClean="0">
                          <a:effectLst/>
                        </a:rPr>
                        <a:t>Customer satisfaction and inspire repeat visitation </a:t>
                      </a:r>
                    </a:p>
                    <a:p>
                      <a:pPr marL="285750" lvl="0" indent="-285750">
                        <a:buFont typeface="Arial" panose="020B0604020202020204" pitchFamily="34" charset="0"/>
                        <a:buChar char="•"/>
                      </a:pPr>
                      <a:r>
                        <a:rPr lang="en-ZA" sz="2000" kern="1200" dirty="0" smtClean="0">
                          <a:effectLst/>
                        </a:rPr>
                        <a:t>Infrastructure development, maintenance and enhancement</a:t>
                      </a:r>
                      <a:endParaRPr lang="en-ZA" sz="2000" i="0" kern="1200" dirty="0" smtClean="0">
                        <a:solidFill>
                          <a:schemeClr val="tx1"/>
                        </a:solidFill>
                        <a:effectLst/>
                        <a:latin typeface="+mn-lt"/>
                        <a:ea typeface="+mn-ea"/>
                        <a:cs typeface="+mn-cs"/>
                      </a:endParaRPr>
                    </a:p>
                  </a:txBody>
                  <a:tcPr marT="0" marB="0"/>
                </a:tc>
                <a:extLst>
                  <a:ext uri="{0D108BD9-81ED-4DB2-BD59-A6C34878D82A}">
                    <a16:rowId xmlns:a16="http://schemas.microsoft.com/office/drawing/2014/main" val="3640145361"/>
                  </a:ext>
                </a:extLst>
              </a:tr>
              <a:tr h="2001419">
                <a:tc>
                  <a:txBody>
                    <a:bodyPr/>
                    <a:lstStyle/>
                    <a:p>
                      <a:pPr marL="0" indent="0" algn="just">
                        <a:lnSpc>
                          <a:spcPct val="107000"/>
                        </a:lnSpc>
                        <a:spcAft>
                          <a:spcPts val="0"/>
                        </a:spcAft>
                        <a:buFont typeface="Arial" panose="020B0604020202020204" pitchFamily="34" charset="0"/>
                        <a:buNone/>
                      </a:pPr>
                      <a:r>
                        <a:rPr lang="en-ZA" sz="2000" dirty="0" smtClean="0">
                          <a:effectLst/>
                        </a:rPr>
                        <a:t>N5.5: </a:t>
                      </a:r>
                      <a:r>
                        <a:rPr lang="en-ZA" sz="2000" dirty="0" err="1" smtClean="0">
                          <a:effectLst/>
                        </a:rPr>
                        <a:t>Monwabisi</a:t>
                      </a:r>
                      <a:r>
                        <a:rPr lang="en-ZA" sz="2000" baseline="0" dirty="0" smtClean="0">
                          <a:effectLst/>
                        </a:rPr>
                        <a:t> Beach </a:t>
                      </a:r>
                      <a:endParaRPr lang="en-ZA" sz="2000" b="1" dirty="0">
                        <a:solidFill>
                          <a:schemeClr val="bg1"/>
                        </a:solidFill>
                        <a:effectLst/>
                        <a:latin typeface="+mn-lt"/>
                        <a:ea typeface="Calibri" panose="020F0502020204030204" pitchFamily="34" charset="0"/>
                        <a:cs typeface="Arial" panose="020B0604020202020204" pitchFamily="34" charset="0"/>
                      </a:endParaRPr>
                    </a:p>
                  </a:txBody>
                  <a:tcPr marT="0" marB="0"/>
                </a:tc>
                <a:tc>
                  <a:txBody>
                    <a:bodyPr/>
                    <a:lstStyle/>
                    <a:p>
                      <a:pPr marL="285750" lvl="0" indent="-285750">
                        <a:buFont typeface="Arial" panose="020B0604020202020204" pitchFamily="34" charset="0"/>
                        <a:buChar char="•"/>
                      </a:pPr>
                      <a:r>
                        <a:rPr lang="en-GB" sz="2000" kern="1200" dirty="0" smtClean="0">
                          <a:effectLst/>
                        </a:rPr>
                        <a:t>Diversified and enhanced tourism product offerings</a:t>
                      </a:r>
                      <a:r>
                        <a:rPr lang="en-US" sz="2000" kern="1200" dirty="0" smtClean="0">
                          <a:effectLst/>
                        </a:rPr>
                        <a:t> </a:t>
                      </a:r>
                    </a:p>
                    <a:p>
                      <a:pPr marL="285750" lvl="0" indent="-285750">
                        <a:buFont typeface="Arial" panose="020B0604020202020204" pitchFamily="34" charset="0"/>
                        <a:buChar char="•"/>
                      </a:pPr>
                      <a:r>
                        <a:rPr lang="en-US" sz="2000" kern="1200" dirty="0" smtClean="0">
                          <a:effectLst/>
                        </a:rPr>
                        <a:t>Quality</a:t>
                      </a:r>
                      <a:r>
                        <a:rPr lang="en-ZA" sz="2000" kern="1200" dirty="0" smtClean="0">
                          <a:effectLst/>
                        </a:rPr>
                        <a:t> visitor experience </a:t>
                      </a:r>
                    </a:p>
                    <a:p>
                      <a:pPr marL="285750" lvl="0" indent="-285750">
                        <a:buFont typeface="Arial" panose="020B0604020202020204" pitchFamily="34" charset="0"/>
                        <a:buChar char="•"/>
                      </a:pPr>
                      <a:r>
                        <a:rPr lang="en-ZA" sz="2000" kern="1200" dirty="0" smtClean="0">
                          <a:effectLst/>
                        </a:rPr>
                        <a:t>Customer satisfaction and inspire repeat visitation </a:t>
                      </a:r>
                    </a:p>
                    <a:p>
                      <a:pPr marL="285750" lvl="0" indent="-285750">
                        <a:buFont typeface="Arial" panose="020B0604020202020204" pitchFamily="34" charset="0"/>
                        <a:buChar char="•"/>
                      </a:pPr>
                      <a:r>
                        <a:rPr lang="en-ZA" sz="2000" kern="1200" dirty="0" smtClean="0">
                          <a:effectLst/>
                        </a:rPr>
                        <a:t>Infrastructure development, maintenance and enhancement</a:t>
                      </a:r>
                      <a:endParaRPr lang="en-ZA" sz="2000" i="0" kern="1200" dirty="0" smtClean="0">
                        <a:solidFill>
                          <a:schemeClr val="tx1"/>
                        </a:solidFill>
                        <a:effectLst/>
                        <a:latin typeface="+mn-lt"/>
                        <a:ea typeface="+mn-ea"/>
                        <a:cs typeface="+mn-cs"/>
                      </a:endParaRPr>
                    </a:p>
                  </a:txBody>
                  <a:tcPr marT="0" marB="0"/>
                </a:tc>
                <a:extLst>
                  <a:ext uri="{0D108BD9-81ED-4DB2-BD59-A6C34878D82A}">
                    <a16:rowId xmlns:a16="http://schemas.microsoft.com/office/drawing/2014/main" val="2192188627"/>
                  </a:ext>
                </a:extLst>
              </a:tr>
            </a:tbl>
          </a:graphicData>
        </a:graphic>
      </p:graphicFrame>
    </p:spTree>
    <p:extLst>
      <p:ext uri="{BB962C8B-B14F-4D97-AF65-F5344CB8AC3E}">
        <p14:creationId xmlns:p14="http://schemas.microsoft.com/office/powerpoint/2010/main" val="25806489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21</a:t>
            </a:fld>
            <a:endParaRPr lang="en-ZA" sz="9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09963648"/>
              </p:ext>
            </p:extLst>
          </p:nvPr>
        </p:nvGraphicFramePr>
        <p:xfrm>
          <a:off x="0" y="1"/>
          <a:ext cx="9143999" cy="6431121"/>
        </p:xfrm>
        <a:graphic>
          <a:graphicData uri="http://schemas.openxmlformats.org/drawingml/2006/table">
            <a:tbl>
              <a:tblPr firstRow="1" firstCol="1" bandRow="1">
                <a:tableStyleId>{8A107856-5554-42FB-B03E-39F5DBC370BA}</a:tableStyleId>
              </a:tblPr>
              <a:tblGrid>
                <a:gridCol w="4572000">
                  <a:extLst>
                    <a:ext uri="{9D8B030D-6E8A-4147-A177-3AD203B41FA5}">
                      <a16:colId xmlns:a16="http://schemas.microsoft.com/office/drawing/2014/main" val="1547372909"/>
                    </a:ext>
                  </a:extLst>
                </a:gridCol>
                <a:gridCol w="4571999">
                  <a:extLst>
                    <a:ext uri="{9D8B030D-6E8A-4147-A177-3AD203B41FA5}">
                      <a16:colId xmlns:a16="http://schemas.microsoft.com/office/drawing/2014/main" val="1238281145"/>
                    </a:ext>
                  </a:extLst>
                </a:gridCol>
              </a:tblGrid>
              <a:tr h="340423">
                <a:tc gridSpan="2">
                  <a:txBody>
                    <a:bodyPr/>
                    <a:lstStyle/>
                    <a:p>
                      <a:pPr algn="ctr">
                        <a:spcAft>
                          <a:spcPts val="0"/>
                        </a:spcAft>
                      </a:pPr>
                      <a:r>
                        <a:rPr lang="en-ZA" sz="2000" dirty="0">
                          <a:effectLst/>
                        </a:rPr>
                        <a:t>Province: Western Cape</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3829808395"/>
                  </a:ext>
                </a:extLst>
              </a:tr>
              <a:tr h="297828">
                <a:tc gridSpan="2">
                  <a:txBody>
                    <a:bodyPr/>
                    <a:lstStyle/>
                    <a:p>
                      <a:pPr algn="ctr">
                        <a:spcAft>
                          <a:spcPts val="0"/>
                        </a:spcAft>
                      </a:pPr>
                      <a:r>
                        <a:rPr lang="en-ZA" sz="2000" dirty="0">
                          <a:effectLst/>
                        </a:rPr>
                        <a:t>Node 5: Cape Town and surrounds</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2529233214"/>
                  </a:ext>
                </a:extLst>
              </a:tr>
              <a:tr h="32614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2000" dirty="0" smtClean="0">
                          <a:effectLst/>
                        </a:rPr>
                        <a:t>INITIATIVE</a:t>
                      </a:r>
                      <a:endParaRPr lang="en-ZA" sz="2000" b="0" dirty="0">
                        <a:solidFill>
                          <a:schemeClr val="tx1"/>
                        </a:solidFill>
                        <a:effectLst/>
                        <a:latin typeface="Arial" panose="020B0604020202020204" pitchFamily="34" charset="0"/>
                        <a:cs typeface="Arial" panose="020B0604020202020204" pitchFamily="34" charset="0"/>
                      </a:endParaRPr>
                    </a:p>
                  </a:txBody>
                  <a:tcPr marT="0" marB="0"/>
                </a:tc>
                <a:tc>
                  <a:txBody>
                    <a:bodyPr/>
                    <a:lstStyle/>
                    <a:p>
                      <a:pPr marL="0" marR="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1600" dirty="0" smtClean="0">
                          <a:effectLst/>
                        </a:rPr>
                        <a:t>OPPORTUNITY</a:t>
                      </a:r>
                    </a:p>
                  </a:txBody>
                  <a:tcPr marT="0" marB="0"/>
                </a:tc>
                <a:extLst>
                  <a:ext uri="{0D108BD9-81ED-4DB2-BD59-A6C34878D82A}">
                    <a16:rowId xmlns:a16="http://schemas.microsoft.com/office/drawing/2014/main" val="3272809127"/>
                  </a:ext>
                </a:extLst>
              </a:tr>
              <a:tr h="2193816">
                <a:tc>
                  <a:txBody>
                    <a:bodyPr/>
                    <a:lstStyle/>
                    <a:p>
                      <a:pPr algn="just">
                        <a:spcAft>
                          <a:spcPts val="0"/>
                        </a:spcAft>
                      </a:pPr>
                      <a:r>
                        <a:rPr lang="en-US" sz="2000" dirty="0" smtClean="0">
                          <a:effectLst/>
                        </a:rPr>
                        <a:t>N5.6: </a:t>
                      </a:r>
                      <a:r>
                        <a:rPr lang="en-US" sz="2000" dirty="0">
                          <a:effectLst/>
                        </a:rPr>
                        <a:t>Boat Based Whale Watching:</a:t>
                      </a:r>
                      <a:endParaRPr lang="en-ZA" sz="2000" dirty="0">
                        <a:effectLst/>
                      </a:endParaRPr>
                    </a:p>
                    <a:p>
                      <a:pPr marL="285750" indent="-285750" algn="just">
                        <a:lnSpc>
                          <a:spcPct val="107000"/>
                        </a:lnSpc>
                        <a:spcAft>
                          <a:spcPts val="0"/>
                        </a:spcAft>
                        <a:buFont typeface="Arial" panose="020B0604020202020204" pitchFamily="34" charset="0"/>
                        <a:buChar char="•"/>
                      </a:pPr>
                      <a:r>
                        <a:rPr lang="en-US" sz="2000" dirty="0">
                          <a:effectLst/>
                        </a:rPr>
                        <a:t>Cape Town, </a:t>
                      </a:r>
                      <a:r>
                        <a:rPr lang="en-US" sz="2000" dirty="0" err="1">
                          <a:effectLst/>
                        </a:rPr>
                        <a:t>Hout</a:t>
                      </a:r>
                      <a:r>
                        <a:rPr lang="en-US" sz="2000" dirty="0">
                          <a:effectLst/>
                        </a:rPr>
                        <a:t> Bay, </a:t>
                      </a:r>
                      <a:r>
                        <a:rPr lang="en-US" sz="2000" dirty="0" err="1">
                          <a:effectLst/>
                        </a:rPr>
                        <a:t>Kleinbaai</a:t>
                      </a:r>
                      <a:r>
                        <a:rPr lang="en-US" sz="2000" dirty="0">
                          <a:effectLst/>
                        </a:rPr>
                        <a:t>, </a:t>
                      </a:r>
                      <a:r>
                        <a:rPr lang="en-US" sz="2000" dirty="0" err="1">
                          <a:effectLst/>
                        </a:rPr>
                        <a:t>Gansbaai</a:t>
                      </a:r>
                      <a:r>
                        <a:rPr lang="en-US" sz="2000" dirty="0">
                          <a:effectLst/>
                        </a:rPr>
                        <a:t>, </a:t>
                      </a:r>
                      <a:r>
                        <a:rPr lang="en-US" sz="2000" dirty="0" err="1">
                          <a:effectLst/>
                        </a:rPr>
                        <a:t>Amiston</a:t>
                      </a:r>
                      <a:r>
                        <a:rPr lang="en-US" sz="2000" dirty="0">
                          <a:effectLst/>
                        </a:rPr>
                        <a:t> &amp; </a:t>
                      </a:r>
                      <a:r>
                        <a:rPr lang="en-US" sz="2000" dirty="0" err="1">
                          <a:effectLst/>
                        </a:rPr>
                        <a:t>Struisbaai</a:t>
                      </a:r>
                      <a:r>
                        <a:rPr lang="en-US" sz="2000" dirty="0">
                          <a:effectLst/>
                        </a:rPr>
                        <a:t>, </a:t>
                      </a:r>
                      <a:r>
                        <a:rPr lang="en-US" sz="2000" dirty="0" err="1">
                          <a:effectLst/>
                        </a:rPr>
                        <a:t>Hermanus</a:t>
                      </a:r>
                      <a:r>
                        <a:rPr lang="en-US" sz="2000" dirty="0">
                          <a:effectLst/>
                        </a:rPr>
                        <a:t>, </a:t>
                      </a:r>
                      <a:r>
                        <a:rPr lang="en-US" sz="2000" dirty="0" err="1">
                          <a:effectLst/>
                        </a:rPr>
                        <a:t>CapePoint</a:t>
                      </a:r>
                      <a:r>
                        <a:rPr lang="en-US" sz="2000" dirty="0">
                          <a:effectLst/>
                        </a:rPr>
                        <a:t> – </a:t>
                      </a:r>
                      <a:r>
                        <a:rPr lang="en-US" sz="2000" dirty="0" err="1">
                          <a:effectLst/>
                        </a:rPr>
                        <a:t>Kalk</a:t>
                      </a:r>
                      <a:r>
                        <a:rPr lang="en-US" sz="2000" dirty="0">
                          <a:effectLst/>
                        </a:rPr>
                        <a:t> Bay, </a:t>
                      </a:r>
                      <a:r>
                        <a:rPr lang="en-US" sz="2000" dirty="0" err="1">
                          <a:effectLst/>
                        </a:rPr>
                        <a:t>Mossel</a:t>
                      </a:r>
                      <a:r>
                        <a:rPr lang="en-US" sz="2000" dirty="0">
                          <a:effectLst/>
                        </a:rPr>
                        <a:t> Bay, </a:t>
                      </a:r>
                      <a:r>
                        <a:rPr lang="en-US" sz="2000" dirty="0" err="1">
                          <a:effectLst/>
                        </a:rPr>
                        <a:t>Knysna</a:t>
                      </a:r>
                      <a:r>
                        <a:rPr lang="en-US" sz="2000" dirty="0">
                          <a:effectLst/>
                        </a:rPr>
                        <a:t>, </a:t>
                      </a:r>
                      <a:r>
                        <a:rPr lang="en-US" sz="2000" dirty="0" err="1">
                          <a:effectLst/>
                        </a:rPr>
                        <a:t>Plattenberg</a:t>
                      </a:r>
                      <a:r>
                        <a:rPr lang="en-US" sz="2000" dirty="0">
                          <a:effectLst/>
                        </a:rPr>
                        <a:t> Bay, Lamberts Bay, St Helena Bay – Sandy Point, </a:t>
                      </a:r>
                      <a:r>
                        <a:rPr lang="en-US" sz="2000" dirty="0" err="1">
                          <a:effectLst/>
                        </a:rPr>
                        <a:t>Saldanha</a:t>
                      </a:r>
                      <a:r>
                        <a:rPr lang="en-US" sz="2000" dirty="0">
                          <a:effectLst/>
                        </a:rPr>
                        <a:t> Bay, </a:t>
                      </a:r>
                      <a:r>
                        <a:rPr lang="en-US" sz="2000" dirty="0" err="1">
                          <a:effectLst/>
                        </a:rPr>
                        <a:t>Stilbaai</a:t>
                      </a:r>
                      <a:endParaRPr lang="en-ZA"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0" marB="0"/>
                </a:tc>
                <a:tc rowSpan="2">
                  <a:txBody>
                    <a:bodyPr/>
                    <a:lstStyle/>
                    <a:p>
                      <a:pPr marL="285750" indent="-285750" algn="just">
                        <a:lnSpc>
                          <a:spcPct val="107000"/>
                        </a:lnSpc>
                        <a:spcAft>
                          <a:spcPts val="0"/>
                        </a:spcAft>
                        <a:buFont typeface="Arial" panose="020B0604020202020204" pitchFamily="34" charset="0"/>
                        <a:buChar char="•"/>
                      </a:pPr>
                      <a:r>
                        <a:rPr lang="en-ZA" sz="2000" dirty="0">
                          <a:effectLst/>
                        </a:rPr>
                        <a:t>Increase new entrants from PDI background</a:t>
                      </a:r>
                    </a:p>
                    <a:p>
                      <a:pPr marL="285750" indent="-285750" algn="just">
                        <a:lnSpc>
                          <a:spcPct val="107000"/>
                        </a:lnSpc>
                        <a:spcAft>
                          <a:spcPts val="0"/>
                        </a:spcAft>
                        <a:buFont typeface="Arial" panose="020B0604020202020204" pitchFamily="34" charset="0"/>
                        <a:buChar char="•"/>
                      </a:pPr>
                      <a:r>
                        <a:rPr lang="en-ZA" sz="2000" dirty="0">
                          <a:effectLst/>
                        </a:rPr>
                        <a:t>Deal with barriers to entry such as capital </a:t>
                      </a:r>
                    </a:p>
                    <a:p>
                      <a:pPr marL="285750" indent="-285750" algn="just">
                        <a:lnSpc>
                          <a:spcPct val="107000"/>
                        </a:lnSpc>
                        <a:spcAft>
                          <a:spcPts val="0"/>
                        </a:spcAft>
                        <a:buFont typeface="Arial" panose="020B0604020202020204" pitchFamily="34" charset="0"/>
                        <a:buChar char="•"/>
                      </a:pPr>
                      <a:r>
                        <a:rPr lang="en-ZA" sz="2000" dirty="0">
                          <a:effectLst/>
                        </a:rPr>
                        <a:t>Incubate small entry operators</a:t>
                      </a:r>
                    </a:p>
                    <a:p>
                      <a:pPr marL="285750" indent="-285750" algn="just">
                        <a:lnSpc>
                          <a:spcPct val="107000"/>
                        </a:lnSpc>
                        <a:spcAft>
                          <a:spcPts val="0"/>
                        </a:spcAft>
                        <a:buFont typeface="Arial" panose="020B0604020202020204" pitchFamily="34" charset="0"/>
                        <a:buChar char="•"/>
                      </a:pPr>
                      <a:r>
                        <a:rPr lang="en-ZA" sz="2000" dirty="0">
                          <a:effectLst/>
                        </a:rPr>
                        <a:t>Fast track licensing process</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0" marB="0"/>
                </a:tc>
                <a:extLst>
                  <a:ext uri="{0D108BD9-81ED-4DB2-BD59-A6C34878D82A}">
                    <a16:rowId xmlns:a16="http://schemas.microsoft.com/office/drawing/2014/main" val="4218551284"/>
                  </a:ext>
                </a:extLst>
              </a:tr>
              <a:tr h="1296411">
                <a:tc>
                  <a:txBody>
                    <a:bodyPr/>
                    <a:lstStyle/>
                    <a:p>
                      <a:pPr algn="just">
                        <a:spcAft>
                          <a:spcPts val="0"/>
                        </a:spcAft>
                      </a:pPr>
                      <a:r>
                        <a:rPr lang="en-US" sz="2000" dirty="0" smtClean="0">
                          <a:effectLst/>
                        </a:rPr>
                        <a:t>N5.7: </a:t>
                      </a:r>
                      <a:r>
                        <a:rPr lang="en-US" sz="2000" dirty="0">
                          <a:effectLst/>
                        </a:rPr>
                        <a:t>White Shark Cage Diving:</a:t>
                      </a:r>
                      <a:endParaRPr lang="en-ZA" sz="2000" dirty="0">
                        <a:effectLst/>
                      </a:endParaRPr>
                    </a:p>
                    <a:p>
                      <a:pPr marL="342900" lvl="0" indent="-342900" algn="just">
                        <a:lnSpc>
                          <a:spcPct val="107000"/>
                        </a:lnSpc>
                        <a:spcAft>
                          <a:spcPts val="0"/>
                        </a:spcAft>
                        <a:buFont typeface="Symbol" panose="05050102010706020507" pitchFamily="18" charset="2"/>
                        <a:buChar char=""/>
                      </a:pPr>
                      <a:r>
                        <a:rPr lang="en-ZA" sz="2000" dirty="0">
                          <a:effectLst/>
                        </a:rPr>
                        <a:t>Seal Island - False </a:t>
                      </a:r>
                      <a:r>
                        <a:rPr lang="en-ZA" sz="2000" dirty="0" smtClean="0">
                          <a:effectLst/>
                        </a:rPr>
                        <a:t>Bay,</a:t>
                      </a:r>
                      <a:r>
                        <a:rPr lang="en-ZA" sz="2000" baseline="0" dirty="0" smtClean="0">
                          <a:effectLst/>
                        </a:rPr>
                        <a:t> </a:t>
                      </a:r>
                      <a:r>
                        <a:rPr lang="en-ZA" sz="2000" dirty="0" smtClean="0">
                          <a:effectLst/>
                        </a:rPr>
                        <a:t>Dyer </a:t>
                      </a:r>
                      <a:r>
                        <a:rPr lang="en-ZA" sz="2000" dirty="0">
                          <a:effectLst/>
                        </a:rPr>
                        <a:t>Island </a:t>
                      </a:r>
                      <a:r>
                        <a:rPr lang="en-ZA" sz="2000" dirty="0" smtClean="0">
                          <a:effectLst/>
                        </a:rPr>
                        <a:t>– </a:t>
                      </a:r>
                      <a:r>
                        <a:rPr lang="en-ZA" sz="2000" dirty="0" err="1" smtClean="0">
                          <a:effectLst/>
                        </a:rPr>
                        <a:t>Gansbaai</a:t>
                      </a:r>
                      <a:r>
                        <a:rPr lang="en-ZA" sz="2000" dirty="0" smtClean="0">
                          <a:effectLst/>
                        </a:rPr>
                        <a:t>, Quoin </a:t>
                      </a:r>
                      <a:r>
                        <a:rPr lang="en-ZA" sz="2000" dirty="0">
                          <a:effectLst/>
                        </a:rPr>
                        <a:t>Rock - Quoin Point </a:t>
                      </a:r>
                      <a:r>
                        <a:rPr lang="en-ZA" sz="2000" dirty="0" smtClean="0">
                          <a:effectLst/>
                        </a:rPr>
                        <a:t>&amp;</a:t>
                      </a:r>
                      <a:r>
                        <a:rPr lang="en-ZA" sz="2000" baseline="0" dirty="0" smtClean="0">
                          <a:effectLst/>
                        </a:rPr>
                        <a:t> </a:t>
                      </a:r>
                      <a:r>
                        <a:rPr lang="en-ZA" sz="2000" dirty="0" smtClean="0">
                          <a:effectLst/>
                        </a:rPr>
                        <a:t>Seal </a:t>
                      </a:r>
                      <a:r>
                        <a:rPr lang="en-ZA" sz="2000" dirty="0">
                          <a:effectLst/>
                        </a:rPr>
                        <a:t>Island - </a:t>
                      </a:r>
                      <a:r>
                        <a:rPr lang="en-ZA" sz="2000" dirty="0" err="1">
                          <a:effectLst/>
                        </a:rPr>
                        <a:t>Mossel</a:t>
                      </a:r>
                      <a:r>
                        <a:rPr lang="en-ZA" sz="2000" dirty="0">
                          <a:effectLst/>
                        </a:rPr>
                        <a:t> Bay</a:t>
                      </a:r>
                      <a:endParaRPr lang="en-ZA"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0" marB="0"/>
                </a:tc>
                <a:tc vMerge="1">
                  <a:txBody>
                    <a:bodyPr/>
                    <a:lstStyle/>
                    <a:p>
                      <a:endParaRPr lang="en-ZA"/>
                    </a:p>
                  </a:txBody>
                  <a:tcPr/>
                </a:tc>
                <a:extLst>
                  <a:ext uri="{0D108BD9-81ED-4DB2-BD59-A6C34878D82A}">
                    <a16:rowId xmlns:a16="http://schemas.microsoft.com/office/drawing/2014/main" val="264398380"/>
                  </a:ext>
                </a:extLst>
              </a:tr>
              <a:tr h="1901727">
                <a:tc>
                  <a:txBody>
                    <a:bodyPr/>
                    <a:lstStyle/>
                    <a:p>
                      <a:pPr algn="just">
                        <a:spcAft>
                          <a:spcPts val="0"/>
                        </a:spcAft>
                      </a:pPr>
                      <a:r>
                        <a:rPr lang="en-ZA" sz="2000" dirty="0" smtClean="0">
                          <a:effectLst/>
                        </a:rPr>
                        <a:t>N5.8: </a:t>
                      </a:r>
                      <a:r>
                        <a:rPr lang="en-ZA" sz="2000" dirty="0">
                          <a:effectLst/>
                        </a:rPr>
                        <a:t>Volvo Ocean Race </a:t>
                      </a:r>
                    </a:p>
                    <a:p>
                      <a:pPr algn="just">
                        <a:spcAft>
                          <a:spcPts val="0"/>
                        </a:spcAft>
                      </a:pPr>
                      <a:r>
                        <a:rPr lang="en-ZA" sz="2000" dirty="0">
                          <a:effectLst/>
                        </a:rPr>
                        <a:t> </a:t>
                      </a:r>
                    </a:p>
                    <a:p>
                      <a:pPr algn="just">
                        <a:spcAft>
                          <a:spcPts val="0"/>
                        </a:spcAft>
                      </a:pPr>
                      <a:r>
                        <a:rPr lang="en-ZA" sz="2000" dirty="0">
                          <a:effectLst/>
                        </a:rPr>
                        <a:t> </a:t>
                      </a:r>
                      <a:endParaRPr lang="en-ZA" sz="2000" b="0" dirty="0">
                        <a:solidFill>
                          <a:schemeClr val="tx1"/>
                        </a:solidFill>
                        <a:effectLst/>
                        <a:latin typeface="Arial" panose="020B0604020202020204" pitchFamily="34" charset="0"/>
                        <a:cs typeface="Arial" panose="020B0604020202020204" pitchFamily="34" charset="0"/>
                      </a:endParaRPr>
                    </a:p>
                  </a:txBody>
                  <a:tcPr marT="0" marB="0"/>
                </a:tc>
                <a:tc>
                  <a:txBody>
                    <a:bodyPr/>
                    <a:lstStyle/>
                    <a:p>
                      <a:pPr marL="111125" indent="-111125" algn="just">
                        <a:spcAft>
                          <a:spcPts val="0"/>
                        </a:spcAft>
                        <a:buFont typeface="Arial" panose="020B0604020202020204" pitchFamily="34" charset="0"/>
                        <a:buChar char="•"/>
                      </a:pPr>
                      <a:r>
                        <a:rPr lang="en-ZA" sz="1600" dirty="0">
                          <a:effectLst/>
                        </a:rPr>
                        <a:t>Skills Development </a:t>
                      </a:r>
                      <a:endParaRPr lang="en-ZA" sz="1600" dirty="0" smtClean="0">
                        <a:effectLst/>
                      </a:endParaRPr>
                    </a:p>
                    <a:p>
                      <a:pPr marL="111125" indent="-111125" algn="just">
                        <a:spcAft>
                          <a:spcPts val="0"/>
                        </a:spcAft>
                        <a:buFont typeface="Arial" panose="020B0604020202020204" pitchFamily="34" charset="0"/>
                        <a:buChar char="•"/>
                      </a:pPr>
                      <a:r>
                        <a:rPr lang="en-ZA" sz="1600" dirty="0" smtClean="0">
                          <a:effectLst/>
                        </a:rPr>
                        <a:t>Sailing </a:t>
                      </a:r>
                      <a:r>
                        <a:rPr lang="en-ZA" sz="1600" dirty="0">
                          <a:effectLst/>
                        </a:rPr>
                        <a:t>academy, SA Team for Volvo Race, School Awareness</a:t>
                      </a:r>
                    </a:p>
                    <a:p>
                      <a:pPr marL="111125" indent="-111125" algn="just">
                        <a:lnSpc>
                          <a:spcPct val="107000"/>
                        </a:lnSpc>
                        <a:spcAft>
                          <a:spcPts val="0"/>
                        </a:spcAft>
                        <a:buFont typeface="Arial" panose="020B0604020202020204" pitchFamily="34" charset="0"/>
                        <a:buChar char="•"/>
                      </a:pPr>
                      <a:r>
                        <a:rPr lang="en-ZA" sz="1600" dirty="0">
                          <a:effectLst/>
                        </a:rPr>
                        <a:t>Enterprise Development </a:t>
                      </a:r>
                      <a:r>
                        <a:rPr lang="en-ZA" sz="1600" dirty="0" smtClean="0">
                          <a:effectLst/>
                        </a:rPr>
                        <a:t>(local </a:t>
                      </a:r>
                      <a:r>
                        <a:rPr lang="en-ZA" sz="1600" dirty="0">
                          <a:effectLst/>
                        </a:rPr>
                        <a:t>supplier development (boat building, boat parts, </a:t>
                      </a:r>
                      <a:r>
                        <a:rPr lang="en-ZA" sz="1600" dirty="0" smtClean="0">
                          <a:effectLst/>
                        </a:rPr>
                        <a:t>refuelling)</a:t>
                      </a:r>
                    </a:p>
                    <a:p>
                      <a:pPr marL="111125" indent="-111125" algn="just">
                        <a:lnSpc>
                          <a:spcPct val="107000"/>
                        </a:lnSpc>
                        <a:spcAft>
                          <a:spcPts val="0"/>
                        </a:spcAft>
                        <a:buFont typeface="Arial" panose="020B0604020202020204" pitchFamily="34" charset="0"/>
                        <a:buChar char="•"/>
                      </a:pPr>
                      <a:r>
                        <a:rPr lang="en-ZA" sz="1600" dirty="0" smtClean="0">
                          <a:effectLst/>
                        </a:rPr>
                        <a:t>Mini </a:t>
                      </a:r>
                      <a:r>
                        <a:rPr lang="en-ZA" sz="1600" dirty="0">
                          <a:effectLst/>
                        </a:rPr>
                        <a:t>restaurants - incubators for </a:t>
                      </a:r>
                      <a:r>
                        <a:rPr lang="en-ZA" sz="1600" dirty="0" smtClean="0">
                          <a:effectLst/>
                        </a:rPr>
                        <a:t>DT </a:t>
                      </a:r>
                      <a:r>
                        <a:rPr lang="en-ZA" sz="1600" dirty="0">
                          <a:effectLst/>
                        </a:rPr>
                        <a:t>Chefs and Wine Programme Enterprise Development </a:t>
                      </a:r>
                      <a:endParaRPr lang="en-ZA" sz="1600" dirty="0">
                        <a:solidFill>
                          <a:schemeClr val="tx1"/>
                        </a:solidFill>
                        <a:effectLst/>
                        <a:latin typeface="Arial" panose="020B0604020202020204" pitchFamily="34" charset="0"/>
                        <a:cs typeface="Arial" panose="020B0604020202020204" pitchFamily="34" charset="0"/>
                      </a:endParaRPr>
                    </a:p>
                  </a:txBody>
                  <a:tcPr marT="0" marB="0"/>
                </a:tc>
                <a:extLst>
                  <a:ext uri="{0D108BD9-81ED-4DB2-BD59-A6C34878D82A}">
                    <a16:rowId xmlns:a16="http://schemas.microsoft.com/office/drawing/2014/main" val="309248860"/>
                  </a:ext>
                </a:extLst>
              </a:tr>
            </a:tbl>
          </a:graphicData>
        </a:graphic>
      </p:graphicFrame>
    </p:spTree>
    <p:extLst>
      <p:ext uri="{BB962C8B-B14F-4D97-AF65-F5344CB8AC3E}">
        <p14:creationId xmlns:p14="http://schemas.microsoft.com/office/powerpoint/2010/main" val="9553036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3999404"/>
              </p:ext>
            </p:extLst>
          </p:nvPr>
        </p:nvGraphicFramePr>
        <p:xfrm>
          <a:off x="123986" y="0"/>
          <a:ext cx="8911526" cy="5741388"/>
        </p:xfrm>
        <a:graphic>
          <a:graphicData uri="http://schemas.openxmlformats.org/drawingml/2006/table">
            <a:tbl>
              <a:tblPr firstRow="1" firstCol="1" bandRow="1">
                <a:tableStyleId>{8A107856-5554-42FB-B03E-39F5DBC370BA}</a:tableStyleId>
              </a:tblPr>
              <a:tblGrid>
                <a:gridCol w="3450122">
                  <a:extLst>
                    <a:ext uri="{9D8B030D-6E8A-4147-A177-3AD203B41FA5}">
                      <a16:colId xmlns:a16="http://schemas.microsoft.com/office/drawing/2014/main" val="1547372909"/>
                    </a:ext>
                  </a:extLst>
                </a:gridCol>
                <a:gridCol w="5461404">
                  <a:extLst>
                    <a:ext uri="{9D8B030D-6E8A-4147-A177-3AD203B41FA5}">
                      <a16:colId xmlns:a16="http://schemas.microsoft.com/office/drawing/2014/main" val="1342127008"/>
                    </a:ext>
                  </a:extLst>
                </a:gridCol>
              </a:tblGrid>
              <a:tr h="577850">
                <a:tc gridSpan="2">
                  <a:txBody>
                    <a:bodyPr/>
                    <a:lstStyle/>
                    <a:p>
                      <a:pPr algn="ctr">
                        <a:spcAft>
                          <a:spcPts val="0"/>
                        </a:spcAft>
                      </a:pPr>
                      <a:r>
                        <a:rPr lang="en-ZA" sz="2000" dirty="0">
                          <a:effectLst/>
                        </a:rPr>
                        <a:t>Province: Northern Cape</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1118255905"/>
                  </a:ext>
                </a:extLst>
              </a:tr>
              <a:tr h="577850">
                <a:tc gridSpan="2">
                  <a:txBody>
                    <a:bodyPr/>
                    <a:lstStyle/>
                    <a:p>
                      <a:pPr algn="ctr">
                        <a:spcAft>
                          <a:spcPts val="0"/>
                        </a:spcAft>
                      </a:pPr>
                      <a:r>
                        <a:rPr lang="en-ZA" sz="2000" dirty="0">
                          <a:effectLst/>
                        </a:rPr>
                        <a:t>Node 6: West Coast and surrounds</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1207926365"/>
                  </a:ext>
                </a:extLst>
              </a:tr>
              <a:tr h="577850">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n-ZA" sz="2000" dirty="0" smtClean="0">
                          <a:effectLst/>
                        </a:rPr>
                        <a:t>INITIATIVE</a:t>
                      </a:r>
                      <a:endParaRPr lang="en-ZA" sz="2000" dirty="0" smtClean="0">
                        <a:solidFill>
                          <a:schemeClr val="bg1"/>
                        </a:solidFill>
                        <a:effectLst/>
                        <a:latin typeface="Arial" panose="020B0604020202020204" pitchFamily="34" charset="0"/>
                        <a:cs typeface="Arial" panose="020B0604020202020204" pitchFamily="34" charset="0"/>
                      </a:endParaRPr>
                    </a:p>
                  </a:txBody>
                  <a:tcPr marT="0" marB="0"/>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2000" dirty="0" smtClean="0">
                          <a:effectLst/>
                        </a:rPr>
                        <a:t>OPPORTUNITY</a:t>
                      </a:r>
                      <a:endParaRPr lang="en-ZA" sz="2000" dirty="0" smtClean="0">
                        <a:solidFill>
                          <a:schemeClr val="tx1"/>
                        </a:solidFill>
                        <a:effectLst/>
                        <a:latin typeface="Arial" panose="020B0604020202020204" pitchFamily="34" charset="0"/>
                        <a:cs typeface="Arial" panose="020B0604020202020204" pitchFamily="34" charset="0"/>
                      </a:endParaRPr>
                    </a:p>
                  </a:txBody>
                  <a:tcPr marT="0" marB="0"/>
                </a:tc>
                <a:extLst>
                  <a:ext uri="{0D108BD9-81ED-4DB2-BD59-A6C34878D82A}">
                    <a16:rowId xmlns:a16="http://schemas.microsoft.com/office/drawing/2014/main" val="3331007674"/>
                  </a:ext>
                </a:extLst>
              </a:tr>
              <a:tr h="2366010">
                <a:tc>
                  <a:txBody>
                    <a:bodyPr/>
                    <a:lstStyle/>
                    <a:p>
                      <a:pPr marL="0" indent="0" algn="just" defTabSz="896112">
                        <a:buSzPct val="95000"/>
                        <a:buFont typeface="Arial" panose="020B0604020202020204" pitchFamily="34" charset="0"/>
                        <a:buNone/>
                        <a:defRPr/>
                      </a:pPr>
                      <a:r>
                        <a:rPr lang="en-ZA" sz="2000" dirty="0" smtClean="0"/>
                        <a:t>N6.1: Development of a </a:t>
                      </a:r>
                      <a:r>
                        <a:rPr lang="en-ZA" sz="2000" dirty="0" err="1" smtClean="0"/>
                        <a:t>Hondeklipbaai</a:t>
                      </a:r>
                      <a:r>
                        <a:rPr lang="en-ZA" sz="2000" dirty="0" smtClean="0"/>
                        <a:t> - Port </a:t>
                      </a:r>
                      <a:r>
                        <a:rPr lang="en-ZA" sz="2000" dirty="0" err="1" smtClean="0"/>
                        <a:t>Nolloth</a:t>
                      </a:r>
                      <a:r>
                        <a:rPr lang="en-ZA" sz="2000" dirty="0" smtClean="0"/>
                        <a:t> Master Plan</a:t>
                      </a:r>
                      <a:endParaRPr lang="en-ZA" sz="2000" dirty="0" smtClean="0">
                        <a:solidFill>
                          <a:schemeClr val="bg1"/>
                        </a:solidFill>
                      </a:endParaRPr>
                    </a:p>
                  </a:txBody>
                  <a:tcPr marT="0" marB="0"/>
                </a:tc>
                <a:tc>
                  <a:txBody>
                    <a:bodyPr/>
                    <a:lstStyle/>
                    <a:p>
                      <a:pPr marL="285750" lvl="0" indent="-285750">
                        <a:buFont typeface="Arial" panose="020B0604020202020204" pitchFamily="34" charset="0"/>
                        <a:buChar char="•"/>
                      </a:pPr>
                      <a:r>
                        <a:rPr lang="en-US" sz="2000" kern="1200" dirty="0" smtClean="0">
                          <a:effectLst/>
                        </a:rPr>
                        <a:t>Medium- to long-term planning</a:t>
                      </a:r>
                    </a:p>
                    <a:p>
                      <a:pPr marL="285750" lvl="0" indent="-285750">
                        <a:buFont typeface="Arial" panose="020B0604020202020204" pitchFamily="34" charset="0"/>
                        <a:buChar char="•"/>
                      </a:pPr>
                      <a:r>
                        <a:rPr lang="en-GB" sz="2000" kern="1200" dirty="0" smtClean="0">
                          <a:effectLst/>
                        </a:rPr>
                        <a:t>Diversified and enhanced tourism product offerings</a:t>
                      </a:r>
                      <a:r>
                        <a:rPr lang="en-US" sz="2000" kern="1200" dirty="0" smtClean="0">
                          <a:effectLst/>
                        </a:rPr>
                        <a:t> </a:t>
                      </a:r>
                    </a:p>
                    <a:p>
                      <a:pPr marL="285750" lvl="0" indent="-285750">
                        <a:buFont typeface="Arial" panose="020B0604020202020204" pitchFamily="34" charset="0"/>
                        <a:buChar char="•"/>
                      </a:pPr>
                      <a:r>
                        <a:rPr lang="en-ZA" sz="2000" kern="1200" dirty="0" smtClean="0">
                          <a:effectLst/>
                        </a:rPr>
                        <a:t>Infrastructure development, maintenance and enhancement </a:t>
                      </a:r>
                      <a:endParaRPr lang="en-ZA" sz="2000" dirty="0" smtClean="0">
                        <a:effectLst/>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smtClean="0">
                          <a:effectLst/>
                        </a:rPr>
                        <a:t>Small Harbour development (Port </a:t>
                      </a:r>
                      <a:r>
                        <a:rPr lang="en-ZA" sz="2000" dirty="0" err="1" smtClean="0">
                          <a:effectLst/>
                        </a:rPr>
                        <a:t>Nolloth</a:t>
                      </a:r>
                      <a:r>
                        <a:rPr lang="en-ZA" sz="2000" dirty="0" smtClean="0">
                          <a:effectLst/>
                        </a:rPr>
                        <a:t>)</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smtClean="0">
                          <a:effectLst/>
                        </a:rPr>
                        <a:t>Feasibility study on artificial lagoon</a:t>
                      </a:r>
                      <a:endParaRPr lang="en-ZA" sz="2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0" marB="0"/>
                </a:tc>
                <a:extLst>
                  <a:ext uri="{0D108BD9-81ED-4DB2-BD59-A6C34878D82A}">
                    <a16:rowId xmlns:a16="http://schemas.microsoft.com/office/drawing/2014/main" val="3140713200"/>
                  </a:ext>
                </a:extLst>
              </a:tr>
              <a:tr h="1641828">
                <a:tc>
                  <a:txBody>
                    <a:bodyPr/>
                    <a:lstStyle/>
                    <a:p>
                      <a:pPr marL="0" indent="0" algn="just" defTabSz="896112">
                        <a:buSzPct val="95000"/>
                        <a:buFont typeface="Arial" panose="020B0604020202020204" pitchFamily="34" charset="0"/>
                        <a:buNone/>
                        <a:defRPr/>
                      </a:pPr>
                      <a:r>
                        <a:rPr lang="en-ZA" sz="2000" dirty="0" smtClean="0"/>
                        <a:t>N6.2:</a:t>
                      </a:r>
                      <a:r>
                        <a:rPr lang="en-ZA" sz="2000" baseline="0" dirty="0" smtClean="0"/>
                        <a:t> </a:t>
                      </a:r>
                      <a:r>
                        <a:rPr lang="en-ZA" sz="2000" dirty="0" smtClean="0"/>
                        <a:t>Development of a Orange River Mouth Master Plan</a:t>
                      </a:r>
                    </a:p>
                    <a:p>
                      <a:pPr marL="0" indent="0" algn="just" defTabSz="896112">
                        <a:buSzPct val="95000"/>
                        <a:buFont typeface="Arial" panose="020B0604020202020204" pitchFamily="34" charset="0"/>
                        <a:buNone/>
                        <a:defRPr/>
                      </a:pPr>
                      <a:endParaRPr lang="en-ZA" sz="2000" dirty="0" smtClean="0">
                        <a:solidFill>
                          <a:schemeClr val="bg1"/>
                        </a:solidFill>
                      </a:endParaRPr>
                    </a:p>
                  </a:txBody>
                  <a:tcPr marT="0" marB="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smtClean="0">
                          <a:effectLst/>
                        </a:rPr>
                        <a:t>Orange River Mouth activities (white water river rafting, birding, marine life and conservation, hiking and</a:t>
                      </a:r>
                      <a:r>
                        <a:rPr lang="en-ZA" sz="2000" baseline="0" dirty="0" smtClean="0">
                          <a:effectLst/>
                        </a:rPr>
                        <a:t> camping</a:t>
                      </a:r>
                      <a:r>
                        <a:rPr lang="en-ZA" sz="2000" dirty="0" smtClean="0">
                          <a:effectLst/>
                        </a:rPr>
                        <a:t> trails)</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smtClean="0">
                          <a:effectLst/>
                        </a:rPr>
                        <a:t>Enterprise Development </a:t>
                      </a:r>
                      <a:endParaRPr lang="en-ZA" sz="2000" dirty="0" smtClean="0">
                        <a:solidFill>
                          <a:schemeClr val="tx1"/>
                        </a:solidFill>
                        <a:effectLst/>
                      </a:endParaRPr>
                    </a:p>
                  </a:txBody>
                  <a:tcPr marT="0" marB="0"/>
                </a:tc>
                <a:extLst>
                  <a:ext uri="{0D108BD9-81ED-4DB2-BD59-A6C34878D82A}">
                    <a16:rowId xmlns:a16="http://schemas.microsoft.com/office/drawing/2014/main" val="3028625058"/>
                  </a:ext>
                </a:extLst>
              </a:tr>
            </a:tbl>
          </a:graphicData>
        </a:graphic>
      </p:graphicFrame>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5497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15507603"/>
              </p:ext>
            </p:extLst>
          </p:nvPr>
        </p:nvGraphicFramePr>
        <p:xfrm>
          <a:off x="123986" y="82810"/>
          <a:ext cx="8911526" cy="6201500"/>
        </p:xfrm>
        <a:graphic>
          <a:graphicData uri="http://schemas.openxmlformats.org/drawingml/2006/table">
            <a:tbl>
              <a:tblPr firstRow="1" firstCol="1" bandRow="1">
                <a:tableStyleId>{8A107856-5554-42FB-B03E-39F5DBC370BA}</a:tableStyleId>
              </a:tblPr>
              <a:tblGrid>
                <a:gridCol w="3450122">
                  <a:extLst>
                    <a:ext uri="{9D8B030D-6E8A-4147-A177-3AD203B41FA5}">
                      <a16:colId xmlns:a16="http://schemas.microsoft.com/office/drawing/2014/main" val="1547372909"/>
                    </a:ext>
                  </a:extLst>
                </a:gridCol>
                <a:gridCol w="5461404">
                  <a:extLst>
                    <a:ext uri="{9D8B030D-6E8A-4147-A177-3AD203B41FA5}">
                      <a16:colId xmlns:a16="http://schemas.microsoft.com/office/drawing/2014/main" val="1342127008"/>
                    </a:ext>
                  </a:extLst>
                </a:gridCol>
              </a:tblGrid>
              <a:tr h="325268">
                <a:tc gridSpan="2">
                  <a:txBody>
                    <a:bodyPr/>
                    <a:lstStyle/>
                    <a:p>
                      <a:pPr algn="ctr">
                        <a:spcAft>
                          <a:spcPts val="0"/>
                        </a:spcAft>
                      </a:pPr>
                      <a:r>
                        <a:rPr lang="en-ZA" sz="2000" dirty="0">
                          <a:effectLst/>
                        </a:rPr>
                        <a:t>Province: Northern Cape</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1118255905"/>
                  </a:ext>
                </a:extLst>
              </a:tr>
              <a:tr h="325268">
                <a:tc gridSpan="2">
                  <a:txBody>
                    <a:bodyPr/>
                    <a:lstStyle/>
                    <a:p>
                      <a:pPr algn="ctr">
                        <a:spcAft>
                          <a:spcPts val="0"/>
                        </a:spcAft>
                      </a:pPr>
                      <a:r>
                        <a:rPr lang="en-ZA" sz="2000" dirty="0">
                          <a:effectLst/>
                        </a:rPr>
                        <a:t>Node 6: West Coast and surrounds</a:t>
                      </a:r>
                      <a:endParaRPr lang="en-ZA" sz="2000" dirty="0">
                        <a:solidFill>
                          <a:schemeClr val="tx1"/>
                        </a:solidFill>
                        <a:effectLst/>
                        <a:latin typeface="Arial" panose="020B0604020202020204" pitchFamily="34" charset="0"/>
                        <a:cs typeface="Arial" panose="020B0604020202020204" pitchFamily="34" charset="0"/>
                      </a:endParaRPr>
                    </a:p>
                  </a:txBody>
                  <a:tcPr marL="8390" marR="8390" marT="0" marB="0"/>
                </a:tc>
                <a:tc hMerge="1">
                  <a:txBody>
                    <a:bodyPr/>
                    <a:lstStyle/>
                    <a:p>
                      <a:endParaRPr lang="en-ZA"/>
                    </a:p>
                  </a:txBody>
                  <a:tcPr/>
                </a:tc>
                <a:extLst>
                  <a:ext uri="{0D108BD9-81ED-4DB2-BD59-A6C34878D82A}">
                    <a16:rowId xmlns:a16="http://schemas.microsoft.com/office/drawing/2014/main" val="1207926365"/>
                  </a:ext>
                </a:extLst>
              </a:tr>
              <a:tr h="325268">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n-ZA" sz="2000" dirty="0" smtClean="0">
                          <a:effectLst/>
                        </a:rPr>
                        <a:t>INITIATIVE</a:t>
                      </a:r>
                      <a:endParaRPr lang="en-ZA" sz="2000" dirty="0" smtClean="0">
                        <a:solidFill>
                          <a:schemeClr val="bg1"/>
                        </a:solidFill>
                        <a:effectLst/>
                        <a:latin typeface="Arial" panose="020B0604020202020204" pitchFamily="34" charset="0"/>
                        <a:cs typeface="Arial" panose="020B0604020202020204" pitchFamily="34" charset="0"/>
                      </a:endParaRPr>
                    </a:p>
                  </a:txBody>
                  <a:tcPr marL="8390" marR="18288" marT="0" marB="0"/>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2000" dirty="0" smtClean="0">
                          <a:effectLst/>
                        </a:rPr>
                        <a:t>OPPORTUNITY</a:t>
                      </a:r>
                      <a:endParaRPr lang="en-ZA" sz="2000" dirty="0" smtClean="0">
                        <a:solidFill>
                          <a:schemeClr val="tx1"/>
                        </a:solidFill>
                        <a:effectLst/>
                        <a:latin typeface="Arial" panose="020B0604020202020204" pitchFamily="34" charset="0"/>
                        <a:cs typeface="Arial" panose="020B0604020202020204" pitchFamily="34" charset="0"/>
                      </a:endParaRPr>
                    </a:p>
                  </a:txBody>
                  <a:tcPr marL="8390" marR="8390" marT="0" marB="0"/>
                </a:tc>
                <a:extLst>
                  <a:ext uri="{0D108BD9-81ED-4DB2-BD59-A6C34878D82A}">
                    <a16:rowId xmlns:a16="http://schemas.microsoft.com/office/drawing/2014/main" val="3331007674"/>
                  </a:ext>
                </a:extLst>
              </a:tr>
              <a:tr h="2656718">
                <a:tc>
                  <a:txBody>
                    <a:bodyPr/>
                    <a:lstStyle/>
                    <a:p>
                      <a:pPr marL="0" indent="0" algn="just" defTabSz="896112">
                        <a:buSzPct val="95000"/>
                        <a:buFont typeface="Arial" panose="020B0604020202020204" pitchFamily="34" charset="0"/>
                        <a:buNone/>
                        <a:defRPr/>
                      </a:pPr>
                      <a:r>
                        <a:rPr lang="en-ZA" sz="2000" dirty="0" smtClean="0"/>
                        <a:t>N6.3:</a:t>
                      </a:r>
                      <a:r>
                        <a:rPr lang="en-ZA" sz="2000" baseline="0" dirty="0" smtClean="0"/>
                        <a:t> </a:t>
                      </a:r>
                      <a:r>
                        <a:rPr lang="en-ZA" sz="2000" dirty="0" smtClean="0"/>
                        <a:t>Concept development for </a:t>
                      </a:r>
                      <a:r>
                        <a:rPr lang="en-ZA" sz="2000" dirty="0" err="1" smtClean="0"/>
                        <a:t>Hondeklipbaai</a:t>
                      </a:r>
                      <a:r>
                        <a:rPr lang="en-ZA" sz="2000" dirty="0" smtClean="0"/>
                        <a:t> and McDougall’s Bay Campsites </a:t>
                      </a:r>
                      <a:endParaRPr lang="en-ZA" sz="2000" dirty="0" smtClean="0">
                        <a:solidFill>
                          <a:schemeClr val="bg1"/>
                        </a:solidFill>
                      </a:endParaRPr>
                    </a:p>
                  </a:txBody>
                  <a:tcPr marT="0" marB="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smtClean="0">
                          <a:effectLst/>
                        </a:rPr>
                        <a:t>Tours to </a:t>
                      </a:r>
                      <a:r>
                        <a:rPr lang="en-ZA" sz="2000" dirty="0" err="1" smtClean="0">
                          <a:effectLst/>
                        </a:rPr>
                        <a:t>Hondeklipbaai</a:t>
                      </a:r>
                      <a:r>
                        <a:rPr lang="en-ZA" sz="2000" dirty="0" smtClean="0">
                          <a:effectLst/>
                        </a:rPr>
                        <a:t> Abalone Hatchery. </a:t>
                      </a:r>
                    </a:p>
                    <a:p>
                      <a:pPr marL="285750" lvl="0" indent="-285750">
                        <a:buFont typeface="Arial" panose="020B0604020202020204" pitchFamily="34" charset="0"/>
                        <a:buChar char="•"/>
                      </a:pPr>
                      <a:r>
                        <a:rPr lang="en-US" sz="2000" kern="1200" dirty="0" smtClean="0">
                          <a:effectLst/>
                        </a:rPr>
                        <a:t>Short- to long-term planning</a:t>
                      </a:r>
                    </a:p>
                    <a:p>
                      <a:pPr marL="285750" lvl="0" indent="-285750">
                        <a:buFont typeface="Arial" panose="020B0604020202020204" pitchFamily="34" charset="0"/>
                        <a:buChar char="•"/>
                      </a:pPr>
                      <a:r>
                        <a:rPr lang="en-GB" sz="2000" kern="1200" dirty="0" smtClean="0">
                          <a:effectLst/>
                        </a:rPr>
                        <a:t>Diversified and enhanced tourism product offerings</a:t>
                      </a:r>
                      <a:r>
                        <a:rPr lang="en-US" sz="2000" kern="1200" dirty="0" smtClean="0">
                          <a:effectLst/>
                        </a:rPr>
                        <a:t> </a:t>
                      </a:r>
                    </a:p>
                    <a:p>
                      <a:pPr marL="285750" lvl="0" indent="-285750">
                        <a:buFont typeface="Arial" panose="020B0604020202020204" pitchFamily="34" charset="0"/>
                        <a:buChar char="•"/>
                      </a:pPr>
                      <a:r>
                        <a:rPr lang="en-ZA" sz="2000" kern="1200" dirty="0" smtClean="0">
                          <a:effectLst/>
                        </a:rPr>
                        <a:t>Infrastructure development, maintenance and enhancement </a:t>
                      </a:r>
                    </a:p>
                    <a:p>
                      <a:pPr marL="285750" lvl="0" indent="-285750">
                        <a:buFont typeface="Arial" panose="020B0604020202020204" pitchFamily="34" charset="0"/>
                        <a:buChar char="•"/>
                      </a:pPr>
                      <a:r>
                        <a:rPr lang="en-ZA" sz="2000" baseline="0" dirty="0" smtClean="0">
                          <a:effectLst/>
                        </a:rPr>
                        <a:t>Camping</a:t>
                      </a:r>
                      <a:r>
                        <a:rPr lang="en-ZA" sz="2000" dirty="0" smtClean="0">
                          <a:effectLst/>
                        </a:rPr>
                        <a:t> </a:t>
                      </a:r>
                    </a:p>
                    <a:p>
                      <a:pPr marL="285750" lvl="0" indent="-285750">
                        <a:buFont typeface="Arial" panose="020B0604020202020204" pitchFamily="34" charset="0"/>
                        <a:buChar char="•"/>
                      </a:pPr>
                      <a:r>
                        <a:rPr lang="en-ZA" sz="2000" i="0" kern="1200" dirty="0" smtClean="0">
                          <a:solidFill>
                            <a:schemeClr val="tx1"/>
                          </a:solidFill>
                          <a:effectLst/>
                          <a:latin typeface="+mn-lt"/>
                          <a:ea typeface="+mn-ea"/>
                          <a:cs typeface="+mn-cs"/>
                        </a:rPr>
                        <a:t>Flower tours to nearby Namaqua National Park in </a:t>
                      </a:r>
                      <a:r>
                        <a:rPr lang="en-ZA" sz="2000" i="0" kern="1200" dirty="0" err="1" smtClean="0">
                          <a:solidFill>
                            <a:schemeClr val="tx1"/>
                          </a:solidFill>
                          <a:effectLst/>
                          <a:latin typeface="+mn-lt"/>
                          <a:ea typeface="+mn-ea"/>
                          <a:cs typeface="+mn-cs"/>
                        </a:rPr>
                        <a:t>Hondeklipbaai</a:t>
                      </a:r>
                      <a:endParaRPr lang="en-ZA" sz="2000" i="0" kern="1200" dirty="0" smtClean="0">
                        <a:solidFill>
                          <a:schemeClr val="tx1"/>
                        </a:solidFill>
                        <a:effectLst/>
                        <a:latin typeface="+mn-lt"/>
                        <a:ea typeface="+mn-ea"/>
                        <a:cs typeface="+mn-cs"/>
                      </a:endParaRPr>
                    </a:p>
                  </a:txBody>
                  <a:tcPr marT="0" marB="0"/>
                </a:tc>
                <a:extLst>
                  <a:ext uri="{0D108BD9-81ED-4DB2-BD59-A6C34878D82A}">
                    <a16:rowId xmlns:a16="http://schemas.microsoft.com/office/drawing/2014/main" val="2086693794"/>
                  </a:ext>
                </a:extLst>
              </a:tr>
              <a:tr h="885573">
                <a:tc>
                  <a:txBody>
                    <a:bodyPr/>
                    <a:lstStyle/>
                    <a:p>
                      <a:pPr marL="0" indent="0" algn="just" defTabSz="896112">
                        <a:buSzPct val="95000"/>
                        <a:buFont typeface="Arial" panose="020B0604020202020204" pitchFamily="34" charset="0"/>
                        <a:buNone/>
                        <a:defRPr/>
                      </a:pPr>
                      <a:r>
                        <a:rPr lang="en-ZA" sz="2000" dirty="0" smtClean="0"/>
                        <a:t>N6.4:</a:t>
                      </a:r>
                      <a:r>
                        <a:rPr lang="en-ZA" sz="2000" baseline="0" dirty="0" smtClean="0"/>
                        <a:t> </a:t>
                      </a:r>
                      <a:r>
                        <a:rPr lang="en-ZA" sz="2000" dirty="0" smtClean="0"/>
                        <a:t>Feasibility Study for Northern Cape coastal aviation infrastructure</a:t>
                      </a:r>
                      <a:endParaRPr lang="en-ZA" sz="2000" dirty="0" smtClean="0">
                        <a:solidFill>
                          <a:schemeClr val="bg1"/>
                        </a:solidFill>
                      </a:endParaRPr>
                    </a:p>
                  </a:txBody>
                  <a:tcPr marT="0" marB="0"/>
                </a:tc>
                <a:tc>
                  <a:txBody>
                    <a:bodyPr/>
                    <a:lstStyle/>
                    <a:p>
                      <a:pPr marL="285750" indent="-285750" algn="just">
                        <a:spcAft>
                          <a:spcPts val="0"/>
                        </a:spcAft>
                        <a:buFont typeface="Arial" panose="020B0604020202020204" pitchFamily="34" charset="0"/>
                        <a:buChar char="•"/>
                      </a:pPr>
                      <a:r>
                        <a:rPr lang="en-ZA" sz="2000" dirty="0" smtClean="0">
                          <a:effectLst/>
                        </a:rPr>
                        <a:t>Creating access for the Northern Cape coastal economy</a:t>
                      </a:r>
                    </a:p>
                    <a:p>
                      <a:pPr marL="285750" indent="-285750" algn="just">
                        <a:spcAft>
                          <a:spcPts val="0"/>
                        </a:spcAft>
                        <a:buFont typeface="Arial" panose="020B0604020202020204" pitchFamily="34" charset="0"/>
                        <a:buChar char="•"/>
                      </a:pPr>
                      <a:r>
                        <a:rPr lang="en-ZA" sz="2000" dirty="0" smtClean="0">
                          <a:effectLst/>
                        </a:rPr>
                        <a:t>Increase tourist visitations</a:t>
                      </a:r>
                      <a:endParaRPr lang="en-ZA" sz="2000" dirty="0">
                        <a:solidFill>
                          <a:schemeClr val="tx1"/>
                        </a:solidFill>
                        <a:effectLst/>
                        <a:latin typeface="+mn-lt"/>
                        <a:ea typeface="Calibri" panose="020F0502020204030204" pitchFamily="34" charset="0"/>
                        <a:cs typeface="Arial" panose="020B0604020202020204" pitchFamily="34" charset="0"/>
                      </a:endParaRPr>
                    </a:p>
                  </a:txBody>
                  <a:tcPr marT="0" marB="0"/>
                </a:tc>
                <a:extLst>
                  <a:ext uri="{0D108BD9-81ED-4DB2-BD59-A6C34878D82A}">
                    <a16:rowId xmlns:a16="http://schemas.microsoft.com/office/drawing/2014/main" val="301156031"/>
                  </a:ext>
                </a:extLst>
              </a:tr>
              <a:tr h="1568096">
                <a:tc>
                  <a:txBody>
                    <a:bodyPr/>
                    <a:lstStyle/>
                    <a:p>
                      <a:pPr marL="0" marR="0" indent="0" algn="just" defTabSz="896112" rtl="0" eaLnBrk="1" fontAlgn="auto" latinLnBrk="0" hangingPunct="1">
                        <a:lnSpc>
                          <a:spcPct val="100000"/>
                        </a:lnSpc>
                        <a:spcBef>
                          <a:spcPts val="0"/>
                        </a:spcBef>
                        <a:spcAft>
                          <a:spcPts val="0"/>
                        </a:spcAft>
                        <a:buClrTx/>
                        <a:buSzPct val="95000"/>
                        <a:buFont typeface="Arial" panose="020B0604020202020204" pitchFamily="34" charset="0"/>
                        <a:buNone/>
                        <a:tabLst/>
                        <a:defRPr/>
                      </a:pPr>
                      <a:r>
                        <a:rPr lang="en-ZA" sz="2000" dirty="0" smtClean="0"/>
                        <a:t>N6.5</a:t>
                      </a:r>
                      <a:r>
                        <a:rPr lang="en-ZA" sz="2000" baseline="0" dirty="0" smtClean="0"/>
                        <a:t> </a:t>
                      </a:r>
                      <a:r>
                        <a:rPr lang="en-ZA" sz="2000" dirty="0" smtClean="0"/>
                        <a:t>Concept development for </a:t>
                      </a:r>
                      <a:r>
                        <a:rPr lang="en-ZA" sz="2000" dirty="0" err="1" smtClean="0"/>
                        <a:t>Kleinzee</a:t>
                      </a:r>
                      <a:r>
                        <a:rPr lang="en-ZA" sz="2000" dirty="0" smtClean="0"/>
                        <a:t> Beach Precinct</a:t>
                      </a:r>
                      <a:endParaRPr lang="en-ZA" sz="2000" dirty="0" smtClean="0">
                        <a:solidFill>
                          <a:schemeClr val="bg1"/>
                        </a:solidFill>
                      </a:endParaRPr>
                    </a:p>
                  </a:txBody>
                  <a:tcPr marT="0" marB="0"/>
                </a:tc>
                <a:tc>
                  <a:txBody>
                    <a:bodyPr/>
                    <a:lstStyle/>
                    <a:p>
                      <a:pPr marL="285750" indent="-285750" algn="just">
                        <a:spcAft>
                          <a:spcPts val="0"/>
                        </a:spcAft>
                        <a:buFont typeface="Arial" panose="020B0604020202020204" pitchFamily="34" charset="0"/>
                        <a:buChar char="•"/>
                      </a:pPr>
                      <a:r>
                        <a:rPr lang="en-ZA" sz="2000" dirty="0" smtClean="0">
                          <a:effectLst/>
                        </a:rPr>
                        <a:t>Tours to Farm </a:t>
                      </a:r>
                      <a:r>
                        <a:rPr lang="en-ZA" sz="2000" dirty="0" err="1" smtClean="0">
                          <a:effectLst/>
                        </a:rPr>
                        <a:t>Kleinzee</a:t>
                      </a:r>
                      <a:r>
                        <a:rPr lang="en-ZA" sz="2000" dirty="0" smtClean="0">
                          <a:effectLst/>
                        </a:rPr>
                        <a:t> (Abalone recirculating aquaculture systems)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smtClean="0">
                          <a:effectLst/>
                        </a:rPr>
                        <a:t>Utilise available space to set up restaurants  to incubate DT Chefs Programme </a:t>
                      </a:r>
                      <a:endParaRPr lang="en-ZA" sz="2000" dirty="0" smtClean="0">
                        <a:solidFill>
                          <a:schemeClr val="tx1"/>
                        </a:solidFill>
                        <a:effectLst/>
                      </a:endParaRPr>
                    </a:p>
                  </a:txBody>
                  <a:tcPr marT="0" marB="0"/>
                </a:tc>
                <a:extLst>
                  <a:ext uri="{0D108BD9-81ED-4DB2-BD59-A6C34878D82A}">
                    <a16:rowId xmlns:a16="http://schemas.microsoft.com/office/drawing/2014/main" val="3203961767"/>
                  </a:ext>
                </a:extLst>
              </a:tr>
            </a:tbl>
          </a:graphicData>
        </a:graphic>
      </p:graphicFrame>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8133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28649" y="6492875"/>
            <a:ext cx="6577693" cy="365125"/>
          </a:xfrm>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7413170" y="6481255"/>
            <a:ext cx="1102179" cy="365125"/>
          </a:xfrm>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53983" y="-116013"/>
            <a:ext cx="7886700" cy="865467"/>
          </a:xfrm>
        </p:spPr>
        <p:txBody>
          <a:bodyPr>
            <a:noAutofit/>
          </a:bodyPr>
          <a:lstStyle/>
          <a:p>
            <a:pPr marL="228600">
              <a:lnSpc>
                <a:spcPct val="107000"/>
              </a:lnSpc>
              <a:spcAft>
                <a:spcPts val="0"/>
              </a:spcAft>
            </a:pPr>
            <a:r>
              <a:rPr lang="en-ZA" sz="4400" dirty="0" smtClean="0">
                <a:solidFill>
                  <a:srgbClr val="F26522"/>
                </a:solidFill>
                <a:cs typeface="Arial" panose="020B0604020202020204" pitchFamily="34" charset="0"/>
              </a:rPr>
              <a:t>Cross cutting initiatives (1)</a:t>
            </a:r>
            <a:endParaRPr lang="en-ZA" sz="4400" dirty="0">
              <a:solidFill>
                <a:srgbClr val="F26522"/>
              </a:solidFill>
              <a:ea typeface="Calibri" panose="020F050202020403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51049570"/>
              </p:ext>
            </p:extLst>
          </p:nvPr>
        </p:nvGraphicFramePr>
        <p:xfrm>
          <a:off x="242452" y="636333"/>
          <a:ext cx="8659091" cy="5258678"/>
        </p:xfrm>
        <a:graphic>
          <a:graphicData uri="http://schemas.openxmlformats.org/drawingml/2006/table">
            <a:tbl>
              <a:tblPr firstRow="1" firstCol="1" bandRow="1">
                <a:tableStyleId>{8A107856-5554-42FB-B03E-39F5DBC370BA}</a:tableStyleId>
              </a:tblPr>
              <a:tblGrid>
                <a:gridCol w="2378200">
                  <a:extLst>
                    <a:ext uri="{9D8B030D-6E8A-4147-A177-3AD203B41FA5}">
                      <a16:colId xmlns:a16="http://schemas.microsoft.com/office/drawing/2014/main" val="1547372909"/>
                    </a:ext>
                  </a:extLst>
                </a:gridCol>
                <a:gridCol w="6280891">
                  <a:extLst>
                    <a:ext uri="{9D8B030D-6E8A-4147-A177-3AD203B41FA5}">
                      <a16:colId xmlns:a16="http://schemas.microsoft.com/office/drawing/2014/main" val="3881460623"/>
                    </a:ext>
                  </a:extLst>
                </a:gridCol>
              </a:tblGrid>
              <a:tr h="2648279">
                <a:tc>
                  <a:txBody>
                    <a:bodyPr/>
                    <a:lstStyle/>
                    <a:p>
                      <a:pPr marL="91440" algn="just">
                        <a:spcAft>
                          <a:spcPts val="0"/>
                        </a:spcAft>
                      </a:pPr>
                      <a:r>
                        <a:rPr lang="en-ZA" sz="1800" dirty="0">
                          <a:effectLst/>
                        </a:rPr>
                        <a:t>CC 1: Enhance the promotion of Coastal and Marine Tourism in South Africa through coordinated marketing efforts</a:t>
                      </a:r>
                    </a:p>
                    <a:p>
                      <a:pPr marL="91440" algn="just">
                        <a:lnSpc>
                          <a:spcPct val="107000"/>
                        </a:lnSpc>
                        <a:spcAft>
                          <a:spcPts val="0"/>
                        </a:spcAft>
                      </a:pPr>
                      <a:r>
                        <a:rPr lang="en-ZA" sz="1800" dirty="0">
                          <a:effectLst/>
                        </a:rPr>
                        <a:t> </a:t>
                      </a:r>
                      <a:endParaRPr lang="en-ZA" sz="18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tc>
                <a:tc>
                  <a:txBody>
                    <a:bodyPr/>
                    <a:lstStyle/>
                    <a:p>
                      <a:pPr marL="91440" indent="0" algn="just">
                        <a:lnSpc>
                          <a:spcPct val="107000"/>
                        </a:lnSpc>
                        <a:spcAft>
                          <a:spcPts val="0"/>
                        </a:spcAft>
                        <a:buFont typeface="Arial" panose="020B0604020202020204" pitchFamily="34" charset="0"/>
                        <a:buNone/>
                      </a:pPr>
                      <a:r>
                        <a:rPr lang="en-ZA" sz="1800" b="0" dirty="0">
                          <a:effectLst/>
                        </a:rPr>
                        <a:t>Develop a framework and calendar of events for marketing of CMT routes, events and attractions, including:-</a:t>
                      </a:r>
                    </a:p>
                    <a:p>
                      <a:pPr marL="285750" indent="-285750" algn="just">
                        <a:lnSpc>
                          <a:spcPct val="107000"/>
                        </a:lnSpc>
                        <a:spcAft>
                          <a:spcPts val="0"/>
                        </a:spcAft>
                        <a:buFont typeface="Arial" panose="020B0604020202020204" pitchFamily="34" charset="0"/>
                        <a:buChar char="•"/>
                      </a:pPr>
                      <a:r>
                        <a:rPr lang="en-ZA" sz="1800" b="0" dirty="0">
                          <a:effectLst/>
                        </a:rPr>
                        <a:t>Indi Atlantic Route incorporating </a:t>
                      </a:r>
                      <a:r>
                        <a:rPr lang="en-ZA" sz="1800" b="0" dirty="0" smtClean="0">
                          <a:effectLst/>
                        </a:rPr>
                        <a:t>the</a:t>
                      </a:r>
                    </a:p>
                    <a:p>
                      <a:pPr marL="285750" indent="-285750" algn="just">
                        <a:lnSpc>
                          <a:spcPct val="107000"/>
                        </a:lnSpc>
                        <a:spcAft>
                          <a:spcPts val="0"/>
                        </a:spcAft>
                        <a:buFont typeface="Arial" panose="020B0604020202020204" pitchFamily="34" charset="0"/>
                        <a:buChar char="•"/>
                      </a:pPr>
                      <a:r>
                        <a:rPr lang="en-ZA" sz="1800" b="0" dirty="0" smtClean="0">
                          <a:effectLst/>
                        </a:rPr>
                        <a:t>South </a:t>
                      </a:r>
                      <a:r>
                        <a:rPr lang="en-ZA" sz="1800" b="0" dirty="0">
                          <a:effectLst/>
                        </a:rPr>
                        <a:t>Coast Experience (</a:t>
                      </a:r>
                      <a:r>
                        <a:rPr lang="en-ZA" sz="1800" b="0" dirty="0" smtClean="0">
                          <a:effectLst/>
                        </a:rPr>
                        <a:t>KZN)</a:t>
                      </a:r>
                    </a:p>
                    <a:p>
                      <a:pPr marL="285750" indent="-285750" algn="just">
                        <a:lnSpc>
                          <a:spcPct val="107000"/>
                        </a:lnSpc>
                        <a:spcAft>
                          <a:spcPts val="0"/>
                        </a:spcAft>
                        <a:buFont typeface="Arial" panose="020B0604020202020204" pitchFamily="34" charset="0"/>
                        <a:buChar char="•"/>
                      </a:pPr>
                      <a:r>
                        <a:rPr lang="en-ZA" sz="1800" b="0" dirty="0" smtClean="0">
                          <a:effectLst/>
                        </a:rPr>
                        <a:t>Diamond </a:t>
                      </a:r>
                      <a:r>
                        <a:rPr lang="en-ZA" sz="1800" b="0" dirty="0">
                          <a:effectLst/>
                        </a:rPr>
                        <a:t>Coast Route (Northern </a:t>
                      </a:r>
                      <a:r>
                        <a:rPr lang="en-ZA" sz="1800" b="0" dirty="0" smtClean="0">
                          <a:effectLst/>
                        </a:rPr>
                        <a:t>Cape)</a:t>
                      </a:r>
                    </a:p>
                    <a:p>
                      <a:pPr marL="285750" indent="-285750" algn="just">
                        <a:lnSpc>
                          <a:spcPct val="107000"/>
                        </a:lnSpc>
                        <a:spcAft>
                          <a:spcPts val="0"/>
                        </a:spcAft>
                        <a:buFont typeface="Arial" panose="020B0604020202020204" pitchFamily="34" charset="0"/>
                        <a:buChar char="•"/>
                      </a:pPr>
                      <a:r>
                        <a:rPr lang="en-ZA" sz="1800" b="0" dirty="0" smtClean="0">
                          <a:effectLst/>
                        </a:rPr>
                        <a:t>Coastal </a:t>
                      </a:r>
                      <a:r>
                        <a:rPr lang="en-ZA" sz="1800" b="0" dirty="0">
                          <a:effectLst/>
                        </a:rPr>
                        <a:t>Route and West Coast Route (Western </a:t>
                      </a:r>
                      <a:r>
                        <a:rPr lang="en-ZA" sz="1800" b="0" dirty="0" smtClean="0">
                          <a:effectLst/>
                        </a:rPr>
                        <a:t>Cape)</a:t>
                      </a:r>
                    </a:p>
                    <a:p>
                      <a:pPr marL="285750" indent="-285750" algn="just">
                        <a:lnSpc>
                          <a:spcPct val="107000"/>
                        </a:lnSpc>
                        <a:spcAft>
                          <a:spcPts val="0"/>
                        </a:spcAft>
                        <a:buFont typeface="Arial" panose="020B0604020202020204" pitchFamily="34" charset="0"/>
                        <a:buChar char="•"/>
                      </a:pPr>
                      <a:r>
                        <a:rPr lang="en-ZA" sz="1800" b="0" dirty="0" smtClean="0">
                          <a:effectLst/>
                        </a:rPr>
                        <a:t>East </a:t>
                      </a:r>
                      <a:r>
                        <a:rPr lang="en-ZA" sz="1800" b="0" dirty="0">
                          <a:effectLst/>
                        </a:rPr>
                        <a:t>3 Route (</a:t>
                      </a:r>
                      <a:r>
                        <a:rPr lang="en-ZA" sz="1800" b="0" dirty="0" smtClean="0">
                          <a:effectLst/>
                        </a:rPr>
                        <a:t>KZN)</a:t>
                      </a:r>
                    </a:p>
                    <a:p>
                      <a:pPr marL="285750" indent="-285750" algn="just">
                        <a:lnSpc>
                          <a:spcPct val="107000"/>
                        </a:lnSpc>
                        <a:spcAft>
                          <a:spcPts val="0"/>
                        </a:spcAft>
                        <a:buFont typeface="Arial" panose="020B0604020202020204" pitchFamily="34" charset="0"/>
                        <a:buChar char="•"/>
                      </a:pPr>
                      <a:r>
                        <a:rPr lang="en-ZA" sz="1800" b="0" dirty="0" smtClean="0">
                          <a:effectLst/>
                        </a:rPr>
                        <a:t>Eastern </a:t>
                      </a:r>
                      <a:r>
                        <a:rPr lang="en-ZA" sz="1800" b="0" dirty="0">
                          <a:effectLst/>
                        </a:rPr>
                        <a:t>Cape Coastal Route (</a:t>
                      </a:r>
                      <a:r>
                        <a:rPr lang="en-ZA" sz="1800" b="0" dirty="0" smtClean="0">
                          <a:effectLst/>
                        </a:rPr>
                        <a:t>EC)</a:t>
                      </a:r>
                    </a:p>
                    <a:p>
                      <a:pPr marL="285750" indent="-285750" algn="just">
                        <a:lnSpc>
                          <a:spcPct val="107000"/>
                        </a:lnSpc>
                        <a:spcAft>
                          <a:spcPts val="0"/>
                        </a:spcAft>
                        <a:buFont typeface="Arial" panose="020B0604020202020204" pitchFamily="34" charset="0"/>
                        <a:buChar char="•"/>
                      </a:pPr>
                      <a:r>
                        <a:rPr lang="en-ZA" sz="1800" b="0" dirty="0" smtClean="0">
                          <a:effectLst/>
                        </a:rPr>
                        <a:t>Garden </a:t>
                      </a:r>
                      <a:r>
                        <a:rPr lang="en-ZA" sz="1800" b="0" dirty="0">
                          <a:effectLst/>
                        </a:rPr>
                        <a:t>Route (EC side</a:t>
                      </a:r>
                      <a:r>
                        <a:rPr lang="en-ZA" sz="1800" b="0" dirty="0" smtClean="0">
                          <a:effectLst/>
                        </a:rPr>
                        <a:t>)</a:t>
                      </a:r>
                    </a:p>
                    <a:p>
                      <a:pPr marL="285750" indent="-285750" algn="just">
                        <a:lnSpc>
                          <a:spcPct val="107000"/>
                        </a:lnSpc>
                        <a:spcAft>
                          <a:spcPts val="0"/>
                        </a:spcAft>
                        <a:buFont typeface="Arial" panose="020B0604020202020204" pitchFamily="34" charset="0"/>
                        <a:buChar char="•"/>
                      </a:pPr>
                      <a:endParaRPr lang="en-ZA"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0" marB="0"/>
                </a:tc>
                <a:extLst>
                  <a:ext uri="{0D108BD9-81ED-4DB2-BD59-A6C34878D82A}">
                    <a16:rowId xmlns:a16="http://schemas.microsoft.com/office/drawing/2014/main" val="2211331786"/>
                  </a:ext>
                </a:extLst>
              </a:tr>
              <a:tr h="2323708">
                <a:tc>
                  <a:txBody>
                    <a:bodyPr/>
                    <a:lstStyle/>
                    <a:p>
                      <a:pPr marL="91440" algn="just">
                        <a:spcAft>
                          <a:spcPts val="0"/>
                        </a:spcAft>
                      </a:pPr>
                      <a:r>
                        <a:rPr lang="en-ZA" sz="1800" dirty="0" smtClean="0">
                          <a:effectLst/>
                        </a:rPr>
                        <a:t>CC 2: </a:t>
                      </a:r>
                      <a:r>
                        <a:rPr lang="en-ZA" sz="1800" dirty="0">
                          <a:effectLst/>
                        </a:rPr>
                        <a:t>Beach Precinct Development, Tourism Infrastructure and Tourism Safety</a:t>
                      </a:r>
                      <a:endParaRPr lang="en-ZA" sz="1800" b="0" dirty="0">
                        <a:solidFill>
                          <a:schemeClr val="bg1"/>
                        </a:solidFill>
                        <a:effectLst/>
                        <a:latin typeface="Arial" panose="020B0604020202020204" pitchFamily="34" charset="0"/>
                        <a:cs typeface="Arial" panose="020B0604020202020204" pitchFamily="34" charset="0"/>
                      </a:endParaRPr>
                    </a:p>
                  </a:txBody>
                  <a:tcPr marT="0" marB="0"/>
                </a:tc>
                <a:tc>
                  <a:txBody>
                    <a:bodyPr/>
                    <a:lstStyle/>
                    <a:p>
                      <a:pPr marL="285750" indent="-285750" algn="just">
                        <a:lnSpc>
                          <a:spcPct val="107000"/>
                        </a:lnSpc>
                        <a:spcAft>
                          <a:spcPts val="0"/>
                        </a:spcAft>
                        <a:buFont typeface="Arial" panose="020B0604020202020204" pitchFamily="34" charset="0"/>
                        <a:buChar char="•"/>
                      </a:pPr>
                      <a:r>
                        <a:rPr lang="en-ZA" sz="1800" dirty="0">
                          <a:effectLst/>
                        </a:rPr>
                        <a:t>Blue Flag Beach </a:t>
                      </a:r>
                      <a:r>
                        <a:rPr lang="en-ZA" sz="1800" dirty="0" smtClean="0">
                          <a:effectLst/>
                        </a:rPr>
                        <a:t>Programme</a:t>
                      </a:r>
                      <a:r>
                        <a:rPr lang="en-ZA" sz="1800" baseline="0" dirty="0" smtClean="0">
                          <a:effectLst/>
                        </a:rPr>
                        <a:t> – Programme is well established on 50 beaches and has commenced on </a:t>
                      </a:r>
                      <a:r>
                        <a:rPr lang="en-ZA" sz="1800" dirty="0" smtClean="0">
                          <a:effectLst/>
                        </a:rPr>
                        <a:t>25</a:t>
                      </a:r>
                      <a:r>
                        <a:rPr lang="en-ZA" sz="1800" baseline="0" dirty="0" smtClean="0">
                          <a:effectLst/>
                        </a:rPr>
                        <a:t> additional  beaches</a:t>
                      </a:r>
                      <a:endParaRPr lang="en-ZA" sz="1800" dirty="0" smtClean="0">
                        <a:effectLst/>
                      </a:endParaRPr>
                    </a:p>
                    <a:p>
                      <a:pPr marL="285750" lvl="0" indent="-285750" algn="just">
                        <a:lnSpc>
                          <a:spcPct val="107000"/>
                        </a:lnSpc>
                        <a:spcAft>
                          <a:spcPts val="0"/>
                        </a:spcAft>
                        <a:buFont typeface="Arial" panose="020B0604020202020204" pitchFamily="34" charset="0"/>
                        <a:buChar char="•"/>
                      </a:pPr>
                      <a:r>
                        <a:rPr lang="en-ZA" sz="1800" dirty="0" smtClean="0">
                          <a:effectLst/>
                        </a:rPr>
                        <a:t>Inclusion </a:t>
                      </a:r>
                      <a:r>
                        <a:rPr lang="en-ZA" sz="1800" dirty="0">
                          <a:effectLst/>
                        </a:rPr>
                        <a:t>of CMT related investment projects in 3 investment promotion platforms</a:t>
                      </a:r>
                      <a:r>
                        <a:rPr lang="en-ZA" sz="1800" dirty="0" smtClean="0">
                          <a:effectLst/>
                        </a:rPr>
                        <a:t>:- </a:t>
                      </a:r>
                      <a:r>
                        <a:rPr lang="en-ZA" sz="1800" dirty="0" err="1" smtClean="0">
                          <a:effectLst/>
                        </a:rPr>
                        <a:t>Investour</a:t>
                      </a:r>
                      <a:r>
                        <a:rPr lang="en-ZA" sz="1800" dirty="0" smtClean="0">
                          <a:effectLst/>
                        </a:rPr>
                        <a:t> 2018,</a:t>
                      </a:r>
                      <a:r>
                        <a:rPr lang="en-ZA" sz="1800" baseline="0" dirty="0" smtClean="0">
                          <a:effectLst/>
                        </a:rPr>
                        <a:t> </a:t>
                      </a:r>
                      <a:r>
                        <a:rPr lang="en-ZA" sz="1800" dirty="0" smtClean="0">
                          <a:effectLst/>
                        </a:rPr>
                        <a:t>Gulf  Region roadshow</a:t>
                      </a:r>
                      <a:r>
                        <a:rPr lang="en-ZA" sz="1800" baseline="0" dirty="0" smtClean="0">
                          <a:effectLst/>
                        </a:rPr>
                        <a:t> &amp; </a:t>
                      </a:r>
                      <a:r>
                        <a:rPr lang="en-ZA" sz="1800" dirty="0" smtClean="0">
                          <a:effectLst/>
                        </a:rPr>
                        <a:t>Indaba </a:t>
                      </a:r>
                      <a:r>
                        <a:rPr lang="en-ZA" sz="1800" dirty="0">
                          <a:effectLst/>
                        </a:rPr>
                        <a:t>2018</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0" marB="0"/>
                </a:tc>
                <a:extLst>
                  <a:ext uri="{0D108BD9-81ED-4DB2-BD59-A6C34878D82A}">
                    <a16:rowId xmlns:a16="http://schemas.microsoft.com/office/drawing/2014/main" val="3592619314"/>
                  </a:ext>
                </a:extLst>
              </a:tr>
            </a:tbl>
          </a:graphicData>
        </a:graphic>
      </p:graphicFrame>
    </p:spTree>
    <p:extLst>
      <p:ext uri="{BB962C8B-B14F-4D97-AF65-F5344CB8AC3E}">
        <p14:creationId xmlns:p14="http://schemas.microsoft.com/office/powerpoint/2010/main" val="27650689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28649" y="3524"/>
            <a:ext cx="7886700" cy="865467"/>
          </a:xfrm>
        </p:spPr>
        <p:txBody>
          <a:bodyPr>
            <a:normAutofit/>
          </a:bodyPr>
          <a:lstStyle/>
          <a:p>
            <a:r>
              <a:rPr lang="en-ZA" sz="4400" dirty="0">
                <a:solidFill>
                  <a:srgbClr val="F26522"/>
                </a:solidFill>
                <a:cs typeface="Arial" panose="020B0604020202020204" pitchFamily="34" charset="0"/>
              </a:rPr>
              <a:t>Cross cutting initiatives </a:t>
            </a:r>
            <a:r>
              <a:rPr lang="en-ZA" sz="4400" dirty="0" smtClean="0">
                <a:solidFill>
                  <a:srgbClr val="F26522"/>
                </a:solidFill>
                <a:cs typeface="Arial" panose="020B0604020202020204" pitchFamily="34" charset="0"/>
              </a:rPr>
              <a:t>(2)</a:t>
            </a:r>
            <a:endParaRPr lang="en-ZA" sz="4400" dirty="0"/>
          </a:p>
        </p:txBody>
      </p:sp>
      <p:graphicFrame>
        <p:nvGraphicFramePr>
          <p:cNvPr id="4" name="Table 3"/>
          <p:cNvGraphicFramePr>
            <a:graphicFrameLocks noGrp="1"/>
          </p:cNvGraphicFramePr>
          <p:nvPr>
            <p:extLst>
              <p:ext uri="{D42A27DB-BD31-4B8C-83A1-F6EECF244321}">
                <p14:modId xmlns:p14="http://schemas.microsoft.com/office/powerpoint/2010/main" val="941894091"/>
              </p:ext>
            </p:extLst>
          </p:nvPr>
        </p:nvGraphicFramePr>
        <p:xfrm>
          <a:off x="61992" y="768350"/>
          <a:ext cx="9020014" cy="6001195"/>
        </p:xfrm>
        <a:graphic>
          <a:graphicData uri="http://schemas.openxmlformats.org/drawingml/2006/table">
            <a:tbl>
              <a:tblPr firstRow="1" firstCol="1" bandRow="1">
                <a:tableStyleId>{8A107856-5554-42FB-B03E-39F5DBC370BA}</a:tableStyleId>
              </a:tblPr>
              <a:tblGrid>
                <a:gridCol w="2574528">
                  <a:extLst>
                    <a:ext uri="{9D8B030D-6E8A-4147-A177-3AD203B41FA5}">
                      <a16:colId xmlns:a16="http://schemas.microsoft.com/office/drawing/2014/main" val="1547372909"/>
                    </a:ext>
                  </a:extLst>
                </a:gridCol>
                <a:gridCol w="6445486">
                  <a:extLst>
                    <a:ext uri="{9D8B030D-6E8A-4147-A177-3AD203B41FA5}">
                      <a16:colId xmlns:a16="http://schemas.microsoft.com/office/drawing/2014/main" val="3881460623"/>
                    </a:ext>
                  </a:extLst>
                </a:gridCol>
              </a:tblGrid>
              <a:tr h="1035326">
                <a:tc>
                  <a:txBody>
                    <a:bodyPr/>
                    <a:lstStyle/>
                    <a:p>
                      <a:pPr marL="91440" algn="just">
                        <a:spcAft>
                          <a:spcPts val="0"/>
                        </a:spcAft>
                      </a:pPr>
                      <a:r>
                        <a:rPr lang="en-ZA" sz="1600" dirty="0">
                          <a:effectLst/>
                        </a:rPr>
                        <a:t>CC </a:t>
                      </a:r>
                      <a:r>
                        <a:rPr lang="en-ZA" sz="1600" dirty="0" smtClean="0">
                          <a:effectLst/>
                        </a:rPr>
                        <a:t>3: </a:t>
                      </a:r>
                      <a:r>
                        <a:rPr lang="en-ZA" sz="1600" dirty="0">
                          <a:effectLst/>
                        </a:rPr>
                        <a:t>Regulations and Permitting</a:t>
                      </a:r>
                      <a:endParaRPr lang="en-ZA" sz="1600" b="0" dirty="0">
                        <a:solidFill>
                          <a:schemeClr val="bg1"/>
                        </a:solidFill>
                        <a:effectLst/>
                        <a:latin typeface="Arial" panose="020B0604020202020204" pitchFamily="34" charset="0"/>
                        <a:cs typeface="Arial" panose="020B0604020202020204" pitchFamily="34" charset="0"/>
                      </a:endParaRPr>
                    </a:p>
                  </a:txBody>
                  <a:tcPr marT="0" marB="0"/>
                </a:tc>
                <a:tc>
                  <a:txBody>
                    <a:bodyPr/>
                    <a:lstStyle/>
                    <a:p>
                      <a:pPr marL="122238" indent="-122238" algn="just">
                        <a:lnSpc>
                          <a:spcPct val="107000"/>
                        </a:lnSpc>
                        <a:spcAft>
                          <a:spcPts val="0"/>
                        </a:spcAft>
                        <a:buFont typeface="Arial" panose="020B0604020202020204" pitchFamily="34" charset="0"/>
                        <a:buChar char="•"/>
                      </a:pPr>
                      <a:r>
                        <a:rPr lang="en-ZA" sz="1600" b="0" dirty="0">
                          <a:effectLst/>
                        </a:rPr>
                        <a:t>Establish an Intra - Government Permitting Forum to coordinate permit application processes and decision making for marine tourism related </a:t>
                      </a:r>
                      <a:r>
                        <a:rPr lang="en-ZA" sz="1600" b="0" dirty="0" smtClean="0">
                          <a:effectLst/>
                        </a:rPr>
                        <a:t>activities</a:t>
                      </a:r>
                    </a:p>
                    <a:p>
                      <a:pPr marL="122238" indent="-122238" algn="just">
                        <a:lnSpc>
                          <a:spcPct val="107000"/>
                        </a:lnSpc>
                        <a:spcAft>
                          <a:spcPts val="0"/>
                        </a:spcAft>
                        <a:buFont typeface="Arial" panose="020B0604020202020204" pitchFamily="34" charset="0"/>
                        <a:buChar char="•"/>
                      </a:pPr>
                      <a:r>
                        <a:rPr lang="en-ZA" sz="1600" b="0" dirty="0" smtClean="0">
                          <a:effectLst/>
                        </a:rPr>
                        <a:t>Research </a:t>
                      </a:r>
                      <a:r>
                        <a:rPr lang="en-ZA" sz="1600" b="0" dirty="0">
                          <a:effectLst/>
                        </a:rPr>
                        <a:t>on  governance and regulatory </a:t>
                      </a:r>
                      <a:r>
                        <a:rPr lang="en-ZA" sz="1600" b="0" dirty="0" smtClean="0">
                          <a:effectLst/>
                        </a:rPr>
                        <a:t>issues</a:t>
                      </a:r>
                      <a:endParaRPr lang="en-ZA" sz="1600" b="0" dirty="0" smtClean="0">
                        <a:solidFill>
                          <a:schemeClr val="tx1"/>
                        </a:solidFill>
                        <a:effectLst/>
                      </a:endParaRPr>
                    </a:p>
                  </a:txBody>
                  <a:tcPr marT="0" marB="0"/>
                </a:tc>
                <a:extLst>
                  <a:ext uri="{0D108BD9-81ED-4DB2-BD59-A6C34878D82A}">
                    <a16:rowId xmlns:a16="http://schemas.microsoft.com/office/drawing/2014/main" val="2137328133"/>
                  </a:ext>
                </a:extLst>
              </a:tr>
              <a:tr h="1035326">
                <a:tc>
                  <a:txBody>
                    <a:bodyPr/>
                    <a:lstStyle/>
                    <a:p>
                      <a:pPr marL="91440" algn="just">
                        <a:spcAft>
                          <a:spcPts val="0"/>
                        </a:spcAft>
                      </a:pPr>
                      <a:r>
                        <a:rPr lang="en-ZA" sz="1600" dirty="0">
                          <a:effectLst/>
                        </a:rPr>
                        <a:t>CC </a:t>
                      </a:r>
                      <a:r>
                        <a:rPr lang="en-ZA" sz="1600" dirty="0" smtClean="0">
                          <a:effectLst/>
                        </a:rPr>
                        <a:t>4:  </a:t>
                      </a:r>
                      <a:r>
                        <a:rPr lang="en-ZA" sz="1600" dirty="0">
                          <a:effectLst/>
                        </a:rPr>
                        <a:t>Research </a:t>
                      </a:r>
                      <a:r>
                        <a:rPr lang="en-ZA" sz="1600" dirty="0" smtClean="0">
                          <a:effectLst/>
                        </a:rPr>
                        <a:t>for </a:t>
                      </a:r>
                      <a:r>
                        <a:rPr lang="en-ZA" sz="1600" dirty="0">
                          <a:effectLst/>
                        </a:rPr>
                        <a:t>CMT</a:t>
                      </a:r>
                    </a:p>
                    <a:p>
                      <a:pPr marL="91440" algn="just">
                        <a:spcAft>
                          <a:spcPts val="0"/>
                        </a:spcAft>
                      </a:pPr>
                      <a:r>
                        <a:rPr lang="en-ZA" sz="1600" dirty="0">
                          <a:effectLst/>
                        </a:rPr>
                        <a:t> </a:t>
                      </a:r>
                      <a:endParaRPr lang="en-ZA" sz="1600" b="0" dirty="0">
                        <a:solidFill>
                          <a:schemeClr val="bg1"/>
                        </a:solidFill>
                        <a:effectLst/>
                        <a:latin typeface="Arial" panose="020B0604020202020204" pitchFamily="34" charset="0"/>
                        <a:cs typeface="Arial" panose="020B0604020202020204" pitchFamily="34" charset="0"/>
                      </a:endParaRPr>
                    </a:p>
                  </a:txBody>
                  <a:tcPr marT="0" marB="0"/>
                </a:tc>
                <a:tc>
                  <a:txBody>
                    <a:bodyPr/>
                    <a:lstStyle/>
                    <a:p>
                      <a:pPr marL="122238" indent="-122238" algn="just">
                        <a:lnSpc>
                          <a:spcPct val="107000"/>
                        </a:lnSpc>
                        <a:spcAft>
                          <a:spcPts val="0"/>
                        </a:spcAft>
                        <a:buFont typeface="Arial" panose="020B0604020202020204" pitchFamily="34" charset="0"/>
                        <a:buChar char="•"/>
                      </a:pPr>
                      <a:r>
                        <a:rPr lang="en-ZA" sz="1600" b="0" dirty="0" smtClean="0">
                          <a:effectLst/>
                        </a:rPr>
                        <a:t>Research/development </a:t>
                      </a:r>
                      <a:r>
                        <a:rPr lang="en-ZA" sz="1600" b="0" dirty="0">
                          <a:effectLst/>
                        </a:rPr>
                        <a:t>of a </a:t>
                      </a:r>
                      <a:r>
                        <a:rPr lang="en-ZA" sz="1600" b="0" dirty="0" smtClean="0">
                          <a:effectLst/>
                        </a:rPr>
                        <a:t>framework </a:t>
                      </a:r>
                      <a:r>
                        <a:rPr lang="en-ZA" sz="1600" b="0" dirty="0">
                          <a:effectLst/>
                        </a:rPr>
                        <a:t>for assessment of the economic impacts of coastal &amp; marine tourism</a:t>
                      </a:r>
                      <a:r>
                        <a:rPr lang="en-ZA" sz="1600" b="0" dirty="0" smtClean="0">
                          <a:effectLst/>
                        </a:rPr>
                        <a:t>.</a:t>
                      </a:r>
                    </a:p>
                    <a:p>
                      <a:pPr marL="122238" indent="-122238" algn="just">
                        <a:lnSpc>
                          <a:spcPct val="107000"/>
                        </a:lnSpc>
                        <a:spcAft>
                          <a:spcPts val="0"/>
                        </a:spcAft>
                        <a:buFont typeface="Arial" panose="020B0604020202020204" pitchFamily="34" charset="0"/>
                        <a:buChar char="•"/>
                      </a:pPr>
                      <a:r>
                        <a:rPr lang="en-ZA" sz="1600" b="0" dirty="0" smtClean="0">
                          <a:effectLst/>
                        </a:rPr>
                        <a:t>Research on the governance and coordination</a:t>
                      </a:r>
                      <a:r>
                        <a:rPr lang="en-ZA" sz="1600" b="0" baseline="0" dirty="0" smtClean="0">
                          <a:effectLst/>
                        </a:rPr>
                        <a:t> of coastal and marine tourism.</a:t>
                      </a:r>
                      <a:endParaRPr lang="en-ZA" sz="1600" b="0" dirty="0">
                        <a:solidFill>
                          <a:schemeClr val="tx1"/>
                        </a:solidFill>
                        <a:effectLst/>
                        <a:latin typeface="+mn-lt"/>
                        <a:ea typeface="Calibri" panose="020F0502020204030204" pitchFamily="34" charset="0"/>
                        <a:cs typeface="Arial" panose="020B0604020202020204" pitchFamily="34" charset="0"/>
                      </a:endParaRPr>
                    </a:p>
                  </a:txBody>
                  <a:tcPr marT="0" marB="0"/>
                </a:tc>
                <a:extLst>
                  <a:ext uri="{0D108BD9-81ED-4DB2-BD59-A6C34878D82A}">
                    <a16:rowId xmlns:a16="http://schemas.microsoft.com/office/drawing/2014/main" val="3740082692"/>
                  </a:ext>
                </a:extLst>
              </a:tr>
              <a:tr h="2329484">
                <a:tc>
                  <a:txBody>
                    <a:bodyPr/>
                    <a:lstStyle/>
                    <a:p>
                      <a:pPr marL="91440" algn="just">
                        <a:spcAft>
                          <a:spcPts val="0"/>
                        </a:spcAft>
                      </a:pPr>
                      <a:r>
                        <a:rPr lang="en-ZA" sz="1600" dirty="0">
                          <a:effectLst/>
                        </a:rPr>
                        <a:t>CC </a:t>
                      </a:r>
                      <a:r>
                        <a:rPr lang="en-ZA" sz="1600" dirty="0" smtClean="0">
                          <a:effectLst/>
                        </a:rPr>
                        <a:t>5: </a:t>
                      </a:r>
                      <a:r>
                        <a:rPr lang="en-ZA" sz="1600" dirty="0">
                          <a:effectLst/>
                        </a:rPr>
                        <a:t>Skills Development</a:t>
                      </a:r>
                      <a:endParaRPr lang="en-ZA" sz="1600" b="0" dirty="0">
                        <a:solidFill>
                          <a:schemeClr val="bg1"/>
                        </a:solidFill>
                        <a:effectLst/>
                        <a:latin typeface="Arial" panose="020B0604020202020204" pitchFamily="34" charset="0"/>
                        <a:cs typeface="Arial" panose="020B0604020202020204" pitchFamily="34" charset="0"/>
                      </a:endParaRPr>
                    </a:p>
                  </a:txBody>
                  <a:tcPr marT="0" marB="0"/>
                </a:tc>
                <a:tc>
                  <a:txBody>
                    <a:bodyPr/>
                    <a:lstStyle/>
                    <a:p>
                      <a:pPr marL="122238" lvl="0" indent="-122238" algn="just">
                        <a:lnSpc>
                          <a:spcPct val="107000"/>
                        </a:lnSpc>
                        <a:spcAft>
                          <a:spcPts val="0"/>
                        </a:spcAft>
                        <a:buFont typeface="Arial" panose="020B0604020202020204" pitchFamily="34" charset="0"/>
                        <a:buChar char="•"/>
                      </a:pPr>
                      <a:r>
                        <a:rPr lang="en-ZA" sz="1600" b="0" dirty="0">
                          <a:effectLst/>
                        </a:rPr>
                        <a:t>Conduct a skills audit </a:t>
                      </a:r>
                      <a:r>
                        <a:rPr lang="en-ZA" sz="1600" b="0" dirty="0" smtClean="0">
                          <a:effectLst/>
                        </a:rPr>
                        <a:t>for</a:t>
                      </a:r>
                      <a:r>
                        <a:rPr lang="en-ZA" sz="1600" b="0" baseline="0" dirty="0" smtClean="0">
                          <a:effectLst/>
                        </a:rPr>
                        <a:t> coastal and </a:t>
                      </a:r>
                      <a:r>
                        <a:rPr lang="en-ZA" sz="1600" b="0" dirty="0" smtClean="0">
                          <a:effectLst/>
                        </a:rPr>
                        <a:t>marine tourism;</a:t>
                      </a:r>
                    </a:p>
                    <a:p>
                      <a:pPr marL="122238" lvl="0" indent="-122238" algn="just">
                        <a:lnSpc>
                          <a:spcPct val="107000"/>
                        </a:lnSpc>
                        <a:spcAft>
                          <a:spcPts val="0"/>
                        </a:spcAft>
                        <a:buFont typeface="Arial" panose="020B0604020202020204" pitchFamily="34" charset="0"/>
                        <a:buChar char="•"/>
                      </a:pPr>
                      <a:r>
                        <a:rPr lang="en-ZA" sz="1600" b="0" dirty="0" smtClean="0">
                          <a:effectLst/>
                        </a:rPr>
                        <a:t>Develop a framework of existing qualifications and gaps (TVET, universities, private providers);</a:t>
                      </a:r>
                    </a:p>
                    <a:p>
                      <a:pPr marL="122238" lvl="0" indent="-122238" algn="just">
                        <a:lnSpc>
                          <a:spcPct val="107000"/>
                        </a:lnSpc>
                        <a:spcAft>
                          <a:spcPts val="0"/>
                        </a:spcAft>
                        <a:buFont typeface="Arial" panose="020B0604020202020204" pitchFamily="34" charset="0"/>
                        <a:buChar char="•"/>
                      </a:pPr>
                      <a:r>
                        <a:rPr lang="en-ZA" sz="1600" b="0" dirty="0" smtClean="0">
                          <a:effectLst/>
                        </a:rPr>
                        <a:t>Facilitate the establishment of centres (centres of excellence, incubation centres);</a:t>
                      </a:r>
                    </a:p>
                    <a:p>
                      <a:pPr marL="122238" lvl="0" indent="-122238" algn="just">
                        <a:lnSpc>
                          <a:spcPct val="107000"/>
                        </a:lnSpc>
                        <a:spcAft>
                          <a:spcPts val="0"/>
                        </a:spcAft>
                        <a:buFont typeface="Arial" panose="020B0604020202020204" pitchFamily="34" charset="0"/>
                        <a:buChar char="•"/>
                      </a:pPr>
                      <a:r>
                        <a:rPr lang="en-ZA" sz="1600" b="0" dirty="0" smtClean="0">
                          <a:effectLst/>
                        </a:rPr>
                        <a:t>Promotional material for CMT skills;</a:t>
                      </a:r>
                    </a:p>
                    <a:p>
                      <a:pPr marL="122238" lvl="0" indent="-122238" algn="just">
                        <a:lnSpc>
                          <a:spcPct val="107000"/>
                        </a:lnSpc>
                        <a:spcAft>
                          <a:spcPts val="0"/>
                        </a:spcAft>
                        <a:buFont typeface="Arial" panose="020B0604020202020204" pitchFamily="34" charset="0"/>
                        <a:buChar char="•"/>
                      </a:pPr>
                      <a:r>
                        <a:rPr lang="en-ZA" sz="1600" b="0" dirty="0" smtClean="0">
                          <a:effectLst/>
                        </a:rPr>
                        <a:t>Mentorship frameworks;</a:t>
                      </a:r>
                    </a:p>
                    <a:p>
                      <a:pPr marL="122238" lvl="0" indent="-122238" algn="just">
                        <a:lnSpc>
                          <a:spcPct val="107000"/>
                        </a:lnSpc>
                        <a:spcAft>
                          <a:spcPts val="0"/>
                        </a:spcAft>
                        <a:buFont typeface="Arial" panose="020B0604020202020204" pitchFamily="34" charset="0"/>
                        <a:buChar char="•"/>
                      </a:pPr>
                      <a:r>
                        <a:rPr lang="en-ZA" sz="1600" b="0" dirty="0" smtClean="0">
                          <a:effectLst/>
                        </a:rPr>
                        <a:t>Work placements;</a:t>
                      </a:r>
                    </a:p>
                    <a:p>
                      <a:pPr marL="122238" lvl="0" indent="-122238" algn="just">
                        <a:lnSpc>
                          <a:spcPct val="107000"/>
                        </a:lnSpc>
                        <a:spcAft>
                          <a:spcPts val="0"/>
                        </a:spcAft>
                        <a:buFont typeface="Arial" panose="020B0604020202020204" pitchFamily="34" charset="0"/>
                        <a:buChar char="•"/>
                      </a:pPr>
                      <a:r>
                        <a:rPr lang="en-ZA" sz="1600" b="0" dirty="0" smtClean="0">
                          <a:effectLst/>
                        </a:rPr>
                        <a:t>Skills Development Programme</a:t>
                      </a:r>
                      <a:endParaRPr lang="en-ZA" sz="1600" b="0" dirty="0" smtClean="0">
                        <a:solidFill>
                          <a:schemeClr val="tx1"/>
                        </a:solidFill>
                        <a:effectLst/>
                      </a:endParaRPr>
                    </a:p>
                  </a:txBody>
                  <a:tcPr marT="0" marB="0"/>
                </a:tc>
                <a:extLst>
                  <a:ext uri="{0D108BD9-81ED-4DB2-BD59-A6C34878D82A}">
                    <a16:rowId xmlns:a16="http://schemas.microsoft.com/office/drawing/2014/main" val="2569932208"/>
                  </a:ext>
                </a:extLst>
              </a:tr>
              <a:tr h="1552989">
                <a:tc>
                  <a:txBody>
                    <a:bodyPr/>
                    <a:lstStyle/>
                    <a:p>
                      <a:pPr marL="91440" algn="just">
                        <a:spcAft>
                          <a:spcPts val="0"/>
                        </a:spcAft>
                      </a:pPr>
                      <a:r>
                        <a:rPr lang="en-ZA" sz="1600" dirty="0">
                          <a:effectLst/>
                        </a:rPr>
                        <a:t>CC </a:t>
                      </a:r>
                      <a:r>
                        <a:rPr lang="en-ZA" sz="1600" dirty="0" smtClean="0">
                          <a:effectLst/>
                        </a:rPr>
                        <a:t>6: Integration </a:t>
                      </a:r>
                      <a:r>
                        <a:rPr lang="en-ZA" sz="1600" dirty="0">
                          <a:effectLst/>
                        </a:rPr>
                        <a:t>with rural and agriculture related initiatives</a:t>
                      </a:r>
                      <a:endParaRPr lang="en-ZA" sz="1600" b="0" dirty="0">
                        <a:solidFill>
                          <a:schemeClr val="bg1"/>
                        </a:solidFill>
                        <a:effectLst/>
                        <a:latin typeface="Arial" panose="020B0604020202020204" pitchFamily="34" charset="0"/>
                        <a:cs typeface="Arial" panose="020B0604020202020204" pitchFamily="34" charset="0"/>
                      </a:endParaRPr>
                    </a:p>
                  </a:txBody>
                  <a:tcPr marT="0" marB="0"/>
                </a:tc>
                <a:tc>
                  <a:txBody>
                    <a:bodyPr/>
                    <a:lstStyle/>
                    <a:p>
                      <a:pPr marL="122238" lvl="0" indent="-122238" algn="just">
                        <a:lnSpc>
                          <a:spcPct val="107000"/>
                        </a:lnSpc>
                        <a:spcAft>
                          <a:spcPts val="0"/>
                        </a:spcAft>
                        <a:buFont typeface="Arial" panose="020B0604020202020204" pitchFamily="34" charset="0"/>
                        <a:buChar char="•"/>
                      </a:pPr>
                      <a:r>
                        <a:rPr lang="en-ZA" sz="1600" b="0" dirty="0">
                          <a:effectLst/>
                        </a:rPr>
                        <a:t>Identify and facilitate opportunities for supply of fresh seafood to tourism initiatives by aquaculture initiatives;</a:t>
                      </a:r>
                    </a:p>
                    <a:p>
                      <a:pPr marL="122238" lvl="0" indent="-122238" algn="just">
                        <a:lnSpc>
                          <a:spcPct val="107000"/>
                        </a:lnSpc>
                        <a:spcAft>
                          <a:spcPts val="0"/>
                        </a:spcAft>
                        <a:buFont typeface="Arial" panose="020B0604020202020204" pitchFamily="34" charset="0"/>
                        <a:buChar char="•"/>
                      </a:pPr>
                      <a:r>
                        <a:rPr lang="en-ZA" sz="1600" b="0" dirty="0">
                          <a:effectLst/>
                        </a:rPr>
                        <a:t>Identify opportunities for tours </a:t>
                      </a:r>
                      <a:r>
                        <a:rPr lang="en-ZA" sz="1600" b="0" dirty="0" smtClean="0">
                          <a:effectLst/>
                        </a:rPr>
                        <a:t>etc. </a:t>
                      </a:r>
                      <a:r>
                        <a:rPr lang="en-ZA" sz="1600" b="0" dirty="0">
                          <a:effectLst/>
                        </a:rPr>
                        <a:t>to aquaculture initiatives </a:t>
                      </a:r>
                      <a:r>
                        <a:rPr lang="en-ZA" sz="1600" b="0" dirty="0" smtClean="0">
                          <a:effectLst/>
                        </a:rPr>
                        <a:t>e.g. </a:t>
                      </a:r>
                      <a:r>
                        <a:rPr lang="en-ZA" sz="1600" b="0" dirty="0">
                          <a:effectLst/>
                        </a:rPr>
                        <a:t>school groups);</a:t>
                      </a:r>
                    </a:p>
                    <a:p>
                      <a:pPr marL="122238" lvl="0" indent="-122238" algn="just">
                        <a:lnSpc>
                          <a:spcPct val="107000"/>
                        </a:lnSpc>
                        <a:spcAft>
                          <a:spcPts val="0"/>
                        </a:spcAft>
                        <a:buFont typeface="Arial" panose="020B0604020202020204" pitchFamily="34" charset="0"/>
                        <a:buChar char="•"/>
                      </a:pPr>
                      <a:r>
                        <a:rPr lang="en-ZA" sz="1600" b="0" dirty="0">
                          <a:effectLst/>
                        </a:rPr>
                        <a:t>Identify and facilitate </a:t>
                      </a:r>
                      <a:r>
                        <a:rPr lang="en-ZA" sz="1600" b="0" dirty="0" smtClean="0">
                          <a:effectLst/>
                        </a:rPr>
                        <a:t>opportunities </a:t>
                      </a:r>
                      <a:r>
                        <a:rPr lang="en-ZA" sz="1600" b="0" dirty="0">
                          <a:effectLst/>
                        </a:rPr>
                        <a:t>to supply fresh produce to tourism initiatives.</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0" marB="0"/>
                </a:tc>
                <a:extLst>
                  <a:ext uri="{0D108BD9-81ED-4DB2-BD59-A6C34878D82A}">
                    <a16:rowId xmlns:a16="http://schemas.microsoft.com/office/drawing/2014/main" val="1545910889"/>
                  </a:ext>
                </a:extLst>
              </a:tr>
            </a:tbl>
          </a:graphicData>
        </a:graphic>
      </p:graphicFrame>
    </p:spTree>
    <p:extLst>
      <p:ext uri="{BB962C8B-B14F-4D97-AF65-F5344CB8AC3E}">
        <p14:creationId xmlns:p14="http://schemas.microsoft.com/office/powerpoint/2010/main" val="21743391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82804" y="150067"/>
            <a:ext cx="8531258" cy="905735"/>
          </a:xfrm>
        </p:spPr>
        <p:txBody>
          <a:bodyPr>
            <a:noAutofit/>
          </a:bodyPr>
          <a:lstStyle/>
          <a:p>
            <a:r>
              <a:rPr lang="en-US" sz="4400" dirty="0" smtClean="0"/>
              <a:t>Cross cutting initiatives (3)</a:t>
            </a:r>
            <a:br>
              <a:rPr lang="en-US" sz="4400" dirty="0" smtClean="0"/>
            </a:br>
            <a:r>
              <a:rPr lang="en-US" sz="2000" dirty="0" smtClean="0"/>
              <a:t>Development of the Indi Atlantic Route</a:t>
            </a:r>
            <a:endParaRPr lang="en-US" sz="2000" dirty="0"/>
          </a:p>
        </p:txBody>
      </p:sp>
      <p:sp>
        <p:nvSpPr>
          <p:cNvPr id="5" name="Content Placeholder 4"/>
          <p:cNvSpPr>
            <a:spLocks noGrp="1"/>
          </p:cNvSpPr>
          <p:nvPr>
            <p:ph idx="1"/>
          </p:nvPr>
        </p:nvSpPr>
        <p:spPr>
          <a:xfrm>
            <a:off x="405354" y="1055803"/>
            <a:ext cx="8109996" cy="4781118"/>
          </a:xfrm>
        </p:spPr>
        <p:txBody>
          <a:bodyPr>
            <a:noAutofit/>
          </a:bodyPr>
          <a:lstStyle/>
          <a:p>
            <a:pPr marL="0" indent="0">
              <a:lnSpc>
                <a:spcPct val="100000"/>
              </a:lnSpc>
              <a:spcBef>
                <a:spcPts val="0"/>
              </a:spcBef>
              <a:buNone/>
            </a:pPr>
            <a:r>
              <a:rPr lang="en-ZA" sz="2000" dirty="0" smtClean="0">
                <a:latin typeface="+mn-lt"/>
                <a:cs typeface="Arial" panose="020B0604020202020204" pitchFamily="34" charset="0"/>
              </a:rPr>
              <a:t>The Indi Atlantic Route falls under the Marketing</a:t>
            </a:r>
            <a:r>
              <a:rPr lang="en-ZA" sz="2000" dirty="0">
                <a:latin typeface="+mn-lt"/>
                <a:cs typeface="Arial" panose="020B0604020202020204" pitchFamily="34" charset="0"/>
              </a:rPr>
              <a:t>, Events and </a:t>
            </a:r>
            <a:r>
              <a:rPr lang="en-ZA" sz="2000" dirty="0" smtClean="0">
                <a:latin typeface="+mn-lt"/>
                <a:cs typeface="Arial" panose="020B0604020202020204" pitchFamily="34" charset="0"/>
              </a:rPr>
              <a:t>Routes thematic area.  The Route </a:t>
            </a:r>
            <a:r>
              <a:rPr lang="en-ZA" sz="2000" dirty="0">
                <a:latin typeface="+mn-lt"/>
                <a:cs typeface="Arial" panose="020B0604020202020204" pitchFamily="34" charset="0"/>
              </a:rPr>
              <a:t>is envisioned to</a:t>
            </a:r>
            <a:r>
              <a:rPr lang="en-ZA" sz="2000" dirty="0" smtClean="0">
                <a:latin typeface="+mn-lt"/>
                <a:cs typeface="Arial" panose="020B0604020202020204" pitchFamily="34" charset="0"/>
              </a:rPr>
              <a:t>:</a:t>
            </a:r>
          </a:p>
          <a:p>
            <a:pPr marL="0" indent="0">
              <a:lnSpc>
                <a:spcPct val="100000"/>
              </a:lnSpc>
              <a:spcBef>
                <a:spcPts val="0"/>
              </a:spcBef>
              <a:buNone/>
            </a:pPr>
            <a:endParaRPr lang="en-ZA" sz="2000" dirty="0">
              <a:latin typeface="+mn-lt"/>
              <a:cs typeface="Arial" panose="020B0604020202020204" pitchFamily="34" charset="0"/>
            </a:endParaRPr>
          </a:p>
          <a:p>
            <a:pPr lvl="0">
              <a:lnSpc>
                <a:spcPct val="100000"/>
              </a:lnSpc>
              <a:spcBef>
                <a:spcPts val="0"/>
              </a:spcBef>
            </a:pPr>
            <a:r>
              <a:rPr lang="en-ZA" sz="2000" dirty="0" smtClean="0">
                <a:latin typeface="+mn-lt"/>
                <a:cs typeface="Arial" panose="020B0604020202020204" pitchFamily="34" charset="0"/>
              </a:rPr>
              <a:t>Include </a:t>
            </a:r>
            <a:r>
              <a:rPr lang="en-ZA" sz="2000" dirty="0">
                <a:latin typeface="+mn-lt"/>
                <a:cs typeface="Arial" panose="020B0604020202020204" pitchFamily="34" charset="0"/>
              </a:rPr>
              <a:t>all towns and regions located along the South African </a:t>
            </a:r>
            <a:r>
              <a:rPr lang="en-ZA" sz="2000" dirty="0" smtClean="0">
                <a:latin typeface="+mn-lt"/>
                <a:cs typeface="Arial" panose="020B0604020202020204" pitchFamily="34" charset="0"/>
              </a:rPr>
              <a:t>coastline encompassing the four coastal provinces</a:t>
            </a:r>
          </a:p>
          <a:p>
            <a:pPr lvl="0">
              <a:lnSpc>
                <a:spcPct val="100000"/>
              </a:lnSpc>
              <a:spcBef>
                <a:spcPts val="0"/>
              </a:spcBef>
            </a:pPr>
            <a:r>
              <a:rPr lang="en-ZA" sz="2000" dirty="0" smtClean="0">
                <a:latin typeface="+mn-lt"/>
                <a:cs typeface="Arial" panose="020B0604020202020204" pitchFamily="34" charset="0"/>
              </a:rPr>
              <a:t>Develop </a:t>
            </a:r>
            <a:r>
              <a:rPr lang="en-ZA" sz="2000" dirty="0">
                <a:latin typeface="+mn-lt"/>
                <a:cs typeface="Arial" panose="020B0604020202020204" pitchFamily="34" charset="0"/>
              </a:rPr>
              <a:t>coastal areas and towns and facilitate growth and development of tourism products and services.</a:t>
            </a:r>
          </a:p>
          <a:p>
            <a:pPr lvl="0">
              <a:lnSpc>
                <a:spcPct val="100000"/>
              </a:lnSpc>
              <a:spcBef>
                <a:spcPts val="0"/>
              </a:spcBef>
            </a:pPr>
            <a:r>
              <a:rPr lang="en-ZA" sz="2000" dirty="0">
                <a:latin typeface="+mn-lt"/>
                <a:cs typeface="Arial" panose="020B0604020202020204" pitchFamily="34" charset="0"/>
              </a:rPr>
              <a:t>I</a:t>
            </a:r>
            <a:r>
              <a:rPr lang="en-ZA" sz="2000" dirty="0" smtClean="0">
                <a:latin typeface="+mn-lt"/>
                <a:cs typeface="Arial" panose="020B0604020202020204" pitchFamily="34" charset="0"/>
              </a:rPr>
              <a:t>dentify </a:t>
            </a:r>
            <a:r>
              <a:rPr lang="en-ZA" sz="2000" dirty="0">
                <a:latin typeface="+mn-lt"/>
                <a:cs typeface="Arial" panose="020B0604020202020204" pitchFamily="34" charset="0"/>
              </a:rPr>
              <a:t>and prioritise tourism products and incorporate them into development strategies.</a:t>
            </a:r>
          </a:p>
          <a:p>
            <a:pPr lvl="0">
              <a:lnSpc>
                <a:spcPct val="100000"/>
              </a:lnSpc>
              <a:spcBef>
                <a:spcPts val="0"/>
              </a:spcBef>
            </a:pPr>
            <a:r>
              <a:rPr lang="en-ZA" sz="2000" dirty="0" smtClean="0">
                <a:latin typeface="+mn-lt"/>
                <a:cs typeface="Arial" panose="020B0604020202020204" pitchFamily="34" charset="0"/>
              </a:rPr>
              <a:t>Steering Committee  has been established to oversee supply and demand analysis work undertaken. </a:t>
            </a:r>
          </a:p>
          <a:p>
            <a:pPr lvl="0">
              <a:lnSpc>
                <a:spcPct val="100000"/>
              </a:lnSpc>
              <a:spcBef>
                <a:spcPts val="0"/>
              </a:spcBef>
            </a:pPr>
            <a:r>
              <a:rPr lang="en-ZA" sz="2000" dirty="0" smtClean="0">
                <a:latin typeface="+mn-lt"/>
                <a:cs typeface="Arial" panose="020B0604020202020204" pitchFamily="34" charset="0"/>
              </a:rPr>
              <a:t>The draft </a:t>
            </a:r>
            <a:r>
              <a:rPr lang="en-ZA" sz="2000" dirty="0">
                <a:latin typeface="+mn-lt"/>
                <a:cs typeface="Arial" panose="020B0604020202020204" pitchFamily="34" charset="0"/>
              </a:rPr>
              <a:t>Demand and Supply Analysis </a:t>
            </a:r>
            <a:r>
              <a:rPr lang="en-ZA" sz="2000" dirty="0" smtClean="0">
                <a:latin typeface="+mn-lt"/>
                <a:cs typeface="Arial" panose="020B0604020202020204" pitchFamily="34" charset="0"/>
              </a:rPr>
              <a:t>Report and </a:t>
            </a:r>
            <a:r>
              <a:rPr lang="en-ZA" sz="2000" dirty="0">
                <a:latin typeface="+mn-lt"/>
                <a:cs typeface="Arial" panose="020B0604020202020204" pitchFamily="34" charset="0"/>
              </a:rPr>
              <a:t>implementation </a:t>
            </a:r>
            <a:r>
              <a:rPr lang="en-ZA" sz="2000" dirty="0" smtClean="0">
                <a:latin typeface="+mn-lt"/>
                <a:cs typeface="Arial" panose="020B0604020202020204" pitchFamily="34" charset="0"/>
              </a:rPr>
              <a:t>plan for </a:t>
            </a:r>
            <a:r>
              <a:rPr lang="en-ZA" sz="2000" dirty="0">
                <a:latin typeface="+mn-lt"/>
                <a:cs typeface="Arial" panose="020B0604020202020204" pitchFamily="34" charset="0"/>
              </a:rPr>
              <a:t>the proposed </a:t>
            </a:r>
            <a:r>
              <a:rPr lang="en-ZA" sz="2000" dirty="0" smtClean="0">
                <a:latin typeface="+mn-lt"/>
                <a:cs typeface="Arial" panose="020B0604020202020204" pitchFamily="34" charset="0"/>
              </a:rPr>
              <a:t>Indi-Atlantic </a:t>
            </a:r>
            <a:r>
              <a:rPr lang="en-ZA" sz="2000" dirty="0">
                <a:latin typeface="+mn-lt"/>
                <a:cs typeface="Arial" panose="020B0604020202020204" pitchFamily="34" charset="0"/>
              </a:rPr>
              <a:t>Tourism Route </a:t>
            </a:r>
            <a:r>
              <a:rPr lang="en-ZA" sz="2000" dirty="0" smtClean="0">
                <a:latin typeface="+mn-lt"/>
                <a:cs typeface="Arial" panose="020B0604020202020204" pitchFamily="34" charset="0"/>
              </a:rPr>
              <a:t>has been circulated </a:t>
            </a:r>
            <a:r>
              <a:rPr lang="en-ZA" sz="2000" dirty="0">
                <a:latin typeface="+mn-lt"/>
                <a:cs typeface="Arial" panose="020B0604020202020204" pitchFamily="34" charset="0"/>
              </a:rPr>
              <a:t>to stakeholders for comments. </a:t>
            </a:r>
            <a:r>
              <a:rPr lang="en-ZA" sz="2000" dirty="0" smtClean="0">
                <a:latin typeface="+mn-lt"/>
                <a:cs typeface="Arial" panose="020B0604020202020204" pitchFamily="34" charset="0"/>
              </a:rPr>
              <a:t>The report will be finalised by 31 December 2018</a:t>
            </a:r>
            <a:endParaRPr lang="en-ZA" sz="2000" dirty="0">
              <a:latin typeface="+mn-lt"/>
              <a:cs typeface="Arial" panose="020B0604020202020204" pitchFamily="34" charset="0"/>
            </a:endParaRPr>
          </a:p>
        </p:txBody>
      </p:sp>
    </p:spTree>
    <p:extLst>
      <p:ext uri="{BB962C8B-B14F-4D97-AF65-F5344CB8AC3E}">
        <p14:creationId xmlns:p14="http://schemas.microsoft.com/office/powerpoint/2010/main" val="735114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77049" y="95200"/>
            <a:ext cx="7886700" cy="905735"/>
          </a:xfrm>
        </p:spPr>
        <p:txBody>
          <a:bodyPr>
            <a:noAutofit/>
          </a:bodyPr>
          <a:lstStyle/>
          <a:p>
            <a:r>
              <a:rPr lang="en-US" sz="4400" dirty="0"/>
              <a:t>Cross cutting initiatives </a:t>
            </a:r>
            <a:r>
              <a:rPr lang="en-US" sz="4400" dirty="0" smtClean="0"/>
              <a:t>(4)</a:t>
            </a:r>
            <a:r>
              <a:rPr lang="en-US" sz="4400" dirty="0"/>
              <a:t/>
            </a:r>
            <a:br>
              <a:rPr lang="en-US" sz="4400" dirty="0"/>
            </a:br>
            <a:r>
              <a:rPr lang="en-US" sz="2000" dirty="0"/>
              <a:t>Development of Indi Atlantic Route</a:t>
            </a:r>
          </a:p>
        </p:txBody>
      </p:sp>
      <p:sp>
        <p:nvSpPr>
          <p:cNvPr id="5" name="Content Placeholder 4"/>
          <p:cNvSpPr>
            <a:spLocks noGrp="1"/>
          </p:cNvSpPr>
          <p:nvPr>
            <p:ph idx="1"/>
          </p:nvPr>
        </p:nvSpPr>
        <p:spPr>
          <a:xfrm>
            <a:off x="342817" y="1718108"/>
            <a:ext cx="4432515" cy="3737208"/>
          </a:xfrm>
        </p:spPr>
        <p:txBody>
          <a:bodyPr>
            <a:noAutofit/>
          </a:bodyPr>
          <a:lstStyle/>
          <a:p>
            <a:pPr marL="0" indent="0">
              <a:buNone/>
            </a:pPr>
            <a:r>
              <a:rPr lang="en-ZA" sz="1600" b="1" dirty="0" smtClean="0">
                <a:latin typeface="Arial" panose="020B0604020202020204" pitchFamily="34" charset="0"/>
                <a:cs typeface="Arial" panose="020B0604020202020204" pitchFamily="34" charset="0"/>
              </a:rPr>
              <a:t>A. </a:t>
            </a:r>
            <a:r>
              <a:rPr lang="en-ZA" sz="1600" b="1" dirty="0" smtClean="0">
                <a:latin typeface="+mn-lt"/>
                <a:cs typeface="Arial" panose="020B0604020202020204" pitchFamily="34" charset="0"/>
              </a:rPr>
              <a:t>Supply Analysis</a:t>
            </a:r>
          </a:p>
          <a:p>
            <a:r>
              <a:rPr lang="en-ZA" sz="1600" dirty="0" smtClean="0">
                <a:latin typeface="+mn-lt"/>
                <a:cs typeface="Arial" panose="020B0604020202020204" pitchFamily="34" charset="0"/>
              </a:rPr>
              <a:t>Tourism routes</a:t>
            </a:r>
          </a:p>
          <a:p>
            <a:r>
              <a:rPr lang="en-ZA" sz="1600" dirty="0" smtClean="0">
                <a:latin typeface="+mn-lt"/>
                <a:cs typeface="Arial" panose="020B0604020202020204" pitchFamily="34" charset="0"/>
              </a:rPr>
              <a:t>Attractions </a:t>
            </a:r>
            <a:r>
              <a:rPr lang="en-ZA" sz="1600" dirty="0">
                <a:latin typeface="+mn-lt"/>
                <a:cs typeface="Arial" panose="020B0604020202020204" pitchFamily="34" charset="0"/>
              </a:rPr>
              <a:t>and other infrastructure</a:t>
            </a:r>
          </a:p>
          <a:p>
            <a:r>
              <a:rPr lang="en-ZA" sz="1600" dirty="0">
                <a:latin typeface="+mn-lt"/>
                <a:cs typeface="Arial" panose="020B0604020202020204" pitchFamily="34" charset="0"/>
              </a:rPr>
              <a:t>Accessibility</a:t>
            </a:r>
          </a:p>
          <a:p>
            <a:r>
              <a:rPr lang="en-ZA" sz="1600" dirty="0">
                <a:latin typeface="+mn-lt"/>
                <a:cs typeface="Arial" panose="020B0604020202020204" pitchFamily="34" charset="0"/>
              </a:rPr>
              <a:t>Human resource development</a:t>
            </a:r>
          </a:p>
          <a:p>
            <a:r>
              <a:rPr lang="en-ZA" sz="1600" dirty="0">
                <a:latin typeface="+mn-lt"/>
                <a:cs typeface="Arial" panose="020B0604020202020204" pitchFamily="34" charset="0"/>
              </a:rPr>
              <a:t>Tourism information and signage</a:t>
            </a:r>
          </a:p>
          <a:p>
            <a:r>
              <a:rPr lang="en-ZA" sz="1600" dirty="0">
                <a:latin typeface="+mn-lt"/>
                <a:cs typeface="Arial" panose="020B0604020202020204" pitchFamily="34" charset="0"/>
              </a:rPr>
              <a:t>Tourism transport services and </a:t>
            </a:r>
            <a:r>
              <a:rPr lang="en-ZA" sz="1600" dirty="0" smtClean="0">
                <a:latin typeface="+mn-lt"/>
                <a:cs typeface="Arial" panose="020B0604020202020204" pitchFamily="34" charset="0"/>
              </a:rPr>
              <a:t>infrastructure</a:t>
            </a:r>
          </a:p>
          <a:p>
            <a:endParaRPr lang="en-ZA" sz="1600" b="1" dirty="0">
              <a:latin typeface="+mn-lt"/>
              <a:cs typeface="Arial" panose="020B0604020202020204" pitchFamily="34" charset="0"/>
            </a:endParaRPr>
          </a:p>
          <a:p>
            <a:pPr marL="0" indent="0">
              <a:buNone/>
            </a:pPr>
            <a:r>
              <a:rPr lang="en-ZA" sz="1600" b="1" dirty="0" smtClean="0">
                <a:latin typeface="+mn-lt"/>
                <a:cs typeface="Arial" panose="020B0604020202020204" pitchFamily="34" charset="0"/>
              </a:rPr>
              <a:t>C. Marketing and Promotion</a:t>
            </a:r>
          </a:p>
          <a:p>
            <a:r>
              <a:rPr lang="en-ZA" sz="1600" dirty="0" smtClean="0">
                <a:latin typeface="+mn-lt"/>
                <a:cs typeface="Arial" panose="020B0604020202020204" pitchFamily="34" charset="0"/>
              </a:rPr>
              <a:t>Brand image and positioning</a:t>
            </a:r>
          </a:p>
          <a:p>
            <a:r>
              <a:rPr lang="en-ZA" sz="1600" dirty="0" smtClean="0">
                <a:latin typeface="+mn-lt"/>
                <a:cs typeface="Arial" panose="020B0604020202020204" pitchFamily="34" charset="0"/>
              </a:rPr>
              <a:t>Packaging</a:t>
            </a:r>
          </a:p>
          <a:p>
            <a:pPr marL="0" indent="0">
              <a:buNone/>
            </a:pPr>
            <a:endParaRPr lang="en-ZA" sz="1100" dirty="0" smtClean="0">
              <a:solidFill>
                <a:schemeClr val="dk1"/>
              </a:solidFill>
              <a:latin typeface="+mn-lt"/>
              <a:cs typeface="Arial" panose="020B0604020202020204" pitchFamily="34" charset="0"/>
            </a:endParaRPr>
          </a:p>
          <a:p>
            <a:pPr marL="182563" indent="-182563" algn="just" defTabSz="914303" fontAlgn="t">
              <a:lnSpc>
                <a:spcPct val="100000"/>
              </a:lnSpc>
              <a:spcBef>
                <a:spcPts val="0"/>
              </a:spcBef>
              <a:defRPr/>
            </a:pPr>
            <a:endParaRPr lang="en-ZA" sz="1100" b="1" dirty="0">
              <a:solidFill>
                <a:schemeClr val="dk1"/>
              </a:solidFill>
              <a:latin typeface="+mn-lt"/>
              <a:cs typeface="Arial" panose="020B0604020202020204" pitchFamily="34" charset="0"/>
            </a:endParaRPr>
          </a:p>
          <a:p>
            <a:pPr marL="0" indent="0" algn="just" defTabSz="896112">
              <a:buSzPct val="95000"/>
              <a:buNone/>
              <a:defRPr/>
            </a:pPr>
            <a:endParaRPr lang="en-ZA" sz="1100" dirty="0">
              <a:latin typeface="+mn-lt"/>
              <a:cs typeface="Arial" panose="020B0604020202020204" pitchFamily="34" charset="0"/>
            </a:endParaRPr>
          </a:p>
        </p:txBody>
      </p:sp>
      <p:sp>
        <p:nvSpPr>
          <p:cNvPr id="6" name="Content Placeholder 4"/>
          <p:cNvSpPr txBox="1">
            <a:spLocks/>
          </p:cNvSpPr>
          <p:nvPr/>
        </p:nvSpPr>
        <p:spPr>
          <a:xfrm>
            <a:off x="4900213" y="1718108"/>
            <a:ext cx="4118906" cy="39210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sz="1600" b="1" dirty="0" smtClean="0">
                <a:latin typeface="Arial" panose="020B0604020202020204" pitchFamily="34" charset="0"/>
                <a:cs typeface="Arial" panose="020B0604020202020204" pitchFamily="34" charset="0"/>
              </a:rPr>
              <a:t>B. </a:t>
            </a:r>
            <a:r>
              <a:rPr lang="en-ZA" sz="1600" b="1" dirty="0" smtClean="0">
                <a:latin typeface="+mn-lt"/>
                <a:cs typeface="Arial" panose="020B0604020202020204" pitchFamily="34" charset="0"/>
              </a:rPr>
              <a:t>Demand Analysis</a:t>
            </a:r>
            <a:endParaRPr lang="en-ZA" sz="1600" dirty="0" smtClean="0">
              <a:latin typeface="+mn-lt"/>
              <a:cs typeface="Arial" panose="020B0604020202020204" pitchFamily="34" charset="0"/>
            </a:endParaRPr>
          </a:p>
          <a:p>
            <a:r>
              <a:rPr lang="en-ZA" sz="1600" dirty="0" smtClean="0">
                <a:latin typeface="+mn-lt"/>
                <a:cs typeface="Arial" panose="020B0604020202020204" pitchFamily="34" charset="0"/>
              </a:rPr>
              <a:t>Identify the market</a:t>
            </a:r>
          </a:p>
          <a:p>
            <a:r>
              <a:rPr lang="en-ZA" sz="1600" dirty="0" smtClean="0">
                <a:latin typeface="+mn-lt"/>
                <a:cs typeface="Arial" panose="020B0604020202020204" pitchFamily="34" charset="0"/>
              </a:rPr>
              <a:t>Size of the market</a:t>
            </a:r>
          </a:p>
          <a:p>
            <a:r>
              <a:rPr lang="en-ZA" sz="1600" dirty="0" smtClean="0">
                <a:latin typeface="+mn-lt"/>
                <a:cs typeface="Arial" panose="020B0604020202020204" pitchFamily="34" charset="0"/>
              </a:rPr>
              <a:t>Behaviour</a:t>
            </a:r>
          </a:p>
          <a:p>
            <a:r>
              <a:rPr lang="en-ZA" sz="1600" dirty="0" smtClean="0">
                <a:latin typeface="+mn-lt"/>
                <a:cs typeface="Arial" panose="020B0604020202020204" pitchFamily="34" charset="0"/>
              </a:rPr>
              <a:t>Spending patterns</a:t>
            </a:r>
          </a:p>
          <a:p>
            <a:pPr marL="0" indent="0">
              <a:buFont typeface="Arial" panose="020B0604020202020204" pitchFamily="34" charset="0"/>
              <a:buNone/>
            </a:pPr>
            <a:endParaRPr lang="en-ZA" sz="1600" b="1" dirty="0" smtClean="0">
              <a:latin typeface="+mn-lt"/>
              <a:cs typeface="Arial" panose="020B0604020202020204" pitchFamily="34" charset="0"/>
            </a:endParaRPr>
          </a:p>
          <a:p>
            <a:pPr marL="0" indent="0">
              <a:buFont typeface="Arial" panose="020B0604020202020204" pitchFamily="34" charset="0"/>
              <a:buNone/>
            </a:pPr>
            <a:endParaRPr lang="en-ZA" sz="1600" b="1" dirty="0">
              <a:latin typeface="+mn-lt"/>
              <a:cs typeface="Arial" panose="020B0604020202020204" pitchFamily="34" charset="0"/>
            </a:endParaRPr>
          </a:p>
          <a:p>
            <a:pPr marL="0" indent="0">
              <a:buFont typeface="Arial" panose="020B0604020202020204" pitchFamily="34" charset="0"/>
              <a:buNone/>
            </a:pPr>
            <a:endParaRPr lang="en-ZA" sz="1600" b="1" dirty="0" smtClean="0">
              <a:latin typeface="+mn-lt"/>
              <a:cs typeface="Arial" panose="020B0604020202020204" pitchFamily="34" charset="0"/>
            </a:endParaRPr>
          </a:p>
          <a:p>
            <a:pPr marL="0" indent="0">
              <a:buFont typeface="Arial" panose="020B0604020202020204" pitchFamily="34" charset="0"/>
              <a:buNone/>
            </a:pPr>
            <a:r>
              <a:rPr lang="en-ZA" sz="1600" b="1" dirty="0" smtClean="0">
                <a:latin typeface="+mn-lt"/>
                <a:cs typeface="Arial" panose="020B0604020202020204" pitchFamily="34" charset="0"/>
              </a:rPr>
              <a:t>D. Governance Issues</a:t>
            </a:r>
          </a:p>
          <a:p>
            <a:r>
              <a:rPr lang="en-ZA" sz="1600" dirty="0" smtClean="0">
                <a:latin typeface="+mn-lt"/>
                <a:cs typeface="Arial" panose="020B0604020202020204" pitchFamily="34" charset="0"/>
              </a:rPr>
              <a:t>Route management structure</a:t>
            </a:r>
          </a:p>
          <a:p>
            <a:r>
              <a:rPr lang="en-ZA" sz="1600" dirty="0" smtClean="0">
                <a:latin typeface="+mn-lt"/>
                <a:cs typeface="Arial" panose="020B0604020202020204" pitchFamily="34" charset="0"/>
              </a:rPr>
              <a:t>Key partners</a:t>
            </a:r>
          </a:p>
          <a:p>
            <a:pPr marL="285750" indent="-285750"/>
            <a:endParaRPr lang="en-ZA" sz="2000" dirty="0" smtClean="0">
              <a:solidFill>
                <a:schemeClr val="dk1"/>
              </a:solidFill>
              <a:latin typeface="Arial" panose="020B0604020202020204" pitchFamily="34" charset="0"/>
              <a:cs typeface="Arial" panose="020B0604020202020204" pitchFamily="34" charset="0"/>
            </a:endParaRPr>
          </a:p>
          <a:p>
            <a:pPr marL="182563" indent="-182563" algn="just" defTabSz="914303" fontAlgn="t">
              <a:lnSpc>
                <a:spcPct val="100000"/>
              </a:lnSpc>
              <a:spcBef>
                <a:spcPts val="0"/>
              </a:spcBef>
              <a:defRPr/>
            </a:pPr>
            <a:endParaRPr lang="en-ZA" sz="1100" b="1" dirty="0" smtClean="0">
              <a:solidFill>
                <a:schemeClr val="dk1"/>
              </a:solidFill>
              <a:latin typeface="Arial" panose="020B0604020202020204" pitchFamily="34" charset="0"/>
              <a:cs typeface="Arial" panose="020B0604020202020204" pitchFamily="34" charset="0"/>
            </a:endParaRPr>
          </a:p>
          <a:p>
            <a:pPr marL="0" indent="0" algn="just" defTabSz="896112">
              <a:buSzPct val="95000"/>
              <a:buFont typeface="Arial" panose="020B0604020202020204" pitchFamily="34" charset="0"/>
              <a:buNone/>
              <a:defRPr/>
            </a:pPr>
            <a:endParaRPr lang="en-ZA" sz="1100" dirty="0">
              <a:latin typeface="Arial" panose="020B0604020202020204" pitchFamily="34" charset="0"/>
              <a:cs typeface="Arial" panose="020B0604020202020204" pitchFamily="34" charset="0"/>
            </a:endParaRPr>
          </a:p>
        </p:txBody>
      </p:sp>
      <p:sp>
        <p:nvSpPr>
          <p:cNvPr id="7" name="Content Placeholder 4"/>
          <p:cNvSpPr txBox="1">
            <a:spLocks/>
          </p:cNvSpPr>
          <p:nvPr/>
        </p:nvSpPr>
        <p:spPr>
          <a:xfrm>
            <a:off x="271730" y="1000935"/>
            <a:ext cx="8701330" cy="4939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sz="1600" dirty="0" smtClean="0">
                <a:latin typeface="+mn-lt"/>
                <a:cs typeface="Arial" panose="020B0604020202020204" pitchFamily="34" charset="0"/>
              </a:rPr>
              <a:t>The outcomes / recommendations of the report focus on four key areas and are summarised as follows:</a:t>
            </a:r>
            <a:endParaRPr lang="en-ZA" sz="1600" b="1" dirty="0" smtClean="0">
              <a:latin typeface="+mn-lt"/>
              <a:cs typeface="Arial" panose="020B0604020202020204" pitchFamily="34" charset="0"/>
            </a:endParaRPr>
          </a:p>
        </p:txBody>
      </p:sp>
      <p:sp>
        <p:nvSpPr>
          <p:cNvPr id="8" name="Content Placeholder 4"/>
          <p:cNvSpPr txBox="1">
            <a:spLocks/>
          </p:cNvSpPr>
          <p:nvPr/>
        </p:nvSpPr>
        <p:spPr>
          <a:xfrm>
            <a:off x="173901" y="5511126"/>
            <a:ext cx="8701330" cy="7336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600" dirty="0">
                <a:latin typeface="+mn-lt"/>
                <a:cs typeface="Arial" panose="020B0604020202020204" pitchFamily="34" charset="0"/>
              </a:rPr>
              <a:t>Benchmarking with other routes i.e. Wild-Atlantic Way – Ireland, Grand Pacific Drive- Australia and the Garden Route- South Africa.</a:t>
            </a:r>
          </a:p>
          <a:p>
            <a:pPr marL="0" indent="0">
              <a:buFont typeface="Arial" panose="020B0604020202020204" pitchFamily="34" charset="0"/>
              <a:buNone/>
            </a:pPr>
            <a:endParaRPr lang="en-ZA" sz="1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506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20391" y="137319"/>
            <a:ext cx="7886700" cy="905735"/>
          </a:xfrm>
        </p:spPr>
        <p:txBody>
          <a:bodyPr>
            <a:normAutofit fontScale="90000"/>
          </a:bodyPr>
          <a:lstStyle/>
          <a:p>
            <a:r>
              <a:rPr lang="en-US" sz="4900" dirty="0"/>
              <a:t>Cross cutting initiatives </a:t>
            </a:r>
            <a:r>
              <a:rPr lang="en-US" sz="4900" dirty="0" smtClean="0"/>
              <a:t>(5)</a:t>
            </a:r>
            <a:r>
              <a:rPr lang="en-US" sz="4900" dirty="0"/>
              <a:t/>
            </a:r>
            <a:br>
              <a:rPr lang="en-US" sz="4900" dirty="0"/>
            </a:br>
            <a:r>
              <a:rPr lang="en-US" sz="2200" dirty="0" smtClean="0"/>
              <a:t>Inclusive economic growth - </a:t>
            </a:r>
            <a:r>
              <a:rPr lang="en-ZA" sz="2200" dirty="0"/>
              <a:t>e</a:t>
            </a:r>
            <a:r>
              <a:rPr lang="en-ZA" sz="2200" dirty="0" smtClean="0"/>
              <a:t>nterprise </a:t>
            </a:r>
            <a:r>
              <a:rPr lang="en-ZA" sz="2200" dirty="0"/>
              <a:t>development to enhance transformation in coastal towns</a:t>
            </a:r>
            <a:endParaRPr lang="en-US" sz="2200" dirty="0"/>
          </a:p>
        </p:txBody>
      </p:sp>
      <p:sp>
        <p:nvSpPr>
          <p:cNvPr id="7" name="Content Placeholder 4"/>
          <p:cNvSpPr txBox="1">
            <a:spLocks/>
          </p:cNvSpPr>
          <p:nvPr/>
        </p:nvSpPr>
        <p:spPr>
          <a:xfrm>
            <a:off x="420391" y="1249680"/>
            <a:ext cx="8375866" cy="54812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00000"/>
              </a:lnSpc>
              <a:spcBef>
                <a:spcPts val="0"/>
              </a:spcBef>
              <a:spcAft>
                <a:spcPts val="600"/>
              </a:spcAft>
            </a:pPr>
            <a:r>
              <a:rPr lang="en-ZA" sz="2000" dirty="0">
                <a:latin typeface="+mn-lt"/>
                <a:cs typeface="Arial" panose="020B0604020202020204" pitchFamily="34" charset="0"/>
              </a:rPr>
              <a:t>Deal with barriers to entry such as capital </a:t>
            </a:r>
            <a:r>
              <a:rPr lang="en-ZA" sz="2000" dirty="0" smtClean="0">
                <a:latin typeface="+mn-lt"/>
                <a:cs typeface="Arial" panose="020B0604020202020204" pitchFamily="34" charset="0"/>
              </a:rPr>
              <a:t> and increase </a:t>
            </a:r>
            <a:r>
              <a:rPr lang="en-ZA" sz="2000" dirty="0">
                <a:latin typeface="+mn-lt"/>
                <a:cs typeface="Arial" panose="020B0604020202020204" pitchFamily="34" charset="0"/>
              </a:rPr>
              <a:t>new entrants from PDI background as boat based whale watching </a:t>
            </a:r>
            <a:r>
              <a:rPr lang="en-ZA" sz="2000" dirty="0" smtClean="0">
                <a:latin typeface="+mn-lt"/>
                <a:cs typeface="Arial" panose="020B0604020202020204" pitchFamily="34" charset="0"/>
              </a:rPr>
              <a:t>and white shark cage diving operators.  Assist </a:t>
            </a:r>
            <a:r>
              <a:rPr lang="en-ZA" sz="2000" dirty="0">
                <a:latin typeface="+mn-lt"/>
                <a:cs typeface="Arial" panose="020B0604020202020204" pitchFamily="34" charset="0"/>
              </a:rPr>
              <a:t>these operators to access the Transformation fund to acquire </a:t>
            </a:r>
            <a:r>
              <a:rPr lang="en-ZA" sz="2000" dirty="0" smtClean="0">
                <a:latin typeface="+mn-lt"/>
                <a:cs typeface="Arial" panose="020B0604020202020204" pitchFamily="34" charset="0"/>
              </a:rPr>
              <a:t>vessels.</a:t>
            </a:r>
          </a:p>
          <a:p>
            <a:pPr marL="285750" indent="-285750" algn="just">
              <a:lnSpc>
                <a:spcPct val="100000"/>
              </a:lnSpc>
              <a:spcBef>
                <a:spcPts val="0"/>
              </a:spcBef>
              <a:spcAft>
                <a:spcPts val="600"/>
              </a:spcAft>
            </a:pPr>
            <a:endParaRPr lang="en-ZA" sz="2000" dirty="0">
              <a:latin typeface="+mn-lt"/>
              <a:cs typeface="Arial" panose="020B0604020202020204" pitchFamily="34" charset="0"/>
            </a:endParaRPr>
          </a:p>
          <a:p>
            <a:pPr marL="285750" indent="-285750" algn="just">
              <a:lnSpc>
                <a:spcPct val="100000"/>
              </a:lnSpc>
              <a:spcBef>
                <a:spcPts val="0"/>
              </a:spcBef>
              <a:spcAft>
                <a:spcPts val="600"/>
              </a:spcAft>
            </a:pPr>
            <a:r>
              <a:rPr lang="en-ZA" sz="2000" dirty="0" smtClean="0">
                <a:latin typeface="+mn-lt"/>
                <a:cs typeface="Arial" panose="020B0604020202020204" pitchFamily="34" charset="0"/>
              </a:rPr>
              <a:t>Currently doing needs assessments at boat launch sites to develop interventions that will create an enabling environment for these </a:t>
            </a:r>
            <a:r>
              <a:rPr lang="en-ZA" sz="2000" dirty="0">
                <a:latin typeface="+mn-lt"/>
                <a:cs typeface="Arial" panose="020B0604020202020204" pitchFamily="34" charset="0"/>
              </a:rPr>
              <a:t>boat based whale watching and white shark cage diving </a:t>
            </a:r>
            <a:r>
              <a:rPr lang="en-ZA" sz="2000" dirty="0" smtClean="0">
                <a:latin typeface="+mn-lt"/>
                <a:cs typeface="Arial" panose="020B0604020202020204" pitchFamily="34" charset="0"/>
              </a:rPr>
              <a:t>operators to effectively conduct their business and attract more tourists.</a:t>
            </a:r>
          </a:p>
          <a:p>
            <a:pPr marL="285750" indent="-285750" algn="just">
              <a:lnSpc>
                <a:spcPct val="100000"/>
              </a:lnSpc>
              <a:spcBef>
                <a:spcPts val="0"/>
              </a:spcBef>
              <a:spcAft>
                <a:spcPts val="600"/>
              </a:spcAft>
            </a:pPr>
            <a:endParaRPr lang="en-ZA" sz="2000" b="1" dirty="0">
              <a:latin typeface="+mn-lt"/>
              <a:cs typeface="Arial" panose="020B0604020202020204" pitchFamily="34" charset="0"/>
            </a:endParaRPr>
          </a:p>
          <a:p>
            <a:pPr marL="285750" indent="-285750" algn="just">
              <a:lnSpc>
                <a:spcPct val="100000"/>
              </a:lnSpc>
              <a:spcBef>
                <a:spcPts val="0"/>
              </a:spcBef>
              <a:spcAft>
                <a:spcPts val="600"/>
              </a:spcAft>
            </a:pPr>
            <a:r>
              <a:rPr lang="en-ZA" sz="2000" dirty="0" smtClean="0">
                <a:latin typeface="+mn-lt"/>
                <a:cs typeface="Arial" panose="020B0604020202020204" pitchFamily="34" charset="0"/>
              </a:rPr>
              <a:t>Expand the Department’s current incubation programme to include </a:t>
            </a:r>
            <a:r>
              <a:rPr lang="en-ZA" sz="2000" dirty="0">
                <a:latin typeface="+mn-lt"/>
                <a:cs typeface="Arial" panose="020B0604020202020204" pitchFamily="34" charset="0"/>
              </a:rPr>
              <a:t>boat based whale watching and white shark cage diving </a:t>
            </a:r>
            <a:r>
              <a:rPr lang="en-ZA" sz="2000" dirty="0" smtClean="0">
                <a:latin typeface="+mn-lt"/>
                <a:cs typeface="Arial" panose="020B0604020202020204" pitchFamily="34" charset="0"/>
              </a:rPr>
              <a:t>operators (new entrants).</a:t>
            </a:r>
          </a:p>
        </p:txBody>
      </p:sp>
    </p:spTree>
    <p:extLst>
      <p:ext uri="{BB962C8B-B14F-4D97-AF65-F5344CB8AC3E}">
        <p14:creationId xmlns:p14="http://schemas.microsoft.com/office/powerpoint/2010/main" val="21951300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20391" y="137319"/>
            <a:ext cx="7886700" cy="905735"/>
          </a:xfrm>
        </p:spPr>
        <p:txBody>
          <a:bodyPr>
            <a:normAutofit fontScale="90000"/>
          </a:bodyPr>
          <a:lstStyle/>
          <a:p>
            <a:r>
              <a:rPr lang="en-US" sz="4900" dirty="0"/>
              <a:t>Cross cutting initiatives </a:t>
            </a:r>
            <a:r>
              <a:rPr lang="en-US" sz="4900" dirty="0" smtClean="0"/>
              <a:t>(6)</a:t>
            </a:r>
            <a:r>
              <a:rPr lang="en-US" sz="4900" dirty="0"/>
              <a:t/>
            </a:r>
            <a:br>
              <a:rPr lang="en-US" sz="4900" dirty="0"/>
            </a:br>
            <a:r>
              <a:rPr lang="en-US" sz="2200" dirty="0" smtClean="0"/>
              <a:t>Inclusive economic growth - </a:t>
            </a:r>
            <a:r>
              <a:rPr lang="en-ZA" sz="2200" dirty="0"/>
              <a:t>e</a:t>
            </a:r>
            <a:r>
              <a:rPr lang="en-ZA" sz="2200" dirty="0" smtClean="0"/>
              <a:t>nterprise </a:t>
            </a:r>
            <a:r>
              <a:rPr lang="en-ZA" sz="2200" dirty="0"/>
              <a:t>development to enhance transformation in coastal towns</a:t>
            </a:r>
            <a:endParaRPr lang="en-US" sz="2200" dirty="0"/>
          </a:p>
        </p:txBody>
      </p:sp>
      <p:sp>
        <p:nvSpPr>
          <p:cNvPr id="7" name="Content Placeholder 4"/>
          <p:cNvSpPr txBox="1">
            <a:spLocks/>
          </p:cNvSpPr>
          <p:nvPr/>
        </p:nvSpPr>
        <p:spPr>
          <a:xfrm>
            <a:off x="420391" y="1493520"/>
            <a:ext cx="8375866" cy="5237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00000"/>
              </a:lnSpc>
              <a:spcBef>
                <a:spcPts val="0"/>
              </a:spcBef>
              <a:spcAft>
                <a:spcPts val="600"/>
              </a:spcAft>
            </a:pPr>
            <a:r>
              <a:rPr lang="en-ZA" sz="2000" dirty="0" smtClean="0">
                <a:latin typeface="+mn-lt"/>
                <a:cs typeface="Arial" panose="020B0604020202020204" pitchFamily="34" charset="0"/>
              </a:rPr>
              <a:t>Currently engaging with Durban and Cape Town Cruise terminals to create incubation space for our Chefs to start their own mini restaurants at these terminals and at events such as </a:t>
            </a:r>
            <a:r>
              <a:rPr lang="en-ZA" sz="2000" dirty="0" err="1" smtClean="0">
                <a:latin typeface="+mn-lt"/>
                <a:cs typeface="Arial" panose="020B0604020202020204" pitchFamily="34" charset="0"/>
              </a:rPr>
              <a:t>Isingqisethu</a:t>
            </a:r>
            <a:r>
              <a:rPr lang="en-ZA" sz="2000" dirty="0" smtClean="0">
                <a:latin typeface="+mn-lt"/>
                <a:cs typeface="Arial" panose="020B0604020202020204" pitchFamily="34" charset="0"/>
              </a:rPr>
              <a:t> in the Eastern Cape.</a:t>
            </a:r>
          </a:p>
          <a:p>
            <a:pPr marL="285750" indent="-285750" algn="just">
              <a:lnSpc>
                <a:spcPct val="100000"/>
              </a:lnSpc>
              <a:spcBef>
                <a:spcPts val="0"/>
              </a:spcBef>
              <a:spcAft>
                <a:spcPts val="600"/>
              </a:spcAft>
            </a:pPr>
            <a:endParaRPr lang="en-ZA" sz="2000" dirty="0" smtClean="0">
              <a:latin typeface="+mn-lt"/>
              <a:cs typeface="Arial" panose="020B0604020202020204" pitchFamily="34" charset="0"/>
            </a:endParaRPr>
          </a:p>
          <a:p>
            <a:pPr marL="285750" indent="-285750" algn="just">
              <a:lnSpc>
                <a:spcPct val="100000"/>
              </a:lnSpc>
              <a:spcBef>
                <a:spcPts val="0"/>
              </a:spcBef>
              <a:spcAft>
                <a:spcPts val="600"/>
              </a:spcAft>
            </a:pPr>
            <a:r>
              <a:rPr lang="en-ZA" sz="2000" dirty="0" smtClean="0">
                <a:latin typeface="+mn-lt"/>
                <a:cs typeface="Arial" panose="020B0604020202020204" pitchFamily="34" charset="0"/>
              </a:rPr>
              <a:t>Opportunities are being explored through the tourism  value chain e.g. small businesses to supply fresh fish to the resorts such as </a:t>
            </a:r>
            <a:r>
              <a:rPr lang="en-ZA" sz="2000" dirty="0" err="1" smtClean="0">
                <a:latin typeface="+mn-lt"/>
                <a:cs typeface="Arial" panose="020B0604020202020204" pitchFamily="34" charset="0"/>
              </a:rPr>
              <a:t>Nonoti</a:t>
            </a:r>
            <a:r>
              <a:rPr lang="en-ZA" sz="2000" dirty="0" smtClean="0">
                <a:latin typeface="+mn-lt"/>
                <a:cs typeface="Arial" panose="020B0604020202020204" pitchFamily="34" charset="0"/>
              </a:rPr>
              <a:t> Beach from the proposed </a:t>
            </a:r>
            <a:r>
              <a:rPr lang="en-ZA" sz="2000" dirty="0" err="1" smtClean="0">
                <a:latin typeface="+mn-lt"/>
                <a:cs typeface="Arial" panose="020B0604020202020204" pitchFamily="34" charset="0"/>
              </a:rPr>
              <a:t>Amatimkulu</a:t>
            </a:r>
            <a:r>
              <a:rPr lang="en-ZA" sz="2000" dirty="0" smtClean="0">
                <a:latin typeface="+mn-lt"/>
                <a:cs typeface="Arial" panose="020B0604020202020204" pitchFamily="34" charset="0"/>
              </a:rPr>
              <a:t> Aquaculture Development Zone and </a:t>
            </a:r>
            <a:r>
              <a:rPr lang="en-ZA" sz="2000" dirty="0" err="1" smtClean="0">
                <a:latin typeface="+mn-lt"/>
                <a:cs typeface="Arial" panose="020B0604020202020204" pitchFamily="34" charset="0"/>
              </a:rPr>
              <a:t>Mthunzini</a:t>
            </a:r>
            <a:r>
              <a:rPr lang="en-ZA" sz="2000" dirty="0" smtClean="0">
                <a:latin typeface="+mn-lt"/>
                <a:cs typeface="Arial" panose="020B0604020202020204" pitchFamily="34" charset="0"/>
              </a:rPr>
              <a:t> Fish Farm, conduct </a:t>
            </a:r>
            <a:r>
              <a:rPr lang="en-ZA" sz="2000" dirty="0">
                <a:latin typeface="+mn-lt"/>
                <a:cs typeface="Arial" panose="020B0604020202020204" pitchFamily="34" charset="0"/>
              </a:rPr>
              <a:t>tours to the aquaculture </a:t>
            </a:r>
            <a:r>
              <a:rPr lang="en-ZA" sz="2000" dirty="0" smtClean="0">
                <a:latin typeface="+mn-lt"/>
                <a:cs typeface="Arial" panose="020B0604020202020204" pitchFamily="34" charset="0"/>
              </a:rPr>
              <a:t>facilities</a:t>
            </a:r>
            <a:r>
              <a:rPr lang="en-ZA" sz="2000" dirty="0">
                <a:latin typeface="+mn-lt"/>
                <a:cs typeface="Arial" panose="020B0604020202020204" pitchFamily="34" charset="0"/>
              </a:rPr>
              <a:t> </a:t>
            </a:r>
            <a:r>
              <a:rPr lang="en-ZA" sz="2000" dirty="0" smtClean="0">
                <a:latin typeface="+mn-lt"/>
                <a:cs typeface="Arial" panose="020B0604020202020204" pitchFamily="34" charset="0"/>
              </a:rPr>
              <a:t>and be local </a:t>
            </a:r>
            <a:r>
              <a:rPr lang="en-ZA" sz="2000" dirty="0">
                <a:latin typeface="+mn-lt"/>
                <a:cs typeface="Arial" panose="020B0604020202020204" pitchFamily="34" charset="0"/>
              </a:rPr>
              <a:t>suppliers of </a:t>
            </a:r>
            <a:r>
              <a:rPr lang="en-ZA" sz="2000" dirty="0" smtClean="0">
                <a:latin typeface="+mn-lt"/>
                <a:cs typeface="Arial" panose="020B0604020202020204" pitchFamily="34" charset="0"/>
              </a:rPr>
              <a:t>fresh </a:t>
            </a:r>
            <a:r>
              <a:rPr lang="en-ZA" sz="2000" dirty="0">
                <a:latin typeface="+mn-lt"/>
                <a:cs typeface="Arial" panose="020B0604020202020204" pitchFamily="34" charset="0"/>
              </a:rPr>
              <a:t>produce, community owned tourist camps, charcoal business, transport business, horse </a:t>
            </a:r>
            <a:r>
              <a:rPr lang="en-ZA" sz="2000" dirty="0" smtClean="0">
                <a:latin typeface="+mn-lt"/>
                <a:cs typeface="Arial" panose="020B0604020202020204" pitchFamily="34" charset="0"/>
              </a:rPr>
              <a:t>trails at the Mkambati Nature Reserve. </a:t>
            </a:r>
            <a:endParaRPr lang="en-ZA" sz="2000" dirty="0">
              <a:latin typeface="+mn-lt"/>
              <a:cs typeface="Arial" panose="020B0604020202020204" pitchFamily="34" charset="0"/>
            </a:endParaRPr>
          </a:p>
        </p:txBody>
      </p:sp>
    </p:spTree>
    <p:extLst>
      <p:ext uri="{BB962C8B-B14F-4D97-AF65-F5344CB8AC3E}">
        <p14:creationId xmlns:p14="http://schemas.microsoft.com/office/powerpoint/2010/main" val="2317389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902" y="-78013"/>
            <a:ext cx="7886700" cy="865467"/>
          </a:xfrm>
        </p:spPr>
        <p:txBody>
          <a:bodyPr>
            <a:normAutofit/>
          </a:bodyPr>
          <a:lstStyle/>
          <a:p>
            <a:r>
              <a:rPr lang="en-ZA" sz="4400" dirty="0" smtClean="0"/>
              <a:t>Background </a:t>
            </a:r>
            <a:endParaRPr lang="en-ZA" sz="4400" dirty="0"/>
          </a:p>
        </p:txBody>
      </p:sp>
      <p:sp>
        <p:nvSpPr>
          <p:cNvPr id="3" name="Content Placeholder 2"/>
          <p:cNvSpPr>
            <a:spLocks noGrp="1"/>
          </p:cNvSpPr>
          <p:nvPr>
            <p:ph idx="4294967295"/>
          </p:nvPr>
        </p:nvSpPr>
        <p:spPr>
          <a:xfrm>
            <a:off x="443060" y="787454"/>
            <a:ext cx="8220173" cy="5019457"/>
          </a:xfrm>
          <a:prstGeom prst="rect">
            <a:avLst/>
          </a:prstGeom>
        </p:spPr>
        <p:txBody>
          <a:bodyPr>
            <a:normAutofit fontScale="92500" lnSpcReduction="20000"/>
          </a:bodyPr>
          <a:lstStyle/>
          <a:p>
            <a:pPr lvl="0"/>
            <a:r>
              <a:rPr lang="en-ZA" dirty="0">
                <a:latin typeface="Arial"/>
                <a:cs typeface="Arial"/>
              </a:rPr>
              <a:t>Operation </a:t>
            </a:r>
            <a:r>
              <a:rPr lang="en-ZA" dirty="0" err="1" smtClean="0">
                <a:latin typeface="Arial"/>
                <a:cs typeface="Arial"/>
              </a:rPr>
              <a:t>Phakisa</a:t>
            </a:r>
            <a:r>
              <a:rPr lang="en-ZA" dirty="0" smtClean="0">
                <a:latin typeface="Arial"/>
                <a:cs typeface="Arial"/>
              </a:rPr>
              <a:t>, a fast results delivery programme to help implement the NDP, commenced in 2014 with 4 </a:t>
            </a:r>
            <a:r>
              <a:rPr lang="en-ZA" dirty="0">
                <a:latin typeface="Arial"/>
                <a:cs typeface="Arial"/>
              </a:rPr>
              <a:t>initial focus areas</a:t>
            </a:r>
          </a:p>
          <a:p>
            <a:pPr lvl="1"/>
            <a:r>
              <a:rPr lang="en-ZA" sz="2400" dirty="0">
                <a:latin typeface="Arial"/>
                <a:cs typeface="Arial"/>
              </a:rPr>
              <a:t>M</a:t>
            </a:r>
            <a:r>
              <a:rPr lang="en-ZA" sz="2400" dirty="0" smtClean="0">
                <a:latin typeface="Arial"/>
                <a:cs typeface="Arial"/>
              </a:rPr>
              <a:t>arine </a:t>
            </a:r>
            <a:r>
              <a:rPr lang="en-ZA" sz="2400" dirty="0">
                <a:latin typeface="Arial"/>
                <a:cs typeface="Arial"/>
              </a:rPr>
              <a:t>T</a:t>
            </a:r>
            <a:r>
              <a:rPr lang="en-ZA" sz="2400" dirty="0" smtClean="0">
                <a:latin typeface="Arial"/>
                <a:cs typeface="Arial"/>
              </a:rPr>
              <a:t>ransport </a:t>
            </a:r>
            <a:r>
              <a:rPr lang="en-ZA" sz="2400" dirty="0">
                <a:latin typeface="Arial"/>
                <a:cs typeface="Arial"/>
              </a:rPr>
              <a:t>and </a:t>
            </a:r>
            <a:r>
              <a:rPr lang="en-ZA" sz="2400" dirty="0" smtClean="0">
                <a:latin typeface="Arial"/>
                <a:cs typeface="Arial"/>
              </a:rPr>
              <a:t>Manufacturing activities;</a:t>
            </a:r>
            <a:endParaRPr lang="en-ZA" sz="2400" dirty="0">
              <a:latin typeface="Arial"/>
              <a:cs typeface="Arial"/>
            </a:endParaRPr>
          </a:p>
          <a:p>
            <a:pPr lvl="1"/>
            <a:r>
              <a:rPr lang="en-ZA" sz="2400" dirty="0">
                <a:latin typeface="Arial"/>
                <a:cs typeface="Arial"/>
              </a:rPr>
              <a:t>O</a:t>
            </a:r>
            <a:r>
              <a:rPr lang="en-ZA" sz="2400" dirty="0" smtClean="0">
                <a:latin typeface="Arial"/>
                <a:cs typeface="Arial"/>
              </a:rPr>
              <a:t>ffshore </a:t>
            </a:r>
            <a:r>
              <a:rPr lang="en-ZA" sz="2400" dirty="0">
                <a:latin typeface="Arial"/>
                <a:cs typeface="Arial"/>
              </a:rPr>
              <a:t>O</a:t>
            </a:r>
            <a:r>
              <a:rPr lang="en-ZA" sz="2400" dirty="0" smtClean="0">
                <a:latin typeface="Arial"/>
                <a:cs typeface="Arial"/>
              </a:rPr>
              <a:t>il </a:t>
            </a:r>
            <a:r>
              <a:rPr lang="en-ZA" sz="2400" dirty="0">
                <a:latin typeface="Arial"/>
                <a:cs typeface="Arial"/>
              </a:rPr>
              <a:t>and </a:t>
            </a:r>
            <a:r>
              <a:rPr lang="en-ZA" sz="2400" dirty="0" smtClean="0">
                <a:latin typeface="Arial"/>
                <a:cs typeface="Arial"/>
              </a:rPr>
              <a:t>Gas </a:t>
            </a:r>
            <a:r>
              <a:rPr lang="en-ZA" sz="2400" dirty="0">
                <a:latin typeface="Arial"/>
                <a:cs typeface="Arial"/>
              </a:rPr>
              <a:t>E</a:t>
            </a:r>
            <a:r>
              <a:rPr lang="en-ZA" sz="2400" dirty="0" smtClean="0">
                <a:latin typeface="Arial"/>
                <a:cs typeface="Arial"/>
              </a:rPr>
              <a:t>xploration;</a:t>
            </a:r>
            <a:endParaRPr lang="en-ZA" sz="2400" dirty="0">
              <a:latin typeface="Arial"/>
              <a:cs typeface="Arial"/>
            </a:endParaRPr>
          </a:p>
          <a:p>
            <a:pPr lvl="1"/>
            <a:r>
              <a:rPr lang="en-ZA" sz="2400" dirty="0" smtClean="0">
                <a:latin typeface="Arial"/>
                <a:cs typeface="Arial"/>
              </a:rPr>
              <a:t>Aquaculture; and</a:t>
            </a:r>
            <a:endParaRPr lang="en-ZA" sz="2400" dirty="0">
              <a:latin typeface="Arial"/>
              <a:cs typeface="Arial"/>
            </a:endParaRPr>
          </a:p>
          <a:p>
            <a:pPr lvl="1"/>
            <a:r>
              <a:rPr lang="en-ZA" sz="2400" dirty="0">
                <a:latin typeface="Arial"/>
                <a:cs typeface="Arial"/>
              </a:rPr>
              <a:t>M</a:t>
            </a:r>
            <a:r>
              <a:rPr lang="en-ZA" sz="2400" dirty="0" smtClean="0">
                <a:latin typeface="Arial"/>
                <a:cs typeface="Arial"/>
              </a:rPr>
              <a:t>arine </a:t>
            </a:r>
            <a:r>
              <a:rPr lang="en-ZA" sz="2400" dirty="0">
                <a:latin typeface="Arial"/>
                <a:cs typeface="Arial"/>
              </a:rPr>
              <a:t>P</a:t>
            </a:r>
            <a:r>
              <a:rPr lang="en-ZA" sz="2400" dirty="0" smtClean="0">
                <a:latin typeface="Arial"/>
                <a:cs typeface="Arial"/>
              </a:rPr>
              <a:t>rotection </a:t>
            </a:r>
            <a:r>
              <a:rPr lang="en-ZA" sz="2400" dirty="0">
                <a:latin typeface="Arial"/>
                <a:cs typeface="Arial"/>
              </a:rPr>
              <a:t>S</a:t>
            </a:r>
            <a:r>
              <a:rPr lang="en-ZA" sz="2400" dirty="0" smtClean="0">
                <a:latin typeface="Arial"/>
                <a:cs typeface="Arial"/>
              </a:rPr>
              <a:t>ervices </a:t>
            </a:r>
            <a:r>
              <a:rPr lang="en-ZA" sz="2400" dirty="0">
                <a:latin typeface="Arial"/>
                <a:cs typeface="Arial"/>
              </a:rPr>
              <a:t>and </a:t>
            </a:r>
            <a:r>
              <a:rPr lang="en-ZA" sz="2400" dirty="0" smtClean="0">
                <a:latin typeface="Arial"/>
                <a:cs typeface="Arial"/>
              </a:rPr>
              <a:t>Ocean </a:t>
            </a:r>
            <a:r>
              <a:rPr lang="en-ZA" sz="2400" dirty="0">
                <a:latin typeface="Arial"/>
                <a:cs typeface="Arial"/>
              </a:rPr>
              <a:t>G</a:t>
            </a:r>
            <a:r>
              <a:rPr lang="en-ZA" sz="2400" dirty="0" smtClean="0">
                <a:latin typeface="Arial"/>
                <a:cs typeface="Arial"/>
              </a:rPr>
              <a:t>overnance</a:t>
            </a:r>
            <a:r>
              <a:rPr lang="en-ZA" sz="2400" dirty="0">
                <a:latin typeface="Arial"/>
                <a:cs typeface="Arial"/>
              </a:rPr>
              <a:t>.</a:t>
            </a:r>
          </a:p>
          <a:p>
            <a:pPr lvl="0"/>
            <a:r>
              <a:rPr lang="en-ZA" dirty="0" smtClean="0">
                <a:latin typeface="Arial"/>
                <a:cs typeface="Arial"/>
              </a:rPr>
              <a:t>At the Oceans </a:t>
            </a:r>
            <a:r>
              <a:rPr lang="en-ZA" dirty="0">
                <a:latin typeface="Arial"/>
                <a:cs typeface="Arial"/>
              </a:rPr>
              <a:t>economy review workshop in 2015, two focus areas added</a:t>
            </a:r>
          </a:p>
          <a:p>
            <a:pPr lvl="1"/>
            <a:r>
              <a:rPr lang="en-ZA" sz="2400" dirty="0">
                <a:latin typeface="Arial"/>
                <a:cs typeface="Arial"/>
              </a:rPr>
              <a:t>Coastal and Marine Tourism (CMT</a:t>
            </a:r>
            <a:r>
              <a:rPr lang="en-ZA" sz="2400" dirty="0" smtClean="0">
                <a:latin typeface="Arial"/>
                <a:cs typeface="Arial"/>
              </a:rPr>
              <a:t>); and</a:t>
            </a:r>
            <a:endParaRPr lang="en-ZA" sz="2400" dirty="0">
              <a:latin typeface="Arial"/>
              <a:cs typeface="Arial"/>
            </a:endParaRPr>
          </a:p>
          <a:p>
            <a:pPr lvl="1"/>
            <a:r>
              <a:rPr lang="en-ZA" sz="2400" dirty="0">
                <a:latin typeface="Arial"/>
                <a:cs typeface="Arial"/>
              </a:rPr>
              <a:t>Small Harbours</a:t>
            </a:r>
            <a:r>
              <a:rPr lang="en-ZA" sz="2400" dirty="0" smtClean="0">
                <a:latin typeface="Arial"/>
                <a:cs typeface="Arial"/>
              </a:rPr>
              <a:t>.</a:t>
            </a:r>
          </a:p>
          <a:p>
            <a:pPr lvl="0" algn="just"/>
            <a:r>
              <a:rPr lang="en-US" dirty="0">
                <a:latin typeface="Arial" panose="020B0604020202020204" pitchFamily="34" charset="0"/>
                <a:cs typeface="Arial" panose="020B0604020202020204" pitchFamily="34" charset="0"/>
              </a:rPr>
              <a:t>The Coastal and Marine Tourism lab convened for 5 </a:t>
            </a:r>
            <a:r>
              <a:rPr lang="en-US" dirty="0" smtClean="0">
                <a:latin typeface="Arial" panose="020B0604020202020204" pitchFamily="34" charset="0"/>
                <a:cs typeface="Arial" panose="020B0604020202020204" pitchFamily="34" charset="0"/>
              </a:rPr>
              <a:t>weeks (in April </a:t>
            </a:r>
            <a:r>
              <a:rPr lang="en-US" dirty="0">
                <a:latin typeface="Arial" panose="020B0604020202020204" pitchFamily="34" charset="0"/>
                <a:cs typeface="Arial" panose="020B0604020202020204" pitchFamily="34" charset="0"/>
              </a:rPr>
              <a:t>&amp;</a:t>
            </a:r>
            <a:r>
              <a:rPr lang="en-US" dirty="0" smtClean="0">
                <a:latin typeface="Arial" panose="020B0604020202020204" pitchFamily="34" charset="0"/>
                <a:cs typeface="Arial" panose="020B0604020202020204" pitchFamily="34" charset="0"/>
              </a:rPr>
              <a:t> May 2016) </a:t>
            </a:r>
            <a:r>
              <a:rPr lang="en-US" dirty="0">
                <a:latin typeface="Arial" panose="020B0604020202020204" pitchFamily="34" charset="0"/>
                <a:cs typeface="Arial" panose="020B0604020202020204" pitchFamily="34" charset="0"/>
              </a:rPr>
              <a:t>to </a:t>
            </a:r>
            <a:r>
              <a:rPr lang="en-GB" dirty="0">
                <a:latin typeface="Arial" panose="020B0604020202020204" pitchFamily="34" charset="0"/>
                <a:cs typeface="Arial" panose="020B0604020202020204" pitchFamily="34" charset="0"/>
              </a:rPr>
              <a:t>prioritise</a:t>
            </a:r>
            <a:r>
              <a:rPr lang="en-US" dirty="0">
                <a:latin typeface="Arial" panose="020B0604020202020204" pitchFamily="34" charset="0"/>
                <a:cs typeface="Arial" panose="020B0604020202020204" pitchFamily="34" charset="0"/>
              </a:rPr>
              <a:t> issues and to develop solutions and action </a:t>
            </a:r>
            <a:r>
              <a:rPr lang="en-US" dirty="0" smtClean="0">
                <a:latin typeface="Arial" panose="020B0604020202020204" pitchFamily="34" charset="0"/>
                <a:cs typeface="Arial" panose="020B0604020202020204" pitchFamily="34" charset="0"/>
              </a:rPr>
              <a:t>plans.  Extensive </a:t>
            </a:r>
            <a:r>
              <a:rPr lang="en-US" dirty="0">
                <a:latin typeface="Arial" panose="020B0604020202020204" pitchFamily="34" charset="0"/>
                <a:cs typeface="Arial" panose="020B0604020202020204" pitchFamily="34" charset="0"/>
              </a:rPr>
              <a:t>post lab consultations were held with all stakeholders to </a:t>
            </a:r>
            <a:r>
              <a:rPr lang="en-US" dirty="0" err="1">
                <a:latin typeface="Arial" panose="020B0604020202020204" pitchFamily="34" charset="0"/>
                <a:cs typeface="Arial" panose="020B0604020202020204" pitchFamily="34" charset="0"/>
              </a:rPr>
              <a:t>prioritise</a:t>
            </a:r>
            <a:r>
              <a:rPr lang="en-US" dirty="0">
                <a:latin typeface="Arial" panose="020B0604020202020204" pitchFamily="34" charset="0"/>
                <a:cs typeface="Arial" panose="020B0604020202020204" pitchFamily="34" charset="0"/>
              </a:rPr>
              <a:t> initiatives</a:t>
            </a:r>
          </a:p>
          <a:p>
            <a:r>
              <a:rPr lang="en-ZA" dirty="0" smtClean="0">
                <a:latin typeface="Arial"/>
                <a:cs typeface="Arial"/>
              </a:rPr>
              <a:t>Cabinet </a:t>
            </a:r>
            <a:r>
              <a:rPr lang="en-ZA" dirty="0">
                <a:latin typeface="Arial"/>
                <a:cs typeface="Arial"/>
              </a:rPr>
              <a:t>approved the CMT Implementation Plan on  16 August </a:t>
            </a:r>
            <a:r>
              <a:rPr lang="en-ZA" dirty="0" smtClean="0">
                <a:latin typeface="Arial"/>
                <a:cs typeface="Arial"/>
              </a:rPr>
              <a:t>2017</a:t>
            </a:r>
            <a:endParaRPr lang="en-ZA" dirty="0">
              <a:latin typeface="Arial"/>
              <a:cs typeface="Arial"/>
            </a:endParaRPr>
          </a:p>
          <a:p>
            <a:pPr lvl="1"/>
            <a:endParaRPr lang="en-ZA" dirty="0" smtClean="0">
              <a:latin typeface="Arial"/>
              <a:cs typeface="Arial"/>
            </a:endParaRPr>
          </a:p>
          <a:p>
            <a:pPr marL="0" indent="0">
              <a:buNone/>
            </a:pPr>
            <a:endParaRPr lang="en-ZA" dirty="0">
              <a:latin typeface="Arial"/>
              <a:cs typeface="Arial"/>
            </a:endParaRPr>
          </a:p>
        </p:txBody>
      </p:sp>
      <p:sp>
        <p:nvSpPr>
          <p:cNvPr id="4" name="Footer Placeholder 3"/>
          <p:cNvSpPr>
            <a:spLocks noGrp="1"/>
          </p:cNvSpPr>
          <p:nvPr>
            <p:ph type="ftr" sz="quarter" idx="11"/>
          </p:nvPr>
        </p:nvSpPr>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CMT Presentation 31 October 2018</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450769"/>
      </p:ext>
    </p:extLst>
  </p:cSld>
  <p:clrMapOvr>
    <a:masterClrMapping/>
  </p:clrMapOvr>
  <mc:AlternateContent xmlns:mc="http://schemas.openxmlformats.org/markup-compatibility/2006" xmlns:p14="http://schemas.microsoft.com/office/powerpoint/2010/main">
    <mc:Choice Requires="p14">
      <p:transition spd="slow" p14:dur="16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891" y="1621"/>
          <a:ext cx="1619" cy="1619"/>
        </p:xfrm>
        <a:graphic>
          <a:graphicData uri="http://schemas.openxmlformats.org/presentationml/2006/ole">
            <mc:AlternateContent xmlns:mc="http://schemas.openxmlformats.org/markup-compatibility/2006">
              <mc:Choice xmlns:v="urn:schemas-microsoft-com:vml" Requires="v">
                <p:oleObj spid="_x0000_s6545" name="think-cell Slide" r:id="rId5" imgW="359" imgH="355" progId="TCLayout.ActiveDocument.1">
                  <p:embed/>
                </p:oleObj>
              </mc:Choice>
              <mc:Fallback>
                <p:oleObj name="think-cell Slide" r:id="rId5" imgW="359" imgH="355" progId="TCLayout.ActiveDocument.1">
                  <p:embed/>
                  <p:pic>
                    <p:nvPicPr>
                      <p:cNvPr id="4" name="Object 3" hidden="1"/>
                      <p:cNvPicPr/>
                      <p:nvPr/>
                    </p:nvPicPr>
                    <p:blipFill>
                      <a:blip r:embed="rId6"/>
                      <a:stretch>
                        <a:fillRect/>
                      </a:stretch>
                    </p:blipFill>
                    <p:spPr>
                      <a:xfrm>
                        <a:off x="1891" y="1621"/>
                        <a:ext cx="1619" cy="1619"/>
                      </a:xfrm>
                      <a:prstGeom prst="rect">
                        <a:avLst/>
                      </a:prstGeom>
                    </p:spPr>
                  </p:pic>
                </p:oleObj>
              </mc:Fallback>
            </mc:AlternateContent>
          </a:graphicData>
        </a:graphic>
      </p:graphicFrame>
      <p:sp>
        <p:nvSpPr>
          <p:cNvPr id="13" name="Rounded Rectangle 12"/>
          <p:cNvSpPr/>
          <p:nvPr/>
        </p:nvSpPr>
        <p:spPr>
          <a:xfrm>
            <a:off x="184921" y="2137870"/>
            <a:ext cx="1756687" cy="1662325"/>
          </a:xfrm>
          <a:prstGeom prst="roundRect">
            <a:avLst>
              <a:gd name="adj" fmla="val 10000"/>
            </a:avLst>
          </a:prstGeom>
          <a:blipFill>
            <a:blip r:embed="rId7" cstate="email">
              <a:extLst>
                <a:ext uri="{28A0092B-C50C-407E-A947-70E740481C1C}">
                  <a14:useLocalDpi xmlns:a14="http://schemas.microsoft.com/office/drawing/2010/main"/>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sz="1224"/>
          </a:p>
        </p:txBody>
      </p:sp>
      <p:sp>
        <p:nvSpPr>
          <p:cNvPr id="17" name="Freeform 16"/>
          <p:cNvSpPr/>
          <p:nvPr/>
        </p:nvSpPr>
        <p:spPr>
          <a:xfrm>
            <a:off x="184922" y="3881701"/>
            <a:ext cx="1681294" cy="172978"/>
          </a:xfrm>
          <a:custGeom>
            <a:avLst/>
            <a:gdLst>
              <a:gd name="connsiteX0" fmla="*/ 137013 w 1775452"/>
              <a:gd name="connsiteY0" fmla="*/ 0 h 1304889"/>
              <a:gd name="connsiteX1" fmla="*/ 1638439 w 1775452"/>
              <a:gd name="connsiteY1" fmla="*/ 0 h 1304889"/>
              <a:gd name="connsiteX2" fmla="*/ 1775452 w 1775452"/>
              <a:gd name="connsiteY2" fmla="*/ 137013 h 1304889"/>
              <a:gd name="connsiteX3" fmla="*/ 1775452 w 1775452"/>
              <a:gd name="connsiteY3" fmla="*/ 1304889 h 1304889"/>
              <a:gd name="connsiteX4" fmla="*/ 1775452 w 1775452"/>
              <a:gd name="connsiteY4" fmla="*/ 1304889 h 1304889"/>
              <a:gd name="connsiteX5" fmla="*/ 0 w 1775452"/>
              <a:gd name="connsiteY5" fmla="*/ 1304889 h 1304889"/>
              <a:gd name="connsiteX6" fmla="*/ 0 w 1775452"/>
              <a:gd name="connsiteY6" fmla="*/ 1304889 h 1304889"/>
              <a:gd name="connsiteX7" fmla="*/ 0 w 1775452"/>
              <a:gd name="connsiteY7" fmla="*/ 137013 h 1304889"/>
              <a:gd name="connsiteX8" fmla="*/ 137013 w 1775452"/>
              <a:gd name="connsiteY8" fmla="*/ 0 h 130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5452" h="1304889">
                <a:moveTo>
                  <a:pt x="1638439" y="1304889"/>
                </a:moveTo>
                <a:lnTo>
                  <a:pt x="137013" y="1304889"/>
                </a:lnTo>
                <a:cubicBezTo>
                  <a:pt x="61343" y="1304889"/>
                  <a:pt x="0" y="1243546"/>
                  <a:pt x="0" y="1167876"/>
                </a:cubicBezTo>
                <a:lnTo>
                  <a:pt x="0" y="0"/>
                </a:lnTo>
                <a:lnTo>
                  <a:pt x="0" y="0"/>
                </a:lnTo>
                <a:lnTo>
                  <a:pt x="1775452" y="0"/>
                </a:lnTo>
                <a:lnTo>
                  <a:pt x="1775452" y="0"/>
                </a:lnTo>
                <a:lnTo>
                  <a:pt x="1775452" y="1167876"/>
                </a:lnTo>
                <a:cubicBezTo>
                  <a:pt x="1775452" y="1243546"/>
                  <a:pt x="1714109" y="1304889"/>
                  <a:pt x="1638439" y="1304889"/>
                </a:cubicBez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spAutoFit/>
          </a:bodyPr>
          <a:lstStyle/>
          <a:p>
            <a:pPr algn="ctr" defTabSz="816342">
              <a:lnSpc>
                <a:spcPct val="90000"/>
              </a:lnSpc>
              <a:spcBef>
                <a:spcPct val="0"/>
              </a:spcBef>
              <a:spcAft>
                <a:spcPct val="35000"/>
              </a:spcAft>
            </a:pPr>
            <a:r>
              <a:rPr lang="en-ZA" sz="1224" dirty="0">
                <a:solidFill>
                  <a:schemeClr val="tx2"/>
                </a:solidFill>
              </a:rPr>
              <a:t>Baakens Valley Precinct</a:t>
            </a:r>
          </a:p>
        </p:txBody>
      </p:sp>
      <p:sp>
        <p:nvSpPr>
          <p:cNvPr id="18" name="Rounded Rectangle 17"/>
          <p:cNvSpPr/>
          <p:nvPr/>
        </p:nvSpPr>
        <p:spPr>
          <a:xfrm>
            <a:off x="2194717" y="2137871"/>
            <a:ext cx="2046340" cy="1687472"/>
          </a:xfrm>
          <a:prstGeom prst="roundRect">
            <a:avLst>
              <a:gd name="adj" fmla="val 10000"/>
            </a:avLst>
          </a:prstGeom>
          <a:blipFill>
            <a:blip r:embed="rId8"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sz="1224"/>
          </a:p>
        </p:txBody>
      </p:sp>
      <p:sp>
        <p:nvSpPr>
          <p:cNvPr id="19" name="Freeform 18"/>
          <p:cNvSpPr/>
          <p:nvPr/>
        </p:nvSpPr>
        <p:spPr>
          <a:xfrm>
            <a:off x="2194717" y="3927178"/>
            <a:ext cx="2046340" cy="172978"/>
          </a:xfrm>
          <a:custGeom>
            <a:avLst/>
            <a:gdLst>
              <a:gd name="connsiteX0" fmla="*/ 102705 w 1723047"/>
              <a:gd name="connsiteY0" fmla="*/ 0 h 978140"/>
              <a:gd name="connsiteX1" fmla="*/ 1620342 w 1723047"/>
              <a:gd name="connsiteY1" fmla="*/ 0 h 978140"/>
              <a:gd name="connsiteX2" fmla="*/ 1723047 w 1723047"/>
              <a:gd name="connsiteY2" fmla="*/ 102705 h 978140"/>
              <a:gd name="connsiteX3" fmla="*/ 1723047 w 1723047"/>
              <a:gd name="connsiteY3" fmla="*/ 978140 h 978140"/>
              <a:gd name="connsiteX4" fmla="*/ 1723047 w 1723047"/>
              <a:gd name="connsiteY4" fmla="*/ 978140 h 978140"/>
              <a:gd name="connsiteX5" fmla="*/ 0 w 1723047"/>
              <a:gd name="connsiteY5" fmla="*/ 978140 h 978140"/>
              <a:gd name="connsiteX6" fmla="*/ 0 w 1723047"/>
              <a:gd name="connsiteY6" fmla="*/ 978140 h 978140"/>
              <a:gd name="connsiteX7" fmla="*/ 0 w 1723047"/>
              <a:gd name="connsiteY7" fmla="*/ 102705 h 978140"/>
              <a:gd name="connsiteX8" fmla="*/ 102705 w 1723047"/>
              <a:gd name="connsiteY8" fmla="*/ 0 h 9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047" h="978140">
                <a:moveTo>
                  <a:pt x="1620342" y="978139"/>
                </a:moveTo>
                <a:lnTo>
                  <a:pt x="102705" y="978139"/>
                </a:lnTo>
                <a:cubicBezTo>
                  <a:pt x="45983" y="978139"/>
                  <a:pt x="0" y="932156"/>
                  <a:pt x="0" y="875434"/>
                </a:cubicBezTo>
                <a:lnTo>
                  <a:pt x="0" y="1"/>
                </a:lnTo>
                <a:lnTo>
                  <a:pt x="0" y="1"/>
                </a:lnTo>
                <a:lnTo>
                  <a:pt x="1723047" y="1"/>
                </a:lnTo>
                <a:lnTo>
                  <a:pt x="1723047" y="1"/>
                </a:lnTo>
                <a:lnTo>
                  <a:pt x="1723047" y="875434"/>
                </a:lnTo>
                <a:cubicBezTo>
                  <a:pt x="1723047" y="932156"/>
                  <a:pt x="1677064" y="978139"/>
                  <a:pt x="1620342" y="978139"/>
                </a:cubicBez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spAutoFit/>
          </a:bodyPr>
          <a:lstStyle/>
          <a:p>
            <a:pPr algn="ctr" defTabSz="816342">
              <a:lnSpc>
                <a:spcPct val="90000"/>
              </a:lnSpc>
              <a:spcBef>
                <a:spcPct val="0"/>
              </a:spcBef>
              <a:spcAft>
                <a:spcPct val="35000"/>
              </a:spcAft>
            </a:pPr>
            <a:r>
              <a:rPr lang="en-ZA" sz="1224" dirty="0">
                <a:solidFill>
                  <a:schemeClr val="tx2"/>
                </a:solidFill>
              </a:rPr>
              <a:t>Durban Point Waterfront</a:t>
            </a:r>
          </a:p>
        </p:txBody>
      </p:sp>
      <p:sp>
        <p:nvSpPr>
          <p:cNvPr id="24" name="Rounded Rectangle 23"/>
          <p:cNvSpPr/>
          <p:nvPr/>
        </p:nvSpPr>
        <p:spPr>
          <a:xfrm>
            <a:off x="4494165" y="2137870"/>
            <a:ext cx="2131156" cy="1743831"/>
          </a:xfrm>
          <a:prstGeom prst="roundRect">
            <a:avLst>
              <a:gd name="adj" fmla="val 10000"/>
            </a:avLst>
          </a:prstGeom>
          <a:blipFill>
            <a:blip r:embed="rId9"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sz="1224"/>
          </a:p>
        </p:txBody>
      </p:sp>
      <p:sp>
        <p:nvSpPr>
          <p:cNvPr id="25" name="Freeform 24"/>
          <p:cNvSpPr/>
          <p:nvPr/>
        </p:nvSpPr>
        <p:spPr>
          <a:xfrm>
            <a:off x="4494166" y="3967165"/>
            <a:ext cx="2131156" cy="172978"/>
          </a:xfrm>
          <a:custGeom>
            <a:avLst/>
            <a:gdLst>
              <a:gd name="connsiteX0" fmla="*/ 120648 w 1957111"/>
              <a:gd name="connsiteY0" fmla="*/ 0 h 1149029"/>
              <a:gd name="connsiteX1" fmla="*/ 1836463 w 1957111"/>
              <a:gd name="connsiteY1" fmla="*/ 0 h 1149029"/>
              <a:gd name="connsiteX2" fmla="*/ 1957111 w 1957111"/>
              <a:gd name="connsiteY2" fmla="*/ 120648 h 1149029"/>
              <a:gd name="connsiteX3" fmla="*/ 1957111 w 1957111"/>
              <a:gd name="connsiteY3" fmla="*/ 1149029 h 1149029"/>
              <a:gd name="connsiteX4" fmla="*/ 1957111 w 1957111"/>
              <a:gd name="connsiteY4" fmla="*/ 1149029 h 1149029"/>
              <a:gd name="connsiteX5" fmla="*/ 0 w 1957111"/>
              <a:gd name="connsiteY5" fmla="*/ 1149029 h 1149029"/>
              <a:gd name="connsiteX6" fmla="*/ 0 w 1957111"/>
              <a:gd name="connsiteY6" fmla="*/ 1149029 h 1149029"/>
              <a:gd name="connsiteX7" fmla="*/ 0 w 1957111"/>
              <a:gd name="connsiteY7" fmla="*/ 120648 h 1149029"/>
              <a:gd name="connsiteX8" fmla="*/ 120648 w 1957111"/>
              <a:gd name="connsiteY8" fmla="*/ 0 h 114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7111" h="1149029">
                <a:moveTo>
                  <a:pt x="1836463" y="1149029"/>
                </a:moveTo>
                <a:lnTo>
                  <a:pt x="120648" y="1149029"/>
                </a:lnTo>
                <a:cubicBezTo>
                  <a:pt x="54016" y="1149029"/>
                  <a:pt x="0" y="1095013"/>
                  <a:pt x="0" y="1028381"/>
                </a:cubicBezTo>
                <a:lnTo>
                  <a:pt x="0" y="0"/>
                </a:lnTo>
                <a:lnTo>
                  <a:pt x="0" y="0"/>
                </a:lnTo>
                <a:lnTo>
                  <a:pt x="1957111" y="0"/>
                </a:lnTo>
                <a:lnTo>
                  <a:pt x="1957111" y="0"/>
                </a:lnTo>
                <a:lnTo>
                  <a:pt x="1957111" y="1028381"/>
                </a:lnTo>
                <a:cubicBezTo>
                  <a:pt x="1957111" y="1095013"/>
                  <a:pt x="1903095" y="1149029"/>
                  <a:pt x="1836463" y="1149029"/>
                </a:cubicBez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spAutoFit/>
          </a:bodyPr>
          <a:lstStyle/>
          <a:p>
            <a:pPr algn="ctr" defTabSz="816342">
              <a:lnSpc>
                <a:spcPct val="90000"/>
              </a:lnSpc>
              <a:spcBef>
                <a:spcPct val="0"/>
              </a:spcBef>
              <a:spcAft>
                <a:spcPct val="35000"/>
              </a:spcAft>
            </a:pPr>
            <a:r>
              <a:rPr lang="en-ZA" sz="1224" dirty="0">
                <a:solidFill>
                  <a:schemeClr val="tx2"/>
                </a:solidFill>
              </a:rPr>
              <a:t>Cape Town Cruise Terminal</a:t>
            </a:r>
          </a:p>
        </p:txBody>
      </p:sp>
      <p:sp>
        <p:nvSpPr>
          <p:cNvPr id="3" name="AutoShape 5" descr="data:image/png;base64,iVBORw0KGgoAAAANSUhEUgAAANgAAACyCAMAAAAXkfHjAAABa1BMVEX///94gYjT1NXx8/OKxTzk5udMVFwAqsWbn6XtGCEAAB3V19kIIzPu7/D6nBj39/jq6+wIHy8AGiqyuLvM0NOIjpSGwzO6v8Kjqa1CS1TsAAAACiGUmZ4wQEwuOURKVmEAABna3d9xeH4AFCYVJzUAAACtsrYeLjv6mQD5tFtTXGQAABP99OTtGSL88fKCiY7sAA9lbXTxhonH6u8utsyCwina8vTk8dRKvdGazFpocXrg7cclMj3u9N74kiHveX35qTv86tLA35rO5bD0sbGm0m/77NGXy1X5r0n2+vDxXS75oSb347r6kQD52af1eiLxVR72hSD3wHTvPB15r5vykIzypp36zJRjtLMArL6kpmvnqUUAqcyJrHryayfvbXLt0JHsNTXx5LuPymxtwYb6z4W22Ii/wlb1eQW4tjDvQA/HryX3xZ/4s35Zw8hSt40eraf2ycxbuWn6uWx8wUzzi1PzpavwkZK82oxoc9C0AAATLElEQVR4nO1ciX/bRnYGCAOBCcC4BhrAOEQAY8AGndJYx3ZEUZu1ZcXRxkmatN3tkR5pu96e2Z5J/vy+NwB4Sl7aK5ukyk8/kyDO+ead82ZgQdjjuuHprzfdgneDp7+4+6tNt+Fd4P7du7fufmJuuhlXjod/+vmtW7e++rM/2nRDrhgPP/72r+8Cs7/52aZbcrV4/NEHH/zFXyKzP/5k0225Sjz+APDtn/8VMPv69jWys4cfIbGPH79EM/vlzZ9dFztreH30WBC+AZH9/E8+vCZ29njKSzj/AkT29c2b18LOuH2BHvIfX3L/cfM62FlnX82v+58Bs68+vLn7djazrwYosq+B2M0dt7PHS7wakf0SmD3YaTtbsK8GX95qRbbLdrZoXw2eYiz73wc3b+6wnS3bVwOIZXe/+eH2zd21sxX7avASjOyu8Bxltpt2doF9NUBiL4Xnu2pnF9lXA9TF3wjC89s7aWcX2xcH6OLde8KU2ftu2R+GBfs6OQacT4/dB7f4i09hYwftbGZf50+eHT3iODptuZ3fAyv7Erd+2DU7m9nXk1cvDg5ucBwcHJ02h38DxJpK3A+7ZWcz+zo+alk11G4848chX7zblhh/5JH6x92Q2cy+nt044HxewF+z+QpPeAn+/t59fq7ZMttog9fE1L7Of+Jcjp6dgHGdH7/iUnt2zrOqjpiwO/FsZl+nXA1/OumOnHJmx1gSBrf4tNu9I/FsZl8nnMfp3LFTroznnNjnU2Ids+2W2VxcfgUCe3TM956eHb1AHXyGu54I99Hfz4i18exvN9Pi9TCXHx6jeH7CnSdnj8DlHxwcC+dH3H8sE+vsbHu1cS4/PAeBHRzxkHzWufwnAncnDbGX8xc+3+7xmfQxF9hD3D456gzs2SMQ0yPw9iCr40cXExM+QWa3n2+g0WthTmKoiS+ewAZXv7NzkCB8IrFHq6ooPL/JrWxbJdbF5tbXN9EYXeGLc66aRyfPZqq4YmPbzAtni1pmQOGAJ1CnfOPkjMsNze3Fqlf8jmf528xrlk+hm+Am1hDjxnX6BDKrR6fC08/mA3TLa2s9R4eG2fdnHbFjzKrOT8B5vDrh/vF8OfN4sBO8ulj2u04Vz4/Q2s5PTo8bXrDz6a3lXPHBlucdDbhv/B2ngz9P0d2fnR4/e3HA7aypDfx3O+ps7WsXeHFm3/7H/9wAL8h/ckIH7QgGIwCOx75pTt0R++rw8CNO7KDJgM+nqcfBC071m+kIus0Sd4UX9yD/2MQvxAnWBwA3fuK/72NyzxOPxr623M8v4uFHKLJHTSkAKzpnr86eNam+cP/zrkqFenh7h+SFePj9f6ECTkeZ5+fT+hua2D349Z/fPdgtPWzw+Hv0hjxdXMK9xnfsTPxaxmO0soOzk+X957du3fri09a+dqQ+tYjH/3BwEbO//4LPtny3c1XgGZ5gVbEdbc7A5yR2LH4to2W2ILNPwdnf/dWuxa9lnLxY0cZf4+KcBzsXv5bBZXbjbG6q5V67amDX4tcyGm2cMXvJV1PtPi+s6sxrY7cyZ7f1sMHJvAf5u0ZgD37cfV4LMruPa8S++vDBjs3PXobGzjDVxwHLre9u72z8Wkanjbjc6NZXu1EHWA9NPPsteo6fb3ON/s3BtfFfkde/7LyfXwQw+2dcHvZP10peiJPfouP4+trxwlIHpPXX7g0QxKefffHv15EXMPu368lrjz322GOPPfbYY4899thjj83AqnKx3TQlK01Ty+AFRinL6/fYDNnzKH5rNvOv5o5Rnw1TvtXzDks71yeHYxl+0UF5h17NI9YBuTPIsEMr206sK7mj33dCficaO3molywP7xB8UmgPyZU8YS2Qvi0isWyQB8aV3FHyggK/5UTPD11ZTqlXIiHTD9QrecB66IhZVXXF3TnO7fHV3vGN0BG7euhsIr+TG6+Hd0ZMzvVKehc3XhPvjljIXm+01C86iRLfXRCuATFiuVHL5whSmspLPSdr6fSRFxCTaeEXdP4upFi+62tgTfqH+K2X9kIAMYJwgt80DH3BLCaDMAxFaJlZJP0w7I+7VshREoaDXGd2jM61GDqFIKklnJ5n05ZKRZD3+32HsX7nGnpjFg7CnOm5Z84Ro8M84pcVcR8xCJnbNjRiA/jdP1wzCFmTnBMTHWbTuT4zgpwTc8OwMEUnZ6Ve5iPTHOW4yQZtq7U4B1ITlpd2jN3vDxzXzEIHzwlHHfmx48Ce0mZlG0JMH/bY5US3mTNaIDZwOLGir+vloRIk9jDiV6RVbpdBFTuOHq1HLHE4sTTQWTnSZsQOnRi/qeMUo9AeUxJNWEKjZjNhJe84Eji2ohJCipI1xELmewOW8dPj5nZm7diTiMJJVSsxU2WMjQtC6Mh2FiUW6khMi/XSI5AH9dwRl5gEvCqaplo0sfPiTYgJJLEZS6a9MSPGDp2ywIeOnFJhOt+MdIZnporuiI3Wlza3UT+fBGzCRR912dEotw95cmN6dkOMlozx+yChJWI2EisY81r1Mfk3dGjdPMgtWTLr/zWICekYmA2CVh9nxOBGjf6QPqRc7WaigwaZnuNk7X1APhYnVjK7x/fQia02LPSqaVNHzKimvX4JMZ+xBYWzApb02m2POd4bEQPFV2xms5G8RKxrRBqWdpuNgHgzCbIV5qTtxZ2NATF/eg42zhT1bk9HjOSse+YlxECksT/nAOlEz6TpNqvW8I1zxMDK1YldOpWxQEyv2qPpLNb1YnwQBR3rLp2qIhtLU2LYs2C8gbxILHOmZnIJMaPKGav8TkgC2OQ0wZODToXWJwZXHeYl99MzYnkXBtJwGmvAuDMDPGk+fVxpt6qoT9uc6EiMlKzrmY4YeIZpTLyYmCDHua3rSd3ezNNnoxmzYuWbE4N7gFsuLiQmLxOrbGcaVKYSmyPGJebqemeHHTG98aCvIwbX1QkEx36CTsYcgbOZtrBibI1YtkLMqJkOz1iHWMzyGbHW3c8T40bu27OR7IgTM5xZlgOjo0uICSYZKTpr4pw3R+xtJSYUpQ6edR1iwYwYzbs4Zi+poq9PPSf4toaYPZWYuBLHpsQAaaHk3Hep+szGrLeysaZB1XrEDu3uGBg0W1VFTsx19K7GkNklV8V8OpJwy/J1xEA8mW1XeN68V9Tf2CtygMTWVEVIwwL+E/Kdkq06D66KZMKCNjz3y4ZYwBy/bSMrL1TFGTcZDBITD72kHVWdrZNUtcRSMs1qa67P6xAjThliwkOrsA5ar7iiijLY+gh6Wx45idIQ8xyWQJ+bbuJkrLnnIjErop18fN2u+X1Z1eQbfqkHXfBcg1jBxEKDm0l0zHggW4cYZBAs8YooyZO0srkLXyUGqVVZZkVU2QM/arxiWjJd8X2RhWJq21zHFnNF6IxMdTVZ7vmTxo7NQ0dX3FTWRhM2XCu/b7P74g60UanqoLQdhi2E7L7E424eTon1nW4koiXO2GjzS+aEARHGeYht9vvTfiBJzolJdQ75jO3kEYiqz7sdwjgDX57XlmA3xRsyzNvsPufE+pD7J0Gc2HbOs3/YFdosjhPHdtarxRiVgk4rBUqOncOYJBB50crIFG7zVAncjligdIad1oqHHa3VYCVxBE0rlAAZuYHS9adWKW0TxISxeEy4u2+0qFBKNlHwglo5xH5M23uTQPHhO/WqIAHuZVJ3TzdVBW7D77MeDKNR59T1PS9Siy5zlgzukk1rNjq2rOkY2LAah23SwtXa86RLTydFgTYMLi5v/bzsFpR3oNReYDR1WrP9FkyNuoXrkjkXadGicHtvVUB4x4tMJcUu3+0T3ifkWSml0J1NlviuGH6pNkpquKE+WWeI+D5grpSfZoeM31uK5lcXgzwWVd+PKt1J1hrUXw0MSolA4J/sypLbWzyoiZcWGw21bv16Cv6DXpTjGGKd4sCc9UNwt2EYrltguhKYUZ6B8tdCJEquMkcMaw1pEF96YdHNWchVTLzJRW2OeU5nymoVxPFh5r7fBfAEhktpUMmQf9Vz/e5lFuYBl05WmVk33WMEtSAF8erkj9xfr1D2jqDFh4JVJb4s+NwCLCzPSvSOZ+DAsElfZUsz8At2pZy81UuTLr2imApUE9KeCAQlWZA0UyhgGNpLN/aeglxNBFMcgJHx+qbvqbUEmQWLehB3uInRTBVBIFZUUUPl+UVRq9508BwNNSGNAyBUwIlKClY1SsXKFLJAojXdGDEpC03BG6aCj9LxGaWQZAIlaFAvxJzID6lcYXqVJYR4NvBR4WMctym2VTuCJA4KvNaVAhwtVxX1R4Ici7J/NbOTbwdvkMp1v9AwKdMmNfgyU6C8XBExgmNjH/4BHUOpqFQppqDd8QTT6QZ+vUmVjjI40e0XghuiHGM+rnCdkbjJmSnBH7jUZyPusaO+R9BYIu7ywKXAEE+RpLq0sNxUGb0S9DUrCVzUuRW375kY0ayaCUadg6CtIc/qPTZT142gcGpNSwJu/COcaLeggaBeptH3LCHNVUjZMwi1xbAQfCBsBJWQiiVpJGaO2gkUYotCAYckoeAjKLk6TDc750btSLDipuAS3XFNF3zZpNZ8MC7PN+lQLUiSjUwYkoNUgJgcV4SMJ1HDRy4njR3RgUqLOFMNoeYjLArOPrpzRWsb3grpCPu96VrLq0SKw62xb8CI35MFuRZlrRrBRuaDoFSQqFdTKcsaLZO8LGsan47HVg9PtJodbiYLhldd8tD3htkgqlm+wvNAPjTCcZTRntIOlaT20MJeviUt3AuwUe+xxx577LHHDGlv97BOam2qmbhryNaqmZrS7uH6vGS/xx577HGN8abOepPlhfUhF2Ktrr8CHQa0WkHk5VW3WwZTUw8dOw6YHY+psYbgetSNTNdS1Yz6ZJ2lAhuAJNMozie1SuWUqlkQ2pXak19HzhRUWhRFahVaj1I/KqTtqzNIvSKL82RENSBVxZlPCXzbtuK5l9b2DSpnwKq7g0ncwrO2S2rEqyZhEGlS6o8DVqlUjEtl5KYWzVg/rqOLLc7PVG1hvt1Ko2iT1bwlkHFiT8aFLGleMAlG7RyFXNTJpPJlU/MOSydZLYUTSvl0GhEPE8YSJeJrJjxKNzkZsIAMZGMZxAsUXpOcwaBRFVdqasrFaPVFHbkmpmDSOhyUQVUpk6GDYxWz2J7JeRm7WCbkosGhmRKC65yECzwk0JBGrK+AN5StlPhBP1FxDeM7b/C60FwEBc26ALTdv6xgso81WbFvcw1slhz5bMhXC/tbEtK8MmkQN5/x7HNu15IgsKJs1X2F665VNe+bpNUQl1UZ5naYmWTIaSobhqXJqWFIGoFPI6UWfMq+JsEB6i4PiQtqCGYUJtylyHWei03FPcDFpibZFtdII1yfZYkUZxbHYopTIAFOaagZ6hYZLa8XlccFJFKlzac95DoMgmZlnEBYIAsGUbekMuB6PkGF8rGnFVQ6K8twPcGYjkAStBCXPYIKHTHuN2SqME61JGzWS0dDcCB0vCVhuiV2qM6IiSISy6gHxFx3iZhRFJYghfyVD6Pq42sxaTDgM/9aEqMubnSedAbaEAu8VWIXSowQmgrusDZQtGHFxaMFfD2mlA0MQVbf80qYy9BKLBanxAwR94AqYh5ClyVmubDbG0S4GDTs1iZojC+KVnFG1fe3Y6lZR6yeEjM9TqVZK7qiir0xGFKGK3DrfPZCFSmdEa448wXJ35K8io6QmBEoU2IC9yMtsRVV1CjFt5cLQbwz/0YELe9Egosv05DNrrKYopGYcRgjm4q/xEX5G0stsWWJEQpuIwt9NKxq6gB7VQ5hoejjQpliO5KPllhd4jKfZil0ykPXpcSg4d7Aw+XSA6UVThr3cQmbOqTgNd3tINaqYsZfk2xU0eRrDi5TRdXHRSU1GJKm9JsVeXI1wA0p61sCSel2BLJWYqIyI2ZE3N0THD6vOA8BEywj5PaVKn3UxrTq13x1/iTGNHhL4ljrFUfVlJgxEnFREsQx66LMw8Lz6ybzSOOwsqxqwN9CFDzMPIi6Hb6jC9DeeJUYZh4rNibIHkRgwnT+KgEJ+oQMmzyfshhyRTW7mv8X4w9GK7FIvJjYqiqadET5u0t8MOYNCRnwN5aMpI+OVXuPK6ZfC3eEBVJLjeaIZZj6jV1MqdzVJNinVILxWIjDNE6MD8R6Ab6939vcys5lyDXqDqS22N0ZL11EvMjh1zgA0cRqWbVMzjWtBwmYU4TEPEikkgEOywpvSzJF0zA1zZRgvCnLMKBMCXxKsoYTrgaV8QAh5nJc0grMF+Uszys/AxsLa7/KGb4m1IuKLXEdURIoSsCBX0rzQwnmPuFrWRnlAuVi0mAYshCIsXCIZStBi7Yk6wCvFqm/F1G0LAVTox6vEZNMCdI0qEboFo3C3xJ5mT2irYUeWU7YXZW6vLSPawobI7QIvfCNjA0gDRx9PQzdlWsLn/ozt2LKJPLp1pQVLXlNXDA3kVK1MCG9Si3ToqpP1YxsiX2Z3hr2NbUzb1UaRBZU1/QKtaBuRsh2uHmBjy3fAMEl5UKJGColsrYl0uJYVw8bXNZyk//9v8H/Aeetdj15NBTLAAAAAElFTkSuQmCC"/>
          <p:cNvSpPr>
            <a:spLocks noChangeAspect="1" noChangeArrowheads="1"/>
          </p:cNvSpPr>
          <p:nvPr/>
        </p:nvSpPr>
        <p:spPr bwMode="auto">
          <a:xfrm>
            <a:off x="159005" y="-147396"/>
            <a:ext cx="310991" cy="310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97" tIns="46649" rIns="93297" bIns="46649" numCol="1" anchor="t" anchorCtr="0" compatLnSpc="1">
            <a:prstTxWarp prst="textNoShape">
              <a:avLst/>
            </a:prstTxWarp>
          </a:bodyPr>
          <a:lstStyle/>
          <a:p>
            <a:endParaRPr lang="en-US" sz="1837"/>
          </a:p>
        </p:txBody>
      </p:sp>
      <p:sp>
        <p:nvSpPr>
          <p:cNvPr id="16" name="TextBox 15"/>
          <p:cNvSpPr txBox="1"/>
          <p:nvPr/>
        </p:nvSpPr>
        <p:spPr>
          <a:xfrm>
            <a:off x="184921" y="1140503"/>
            <a:ext cx="8784124" cy="670843"/>
          </a:xfrm>
          <a:prstGeom prst="rect">
            <a:avLst/>
          </a:prstGeom>
          <a:solidFill>
            <a:schemeClr val="accent1">
              <a:lumMod val="60000"/>
              <a:lumOff val="40000"/>
            </a:schemeClr>
          </a:solidFill>
        </p:spPr>
        <p:txBody>
          <a:bodyPr wrap="square" rtlCol="0" anchor="ctr" anchorCtr="0">
            <a:spAutoFit/>
          </a:bodyPr>
          <a:lstStyle/>
          <a:p>
            <a:pPr marL="0" lvl="1"/>
            <a:r>
              <a:rPr lang="en-ZA" sz="1224" dirty="0">
                <a:solidFill>
                  <a:schemeClr val="tx2"/>
                </a:solidFill>
              </a:rPr>
              <a:t>These are </a:t>
            </a:r>
            <a:r>
              <a:rPr lang="en-ZA" sz="1224" b="1" dirty="0">
                <a:solidFill>
                  <a:schemeClr val="tx2"/>
                </a:solidFill>
              </a:rPr>
              <a:t>major infrastructural projects </a:t>
            </a:r>
            <a:r>
              <a:rPr lang="en-ZA" sz="1224" dirty="0">
                <a:solidFill>
                  <a:schemeClr val="tx2"/>
                </a:solidFill>
              </a:rPr>
              <a:t>that have potential to significantly contribute to the </a:t>
            </a:r>
            <a:r>
              <a:rPr lang="en-ZA" sz="1224" b="1" dirty="0">
                <a:solidFill>
                  <a:schemeClr val="tx2"/>
                </a:solidFill>
              </a:rPr>
              <a:t>economic growth </a:t>
            </a:r>
            <a:r>
              <a:rPr lang="en-ZA" sz="1224" dirty="0">
                <a:solidFill>
                  <a:schemeClr val="tx2"/>
                </a:solidFill>
              </a:rPr>
              <a:t>and </a:t>
            </a:r>
            <a:r>
              <a:rPr lang="en-ZA" sz="1224" b="1" dirty="0">
                <a:solidFill>
                  <a:schemeClr val="tx2"/>
                </a:solidFill>
              </a:rPr>
              <a:t>job creation </a:t>
            </a:r>
            <a:r>
              <a:rPr lang="en-ZA" sz="1224" dirty="0">
                <a:solidFill>
                  <a:schemeClr val="tx2"/>
                </a:solidFill>
              </a:rPr>
              <a:t>aspirations of the sector. They have </a:t>
            </a:r>
            <a:r>
              <a:rPr lang="en-US" sz="1224" dirty="0">
                <a:solidFill>
                  <a:schemeClr val="tx2"/>
                </a:solidFill>
              </a:rPr>
              <a:t>clear</a:t>
            </a:r>
            <a:r>
              <a:rPr lang="en-US" sz="1224" b="1" dirty="0">
                <a:solidFill>
                  <a:schemeClr val="tx2"/>
                </a:solidFill>
              </a:rPr>
              <a:t> business plans, funding secured </a:t>
            </a:r>
            <a:r>
              <a:rPr lang="en-US" sz="1224" dirty="0">
                <a:solidFill>
                  <a:schemeClr val="tx2"/>
                </a:solidFill>
              </a:rPr>
              <a:t>and </a:t>
            </a:r>
            <a:r>
              <a:rPr lang="en-US" sz="1224" b="1" dirty="0">
                <a:solidFill>
                  <a:schemeClr val="tx2"/>
                </a:solidFill>
              </a:rPr>
              <a:t>diverse stakeholder </a:t>
            </a:r>
            <a:r>
              <a:rPr lang="en-US" sz="1224" dirty="0">
                <a:solidFill>
                  <a:schemeClr val="tx2"/>
                </a:solidFill>
              </a:rPr>
              <a:t>participation/ agreement. </a:t>
            </a:r>
            <a:r>
              <a:rPr lang="en-US" sz="1224" dirty="0" smtClean="0">
                <a:solidFill>
                  <a:schemeClr val="tx2"/>
                </a:solidFill>
              </a:rPr>
              <a:t>As a lab, </a:t>
            </a:r>
            <a:r>
              <a:rPr lang="en-US" sz="1224" b="1" dirty="0" smtClean="0">
                <a:solidFill>
                  <a:schemeClr val="tx2"/>
                </a:solidFill>
              </a:rPr>
              <a:t>we recognize these projects</a:t>
            </a:r>
            <a:r>
              <a:rPr lang="en-US" sz="1224" dirty="0" smtClean="0">
                <a:solidFill>
                  <a:schemeClr val="tx2"/>
                </a:solidFill>
              </a:rPr>
              <a:t> and have prioritized infrastructure projects that had </a:t>
            </a:r>
            <a:r>
              <a:rPr lang="en-US" sz="1224" b="1" dirty="0" smtClean="0">
                <a:solidFill>
                  <a:schemeClr val="tx2"/>
                </a:solidFill>
              </a:rPr>
              <a:t>challenges</a:t>
            </a:r>
            <a:r>
              <a:rPr lang="en-US" sz="1224" dirty="0" smtClean="0">
                <a:solidFill>
                  <a:schemeClr val="tx2"/>
                </a:solidFill>
              </a:rPr>
              <a:t> that the lab platform would </a:t>
            </a:r>
            <a:r>
              <a:rPr lang="en-US" sz="1224" b="1" dirty="0" smtClean="0">
                <a:solidFill>
                  <a:schemeClr val="tx2"/>
                </a:solidFill>
              </a:rPr>
              <a:t>unlock</a:t>
            </a:r>
            <a:endParaRPr lang="en-US" sz="1224" b="1" dirty="0">
              <a:solidFill>
                <a:schemeClr val="tx2"/>
              </a:solidFill>
            </a:endParaRPr>
          </a:p>
        </p:txBody>
      </p:sp>
      <p:sp>
        <p:nvSpPr>
          <p:cNvPr id="28" name="TextBox 27"/>
          <p:cNvSpPr txBox="1"/>
          <p:nvPr/>
        </p:nvSpPr>
        <p:spPr>
          <a:xfrm>
            <a:off x="2222769" y="4372038"/>
            <a:ext cx="2010620" cy="1507079"/>
          </a:xfrm>
          <a:prstGeom prst="rect">
            <a:avLst/>
          </a:prstGeom>
          <a:noFill/>
        </p:spPr>
        <p:txBody>
          <a:bodyPr wrap="square" lIns="0" tIns="0" rIns="0" bIns="0" rtlCol="0">
            <a:spAutoFit/>
          </a:bodyPr>
          <a:lstStyle/>
          <a:p>
            <a:pPr algn="just"/>
            <a:r>
              <a:rPr lang="en-ZA" sz="1200" dirty="0">
                <a:latin typeface="Arial" panose="020B0604020202020204" pitchFamily="34" charset="0"/>
                <a:cs typeface="Arial" panose="020B0604020202020204" pitchFamily="34" charset="0"/>
              </a:rPr>
              <a:t>The R35 billion project involves the  development of luxury accommodation, tourist facilities and a cruise terminal.  </a:t>
            </a:r>
          </a:p>
          <a:p>
            <a:pPr algn="just"/>
            <a:endParaRPr lang="en-ZA" sz="1200" dirty="0">
              <a:latin typeface="Arial" panose="020B0604020202020204" pitchFamily="34" charset="0"/>
              <a:cs typeface="Arial" panose="020B0604020202020204" pitchFamily="34" charset="0"/>
            </a:endParaRPr>
          </a:p>
          <a:p>
            <a:pPr marL="291551" indent="-291551">
              <a:buFont typeface="Arial" panose="020B0604020202020204" pitchFamily="34" charset="0"/>
              <a:buChar char="•"/>
            </a:pPr>
            <a:endParaRPr lang="en-ZA" sz="1224" dirty="0"/>
          </a:p>
          <a:p>
            <a:pPr marL="291551" indent="-291551">
              <a:buFont typeface="Arial" panose="020B0604020202020204" pitchFamily="34" charset="0"/>
              <a:buChar char="•"/>
            </a:pPr>
            <a:endParaRPr lang="en-ZA" sz="1224" dirty="0"/>
          </a:p>
        </p:txBody>
      </p:sp>
      <p:sp>
        <p:nvSpPr>
          <p:cNvPr id="29" name="TextBox 28"/>
          <p:cNvSpPr txBox="1"/>
          <p:nvPr/>
        </p:nvSpPr>
        <p:spPr>
          <a:xfrm>
            <a:off x="175203" y="4372038"/>
            <a:ext cx="1872633" cy="1883849"/>
          </a:xfrm>
          <a:prstGeom prst="rect">
            <a:avLst/>
          </a:prstGeom>
          <a:noFill/>
        </p:spPr>
        <p:txBody>
          <a:bodyPr wrap="square" lIns="0" tIns="0" rIns="0" bIns="0" rtlCol="0">
            <a:spAutoFit/>
          </a:bodyPr>
          <a:lstStyle/>
          <a:p>
            <a:pPr algn="just"/>
            <a:r>
              <a:rPr lang="en-ZA" sz="1200" dirty="0">
                <a:latin typeface="Arial" panose="020B0604020202020204" pitchFamily="34" charset="0"/>
                <a:cs typeface="Arial" panose="020B0604020202020204" pitchFamily="34" charset="0"/>
              </a:rPr>
              <a:t>The R4 billion development will include the rehabilitation of the Baakens River which will be linked to the waterfront development. Estimated to create 3127 construction jobs and 35,000 sustainable direct jobs over a 20 year period</a:t>
            </a:r>
            <a:r>
              <a:rPr lang="en-ZA" sz="1224" dirty="0">
                <a:latin typeface="Arial" panose="020B0604020202020204" pitchFamily="34" charset="0"/>
                <a:cs typeface="Arial" panose="020B0604020202020204" pitchFamily="34" charset="0"/>
              </a:rPr>
              <a:t>. </a:t>
            </a:r>
          </a:p>
        </p:txBody>
      </p:sp>
      <p:sp>
        <p:nvSpPr>
          <p:cNvPr id="31" name="TextBox 30"/>
          <p:cNvSpPr txBox="1"/>
          <p:nvPr/>
        </p:nvSpPr>
        <p:spPr>
          <a:xfrm>
            <a:off x="4494167" y="4372039"/>
            <a:ext cx="2131156" cy="1507079"/>
          </a:xfrm>
          <a:prstGeom prst="rect">
            <a:avLst/>
          </a:prstGeom>
          <a:noFill/>
        </p:spPr>
        <p:txBody>
          <a:bodyPr wrap="square" lIns="0" tIns="0" rIns="0" bIns="0" rtlCol="0">
            <a:spAutoFit/>
          </a:bodyPr>
          <a:lstStyle/>
          <a:p>
            <a:pPr algn="just"/>
            <a:r>
              <a:rPr lang="en-ZA" sz="1200" dirty="0">
                <a:latin typeface="Arial" panose="020B0604020202020204" pitchFamily="34" charset="0"/>
                <a:cs typeface="Arial" panose="020B0604020202020204" pitchFamily="34" charset="0"/>
              </a:rPr>
              <a:t>The R179 million port will accommodate the current and future passenger vessel fleet. It is also envisaged that the upgraded facility will house value-added retail and hospitality </a:t>
            </a:r>
            <a:r>
              <a:rPr lang="en-ZA" sz="1200" dirty="0" smtClean="0">
                <a:latin typeface="Arial" panose="020B0604020202020204" pitchFamily="34" charset="0"/>
                <a:cs typeface="Arial" panose="020B0604020202020204" pitchFamily="34" charset="0"/>
              </a:rPr>
              <a:t>services.</a:t>
            </a:r>
            <a:endParaRPr lang="en-ZA" sz="1200" dirty="0">
              <a:latin typeface="Arial" panose="020B0604020202020204" pitchFamily="34" charset="0"/>
              <a:cs typeface="Arial" panose="020B0604020202020204" pitchFamily="34" charset="0"/>
            </a:endParaRPr>
          </a:p>
          <a:p>
            <a:pPr marL="291551" indent="-291551">
              <a:buFont typeface="Arial" panose="020B0604020202020204" pitchFamily="34" charset="0"/>
              <a:buChar char="•"/>
            </a:pPr>
            <a:endParaRPr lang="en-ZA" sz="1224" dirty="0"/>
          </a:p>
        </p:txBody>
      </p:sp>
      <p:sp>
        <p:nvSpPr>
          <p:cNvPr id="32" name="TextBox 31"/>
          <p:cNvSpPr txBox="1"/>
          <p:nvPr/>
        </p:nvSpPr>
        <p:spPr>
          <a:xfrm>
            <a:off x="7052164" y="4372038"/>
            <a:ext cx="1916634" cy="1130309"/>
          </a:xfrm>
          <a:prstGeom prst="rect">
            <a:avLst/>
          </a:prstGeom>
          <a:noFill/>
        </p:spPr>
        <p:txBody>
          <a:bodyPr wrap="square" lIns="0" tIns="0" rIns="0" bIns="0" rtlCol="0">
            <a:spAutoFit/>
          </a:bodyPr>
          <a:lstStyle/>
          <a:p>
            <a:pPr algn="just"/>
            <a:r>
              <a:rPr lang="en-ZA" sz="1200" dirty="0" smtClean="0">
                <a:solidFill>
                  <a:srgbClr val="000000"/>
                </a:solidFill>
                <a:latin typeface="Arial" panose="020B0604020202020204" pitchFamily="34" charset="0"/>
                <a:cs typeface="Arial" panose="020B0604020202020204" pitchFamily="34" charset="0"/>
              </a:rPr>
              <a:t>Aims </a:t>
            </a:r>
            <a:r>
              <a:rPr lang="en-ZA" sz="1200" dirty="0">
                <a:solidFill>
                  <a:srgbClr val="000000"/>
                </a:solidFill>
                <a:latin typeface="Arial" panose="020B0604020202020204" pitchFamily="34" charset="0"/>
                <a:cs typeface="Arial" panose="020B0604020202020204" pitchFamily="34" charset="0"/>
              </a:rPr>
              <a:t>to develop a multipurpose facility made up of conference and exhibitions venue as well include retail and entertainment facilities</a:t>
            </a:r>
            <a:r>
              <a:rPr lang="en-ZA" sz="1224" dirty="0">
                <a:solidFill>
                  <a:srgbClr val="000000"/>
                </a:solidFill>
              </a:rPr>
              <a:t>. </a:t>
            </a:r>
            <a:r>
              <a:rPr lang="en-US" sz="1224" dirty="0">
                <a:solidFill>
                  <a:srgbClr val="000000"/>
                </a:solidFill>
              </a:rPr>
              <a:t> </a:t>
            </a:r>
            <a:endParaRPr lang="en-ZA" sz="1224" dirty="0"/>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88149" y="2120333"/>
            <a:ext cx="1946804" cy="1761368"/>
          </a:xfrm>
          <a:prstGeom prst="rect">
            <a:avLst/>
          </a:prstGeom>
        </p:spPr>
      </p:pic>
      <p:sp>
        <p:nvSpPr>
          <p:cNvPr id="22" name="Freeform 21"/>
          <p:cNvSpPr/>
          <p:nvPr/>
        </p:nvSpPr>
        <p:spPr>
          <a:xfrm>
            <a:off x="6695973" y="3973674"/>
            <a:ext cx="2131156" cy="172978"/>
          </a:xfrm>
          <a:custGeom>
            <a:avLst/>
            <a:gdLst>
              <a:gd name="connsiteX0" fmla="*/ 120648 w 1957111"/>
              <a:gd name="connsiteY0" fmla="*/ 0 h 1149029"/>
              <a:gd name="connsiteX1" fmla="*/ 1836463 w 1957111"/>
              <a:gd name="connsiteY1" fmla="*/ 0 h 1149029"/>
              <a:gd name="connsiteX2" fmla="*/ 1957111 w 1957111"/>
              <a:gd name="connsiteY2" fmla="*/ 120648 h 1149029"/>
              <a:gd name="connsiteX3" fmla="*/ 1957111 w 1957111"/>
              <a:gd name="connsiteY3" fmla="*/ 1149029 h 1149029"/>
              <a:gd name="connsiteX4" fmla="*/ 1957111 w 1957111"/>
              <a:gd name="connsiteY4" fmla="*/ 1149029 h 1149029"/>
              <a:gd name="connsiteX5" fmla="*/ 0 w 1957111"/>
              <a:gd name="connsiteY5" fmla="*/ 1149029 h 1149029"/>
              <a:gd name="connsiteX6" fmla="*/ 0 w 1957111"/>
              <a:gd name="connsiteY6" fmla="*/ 1149029 h 1149029"/>
              <a:gd name="connsiteX7" fmla="*/ 0 w 1957111"/>
              <a:gd name="connsiteY7" fmla="*/ 120648 h 1149029"/>
              <a:gd name="connsiteX8" fmla="*/ 120648 w 1957111"/>
              <a:gd name="connsiteY8" fmla="*/ 0 h 114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7111" h="1149029">
                <a:moveTo>
                  <a:pt x="1836463" y="1149029"/>
                </a:moveTo>
                <a:lnTo>
                  <a:pt x="120648" y="1149029"/>
                </a:lnTo>
                <a:cubicBezTo>
                  <a:pt x="54016" y="1149029"/>
                  <a:pt x="0" y="1095013"/>
                  <a:pt x="0" y="1028381"/>
                </a:cubicBezTo>
                <a:lnTo>
                  <a:pt x="0" y="0"/>
                </a:lnTo>
                <a:lnTo>
                  <a:pt x="0" y="0"/>
                </a:lnTo>
                <a:lnTo>
                  <a:pt x="1957111" y="0"/>
                </a:lnTo>
                <a:lnTo>
                  <a:pt x="1957111" y="0"/>
                </a:lnTo>
                <a:lnTo>
                  <a:pt x="1957111" y="1028381"/>
                </a:lnTo>
                <a:cubicBezTo>
                  <a:pt x="1957111" y="1095013"/>
                  <a:pt x="1903095" y="1149029"/>
                  <a:pt x="1836463" y="1149029"/>
                </a:cubicBez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spAutoFit/>
          </a:bodyPr>
          <a:lstStyle/>
          <a:p>
            <a:pPr algn="ctr" defTabSz="816342">
              <a:lnSpc>
                <a:spcPct val="90000"/>
              </a:lnSpc>
              <a:spcBef>
                <a:spcPct val="0"/>
              </a:spcBef>
              <a:spcAft>
                <a:spcPct val="35000"/>
              </a:spcAft>
            </a:pPr>
            <a:r>
              <a:rPr lang="en-ZA" sz="1224" dirty="0">
                <a:solidFill>
                  <a:schemeClr val="tx2"/>
                </a:solidFill>
              </a:rPr>
              <a:t>Durban Cruise Terminal</a:t>
            </a:r>
          </a:p>
        </p:txBody>
      </p:sp>
      <p:pic>
        <p:nvPicPr>
          <p:cNvPr id="20" name="Content Placeholder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35570" y="2"/>
            <a:ext cx="1508161" cy="219564"/>
          </a:xfrm>
          <a:prstGeom prst="rect">
            <a:avLst/>
          </a:prstGeom>
          <a:ln>
            <a:noFill/>
          </a:ln>
          <a:effectLst>
            <a:outerShdw blurRad="114300" dist="38100" dir="2700000" algn="tl" rotWithShape="0">
              <a:prstClr val="black">
                <a:alpha val="40000"/>
              </a:prstClr>
            </a:outerShdw>
          </a:effectLst>
        </p:spPr>
      </p:pic>
      <p:sp>
        <p:nvSpPr>
          <p:cNvPr id="21" name="Title 3"/>
          <p:cNvSpPr>
            <a:spLocks noGrp="1"/>
          </p:cNvSpPr>
          <p:nvPr>
            <p:ph type="title"/>
          </p:nvPr>
        </p:nvSpPr>
        <p:spPr>
          <a:xfrm>
            <a:off x="314500" y="-165387"/>
            <a:ext cx="8733065" cy="1325563"/>
          </a:xfrm>
        </p:spPr>
        <p:txBody>
          <a:bodyPr>
            <a:normAutofit/>
          </a:bodyPr>
          <a:lstStyle/>
          <a:p>
            <a:r>
              <a:rPr lang="en-ZA" sz="4400" dirty="0"/>
              <a:t>M</a:t>
            </a:r>
            <a:r>
              <a:rPr lang="en-ZA" sz="4400" dirty="0" smtClean="0"/>
              <a:t>ajor </a:t>
            </a:r>
            <a:r>
              <a:rPr lang="en-ZA" sz="4400" dirty="0"/>
              <a:t>I</a:t>
            </a:r>
            <a:r>
              <a:rPr lang="en-ZA" sz="4400" dirty="0" smtClean="0"/>
              <a:t>nfrastructure Projects</a:t>
            </a:r>
            <a:endParaRPr lang="en-ZA" sz="4400" dirty="0"/>
          </a:p>
        </p:txBody>
      </p:sp>
      <p:sp>
        <p:nvSpPr>
          <p:cNvPr id="7" name="Footer Placeholder 6"/>
          <p:cNvSpPr>
            <a:spLocks noGrp="1"/>
          </p:cNvSpPr>
          <p:nvPr>
            <p:ph type="ftr" sz="quarter" idx="11"/>
          </p:nvPr>
        </p:nvSpPr>
        <p:spPr>
          <a:xfrm>
            <a:off x="2358189" y="6356351"/>
            <a:ext cx="3756861" cy="344485"/>
          </a:xfrm>
        </p:spPr>
        <p:txBody>
          <a:bodyPr/>
          <a:lstStyle/>
          <a:p>
            <a:pPr algn="ctr"/>
            <a:r>
              <a:rPr lang="en-ZA" sz="1400" i="1" dirty="0" smtClean="0">
                <a:solidFill>
                  <a:prstClr val="white">
                    <a:lumMod val="65000"/>
                  </a:prstClr>
                </a:solidFill>
                <a:latin typeface="Arial" panose="020B0604020202020204" pitchFamily="34" charset="0"/>
                <a:cs typeface="Arial" panose="020B0604020202020204" pitchFamily="34" charset="0"/>
              </a:rPr>
              <a:t>CMT Presentation 31 October 2018</a:t>
            </a:r>
            <a:endParaRPr lang="en-ZA" dirty="0"/>
          </a:p>
        </p:txBody>
      </p:sp>
      <p:sp>
        <p:nvSpPr>
          <p:cNvPr id="8" name="Slide Number Placeholder 7"/>
          <p:cNvSpPr>
            <a:spLocks noGrp="1"/>
          </p:cNvSpPr>
          <p:nvPr>
            <p:ph type="sldNum" sz="quarter" idx="12"/>
          </p:nvPr>
        </p:nvSpPr>
        <p:spPr/>
        <p:txBody>
          <a:bodyPr/>
          <a:lstStyle/>
          <a:p>
            <a:fld id="{E40FEAE8-3F87-4A99-BAF2-EE59B96B6E72}" type="slidenum">
              <a:rPr lang="en-ZA" smtClean="0"/>
              <a:t>30</a:t>
            </a:fld>
            <a:endParaRPr lang="en-ZA"/>
          </a:p>
        </p:txBody>
      </p:sp>
    </p:spTree>
    <p:extLst>
      <p:ext uri="{BB962C8B-B14F-4D97-AF65-F5344CB8AC3E}">
        <p14:creationId xmlns:p14="http://schemas.microsoft.com/office/powerpoint/2010/main" val="59956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891" y="1621"/>
          <a:ext cx="1619" cy="1619"/>
        </p:xfrm>
        <a:graphic>
          <a:graphicData uri="http://schemas.openxmlformats.org/presentationml/2006/ole">
            <mc:AlternateContent xmlns:mc="http://schemas.openxmlformats.org/markup-compatibility/2006">
              <mc:Choice xmlns:v="urn:schemas-microsoft-com:vml" Requires="v">
                <p:oleObj spid="_x0000_s7569" name="think-cell Slide" r:id="rId5" imgW="359" imgH="355" progId="TCLayout.ActiveDocument.1">
                  <p:embed/>
                </p:oleObj>
              </mc:Choice>
              <mc:Fallback>
                <p:oleObj name="think-cell Slide" r:id="rId5" imgW="359" imgH="355" progId="TCLayout.ActiveDocument.1">
                  <p:embed/>
                  <p:pic>
                    <p:nvPicPr>
                      <p:cNvPr id="4" name="Object 3" hidden="1"/>
                      <p:cNvPicPr/>
                      <p:nvPr/>
                    </p:nvPicPr>
                    <p:blipFill>
                      <a:blip r:embed="rId6"/>
                      <a:stretch>
                        <a:fillRect/>
                      </a:stretch>
                    </p:blipFill>
                    <p:spPr>
                      <a:xfrm>
                        <a:off x="1891" y="1621"/>
                        <a:ext cx="1619" cy="1619"/>
                      </a:xfrm>
                      <a:prstGeom prst="rect">
                        <a:avLst/>
                      </a:prstGeom>
                    </p:spPr>
                  </p:pic>
                </p:oleObj>
              </mc:Fallback>
            </mc:AlternateContent>
          </a:graphicData>
        </a:graphic>
      </p:graphicFrame>
      <p:sp>
        <p:nvSpPr>
          <p:cNvPr id="17" name="Freeform 16"/>
          <p:cNvSpPr/>
          <p:nvPr/>
        </p:nvSpPr>
        <p:spPr>
          <a:xfrm>
            <a:off x="171962" y="3912950"/>
            <a:ext cx="1936395" cy="172978"/>
          </a:xfrm>
          <a:custGeom>
            <a:avLst/>
            <a:gdLst>
              <a:gd name="connsiteX0" fmla="*/ 137013 w 1775452"/>
              <a:gd name="connsiteY0" fmla="*/ 0 h 1304889"/>
              <a:gd name="connsiteX1" fmla="*/ 1638439 w 1775452"/>
              <a:gd name="connsiteY1" fmla="*/ 0 h 1304889"/>
              <a:gd name="connsiteX2" fmla="*/ 1775452 w 1775452"/>
              <a:gd name="connsiteY2" fmla="*/ 137013 h 1304889"/>
              <a:gd name="connsiteX3" fmla="*/ 1775452 w 1775452"/>
              <a:gd name="connsiteY3" fmla="*/ 1304889 h 1304889"/>
              <a:gd name="connsiteX4" fmla="*/ 1775452 w 1775452"/>
              <a:gd name="connsiteY4" fmla="*/ 1304889 h 1304889"/>
              <a:gd name="connsiteX5" fmla="*/ 0 w 1775452"/>
              <a:gd name="connsiteY5" fmla="*/ 1304889 h 1304889"/>
              <a:gd name="connsiteX6" fmla="*/ 0 w 1775452"/>
              <a:gd name="connsiteY6" fmla="*/ 1304889 h 1304889"/>
              <a:gd name="connsiteX7" fmla="*/ 0 w 1775452"/>
              <a:gd name="connsiteY7" fmla="*/ 137013 h 1304889"/>
              <a:gd name="connsiteX8" fmla="*/ 137013 w 1775452"/>
              <a:gd name="connsiteY8" fmla="*/ 0 h 130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5452" h="1304889">
                <a:moveTo>
                  <a:pt x="1638439" y="1304889"/>
                </a:moveTo>
                <a:lnTo>
                  <a:pt x="137013" y="1304889"/>
                </a:lnTo>
                <a:cubicBezTo>
                  <a:pt x="61343" y="1304889"/>
                  <a:pt x="0" y="1243546"/>
                  <a:pt x="0" y="1167876"/>
                </a:cubicBezTo>
                <a:lnTo>
                  <a:pt x="0" y="0"/>
                </a:lnTo>
                <a:lnTo>
                  <a:pt x="0" y="0"/>
                </a:lnTo>
                <a:lnTo>
                  <a:pt x="1775452" y="0"/>
                </a:lnTo>
                <a:lnTo>
                  <a:pt x="1775452" y="0"/>
                </a:lnTo>
                <a:lnTo>
                  <a:pt x="1775452" y="1167876"/>
                </a:lnTo>
                <a:cubicBezTo>
                  <a:pt x="1775452" y="1243546"/>
                  <a:pt x="1714109" y="1304889"/>
                  <a:pt x="1638439" y="1304889"/>
                </a:cubicBez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spAutoFit/>
          </a:bodyPr>
          <a:lstStyle/>
          <a:p>
            <a:pPr algn="ctr" defTabSz="816342">
              <a:lnSpc>
                <a:spcPct val="90000"/>
              </a:lnSpc>
              <a:spcAft>
                <a:spcPct val="35000"/>
              </a:spcAft>
            </a:pPr>
            <a:r>
              <a:rPr lang="en-ZA" sz="1224" dirty="0" err="1">
                <a:solidFill>
                  <a:schemeClr val="tx2"/>
                </a:solidFill>
              </a:rPr>
              <a:t>Blythedale</a:t>
            </a:r>
            <a:r>
              <a:rPr lang="en-ZA" sz="1224" dirty="0">
                <a:solidFill>
                  <a:schemeClr val="tx2"/>
                </a:solidFill>
              </a:rPr>
              <a:t> Coastal Resort </a:t>
            </a:r>
          </a:p>
        </p:txBody>
      </p:sp>
      <p:sp>
        <p:nvSpPr>
          <p:cNvPr id="19" name="Freeform 18"/>
          <p:cNvSpPr/>
          <p:nvPr/>
        </p:nvSpPr>
        <p:spPr>
          <a:xfrm>
            <a:off x="2799035" y="3888918"/>
            <a:ext cx="2375769" cy="413209"/>
          </a:xfrm>
          <a:custGeom>
            <a:avLst/>
            <a:gdLst>
              <a:gd name="connsiteX0" fmla="*/ 102705 w 1723047"/>
              <a:gd name="connsiteY0" fmla="*/ 0 h 978140"/>
              <a:gd name="connsiteX1" fmla="*/ 1620342 w 1723047"/>
              <a:gd name="connsiteY1" fmla="*/ 0 h 978140"/>
              <a:gd name="connsiteX2" fmla="*/ 1723047 w 1723047"/>
              <a:gd name="connsiteY2" fmla="*/ 102705 h 978140"/>
              <a:gd name="connsiteX3" fmla="*/ 1723047 w 1723047"/>
              <a:gd name="connsiteY3" fmla="*/ 978140 h 978140"/>
              <a:gd name="connsiteX4" fmla="*/ 1723047 w 1723047"/>
              <a:gd name="connsiteY4" fmla="*/ 978140 h 978140"/>
              <a:gd name="connsiteX5" fmla="*/ 0 w 1723047"/>
              <a:gd name="connsiteY5" fmla="*/ 978140 h 978140"/>
              <a:gd name="connsiteX6" fmla="*/ 0 w 1723047"/>
              <a:gd name="connsiteY6" fmla="*/ 978140 h 978140"/>
              <a:gd name="connsiteX7" fmla="*/ 0 w 1723047"/>
              <a:gd name="connsiteY7" fmla="*/ 102705 h 978140"/>
              <a:gd name="connsiteX8" fmla="*/ 102705 w 1723047"/>
              <a:gd name="connsiteY8" fmla="*/ 0 h 9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047" h="978140">
                <a:moveTo>
                  <a:pt x="1620342" y="978139"/>
                </a:moveTo>
                <a:lnTo>
                  <a:pt x="102705" y="978139"/>
                </a:lnTo>
                <a:cubicBezTo>
                  <a:pt x="45983" y="978139"/>
                  <a:pt x="0" y="932156"/>
                  <a:pt x="0" y="875434"/>
                </a:cubicBezTo>
                <a:lnTo>
                  <a:pt x="0" y="1"/>
                </a:lnTo>
                <a:lnTo>
                  <a:pt x="0" y="1"/>
                </a:lnTo>
                <a:lnTo>
                  <a:pt x="1723047" y="1"/>
                </a:lnTo>
                <a:lnTo>
                  <a:pt x="1723047" y="1"/>
                </a:lnTo>
                <a:lnTo>
                  <a:pt x="1723047" y="875434"/>
                </a:lnTo>
                <a:cubicBezTo>
                  <a:pt x="1723047" y="932156"/>
                  <a:pt x="1677064" y="978139"/>
                  <a:pt x="1620342" y="978139"/>
                </a:cubicBez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spAutoFit/>
          </a:bodyPr>
          <a:lstStyle/>
          <a:p>
            <a:pPr algn="ctr" defTabSz="816342">
              <a:lnSpc>
                <a:spcPct val="90000"/>
              </a:lnSpc>
              <a:spcBef>
                <a:spcPct val="0"/>
              </a:spcBef>
              <a:spcAft>
                <a:spcPct val="35000"/>
              </a:spcAft>
            </a:pPr>
            <a:r>
              <a:rPr lang="en-ZA" sz="1224" dirty="0" err="1">
                <a:solidFill>
                  <a:schemeClr val="tx2"/>
                </a:solidFill>
              </a:rPr>
              <a:t>Tsogo</a:t>
            </a:r>
            <a:r>
              <a:rPr lang="en-ZA" sz="1224" dirty="0">
                <a:solidFill>
                  <a:schemeClr val="tx2"/>
                </a:solidFill>
              </a:rPr>
              <a:t> Sun Hotel Development</a:t>
            </a:r>
          </a:p>
          <a:p>
            <a:pPr algn="ctr" defTabSz="816342">
              <a:lnSpc>
                <a:spcPct val="90000"/>
              </a:lnSpc>
              <a:spcBef>
                <a:spcPct val="0"/>
              </a:spcBef>
              <a:spcAft>
                <a:spcPct val="35000"/>
              </a:spcAft>
            </a:pPr>
            <a:r>
              <a:rPr lang="en-ZA" sz="1224" dirty="0">
                <a:solidFill>
                  <a:schemeClr val="tx2"/>
                </a:solidFill>
              </a:rPr>
              <a:t>Cape Town</a:t>
            </a:r>
          </a:p>
        </p:txBody>
      </p:sp>
      <p:sp>
        <p:nvSpPr>
          <p:cNvPr id="3" name="AutoShape 5" descr="data:image/png;base64,iVBORw0KGgoAAAANSUhEUgAAANgAAACyCAMAAAAXkfHjAAABa1BMVEX///94gYjT1NXx8/OKxTzk5udMVFwAqsWbn6XtGCEAAB3V19kIIzPu7/D6nBj39/jq6+wIHy8AGiqyuLvM0NOIjpSGwzO6v8Kjqa1CS1TsAAAACiGUmZ4wQEwuOURKVmEAABna3d9xeH4AFCYVJzUAAACtsrYeLjv6mQD5tFtTXGQAABP99OTtGSL88fKCiY7sAA9lbXTxhonH6u8utsyCwina8vTk8dRKvdGazFpocXrg7cclMj3u9N74kiHveX35qTv86tLA35rO5bD0sbGm0m/77NGXy1X5r0n2+vDxXS75oSb347r6kQD52af1eiLxVR72hSD3wHTvPB15r5vykIzypp36zJRjtLMArL6kpmvnqUUAqcyJrHryayfvbXLt0JHsNTXx5LuPymxtwYb6z4W22Ii/wlb1eQW4tjDvQA/HryX3xZ/4s35Zw8hSt40eraf2ycxbuWn6uWx8wUzzi1PzpavwkZK82oxoc9C0AAATLElEQVR4nO1ciX/bRnYGCAOBCcC4BhrAOEQAY8AGndJYx3ZEUZu1ZcXRxkmatN3tkR5pu96e2Z5J/vy+NwB4Sl7aK5ukyk8/kyDO+ead82ZgQdjjuuHprzfdgneDp7+4+6tNt+Fd4P7du7fufmJuuhlXjod/+vmtW7e++rM/2nRDrhgPP/72r+8Cs7/52aZbcrV4/NEHH/zFXyKzP/5k0225Sjz+APDtn/8VMPv69jWys4cfIbGPH79EM/vlzZ9dFztreH30WBC+AZH9/E8+vCZ29njKSzj/AkT29c2b18LOuH2BHvIfX3L/cfM62FlnX82v+58Bs68+vLn7djazrwYosq+B2M0dt7PHS7wakf0SmD3YaTtbsK8GX95qRbbLdrZoXw2eYiz73wc3b+6wnS3bVwOIZXe/+eH2zd21sxX7avASjOyu8Bxltpt2doF9NUBiL4Xnu2pnF9lXA9TF3wjC89s7aWcX2xcH6OLde8KU2ftu2R+GBfs6OQacT4/dB7f4i09hYwftbGZf50+eHT3iODptuZ3fAyv7Erd+2DU7m9nXk1cvDg5ucBwcHJ02h38DxJpK3A+7ZWcz+zo+alk11G4848chX7zblhh/5JH6x92Q2cy+nt044HxewF+z+QpPeAn+/t59fq7ZMttog9fE1L7Of+Jcjp6dgHGdH7/iUnt2zrOqjpiwO/FsZl+nXA1/OumOnHJmx1gSBrf4tNu9I/FsZl8nnMfp3LFTroznnNjnU2Ids+2W2VxcfgUCe3TM956eHb1AHXyGu54I99Hfz4i18exvN9Pi9TCXHx6jeH7CnSdnj8DlHxwcC+dH3H8sE+vsbHu1cS4/PAeBHRzxkHzWufwnAncnDbGX8xc+3+7xmfQxF9hD3D456gzs2SMQ0yPw9iCr40cXExM+QWa3n2+g0WthTmKoiS+ewAZXv7NzkCB8IrFHq6ooPL/JrWxbJdbF5tbXN9EYXeGLc66aRyfPZqq4YmPbzAtni1pmQOGAJ1CnfOPkjMsNze3Fqlf8jmf528xrlk+hm+Am1hDjxnX6BDKrR6fC08/mA3TLa2s9R4eG2fdnHbFjzKrOT8B5vDrh/vF8OfN4sBO8ulj2u04Vz4/Q2s5PTo8bXrDz6a3lXPHBlucdDbhv/B2ngz9P0d2fnR4/e3HA7aypDfx3O+ps7WsXeHFm3/7H/9wAL8h/ckIH7QgGIwCOx75pTt0R++rw8CNO7KDJgM+nqcfBC071m+kIus0Sd4UX9yD/2MQvxAnWBwA3fuK/72NyzxOPxr623M8v4uFHKLJHTSkAKzpnr86eNam+cP/zrkqFenh7h+SFePj9f6ECTkeZ5+fT+hua2D349Z/fPdgtPWzw+Hv0hjxdXMK9xnfsTPxaxmO0soOzk+X957du3fri09a+dqQ+tYjH/3BwEbO//4LPtny3c1XgGZ5gVbEdbc7A5yR2LH4to2W2ILNPwdnf/dWuxa9lnLxY0cZf4+KcBzsXv5bBZXbjbG6q5V67amDX4tcyGm2cMXvJV1PtPi+s6sxrY7cyZ7f1sMHJvAf5u0ZgD37cfV4LMruPa8S++vDBjs3PXobGzjDVxwHLre9u72z8Wkanjbjc6NZXu1EHWA9NPPsteo6fb3ON/s3BtfFfkde/7LyfXwQw+2dcHvZP10peiJPfouP4+trxwlIHpPXX7g0QxKefffHv15EXMPu368lrjz322GOPPfbYY4899thjj83AqnKx3TQlK01Ty+AFRinL6/fYDNnzKH5rNvOv5o5Rnw1TvtXzDks71yeHYxl+0UF5h17NI9YBuTPIsEMr206sK7mj33dCficaO3molywP7xB8UmgPyZU8YS2Qvi0isWyQB8aV3FHyggK/5UTPD11ZTqlXIiHTD9QrecB66IhZVXXF3TnO7fHV3vGN0BG7euhsIr+TG6+Hd0ZMzvVKehc3XhPvjljIXm+01C86iRLfXRCuATFiuVHL5whSmspLPSdr6fSRFxCTaeEXdP4upFi+62tgTfqH+K2X9kIAMYJwgt80DH3BLCaDMAxFaJlZJP0w7I+7VshREoaDXGd2jM61GDqFIKklnJ5n05ZKRZD3+32HsX7nGnpjFg7CnOm5Z84Ro8M84pcVcR8xCJnbNjRiA/jdP1wzCFmTnBMTHWbTuT4zgpwTc8OwMEUnZ6Ve5iPTHOW4yQZtq7U4B1ITlpd2jN3vDxzXzEIHzwlHHfmx48Ce0mZlG0JMH/bY5US3mTNaIDZwOLGir+vloRIk9jDiV6RVbpdBFTuOHq1HLHE4sTTQWTnSZsQOnRi/qeMUo9AeUxJNWEKjZjNhJe84Eji2ohJCipI1xELmewOW8dPj5nZm7diTiMJJVSsxU2WMjQtC6Mh2FiUW6khMi/XSI5AH9dwRl5gEvCqaplo0sfPiTYgJJLEZS6a9MSPGDp2ywIeOnFJhOt+MdIZnporuiI3Wlza3UT+fBGzCRR912dEotw95cmN6dkOMlozx+yChJWI2EisY81r1Mfk3dGjdPMgtWTLr/zWICekYmA2CVh9nxOBGjf6QPqRc7WaigwaZnuNk7X1APhYnVjK7x/fQia02LPSqaVNHzKimvX4JMZ+xBYWzApb02m2POd4bEQPFV2xms5G8RKxrRBqWdpuNgHgzCbIV5qTtxZ2NATF/eg42zhT1bk9HjOSse+YlxECksT/nAOlEz6TpNqvW8I1zxMDK1YldOpWxQEyv2qPpLNb1YnwQBR3rLp2qIhtLU2LYs2C8gbxILHOmZnIJMaPKGav8TkgC2OQ0wZODToXWJwZXHeYl99MzYnkXBtJwGmvAuDMDPGk+fVxpt6qoT9uc6EiMlKzrmY4YeIZpTLyYmCDHua3rSd3ezNNnoxmzYuWbE4N7gFsuLiQmLxOrbGcaVKYSmyPGJebqemeHHTG98aCvIwbX1QkEx36CTsYcgbOZtrBibI1YtkLMqJkOz1iHWMzyGbHW3c8T40bu27OR7IgTM5xZlgOjo0uICSYZKTpr4pw3R+xtJSYUpQ6edR1iwYwYzbs4Zi+poq9PPSf4toaYPZWYuBLHpsQAaaHk3Hep+szGrLeysaZB1XrEDu3uGBg0W1VFTsx19K7GkNklV8V8OpJwy/J1xEA8mW1XeN68V9Tf2CtygMTWVEVIwwL+E/Kdkq06D66KZMKCNjz3y4ZYwBy/bSMrL1TFGTcZDBITD72kHVWdrZNUtcRSMs1qa67P6xAjThliwkOrsA5ar7iiijLY+gh6Wx45idIQ8xyWQJ+bbuJkrLnnIjErop18fN2u+X1Z1eQbfqkHXfBcg1jBxEKDm0l0zHggW4cYZBAs8YooyZO0srkLXyUGqVVZZkVU2QM/arxiWjJd8X2RhWJq21zHFnNF6IxMdTVZ7vmTxo7NQ0dX3FTWRhM2XCu/b7P74g60UanqoLQdhi2E7L7E424eTon1nW4koiXO2GjzS+aEARHGeYht9vvTfiBJzolJdQ75jO3kEYiqz7sdwjgDX57XlmA3xRsyzNvsPufE+pD7J0Gc2HbOs3/YFdosjhPHdtarxRiVgk4rBUqOncOYJBB50crIFG7zVAncjligdIad1oqHHa3VYCVxBE0rlAAZuYHS9adWKW0TxISxeEy4u2+0qFBKNlHwglo5xH5M23uTQPHhO/WqIAHuZVJ3TzdVBW7D77MeDKNR59T1PS9Siy5zlgzukk1rNjq2rOkY2LAah23SwtXa86RLTydFgTYMLi5v/bzsFpR3oNReYDR1WrP9FkyNuoXrkjkXadGicHtvVUB4x4tMJcUu3+0T3ifkWSml0J1NlviuGH6pNkpquKE+WWeI+D5grpSfZoeM31uK5lcXgzwWVd+PKt1J1hrUXw0MSolA4J/sypLbWzyoiZcWGw21bv16Cv6DXpTjGGKd4sCc9UNwt2EYrltguhKYUZ6B8tdCJEquMkcMaw1pEF96YdHNWchVTLzJRW2OeU5nymoVxPFh5r7fBfAEhktpUMmQf9Vz/e5lFuYBl05WmVk33WMEtSAF8erkj9xfr1D2jqDFh4JVJb4s+NwCLCzPSvSOZ+DAsElfZUsz8At2pZy81UuTLr2imApUE9KeCAQlWZA0UyhgGNpLN/aeglxNBFMcgJHx+qbvqbUEmQWLehB3uInRTBVBIFZUUUPl+UVRq9508BwNNSGNAyBUwIlKClY1SsXKFLJAojXdGDEpC03BG6aCj9LxGaWQZAIlaFAvxJzID6lcYXqVJYR4NvBR4WMctym2VTuCJA4KvNaVAhwtVxX1R4Ici7J/NbOTbwdvkMp1v9AwKdMmNfgyU6C8XBExgmNjH/4BHUOpqFQppqDd8QTT6QZ+vUmVjjI40e0XghuiHGM+rnCdkbjJmSnBH7jUZyPusaO+R9BYIu7ywKXAEE+RpLq0sNxUGb0S9DUrCVzUuRW375kY0ayaCUadg6CtIc/qPTZT142gcGpNSwJu/COcaLeggaBeptH3LCHNVUjZMwi1xbAQfCBsBJWQiiVpJGaO2gkUYotCAYckoeAjKLk6TDc750btSLDipuAS3XFNF3zZpNZ8MC7PN+lQLUiSjUwYkoNUgJgcV4SMJ1HDRy4njR3RgUqLOFMNoeYjLArOPrpzRWsb3grpCPu96VrLq0SKw62xb8CI35MFuRZlrRrBRuaDoFSQqFdTKcsaLZO8LGsan47HVg9PtJodbiYLhldd8tD3htkgqlm+wvNAPjTCcZTRntIOlaT20MJeviUt3AuwUe+xxx577LHHDGlv97BOam2qmbhryNaqmZrS7uH6vGS/xx577HGN8abOepPlhfUhF2Ktrr8CHQa0WkHk5VW3WwZTUw8dOw6YHY+psYbgetSNTNdS1Yz6ZJ2lAhuAJNMozie1SuWUqlkQ2pXak19HzhRUWhRFahVaj1I/KqTtqzNIvSKL82RENSBVxZlPCXzbtuK5l9b2DSpnwKq7g0ncwrO2S2rEqyZhEGlS6o8DVqlUjEtl5KYWzVg/rqOLLc7PVG1hvt1Ko2iT1bwlkHFiT8aFLGleMAlG7RyFXNTJpPJlU/MOSydZLYUTSvl0GhEPE8YSJeJrJjxKNzkZsIAMZGMZxAsUXpOcwaBRFVdqasrFaPVFHbkmpmDSOhyUQVUpk6GDYxWz2J7JeRm7WCbkosGhmRKC65yECzwk0JBGrK+AN5StlPhBP1FxDeM7b/C60FwEBc26ALTdv6xgso81WbFvcw1slhz5bMhXC/tbEtK8MmkQN5/x7HNu15IgsKJs1X2F665VNe+bpNUQl1UZ5naYmWTIaSobhqXJqWFIGoFPI6UWfMq+JsEB6i4PiQtqCGYUJtylyHWei03FPcDFpibZFtdII1yfZYkUZxbHYopTIAFOaagZ6hYZLa8XlccFJFKlzac95DoMgmZlnEBYIAsGUbekMuB6PkGF8rGnFVQ6K8twPcGYjkAStBCXPYIKHTHuN2SqME61JGzWS0dDcCB0vCVhuiV2qM6IiSISy6gHxFx3iZhRFJYghfyVD6Pq42sxaTDgM/9aEqMubnSedAbaEAu8VWIXSowQmgrusDZQtGHFxaMFfD2mlA0MQVbf80qYy9BKLBanxAwR94AqYh5ClyVmubDbG0S4GDTs1iZojC+KVnFG1fe3Y6lZR6yeEjM9TqVZK7qiir0xGFKGK3DrfPZCFSmdEa448wXJ35K8io6QmBEoU2IC9yMtsRVV1CjFt5cLQbwz/0YELe9Egosv05DNrrKYopGYcRgjm4q/xEX5G0stsWWJEQpuIwt9NKxq6gB7VQ5hoejjQpliO5KPllhd4jKfZil0ykPXpcSg4d7Aw+XSA6UVThr3cQmbOqTgNd3tINaqYsZfk2xU0eRrDi5TRdXHRSU1GJKm9JsVeXI1wA0p61sCSel2BLJWYqIyI2ZE3N0THD6vOA8BEywj5PaVKn3UxrTq13x1/iTGNHhL4ljrFUfVlJgxEnFREsQx66LMw8Lz6ybzSOOwsqxqwN9CFDzMPIi6Hb6jC9DeeJUYZh4rNibIHkRgwnT+KgEJ+oQMmzyfshhyRTW7mv8X4w9GK7FIvJjYqiqadET5u0t8MOYNCRnwN5aMpI+OVXuPK6ZfC3eEBVJLjeaIZZj6jV1MqdzVJNinVILxWIjDNE6MD8R6Ab6939vcys5lyDXqDqS22N0ZL11EvMjh1zgA0cRqWbVMzjWtBwmYU4TEPEikkgEOywpvSzJF0zA1zZRgvCnLMKBMCXxKsoYTrgaV8QAh5nJc0grMF+Uszys/AxsLa7/KGb4m1IuKLXEdURIoSsCBX0rzQwnmPuFrWRnlAuVi0mAYshCIsXCIZStBi7Yk6wCvFqm/F1G0LAVTox6vEZNMCdI0qEboFo3C3xJ5mT2irYUeWU7YXZW6vLSPawobI7QIvfCNjA0gDRx9PQzdlWsLn/ozt2LKJPLp1pQVLXlNXDA3kVK1MCG9Si3ToqpP1YxsiX2Z3hr2NbUzb1UaRBZU1/QKtaBuRsh2uHmBjy3fAMEl5UKJGColsrYl0uJYVw8bXNZyk//9v8H/Aeetdj15NBTLAAAAAElFTkSuQmCC"/>
          <p:cNvSpPr>
            <a:spLocks noChangeAspect="1" noChangeArrowheads="1"/>
          </p:cNvSpPr>
          <p:nvPr/>
        </p:nvSpPr>
        <p:spPr bwMode="auto">
          <a:xfrm>
            <a:off x="159005" y="-147396"/>
            <a:ext cx="310991" cy="310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97" tIns="46649" rIns="93297" bIns="46649" numCol="1" anchor="t" anchorCtr="0" compatLnSpc="1">
            <a:prstTxWarp prst="textNoShape">
              <a:avLst/>
            </a:prstTxWarp>
          </a:bodyPr>
          <a:lstStyle/>
          <a:p>
            <a:endParaRPr lang="en-US" sz="1837"/>
          </a:p>
        </p:txBody>
      </p:sp>
      <p:pic>
        <p:nvPicPr>
          <p:cNvPr id="15" name="Picture 14" descr="http://www.outback-africa.de/blogbilder/isimangaliso-logo.gif"/>
          <p:cNvPicPr/>
          <p:nvPr/>
        </p:nvPicPr>
        <p:blipFill>
          <a:blip r:embed="rId7" cstate="email">
            <a:extLst>
              <a:ext uri="{28A0092B-C50C-407E-A947-70E740481C1C}">
                <a14:useLocalDpi xmlns:a14="http://schemas.microsoft.com/office/drawing/2010/main"/>
              </a:ext>
            </a:extLst>
          </a:blip>
          <a:srcRect/>
          <a:stretch>
            <a:fillRect/>
          </a:stretch>
        </p:blipFill>
        <p:spPr bwMode="auto">
          <a:xfrm>
            <a:off x="5644097" y="2097733"/>
            <a:ext cx="2366384" cy="1636470"/>
          </a:xfrm>
          <a:prstGeom prst="roundRect">
            <a:avLst/>
          </a:prstGeom>
          <a:blipFill>
            <a:blip r:embed="rId8" cstate="email">
              <a:extLst>
                <a:ext uri="{28A0092B-C50C-407E-A947-70E740481C1C}">
                  <a14:useLocalDpi xmlns:a14="http://schemas.microsoft.com/office/drawing/2010/main"/>
                </a:ext>
              </a:extLst>
            </a:blip>
            <a:srcRect/>
            <a:stretch>
              <a:fillRect/>
            </a:stretch>
          </a:blipFill>
        </p:spPr>
      </p:pic>
      <p:sp>
        <p:nvSpPr>
          <p:cNvPr id="16" name="TextBox 15"/>
          <p:cNvSpPr txBox="1"/>
          <p:nvPr/>
        </p:nvSpPr>
        <p:spPr>
          <a:xfrm>
            <a:off x="184921" y="1106594"/>
            <a:ext cx="8784124" cy="738664"/>
          </a:xfrm>
          <a:prstGeom prst="rect">
            <a:avLst/>
          </a:prstGeom>
          <a:solidFill>
            <a:schemeClr val="accent1">
              <a:lumMod val="60000"/>
              <a:lumOff val="40000"/>
            </a:schemeClr>
          </a:solidFill>
        </p:spPr>
        <p:txBody>
          <a:bodyPr wrap="square" rtlCol="0" anchor="ctr" anchorCtr="0">
            <a:spAutoFit/>
          </a:bodyPr>
          <a:lstStyle/>
          <a:p>
            <a:pPr marL="0" lvl="1"/>
            <a:r>
              <a:rPr lang="en-ZA" sz="1400" dirty="0">
                <a:solidFill>
                  <a:schemeClr val="tx2"/>
                </a:solidFill>
              </a:rPr>
              <a:t>These are </a:t>
            </a:r>
            <a:r>
              <a:rPr lang="en-ZA" sz="1400" b="1" dirty="0">
                <a:solidFill>
                  <a:schemeClr val="tx2"/>
                </a:solidFill>
              </a:rPr>
              <a:t>major infrastructural projects </a:t>
            </a:r>
            <a:r>
              <a:rPr lang="en-ZA" sz="1400" dirty="0">
                <a:solidFill>
                  <a:schemeClr val="tx2"/>
                </a:solidFill>
              </a:rPr>
              <a:t>that have potential to significantly contribute to the </a:t>
            </a:r>
            <a:r>
              <a:rPr lang="en-ZA" sz="1400" b="1" dirty="0">
                <a:solidFill>
                  <a:schemeClr val="tx2"/>
                </a:solidFill>
              </a:rPr>
              <a:t>economic growth </a:t>
            </a:r>
            <a:r>
              <a:rPr lang="en-ZA" sz="1400" dirty="0">
                <a:solidFill>
                  <a:schemeClr val="tx2"/>
                </a:solidFill>
              </a:rPr>
              <a:t>and </a:t>
            </a:r>
            <a:r>
              <a:rPr lang="en-ZA" sz="1400" b="1" dirty="0">
                <a:solidFill>
                  <a:schemeClr val="tx2"/>
                </a:solidFill>
              </a:rPr>
              <a:t>job creation </a:t>
            </a:r>
            <a:r>
              <a:rPr lang="en-ZA" sz="1400" dirty="0">
                <a:solidFill>
                  <a:schemeClr val="tx2"/>
                </a:solidFill>
              </a:rPr>
              <a:t>aspirations of the sector. They have </a:t>
            </a:r>
            <a:r>
              <a:rPr lang="en-US" sz="1400" dirty="0">
                <a:solidFill>
                  <a:schemeClr val="tx2"/>
                </a:solidFill>
              </a:rPr>
              <a:t>clear</a:t>
            </a:r>
            <a:r>
              <a:rPr lang="en-US" sz="1400" b="1" dirty="0">
                <a:solidFill>
                  <a:schemeClr val="tx2"/>
                </a:solidFill>
              </a:rPr>
              <a:t> business plans, funding secured </a:t>
            </a:r>
            <a:r>
              <a:rPr lang="en-US" sz="1400" dirty="0">
                <a:solidFill>
                  <a:schemeClr val="tx2"/>
                </a:solidFill>
              </a:rPr>
              <a:t>and </a:t>
            </a:r>
            <a:r>
              <a:rPr lang="en-US" sz="1400" b="1" dirty="0">
                <a:solidFill>
                  <a:schemeClr val="tx2"/>
                </a:solidFill>
              </a:rPr>
              <a:t>diverse stakeholder </a:t>
            </a:r>
            <a:r>
              <a:rPr lang="en-US" sz="1400" dirty="0">
                <a:solidFill>
                  <a:schemeClr val="tx2"/>
                </a:solidFill>
              </a:rPr>
              <a:t>participation/ agreement. </a:t>
            </a:r>
            <a:endParaRPr lang="en-US" sz="1400" b="1" dirty="0">
              <a:solidFill>
                <a:schemeClr val="tx2"/>
              </a:solidFill>
            </a:endParaRPr>
          </a:p>
        </p:txBody>
      </p:sp>
      <p:sp>
        <p:nvSpPr>
          <p:cNvPr id="27" name="Freeform 26"/>
          <p:cNvSpPr/>
          <p:nvPr/>
        </p:nvSpPr>
        <p:spPr>
          <a:xfrm>
            <a:off x="5644097" y="3895440"/>
            <a:ext cx="2366384" cy="345954"/>
          </a:xfrm>
          <a:custGeom>
            <a:avLst/>
            <a:gdLst>
              <a:gd name="connsiteX0" fmla="*/ 120648 w 1957111"/>
              <a:gd name="connsiteY0" fmla="*/ 0 h 1149029"/>
              <a:gd name="connsiteX1" fmla="*/ 1836463 w 1957111"/>
              <a:gd name="connsiteY1" fmla="*/ 0 h 1149029"/>
              <a:gd name="connsiteX2" fmla="*/ 1957111 w 1957111"/>
              <a:gd name="connsiteY2" fmla="*/ 120648 h 1149029"/>
              <a:gd name="connsiteX3" fmla="*/ 1957111 w 1957111"/>
              <a:gd name="connsiteY3" fmla="*/ 1149029 h 1149029"/>
              <a:gd name="connsiteX4" fmla="*/ 1957111 w 1957111"/>
              <a:gd name="connsiteY4" fmla="*/ 1149029 h 1149029"/>
              <a:gd name="connsiteX5" fmla="*/ 0 w 1957111"/>
              <a:gd name="connsiteY5" fmla="*/ 1149029 h 1149029"/>
              <a:gd name="connsiteX6" fmla="*/ 0 w 1957111"/>
              <a:gd name="connsiteY6" fmla="*/ 1149029 h 1149029"/>
              <a:gd name="connsiteX7" fmla="*/ 0 w 1957111"/>
              <a:gd name="connsiteY7" fmla="*/ 120648 h 1149029"/>
              <a:gd name="connsiteX8" fmla="*/ 120648 w 1957111"/>
              <a:gd name="connsiteY8" fmla="*/ 0 h 114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7111" h="1149029">
                <a:moveTo>
                  <a:pt x="1836463" y="1149029"/>
                </a:moveTo>
                <a:lnTo>
                  <a:pt x="120648" y="1149029"/>
                </a:lnTo>
                <a:cubicBezTo>
                  <a:pt x="54016" y="1149029"/>
                  <a:pt x="0" y="1095013"/>
                  <a:pt x="0" y="1028381"/>
                </a:cubicBezTo>
                <a:lnTo>
                  <a:pt x="0" y="0"/>
                </a:lnTo>
                <a:lnTo>
                  <a:pt x="0" y="0"/>
                </a:lnTo>
                <a:lnTo>
                  <a:pt x="1957111" y="0"/>
                </a:lnTo>
                <a:lnTo>
                  <a:pt x="1957111" y="0"/>
                </a:lnTo>
                <a:lnTo>
                  <a:pt x="1957111" y="1028381"/>
                </a:lnTo>
                <a:cubicBezTo>
                  <a:pt x="1957111" y="1095013"/>
                  <a:pt x="1903095" y="1149029"/>
                  <a:pt x="1836463" y="1149029"/>
                </a:cubicBez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spAutoFit/>
          </a:bodyPr>
          <a:lstStyle/>
          <a:p>
            <a:pPr algn="ctr" defTabSz="816342">
              <a:lnSpc>
                <a:spcPct val="90000"/>
              </a:lnSpc>
              <a:spcAft>
                <a:spcPct val="35000"/>
              </a:spcAft>
            </a:pPr>
            <a:r>
              <a:rPr lang="en-ZA" sz="1224" dirty="0" err="1">
                <a:solidFill>
                  <a:schemeClr val="tx2"/>
                </a:solidFill>
              </a:rPr>
              <a:t>iSimangaliso</a:t>
            </a:r>
            <a:r>
              <a:rPr lang="en-ZA" sz="1224" dirty="0">
                <a:solidFill>
                  <a:schemeClr val="tx2"/>
                </a:solidFill>
              </a:rPr>
              <a:t> accommodation mix development</a:t>
            </a:r>
          </a:p>
        </p:txBody>
      </p:sp>
      <p:sp>
        <p:nvSpPr>
          <p:cNvPr id="28" name="TextBox 27"/>
          <p:cNvSpPr txBox="1"/>
          <p:nvPr/>
        </p:nvSpPr>
        <p:spPr>
          <a:xfrm>
            <a:off x="2975671" y="4518349"/>
            <a:ext cx="2115530" cy="1115434"/>
          </a:xfrm>
          <a:prstGeom prst="rect">
            <a:avLst/>
          </a:prstGeom>
          <a:noFill/>
        </p:spPr>
        <p:txBody>
          <a:bodyPr wrap="square" lIns="0" tIns="0" rIns="0" bIns="0" rtlCol="0">
            <a:spAutoFit/>
          </a:bodyPr>
          <a:lstStyle/>
          <a:p>
            <a:pPr algn="just"/>
            <a:r>
              <a:rPr lang="en-ZA" sz="1200" dirty="0" err="1">
                <a:latin typeface="Arial" panose="020B0604020202020204" pitchFamily="34" charset="0"/>
                <a:cs typeface="Arial" panose="020B0604020202020204" pitchFamily="34" charset="0"/>
              </a:rPr>
              <a:t>Tsogo</a:t>
            </a:r>
            <a:r>
              <a:rPr lang="en-ZA" sz="1200" dirty="0">
                <a:latin typeface="Arial" panose="020B0604020202020204" pitchFamily="34" charset="0"/>
                <a:cs typeface="Arial" panose="020B0604020202020204" pitchFamily="34" charset="0"/>
              </a:rPr>
              <a:t> Sun is investing about R680m in a new 500 room hotel complex in Cape Town CBD</a:t>
            </a:r>
            <a:r>
              <a:rPr lang="en-ZA" sz="1200" dirty="0" smtClean="0">
                <a:latin typeface="Arial" panose="020B0604020202020204" pitchFamily="34" charset="0"/>
                <a:cs typeface="Arial" panose="020B0604020202020204" pitchFamily="34" charset="0"/>
              </a:rPr>
              <a:t>.</a:t>
            </a:r>
            <a:endParaRPr lang="en-ZA" sz="1200" dirty="0">
              <a:latin typeface="Arial" panose="020B0604020202020204" pitchFamily="34" charset="0"/>
              <a:cs typeface="Arial" panose="020B0604020202020204" pitchFamily="34" charset="0"/>
            </a:endParaRPr>
          </a:p>
          <a:p>
            <a:pPr marL="291551" indent="-291551">
              <a:buFont typeface="Arial" panose="020B0604020202020204" pitchFamily="34" charset="0"/>
              <a:buChar char="•"/>
            </a:pPr>
            <a:endParaRPr lang="en-ZA" sz="1224" dirty="0"/>
          </a:p>
          <a:p>
            <a:pPr marL="291551" indent="-291551">
              <a:buFont typeface="Arial" panose="020B0604020202020204" pitchFamily="34" charset="0"/>
              <a:buChar char="•"/>
            </a:pPr>
            <a:endParaRPr lang="en-ZA" sz="1224" dirty="0"/>
          </a:p>
        </p:txBody>
      </p:sp>
      <p:sp>
        <p:nvSpPr>
          <p:cNvPr id="29" name="TextBox 28"/>
          <p:cNvSpPr txBox="1"/>
          <p:nvPr/>
        </p:nvSpPr>
        <p:spPr>
          <a:xfrm>
            <a:off x="159005" y="4334367"/>
            <a:ext cx="1962312" cy="1661993"/>
          </a:xfrm>
          <a:prstGeom prst="rect">
            <a:avLst/>
          </a:prstGeom>
          <a:noFill/>
        </p:spPr>
        <p:txBody>
          <a:bodyPr wrap="square" lIns="0" tIns="0" rIns="0" bIns="0" rtlCol="0">
            <a:spAutoFit/>
          </a:bodyPr>
          <a:lstStyle/>
          <a:p>
            <a:pPr algn="just"/>
            <a:r>
              <a:rPr lang="en-ZA" sz="1200" dirty="0">
                <a:latin typeface="Arial" panose="020B0604020202020204" pitchFamily="34" charset="0"/>
                <a:cs typeface="Arial" panose="020B0604020202020204" pitchFamily="34" charset="0"/>
              </a:rPr>
              <a:t>R15-billion investment on the North </a:t>
            </a:r>
            <a:r>
              <a:rPr lang="en-ZA" sz="1200" dirty="0" smtClean="0">
                <a:latin typeface="Arial" panose="020B0604020202020204" pitchFamily="34" charset="0"/>
                <a:cs typeface="Arial" panose="020B0604020202020204" pitchFamily="34" charset="0"/>
              </a:rPr>
              <a:t>Coast of KZN. </a:t>
            </a:r>
            <a:r>
              <a:rPr lang="en-ZA" sz="1200" dirty="0">
                <a:latin typeface="Arial" panose="020B0604020202020204" pitchFamily="34" charset="0"/>
                <a:cs typeface="Arial" panose="020B0604020202020204" pitchFamily="34" charset="0"/>
              </a:rPr>
              <a:t>Expected to yield 10 000 permanent jobs and an additional 110 000 indirect job opportunities over a 10-year period during the various phases of </a:t>
            </a:r>
            <a:r>
              <a:rPr lang="en-ZA" sz="1200" dirty="0" smtClean="0">
                <a:latin typeface="Arial" panose="020B0604020202020204" pitchFamily="34" charset="0"/>
                <a:cs typeface="Arial" panose="020B0604020202020204" pitchFamily="34" charset="0"/>
              </a:rPr>
              <a:t>construction.</a:t>
            </a:r>
            <a:endParaRPr lang="en-ZA" sz="1200" dirty="0">
              <a:latin typeface="Arial" panose="020B0604020202020204" pitchFamily="34" charset="0"/>
              <a:cs typeface="Arial" panose="020B0604020202020204" pitchFamily="34" charset="0"/>
            </a:endParaRPr>
          </a:p>
        </p:txBody>
      </p:sp>
      <p:sp>
        <p:nvSpPr>
          <p:cNvPr id="32" name="TextBox 31"/>
          <p:cNvSpPr txBox="1"/>
          <p:nvPr/>
        </p:nvSpPr>
        <p:spPr>
          <a:xfrm>
            <a:off x="6093847" y="4518349"/>
            <a:ext cx="1916634" cy="1107996"/>
          </a:xfrm>
          <a:prstGeom prst="rect">
            <a:avLst/>
          </a:prstGeom>
          <a:noFill/>
        </p:spPr>
        <p:txBody>
          <a:bodyPr wrap="square" lIns="0" tIns="0" rIns="0" bIns="0" rtlCol="0">
            <a:spAutoFit/>
          </a:bodyPr>
          <a:lstStyle/>
          <a:p>
            <a:pPr algn="just"/>
            <a:r>
              <a:rPr lang="en-US" sz="1200" dirty="0">
                <a:solidFill>
                  <a:srgbClr val="000000"/>
                </a:solidFill>
                <a:latin typeface="Arial" panose="020B0604020202020204" pitchFamily="34" charset="0"/>
                <a:cs typeface="Arial" panose="020B0604020202020204" pitchFamily="34" charset="0"/>
              </a:rPr>
              <a:t>Forty three (43) accommodation facilities across the wetland with cabins, tented camps, lodges and self-catering units</a:t>
            </a:r>
            <a:endParaRPr lang="en-ZA" sz="1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204" y="2104331"/>
            <a:ext cx="1946113" cy="1572816"/>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5671" y="2023139"/>
            <a:ext cx="1967370" cy="1654007"/>
          </a:xfrm>
          <a:prstGeom prst="rect">
            <a:avLst/>
          </a:prstGeom>
        </p:spPr>
      </p:pic>
      <p:pic>
        <p:nvPicPr>
          <p:cNvPr id="18" name="Content Placeholder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35570" y="2"/>
            <a:ext cx="1508161" cy="219564"/>
          </a:xfrm>
          <a:prstGeom prst="rect">
            <a:avLst/>
          </a:prstGeom>
          <a:ln>
            <a:noFill/>
          </a:ln>
          <a:effectLst>
            <a:outerShdw blurRad="114300" dist="38100" dir="2700000" algn="tl" rotWithShape="0">
              <a:prstClr val="black">
                <a:alpha val="40000"/>
              </a:prstClr>
            </a:outerShdw>
          </a:effectLst>
        </p:spPr>
      </p:pic>
      <p:sp>
        <p:nvSpPr>
          <p:cNvPr id="20" name="Title 3"/>
          <p:cNvSpPr>
            <a:spLocks noGrp="1"/>
          </p:cNvSpPr>
          <p:nvPr>
            <p:ph type="title"/>
          </p:nvPr>
        </p:nvSpPr>
        <p:spPr>
          <a:xfrm>
            <a:off x="314500" y="-165387"/>
            <a:ext cx="8733065" cy="1325563"/>
          </a:xfrm>
        </p:spPr>
        <p:txBody>
          <a:bodyPr>
            <a:normAutofit/>
          </a:bodyPr>
          <a:lstStyle/>
          <a:p>
            <a:r>
              <a:rPr lang="en-ZA" sz="4400" dirty="0"/>
              <a:t>Major Infrastructure </a:t>
            </a:r>
            <a:r>
              <a:rPr lang="en-ZA" sz="4400" dirty="0" smtClean="0"/>
              <a:t>Projects (2)</a:t>
            </a:r>
            <a:endParaRPr lang="en-ZA" sz="4400" dirty="0"/>
          </a:p>
        </p:txBody>
      </p:sp>
      <p:sp>
        <p:nvSpPr>
          <p:cNvPr id="8" name="Footer Placeholder 7"/>
          <p:cNvSpPr>
            <a:spLocks noGrp="1"/>
          </p:cNvSpPr>
          <p:nvPr>
            <p:ph type="ftr" sz="quarter" idx="11"/>
          </p:nvPr>
        </p:nvSpPr>
        <p:spPr>
          <a:xfrm>
            <a:off x="2121317" y="6356351"/>
            <a:ext cx="3993733" cy="370488"/>
          </a:xfrm>
        </p:spPr>
        <p:txBody>
          <a:bodyPr/>
          <a:lstStyle/>
          <a:p>
            <a:pPr algn="ctr"/>
            <a:r>
              <a:rPr lang="en-ZA" sz="1400" i="1" smtClean="0">
                <a:solidFill>
                  <a:prstClr val="white">
                    <a:lumMod val="65000"/>
                  </a:prstClr>
                </a:solidFill>
                <a:latin typeface="Arial" panose="020B0604020202020204" pitchFamily="34" charset="0"/>
                <a:cs typeface="Arial" panose="020B0604020202020204" pitchFamily="34" charset="0"/>
              </a:rPr>
              <a:t>CMT Presentation 31 October 2018</a:t>
            </a:r>
            <a:endParaRPr lang="en-ZA" dirty="0"/>
          </a:p>
        </p:txBody>
      </p:sp>
      <p:sp>
        <p:nvSpPr>
          <p:cNvPr id="9" name="Slide Number Placeholder 8"/>
          <p:cNvSpPr>
            <a:spLocks noGrp="1"/>
          </p:cNvSpPr>
          <p:nvPr>
            <p:ph type="sldNum" sz="quarter" idx="12"/>
          </p:nvPr>
        </p:nvSpPr>
        <p:spPr/>
        <p:txBody>
          <a:bodyPr/>
          <a:lstStyle/>
          <a:p>
            <a:fld id="{E40FEAE8-3F87-4A99-BAF2-EE59B96B6E72}" type="slidenum">
              <a:rPr lang="en-ZA" smtClean="0"/>
              <a:t>31</a:t>
            </a:fld>
            <a:endParaRPr lang="en-ZA"/>
          </a:p>
        </p:txBody>
      </p:sp>
    </p:spTree>
    <p:extLst>
      <p:ext uri="{BB962C8B-B14F-4D97-AF65-F5344CB8AC3E}">
        <p14:creationId xmlns:p14="http://schemas.microsoft.com/office/powerpoint/2010/main" val="278343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49" y="-58560"/>
            <a:ext cx="7886700" cy="1325563"/>
          </a:xfrm>
        </p:spPr>
        <p:txBody>
          <a:bodyPr/>
          <a:lstStyle/>
          <a:p>
            <a:pPr lvl="1" algn="l" rtl="0">
              <a:lnSpc>
                <a:spcPct val="90000"/>
              </a:lnSpc>
              <a:spcBef>
                <a:spcPct val="0"/>
              </a:spcBef>
            </a:pPr>
            <a:r>
              <a:rPr lang="en-ZA" sz="4400" b="1" dirty="0" smtClean="0">
                <a:solidFill>
                  <a:srgbClr val="F26522"/>
                </a:solidFill>
                <a:latin typeface="Gill Sans MT" panose="020B0502020104020203" pitchFamily="34" charset="0"/>
              </a:rPr>
              <a:t>Institutional arrangements</a:t>
            </a:r>
            <a:r>
              <a:rPr lang="en-ZA" sz="3200" b="1" dirty="0" smtClean="0">
                <a:solidFill>
                  <a:srgbClr val="F26522"/>
                </a:solidFill>
                <a:latin typeface="Gill Sans MT" panose="020B0502020104020203" pitchFamily="34" charset="0"/>
              </a:rPr>
              <a:t> </a:t>
            </a:r>
            <a:br>
              <a:rPr lang="en-ZA" sz="3200" b="1" dirty="0" smtClean="0">
                <a:solidFill>
                  <a:srgbClr val="F26522"/>
                </a:solidFill>
                <a:latin typeface="Gill Sans MT" panose="020B0502020104020203" pitchFamily="34" charset="0"/>
              </a:rPr>
            </a:br>
            <a:endParaRPr lang="en-ZA" sz="4400" dirty="0"/>
          </a:p>
        </p:txBody>
      </p:sp>
      <p:sp>
        <p:nvSpPr>
          <p:cNvPr id="7" name="Rectangle 6"/>
          <p:cNvSpPr/>
          <p:nvPr/>
        </p:nvSpPr>
        <p:spPr>
          <a:xfrm>
            <a:off x="596958" y="685839"/>
            <a:ext cx="6816212" cy="628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schemeClr val="bg1"/>
                </a:solidFill>
                <a:latin typeface="Arial Narrow"/>
                <a:cs typeface="Arial Narrow"/>
              </a:rPr>
              <a:t>Presidential Operation </a:t>
            </a:r>
            <a:r>
              <a:rPr lang="en-US" sz="2000" dirty="0" err="1">
                <a:solidFill>
                  <a:schemeClr val="bg1"/>
                </a:solidFill>
                <a:latin typeface="Arial Narrow"/>
                <a:cs typeface="Arial Narrow"/>
              </a:rPr>
              <a:t>Phakisa</a:t>
            </a:r>
            <a:r>
              <a:rPr lang="en-US" sz="2000" dirty="0">
                <a:solidFill>
                  <a:schemeClr val="bg1"/>
                </a:solidFill>
                <a:latin typeface="Arial Narrow"/>
                <a:cs typeface="Arial Narrow"/>
              </a:rPr>
              <a:t> Issue Resolution Committee</a:t>
            </a:r>
            <a:endParaRPr lang="en-US" sz="2000" dirty="0">
              <a:solidFill>
                <a:schemeClr val="bg1"/>
              </a:solidFill>
              <a:latin typeface="Arial Black"/>
              <a:cs typeface="Arial Black"/>
            </a:endParaRPr>
          </a:p>
        </p:txBody>
      </p:sp>
      <p:sp>
        <p:nvSpPr>
          <p:cNvPr id="9" name="Rectangle 8"/>
          <p:cNvSpPr/>
          <p:nvPr/>
        </p:nvSpPr>
        <p:spPr>
          <a:xfrm>
            <a:off x="1602467" y="1874083"/>
            <a:ext cx="4722714" cy="535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schemeClr val="bg1"/>
                </a:solidFill>
                <a:latin typeface="Arial Narrow"/>
                <a:cs typeface="Arial Narrow"/>
              </a:rPr>
              <a:t>Operation </a:t>
            </a:r>
            <a:r>
              <a:rPr lang="en-US" sz="2000" dirty="0" err="1">
                <a:solidFill>
                  <a:schemeClr val="bg1"/>
                </a:solidFill>
                <a:latin typeface="Arial Narrow"/>
                <a:cs typeface="Arial Narrow"/>
              </a:rPr>
              <a:t>Phakisa</a:t>
            </a:r>
            <a:r>
              <a:rPr lang="en-US" sz="2000" dirty="0">
                <a:solidFill>
                  <a:schemeClr val="bg1"/>
                </a:solidFill>
                <a:latin typeface="Arial Narrow"/>
                <a:cs typeface="Arial Narrow"/>
              </a:rPr>
              <a:t> Sector Ministerial Committee</a:t>
            </a:r>
          </a:p>
        </p:txBody>
      </p:sp>
      <p:sp>
        <p:nvSpPr>
          <p:cNvPr id="10" name="Rectangle 9"/>
          <p:cNvSpPr/>
          <p:nvPr/>
        </p:nvSpPr>
        <p:spPr>
          <a:xfrm>
            <a:off x="7304313" y="1715067"/>
            <a:ext cx="1578430" cy="1156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latin typeface="Arial Narrow" panose="020B0606020202030204" pitchFamily="34" charset="0"/>
              </a:rPr>
              <a:t>DPME / DEA (</a:t>
            </a:r>
            <a:r>
              <a:rPr lang="en-ZA" sz="2000" dirty="0" err="1" smtClean="0">
                <a:latin typeface="Arial Narrow" panose="020B0606020202030204" pitchFamily="34" charset="0"/>
              </a:rPr>
              <a:t>Phakisa</a:t>
            </a:r>
            <a:r>
              <a:rPr lang="en-ZA" sz="2000" dirty="0" smtClean="0">
                <a:latin typeface="Arial Narrow" panose="020B0606020202030204" pitchFamily="34" charset="0"/>
              </a:rPr>
              <a:t> Unit -Secretariat</a:t>
            </a:r>
            <a:endParaRPr lang="en-ZA" sz="2000" dirty="0">
              <a:latin typeface="Arial Narrow" panose="020B0606020202030204" pitchFamily="34" charset="0"/>
            </a:endParaRPr>
          </a:p>
        </p:txBody>
      </p:sp>
      <p:sp>
        <p:nvSpPr>
          <p:cNvPr id="11" name="Rectangle 10"/>
          <p:cNvSpPr/>
          <p:nvPr/>
        </p:nvSpPr>
        <p:spPr>
          <a:xfrm>
            <a:off x="2365829" y="2844263"/>
            <a:ext cx="3773714" cy="625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latin typeface="Arial Narrow" panose="020B0606020202030204" pitchFamily="34" charset="0"/>
              </a:rPr>
              <a:t>Lab Coordinating Committee</a:t>
            </a:r>
            <a:endParaRPr lang="en-ZA" sz="2000" dirty="0">
              <a:latin typeface="Arial Narrow" panose="020B0606020202030204" pitchFamily="34" charset="0"/>
            </a:endParaRPr>
          </a:p>
        </p:txBody>
      </p:sp>
      <p:sp>
        <p:nvSpPr>
          <p:cNvPr id="12" name="Rectangle 11"/>
          <p:cNvSpPr/>
          <p:nvPr/>
        </p:nvSpPr>
        <p:spPr>
          <a:xfrm>
            <a:off x="2365829" y="3859589"/>
            <a:ext cx="3773713" cy="579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latin typeface="Arial Narrow" panose="020B0606020202030204" pitchFamily="34" charset="0"/>
              </a:rPr>
              <a:t>DT Delivery Unit</a:t>
            </a:r>
            <a:endParaRPr lang="en-ZA" sz="2000" dirty="0">
              <a:latin typeface="Arial Narrow" panose="020B0606020202030204" pitchFamily="34" charset="0"/>
            </a:endParaRPr>
          </a:p>
        </p:txBody>
      </p:sp>
      <p:sp>
        <p:nvSpPr>
          <p:cNvPr id="13" name="Rectangle 12"/>
          <p:cNvSpPr/>
          <p:nvPr/>
        </p:nvSpPr>
        <p:spPr>
          <a:xfrm>
            <a:off x="2342089" y="5643993"/>
            <a:ext cx="1327588" cy="9958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latin typeface="Arial Narrow" panose="020B0606020202030204" pitchFamily="34" charset="0"/>
              </a:rPr>
              <a:t>Regulations &amp; Permitting WG</a:t>
            </a:r>
            <a:endParaRPr lang="en-ZA" sz="2000" dirty="0">
              <a:latin typeface="Arial Narrow" panose="020B0606020202030204" pitchFamily="34" charset="0"/>
            </a:endParaRPr>
          </a:p>
        </p:txBody>
      </p:sp>
      <p:sp>
        <p:nvSpPr>
          <p:cNvPr id="14" name="Rectangle 13"/>
          <p:cNvSpPr/>
          <p:nvPr/>
        </p:nvSpPr>
        <p:spPr>
          <a:xfrm>
            <a:off x="3783789" y="5643993"/>
            <a:ext cx="1559472" cy="9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latin typeface="Arial Narrow" panose="020B0606020202030204" pitchFamily="34" charset="0"/>
              </a:rPr>
              <a:t>Research &amp; Spatial Planning WG</a:t>
            </a:r>
            <a:endParaRPr lang="en-ZA" sz="2000" dirty="0">
              <a:latin typeface="Arial Narrow" panose="020B0606020202030204" pitchFamily="34" charset="0"/>
            </a:endParaRPr>
          </a:p>
        </p:txBody>
      </p:sp>
      <p:sp>
        <p:nvSpPr>
          <p:cNvPr id="15" name="Rectangle 14"/>
          <p:cNvSpPr/>
          <p:nvPr/>
        </p:nvSpPr>
        <p:spPr>
          <a:xfrm>
            <a:off x="5457372" y="5666425"/>
            <a:ext cx="2384872" cy="973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latin typeface="Arial Narrow" panose="020B0606020202030204" pitchFamily="34" charset="0"/>
              </a:rPr>
              <a:t>Beach Precinct Dev, Tourism Safety and Maritime Tourism WG</a:t>
            </a:r>
            <a:endParaRPr lang="en-ZA" sz="2000" dirty="0">
              <a:latin typeface="Arial Narrow" panose="020B0606020202030204" pitchFamily="34" charset="0"/>
            </a:endParaRPr>
          </a:p>
        </p:txBody>
      </p:sp>
      <p:sp>
        <p:nvSpPr>
          <p:cNvPr id="16" name="Rectangle 15"/>
          <p:cNvSpPr/>
          <p:nvPr/>
        </p:nvSpPr>
        <p:spPr>
          <a:xfrm>
            <a:off x="7956354" y="5666425"/>
            <a:ext cx="1071532" cy="952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latin typeface="Arial Narrow" panose="020B0606020202030204" pitchFamily="34" charset="0"/>
              </a:rPr>
              <a:t>Skills Dev WG</a:t>
            </a:r>
            <a:endParaRPr lang="en-ZA" sz="2000" dirty="0">
              <a:latin typeface="Arial Narrow" panose="020B0606020202030204" pitchFamily="34" charset="0"/>
            </a:endParaRPr>
          </a:p>
        </p:txBody>
      </p:sp>
      <p:sp>
        <p:nvSpPr>
          <p:cNvPr id="17" name="Rectangle 16"/>
          <p:cNvSpPr/>
          <p:nvPr/>
        </p:nvSpPr>
        <p:spPr>
          <a:xfrm>
            <a:off x="234702" y="5666424"/>
            <a:ext cx="1993275" cy="973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latin typeface="Arial Narrow" panose="020B0606020202030204" pitchFamily="34" charset="0"/>
              </a:rPr>
              <a:t>Marketing, Events &amp; Routes WG</a:t>
            </a:r>
            <a:endParaRPr lang="en-ZA" sz="2000" dirty="0">
              <a:latin typeface="Arial Narrow" panose="020B0606020202030204" pitchFamily="34" charset="0"/>
            </a:endParaRPr>
          </a:p>
        </p:txBody>
      </p:sp>
      <p:sp>
        <p:nvSpPr>
          <p:cNvPr id="26" name="Minus 25"/>
          <p:cNvSpPr/>
          <p:nvPr/>
        </p:nvSpPr>
        <p:spPr>
          <a:xfrm>
            <a:off x="-638631" y="4464223"/>
            <a:ext cx="10580917" cy="962704"/>
          </a:xfrm>
          <a:prstGeom prst="mathMinus">
            <a:avLst>
              <a:gd name="adj1" fmla="val 120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Up Arrow 31"/>
          <p:cNvSpPr/>
          <p:nvPr/>
        </p:nvSpPr>
        <p:spPr>
          <a:xfrm>
            <a:off x="3891250" y="1320881"/>
            <a:ext cx="274347" cy="5495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Up Arrow 32"/>
          <p:cNvSpPr/>
          <p:nvPr/>
        </p:nvSpPr>
        <p:spPr>
          <a:xfrm>
            <a:off x="3883282" y="2413477"/>
            <a:ext cx="274347" cy="4308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Up Arrow 33"/>
          <p:cNvSpPr/>
          <p:nvPr/>
        </p:nvSpPr>
        <p:spPr>
          <a:xfrm>
            <a:off x="3910950" y="3482218"/>
            <a:ext cx="216291" cy="3646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Up Arrow 34"/>
          <p:cNvSpPr/>
          <p:nvPr/>
        </p:nvSpPr>
        <p:spPr>
          <a:xfrm>
            <a:off x="3906057" y="4456942"/>
            <a:ext cx="259540" cy="4187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Up Arrow 35"/>
          <p:cNvSpPr/>
          <p:nvPr/>
        </p:nvSpPr>
        <p:spPr>
          <a:xfrm>
            <a:off x="628649" y="5016893"/>
            <a:ext cx="300265" cy="6270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Up Arrow 36"/>
          <p:cNvSpPr/>
          <p:nvPr/>
        </p:nvSpPr>
        <p:spPr>
          <a:xfrm>
            <a:off x="2752069" y="5016894"/>
            <a:ext cx="319692" cy="6140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Up Arrow 37"/>
          <p:cNvSpPr/>
          <p:nvPr/>
        </p:nvSpPr>
        <p:spPr>
          <a:xfrm>
            <a:off x="3906058" y="5016894"/>
            <a:ext cx="259539" cy="616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Up Arrow 38"/>
          <p:cNvSpPr/>
          <p:nvPr/>
        </p:nvSpPr>
        <p:spPr>
          <a:xfrm>
            <a:off x="6334363" y="5016895"/>
            <a:ext cx="301191" cy="6495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Up Arrow 39"/>
          <p:cNvSpPr/>
          <p:nvPr/>
        </p:nvSpPr>
        <p:spPr>
          <a:xfrm>
            <a:off x="8328623" y="5038467"/>
            <a:ext cx="292863" cy="5927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Minus 40"/>
          <p:cNvSpPr/>
          <p:nvPr/>
        </p:nvSpPr>
        <p:spPr>
          <a:xfrm>
            <a:off x="6138309" y="1539409"/>
            <a:ext cx="1352876" cy="1157478"/>
          </a:xfrm>
          <a:prstGeom prst="mathMinus">
            <a:avLst>
              <a:gd name="adj1" fmla="val 120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Up Arrow 41"/>
          <p:cNvSpPr/>
          <p:nvPr/>
        </p:nvSpPr>
        <p:spPr>
          <a:xfrm>
            <a:off x="8158877" y="2855120"/>
            <a:ext cx="261481" cy="4174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Left Arrow 42"/>
          <p:cNvSpPr/>
          <p:nvPr/>
        </p:nvSpPr>
        <p:spPr>
          <a:xfrm>
            <a:off x="6079985" y="3058061"/>
            <a:ext cx="2150716" cy="2796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Up Arrow 43"/>
          <p:cNvSpPr/>
          <p:nvPr/>
        </p:nvSpPr>
        <p:spPr>
          <a:xfrm>
            <a:off x="7250607" y="1295985"/>
            <a:ext cx="240578" cy="4190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238845989"/>
      </p:ext>
    </p:extLst>
  </p:cSld>
  <p:clrMapOvr>
    <a:masterClrMapping/>
  </p:clrMapOvr>
  <mc:AlternateContent xmlns:mc="http://schemas.openxmlformats.org/markup-compatibility/2006" xmlns:p14="http://schemas.microsoft.com/office/powerpoint/2010/main">
    <mc:Choice Requires="p14">
      <p:transition spd="slow" p14:dur="16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49" y="132898"/>
            <a:ext cx="7886700" cy="620728"/>
          </a:xfrm>
        </p:spPr>
        <p:txBody>
          <a:bodyPr>
            <a:noAutofit/>
          </a:bodyPr>
          <a:lstStyle/>
          <a:p>
            <a:r>
              <a:rPr lang="en-ZA" sz="4400" dirty="0"/>
              <a:t>Operational arrangements</a:t>
            </a:r>
          </a:p>
        </p:txBody>
      </p:sp>
      <p:sp>
        <p:nvSpPr>
          <p:cNvPr id="5" name="Content Placeholder 4"/>
          <p:cNvSpPr>
            <a:spLocks noGrp="1"/>
          </p:cNvSpPr>
          <p:nvPr>
            <p:ph idx="1"/>
          </p:nvPr>
        </p:nvSpPr>
        <p:spPr>
          <a:xfrm>
            <a:off x="341085" y="904352"/>
            <a:ext cx="8577943" cy="5446093"/>
          </a:xfrm>
        </p:spPr>
        <p:txBody>
          <a:bodyPr>
            <a:normAutofit fontScale="92500"/>
          </a:bodyPr>
          <a:lstStyle/>
          <a:p>
            <a:pPr lvl="0"/>
            <a:r>
              <a:rPr lang="en-GB" sz="2200" dirty="0">
                <a:latin typeface="Arial" panose="020B0604020202020204" pitchFamily="34" charset="0"/>
                <a:cs typeface="Arial" panose="020B0604020202020204" pitchFamily="34" charset="0"/>
              </a:rPr>
              <a:t>Steering Committee - cross-departmental and agency structure led by the </a:t>
            </a:r>
            <a:r>
              <a:rPr lang="en-GB" sz="2200" dirty="0" smtClean="0">
                <a:latin typeface="Arial" panose="020B0604020202020204" pitchFamily="34" charset="0"/>
                <a:cs typeface="Arial" panose="020B0604020202020204" pitchFamily="34" charset="0"/>
              </a:rPr>
              <a:t>Tourism Minister</a:t>
            </a:r>
            <a:r>
              <a:rPr lang="en-GB" sz="2200" dirty="0">
                <a:latin typeface="Arial" panose="020B0604020202020204" pitchFamily="34" charset="0"/>
                <a:cs typeface="Arial" panose="020B0604020202020204" pitchFamily="34" charset="0"/>
              </a:rPr>
              <a:t>.</a:t>
            </a:r>
            <a:endParaRPr lang="en-ZA" sz="2200" dirty="0">
              <a:latin typeface="Arial" panose="020B0604020202020204" pitchFamily="34" charset="0"/>
              <a:cs typeface="Arial" panose="020B0604020202020204" pitchFamily="34" charset="0"/>
            </a:endParaRPr>
          </a:p>
          <a:p>
            <a:pPr lvl="0"/>
            <a:r>
              <a:rPr lang="en-GB" sz="2200" dirty="0">
                <a:latin typeface="Arial" panose="020B0604020202020204" pitchFamily="34" charset="0"/>
                <a:cs typeface="Arial" panose="020B0604020202020204" pitchFamily="34" charset="0"/>
              </a:rPr>
              <a:t>Deliver and manage issue resolution and escalation processes.</a:t>
            </a:r>
            <a:endParaRPr lang="en-ZA" sz="2200" dirty="0">
              <a:latin typeface="Arial" panose="020B0604020202020204" pitchFamily="34" charset="0"/>
              <a:cs typeface="Arial" panose="020B0604020202020204" pitchFamily="34" charset="0"/>
            </a:endParaRPr>
          </a:p>
          <a:p>
            <a:pPr lvl="1"/>
            <a:r>
              <a:rPr lang="en-GB" sz="2200" dirty="0">
                <a:latin typeface="Arial" panose="020B0604020202020204" pitchFamily="34" charset="0"/>
                <a:cs typeface="Arial" panose="020B0604020202020204" pitchFamily="34" charset="0"/>
              </a:rPr>
              <a:t>Minister (Deputy Minister as designated by the Minister)</a:t>
            </a:r>
            <a:endParaRPr lang="en-ZA" sz="2200" dirty="0">
              <a:latin typeface="Arial" panose="020B0604020202020204" pitchFamily="34" charset="0"/>
              <a:cs typeface="Arial" panose="020B0604020202020204" pitchFamily="34" charset="0"/>
            </a:endParaRPr>
          </a:p>
          <a:p>
            <a:pPr lvl="1"/>
            <a:r>
              <a:rPr lang="en-GB" sz="2200" dirty="0">
                <a:latin typeface="Arial" panose="020B0604020202020204" pitchFamily="34" charset="0"/>
                <a:cs typeface="Arial" panose="020B0604020202020204" pitchFamily="34" charset="0"/>
              </a:rPr>
              <a:t>Director-General</a:t>
            </a:r>
            <a:endParaRPr lang="en-ZA" sz="2200" dirty="0">
              <a:latin typeface="Arial" panose="020B0604020202020204" pitchFamily="34" charset="0"/>
              <a:cs typeface="Arial" panose="020B0604020202020204" pitchFamily="34" charset="0"/>
            </a:endParaRPr>
          </a:p>
          <a:p>
            <a:pPr lvl="1"/>
            <a:r>
              <a:rPr lang="en-GB" sz="2200" dirty="0">
                <a:latin typeface="Arial" panose="020B0604020202020204" pitchFamily="34" charset="0"/>
                <a:cs typeface="Arial" panose="020B0604020202020204" pitchFamily="34" charset="0"/>
              </a:rPr>
              <a:t>Delivery </a:t>
            </a:r>
            <a:r>
              <a:rPr lang="en-GB" sz="2200" dirty="0" smtClean="0">
                <a:latin typeface="Arial" panose="020B0604020202020204" pitchFamily="34" charset="0"/>
                <a:cs typeface="Arial" panose="020B0604020202020204" pitchFamily="34" charset="0"/>
              </a:rPr>
              <a:t>Unit (established) </a:t>
            </a:r>
            <a:endParaRPr lang="en-ZA" sz="2200" dirty="0">
              <a:latin typeface="Arial" panose="020B0604020202020204" pitchFamily="34" charset="0"/>
              <a:cs typeface="Arial" panose="020B0604020202020204" pitchFamily="34" charset="0"/>
            </a:endParaRPr>
          </a:p>
          <a:p>
            <a:pPr lvl="1"/>
            <a:r>
              <a:rPr lang="en-GB" sz="2200" dirty="0">
                <a:latin typeface="Arial" panose="020B0604020202020204" pitchFamily="34" charset="0"/>
                <a:cs typeface="Arial" panose="020B0604020202020204" pitchFamily="34" charset="0"/>
              </a:rPr>
              <a:t>Executive representatives from partner Departments and Organisations</a:t>
            </a:r>
            <a:r>
              <a:rPr lang="en-GB" sz="2200" dirty="0" smtClean="0">
                <a:latin typeface="Arial" panose="020B0604020202020204" pitchFamily="34" charset="0"/>
                <a:cs typeface="Arial" panose="020B0604020202020204" pitchFamily="34" charset="0"/>
              </a:rPr>
              <a:t>.</a:t>
            </a:r>
          </a:p>
          <a:p>
            <a:pPr lvl="0"/>
            <a:r>
              <a:rPr lang="en-GB" sz="2200" dirty="0">
                <a:latin typeface="Arial" panose="020B0604020202020204" pitchFamily="34" charset="0"/>
                <a:cs typeface="Arial" panose="020B0604020202020204" pitchFamily="34" charset="0"/>
              </a:rPr>
              <a:t>Delivery Unit (DU) - link between the Department and implementation of initiatives and activities for which it is accountable.</a:t>
            </a:r>
            <a:endParaRPr lang="en-ZA" sz="2200" dirty="0">
              <a:latin typeface="Arial" panose="020B0604020202020204" pitchFamily="34" charset="0"/>
              <a:cs typeface="Arial" panose="020B0604020202020204" pitchFamily="34" charset="0"/>
            </a:endParaRPr>
          </a:p>
          <a:p>
            <a:pPr lvl="0"/>
            <a:r>
              <a:rPr lang="en-GB" sz="2200" dirty="0">
                <a:latin typeface="Arial" panose="020B0604020202020204" pitchFamily="34" charset="0"/>
                <a:cs typeface="Arial" panose="020B0604020202020204" pitchFamily="34" charset="0"/>
              </a:rPr>
              <a:t>Reports to</a:t>
            </a:r>
            <a:endParaRPr lang="en-ZA" sz="2200" dirty="0">
              <a:latin typeface="Arial" panose="020B0604020202020204" pitchFamily="34" charset="0"/>
              <a:cs typeface="Arial" panose="020B0604020202020204" pitchFamily="34" charset="0"/>
            </a:endParaRPr>
          </a:p>
          <a:p>
            <a:pPr lvl="1"/>
            <a:r>
              <a:rPr lang="en-GB" sz="2200" dirty="0">
                <a:latin typeface="Arial" panose="020B0604020202020204" pitchFamily="34" charset="0"/>
                <a:cs typeface="Arial" panose="020B0604020202020204" pitchFamily="34" charset="0"/>
              </a:rPr>
              <a:t>Minister (Deputy Minister)</a:t>
            </a:r>
            <a:endParaRPr lang="en-ZA" sz="2200" dirty="0">
              <a:latin typeface="Arial" panose="020B0604020202020204" pitchFamily="34" charset="0"/>
              <a:cs typeface="Arial" panose="020B0604020202020204" pitchFamily="34" charset="0"/>
            </a:endParaRPr>
          </a:p>
          <a:p>
            <a:pPr lvl="1"/>
            <a:r>
              <a:rPr lang="en-GB" sz="2200" dirty="0">
                <a:latin typeface="Arial" panose="020B0604020202020204" pitchFamily="34" charset="0"/>
                <a:cs typeface="Arial" panose="020B0604020202020204" pitchFamily="34" charset="0"/>
              </a:rPr>
              <a:t>Director-General</a:t>
            </a:r>
            <a:endParaRPr lang="en-ZA" sz="2200" dirty="0">
              <a:latin typeface="Arial" panose="020B0604020202020204" pitchFamily="34" charset="0"/>
              <a:cs typeface="Arial" panose="020B0604020202020204" pitchFamily="34" charset="0"/>
            </a:endParaRPr>
          </a:p>
          <a:p>
            <a:pPr lvl="1"/>
            <a:r>
              <a:rPr lang="en-GB" sz="2200" dirty="0">
                <a:latin typeface="Arial" panose="020B0604020202020204" pitchFamily="34" charset="0"/>
                <a:cs typeface="Arial" panose="020B0604020202020204" pitchFamily="34" charset="0"/>
              </a:rPr>
              <a:t>Oceans Economy Secretariat (DEA</a:t>
            </a:r>
            <a:r>
              <a:rPr lang="en-GB" sz="2200" dirty="0" smtClean="0">
                <a:latin typeface="Arial" panose="020B0604020202020204" pitchFamily="34" charset="0"/>
                <a:cs typeface="Arial" panose="020B0604020202020204" pitchFamily="34" charset="0"/>
              </a:rPr>
              <a:t>) – once a month / as and when required.</a:t>
            </a:r>
            <a:endParaRPr lang="en-ZA" sz="2200" dirty="0">
              <a:latin typeface="Arial" panose="020B0604020202020204" pitchFamily="34" charset="0"/>
              <a:cs typeface="Arial" panose="020B0604020202020204" pitchFamily="34" charset="0"/>
            </a:endParaRPr>
          </a:p>
          <a:p>
            <a:pPr lvl="1"/>
            <a:r>
              <a:rPr lang="en-GB" sz="2200" dirty="0">
                <a:latin typeface="Arial" panose="020B0604020202020204" pitchFamily="34" charset="0"/>
                <a:cs typeface="Arial" panose="020B0604020202020204" pitchFamily="34" charset="0"/>
              </a:rPr>
              <a:t>Phakisa Unit (DPME</a:t>
            </a:r>
            <a:r>
              <a:rPr lang="en-GB" sz="2200" dirty="0" smtClean="0">
                <a:latin typeface="Arial" panose="020B0604020202020204" pitchFamily="34" charset="0"/>
                <a:cs typeface="Arial" panose="020B0604020202020204" pitchFamily="34" charset="0"/>
              </a:rPr>
              <a:t>) web based reporting system every two weeks. </a:t>
            </a:r>
            <a:endParaRPr lang="en-ZA" sz="2200" dirty="0">
              <a:latin typeface="Arial" panose="020B0604020202020204" pitchFamily="34" charset="0"/>
              <a:cs typeface="Arial" panose="020B0604020202020204" pitchFamily="34" charset="0"/>
            </a:endParaRPr>
          </a:p>
          <a:p>
            <a:pPr marL="0" indent="0">
              <a:buNone/>
            </a:pPr>
            <a:endParaRPr lang="en-ZA" dirty="0"/>
          </a:p>
          <a:p>
            <a:endParaRPr lang="en-ZA" dirty="0">
              <a:latin typeface="Arial"/>
              <a:cs typeface="Arial"/>
            </a:endParaRPr>
          </a:p>
        </p:txBody>
      </p:sp>
    </p:spTree>
    <p:extLst>
      <p:ext uri="{BB962C8B-B14F-4D97-AF65-F5344CB8AC3E}">
        <p14:creationId xmlns:p14="http://schemas.microsoft.com/office/powerpoint/2010/main" val="46925604"/>
      </p:ext>
    </p:extLst>
  </p:cSld>
  <p:clrMapOvr>
    <a:masterClrMapping/>
  </p:clrMapOvr>
  <mc:AlternateContent xmlns:mc="http://schemas.openxmlformats.org/markup-compatibility/2006" xmlns:p14="http://schemas.microsoft.com/office/powerpoint/2010/main">
    <mc:Choice Requires="p14">
      <p:transition spd="slow" p14:dur="16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01478" y="411480"/>
            <a:ext cx="8818535" cy="694619"/>
          </a:xfrm>
        </p:spPr>
        <p:txBody>
          <a:bodyPr>
            <a:normAutofit fontScale="90000"/>
          </a:bodyPr>
          <a:lstStyle/>
          <a:p>
            <a:r>
              <a:rPr lang="en-US" sz="4900" dirty="0" smtClean="0"/>
              <a:t>Progress (1)</a:t>
            </a:r>
            <a:r>
              <a:rPr lang="en-US" sz="4400" dirty="0" smtClean="0"/>
              <a:t/>
            </a:r>
            <a:br>
              <a:rPr lang="en-US" sz="4400" dirty="0" smtClean="0"/>
            </a:br>
            <a:r>
              <a:rPr lang="en-US" sz="4400" dirty="0" smtClean="0"/>
              <a:t/>
            </a:r>
            <a:br>
              <a:rPr lang="en-US" sz="4400" dirty="0" smtClean="0"/>
            </a:br>
            <a:r>
              <a:rPr lang="en-US" sz="2900" dirty="0" smtClean="0"/>
              <a:t>Investment towards 2026 target</a:t>
            </a:r>
            <a:endParaRPr lang="en-US" sz="2900" dirty="0"/>
          </a:p>
        </p:txBody>
      </p:sp>
      <p:sp>
        <p:nvSpPr>
          <p:cNvPr id="8" name="Text Placeholder 3"/>
          <p:cNvSpPr txBox="1">
            <a:spLocks/>
          </p:cNvSpPr>
          <p:nvPr/>
        </p:nvSpPr>
        <p:spPr>
          <a:xfrm>
            <a:off x="395721" y="1798320"/>
            <a:ext cx="8086726" cy="43080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ZA" sz="2000" dirty="0" smtClean="0">
                <a:latin typeface="+mn-lt"/>
                <a:cs typeface="Arial" panose="020B0604020202020204" pitchFamily="34" charset="0"/>
              </a:rPr>
              <a:t>Performance against CMT target to create </a:t>
            </a:r>
            <a:r>
              <a:rPr lang="en-US" sz="2000" dirty="0" smtClean="0">
                <a:latin typeface="+mn-lt"/>
                <a:cs typeface="Arial" panose="020B0604020202020204" pitchFamily="34" charset="0"/>
              </a:rPr>
              <a:t>116</a:t>
            </a:r>
            <a:r>
              <a:rPr lang="en-US" sz="2000" dirty="0">
                <a:latin typeface="+mn-lt"/>
                <a:cs typeface="Arial" panose="020B0604020202020204" pitchFamily="34" charset="0"/>
              </a:rPr>
              <a:t> 000 </a:t>
            </a:r>
            <a:r>
              <a:rPr lang="en-US" sz="2000" dirty="0" smtClean="0">
                <a:latin typeface="+mn-lt"/>
                <a:cs typeface="Arial" panose="020B0604020202020204" pitchFamily="34" charset="0"/>
              </a:rPr>
              <a:t>jobs by 2026</a:t>
            </a:r>
          </a:p>
          <a:p>
            <a:pPr>
              <a:spcAft>
                <a:spcPts val="1200"/>
              </a:spcAft>
            </a:pPr>
            <a:r>
              <a:rPr lang="en-ZA" sz="2000" dirty="0" smtClean="0">
                <a:latin typeface="+mn-lt"/>
                <a:cs typeface="Arial" panose="020B0604020202020204" pitchFamily="34" charset="0"/>
              </a:rPr>
              <a:t>Current government investment: </a:t>
            </a:r>
            <a:r>
              <a:rPr lang="en-ZA" sz="2000" dirty="0">
                <a:latin typeface="+mn-lt"/>
                <a:cs typeface="Arial" panose="020B0604020202020204" pitchFamily="34" charset="0"/>
              </a:rPr>
              <a:t>R </a:t>
            </a:r>
            <a:r>
              <a:rPr lang="en-ZA" sz="2000" dirty="0" smtClean="0">
                <a:latin typeface="+mn-lt"/>
                <a:cs typeface="Arial" panose="020B0604020202020204" pitchFamily="34" charset="0"/>
              </a:rPr>
              <a:t>164 345 million </a:t>
            </a:r>
            <a:r>
              <a:rPr lang="en-ZA" sz="2000" dirty="0">
                <a:latin typeface="+mn-lt"/>
                <a:cs typeface="Arial" panose="020B0604020202020204" pitchFamily="34" charset="0"/>
              </a:rPr>
              <a:t>over 3 </a:t>
            </a:r>
            <a:r>
              <a:rPr lang="en-ZA" sz="2000" dirty="0" smtClean="0">
                <a:latin typeface="+mn-lt"/>
                <a:cs typeface="Arial" panose="020B0604020202020204" pitchFamily="34" charset="0"/>
              </a:rPr>
              <a:t>years</a:t>
            </a:r>
          </a:p>
          <a:p>
            <a:pPr>
              <a:spcAft>
                <a:spcPts val="1200"/>
              </a:spcAft>
            </a:pPr>
            <a:r>
              <a:rPr lang="en-ZA" sz="2000" dirty="0" smtClean="0">
                <a:latin typeface="+mn-lt"/>
                <a:cs typeface="Arial" panose="020B0604020202020204" pitchFamily="34" charset="0"/>
              </a:rPr>
              <a:t>Current projected government jobs: 1 189</a:t>
            </a:r>
          </a:p>
          <a:p>
            <a:pPr>
              <a:spcAft>
                <a:spcPts val="1200"/>
              </a:spcAft>
            </a:pPr>
            <a:r>
              <a:rPr lang="en-ZA" sz="2000" dirty="0" smtClean="0">
                <a:latin typeface="+mn-lt"/>
                <a:cs typeface="Arial" panose="020B0604020202020204" pitchFamily="34" charset="0"/>
              </a:rPr>
              <a:t>Current projected private sector investment: R112 </a:t>
            </a:r>
            <a:r>
              <a:rPr lang="en-ZA" sz="2000" dirty="0">
                <a:latin typeface="+mn-lt"/>
                <a:cs typeface="Arial" panose="020B0604020202020204" pitchFamily="34" charset="0"/>
              </a:rPr>
              <a:t>722 </a:t>
            </a:r>
            <a:r>
              <a:rPr lang="en-ZA" sz="2000" dirty="0" smtClean="0">
                <a:latin typeface="+mn-lt"/>
                <a:cs typeface="Arial" panose="020B0604020202020204" pitchFamily="34" charset="0"/>
              </a:rPr>
              <a:t>billion</a:t>
            </a:r>
          </a:p>
          <a:p>
            <a:pPr>
              <a:spcAft>
                <a:spcPts val="1200"/>
              </a:spcAft>
            </a:pPr>
            <a:r>
              <a:rPr lang="en-ZA" sz="2000" dirty="0" smtClean="0">
                <a:latin typeface="+mn-lt"/>
                <a:cs typeface="Arial" panose="020B0604020202020204" pitchFamily="34" charset="0"/>
              </a:rPr>
              <a:t>Projected private sector jobs: 71 942 full time &amp; 153 377 part time</a:t>
            </a:r>
          </a:p>
          <a:p>
            <a:pPr>
              <a:spcAft>
                <a:spcPts val="1200"/>
              </a:spcAft>
            </a:pPr>
            <a:r>
              <a:rPr lang="en-ZA" sz="2000" dirty="0" smtClean="0">
                <a:latin typeface="+mn-lt"/>
                <a:cs typeface="Arial" panose="020B0604020202020204" pitchFamily="34" charset="0"/>
              </a:rPr>
              <a:t>Investment and job figures will increase as and when more projects move into planning / implementation.</a:t>
            </a:r>
          </a:p>
          <a:p>
            <a:pPr marL="0" indent="0">
              <a:buNone/>
            </a:pPr>
            <a:endParaRPr lang="en-ZA" dirty="0"/>
          </a:p>
          <a:p>
            <a:pPr marL="0" indent="0">
              <a:buNone/>
            </a:pPr>
            <a:endParaRPr lang="en-ZA" sz="1800" dirty="0" smtClean="0"/>
          </a:p>
          <a:p>
            <a:endParaRPr lang="en-ZA" sz="1800" dirty="0" smtClean="0">
              <a:solidFill>
                <a:srgbClr val="F26500"/>
              </a:solidFill>
              <a:latin typeface="Arial" panose="020B0604020202020204" pitchFamily="34" charset="0"/>
              <a:cs typeface="Arial" panose="020B0604020202020204" pitchFamily="34" charset="0"/>
            </a:endParaRPr>
          </a:p>
          <a:p>
            <a:endParaRPr lang="en-ZA" sz="1800" dirty="0" smtClean="0"/>
          </a:p>
          <a:p>
            <a:endParaRPr lang="en-ZA" dirty="0" smtClean="0"/>
          </a:p>
          <a:p>
            <a:endParaRPr lang="en-ZA" dirty="0" smtClean="0"/>
          </a:p>
          <a:p>
            <a:endParaRPr lang="en-ZA" dirty="0" smtClean="0"/>
          </a:p>
          <a:p>
            <a:endParaRPr lang="en-ZA" dirty="0" smtClean="0"/>
          </a:p>
          <a:p>
            <a:endParaRPr lang="en-ZA" dirty="0"/>
          </a:p>
        </p:txBody>
      </p:sp>
    </p:spTree>
    <p:extLst>
      <p:ext uri="{BB962C8B-B14F-4D97-AF65-F5344CB8AC3E}">
        <p14:creationId xmlns:p14="http://schemas.microsoft.com/office/powerpoint/2010/main" val="3593919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86619" y="216809"/>
            <a:ext cx="8739766" cy="905735"/>
          </a:xfrm>
        </p:spPr>
        <p:txBody>
          <a:bodyPr>
            <a:normAutofit fontScale="90000"/>
          </a:bodyPr>
          <a:lstStyle/>
          <a:p>
            <a:pPr lvl="0"/>
            <a:r>
              <a:rPr lang="en-US" sz="4400" dirty="0" smtClean="0"/>
              <a:t/>
            </a:r>
            <a:br>
              <a:rPr lang="en-US" sz="4400" dirty="0" smtClean="0"/>
            </a:br>
            <a:r>
              <a:rPr lang="en-US" sz="4400" dirty="0" smtClean="0"/>
              <a:t>Progress (2) </a:t>
            </a:r>
            <a:br>
              <a:rPr lang="en-US" sz="4400" dirty="0" smtClean="0"/>
            </a:br>
            <a:r>
              <a:rPr lang="en-ZA" sz="2900" dirty="0" smtClean="0"/>
              <a:t>2018/19 projects, implemented in partnership with government entities</a:t>
            </a:r>
            <a:br>
              <a:rPr lang="en-ZA" sz="2900" dirty="0" smtClean="0"/>
            </a:br>
            <a:endParaRPr lang="en-US" sz="29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89903113"/>
              </p:ext>
            </p:extLst>
          </p:nvPr>
        </p:nvGraphicFramePr>
        <p:xfrm>
          <a:off x="186619" y="1244717"/>
          <a:ext cx="8570242" cy="535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75990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70950" y="131975"/>
            <a:ext cx="7886700" cy="782424"/>
          </a:xfrm>
        </p:spPr>
        <p:txBody>
          <a:bodyPr>
            <a:normAutofit fontScale="90000"/>
          </a:bodyPr>
          <a:lstStyle/>
          <a:p>
            <a:r>
              <a:rPr lang="en-US" sz="4400" dirty="0"/>
              <a:t>Progress </a:t>
            </a:r>
            <a:r>
              <a:rPr lang="en-US" sz="4400" dirty="0" smtClean="0"/>
              <a:t>(3) </a:t>
            </a:r>
            <a:r>
              <a:rPr lang="en-US" sz="4400" dirty="0"/>
              <a:t/>
            </a:r>
            <a:br>
              <a:rPr lang="en-US" sz="4400" dirty="0"/>
            </a:br>
            <a:r>
              <a:rPr lang="en-US" sz="2900" dirty="0" smtClean="0"/>
              <a:t>Community Projects</a:t>
            </a:r>
            <a:r>
              <a:rPr lang="en-US" sz="4400" dirty="0" smtClean="0"/>
              <a:t> </a:t>
            </a:r>
            <a:endParaRPr lang="en-US" sz="4400" dirty="0"/>
          </a:p>
        </p:txBody>
      </p:sp>
      <p:sp>
        <p:nvSpPr>
          <p:cNvPr id="5" name="Content Placeholder 4"/>
          <p:cNvSpPr>
            <a:spLocks noGrp="1"/>
          </p:cNvSpPr>
          <p:nvPr>
            <p:ph idx="1"/>
          </p:nvPr>
        </p:nvSpPr>
        <p:spPr>
          <a:xfrm>
            <a:off x="170481" y="1084082"/>
            <a:ext cx="8880529" cy="6169124"/>
          </a:xfrm>
        </p:spPr>
        <p:txBody>
          <a:bodyPr>
            <a:noAutofit/>
          </a:bodyPr>
          <a:lstStyle/>
          <a:p>
            <a:pPr algn="just"/>
            <a:r>
              <a:rPr lang="en-ZA" sz="2000" dirty="0" smtClean="0">
                <a:latin typeface="+mn-lt"/>
                <a:cs typeface="Arial" panose="020B0604020202020204" pitchFamily="34" charset="0"/>
              </a:rPr>
              <a:t>The </a:t>
            </a:r>
            <a:r>
              <a:rPr lang="en-ZA" sz="2000" dirty="0">
                <a:latin typeface="+mn-lt"/>
                <a:cs typeface="Arial" panose="020B0604020202020204" pitchFamily="34" charset="0"/>
              </a:rPr>
              <a:t>land use </a:t>
            </a:r>
            <a:r>
              <a:rPr lang="en-ZA" sz="2000" dirty="0" smtClean="0">
                <a:latin typeface="+mn-lt"/>
                <a:cs typeface="Arial" panose="020B0604020202020204" pitchFamily="34" charset="0"/>
              </a:rPr>
              <a:t>challenges were </a:t>
            </a:r>
            <a:r>
              <a:rPr lang="en-ZA" sz="2000" dirty="0">
                <a:latin typeface="+mn-lt"/>
                <a:cs typeface="Arial" panose="020B0604020202020204" pitchFamily="34" charset="0"/>
              </a:rPr>
              <a:t>unblocked at </a:t>
            </a:r>
            <a:r>
              <a:rPr lang="en-ZA" sz="2000" b="1" dirty="0" err="1">
                <a:latin typeface="+mn-lt"/>
                <a:cs typeface="Arial" panose="020B0604020202020204" pitchFamily="34" charset="0"/>
              </a:rPr>
              <a:t>Mkambati</a:t>
            </a:r>
            <a:r>
              <a:rPr lang="en-ZA" sz="2000" b="1" dirty="0">
                <a:latin typeface="+mn-lt"/>
                <a:cs typeface="Arial" panose="020B0604020202020204" pitchFamily="34" charset="0"/>
              </a:rPr>
              <a:t> Nature Reserve </a:t>
            </a:r>
            <a:r>
              <a:rPr lang="en-ZA" sz="2000" dirty="0">
                <a:latin typeface="+mn-lt"/>
                <a:cs typeface="Arial" panose="020B0604020202020204" pitchFamily="34" charset="0"/>
              </a:rPr>
              <a:t>with </a:t>
            </a:r>
            <a:r>
              <a:rPr lang="en-ZA" sz="2000" dirty="0" smtClean="0">
                <a:latin typeface="+mn-lt"/>
                <a:cs typeface="Arial" panose="020B0604020202020204" pitchFamily="34" charset="0"/>
              </a:rPr>
              <a:t>DAFF in June 2017. The reserve has </a:t>
            </a:r>
            <a:r>
              <a:rPr lang="en-ZA" sz="2000" dirty="0">
                <a:latin typeface="+mn-lt"/>
                <a:cs typeface="Arial" panose="020B0604020202020204" pitchFamily="34" charset="0"/>
              </a:rPr>
              <a:t>been in existence since 1977 and is owned by </a:t>
            </a:r>
            <a:r>
              <a:rPr lang="en-ZA" sz="2000" dirty="0" err="1">
                <a:latin typeface="+mn-lt"/>
                <a:cs typeface="Arial" panose="020B0604020202020204" pitchFamily="34" charset="0"/>
              </a:rPr>
              <a:t>Mkambati</a:t>
            </a:r>
            <a:r>
              <a:rPr lang="en-ZA" sz="2000" dirty="0">
                <a:latin typeface="+mn-lt"/>
                <a:cs typeface="Arial" panose="020B0604020202020204" pitchFamily="34" charset="0"/>
              </a:rPr>
              <a:t> Land Trust representing seven local communities, comprising of about 40 000 </a:t>
            </a:r>
            <a:r>
              <a:rPr lang="en-ZA" sz="2000" dirty="0" smtClean="0">
                <a:latin typeface="+mn-lt"/>
                <a:cs typeface="Arial" panose="020B0604020202020204" pitchFamily="34" charset="0"/>
              </a:rPr>
              <a:t>people. The </a:t>
            </a:r>
            <a:r>
              <a:rPr lang="en-ZA" sz="2000" dirty="0">
                <a:latin typeface="+mn-lt"/>
                <a:cs typeface="Arial" panose="020B0604020202020204" pitchFamily="34" charset="0"/>
              </a:rPr>
              <a:t>Trust had their land </a:t>
            </a:r>
            <a:r>
              <a:rPr lang="en-ZA" sz="2000" dirty="0" err="1">
                <a:latin typeface="+mn-lt"/>
                <a:cs typeface="Arial" panose="020B0604020202020204" pitchFamily="34" charset="0"/>
              </a:rPr>
              <a:t>restituted</a:t>
            </a:r>
            <a:r>
              <a:rPr lang="en-ZA" sz="2000" dirty="0">
                <a:latin typeface="+mn-lt"/>
                <a:cs typeface="Arial" panose="020B0604020202020204" pitchFamily="34" charset="0"/>
              </a:rPr>
              <a:t> in 2002</a:t>
            </a:r>
            <a:r>
              <a:rPr lang="en-ZA" sz="2000" dirty="0" smtClean="0">
                <a:latin typeface="+mn-lt"/>
                <a:cs typeface="Arial" panose="020B0604020202020204" pitchFamily="34" charset="0"/>
              </a:rPr>
              <a:t>. The project involves the</a:t>
            </a:r>
            <a:r>
              <a:rPr lang="en-US" sz="2000" dirty="0" smtClean="0">
                <a:latin typeface="+mn-lt"/>
                <a:cs typeface="Arial" panose="020B0604020202020204" pitchFamily="34" charset="0"/>
              </a:rPr>
              <a:t> </a:t>
            </a:r>
            <a:r>
              <a:rPr lang="en-ZA" sz="2000" dirty="0">
                <a:latin typeface="+mn-lt"/>
                <a:cs typeface="Arial" panose="020B0604020202020204" pitchFamily="34" charset="0"/>
              </a:rPr>
              <a:t>development of 108 bed five star lodge, made up of 15 two bedrooms and ten 4 bedroom beach lodges with an investment of R150 million</a:t>
            </a:r>
            <a:r>
              <a:rPr lang="en-ZA" sz="2000" dirty="0" smtClean="0">
                <a:latin typeface="+mn-lt"/>
                <a:cs typeface="Arial" panose="020B0604020202020204" pitchFamily="34" charset="0"/>
              </a:rPr>
              <a:t>. </a:t>
            </a:r>
            <a:r>
              <a:rPr lang="en-ZA" sz="2000" dirty="0">
                <a:latin typeface="+mn-lt"/>
                <a:cs typeface="Arial" panose="020B0604020202020204" pitchFamily="34" charset="0"/>
              </a:rPr>
              <a:t>The developer is currently conducting the final survey to formally lodge the project with the Deeds Registry. Once surveyed and lodged, paperwork will be completed and building will commence. </a:t>
            </a:r>
            <a:r>
              <a:rPr lang="en-ZA" sz="2000" dirty="0" smtClean="0">
                <a:latin typeface="+mn-lt"/>
                <a:cs typeface="Arial" panose="020B0604020202020204" pitchFamily="34" charset="0"/>
              </a:rPr>
              <a:t>  </a:t>
            </a:r>
          </a:p>
          <a:p>
            <a:pPr algn="just"/>
            <a:r>
              <a:rPr lang="en-ZA" sz="2000" dirty="0">
                <a:latin typeface="+mn-lt"/>
                <a:cs typeface="Arial" panose="020B0604020202020204" pitchFamily="34" charset="0"/>
              </a:rPr>
              <a:t>Application with DAFF for consent to subdivide agricultural land for </a:t>
            </a:r>
            <a:r>
              <a:rPr lang="en-ZA" sz="2000" b="1" dirty="0" err="1">
                <a:latin typeface="+mn-lt"/>
                <a:cs typeface="Arial" panose="020B0604020202020204" pitchFamily="34" charset="0"/>
              </a:rPr>
              <a:t>Nonoti</a:t>
            </a:r>
            <a:r>
              <a:rPr lang="en-ZA" sz="2000" b="1" dirty="0">
                <a:latin typeface="+mn-lt"/>
                <a:cs typeface="Arial" panose="020B0604020202020204" pitchFamily="34" charset="0"/>
              </a:rPr>
              <a:t> Beach Resort under way. </a:t>
            </a:r>
            <a:r>
              <a:rPr lang="en-ZA" sz="2000" dirty="0">
                <a:latin typeface="+mn-lt"/>
                <a:cs typeface="Arial" panose="020B0604020202020204" pitchFamily="34" charset="0"/>
              </a:rPr>
              <a:t>This is a concept wholly owned by the community of </a:t>
            </a:r>
            <a:r>
              <a:rPr lang="en-ZA" sz="2000" dirty="0" err="1">
                <a:latin typeface="+mn-lt"/>
                <a:cs typeface="Arial" panose="020B0604020202020204" pitchFamily="34" charset="0"/>
              </a:rPr>
              <a:t>Nonoti</a:t>
            </a:r>
            <a:r>
              <a:rPr lang="en-ZA" sz="2000" dirty="0">
                <a:latin typeface="+mn-lt"/>
                <a:cs typeface="Arial" panose="020B0604020202020204" pitchFamily="34" charset="0"/>
              </a:rPr>
              <a:t> which is formed by 200 households represented by the </a:t>
            </a:r>
            <a:r>
              <a:rPr lang="en-ZA" sz="2000" dirty="0" err="1">
                <a:latin typeface="+mn-lt"/>
                <a:cs typeface="Arial" panose="020B0604020202020204" pitchFamily="34" charset="0"/>
              </a:rPr>
              <a:t>Inqaba</a:t>
            </a:r>
            <a:r>
              <a:rPr lang="en-ZA" sz="2000" dirty="0">
                <a:latin typeface="+mn-lt"/>
                <a:cs typeface="Arial" panose="020B0604020202020204" pitchFamily="34" charset="0"/>
              </a:rPr>
              <a:t> Community Trust. The concept proposes </a:t>
            </a:r>
            <a:r>
              <a:rPr lang="en-US" sz="2000" dirty="0">
                <a:latin typeface="+mn-lt"/>
                <a:cs typeface="Arial" panose="020B0604020202020204" pitchFamily="34" charset="0"/>
              </a:rPr>
              <a:t>a </a:t>
            </a:r>
            <a:r>
              <a:rPr lang="en-GB" sz="2000" dirty="0">
                <a:latin typeface="+mn-lt"/>
                <a:cs typeface="Arial" panose="020B0604020202020204" pitchFamily="34" charset="0"/>
              </a:rPr>
              <a:t>development of </a:t>
            </a:r>
            <a:r>
              <a:rPr lang="en-ZA" sz="2000" dirty="0">
                <a:latin typeface="+mn-lt"/>
                <a:cs typeface="Arial" panose="020B0604020202020204" pitchFamily="34" charset="0"/>
              </a:rPr>
              <a:t>3-4 star hotels to accommodate a total of 822 beds with sea views, swimming pools and walkways that lead to the beach, restaurants, conference facility, entertainment such as cultural activities. The development is estimated at R2.5 billion. </a:t>
            </a:r>
          </a:p>
          <a:p>
            <a:pPr algn="just"/>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6833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88634" y="454279"/>
            <a:ext cx="7886700" cy="905735"/>
          </a:xfrm>
        </p:spPr>
        <p:txBody>
          <a:bodyPr>
            <a:normAutofit fontScale="90000"/>
          </a:bodyPr>
          <a:lstStyle/>
          <a:p>
            <a:r>
              <a:rPr lang="en-US" sz="4900" dirty="0"/>
              <a:t>Progress </a:t>
            </a:r>
            <a:r>
              <a:rPr lang="en-US" sz="4900" dirty="0" smtClean="0"/>
              <a:t>(4) </a:t>
            </a:r>
            <a:r>
              <a:rPr lang="en-US" sz="4900" dirty="0"/>
              <a:t/>
            </a:r>
            <a:br>
              <a:rPr lang="en-US" sz="4900" dirty="0"/>
            </a:br>
            <a:r>
              <a:rPr lang="en-ZA" sz="2900" dirty="0" smtClean="0"/>
              <a:t>Infrastructure Projects and Events</a:t>
            </a:r>
            <a:r>
              <a:rPr lang="en-ZA" sz="2900" dirty="0"/>
              <a:t/>
            </a:r>
            <a:br>
              <a:rPr lang="en-ZA" sz="2900" dirty="0"/>
            </a:br>
            <a:endParaRPr lang="en-US" sz="2900" dirty="0"/>
          </a:p>
        </p:txBody>
      </p:sp>
      <p:sp>
        <p:nvSpPr>
          <p:cNvPr id="5" name="Content Placeholder 4"/>
          <p:cNvSpPr>
            <a:spLocks noGrp="1"/>
          </p:cNvSpPr>
          <p:nvPr>
            <p:ph idx="1"/>
          </p:nvPr>
        </p:nvSpPr>
        <p:spPr>
          <a:xfrm>
            <a:off x="488634" y="1506194"/>
            <a:ext cx="8192283" cy="4383464"/>
          </a:xfrm>
        </p:spPr>
        <p:txBody>
          <a:bodyPr>
            <a:noAutofit/>
          </a:bodyPr>
          <a:lstStyle/>
          <a:p>
            <a:pPr marL="285750" indent="-285750" algn="just" defTabSz="896112">
              <a:lnSpc>
                <a:spcPct val="120000"/>
              </a:lnSpc>
              <a:spcBef>
                <a:spcPts val="0"/>
              </a:spcBef>
              <a:buSzPct val="95000"/>
              <a:defRPr/>
            </a:pPr>
            <a:r>
              <a:rPr lang="en-ZA" sz="2000" dirty="0">
                <a:solidFill>
                  <a:schemeClr val="dk1"/>
                </a:solidFill>
                <a:latin typeface="+mn-lt"/>
                <a:cs typeface="Arial" panose="020B0604020202020204" pitchFamily="34" charset="0"/>
              </a:rPr>
              <a:t>Upgrading of the East London Beachfront</a:t>
            </a:r>
            <a:r>
              <a:rPr lang="en-ZA" sz="2000" dirty="0">
                <a:latin typeface="+mn-lt"/>
                <a:cs typeface="Arial" panose="020B0604020202020204" pitchFamily="34" charset="0"/>
              </a:rPr>
              <a:t> </a:t>
            </a:r>
            <a:r>
              <a:rPr lang="en-ZA" sz="2000" dirty="0">
                <a:solidFill>
                  <a:schemeClr val="dk1"/>
                </a:solidFill>
                <a:latin typeface="+mn-lt"/>
                <a:cs typeface="Arial" panose="020B0604020202020204" pitchFamily="34" charset="0"/>
              </a:rPr>
              <a:t>(Water World &amp; Esplanade) by the </a:t>
            </a:r>
            <a:r>
              <a:rPr lang="en-ZA" sz="2000" dirty="0">
                <a:latin typeface="+mn-lt"/>
                <a:cs typeface="Arial" panose="020B0604020202020204" pitchFamily="34" charset="0"/>
              </a:rPr>
              <a:t>Buffalo City Metro Development Agency (BCMDA)</a:t>
            </a:r>
            <a:r>
              <a:rPr lang="en-ZA" sz="2000" dirty="0">
                <a:solidFill>
                  <a:schemeClr val="dk1"/>
                </a:solidFill>
                <a:latin typeface="+mn-lt"/>
                <a:cs typeface="Arial" panose="020B0604020202020204" pitchFamily="34" charset="0"/>
              </a:rPr>
              <a:t> – the concept plans have been competed, town planning applications done, EIA currently underway, detailed plans to be completed by October 2018. </a:t>
            </a:r>
          </a:p>
          <a:p>
            <a:pPr marL="285750" indent="-285750" algn="just" defTabSz="896112">
              <a:lnSpc>
                <a:spcPct val="120000"/>
              </a:lnSpc>
              <a:spcBef>
                <a:spcPts val="0"/>
              </a:spcBef>
              <a:buSzPct val="95000"/>
              <a:defRPr/>
            </a:pPr>
            <a:r>
              <a:rPr lang="en-GB" sz="2000" dirty="0">
                <a:latin typeface="+mn-lt"/>
                <a:cs typeface="Arial" panose="020B0604020202020204" pitchFamily="34" charset="0"/>
              </a:rPr>
              <a:t>Relocation of the East London Aquarium by </a:t>
            </a:r>
            <a:r>
              <a:rPr lang="en-ZA" sz="2000" dirty="0">
                <a:latin typeface="+mn-lt"/>
                <a:cs typeface="Arial" panose="020B0604020202020204" pitchFamily="34" charset="0"/>
              </a:rPr>
              <a:t>Buffalo City Metro - </a:t>
            </a:r>
            <a:r>
              <a:rPr lang="en-ZA" sz="2000" dirty="0">
                <a:solidFill>
                  <a:srgbClr val="000000"/>
                </a:solidFill>
                <a:latin typeface="+mn-lt"/>
                <a:ea typeface="Calibri" panose="020F0502020204030204" pitchFamily="34" charset="0"/>
                <a:cs typeface="Arial" panose="020B0604020202020204" pitchFamily="34" charset="0"/>
              </a:rPr>
              <a:t>b</a:t>
            </a:r>
            <a:r>
              <a:rPr lang="en-GB" sz="2000" dirty="0">
                <a:solidFill>
                  <a:srgbClr val="000000"/>
                </a:solidFill>
                <a:latin typeface="+mn-lt"/>
                <a:ea typeface="Calibri" panose="020F0502020204030204" pitchFamily="34" charset="0"/>
                <a:cs typeface="Arial" panose="020B0604020202020204" pitchFamily="34" charset="0"/>
              </a:rPr>
              <a:t>id processes underway. </a:t>
            </a:r>
            <a:endParaRPr lang="en-ZA" sz="2000" dirty="0">
              <a:latin typeface="+mn-lt"/>
              <a:cs typeface="Arial" panose="020B0604020202020204" pitchFamily="34" charset="0"/>
            </a:endParaRPr>
          </a:p>
          <a:p>
            <a:pPr marL="285750" indent="-285750" algn="just" defTabSz="896112">
              <a:lnSpc>
                <a:spcPct val="120000"/>
              </a:lnSpc>
              <a:buSzPct val="95000"/>
              <a:defRPr/>
            </a:pPr>
            <a:r>
              <a:rPr lang="en-ZA" sz="2000" dirty="0" smtClean="0">
                <a:latin typeface="+mn-lt"/>
                <a:cs typeface="Arial" panose="020B0604020202020204" pitchFamily="34" charset="0"/>
              </a:rPr>
              <a:t>The Volvo Ocean Race took place on 24 November - 10 December 2017 in Cape Town. </a:t>
            </a:r>
            <a:endParaRPr lang="en-US" sz="2000" dirty="0" smtClean="0">
              <a:latin typeface="+mn-lt"/>
              <a:cs typeface="Arial" panose="020B0604020202020204" pitchFamily="34" charset="0"/>
            </a:endParaRPr>
          </a:p>
          <a:p>
            <a:pPr marL="285750" indent="-285750" algn="just" defTabSz="896112">
              <a:lnSpc>
                <a:spcPct val="120000"/>
              </a:lnSpc>
              <a:spcBef>
                <a:spcPts val="0"/>
              </a:spcBef>
              <a:buSzPct val="95000"/>
              <a:defRPr/>
            </a:pPr>
            <a:r>
              <a:rPr lang="en-US" sz="2000" dirty="0" err="1" smtClean="0">
                <a:latin typeface="+mn-lt"/>
                <a:cs typeface="Arial" panose="020B0604020202020204" pitchFamily="34" charset="0"/>
              </a:rPr>
              <a:t>Isingqisethu</a:t>
            </a:r>
            <a:r>
              <a:rPr lang="en-US" sz="2000" dirty="0" smtClean="0">
                <a:latin typeface="+mn-lt"/>
                <a:cs typeface="Arial" panose="020B0604020202020204" pitchFamily="34" charset="0"/>
              </a:rPr>
              <a:t> </a:t>
            </a:r>
            <a:r>
              <a:rPr lang="en-US" sz="2000" dirty="0">
                <a:latin typeface="+mn-lt"/>
                <a:cs typeface="Arial" panose="020B0604020202020204" pitchFamily="34" charset="0"/>
              </a:rPr>
              <a:t>Cultural Festival took place on 10-12 November 2017 in Port St Johns. </a:t>
            </a:r>
            <a:endParaRPr lang="en-ZA" sz="2000" dirty="0">
              <a:latin typeface="+mn-lt"/>
              <a:cs typeface="Arial" panose="020B0604020202020204" pitchFamily="34" charset="0"/>
            </a:endParaRPr>
          </a:p>
          <a:p>
            <a:pPr marL="0" indent="0" algn="just" defTabSz="896112">
              <a:lnSpc>
                <a:spcPct val="120000"/>
              </a:lnSpc>
              <a:spcBef>
                <a:spcPts val="0"/>
              </a:spcBef>
              <a:buSzPct val="95000"/>
              <a:buNone/>
              <a:defRPr/>
            </a:pPr>
            <a:endParaRPr lang="en-ZA" sz="2000"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5460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18084" y="121786"/>
            <a:ext cx="7886700" cy="905735"/>
          </a:xfrm>
        </p:spPr>
        <p:txBody>
          <a:bodyPr>
            <a:normAutofit fontScale="90000"/>
          </a:bodyPr>
          <a:lstStyle/>
          <a:p>
            <a:r>
              <a:rPr lang="en-US" sz="4900" dirty="0"/>
              <a:t>Progress </a:t>
            </a:r>
            <a:r>
              <a:rPr lang="en-US" sz="4900" dirty="0" smtClean="0"/>
              <a:t>(5)</a:t>
            </a:r>
            <a:r>
              <a:rPr lang="en-US" sz="7200" dirty="0" smtClean="0"/>
              <a:t> </a:t>
            </a:r>
            <a:r>
              <a:rPr lang="en-US" sz="7200" dirty="0"/>
              <a:t/>
            </a:r>
            <a:br>
              <a:rPr lang="en-US" sz="7200" dirty="0"/>
            </a:br>
            <a:r>
              <a:rPr lang="en-ZA" sz="2900" dirty="0" smtClean="0"/>
              <a:t>Regulations and Research</a:t>
            </a:r>
            <a:endParaRPr lang="en-US" sz="2900" dirty="0"/>
          </a:p>
        </p:txBody>
      </p:sp>
      <p:sp>
        <p:nvSpPr>
          <p:cNvPr id="5" name="Content Placeholder 4"/>
          <p:cNvSpPr>
            <a:spLocks noGrp="1"/>
          </p:cNvSpPr>
          <p:nvPr>
            <p:ph idx="1"/>
          </p:nvPr>
        </p:nvSpPr>
        <p:spPr>
          <a:xfrm>
            <a:off x="113920" y="1355031"/>
            <a:ext cx="8880529" cy="5001319"/>
          </a:xfrm>
        </p:spPr>
        <p:txBody>
          <a:bodyPr>
            <a:noAutofit/>
          </a:bodyPr>
          <a:lstStyle/>
          <a:p>
            <a:pPr marL="285750" indent="-285750" algn="just" defTabSz="896112">
              <a:lnSpc>
                <a:spcPct val="120000"/>
              </a:lnSpc>
              <a:spcBef>
                <a:spcPts val="0"/>
              </a:spcBef>
              <a:buSzPct val="95000"/>
              <a:defRPr/>
            </a:pPr>
            <a:r>
              <a:rPr lang="en-ZA" sz="2000" dirty="0">
                <a:latin typeface="+mn-lt"/>
                <a:cs typeface="Arial" panose="020B0604020202020204" pitchFamily="34" charset="0"/>
              </a:rPr>
              <a:t>Boat Based Whale Watching and White Shark Cage Diving. DEA is currently conducting needs assessments at boat launch sites in order to assist the Department of Tourism ascertain required interventions at each site. </a:t>
            </a:r>
          </a:p>
          <a:p>
            <a:pPr marL="285750" indent="-285750" algn="just" defTabSz="896112">
              <a:lnSpc>
                <a:spcPct val="120000"/>
              </a:lnSpc>
              <a:spcBef>
                <a:spcPts val="0"/>
              </a:spcBef>
              <a:buSzPct val="95000"/>
              <a:defRPr/>
            </a:pPr>
            <a:r>
              <a:rPr lang="en-ZA" sz="2000" dirty="0" smtClean="0">
                <a:latin typeface="+mn-lt"/>
                <a:cs typeface="Arial" panose="020B0604020202020204" pitchFamily="34" charset="0"/>
              </a:rPr>
              <a:t>UKZN </a:t>
            </a:r>
            <a:r>
              <a:rPr lang="en-ZA" sz="2000" dirty="0">
                <a:latin typeface="+mn-lt"/>
                <a:cs typeface="Arial" panose="020B0604020202020204" pitchFamily="34" charset="0"/>
              </a:rPr>
              <a:t>was appointed to conduct two research studies: </a:t>
            </a:r>
          </a:p>
          <a:p>
            <a:pPr marL="742950" lvl="1" indent="-285750" algn="just" defTabSz="896112">
              <a:lnSpc>
                <a:spcPct val="120000"/>
              </a:lnSpc>
              <a:spcBef>
                <a:spcPts val="0"/>
              </a:spcBef>
              <a:buSzPct val="95000"/>
              <a:defRPr/>
            </a:pPr>
            <a:r>
              <a:rPr lang="en-ZA" dirty="0">
                <a:latin typeface="+mn-lt"/>
                <a:cs typeface="Arial" panose="020B0604020202020204" pitchFamily="34" charset="0"/>
              </a:rPr>
              <a:t>Develop a framework to measure the economic impact of coastal and marine tourism in South Africa. Phase one and two of the study has been completed and phase three is under way. </a:t>
            </a:r>
            <a:endParaRPr lang="en-ZA" dirty="0" smtClean="0">
              <a:latin typeface="+mn-lt"/>
              <a:cs typeface="Arial" panose="020B0604020202020204" pitchFamily="34" charset="0"/>
            </a:endParaRPr>
          </a:p>
          <a:p>
            <a:pPr marL="742950" lvl="1" indent="-285750" algn="just" defTabSz="896112">
              <a:lnSpc>
                <a:spcPct val="120000"/>
              </a:lnSpc>
              <a:spcBef>
                <a:spcPts val="0"/>
              </a:spcBef>
              <a:buSzPct val="95000"/>
              <a:defRPr/>
            </a:pPr>
            <a:r>
              <a:rPr lang="en-ZA" sz="2000" dirty="0" smtClean="0">
                <a:latin typeface="+mn-lt"/>
                <a:cs typeface="Arial" panose="020B0604020202020204" pitchFamily="34" charset="0"/>
              </a:rPr>
              <a:t>A study on the governance </a:t>
            </a:r>
            <a:r>
              <a:rPr lang="en-ZA" sz="2000" dirty="0">
                <a:latin typeface="+mn-lt"/>
                <a:cs typeface="Arial" panose="020B0604020202020204" pitchFamily="34" charset="0"/>
              </a:rPr>
              <a:t>and coordination of coastal and marine tourism. The study has been completed and final report in place. </a:t>
            </a:r>
            <a:endParaRPr lang="en-ZA" sz="2000" dirty="0" smtClean="0">
              <a:latin typeface="+mn-lt"/>
              <a:cs typeface="Arial" panose="020B0604020202020204" pitchFamily="34" charset="0"/>
            </a:endParaRPr>
          </a:p>
          <a:p>
            <a:pPr marL="285750" indent="-285750" algn="just" defTabSz="896112">
              <a:lnSpc>
                <a:spcPct val="120000"/>
              </a:lnSpc>
              <a:spcBef>
                <a:spcPts val="0"/>
              </a:spcBef>
              <a:buSzPct val="95000"/>
              <a:defRPr/>
            </a:pPr>
            <a:r>
              <a:rPr lang="en-ZA" sz="2000" dirty="0">
                <a:latin typeface="+mn-lt"/>
                <a:ea typeface="Calibri" panose="020F0502020204030204" pitchFamily="34" charset="0"/>
                <a:cs typeface="Arial" panose="020B0604020202020204" pitchFamily="34" charset="0"/>
              </a:rPr>
              <a:t>Draft Demand and Supply Analysis and implementation plan report </a:t>
            </a:r>
            <a:r>
              <a:rPr lang="en-ZA" sz="2000" dirty="0">
                <a:latin typeface="+mn-lt"/>
                <a:cs typeface="Arial" panose="020B0604020202020204" pitchFamily="34" charset="0"/>
              </a:rPr>
              <a:t>for the proposed Indi-Atlantic Tourism Route has been circulated to stakeholders for comments</a:t>
            </a:r>
            <a:r>
              <a:rPr lang="en-ZA" sz="2000" dirty="0">
                <a:latin typeface="+mn-lt"/>
                <a:ea typeface="Calibri" panose="020F0502020204030204" pitchFamily="34" charset="0"/>
                <a:cs typeface="Arial" panose="020B0604020202020204" pitchFamily="34" charset="0"/>
              </a:rPr>
              <a:t>.</a:t>
            </a:r>
          </a:p>
          <a:p>
            <a:pPr marL="742950" lvl="1" indent="-285750" algn="just" defTabSz="896112">
              <a:lnSpc>
                <a:spcPct val="120000"/>
              </a:lnSpc>
              <a:spcBef>
                <a:spcPts val="0"/>
              </a:spcBef>
              <a:buSzPct val="95000"/>
              <a:defRPr/>
            </a:pPr>
            <a:endParaRPr lang="en-ZA" sz="2000" dirty="0" smtClean="0">
              <a:latin typeface="Arial" panose="020B0604020202020204" pitchFamily="34" charset="0"/>
              <a:cs typeface="Arial" panose="020B0604020202020204" pitchFamily="34" charset="0"/>
            </a:endParaRPr>
          </a:p>
          <a:p>
            <a:pPr marL="0" indent="0">
              <a:buNone/>
            </a:pPr>
            <a:endParaRPr lang="en-ZA" sz="2000" dirty="0">
              <a:latin typeface="Arial" panose="020B0604020202020204" pitchFamily="34" charset="0"/>
              <a:cs typeface="Arial" panose="020B0604020202020204" pitchFamily="34" charset="0"/>
            </a:endParaRPr>
          </a:p>
          <a:p>
            <a:pPr marL="285750" indent="-285750"/>
            <a:endParaRPr lang="en-ZA" sz="2000" dirty="0">
              <a:solidFill>
                <a:schemeClr val="dk1"/>
              </a:solidFill>
              <a:latin typeface="Arial" panose="020B0604020202020204" pitchFamily="34" charset="0"/>
              <a:cs typeface="Arial" panose="020B0604020202020204" pitchFamily="34" charset="0"/>
            </a:endParaRPr>
          </a:p>
          <a:p>
            <a:pPr marL="182563" indent="-182563" algn="just" defTabSz="914303" fontAlgn="t">
              <a:lnSpc>
                <a:spcPct val="100000"/>
              </a:lnSpc>
              <a:spcBef>
                <a:spcPts val="0"/>
              </a:spcBef>
              <a:defRPr/>
            </a:pPr>
            <a:endParaRPr lang="en-ZA" sz="2000" b="1" dirty="0">
              <a:solidFill>
                <a:schemeClr val="dk1"/>
              </a:solidFill>
              <a:latin typeface="Arial" panose="020B0604020202020204" pitchFamily="34" charset="0"/>
              <a:cs typeface="Arial" panose="020B0604020202020204" pitchFamily="34" charset="0"/>
            </a:endParaRPr>
          </a:p>
          <a:p>
            <a:pPr marL="0" indent="0" algn="just" defTabSz="896112">
              <a:buSzPct val="95000"/>
              <a:buNone/>
              <a:defRPr/>
            </a:pP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603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7CA620-E6B5-4C95-8578-3CE15BABAE32}"/>
              </a:ext>
            </a:extLst>
          </p:cNvPr>
          <p:cNvSpPr/>
          <p:nvPr/>
        </p:nvSpPr>
        <p:spPr>
          <a:xfrm>
            <a:off x="-1" y="1202736"/>
            <a:ext cx="9144000"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a:extLst>
              <a:ext uri="{FF2B5EF4-FFF2-40B4-BE49-F238E27FC236}">
                <a16:creationId xmlns:a16="http://schemas.microsoft.com/office/drawing/2014/main" id="{34D497D6-28F9-461E-943E-EA9F21AE7F3D}"/>
              </a:ext>
            </a:extLst>
          </p:cNvPr>
          <p:cNvSpPr/>
          <p:nvPr/>
        </p:nvSpPr>
        <p:spPr>
          <a:xfrm>
            <a:off x="0" y="1202736"/>
            <a:ext cx="9144000" cy="51435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itle 1">
            <a:extLst>
              <a:ext uri="{FF2B5EF4-FFF2-40B4-BE49-F238E27FC236}">
                <a16:creationId xmlns:a16="http://schemas.microsoft.com/office/drawing/2014/main" id="{ECDFDE42-451B-40ED-AC46-2D4415465EAF}"/>
              </a:ext>
            </a:extLst>
          </p:cNvPr>
          <p:cNvSpPr>
            <a:spLocks noGrp="1"/>
          </p:cNvSpPr>
          <p:nvPr>
            <p:ph type="title"/>
          </p:nvPr>
        </p:nvSpPr>
        <p:spPr>
          <a:xfrm>
            <a:off x="77931" y="208564"/>
            <a:ext cx="8988137" cy="994172"/>
          </a:xfrm>
        </p:spPr>
        <p:txBody>
          <a:bodyPr>
            <a:normAutofit fontScale="90000"/>
          </a:bodyPr>
          <a:lstStyle/>
          <a:p>
            <a:r>
              <a:rPr lang="en-US" sz="4900" dirty="0"/>
              <a:t>Progress</a:t>
            </a:r>
            <a:r>
              <a:rPr lang="en-US" sz="4900" dirty="0" smtClean="0"/>
              <a:t> (6)</a:t>
            </a:r>
            <a:r>
              <a:rPr lang="en-US" sz="4900" dirty="0"/>
              <a:t/>
            </a:r>
            <a:br>
              <a:rPr lang="en-US" sz="4900" dirty="0"/>
            </a:br>
            <a:r>
              <a:rPr lang="en-US" dirty="0"/>
              <a:t>Development of Indi Atlantic Route</a:t>
            </a:r>
            <a:endParaRPr lang="en-GB" dirty="0"/>
          </a:p>
        </p:txBody>
      </p:sp>
      <p:sp>
        <p:nvSpPr>
          <p:cNvPr id="12" name="TextBox 11">
            <a:extLst>
              <a:ext uri="{FF2B5EF4-FFF2-40B4-BE49-F238E27FC236}">
                <a16:creationId xmlns:a16="http://schemas.microsoft.com/office/drawing/2014/main" id="{4F053564-AC6F-4D22-83D8-FB1ED20A0BA3}"/>
              </a:ext>
            </a:extLst>
          </p:cNvPr>
          <p:cNvSpPr txBox="1"/>
          <p:nvPr/>
        </p:nvSpPr>
        <p:spPr>
          <a:xfrm>
            <a:off x="535132" y="1743457"/>
            <a:ext cx="8166658" cy="553998"/>
          </a:xfrm>
          <a:prstGeom prst="rect">
            <a:avLst/>
          </a:prstGeom>
          <a:noFill/>
        </p:spPr>
        <p:txBody>
          <a:bodyPr wrap="square" rtlCol="0">
            <a:spAutoFit/>
          </a:bodyPr>
          <a:lstStyle/>
          <a:p>
            <a:pPr algn="just"/>
            <a:r>
              <a:rPr lang="en-US" sz="1650" b="1" dirty="0">
                <a:solidFill>
                  <a:schemeClr val="accent4">
                    <a:lumMod val="75000"/>
                  </a:schemeClr>
                </a:solidFill>
              </a:rPr>
              <a:t>COASTAL NODES</a:t>
            </a:r>
          </a:p>
          <a:p>
            <a:pPr algn="just">
              <a:spcAft>
                <a:spcPts val="450"/>
              </a:spcAft>
            </a:pPr>
            <a:r>
              <a:rPr lang="en-GB" sz="1350" dirty="0"/>
              <a:t>The Indi-Atlantic Route has adopted the following six coastal nodes as part of their development plan:</a:t>
            </a:r>
          </a:p>
        </p:txBody>
      </p:sp>
      <p:pic>
        <p:nvPicPr>
          <p:cNvPr id="14" name="Picture 13">
            <a:extLst>
              <a:ext uri="{FF2B5EF4-FFF2-40B4-BE49-F238E27FC236}">
                <a16:creationId xmlns:a16="http://schemas.microsoft.com/office/drawing/2014/main" id="{9BC16693-BC55-4B3C-B145-EB1E60AC4B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18" y="2516957"/>
            <a:ext cx="9287585" cy="3685320"/>
          </a:xfrm>
          <a:prstGeom prst="rect">
            <a:avLst/>
          </a:prstGeom>
          <a:noFill/>
        </p:spPr>
      </p:pic>
    </p:spTree>
    <p:extLst>
      <p:ext uri="{BB962C8B-B14F-4D97-AF65-F5344CB8AC3E}">
        <p14:creationId xmlns:p14="http://schemas.microsoft.com/office/powerpoint/2010/main" val="4254209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CMT Presentation 31 October 2018</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28650" y="278947"/>
            <a:ext cx="7886700" cy="647245"/>
          </a:xfrm>
        </p:spPr>
        <p:txBody>
          <a:bodyPr>
            <a:noAutofit/>
          </a:bodyPr>
          <a:lstStyle/>
          <a:p>
            <a:r>
              <a:rPr lang="en-ZA" sz="4400" dirty="0" smtClean="0"/>
              <a:t>Vision Statement</a:t>
            </a:r>
            <a:endParaRPr lang="en-ZA" sz="4400" b="1" dirty="0">
              <a:solidFill>
                <a:srgbClr val="F26500"/>
              </a:solidFill>
            </a:endParaRPr>
          </a:p>
        </p:txBody>
      </p:sp>
      <p:grpSp>
        <p:nvGrpSpPr>
          <p:cNvPr id="6" name="Group 5"/>
          <p:cNvGrpSpPr/>
          <p:nvPr/>
        </p:nvGrpSpPr>
        <p:grpSpPr>
          <a:xfrm>
            <a:off x="628650" y="1040152"/>
            <a:ext cx="8205537" cy="5202238"/>
            <a:chOff x="385010" y="914400"/>
            <a:chExt cx="8205537" cy="5202238"/>
          </a:xfrm>
        </p:grpSpPr>
        <p:pic>
          <p:nvPicPr>
            <p:cNvPr id="7" name="Picture 6"/>
            <p:cNvPicPr>
              <a:picLocks/>
            </p:cNvPicPr>
            <p:nvPr/>
          </p:nvPicPr>
          <p:blipFill rotWithShape="1">
            <a:blip r:embed="rId4" cstate="print">
              <a:extLst>
                <a:ext uri="{28A0092B-C50C-407E-A947-70E740481C1C}">
                  <a14:useLocalDpi xmlns:a14="http://schemas.microsoft.com/office/drawing/2010/main"/>
                </a:ext>
              </a:extLst>
            </a:blip>
            <a:srcRect/>
            <a:stretch/>
          </p:blipFill>
          <p:spPr bwMode="gray">
            <a:xfrm>
              <a:off x="3058946" y="914400"/>
              <a:ext cx="3056814" cy="2238243"/>
            </a:xfrm>
            <a:prstGeom prst="rect">
              <a:avLst/>
            </a:prstGeom>
          </p:spPr>
        </p:pic>
        <p:pic>
          <p:nvPicPr>
            <p:cNvPr id="8" name="Picture 131" descr="C:\Users\Adrienna Naidoo\Desktop\Images\Animals\Fotolia_71173736_Subscription_Monthly_M.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5010" y="914400"/>
              <a:ext cx="2673935" cy="22382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2" descr="C:\Users\Adrienna Naidoo\Desktop\Images\Animals\Fotolia_23849013_Subscription_Monthly_M.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5011" y="3152644"/>
              <a:ext cx="2673934" cy="29639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0" descr="C:\Users\Adrienna Naidoo\Desktop\Images\People\Fotolia_75527098_Subscription_Monthly_M.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058946" y="3152644"/>
              <a:ext cx="3056814" cy="29639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bwMode="gray">
            <a:xfrm>
              <a:off x="6115760" y="914400"/>
              <a:ext cx="2474787" cy="5202238"/>
            </a:xfrm>
            <a:prstGeom prst="rect">
              <a:avLst/>
            </a:prstGeom>
          </p:spPr>
        </p:pic>
      </p:grpSp>
      <p:sp>
        <p:nvSpPr>
          <p:cNvPr id="12" name="Rectangle 87"/>
          <p:cNvSpPr txBox="1"/>
          <p:nvPr>
            <p:custDataLst>
              <p:tags r:id="rId1"/>
            </p:custDataLst>
          </p:nvPr>
        </p:nvSpPr>
        <p:spPr>
          <a:xfrm>
            <a:off x="1309816" y="1940044"/>
            <a:ext cx="6835708" cy="3402454"/>
          </a:xfrm>
          <a:prstGeom prst="rect">
            <a:avLst/>
          </a:prstGeom>
          <a:solidFill>
            <a:srgbClr val="BF9015"/>
          </a:solidFill>
          <a:ln w="19050">
            <a:solidFill>
              <a:srgbClr val="BF901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255" eaLnBrk="1" fontAlgn="base" latinLnBrk="0" hangingPunct="1">
              <a:lnSpc>
                <a:spcPct val="100000"/>
              </a:lnSpc>
              <a:spcBef>
                <a:spcPct val="0"/>
              </a:spcBef>
              <a:spcAft>
                <a:spcPct val="0"/>
              </a:spcAft>
              <a:buClr>
                <a:srgbClr val="0B4623"/>
              </a:buClr>
              <a:buSzTx/>
              <a:buFontTx/>
              <a:buNone/>
              <a:tabLst/>
              <a:defRPr/>
            </a:pPr>
            <a:endParaRPr kumimoji="0" lang="en-US" sz="2400" b="1" i="0" u="none" strike="noStrike" kern="0" cap="none" spc="0" normalizeH="0" baseline="0" noProof="0" dirty="0" smtClean="0">
              <a:ln>
                <a:noFill/>
              </a:ln>
              <a:solidFill>
                <a:srgbClr val="000000"/>
              </a:solidFill>
              <a:effectLst/>
              <a:uLnTx/>
              <a:uFillTx/>
              <a:latin typeface="Arial"/>
            </a:endParaRPr>
          </a:p>
          <a:p>
            <a:pPr marL="0" marR="0" lvl="0" indent="0" algn="ctr" defTabSz="895255" eaLnBrk="1" fontAlgn="base" latinLnBrk="0" hangingPunct="1">
              <a:lnSpc>
                <a:spcPct val="100000"/>
              </a:lnSpc>
              <a:spcBef>
                <a:spcPct val="0"/>
              </a:spcBef>
              <a:spcAft>
                <a:spcPct val="0"/>
              </a:spcAft>
              <a:buClr>
                <a:srgbClr val="0B4623"/>
              </a:buClr>
              <a:buSzTx/>
              <a:buFontTx/>
              <a:buNone/>
              <a:tabLst/>
              <a:defRPr/>
            </a:pPr>
            <a:r>
              <a:rPr kumimoji="0" lang="en-US" sz="2400" b="1" i="0" u="none" strike="noStrike" kern="0" cap="none" spc="0" normalizeH="0" baseline="0" noProof="0" dirty="0" smtClean="0">
                <a:ln>
                  <a:noFill/>
                </a:ln>
                <a:solidFill>
                  <a:srgbClr val="000000"/>
                </a:solidFill>
                <a:effectLst/>
                <a:uLnTx/>
                <a:uFillTx/>
                <a:latin typeface="Arial"/>
              </a:rPr>
              <a:t>Our vision is to grow a world class and sustainable coastal and marine tourism destination </a:t>
            </a:r>
            <a:r>
              <a:rPr kumimoji="0" lang="en-ZA" sz="2400" b="1" i="0" u="none" strike="noStrike" kern="0" cap="none" spc="0" normalizeH="0" baseline="0" noProof="0" dirty="0">
                <a:ln>
                  <a:noFill/>
                </a:ln>
                <a:solidFill>
                  <a:srgbClr val="000000"/>
                </a:solidFill>
                <a:effectLst/>
                <a:uLnTx/>
                <a:uFillTx/>
                <a:latin typeface="Arial"/>
              </a:rPr>
              <a:t>that leverages South Africa’s competitive advantages in nature, culture, and </a:t>
            </a:r>
            <a:r>
              <a:rPr kumimoji="0" lang="en-ZA" sz="2400" b="1" i="0" u="none" strike="noStrike" kern="0" cap="none" spc="0" normalizeH="0" baseline="0" noProof="0" dirty="0" smtClean="0">
                <a:ln>
                  <a:noFill/>
                </a:ln>
                <a:solidFill>
                  <a:srgbClr val="000000"/>
                </a:solidFill>
                <a:effectLst/>
                <a:uLnTx/>
                <a:uFillTx/>
                <a:latin typeface="Arial"/>
              </a:rPr>
              <a:t>heritage</a:t>
            </a:r>
          </a:p>
          <a:p>
            <a:pPr algn="ctr" fontAlgn="base">
              <a:spcBef>
                <a:spcPct val="0"/>
              </a:spcBef>
              <a:spcAft>
                <a:spcPct val="0"/>
              </a:spcAft>
              <a:buClr>
                <a:srgbClr val="0B4623"/>
              </a:buClr>
              <a:defRPr/>
            </a:pPr>
            <a:endParaRPr lang="en-US" sz="2400" dirty="0" smtClean="0">
              <a:latin typeface="Arial" panose="020B0604020202020204" pitchFamily="34" charset="0"/>
              <a:cs typeface="Arial" panose="020B0604020202020204" pitchFamily="34" charset="0"/>
            </a:endParaRPr>
          </a:p>
          <a:p>
            <a:pPr algn="ctr" fontAlgn="base">
              <a:spcBef>
                <a:spcPct val="0"/>
              </a:spcBef>
              <a:spcAft>
                <a:spcPct val="0"/>
              </a:spcAft>
              <a:buClr>
                <a:srgbClr val="0B4623"/>
              </a:buClr>
              <a:defRPr/>
            </a:pPr>
            <a:r>
              <a:rPr lang="en-US" sz="2400" dirty="0" smtClean="0">
                <a:latin typeface="Arial" panose="020B0604020202020204" pitchFamily="34" charset="0"/>
                <a:cs typeface="Arial" panose="020B0604020202020204" pitchFamily="34" charset="0"/>
              </a:rPr>
              <a:t>Estimated R21.4 </a:t>
            </a:r>
            <a:r>
              <a:rPr lang="en-US" sz="2400" dirty="0">
                <a:latin typeface="Arial" panose="020B0604020202020204" pitchFamily="34" charset="0"/>
                <a:cs typeface="Arial" panose="020B0604020202020204" pitchFamily="34" charset="0"/>
              </a:rPr>
              <a:t>billion direct contribution to </a:t>
            </a:r>
            <a:r>
              <a:rPr lang="en-US" sz="2400" i="1" u="sng" dirty="0">
                <a:latin typeface="Arial" panose="020B0604020202020204" pitchFamily="34" charset="0"/>
                <a:cs typeface="Arial" panose="020B0604020202020204" pitchFamily="34" charset="0"/>
              </a:rPr>
              <a:t>GDP</a:t>
            </a:r>
            <a:r>
              <a:rPr lang="en-US" sz="2400" dirty="0">
                <a:latin typeface="Arial" panose="020B0604020202020204" pitchFamily="34" charset="0"/>
                <a:cs typeface="Arial" panose="020B0604020202020204" pitchFamily="34" charset="0"/>
              </a:rPr>
              <a:t> and approximately double the number of </a:t>
            </a:r>
            <a:r>
              <a:rPr lang="en-US" sz="2400" i="1" u="sng" dirty="0">
                <a:latin typeface="Arial" panose="020B0604020202020204" pitchFamily="34" charset="0"/>
                <a:cs typeface="Arial" panose="020B0604020202020204" pitchFamily="34" charset="0"/>
              </a:rPr>
              <a:t>jobs</a:t>
            </a:r>
            <a:r>
              <a:rPr lang="en-US" sz="2400" dirty="0">
                <a:latin typeface="Arial" panose="020B0604020202020204" pitchFamily="34" charset="0"/>
                <a:cs typeface="Arial" panose="020B0604020202020204" pitchFamily="34" charset="0"/>
              </a:rPr>
              <a:t> to 116 000 by 2026.</a:t>
            </a:r>
          </a:p>
          <a:p>
            <a:pPr marL="0" marR="0" lvl="0" indent="0" algn="ctr" defTabSz="895255" eaLnBrk="1" fontAlgn="base" latinLnBrk="0" hangingPunct="1">
              <a:lnSpc>
                <a:spcPct val="100000"/>
              </a:lnSpc>
              <a:spcBef>
                <a:spcPct val="0"/>
              </a:spcBef>
              <a:spcAft>
                <a:spcPct val="0"/>
              </a:spcAft>
              <a:buClr>
                <a:srgbClr val="0B4623"/>
              </a:buClr>
              <a:buSzTx/>
              <a:buFontTx/>
              <a:buNone/>
              <a:tabLst/>
              <a:defRPr/>
            </a:pPr>
            <a:endParaRPr kumimoji="0" lang="en-US" sz="2800" b="1"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22242376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869F9A-8340-4E51-AEC6-93A5435EFF7B}"/>
              </a:ext>
            </a:extLst>
          </p:cNvPr>
          <p:cNvSpPr/>
          <p:nvPr/>
        </p:nvSpPr>
        <p:spPr>
          <a:xfrm>
            <a:off x="0" y="1325899"/>
            <a:ext cx="9144000" cy="51435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TextBox 17">
            <a:extLst>
              <a:ext uri="{FF2B5EF4-FFF2-40B4-BE49-F238E27FC236}">
                <a16:creationId xmlns:a16="http://schemas.microsoft.com/office/drawing/2014/main" id="{72755D52-A152-4D4E-B3F4-0E30AD324051}"/>
              </a:ext>
            </a:extLst>
          </p:cNvPr>
          <p:cNvSpPr txBox="1"/>
          <p:nvPr/>
        </p:nvSpPr>
        <p:spPr>
          <a:xfrm>
            <a:off x="0" y="5780045"/>
            <a:ext cx="2400300" cy="207749"/>
          </a:xfrm>
          <a:prstGeom prst="rect">
            <a:avLst/>
          </a:prstGeom>
          <a:noFill/>
        </p:spPr>
        <p:txBody>
          <a:bodyPr wrap="square" rtlCol="0">
            <a:spAutoFit/>
          </a:bodyPr>
          <a:lstStyle/>
          <a:p>
            <a:r>
              <a:rPr lang="da-DK" sz="750" dirty="0"/>
              <a:t>Source: StatsSA, 2017; SAT,2018; TKZN 2017</a:t>
            </a:r>
            <a:endParaRPr lang="en-GB" sz="750" dirty="0"/>
          </a:p>
        </p:txBody>
      </p:sp>
      <p:pic>
        <p:nvPicPr>
          <p:cNvPr id="20" name="Picture 19">
            <a:extLst>
              <a:ext uri="{FF2B5EF4-FFF2-40B4-BE49-F238E27FC236}">
                <a16:creationId xmlns:a16="http://schemas.microsoft.com/office/drawing/2014/main" id="{42C51797-F311-4789-BB06-5357109DB0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734" y="1958873"/>
            <a:ext cx="411480" cy="411480"/>
          </a:xfrm>
          <a:prstGeom prst="rect">
            <a:avLst/>
          </a:prstGeom>
        </p:spPr>
      </p:pic>
      <p:sp>
        <p:nvSpPr>
          <p:cNvPr id="21" name="TextBox 20">
            <a:extLst>
              <a:ext uri="{FF2B5EF4-FFF2-40B4-BE49-F238E27FC236}">
                <a16:creationId xmlns:a16="http://schemas.microsoft.com/office/drawing/2014/main" id="{23608E0E-22AC-475E-BE51-3E38662C6E6B}"/>
              </a:ext>
            </a:extLst>
          </p:cNvPr>
          <p:cNvSpPr txBox="1"/>
          <p:nvPr/>
        </p:nvSpPr>
        <p:spPr>
          <a:xfrm>
            <a:off x="881713" y="1989581"/>
            <a:ext cx="1839034" cy="553998"/>
          </a:xfrm>
          <a:prstGeom prst="rect">
            <a:avLst/>
          </a:prstGeom>
          <a:noFill/>
          <a:ln>
            <a:noFill/>
          </a:ln>
        </p:spPr>
        <p:txBody>
          <a:bodyPr wrap="square" rtlCol="0">
            <a:spAutoFit/>
          </a:bodyPr>
          <a:lstStyle/>
          <a:p>
            <a:r>
              <a:rPr lang="en-GB" sz="1500" dirty="0"/>
              <a:t>2 244 </a:t>
            </a:r>
            <a:r>
              <a:rPr lang="en-GB" sz="1500" dirty="0" smtClean="0"/>
              <a:t>123 domestic </a:t>
            </a:r>
            <a:r>
              <a:rPr lang="en-GB" sz="1500" dirty="0"/>
              <a:t>overnight trips</a:t>
            </a:r>
          </a:p>
        </p:txBody>
      </p:sp>
      <p:sp>
        <p:nvSpPr>
          <p:cNvPr id="27" name="TextBox 26">
            <a:extLst>
              <a:ext uri="{FF2B5EF4-FFF2-40B4-BE49-F238E27FC236}">
                <a16:creationId xmlns:a16="http://schemas.microsoft.com/office/drawing/2014/main" id="{F147CF7D-F078-4109-AB07-0143967F771D}"/>
              </a:ext>
            </a:extLst>
          </p:cNvPr>
          <p:cNvSpPr txBox="1"/>
          <p:nvPr/>
        </p:nvSpPr>
        <p:spPr>
          <a:xfrm>
            <a:off x="48050" y="1555408"/>
            <a:ext cx="2143125" cy="380873"/>
          </a:xfrm>
          <a:prstGeom prst="rect">
            <a:avLst/>
          </a:prstGeom>
          <a:noFill/>
        </p:spPr>
        <p:txBody>
          <a:bodyPr wrap="square" rtlCol="0">
            <a:spAutoFit/>
          </a:bodyPr>
          <a:lstStyle/>
          <a:p>
            <a:r>
              <a:rPr lang="en-GB" sz="1875" dirty="0">
                <a:solidFill>
                  <a:schemeClr val="accent4">
                    <a:lumMod val="75000"/>
                  </a:schemeClr>
                </a:solidFill>
              </a:rPr>
              <a:t>DURBAN</a:t>
            </a:r>
          </a:p>
        </p:txBody>
      </p:sp>
      <p:sp>
        <p:nvSpPr>
          <p:cNvPr id="28" name="TextBox 27">
            <a:extLst>
              <a:ext uri="{FF2B5EF4-FFF2-40B4-BE49-F238E27FC236}">
                <a16:creationId xmlns:a16="http://schemas.microsoft.com/office/drawing/2014/main" id="{8D7EA0BE-7432-427A-A346-07B1AA09D830}"/>
              </a:ext>
            </a:extLst>
          </p:cNvPr>
          <p:cNvSpPr txBox="1"/>
          <p:nvPr/>
        </p:nvSpPr>
        <p:spPr>
          <a:xfrm>
            <a:off x="48050" y="3856923"/>
            <a:ext cx="2143125" cy="380873"/>
          </a:xfrm>
          <a:prstGeom prst="rect">
            <a:avLst/>
          </a:prstGeom>
          <a:noFill/>
        </p:spPr>
        <p:txBody>
          <a:bodyPr wrap="square" rtlCol="0">
            <a:spAutoFit/>
          </a:bodyPr>
          <a:lstStyle/>
          <a:p>
            <a:r>
              <a:rPr lang="en-GB" sz="1875" dirty="0">
                <a:solidFill>
                  <a:schemeClr val="accent4">
                    <a:lumMod val="75000"/>
                  </a:schemeClr>
                </a:solidFill>
              </a:rPr>
              <a:t>SOUTH COAST</a:t>
            </a:r>
          </a:p>
        </p:txBody>
      </p:sp>
      <p:pic>
        <p:nvPicPr>
          <p:cNvPr id="29" name="Picture 28">
            <a:extLst>
              <a:ext uri="{FF2B5EF4-FFF2-40B4-BE49-F238E27FC236}">
                <a16:creationId xmlns:a16="http://schemas.microsoft.com/office/drawing/2014/main" id="{8314175F-4997-4549-87E5-6046C371BF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759" y="4187868"/>
            <a:ext cx="411480" cy="411480"/>
          </a:xfrm>
          <a:prstGeom prst="rect">
            <a:avLst/>
          </a:prstGeom>
        </p:spPr>
      </p:pic>
      <p:sp>
        <p:nvSpPr>
          <p:cNvPr id="30" name="TextBox 29">
            <a:extLst>
              <a:ext uri="{FF2B5EF4-FFF2-40B4-BE49-F238E27FC236}">
                <a16:creationId xmlns:a16="http://schemas.microsoft.com/office/drawing/2014/main" id="{84F25BC1-AF5B-4A77-AED5-0960D825FB3D}"/>
              </a:ext>
            </a:extLst>
          </p:cNvPr>
          <p:cNvSpPr txBox="1"/>
          <p:nvPr/>
        </p:nvSpPr>
        <p:spPr>
          <a:xfrm>
            <a:off x="798846" y="4214713"/>
            <a:ext cx="1839034" cy="553998"/>
          </a:xfrm>
          <a:prstGeom prst="rect">
            <a:avLst/>
          </a:prstGeom>
          <a:noFill/>
          <a:ln>
            <a:noFill/>
          </a:ln>
        </p:spPr>
        <p:txBody>
          <a:bodyPr wrap="square" rtlCol="0">
            <a:spAutoFit/>
          </a:bodyPr>
          <a:lstStyle/>
          <a:p>
            <a:r>
              <a:rPr lang="en-GB" sz="1500" dirty="0"/>
              <a:t>382 776 domestic overnight trips</a:t>
            </a:r>
          </a:p>
        </p:txBody>
      </p:sp>
      <p:graphicFrame>
        <p:nvGraphicFramePr>
          <p:cNvPr id="31" name="Chart 30">
            <a:extLst>
              <a:ext uri="{FF2B5EF4-FFF2-40B4-BE49-F238E27FC236}">
                <a16:creationId xmlns:a16="http://schemas.microsoft.com/office/drawing/2014/main" id="{C4235F64-3891-4132-A3C7-457E6F114AC5}"/>
              </a:ext>
            </a:extLst>
          </p:cNvPr>
          <p:cNvGraphicFramePr/>
          <p:nvPr>
            <p:extLst/>
          </p:nvPr>
        </p:nvGraphicFramePr>
        <p:xfrm>
          <a:off x="2605552" y="1661547"/>
          <a:ext cx="3086100" cy="1920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31">
            <a:extLst>
              <a:ext uri="{FF2B5EF4-FFF2-40B4-BE49-F238E27FC236}">
                <a16:creationId xmlns:a16="http://schemas.microsoft.com/office/drawing/2014/main" id="{46908F52-8D6B-4549-835B-492D4BEE67FC}"/>
              </a:ext>
            </a:extLst>
          </p:cNvPr>
          <p:cNvGraphicFramePr/>
          <p:nvPr>
            <p:extLst/>
          </p:nvPr>
        </p:nvGraphicFramePr>
        <p:xfrm>
          <a:off x="2605552" y="3897649"/>
          <a:ext cx="3086100" cy="1920240"/>
        </p:xfrm>
        <a:graphic>
          <a:graphicData uri="http://schemas.openxmlformats.org/drawingml/2006/chart">
            <c:chart xmlns:c="http://schemas.openxmlformats.org/drawingml/2006/chart" xmlns:r="http://schemas.openxmlformats.org/officeDocument/2006/relationships" r:id="rId5"/>
          </a:graphicData>
        </a:graphic>
      </p:graphicFrame>
      <p:grpSp>
        <p:nvGrpSpPr>
          <p:cNvPr id="33" name="Group 32">
            <a:extLst>
              <a:ext uri="{FF2B5EF4-FFF2-40B4-BE49-F238E27FC236}">
                <a16:creationId xmlns:a16="http://schemas.microsoft.com/office/drawing/2014/main" id="{6B5719F8-F3FC-483C-B06B-F84135D0AD05}"/>
              </a:ext>
            </a:extLst>
          </p:cNvPr>
          <p:cNvGrpSpPr/>
          <p:nvPr/>
        </p:nvGrpSpPr>
        <p:grpSpPr>
          <a:xfrm>
            <a:off x="292861" y="2634711"/>
            <a:ext cx="2178023" cy="784830"/>
            <a:chOff x="6293866" y="1438189"/>
            <a:chExt cx="3242606" cy="1046439"/>
          </a:xfrm>
        </p:grpSpPr>
        <p:pic>
          <p:nvPicPr>
            <p:cNvPr id="34" name="Picture 33">
              <a:extLst>
                <a:ext uri="{FF2B5EF4-FFF2-40B4-BE49-F238E27FC236}">
                  <a16:creationId xmlns:a16="http://schemas.microsoft.com/office/drawing/2014/main" id="{378A7805-3F63-4482-823A-CC4164501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3866" y="1438189"/>
              <a:ext cx="682540" cy="548640"/>
            </a:xfrm>
            <a:prstGeom prst="rect">
              <a:avLst/>
            </a:prstGeom>
          </p:spPr>
        </p:pic>
        <p:sp>
          <p:nvSpPr>
            <p:cNvPr id="35" name="TextBox 34">
              <a:extLst>
                <a:ext uri="{FF2B5EF4-FFF2-40B4-BE49-F238E27FC236}">
                  <a16:creationId xmlns:a16="http://schemas.microsoft.com/office/drawing/2014/main" id="{3B2D9351-5047-4A3C-94A6-1A010910C68E}"/>
                </a:ext>
              </a:extLst>
            </p:cNvPr>
            <p:cNvSpPr txBox="1"/>
            <p:nvPr/>
          </p:nvSpPr>
          <p:spPr>
            <a:xfrm>
              <a:off x="7049079" y="1438189"/>
              <a:ext cx="2487393" cy="1046439"/>
            </a:xfrm>
            <a:prstGeom prst="rect">
              <a:avLst/>
            </a:prstGeom>
            <a:noFill/>
            <a:ln>
              <a:noFill/>
            </a:ln>
          </p:spPr>
          <p:txBody>
            <a:bodyPr wrap="square" rtlCol="0">
              <a:spAutoFit/>
            </a:bodyPr>
            <a:lstStyle/>
            <a:p>
              <a:r>
                <a:rPr lang="en-GB" sz="1500" dirty="0"/>
                <a:t>560 646 international arrivals</a:t>
              </a:r>
            </a:p>
          </p:txBody>
        </p:sp>
      </p:grpSp>
      <p:grpSp>
        <p:nvGrpSpPr>
          <p:cNvPr id="36" name="Group 35">
            <a:extLst>
              <a:ext uri="{FF2B5EF4-FFF2-40B4-BE49-F238E27FC236}">
                <a16:creationId xmlns:a16="http://schemas.microsoft.com/office/drawing/2014/main" id="{8A98852D-145D-4D5E-8D11-2655CF5C5B68}"/>
              </a:ext>
            </a:extLst>
          </p:cNvPr>
          <p:cNvGrpSpPr/>
          <p:nvPr/>
        </p:nvGrpSpPr>
        <p:grpSpPr>
          <a:xfrm>
            <a:off x="327760" y="4857769"/>
            <a:ext cx="2392988" cy="553998"/>
            <a:chOff x="6345822" y="1438189"/>
            <a:chExt cx="3190651" cy="738664"/>
          </a:xfrm>
        </p:grpSpPr>
        <p:pic>
          <p:nvPicPr>
            <p:cNvPr id="37" name="Picture 36">
              <a:extLst>
                <a:ext uri="{FF2B5EF4-FFF2-40B4-BE49-F238E27FC236}">
                  <a16:creationId xmlns:a16="http://schemas.microsoft.com/office/drawing/2014/main" id="{3E903FE8-A243-47B9-A8E9-BF109C9A08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5822" y="1438189"/>
              <a:ext cx="548640" cy="548640"/>
            </a:xfrm>
            <a:prstGeom prst="rect">
              <a:avLst/>
            </a:prstGeom>
          </p:spPr>
        </p:pic>
        <p:sp>
          <p:nvSpPr>
            <p:cNvPr id="38" name="TextBox 37">
              <a:extLst>
                <a:ext uri="{FF2B5EF4-FFF2-40B4-BE49-F238E27FC236}">
                  <a16:creationId xmlns:a16="http://schemas.microsoft.com/office/drawing/2014/main" id="{1B911F9D-90DF-4F9D-A407-5FC62C6849A0}"/>
                </a:ext>
              </a:extLst>
            </p:cNvPr>
            <p:cNvSpPr txBox="1"/>
            <p:nvPr/>
          </p:nvSpPr>
          <p:spPr>
            <a:xfrm>
              <a:off x="7010699" y="1438189"/>
              <a:ext cx="2525774" cy="738664"/>
            </a:xfrm>
            <a:prstGeom prst="rect">
              <a:avLst/>
            </a:prstGeom>
            <a:noFill/>
            <a:ln>
              <a:noFill/>
            </a:ln>
          </p:spPr>
          <p:txBody>
            <a:bodyPr wrap="square" rtlCol="0">
              <a:spAutoFit/>
            </a:bodyPr>
            <a:lstStyle/>
            <a:p>
              <a:r>
                <a:rPr lang="en-GB" sz="1500" dirty="0"/>
                <a:t>2 706 international arrivals</a:t>
              </a:r>
            </a:p>
          </p:txBody>
        </p:sp>
      </p:grpSp>
      <p:sp>
        <p:nvSpPr>
          <p:cNvPr id="45" name="Rectangle 44">
            <a:extLst>
              <a:ext uri="{FF2B5EF4-FFF2-40B4-BE49-F238E27FC236}">
                <a16:creationId xmlns:a16="http://schemas.microsoft.com/office/drawing/2014/main" id="{21EA965C-92B7-4AA8-9052-22BF17EEEFBB}"/>
              </a:ext>
            </a:extLst>
          </p:cNvPr>
          <p:cNvSpPr/>
          <p:nvPr/>
        </p:nvSpPr>
        <p:spPr>
          <a:xfrm>
            <a:off x="5733770" y="1285173"/>
            <a:ext cx="3220769" cy="5143500"/>
          </a:xfrm>
          <a:prstGeom prst="rect">
            <a:avLst/>
          </a:prstGeom>
          <a:solidFill>
            <a:srgbClr val="000308">
              <a:alpha val="80000"/>
            </a:srgbClr>
          </a:solidFill>
          <a:ln>
            <a:solidFill>
              <a:srgbClr val="00030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44" name="Chart 43">
            <a:extLst>
              <a:ext uri="{FF2B5EF4-FFF2-40B4-BE49-F238E27FC236}">
                <a16:creationId xmlns:a16="http://schemas.microsoft.com/office/drawing/2014/main" id="{1FEA0933-60AD-4B7F-9F7E-3E5BBC23C952}"/>
              </a:ext>
            </a:extLst>
          </p:cNvPr>
          <p:cNvGraphicFramePr/>
          <p:nvPr>
            <p:extLst/>
          </p:nvPr>
        </p:nvGraphicFramePr>
        <p:xfrm>
          <a:off x="5895157" y="2676728"/>
          <a:ext cx="3040667" cy="17145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3" name="Chart 42">
            <a:extLst>
              <a:ext uri="{FF2B5EF4-FFF2-40B4-BE49-F238E27FC236}">
                <a16:creationId xmlns:a16="http://schemas.microsoft.com/office/drawing/2014/main" id="{11F8FF52-493D-435D-B5F3-3EEFEC712473}"/>
              </a:ext>
            </a:extLst>
          </p:cNvPr>
          <p:cNvGraphicFramePr/>
          <p:nvPr>
            <p:extLst/>
          </p:nvPr>
        </p:nvGraphicFramePr>
        <p:xfrm>
          <a:off x="5954190" y="4542742"/>
          <a:ext cx="3033191" cy="1714500"/>
        </p:xfrm>
        <a:graphic>
          <a:graphicData uri="http://schemas.openxmlformats.org/drawingml/2006/chart">
            <c:chart xmlns:c="http://schemas.openxmlformats.org/drawingml/2006/chart" xmlns:r="http://schemas.openxmlformats.org/officeDocument/2006/relationships" r:id="rId9"/>
          </a:graphicData>
        </a:graphic>
      </p:graphicFrame>
      <p:pic>
        <p:nvPicPr>
          <p:cNvPr id="46" name="Picture 45">
            <a:extLst>
              <a:ext uri="{FF2B5EF4-FFF2-40B4-BE49-F238E27FC236}">
                <a16:creationId xmlns:a16="http://schemas.microsoft.com/office/drawing/2014/main" id="{50F5F8C0-7427-4A6B-B619-61E48EEBC376}"/>
              </a:ext>
            </a:extLst>
          </p:cNvPr>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6021605" y="1934514"/>
            <a:ext cx="498379" cy="528700"/>
          </a:xfrm>
          <a:prstGeom prst="rect">
            <a:avLst/>
          </a:prstGeom>
        </p:spPr>
      </p:pic>
      <p:sp>
        <p:nvSpPr>
          <p:cNvPr id="47" name="TextBox 46">
            <a:extLst>
              <a:ext uri="{FF2B5EF4-FFF2-40B4-BE49-F238E27FC236}">
                <a16:creationId xmlns:a16="http://schemas.microsoft.com/office/drawing/2014/main" id="{26324A75-B29E-4011-8F1F-45B564BFA1B9}"/>
              </a:ext>
            </a:extLst>
          </p:cNvPr>
          <p:cNvSpPr txBox="1"/>
          <p:nvPr/>
        </p:nvSpPr>
        <p:spPr>
          <a:xfrm>
            <a:off x="6024043" y="1280674"/>
            <a:ext cx="2143125" cy="380873"/>
          </a:xfrm>
          <a:prstGeom prst="rect">
            <a:avLst/>
          </a:prstGeom>
          <a:noFill/>
        </p:spPr>
        <p:txBody>
          <a:bodyPr wrap="square" rtlCol="0">
            <a:spAutoFit/>
          </a:bodyPr>
          <a:lstStyle/>
          <a:p>
            <a:r>
              <a:rPr lang="en-GB" sz="1875" dirty="0">
                <a:solidFill>
                  <a:schemeClr val="accent4">
                    <a:lumMod val="75000"/>
                  </a:schemeClr>
                </a:solidFill>
              </a:rPr>
              <a:t>KWAZULU-NATAL</a:t>
            </a:r>
          </a:p>
        </p:txBody>
      </p:sp>
      <p:sp>
        <p:nvSpPr>
          <p:cNvPr id="48" name="TextBox 47">
            <a:extLst>
              <a:ext uri="{FF2B5EF4-FFF2-40B4-BE49-F238E27FC236}">
                <a16:creationId xmlns:a16="http://schemas.microsoft.com/office/drawing/2014/main" id="{B10AB06A-5373-4A7B-AC36-72515EB627CC}"/>
              </a:ext>
            </a:extLst>
          </p:cNvPr>
          <p:cNvSpPr txBox="1"/>
          <p:nvPr/>
        </p:nvSpPr>
        <p:spPr>
          <a:xfrm>
            <a:off x="6596357" y="1919044"/>
            <a:ext cx="2400300" cy="553998"/>
          </a:xfrm>
          <a:prstGeom prst="rect">
            <a:avLst/>
          </a:prstGeom>
          <a:noFill/>
          <a:ln>
            <a:noFill/>
          </a:ln>
        </p:spPr>
        <p:txBody>
          <a:bodyPr wrap="square" rtlCol="0">
            <a:spAutoFit/>
          </a:bodyPr>
          <a:lstStyle/>
          <a:p>
            <a:r>
              <a:rPr lang="en-GB" sz="1500" dirty="0">
                <a:solidFill>
                  <a:schemeClr val="bg1"/>
                </a:solidFill>
              </a:rPr>
              <a:t>Average length of stay: 4 nights</a:t>
            </a:r>
          </a:p>
        </p:txBody>
      </p:sp>
      <p:sp>
        <p:nvSpPr>
          <p:cNvPr id="49" name="TextBox 48">
            <a:extLst>
              <a:ext uri="{FF2B5EF4-FFF2-40B4-BE49-F238E27FC236}">
                <a16:creationId xmlns:a16="http://schemas.microsoft.com/office/drawing/2014/main" id="{7ADC07A9-3C11-438E-8192-1DE1DA66F263}"/>
              </a:ext>
            </a:extLst>
          </p:cNvPr>
          <p:cNvSpPr txBox="1"/>
          <p:nvPr/>
        </p:nvSpPr>
        <p:spPr>
          <a:xfrm>
            <a:off x="6060578" y="1570623"/>
            <a:ext cx="129107" cy="323165"/>
          </a:xfrm>
          <a:prstGeom prst="rect">
            <a:avLst/>
          </a:prstGeom>
          <a:noFill/>
        </p:spPr>
        <p:txBody>
          <a:bodyPr wrap="square" rtlCol="0">
            <a:spAutoFit/>
          </a:bodyPr>
          <a:lstStyle/>
          <a:p>
            <a:r>
              <a:rPr lang="en-GB" sz="1500" b="1" dirty="0">
                <a:solidFill>
                  <a:schemeClr val="bg1"/>
                </a:solidFill>
                <a:latin typeface="Abadi" panose="020B0604020104020204" pitchFamily="34" charset="0"/>
              </a:rPr>
              <a:t>4</a:t>
            </a:r>
          </a:p>
        </p:txBody>
      </p:sp>
      <p:sp>
        <p:nvSpPr>
          <p:cNvPr id="26" name="Title 1">
            <a:extLst>
              <a:ext uri="{FF2B5EF4-FFF2-40B4-BE49-F238E27FC236}">
                <a16:creationId xmlns:a16="http://schemas.microsoft.com/office/drawing/2014/main" id="{ECDFDE42-451B-40ED-AC46-2D4415465EAF}"/>
              </a:ext>
            </a:extLst>
          </p:cNvPr>
          <p:cNvSpPr txBox="1">
            <a:spLocks/>
          </p:cNvSpPr>
          <p:nvPr/>
        </p:nvSpPr>
        <p:spPr>
          <a:xfrm>
            <a:off x="77931" y="13159"/>
            <a:ext cx="8988137" cy="146410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r>
              <a:rPr lang="en-US" sz="5400" dirty="0"/>
              <a:t>Progress</a:t>
            </a:r>
            <a:r>
              <a:rPr lang="en-US" sz="5300" dirty="0" smtClean="0"/>
              <a:t> (7)</a:t>
            </a:r>
            <a:r>
              <a:rPr lang="en-US" sz="4900" dirty="0" smtClean="0"/>
              <a:t/>
            </a:r>
            <a:br>
              <a:rPr lang="en-US" sz="4900" dirty="0" smtClean="0"/>
            </a:br>
            <a:r>
              <a:rPr lang="en-US" dirty="0" smtClean="0"/>
              <a:t>Development of the Indi Atlantic Route – An example of </a:t>
            </a:r>
            <a:r>
              <a:rPr lang="en-US" dirty="0"/>
              <a:t>NODE </a:t>
            </a:r>
            <a:r>
              <a:rPr lang="en-US" dirty="0" smtClean="0"/>
              <a:t>1- Durban to Port Edward Demand and Supply </a:t>
            </a:r>
            <a:endParaRPr lang="en-GB" dirty="0"/>
          </a:p>
        </p:txBody>
      </p:sp>
    </p:spTree>
    <p:extLst>
      <p:ext uri="{BB962C8B-B14F-4D97-AF65-F5344CB8AC3E}">
        <p14:creationId xmlns:p14="http://schemas.microsoft.com/office/powerpoint/2010/main" val="3852611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67225C3D-B891-4156-A4B7-2F4EA3DBAB28}"/>
              </a:ext>
            </a:extLst>
          </p:cNvPr>
          <p:cNvGraphicFramePr/>
          <p:nvPr>
            <p:extLst/>
          </p:nvPr>
        </p:nvGraphicFramePr>
        <p:xfrm>
          <a:off x="389157" y="3732467"/>
          <a:ext cx="4114800" cy="2057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4" name="Group 33">
            <a:extLst>
              <a:ext uri="{FF2B5EF4-FFF2-40B4-BE49-F238E27FC236}">
                <a16:creationId xmlns:a16="http://schemas.microsoft.com/office/drawing/2014/main" id="{B3FA644D-75DF-4AFE-8678-316E722A9A99}"/>
              </a:ext>
            </a:extLst>
          </p:cNvPr>
          <p:cNvGrpSpPr/>
          <p:nvPr/>
        </p:nvGrpSpPr>
        <p:grpSpPr>
          <a:xfrm>
            <a:off x="724067" y="2007990"/>
            <a:ext cx="3352466" cy="761747"/>
            <a:chOff x="825388" y="1587871"/>
            <a:chExt cx="4091068" cy="1015663"/>
          </a:xfrm>
        </p:grpSpPr>
        <p:pic>
          <p:nvPicPr>
            <p:cNvPr id="35" name="Picture 34">
              <a:extLst>
                <a:ext uri="{FF2B5EF4-FFF2-40B4-BE49-F238E27FC236}">
                  <a16:creationId xmlns:a16="http://schemas.microsoft.com/office/drawing/2014/main" id="{BEEE2EF6-FD29-4FBD-9DED-592E440BDD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88" y="1587871"/>
              <a:ext cx="776359" cy="1015663"/>
            </a:xfrm>
            <a:prstGeom prst="rect">
              <a:avLst/>
            </a:prstGeom>
          </p:spPr>
        </p:pic>
        <p:sp>
          <p:nvSpPr>
            <p:cNvPr id="36" name="TextBox 35">
              <a:extLst>
                <a:ext uri="{FF2B5EF4-FFF2-40B4-BE49-F238E27FC236}">
                  <a16:creationId xmlns:a16="http://schemas.microsoft.com/office/drawing/2014/main" id="{2F342035-9655-4AD6-918C-1F7CF1088B25}"/>
                </a:ext>
              </a:extLst>
            </p:cNvPr>
            <p:cNvSpPr txBox="1"/>
            <p:nvPr/>
          </p:nvSpPr>
          <p:spPr>
            <a:xfrm>
              <a:off x="1784069" y="1760352"/>
              <a:ext cx="3132387" cy="430887"/>
            </a:xfrm>
            <a:prstGeom prst="rect">
              <a:avLst/>
            </a:prstGeom>
            <a:noFill/>
            <a:ln>
              <a:noFill/>
            </a:ln>
          </p:spPr>
          <p:txBody>
            <a:bodyPr wrap="square" rtlCol="0" anchor="ctr">
              <a:spAutoFit/>
            </a:bodyPr>
            <a:lstStyle/>
            <a:p>
              <a:r>
                <a:rPr lang="en-GB" sz="1500" dirty="0"/>
                <a:t>R7 700 spend per trip</a:t>
              </a:r>
            </a:p>
          </p:txBody>
        </p:sp>
      </p:grpSp>
      <p:grpSp>
        <p:nvGrpSpPr>
          <p:cNvPr id="21" name="Group 20">
            <a:extLst>
              <a:ext uri="{FF2B5EF4-FFF2-40B4-BE49-F238E27FC236}">
                <a16:creationId xmlns:a16="http://schemas.microsoft.com/office/drawing/2014/main" id="{A4473B79-5220-43C1-B7B0-4456978B4D7B}"/>
              </a:ext>
            </a:extLst>
          </p:cNvPr>
          <p:cNvGrpSpPr/>
          <p:nvPr/>
        </p:nvGrpSpPr>
        <p:grpSpPr>
          <a:xfrm>
            <a:off x="691546" y="2846088"/>
            <a:ext cx="3478637" cy="682013"/>
            <a:chOff x="289152" y="4668010"/>
            <a:chExt cx="4638183" cy="909350"/>
          </a:xfrm>
        </p:grpSpPr>
        <p:grpSp>
          <p:nvGrpSpPr>
            <p:cNvPr id="13" name="Group 12">
              <a:extLst>
                <a:ext uri="{FF2B5EF4-FFF2-40B4-BE49-F238E27FC236}">
                  <a16:creationId xmlns:a16="http://schemas.microsoft.com/office/drawing/2014/main" id="{914B70F3-63F8-4032-86D4-C7DDCF3A8918}"/>
                </a:ext>
              </a:extLst>
            </p:cNvPr>
            <p:cNvGrpSpPr/>
            <p:nvPr/>
          </p:nvGrpSpPr>
          <p:grpSpPr>
            <a:xfrm>
              <a:off x="289152" y="4668010"/>
              <a:ext cx="887089" cy="893962"/>
              <a:chOff x="439004" y="4919447"/>
              <a:chExt cx="1108404" cy="1108403"/>
            </a:xfrm>
          </p:grpSpPr>
          <p:pic>
            <p:nvPicPr>
              <p:cNvPr id="29" name="Picture 28">
                <a:extLst>
                  <a:ext uri="{FF2B5EF4-FFF2-40B4-BE49-F238E27FC236}">
                    <a16:creationId xmlns:a16="http://schemas.microsoft.com/office/drawing/2014/main" id="{2B7CFE10-C7B1-431B-A85E-2E6486BBB6E0}"/>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39004" y="4919447"/>
                <a:ext cx="1108404" cy="1108403"/>
              </a:xfrm>
              <a:prstGeom prst="rect">
                <a:avLst/>
              </a:prstGeom>
            </p:spPr>
          </p:pic>
          <p:sp>
            <p:nvSpPr>
              <p:cNvPr id="32" name="TextBox 31">
                <a:extLst>
                  <a:ext uri="{FF2B5EF4-FFF2-40B4-BE49-F238E27FC236}">
                    <a16:creationId xmlns:a16="http://schemas.microsoft.com/office/drawing/2014/main" id="{0ADBC434-3D70-447F-BF1C-DFE6E51E4C36}"/>
                  </a:ext>
                </a:extLst>
              </p:cNvPr>
              <p:cNvSpPr txBox="1"/>
              <p:nvPr/>
            </p:nvSpPr>
            <p:spPr>
              <a:xfrm>
                <a:off x="439004" y="5036121"/>
                <a:ext cx="967347" cy="534246"/>
              </a:xfrm>
              <a:prstGeom prst="rect">
                <a:avLst/>
              </a:prstGeom>
              <a:noFill/>
            </p:spPr>
            <p:txBody>
              <a:bodyPr wrap="square" rtlCol="0">
                <a:spAutoFit/>
              </a:bodyPr>
              <a:lstStyle/>
              <a:p>
                <a:r>
                  <a:rPr lang="en-GB" sz="1500" b="1" dirty="0">
                    <a:latin typeface="Abadi" panose="020B0604020104020204" pitchFamily="34" charset="0"/>
                  </a:rPr>
                  <a:t>10</a:t>
                </a:r>
              </a:p>
            </p:txBody>
          </p:sp>
        </p:grpSp>
        <p:sp>
          <p:nvSpPr>
            <p:cNvPr id="37" name="TextBox 36">
              <a:extLst>
                <a:ext uri="{FF2B5EF4-FFF2-40B4-BE49-F238E27FC236}">
                  <a16:creationId xmlns:a16="http://schemas.microsoft.com/office/drawing/2014/main" id="{4D74554A-4C92-472A-82DF-64B76974E700}"/>
                </a:ext>
              </a:extLst>
            </p:cNvPr>
            <p:cNvSpPr txBox="1"/>
            <p:nvPr/>
          </p:nvSpPr>
          <p:spPr>
            <a:xfrm>
              <a:off x="1582895" y="4838697"/>
              <a:ext cx="3344440" cy="738663"/>
            </a:xfrm>
            <a:prstGeom prst="rect">
              <a:avLst/>
            </a:prstGeom>
            <a:noFill/>
            <a:ln>
              <a:noFill/>
            </a:ln>
          </p:spPr>
          <p:txBody>
            <a:bodyPr wrap="square" rtlCol="0" anchor="ctr">
              <a:spAutoFit/>
            </a:bodyPr>
            <a:lstStyle/>
            <a:p>
              <a:r>
                <a:rPr lang="en-GB" sz="1500" dirty="0"/>
                <a:t>Average length of stay: 10 days</a:t>
              </a:r>
            </a:p>
          </p:txBody>
        </p:sp>
      </p:grpSp>
      <p:graphicFrame>
        <p:nvGraphicFramePr>
          <p:cNvPr id="38" name="Chart 37">
            <a:extLst>
              <a:ext uri="{FF2B5EF4-FFF2-40B4-BE49-F238E27FC236}">
                <a16:creationId xmlns:a16="http://schemas.microsoft.com/office/drawing/2014/main" id="{7F62C683-7D28-4A2B-B3C0-10AEF0DBC303}"/>
              </a:ext>
            </a:extLst>
          </p:cNvPr>
          <p:cNvGraphicFramePr/>
          <p:nvPr>
            <p:extLst/>
          </p:nvPr>
        </p:nvGraphicFramePr>
        <p:xfrm>
          <a:off x="4913893" y="1567779"/>
          <a:ext cx="4114800" cy="2057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Chart 38">
            <a:extLst>
              <a:ext uri="{FF2B5EF4-FFF2-40B4-BE49-F238E27FC236}">
                <a16:creationId xmlns:a16="http://schemas.microsoft.com/office/drawing/2014/main" id="{46E5C4AE-8A1F-4622-9B52-F209FE1F3AD5}"/>
              </a:ext>
            </a:extLst>
          </p:cNvPr>
          <p:cNvGraphicFramePr/>
          <p:nvPr>
            <p:extLst/>
          </p:nvPr>
        </p:nvGraphicFramePr>
        <p:xfrm>
          <a:off x="4913893" y="3732467"/>
          <a:ext cx="4114800" cy="2057400"/>
        </p:xfrm>
        <a:graphic>
          <a:graphicData uri="http://schemas.openxmlformats.org/drawingml/2006/chart">
            <c:chart xmlns:c="http://schemas.openxmlformats.org/drawingml/2006/chart" xmlns:r="http://schemas.openxmlformats.org/officeDocument/2006/relationships" r:id="rId7"/>
          </a:graphicData>
        </a:graphic>
      </p:graphicFrame>
      <p:sp>
        <p:nvSpPr>
          <p:cNvPr id="40" name="TextBox 39">
            <a:extLst>
              <a:ext uri="{FF2B5EF4-FFF2-40B4-BE49-F238E27FC236}">
                <a16:creationId xmlns:a16="http://schemas.microsoft.com/office/drawing/2014/main" id="{A536E9ED-762F-41B1-87BF-4D8C262CC1AD}"/>
              </a:ext>
            </a:extLst>
          </p:cNvPr>
          <p:cNvSpPr txBox="1"/>
          <p:nvPr/>
        </p:nvSpPr>
        <p:spPr>
          <a:xfrm>
            <a:off x="0" y="5780045"/>
            <a:ext cx="2400300" cy="207749"/>
          </a:xfrm>
          <a:prstGeom prst="rect">
            <a:avLst/>
          </a:prstGeom>
          <a:noFill/>
        </p:spPr>
        <p:txBody>
          <a:bodyPr wrap="square" rtlCol="0">
            <a:spAutoFit/>
          </a:bodyPr>
          <a:lstStyle/>
          <a:p>
            <a:r>
              <a:rPr lang="da-DK" sz="750" dirty="0"/>
              <a:t>Source: StatsSA, 2017; SAT,2018; TKZN 2017</a:t>
            </a:r>
            <a:endParaRPr lang="en-GB" sz="750" dirty="0"/>
          </a:p>
        </p:txBody>
      </p:sp>
      <p:sp>
        <p:nvSpPr>
          <p:cNvPr id="3" name="Rectangle 2"/>
          <p:cNvSpPr/>
          <p:nvPr/>
        </p:nvSpPr>
        <p:spPr>
          <a:xfrm>
            <a:off x="173071" y="107969"/>
            <a:ext cx="8906145" cy="2046714"/>
          </a:xfrm>
          <a:prstGeom prst="rect">
            <a:avLst/>
          </a:prstGeom>
        </p:spPr>
        <p:txBody>
          <a:bodyPr wrap="square">
            <a:spAutoFit/>
          </a:bodyPr>
          <a:lstStyle/>
          <a:p>
            <a:r>
              <a:rPr lang="en-US" sz="4400" b="1" dirty="0">
                <a:solidFill>
                  <a:schemeClr val="accent2"/>
                </a:solidFill>
                <a:latin typeface="Gill Sans MT" panose="020B0502020104020203" pitchFamily="34" charset="0"/>
              </a:rPr>
              <a:t>Progress</a:t>
            </a:r>
            <a:r>
              <a:rPr lang="en-US" sz="4400" b="1" dirty="0" smtClean="0">
                <a:solidFill>
                  <a:schemeClr val="accent2"/>
                </a:solidFill>
                <a:latin typeface="Gill Sans MT" panose="020B0502020104020203" pitchFamily="34" charset="0"/>
              </a:rPr>
              <a:t> (8)</a:t>
            </a:r>
            <a:r>
              <a:rPr lang="en-US" sz="4000" dirty="0" smtClean="0">
                <a:solidFill>
                  <a:schemeClr val="accent2"/>
                </a:solidFill>
                <a:latin typeface="Gill Sans MT" panose="020B0502020104020203" pitchFamily="34" charset="0"/>
              </a:rPr>
              <a:t/>
            </a:r>
            <a:br>
              <a:rPr lang="en-US" sz="4000" dirty="0" smtClean="0">
                <a:solidFill>
                  <a:schemeClr val="accent2"/>
                </a:solidFill>
                <a:latin typeface="Gill Sans MT" panose="020B0502020104020203" pitchFamily="34" charset="0"/>
              </a:rPr>
            </a:br>
            <a:r>
              <a:rPr lang="en-US" sz="2600" b="1" dirty="0">
                <a:solidFill>
                  <a:schemeClr val="accent2"/>
                </a:solidFill>
                <a:latin typeface="Gill Sans MT" panose="020B0502020104020203" pitchFamily="34" charset="0"/>
                <a:ea typeface="+mj-ea"/>
                <a:cs typeface="+mj-cs"/>
              </a:rPr>
              <a:t>Development</a:t>
            </a:r>
            <a:r>
              <a:rPr lang="en-US" sz="2600" b="1" dirty="0" smtClean="0">
                <a:solidFill>
                  <a:schemeClr val="accent2"/>
                </a:solidFill>
                <a:latin typeface="Gill Sans MT" panose="020B0502020104020203" pitchFamily="34" charset="0"/>
              </a:rPr>
              <a:t> of  the Indi Atlantic Route – An example of NODE 1- Durban to Port Edward Demand and Supply </a:t>
            </a:r>
          </a:p>
          <a:p>
            <a:r>
              <a:rPr lang="en-US" sz="2600" b="1" dirty="0" smtClean="0">
                <a:solidFill>
                  <a:schemeClr val="accent2"/>
                </a:solidFill>
                <a:latin typeface="Gill Sans MT" panose="020B0502020104020203" pitchFamily="34" charset="0"/>
              </a:rPr>
              <a:t>International Demand</a:t>
            </a:r>
            <a:endParaRPr lang="en-GB" sz="2600" b="1" dirty="0">
              <a:solidFill>
                <a:schemeClr val="accent2"/>
              </a:solidFill>
              <a:latin typeface="Gill Sans MT" panose="020B0502020104020203" pitchFamily="34" charset="0"/>
            </a:endParaRPr>
          </a:p>
        </p:txBody>
      </p:sp>
    </p:spTree>
    <p:extLst>
      <p:ext uri="{BB962C8B-B14F-4D97-AF65-F5344CB8AC3E}">
        <p14:creationId xmlns:p14="http://schemas.microsoft.com/office/powerpoint/2010/main" val="38567118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17F20-59E1-4BA2-9E30-033191BDFFAF}"/>
              </a:ext>
            </a:extLst>
          </p:cNvPr>
          <p:cNvSpPr>
            <a:spLocks noGrp="1"/>
          </p:cNvSpPr>
          <p:nvPr>
            <p:ph type="title"/>
          </p:nvPr>
        </p:nvSpPr>
        <p:spPr>
          <a:xfrm>
            <a:off x="0" y="443061"/>
            <a:ext cx="9144000" cy="547850"/>
          </a:xfrm>
          <a:solidFill>
            <a:schemeClr val="bg1">
              <a:alpha val="50000"/>
            </a:schemeClr>
          </a:solidFill>
          <a:ln>
            <a:solidFill>
              <a:schemeClr val="bg1">
                <a:alpha val="50000"/>
              </a:schemeClr>
            </a:solidFill>
          </a:ln>
        </p:spPr>
        <p:txBody>
          <a:bodyPr>
            <a:normAutofit fontScale="90000"/>
          </a:bodyPr>
          <a:lstStyle/>
          <a:p>
            <a:r>
              <a:rPr lang="en-US" sz="4400" dirty="0" smtClean="0"/>
              <a:t/>
            </a:r>
            <a:br>
              <a:rPr lang="en-US" sz="4400" dirty="0" smtClean="0"/>
            </a:br>
            <a:r>
              <a:rPr lang="en-US" sz="4900" dirty="0"/>
              <a:t>Progress</a:t>
            </a:r>
            <a:r>
              <a:rPr lang="en-US" sz="4900" dirty="0" smtClean="0"/>
              <a:t> (9)</a:t>
            </a:r>
            <a:r>
              <a:rPr lang="en-US" sz="4400" dirty="0"/>
              <a:t/>
            </a:r>
            <a:br>
              <a:rPr lang="en-US" sz="4400" dirty="0"/>
            </a:br>
            <a:r>
              <a:rPr lang="en-US" sz="2900" dirty="0"/>
              <a:t>Development of  the Indi Atlantic Route – An example of NODE 1- Durban to Port Edward Demand and Supply </a:t>
            </a:r>
            <a:br>
              <a:rPr lang="en-US" sz="2900" dirty="0"/>
            </a:br>
            <a:endParaRPr lang="en-GB" sz="2900" dirty="0"/>
          </a:p>
        </p:txBody>
      </p:sp>
      <p:sp>
        <p:nvSpPr>
          <p:cNvPr id="4" name="Content Placeholder 2">
            <a:extLst>
              <a:ext uri="{FF2B5EF4-FFF2-40B4-BE49-F238E27FC236}">
                <a16:creationId xmlns:a16="http://schemas.microsoft.com/office/drawing/2014/main" id="{CACA4AC6-2515-4EE6-A7C6-D8E7E49EC3D0}"/>
              </a:ext>
            </a:extLst>
          </p:cNvPr>
          <p:cNvSpPr txBox="1">
            <a:spLocks/>
          </p:cNvSpPr>
          <p:nvPr/>
        </p:nvSpPr>
        <p:spPr>
          <a:xfrm>
            <a:off x="87087" y="1671178"/>
            <a:ext cx="1678213" cy="420605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solidFill>
                  <a:schemeClr val="accent4">
                    <a:lumMod val="75000"/>
                  </a:schemeClr>
                </a:solidFill>
                <a:latin typeface="+mj-lt"/>
              </a:rPr>
              <a:t>SOUTHERN EXPLORER ROUTE</a:t>
            </a:r>
          </a:p>
          <a:p>
            <a:pPr marL="130969" indent="-127397" algn="just">
              <a:lnSpc>
                <a:spcPct val="110000"/>
              </a:lnSpc>
            </a:pPr>
            <a:r>
              <a:rPr lang="en-US" sz="1200" dirty="0"/>
              <a:t>The Southern Explorer Route is located on the N2 and stems </a:t>
            </a:r>
            <a:r>
              <a:rPr lang="en-GB" sz="1200" dirty="0"/>
              <a:t>from Scottburgh to Port Edward and continues inland (for approximately 75 km) towards Harding.</a:t>
            </a:r>
          </a:p>
          <a:p>
            <a:pPr marL="130969" indent="-127397" algn="just">
              <a:lnSpc>
                <a:spcPct val="110000"/>
              </a:lnSpc>
            </a:pPr>
            <a:r>
              <a:rPr lang="en-GB" sz="1200" dirty="0"/>
              <a:t>It is located across Umdoni, </a:t>
            </a:r>
            <a:r>
              <a:rPr lang="en-GB" sz="1200" dirty="0" err="1"/>
              <a:t>Umzumbee</a:t>
            </a:r>
            <a:r>
              <a:rPr lang="en-GB" sz="1200" dirty="0"/>
              <a:t>, Ray Nkonyeni and </a:t>
            </a:r>
            <a:r>
              <a:rPr lang="en-GB" sz="1200" dirty="0" err="1"/>
              <a:t>Umuziwabentu</a:t>
            </a:r>
            <a:r>
              <a:rPr lang="en-GB" sz="1200" dirty="0"/>
              <a:t> local municipalities. </a:t>
            </a:r>
          </a:p>
        </p:txBody>
      </p:sp>
      <p:pic>
        <p:nvPicPr>
          <p:cNvPr id="5" name="Picture 4" descr="kzn_scoast">
            <a:extLst>
              <a:ext uri="{FF2B5EF4-FFF2-40B4-BE49-F238E27FC236}">
                <a16:creationId xmlns:a16="http://schemas.microsoft.com/office/drawing/2014/main" id="{11CEAB25-F119-4837-A596-E76E3852CD9C}"/>
              </a:ext>
            </a:extLst>
          </p:cNvPr>
          <p:cNvPicPr>
            <a:picLocks noChangeAspect="1"/>
          </p:cNvPicPr>
          <p:nvPr/>
        </p:nvPicPr>
        <p:blipFill rotWithShape="1">
          <a:blip r:embed="rId2">
            <a:extLst>
              <a:ext uri="{28A0092B-C50C-407E-A947-70E740481C1C}">
                <a14:useLocalDpi xmlns:a14="http://schemas.microsoft.com/office/drawing/2010/main" val="0"/>
              </a:ext>
            </a:extLst>
          </a:blip>
          <a:srcRect l="1557" t="2019" r="1133" b="1343"/>
          <a:stretch/>
        </p:blipFill>
        <p:spPr bwMode="auto">
          <a:xfrm>
            <a:off x="1941675" y="1521952"/>
            <a:ext cx="2902079" cy="4315306"/>
          </a:xfrm>
          <a:prstGeom prst="rect">
            <a:avLst/>
          </a:prstGeom>
          <a:noFill/>
          <a:ln w="317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graphicFrame>
        <p:nvGraphicFramePr>
          <p:cNvPr id="6" name="Table 5">
            <a:extLst>
              <a:ext uri="{FF2B5EF4-FFF2-40B4-BE49-F238E27FC236}">
                <a16:creationId xmlns:a16="http://schemas.microsoft.com/office/drawing/2014/main" id="{3FAD4C8B-2625-4ED6-BDAF-9895928C7120}"/>
              </a:ext>
            </a:extLst>
          </p:cNvPr>
          <p:cNvGraphicFramePr>
            <a:graphicFrameLocks noGrp="1"/>
          </p:cNvGraphicFramePr>
          <p:nvPr>
            <p:extLst>
              <p:ext uri="{D42A27DB-BD31-4B8C-83A1-F6EECF244321}">
                <p14:modId xmlns:p14="http://schemas.microsoft.com/office/powerpoint/2010/main" val="391505888"/>
              </p:ext>
            </p:extLst>
          </p:nvPr>
        </p:nvGraphicFramePr>
        <p:xfrm>
          <a:off x="5020129" y="1507204"/>
          <a:ext cx="3971471" cy="5022851"/>
        </p:xfrm>
        <a:graphic>
          <a:graphicData uri="http://schemas.openxmlformats.org/drawingml/2006/table">
            <a:tbl>
              <a:tblPr firstRow="1" bandRow="1">
                <a:tableStyleId>{C4B1156A-380E-4F78-BDF5-A606A8083BF9}</a:tableStyleId>
              </a:tblPr>
              <a:tblGrid>
                <a:gridCol w="912054">
                  <a:extLst>
                    <a:ext uri="{9D8B030D-6E8A-4147-A177-3AD203B41FA5}">
                      <a16:colId xmlns:a16="http://schemas.microsoft.com/office/drawing/2014/main" val="721963246"/>
                    </a:ext>
                  </a:extLst>
                </a:gridCol>
                <a:gridCol w="3059417">
                  <a:extLst>
                    <a:ext uri="{9D8B030D-6E8A-4147-A177-3AD203B41FA5}">
                      <a16:colId xmlns:a16="http://schemas.microsoft.com/office/drawing/2014/main" val="393276719"/>
                    </a:ext>
                  </a:extLst>
                </a:gridCol>
              </a:tblGrid>
              <a:tr h="342424">
                <a:tc>
                  <a:txBody>
                    <a:bodyPr/>
                    <a:lstStyle/>
                    <a:p>
                      <a:pPr marL="0" marR="0" algn="just">
                        <a:lnSpc>
                          <a:spcPct val="107000"/>
                        </a:lnSpc>
                        <a:spcBef>
                          <a:spcPts val="0"/>
                        </a:spcBef>
                        <a:spcAft>
                          <a:spcPts val="0"/>
                        </a:spcAft>
                      </a:pPr>
                      <a:r>
                        <a:rPr lang="en-GB" sz="1100" b="0">
                          <a:effectLst/>
                        </a:rPr>
                        <a:t>Ownership</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GB" sz="1100" b="0" dirty="0">
                          <a:effectLst/>
                        </a:rPr>
                        <a:t>The </a:t>
                      </a:r>
                      <a:r>
                        <a:rPr lang="en-GB" sz="1100" b="0" dirty="0" err="1">
                          <a:effectLst/>
                        </a:rPr>
                        <a:t>Ugu</a:t>
                      </a:r>
                      <a:r>
                        <a:rPr lang="en-GB" sz="1100" b="0" dirty="0">
                          <a:effectLst/>
                        </a:rPr>
                        <a:t> District Municipality owns </a:t>
                      </a:r>
                      <a:r>
                        <a:rPr lang="en-GB" sz="1100" b="0" dirty="0" err="1">
                          <a:effectLst/>
                        </a:rPr>
                        <a:t>Ugu</a:t>
                      </a:r>
                      <a:r>
                        <a:rPr lang="en-GB" sz="1100" b="0" dirty="0">
                          <a:effectLst/>
                        </a:rPr>
                        <a:t> South Coast Tourism (Pty) Ltd.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635209360"/>
                  </a:ext>
                </a:extLst>
              </a:tr>
              <a:tr h="1540907">
                <a:tc>
                  <a:txBody>
                    <a:bodyPr/>
                    <a:lstStyle/>
                    <a:p>
                      <a:pPr marL="0" marR="0" algn="just">
                        <a:lnSpc>
                          <a:spcPct val="107000"/>
                        </a:lnSpc>
                        <a:spcBef>
                          <a:spcPts val="0"/>
                        </a:spcBef>
                        <a:spcAft>
                          <a:spcPts val="0"/>
                        </a:spcAft>
                      </a:pPr>
                      <a:r>
                        <a:rPr lang="en-GB" sz="1100" dirty="0">
                          <a:effectLst/>
                        </a:rPr>
                        <a:t>Management structure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GB" sz="1100" dirty="0">
                          <a:effectLst/>
                        </a:rPr>
                        <a:t>Strategic direction is provided by the board of directors appointed by the </a:t>
                      </a:r>
                      <a:r>
                        <a:rPr lang="en-GB" sz="1100" dirty="0" err="1">
                          <a:effectLst/>
                        </a:rPr>
                        <a:t>Ugu</a:t>
                      </a:r>
                      <a:r>
                        <a:rPr lang="en-GB" sz="1100" dirty="0">
                          <a:effectLst/>
                        </a:rPr>
                        <a:t> District Municipality. The board members consist of public and private sector professionals. </a:t>
                      </a:r>
                    </a:p>
                    <a:p>
                      <a:pPr marL="0" marR="0" algn="just">
                        <a:lnSpc>
                          <a:spcPct val="107000"/>
                        </a:lnSpc>
                        <a:spcBef>
                          <a:spcPts val="0"/>
                        </a:spcBef>
                        <a:spcAft>
                          <a:spcPts val="0"/>
                        </a:spcAft>
                      </a:pPr>
                      <a:r>
                        <a:rPr lang="en-GB" sz="1100" dirty="0">
                          <a:effectLst/>
                        </a:rPr>
                        <a:t>Municipal managers from six local municipalities and a senior official from </a:t>
                      </a:r>
                      <a:r>
                        <a:rPr lang="en-GB" sz="1100" dirty="0" err="1">
                          <a:effectLst/>
                        </a:rPr>
                        <a:t>Ugu</a:t>
                      </a:r>
                      <a:r>
                        <a:rPr lang="en-GB" sz="1100" dirty="0">
                          <a:effectLst/>
                        </a:rPr>
                        <a:t> District Municipality are members of the board of directors. The CEO is responsible for implementing strategic issues while also managing the operations of the company.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446512031"/>
                  </a:ext>
                </a:extLst>
              </a:tr>
              <a:tr h="342424">
                <a:tc>
                  <a:txBody>
                    <a:bodyPr/>
                    <a:lstStyle/>
                    <a:p>
                      <a:pPr marL="0" marR="0" algn="just">
                        <a:lnSpc>
                          <a:spcPct val="107000"/>
                        </a:lnSpc>
                        <a:spcBef>
                          <a:spcPts val="0"/>
                        </a:spcBef>
                        <a:spcAft>
                          <a:spcPts val="0"/>
                        </a:spcAft>
                      </a:pPr>
                      <a:r>
                        <a:rPr lang="en-GB" sz="1100">
                          <a:effectLst/>
                        </a:rPr>
                        <a:t>Membership status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GB" sz="1100" dirty="0">
                          <a:effectLst/>
                        </a:rPr>
                        <a:t>500+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512572989"/>
                  </a:ext>
                </a:extLst>
              </a:tr>
              <a:tr h="342424">
                <a:tc>
                  <a:txBody>
                    <a:bodyPr/>
                    <a:lstStyle/>
                    <a:p>
                      <a:pPr marL="0" marR="0" algn="just">
                        <a:lnSpc>
                          <a:spcPct val="107000"/>
                        </a:lnSpc>
                        <a:spcBef>
                          <a:spcPts val="0"/>
                        </a:spcBef>
                        <a:spcAft>
                          <a:spcPts val="0"/>
                        </a:spcAft>
                      </a:pPr>
                      <a:r>
                        <a:rPr lang="en-GB" sz="1100">
                          <a:effectLst/>
                        </a:rPr>
                        <a:t>Membership database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GB" sz="1100">
                          <a:effectLst/>
                        </a:rPr>
                        <a:t>Ugu South Coast Tourism hosts a database.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700630224"/>
                  </a:ext>
                </a:extLst>
              </a:tr>
              <a:tr h="342424">
                <a:tc>
                  <a:txBody>
                    <a:bodyPr/>
                    <a:lstStyle/>
                    <a:p>
                      <a:pPr marL="0" marR="0" algn="just">
                        <a:lnSpc>
                          <a:spcPct val="107000"/>
                        </a:lnSpc>
                        <a:spcBef>
                          <a:spcPts val="0"/>
                        </a:spcBef>
                        <a:spcAft>
                          <a:spcPts val="0"/>
                        </a:spcAft>
                      </a:pPr>
                      <a:r>
                        <a:rPr lang="en-GB" sz="1100">
                          <a:effectLst/>
                        </a:rPr>
                        <a:t>Membership fees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GB" sz="1100">
                          <a:effectLst/>
                        </a:rPr>
                        <a:t>Ugu SCT fees are R570 per annum.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407550625"/>
                  </a:ext>
                </a:extLst>
              </a:tr>
              <a:tr h="171212">
                <a:tc>
                  <a:txBody>
                    <a:bodyPr/>
                    <a:lstStyle/>
                    <a:p>
                      <a:pPr marL="0" marR="0" algn="just">
                        <a:lnSpc>
                          <a:spcPct val="107000"/>
                        </a:lnSpc>
                        <a:spcBef>
                          <a:spcPts val="0"/>
                        </a:spcBef>
                        <a:spcAft>
                          <a:spcPts val="0"/>
                        </a:spcAft>
                      </a:pPr>
                      <a:r>
                        <a:rPr lang="en-GB" sz="1100">
                          <a:effectLst/>
                        </a:rPr>
                        <a:t>Route status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GB" sz="1100">
                          <a:effectLst/>
                        </a:rPr>
                        <a:t>Active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971650187"/>
                  </a:ext>
                </a:extLst>
              </a:tr>
              <a:tr h="1712119">
                <a:tc>
                  <a:txBody>
                    <a:bodyPr/>
                    <a:lstStyle/>
                    <a:p>
                      <a:pPr marL="0" marR="0" algn="just">
                        <a:lnSpc>
                          <a:spcPct val="107000"/>
                        </a:lnSpc>
                        <a:spcBef>
                          <a:spcPts val="0"/>
                        </a:spcBef>
                        <a:spcAft>
                          <a:spcPts val="0"/>
                        </a:spcAft>
                      </a:pPr>
                      <a:r>
                        <a:rPr lang="en-GB" sz="1100">
                          <a:effectLst/>
                        </a:rPr>
                        <a:t>Route marketing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114300" marR="0" lvl="0" indent="-114300" algn="just">
                        <a:lnSpc>
                          <a:spcPct val="107000"/>
                        </a:lnSpc>
                        <a:spcBef>
                          <a:spcPts val="0"/>
                        </a:spcBef>
                        <a:spcAft>
                          <a:spcPts val="0"/>
                        </a:spcAft>
                        <a:buFont typeface="Symbol" panose="05050102010706020507" pitchFamily="18" charset="2"/>
                        <a:buChar char=""/>
                      </a:pPr>
                      <a:r>
                        <a:rPr lang="en-GB" sz="1100" dirty="0">
                          <a:effectLst/>
                        </a:rPr>
                        <a:t>The route is well-marketed with a strong online and local presence. </a:t>
                      </a:r>
                    </a:p>
                    <a:p>
                      <a:pPr marL="114300" marR="0" lvl="0" indent="-114300" algn="just">
                        <a:lnSpc>
                          <a:spcPct val="107000"/>
                        </a:lnSpc>
                        <a:spcBef>
                          <a:spcPts val="0"/>
                        </a:spcBef>
                        <a:spcAft>
                          <a:spcPts val="0"/>
                        </a:spcAft>
                        <a:buFont typeface="Symbol" panose="05050102010706020507" pitchFamily="18" charset="2"/>
                        <a:buChar char=""/>
                      </a:pPr>
                      <a:r>
                        <a:rPr lang="en-GB" sz="1100" dirty="0">
                          <a:effectLst/>
                        </a:rPr>
                        <a:t>An informative website is sustained and a magazine is published to market local businesses.</a:t>
                      </a:r>
                    </a:p>
                    <a:p>
                      <a:pPr marL="114300" marR="0" lvl="0" indent="-114300" algn="just">
                        <a:lnSpc>
                          <a:spcPct val="107000"/>
                        </a:lnSpc>
                        <a:spcBef>
                          <a:spcPts val="0"/>
                        </a:spcBef>
                        <a:spcAft>
                          <a:spcPts val="0"/>
                        </a:spcAft>
                        <a:buFont typeface="Symbol" panose="05050102010706020507" pitchFamily="18" charset="2"/>
                        <a:buChar char=""/>
                      </a:pPr>
                      <a:r>
                        <a:rPr lang="en-GB" sz="1100" dirty="0">
                          <a:effectLst/>
                        </a:rPr>
                        <a:t>The route has well-maintained information offices and helpful guides.  </a:t>
                      </a:r>
                    </a:p>
                    <a:p>
                      <a:pPr marL="114300" marR="0" lvl="0" indent="-114300" algn="just">
                        <a:lnSpc>
                          <a:spcPct val="107000"/>
                        </a:lnSpc>
                        <a:spcBef>
                          <a:spcPts val="0"/>
                        </a:spcBef>
                        <a:spcAft>
                          <a:spcPts val="0"/>
                        </a:spcAft>
                        <a:buFont typeface="Symbol" panose="05050102010706020507" pitchFamily="18" charset="2"/>
                        <a:buChar char=""/>
                      </a:pPr>
                      <a:r>
                        <a:rPr lang="en-GB" sz="1100" dirty="0">
                          <a:effectLst/>
                        </a:rPr>
                        <a:t>Proactive measures are taken in planning and delivering signage and information boards.</a:t>
                      </a:r>
                    </a:p>
                    <a:p>
                      <a:pPr marL="114300" marR="0" lvl="0" indent="-114300" algn="just">
                        <a:lnSpc>
                          <a:spcPct val="107000"/>
                        </a:lnSpc>
                        <a:spcBef>
                          <a:spcPts val="0"/>
                        </a:spcBef>
                        <a:spcAft>
                          <a:spcPts val="0"/>
                        </a:spcAft>
                        <a:buFont typeface="Symbol" panose="05050102010706020507" pitchFamily="18" charset="2"/>
                        <a:buChar char=""/>
                      </a:pPr>
                      <a:r>
                        <a:rPr lang="en-GB" sz="1100" dirty="0">
                          <a:effectLst/>
                        </a:rPr>
                        <a:t>The existing number of events are expanding their range of influence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646846826"/>
                  </a:ext>
                </a:extLst>
              </a:tr>
            </a:tbl>
          </a:graphicData>
        </a:graphic>
      </p:graphicFrame>
    </p:spTree>
    <p:extLst>
      <p:ext uri="{BB962C8B-B14F-4D97-AF65-F5344CB8AC3E}">
        <p14:creationId xmlns:p14="http://schemas.microsoft.com/office/powerpoint/2010/main" val="35677220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E756E7-9878-4C21-94BC-D5FA42AD26DF}"/>
              </a:ext>
            </a:extLst>
          </p:cNvPr>
          <p:cNvPicPr>
            <a:picLocks noChangeAspect="1"/>
          </p:cNvPicPr>
          <p:nvPr/>
        </p:nvPicPr>
        <p:blipFill rotWithShape="1">
          <a:blip r:embed="rId2">
            <a:extLst>
              <a:ext uri="{28A0092B-C50C-407E-A947-70E740481C1C}">
                <a14:useLocalDpi xmlns:a14="http://schemas.microsoft.com/office/drawing/2010/main" val="0"/>
              </a:ext>
            </a:extLst>
          </a:blip>
          <a:srcRect l="1454" t="851" r="610" b="851"/>
          <a:stretch/>
        </p:blipFill>
        <p:spPr>
          <a:xfrm>
            <a:off x="256781" y="1648748"/>
            <a:ext cx="6984546" cy="4956516"/>
          </a:xfrm>
          <a:prstGeom prst="rect">
            <a:avLst/>
          </a:prstGeom>
          <a:ln>
            <a:solidFill>
              <a:schemeClr val="tx1"/>
            </a:solidFill>
          </a:ln>
        </p:spPr>
      </p:pic>
      <p:sp>
        <p:nvSpPr>
          <p:cNvPr id="7" name="TextBox 6">
            <a:extLst>
              <a:ext uri="{FF2B5EF4-FFF2-40B4-BE49-F238E27FC236}">
                <a16:creationId xmlns:a16="http://schemas.microsoft.com/office/drawing/2014/main" id="{ED7874FC-3288-411D-BE08-F12F45B20328}"/>
              </a:ext>
            </a:extLst>
          </p:cNvPr>
          <p:cNvSpPr txBox="1"/>
          <p:nvPr/>
        </p:nvSpPr>
        <p:spPr>
          <a:xfrm>
            <a:off x="4189044" y="2163383"/>
            <a:ext cx="2403005" cy="1338828"/>
          </a:xfrm>
          <a:prstGeom prst="rect">
            <a:avLst/>
          </a:prstGeom>
          <a:noFill/>
        </p:spPr>
        <p:txBody>
          <a:bodyPr wrap="square" rtlCol="0">
            <a:spAutoFit/>
          </a:bodyPr>
          <a:lstStyle/>
          <a:p>
            <a:pPr marL="214313" indent="-128588">
              <a:buFont typeface="Arial" panose="020B0604020202020204" pitchFamily="34" charset="0"/>
              <a:buChar char="•"/>
            </a:pPr>
            <a:r>
              <a:rPr lang="en-GB" sz="900" dirty="0"/>
              <a:t>Food and beverage technician</a:t>
            </a:r>
          </a:p>
          <a:p>
            <a:pPr marL="214313" indent="-128588">
              <a:buFont typeface="Arial" panose="020B0604020202020204" pitchFamily="34" charset="0"/>
              <a:buChar char="•"/>
            </a:pPr>
            <a:r>
              <a:rPr lang="en-GB" sz="900" dirty="0"/>
              <a:t>Environmental scientist</a:t>
            </a:r>
          </a:p>
          <a:p>
            <a:pPr marL="214313" indent="-128588">
              <a:buFont typeface="Arial" panose="020B0604020202020204" pitchFamily="34" charset="0"/>
              <a:buChar char="•"/>
            </a:pPr>
            <a:r>
              <a:rPr lang="en-GB" sz="900" dirty="0"/>
              <a:t>Travel consultant</a:t>
            </a:r>
          </a:p>
          <a:p>
            <a:pPr marL="214313" indent="-128588">
              <a:buFont typeface="Arial" panose="020B0604020202020204" pitchFamily="34" charset="0"/>
              <a:buChar char="•"/>
            </a:pPr>
            <a:r>
              <a:rPr lang="en-GB" sz="900" dirty="0"/>
              <a:t>Tourist guide</a:t>
            </a:r>
          </a:p>
          <a:p>
            <a:pPr marL="214313" indent="-128588">
              <a:buFont typeface="Arial" panose="020B0604020202020204" pitchFamily="34" charset="0"/>
              <a:buChar char="•"/>
            </a:pPr>
            <a:r>
              <a:rPr lang="en-GB" sz="900" dirty="0"/>
              <a:t>Training and development professional</a:t>
            </a:r>
          </a:p>
          <a:p>
            <a:pPr marL="214313" indent="-128588">
              <a:buFont typeface="Arial" panose="020B0604020202020204" pitchFamily="34" charset="0"/>
              <a:buChar char="•"/>
            </a:pPr>
            <a:r>
              <a:rPr lang="en-GB" sz="900" dirty="0"/>
              <a:t>Park ranger</a:t>
            </a:r>
          </a:p>
          <a:p>
            <a:pPr marL="214313" indent="-128588">
              <a:buFont typeface="Arial" panose="020B0604020202020204" pitchFamily="34" charset="0"/>
              <a:buChar char="•"/>
            </a:pPr>
            <a:r>
              <a:rPr lang="en-GB" sz="900" dirty="0"/>
              <a:t>Ships officer</a:t>
            </a:r>
          </a:p>
          <a:p>
            <a:pPr marL="214313" indent="-128588">
              <a:buFont typeface="Arial" panose="020B0604020202020204" pitchFamily="34" charset="0"/>
              <a:buChar char="•"/>
            </a:pPr>
            <a:r>
              <a:rPr lang="en-GB" sz="900" dirty="0"/>
              <a:t>Inbound contact centre consultant</a:t>
            </a:r>
          </a:p>
          <a:p>
            <a:pPr marL="214313" indent="-128588">
              <a:buFont typeface="Arial" panose="020B0604020202020204" pitchFamily="34" charset="0"/>
              <a:buChar char="•"/>
            </a:pPr>
            <a:r>
              <a:rPr lang="en-GB" sz="900" dirty="0"/>
              <a:t>Adventure guide</a:t>
            </a:r>
          </a:p>
        </p:txBody>
      </p:sp>
      <p:sp>
        <p:nvSpPr>
          <p:cNvPr id="10" name="TextBox 9">
            <a:extLst>
              <a:ext uri="{FF2B5EF4-FFF2-40B4-BE49-F238E27FC236}">
                <a16:creationId xmlns:a16="http://schemas.microsoft.com/office/drawing/2014/main" id="{5BAB438B-A79C-4461-AC4A-A06DC84FAE59}"/>
              </a:ext>
            </a:extLst>
          </p:cNvPr>
          <p:cNvSpPr txBox="1"/>
          <p:nvPr/>
        </p:nvSpPr>
        <p:spPr>
          <a:xfrm>
            <a:off x="3358082" y="3542220"/>
            <a:ext cx="2072310" cy="784830"/>
          </a:xfrm>
          <a:prstGeom prst="rect">
            <a:avLst/>
          </a:prstGeom>
          <a:noFill/>
        </p:spPr>
        <p:txBody>
          <a:bodyPr wrap="square" rtlCol="0">
            <a:spAutoFit/>
          </a:bodyPr>
          <a:lstStyle/>
          <a:p>
            <a:pPr marL="214313" indent="-128588">
              <a:buFont typeface="Arial" panose="020B0604020202020204" pitchFamily="34" charset="0"/>
              <a:buChar char="•"/>
            </a:pPr>
            <a:r>
              <a:rPr lang="en-GB" sz="900" dirty="0"/>
              <a:t>Tourism information officers</a:t>
            </a:r>
          </a:p>
          <a:p>
            <a:pPr marL="214313" indent="-128588">
              <a:buFont typeface="Arial" panose="020B0604020202020204" pitchFamily="34" charset="0"/>
              <a:buChar char="•"/>
            </a:pPr>
            <a:r>
              <a:rPr lang="en-GB" sz="900" dirty="0"/>
              <a:t>Outdoor adventure guide</a:t>
            </a:r>
          </a:p>
          <a:p>
            <a:pPr marL="214313" indent="-128588">
              <a:buFont typeface="Arial" panose="020B0604020202020204" pitchFamily="34" charset="0"/>
              <a:buChar char="•"/>
            </a:pPr>
            <a:r>
              <a:rPr lang="en-GB" sz="900" dirty="0"/>
              <a:t>Tourist guide</a:t>
            </a:r>
          </a:p>
          <a:p>
            <a:pPr marL="214313" indent="-128588">
              <a:buFont typeface="Arial" panose="020B0604020202020204" pitchFamily="34" charset="0"/>
              <a:buChar char="•"/>
            </a:pPr>
            <a:r>
              <a:rPr lang="en-GB" sz="900" dirty="0"/>
              <a:t>Training and development</a:t>
            </a:r>
          </a:p>
          <a:p>
            <a:pPr marL="214313" indent="-128588">
              <a:buFont typeface="Arial" panose="020B0604020202020204" pitchFamily="34" charset="0"/>
              <a:buChar char="•"/>
            </a:pPr>
            <a:r>
              <a:rPr lang="en-GB" sz="900" dirty="0"/>
              <a:t>Food and beverage technician</a:t>
            </a:r>
          </a:p>
        </p:txBody>
      </p:sp>
      <p:sp>
        <p:nvSpPr>
          <p:cNvPr id="37" name="Rectangle 36">
            <a:extLst>
              <a:ext uri="{FF2B5EF4-FFF2-40B4-BE49-F238E27FC236}">
                <a16:creationId xmlns:a16="http://schemas.microsoft.com/office/drawing/2014/main" id="{3C855F9B-B0E4-447A-9F15-03BDA025526A}"/>
              </a:ext>
            </a:extLst>
          </p:cNvPr>
          <p:cNvSpPr/>
          <p:nvPr/>
        </p:nvSpPr>
        <p:spPr>
          <a:xfrm>
            <a:off x="7331166" y="1637351"/>
            <a:ext cx="1714295" cy="4956516"/>
          </a:xfrm>
          <a:prstGeom prst="rect">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TextBox 12">
            <a:extLst>
              <a:ext uri="{FF2B5EF4-FFF2-40B4-BE49-F238E27FC236}">
                <a16:creationId xmlns:a16="http://schemas.microsoft.com/office/drawing/2014/main" id="{456B1D27-3D33-4935-91E9-4ECB634CD3A8}"/>
              </a:ext>
            </a:extLst>
          </p:cNvPr>
          <p:cNvSpPr txBox="1"/>
          <p:nvPr/>
        </p:nvSpPr>
        <p:spPr>
          <a:xfrm>
            <a:off x="2016875" y="5532038"/>
            <a:ext cx="2942855" cy="1061829"/>
          </a:xfrm>
          <a:prstGeom prst="rect">
            <a:avLst/>
          </a:prstGeom>
          <a:noFill/>
        </p:spPr>
        <p:txBody>
          <a:bodyPr wrap="square" rtlCol="0">
            <a:spAutoFit/>
          </a:bodyPr>
          <a:lstStyle/>
          <a:p>
            <a:pPr marL="214313" indent="-128588">
              <a:buFont typeface="Arial" panose="020B0604020202020204" pitchFamily="34" charset="0"/>
              <a:buChar char="•"/>
            </a:pPr>
            <a:r>
              <a:rPr lang="en-GB" sz="900" dirty="0"/>
              <a:t>Food and beverage technician</a:t>
            </a:r>
          </a:p>
          <a:p>
            <a:pPr marL="214313" indent="-128588">
              <a:buFont typeface="Arial" panose="020B0604020202020204" pitchFamily="34" charset="0"/>
              <a:buChar char="•"/>
            </a:pPr>
            <a:r>
              <a:rPr lang="en-GB" sz="900" dirty="0"/>
              <a:t>Tourism information officers</a:t>
            </a:r>
          </a:p>
          <a:p>
            <a:pPr marL="214313" indent="-128588">
              <a:buFont typeface="Arial" panose="020B0604020202020204" pitchFamily="34" charset="0"/>
              <a:buChar char="•"/>
            </a:pPr>
            <a:r>
              <a:rPr lang="en-GB" sz="900" dirty="0"/>
              <a:t>Travel consultant</a:t>
            </a:r>
          </a:p>
          <a:p>
            <a:pPr marL="214313" indent="-128588">
              <a:buFont typeface="Arial" panose="020B0604020202020204" pitchFamily="34" charset="0"/>
              <a:buChar char="•"/>
            </a:pPr>
            <a:r>
              <a:rPr lang="en-GB" sz="900" dirty="0"/>
              <a:t>Outdoor adventure guide</a:t>
            </a:r>
          </a:p>
          <a:p>
            <a:pPr marL="214313" indent="-128588">
              <a:buFont typeface="Arial" panose="020B0604020202020204" pitchFamily="34" charset="0"/>
              <a:buChar char="•"/>
            </a:pPr>
            <a:r>
              <a:rPr lang="en-GB" sz="900" dirty="0"/>
              <a:t>Tourist guide</a:t>
            </a:r>
          </a:p>
          <a:p>
            <a:pPr marL="214313" indent="-128588">
              <a:buFont typeface="Arial" panose="020B0604020202020204" pitchFamily="34" charset="0"/>
              <a:buChar char="•"/>
            </a:pPr>
            <a:r>
              <a:rPr lang="en-GB" sz="900" dirty="0"/>
              <a:t>Training and development professional</a:t>
            </a:r>
          </a:p>
          <a:p>
            <a:pPr marL="214313" indent="-128588">
              <a:buFont typeface="Arial" panose="020B0604020202020204" pitchFamily="34" charset="0"/>
              <a:buChar char="•"/>
            </a:pPr>
            <a:r>
              <a:rPr lang="en-GB" sz="900" dirty="0"/>
              <a:t>Environmental scientists</a:t>
            </a:r>
          </a:p>
        </p:txBody>
      </p:sp>
      <p:sp>
        <p:nvSpPr>
          <p:cNvPr id="15" name="TextBox 14">
            <a:extLst>
              <a:ext uri="{FF2B5EF4-FFF2-40B4-BE49-F238E27FC236}">
                <a16:creationId xmlns:a16="http://schemas.microsoft.com/office/drawing/2014/main" id="{2E2FDDB2-B3A6-466B-9FDC-3C8FF9061E2F}"/>
              </a:ext>
            </a:extLst>
          </p:cNvPr>
          <p:cNvSpPr txBox="1"/>
          <p:nvPr/>
        </p:nvSpPr>
        <p:spPr>
          <a:xfrm>
            <a:off x="1203768" y="5363329"/>
            <a:ext cx="679462" cy="346249"/>
          </a:xfrm>
          <a:prstGeom prst="rect">
            <a:avLst/>
          </a:prstGeom>
          <a:noFill/>
        </p:spPr>
        <p:txBody>
          <a:bodyPr wrap="square" rtlCol="0">
            <a:spAutoFit/>
          </a:bodyPr>
          <a:lstStyle/>
          <a:p>
            <a:r>
              <a:rPr lang="en-GB" sz="825" dirty="0">
                <a:ln w="3175">
                  <a:noFill/>
                </a:ln>
                <a:solidFill>
                  <a:schemeClr val="tx2"/>
                </a:solidFill>
                <a:effectLst>
                  <a:glow rad="101600">
                    <a:schemeClr val="bg1">
                      <a:alpha val="40000"/>
                    </a:schemeClr>
                  </a:glow>
                </a:effectLst>
              </a:rPr>
              <a:t>Southbroom</a:t>
            </a:r>
          </a:p>
        </p:txBody>
      </p:sp>
      <p:sp>
        <p:nvSpPr>
          <p:cNvPr id="16" name="TextBox 15">
            <a:extLst>
              <a:ext uri="{FF2B5EF4-FFF2-40B4-BE49-F238E27FC236}">
                <a16:creationId xmlns:a16="http://schemas.microsoft.com/office/drawing/2014/main" id="{ACB51716-F271-4DBF-AC4A-6DF49CCF018C}"/>
              </a:ext>
            </a:extLst>
          </p:cNvPr>
          <p:cNvSpPr txBox="1"/>
          <p:nvPr/>
        </p:nvSpPr>
        <p:spPr>
          <a:xfrm>
            <a:off x="2552266" y="4548887"/>
            <a:ext cx="2757413" cy="923330"/>
          </a:xfrm>
          <a:prstGeom prst="rect">
            <a:avLst/>
          </a:prstGeom>
          <a:noFill/>
        </p:spPr>
        <p:txBody>
          <a:bodyPr wrap="square" rtlCol="0">
            <a:spAutoFit/>
          </a:bodyPr>
          <a:lstStyle/>
          <a:p>
            <a:pPr marL="214313" indent="-128588">
              <a:buFont typeface="Arial" panose="020B0604020202020204" pitchFamily="34" charset="0"/>
              <a:buChar char="•"/>
            </a:pPr>
            <a:r>
              <a:rPr lang="en-GB" sz="900" dirty="0"/>
              <a:t>Tourism information officers</a:t>
            </a:r>
          </a:p>
          <a:p>
            <a:pPr marL="214313" indent="-128588">
              <a:buFont typeface="Arial" panose="020B0604020202020204" pitchFamily="34" charset="0"/>
              <a:buChar char="•"/>
            </a:pPr>
            <a:r>
              <a:rPr lang="en-GB" sz="900" dirty="0"/>
              <a:t>Tourists guide</a:t>
            </a:r>
          </a:p>
          <a:p>
            <a:pPr marL="214313" indent="-128588">
              <a:buFont typeface="Arial" panose="020B0604020202020204" pitchFamily="34" charset="0"/>
              <a:buChar char="•"/>
            </a:pPr>
            <a:r>
              <a:rPr lang="en-GB" sz="900" dirty="0"/>
              <a:t>Training and development professional</a:t>
            </a:r>
          </a:p>
          <a:p>
            <a:pPr marL="214313" indent="-128588">
              <a:buFont typeface="Arial" panose="020B0604020202020204" pitchFamily="34" charset="0"/>
              <a:buChar char="•"/>
            </a:pPr>
            <a:r>
              <a:rPr lang="en-GB" sz="900" dirty="0"/>
              <a:t>Environmental scientist</a:t>
            </a:r>
          </a:p>
          <a:p>
            <a:pPr marL="214313" indent="-128588">
              <a:buFont typeface="Arial" panose="020B0604020202020204" pitchFamily="34" charset="0"/>
              <a:buChar char="•"/>
            </a:pPr>
            <a:r>
              <a:rPr lang="en-GB" sz="900" dirty="0"/>
              <a:t>Inbound contact centre consultant</a:t>
            </a:r>
          </a:p>
          <a:p>
            <a:pPr marL="214313" indent="-128588">
              <a:buFont typeface="Arial" panose="020B0604020202020204" pitchFamily="34" charset="0"/>
              <a:buChar char="•"/>
            </a:pPr>
            <a:r>
              <a:rPr lang="en-GB" sz="900" dirty="0"/>
              <a:t>Ship officer</a:t>
            </a:r>
          </a:p>
        </p:txBody>
      </p:sp>
      <p:sp>
        <p:nvSpPr>
          <p:cNvPr id="29" name="TextBox 28">
            <a:extLst>
              <a:ext uri="{FF2B5EF4-FFF2-40B4-BE49-F238E27FC236}">
                <a16:creationId xmlns:a16="http://schemas.microsoft.com/office/drawing/2014/main" id="{3900CA91-23A6-4A3F-974B-65A3A7D0B580}"/>
              </a:ext>
            </a:extLst>
          </p:cNvPr>
          <p:cNvSpPr txBox="1"/>
          <p:nvPr/>
        </p:nvSpPr>
        <p:spPr>
          <a:xfrm>
            <a:off x="7436163" y="1792221"/>
            <a:ext cx="1654629" cy="1946687"/>
          </a:xfrm>
          <a:prstGeom prst="rect">
            <a:avLst/>
          </a:prstGeom>
          <a:noFill/>
        </p:spPr>
        <p:txBody>
          <a:bodyPr wrap="square" rtlCol="0">
            <a:spAutoFit/>
          </a:bodyPr>
          <a:lstStyle/>
          <a:p>
            <a:pPr>
              <a:spcAft>
                <a:spcPts val="450"/>
              </a:spcAft>
            </a:pPr>
            <a:r>
              <a:rPr lang="en-GB" sz="1350" b="1" dirty="0">
                <a:solidFill>
                  <a:schemeClr val="bg1"/>
                </a:solidFill>
              </a:rPr>
              <a:t>SKILLS GAP FOR NODE 1:</a:t>
            </a:r>
          </a:p>
          <a:p>
            <a:pPr marL="130969" indent="-126206" algn="just">
              <a:spcAft>
                <a:spcPts val="450"/>
              </a:spcAft>
              <a:buFont typeface="+mj-lt"/>
              <a:buAutoNum type="arabicPeriod"/>
            </a:pPr>
            <a:r>
              <a:rPr lang="en-GB" sz="1350" dirty="0">
                <a:solidFill>
                  <a:schemeClr val="bg1"/>
                </a:solidFill>
              </a:rPr>
              <a:t>Food and beverage technician</a:t>
            </a:r>
          </a:p>
          <a:p>
            <a:pPr marL="130969" indent="-126206" algn="just">
              <a:spcAft>
                <a:spcPts val="450"/>
              </a:spcAft>
              <a:buFont typeface="+mj-lt"/>
              <a:buAutoNum type="arabicPeriod"/>
            </a:pPr>
            <a:r>
              <a:rPr lang="en-GB" sz="1350" dirty="0">
                <a:solidFill>
                  <a:schemeClr val="bg1"/>
                </a:solidFill>
              </a:rPr>
              <a:t>Tourist guide</a:t>
            </a:r>
          </a:p>
          <a:p>
            <a:pPr marL="130969" indent="-126206">
              <a:spcAft>
                <a:spcPts val="450"/>
              </a:spcAft>
              <a:buFont typeface="+mj-lt"/>
              <a:buAutoNum type="arabicPeriod"/>
            </a:pPr>
            <a:r>
              <a:rPr lang="en-GB" sz="1350" dirty="0">
                <a:solidFill>
                  <a:schemeClr val="bg1"/>
                </a:solidFill>
              </a:rPr>
              <a:t>Training and development specialist</a:t>
            </a:r>
          </a:p>
        </p:txBody>
      </p:sp>
      <p:sp>
        <p:nvSpPr>
          <p:cNvPr id="18" name="Right Brace 17">
            <a:extLst>
              <a:ext uri="{FF2B5EF4-FFF2-40B4-BE49-F238E27FC236}">
                <a16:creationId xmlns:a16="http://schemas.microsoft.com/office/drawing/2014/main" id="{0B736C40-2202-4466-85E0-80FE462107FE}"/>
              </a:ext>
            </a:extLst>
          </p:cNvPr>
          <p:cNvSpPr/>
          <p:nvPr/>
        </p:nvSpPr>
        <p:spPr>
          <a:xfrm rot="1851731">
            <a:off x="3712727" y="1944627"/>
            <a:ext cx="255923" cy="1453341"/>
          </a:xfrm>
          <a:prstGeom prst="rightBrace">
            <a:avLst>
              <a:gd name="adj1" fmla="val 4353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9" name="Right Brace 18">
            <a:extLst>
              <a:ext uri="{FF2B5EF4-FFF2-40B4-BE49-F238E27FC236}">
                <a16:creationId xmlns:a16="http://schemas.microsoft.com/office/drawing/2014/main" id="{51C6699D-D684-4475-99FC-316F673A108E}"/>
              </a:ext>
            </a:extLst>
          </p:cNvPr>
          <p:cNvSpPr/>
          <p:nvPr/>
        </p:nvSpPr>
        <p:spPr>
          <a:xfrm>
            <a:off x="1684379" y="5626889"/>
            <a:ext cx="171058" cy="872129"/>
          </a:xfrm>
          <a:prstGeom prst="rightBrace">
            <a:avLst>
              <a:gd name="adj1" fmla="val 4353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b="1" dirty="0"/>
          </a:p>
        </p:txBody>
      </p:sp>
      <p:sp>
        <p:nvSpPr>
          <p:cNvPr id="20" name="Right Brace 19">
            <a:extLst>
              <a:ext uri="{FF2B5EF4-FFF2-40B4-BE49-F238E27FC236}">
                <a16:creationId xmlns:a16="http://schemas.microsoft.com/office/drawing/2014/main" id="{7F79E5AB-50F6-4737-9479-BD6C8D4A5729}"/>
              </a:ext>
            </a:extLst>
          </p:cNvPr>
          <p:cNvSpPr/>
          <p:nvPr/>
        </p:nvSpPr>
        <p:spPr>
          <a:xfrm rot="1936650">
            <a:off x="2228474" y="4328806"/>
            <a:ext cx="217091" cy="1331784"/>
          </a:xfrm>
          <a:prstGeom prst="rightBrace">
            <a:avLst>
              <a:gd name="adj1" fmla="val 4353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b="1" dirty="0"/>
          </a:p>
        </p:txBody>
      </p:sp>
      <p:sp>
        <p:nvSpPr>
          <p:cNvPr id="26" name="Right Brace 25">
            <a:extLst>
              <a:ext uri="{FF2B5EF4-FFF2-40B4-BE49-F238E27FC236}">
                <a16:creationId xmlns:a16="http://schemas.microsoft.com/office/drawing/2014/main" id="{C79B11EA-3AE2-40EB-95A4-7703C1ECCFB4}"/>
              </a:ext>
            </a:extLst>
          </p:cNvPr>
          <p:cNvSpPr/>
          <p:nvPr/>
        </p:nvSpPr>
        <p:spPr>
          <a:xfrm rot="1817627">
            <a:off x="2900078" y="3257209"/>
            <a:ext cx="161479" cy="1167239"/>
          </a:xfrm>
          <a:prstGeom prst="rightBrace">
            <a:avLst>
              <a:gd name="adj1" fmla="val 4353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b="1" dirty="0"/>
          </a:p>
        </p:txBody>
      </p:sp>
      <p:sp>
        <p:nvSpPr>
          <p:cNvPr id="2" name="Rectangle 1"/>
          <p:cNvSpPr/>
          <p:nvPr/>
        </p:nvSpPr>
        <p:spPr>
          <a:xfrm>
            <a:off x="256781" y="95043"/>
            <a:ext cx="8887219" cy="1969770"/>
          </a:xfrm>
          <a:prstGeom prst="rect">
            <a:avLst/>
          </a:prstGeom>
        </p:spPr>
        <p:txBody>
          <a:bodyPr wrap="square">
            <a:spAutoFit/>
          </a:bodyPr>
          <a:lstStyle/>
          <a:p>
            <a:r>
              <a:rPr lang="en-US" sz="4400" b="1" dirty="0">
                <a:solidFill>
                  <a:schemeClr val="accent2"/>
                </a:solidFill>
                <a:latin typeface="Gill Sans MT" panose="020B0502020104020203" pitchFamily="34" charset="0"/>
              </a:rPr>
              <a:t>Progress</a:t>
            </a:r>
            <a:r>
              <a:rPr lang="en-US" sz="4400" b="1" dirty="0" smtClean="0">
                <a:solidFill>
                  <a:schemeClr val="accent2"/>
                </a:solidFill>
                <a:latin typeface="Gill Sans MT" panose="020B0502020104020203" pitchFamily="34" charset="0"/>
              </a:rPr>
              <a:t> (10)</a:t>
            </a:r>
            <a:r>
              <a:rPr lang="en-US" sz="4400" dirty="0" smtClean="0">
                <a:latin typeface="Gill Sans MT" panose="020B0502020104020203" pitchFamily="34" charset="0"/>
              </a:rPr>
              <a:t> </a:t>
            </a:r>
          </a:p>
          <a:p>
            <a:r>
              <a:rPr lang="en-US" sz="2600" b="1" dirty="0" smtClean="0">
                <a:solidFill>
                  <a:schemeClr val="accent2"/>
                </a:solidFill>
                <a:latin typeface="Gill Sans MT" panose="020B0502020104020203" pitchFamily="34" charset="0"/>
              </a:rPr>
              <a:t>Development of  the Indi Atlantic Route – An example of NODE 1- Durban to Port Edward </a:t>
            </a:r>
            <a:r>
              <a:rPr lang="en-US" sz="2600" dirty="0" smtClean="0">
                <a:latin typeface="Gill Sans MT" panose="020B0502020104020203" pitchFamily="34" charset="0"/>
              </a:rPr>
              <a:t> </a:t>
            </a:r>
            <a:br>
              <a:rPr lang="en-US" sz="2600" dirty="0" smtClean="0">
                <a:latin typeface="Gill Sans MT" panose="020B0502020104020203" pitchFamily="34" charset="0"/>
              </a:rPr>
            </a:br>
            <a:endParaRPr lang="en-ZA" sz="2600" dirty="0">
              <a:solidFill>
                <a:schemeClr val="accent2"/>
              </a:solidFill>
              <a:latin typeface="Gill Sans MT" panose="020B0502020104020203" pitchFamily="34" charset="0"/>
            </a:endParaRPr>
          </a:p>
        </p:txBody>
      </p:sp>
    </p:spTree>
    <p:extLst>
      <p:ext uri="{BB962C8B-B14F-4D97-AF65-F5344CB8AC3E}">
        <p14:creationId xmlns:p14="http://schemas.microsoft.com/office/powerpoint/2010/main" val="28850173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00024" y="355699"/>
            <a:ext cx="8743952" cy="1325563"/>
          </a:xfrm>
        </p:spPr>
        <p:txBody>
          <a:bodyPr>
            <a:normAutofit fontScale="90000"/>
          </a:bodyPr>
          <a:lstStyle/>
          <a:p>
            <a:r>
              <a:rPr lang="en-US" sz="4400" dirty="0"/>
              <a:t>Progress</a:t>
            </a:r>
            <a:r>
              <a:rPr lang="en-US" sz="4400" dirty="0" smtClean="0"/>
              <a:t> (11)</a:t>
            </a:r>
            <a:r>
              <a:rPr lang="en-US" sz="4400" dirty="0"/>
              <a:t/>
            </a:r>
            <a:br>
              <a:rPr lang="en-US" sz="4400" dirty="0"/>
            </a:br>
            <a:r>
              <a:rPr lang="en-US" sz="3100" dirty="0"/>
              <a:t>Development of  the Indi Atlantic Route – An example of NODE 1- Durban to </a:t>
            </a:r>
            <a:r>
              <a:rPr lang="en-US" sz="3100" dirty="0" smtClean="0"/>
              <a:t>Port Edward  </a:t>
            </a:r>
            <a:r>
              <a:rPr lang="en-US" dirty="0"/>
              <a:t/>
            </a:r>
            <a:br>
              <a:rPr lang="en-US" dirty="0"/>
            </a:br>
            <a:endParaRPr lang="en-ZA" dirty="0"/>
          </a:p>
        </p:txBody>
      </p:sp>
      <p:graphicFrame>
        <p:nvGraphicFramePr>
          <p:cNvPr id="6" name="Content Placeholder 5">
            <a:extLst>
              <a:ext uri="{FF2B5EF4-FFF2-40B4-BE49-F238E27FC236}">
                <a16:creationId xmlns:a16="http://schemas.microsoft.com/office/drawing/2014/main" id="{4BA15642-5164-4936-9C61-A7DABFF741BA}"/>
              </a:ext>
            </a:extLst>
          </p:cNvPr>
          <p:cNvGraphicFramePr>
            <a:graphicFrameLocks noGrp="1"/>
          </p:cNvGraphicFramePr>
          <p:nvPr>
            <p:ph idx="1"/>
            <p:extLst>
              <p:ext uri="{D42A27DB-BD31-4B8C-83A1-F6EECF244321}">
                <p14:modId xmlns:p14="http://schemas.microsoft.com/office/powerpoint/2010/main" val="2001085428"/>
              </p:ext>
            </p:extLst>
          </p:nvPr>
        </p:nvGraphicFramePr>
        <p:xfrm>
          <a:off x="200024" y="1480707"/>
          <a:ext cx="8743952" cy="5296330"/>
        </p:xfrm>
        <a:graphic>
          <a:graphicData uri="http://schemas.openxmlformats.org/drawingml/2006/table">
            <a:tbl>
              <a:tblPr firstRow="1" firstCol="1" bandRow="1">
                <a:tableStyleId>{21E4AEA4-8DFA-4A89-87EB-49C32662AFE0}</a:tableStyleId>
              </a:tblPr>
              <a:tblGrid>
                <a:gridCol w="828676">
                  <a:extLst>
                    <a:ext uri="{9D8B030D-6E8A-4147-A177-3AD203B41FA5}">
                      <a16:colId xmlns:a16="http://schemas.microsoft.com/office/drawing/2014/main" val="4124347957"/>
                    </a:ext>
                  </a:extLst>
                </a:gridCol>
                <a:gridCol w="966355">
                  <a:extLst>
                    <a:ext uri="{9D8B030D-6E8A-4147-A177-3AD203B41FA5}">
                      <a16:colId xmlns:a16="http://schemas.microsoft.com/office/drawing/2014/main" val="2299023299"/>
                    </a:ext>
                  </a:extLst>
                </a:gridCol>
                <a:gridCol w="1039091">
                  <a:extLst>
                    <a:ext uri="{9D8B030D-6E8A-4147-A177-3AD203B41FA5}">
                      <a16:colId xmlns:a16="http://schemas.microsoft.com/office/drawing/2014/main" val="1051530477"/>
                    </a:ext>
                  </a:extLst>
                </a:gridCol>
                <a:gridCol w="748146">
                  <a:extLst>
                    <a:ext uri="{9D8B030D-6E8A-4147-A177-3AD203B41FA5}">
                      <a16:colId xmlns:a16="http://schemas.microsoft.com/office/drawing/2014/main" val="3941333794"/>
                    </a:ext>
                  </a:extLst>
                </a:gridCol>
                <a:gridCol w="2587336">
                  <a:extLst>
                    <a:ext uri="{9D8B030D-6E8A-4147-A177-3AD203B41FA5}">
                      <a16:colId xmlns:a16="http://schemas.microsoft.com/office/drawing/2014/main" val="4138553219"/>
                    </a:ext>
                  </a:extLst>
                </a:gridCol>
                <a:gridCol w="1774247">
                  <a:extLst>
                    <a:ext uri="{9D8B030D-6E8A-4147-A177-3AD203B41FA5}">
                      <a16:colId xmlns:a16="http://schemas.microsoft.com/office/drawing/2014/main" val="2602556047"/>
                    </a:ext>
                  </a:extLst>
                </a:gridCol>
                <a:gridCol w="800101">
                  <a:extLst>
                    <a:ext uri="{9D8B030D-6E8A-4147-A177-3AD203B41FA5}">
                      <a16:colId xmlns:a16="http://schemas.microsoft.com/office/drawing/2014/main" val="3894084269"/>
                    </a:ext>
                  </a:extLst>
                </a:gridCol>
              </a:tblGrid>
              <a:tr h="327853">
                <a:tc>
                  <a:txBody>
                    <a:bodyPr/>
                    <a:lstStyle/>
                    <a:p>
                      <a:pPr marL="0" marR="0" algn="ctr">
                        <a:lnSpc>
                          <a:spcPct val="107000"/>
                        </a:lnSpc>
                        <a:spcBef>
                          <a:spcPts val="0"/>
                        </a:spcBef>
                        <a:spcAft>
                          <a:spcPts val="0"/>
                        </a:spcAft>
                      </a:pPr>
                      <a:r>
                        <a:rPr lang="en-ZA" sz="1100" dirty="0">
                          <a:effectLst/>
                        </a:rPr>
                        <a:t>Focus Area</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ZA" sz="1100" dirty="0">
                          <a:effectLst/>
                        </a:rPr>
                        <a:t>Gap</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ZA" sz="1100" dirty="0">
                          <a:effectLst/>
                        </a:rPr>
                        <a:t>Partner(s)</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ZA" sz="1100" dirty="0">
                          <a:effectLst/>
                        </a:rPr>
                        <a:t>Area</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ZA" sz="1100" dirty="0">
                          <a:effectLst/>
                        </a:rPr>
                        <a:t>Intervention</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US" sz="1100" dirty="0">
                          <a:effectLst/>
                        </a:rPr>
                        <a:t>Objectives</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ZA" sz="1100" dirty="0">
                          <a:effectLst/>
                        </a:rPr>
                        <a:t>Responsibility</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extLst>
                  <a:ext uri="{0D108BD9-81ED-4DB2-BD59-A6C34878D82A}">
                    <a16:rowId xmlns:a16="http://schemas.microsoft.com/office/drawing/2014/main" val="847080214"/>
                  </a:ext>
                </a:extLst>
              </a:tr>
              <a:tr h="513636">
                <a:tc rowSpan="6">
                  <a:txBody>
                    <a:bodyPr/>
                    <a:lstStyle/>
                    <a:p>
                      <a:pPr marL="0" marR="0" algn="l">
                        <a:lnSpc>
                          <a:spcPct val="107000"/>
                        </a:lnSpc>
                        <a:spcBef>
                          <a:spcPts val="0"/>
                        </a:spcBef>
                        <a:spcAft>
                          <a:spcPts val="0"/>
                        </a:spcAft>
                      </a:pPr>
                      <a:r>
                        <a:rPr lang="en-US" sz="1100" dirty="0">
                          <a:effectLst/>
                        </a:rPr>
                        <a:t>Product Development</a:t>
                      </a:r>
                      <a:endParaRPr lang="en-GB" sz="1100" dirty="0">
                        <a:effectLst/>
                        <a:latin typeface="+mn-lt"/>
                        <a:ea typeface="Calibri" panose="020F0502020204030204" pitchFamily="34" charset="0"/>
                        <a:cs typeface="Arial" panose="020B0604020202020204" pitchFamily="34" charset="0"/>
                      </a:endParaRPr>
                    </a:p>
                  </a:txBody>
                  <a:tcPr marL="6487" marR="6487" marT="0" marB="0"/>
                </a:tc>
                <a:tc rowSpan="2">
                  <a:txBody>
                    <a:bodyPr/>
                    <a:lstStyle/>
                    <a:p>
                      <a:pPr marL="0" marR="0" algn="l">
                        <a:lnSpc>
                          <a:spcPct val="107000"/>
                        </a:lnSpc>
                        <a:spcBef>
                          <a:spcPts val="0"/>
                        </a:spcBef>
                        <a:spcAft>
                          <a:spcPts val="0"/>
                        </a:spcAft>
                      </a:pPr>
                      <a:r>
                        <a:rPr lang="en-US" sz="1100" dirty="0">
                          <a:effectLst/>
                        </a:rPr>
                        <a:t>Potential for cruise tourism</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US" sz="1100" dirty="0">
                          <a:effectLst/>
                        </a:rPr>
                        <a:t>NDT, eThekwini Municipality</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rowSpan="4">
                  <a:txBody>
                    <a:bodyPr/>
                    <a:lstStyle/>
                    <a:p>
                      <a:pPr marL="0" marR="0" algn="ctr">
                        <a:lnSpc>
                          <a:spcPct val="107000"/>
                        </a:lnSpc>
                        <a:spcBef>
                          <a:spcPts val="0"/>
                        </a:spcBef>
                        <a:spcAft>
                          <a:spcPts val="0"/>
                        </a:spcAft>
                      </a:pPr>
                      <a:r>
                        <a:rPr lang="en-US" sz="1100" dirty="0">
                          <a:effectLst/>
                        </a:rPr>
                        <a:t>Durban Area</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a:txBody>
                    <a:bodyPr/>
                    <a:lstStyle/>
                    <a:p>
                      <a:pPr marL="0" marR="0" algn="l">
                        <a:lnSpc>
                          <a:spcPct val="107000"/>
                        </a:lnSpc>
                        <a:spcBef>
                          <a:spcPts val="0"/>
                        </a:spcBef>
                        <a:spcAft>
                          <a:spcPts val="0"/>
                        </a:spcAft>
                      </a:pPr>
                      <a:r>
                        <a:rPr lang="en-US" sz="1100" dirty="0">
                          <a:effectLst/>
                        </a:rPr>
                        <a:t>Development of the new cruise terminal at Durban </a:t>
                      </a:r>
                      <a:r>
                        <a:rPr lang="en-US" sz="1100" dirty="0" err="1">
                          <a:effectLst/>
                        </a:rPr>
                        <a:t>Harbour</a:t>
                      </a:r>
                      <a:endParaRPr lang="en-GB" sz="1100" dirty="0">
                        <a:effectLst/>
                        <a:latin typeface="+mn-lt"/>
                        <a:ea typeface="Calibri" panose="020F0502020204030204" pitchFamily="34" charset="0"/>
                        <a:cs typeface="Arial" panose="020B0604020202020204" pitchFamily="34" charset="0"/>
                      </a:endParaRPr>
                    </a:p>
                  </a:txBody>
                  <a:tcPr marL="6487" marR="6487" marT="0" marB="0"/>
                </a:tc>
                <a:tc>
                  <a:txBody>
                    <a:bodyPr/>
                    <a:lstStyle/>
                    <a:p>
                      <a:pPr marL="0" marR="0" algn="l">
                        <a:lnSpc>
                          <a:spcPct val="107000"/>
                        </a:lnSpc>
                        <a:spcBef>
                          <a:spcPts val="0"/>
                        </a:spcBef>
                        <a:spcAft>
                          <a:spcPts val="0"/>
                        </a:spcAft>
                      </a:pPr>
                      <a:r>
                        <a:rPr lang="en-US" sz="1100">
                          <a:effectLst/>
                        </a:rPr>
                        <a:t>World class facilities and increased international exposure</a:t>
                      </a:r>
                      <a:endParaRPr lang="en-GB" sz="1100">
                        <a:effectLst/>
                        <a:latin typeface="+mn-lt"/>
                        <a:ea typeface="Calibri" panose="020F0502020204030204" pitchFamily="34" charset="0"/>
                        <a:cs typeface="Arial" panose="020B0604020202020204" pitchFamily="34" charset="0"/>
                      </a:endParaRPr>
                    </a:p>
                  </a:txBody>
                  <a:tcPr marL="6487" marR="6487" marT="0" marB="0"/>
                </a:tc>
                <a:tc>
                  <a:txBody>
                    <a:bodyPr/>
                    <a:lstStyle/>
                    <a:p>
                      <a:pPr marL="0" marR="0" algn="l">
                        <a:lnSpc>
                          <a:spcPct val="107000"/>
                        </a:lnSpc>
                        <a:spcBef>
                          <a:spcPts val="0"/>
                        </a:spcBef>
                        <a:spcAft>
                          <a:spcPts val="0"/>
                        </a:spcAft>
                      </a:pPr>
                      <a:r>
                        <a:rPr lang="en-US" sz="1100" dirty="0">
                          <a:effectLst/>
                        </a:rPr>
                        <a:t>Transnet</a:t>
                      </a:r>
                      <a:endParaRPr lang="en-GB" sz="1100" dirty="0">
                        <a:effectLst/>
                        <a:latin typeface="+mn-lt"/>
                        <a:ea typeface="Calibri" panose="020F0502020204030204" pitchFamily="34" charset="0"/>
                        <a:cs typeface="Arial" panose="020B0604020202020204" pitchFamily="34" charset="0"/>
                      </a:endParaRPr>
                    </a:p>
                  </a:txBody>
                  <a:tcPr marL="6487" marR="6487" marT="0" marB="0"/>
                </a:tc>
                <a:extLst>
                  <a:ext uri="{0D108BD9-81ED-4DB2-BD59-A6C34878D82A}">
                    <a16:rowId xmlns:a16="http://schemas.microsoft.com/office/drawing/2014/main" val="2207505851"/>
                  </a:ext>
                </a:extLst>
              </a:tr>
              <a:tr h="513636">
                <a:tc vMerge="1">
                  <a:txBody>
                    <a:bodyPr/>
                    <a:lstStyle/>
                    <a:p>
                      <a:endParaRPr lang="en-GB"/>
                    </a:p>
                  </a:txBody>
                  <a:tcPr/>
                </a:tc>
                <a:tc vMerge="1">
                  <a:txBody>
                    <a:bodyPr/>
                    <a:lstStyle/>
                    <a:p>
                      <a:endParaRPr lang="en-GB"/>
                    </a:p>
                  </a:txBody>
                  <a:tcPr/>
                </a:tc>
                <a:tc>
                  <a:txBody>
                    <a:bodyPr/>
                    <a:lstStyle/>
                    <a:p>
                      <a:pPr marL="0" marR="0" algn="ctr">
                        <a:lnSpc>
                          <a:spcPct val="107000"/>
                        </a:lnSpc>
                        <a:spcBef>
                          <a:spcPts val="0"/>
                        </a:spcBef>
                        <a:spcAft>
                          <a:spcPts val="0"/>
                        </a:spcAft>
                      </a:pPr>
                      <a:r>
                        <a:rPr lang="en-US" sz="1100" dirty="0">
                          <a:effectLst/>
                        </a:rPr>
                        <a:t>TKZN, Durban Tourism</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vMerge="1">
                  <a:txBody>
                    <a:bodyPr/>
                    <a:lstStyle/>
                    <a:p>
                      <a:endParaRPr lang="en-GB"/>
                    </a:p>
                  </a:txBody>
                  <a:tcPr/>
                </a:tc>
                <a:tc>
                  <a:txBody>
                    <a:bodyPr/>
                    <a:lstStyle/>
                    <a:p>
                      <a:pPr marL="0" marR="0" algn="l">
                        <a:lnSpc>
                          <a:spcPct val="107000"/>
                        </a:lnSpc>
                        <a:spcBef>
                          <a:spcPts val="0"/>
                        </a:spcBef>
                        <a:spcAft>
                          <a:spcPts val="0"/>
                        </a:spcAft>
                      </a:pPr>
                      <a:r>
                        <a:rPr lang="en-US" sz="1100">
                          <a:effectLst/>
                        </a:rPr>
                        <a:t>Co-package experiences for cruise tourists to experience the Durban Area through 2/3 hour tours or activities</a:t>
                      </a:r>
                      <a:endParaRPr lang="en-GB" sz="1100">
                        <a:effectLst/>
                        <a:latin typeface="+mn-lt"/>
                        <a:ea typeface="Calibri" panose="020F0502020204030204" pitchFamily="34" charset="0"/>
                        <a:cs typeface="Arial" panose="020B0604020202020204" pitchFamily="34" charset="0"/>
                      </a:endParaRPr>
                    </a:p>
                  </a:txBody>
                  <a:tcPr marL="6487" marR="6487" marT="0" marB="0"/>
                </a:tc>
                <a:tc>
                  <a:txBody>
                    <a:bodyPr/>
                    <a:lstStyle/>
                    <a:p>
                      <a:pPr marL="0" marR="0" algn="l">
                        <a:lnSpc>
                          <a:spcPct val="107000"/>
                        </a:lnSpc>
                        <a:spcBef>
                          <a:spcPts val="0"/>
                        </a:spcBef>
                        <a:spcAft>
                          <a:spcPts val="0"/>
                        </a:spcAft>
                      </a:pPr>
                      <a:r>
                        <a:rPr lang="en-US" sz="1100">
                          <a:effectLst/>
                        </a:rPr>
                        <a:t>Increase the impact of cruise tourists on the economy surrounding Durban</a:t>
                      </a:r>
                      <a:endParaRPr lang="en-GB" sz="1100">
                        <a:effectLst/>
                        <a:latin typeface="+mn-lt"/>
                        <a:ea typeface="Calibri" panose="020F0502020204030204" pitchFamily="34" charset="0"/>
                        <a:cs typeface="Arial" panose="020B0604020202020204" pitchFamily="34" charset="0"/>
                      </a:endParaRPr>
                    </a:p>
                  </a:txBody>
                  <a:tcPr marL="6487" marR="6487" marT="0" marB="0"/>
                </a:tc>
                <a:tc>
                  <a:txBody>
                    <a:bodyPr/>
                    <a:lstStyle/>
                    <a:p>
                      <a:pPr marL="0" marR="0" algn="l">
                        <a:lnSpc>
                          <a:spcPct val="107000"/>
                        </a:lnSpc>
                        <a:spcBef>
                          <a:spcPts val="0"/>
                        </a:spcBef>
                        <a:spcAft>
                          <a:spcPts val="0"/>
                        </a:spcAft>
                      </a:pPr>
                      <a:r>
                        <a:rPr lang="en-US" sz="1100" dirty="0">
                          <a:effectLst/>
                        </a:rPr>
                        <a:t>MSC</a:t>
                      </a:r>
                      <a:endParaRPr lang="en-GB" sz="1100" dirty="0">
                        <a:effectLst/>
                        <a:latin typeface="+mn-lt"/>
                        <a:ea typeface="Calibri" panose="020F0502020204030204" pitchFamily="34" charset="0"/>
                        <a:cs typeface="Arial" panose="020B0604020202020204" pitchFamily="34" charset="0"/>
                      </a:endParaRPr>
                    </a:p>
                  </a:txBody>
                  <a:tcPr marL="6487" marR="6487" marT="0" marB="0"/>
                </a:tc>
                <a:extLst>
                  <a:ext uri="{0D108BD9-81ED-4DB2-BD59-A6C34878D82A}">
                    <a16:rowId xmlns:a16="http://schemas.microsoft.com/office/drawing/2014/main" val="3204347989"/>
                  </a:ext>
                </a:extLst>
              </a:tr>
              <a:tr h="515791">
                <a:tc vMerge="1">
                  <a:txBody>
                    <a:bodyPr/>
                    <a:lstStyle/>
                    <a:p>
                      <a:endParaRPr lang="en-GB"/>
                    </a:p>
                  </a:txBody>
                  <a:tcPr/>
                </a:tc>
                <a:tc rowSpan="2">
                  <a:txBody>
                    <a:bodyPr/>
                    <a:lstStyle/>
                    <a:p>
                      <a:pPr marL="0" marR="0" algn="l">
                        <a:lnSpc>
                          <a:spcPct val="107000"/>
                        </a:lnSpc>
                        <a:spcBef>
                          <a:spcPts val="0"/>
                        </a:spcBef>
                        <a:spcAft>
                          <a:spcPts val="0"/>
                        </a:spcAft>
                      </a:pPr>
                      <a:r>
                        <a:rPr lang="en-US" sz="1100" dirty="0">
                          <a:effectLst/>
                        </a:rPr>
                        <a:t>Coastal product development</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US" sz="1100" dirty="0">
                          <a:effectLst/>
                        </a:rPr>
                        <a:t>PHRA</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vMerge="1">
                  <a:txBody>
                    <a:bodyPr/>
                    <a:lstStyle/>
                    <a:p>
                      <a:pPr marL="0" marR="0" algn="ctr">
                        <a:lnSpc>
                          <a:spcPct val="107000"/>
                        </a:lnSpc>
                        <a:spcBef>
                          <a:spcPts val="0"/>
                        </a:spcBef>
                        <a:spcAft>
                          <a:spcPts val="0"/>
                        </a:spcAft>
                      </a:pPr>
                      <a:endParaRPr lang="en-GB" sz="1300" dirty="0">
                        <a:effectLst/>
                        <a:latin typeface="Calibri" panose="020F0502020204030204" pitchFamily="34" charset="0"/>
                        <a:ea typeface="Calibri" panose="020F0502020204030204" pitchFamily="34" charset="0"/>
                        <a:cs typeface="Arial" panose="020B0604020202020204" pitchFamily="34" charset="0"/>
                      </a:endParaRPr>
                    </a:p>
                  </a:txBody>
                  <a:tcPr marL="8649" marR="8649" marT="0" marB="0" anchor="ctr">
                    <a:solidFill>
                      <a:schemeClr val="accent4">
                        <a:tint val="40000"/>
                        <a:alpha val="75000"/>
                      </a:schemeClr>
                    </a:solidFill>
                  </a:tcPr>
                </a:tc>
                <a:tc>
                  <a:txBody>
                    <a:bodyPr/>
                    <a:lstStyle/>
                    <a:p>
                      <a:pPr marL="0" marR="0" algn="ctr">
                        <a:lnSpc>
                          <a:spcPct val="107000"/>
                        </a:lnSpc>
                        <a:spcBef>
                          <a:spcPts val="0"/>
                        </a:spcBef>
                        <a:spcAft>
                          <a:spcPts val="0"/>
                        </a:spcAft>
                      </a:pPr>
                      <a:r>
                        <a:rPr lang="en-US" sz="1100" dirty="0">
                          <a:effectLst/>
                        </a:rPr>
                        <a:t>Improvement of disability access, restaurant and bathrooms at Luthuli Museum</a:t>
                      </a:r>
                      <a:endParaRPr lang="en-GB" sz="1100" dirty="0">
                        <a:effectLst/>
                        <a:latin typeface="+mn-lt"/>
                        <a:ea typeface="Calibri" panose="020F0502020204030204" pitchFamily="34" charset="0"/>
                        <a:cs typeface="Arial" panose="020B0604020202020204" pitchFamily="34" charset="0"/>
                      </a:endParaRPr>
                    </a:p>
                  </a:txBody>
                  <a:tcPr marL="6487" marR="6487" marT="0" marB="0"/>
                </a:tc>
                <a:tc>
                  <a:txBody>
                    <a:bodyPr/>
                    <a:lstStyle/>
                    <a:p>
                      <a:pPr marL="0" marR="0" algn="ctr">
                        <a:lnSpc>
                          <a:spcPct val="107000"/>
                        </a:lnSpc>
                        <a:spcBef>
                          <a:spcPts val="0"/>
                        </a:spcBef>
                        <a:spcAft>
                          <a:spcPts val="0"/>
                        </a:spcAft>
                      </a:pPr>
                      <a:r>
                        <a:rPr lang="en-US" sz="1100" dirty="0">
                          <a:effectLst/>
                        </a:rPr>
                        <a:t>Upgrade of Luthuli Museum</a:t>
                      </a:r>
                      <a:endParaRPr lang="en-GB" sz="1100" dirty="0">
                        <a:effectLst/>
                        <a:latin typeface="+mn-lt"/>
                        <a:ea typeface="Calibri" panose="020F0502020204030204" pitchFamily="34" charset="0"/>
                        <a:cs typeface="Arial" panose="020B0604020202020204" pitchFamily="34" charset="0"/>
                      </a:endParaRPr>
                    </a:p>
                  </a:txBody>
                  <a:tcPr marL="6487" marR="6487" marT="0" marB="0"/>
                </a:tc>
                <a:tc rowSpan="4">
                  <a:txBody>
                    <a:bodyPr/>
                    <a:lstStyle/>
                    <a:p>
                      <a:pPr marL="0" marR="0" algn="l">
                        <a:lnSpc>
                          <a:spcPct val="107000"/>
                        </a:lnSpc>
                        <a:spcBef>
                          <a:spcPts val="0"/>
                        </a:spcBef>
                        <a:spcAft>
                          <a:spcPts val="0"/>
                        </a:spcAft>
                      </a:pPr>
                      <a:r>
                        <a:rPr lang="en-US" sz="1100" dirty="0">
                          <a:effectLst/>
                        </a:rPr>
                        <a:t>eThekwini </a:t>
                      </a:r>
                    </a:p>
                    <a:p>
                      <a:pPr marL="0" marR="0" algn="l">
                        <a:lnSpc>
                          <a:spcPct val="107000"/>
                        </a:lnSpc>
                        <a:spcBef>
                          <a:spcPts val="0"/>
                        </a:spcBef>
                        <a:spcAft>
                          <a:spcPts val="0"/>
                        </a:spcAft>
                      </a:pPr>
                      <a:r>
                        <a:rPr lang="en-US" sz="1100" dirty="0">
                          <a:effectLst/>
                        </a:rPr>
                        <a:t>Municipality</a:t>
                      </a:r>
                      <a:endParaRPr lang="en-GB" sz="1100" dirty="0">
                        <a:effectLst/>
                        <a:latin typeface="+mn-lt"/>
                        <a:ea typeface="Calibri" panose="020F0502020204030204" pitchFamily="34" charset="0"/>
                        <a:cs typeface="Arial" panose="020B0604020202020204" pitchFamily="34" charset="0"/>
                      </a:endParaRPr>
                    </a:p>
                  </a:txBody>
                  <a:tcPr marL="6487" marR="6487" marT="0" marB="0"/>
                </a:tc>
                <a:extLst>
                  <a:ext uri="{0D108BD9-81ED-4DB2-BD59-A6C34878D82A}">
                    <a16:rowId xmlns:a16="http://schemas.microsoft.com/office/drawing/2014/main" val="562858696"/>
                  </a:ext>
                </a:extLst>
              </a:tr>
              <a:tr h="515791">
                <a:tc vMerge="1">
                  <a:txBody>
                    <a:bodyPr/>
                    <a:lstStyle/>
                    <a:p>
                      <a:endParaRPr lang="en-GB"/>
                    </a:p>
                  </a:txBody>
                  <a:tcPr/>
                </a:tc>
                <a:tc vMerge="1">
                  <a:txBody>
                    <a:bodyPr/>
                    <a:lstStyle/>
                    <a:p>
                      <a:endParaRPr lang="en-GB"/>
                    </a:p>
                  </a:txBody>
                  <a:tcPr>
                    <a:solidFill>
                      <a:schemeClr val="accent4">
                        <a:tint val="40000"/>
                        <a:alpha val="75000"/>
                      </a:schemeClr>
                    </a:solidFill>
                  </a:tcPr>
                </a:tc>
                <a:tc>
                  <a:txBody>
                    <a:bodyPr/>
                    <a:lstStyle/>
                    <a:p>
                      <a:pPr marL="0" marR="0" algn="ctr">
                        <a:lnSpc>
                          <a:spcPct val="107000"/>
                        </a:lnSpc>
                        <a:spcBef>
                          <a:spcPts val="0"/>
                        </a:spcBef>
                        <a:spcAft>
                          <a:spcPts val="0"/>
                        </a:spcAft>
                      </a:pPr>
                      <a:r>
                        <a:rPr lang="en-US" sz="1100" dirty="0">
                          <a:effectLst/>
                        </a:rPr>
                        <a:t>Ezemvelo KZN Wildlife</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vMerge="1">
                  <a:txBody>
                    <a:bodyPr/>
                    <a:lstStyle/>
                    <a:p>
                      <a:endParaRPr lang="en-GB"/>
                    </a:p>
                  </a:txBody>
                  <a:tcPr>
                    <a:solidFill>
                      <a:schemeClr val="accent4">
                        <a:tint val="40000"/>
                        <a:alpha val="75000"/>
                      </a:schemeClr>
                    </a:solidFill>
                  </a:tcPr>
                </a:tc>
                <a:tc>
                  <a:txBody>
                    <a:bodyPr/>
                    <a:lstStyle/>
                    <a:p>
                      <a:pPr marL="0" marR="0" algn="ctr">
                        <a:lnSpc>
                          <a:spcPct val="107000"/>
                        </a:lnSpc>
                        <a:spcBef>
                          <a:spcPts val="0"/>
                        </a:spcBef>
                        <a:spcAft>
                          <a:spcPts val="0"/>
                        </a:spcAft>
                      </a:pPr>
                      <a:r>
                        <a:rPr lang="en-US" sz="1100" dirty="0">
                          <a:effectLst/>
                        </a:rPr>
                        <a:t>Development of ablution facilities and information signage at Harold Johnson Nature Reserve</a:t>
                      </a:r>
                      <a:endParaRPr lang="en-GB" sz="1100" dirty="0">
                        <a:effectLst/>
                        <a:latin typeface="+mn-lt"/>
                        <a:ea typeface="Calibri" panose="020F0502020204030204" pitchFamily="34" charset="0"/>
                        <a:cs typeface="Arial" panose="020B0604020202020204" pitchFamily="34" charset="0"/>
                      </a:endParaRPr>
                    </a:p>
                  </a:txBody>
                  <a:tcPr marL="6487" marR="6487" marT="0" marB="0"/>
                </a:tc>
                <a:tc>
                  <a:txBody>
                    <a:bodyPr/>
                    <a:lstStyle/>
                    <a:p>
                      <a:pPr marL="0" marR="0" algn="ctr">
                        <a:lnSpc>
                          <a:spcPct val="107000"/>
                        </a:lnSpc>
                        <a:spcBef>
                          <a:spcPts val="0"/>
                        </a:spcBef>
                        <a:spcAft>
                          <a:spcPts val="0"/>
                        </a:spcAft>
                      </a:pPr>
                      <a:r>
                        <a:rPr lang="en-US" sz="1100" dirty="0">
                          <a:effectLst/>
                        </a:rPr>
                        <a:t>Upgrade </a:t>
                      </a:r>
                      <a:r>
                        <a:rPr lang="en-US" sz="1100" dirty="0" err="1">
                          <a:effectLst/>
                        </a:rPr>
                        <a:t>Harlond</a:t>
                      </a:r>
                      <a:r>
                        <a:rPr lang="en-US" sz="1100" dirty="0">
                          <a:effectLst/>
                        </a:rPr>
                        <a:t> Johnson Nature Reserve</a:t>
                      </a:r>
                      <a:endParaRPr lang="en-GB" sz="1100" dirty="0">
                        <a:effectLst/>
                        <a:latin typeface="+mn-lt"/>
                        <a:ea typeface="Calibri" panose="020F0502020204030204" pitchFamily="34" charset="0"/>
                        <a:cs typeface="Arial" panose="020B0604020202020204" pitchFamily="34" charset="0"/>
                      </a:endParaRPr>
                    </a:p>
                  </a:txBody>
                  <a:tcPr marL="6487" marR="6487" marT="0" marB="0"/>
                </a:tc>
                <a:tc vMerge="1">
                  <a:txBody>
                    <a:bodyPr/>
                    <a:lstStyle/>
                    <a:p>
                      <a:pPr marL="0" marR="0" algn="l">
                        <a:lnSpc>
                          <a:spcPct val="107000"/>
                        </a:lnSpc>
                        <a:spcBef>
                          <a:spcPts val="0"/>
                        </a:spcBef>
                        <a:spcAft>
                          <a:spcPts val="0"/>
                        </a:spcAft>
                      </a:pPr>
                      <a:endParaRPr lang="en-GB" sz="1300" dirty="0">
                        <a:effectLst/>
                        <a:latin typeface="Calibri" panose="020F0502020204030204" pitchFamily="34" charset="0"/>
                        <a:ea typeface="Calibri" panose="020F0502020204030204" pitchFamily="34" charset="0"/>
                        <a:cs typeface="Arial" panose="020B0604020202020204" pitchFamily="34" charset="0"/>
                      </a:endParaRPr>
                    </a:p>
                  </a:txBody>
                  <a:tcPr marL="8649" marR="8649" marT="0" marB="0">
                    <a:solidFill>
                      <a:schemeClr val="accent4">
                        <a:tint val="40000"/>
                        <a:alpha val="75000"/>
                      </a:schemeClr>
                    </a:solidFill>
                  </a:tcPr>
                </a:tc>
                <a:extLst>
                  <a:ext uri="{0D108BD9-81ED-4DB2-BD59-A6C34878D82A}">
                    <a16:rowId xmlns:a16="http://schemas.microsoft.com/office/drawing/2014/main" val="3518799312"/>
                  </a:ext>
                </a:extLst>
              </a:tr>
              <a:tr h="515791">
                <a:tc vMerge="1">
                  <a:txBody>
                    <a:bodyPr/>
                    <a:lstStyle/>
                    <a:p>
                      <a:endParaRPr lang="en-GB"/>
                    </a:p>
                  </a:txBody>
                  <a:tcPr/>
                </a:tc>
                <a:tc rowSpan="2">
                  <a:txBody>
                    <a:bodyPr/>
                    <a:lstStyle/>
                    <a:p>
                      <a:pPr marL="0" marR="0" algn="l">
                        <a:lnSpc>
                          <a:spcPct val="107000"/>
                        </a:lnSpc>
                        <a:spcBef>
                          <a:spcPts val="0"/>
                        </a:spcBef>
                        <a:spcAft>
                          <a:spcPts val="0"/>
                        </a:spcAft>
                      </a:pPr>
                      <a:r>
                        <a:rPr lang="en-US" sz="1100" dirty="0">
                          <a:effectLst/>
                        </a:rPr>
                        <a:t>Beach development</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rowSpan="2">
                  <a:txBody>
                    <a:bodyPr/>
                    <a:lstStyle/>
                    <a:p>
                      <a:pPr marL="0" marR="0" algn="ctr">
                        <a:lnSpc>
                          <a:spcPct val="107000"/>
                        </a:lnSpc>
                        <a:spcBef>
                          <a:spcPts val="0"/>
                        </a:spcBef>
                        <a:spcAft>
                          <a:spcPts val="0"/>
                        </a:spcAft>
                      </a:pPr>
                      <a:r>
                        <a:rPr lang="en-ZA" sz="1100" dirty="0" smtClean="0">
                          <a:effectLst/>
                        </a:rPr>
                        <a:t>Local Authority</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rowSpan="2">
                  <a:txBody>
                    <a:bodyPr/>
                    <a:lstStyle/>
                    <a:p>
                      <a:pPr marL="0" marR="0" algn="ctr">
                        <a:lnSpc>
                          <a:spcPct val="107000"/>
                        </a:lnSpc>
                        <a:spcBef>
                          <a:spcPts val="0"/>
                        </a:spcBef>
                        <a:spcAft>
                          <a:spcPts val="0"/>
                        </a:spcAft>
                      </a:pPr>
                      <a:r>
                        <a:rPr lang="en-US" sz="1100" dirty="0">
                          <a:effectLst/>
                        </a:rPr>
                        <a:t>South Coast</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US" sz="1100" dirty="0">
                          <a:effectLst/>
                        </a:rPr>
                        <a:t>Provide access to water at </a:t>
                      </a:r>
                      <a:r>
                        <a:rPr lang="en-US" sz="1100" dirty="0" err="1">
                          <a:effectLst/>
                        </a:rPr>
                        <a:t>Aliwal</a:t>
                      </a:r>
                      <a:r>
                        <a:rPr lang="en-US" sz="1100" dirty="0">
                          <a:effectLst/>
                        </a:rPr>
                        <a:t> Shoal and Protea Banks </a:t>
                      </a:r>
                      <a:endParaRPr lang="en-GB" sz="1100" dirty="0">
                        <a:effectLst/>
                        <a:latin typeface="+mn-lt"/>
                        <a:ea typeface="Calibri" panose="020F0502020204030204" pitchFamily="34" charset="0"/>
                        <a:cs typeface="Arial" panose="020B0604020202020204" pitchFamily="34" charset="0"/>
                      </a:endParaRPr>
                    </a:p>
                  </a:txBody>
                  <a:tcPr marL="6487" marR="6487" marT="0" marB="0"/>
                </a:tc>
                <a:tc>
                  <a:txBody>
                    <a:bodyPr/>
                    <a:lstStyle/>
                    <a:p>
                      <a:pPr marL="0" marR="0" algn="ctr">
                        <a:lnSpc>
                          <a:spcPct val="107000"/>
                        </a:lnSpc>
                        <a:spcBef>
                          <a:spcPts val="0"/>
                        </a:spcBef>
                        <a:spcAft>
                          <a:spcPts val="0"/>
                        </a:spcAft>
                      </a:pPr>
                      <a:r>
                        <a:rPr lang="en-US" sz="1100">
                          <a:effectLst/>
                        </a:rPr>
                        <a:t>Improvement of facilities at the diving site</a:t>
                      </a:r>
                      <a:endParaRPr lang="en-GB" sz="1100">
                        <a:effectLst/>
                        <a:latin typeface="+mn-lt"/>
                        <a:ea typeface="Calibri" panose="020F0502020204030204" pitchFamily="34" charset="0"/>
                        <a:cs typeface="Arial" panose="020B0604020202020204" pitchFamily="34" charset="0"/>
                      </a:endParaRPr>
                    </a:p>
                  </a:txBody>
                  <a:tcPr marL="6487" marR="6487" marT="0" marB="0"/>
                </a:tc>
                <a:tc vMerge="1">
                  <a:txBody>
                    <a:bodyPr/>
                    <a:lstStyle/>
                    <a:p>
                      <a:pPr marL="0" marR="0" algn="l">
                        <a:lnSpc>
                          <a:spcPct val="107000"/>
                        </a:lnSpc>
                        <a:spcBef>
                          <a:spcPts val="0"/>
                        </a:spcBef>
                        <a:spcAft>
                          <a:spcPts val="0"/>
                        </a:spcAft>
                      </a:pPr>
                      <a:endParaRPr lang="en-GB" sz="1300" dirty="0">
                        <a:effectLst/>
                        <a:latin typeface="Calibri" panose="020F0502020204030204" pitchFamily="34" charset="0"/>
                        <a:ea typeface="Calibri" panose="020F0502020204030204" pitchFamily="34" charset="0"/>
                        <a:cs typeface="Arial" panose="020B0604020202020204" pitchFamily="34" charset="0"/>
                      </a:endParaRPr>
                    </a:p>
                  </a:txBody>
                  <a:tcPr marL="8649" marR="8649" marT="0" marB="0">
                    <a:solidFill>
                      <a:schemeClr val="accent4">
                        <a:tint val="40000"/>
                        <a:alpha val="75000"/>
                      </a:schemeClr>
                    </a:solidFill>
                  </a:tcPr>
                </a:tc>
                <a:extLst>
                  <a:ext uri="{0D108BD9-81ED-4DB2-BD59-A6C34878D82A}">
                    <a16:rowId xmlns:a16="http://schemas.microsoft.com/office/drawing/2014/main" val="3608682521"/>
                  </a:ext>
                </a:extLst>
              </a:tr>
              <a:tr h="342424">
                <a:tc vMerge="1">
                  <a:txBody>
                    <a:bodyPr/>
                    <a:lstStyle/>
                    <a:p>
                      <a:endParaRPr lang="en-GB"/>
                    </a:p>
                  </a:txBody>
                  <a:tcPr/>
                </a:tc>
                <a:tc vMerge="1">
                  <a:txBody>
                    <a:bodyPr/>
                    <a:lstStyle/>
                    <a:p>
                      <a:endParaRPr lang="en-GB"/>
                    </a:p>
                  </a:txBody>
                  <a:tcPr/>
                </a:tc>
                <a:tc vMerge="1">
                  <a:txBody>
                    <a:bodyPr/>
                    <a:lstStyle/>
                    <a:p>
                      <a:pPr marL="0" marR="0" algn="ctr">
                        <a:lnSpc>
                          <a:spcPct val="107000"/>
                        </a:lnSpc>
                        <a:spcBef>
                          <a:spcPts val="0"/>
                        </a:spcBef>
                        <a:spcAft>
                          <a:spcPts val="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8649" marR="8649" marT="0" marB="0" anchor="ctr">
                    <a:solidFill>
                      <a:schemeClr val="accent4">
                        <a:tint val="20000"/>
                        <a:alpha val="75000"/>
                      </a:schemeClr>
                    </a:solidFill>
                  </a:tcPr>
                </a:tc>
                <a:tc vMerge="1">
                  <a:txBody>
                    <a:bodyPr/>
                    <a:lstStyle/>
                    <a:p>
                      <a:endParaRPr lang="en-GB"/>
                    </a:p>
                  </a:txBody>
                  <a:tcPr/>
                </a:tc>
                <a:tc>
                  <a:txBody>
                    <a:bodyPr/>
                    <a:lstStyle/>
                    <a:p>
                      <a:pPr marL="0" marR="0" algn="ctr">
                        <a:lnSpc>
                          <a:spcPct val="107000"/>
                        </a:lnSpc>
                        <a:spcBef>
                          <a:spcPts val="0"/>
                        </a:spcBef>
                        <a:spcAft>
                          <a:spcPts val="0"/>
                        </a:spcAft>
                      </a:pPr>
                      <a:r>
                        <a:rPr lang="en-US" sz="1100" dirty="0">
                          <a:effectLst/>
                        </a:rPr>
                        <a:t>Development of high-end restaurant at </a:t>
                      </a:r>
                      <a:r>
                        <a:rPr lang="en-US" sz="1100" dirty="0" err="1">
                          <a:effectLst/>
                        </a:rPr>
                        <a:t>Aliwal</a:t>
                      </a:r>
                      <a:r>
                        <a:rPr lang="en-US" sz="1100" dirty="0">
                          <a:effectLst/>
                        </a:rPr>
                        <a:t> Shoal and </a:t>
                      </a:r>
                      <a:r>
                        <a:rPr lang="en-US" sz="1100" dirty="0" err="1">
                          <a:effectLst/>
                        </a:rPr>
                        <a:t>Protea</a:t>
                      </a:r>
                      <a:r>
                        <a:rPr lang="en-US" sz="1100" dirty="0">
                          <a:effectLst/>
                        </a:rPr>
                        <a:t> Banks </a:t>
                      </a:r>
                      <a:endParaRPr lang="en-GB" sz="1100" dirty="0">
                        <a:effectLst/>
                        <a:latin typeface="+mn-lt"/>
                        <a:ea typeface="Calibri" panose="020F0502020204030204" pitchFamily="34" charset="0"/>
                        <a:cs typeface="Arial" panose="020B0604020202020204" pitchFamily="34" charset="0"/>
                      </a:endParaRPr>
                    </a:p>
                  </a:txBody>
                  <a:tcPr marL="6487" marR="6487" marT="0" marB="0"/>
                </a:tc>
                <a:tc>
                  <a:txBody>
                    <a:bodyPr/>
                    <a:lstStyle/>
                    <a:p>
                      <a:pPr marL="0" marR="0" algn="ctr">
                        <a:lnSpc>
                          <a:spcPct val="107000"/>
                        </a:lnSpc>
                        <a:spcBef>
                          <a:spcPts val="0"/>
                        </a:spcBef>
                        <a:spcAft>
                          <a:spcPts val="0"/>
                        </a:spcAft>
                      </a:pPr>
                      <a:r>
                        <a:rPr lang="en-US" sz="1100">
                          <a:effectLst/>
                        </a:rPr>
                        <a:t>Job creation at diving site</a:t>
                      </a:r>
                      <a:endParaRPr lang="en-GB" sz="1100">
                        <a:effectLst/>
                        <a:latin typeface="+mn-lt"/>
                        <a:ea typeface="Calibri" panose="020F0502020204030204" pitchFamily="34" charset="0"/>
                        <a:cs typeface="Arial" panose="020B0604020202020204" pitchFamily="34" charset="0"/>
                      </a:endParaRPr>
                    </a:p>
                  </a:txBody>
                  <a:tcPr marL="6487" marR="6487" marT="0" marB="0"/>
                </a:tc>
                <a:tc vMerge="1">
                  <a:txBody>
                    <a:bodyPr/>
                    <a:lstStyle/>
                    <a:p>
                      <a:pPr marL="0" marR="0" algn="l">
                        <a:lnSpc>
                          <a:spcPct val="107000"/>
                        </a:lnSpc>
                        <a:spcBef>
                          <a:spcPts val="0"/>
                        </a:spcBef>
                        <a:spcAft>
                          <a:spcPts val="0"/>
                        </a:spcAft>
                      </a:pPr>
                      <a:endParaRPr lang="en-GB" sz="1300" dirty="0">
                        <a:effectLst/>
                        <a:latin typeface="Calibri" panose="020F0502020204030204" pitchFamily="34" charset="0"/>
                        <a:ea typeface="Calibri" panose="020F0502020204030204" pitchFamily="34" charset="0"/>
                        <a:cs typeface="Arial" panose="020B0604020202020204" pitchFamily="34" charset="0"/>
                      </a:endParaRPr>
                    </a:p>
                  </a:txBody>
                  <a:tcPr marL="8649" marR="8649" marT="0" marB="0">
                    <a:solidFill>
                      <a:schemeClr val="accent4">
                        <a:tint val="20000"/>
                        <a:alpha val="75000"/>
                      </a:schemeClr>
                    </a:solidFill>
                  </a:tcPr>
                </a:tc>
                <a:extLst>
                  <a:ext uri="{0D108BD9-81ED-4DB2-BD59-A6C34878D82A}">
                    <a16:rowId xmlns:a16="http://schemas.microsoft.com/office/drawing/2014/main" val="1352725479"/>
                  </a:ext>
                </a:extLst>
              </a:tr>
              <a:tr h="342424">
                <a:tc rowSpan="4">
                  <a:txBody>
                    <a:bodyPr/>
                    <a:lstStyle/>
                    <a:p>
                      <a:pPr marL="0" marR="0" algn="l">
                        <a:lnSpc>
                          <a:spcPct val="107000"/>
                        </a:lnSpc>
                        <a:spcBef>
                          <a:spcPts val="0"/>
                        </a:spcBef>
                        <a:spcAft>
                          <a:spcPts val="0"/>
                        </a:spcAft>
                      </a:pPr>
                      <a:r>
                        <a:rPr lang="en-ZA" sz="1100" dirty="0">
                          <a:effectLst/>
                        </a:rPr>
                        <a:t>Marketing</a:t>
                      </a:r>
                      <a:endParaRPr lang="en-GB" sz="1100" dirty="0">
                        <a:effectLst/>
                        <a:latin typeface="+mn-lt"/>
                        <a:ea typeface="Calibri" panose="020F0502020204030204" pitchFamily="34" charset="0"/>
                        <a:cs typeface="Arial" panose="020B0604020202020204" pitchFamily="34" charset="0"/>
                      </a:endParaRPr>
                    </a:p>
                  </a:txBody>
                  <a:tcPr marL="6487" marR="6487" marT="0" marB="0"/>
                </a:tc>
                <a:tc rowSpan="3">
                  <a:txBody>
                    <a:bodyPr/>
                    <a:lstStyle/>
                    <a:p>
                      <a:pPr marL="0" marR="0" algn="l">
                        <a:lnSpc>
                          <a:spcPct val="107000"/>
                        </a:lnSpc>
                        <a:spcBef>
                          <a:spcPts val="0"/>
                        </a:spcBef>
                        <a:spcAft>
                          <a:spcPts val="0"/>
                        </a:spcAft>
                      </a:pPr>
                      <a:r>
                        <a:rPr lang="en-ZA" sz="1100" dirty="0">
                          <a:effectLst/>
                        </a:rPr>
                        <a:t>High concentration of domestic and international tourists in Durban Area</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rowSpan="2">
                  <a:txBody>
                    <a:bodyPr/>
                    <a:lstStyle/>
                    <a:p>
                      <a:pPr marL="0" marR="0" algn="ctr">
                        <a:lnSpc>
                          <a:spcPct val="107000"/>
                        </a:lnSpc>
                        <a:spcBef>
                          <a:spcPts val="0"/>
                        </a:spcBef>
                        <a:spcAft>
                          <a:spcPts val="0"/>
                        </a:spcAft>
                      </a:pPr>
                      <a:r>
                        <a:rPr lang="en-US" sz="1100" dirty="0">
                          <a:effectLst/>
                        </a:rPr>
                        <a:t>SAT, Durban Tourism, Southern Explorer</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rowSpan="3">
                  <a:txBody>
                    <a:bodyPr/>
                    <a:lstStyle/>
                    <a:p>
                      <a:pPr marL="0" marR="0" algn="ctr">
                        <a:lnSpc>
                          <a:spcPct val="107000"/>
                        </a:lnSpc>
                        <a:spcBef>
                          <a:spcPts val="0"/>
                        </a:spcBef>
                        <a:spcAft>
                          <a:spcPts val="0"/>
                        </a:spcAft>
                      </a:pPr>
                      <a:r>
                        <a:rPr lang="en-ZA" sz="1100" dirty="0">
                          <a:effectLst/>
                        </a:rPr>
                        <a:t>Durban Area</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a:txBody>
                    <a:bodyPr/>
                    <a:lstStyle/>
                    <a:p>
                      <a:pPr marL="0" marR="0" algn="l">
                        <a:lnSpc>
                          <a:spcPct val="107000"/>
                        </a:lnSpc>
                        <a:spcBef>
                          <a:spcPts val="0"/>
                        </a:spcBef>
                        <a:spcAft>
                          <a:spcPts val="0"/>
                        </a:spcAft>
                      </a:pPr>
                      <a:r>
                        <a:rPr lang="en-ZA" sz="1100">
                          <a:effectLst/>
                        </a:rPr>
                        <a:t>Promotion of beach and leisure packages to domestic and international markets</a:t>
                      </a:r>
                      <a:endParaRPr lang="en-GB" sz="1100">
                        <a:effectLst/>
                        <a:latin typeface="+mn-lt"/>
                        <a:ea typeface="Calibri" panose="020F0502020204030204" pitchFamily="34" charset="0"/>
                        <a:cs typeface="Arial" panose="020B0604020202020204" pitchFamily="34" charset="0"/>
                      </a:endParaRPr>
                    </a:p>
                  </a:txBody>
                  <a:tcPr marL="6487" marR="6487" marT="0" marB="0"/>
                </a:tc>
                <a:tc>
                  <a:txBody>
                    <a:bodyPr/>
                    <a:lstStyle/>
                    <a:p>
                      <a:pPr marL="0" marR="0" algn="l">
                        <a:lnSpc>
                          <a:spcPct val="107000"/>
                        </a:lnSpc>
                        <a:spcBef>
                          <a:spcPts val="0"/>
                        </a:spcBef>
                        <a:spcAft>
                          <a:spcPts val="0"/>
                        </a:spcAft>
                      </a:pPr>
                      <a:r>
                        <a:rPr lang="en-US" sz="1100">
                          <a:effectLst/>
                        </a:rPr>
                        <a:t>Increase the number of tourists in South Coast</a:t>
                      </a:r>
                      <a:endParaRPr lang="en-GB" sz="1100">
                        <a:effectLst/>
                        <a:latin typeface="+mn-lt"/>
                        <a:ea typeface="Calibri" panose="020F0502020204030204" pitchFamily="34" charset="0"/>
                        <a:cs typeface="Arial" panose="020B0604020202020204" pitchFamily="34" charset="0"/>
                      </a:endParaRPr>
                    </a:p>
                  </a:txBody>
                  <a:tcPr marL="6487" marR="6487" marT="0" marB="0"/>
                </a:tc>
                <a:tc rowSpan="3">
                  <a:txBody>
                    <a:bodyPr/>
                    <a:lstStyle/>
                    <a:p>
                      <a:pPr marL="0" marR="0" algn="l">
                        <a:lnSpc>
                          <a:spcPct val="107000"/>
                        </a:lnSpc>
                        <a:spcBef>
                          <a:spcPts val="0"/>
                        </a:spcBef>
                        <a:spcAft>
                          <a:spcPts val="0"/>
                        </a:spcAft>
                      </a:pPr>
                      <a:r>
                        <a:rPr lang="en-US" sz="1100" dirty="0">
                          <a:effectLst/>
                        </a:rPr>
                        <a:t>TKZN</a:t>
                      </a:r>
                      <a:endParaRPr lang="en-GB" sz="1100" dirty="0">
                        <a:effectLst/>
                        <a:latin typeface="+mn-lt"/>
                        <a:ea typeface="Calibri" panose="020F0502020204030204" pitchFamily="34" charset="0"/>
                        <a:cs typeface="Arial" panose="020B0604020202020204" pitchFamily="34" charset="0"/>
                      </a:endParaRPr>
                    </a:p>
                  </a:txBody>
                  <a:tcPr marL="6487" marR="6487" marT="0" marB="0"/>
                </a:tc>
                <a:extLst>
                  <a:ext uri="{0D108BD9-81ED-4DB2-BD59-A6C34878D82A}">
                    <a16:rowId xmlns:a16="http://schemas.microsoft.com/office/drawing/2014/main" val="2745620754"/>
                  </a:ext>
                </a:extLst>
              </a:tr>
              <a:tr h="187239">
                <a:tc vMerge="1">
                  <a:txBody>
                    <a:bodyPr/>
                    <a:lstStyle/>
                    <a:p>
                      <a:endParaRPr lang="en-GB"/>
                    </a:p>
                  </a:txBody>
                  <a:tcPr/>
                </a:tc>
                <a:tc vMerge="1">
                  <a:txBody>
                    <a:bodyPr/>
                    <a:lstStyle/>
                    <a:p>
                      <a:endParaRPr lang="en-GB"/>
                    </a:p>
                  </a:txBody>
                  <a:tcPr/>
                </a:tc>
                <a:tc vMerge="1">
                  <a:txBody>
                    <a:bodyPr/>
                    <a:lstStyle/>
                    <a:p>
                      <a:pPr marL="0" marR="0" algn="ctr">
                        <a:lnSpc>
                          <a:spcPct val="107000"/>
                        </a:lnSpc>
                        <a:spcBef>
                          <a:spcPts val="0"/>
                        </a:spcBef>
                        <a:spcAft>
                          <a:spcPts val="0"/>
                        </a:spcAft>
                      </a:pPr>
                      <a:endParaRPr lang="en-GB" sz="1400">
                        <a:effectLst/>
                        <a:latin typeface="+mn-lt"/>
                        <a:ea typeface="Calibri" panose="020F0502020204030204" pitchFamily="34" charset="0"/>
                        <a:cs typeface="Arial" panose="020B0604020202020204" pitchFamily="34" charset="0"/>
                      </a:endParaRPr>
                    </a:p>
                  </a:txBody>
                  <a:tcPr marL="8649" marR="8649" marT="0" marB="0" anchor="ctr">
                    <a:solidFill>
                      <a:schemeClr val="accent4">
                        <a:tint val="40000"/>
                        <a:alpha val="75000"/>
                      </a:schemeClr>
                    </a:solidFill>
                  </a:tcPr>
                </a:tc>
                <a:tc vMerge="1">
                  <a:txBody>
                    <a:bodyPr/>
                    <a:lstStyle/>
                    <a:p>
                      <a:endParaRPr lang="en-GB"/>
                    </a:p>
                  </a:txBody>
                  <a:tcPr/>
                </a:tc>
                <a:tc rowSpan="2">
                  <a:txBody>
                    <a:bodyPr/>
                    <a:lstStyle/>
                    <a:p>
                      <a:pPr marL="0" marR="0" algn="l">
                        <a:lnSpc>
                          <a:spcPct val="107000"/>
                        </a:lnSpc>
                        <a:spcBef>
                          <a:spcPts val="0"/>
                        </a:spcBef>
                        <a:spcAft>
                          <a:spcPts val="0"/>
                        </a:spcAft>
                      </a:pPr>
                      <a:r>
                        <a:rPr lang="en-ZA" sz="1100" dirty="0">
                          <a:effectLst/>
                        </a:rPr>
                        <a:t>Create incentives for young couples and families to participate in other activities around the beach</a:t>
                      </a:r>
                      <a:endParaRPr lang="en-GB" sz="1100" dirty="0">
                        <a:effectLst/>
                        <a:latin typeface="+mn-lt"/>
                        <a:ea typeface="Calibri" panose="020F0502020204030204" pitchFamily="34" charset="0"/>
                        <a:cs typeface="Arial" panose="020B0604020202020204" pitchFamily="34" charset="0"/>
                      </a:endParaRPr>
                    </a:p>
                  </a:txBody>
                  <a:tcPr marL="6487" marR="6487" marT="0" marB="0"/>
                </a:tc>
                <a:tc rowSpan="2">
                  <a:txBody>
                    <a:bodyPr/>
                    <a:lstStyle/>
                    <a:p>
                      <a:pPr marL="0" marR="0" algn="l">
                        <a:lnSpc>
                          <a:spcPct val="107000"/>
                        </a:lnSpc>
                        <a:spcBef>
                          <a:spcPts val="0"/>
                        </a:spcBef>
                        <a:spcAft>
                          <a:spcPts val="0"/>
                        </a:spcAft>
                      </a:pPr>
                      <a:r>
                        <a:rPr lang="en-US" sz="1100" dirty="0">
                          <a:effectLst/>
                        </a:rPr>
                        <a:t>Increase spending of domestic tourists on tourism products within the coastal buffer</a:t>
                      </a:r>
                      <a:endParaRPr lang="en-GB" sz="1100" dirty="0">
                        <a:effectLst/>
                        <a:latin typeface="+mn-lt"/>
                        <a:ea typeface="Calibri" panose="020F0502020204030204" pitchFamily="34" charset="0"/>
                        <a:cs typeface="Arial" panose="020B0604020202020204" pitchFamily="34" charset="0"/>
                      </a:endParaRPr>
                    </a:p>
                  </a:txBody>
                  <a:tcPr marL="6487" marR="6487" marT="0" marB="0"/>
                </a:tc>
                <a:tc vMerge="1">
                  <a:txBody>
                    <a:bodyPr/>
                    <a:lstStyle/>
                    <a:p>
                      <a:endParaRPr lang="en-GB"/>
                    </a:p>
                  </a:txBody>
                  <a:tcPr/>
                </a:tc>
                <a:extLst>
                  <a:ext uri="{0D108BD9-81ED-4DB2-BD59-A6C34878D82A}">
                    <a16:rowId xmlns:a16="http://schemas.microsoft.com/office/drawing/2014/main" val="2279561688"/>
                  </a:ext>
                </a:extLst>
              </a:tr>
              <a:tr h="497609">
                <a:tc vMerge="1">
                  <a:txBody>
                    <a:bodyPr/>
                    <a:lstStyle/>
                    <a:p>
                      <a:endParaRPr lang="en-GB"/>
                    </a:p>
                  </a:txBody>
                  <a:tcPr/>
                </a:tc>
                <a:tc vMerge="1">
                  <a:txBody>
                    <a:bodyPr/>
                    <a:lstStyle/>
                    <a:p>
                      <a:endParaRPr lang="en-GB"/>
                    </a:p>
                  </a:txBody>
                  <a:tcPr/>
                </a:tc>
                <a:tc>
                  <a:txBody>
                    <a:bodyPr/>
                    <a:lstStyle/>
                    <a:p>
                      <a:pPr marL="0" marR="0" algn="ctr">
                        <a:lnSpc>
                          <a:spcPct val="107000"/>
                        </a:lnSpc>
                        <a:spcBef>
                          <a:spcPts val="0"/>
                        </a:spcBef>
                        <a:spcAft>
                          <a:spcPts val="0"/>
                        </a:spcAft>
                      </a:pPr>
                      <a:r>
                        <a:rPr lang="en-ZA" sz="1100" dirty="0">
                          <a:effectLst/>
                        </a:rPr>
                        <a:t>Southern Explorer</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vMerge="1">
                  <a:txBody>
                    <a:bodyPr/>
                    <a:lstStyle/>
                    <a:p>
                      <a:endParaRPr lang="en-GB"/>
                    </a:p>
                  </a:txBody>
                  <a:tcPr/>
                </a:tc>
                <a:tc vMerge="1">
                  <a:txBody>
                    <a:bodyPr/>
                    <a:lstStyle/>
                    <a:p>
                      <a:pPr marL="0" marR="0" algn="l">
                        <a:lnSpc>
                          <a:spcPct val="107000"/>
                        </a:lnSpc>
                        <a:spcBef>
                          <a:spcPts val="0"/>
                        </a:spcBef>
                        <a:spcAft>
                          <a:spcPts val="0"/>
                        </a:spcAft>
                      </a:pPr>
                      <a:r>
                        <a:rPr lang="en-ZA" sz="1400">
                          <a:effectLst/>
                          <a:latin typeface="+mn-lt"/>
                        </a:rPr>
                        <a:t>Create incentives for young couples and families to participate in other activities around the beach</a:t>
                      </a:r>
                      <a:endParaRPr lang="en-GB" sz="1400">
                        <a:effectLst/>
                        <a:latin typeface="+mn-lt"/>
                        <a:ea typeface="Calibri" panose="020F0502020204030204" pitchFamily="34" charset="0"/>
                        <a:cs typeface="Arial" panose="020B0604020202020204" pitchFamily="34" charset="0"/>
                      </a:endParaRPr>
                    </a:p>
                  </a:txBody>
                  <a:tcPr marL="8649" marR="8649" marT="0" marB="0">
                    <a:solidFill>
                      <a:schemeClr val="accent4">
                        <a:tint val="20000"/>
                        <a:alpha val="75000"/>
                      </a:schemeClr>
                    </a:solidFill>
                  </a:tcPr>
                </a:tc>
                <a:tc vMerge="1">
                  <a:txBody>
                    <a:bodyPr/>
                    <a:lstStyle/>
                    <a:p>
                      <a:pPr marL="0" marR="0" algn="l">
                        <a:lnSpc>
                          <a:spcPct val="107000"/>
                        </a:lnSpc>
                        <a:spcBef>
                          <a:spcPts val="0"/>
                        </a:spcBef>
                        <a:spcAft>
                          <a:spcPts val="0"/>
                        </a:spcAft>
                      </a:pPr>
                      <a:r>
                        <a:rPr lang="en-US" sz="1400">
                          <a:effectLst/>
                          <a:latin typeface="+mn-lt"/>
                        </a:rPr>
                        <a:t>Increase spending of domestic tourists on tourism products within the coastal buffer</a:t>
                      </a:r>
                      <a:endParaRPr lang="en-GB" sz="1400">
                        <a:effectLst/>
                        <a:latin typeface="+mn-lt"/>
                        <a:ea typeface="Calibri" panose="020F0502020204030204" pitchFamily="34" charset="0"/>
                        <a:cs typeface="Arial" panose="020B0604020202020204" pitchFamily="34" charset="0"/>
                      </a:endParaRPr>
                    </a:p>
                  </a:txBody>
                  <a:tcPr marL="8649" marR="8649" marT="0" marB="0">
                    <a:solidFill>
                      <a:schemeClr val="accent4">
                        <a:tint val="20000"/>
                        <a:alpha val="75000"/>
                      </a:schemeClr>
                    </a:solidFill>
                  </a:tcPr>
                </a:tc>
                <a:tc vMerge="1">
                  <a:txBody>
                    <a:bodyPr/>
                    <a:lstStyle/>
                    <a:p>
                      <a:pPr marL="0" marR="0" algn="l">
                        <a:lnSpc>
                          <a:spcPct val="107000"/>
                        </a:lnSpc>
                        <a:spcBef>
                          <a:spcPts val="0"/>
                        </a:spcBef>
                        <a:spcAft>
                          <a:spcPts val="0"/>
                        </a:spcAft>
                      </a:pPr>
                      <a:endParaRPr lang="en-GB" sz="1300" dirty="0">
                        <a:effectLst/>
                        <a:latin typeface="Calibri" panose="020F0502020204030204" pitchFamily="34" charset="0"/>
                        <a:ea typeface="Calibri" panose="020F0502020204030204" pitchFamily="34" charset="0"/>
                        <a:cs typeface="Arial" panose="020B0604020202020204" pitchFamily="34" charset="0"/>
                      </a:endParaRPr>
                    </a:p>
                  </a:txBody>
                  <a:tcPr marL="8649" marR="8649" marT="0" marB="0">
                    <a:solidFill>
                      <a:schemeClr val="accent4">
                        <a:tint val="20000"/>
                        <a:alpha val="75000"/>
                      </a:schemeClr>
                    </a:solidFill>
                  </a:tcPr>
                </a:tc>
                <a:extLst>
                  <a:ext uri="{0D108BD9-81ED-4DB2-BD59-A6C34878D82A}">
                    <a16:rowId xmlns:a16="http://schemas.microsoft.com/office/drawing/2014/main" val="2963395960"/>
                  </a:ext>
                </a:extLst>
              </a:tr>
              <a:tr h="513636">
                <a:tc vMerge="1">
                  <a:txBody>
                    <a:bodyPr/>
                    <a:lstStyle/>
                    <a:p>
                      <a:pPr marL="0" marR="0" algn="l">
                        <a:lnSpc>
                          <a:spcPct val="107000"/>
                        </a:lnSpc>
                        <a:spcBef>
                          <a:spcPts val="0"/>
                        </a:spcBef>
                        <a:spcAft>
                          <a:spcPts val="0"/>
                        </a:spcAft>
                      </a:pP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8649" marR="8649" marT="0" marB="0">
                    <a:solidFill>
                      <a:schemeClr val="accent4">
                        <a:alpha val="75000"/>
                      </a:schemeClr>
                    </a:solidFill>
                  </a:tcPr>
                </a:tc>
                <a:tc>
                  <a:txBody>
                    <a:bodyPr/>
                    <a:lstStyle/>
                    <a:p>
                      <a:pPr marL="0" marR="0" algn="l">
                        <a:lnSpc>
                          <a:spcPct val="107000"/>
                        </a:lnSpc>
                        <a:spcBef>
                          <a:spcPts val="0"/>
                        </a:spcBef>
                        <a:spcAft>
                          <a:spcPts val="0"/>
                        </a:spcAft>
                      </a:pPr>
                      <a:r>
                        <a:rPr lang="en-ZA" sz="1100" dirty="0">
                          <a:effectLst/>
                        </a:rPr>
                        <a:t>Southern Explorer events </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US" sz="1100">
                          <a:effectLst/>
                        </a:rPr>
                        <a:t>TKZN</a:t>
                      </a:r>
                      <a:endParaRPr lang="en-GB" sz="1100">
                        <a:effectLst/>
                        <a:latin typeface="+mn-lt"/>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ZA" sz="1100" dirty="0">
                          <a:effectLst/>
                        </a:rPr>
                        <a:t>South Coast</a:t>
                      </a:r>
                      <a:endParaRPr lang="en-GB" sz="1100" dirty="0">
                        <a:effectLst/>
                        <a:latin typeface="+mn-lt"/>
                        <a:ea typeface="Calibri" panose="020F0502020204030204" pitchFamily="34" charset="0"/>
                        <a:cs typeface="Arial" panose="020B0604020202020204" pitchFamily="34" charset="0"/>
                      </a:endParaRPr>
                    </a:p>
                  </a:txBody>
                  <a:tcPr marL="6487" marR="6487" marT="0" marB="0" anchor="ctr"/>
                </a:tc>
                <a:tc>
                  <a:txBody>
                    <a:bodyPr/>
                    <a:lstStyle/>
                    <a:p>
                      <a:pPr marL="0" marR="0" algn="l">
                        <a:lnSpc>
                          <a:spcPct val="107000"/>
                        </a:lnSpc>
                        <a:spcBef>
                          <a:spcPts val="0"/>
                        </a:spcBef>
                        <a:spcAft>
                          <a:spcPts val="0"/>
                        </a:spcAft>
                      </a:pPr>
                      <a:r>
                        <a:rPr lang="en-ZA" sz="1100">
                          <a:effectLst/>
                        </a:rPr>
                        <a:t>Leverage events marketed by Southern Explorer to create awareness of the route and to motivate attendees to explore the route</a:t>
                      </a:r>
                      <a:endParaRPr lang="en-GB" sz="1100">
                        <a:effectLst/>
                        <a:latin typeface="+mn-lt"/>
                        <a:ea typeface="Calibri" panose="020F0502020204030204" pitchFamily="34" charset="0"/>
                        <a:cs typeface="Arial" panose="020B0604020202020204" pitchFamily="34" charset="0"/>
                      </a:endParaRPr>
                    </a:p>
                  </a:txBody>
                  <a:tcPr marL="6487" marR="6487" marT="0" marB="0"/>
                </a:tc>
                <a:tc>
                  <a:txBody>
                    <a:bodyPr/>
                    <a:lstStyle/>
                    <a:p>
                      <a:pPr marL="0" marR="0" algn="l">
                        <a:lnSpc>
                          <a:spcPct val="107000"/>
                        </a:lnSpc>
                        <a:spcBef>
                          <a:spcPts val="0"/>
                        </a:spcBef>
                        <a:spcAft>
                          <a:spcPts val="0"/>
                        </a:spcAft>
                      </a:pPr>
                      <a:r>
                        <a:rPr lang="en-US" sz="1100">
                          <a:effectLst/>
                        </a:rPr>
                        <a:t>Create awareness and motive to travel for the entire Indi-Atlantic Route</a:t>
                      </a:r>
                      <a:endParaRPr lang="en-GB" sz="1100">
                        <a:effectLst/>
                        <a:latin typeface="+mn-lt"/>
                        <a:ea typeface="Calibri" panose="020F0502020204030204" pitchFamily="34" charset="0"/>
                        <a:cs typeface="Arial" panose="020B0604020202020204" pitchFamily="34" charset="0"/>
                      </a:endParaRPr>
                    </a:p>
                  </a:txBody>
                  <a:tcPr marL="6487" marR="6487" marT="0" marB="0"/>
                </a:tc>
                <a:tc>
                  <a:txBody>
                    <a:bodyPr/>
                    <a:lstStyle/>
                    <a:p>
                      <a:pPr marL="0" marR="0" algn="l">
                        <a:lnSpc>
                          <a:spcPct val="107000"/>
                        </a:lnSpc>
                        <a:spcBef>
                          <a:spcPts val="0"/>
                        </a:spcBef>
                        <a:spcAft>
                          <a:spcPts val="0"/>
                        </a:spcAft>
                      </a:pPr>
                      <a:r>
                        <a:rPr lang="en-US" sz="1100" dirty="0">
                          <a:effectLst/>
                        </a:rPr>
                        <a:t>Southern Explorer</a:t>
                      </a:r>
                      <a:endParaRPr lang="en-GB" sz="1100" dirty="0">
                        <a:effectLst/>
                        <a:latin typeface="+mn-lt"/>
                        <a:ea typeface="Calibri" panose="020F0502020204030204" pitchFamily="34" charset="0"/>
                        <a:cs typeface="Arial" panose="020B0604020202020204" pitchFamily="34" charset="0"/>
                      </a:endParaRPr>
                    </a:p>
                  </a:txBody>
                  <a:tcPr marL="6487" marR="6487" marT="0" marB="0"/>
                </a:tc>
                <a:extLst>
                  <a:ext uri="{0D108BD9-81ED-4DB2-BD59-A6C34878D82A}">
                    <a16:rowId xmlns:a16="http://schemas.microsoft.com/office/drawing/2014/main" val="2354158887"/>
                  </a:ext>
                </a:extLst>
              </a:tr>
            </a:tbl>
          </a:graphicData>
        </a:graphic>
      </p:graphicFrame>
    </p:spTree>
    <p:extLst>
      <p:ext uri="{BB962C8B-B14F-4D97-AF65-F5344CB8AC3E}">
        <p14:creationId xmlns:p14="http://schemas.microsoft.com/office/powerpoint/2010/main" val="195211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BA15642-5164-4936-9C61-A7DABFF741BA}"/>
              </a:ext>
            </a:extLst>
          </p:cNvPr>
          <p:cNvGraphicFramePr>
            <a:graphicFrameLocks noGrp="1"/>
          </p:cNvGraphicFramePr>
          <p:nvPr>
            <p:extLst>
              <p:ext uri="{D42A27DB-BD31-4B8C-83A1-F6EECF244321}">
                <p14:modId xmlns:p14="http://schemas.microsoft.com/office/powerpoint/2010/main" val="979154168"/>
              </p:ext>
            </p:extLst>
          </p:nvPr>
        </p:nvGraphicFramePr>
        <p:xfrm>
          <a:off x="206723" y="1562100"/>
          <a:ext cx="8815389" cy="4587103"/>
        </p:xfrm>
        <a:graphic>
          <a:graphicData uri="http://schemas.openxmlformats.org/drawingml/2006/table">
            <a:tbl>
              <a:tblPr firstRow="1" firstCol="1" bandRow="1">
                <a:tableStyleId>{21E4AEA4-8DFA-4A89-87EB-49C32662AFE0}</a:tableStyleId>
              </a:tblPr>
              <a:tblGrid>
                <a:gridCol w="816428">
                  <a:extLst>
                    <a:ext uri="{9D8B030D-6E8A-4147-A177-3AD203B41FA5}">
                      <a16:colId xmlns:a16="http://schemas.microsoft.com/office/drawing/2014/main" val="4124347957"/>
                    </a:ext>
                  </a:extLst>
                </a:gridCol>
                <a:gridCol w="939635">
                  <a:extLst>
                    <a:ext uri="{9D8B030D-6E8A-4147-A177-3AD203B41FA5}">
                      <a16:colId xmlns:a16="http://schemas.microsoft.com/office/drawing/2014/main" val="2299023299"/>
                    </a:ext>
                  </a:extLst>
                </a:gridCol>
                <a:gridCol w="1051478">
                  <a:extLst>
                    <a:ext uri="{9D8B030D-6E8A-4147-A177-3AD203B41FA5}">
                      <a16:colId xmlns:a16="http://schemas.microsoft.com/office/drawing/2014/main" val="1051530477"/>
                    </a:ext>
                  </a:extLst>
                </a:gridCol>
                <a:gridCol w="1035797">
                  <a:extLst>
                    <a:ext uri="{9D8B030D-6E8A-4147-A177-3AD203B41FA5}">
                      <a16:colId xmlns:a16="http://schemas.microsoft.com/office/drawing/2014/main" val="3941333794"/>
                    </a:ext>
                  </a:extLst>
                </a:gridCol>
                <a:gridCol w="2543175">
                  <a:extLst>
                    <a:ext uri="{9D8B030D-6E8A-4147-A177-3AD203B41FA5}">
                      <a16:colId xmlns:a16="http://schemas.microsoft.com/office/drawing/2014/main" val="4138553219"/>
                    </a:ext>
                  </a:extLst>
                </a:gridCol>
                <a:gridCol w="1557338">
                  <a:extLst>
                    <a:ext uri="{9D8B030D-6E8A-4147-A177-3AD203B41FA5}">
                      <a16:colId xmlns:a16="http://schemas.microsoft.com/office/drawing/2014/main" val="2602556047"/>
                    </a:ext>
                  </a:extLst>
                </a:gridCol>
                <a:gridCol w="871538">
                  <a:extLst>
                    <a:ext uri="{9D8B030D-6E8A-4147-A177-3AD203B41FA5}">
                      <a16:colId xmlns:a16="http://schemas.microsoft.com/office/drawing/2014/main" val="3894084269"/>
                    </a:ext>
                  </a:extLst>
                </a:gridCol>
              </a:tblGrid>
              <a:tr h="340705">
                <a:tc>
                  <a:txBody>
                    <a:bodyPr/>
                    <a:lstStyle/>
                    <a:p>
                      <a:pPr marL="0" marR="0" algn="ctr">
                        <a:lnSpc>
                          <a:spcPct val="107000"/>
                        </a:lnSpc>
                        <a:spcBef>
                          <a:spcPts val="0"/>
                        </a:spcBef>
                        <a:spcAft>
                          <a:spcPts val="0"/>
                        </a:spcAft>
                      </a:pPr>
                      <a:r>
                        <a:rPr lang="en-ZA" sz="1100" dirty="0">
                          <a:effectLst/>
                        </a:rPr>
                        <a:t>Focus Area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ZA" sz="1100" dirty="0">
                          <a:effectLst/>
                        </a:rPr>
                        <a:t>Gap</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ZA" sz="1100" dirty="0">
                          <a:effectLst/>
                        </a:rPr>
                        <a:t>Partner(s)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ZA" sz="1100">
                          <a:effectLst/>
                        </a:rPr>
                        <a:t>Area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ZA" sz="1100" dirty="0">
                          <a:effectLst/>
                        </a:rPr>
                        <a:t>Intervention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US" sz="1100">
                          <a:effectLst/>
                        </a:rPr>
                        <a:t>Objectives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ZA" sz="1100" dirty="0">
                          <a:effectLst/>
                        </a:rPr>
                        <a:t>Responsibility</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nchor="ctr"/>
                </a:tc>
                <a:extLst>
                  <a:ext uri="{0D108BD9-81ED-4DB2-BD59-A6C34878D82A}">
                    <a16:rowId xmlns:a16="http://schemas.microsoft.com/office/drawing/2014/main" val="847080214"/>
                  </a:ext>
                </a:extLst>
              </a:tr>
              <a:tr h="737428">
                <a:tc>
                  <a:txBody>
                    <a:bodyPr/>
                    <a:lstStyle/>
                    <a:p>
                      <a:r>
                        <a:rPr lang="en-GB" sz="1100" dirty="0"/>
                        <a:t>Marketing</a:t>
                      </a:r>
                    </a:p>
                  </a:txBody>
                  <a:tcPr marL="6487" marR="6487" marT="0" marB="0"/>
                </a:tc>
                <a:tc>
                  <a:txBody>
                    <a:bodyPr/>
                    <a:lstStyle/>
                    <a:p>
                      <a:pPr marL="0" marR="0" algn="l">
                        <a:lnSpc>
                          <a:spcPct val="107000"/>
                        </a:lnSpc>
                        <a:spcBef>
                          <a:spcPts val="0"/>
                        </a:spcBef>
                        <a:spcAft>
                          <a:spcPts val="0"/>
                        </a:spcAft>
                      </a:pPr>
                      <a:r>
                        <a:rPr lang="en-US" sz="1100" dirty="0">
                          <a:effectLst/>
                        </a:rPr>
                        <a:t>Leverage Blue flag Status as a competitive advantage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US" sz="1100" dirty="0">
                          <a:effectLst/>
                        </a:rPr>
                        <a:t>TKZN</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US" sz="1100" dirty="0">
                          <a:effectLst/>
                        </a:rPr>
                        <a:t>Durban Area &amp; South Coast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nchor="ctr"/>
                </a:tc>
                <a:tc>
                  <a:txBody>
                    <a:bodyPr/>
                    <a:lstStyle/>
                    <a:p>
                      <a:pPr marL="0" marR="0" algn="l">
                        <a:lnSpc>
                          <a:spcPct val="107000"/>
                        </a:lnSpc>
                        <a:spcBef>
                          <a:spcPts val="0"/>
                        </a:spcBef>
                        <a:spcAft>
                          <a:spcPts val="0"/>
                        </a:spcAft>
                      </a:pPr>
                      <a:r>
                        <a:rPr lang="en-US" sz="1100">
                          <a:effectLst/>
                        </a:rPr>
                        <a:t>Indi-Atlantic Route to position Node 1 as the Blue Flag Status Destination in South Africa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tc>
                <a:tc>
                  <a:txBody>
                    <a:bodyPr/>
                    <a:lstStyle/>
                    <a:p>
                      <a:pPr marL="0" marR="0" algn="l">
                        <a:lnSpc>
                          <a:spcPct val="107000"/>
                        </a:lnSpc>
                        <a:spcBef>
                          <a:spcPts val="0"/>
                        </a:spcBef>
                        <a:spcAft>
                          <a:spcPts val="0"/>
                        </a:spcAft>
                      </a:pPr>
                      <a:r>
                        <a:rPr lang="en-US" sz="1100" dirty="0">
                          <a:effectLst/>
                        </a:rPr>
                        <a:t>Beach Tourism as a competitive advantage for the Indi-Atlantic Route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tc>
                <a:tc>
                  <a:txBody>
                    <a:bodyPr/>
                    <a:lstStyle/>
                    <a:p>
                      <a:pPr marL="0" marR="0" algn="l">
                        <a:lnSpc>
                          <a:spcPct val="107000"/>
                        </a:lnSpc>
                        <a:spcBef>
                          <a:spcPts val="0"/>
                        </a:spcBef>
                        <a:spcAft>
                          <a:spcPts val="0"/>
                        </a:spcAft>
                      </a:pPr>
                      <a:r>
                        <a:rPr lang="en-US" sz="1100" dirty="0">
                          <a:effectLst/>
                        </a:rPr>
                        <a:t>SAT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tc>
                <a:extLst>
                  <a:ext uri="{0D108BD9-81ED-4DB2-BD59-A6C34878D82A}">
                    <a16:rowId xmlns:a16="http://schemas.microsoft.com/office/drawing/2014/main" val="2490773618"/>
                  </a:ext>
                </a:extLst>
              </a:tr>
              <a:tr h="551009">
                <a:tc rowSpan="3">
                  <a:txBody>
                    <a:bodyPr/>
                    <a:lstStyle/>
                    <a:p>
                      <a:pPr marL="0" marR="0" algn="l">
                        <a:lnSpc>
                          <a:spcPct val="107000"/>
                        </a:lnSpc>
                        <a:spcBef>
                          <a:spcPts val="0"/>
                        </a:spcBef>
                        <a:spcAft>
                          <a:spcPts val="0"/>
                        </a:spcAft>
                      </a:pPr>
                      <a:r>
                        <a:rPr lang="en-US" sz="1100" dirty="0">
                          <a:effectLst/>
                        </a:rPr>
                        <a:t>Stakeholder Management/Fund Raising</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tc>
                <a:tc>
                  <a:txBody>
                    <a:bodyPr/>
                    <a:lstStyle/>
                    <a:p>
                      <a:pPr marL="0" marR="0" algn="l">
                        <a:lnSpc>
                          <a:spcPct val="107000"/>
                        </a:lnSpc>
                        <a:spcBef>
                          <a:spcPts val="0"/>
                        </a:spcBef>
                        <a:spcAft>
                          <a:spcPts val="0"/>
                        </a:spcAft>
                      </a:pPr>
                      <a:r>
                        <a:rPr lang="en-ZA" sz="1100" dirty="0">
                          <a:effectLst/>
                        </a:rPr>
                        <a:t>Partnership with </a:t>
                      </a:r>
                      <a:r>
                        <a:rPr lang="en-ZA" sz="1100" dirty="0" err="1">
                          <a:effectLst/>
                        </a:rPr>
                        <a:t>Ugu</a:t>
                      </a:r>
                      <a:r>
                        <a:rPr lang="en-ZA" sz="1100" dirty="0">
                          <a:effectLst/>
                        </a:rPr>
                        <a:t> South Coast Tourism</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nchor="ctr"/>
                </a:tc>
                <a:tc rowSpan="3">
                  <a:txBody>
                    <a:bodyPr/>
                    <a:lstStyle/>
                    <a:p>
                      <a:pPr marL="0" marR="0" algn="ctr">
                        <a:lnSpc>
                          <a:spcPct val="107000"/>
                        </a:lnSpc>
                        <a:spcBef>
                          <a:spcPts val="0"/>
                        </a:spcBef>
                        <a:spcAft>
                          <a:spcPts val="0"/>
                        </a:spcAft>
                      </a:pPr>
                      <a:r>
                        <a:rPr lang="en-ZA" sz="1100" dirty="0">
                          <a:effectLst/>
                        </a:rPr>
                        <a:t>Southern Explorer</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nchor="ctr"/>
                </a:tc>
                <a:tc rowSpan="3">
                  <a:txBody>
                    <a:bodyPr/>
                    <a:lstStyle/>
                    <a:p>
                      <a:pPr marL="0" marR="0" algn="ctr">
                        <a:lnSpc>
                          <a:spcPct val="107000"/>
                        </a:lnSpc>
                        <a:spcBef>
                          <a:spcPts val="0"/>
                        </a:spcBef>
                        <a:spcAft>
                          <a:spcPts val="0"/>
                        </a:spcAft>
                      </a:pPr>
                      <a:r>
                        <a:rPr lang="en-ZA" sz="1100" dirty="0">
                          <a:effectLst/>
                        </a:rPr>
                        <a:t>South Coast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nchor="ctr"/>
                </a:tc>
                <a:tc>
                  <a:txBody>
                    <a:bodyPr/>
                    <a:lstStyle/>
                    <a:p>
                      <a:pPr marL="0" marR="0" algn="l">
                        <a:lnSpc>
                          <a:spcPct val="107000"/>
                        </a:lnSpc>
                        <a:spcBef>
                          <a:spcPts val="0"/>
                        </a:spcBef>
                        <a:spcAft>
                          <a:spcPts val="0"/>
                        </a:spcAft>
                      </a:pPr>
                      <a:r>
                        <a:rPr lang="en-ZA" sz="1100">
                          <a:effectLst/>
                        </a:rPr>
                        <a:t>Partner with Southern Explorer to package and market the Indi-Atlantic Route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tc>
                <a:tc>
                  <a:txBody>
                    <a:bodyPr/>
                    <a:lstStyle/>
                    <a:p>
                      <a:pPr marL="0" marR="0" algn="l">
                        <a:lnSpc>
                          <a:spcPct val="107000"/>
                        </a:lnSpc>
                        <a:spcBef>
                          <a:spcPts val="0"/>
                        </a:spcBef>
                        <a:spcAft>
                          <a:spcPts val="0"/>
                        </a:spcAft>
                      </a:pPr>
                      <a:r>
                        <a:rPr lang="en-US" sz="1100">
                          <a:effectLst/>
                        </a:rPr>
                        <a:t>Leverage current structures and resources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tc>
                <a:tc rowSpan="3">
                  <a:txBody>
                    <a:bodyPr/>
                    <a:lstStyle/>
                    <a:p>
                      <a:pPr marL="0" marR="0" algn="l">
                        <a:lnSpc>
                          <a:spcPct val="107000"/>
                        </a:lnSpc>
                        <a:spcBef>
                          <a:spcPts val="0"/>
                        </a:spcBef>
                        <a:spcAft>
                          <a:spcPts val="0"/>
                        </a:spcAft>
                      </a:pPr>
                      <a:r>
                        <a:rPr lang="en-US" sz="1100" dirty="0">
                          <a:effectLst/>
                        </a:rPr>
                        <a:t>TKZN</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tc>
                <a:extLst>
                  <a:ext uri="{0D108BD9-81ED-4DB2-BD59-A6C34878D82A}">
                    <a16:rowId xmlns:a16="http://schemas.microsoft.com/office/drawing/2014/main" val="2575050470"/>
                  </a:ext>
                </a:extLst>
              </a:tr>
              <a:tr h="551009">
                <a:tc vMerge="1">
                  <a:txBody>
                    <a:bodyPr/>
                    <a:lstStyle/>
                    <a:p>
                      <a:endParaRPr lang="en-GB"/>
                    </a:p>
                  </a:txBody>
                  <a:tcPr/>
                </a:tc>
                <a:tc rowSpan="2">
                  <a:txBody>
                    <a:bodyPr/>
                    <a:lstStyle/>
                    <a:p>
                      <a:pPr marL="0" marR="0" algn="l">
                        <a:lnSpc>
                          <a:spcPct val="107000"/>
                        </a:lnSpc>
                        <a:spcBef>
                          <a:spcPts val="0"/>
                        </a:spcBef>
                        <a:spcAft>
                          <a:spcPts val="0"/>
                        </a:spcAft>
                      </a:pPr>
                      <a:r>
                        <a:rPr lang="en-US" sz="1100" dirty="0">
                          <a:effectLst/>
                        </a:rPr>
                        <a:t>Tourism Information Officers product offering knowledge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nchor="ctr"/>
                </a:tc>
                <a:tc vMerge="1">
                  <a:txBody>
                    <a:bodyPr/>
                    <a:lstStyle/>
                    <a:p>
                      <a:pPr marL="0" marR="0" algn="ctr">
                        <a:lnSpc>
                          <a:spcPct val="107000"/>
                        </a:lnSpc>
                        <a:spcBef>
                          <a:spcPts val="0"/>
                        </a:spcBef>
                        <a:spcAft>
                          <a:spcPts val="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8649" marR="8649" marT="0" marB="0" anchor="ctr"/>
                </a:tc>
                <a:tc vMerge="1">
                  <a:txBody>
                    <a:bodyPr/>
                    <a:lstStyle/>
                    <a:p>
                      <a:endParaRPr lang="en-GB"/>
                    </a:p>
                  </a:txBody>
                  <a:tcPr/>
                </a:tc>
                <a:tc>
                  <a:txBody>
                    <a:bodyPr/>
                    <a:lstStyle/>
                    <a:p>
                      <a:pPr marL="0" marR="0" algn="l">
                        <a:lnSpc>
                          <a:spcPct val="107000"/>
                        </a:lnSpc>
                        <a:spcBef>
                          <a:spcPts val="0"/>
                        </a:spcBef>
                        <a:spcAft>
                          <a:spcPts val="0"/>
                        </a:spcAft>
                      </a:pPr>
                      <a:r>
                        <a:rPr lang="en-US" sz="1100" dirty="0">
                          <a:effectLst/>
                        </a:rPr>
                        <a:t>Provide product exposure </a:t>
                      </a:r>
                      <a:r>
                        <a:rPr lang="en-US" sz="1100" dirty="0" err="1">
                          <a:effectLst/>
                        </a:rPr>
                        <a:t>programmes</a:t>
                      </a:r>
                      <a:r>
                        <a:rPr lang="en-US" sz="1100" dirty="0">
                          <a:effectLst/>
                        </a:rPr>
                        <a:t> to </a:t>
                      </a:r>
                      <a:r>
                        <a:rPr lang="en-US" sz="1100" dirty="0" err="1">
                          <a:effectLst/>
                        </a:rPr>
                        <a:t>familiarise</a:t>
                      </a:r>
                      <a:r>
                        <a:rPr lang="en-US" sz="1100" dirty="0">
                          <a:effectLst/>
                        </a:rPr>
                        <a:t> tourism information offices with products along the route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tc>
                <a:tc>
                  <a:txBody>
                    <a:bodyPr/>
                    <a:lstStyle/>
                    <a:p>
                      <a:pPr marL="0" marR="0" algn="l">
                        <a:lnSpc>
                          <a:spcPct val="107000"/>
                        </a:lnSpc>
                        <a:spcBef>
                          <a:spcPts val="0"/>
                        </a:spcBef>
                        <a:spcAft>
                          <a:spcPts val="0"/>
                        </a:spcAft>
                      </a:pPr>
                      <a:r>
                        <a:rPr lang="en-US" sz="1100">
                          <a:effectLst/>
                        </a:rPr>
                        <a:t>Improve product knowledge of tourism information offices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tc>
                <a:tc vMerge="1">
                  <a:txBody>
                    <a:bodyPr/>
                    <a:lstStyle/>
                    <a:p>
                      <a:pPr marL="0" marR="0" algn="l">
                        <a:lnSpc>
                          <a:spcPct val="107000"/>
                        </a:lnSpc>
                        <a:spcBef>
                          <a:spcPts val="0"/>
                        </a:spcBef>
                        <a:spcAft>
                          <a:spcPts val="0"/>
                        </a:spcAft>
                      </a:pPr>
                      <a:endParaRPr lang="en-GB" sz="1300" dirty="0">
                        <a:effectLst/>
                        <a:latin typeface="Calibri" panose="020F0502020204030204" pitchFamily="34" charset="0"/>
                        <a:ea typeface="Calibri" panose="020F0502020204030204" pitchFamily="34" charset="0"/>
                        <a:cs typeface="Arial" panose="020B0604020202020204" pitchFamily="34" charset="0"/>
                      </a:endParaRPr>
                    </a:p>
                  </a:txBody>
                  <a:tcPr marL="8649" marR="8649" marT="0" marB="0">
                    <a:solidFill>
                      <a:schemeClr val="accent4">
                        <a:tint val="20000"/>
                        <a:alpha val="70000"/>
                      </a:schemeClr>
                    </a:solidFill>
                  </a:tcPr>
                </a:tc>
                <a:extLst>
                  <a:ext uri="{0D108BD9-81ED-4DB2-BD59-A6C34878D82A}">
                    <a16:rowId xmlns:a16="http://schemas.microsoft.com/office/drawing/2014/main" val="3893745512"/>
                  </a:ext>
                </a:extLst>
              </a:tr>
              <a:tr h="923847">
                <a:tc vMerge="1">
                  <a:txBody>
                    <a:bodyPr/>
                    <a:lstStyle/>
                    <a:p>
                      <a:endParaRPr lang="en-GB"/>
                    </a:p>
                  </a:txBody>
                  <a:tcPr/>
                </a:tc>
                <a:tc vMerge="1">
                  <a:txBody>
                    <a:bodyPr/>
                    <a:lstStyle/>
                    <a:p>
                      <a:endParaRPr lang="en-GB"/>
                    </a:p>
                  </a:txBody>
                  <a:tcPr/>
                </a:tc>
                <a:tc vMerge="1">
                  <a:txBody>
                    <a:bodyPr/>
                    <a:lstStyle/>
                    <a:p>
                      <a:pPr marL="0" marR="0" algn="ctr">
                        <a:lnSpc>
                          <a:spcPct val="107000"/>
                        </a:lnSpc>
                        <a:spcBef>
                          <a:spcPts val="0"/>
                        </a:spcBef>
                        <a:spcAft>
                          <a:spcPts val="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8649" marR="8649" marT="0" marB="0" anchor="ctr"/>
                </a:tc>
                <a:tc vMerge="1">
                  <a:txBody>
                    <a:bodyPr/>
                    <a:lstStyle/>
                    <a:p>
                      <a:pPr algn="ctr"/>
                      <a:endParaRPr lang="en-GB" sz="1200" dirty="0">
                        <a:effectLst/>
                        <a:latin typeface="Calibri" panose="020F0502020204030204" pitchFamily="34" charset="0"/>
                        <a:cs typeface="Arial" panose="020B0604020202020204" pitchFamily="34" charset="0"/>
                      </a:endParaRPr>
                    </a:p>
                  </a:txBody>
                  <a:tcPr marL="8649" marR="8649" marT="0" marB="0" anchor="ctr"/>
                </a:tc>
                <a:tc>
                  <a:txBody>
                    <a:bodyPr/>
                    <a:lstStyle/>
                    <a:p>
                      <a:pPr marL="0" marR="0" algn="l">
                        <a:lnSpc>
                          <a:spcPct val="107000"/>
                        </a:lnSpc>
                        <a:spcBef>
                          <a:spcPts val="0"/>
                        </a:spcBef>
                        <a:spcAft>
                          <a:spcPts val="0"/>
                        </a:spcAft>
                      </a:pPr>
                      <a:r>
                        <a:rPr lang="en-US" sz="1100" dirty="0">
                          <a:effectLst/>
                        </a:rPr>
                        <a:t>Provide Indi-Atlantic promotional training and guidelines for tourism information officers and tour guides along the South Coast Route</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tc>
                <a:tc>
                  <a:txBody>
                    <a:bodyPr/>
                    <a:lstStyle/>
                    <a:p>
                      <a:pPr marL="0" marR="0" algn="l">
                        <a:lnSpc>
                          <a:spcPct val="107000"/>
                        </a:lnSpc>
                        <a:spcBef>
                          <a:spcPts val="0"/>
                        </a:spcBef>
                        <a:spcAft>
                          <a:spcPts val="0"/>
                        </a:spcAft>
                      </a:pPr>
                      <a:r>
                        <a:rPr lang="en-US" sz="1100">
                          <a:effectLst/>
                        </a:rPr>
                        <a:t>Create collaborative knowledge under tourism representatives to promote the entire Indi-Atlantic Route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tc>
                <a:tc vMerge="1">
                  <a:txBody>
                    <a:bodyPr/>
                    <a:lstStyle/>
                    <a:p>
                      <a:pPr marL="0" marR="0" algn="l">
                        <a:lnSpc>
                          <a:spcPct val="107000"/>
                        </a:lnSpc>
                        <a:spcBef>
                          <a:spcPts val="0"/>
                        </a:spcBef>
                        <a:spcAft>
                          <a:spcPts val="0"/>
                        </a:spcAft>
                      </a:pPr>
                      <a:endParaRPr lang="en-GB" sz="1300" dirty="0">
                        <a:effectLst/>
                        <a:latin typeface="Calibri" panose="020F0502020204030204" pitchFamily="34" charset="0"/>
                        <a:ea typeface="Calibri" panose="020F0502020204030204" pitchFamily="34" charset="0"/>
                        <a:cs typeface="Arial" panose="020B0604020202020204" pitchFamily="34" charset="0"/>
                      </a:endParaRPr>
                    </a:p>
                  </a:txBody>
                  <a:tcPr marL="8649" marR="8649" marT="0" marB="0">
                    <a:solidFill>
                      <a:schemeClr val="accent4">
                        <a:tint val="40000"/>
                        <a:alpha val="70000"/>
                      </a:schemeClr>
                    </a:solidFill>
                  </a:tcPr>
                </a:tc>
                <a:extLst>
                  <a:ext uri="{0D108BD9-81ED-4DB2-BD59-A6C34878D82A}">
                    <a16:rowId xmlns:a16="http://schemas.microsoft.com/office/drawing/2014/main" val="1762246835"/>
                  </a:ext>
                </a:extLst>
              </a:tr>
              <a:tr h="1483105">
                <a:tc>
                  <a:txBody>
                    <a:bodyPr/>
                    <a:lstStyle/>
                    <a:p>
                      <a:pPr marL="0" marR="0" algn="l">
                        <a:lnSpc>
                          <a:spcPct val="107000"/>
                        </a:lnSpc>
                        <a:spcBef>
                          <a:spcPts val="0"/>
                        </a:spcBef>
                        <a:spcAft>
                          <a:spcPts val="0"/>
                        </a:spcAft>
                      </a:pPr>
                      <a:r>
                        <a:rPr lang="en-US" sz="1100">
                          <a:effectLst/>
                        </a:rPr>
                        <a:t>Skills Development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tc>
                <a:tc>
                  <a:txBody>
                    <a:bodyPr/>
                    <a:lstStyle/>
                    <a:p>
                      <a:pPr marL="0" marR="0" algn="l">
                        <a:lnSpc>
                          <a:spcPct val="107000"/>
                        </a:lnSpc>
                        <a:spcBef>
                          <a:spcPts val="0"/>
                        </a:spcBef>
                        <a:spcAft>
                          <a:spcPts val="0"/>
                        </a:spcAft>
                      </a:pPr>
                      <a:r>
                        <a:rPr lang="en-US" sz="1100" dirty="0">
                          <a:effectLst/>
                        </a:rPr>
                        <a:t>Need for qualified and certified technicians/operators for marine tourism related activities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US" sz="1100" dirty="0">
                          <a:effectLst/>
                        </a:rPr>
                        <a:t>Department of Education</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nchor="ctr"/>
                </a:tc>
                <a:tc>
                  <a:txBody>
                    <a:bodyPr/>
                    <a:lstStyle/>
                    <a:p>
                      <a:pPr marL="0" marR="0" algn="ctr">
                        <a:lnSpc>
                          <a:spcPct val="107000"/>
                        </a:lnSpc>
                        <a:spcBef>
                          <a:spcPts val="0"/>
                        </a:spcBef>
                        <a:spcAft>
                          <a:spcPts val="0"/>
                        </a:spcAft>
                      </a:pPr>
                      <a:r>
                        <a:rPr lang="en-US" sz="1100" dirty="0">
                          <a:effectLst/>
                        </a:rPr>
                        <a:t>Durban Area &amp; South Coast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nchor="ctr"/>
                </a:tc>
                <a:tc>
                  <a:txBody>
                    <a:bodyPr/>
                    <a:lstStyle/>
                    <a:p>
                      <a:pPr marL="0" marR="0" algn="l">
                        <a:lnSpc>
                          <a:spcPct val="107000"/>
                        </a:lnSpc>
                        <a:spcBef>
                          <a:spcPts val="0"/>
                        </a:spcBef>
                        <a:spcAft>
                          <a:spcPts val="0"/>
                        </a:spcAft>
                      </a:pPr>
                      <a:r>
                        <a:rPr lang="en-US" sz="1100" dirty="0">
                          <a:effectLst/>
                        </a:rPr>
                        <a:t>Engage with operators to identified specific skills gap relating to marine tourism activities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tc>
                <a:tc>
                  <a:txBody>
                    <a:bodyPr/>
                    <a:lstStyle/>
                    <a:p>
                      <a:pPr marL="0" marR="0" algn="l">
                        <a:lnSpc>
                          <a:spcPct val="107000"/>
                        </a:lnSpc>
                        <a:spcBef>
                          <a:spcPts val="0"/>
                        </a:spcBef>
                        <a:spcAft>
                          <a:spcPts val="0"/>
                        </a:spcAft>
                      </a:pPr>
                      <a:r>
                        <a:rPr lang="en-US" sz="1100" dirty="0">
                          <a:effectLst/>
                        </a:rPr>
                        <a:t>Identification and evaluation of skills gap in marine tourism related activities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tc>
                <a:tc>
                  <a:txBody>
                    <a:bodyPr/>
                    <a:lstStyle/>
                    <a:p>
                      <a:pPr marL="0" marR="0" algn="l">
                        <a:lnSpc>
                          <a:spcPct val="107000"/>
                        </a:lnSpc>
                        <a:spcBef>
                          <a:spcPts val="0"/>
                        </a:spcBef>
                        <a:spcAft>
                          <a:spcPts val="0"/>
                        </a:spcAft>
                      </a:pPr>
                      <a:r>
                        <a:rPr lang="en-US" sz="1100" dirty="0">
                          <a:effectLst/>
                        </a:rPr>
                        <a:t>SAIMI</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487" marR="6487" marT="0" marB="0"/>
                </a:tc>
                <a:extLst>
                  <a:ext uri="{0D108BD9-81ED-4DB2-BD59-A6C34878D82A}">
                    <a16:rowId xmlns:a16="http://schemas.microsoft.com/office/drawing/2014/main" val="3974172131"/>
                  </a:ext>
                </a:extLst>
              </a:tr>
            </a:tbl>
          </a:graphicData>
        </a:graphic>
      </p:graphicFrame>
      <p:sp>
        <p:nvSpPr>
          <p:cNvPr id="4" name="Rectangle 3"/>
          <p:cNvSpPr/>
          <p:nvPr/>
        </p:nvSpPr>
        <p:spPr>
          <a:xfrm>
            <a:off x="311083" y="0"/>
            <a:ext cx="8606671" cy="2000548"/>
          </a:xfrm>
          <a:prstGeom prst="rect">
            <a:avLst/>
          </a:prstGeom>
        </p:spPr>
        <p:txBody>
          <a:bodyPr wrap="square">
            <a:spAutoFit/>
          </a:bodyPr>
          <a:lstStyle/>
          <a:p>
            <a:r>
              <a:rPr lang="en-US" sz="4000" b="1" dirty="0">
                <a:solidFill>
                  <a:schemeClr val="accent2"/>
                </a:solidFill>
                <a:latin typeface="Gill Sans MT" panose="020B0502020104020203" pitchFamily="34" charset="0"/>
              </a:rPr>
              <a:t>Progress</a:t>
            </a:r>
            <a:r>
              <a:rPr lang="en-US" sz="4000" b="1" dirty="0" smtClean="0">
                <a:solidFill>
                  <a:schemeClr val="accent2"/>
                </a:solidFill>
                <a:latin typeface="Gill Sans MT" panose="020B0502020104020203" pitchFamily="34" charset="0"/>
              </a:rPr>
              <a:t> (12)</a:t>
            </a:r>
            <a:r>
              <a:rPr lang="en-US" sz="4000" b="1" dirty="0">
                <a:solidFill>
                  <a:schemeClr val="accent2"/>
                </a:solidFill>
                <a:latin typeface="Gill Sans MT" panose="020B0502020104020203" pitchFamily="34" charset="0"/>
              </a:rPr>
              <a:t/>
            </a:r>
            <a:br>
              <a:rPr lang="en-US" sz="4000" b="1" dirty="0">
                <a:solidFill>
                  <a:schemeClr val="accent2"/>
                </a:solidFill>
                <a:latin typeface="Gill Sans MT" panose="020B0502020104020203" pitchFamily="34" charset="0"/>
              </a:rPr>
            </a:br>
            <a:r>
              <a:rPr lang="en-US" sz="2800" b="1" dirty="0" smtClean="0">
                <a:solidFill>
                  <a:schemeClr val="accent2"/>
                </a:solidFill>
                <a:latin typeface="Gill Sans MT" panose="020B0502020104020203" pitchFamily="34" charset="0"/>
              </a:rPr>
              <a:t>Development of  the Indi Atlantic Route – An example of NODE 1- Durban to Port Edward  </a:t>
            </a:r>
            <a:br>
              <a:rPr lang="en-US" sz="2800" b="1" dirty="0" smtClean="0">
                <a:solidFill>
                  <a:schemeClr val="accent2"/>
                </a:solidFill>
                <a:latin typeface="Gill Sans MT" panose="020B0502020104020203" pitchFamily="34" charset="0"/>
              </a:rPr>
            </a:br>
            <a:endParaRPr lang="en-ZA" sz="2800" b="1" dirty="0">
              <a:solidFill>
                <a:schemeClr val="accent2"/>
              </a:solidFill>
              <a:latin typeface="Gill Sans MT" panose="020B0502020104020203" pitchFamily="34" charset="0"/>
            </a:endParaRPr>
          </a:p>
        </p:txBody>
      </p:sp>
    </p:spTree>
    <p:extLst>
      <p:ext uri="{BB962C8B-B14F-4D97-AF65-F5344CB8AC3E}">
        <p14:creationId xmlns:p14="http://schemas.microsoft.com/office/powerpoint/2010/main" val="35735908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198121"/>
            <a:ext cx="7886700" cy="807720"/>
          </a:xfrm>
        </p:spPr>
        <p:txBody>
          <a:bodyPr/>
          <a:lstStyle/>
          <a:p>
            <a:r>
              <a:rPr lang="en-ZA" sz="4400" dirty="0" smtClean="0"/>
              <a:t>Concluding Remarks</a:t>
            </a:r>
            <a:endParaRPr lang="en-ZA" sz="4400" dirty="0"/>
          </a:p>
        </p:txBody>
      </p:sp>
      <p:sp>
        <p:nvSpPr>
          <p:cNvPr id="5" name="Content Placeholder 4"/>
          <p:cNvSpPr>
            <a:spLocks noGrp="1"/>
          </p:cNvSpPr>
          <p:nvPr>
            <p:ph idx="1"/>
          </p:nvPr>
        </p:nvSpPr>
        <p:spPr>
          <a:xfrm>
            <a:off x="628650" y="1402081"/>
            <a:ext cx="7886700" cy="4315326"/>
          </a:xfrm>
        </p:spPr>
        <p:txBody>
          <a:bodyPr>
            <a:noAutofit/>
          </a:bodyPr>
          <a:lstStyle/>
          <a:p>
            <a:r>
              <a:rPr lang="en-ZA" sz="2800" dirty="0" smtClean="0">
                <a:latin typeface="Calibri" panose="020F0502020204030204" pitchFamily="34" charset="0"/>
              </a:rPr>
              <a:t>The CMT initiatives are progressively being implemented</a:t>
            </a:r>
          </a:p>
          <a:p>
            <a:r>
              <a:rPr lang="en-ZA" sz="2800" dirty="0" smtClean="0">
                <a:latin typeface="Calibri" panose="020F0502020204030204" pitchFamily="34" charset="0"/>
              </a:rPr>
              <a:t>Monitoring and reporting takes place on a monthly basis</a:t>
            </a:r>
          </a:p>
          <a:p>
            <a:r>
              <a:rPr lang="en-ZA" sz="2800" dirty="0" smtClean="0">
                <a:latin typeface="Calibri" panose="020F0502020204030204" pitchFamily="34" charset="0"/>
              </a:rPr>
              <a:t>The Departments role is to co-ordinate reporting and facilitate progress of all the initiatives</a:t>
            </a:r>
          </a:p>
          <a:p>
            <a:r>
              <a:rPr lang="en-ZA" sz="2800" dirty="0" smtClean="0">
                <a:latin typeface="Calibri" panose="020F0502020204030204" pitchFamily="34" charset="0"/>
              </a:rPr>
              <a:t>The Implementation Plan is reviewed annually to allow for the inclusion of new initiatives</a:t>
            </a:r>
          </a:p>
          <a:p>
            <a:r>
              <a:rPr lang="en-ZA" sz="2800" dirty="0" smtClean="0">
                <a:latin typeface="Calibri" panose="020F0502020204030204" pitchFamily="34" charset="0"/>
              </a:rPr>
              <a:t>The success of CMT relies on integration and partnerships</a:t>
            </a:r>
            <a:endParaRPr lang="en-ZA" sz="2800" dirty="0">
              <a:latin typeface="Calibri" panose="020F0502020204030204" pitchFamily="34" charset="0"/>
            </a:endParaRPr>
          </a:p>
        </p:txBody>
      </p:sp>
    </p:spTree>
    <p:extLst>
      <p:ext uri="{BB962C8B-B14F-4D97-AF65-F5344CB8AC3E}">
        <p14:creationId xmlns:p14="http://schemas.microsoft.com/office/powerpoint/2010/main" val="3878546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00313" y="-366571"/>
            <a:ext cx="7886700" cy="1325563"/>
          </a:xfrm>
        </p:spPr>
        <p:txBody>
          <a:bodyPr>
            <a:normAutofit/>
          </a:bodyPr>
          <a:lstStyle/>
          <a:p>
            <a:r>
              <a:rPr lang="en-US" sz="4000" dirty="0" smtClean="0"/>
              <a:t>Acronyms</a:t>
            </a:r>
            <a:endParaRPr lang="en-US" sz="4000" dirty="0"/>
          </a:p>
        </p:txBody>
      </p:sp>
      <p:sp>
        <p:nvSpPr>
          <p:cNvPr id="5" name="Content Placeholder 4"/>
          <p:cNvSpPr>
            <a:spLocks noGrp="1"/>
          </p:cNvSpPr>
          <p:nvPr>
            <p:ph idx="1"/>
          </p:nvPr>
        </p:nvSpPr>
        <p:spPr>
          <a:xfrm>
            <a:off x="628649" y="533401"/>
            <a:ext cx="7886700" cy="6510580"/>
          </a:xfrm>
        </p:spPr>
        <p:txBody>
          <a:bodyPr>
            <a:noAutofit/>
          </a:bodyPr>
          <a:lstStyle/>
          <a:p>
            <a:r>
              <a:rPr lang="en-ZA" sz="1600" dirty="0">
                <a:latin typeface="+mn-lt"/>
                <a:cs typeface="Arial" panose="020B0604020202020204" pitchFamily="34" charset="0"/>
              </a:rPr>
              <a:t>BCMDA- Buffalo City Metro Development Agency </a:t>
            </a:r>
          </a:p>
          <a:p>
            <a:r>
              <a:rPr lang="en-US" sz="1600" dirty="0" smtClean="0">
                <a:latin typeface="+mn-lt"/>
                <a:cs typeface="Arial" panose="020B0604020202020204" pitchFamily="34" charset="0"/>
              </a:rPr>
              <a:t>CMT- Coastal and Marine Tourism</a:t>
            </a:r>
          </a:p>
          <a:p>
            <a:r>
              <a:rPr lang="en-ZA" sz="1600" dirty="0">
                <a:latin typeface="+mn-lt"/>
                <a:cs typeface="Arial" panose="020B0604020202020204" pitchFamily="34" charset="0"/>
              </a:rPr>
              <a:t>DAFF- Department of Agriculture, Forestry and </a:t>
            </a:r>
            <a:r>
              <a:rPr lang="en-ZA" sz="1600" dirty="0" smtClean="0">
                <a:latin typeface="+mn-lt"/>
                <a:cs typeface="Arial" panose="020B0604020202020204" pitchFamily="34" charset="0"/>
              </a:rPr>
              <a:t>Fisheries</a:t>
            </a:r>
            <a:endParaRPr lang="en-US" sz="1600" dirty="0" smtClean="0">
              <a:latin typeface="+mn-lt"/>
              <a:cs typeface="Arial" panose="020B0604020202020204" pitchFamily="34" charset="0"/>
            </a:endParaRPr>
          </a:p>
          <a:p>
            <a:r>
              <a:rPr lang="en-US" sz="1600" dirty="0" smtClean="0">
                <a:latin typeface="+mn-lt"/>
                <a:cs typeface="Arial" panose="020B0604020202020204" pitchFamily="34" charset="0"/>
              </a:rPr>
              <a:t>DEA- Department of Environmental Affairs</a:t>
            </a:r>
          </a:p>
          <a:p>
            <a:r>
              <a:rPr lang="en-US" sz="1600" dirty="0" smtClean="0">
                <a:latin typeface="+mn-lt"/>
                <a:cs typeface="Arial" panose="020B0604020202020204" pitchFamily="34" charset="0"/>
              </a:rPr>
              <a:t>DPME- </a:t>
            </a:r>
            <a:r>
              <a:rPr lang="en-US" sz="1600" dirty="0">
                <a:latin typeface="+mn-lt"/>
                <a:cs typeface="Arial" panose="020B0604020202020204" pitchFamily="34" charset="0"/>
              </a:rPr>
              <a:t>Department of Planning, Monitoring and Evaluation </a:t>
            </a:r>
            <a:endParaRPr lang="en-US" sz="1600" dirty="0" smtClean="0">
              <a:latin typeface="+mn-lt"/>
              <a:cs typeface="Arial" panose="020B0604020202020204" pitchFamily="34" charset="0"/>
            </a:endParaRPr>
          </a:p>
          <a:p>
            <a:r>
              <a:rPr lang="en-ZA" sz="1600" dirty="0" smtClean="0">
                <a:latin typeface="+mn-lt"/>
                <a:cs typeface="Arial" panose="020B0604020202020204" pitchFamily="34" charset="0"/>
              </a:rPr>
              <a:t>DPW- </a:t>
            </a:r>
            <a:r>
              <a:rPr lang="en-ZA" sz="1600" dirty="0">
                <a:latin typeface="+mn-lt"/>
                <a:cs typeface="Arial" panose="020B0604020202020204" pitchFamily="34" charset="0"/>
              </a:rPr>
              <a:t>Department of Public </a:t>
            </a:r>
            <a:r>
              <a:rPr lang="en-ZA" sz="1600" dirty="0" smtClean="0">
                <a:latin typeface="+mn-lt"/>
                <a:cs typeface="Arial" panose="020B0604020202020204" pitchFamily="34" charset="0"/>
              </a:rPr>
              <a:t>Works</a:t>
            </a:r>
            <a:endParaRPr lang="en-US" sz="1600" dirty="0" smtClean="0">
              <a:latin typeface="+mn-lt"/>
              <a:cs typeface="Arial" panose="020B0604020202020204" pitchFamily="34" charset="0"/>
            </a:endParaRPr>
          </a:p>
          <a:p>
            <a:r>
              <a:rPr lang="en-US" sz="1600" dirty="0" smtClean="0">
                <a:latin typeface="+mn-lt"/>
                <a:cs typeface="Arial" panose="020B0604020202020204" pitchFamily="34" charset="0"/>
              </a:rPr>
              <a:t>DT- Department of  Tourism</a:t>
            </a:r>
          </a:p>
          <a:p>
            <a:r>
              <a:rPr lang="en-US" sz="1600" dirty="0" smtClean="0">
                <a:latin typeface="+mn-lt"/>
                <a:cs typeface="Arial" panose="020B0604020202020204" pitchFamily="34" charset="0"/>
              </a:rPr>
              <a:t>DU- Delivery Unit</a:t>
            </a:r>
          </a:p>
          <a:p>
            <a:r>
              <a:rPr lang="en-US" sz="1600" dirty="0" smtClean="0">
                <a:latin typeface="+mn-lt"/>
                <a:cs typeface="Arial" panose="020B0604020202020204" pitchFamily="34" charset="0"/>
              </a:rPr>
              <a:t>EC- Eastern Cape </a:t>
            </a:r>
          </a:p>
          <a:p>
            <a:r>
              <a:rPr lang="en-ZA" sz="1600" dirty="0">
                <a:latin typeface="+mn-lt"/>
                <a:cs typeface="Arial" panose="020B0604020202020204" pitchFamily="34" charset="0"/>
              </a:rPr>
              <a:t>EPWP- Expanded Public Works </a:t>
            </a:r>
            <a:r>
              <a:rPr lang="en-ZA" sz="1600" dirty="0" smtClean="0">
                <a:latin typeface="+mn-lt"/>
                <a:cs typeface="Arial" panose="020B0604020202020204" pitchFamily="34" charset="0"/>
              </a:rPr>
              <a:t>Programme</a:t>
            </a:r>
            <a:endParaRPr lang="en-US" sz="1600" dirty="0" smtClean="0">
              <a:latin typeface="+mn-lt"/>
              <a:cs typeface="Arial" panose="020B0604020202020204" pitchFamily="34" charset="0"/>
            </a:endParaRPr>
          </a:p>
          <a:p>
            <a:r>
              <a:rPr lang="en-US" sz="1600" dirty="0" smtClean="0">
                <a:latin typeface="+mn-lt"/>
                <a:cs typeface="Arial" panose="020B0604020202020204" pitchFamily="34" charset="0"/>
              </a:rPr>
              <a:t>KZN- KwaZulu-Natal </a:t>
            </a:r>
          </a:p>
          <a:p>
            <a:r>
              <a:rPr lang="en-US" sz="1600" dirty="0">
                <a:latin typeface="+mn-lt"/>
                <a:cs typeface="Arial" panose="020B0604020202020204" pitchFamily="34" charset="0"/>
              </a:rPr>
              <a:t>NDP- National Development Plan </a:t>
            </a:r>
            <a:endParaRPr lang="en-US" sz="1600" dirty="0" smtClean="0">
              <a:latin typeface="+mn-lt"/>
              <a:cs typeface="Arial" panose="020B0604020202020204" pitchFamily="34" charset="0"/>
            </a:endParaRPr>
          </a:p>
          <a:p>
            <a:r>
              <a:rPr lang="en-US" sz="1600" dirty="0">
                <a:latin typeface="+mn-lt"/>
                <a:cs typeface="Arial" panose="020B0604020202020204" pitchFamily="34" charset="0"/>
              </a:rPr>
              <a:t>PE- Port </a:t>
            </a:r>
            <a:r>
              <a:rPr lang="en-US" sz="1600" dirty="0" smtClean="0">
                <a:latin typeface="+mn-lt"/>
                <a:cs typeface="Arial" panose="020B0604020202020204" pitchFamily="34" charset="0"/>
              </a:rPr>
              <a:t>Elizabeth</a:t>
            </a:r>
          </a:p>
          <a:p>
            <a:r>
              <a:rPr lang="en-US" sz="1600" dirty="0">
                <a:latin typeface="+mn-lt"/>
                <a:cs typeface="Arial" panose="020B0604020202020204" pitchFamily="34" charset="0"/>
              </a:rPr>
              <a:t>PDI- Previously Disadvantaged </a:t>
            </a:r>
          </a:p>
          <a:p>
            <a:r>
              <a:rPr lang="en-ZA" sz="1600" dirty="0">
                <a:latin typeface="+mn-lt"/>
                <a:cs typeface="Arial" panose="020B0604020202020204" pitchFamily="34" charset="0"/>
              </a:rPr>
              <a:t>TNPA- Transnet National Ports </a:t>
            </a:r>
            <a:r>
              <a:rPr lang="en-ZA" sz="1600" dirty="0" smtClean="0">
                <a:latin typeface="+mn-lt"/>
                <a:cs typeface="Arial" panose="020B0604020202020204" pitchFamily="34" charset="0"/>
              </a:rPr>
              <a:t>Authority</a:t>
            </a:r>
            <a:endParaRPr lang="en-US" sz="1600" dirty="0" smtClean="0">
              <a:latin typeface="+mn-lt"/>
              <a:cs typeface="Arial" panose="020B0604020202020204" pitchFamily="34" charset="0"/>
            </a:endParaRPr>
          </a:p>
          <a:p>
            <a:r>
              <a:rPr lang="en-US" sz="1600" dirty="0" smtClean="0">
                <a:latin typeface="+mn-lt"/>
                <a:cs typeface="Arial" panose="020B0604020202020204" pitchFamily="34" charset="0"/>
              </a:rPr>
              <a:t>WC- Western Cape </a:t>
            </a:r>
          </a:p>
          <a:p>
            <a:r>
              <a:rPr lang="en-US" sz="1600" dirty="0" smtClean="0">
                <a:latin typeface="+mn-lt"/>
                <a:cs typeface="Arial" panose="020B0604020202020204" pitchFamily="34" charset="0"/>
              </a:rPr>
              <a:t>WG- Working Group </a:t>
            </a:r>
          </a:p>
        </p:txBody>
      </p:sp>
    </p:spTree>
    <p:extLst>
      <p:ext uri="{BB962C8B-B14F-4D97-AF65-F5344CB8AC3E}">
        <p14:creationId xmlns:p14="http://schemas.microsoft.com/office/powerpoint/2010/main" val="7734484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smtClean="0"/>
          </a:p>
          <a:p>
            <a:endParaRPr lang="en-US" dirty="0"/>
          </a:p>
          <a:p>
            <a:pPr marL="0" indent="0">
              <a:buNone/>
            </a:pPr>
            <a:endParaRPr lang="en-US" dirty="0"/>
          </a:p>
          <a:p>
            <a:pPr marL="0" indent="0" algn="ctr">
              <a:buNone/>
            </a:pPr>
            <a:r>
              <a:rPr lang="en-US" sz="6000" b="1" dirty="0" smtClean="0">
                <a:solidFill>
                  <a:srgbClr val="FF6600"/>
                </a:solidFill>
              </a:rPr>
              <a:t>Thank you </a:t>
            </a:r>
            <a:endParaRPr lang="en-US" sz="6000" b="1" dirty="0">
              <a:solidFill>
                <a:srgbClr val="FF6600"/>
              </a:solidFill>
            </a:endParaRPr>
          </a:p>
        </p:txBody>
      </p:sp>
    </p:spTree>
    <p:extLst>
      <p:ext uri="{BB962C8B-B14F-4D97-AF65-F5344CB8AC3E}">
        <p14:creationId xmlns:p14="http://schemas.microsoft.com/office/powerpoint/2010/main" val="1115554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15" y="1125056"/>
            <a:ext cx="8871528" cy="4723809"/>
          </a:xfrm>
          <a:prstGeom prst="rect">
            <a:avLst/>
          </a:prstGeom>
        </p:spPr>
      </p:pic>
      <p:sp>
        <p:nvSpPr>
          <p:cNvPr id="6" name="Footer Placeholder 5"/>
          <p:cNvSpPr>
            <a:spLocks noGrp="1"/>
          </p:cNvSpPr>
          <p:nvPr>
            <p:ph type="ftr" sz="quarter" idx="11"/>
          </p:nvPr>
        </p:nvSpPr>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28650" y="118725"/>
            <a:ext cx="7886700" cy="865467"/>
          </a:xfrm>
        </p:spPr>
        <p:txBody>
          <a:bodyPr>
            <a:normAutofit/>
          </a:bodyPr>
          <a:lstStyle/>
          <a:p>
            <a:r>
              <a:rPr lang="en-ZA" sz="4400" dirty="0"/>
              <a:t>Nodal/cluster </a:t>
            </a:r>
            <a:r>
              <a:rPr lang="en-ZA" sz="4400" dirty="0" smtClean="0"/>
              <a:t>approach (1)</a:t>
            </a:r>
            <a:endParaRPr lang="en-ZA" sz="4400" dirty="0"/>
          </a:p>
        </p:txBody>
      </p:sp>
      <p:sp>
        <p:nvSpPr>
          <p:cNvPr id="3" name="Content Placeholder 2"/>
          <p:cNvSpPr>
            <a:spLocks noGrp="1"/>
          </p:cNvSpPr>
          <p:nvPr>
            <p:ph idx="1"/>
          </p:nvPr>
        </p:nvSpPr>
        <p:spPr>
          <a:xfrm>
            <a:off x="174160" y="1334530"/>
            <a:ext cx="8795680" cy="5251621"/>
          </a:xfrm>
          <a:prstGeom prst="rect">
            <a:avLst/>
          </a:prstGeom>
        </p:spPr>
        <p:txBody>
          <a:bodyPr>
            <a:normAutofit/>
          </a:bodyPr>
          <a:lstStyle/>
          <a:p>
            <a:pPr marL="0" indent="0">
              <a:buNone/>
            </a:pPr>
            <a:endParaRPr lang="en-GB" dirty="0" smtClean="0">
              <a:solidFill>
                <a:schemeClr val="bg1"/>
              </a:solidFill>
              <a:latin typeface="Arial" panose="020B0604020202020204" pitchFamily="34" charset="0"/>
              <a:cs typeface="Arial" panose="020B0604020202020204" pitchFamily="34" charset="0"/>
            </a:endParaRPr>
          </a:p>
          <a:p>
            <a:pPr marL="0" indent="0">
              <a:buNone/>
            </a:pPr>
            <a:r>
              <a:rPr lang="en-GB" dirty="0" smtClean="0">
                <a:solidFill>
                  <a:schemeClr val="bg1"/>
                </a:solidFill>
                <a:latin typeface="Arial" panose="020B0604020202020204" pitchFamily="34" charset="0"/>
                <a:cs typeface="Arial" panose="020B0604020202020204" pitchFamily="34" charset="0"/>
              </a:rPr>
              <a:t>The </a:t>
            </a:r>
            <a:r>
              <a:rPr lang="en-GB" dirty="0">
                <a:solidFill>
                  <a:schemeClr val="bg1"/>
                </a:solidFill>
                <a:latin typeface="Arial" panose="020B0604020202020204" pitchFamily="34" charset="0"/>
                <a:cs typeface="Arial" panose="020B0604020202020204" pitchFamily="34" charset="0"/>
              </a:rPr>
              <a:t>CMT Implementation Plan </a:t>
            </a:r>
            <a:r>
              <a:rPr lang="en-GB" dirty="0" smtClean="0">
                <a:solidFill>
                  <a:schemeClr val="bg1"/>
                </a:solidFill>
                <a:latin typeface="Arial" panose="020B0604020202020204" pitchFamily="34" charset="0"/>
                <a:cs typeface="Arial" panose="020B0604020202020204" pitchFamily="34" charset="0"/>
              </a:rPr>
              <a:t>is being </a:t>
            </a:r>
            <a:r>
              <a:rPr lang="en-GB" dirty="0">
                <a:solidFill>
                  <a:schemeClr val="bg1"/>
                </a:solidFill>
                <a:latin typeface="Arial" panose="020B0604020202020204" pitchFamily="34" charset="0"/>
                <a:cs typeface="Arial" panose="020B0604020202020204" pitchFamily="34" charset="0"/>
              </a:rPr>
              <a:t>implemented in nodal/cluster approach that seeks to</a:t>
            </a:r>
            <a:r>
              <a:rPr lang="en-GB" dirty="0" smtClean="0">
                <a:solidFill>
                  <a:schemeClr val="bg1"/>
                </a:solidFill>
                <a:latin typeface="Arial" panose="020B0604020202020204" pitchFamily="34" charset="0"/>
                <a:cs typeface="Arial" panose="020B0604020202020204" pitchFamily="34" charset="0"/>
              </a:rPr>
              <a:t>:</a:t>
            </a:r>
          </a:p>
          <a:p>
            <a:r>
              <a:rPr lang="en-GB" dirty="0" smtClean="0">
                <a:solidFill>
                  <a:schemeClr val="bg1"/>
                </a:solidFill>
                <a:latin typeface="Arial" panose="020B0604020202020204" pitchFamily="34" charset="0"/>
                <a:cs typeface="Arial" panose="020B0604020202020204" pitchFamily="34" charset="0"/>
              </a:rPr>
              <a:t>prioritise </a:t>
            </a:r>
            <a:r>
              <a:rPr lang="en-GB" dirty="0">
                <a:solidFill>
                  <a:schemeClr val="bg1"/>
                </a:solidFill>
                <a:latin typeface="Arial" panose="020B0604020202020204" pitchFamily="34" charset="0"/>
                <a:cs typeface="Arial" panose="020B0604020202020204" pitchFamily="34" charset="0"/>
              </a:rPr>
              <a:t>destinations </a:t>
            </a:r>
            <a:r>
              <a:rPr lang="en-GB" dirty="0" smtClean="0">
                <a:solidFill>
                  <a:schemeClr val="bg1"/>
                </a:solidFill>
                <a:latin typeface="Arial" panose="020B0604020202020204" pitchFamily="34" charset="0"/>
                <a:cs typeface="Arial" panose="020B0604020202020204" pitchFamily="34" charset="0"/>
              </a:rPr>
              <a:t>rather than individual </a:t>
            </a:r>
            <a:r>
              <a:rPr lang="en-GB" dirty="0">
                <a:solidFill>
                  <a:schemeClr val="bg1"/>
                </a:solidFill>
                <a:latin typeface="Arial" panose="020B0604020202020204" pitchFamily="34" charset="0"/>
                <a:cs typeface="Arial" panose="020B0604020202020204" pitchFamily="34" charset="0"/>
              </a:rPr>
              <a:t>tourism </a:t>
            </a:r>
            <a:r>
              <a:rPr lang="en-GB" dirty="0" smtClean="0">
                <a:solidFill>
                  <a:schemeClr val="bg1"/>
                </a:solidFill>
                <a:latin typeface="Arial" panose="020B0604020202020204" pitchFamily="34" charset="0"/>
                <a:cs typeface="Arial" panose="020B0604020202020204" pitchFamily="34" charset="0"/>
              </a:rPr>
              <a:t>projects/products</a:t>
            </a:r>
            <a:r>
              <a:rPr lang="en-GB" dirty="0">
                <a:solidFill>
                  <a:schemeClr val="bg1"/>
                </a:solidFill>
                <a:latin typeface="Arial" panose="020B0604020202020204" pitchFamily="34" charset="0"/>
                <a:cs typeface="Arial" panose="020B0604020202020204" pitchFamily="34" charset="0"/>
              </a:rPr>
              <a:t>.</a:t>
            </a:r>
            <a:endParaRPr lang="en-GB" dirty="0" smtClean="0">
              <a:solidFill>
                <a:schemeClr val="bg1"/>
              </a:solidFill>
              <a:latin typeface="Arial" panose="020B0604020202020204" pitchFamily="34" charset="0"/>
              <a:cs typeface="Arial" panose="020B0604020202020204" pitchFamily="34" charset="0"/>
            </a:endParaRPr>
          </a:p>
          <a:p>
            <a:r>
              <a:rPr lang="en-GB" dirty="0" smtClean="0">
                <a:solidFill>
                  <a:schemeClr val="bg1"/>
                </a:solidFill>
                <a:latin typeface="Arial" panose="020B0604020202020204" pitchFamily="34" charset="0"/>
                <a:cs typeface="Arial" panose="020B0604020202020204" pitchFamily="34" charset="0"/>
              </a:rPr>
              <a:t>support </a:t>
            </a:r>
            <a:r>
              <a:rPr lang="en-GB" dirty="0">
                <a:solidFill>
                  <a:schemeClr val="bg1"/>
                </a:solidFill>
                <a:latin typeface="Arial" panose="020B0604020202020204" pitchFamily="34" charset="0"/>
                <a:cs typeface="Arial" panose="020B0604020202020204" pitchFamily="34" charset="0"/>
              </a:rPr>
              <a:t>the enhancement of the general environment in which attractions and products are </a:t>
            </a:r>
            <a:r>
              <a:rPr lang="en-GB" dirty="0" smtClean="0">
                <a:solidFill>
                  <a:schemeClr val="bg1"/>
                </a:solidFill>
                <a:latin typeface="Arial" panose="020B0604020202020204" pitchFamily="34" charset="0"/>
                <a:cs typeface="Arial" panose="020B0604020202020204" pitchFamily="34" charset="0"/>
              </a:rPr>
              <a:t>located.</a:t>
            </a:r>
          </a:p>
          <a:p>
            <a:r>
              <a:rPr lang="en-GB" dirty="0" smtClean="0">
                <a:solidFill>
                  <a:schemeClr val="bg1"/>
                </a:solidFill>
                <a:latin typeface="Arial" panose="020B0604020202020204" pitchFamily="34" charset="0"/>
                <a:cs typeface="Arial" panose="020B0604020202020204" pitchFamily="34" charset="0"/>
              </a:rPr>
              <a:t>strengthen </a:t>
            </a:r>
            <a:r>
              <a:rPr lang="en-GB" dirty="0">
                <a:solidFill>
                  <a:schemeClr val="bg1"/>
                </a:solidFill>
                <a:latin typeface="Arial" panose="020B0604020202020204" pitchFamily="34" charset="0"/>
                <a:cs typeface="Arial" panose="020B0604020202020204" pitchFamily="34" charset="0"/>
              </a:rPr>
              <a:t>the linkages between attractions and improves the quality of the tourist experience within </a:t>
            </a:r>
            <a:r>
              <a:rPr lang="en-GB" dirty="0" smtClean="0">
                <a:solidFill>
                  <a:schemeClr val="bg1"/>
                </a:solidFill>
                <a:latin typeface="Arial" panose="020B0604020202020204" pitchFamily="34" charset="0"/>
                <a:cs typeface="Arial" panose="020B0604020202020204" pitchFamily="34" charset="0"/>
              </a:rPr>
              <a:t>destinations</a:t>
            </a:r>
            <a:r>
              <a:rPr lang="en-GB" dirty="0">
                <a:solidFill>
                  <a:schemeClr val="bg1"/>
                </a:solidFill>
                <a:latin typeface="Arial" panose="020B0604020202020204" pitchFamily="34" charset="0"/>
                <a:cs typeface="Arial" panose="020B0604020202020204" pitchFamily="34" charset="0"/>
              </a:rPr>
              <a:t>.</a:t>
            </a:r>
            <a:endParaRPr lang="en-GB" dirty="0" smtClean="0">
              <a:solidFill>
                <a:schemeClr val="bg1"/>
              </a:solidFill>
              <a:latin typeface="Arial" panose="020B0604020202020204" pitchFamily="34" charset="0"/>
              <a:cs typeface="Arial" panose="020B0604020202020204" pitchFamily="34" charset="0"/>
            </a:endParaRPr>
          </a:p>
          <a:p>
            <a:r>
              <a:rPr lang="en-GB" dirty="0" smtClean="0">
                <a:solidFill>
                  <a:schemeClr val="bg1"/>
                </a:solidFill>
                <a:latin typeface="Arial" panose="020B0604020202020204" pitchFamily="34" charset="0"/>
                <a:cs typeface="Arial" panose="020B0604020202020204" pitchFamily="34" charset="0"/>
              </a:rPr>
              <a:t>strengthen the linkages with other areas of Operation Phakisa.</a:t>
            </a:r>
            <a:endParaRPr lang="en-ZA" dirty="0">
              <a:solidFill>
                <a:schemeClr val="bg1"/>
              </a:solidFill>
              <a:latin typeface="Arial" panose="020B0604020202020204" pitchFamily="34" charset="0"/>
              <a:cs typeface="Arial" panose="020B0604020202020204" pitchFamily="34" charset="0"/>
            </a:endParaRPr>
          </a:p>
          <a:p>
            <a:pPr marL="0" indent="0">
              <a:buNone/>
            </a:pPr>
            <a:endParaRPr lang="en-Z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7151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28650" y="118725"/>
            <a:ext cx="7886700" cy="865467"/>
          </a:xfrm>
        </p:spPr>
        <p:txBody>
          <a:bodyPr>
            <a:normAutofit/>
          </a:bodyPr>
          <a:lstStyle/>
          <a:p>
            <a:r>
              <a:rPr lang="en-ZA" sz="4400" dirty="0"/>
              <a:t>Nodal/cluster </a:t>
            </a:r>
            <a:r>
              <a:rPr lang="en-ZA" sz="4400" dirty="0" smtClean="0"/>
              <a:t>approach (2)</a:t>
            </a:r>
            <a:endParaRPr lang="en-ZA" sz="4400" dirty="0"/>
          </a:p>
        </p:txBody>
      </p:sp>
      <p:sp>
        <p:nvSpPr>
          <p:cNvPr id="3" name="Content Placeholder 2"/>
          <p:cNvSpPr>
            <a:spLocks noGrp="1"/>
          </p:cNvSpPr>
          <p:nvPr>
            <p:ph idx="1"/>
          </p:nvPr>
        </p:nvSpPr>
        <p:spPr>
          <a:xfrm>
            <a:off x="208517" y="984192"/>
            <a:ext cx="8227029" cy="5372158"/>
          </a:xfrm>
          <a:prstGeom prst="rect">
            <a:avLst/>
          </a:prstGeom>
        </p:spPr>
        <p:txBody>
          <a:bodyPr>
            <a:normAutofit/>
          </a:bodyPr>
          <a:lstStyle/>
          <a:p>
            <a:pPr marL="0" indent="0">
              <a:buNone/>
            </a:pPr>
            <a:r>
              <a:rPr lang="en-GB" b="1" dirty="0">
                <a:latin typeface="Arial" panose="020B0604020202020204" pitchFamily="34" charset="0"/>
                <a:cs typeface="Arial" panose="020B0604020202020204" pitchFamily="34" charset="0"/>
              </a:rPr>
              <a:t>The identified nodes/clusters in the First Phase (0 - 5 years) encompass the following geographic areas</a:t>
            </a:r>
            <a:r>
              <a:rPr lang="en-GB" b="1" dirty="0" smtClean="0">
                <a:latin typeface="Arial" panose="020B0604020202020204" pitchFamily="34" charset="0"/>
                <a:cs typeface="Arial" panose="020B0604020202020204" pitchFamily="34" charset="0"/>
              </a:rPr>
              <a:t>:</a:t>
            </a:r>
          </a:p>
          <a:p>
            <a:r>
              <a:rPr lang="en-GB" b="1" dirty="0" smtClean="0">
                <a:latin typeface="Arial" panose="020B0604020202020204" pitchFamily="34" charset="0"/>
                <a:cs typeface="Arial" panose="020B0604020202020204" pitchFamily="34" charset="0"/>
              </a:rPr>
              <a:t>Durban </a:t>
            </a:r>
            <a:r>
              <a:rPr lang="en-GB" b="1" dirty="0">
                <a:latin typeface="Arial" panose="020B0604020202020204" pitchFamily="34" charset="0"/>
                <a:cs typeface="Arial" panose="020B0604020202020204" pitchFamily="34" charset="0"/>
              </a:rPr>
              <a:t>and surrounds (</a:t>
            </a:r>
            <a:r>
              <a:rPr lang="en-GB" b="1" dirty="0" smtClean="0">
                <a:latin typeface="Arial" panose="020B0604020202020204" pitchFamily="34" charset="0"/>
                <a:cs typeface="Arial" panose="020B0604020202020204" pitchFamily="34" charset="0"/>
              </a:rPr>
              <a:t>KwaZulu-Natal);</a:t>
            </a:r>
          </a:p>
          <a:p>
            <a:r>
              <a:rPr lang="en-US" b="1" dirty="0" smtClean="0">
                <a:latin typeface="Arial" panose="020B0604020202020204" pitchFamily="34" charset="0"/>
                <a:cs typeface="Arial" panose="020B0604020202020204" pitchFamily="34" charset="0"/>
              </a:rPr>
              <a:t>Umkhanyakude including Umhlabuyalingana </a:t>
            </a:r>
            <a:r>
              <a:rPr lang="en-US" b="1" dirty="0">
                <a:latin typeface="Arial" panose="020B0604020202020204" pitchFamily="34" charset="0"/>
                <a:cs typeface="Arial" panose="020B0604020202020204" pitchFamily="34" charset="0"/>
              </a:rPr>
              <a:t>and surrounds (</a:t>
            </a:r>
            <a:r>
              <a:rPr lang="en-US" b="1" dirty="0" smtClean="0">
                <a:latin typeface="Arial" panose="020B0604020202020204" pitchFamily="34" charset="0"/>
                <a:cs typeface="Arial" panose="020B0604020202020204" pitchFamily="34" charset="0"/>
              </a:rPr>
              <a:t>KwaZulu-Natal);</a:t>
            </a:r>
            <a:endParaRPr lang="en-ZA"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Port </a:t>
            </a:r>
            <a:r>
              <a:rPr lang="en-US" b="1" dirty="0">
                <a:latin typeface="Arial" panose="020B0604020202020204" pitchFamily="34" charset="0"/>
                <a:cs typeface="Arial" panose="020B0604020202020204" pitchFamily="34" charset="0"/>
              </a:rPr>
              <a:t>St Johns to Coffee Bay (Eastern Cape</a:t>
            </a:r>
            <a:r>
              <a:rPr lang="en-US" b="1" dirty="0" smtClean="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a:t>
            </a:r>
          </a:p>
          <a:p>
            <a:r>
              <a:rPr lang="en-ZA" b="1" dirty="0" smtClean="0">
                <a:latin typeface="Arial" panose="020B0604020202020204" pitchFamily="34" charset="0"/>
                <a:cs typeface="Arial" panose="020B0604020202020204" pitchFamily="34" charset="0"/>
              </a:rPr>
              <a:t>East </a:t>
            </a:r>
            <a:r>
              <a:rPr lang="en-ZA" b="1" dirty="0">
                <a:latin typeface="Arial" panose="020B0604020202020204" pitchFamily="34" charset="0"/>
                <a:cs typeface="Arial" panose="020B0604020202020204" pitchFamily="34" charset="0"/>
              </a:rPr>
              <a:t>London, Port Elizabeth and surrounds (Eastern </a:t>
            </a:r>
            <a:r>
              <a:rPr lang="en-ZA" b="1" dirty="0" smtClean="0">
                <a:latin typeface="Arial" panose="020B0604020202020204" pitchFamily="34" charset="0"/>
                <a:cs typeface="Arial" panose="020B0604020202020204" pitchFamily="34" charset="0"/>
              </a:rPr>
              <a:t>Cape);</a:t>
            </a:r>
            <a:endParaRPr lang="en-ZA" b="1" dirty="0">
              <a:latin typeface="Arial" panose="020B0604020202020204" pitchFamily="34" charset="0"/>
              <a:cs typeface="Arial" panose="020B0604020202020204" pitchFamily="34" charset="0"/>
            </a:endParaRPr>
          </a:p>
          <a:p>
            <a:r>
              <a:rPr lang="en-ZA" b="1" dirty="0" smtClean="0">
                <a:latin typeface="Arial" panose="020B0604020202020204" pitchFamily="34" charset="0"/>
                <a:cs typeface="Arial" panose="020B0604020202020204" pitchFamily="34" charset="0"/>
              </a:rPr>
              <a:t>Cape </a:t>
            </a:r>
            <a:r>
              <a:rPr lang="en-ZA" b="1" dirty="0">
                <a:latin typeface="Arial" panose="020B0604020202020204" pitchFamily="34" charset="0"/>
                <a:cs typeface="Arial" panose="020B0604020202020204" pitchFamily="34" charset="0"/>
              </a:rPr>
              <a:t>Town and surrounds (Western </a:t>
            </a:r>
            <a:r>
              <a:rPr lang="en-ZA" b="1" dirty="0" smtClean="0">
                <a:latin typeface="Arial" panose="020B0604020202020204" pitchFamily="34" charset="0"/>
                <a:cs typeface="Arial" panose="020B0604020202020204" pitchFamily="34" charset="0"/>
              </a:rPr>
              <a:t>Cape); and</a:t>
            </a:r>
            <a:endParaRPr lang="en-ZA" b="1" dirty="0">
              <a:latin typeface="Arial" panose="020B0604020202020204" pitchFamily="34" charset="0"/>
              <a:cs typeface="Arial" panose="020B0604020202020204" pitchFamily="34" charset="0"/>
            </a:endParaRPr>
          </a:p>
          <a:p>
            <a:r>
              <a:rPr lang="en-ZA" b="1" dirty="0" smtClean="0">
                <a:latin typeface="Arial" panose="020B0604020202020204" pitchFamily="34" charset="0"/>
                <a:cs typeface="Arial" panose="020B0604020202020204" pitchFamily="34" charset="0"/>
              </a:rPr>
              <a:t>West </a:t>
            </a:r>
            <a:r>
              <a:rPr lang="en-ZA" b="1" dirty="0">
                <a:latin typeface="Arial" panose="020B0604020202020204" pitchFamily="34" charset="0"/>
                <a:cs typeface="Arial" panose="020B0604020202020204" pitchFamily="34" charset="0"/>
              </a:rPr>
              <a:t>Coast and surrounds (Northern Cape</a:t>
            </a:r>
            <a:r>
              <a:rPr lang="en-ZA" b="1" dirty="0" smtClean="0">
                <a:latin typeface="Arial" panose="020B0604020202020204" pitchFamily="34" charset="0"/>
                <a:cs typeface="Arial" panose="020B0604020202020204" pitchFamily="34" charset="0"/>
              </a:rPr>
              <a:t>).</a:t>
            </a:r>
          </a:p>
          <a:p>
            <a:pPr marL="0" indent="0">
              <a:buNone/>
            </a:pPr>
            <a:r>
              <a:rPr lang="en-ZA" b="1" dirty="0" smtClean="0">
                <a:latin typeface="Arial" panose="020B0604020202020204" pitchFamily="34" charset="0"/>
                <a:cs typeface="Arial" panose="020B0604020202020204" pitchFamily="34" charset="0"/>
              </a:rPr>
              <a:t>Additionally</a:t>
            </a:r>
            <a:r>
              <a:rPr lang="en-ZA" b="1" dirty="0">
                <a:latin typeface="Arial" panose="020B0604020202020204" pitchFamily="34" charset="0"/>
                <a:cs typeface="Arial" panose="020B0604020202020204" pitchFamily="34" charset="0"/>
              </a:rPr>
              <a:t>, a set of cross cutting initiatives will be implemented </a:t>
            </a:r>
            <a:r>
              <a:rPr lang="en-ZA" b="1" dirty="0" smtClean="0">
                <a:latin typeface="Arial" panose="020B0604020202020204" pitchFamily="34" charset="0"/>
                <a:cs typeface="Arial" panose="020B0604020202020204" pitchFamily="34" charset="0"/>
              </a:rPr>
              <a:t>across the nodes.</a:t>
            </a:r>
            <a:endParaRPr lang="en-ZA" b="1" dirty="0">
              <a:latin typeface="Arial" panose="020B0604020202020204" pitchFamily="34" charset="0"/>
              <a:cs typeface="Arial" panose="020B0604020202020204" pitchFamily="34" charset="0"/>
            </a:endParaRPr>
          </a:p>
          <a:p>
            <a:pPr marL="0" indent="0">
              <a:buNone/>
            </a:pPr>
            <a:endParaRPr lang="en-ZA" sz="3200" b="1" dirty="0">
              <a:solidFill>
                <a:schemeClr val="bg1"/>
              </a:solidFill>
              <a:cs typeface="Arial" panose="020B0604020202020204" pitchFamily="34" charset="0"/>
            </a:endParaRPr>
          </a:p>
        </p:txBody>
      </p:sp>
    </p:spTree>
    <p:extLst>
      <p:ext uri="{BB962C8B-B14F-4D97-AF65-F5344CB8AC3E}">
        <p14:creationId xmlns:p14="http://schemas.microsoft.com/office/powerpoint/2010/main" val="35536521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780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021" y="796212"/>
            <a:ext cx="4806695" cy="263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818211" y="94989"/>
            <a:ext cx="7886700" cy="701223"/>
          </a:xfrm>
        </p:spPr>
        <p:txBody>
          <a:bodyPr>
            <a:normAutofit fontScale="90000"/>
          </a:bodyPr>
          <a:lstStyle/>
          <a:p>
            <a:pPr>
              <a:lnSpc>
                <a:spcPct val="100000"/>
              </a:lnSpc>
            </a:pPr>
            <a:r>
              <a:rPr lang="en-ZA" sz="4900" dirty="0" smtClean="0"/>
              <a:t>6 Thematic Initiatives</a:t>
            </a:r>
            <a:r>
              <a:rPr lang="en-ZA" sz="4400" dirty="0" smtClean="0"/>
              <a:t> </a:t>
            </a:r>
            <a:endParaRPr lang="en-ZA" sz="4400" dirty="0"/>
          </a:p>
        </p:txBody>
      </p:sp>
      <p:sp>
        <p:nvSpPr>
          <p:cNvPr id="6" name="Content Placeholder 5"/>
          <p:cNvSpPr>
            <a:spLocks noGrp="1"/>
          </p:cNvSpPr>
          <p:nvPr>
            <p:ph idx="1"/>
          </p:nvPr>
        </p:nvSpPr>
        <p:spPr>
          <a:xfrm>
            <a:off x="331733" y="796212"/>
            <a:ext cx="3937741" cy="5560138"/>
          </a:xfrm>
        </p:spPr>
        <p:txBody>
          <a:bodyPr>
            <a:noAutofit/>
          </a:bodyPr>
          <a:lstStyle/>
          <a:p>
            <a:pPr marL="0" indent="0">
              <a:buNone/>
            </a:pPr>
            <a:r>
              <a:rPr lang="en-GB" sz="2000" b="1" dirty="0" smtClean="0">
                <a:latin typeface="Arial" panose="020B0604020202020204" pitchFamily="34" charset="0"/>
                <a:cs typeface="Arial" panose="020B0604020202020204" pitchFamily="34" charset="0"/>
              </a:rPr>
              <a:t>Initiatives in these nodes cover six thematic areas:</a:t>
            </a:r>
          </a:p>
          <a:p>
            <a:pPr marL="0" indent="0">
              <a:buNone/>
            </a:pPr>
            <a:r>
              <a:rPr lang="en-GB" sz="2000" b="1" dirty="0" smtClean="0">
                <a:latin typeface="Arial" panose="020B0604020202020204" pitchFamily="34" charset="0"/>
                <a:cs typeface="Arial" panose="020B0604020202020204" pitchFamily="34" charset="0"/>
              </a:rPr>
              <a:t> </a:t>
            </a:r>
          </a:p>
          <a:p>
            <a:pPr marL="280988" indent="-280988">
              <a:lnSpc>
                <a:spcPct val="100000"/>
              </a:lnSpc>
              <a:spcBef>
                <a:spcPts val="0"/>
              </a:spcBef>
              <a:buAutoNum type="romanLcParenR"/>
            </a:pPr>
            <a:r>
              <a:rPr lang="en-ZA" sz="2000" b="1" dirty="0" smtClean="0">
                <a:latin typeface="Arial" panose="020B0604020202020204" pitchFamily="34" charset="0"/>
                <a:cs typeface="Arial" panose="020B0604020202020204" pitchFamily="34" charset="0"/>
              </a:rPr>
              <a:t> Marketing, Events and </a:t>
            </a:r>
          </a:p>
          <a:p>
            <a:pPr marL="0" indent="0">
              <a:lnSpc>
                <a:spcPct val="100000"/>
              </a:lnSpc>
              <a:spcBef>
                <a:spcPts val="0"/>
              </a:spcBef>
              <a:buNone/>
            </a:pPr>
            <a:r>
              <a:rPr lang="en-ZA" sz="2000" b="1" dirty="0">
                <a:latin typeface="Arial" panose="020B0604020202020204" pitchFamily="34" charset="0"/>
                <a:cs typeface="Arial" panose="020B0604020202020204" pitchFamily="34" charset="0"/>
              </a:rPr>
              <a:t> </a:t>
            </a:r>
            <a:r>
              <a:rPr lang="en-ZA" sz="2000" b="1" dirty="0" smtClean="0">
                <a:latin typeface="Arial" panose="020B0604020202020204" pitchFamily="34" charset="0"/>
                <a:cs typeface="Arial" panose="020B0604020202020204" pitchFamily="34" charset="0"/>
              </a:rPr>
              <a:t>    Routes</a:t>
            </a:r>
          </a:p>
          <a:p>
            <a:pPr marL="0" indent="0">
              <a:buNone/>
            </a:pPr>
            <a:r>
              <a:rPr lang="en-ZA" sz="2000" b="1" dirty="0" smtClean="0">
                <a:latin typeface="Arial" panose="020B0604020202020204" pitchFamily="34" charset="0"/>
                <a:cs typeface="Arial" panose="020B0604020202020204" pitchFamily="34" charset="0"/>
              </a:rPr>
              <a:t>ii)  Regulations and Permitting</a:t>
            </a:r>
          </a:p>
          <a:p>
            <a:pPr marL="0" indent="0">
              <a:buNone/>
            </a:pPr>
            <a:r>
              <a:rPr lang="en-ZA" sz="2000" b="1" dirty="0" smtClean="0">
                <a:latin typeface="Arial" panose="020B0604020202020204" pitchFamily="34" charset="0"/>
                <a:cs typeface="Arial" panose="020B0604020202020204" pitchFamily="34" charset="0"/>
              </a:rPr>
              <a:t>iii) Research and Spatial </a:t>
            </a:r>
          </a:p>
          <a:p>
            <a:pPr marL="0" indent="0">
              <a:buNone/>
            </a:pPr>
            <a:r>
              <a:rPr lang="en-ZA" sz="2000" b="1" dirty="0">
                <a:latin typeface="Arial" panose="020B0604020202020204" pitchFamily="34" charset="0"/>
                <a:cs typeface="Arial" panose="020B0604020202020204" pitchFamily="34" charset="0"/>
              </a:rPr>
              <a:t> </a:t>
            </a:r>
            <a:r>
              <a:rPr lang="en-ZA" sz="2000" b="1" dirty="0" smtClean="0">
                <a:latin typeface="Arial" panose="020B0604020202020204" pitchFamily="34" charset="0"/>
                <a:cs typeface="Arial" panose="020B0604020202020204" pitchFamily="34" charset="0"/>
              </a:rPr>
              <a:t>    Planning</a:t>
            </a:r>
          </a:p>
          <a:p>
            <a:pPr marL="0" indent="0">
              <a:lnSpc>
                <a:spcPct val="100000"/>
              </a:lnSpc>
              <a:spcBef>
                <a:spcPts val="0"/>
              </a:spcBef>
              <a:buNone/>
            </a:pPr>
            <a:r>
              <a:rPr lang="en-ZA" sz="2000" b="1" dirty="0" smtClean="0">
                <a:latin typeface="Arial" panose="020B0604020202020204" pitchFamily="34" charset="0"/>
                <a:cs typeface="Arial" panose="020B0604020202020204" pitchFamily="34" charset="0"/>
              </a:rPr>
              <a:t>iv) Beach Precinct   </a:t>
            </a:r>
          </a:p>
          <a:p>
            <a:pPr marL="0" indent="0">
              <a:lnSpc>
                <a:spcPct val="100000"/>
              </a:lnSpc>
              <a:spcBef>
                <a:spcPts val="0"/>
              </a:spcBef>
              <a:buNone/>
            </a:pPr>
            <a:r>
              <a:rPr lang="en-ZA" sz="2000" b="1" dirty="0">
                <a:latin typeface="Arial" panose="020B0604020202020204" pitchFamily="34" charset="0"/>
                <a:cs typeface="Arial" panose="020B0604020202020204" pitchFamily="34" charset="0"/>
              </a:rPr>
              <a:t> </a:t>
            </a:r>
            <a:r>
              <a:rPr lang="en-ZA" sz="2000" b="1" dirty="0" smtClean="0">
                <a:latin typeface="Arial" panose="020B0604020202020204" pitchFamily="34" charset="0"/>
                <a:cs typeface="Arial" panose="020B0604020202020204" pitchFamily="34" charset="0"/>
              </a:rPr>
              <a:t>    Development, Tourism  </a:t>
            </a:r>
          </a:p>
          <a:p>
            <a:pPr marL="0" indent="0">
              <a:lnSpc>
                <a:spcPct val="100000"/>
              </a:lnSpc>
              <a:spcBef>
                <a:spcPts val="0"/>
              </a:spcBef>
              <a:buNone/>
            </a:pPr>
            <a:r>
              <a:rPr lang="en-ZA" sz="2000" b="1" dirty="0">
                <a:latin typeface="Arial" panose="020B0604020202020204" pitchFamily="34" charset="0"/>
                <a:cs typeface="Arial" panose="020B0604020202020204" pitchFamily="34" charset="0"/>
              </a:rPr>
              <a:t> </a:t>
            </a:r>
            <a:r>
              <a:rPr lang="en-ZA" sz="2000" b="1" dirty="0" smtClean="0">
                <a:latin typeface="Arial" panose="020B0604020202020204" pitchFamily="34" charset="0"/>
                <a:cs typeface="Arial" panose="020B0604020202020204" pitchFamily="34" charset="0"/>
              </a:rPr>
              <a:t>    Infrastructure and Tourism </a:t>
            </a:r>
          </a:p>
          <a:p>
            <a:pPr marL="0" indent="0">
              <a:lnSpc>
                <a:spcPct val="100000"/>
              </a:lnSpc>
              <a:spcBef>
                <a:spcPts val="0"/>
              </a:spcBef>
              <a:buNone/>
            </a:pPr>
            <a:r>
              <a:rPr lang="en-ZA" sz="2000" b="1" dirty="0">
                <a:latin typeface="Arial" panose="020B0604020202020204" pitchFamily="34" charset="0"/>
                <a:cs typeface="Arial" panose="020B0604020202020204" pitchFamily="34" charset="0"/>
              </a:rPr>
              <a:t> </a:t>
            </a:r>
            <a:r>
              <a:rPr lang="en-ZA" sz="2000" b="1" dirty="0" smtClean="0">
                <a:latin typeface="Arial" panose="020B0604020202020204" pitchFamily="34" charset="0"/>
                <a:cs typeface="Arial" panose="020B0604020202020204" pitchFamily="34" charset="0"/>
              </a:rPr>
              <a:t>    Safety</a:t>
            </a:r>
          </a:p>
          <a:p>
            <a:pPr marL="341313" indent="-341313">
              <a:buFont typeface="Arial" panose="020B0604020202020204" pitchFamily="34" charset="0"/>
              <a:buAutoNum type="romanLcParenR" startAt="5"/>
            </a:pPr>
            <a:r>
              <a:rPr lang="en-ZA" sz="2000" b="1" dirty="0" smtClean="0">
                <a:latin typeface="Arial" panose="020B0604020202020204" pitchFamily="34" charset="0"/>
                <a:cs typeface="Arial" panose="020B0604020202020204" pitchFamily="34" charset="0"/>
              </a:rPr>
              <a:t>Maritime Tourism</a:t>
            </a:r>
          </a:p>
          <a:p>
            <a:pPr marL="341313" indent="-341313">
              <a:buFont typeface="Arial" panose="020B0604020202020204" pitchFamily="34" charset="0"/>
              <a:buAutoNum type="romanLcParenR" startAt="5"/>
            </a:pPr>
            <a:r>
              <a:rPr lang="en-ZA" sz="2000" b="1" dirty="0" smtClean="0">
                <a:latin typeface="Arial" panose="020B0604020202020204" pitchFamily="34" charset="0"/>
                <a:cs typeface="Arial" panose="020B0604020202020204" pitchFamily="34" charset="0"/>
              </a:rPr>
              <a:t>Skills development</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569" y="3596640"/>
            <a:ext cx="4789600" cy="2657857"/>
          </a:xfrm>
          <a:prstGeom prst="rect">
            <a:avLst/>
          </a:prstGeom>
        </p:spPr>
      </p:pic>
    </p:spTree>
    <p:extLst>
      <p:ext uri="{BB962C8B-B14F-4D97-AF65-F5344CB8AC3E}">
        <p14:creationId xmlns:p14="http://schemas.microsoft.com/office/powerpoint/2010/main" val="10264004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8432" y="95187"/>
            <a:ext cx="7886234" cy="677058"/>
          </a:xfrm>
        </p:spPr>
        <p:txBody>
          <a:bodyPr>
            <a:normAutofit fontScale="90000"/>
          </a:bodyPr>
          <a:lstStyle/>
          <a:p>
            <a:pPr>
              <a:lnSpc>
                <a:spcPct val="100000"/>
              </a:lnSpc>
            </a:pPr>
            <a:r>
              <a:rPr lang="en-ZA" sz="4400" dirty="0"/>
              <a:t>6 Thematic areas</a:t>
            </a:r>
          </a:p>
        </p:txBody>
      </p:sp>
      <p:sp>
        <p:nvSpPr>
          <p:cNvPr id="6" name="Content Placeholder 5"/>
          <p:cNvSpPr>
            <a:spLocks noGrp="1"/>
          </p:cNvSpPr>
          <p:nvPr>
            <p:ph idx="1"/>
          </p:nvPr>
        </p:nvSpPr>
        <p:spPr>
          <a:xfrm>
            <a:off x="331985" y="1219210"/>
            <a:ext cx="8491878" cy="3891552"/>
          </a:xfrm>
        </p:spPr>
        <p:txBody>
          <a:bodyPr>
            <a:noAutofit/>
          </a:bodyPr>
          <a:lstStyle/>
          <a:p>
            <a:pPr>
              <a:spcBef>
                <a:spcPts val="0"/>
              </a:spcBef>
              <a:spcAft>
                <a:spcPts val="1200"/>
              </a:spcAft>
            </a:pPr>
            <a:r>
              <a:rPr lang="en-ZA" dirty="0">
                <a:latin typeface="Arial" panose="020B0604020202020204" pitchFamily="34" charset="0"/>
                <a:cs typeface="Arial" panose="020B0604020202020204" pitchFamily="34" charset="0"/>
              </a:rPr>
              <a:t>A set of cross cutting initiatives will be implemented across the </a:t>
            </a:r>
            <a:r>
              <a:rPr lang="en-ZA" dirty="0" smtClean="0">
                <a:latin typeface="Arial" panose="020B0604020202020204" pitchFamily="34" charset="0"/>
                <a:cs typeface="Arial" panose="020B0604020202020204" pitchFamily="34" charset="0"/>
              </a:rPr>
              <a:t>nodes, relating to the 6 thematic areas, </a:t>
            </a:r>
            <a:r>
              <a:rPr lang="en-ZA" i="1" dirty="0" smtClean="0">
                <a:latin typeface="Arial" panose="020B0604020202020204" pitchFamily="34" charset="0"/>
                <a:cs typeface="Arial" panose="020B0604020202020204" pitchFamily="34" charset="0"/>
              </a:rPr>
              <a:t>viz</a:t>
            </a:r>
            <a:r>
              <a:rPr lang="en-ZA" dirty="0" smtClean="0">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a:p>
            <a:pPr>
              <a:spcBef>
                <a:spcPts val="0"/>
              </a:spcBef>
              <a:spcAft>
                <a:spcPts val="600"/>
              </a:spcAft>
            </a:pPr>
            <a:r>
              <a:rPr lang="en-ZA" dirty="0" smtClean="0">
                <a:latin typeface="Arial" panose="020B0604020202020204" pitchFamily="34" charset="0"/>
                <a:cs typeface="Arial" panose="020B0604020202020204" pitchFamily="34" charset="0"/>
              </a:rPr>
              <a:t>i)  Marketing</a:t>
            </a:r>
            <a:r>
              <a:rPr lang="en-ZA" dirty="0">
                <a:latin typeface="Arial" panose="020B0604020202020204" pitchFamily="34" charset="0"/>
                <a:cs typeface="Arial" panose="020B0604020202020204" pitchFamily="34" charset="0"/>
              </a:rPr>
              <a:t>, Events and </a:t>
            </a:r>
            <a:r>
              <a:rPr lang="en-ZA" dirty="0" smtClean="0">
                <a:latin typeface="Arial" panose="020B0604020202020204" pitchFamily="34" charset="0"/>
                <a:cs typeface="Arial" panose="020B0604020202020204" pitchFamily="34" charset="0"/>
              </a:rPr>
              <a:t>Routes</a:t>
            </a:r>
          </a:p>
          <a:p>
            <a:pPr>
              <a:spcBef>
                <a:spcPts val="0"/>
              </a:spcBef>
              <a:spcAft>
                <a:spcPts val="600"/>
              </a:spcAft>
            </a:pPr>
            <a:r>
              <a:rPr lang="en-ZA" dirty="0" smtClean="0">
                <a:latin typeface="Arial" panose="020B0604020202020204" pitchFamily="34" charset="0"/>
                <a:cs typeface="Arial" panose="020B0604020202020204" pitchFamily="34" charset="0"/>
              </a:rPr>
              <a:t>ii</a:t>
            </a:r>
            <a:r>
              <a:rPr lang="en-ZA" dirty="0">
                <a:latin typeface="Arial" panose="020B0604020202020204" pitchFamily="34" charset="0"/>
                <a:cs typeface="Arial" panose="020B0604020202020204" pitchFamily="34" charset="0"/>
              </a:rPr>
              <a:t>) Regulations and </a:t>
            </a:r>
            <a:r>
              <a:rPr lang="en-ZA" dirty="0" smtClean="0">
                <a:latin typeface="Arial" panose="020B0604020202020204" pitchFamily="34" charset="0"/>
                <a:cs typeface="Arial" panose="020B0604020202020204" pitchFamily="34" charset="0"/>
              </a:rPr>
              <a:t>Permitting</a:t>
            </a:r>
          </a:p>
          <a:p>
            <a:pPr>
              <a:spcBef>
                <a:spcPts val="0"/>
              </a:spcBef>
              <a:spcAft>
                <a:spcPts val="600"/>
              </a:spcAft>
            </a:pPr>
            <a:r>
              <a:rPr lang="en-ZA" dirty="0" smtClean="0">
                <a:latin typeface="Arial" panose="020B0604020202020204" pitchFamily="34" charset="0"/>
                <a:cs typeface="Arial" panose="020B0604020202020204" pitchFamily="34" charset="0"/>
              </a:rPr>
              <a:t>iii</a:t>
            </a:r>
            <a:r>
              <a:rPr lang="en-ZA" dirty="0">
                <a:latin typeface="Arial" panose="020B0604020202020204" pitchFamily="34" charset="0"/>
                <a:cs typeface="Arial" panose="020B0604020202020204" pitchFamily="34" charset="0"/>
              </a:rPr>
              <a:t>) Research and Spatial </a:t>
            </a:r>
            <a:r>
              <a:rPr lang="en-ZA" dirty="0" smtClean="0">
                <a:latin typeface="Arial" panose="020B0604020202020204" pitchFamily="34" charset="0"/>
                <a:cs typeface="Arial" panose="020B0604020202020204" pitchFamily="34" charset="0"/>
              </a:rPr>
              <a:t>Planning</a:t>
            </a:r>
          </a:p>
          <a:p>
            <a:pPr>
              <a:spcBef>
                <a:spcPts val="0"/>
              </a:spcBef>
              <a:spcAft>
                <a:spcPts val="600"/>
              </a:spcAft>
            </a:pPr>
            <a:r>
              <a:rPr lang="en-ZA" dirty="0" smtClean="0">
                <a:latin typeface="Arial" panose="020B0604020202020204" pitchFamily="34" charset="0"/>
                <a:cs typeface="Arial" panose="020B0604020202020204" pitchFamily="34" charset="0"/>
              </a:rPr>
              <a:t>iv</a:t>
            </a:r>
            <a:r>
              <a:rPr lang="en-ZA" dirty="0">
                <a:latin typeface="Arial" panose="020B0604020202020204" pitchFamily="34" charset="0"/>
                <a:cs typeface="Arial" panose="020B0604020202020204" pitchFamily="34" charset="0"/>
              </a:rPr>
              <a:t>) Beach Precinct Development, Tourism </a:t>
            </a:r>
            <a:r>
              <a:rPr lang="en-ZA" dirty="0" smtClean="0">
                <a:latin typeface="Arial" panose="020B0604020202020204" pitchFamily="34" charset="0"/>
                <a:cs typeface="Arial" panose="020B0604020202020204" pitchFamily="34" charset="0"/>
              </a:rPr>
              <a:t>Infrastructure </a:t>
            </a:r>
            <a:r>
              <a:rPr lang="en-ZA" dirty="0">
                <a:latin typeface="Arial" panose="020B0604020202020204" pitchFamily="34" charset="0"/>
                <a:cs typeface="Arial" panose="020B0604020202020204" pitchFamily="34" charset="0"/>
              </a:rPr>
              <a:t>and </a:t>
            </a:r>
            <a:r>
              <a:rPr lang="en-ZA" dirty="0" smtClean="0">
                <a:latin typeface="Arial" panose="020B0604020202020204" pitchFamily="34" charset="0"/>
                <a:cs typeface="Arial" panose="020B0604020202020204" pitchFamily="34" charset="0"/>
              </a:rPr>
              <a:t>   Tourism Safety</a:t>
            </a:r>
          </a:p>
          <a:p>
            <a:pPr marL="571439" indent="-571439">
              <a:spcBef>
                <a:spcPts val="0"/>
              </a:spcBef>
              <a:spcAft>
                <a:spcPts val="600"/>
              </a:spcAft>
              <a:buAutoNum type="romanLcParenR" startAt="5"/>
            </a:pPr>
            <a:r>
              <a:rPr lang="en-ZA" dirty="0" smtClean="0">
                <a:latin typeface="Arial" panose="020B0604020202020204" pitchFamily="34" charset="0"/>
                <a:cs typeface="Arial" panose="020B0604020202020204" pitchFamily="34" charset="0"/>
              </a:rPr>
              <a:t>Maritime </a:t>
            </a:r>
            <a:r>
              <a:rPr lang="en-ZA" dirty="0">
                <a:latin typeface="Arial" panose="020B0604020202020204" pitchFamily="34" charset="0"/>
                <a:cs typeface="Arial" panose="020B0604020202020204" pitchFamily="34" charset="0"/>
              </a:rPr>
              <a:t>Tourism </a:t>
            </a:r>
            <a:r>
              <a:rPr lang="en-ZA" dirty="0" smtClean="0">
                <a:latin typeface="Arial" panose="020B0604020202020204" pitchFamily="34" charset="0"/>
                <a:cs typeface="Arial" panose="020B0604020202020204" pitchFamily="34" charset="0"/>
              </a:rPr>
              <a:t>and</a:t>
            </a:r>
          </a:p>
          <a:p>
            <a:pPr marL="571439" indent="-571439">
              <a:spcBef>
                <a:spcPts val="0"/>
              </a:spcBef>
              <a:buAutoNum type="romanLcParenR" startAt="5"/>
            </a:pPr>
            <a:r>
              <a:rPr lang="en-ZA" dirty="0" smtClean="0">
                <a:latin typeface="Arial" panose="020B0604020202020204" pitchFamily="34" charset="0"/>
                <a:cs typeface="Arial" panose="020B0604020202020204" pitchFamily="34" charset="0"/>
              </a:rPr>
              <a:t>Skills </a:t>
            </a:r>
            <a:r>
              <a:rPr lang="en-ZA" dirty="0">
                <a:latin typeface="Arial" panose="020B0604020202020204" pitchFamily="34" charset="0"/>
                <a:cs typeface="Arial" panose="020B0604020202020204" pitchFamily="34" charset="0"/>
              </a:rPr>
              <a:t>development. </a:t>
            </a:r>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294967295"/>
          </p:nvPr>
        </p:nvSpPr>
        <p:spPr/>
        <p:txBody>
          <a:bodyPr/>
          <a:lstStyle/>
          <a:p>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294967295"/>
          </p:nvPr>
        </p:nvSpPr>
        <p:spPr/>
        <p:txBody>
          <a:bodyPr/>
          <a:lstStyle/>
          <a:p>
            <a:fld id="{E40FEAE8-3F87-4A99-BAF2-EE59B96B6E72}" type="slidenum">
              <a:rPr lang="en-ZA" sz="900">
                <a:solidFill>
                  <a:schemeClr val="bg1">
                    <a:lumMod val="65000"/>
                  </a:schemeClr>
                </a:solidFill>
                <a:latin typeface="Arial" panose="020B0604020202020204" pitchFamily="34" charset="0"/>
                <a:cs typeface="Arial" panose="020B0604020202020204" pitchFamily="34" charset="0"/>
              </a:rPr>
              <a:pPr/>
              <a:t>8</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92" y="-69000"/>
            <a:ext cx="9143461" cy="6467971"/>
          </a:xfrm>
          <a:prstGeom prst="rect">
            <a:avLst/>
          </a:prstGeom>
        </p:spPr>
      </p:pic>
      <p:sp>
        <p:nvSpPr>
          <p:cNvPr id="7" name="Rectangle 6"/>
          <p:cNvSpPr/>
          <p:nvPr/>
        </p:nvSpPr>
        <p:spPr>
          <a:xfrm>
            <a:off x="478037" y="2207813"/>
            <a:ext cx="1809643" cy="897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a:solidFill>
                  <a:schemeClr val="tx1"/>
                </a:solidFill>
              </a:rPr>
              <a:t>Priority Small Harbour Developments</a:t>
            </a:r>
          </a:p>
          <a:p>
            <a:pPr algn="ctr"/>
            <a:r>
              <a:rPr lang="en-ZA" sz="1100" dirty="0">
                <a:solidFill>
                  <a:schemeClr val="tx1"/>
                </a:solidFill>
              </a:rPr>
              <a:t>NC – Port Nolloth</a:t>
            </a:r>
          </a:p>
          <a:p>
            <a:pPr algn="ctr"/>
            <a:r>
              <a:rPr lang="en-ZA" sz="1100" dirty="0">
                <a:solidFill>
                  <a:schemeClr val="tx1"/>
                </a:solidFill>
              </a:rPr>
              <a:t>EC – Port St. Johns</a:t>
            </a:r>
          </a:p>
          <a:p>
            <a:pPr algn="ctr"/>
            <a:r>
              <a:rPr lang="en-ZA" sz="1100" dirty="0">
                <a:solidFill>
                  <a:schemeClr val="tx1"/>
                </a:solidFill>
              </a:rPr>
              <a:t>KZN – Port Edward</a:t>
            </a:r>
          </a:p>
        </p:txBody>
      </p:sp>
    </p:spTree>
    <p:extLst>
      <p:ext uri="{BB962C8B-B14F-4D97-AF65-F5344CB8AC3E}">
        <p14:creationId xmlns:p14="http://schemas.microsoft.com/office/powerpoint/2010/main" val="20229612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4294967295"/>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CMT Presentation 31 October 2018</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294967295"/>
          </p:nvPr>
        </p:nvSpPr>
        <p:spPr/>
        <p:txBody>
          <a:bodyPr/>
          <a:lstStyle/>
          <a:p>
            <a:fld id="{E40FEAE8-3F87-4A99-BAF2-EE59B96B6E72}" type="slidenum">
              <a:rPr lang="en-ZA" sz="900">
                <a:solidFill>
                  <a:schemeClr val="bg1">
                    <a:lumMod val="65000"/>
                  </a:schemeClr>
                </a:solidFill>
                <a:latin typeface="Arial" panose="020B0604020202020204" pitchFamily="34" charset="0"/>
                <a:cs typeface="Arial" panose="020B0604020202020204" pitchFamily="34" charset="0"/>
              </a:rPr>
              <a:pPr/>
              <a:t>9</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3" name="Picture 2" descr="CMT_04_09_2017 cop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 y="-97142"/>
            <a:ext cx="9143461" cy="6467971"/>
          </a:xfrm>
          <a:prstGeom prst="rect">
            <a:avLst/>
          </a:prstGeom>
        </p:spPr>
      </p:pic>
    </p:spTree>
    <p:extLst>
      <p:ext uri="{BB962C8B-B14F-4D97-AF65-F5344CB8AC3E}">
        <p14:creationId xmlns:p14="http://schemas.microsoft.com/office/powerpoint/2010/main" val="3478235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NAME" val="Rectangl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2.xml><?xml version="1.0" encoding="utf-8"?>
<a:theme xmlns:a="http://schemas.openxmlformats.org/drawingml/2006/main" name="2_RNS047_Template">
  <a:themeElements>
    <a:clrScheme name="Current">
      <a:dk1>
        <a:srgbClr val="000000"/>
      </a:dk1>
      <a:lt1>
        <a:srgbClr val="FFFFFF"/>
      </a:lt1>
      <a:dk2>
        <a:srgbClr val="0B4623"/>
      </a:dk2>
      <a:lt2>
        <a:srgbClr val="FFFFFF"/>
      </a:lt2>
      <a:accent1>
        <a:srgbClr val="8BBC9C"/>
      </a:accent1>
      <a:accent2>
        <a:srgbClr val="0D7532"/>
      </a:accent2>
      <a:accent3>
        <a:srgbClr val="0B4623"/>
      </a:accent3>
      <a:accent4>
        <a:srgbClr val="BF9015"/>
      </a:accent4>
      <a:accent5>
        <a:srgbClr val="995E11"/>
      </a:accent5>
      <a:accent6>
        <a:srgbClr val="808080"/>
      </a:accent6>
      <a:hlink>
        <a:srgbClr val="0B4623"/>
      </a:hlink>
      <a:folHlink>
        <a:srgbClr val="BF901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B4623"/>
        </a:dk2>
        <a:lt2>
          <a:srgbClr val="FFFFFF"/>
        </a:lt2>
        <a:accent1>
          <a:srgbClr val="8BBC9C"/>
        </a:accent1>
        <a:accent2>
          <a:srgbClr val="0D7532"/>
        </a:accent2>
        <a:accent3>
          <a:srgbClr val="0B4623"/>
        </a:accent3>
        <a:accent4>
          <a:srgbClr val="BF9015"/>
        </a:accent4>
        <a:accent5>
          <a:srgbClr val="995E11"/>
        </a:accent5>
        <a:accent6>
          <a:srgbClr val="808080"/>
        </a:accent6>
        <a:hlink>
          <a:srgbClr val="0B4623"/>
        </a:hlink>
        <a:folHlink>
          <a:srgbClr val="BF901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2016_PowerPoint presentation template - Natasja (official)</Template>
  <TotalTime>6108</TotalTime>
  <Words>4988</Words>
  <Application>Microsoft Office PowerPoint</Application>
  <PresentationFormat>On-screen Show (4:3)</PresentationFormat>
  <Paragraphs>832</Paragraphs>
  <Slides>48</Slides>
  <Notes>28</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48</vt:i4>
      </vt:variant>
    </vt:vector>
  </HeadingPairs>
  <TitlesOfParts>
    <vt:vector size="61" baseType="lpstr">
      <vt:lpstr>Abadi</vt:lpstr>
      <vt:lpstr>Arial</vt:lpstr>
      <vt:lpstr>Arial Black</vt:lpstr>
      <vt:lpstr>Arial Narrow</vt:lpstr>
      <vt:lpstr>Calibri</vt:lpstr>
      <vt:lpstr>Calibri Light</vt:lpstr>
      <vt:lpstr>Gill Sans MT</vt:lpstr>
      <vt:lpstr>Symbol</vt:lpstr>
      <vt:lpstr>Times New Roman</vt:lpstr>
      <vt:lpstr>Office Theme</vt:lpstr>
      <vt:lpstr>2_RNS047_Template</vt:lpstr>
      <vt:lpstr>1_Office Theme</vt:lpstr>
      <vt:lpstr>think-cell Slide</vt:lpstr>
      <vt:lpstr>Briefing of the Department of Tourism on full Plan of the Oceans Economy - Coastal and Marine Tourism </vt:lpstr>
      <vt:lpstr>PowerPoint Presentation</vt:lpstr>
      <vt:lpstr>Background </vt:lpstr>
      <vt:lpstr>Vision Statement</vt:lpstr>
      <vt:lpstr>Nodal/cluster approach (1)</vt:lpstr>
      <vt:lpstr>Nodal/cluster approach (2)</vt:lpstr>
      <vt:lpstr>6 Thematic Initiatives </vt:lpstr>
      <vt:lpstr>6 Thematic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Cross cutting initiatives (1)</vt:lpstr>
      <vt:lpstr>Cross cutting initiatives (2)</vt:lpstr>
      <vt:lpstr>Cross cutting initiatives (3) Development of the Indi Atlantic Route</vt:lpstr>
      <vt:lpstr>Cross cutting initiatives (4) Development of Indi Atlantic Route</vt:lpstr>
      <vt:lpstr>Cross cutting initiatives (5) Inclusive economic growth - enterprise development to enhance transformation in coastal towns</vt:lpstr>
      <vt:lpstr>Cross cutting initiatives (6) Inclusive economic growth - enterprise development to enhance transformation in coastal towns</vt:lpstr>
      <vt:lpstr>Major Infrastructure Projects</vt:lpstr>
      <vt:lpstr>Major Infrastructure Projects (2)</vt:lpstr>
      <vt:lpstr>Institutional arrangements  </vt:lpstr>
      <vt:lpstr>Operational arrangements</vt:lpstr>
      <vt:lpstr>Progress (1)  Investment towards 2026 target</vt:lpstr>
      <vt:lpstr> Progress (2)  2018/19 projects, implemented in partnership with government entities </vt:lpstr>
      <vt:lpstr>Progress (3)  Community Projects </vt:lpstr>
      <vt:lpstr>Progress (4)  Infrastructure Projects and Events </vt:lpstr>
      <vt:lpstr>Progress (5)  Regulations and Research</vt:lpstr>
      <vt:lpstr>Progress (6) Development of Indi Atlantic Route</vt:lpstr>
      <vt:lpstr>PowerPoint Presentation</vt:lpstr>
      <vt:lpstr>PowerPoint Presentation</vt:lpstr>
      <vt:lpstr> Progress (9) Development of  the Indi Atlantic Route – An example of NODE 1- Durban to Port Edward Demand and Supply  </vt:lpstr>
      <vt:lpstr>PowerPoint Presentation</vt:lpstr>
      <vt:lpstr>Progress (11) Development of  the Indi Atlantic Route – An example of NODE 1- Durban to Port Edward   </vt:lpstr>
      <vt:lpstr>PowerPoint Presentation</vt:lpstr>
      <vt:lpstr>Concluding Remarks</vt:lpstr>
      <vt:lpstr>Acronyms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PKS Budget Presentation for MTEF</dc:title>
  <dc:creator>S Chettiar</dc:creator>
  <cp:lastModifiedBy>Sisanda Loni</cp:lastModifiedBy>
  <cp:revision>822</cp:revision>
  <cp:lastPrinted>2018-10-17T14:15:45Z</cp:lastPrinted>
  <dcterms:created xsi:type="dcterms:W3CDTF">2016-09-21T07:18:03Z</dcterms:created>
  <dcterms:modified xsi:type="dcterms:W3CDTF">2018-10-31T12:36:46Z</dcterms:modified>
</cp:coreProperties>
</file>