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1" r:id="rId5"/>
    <p:sldId id="264" r:id="rId6"/>
    <p:sldId id="262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E98F75-2FA9-4504-94DB-7A7176013279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</dgm:pt>
    <dgm:pt modelId="{C1E87B55-6E4E-48AE-AAD9-8F7AEBD18362}">
      <dgm:prSet phldrT="[Text]" custT="1"/>
      <dgm:spPr/>
      <dgm:t>
        <a:bodyPr/>
        <a:lstStyle/>
        <a:p>
          <a:endParaRPr lang="en-ZA" sz="1400" dirty="0" smtClean="0"/>
        </a:p>
        <a:p>
          <a:endParaRPr lang="en-ZA" sz="1400" dirty="0" smtClean="0"/>
        </a:p>
        <a:p>
          <a:r>
            <a:rPr lang="en-ZA" sz="1400" dirty="0" smtClean="0">
              <a:solidFill>
                <a:schemeClr val="bg1"/>
              </a:solidFill>
            </a:rPr>
            <a:t>Large-Scale Commercial </a:t>
          </a:r>
          <a:endParaRPr lang="en-ZA" sz="1400" dirty="0">
            <a:solidFill>
              <a:schemeClr val="bg1"/>
            </a:solidFill>
          </a:endParaRPr>
        </a:p>
      </dgm:t>
    </dgm:pt>
    <dgm:pt modelId="{6F3EF9E0-99BB-4DC3-B2DB-80D401EB83C6}" type="parTrans" cxnId="{3887EC51-3D3C-4676-A35A-223964595AFB}">
      <dgm:prSet/>
      <dgm:spPr/>
      <dgm:t>
        <a:bodyPr/>
        <a:lstStyle/>
        <a:p>
          <a:endParaRPr lang="en-ZA"/>
        </a:p>
      </dgm:t>
    </dgm:pt>
    <dgm:pt modelId="{9969C9A2-50E3-40EB-8287-36D7457A5588}" type="sibTrans" cxnId="{3887EC51-3D3C-4676-A35A-223964595AFB}">
      <dgm:prSet/>
      <dgm:spPr/>
      <dgm:t>
        <a:bodyPr/>
        <a:lstStyle/>
        <a:p>
          <a:endParaRPr lang="en-ZA"/>
        </a:p>
      </dgm:t>
    </dgm:pt>
    <dgm:pt modelId="{57B22682-AACC-400B-AFFA-8E5894D8E236}">
      <dgm:prSet phldrT="[Text]" custT="1"/>
      <dgm:spPr/>
      <dgm:t>
        <a:bodyPr/>
        <a:lstStyle/>
        <a:p>
          <a:r>
            <a:rPr lang="en-ZA" sz="2200" dirty="0" smtClean="0">
              <a:solidFill>
                <a:schemeClr val="bg1"/>
              </a:solidFill>
            </a:rPr>
            <a:t>Smallholder Producers</a:t>
          </a:r>
          <a:endParaRPr lang="en-ZA" sz="2200" dirty="0">
            <a:solidFill>
              <a:schemeClr val="bg1"/>
            </a:solidFill>
          </a:endParaRPr>
        </a:p>
      </dgm:t>
    </dgm:pt>
    <dgm:pt modelId="{A83AB47F-6B21-4BF9-B46E-33DD91289342}" type="parTrans" cxnId="{D05C60F5-C81A-4E3B-B471-9EB5CBE69680}">
      <dgm:prSet/>
      <dgm:spPr/>
      <dgm:t>
        <a:bodyPr/>
        <a:lstStyle/>
        <a:p>
          <a:endParaRPr lang="en-ZA"/>
        </a:p>
      </dgm:t>
    </dgm:pt>
    <dgm:pt modelId="{E970358B-C8E8-4B56-819A-39846A1CCAA0}" type="sibTrans" cxnId="{D05C60F5-C81A-4E3B-B471-9EB5CBE69680}">
      <dgm:prSet/>
      <dgm:spPr/>
      <dgm:t>
        <a:bodyPr/>
        <a:lstStyle/>
        <a:p>
          <a:endParaRPr lang="en-ZA"/>
        </a:p>
      </dgm:t>
    </dgm:pt>
    <dgm:pt modelId="{7EFEC846-7B67-4B6C-A20B-1A4BEB395C8A}">
      <dgm:prSet phldrT="[Text]" custT="1"/>
      <dgm:spPr/>
      <dgm:t>
        <a:bodyPr/>
        <a:lstStyle/>
        <a:p>
          <a:r>
            <a:rPr lang="en-ZA" sz="24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Household/Subsistence Producers</a:t>
          </a:r>
          <a:endParaRPr lang="en-ZA" sz="2400" b="1" i="1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73C79309-2143-4A47-9491-D5674670A303}" type="parTrans" cxnId="{A361F276-D24F-4168-B82C-00164E5B74D7}">
      <dgm:prSet/>
      <dgm:spPr/>
      <dgm:t>
        <a:bodyPr/>
        <a:lstStyle/>
        <a:p>
          <a:endParaRPr lang="en-ZA"/>
        </a:p>
      </dgm:t>
    </dgm:pt>
    <dgm:pt modelId="{63E59B2D-CD54-4018-8F21-C1085E3C78A4}" type="sibTrans" cxnId="{A361F276-D24F-4168-B82C-00164E5B74D7}">
      <dgm:prSet/>
      <dgm:spPr/>
      <dgm:t>
        <a:bodyPr/>
        <a:lstStyle/>
        <a:p>
          <a:endParaRPr lang="en-ZA"/>
        </a:p>
      </dgm:t>
    </dgm:pt>
    <dgm:pt modelId="{BC5E3CDC-4822-4C6D-959D-7800C3A61E1D}">
      <dgm:prSet custT="1"/>
      <dgm:spPr/>
      <dgm:t>
        <a:bodyPr/>
        <a:lstStyle/>
        <a:p>
          <a:r>
            <a:rPr lang="en-ZA" sz="2200" dirty="0" smtClean="0">
              <a:solidFill>
                <a:schemeClr val="bg1"/>
              </a:solidFill>
            </a:rPr>
            <a:t>Medium Scale Commercial </a:t>
          </a:r>
          <a:endParaRPr lang="en-ZA" sz="2200" dirty="0">
            <a:solidFill>
              <a:schemeClr val="bg1"/>
            </a:solidFill>
          </a:endParaRPr>
        </a:p>
      </dgm:t>
    </dgm:pt>
    <dgm:pt modelId="{CF15B25E-28CD-4965-B70B-80DF1D555DC1}" type="parTrans" cxnId="{2CA4417D-82C7-4391-91D6-45309D0022AE}">
      <dgm:prSet/>
      <dgm:spPr/>
      <dgm:t>
        <a:bodyPr/>
        <a:lstStyle/>
        <a:p>
          <a:endParaRPr lang="en-ZA"/>
        </a:p>
      </dgm:t>
    </dgm:pt>
    <dgm:pt modelId="{2CE7ACD6-0D55-4F94-BD18-9F46E676FE10}" type="sibTrans" cxnId="{2CA4417D-82C7-4391-91D6-45309D0022AE}">
      <dgm:prSet/>
      <dgm:spPr/>
      <dgm:t>
        <a:bodyPr/>
        <a:lstStyle/>
        <a:p>
          <a:endParaRPr lang="en-ZA"/>
        </a:p>
      </dgm:t>
    </dgm:pt>
    <dgm:pt modelId="{0194BA2D-342B-43B7-AA17-6A28CC4B6A60}" type="pres">
      <dgm:prSet presAssocID="{E9E98F75-2FA9-4504-94DB-7A7176013279}" presName="Name0" presStyleCnt="0">
        <dgm:presLayoutVars>
          <dgm:dir/>
          <dgm:animLvl val="lvl"/>
          <dgm:resizeHandles val="exact"/>
        </dgm:presLayoutVars>
      </dgm:prSet>
      <dgm:spPr/>
    </dgm:pt>
    <dgm:pt modelId="{4244E2E5-5A95-423D-9AD8-D697557CFFD6}" type="pres">
      <dgm:prSet presAssocID="{C1E87B55-6E4E-48AE-AAD9-8F7AEBD18362}" presName="Name8" presStyleCnt="0"/>
      <dgm:spPr/>
    </dgm:pt>
    <dgm:pt modelId="{FD1D63E2-EB5F-4FFF-888C-3ABE18963A36}" type="pres">
      <dgm:prSet presAssocID="{C1E87B55-6E4E-48AE-AAD9-8F7AEBD18362}" presName="level" presStyleLbl="node1" presStyleIdx="0" presStyleCnt="4" custScaleX="122581" custScaleY="90226" custLinFactNeighborX="-412" custLinFactNeighborY="19929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0D5F767-641C-45B5-BC71-E97C0446766C}" type="pres">
      <dgm:prSet presAssocID="{C1E87B55-6E4E-48AE-AAD9-8F7AEBD1836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61EEB00-F629-48F7-9777-921281398FEB}" type="pres">
      <dgm:prSet presAssocID="{BC5E3CDC-4822-4C6D-959D-7800C3A61E1D}" presName="Name8" presStyleCnt="0"/>
      <dgm:spPr/>
    </dgm:pt>
    <dgm:pt modelId="{51D79748-37BA-4266-97F6-27FD67AE329F}" type="pres">
      <dgm:prSet presAssocID="{BC5E3CDC-4822-4C6D-959D-7800C3A61E1D}" presName="level" presStyleLbl="node1" presStyleIdx="1" presStyleCnt="4" custScaleX="112189" custLinFactNeighborX="326" custLinFactNeighborY="23462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0230AEE-E8B7-403C-9FDD-7F32D614759B}" type="pres">
      <dgm:prSet presAssocID="{BC5E3CDC-4822-4C6D-959D-7800C3A61E1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AE21767-EF7B-408D-967C-7B829D824E32}" type="pres">
      <dgm:prSet presAssocID="{57B22682-AACC-400B-AFFA-8E5894D8E236}" presName="Name8" presStyleCnt="0"/>
      <dgm:spPr/>
    </dgm:pt>
    <dgm:pt modelId="{0877A798-CFB7-457C-B1C0-3F098EA1E94B}" type="pres">
      <dgm:prSet presAssocID="{57B22682-AACC-400B-AFFA-8E5894D8E236}" presName="level" presStyleLbl="node1" presStyleIdx="2" presStyleCnt="4" custScaleX="100207" custScaleY="111624" custLinFactNeighborX="1268" custLinFactNeighborY="-2632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0ECEDDA-43C2-47BA-9E89-110ECC3A17C9}" type="pres">
      <dgm:prSet presAssocID="{57B22682-AACC-400B-AFFA-8E5894D8E23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95C0FDC-9607-4C98-A36F-700221C066E6}" type="pres">
      <dgm:prSet presAssocID="{7EFEC846-7B67-4B6C-A20B-1A4BEB395C8A}" presName="Name8" presStyleCnt="0"/>
      <dgm:spPr/>
    </dgm:pt>
    <dgm:pt modelId="{9CE3175A-27F4-4304-B2F8-8C4F4CC5C66D}" type="pres">
      <dgm:prSet presAssocID="{7EFEC846-7B67-4B6C-A20B-1A4BEB395C8A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9BA57B2-3FB2-4BB0-9839-61C4E2D03C0B}" type="pres">
      <dgm:prSet presAssocID="{7EFEC846-7B67-4B6C-A20B-1A4BEB395C8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FC1D3685-4F1C-4F5F-8540-3B882BD18F04}" type="presOf" srcId="{57B22682-AACC-400B-AFFA-8E5894D8E236}" destId="{70ECEDDA-43C2-47BA-9E89-110ECC3A17C9}" srcOrd="1" destOrd="0" presId="urn:microsoft.com/office/officeart/2005/8/layout/pyramid1"/>
    <dgm:cxn modelId="{A361F276-D24F-4168-B82C-00164E5B74D7}" srcId="{E9E98F75-2FA9-4504-94DB-7A7176013279}" destId="{7EFEC846-7B67-4B6C-A20B-1A4BEB395C8A}" srcOrd="3" destOrd="0" parTransId="{73C79309-2143-4A47-9491-D5674670A303}" sibTransId="{63E59B2D-CD54-4018-8F21-C1085E3C78A4}"/>
    <dgm:cxn modelId="{5505CABD-33B7-444D-83FD-0F1197961AB3}" type="presOf" srcId="{E9E98F75-2FA9-4504-94DB-7A7176013279}" destId="{0194BA2D-342B-43B7-AA17-6A28CC4B6A60}" srcOrd="0" destOrd="0" presId="urn:microsoft.com/office/officeart/2005/8/layout/pyramid1"/>
    <dgm:cxn modelId="{D05C60F5-C81A-4E3B-B471-9EB5CBE69680}" srcId="{E9E98F75-2FA9-4504-94DB-7A7176013279}" destId="{57B22682-AACC-400B-AFFA-8E5894D8E236}" srcOrd="2" destOrd="0" parTransId="{A83AB47F-6B21-4BF9-B46E-33DD91289342}" sibTransId="{E970358B-C8E8-4B56-819A-39846A1CCAA0}"/>
    <dgm:cxn modelId="{99DC5A8C-3F80-4A17-A18F-B91907FE8C74}" type="presOf" srcId="{BC5E3CDC-4822-4C6D-959D-7800C3A61E1D}" destId="{30230AEE-E8B7-403C-9FDD-7F32D614759B}" srcOrd="1" destOrd="0" presId="urn:microsoft.com/office/officeart/2005/8/layout/pyramid1"/>
    <dgm:cxn modelId="{61CEB6ED-55BC-4626-97AB-5B9161B482BC}" type="presOf" srcId="{C1E87B55-6E4E-48AE-AAD9-8F7AEBD18362}" destId="{FD1D63E2-EB5F-4FFF-888C-3ABE18963A36}" srcOrd="0" destOrd="0" presId="urn:microsoft.com/office/officeart/2005/8/layout/pyramid1"/>
    <dgm:cxn modelId="{33AECD9E-C19E-48EC-BCC6-1C0CC9FCB4F3}" type="presOf" srcId="{57B22682-AACC-400B-AFFA-8E5894D8E236}" destId="{0877A798-CFB7-457C-B1C0-3F098EA1E94B}" srcOrd="0" destOrd="0" presId="urn:microsoft.com/office/officeart/2005/8/layout/pyramid1"/>
    <dgm:cxn modelId="{2AA292E3-E217-4210-B4A8-2A6BD65AB132}" type="presOf" srcId="{7EFEC846-7B67-4B6C-A20B-1A4BEB395C8A}" destId="{59BA57B2-3FB2-4BB0-9839-61C4E2D03C0B}" srcOrd="1" destOrd="0" presId="urn:microsoft.com/office/officeart/2005/8/layout/pyramid1"/>
    <dgm:cxn modelId="{61F29133-632F-47FA-817E-86B7FAD4E973}" type="presOf" srcId="{BC5E3CDC-4822-4C6D-959D-7800C3A61E1D}" destId="{51D79748-37BA-4266-97F6-27FD67AE329F}" srcOrd="0" destOrd="0" presId="urn:microsoft.com/office/officeart/2005/8/layout/pyramid1"/>
    <dgm:cxn modelId="{2CA4417D-82C7-4391-91D6-45309D0022AE}" srcId="{E9E98F75-2FA9-4504-94DB-7A7176013279}" destId="{BC5E3CDC-4822-4C6D-959D-7800C3A61E1D}" srcOrd="1" destOrd="0" parTransId="{CF15B25E-28CD-4965-B70B-80DF1D555DC1}" sibTransId="{2CE7ACD6-0D55-4F94-BD18-9F46E676FE10}"/>
    <dgm:cxn modelId="{3887EC51-3D3C-4676-A35A-223964595AFB}" srcId="{E9E98F75-2FA9-4504-94DB-7A7176013279}" destId="{C1E87B55-6E4E-48AE-AAD9-8F7AEBD18362}" srcOrd="0" destOrd="0" parTransId="{6F3EF9E0-99BB-4DC3-B2DB-80D401EB83C6}" sibTransId="{9969C9A2-50E3-40EB-8287-36D7457A5588}"/>
    <dgm:cxn modelId="{3F27C081-8D13-4C97-B7EB-83AEC68EF83B}" type="presOf" srcId="{C1E87B55-6E4E-48AE-AAD9-8F7AEBD18362}" destId="{D0D5F767-641C-45B5-BC71-E97C0446766C}" srcOrd="1" destOrd="0" presId="urn:microsoft.com/office/officeart/2005/8/layout/pyramid1"/>
    <dgm:cxn modelId="{9FC1688F-219F-4127-A0F5-018B4C4E5772}" type="presOf" srcId="{7EFEC846-7B67-4B6C-A20B-1A4BEB395C8A}" destId="{9CE3175A-27F4-4304-B2F8-8C4F4CC5C66D}" srcOrd="0" destOrd="0" presId="urn:microsoft.com/office/officeart/2005/8/layout/pyramid1"/>
    <dgm:cxn modelId="{3A03D25C-8FFD-48A4-BEE5-BD0C9241B281}" type="presParOf" srcId="{0194BA2D-342B-43B7-AA17-6A28CC4B6A60}" destId="{4244E2E5-5A95-423D-9AD8-D697557CFFD6}" srcOrd="0" destOrd="0" presId="urn:microsoft.com/office/officeart/2005/8/layout/pyramid1"/>
    <dgm:cxn modelId="{4ED44C9D-E07A-488C-81AA-5E6750DD5EFB}" type="presParOf" srcId="{4244E2E5-5A95-423D-9AD8-D697557CFFD6}" destId="{FD1D63E2-EB5F-4FFF-888C-3ABE18963A36}" srcOrd="0" destOrd="0" presId="urn:microsoft.com/office/officeart/2005/8/layout/pyramid1"/>
    <dgm:cxn modelId="{B5D37EDA-7A19-460E-A786-6DB4B8A5B782}" type="presParOf" srcId="{4244E2E5-5A95-423D-9AD8-D697557CFFD6}" destId="{D0D5F767-641C-45B5-BC71-E97C0446766C}" srcOrd="1" destOrd="0" presId="urn:microsoft.com/office/officeart/2005/8/layout/pyramid1"/>
    <dgm:cxn modelId="{8E586248-24BA-4AE6-B9A1-912CF4C626A8}" type="presParOf" srcId="{0194BA2D-342B-43B7-AA17-6A28CC4B6A60}" destId="{961EEB00-F629-48F7-9777-921281398FEB}" srcOrd="1" destOrd="0" presId="urn:microsoft.com/office/officeart/2005/8/layout/pyramid1"/>
    <dgm:cxn modelId="{0B08EE74-D9FC-4482-9284-DDD74E8F4087}" type="presParOf" srcId="{961EEB00-F629-48F7-9777-921281398FEB}" destId="{51D79748-37BA-4266-97F6-27FD67AE329F}" srcOrd="0" destOrd="0" presId="urn:microsoft.com/office/officeart/2005/8/layout/pyramid1"/>
    <dgm:cxn modelId="{364C8EB8-EEDE-4B10-AC3A-F40661960F55}" type="presParOf" srcId="{961EEB00-F629-48F7-9777-921281398FEB}" destId="{30230AEE-E8B7-403C-9FDD-7F32D614759B}" srcOrd="1" destOrd="0" presId="urn:microsoft.com/office/officeart/2005/8/layout/pyramid1"/>
    <dgm:cxn modelId="{874C9A1C-1071-4ACB-AFC0-C37725E632E6}" type="presParOf" srcId="{0194BA2D-342B-43B7-AA17-6A28CC4B6A60}" destId="{DAE21767-EF7B-408D-967C-7B829D824E32}" srcOrd="2" destOrd="0" presId="urn:microsoft.com/office/officeart/2005/8/layout/pyramid1"/>
    <dgm:cxn modelId="{D338C51C-E183-43F7-B333-923E34F653A6}" type="presParOf" srcId="{DAE21767-EF7B-408D-967C-7B829D824E32}" destId="{0877A798-CFB7-457C-B1C0-3F098EA1E94B}" srcOrd="0" destOrd="0" presId="urn:microsoft.com/office/officeart/2005/8/layout/pyramid1"/>
    <dgm:cxn modelId="{350767CF-CF95-4C58-981A-E053BF4F0FC8}" type="presParOf" srcId="{DAE21767-EF7B-408D-967C-7B829D824E32}" destId="{70ECEDDA-43C2-47BA-9E89-110ECC3A17C9}" srcOrd="1" destOrd="0" presId="urn:microsoft.com/office/officeart/2005/8/layout/pyramid1"/>
    <dgm:cxn modelId="{FC0AB957-CC96-4163-A9CA-1247F8D987BF}" type="presParOf" srcId="{0194BA2D-342B-43B7-AA17-6A28CC4B6A60}" destId="{495C0FDC-9607-4C98-A36F-700221C066E6}" srcOrd="3" destOrd="0" presId="urn:microsoft.com/office/officeart/2005/8/layout/pyramid1"/>
    <dgm:cxn modelId="{E1A3D124-502C-40EA-A5D6-EF2A72C363D7}" type="presParOf" srcId="{495C0FDC-9607-4C98-A36F-700221C066E6}" destId="{9CE3175A-27F4-4304-B2F8-8C4F4CC5C66D}" srcOrd="0" destOrd="0" presId="urn:microsoft.com/office/officeart/2005/8/layout/pyramid1"/>
    <dgm:cxn modelId="{5B9ED3C1-C630-47EC-89A2-D8D322647AED}" type="presParOf" srcId="{495C0FDC-9607-4C98-A36F-700221C066E6}" destId="{59BA57B2-3FB2-4BB0-9839-61C4E2D03C0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D75A9-677E-4E39-ABE5-1D2A9838ECA2}" type="datetimeFigureOut">
              <a:rPr lang="en-ZA" smtClean="0"/>
              <a:pPr/>
              <a:t>2018/11/01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9EE05-0CDA-4285-A907-6D8677725DD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15868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9300" y="573088"/>
            <a:ext cx="5365750" cy="4024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6252" y="4913436"/>
            <a:ext cx="5911957" cy="226808"/>
          </a:xfrm>
        </p:spPr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02498" y="8793652"/>
            <a:ext cx="85713" cy="170107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ZA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Z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8719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1BA72DF-427B-489A-8920-E94E27940586}" type="slidenum">
              <a:rPr lang="en-US" altLang="en-US" smtClean="0">
                <a:latin typeface="Calibri" pitchFamily="34" charset="0"/>
              </a:rPr>
              <a:pPr/>
              <a:t>9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E56C-3785-4490-A417-FD7BB83C2B06}" type="datetime1">
              <a:rPr lang="en-ZA" smtClean="0"/>
              <a:pPr/>
              <a:t>2018/11/01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AF58-F0CE-45E8-9336-100A4352F8D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88901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AE7A-28A1-4E62-A65F-2B0F20BA3378}" type="datetime1">
              <a:rPr lang="en-ZA" smtClean="0"/>
              <a:pPr/>
              <a:t>2018/11/01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AF58-F0CE-45E8-9336-100A4352F8D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11432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F8CC5-FF8C-4AB5-9BE2-75BB156A9FB4}" type="datetime1">
              <a:rPr lang="en-ZA" smtClean="0"/>
              <a:pPr/>
              <a:t>2018/11/01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AF58-F0CE-45E8-9336-100A4352F8D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968044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675254842"/>
              </p:ext>
            </p:extLst>
          </p:nvPr>
        </p:nvGraphicFramePr>
        <p:xfrm>
          <a:off x="1496" y="1626"/>
          <a:ext cx="1492" cy="1619"/>
        </p:xfrm>
        <a:graphic>
          <a:graphicData uri="http://schemas.openxmlformats.org/presentationml/2006/ole">
            <p:oleObj spid="_x0000_s1027" name="think-cell Slid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90" y="321864"/>
            <a:ext cx="8574539" cy="314028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Subtitle0"/>
          <p:cNvSpPr>
            <a:spLocks noGrp="1"/>
          </p:cNvSpPr>
          <p:nvPr>
            <p:ph type="body" idx="13" hasCustomPrompt="1"/>
          </p:nvPr>
        </p:nvSpPr>
        <p:spPr>
          <a:xfrm>
            <a:off x="285590" y="721271"/>
            <a:ext cx="8574539" cy="28262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812422" rtl="0" eaLnBrk="1" latinLnBrk="0" hangingPunct="1">
              <a:spcBef>
                <a:spcPct val="0"/>
              </a:spcBef>
              <a:buNone/>
              <a:defRPr lang="en-US" sz="1800" b="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marL="406211" indent="0">
              <a:buNone/>
              <a:defRPr sz="1776" b="1"/>
            </a:lvl2pPr>
            <a:lvl3pPr marL="812422" indent="0">
              <a:buNone/>
              <a:defRPr sz="1599" b="1"/>
            </a:lvl3pPr>
            <a:lvl4pPr marL="1218633" indent="0">
              <a:buNone/>
              <a:defRPr sz="1422" b="1"/>
            </a:lvl4pPr>
            <a:lvl5pPr marL="1624844" indent="0">
              <a:buNone/>
              <a:defRPr sz="1422" b="1"/>
            </a:lvl5pPr>
            <a:lvl6pPr marL="2031056" indent="0">
              <a:buNone/>
              <a:defRPr sz="1422" b="1"/>
            </a:lvl6pPr>
            <a:lvl7pPr marL="2437267" indent="0">
              <a:buNone/>
              <a:defRPr sz="1422" b="1"/>
            </a:lvl7pPr>
            <a:lvl8pPr marL="2843478" indent="0">
              <a:buNone/>
              <a:defRPr sz="1422" b="1"/>
            </a:lvl8pPr>
            <a:lvl9pPr marL="3249689" indent="0">
              <a:buNone/>
              <a:defRPr sz="1422" b="1"/>
            </a:lvl9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552302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256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262370" y="6431290"/>
            <a:ext cx="1990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 smtClean="0">
                <a:solidFill>
                  <a:srgbClr val="008060"/>
                </a:solidFill>
                <a:latin typeface="Gill Sans Std Light" panose="020B0302020104020203" pitchFamily="34" charset="0"/>
              </a:rPr>
              <a:t>Land Bank Presentation     </a:t>
            </a:r>
            <a:fld id="{52AC310D-40ED-4F52-94A8-7DCEA5352FE4}" type="slidenum">
              <a:rPr lang="en-ZA" sz="1100" smtClean="0">
                <a:solidFill>
                  <a:srgbClr val="008060"/>
                </a:solidFill>
                <a:latin typeface="Gill Sans Std Light" panose="020B0302020104020203" pitchFamily="34" charset="0"/>
              </a:rPr>
              <a:pPr/>
              <a:t>‹#›</a:t>
            </a:fld>
            <a:endParaRPr lang="en-ZA" sz="1100" dirty="0">
              <a:solidFill>
                <a:srgbClr val="008060"/>
              </a:solidFill>
              <a:latin typeface="Gill Sans Std Light" panose="020B03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587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ED4C-C57D-4F58-A9D8-129BA30F708D}" type="datetime1">
              <a:rPr lang="en-ZA" smtClean="0"/>
              <a:pPr/>
              <a:t>2018/11/01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AF58-F0CE-45E8-9336-100A4352F8D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57930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19FD-0C6C-45B9-BE6E-2C83BA366431}" type="datetime1">
              <a:rPr lang="en-ZA" smtClean="0"/>
              <a:pPr/>
              <a:t>2018/11/01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AF58-F0CE-45E8-9336-100A4352F8D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2278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AF80-825C-407F-8D45-CE25D6CE547A}" type="datetime1">
              <a:rPr lang="en-ZA" smtClean="0"/>
              <a:pPr/>
              <a:t>2018/11/01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AF58-F0CE-45E8-9336-100A4352F8D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741460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FB48-0BB3-4E94-8CF3-8AE7AE4E20AD}" type="datetime1">
              <a:rPr lang="en-ZA" smtClean="0"/>
              <a:pPr/>
              <a:t>2018/11/01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AF58-F0CE-45E8-9336-100A4352F8D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05183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E5A0-71DA-40B4-B29A-BA767EF3ABBF}" type="datetime1">
              <a:rPr lang="en-ZA" smtClean="0"/>
              <a:pPr/>
              <a:t>2018/11/01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AF58-F0CE-45E8-9336-100A4352F8D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20051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1064-F56E-4FFA-9084-E3B18FFEB5C9}" type="datetime1">
              <a:rPr lang="en-ZA" smtClean="0"/>
              <a:pPr/>
              <a:t>2018/11/01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AF58-F0CE-45E8-9336-100A4352F8D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67811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DC31-070C-4E9E-98E9-1CE57208C44C}" type="datetime1">
              <a:rPr lang="en-ZA" smtClean="0"/>
              <a:pPr/>
              <a:t>2018/11/01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AF58-F0CE-45E8-9336-100A4352F8D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50050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1D37-E751-477E-99F4-D928C2FC667B}" type="datetime1">
              <a:rPr lang="en-ZA" smtClean="0"/>
              <a:pPr/>
              <a:t>2018/11/01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AF58-F0CE-45E8-9336-100A4352F8D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2627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86163-A72D-416B-91D4-96B06904680B}" type="datetime1">
              <a:rPr lang="en-ZA" smtClean="0"/>
              <a:pPr/>
              <a:t>2018/11/01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AAF58-F0CE-45E8-9336-100A4352F8D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5612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ff.gov.za/daffweb3/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National Framework for the Commercialisation of Black Producers 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00800" cy="1752600"/>
          </a:xfrm>
        </p:spPr>
        <p:txBody>
          <a:bodyPr/>
          <a:lstStyle/>
          <a:p>
            <a:endParaRPr lang="en-ZA" dirty="0" smtClean="0"/>
          </a:p>
          <a:p>
            <a:r>
              <a:rPr lang="en-ZA" dirty="0" smtClean="0"/>
              <a:t>Presentation to Portfolio Committee </a:t>
            </a:r>
          </a:p>
          <a:p>
            <a:r>
              <a:rPr lang="en-ZA" dirty="0" smtClean="0"/>
              <a:t>30 October 2018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2744" y="5432732"/>
            <a:ext cx="733895" cy="13841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119" y="5767616"/>
            <a:ext cx="1614488" cy="714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1640" y="5675209"/>
            <a:ext cx="1285977" cy="98144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AF58-F0CE-45E8-9336-100A4352F8D4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56066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39"/>
            <a:ext cx="7848962" cy="10123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ZA" sz="3200" b="1" dirty="0" smtClean="0">
                <a:cs typeface="Arial" panose="020B0604020202020204" pitchFamily="34" charset="0"/>
              </a:rPr>
              <a:t>The Commercialization through Blended Funding phase</a:t>
            </a:r>
            <a:endParaRPr lang="en-ZA" sz="3200" b="1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91" y="1351128"/>
            <a:ext cx="8229600" cy="5088933"/>
          </a:xfrm>
        </p:spPr>
        <p:txBody>
          <a:bodyPr/>
          <a:lstStyle/>
          <a:p>
            <a:pPr marL="575190" lvl="2" indent="-342900" algn="just">
              <a:buAutoNum type="alphaLcParenR"/>
            </a:pPr>
            <a:r>
              <a:rPr lang="en-ZA" sz="2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This initiative proposed that government should develop blended </a:t>
            </a:r>
            <a:r>
              <a:rPr lang="en-ZA" sz="2200" dirty="0">
                <a:latin typeface="Arial Narrow" panose="020B0606020202030204" pitchFamily="34" charset="0"/>
                <a:cs typeface="Arial" panose="020B0604020202020204" pitchFamily="34" charset="0"/>
              </a:rPr>
              <a:t>financial </a:t>
            </a:r>
            <a:r>
              <a:rPr lang="en-ZA" sz="2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instruments (</a:t>
            </a:r>
            <a:r>
              <a:rPr lang="en-ZA" sz="2200" dirty="0">
                <a:latin typeface="Arial Narrow" panose="020B0606020202030204" pitchFamily="34" charset="0"/>
                <a:cs typeface="Arial" panose="020B0604020202020204" pitchFamily="34" charset="0"/>
              </a:rPr>
              <a:t>loan and grant</a:t>
            </a:r>
            <a:r>
              <a:rPr lang="en-ZA" sz="2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), administered centrally to improve access and affordability of finance by black producers and reduce reliance on grants. </a:t>
            </a:r>
          </a:p>
          <a:p>
            <a:pPr marL="575190" lvl="2" indent="-342900" algn="just">
              <a:buAutoNum type="alphaLcParenR"/>
            </a:pPr>
            <a:r>
              <a:rPr lang="en-ZA" sz="2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The Black Producer Commercialization Programme is the 1</a:t>
            </a:r>
            <a:r>
              <a:rPr lang="en-ZA" sz="2200" baseline="30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st</a:t>
            </a:r>
            <a:r>
              <a:rPr lang="en-ZA" sz="2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blended instrument developed in partnership with DRDLR and Land Bank.</a:t>
            </a:r>
          </a:p>
          <a:p>
            <a:pPr marL="575190" lvl="2" indent="-342900" algn="just">
              <a:buAutoNum type="alphaLcParenR"/>
            </a:pPr>
            <a:r>
              <a:rPr lang="en-ZA" sz="2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The </a:t>
            </a:r>
            <a:r>
              <a:rPr lang="en-ZA" sz="2200" dirty="0">
                <a:latin typeface="Arial Narrow" panose="020B0606020202030204" pitchFamily="34" charset="0"/>
                <a:cs typeface="Arial" panose="020B0604020202020204" pitchFamily="34" charset="0"/>
              </a:rPr>
              <a:t>target </a:t>
            </a:r>
            <a:r>
              <a:rPr lang="en-ZA" sz="2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is to commercialize 450 </a:t>
            </a:r>
            <a:r>
              <a:rPr lang="en-ZA" sz="2200" dirty="0">
                <a:latin typeface="Arial Narrow" panose="020B0606020202030204" pitchFamily="34" charset="0"/>
                <a:cs typeface="Arial" panose="020B0604020202020204" pitchFamily="34" charset="0"/>
              </a:rPr>
              <a:t>black producers </a:t>
            </a:r>
            <a:r>
              <a:rPr lang="en-ZA" sz="2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over </a:t>
            </a:r>
            <a:r>
              <a:rPr lang="en-ZA" sz="2200" dirty="0">
                <a:latin typeface="Arial Narrow" panose="020B0606020202030204" pitchFamily="34" charset="0"/>
                <a:cs typeface="Arial" panose="020B0604020202020204" pitchFamily="34" charset="0"/>
              </a:rPr>
              <a:t>5 year </a:t>
            </a:r>
            <a:r>
              <a:rPr lang="en-ZA" sz="2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period; and</a:t>
            </a:r>
          </a:p>
          <a:p>
            <a:pPr marL="575190" lvl="2" indent="-342900" algn="just">
              <a:buAutoNum type="alphaLcParenR"/>
            </a:pPr>
            <a:r>
              <a:rPr lang="en-ZA" sz="2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The categorization of these producers has been done, and the commercial producers will either be small, medium or large scale commercial producers along the agriculture, forestry and fisheries value chains. </a:t>
            </a:r>
            <a:endParaRPr lang="en-ZA" sz="2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32290" lvl="2" indent="0" algn="just">
              <a:buNone/>
            </a:pPr>
            <a:endParaRPr lang="en-ZA" sz="2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76865" y="6342702"/>
            <a:ext cx="2133600" cy="365125"/>
          </a:xfrm>
        </p:spPr>
        <p:txBody>
          <a:bodyPr/>
          <a:lstStyle/>
          <a:p>
            <a:fld id="{83CCE407-B3AD-4B65-AEBF-CB4B87BED555}" type="slidenum">
              <a:rPr lang="en-ZA" smtClean="0"/>
              <a:pPr/>
              <a:t>10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119" y="5810969"/>
            <a:ext cx="1614488" cy="71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1640" y="5675209"/>
            <a:ext cx="1285977" cy="9814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6639" y="5473860"/>
            <a:ext cx="733895" cy="138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19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en-Z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88640"/>
            <a:ext cx="8229600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 smtClean="0"/>
              <a:t>Blended Funding to Commercialize Black Producers </a:t>
            </a:r>
            <a:endParaRPr lang="en-ZA" sz="2800" b="1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23528" y="1613723"/>
            <a:ext cx="4040188" cy="475252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 smtClean="0">
                <a:latin typeface="Arial Narrow" panose="020B0606020202030204" pitchFamily="34" charset="0"/>
              </a:rPr>
              <a:t>Reduce reliance on grants  </a:t>
            </a:r>
            <a:endParaRPr lang="en-ZA" dirty="0">
              <a:latin typeface="Arial Narrow" panose="020B0606020202030204" pitchFamily="34" charset="0"/>
            </a:endParaRPr>
          </a:p>
          <a:p>
            <a:r>
              <a:rPr lang="en-ZA" dirty="0" smtClean="0">
                <a:latin typeface="Arial Narrow" panose="020B0606020202030204" pitchFamily="34" charset="0"/>
              </a:rPr>
              <a:t>Increase access and affordability of loans by black producers </a:t>
            </a:r>
          </a:p>
          <a:p>
            <a:r>
              <a:rPr lang="en-ZA" dirty="0" smtClean="0">
                <a:latin typeface="Arial Narrow" panose="020B0606020202030204" pitchFamily="34" charset="0"/>
              </a:rPr>
              <a:t>Expand the agricultural base and inject new black entrepreneurs into the sector. </a:t>
            </a:r>
          </a:p>
          <a:p>
            <a:r>
              <a:rPr lang="en-ZA" dirty="0" smtClean="0">
                <a:latin typeface="Arial Narrow" panose="020B0606020202030204" pitchFamily="34" charset="0"/>
              </a:rPr>
              <a:t>Shift the demographic composition of South Africa’s commercial agriculture, forestry and fisheries. and transform the sector.</a:t>
            </a:r>
          </a:p>
          <a:p>
            <a:endParaRPr lang="en-ZA" sz="19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ZA" sz="1700" dirty="0" smtClean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644008" y="1685731"/>
            <a:ext cx="4041775" cy="46805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mtClean="0">
                <a:latin typeface="Arial Narrow" panose="020B0606020202030204" pitchFamily="34" charset="0"/>
              </a:rPr>
              <a:t>Increased meaningful participation of black producers </a:t>
            </a:r>
            <a:r>
              <a:rPr lang="en-ZA" smtClean="0">
                <a:solidFill>
                  <a:srgbClr val="FF0000"/>
                </a:solidFill>
                <a:latin typeface="Arial Narrow" panose="020B0606020202030204" pitchFamily="34" charset="0"/>
              </a:rPr>
              <a:t>owning and controlling </a:t>
            </a:r>
            <a:r>
              <a:rPr lang="en-ZA" smtClean="0">
                <a:latin typeface="Arial Narrow" panose="020B0606020202030204" pitchFamily="34" charset="0"/>
              </a:rPr>
              <a:t>the agriculture, forestry and fisheries value chains. </a:t>
            </a:r>
          </a:p>
          <a:p>
            <a:endParaRPr lang="en-ZA" smtClean="0"/>
          </a:p>
          <a:p>
            <a:endParaRPr lang="en-ZA" smtClean="0"/>
          </a:p>
          <a:p>
            <a:r>
              <a:rPr lang="en-ZA" smtClean="0">
                <a:latin typeface="Arial Narrow" panose="020B0606020202030204" pitchFamily="34" charset="0"/>
              </a:rPr>
              <a:t>450 sustainable and profitable Black Commercial Producers developed across the country in the next five years.</a:t>
            </a:r>
          </a:p>
          <a:p>
            <a:endParaRPr lang="en-ZA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4858603" y="1171796"/>
            <a:ext cx="3727453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600" dirty="0" smtClean="0">
                <a:latin typeface="Arial Narrow" panose="020B0606020202030204" pitchFamily="34" charset="0"/>
              </a:rPr>
              <a:t>Vision</a:t>
            </a:r>
            <a:endParaRPr lang="en-ZA" sz="2600" dirty="0">
              <a:latin typeface="Arial Narrow" panose="020B0606020202030204" pitchFamily="34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954136" y="3905689"/>
            <a:ext cx="3731645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600" b="0" dirty="0" smtClean="0">
                <a:latin typeface="Arial Narrow" panose="020B0606020202030204" pitchFamily="34" charset="0"/>
              </a:rPr>
              <a:t>Goal</a:t>
            </a:r>
            <a:endParaRPr lang="en-ZA" sz="2600" b="0" dirty="0">
              <a:latin typeface="Arial Narrow" panose="020B0606020202030204" pitchFamily="34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57200" y="1171796"/>
            <a:ext cx="4041775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600" dirty="0" smtClean="0">
                <a:latin typeface="Arial Narrow" panose="020B0606020202030204" pitchFamily="34" charset="0"/>
              </a:rPr>
              <a:t>Objectives</a:t>
            </a:r>
            <a:endParaRPr lang="en-ZA" sz="2600" dirty="0">
              <a:latin typeface="Arial Narrow" panose="020B0606020202030204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449905" y="6183688"/>
            <a:ext cx="2133600" cy="365125"/>
          </a:xfrm>
        </p:spPr>
        <p:txBody>
          <a:bodyPr/>
          <a:lstStyle/>
          <a:p>
            <a:fld id="{1077D1D8-55FD-425F-B087-63DF036A73D0}" type="slidenum">
              <a:rPr lang="en-ZA" smtClean="0"/>
              <a:pPr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7328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585" y="1158149"/>
            <a:ext cx="4040188" cy="36004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r>
              <a:rPr lang="en-ZA" sz="9600" dirty="0" smtClean="0">
                <a:latin typeface="Arial Narrow" panose="020B0606020202030204" pitchFamily="34" charset="0"/>
              </a:rPr>
              <a:t>Guiding Principles </a:t>
            </a:r>
            <a:endParaRPr lang="en-ZA" sz="9600" dirty="0">
              <a:latin typeface="Arial Narrow" panose="020B0606020202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0251" y="1555845"/>
            <a:ext cx="4063465" cy="5302155"/>
          </a:xfrm>
        </p:spPr>
        <p:txBody>
          <a:bodyPr>
            <a:normAutofit/>
          </a:bodyPr>
          <a:lstStyle/>
          <a:p>
            <a:r>
              <a:rPr lang="en-ZA" sz="2000" dirty="0">
                <a:latin typeface="Arial Narrow" panose="020B0606020202030204" pitchFamily="34" charset="0"/>
              </a:rPr>
              <a:t>Blended finance </a:t>
            </a:r>
            <a:r>
              <a:rPr lang="en-ZA" sz="2000" dirty="0" smtClean="0">
                <a:latin typeface="Arial Narrow" panose="020B0606020202030204" pitchFamily="34" charset="0"/>
              </a:rPr>
              <a:t>(grant and loan);</a:t>
            </a:r>
            <a:endParaRPr lang="en-ZA" sz="2000" dirty="0">
              <a:latin typeface="Arial Narrow" panose="020B0606020202030204" pitchFamily="34" charset="0"/>
            </a:endParaRPr>
          </a:p>
          <a:p>
            <a:r>
              <a:rPr lang="en-ZA" sz="2000" dirty="0">
                <a:latin typeface="Arial Narrow" panose="020B0606020202030204" pitchFamily="34" charset="0"/>
              </a:rPr>
              <a:t>Focus on APAP </a:t>
            </a:r>
            <a:r>
              <a:rPr lang="en-ZA" sz="2000" dirty="0" smtClean="0">
                <a:latin typeface="Arial Narrow" panose="020B0606020202030204" pitchFamily="34" charset="0"/>
              </a:rPr>
              <a:t>commodities;</a:t>
            </a:r>
            <a:endParaRPr lang="en-ZA" sz="2000" dirty="0">
              <a:latin typeface="Arial Narrow" panose="020B0606020202030204" pitchFamily="34" charset="0"/>
            </a:endParaRPr>
          </a:p>
          <a:p>
            <a:r>
              <a:rPr lang="en-ZA" sz="2000" dirty="0">
                <a:latin typeface="Arial Narrow" panose="020B0606020202030204" pitchFamily="34" charset="0"/>
              </a:rPr>
              <a:t>Focus on value chain </a:t>
            </a:r>
            <a:r>
              <a:rPr lang="en-ZA" sz="2000" dirty="0" smtClean="0">
                <a:latin typeface="Arial Narrow" panose="020B0606020202030204" pitchFamily="34" charset="0"/>
              </a:rPr>
              <a:t>financing;</a:t>
            </a:r>
            <a:endParaRPr lang="en-ZA" sz="2000" dirty="0">
              <a:latin typeface="Arial Narrow" panose="020B0606020202030204" pitchFamily="34" charset="0"/>
            </a:endParaRPr>
          </a:p>
          <a:p>
            <a:r>
              <a:rPr lang="en-ZA" sz="2000" dirty="0" smtClean="0">
                <a:latin typeface="Arial Narrow" panose="020B0606020202030204" pitchFamily="34" charset="0"/>
              </a:rPr>
              <a:t>Subsidize insurance;</a:t>
            </a:r>
            <a:endParaRPr lang="en-ZA" sz="2000" dirty="0">
              <a:latin typeface="Arial Narrow" panose="020B0606020202030204" pitchFamily="34" charset="0"/>
            </a:endParaRPr>
          </a:p>
          <a:p>
            <a:r>
              <a:rPr lang="en-ZA" sz="2000" dirty="0">
                <a:latin typeface="Arial Narrow" panose="020B0606020202030204" pitchFamily="34" charset="0"/>
              </a:rPr>
              <a:t>Loan approval is the responsibility of financing </a:t>
            </a:r>
            <a:r>
              <a:rPr lang="en-ZA" sz="2000" dirty="0" smtClean="0">
                <a:latin typeface="Arial Narrow" panose="020B0606020202030204" pitchFamily="34" charset="0"/>
              </a:rPr>
              <a:t>institution;</a:t>
            </a:r>
            <a:endParaRPr lang="en-ZA" sz="2000" dirty="0">
              <a:latin typeface="Arial Narrow" panose="020B0606020202030204" pitchFamily="34" charset="0"/>
            </a:endParaRPr>
          </a:p>
          <a:p>
            <a:r>
              <a:rPr lang="en-ZA" sz="2000" dirty="0" smtClean="0">
                <a:latin typeface="Arial Narrow" panose="020B0606020202030204" pitchFamily="34" charset="0"/>
              </a:rPr>
              <a:t>Grant approval is the responsibility of DAFF and DRDLR, supported by DTI, DWS, DEA and National Treasury;</a:t>
            </a:r>
          </a:p>
          <a:p>
            <a:r>
              <a:rPr lang="en-ZA" sz="2000" dirty="0" smtClean="0">
                <a:latin typeface="Arial Narrow" panose="020B0606020202030204" pitchFamily="34" charset="0"/>
              </a:rPr>
              <a:t>Steering Committee is chaired by DAFF to oversee implementation.</a:t>
            </a:r>
            <a:endParaRPr lang="en-ZA" sz="2000" dirty="0">
              <a:latin typeface="Arial Narrow" panose="020B0606020202030204" pitchFamily="34" charset="0"/>
            </a:endParaRPr>
          </a:p>
          <a:p>
            <a:r>
              <a:rPr lang="en-ZA" sz="2000" dirty="0">
                <a:latin typeface="Arial Narrow" panose="020B0606020202030204" pitchFamily="34" charset="0"/>
              </a:rPr>
              <a:t>Promote inclusivity in the sector (women, youth, people with disabilities and farm workers)</a:t>
            </a:r>
          </a:p>
          <a:p>
            <a:endParaRPr lang="en-ZA" sz="1800" dirty="0"/>
          </a:p>
          <a:p>
            <a:endParaRPr lang="en-ZA" sz="17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6713" y="1158149"/>
            <a:ext cx="4041775" cy="36004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ZA" dirty="0" smtClean="0">
                <a:latin typeface="Arial Narrow" panose="020B0606020202030204" pitchFamily="34" charset="0"/>
              </a:rPr>
              <a:t>Guiding Principles</a:t>
            </a:r>
            <a:endParaRPr lang="en-ZA" dirty="0">
              <a:latin typeface="Arial Narrow" panose="020B0606020202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0747" y="1555844"/>
            <a:ext cx="4075934" cy="5076967"/>
          </a:xfrm>
        </p:spPr>
        <p:txBody>
          <a:bodyPr>
            <a:normAutofit/>
          </a:bodyPr>
          <a:lstStyle/>
          <a:p>
            <a:r>
              <a:rPr lang="en-ZA" sz="2200" dirty="0" smtClean="0">
                <a:latin typeface="Arial Narrow" panose="020B0606020202030204" pitchFamily="34" charset="0"/>
              </a:rPr>
              <a:t>Structuring </a:t>
            </a:r>
            <a:r>
              <a:rPr lang="en-ZA" sz="2200" dirty="0">
                <a:latin typeface="Arial Narrow" panose="020B0606020202030204" pitchFamily="34" charset="0"/>
              </a:rPr>
              <a:t>fee, pre-financing grant (feasibility, due </a:t>
            </a:r>
            <a:r>
              <a:rPr lang="en-ZA" sz="2200" dirty="0" smtClean="0">
                <a:latin typeface="Arial Narrow" panose="020B0606020202030204" pitchFamily="34" charset="0"/>
              </a:rPr>
              <a:t>diligence etc.)</a:t>
            </a:r>
            <a:r>
              <a:rPr lang="en-ZA" sz="2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ZA" sz="2200" dirty="0" smtClean="0">
                <a:latin typeface="Arial Narrow" panose="020B0606020202030204" pitchFamily="34" charset="0"/>
              </a:rPr>
              <a:t>of 1% of total grant </a:t>
            </a:r>
          </a:p>
          <a:p>
            <a:r>
              <a:rPr lang="en-ZA" sz="2200" dirty="0" smtClean="0">
                <a:latin typeface="Arial Narrow" panose="020B0606020202030204" pitchFamily="34" charset="0"/>
              </a:rPr>
              <a:t>Project management fee of 2.5%</a:t>
            </a:r>
            <a:endParaRPr lang="en-ZA" sz="22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ZA" dirty="0" smtClean="0">
                <a:latin typeface="Arial Narrow" panose="020B0606020202030204" pitchFamily="34" charset="0"/>
              </a:rPr>
              <a:t> </a:t>
            </a:r>
          </a:p>
          <a:p>
            <a:endParaRPr lang="en-ZA" sz="2200" dirty="0" smtClean="0">
              <a:latin typeface="Arial Narrow" panose="020B0606020202030204" pitchFamily="34" charset="0"/>
            </a:endParaRPr>
          </a:p>
          <a:p>
            <a:r>
              <a:rPr lang="en-ZA" sz="2200" dirty="0" smtClean="0">
                <a:latin typeface="Arial Narrow" panose="020B0606020202030204" pitchFamily="34" charset="0"/>
              </a:rPr>
              <a:t>Black owned and managed farming enterprises that are commercially viable (100% or minimum 60% black owned).</a:t>
            </a:r>
          </a:p>
          <a:p>
            <a:r>
              <a:rPr lang="en-ZA" sz="2200" dirty="0" smtClean="0">
                <a:latin typeface="Arial Narrow" panose="020B0606020202030204" pitchFamily="34" charset="0"/>
              </a:rPr>
              <a:t>Youth, women and People with Disability</a:t>
            </a:r>
          </a:p>
          <a:p>
            <a:r>
              <a:rPr lang="en-ZA" sz="2200" dirty="0" smtClean="0">
                <a:latin typeface="Arial Narrow" panose="020B0606020202030204" pitchFamily="34" charset="0"/>
              </a:rPr>
              <a:t>Restitution farms / projects</a:t>
            </a:r>
            <a:endParaRPr lang="en-ZA" sz="2200" dirty="0">
              <a:latin typeface="Arial Narrow" panose="020B0606020202030204" pitchFamily="34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4660744" y="3382295"/>
            <a:ext cx="4041775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 smtClean="0">
                <a:latin typeface="Arial Narrow" panose="020B0606020202030204" pitchFamily="34" charset="0"/>
              </a:rPr>
              <a:t>Targeted beneficiaries </a:t>
            </a:r>
            <a:endParaRPr lang="en-ZA" dirty="0">
              <a:latin typeface="Arial Narrow" panose="020B060602020203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307540" y="6288112"/>
            <a:ext cx="2133600" cy="365125"/>
          </a:xfrm>
        </p:spPr>
        <p:txBody>
          <a:bodyPr/>
          <a:lstStyle/>
          <a:p>
            <a:pPr algn="r"/>
            <a:fld id="{1077D1D8-55FD-425F-B087-63DF036A73D0}" type="slidenum">
              <a:rPr lang="en-ZA" sz="1800" smtClean="0"/>
              <a:pPr algn="r"/>
              <a:t>12</a:t>
            </a:fld>
            <a:endParaRPr lang="en-ZA" sz="1800" dirty="0"/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 smtClean="0"/>
              <a:t>Blended Funding to Commercialize Black Producers </a:t>
            </a:r>
            <a:endParaRPr lang="en-ZA" sz="2800" b="1" dirty="0"/>
          </a:p>
        </p:txBody>
      </p:sp>
    </p:spTree>
    <p:extLst>
      <p:ext uri="{BB962C8B-B14F-4D97-AF65-F5344CB8AC3E}">
        <p14:creationId xmlns:p14="http://schemas.microsoft.com/office/powerpoint/2010/main" xmlns="" val="279905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515" y="-28036"/>
            <a:ext cx="4874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200" b="1" dirty="0" smtClean="0">
                <a:solidFill>
                  <a:srgbClr val="008060"/>
                </a:solidFill>
                <a:latin typeface="GillSans" panose="020B0500000000000000" pitchFamily="34" charset="0"/>
              </a:rPr>
              <a:t>Blended Funding </a:t>
            </a:r>
          </a:p>
          <a:p>
            <a:r>
              <a:rPr lang="en-ZA" sz="2200" b="1" dirty="0" smtClean="0">
                <a:solidFill>
                  <a:srgbClr val="008060"/>
                </a:solidFill>
                <a:latin typeface="GillSans" panose="020B0500000000000000" pitchFamily="34" charset="0"/>
              </a:rPr>
              <a:t>Context</a:t>
            </a:r>
            <a:endParaRPr lang="en-ZA" sz="2200" dirty="0">
              <a:solidFill>
                <a:srgbClr val="008060"/>
              </a:solidFill>
              <a:latin typeface="GillSans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36559"/>
            <a:ext cx="9144000" cy="5039474"/>
          </a:xfrm>
          <a:prstGeom prst="rect">
            <a:avLst/>
          </a:prstGeom>
        </p:spPr>
      </p:pic>
      <p:pic>
        <p:nvPicPr>
          <p:cNvPr id="5" name="dnn_dnnLOGO_imgLogo" descr="Department of Agriculture, Forestry and Fisheries">
            <a:hlinkClick r:id="rId3" tooltip="&quot;Department of Agriculture, Forestry and Fisheries&quot;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9963" y="13666"/>
            <a:ext cx="2369593" cy="72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user\AppData\Local\Microsoft\Windows\Temporary Internet Files\Low\Content.IE5\4SZ4JAAG\new_logo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7814" y="13666"/>
            <a:ext cx="2232036" cy="72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1994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286"/>
            <a:ext cx="8229600" cy="66705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ZA" sz="3000" b="1" dirty="0" smtClean="0"/>
              <a:t>Utilization of the funds</a:t>
            </a:r>
            <a:endParaRPr lang="en-ZA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369" y="972403"/>
            <a:ext cx="8495732" cy="5346510"/>
          </a:xfrm>
        </p:spPr>
        <p:txBody>
          <a:bodyPr/>
          <a:lstStyle/>
          <a:p>
            <a:pPr marL="355600" lvl="1" indent="-260350">
              <a:lnSpc>
                <a:spcPct val="150000"/>
              </a:lnSpc>
            </a:pPr>
            <a:r>
              <a:rPr lang="en-ZA" sz="1900" dirty="0">
                <a:latin typeface="Arial Narrow" panose="020B0606020202030204" pitchFamily="34" charset="0"/>
              </a:rPr>
              <a:t>The Grant Funding Facility will be used by the parties to provide funding facilitation and/or grant financing to Black Commercial Producers for:</a:t>
            </a:r>
          </a:p>
          <a:p>
            <a:pPr marL="838200" lvl="3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ZA" sz="1700" dirty="0">
                <a:latin typeface="Arial Narrow" panose="020B0606020202030204" pitchFamily="34" charset="0"/>
              </a:rPr>
              <a:t>The acquisition of primary agricultural land parcels and/or commercially viable agricultural sector value chain operating entities. </a:t>
            </a:r>
          </a:p>
          <a:p>
            <a:pPr marL="838200" lvl="3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ZA" sz="1700" dirty="0">
                <a:latin typeface="Arial Narrow" panose="020B0606020202030204" pitchFamily="34" charset="0"/>
              </a:rPr>
              <a:t>S</a:t>
            </a:r>
            <a:r>
              <a:rPr lang="en-ZA" sz="1700" dirty="0" smtClean="0">
                <a:latin typeface="Arial Narrow" panose="020B0606020202030204" pitchFamily="34" charset="0"/>
              </a:rPr>
              <a:t>upport </a:t>
            </a:r>
            <a:r>
              <a:rPr lang="en-ZA" sz="1700" dirty="0">
                <a:latin typeface="Arial Narrow" panose="020B0606020202030204" pitchFamily="34" charset="0"/>
              </a:rPr>
              <a:t>existing operations for expansion in production on privately owned or land reform farms;</a:t>
            </a:r>
          </a:p>
          <a:p>
            <a:pPr marL="838200" lvl="3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ZA" sz="1700" dirty="0">
                <a:latin typeface="Arial Narrow" panose="020B0606020202030204" pitchFamily="34" charset="0"/>
              </a:rPr>
              <a:t>S</a:t>
            </a:r>
            <a:r>
              <a:rPr lang="en-ZA" sz="1700" dirty="0" smtClean="0">
                <a:latin typeface="Arial Narrow" panose="020B0606020202030204" pitchFamily="34" charset="0"/>
              </a:rPr>
              <a:t>upport </a:t>
            </a:r>
            <a:r>
              <a:rPr lang="en-ZA" sz="1700" dirty="0">
                <a:latin typeface="Arial Narrow" panose="020B0606020202030204" pitchFamily="34" charset="0"/>
              </a:rPr>
              <a:t>of land development for restitution projects; </a:t>
            </a:r>
          </a:p>
          <a:p>
            <a:pPr marL="838200" lvl="3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ZA" sz="1700" dirty="0">
                <a:latin typeface="Arial Narrow" panose="020B0606020202030204" pitchFamily="34" charset="0"/>
              </a:rPr>
              <a:t>T</a:t>
            </a:r>
            <a:r>
              <a:rPr lang="en-ZA" sz="1700" dirty="0" smtClean="0">
                <a:latin typeface="Arial Narrow" panose="020B0606020202030204" pitchFamily="34" charset="0"/>
              </a:rPr>
              <a:t>he </a:t>
            </a:r>
            <a:r>
              <a:rPr lang="en-ZA" sz="1700" dirty="0">
                <a:latin typeface="Arial Narrow" panose="020B0606020202030204" pitchFamily="34" charset="0"/>
              </a:rPr>
              <a:t>purchasing of capital equipment and infrastructure (“CAPEX”). </a:t>
            </a:r>
          </a:p>
          <a:p>
            <a:pPr marL="838200" lvl="3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ZA" sz="1700" dirty="0">
                <a:latin typeface="Arial Narrow" panose="020B0606020202030204" pitchFamily="34" charset="0"/>
              </a:rPr>
              <a:t>W</a:t>
            </a:r>
            <a:r>
              <a:rPr lang="en-ZA" sz="1700" dirty="0" smtClean="0">
                <a:latin typeface="Arial Narrow" panose="020B0606020202030204" pitchFamily="34" charset="0"/>
              </a:rPr>
              <a:t>orking </a:t>
            </a:r>
            <a:r>
              <a:rPr lang="en-ZA" sz="1700" dirty="0">
                <a:latin typeface="Arial Narrow" panose="020B0606020202030204" pitchFamily="34" charset="0"/>
              </a:rPr>
              <a:t>capital and/or production funding facility (“Production Facility”).;</a:t>
            </a:r>
          </a:p>
          <a:p>
            <a:pPr marL="838200" lvl="3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ZA" sz="1700" dirty="0" smtClean="0">
                <a:latin typeface="Arial Narrow" panose="020B0606020202030204" pitchFamily="34" charset="0"/>
              </a:rPr>
              <a:t>Insurance </a:t>
            </a:r>
            <a:r>
              <a:rPr lang="en-ZA" sz="1700" dirty="0">
                <a:latin typeface="Arial Narrow" panose="020B0606020202030204" pitchFamily="34" charset="0"/>
              </a:rPr>
              <a:t>pool provision for subsidisation of insurance cover for the applicable farmers (capped at 6% (six percent) of each total Grant Funding Facility amount).</a:t>
            </a:r>
          </a:p>
          <a:p>
            <a:pPr marL="95250" indent="0">
              <a:lnSpc>
                <a:spcPct val="150000"/>
              </a:lnSpc>
              <a:buNone/>
            </a:pPr>
            <a:endParaRPr lang="en-ZA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F0F079AE-CF39-4E9B-918F-2C994ECDB1A5}" type="slidenum">
              <a:rPr lang="en-US" altLang="en-US" sz="1600" smtClean="0">
                <a:latin typeface="Calibri" pitchFamily="34" charset="0"/>
              </a:rPr>
              <a:pPr algn="r"/>
              <a:t>14</a:t>
            </a:fld>
            <a:endParaRPr lang="en-US" altLang="en-US" sz="1600" dirty="0" smtClean="0"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336" y="5473858"/>
            <a:ext cx="733895" cy="13841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119" y="5733256"/>
            <a:ext cx="1614488" cy="714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1640" y="5675209"/>
            <a:ext cx="1285977" cy="98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73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6392342"/>
              </p:ext>
            </p:extLst>
          </p:nvPr>
        </p:nvGraphicFramePr>
        <p:xfrm>
          <a:off x="211424" y="692696"/>
          <a:ext cx="8681056" cy="57503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187">
                  <a:extLst>
                    <a:ext uri="{9D8B030D-6E8A-4147-A177-3AD203B41FA5}">
                      <a16:colId xmlns:a16="http://schemas.microsoft.com/office/drawing/2014/main" xmlns="" val="1396910485"/>
                    </a:ext>
                  </a:extLst>
                </a:gridCol>
                <a:gridCol w="1727450">
                  <a:extLst>
                    <a:ext uri="{9D8B030D-6E8A-4147-A177-3AD203B41FA5}">
                      <a16:colId xmlns:a16="http://schemas.microsoft.com/office/drawing/2014/main" xmlns="" val="4293229166"/>
                    </a:ext>
                  </a:extLst>
                </a:gridCol>
                <a:gridCol w="5968414">
                  <a:extLst>
                    <a:ext uri="{9D8B030D-6E8A-4147-A177-3AD203B41FA5}">
                      <a16:colId xmlns:a16="http://schemas.microsoft.com/office/drawing/2014/main" xmlns="" val="3767549066"/>
                    </a:ext>
                  </a:extLst>
                </a:gridCol>
                <a:gridCol w="616005">
                  <a:extLst>
                    <a:ext uri="{9D8B030D-6E8A-4147-A177-3AD203B41FA5}">
                      <a16:colId xmlns:a16="http://schemas.microsoft.com/office/drawing/2014/main" xmlns="" val="2580942660"/>
                    </a:ext>
                  </a:extLst>
                </a:gridCol>
              </a:tblGrid>
              <a:tr h="315357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 smtClean="0">
                          <a:effectLst/>
                          <a:latin typeface="Arial Narrow" panose="020B0606020202030204" pitchFamily="34" charset="0"/>
                        </a:rPr>
                        <a:t>Economic Benefits Criteria</a:t>
                      </a:r>
                    </a:p>
                  </a:txBody>
                  <a:tcPr marL="37254" marR="3725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1952310"/>
                  </a:ext>
                </a:extLst>
              </a:tr>
              <a:tr h="202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</a:rPr>
                        <a:t>#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b="1" dirty="0">
                          <a:effectLst/>
                          <a:latin typeface="Arial Narrow" panose="020B0606020202030204" pitchFamily="34" charset="0"/>
                        </a:rPr>
                        <a:t>Criteria</a:t>
                      </a:r>
                      <a:endParaRPr lang="en-ZA" sz="13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b="1" dirty="0">
                          <a:effectLst/>
                          <a:latin typeface="Arial Narrow" panose="020B0606020202030204" pitchFamily="34" charset="0"/>
                        </a:rPr>
                        <a:t>Description</a:t>
                      </a:r>
                      <a:endParaRPr lang="en-ZA" sz="13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b="1" dirty="0">
                          <a:effectLst/>
                          <a:latin typeface="Arial Narrow" panose="020B0606020202030204" pitchFamily="34" charset="0"/>
                        </a:rPr>
                        <a:t>Points</a:t>
                      </a:r>
                      <a:endParaRPr lang="en-ZA" sz="13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4491813"/>
                  </a:ext>
                </a:extLst>
              </a:tr>
              <a:tr h="410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</a:rPr>
                        <a:t>1.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Equity, transformation and Inclusivity</a:t>
                      </a:r>
                      <a:endParaRPr lang="en-ZA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&gt;=60% </a:t>
                      </a:r>
                      <a:r>
                        <a:rPr lang="en-ZA" sz="1300" dirty="0" err="1">
                          <a:effectLst/>
                          <a:latin typeface="Arial Narrow" panose="020B0606020202030204" pitchFamily="34" charset="0"/>
                        </a:rPr>
                        <a:t>HDI</a:t>
                      </a: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 Ownership (Black, Indian or Coloured)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ZA" sz="1300" dirty="0" smtClean="0">
                          <a:effectLst/>
                          <a:latin typeface="Arial Narrow" panose="020B0606020202030204" pitchFamily="34" charset="0"/>
                        </a:rPr>
                        <a:t>&gt;=40% Ownership </a:t>
                      </a: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by HDI Women / Youth/ People with disability</a:t>
                      </a:r>
                      <a:endParaRPr lang="en-ZA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 smtClean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 smtClean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ZA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/>
                </a:tc>
                <a:extLst>
                  <a:ext uri="{0D108BD9-81ED-4DB2-BD59-A6C34878D82A}">
                    <a16:rowId xmlns:a16="http://schemas.microsoft.com/office/drawing/2014/main" xmlns="" val="244354232"/>
                  </a:ext>
                </a:extLst>
              </a:tr>
              <a:tr h="462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</a:rPr>
                        <a:t>2.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BBBEE</a:t>
                      </a:r>
                      <a:endParaRPr lang="en-ZA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&gt;=60% of Project will be owned by </a:t>
                      </a:r>
                      <a:r>
                        <a:rPr lang="en-ZA" sz="1300" dirty="0" err="1">
                          <a:effectLst/>
                          <a:latin typeface="Arial Narrow" panose="020B0606020202030204" pitchFamily="34" charset="0"/>
                        </a:rPr>
                        <a:t>HDI</a:t>
                      </a: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 groups/co-ops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&gt;= 10% of Project will  be owned by employees and / or profit sharing</a:t>
                      </a:r>
                      <a:endParaRPr lang="en-ZA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 smtClean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ZA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0779895"/>
                  </a:ext>
                </a:extLst>
              </a:tr>
              <a:tr h="1622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</a:rPr>
                        <a:t>3.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Personal Risk</a:t>
                      </a:r>
                      <a:endParaRPr lang="en-ZA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Demonstrate significant own financial contributions to the business (relative to the means of the beneficiary and / or project size) </a:t>
                      </a:r>
                      <a:r>
                        <a:rPr lang="en-ZA" sz="1300" dirty="0" smtClean="0">
                          <a:effectLst/>
                          <a:latin typeface="Arial Narrow" panose="020B0606020202030204" pitchFamily="34" charset="0"/>
                        </a:rPr>
                        <a:t>or more </a:t>
                      </a: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than 80% of personal income will be derived from the operations funded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Demonstrate significant non-financial contributions to the business i.e.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Full time involvement and/or;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Land ownership and/or;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Water rights in place and/or;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Agricultural qualification and/or skill.</a:t>
                      </a:r>
                      <a:endParaRPr lang="en-ZA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3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ZA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/>
                </a:tc>
                <a:extLst>
                  <a:ext uri="{0D108BD9-81ED-4DB2-BD59-A6C34878D82A}">
                    <a16:rowId xmlns:a16="http://schemas.microsoft.com/office/drawing/2014/main" xmlns="" val="3415379944"/>
                  </a:ext>
                </a:extLst>
              </a:tr>
              <a:tr h="811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</a:rPr>
                        <a:t>4.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Employment</a:t>
                      </a:r>
                      <a:endParaRPr lang="en-ZA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&gt;= 10% New permanent employment created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&gt;= 10% New seasonal employment created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&gt; =2 HDI employed at management level with decision making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&gt;= 6% Disabled employees</a:t>
                      </a:r>
                      <a:endParaRPr lang="en-ZA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 smtClean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ZA" sz="13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 smtClean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ZA" sz="13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 smtClean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ZA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0207497"/>
                  </a:ext>
                </a:extLst>
              </a:tr>
              <a:tr h="6085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</a:rPr>
                        <a:t>5.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Food Security</a:t>
                      </a:r>
                      <a:endParaRPr lang="en-ZA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&gt;=10% New hectares under production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OR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10% yield improvement on current production</a:t>
                      </a:r>
                      <a:endParaRPr lang="en-ZA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ZA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/>
                </a:tc>
                <a:extLst>
                  <a:ext uri="{0D108BD9-81ED-4DB2-BD59-A6C34878D82A}">
                    <a16:rowId xmlns:a16="http://schemas.microsoft.com/office/drawing/2014/main" xmlns="" val="2193947106"/>
                  </a:ext>
                </a:extLst>
              </a:tr>
              <a:tr h="6085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</a:rPr>
                        <a:t>6.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Sustainable Development</a:t>
                      </a:r>
                      <a:endParaRPr lang="en-ZA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Use of climate smart technologies and sustainable agricultural practices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OR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Use of energy from renewables</a:t>
                      </a:r>
                      <a:endParaRPr lang="en-ZA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ZA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3151790"/>
                  </a:ext>
                </a:extLst>
              </a:tr>
              <a:tr h="202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</a:rPr>
                        <a:t>7.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Localisation</a:t>
                      </a:r>
                      <a:endParaRPr lang="en-ZA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Commodity to be produced will replace imports</a:t>
                      </a:r>
                      <a:endParaRPr lang="en-ZA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ZA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/>
                </a:tc>
                <a:extLst>
                  <a:ext uri="{0D108BD9-81ED-4DB2-BD59-A6C34878D82A}">
                    <a16:rowId xmlns:a16="http://schemas.microsoft.com/office/drawing/2014/main" xmlns="" val="3131898062"/>
                  </a:ext>
                </a:extLst>
              </a:tr>
              <a:tr h="202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</a:rPr>
                        <a:t>8. 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Markets </a:t>
                      </a:r>
                      <a:endParaRPr lang="en-ZA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Commodity produced will serve </a:t>
                      </a:r>
                      <a:r>
                        <a:rPr lang="en-ZA" sz="1300" u="sng" dirty="0">
                          <a:effectLst/>
                          <a:latin typeface="Arial Narrow" panose="020B0606020202030204" pitchFamily="34" charset="0"/>
                        </a:rPr>
                        <a:t>both</a:t>
                      </a: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 local and export markets</a:t>
                      </a:r>
                      <a:endParaRPr lang="en-ZA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ZA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1019159"/>
                  </a:ext>
                </a:extLst>
              </a:tr>
              <a:tr h="202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</a:rPr>
                        <a:t> 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Team Potential Score</a:t>
                      </a:r>
                      <a:endParaRPr lang="en-ZA" sz="13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ZA" sz="13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  <a:endParaRPr lang="en-ZA" sz="13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4" marR="3725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710710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29417" y="188640"/>
            <a:ext cx="8229600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200" b="1" noProof="1"/>
              <a:t>Blended </a:t>
            </a:r>
            <a:r>
              <a:rPr lang="en-ZA" sz="3200" b="1" noProof="1" smtClean="0"/>
              <a:t>Funding: BPCP </a:t>
            </a:r>
            <a:r>
              <a:rPr lang="en-ZA" sz="3200" b="1" noProof="1"/>
              <a:t>BF Qualifying Criteria</a:t>
            </a:r>
            <a:endParaRPr lang="en-ZA" sz="3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2240" y="6492875"/>
            <a:ext cx="2133600" cy="365125"/>
          </a:xfrm>
        </p:spPr>
        <p:txBody>
          <a:bodyPr/>
          <a:lstStyle/>
          <a:p>
            <a:fld id="{1077D1D8-55FD-425F-B087-63DF036A73D0}" type="slidenum">
              <a:rPr lang="en-ZA" smtClean="0"/>
              <a:pPr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61317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6670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000" b="1" dirty="0" smtClean="0"/>
              <a:t>Monitoring and reporting </a:t>
            </a:r>
            <a:endParaRPr lang="en-ZA" sz="3000" b="1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57200" y="1146756"/>
            <a:ext cx="3850705" cy="3603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 smtClean="0">
                <a:latin typeface="Arial Narrow" panose="020B0606020202030204" pitchFamily="34" charset="0"/>
              </a:rPr>
              <a:t>BPCP Steering Committee</a:t>
            </a:r>
            <a:endParaRPr lang="en-ZA" dirty="0">
              <a:latin typeface="Arial Narrow" panose="020B0606020202030204" pitchFamily="34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457199" y="3881506"/>
            <a:ext cx="3850705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 smtClean="0">
                <a:latin typeface="Arial Narrow" panose="020B0606020202030204" pitchFamily="34" charset="0"/>
              </a:rPr>
              <a:t>DAFF and PDAs</a:t>
            </a:r>
            <a:endParaRPr lang="en-ZA" dirty="0">
              <a:latin typeface="Arial Narrow" panose="020B0606020202030204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5158854" y="1147102"/>
            <a:ext cx="3527946" cy="3600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 smtClean="0">
                <a:latin typeface="Arial Narrow" panose="020B0606020202030204" pitchFamily="34" charset="0"/>
              </a:rPr>
              <a:t>DRDLR</a:t>
            </a:r>
            <a:endParaRPr lang="en-ZA" dirty="0">
              <a:latin typeface="Arial Narrow" panose="020B0606020202030204" pitchFamily="34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970060" y="3881506"/>
            <a:ext cx="3527946" cy="3600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 smtClean="0">
                <a:latin typeface="Arial Narrow" panose="020B0606020202030204" pitchFamily="34" charset="0"/>
              </a:rPr>
              <a:t>Land Bank</a:t>
            </a:r>
            <a:endParaRPr lang="en-ZA" dirty="0">
              <a:latin typeface="Arial Narrow" panose="020B0606020202030204" pitchFamily="34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4294967295"/>
          </p:nvPr>
        </p:nvSpPr>
        <p:spPr>
          <a:xfrm>
            <a:off x="300251" y="1555845"/>
            <a:ext cx="4063465" cy="214564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ZA" sz="1800" dirty="0" smtClean="0">
                <a:latin typeface="Arial Narrow" panose="020B0606020202030204" pitchFamily="34" charset="0"/>
              </a:rPr>
              <a:t>Oversee the implementation of the blended funding instrument</a:t>
            </a:r>
          </a:p>
          <a:p>
            <a:r>
              <a:rPr lang="en-ZA" sz="1800" dirty="0" smtClean="0">
                <a:latin typeface="Arial Narrow" panose="020B0606020202030204" pitchFamily="34" charset="0"/>
              </a:rPr>
              <a:t>Make recommendations to DGs on improvements </a:t>
            </a:r>
          </a:p>
          <a:p>
            <a:r>
              <a:rPr lang="en-ZA" sz="1800" dirty="0" smtClean="0">
                <a:latin typeface="Arial Narrow" panose="020B0606020202030204" pitchFamily="34" charset="0"/>
              </a:rPr>
              <a:t>Assess reports from financing institution and Grant Fund Facility</a:t>
            </a:r>
          </a:p>
          <a:p>
            <a:r>
              <a:rPr lang="en-ZA" sz="1800" dirty="0" smtClean="0">
                <a:latin typeface="Arial Narrow" panose="020B0606020202030204" pitchFamily="34" charset="0"/>
              </a:rPr>
              <a:t>Conduct site verification visits</a:t>
            </a:r>
            <a:endParaRPr lang="en-ZA" sz="1800" dirty="0">
              <a:latin typeface="Arial Narrow" panose="020B0606020202030204" pitchFamily="34" charset="0"/>
            </a:endParaRPr>
          </a:p>
          <a:p>
            <a:endParaRPr lang="en-ZA" sz="1700" dirty="0" smtClean="0">
              <a:latin typeface="Arial Narrow" panose="020B0606020202030204" pitchFamily="34" charset="0"/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199" y="4241546"/>
            <a:ext cx="4063465" cy="21456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ZA" sz="1800" dirty="0" smtClean="0">
                <a:latin typeface="Arial Narrow" panose="020B0606020202030204" pitchFamily="34" charset="0"/>
              </a:rPr>
              <a:t>Conduct site monitoring visits </a:t>
            </a:r>
          </a:p>
          <a:p>
            <a:r>
              <a:rPr lang="en-ZA" sz="1800" dirty="0" smtClean="0">
                <a:latin typeface="Arial Narrow" panose="020B0606020202030204" pitchFamily="34" charset="0"/>
              </a:rPr>
              <a:t>Compile reports for National Treasury and Parliament</a:t>
            </a:r>
          </a:p>
          <a:p>
            <a:r>
              <a:rPr lang="en-ZA" sz="1800" dirty="0" smtClean="0">
                <a:latin typeface="Arial Narrow" panose="020B0606020202030204" pitchFamily="34" charset="0"/>
              </a:rPr>
              <a:t>Assess operations of the Funding Forum </a:t>
            </a:r>
          </a:p>
          <a:p>
            <a:r>
              <a:rPr lang="en-ZA" sz="1800" dirty="0" smtClean="0">
                <a:latin typeface="Arial Narrow" panose="020B0606020202030204" pitchFamily="34" charset="0"/>
              </a:rPr>
              <a:t>Ensure adequate technical and financial resources to support beneficiaries</a:t>
            </a:r>
          </a:p>
          <a:p>
            <a:endParaRPr lang="en-ZA" sz="1700" dirty="0" smtClean="0">
              <a:latin typeface="Arial Narrow" panose="020B0606020202030204" pitchFamily="34" charset="0"/>
            </a:endParaRPr>
          </a:p>
        </p:txBody>
      </p:sp>
      <p:sp>
        <p:nvSpPr>
          <p:cNvPr id="13" name="Content Placeholder 3"/>
          <p:cNvSpPr>
            <a:spLocks noGrp="1"/>
          </p:cNvSpPr>
          <p:nvPr>
            <p:ph sz="half" idx="4294967295"/>
          </p:nvPr>
        </p:nvSpPr>
        <p:spPr>
          <a:xfrm>
            <a:off x="4891094" y="1609803"/>
            <a:ext cx="4063465" cy="214564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ZA" sz="1800" dirty="0" smtClean="0">
                <a:latin typeface="Arial Narrow" panose="020B0606020202030204" pitchFamily="34" charset="0"/>
              </a:rPr>
              <a:t>Conduct site monitoring visits </a:t>
            </a:r>
          </a:p>
          <a:p>
            <a:r>
              <a:rPr lang="en-ZA" sz="1800" dirty="0" smtClean="0">
                <a:latin typeface="Arial Narrow" panose="020B0606020202030204" pitchFamily="34" charset="0"/>
              </a:rPr>
              <a:t>Compile reports for National Treasury and Parliament</a:t>
            </a:r>
          </a:p>
          <a:p>
            <a:r>
              <a:rPr lang="en-ZA" sz="1800" dirty="0" smtClean="0">
                <a:latin typeface="Arial Narrow" panose="020B0606020202030204" pitchFamily="34" charset="0"/>
              </a:rPr>
              <a:t>Ensure representation at FF and steering committee </a:t>
            </a:r>
          </a:p>
          <a:p>
            <a:r>
              <a:rPr lang="en-ZA" sz="1800" dirty="0" smtClean="0">
                <a:latin typeface="Arial Narrow" panose="020B0606020202030204" pitchFamily="34" charset="0"/>
              </a:rPr>
              <a:t>Ensure adequate resources to support beneficiaries</a:t>
            </a:r>
          </a:p>
          <a:p>
            <a:endParaRPr lang="en-ZA" sz="1700" dirty="0" smtClean="0">
              <a:latin typeface="Arial Narrow" panose="020B0606020202030204" pitchFamily="34" charset="0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4294967295"/>
          </p:nvPr>
        </p:nvSpPr>
        <p:spPr>
          <a:xfrm>
            <a:off x="4891094" y="4241546"/>
            <a:ext cx="4063465" cy="214564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ZA" sz="1800" dirty="0" smtClean="0">
                <a:latin typeface="Arial Narrow" panose="020B0606020202030204" pitchFamily="34" charset="0"/>
              </a:rPr>
              <a:t>Conduct site monitoring visits </a:t>
            </a:r>
          </a:p>
          <a:p>
            <a:r>
              <a:rPr lang="en-ZA" sz="1800" dirty="0" smtClean="0">
                <a:latin typeface="Arial Narrow" panose="020B0606020202030204" pitchFamily="34" charset="0"/>
              </a:rPr>
              <a:t>Compile reports for National Treasury and Parliament</a:t>
            </a:r>
          </a:p>
          <a:p>
            <a:r>
              <a:rPr lang="en-ZA" sz="1800" dirty="0" smtClean="0">
                <a:latin typeface="Arial Narrow" panose="020B0606020202030204" pitchFamily="34" charset="0"/>
              </a:rPr>
              <a:t>Ensure representation at steering committee </a:t>
            </a:r>
          </a:p>
          <a:p>
            <a:r>
              <a:rPr lang="en-ZA" sz="1800" dirty="0" smtClean="0">
                <a:latin typeface="Arial Narrow" panose="020B0606020202030204" pitchFamily="34" charset="0"/>
              </a:rPr>
              <a:t>Ensure adequate resources to support beneficiaries</a:t>
            </a:r>
          </a:p>
          <a:p>
            <a:endParaRPr lang="en-ZA" sz="1700" dirty="0" smtClean="0">
              <a:latin typeface="Arial Narrow" panose="020B0606020202030204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734033" y="6309320"/>
            <a:ext cx="2133600" cy="365125"/>
          </a:xfrm>
        </p:spPr>
        <p:txBody>
          <a:bodyPr/>
          <a:lstStyle/>
          <a:p>
            <a:fld id="{1077D1D8-55FD-425F-B087-63DF036A73D0}" type="slidenum">
              <a:rPr lang="en-ZA" smtClean="0"/>
              <a:pPr/>
              <a:t>16</a:t>
            </a:fld>
            <a:endParaRPr lang="en-ZA" dirty="0"/>
          </a:p>
        </p:txBody>
      </p:sp>
      <p:pic>
        <p:nvPicPr>
          <p:cNvPr id="3074" name="Picture 2" descr="D:\Blended Finance Process Maps\Process Maps Pictures\Monitoring_Evalu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98006" y="645333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16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2872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32655"/>
          </a:xfrm>
        </p:spPr>
        <p:txBody>
          <a:bodyPr>
            <a:normAutofit fontScale="90000"/>
          </a:bodyPr>
          <a:lstStyle/>
          <a:p>
            <a:r>
              <a:rPr lang="en-ZA" sz="2400" b="1" dirty="0" smtClean="0"/>
              <a:t>Status Report on Blended Funding (phase 2)</a:t>
            </a:r>
            <a:endParaRPr lang="en-ZA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8102167"/>
              </p:ext>
            </p:extLst>
          </p:nvPr>
        </p:nvGraphicFramePr>
        <p:xfrm>
          <a:off x="395536" y="641445"/>
          <a:ext cx="8208912" cy="5711488"/>
        </p:xfrm>
        <a:graphic>
          <a:graphicData uri="http://schemas.openxmlformats.org/drawingml/2006/table">
            <a:tbl>
              <a:tblPr/>
              <a:tblGrid>
                <a:gridCol w="7164141"/>
                <a:gridCol w="1044771"/>
              </a:tblGrid>
              <a:tr h="553835">
                <a:tc>
                  <a:txBody>
                    <a:bodyPr/>
                    <a:lstStyle/>
                    <a:p>
                      <a:pPr algn="ctr"/>
                      <a:r>
                        <a:rPr lang="en-ZA" sz="1700" b="1" dirty="0">
                          <a:solidFill>
                            <a:srgbClr val="363636"/>
                          </a:solidFill>
                          <a:effectLst/>
                          <a:latin typeface="Arial Narrow" panose="020B0606020202030204" pitchFamily="34" charset="0"/>
                        </a:rPr>
                        <a:t>Task Name</a:t>
                      </a:r>
                      <a:endParaRPr lang="en-ZA" sz="17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700" b="1" dirty="0" smtClean="0">
                          <a:effectLst/>
                          <a:latin typeface="Arial Narrow" panose="020B0606020202030204" pitchFamily="34" charset="0"/>
                        </a:rPr>
                        <a:t>Status </a:t>
                      </a:r>
                      <a:endParaRPr lang="en-ZA" sz="17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</a:tr>
              <a:tr h="5055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700" dirty="0" smtClean="0">
                          <a:latin typeface="Arial Narrow" panose="020B0606020202030204" pitchFamily="34" charset="0"/>
                        </a:rPr>
                        <a:t>The agreement between DAFF and Land Bank was signed in March 2018</a:t>
                      </a:r>
                      <a:endParaRPr lang="en-ZA" sz="17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endParaRPr lang="en-ZA" sz="17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700" dirty="0" smtClean="0">
                          <a:effectLst/>
                          <a:latin typeface="Arial Narrow" panose="020B0606020202030204" pitchFamily="34" charset="0"/>
                        </a:rPr>
                        <a:t>Completed </a:t>
                      </a:r>
                      <a:endParaRPr lang="en-ZA" sz="17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68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700" dirty="0" smtClean="0">
                          <a:latin typeface="Arial Narrow" panose="020B0606020202030204" pitchFamily="34" charset="0"/>
                        </a:rPr>
                        <a:t>The blended fund’s governance framework, operating manual, process maps and artefacts</a:t>
                      </a:r>
                      <a:endParaRPr lang="en-ZA" sz="17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endParaRPr lang="en-ZA" sz="17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700" dirty="0" smtClean="0">
                          <a:effectLst/>
                          <a:latin typeface="Arial Narrow" panose="020B0606020202030204" pitchFamily="34" charset="0"/>
                        </a:rPr>
                        <a:t>Completed</a:t>
                      </a:r>
                      <a:endParaRPr lang="en-ZA" sz="17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69334">
                <a:tc>
                  <a:txBody>
                    <a:bodyPr/>
                    <a:lstStyle/>
                    <a:p>
                      <a:r>
                        <a:rPr lang="en-ZA" sz="1700" dirty="0" smtClean="0">
                          <a:latin typeface="Arial Narrow" panose="020B0606020202030204" pitchFamily="34" charset="0"/>
                        </a:rPr>
                        <a:t>The tripartite agreement between DRDLR, DAFF and Land Bank was signed end September 2018</a:t>
                      </a:r>
                      <a:endParaRPr lang="en-ZA" sz="17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700" dirty="0" smtClean="0">
                          <a:effectLst/>
                          <a:latin typeface="Arial Narrow" panose="020B0606020202030204" pitchFamily="34" charset="0"/>
                        </a:rPr>
                        <a:t>Completed </a:t>
                      </a:r>
                      <a:endParaRPr lang="en-ZA" sz="17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14495">
                <a:tc>
                  <a:txBody>
                    <a:bodyPr/>
                    <a:lstStyle/>
                    <a:p>
                      <a:r>
                        <a:rPr lang="en-ZA" sz="1700" dirty="0" smtClean="0">
                          <a:latin typeface="Arial Narrow" panose="020B0606020202030204" pitchFamily="34" charset="0"/>
                        </a:rPr>
                        <a:t>The Funding Forum appointments have been made by DGs of DAFF, DTI, DRDLR, DEA and NT </a:t>
                      </a:r>
                      <a:endParaRPr lang="en-ZA" sz="17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700" dirty="0" smtClean="0">
                          <a:effectLst/>
                          <a:latin typeface="Arial Narrow" panose="020B0606020202030204" pitchFamily="34" charset="0"/>
                        </a:rPr>
                        <a:t>Completed </a:t>
                      </a:r>
                      <a:endParaRPr lang="en-ZA" sz="17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20429">
                <a:tc>
                  <a:txBody>
                    <a:bodyPr/>
                    <a:lstStyle/>
                    <a:p>
                      <a:r>
                        <a:rPr lang="en-ZA" sz="1700" dirty="0" smtClean="0">
                          <a:effectLst/>
                          <a:latin typeface="Arial Narrow" panose="020B0606020202030204" pitchFamily="34" charset="0"/>
                        </a:rPr>
                        <a:t>Funding Forum approved three applications </a:t>
                      </a:r>
                      <a:endParaRPr lang="en-ZA" sz="17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700" dirty="0" smtClean="0">
                          <a:effectLst/>
                          <a:latin typeface="Arial Narrow" panose="020B0606020202030204" pitchFamily="34" charset="0"/>
                        </a:rPr>
                        <a:t>Ongoing </a:t>
                      </a:r>
                      <a:endParaRPr lang="en-ZA" sz="17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71037">
                <a:tc>
                  <a:txBody>
                    <a:bodyPr/>
                    <a:lstStyle/>
                    <a:p>
                      <a:r>
                        <a:rPr lang="en-ZA" sz="1700" dirty="0" smtClean="0">
                          <a:latin typeface="Arial Narrow" panose="020B0606020202030204" pitchFamily="34" charset="0"/>
                        </a:rPr>
                        <a:t>Joint marketing and communication plan to be approved by the DGs and Ministers</a:t>
                      </a:r>
                      <a:endParaRPr lang="en-ZA" sz="17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700" dirty="0" smtClean="0">
                          <a:effectLst/>
                          <a:latin typeface="Arial Narrow" panose="020B0606020202030204" pitchFamily="34" charset="0"/>
                        </a:rPr>
                        <a:t>Awaiting approval of Ministers</a:t>
                      </a:r>
                      <a:endParaRPr lang="en-ZA" sz="17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00885">
                <a:tc>
                  <a:txBody>
                    <a:bodyPr/>
                    <a:lstStyle/>
                    <a:p>
                      <a:r>
                        <a:rPr lang="en-ZA" sz="1700" dirty="0" smtClean="0">
                          <a:latin typeface="Arial Narrow" panose="020B0606020202030204" pitchFamily="34" charset="0"/>
                        </a:rPr>
                        <a:t>Processes to support producers with specialised technical support in partnership with commodity organizations and SOEs</a:t>
                      </a:r>
                      <a:endParaRPr lang="en-ZA" sz="17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700" dirty="0" smtClean="0">
                          <a:effectLst/>
                          <a:latin typeface="Arial Narrow" panose="020B0606020202030204" pitchFamily="34" charset="0"/>
                        </a:rPr>
                        <a:t>Ongoing </a:t>
                      </a:r>
                      <a:endParaRPr lang="en-ZA" sz="17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56586">
                <a:tc>
                  <a:txBody>
                    <a:bodyPr/>
                    <a:lstStyle/>
                    <a:p>
                      <a:r>
                        <a:rPr lang="en-ZA" sz="1700" dirty="0" smtClean="0">
                          <a:latin typeface="Arial Narrow" panose="020B0606020202030204" pitchFamily="34" charset="0"/>
                        </a:rPr>
                        <a:t>In-depth internal training in DAFF, PDAs, DRDLR, Land Bank</a:t>
                      </a:r>
                      <a:endParaRPr lang="en-ZA" sz="17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7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AF58-F0CE-45E8-9336-100A4352F8D4}" type="slidenum">
              <a:rPr lang="en-ZA" smtClean="0"/>
              <a:pPr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58428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5171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ZA" sz="3400" b="1" dirty="0" smtClean="0"/>
              <a:t>Market Access for smallholder Producers </a:t>
            </a:r>
            <a:endParaRPr lang="en-ZA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52" y="105429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ZA" sz="2400" dirty="0">
                <a:latin typeface="Arial Narrow" panose="020B0606020202030204" pitchFamily="34" charset="0"/>
              </a:rPr>
              <a:t>One of the key factors to the success of smallholder producers is access to </a:t>
            </a:r>
            <a:r>
              <a:rPr lang="en-ZA" sz="2400" dirty="0" smtClean="0">
                <a:latin typeface="Arial Narrow" panose="020B0606020202030204" pitchFamily="34" charset="0"/>
              </a:rPr>
              <a:t>lucrative </a:t>
            </a:r>
            <a:r>
              <a:rPr lang="en-ZA" sz="2400" dirty="0">
                <a:latin typeface="Arial Narrow" panose="020B0606020202030204" pitchFamily="34" charset="0"/>
              </a:rPr>
              <a:t>markets. </a:t>
            </a:r>
            <a:endParaRPr lang="en-ZA" sz="2400" dirty="0" smtClean="0">
              <a:latin typeface="Arial Narrow" panose="020B0606020202030204" pitchFamily="34" charset="0"/>
            </a:endParaRPr>
          </a:p>
          <a:p>
            <a:r>
              <a:rPr lang="en-ZA" sz="2400" dirty="0" smtClean="0">
                <a:latin typeface="Arial Narrow" panose="020B0606020202030204" pitchFamily="34" charset="0"/>
              </a:rPr>
              <a:t>However these producers find it difficult </a:t>
            </a:r>
            <a:r>
              <a:rPr lang="en-ZA" sz="2400" dirty="0">
                <a:latin typeface="Arial Narrow" panose="020B0606020202030204" pitchFamily="34" charset="0"/>
              </a:rPr>
              <a:t>to participate in markets because of numerous constraints and </a:t>
            </a:r>
            <a:r>
              <a:rPr lang="en-ZA" sz="2400" dirty="0" smtClean="0">
                <a:latin typeface="Arial Narrow" panose="020B0606020202030204" pitchFamily="34" charset="0"/>
              </a:rPr>
              <a:t>barriers, including but not limited to lack of systems to access market information, market intelligence and marketing support.  </a:t>
            </a:r>
          </a:p>
          <a:p>
            <a:r>
              <a:rPr lang="en-ZA" sz="2400" dirty="0" smtClean="0">
                <a:latin typeface="Arial Narrow" panose="020B0606020202030204" pitchFamily="34" charset="0"/>
              </a:rPr>
              <a:t>Furthermore, poor infrastructure, </a:t>
            </a:r>
            <a:r>
              <a:rPr lang="en-ZA" sz="2400" dirty="0">
                <a:latin typeface="Arial Narrow" panose="020B0606020202030204" pitchFamily="34" charset="0"/>
              </a:rPr>
              <a:t>(road, communication and storage infrastructure), long distance to output and input markets, high transport </a:t>
            </a:r>
            <a:r>
              <a:rPr lang="en-ZA" sz="2400" dirty="0" smtClean="0">
                <a:latin typeface="Arial Narrow" panose="020B0606020202030204" pitchFamily="34" charset="0"/>
              </a:rPr>
              <a:t>costs and lack </a:t>
            </a:r>
            <a:r>
              <a:rPr lang="en-ZA" sz="2400" dirty="0">
                <a:latin typeface="Arial Narrow" panose="020B0606020202030204" pitchFamily="34" charset="0"/>
              </a:rPr>
              <a:t>of technical support (e.g. training on aspects of production and marketing</a:t>
            </a:r>
            <a:r>
              <a:rPr lang="en-ZA" sz="2400" dirty="0" smtClean="0">
                <a:latin typeface="Arial Narrow" panose="020B0606020202030204" pitchFamily="34" charset="0"/>
              </a:rPr>
              <a:t>) hinders access to markets.</a:t>
            </a:r>
          </a:p>
          <a:p>
            <a:r>
              <a:rPr lang="en-ZA" sz="2400" dirty="0" smtClean="0">
                <a:latin typeface="Arial Narrow" panose="020B0606020202030204" pitchFamily="34" charset="0"/>
              </a:rPr>
              <a:t>DAFF developed the </a:t>
            </a:r>
            <a:r>
              <a:rPr lang="en-ZA" sz="2400" dirty="0">
                <a:latin typeface="Arial Narrow" panose="020B0606020202030204" pitchFamily="34" charset="0"/>
              </a:rPr>
              <a:t>Integrated  Marketing Strategy to guide and streamline the implementation of marketing support programmes that are aimed at creating a </a:t>
            </a:r>
            <a:r>
              <a:rPr lang="en-ZA" sz="2400" dirty="0" smtClean="0">
                <a:latin typeface="Arial Narrow" panose="020B0606020202030204" pitchFamily="34" charset="0"/>
              </a:rPr>
              <a:t>conducive </a:t>
            </a:r>
            <a:r>
              <a:rPr lang="en-ZA" sz="2400" dirty="0">
                <a:latin typeface="Arial Narrow" panose="020B0606020202030204" pitchFamily="34" charset="0"/>
              </a:rPr>
              <a:t>environment for producers and other value chain players to gain access to 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D1D8-55FD-425F-B087-63DF036A73D0}" type="slidenum">
              <a:rPr lang="en-ZA" smtClean="0"/>
              <a:pPr/>
              <a:t>18</a:t>
            </a:fld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1640" y="5675209"/>
            <a:ext cx="1285977" cy="981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119" y="5733256"/>
            <a:ext cx="1614488" cy="714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7602" y="5473858"/>
            <a:ext cx="733895" cy="138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377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ZA" sz="2800" b="1" dirty="0" smtClean="0"/>
              <a:t>Initiatives to unlock Market Access for smallholder Producers (2) </a:t>
            </a:r>
            <a:endParaRPr lang="en-ZA" sz="2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72444463"/>
              </p:ext>
            </p:extLst>
          </p:nvPr>
        </p:nvGraphicFramePr>
        <p:xfrm>
          <a:off x="467544" y="1268760"/>
          <a:ext cx="82296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Program</a:t>
                      </a:r>
                      <a:r>
                        <a:rPr lang="en-ZA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Focus 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Partners 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Enabler 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800" dirty="0" smtClean="0">
                          <a:latin typeface="Arial Narrow" panose="020B0606020202030204" pitchFamily="34" charset="0"/>
                        </a:rPr>
                        <a:t>Integrated  Marketing Strategy </a:t>
                      </a:r>
                      <a:endParaRPr lang="en-ZA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marketing information, marketing skills development, market linkages, and product safety and quality standards </a:t>
                      </a:r>
                      <a:endParaRPr lang="en-ZA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DAFF</a:t>
                      </a:r>
                    </a:p>
                    <a:p>
                      <a:r>
                        <a:rPr lang="en-ZA" dirty="0" smtClean="0"/>
                        <a:t>PDAs</a:t>
                      </a:r>
                    </a:p>
                    <a:p>
                      <a:r>
                        <a:rPr lang="en-ZA" dirty="0" smtClean="0"/>
                        <a:t>NAMC</a:t>
                      </a:r>
                    </a:p>
                    <a:p>
                      <a:r>
                        <a:rPr lang="en-ZA" dirty="0" smtClean="0"/>
                        <a:t>PPECB</a:t>
                      </a:r>
                      <a:endParaRPr lang="en-ZA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Equitable share;</a:t>
                      </a:r>
                    </a:p>
                    <a:p>
                      <a:r>
                        <a:rPr lang="en-ZA" dirty="0" smtClean="0"/>
                        <a:t>20% CASP (market and business Development pillar)</a:t>
                      </a:r>
                      <a:endParaRPr lang="en-ZA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Administration and issuing of negotiated market access import and export quotas and permits </a:t>
                      </a:r>
                    </a:p>
                    <a:p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Increase access to international markets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DAFF</a:t>
                      </a:r>
                    </a:p>
                    <a:p>
                      <a:r>
                        <a:rPr lang="en-ZA" dirty="0" smtClean="0"/>
                        <a:t>PDAs</a:t>
                      </a:r>
                      <a:endParaRPr lang="en-Z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DTI</a:t>
                      </a:r>
                    </a:p>
                    <a:p>
                      <a:r>
                        <a:rPr lang="en-ZA" dirty="0" smtClean="0"/>
                        <a:t>DAFF</a:t>
                      </a:r>
                      <a:endParaRPr lang="en-Z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D1D8-55FD-425F-B087-63DF036A73D0}" type="slidenum">
              <a:rPr lang="en-ZA" smtClean="0"/>
              <a:pPr/>
              <a:t>19</a:t>
            </a:fld>
            <a:endParaRPr lang="en-Z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5767" y="5733256"/>
            <a:ext cx="733895" cy="1126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1640" y="5675209"/>
            <a:ext cx="1285977" cy="981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119" y="5733256"/>
            <a:ext cx="1614488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811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Goal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latin typeface="Arial Narrow" panose="020B0606020202030204" pitchFamily="34" charset="0"/>
              </a:rPr>
              <a:t>To support sustainable commercialization of black producer’s farming enterprises in agriculture, forestry and fisheries sectors. </a:t>
            </a:r>
          </a:p>
          <a:p>
            <a:r>
              <a:rPr lang="en-GB" dirty="0" smtClean="0">
                <a:latin typeface="Arial Narrow" panose="020B0606020202030204" pitchFamily="34" charset="0"/>
              </a:rPr>
              <a:t>To support enhancement of production by Black Producers through deliberate, targeted and well defined interventions. </a:t>
            </a:r>
          </a:p>
          <a:p>
            <a:r>
              <a:rPr lang="en-GB" dirty="0" smtClean="0">
                <a:latin typeface="Arial Narrow" panose="020B0606020202030204" pitchFamily="34" charset="0"/>
              </a:rPr>
              <a:t>To support inclusive growth, sustainable jobs, wealth creation, rural development and sector transformation.</a:t>
            </a:r>
          </a:p>
          <a:p>
            <a:r>
              <a:rPr lang="en-GB" dirty="0" smtClean="0">
                <a:latin typeface="Arial Narrow" panose="020B0606020202030204" pitchFamily="34" charset="0"/>
              </a:rPr>
              <a:t>To make Land Reform work!</a:t>
            </a:r>
            <a:endParaRPr lang="en-ZA" dirty="0" smtClean="0">
              <a:latin typeface="Arial Narrow" panose="020B0606020202030204" pitchFamily="34" charset="0"/>
            </a:endParaRPr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119" y="5767616"/>
            <a:ext cx="1614488" cy="71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1640" y="5675209"/>
            <a:ext cx="1285977" cy="981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5479540"/>
            <a:ext cx="733895" cy="138414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AF58-F0CE-45E8-9336-100A4352F8D4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6502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5171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ZA" sz="3400" b="1" dirty="0" smtClean="0"/>
              <a:t>Market Access for smallholder Producers (2) </a:t>
            </a:r>
            <a:endParaRPr lang="en-ZA" sz="34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03534496"/>
              </p:ext>
            </p:extLst>
          </p:nvPr>
        </p:nvGraphicFramePr>
        <p:xfrm>
          <a:off x="442913" y="1054100"/>
          <a:ext cx="822960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Program</a:t>
                      </a:r>
                      <a:r>
                        <a:rPr lang="en-ZA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Focus 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Partners 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Enabler 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800" dirty="0" smtClean="0">
                          <a:latin typeface="Arial Narrow" panose="020B0606020202030204" pitchFamily="34" charset="0"/>
                        </a:rPr>
                        <a:t>Trade agreements </a:t>
                      </a:r>
                      <a:endParaRPr lang="en-ZA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 enhance trade between the countries and ensure increased market access to importers and exporters.</a:t>
                      </a:r>
                      <a:endParaRPr lang="en-ZA" dirty="0" smtClean="0">
                        <a:latin typeface="Arial Narrow" panose="020B0606020202030204" pitchFamily="34" charset="0"/>
                      </a:endParaRPr>
                    </a:p>
                    <a:p>
                      <a:endParaRPr lang="en-ZA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0" dirty="0" smtClean="0">
                          <a:latin typeface="Arial Narrow" panose="020B0606020202030204" pitchFamily="34" charset="0"/>
                        </a:rPr>
                        <a:t>Southern African Development Community – European Union</a:t>
                      </a:r>
                      <a:r>
                        <a:rPr lang="en-GB" b="0" dirty="0" smtClean="0">
                          <a:latin typeface="Arial Narrow" panose="020B0606020202030204" pitchFamily="34" charset="0"/>
                        </a:rPr>
                        <a:t> (SADC – EU), Economic Partnership Agreement (EPA), World Trade Organisation (WTO) Marrakech Agreement and the Africa Growth and Opportunity Act (AGOA)</a:t>
                      </a:r>
                      <a:endParaRPr lang="en-ZA" b="0" dirty="0" smtClean="0">
                        <a:latin typeface="Arial Narrow" panose="020B0606020202030204" pitchFamily="34" charset="0"/>
                      </a:endParaRPr>
                    </a:p>
                    <a:p>
                      <a:endParaRPr lang="en-ZA" dirty="0" smtClean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DAFF</a:t>
                      </a:r>
                    </a:p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PDAs</a:t>
                      </a:r>
                    </a:p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DTI</a:t>
                      </a:r>
                    </a:p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Presidency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D1D8-55FD-425F-B087-63DF036A73D0}" type="slidenum">
              <a:rPr lang="en-ZA" smtClean="0"/>
              <a:pPr/>
              <a:t>20</a:t>
            </a:fld>
            <a:endParaRPr lang="en-Z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119" y="5733256"/>
            <a:ext cx="1614488" cy="714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1640" y="5675209"/>
            <a:ext cx="1285977" cy="981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8819" y="5602452"/>
            <a:ext cx="733895" cy="112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249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97831235"/>
              </p:ext>
            </p:extLst>
          </p:nvPr>
        </p:nvGraphicFramePr>
        <p:xfrm>
          <a:off x="532262" y="1119116"/>
          <a:ext cx="8188656" cy="49943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1759"/>
                <a:gridCol w="2217488"/>
                <a:gridCol w="3429409"/>
              </a:tblGrid>
              <a:tr h="3019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Province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No. of Businesses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Size of Market (Quota Allocated): </a:t>
                      </a:r>
                      <a:r>
                        <a:rPr lang="en-ZA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litres / tons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404155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Wine (Bottled and Bulk)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041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Western Cape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 Narrow" panose="020B0606020202030204" pitchFamily="34" charset="0"/>
                        </a:rPr>
                        <a:t>338</a:t>
                      </a:r>
                      <a:endParaRPr lang="en-ZA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 Narrow" panose="020B0606020202030204" pitchFamily="34" charset="0"/>
                        </a:rPr>
                        <a:t>85 783 329</a:t>
                      </a:r>
                      <a:endParaRPr lang="en-ZA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41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Gauteng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ZA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 Narrow" panose="020B0606020202030204" pitchFamily="34" charset="0"/>
                        </a:rPr>
                        <a:t>60 000</a:t>
                      </a:r>
                      <a:endParaRPr lang="en-ZA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41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Sub-Total (Wine)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 Narrow" panose="020B0606020202030204" pitchFamily="34" charset="0"/>
                        </a:rPr>
                        <a:t>339</a:t>
                      </a:r>
                      <a:endParaRPr lang="en-ZA" sz="18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 Narrow" panose="020B0606020202030204" pitchFamily="34" charset="0"/>
                        </a:rPr>
                        <a:t>85 843 329</a:t>
                      </a:r>
                      <a:endParaRPr lang="en-ZA" sz="18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4155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Fruit Juice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041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Western Cape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ZA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 Narrow" panose="020B0606020202030204" pitchFamily="34" charset="0"/>
                        </a:rPr>
                        <a:t>2 800</a:t>
                      </a:r>
                      <a:endParaRPr lang="en-ZA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41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Eastern Cape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ZA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 Narrow" panose="020B0606020202030204" pitchFamily="34" charset="0"/>
                        </a:rPr>
                        <a:t>3 975</a:t>
                      </a:r>
                      <a:endParaRPr lang="en-ZA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41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Limpopo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ZA" sz="1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 Narrow" panose="020B0606020202030204" pitchFamily="34" charset="0"/>
                        </a:rPr>
                        <a:t>600</a:t>
                      </a:r>
                      <a:endParaRPr lang="en-ZA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41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Sub-Total (Fruit Juice)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en-ZA" sz="1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7 375</a:t>
                      </a:r>
                      <a:endParaRPr lang="en-ZA" sz="1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4155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Canned and dried fruits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041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Western Cape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en-ZA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 Narrow" panose="020B0606020202030204" pitchFamily="34" charset="0"/>
                        </a:rPr>
                        <a:t>86 703</a:t>
                      </a:r>
                      <a:endParaRPr lang="en-ZA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60232" y="6309320"/>
            <a:ext cx="2133600" cy="365125"/>
          </a:xfrm>
        </p:spPr>
        <p:txBody>
          <a:bodyPr/>
          <a:lstStyle/>
          <a:p>
            <a:fld id="{1077D1D8-55FD-425F-B087-63DF036A73D0}" type="slidenum">
              <a:rPr lang="en-ZA" smtClean="0"/>
              <a:pPr/>
              <a:t>21</a:t>
            </a:fld>
            <a:endParaRPr lang="en-ZA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3535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ZA" sz="2800" b="1" dirty="0" smtClean="0"/>
              <a:t>Access to EU markets by black and BBBEE compliant companies</a:t>
            </a:r>
            <a:endParaRPr lang="en-ZA" sz="2800" b="1" dirty="0"/>
          </a:p>
        </p:txBody>
      </p:sp>
    </p:spTree>
    <p:extLst>
      <p:ext uri="{BB962C8B-B14F-4D97-AF65-F5344CB8AC3E}">
        <p14:creationId xmlns:p14="http://schemas.microsoft.com/office/powerpoint/2010/main" xmlns="" val="145025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79636002"/>
              </p:ext>
            </p:extLst>
          </p:nvPr>
        </p:nvGraphicFramePr>
        <p:xfrm>
          <a:off x="491319" y="1173707"/>
          <a:ext cx="8188656" cy="5398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1759"/>
                <a:gridCol w="2217488"/>
                <a:gridCol w="3429409"/>
              </a:tblGrid>
              <a:tr h="3019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Province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No. of Businesses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Size of Market (Quota Allocated): </a:t>
                      </a:r>
                      <a:r>
                        <a:rPr lang="en-ZA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tons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404155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Wheat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041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KwaZulu-Natal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5 165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41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Eastern Cape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19 839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41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Gauteng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63 624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41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Sub-Total (Wheat)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88 628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4155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Maize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041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Western Cape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148 528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41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Gauteng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75 866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41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Mpumalanga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12 805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41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Sub-Total (Maize)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en-ZA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237 199</a:t>
                      </a:r>
                      <a:endParaRPr lang="en-ZA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4155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Tobacco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041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Gauteng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6 051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2240" y="6381328"/>
            <a:ext cx="2133600" cy="365125"/>
          </a:xfrm>
        </p:spPr>
        <p:txBody>
          <a:bodyPr/>
          <a:lstStyle/>
          <a:p>
            <a:fld id="{1077D1D8-55FD-425F-B087-63DF036A73D0}" type="slidenum">
              <a:rPr lang="en-ZA" smtClean="0"/>
              <a:pPr/>
              <a:t>22</a:t>
            </a:fld>
            <a:endParaRPr lang="en-Z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3535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ZA" sz="2800" b="1" dirty="0" smtClean="0"/>
              <a:t>Access to imports by black and BBBEE compliant companies (WTO Agreements)</a:t>
            </a:r>
            <a:endParaRPr lang="en-ZA" sz="2800" b="1" dirty="0"/>
          </a:p>
        </p:txBody>
      </p:sp>
    </p:spTree>
    <p:extLst>
      <p:ext uri="{BB962C8B-B14F-4D97-AF65-F5344CB8AC3E}">
        <p14:creationId xmlns:p14="http://schemas.microsoft.com/office/powerpoint/2010/main" xmlns="" val="19547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2961838"/>
              </p:ext>
            </p:extLst>
          </p:nvPr>
        </p:nvGraphicFramePr>
        <p:xfrm>
          <a:off x="1733265" y="1255594"/>
          <a:ext cx="4759247" cy="27269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1759"/>
                <a:gridCol w="2217488"/>
              </a:tblGrid>
              <a:tr h="3019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Province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No. of </a:t>
                      </a:r>
                      <a:r>
                        <a:rPr lang="en-ZA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HDI</a:t>
                      </a:r>
                      <a:r>
                        <a:rPr lang="en-ZA" sz="18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ZA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Businesses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4041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KwaZulu-Natal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41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Eastern Cape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41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Gauteng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41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North West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41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Western Cape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41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en-ZA" sz="18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ZA" sz="1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41</a:t>
                      </a:r>
                      <a:endParaRPr lang="en-ZA" sz="18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87367" y="6152716"/>
            <a:ext cx="2133600" cy="365125"/>
          </a:xfrm>
        </p:spPr>
        <p:txBody>
          <a:bodyPr/>
          <a:lstStyle/>
          <a:p>
            <a:fld id="{1077D1D8-55FD-425F-B087-63DF036A73D0}" type="slidenum">
              <a:rPr lang="en-ZA" smtClean="0"/>
              <a:pPr/>
              <a:t>23</a:t>
            </a:fld>
            <a:endParaRPr lang="en-Z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3535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ZA" sz="2800" b="1" dirty="0" smtClean="0"/>
              <a:t>Access to  chicken imports by black and BBBEE compliant companies (AGOA)</a:t>
            </a:r>
            <a:endParaRPr lang="en-ZA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5589240"/>
            <a:ext cx="733895" cy="11269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1640" y="5675209"/>
            <a:ext cx="1285977" cy="9814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119" y="5733256"/>
            <a:ext cx="1614488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172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01127911"/>
              </p:ext>
            </p:extLst>
          </p:nvPr>
        </p:nvGraphicFramePr>
        <p:xfrm>
          <a:off x="1542196" y="1255594"/>
          <a:ext cx="6387153" cy="4590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5846"/>
                <a:gridCol w="2265528"/>
                <a:gridCol w="2565779"/>
              </a:tblGrid>
              <a:tr h="3019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Province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DAFF Directorate Marketing 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PDAs through</a:t>
                      </a:r>
                      <a:r>
                        <a:rPr lang="en-ZA" sz="18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CASP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40415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Eastern Cape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114</a:t>
                      </a:r>
                      <a:endParaRPr lang="en-ZA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1 303</a:t>
                      </a:r>
                      <a:endParaRPr lang="en-ZA" sz="1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41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Free State 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34</a:t>
                      </a:r>
                      <a:endParaRPr lang="en-ZA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175</a:t>
                      </a:r>
                      <a:endParaRPr lang="en-ZA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41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Gauteng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432</a:t>
                      </a:r>
                      <a:endParaRPr lang="en-ZA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34</a:t>
                      </a:r>
                      <a:endParaRPr lang="en-ZA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41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Kwazulu Natal 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45</a:t>
                      </a:r>
                      <a:endParaRPr lang="en-ZA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4 679</a:t>
                      </a:r>
                      <a:endParaRPr lang="en-ZA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41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Limpopo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208</a:t>
                      </a:r>
                      <a:endParaRPr lang="en-ZA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124</a:t>
                      </a:r>
                      <a:endParaRPr lang="en-ZA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41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Mpumalanga 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27</a:t>
                      </a:r>
                      <a:endParaRPr lang="en-ZA" sz="1800" b="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394</a:t>
                      </a:r>
                      <a:endParaRPr lang="en-ZA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41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Northern</a:t>
                      </a:r>
                      <a:r>
                        <a:rPr lang="en-ZA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Cape 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28</a:t>
                      </a:r>
                      <a:endParaRPr lang="en-ZA" sz="1800" b="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962</a:t>
                      </a:r>
                      <a:endParaRPr lang="en-ZA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41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North</a:t>
                      </a:r>
                      <a:r>
                        <a:rPr lang="en-ZA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West 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22</a:t>
                      </a:r>
                      <a:endParaRPr lang="en-ZA" sz="1800" b="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323</a:t>
                      </a:r>
                      <a:endParaRPr lang="en-ZA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41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Western Cape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100</a:t>
                      </a:r>
                      <a:endParaRPr lang="en-ZA" sz="1800" b="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576</a:t>
                      </a:r>
                      <a:endParaRPr lang="en-ZA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41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Total </a:t>
                      </a:r>
                      <a:endParaRPr lang="en-ZA" sz="1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1010</a:t>
                      </a:r>
                      <a:endParaRPr lang="en-ZA" sz="18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8 572</a:t>
                      </a:r>
                      <a:endParaRPr lang="en-ZA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00192" y="6237312"/>
            <a:ext cx="2133600" cy="365125"/>
          </a:xfrm>
        </p:spPr>
        <p:txBody>
          <a:bodyPr/>
          <a:lstStyle/>
          <a:p>
            <a:fld id="{1077D1D8-55FD-425F-B087-63DF036A73D0}" type="slidenum">
              <a:rPr lang="en-ZA" smtClean="0"/>
              <a:pPr/>
              <a:t>24</a:t>
            </a:fld>
            <a:endParaRPr lang="en-Z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3535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ZA" sz="2800" b="1" dirty="0" smtClean="0"/>
              <a:t>Access to local markets by smallholder producers facilitated by DAFF and PDAs in 2017/18 </a:t>
            </a:r>
            <a:endParaRPr lang="en-ZA" sz="2800" b="1" dirty="0"/>
          </a:p>
        </p:txBody>
      </p:sp>
    </p:spTree>
    <p:extLst>
      <p:ext uri="{BB962C8B-B14F-4D97-AF65-F5344CB8AC3E}">
        <p14:creationId xmlns:p14="http://schemas.microsoft.com/office/powerpoint/2010/main" xmlns="" val="320064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611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ZA" sz="3400" b="1" dirty="0" smtClean="0">
                <a:cs typeface="Arial" panose="020B0604020202020204" pitchFamily="34" charset="0"/>
              </a:rPr>
              <a:t>Acronyms</a:t>
            </a:r>
            <a:endParaRPr lang="en-ZA" sz="3400" b="1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630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355600" lvl="1" indent="-260350">
              <a:tabLst>
                <a:tab pos="1077913" algn="l"/>
              </a:tabLst>
            </a:pPr>
            <a:r>
              <a:rPr lang="en-ZA" dirty="0" smtClean="0">
                <a:latin typeface="Arial Narrow" panose="020B0606020202030204" pitchFamily="34" charset="0"/>
              </a:rPr>
              <a:t>APAP: 	Agriculture </a:t>
            </a:r>
            <a:r>
              <a:rPr lang="en-ZA" dirty="0">
                <a:latin typeface="Arial Narrow" panose="020B0606020202030204" pitchFamily="34" charset="0"/>
              </a:rPr>
              <a:t>Policy Action	Plan</a:t>
            </a:r>
          </a:p>
          <a:p>
            <a:pPr marL="355600" lvl="1" indent="-260350">
              <a:tabLst>
                <a:tab pos="1077913" algn="l"/>
              </a:tabLst>
            </a:pPr>
            <a:r>
              <a:rPr lang="en-ZA" dirty="0">
                <a:latin typeface="Arial Narrow" panose="020B0606020202030204" pitchFamily="34" charset="0"/>
              </a:rPr>
              <a:t>BPCP:	Black Producer 	</a:t>
            </a:r>
            <a:r>
              <a:rPr lang="en-ZA" dirty="0" smtClean="0">
                <a:latin typeface="Arial Narrow" panose="020B0606020202030204" pitchFamily="34" charset="0"/>
              </a:rPr>
              <a:t>Commercialization Programme</a:t>
            </a:r>
            <a:endParaRPr lang="en-ZA" dirty="0">
              <a:latin typeface="Arial Narrow" panose="020B0606020202030204" pitchFamily="34" charset="0"/>
            </a:endParaRPr>
          </a:p>
          <a:p>
            <a:pPr marL="355600" lvl="1" indent="-260350">
              <a:tabLst>
                <a:tab pos="1077913" algn="l"/>
              </a:tabLst>
            </a:pPr>
            <a:r>
              <a:rPr lang="en-ZA" dirty="0" smtClean="0">
                <a:latin typeface="Arial Narrow" panose="020B0606020202030204" pitchFamily="34" charset="0"/>
              </a:rPr>
              <a:t>CASP:	Comprehensive 	Agricultural Support Programme</a:t>
            </a:r>
          </a:p>
          <a:p>
            <a:pPr marL="355600" lvl="1" indent="-260350">
              <a:tabLst>
                <a:tab pos="1077913" algn="l"/>
              </a:tabLst>
            </a:pPr>
            <a:r>
              <a:rPr lang="en-ZA" dirty="0" smtClean="0">
                <a:latin typeface="Arial Narrow" panose="020B0606020202030204" pitchFamily="34" charset="0"/>
              </a:rPr>
              <a:t>DAFF: 	Department of Agriculture, Forestry and Fisheries</a:t>
            </a:r>
          </a:p>
          <a:p>
            <a:pPr marL="355600" lvl="1" indent="-260350">
              <a:tabLst>
                <a:tab pos="1077913" algn="l"/>
              </a:tabLst>
            </a:pPr>
            <a:r>
              <a:rPr lang="en-ZA" dirty="0" smtClean="0">
                <a:latin typeface="Arial Narrow" panose="020B0606020202030204" pitchFamily="34" charset="0"/>
              </a:rPr>
              <a:t>DEA:		Department </a:t>
            </a:r>
            <a:r>
              <a:rPr lang="en-ZA" dirty="0">
                <a:latin typeface="Arial Narrow" panose="020B0606020202030204" pitchFamily="34" charset="0"/>
              </a:rPr>
              <a:t>of Environmental </a:t>
            </a:r>
            <a:r>
              <a:rPr lang="en-ZA" dirty="0" smtClean="0">
                <a:latin typeface="Arial Narrow" panose="020B0606020202030204" pitchFamily="34" charset="0"/>
              </a:rPr>
              <a:t>Affairs</a:t>
            </a:r>
            <a:endParaRPr lang="en-ZA" dirty="0">
              <a:latin typeface="Arial Narrow" panose="020B0606020202030204" pitchFamily="34" charset="0"/>
            </a:endParaRPr>
          </a:p>
          <a:p>
            <a:pPr marL="355600" lvl="1" indent="-260350">
              <a:tabLst>
                <a:tab pos="1160463" algn="l"/>
              </a:tabLst>
            </a:pPr>
            <a:r>
              <a:rPr lang="en-ZA" dirty="0" smtClean="0">
                <a:latin typeface="Arial Narrow" panose="020B0606020202030204" pitchFamily="34" charset="0"/>
              </a:rPr>
              <a:t>DRDLR:	Department of Rural Development and Land Reform</a:t>
            </a:r>
          </a:p>
          <a:p>
            <a:pPr marL="355600" lvl="1" indent="-260350"/>
            <a:r>
              <a:rPr lang="en-ZA" dirty="0" smtClean="0">
                <a:latin typeface="Arial Narrow" panose="020B0606020202030204" pitchFamily="34" charset="0"/>
              </a:rPr>
              <a:t>DTI:		Department </a:t>
            </a:r>
            <a:r>
              <a:rPr lang="en-ZA" dirty="0">
                <a:latin typeface="Arial Narrow" panose="020B0606020202030204" pitchFamily="34" charset="0"/>
              </a:rPr>
              <a:t>of Trade and Industry</a:t>
            </a:r>
          </a:p>
          <a:p>
            <a:pPr marL="355600" lvl="1" indent="-260350"/>
            <a:r>
              <a:rPr lang="en-ZA" dirty="0" smtClean="0">
                <a:latin typeface="Arial Narrow" panose="020B0606020202030204" pitchFamily="34" charset="0"/>
              </a:rPr>
              <a:t>DWS: 	Department of Water and Sanitation </a:t>
            </a:r>
          </a:p>
          <a:p>
            <a:pPr marL="355600" lvl="1" indent="-260350"/>
            <a:r>
              <a:rPr lang="en-ZA" dirty="0" smtClean="0">
                <a:latin typeface="Arial Narrow" panose="020B0606020202030204" pitchFamily="34" charset="0"/>
              </a:rPr>
              <a:t>MOU:	</a:t>
            </a:r>
            <a:r>
              <a:rPr lang="en-ZA" dirty="0" err="1" smtClean="0">
                <a:latin typeface="Arial Narrow" panose="020B0606020202030204" pitchFamily="34" charset="0"/>
              </a:rPr>
              <a:t>Memorundum</a:t>
            </a:r>
            <a:r>
              <a:rPr lang="en-ZA" dirty="0" smtClean="0">
                <a:latin typeface="Arial Narrow" panose="020B0606020202030204" pitchFamily="34" charset="0"/>
              </a:rPr>
              <a:t> of Understanding</a:t>
            </a:r>
            <a:endParaRPr lang="en-ZA" dirty="0">
              <a:latin typeface="Arial Narrow" panose="020B0606020202030204" pitchFamily="34" charset="0"/>
            </a:endParaRPr>
          </a:p>
          <a:p>
            <a:pPr marL="355600" lvl="1" indent="-260350"/>
            <a:r>
              <a:rPr lang="en-ZA" dirty="0" smtClean="0">
                <a:latin typeface="Arial Narrow" panose="020B0606020202030204" pitchFamily="34" charset="0"/>
              </a:rPr>
              <a:t>NT:		National Treasury </a:t>
            </a:r>
          </a:p>
          <a:p>
            <a:pPr marL="355600" lvl="1" indent="-260350"/>
            <a:r>
              <a:rPr lang="en-ZA" dirty="0" smtClean="0">
                <a:latin typeface="Arial Narrow" panose="020B0606020202030204" pitchFamily="34" charset="0"/>
              </a:rPr>
              <a:t>PDAs:	Provincial Departments of Agriculture</a:t>
            </a:r>
          </a:p>
          <a:p>
            <a:pPr marL="355600" lvl="1" indent="-260350"/>
            <a:r>
              <a:rPr lang="en-ZA" dirty="0" smtClean="0">
                <a:latin typeface="Arial Narrow" panose="020B0606020202030204" pitchFamily="34" charset="0"/>
              </a:rPr>
              <a:t>TOR:	Terms of Reference</a:t>
            </a:r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F0F079AE-CF39-4E9B-918F-2C994ECDB1A5}" type="slidenum">
              <a:rPr lang="en-US" altLang="en-US" sz="1600" smtClean="0">
                <a:latin typeface="Calibri" pitchFamily="34" charset="0"/>
              </a:rPr>
              <a:pPr algn="r"/>
              <a:t>25</a:t>
            </a:fld>
            <a:endParaRPr lang="en-US" altLang="en-US" sz="16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15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rmAutofit/>
          </a:bodyPr>
          <a:lstStyle/>
          <a:p>
            <a:r>
              <a:rPr lang="en-ZA" dirty="0" smtClean="0"/>
              <a:t>Thank you 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2744" y="5432732"/>
            <a:ext cx="733895" cy="13841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119" y="5767616"/>
            <a:ext cx="1614488" cy="714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1640" y="5675209"/>
            <a:ext cx="1285977" cy="98144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AF58-F0CE-45E8-9336-100A4352F8D4}" type="slidenum">
              <a:rPr lang="en-ZA" smtClean="0"/>
              <a:pPr/>
              <a:t>26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04988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cs typeface="Arial" panose="020B0604020202020204" pitchFamily="34" charset="0"/>
              </a:rPr>
              <a:t>Commercialization of Black Producers Framework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588" y="1412776"/>
            <a:ext cx="8229600" cy="452596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The approach to commercialize black producers is two fold: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sz="9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buAutoNum type="arabicPeriod"/>
            </a:pPr>
            <a:r>
              <a:rPr lang="en-ZA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The development phase for potential producers to operate at commercial level (</a:t>
            </a:r>
            <a:r>
              <a:rPr lang="en-ZA" sz="28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Dynamic Business Model</a:t>
            </a:r>
            <a:r>
              <a:rPr lang="en-ZA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);</a:t>
            </a:r>
          </a:p>
          <a:p>
            <a:pPr algn="just">
              <a:buAutoNum type="arabicPeriod"/>
            </a:pPr>
            <a:endParaRPr lang="en-ZA" sz="28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buAutoNum type="arabicPeriod"/>
            </a:pPr>
            <a:r>
              <a:rPr lang="en-ZA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The provision of blended funding to commercialize black producers (</a:t>
            </a:r>
            <a:r>
              <a:rPr lang="en-ZA" sz="28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Re-engineering of Agricultural Development Finance</a:t>
            </a:r>
            <a:r>
              <a:rPr lang="en-ZA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).</a:t>
            </a:r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2744" y="5473860"/>
            <a:ext cx="733895" cy="1384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1640" y="5675209"/>
            <a:ext cx="1285977" cy="981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119" y="5767616"/>
            <a:ext cx="1614488" cy="71437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AF58-F0CE-45E8-9336-100A4352F8D4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1484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39"/>
            <a:ext cx="7848962" cy="1026011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ZA" sz="3200" b="1" dirty="0" smtClean="0">
                <a:cs typeface="Arial" panose="020B0604020202020204" pitchFamily="34" charset="0"/>
              </a:rPr>
              <a:t>The Development Phase (phase 1)</a:t>
            </a:r>
            <a:endParaRPr lang="en-ZA" sz="3200" b="1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37480"/>
            <a:ext cx="7848962" cy="5048528"/>
          </a:xfrm>
        </p:spPr>
        <p:txBody>
          <a:bodyPr/>
          <a:lstStyle/>
          <a:p>
            <a:pPr marL="575190" lvl="2" indent="-342900" algn="just">
              <a:buAutoNum type="alphaLcParenR"/>
            </a:pPr>
            <a:r>
              <a:rPr lang="en-ZA" sz="2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DAFF and PDAs entering into partnership with </a:t>
            </a:r>
            <a:r>
              <a:rPr lang="en-ZA" sz="2200" dirty="0">
                <a:latin typeface="Arial Narrow" panose="020B0606020202030204" pitchFamily="34" charset="0"/>
                <a:cs typeface="Arial" panose="020B0604020202020204" pitchFamily="34" charset="0"/>
              </a:rPr>
              <a:t>commodity </a:t>
            </a:r>
            <a:r>
              <a:rPr lang="en-ZA" sz="2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organizations, SOEs (ARC, NAMC, PPECB) and Academic Institutions to support producers; </a:t>
            </a:r>
          </a:p>
          <a:p>
            <a:pPr marL="1032390" lvl="3" indent="-342900" algn="just">
              <a:buAutoNum type="alphaLcParenR"/>
            </a:pPr>
            <a:r>
              <a:rPr lang="en-ZA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Conduct farm </a:t>
            </a:r>
            <a:r>
              <a:rPr lang="en-ZA" sz="2000" dirty="0">
                <a:latin typeface="Arial Narrow" panose="020B0606020202030204" pitchFamily="34" charset="0"/>
                <a:cs typeface="Arial" panose="020B0604020202020204" pitchFamily="34" charset="0"/>
              </a:rPr>
              <a:t>and farmer needs assessments of </a:t>
            </a:r>
            <a:r>
              <a:rPr lang="en-ZA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identified producers, </a:t>
            </a:r>
          </a:p>
          <a:p>
            <a:pPr marL="1032390" lvl="3" indent="-342900" algn="just">
              <a:buFont typeface="Wingdings" pitchFamily="2" charset="2"/>
              <a:buAutoNum type="alphaLcParenR"/>
            </a:pPr>
            <a:r>
              <a:rPr lang="en-ZA" sz="2000" dirty="0">
                <a:latin typeface="Arial Narrow" panose="020B0606020202030204" pitchFamily="34" charset="0"/>
                <a:cs typeface="Arial" panose="020B0604020202020204" pitchFamily="34" charset="0"/>
              </a:rPr>
              <a:t>Skills and capacity building including record </a:t>
            </a:r>
            <a:r>
              <a:rPr lang="en-ZA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keeping;</a:t>
            </a:r>
            <a:endParaRPr lang="en-ZA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032390" lvl="3" indent="-342900" algn="just">
              <a:buAutoNum type="alphaLcParenR"/>
            </a:pPr>
            <a:r>
              <a:rPr lang="en-ZA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Farm planning i.e. primary and secondary commodities;</a:t>
            </a:r>
          </a:p>
          <a:p>
            <a:pPr marL="1032390" lvl="3" indent="-342900" algn="just">
              <a:buAutoNum type="alphaLcParenR"/>
            </a:pPr>
            <a:r>
              <a:rPr lang="en-ZA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Assistance with business plan development;</a:t>
            </a:r>
          </a:p>
          <a:p>
            <a:pPr marL="1032390" lvl="3" indent="-342900" algn="just">
              <a:buAutoNum type="alphaLcParenR"/>
            </a:pPr>
            <a:r>
              <a:rPr lang="en-ZA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Accreditation  e.g. Global GAP or SA GAP certification and facilitation of access to markets; </a:t>
            </a:r>
          </a:p>
          <a:p>
            <a:pPr marL="1032390" lvl="3" indent="-342900" algn="just">
              <a:buAutoNum type="alphaLcParenR"/>
            </a:pPr>
            <a:r>
              <a:rPr lang="en-ZA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Infrastructural and input support to enable achievement of at least R500 000 turnover per annum.</a:t>
            </a:r>
          </a:p>
          <a:p>
            <a:pPr marL="575190" lvl="2" indent="-342900" algn="just">
              <a:buAutoNum type="alphaLcParenR"/>
            </a:pPr>
            <a:r>
              <a:rPr lang="en-ZA" sz="2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Submission of bankable business plans to Financial Institutions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731457" y="6315406"/>
            <a:ext cx="2133600" cy="365125"/>
          </a:xfrm>
        </p:spPr>
        <p:txBody>
          <a:bodyPr/>
          <a:lstStyle/>
          <a:p>
            <a:fld id="{83CCE407-B3AD-4B65-AEBF-CB4B87BED555}" type="slidenum">
              <a:rPr lang="en-ZA" smtClean="0"/>
              <a:pPr/>
              <a:t>4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119" y="5767616"/>
            <a:ext cx="1614488" cy="71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1640" y="5675209"/>
            <a:ext cx="1285977" cy="9814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6639" y="5473860"/>
            <a:ext cx="733895" cy="138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159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extLst/>
          </p:nvPr>
        </p:nvGraphicFramePr>
        <p:xfrm>
          <a:off x="826578" y="321538"/>
          <a:ext cx="1100" cy="1467"/>
        </p:xfrm>
        <a:graphic>
          <a:graphicData uri="http://schemas.openxmlformats.org/presentationml/2006/ole">
            <p:oleObj spid="_x0000_s2052" name="think-cell Slide" r:id="rId4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74539" cy="314028"/>
          </a:xfrm>
        </p:spPr>
        <p:txBody>
          <a:bodyPr>
            <a:noAutofit/>
          </a:bodyPr>
          <a:lstStyle/>
          <a:p>
            <a:r>
              <a:rPr lang="en-ZA" sz="2400" b="1" dirty="0" smtClean="0"/>
              <a:t>The Business </a:t>
            </a:r>
            <a:r>
              <a:rPr lang="en-ZA" sz="2400" b="1" dirty="0"/>
              <a:t>Model </a:t>
            </a:r>
            <a:r>
              <a:rPr lang="en-ZA" sz="2400" b="1" dirty="0" smtClean="0"/>
              <a:t>to support farmers </a:t>
            </a:r>
            <a:endParaRPr lang="en-ZA" sz="2400" b="1" dirty="0"/>
          </a:p>
        </p:txBody>
      </p:sp>
      <p:sp>
        <p:nvSpPr>
          <p:cNvPr id="25" name="Rectangle 24"/>
          <p:cNvSpPr/>
          <p:nvPr/>
        </p:nvSpPr>
        <p:spPr>
          <a:xfrm>
            <a:off x="3582908" y="964790"/>
            <a:ext cx="5277221" cy="558707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700" dirty="0">
                <a:solidFill>
                  <a:schemeClr val="tx1"/>
                </a:solidFill>
                <a:latin typeface="Arial Narrow" panose="020B0606020202030204" pitchFamily="34" charset="0"/>
              </a:rPr>
              <a:t>The initiative is a </a:t>
            </a:r>
            <a:r>
              <a:rPr lang="en-ZA" sz="1700" u="sng" dirty="0">
                <a:solidFill>
                  <a:schemeClr val="tx1"/>
                </a:solidFill>
                <a:latin typeface="Arial Narrow" panose="020B0606020202030204" pitchFamily="34" charset="0"/>
              </a:rPr>
              <a:t>partnership</a:t>
            </a:r>
            <a:r>
              <a:rPr lang="en-ZA" sz="17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ZA" sz="17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between </a:t>
            </a:r>
            <a:r>
              <a:rPr lang="en-ZA" sz="1700" u="sng" dirty="0">
                <a:solidFill>
                  <a:schemeClr val="tx1"/>
                </a:solidFill>
                <a:latin typeface="Arial Narrow" panose="020B0606020202030204" pitchFamily="34" charset="0"/>
              </a:rPr>
              <a:t>government</a:t>
            </a:r>
            <a:r>
              <a:rPr lang="en-ZA" sz="1700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ZA" sz="17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commodity </a:t>
            </a:r>
            <a:r>
              <a:rPr lang="en-ZA" sz="1700" dirty="0">
                <a:solidFill>
                  <a:schemeClr val="tx1"/>
                </a:solidFill>
                <a:latin typeface="Arial Narrow" panose="020B0606020202030204" pitchFamily="34" charset="0"/>
              </a:rPr>
              <a:t>organisations and other stakeholders to </a:t>
            </a:r>
            <a:r>
              <a:rPr lang="en-ZA" sz="1700" u="sng" dirty="0">
                <a:solidFill>
                  <a:schemeClr val="tx1"/>
                </a:solidFill>
                <a:latin typeface="Arial Narrow" panose="020B0606020202030204" pitchFamily="34" charset="0"/>
              </a:rPr>
              <a:t>develop and provide </a:t>
            </a:r>
            <a:r>
              <a:rPr lang="en-ZA" sz="1700" dirty="0">
                <a:solidFill>
                  <a:schemeClr val="tx1"/>
                </a:solidFill>
                <a:latin typeface="Arial Narrow" panose="020B0606020202030204" pitchFamily="34" charset="0"/>
              </a:rPr>
              <a:t>a </a:t>
            </a:r>
            <a:r>
              <a:rPr lang="en-ZA" sz="1700" u="sng" dirty="0">
                <a:solidFill>
                  <a:schemeClr val="tx1"/>
                </a:solidFill>
                <a:latin typeface="Arial Narrow" panose="020B0606020202030204" pitchFamily="34" charset="0"/>
              </a:rPr>
              <a:t>commodity-specific comprehensive producer support package </a:t>
            </a:r>
            <a:r>
              <a:rPr lang="en-ZA" sz="1700" dirty="0">
                <a:solidFill>
                  <a:schemeClr val="tx1"/>
                </a:solidFill>
                <a:latin typeface="Arial Narrow" panose="020B0606020202030204" pitchFamily="34" charset="0"/>
              </a:rPr>
              <a:t>for each black producer participating in the </a:t>
            </a:r>
            <a:r>
              <a:rPr lang="en-ZA" sz="17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initiative.</a:t>
            </a:r>
            <a:endParaRPr lang="en-ZA" sz="17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82907" y="670939"/>
            <a:ext cx="5277221" cy="29385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2432" tIns="42432" rIns="42432" bIns="4145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1400" b="1" dirty="0">
                <a:solidFill>
                  <a:srgbClr val="FFFFFF"/>
                </a:solidFill>
              </a:rPr>
              <a:t>Solution Design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5588" y="1054297"/>
            <a:ext cx="3179789" cy="549757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Current government farmer support programmes have not sufficiently focused on commercializing black producers.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Arial Narrow" panose="020B0606020202030204" pitchFamily="34" charset="0"/>
              </a:rPr>
              <a:t>Current producer support is fragmented, poorly coordinated and is not comprehensive for </a:t>
            </a:r>
            <a:r>
              <a:rPr lang="en-US" sz="17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beneficiaries</a:t>
            </a:r>
            <a:r>
              <a:rPr lang="en-US" sz="1700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en-ZA" sz="17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Black producers </a:t>
            </a:r>
            <a:r>
              <a:rPr lang="en-US" sz="1700" dirty="0">
                <a:solidFill>
                  <a:schemeClr val="tx1"/>
                </a:solidFill>
                <a:latin typeface="Arial Narrow" panose="020B0606020202030204" pitchFamily="34" charset="0"/>
              </a:rPr>
              <a:t>are largely not organized and remain excluded from the mainstream agricultural value </a:t>
            </a:r>
            <a:r>
              <a:rPr lang="en-US" sz="17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chain. </a:t>
            </a:r>
            <a:endParaRPr lang="en-ZA" sz="17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Arial Narrow" panose="020B0606020202030204" pitchFamily="34" charset="0"/>
              </a:rPr>
              <a:t>Black </a:t>
            </a:r>
            <a:r>
              <a:rPr lang="en-US" sz="17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producers </a:t>
            </a:r>
            <a:r>
              <a:rPr lang="en-US" sz="1700" dirty="0">
                <a:solidFill>
                  <a:schemeClr val="tx1"/>
                </a:solidFill>
                <a:latin typeface="Arial Narrow" panose="020B0606020202030204" pitchFamily="34" charset="0"/>
              </a:rPr>
              <a:t>have challenges in accessing markets, finance and technical supports and to link with integrated value chains and lack the skill and capacity to be </a:t>
            </a:r>
            <a:r>
              <a:rPr lang="en-US" sz="17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competitive.</a:t>
            </a:r>
            <a:endParaRPr lang="en-ZA" sz="17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Further </a:t>
            </a:r>
            <a:r>
              <a:rPr lang="en-US" sz="1700" dirty="0">
                <a:solidFill>
                  <a:schemeClr val="tx1"/>
                </a:solidFill>
                <a:latin typeface="Arial Narrow" panose="020B0606020202030204" pitchFamily="34" charset="0"/>
              </a:rPr>
              <a:t>challenges facing producers include poor production and market </a:t>
            </a:r>
            <a:r>
              <a:rPr lang="en-US" sz="17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infrastructure.</a:t>
            </a:r>
            <a:endParaRPr lang="en-ZA" sz="17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89" y="670939"/>
            <a:ext cx="3179789" cy="38335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61118" tIns="41453" rIns="82905" bIns="414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Issues Addressed</a:t>
            </a:r>
            <a:endParaRPr lang="en-ZA" sz="1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60179" y="2153013"/>
            <a:ext cx="5135943" cy="3953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44408" y="65518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5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0376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705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ZA" sz="3000" b="1" dirty="0" smtClean="0"/>
              <a:t>The development phase: Context</a:t>
            </a:r>
            <a:endParaRPr lang="en-ZA" sz="3000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16258" y="114982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ZA" sz="2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DAFF CASP conditional grants to provinces will ring-fence at least 20% of project allocation for the development of identified potential commercial producers in partnership with ARC, NAMC, PPECB and Commodity organizations;</a:t>
            </a:r>
          </a:p>
          <a:p>
            <a:r>
              <a:rPr lang="en-ZA" sz="2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Provinces have identified 50 potential producers to be commercialized, the lists will be updated annually;</a:t>
            </a:r>
          </a:p>
          <a:p>
            <a:r>
              <a:rPr lang="en-ZA" sz="2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The development include infrastructure, inputs, skilling and capacity building, record keeping, accreditation, market access, financial management, development of a bankable business plan and registration of a legal entity;</a:t>
            </a:r>
          </a:p>
          <a:p>
            <a:r>
              <a:rPr lang="en-ZA" sz="2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The bankable business plan is presented to the financial institution to access comprehensive blended funding. </a:t>
            </a:r>
            <a:endParaRPr lang="en-ZA" sz="25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732240" y="6188126"/>
            <a:ext cx="2133600" cy="365125"/>
          </a:xfrm>
        </p:spPr>
        <p:txBody>
          <a:bodyPr/>
          <a:lstStyle/>
          <a:p>
            <a:fld id="{1077D1D8-55FD-425F-B087-63DF036A73D0}" type="slidenum">
              <a:rPr lang="en-ZA" smtClean="0"/>
              <a:pPr/>
              <a:t>6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336" y="5432732"/>
            <a:ext cx="733895" cy="13841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1640" y="5675209"/>
            <a:ext cx="1285977" cy="981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119" y="5767616"/>
            <a:ext cx="1614488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77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ZA" dirty="0" smtClean="0"/>
              <a:t>Criteria used to select the 50 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23528" y="1052736"/>
            <a:ext cx="4040188" cy="49574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ZA" dirty="0" smtClean="0"/>
              <a:t>Agriculture Specific criteria 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51520" y="1700808"/>
            <a:ext cx="4040188" cy="468052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The farmer must have demonstrated practical knowledge and focused on a specific commodity in line with the APAP value chains and the Provincial Growth Development Plans (PGDP);</a:t>
            </a:r>
            <a:endParaRPr lang="en-ZA" dirty="0"/>
          </a:p>
          <a:p>
            <a:pPr lvl="0"/>
            <a:r>
              <a:rPr lang="en-US" dirty="0"/>
              <a:t>The farming enterprise has the potential to achieve </a:t>
            </a:r>
            <a:r>
              <a:rPr lang="en-US" dirty="0" smtClean="0"/>
              <a:t>R500 000 </a:t>
            </a:r>
            <a:r>
              <a:rPr lang="en-US" dirty="0"/>
              <a:t>annual turn-over depending on the commodity under production;</a:t>
            </a:r>
            <a:endParaRPr lang="en-ZA" dirty="0"/>
          </a:p>
          <a:p>
            <a:pPr lvl="0"/>
            <a:r>
              <a:rPr lang="en-US" dirty="0"/>
              <a:t>Enterprise should preferably be within 100km radius from the identified </a:t>
            </a:r>
            <a:r>
              <a:rPr lang="en-US" dirty="0" err="1"/>
              <a:t>Agri</a:t>
            </a:r>
            <a:r>
              <a:rPr lang="en-US" dirty="0"/>
              <a:t>-parks Farmer Production Support Unit (FPSU) or have access to markets;</a:t>
            </a:r>
            <a:endParaRPr lang="en-ZA" dirty="0"/>
          </a:p>
          <a:p>
            <a:pPr lvl="0"/>
            <a:r>
              <a:rPr lang="en-US" dirty="0"/>
              <a:t>The business enterprise must have been in operation for at least 2 years;</a:t>
            </a:r>
            <a:endParaRPr lang="en-ZA" dirty="0"/>
          </a:p>
          <a:p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4008" y="1052736"/>
            <a:ext cx="4041775" cy="49574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ZA" dirty="0" smtClean="0"/>
              <a:t>Forestry Specific Criteria</a:t>
            </a:r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4008" y="1628800"/>
            <a:ext cx="4041775" cy="4968552"/>
          </a:xfrm>
        </p:spPr>
        <p:txBody>
          <a:bodyPr>
            <a:noAutofit/>
          </a:bodyPr>
          <a:lstStyle/>
          <a:p>
            <a:pPr lvl="0"/>
            <a:r>
              <a:rPr lang="en-US" sz="1350" dirty="0"/>
              <a:t>The grower/ producer should be in their second rotation if they are in a timber production enterprise;</a:t>
            </a:r>
            <a:endParaRPr lang="en-ZA" sz="1350" dirty="0"/>
          </a:p>
          <a:p>
            <a:pPr lvl="0"/>
            <a:r>
              <a:rPr lang="en-US" sz="1350" dirty="0"/>
              <a:t>The grower/producer should have demonstrated practical knowledge and focused on a commodity in line with the Agricultural Policy Action Plan/ Forest sector transformation Charter Codes;</a:t>
            </a:r>
            <a:endParaRPr lang="en-ZA" sz="1350" dirty="0"/>
          </a:p>
          <a:p>
            <a:pPr lvl="0"/>
            <a:r>
              <a:rPr lang="en-US" sz="1350" dirty="0"/>
              <a:t>Potential to achieve an annual turnover of </a:t>
            </a:r>
            <a:r>
              <a:rPr lang="en-US" sz="1350" dirty="0" smtClean="0"/>
              <a:t>R 250 000 to R </a:t>
            </a:r>
            <a:r>
              <a:rPr lang="en-US" sz="1350" dirty="0"/>
              <a:t>500 000 </a:t>
            </a:r>
            <a:r>
              <a:rPr lang="en-US" sz="1350" dirty="0" smtClean="0"/>
              <a:t>per </a:t>
            </a:r>
            <a:r>
              <a:rPr lang="en-US" sz="1350" dirty="0"/>
              <a:t>rotation if they are small growers;</a:t>
            </a:r>
            <a:endParaRPr lang="en-ZA" sz="1350" dirty="0"/>
          </a:p>
          <a:p>
            <a:pPr lvl="0"/>
            <a:r>
              <a:rPr lang="en-US" sz="1350" dirty="0"/>
              <a:t>Growers/producers to be within 300km radius of the mill, weigh bridge and/or processing plant;</a:t>
            </a:r>
            <a:endParaRPr lang="en-ZA" sz="1350" dirty="0"/>
          </a:p>
          <a:p>
            <a:pPr lvl="0"/>
            <a:r>
              <a:rPr lang="en-US" sz="1350" dirty="0"/>
              <a:t>Growers must comply to legal/ </a:t>
            </a:r>
            <a:r>
              <a:rPr lang="en-US" sz="1350" dirty="0" smtClean="0"/>
              <a:t>authorization </a:t>
            </a:r>
            <a:r>
              <a:rPr lang="en-US" sz="1350" dirty="0"/>
              <a:t>and other cardinal prescripts;</a:t>
            </a:r>
            <a:endParaRPr lang="en-ZA" sz="1350" dirty="0"/>
          </a:p>
          <a:p>
            <a:pPr lvl="0"/>
            <a:r>
              <a:rPr lang="en-US" sz="1350" dirty="0"/>
              <a:t>Those involved in intensive production must also be considered ( Nurseries, Charcoal producers, Non-Timber Forest Products, pole producers);</a:t>
            </a:r>
            <a:endParaRPr lang="en-ZA" sz="1350" dirty="0"/>
          </a:p>
          <a:p>
            <a:pPr lvl="0"/>
            <a:r>
              <a:rPr lang="en-US" sz="1350" dirty="0"/>
              <a:t>Enterprises that combine forestry and alternative  / complementary enterprise to promote multiple land use and associated benefits i.e. Agroforestry;</a:t>
            </a:r>
            <a:endParaRPr lang="en-ZA" sz="1350" dirty="0"/>
          </a:p>
          <a:p>
            <a:endParaRPr lang="en-ZA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6237312"/>
            <a:ext cx="633670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b="1" i="1" dirty="0" smtClean="0"/>
              <a:t>The lists of 50 identified producers per province attached</a:t>
            </a:r>
            <a:endParaRPr lang="en-ZA" b="1" i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AF58-F0CE-45E8-9336-100A4352F8D4}" type="slidenum">
              <a:rPr lang="en-ZA" smtClean="0"/>
              <a:pPr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82760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32655"/>
          </a:xfrm>
        </p:spPr>
        <p:txBody>
          <a:bodyPr>
            <a:normAutofit fontScale="90000"/>
          </a:bodyPr>
          <a:lstStyle/>
          <a:p>
            <a:r>
              <a:rPr lang="en-ZA" sz="2400" b="1" dirty="0" smtClean="0"/>
              <a:t>Status Report on development phase</a:t>
            </a:r>
            <a:endParaRPr lang="en-ZA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7246085"/>
              </p:ext>
            </p:extLst>
          </p:nvPr>
        </p:nvGraphicFramePr>
        <p:xfrm>
          <a:off x="395536" y="641445"/>
          <a:ext cx="8270793" cy="6096153"/>
        </p:xfrm>
        <a:graphic>
          <a:graphicData uri="http://schemas.openxmlformats.org/drawingml/2006/table">
            <a:tbl>
              <a:tblPr/>
              <a:tblGrid>
                <a:gridCol w="6578470"/>
                <a:gridCol w="900752"/>
                <a:gridCol w="791571"/>
              </a:tblGrid>
              <a:tr h="366669"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>
                          <a:solidFill>
                            <a:srgbClr val="363636"/>
                          </a:solidFill>
                          <a:effectLst/>
                          <a:latin typeface="Arial Narrow" panose="020B0606020202030204" pitchFamily="34" charset="0"/>
                        </a:rPr>
                        <a:t>Task Name</a:t>
                      </a:r>
                      <a:endParaRPr lang="en-ZA" sz="14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effectLst/>
                          <a:latin typeface="Arial Narrow" panose="020B0606020202030204" pitchFamily="34" charset="0"/>
                        </a:rPr>
                        <a:t>Due</a:t>
                      </a:r>
                      <a:r>
                        <a:rPr lang="en-ZA" sz="1400" b="1" baseline="0" dirty="0" smtClean="0">
                          <a:effectLst/>
                          <a:latin typeface="Arial Narrow" panose="020B0606020202030204" pitchFamily="34" charset="0"/>
                        </a:rPr>
                        <a:t> Date</a:t>
                      </a:r>
                      <a:endParaRPr lang="en-ZA" sz="14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effectLst/>
                          <a:latin typeface="Arial Narrow" panose="020B0606020202030204" pitchFamily="34" charset="0"/>
                        </a:rPr>
                        <a:t>Status </a:t>
                      </a:r>
                      <a:endParaRPr lang="en-ZA" sz="14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</a:tr>
              <a:tr h="392475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effectLst/>
                          <a:latin typeface="Arial Narrow" panose="020B0606020202030204" pitchFamily="34" charset="0"/>
                        </a:rPr>
                        <a:t>Provide a list of identified 50 producers to be commercialised per</a:t>
                      </a:r>
                      <a:r>
                        <a:rPr lang="en-ZA" sz="1400" baseline="0" dirty="0" smtClean="0">
                          <a:effectLst/>
                          <a:latin typeface="Arial Narrow" panose="020B0606020202030204" pitchFamily="34" charset="0"/>
                        </a:rPr>
                        <a:t> province as per defined criteria</a:t>
                      </a:r>
                      <a:endParaRPr lang="en-ZA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effectLst/>
                          <a:latin typeface="Arial Narrow" panose="020B0606020202030204" pitchFamily="34" charset="0"/>
                        </a:rPr>
                        <a:t>Done </a:t>
                      </a:r>
                      <a:endParaRPr lang="en-ZA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2677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NAMC</a:t>
                      </a:r>
                      <a:r>
                        <a:rPr lang="en-ZA" sz="1400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to p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rovide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list of commodity organizations in South Africa</a:t>
                      </a:r>
                      <a:endParaRPr lang="en-ZA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effectLst/>
                          <a:latin typeface="Arial Narrow" panose="020B0606020202030204" pitchFamily="34" charset="0"/>
                        </a:rPr>
                        <a:t>Done </a:t>
                      </a:r>
                      <a:endParaRPr lang="en-ZA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693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Develop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criteria for prioritising commodity organisation to participate in Phase 1: Proof of Concept </a:t>
                      </a:r>
                      <a:endParaRPr lang="en-ZA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effectLst/>
                          <a:latin typeface="Arial Narrow" panose="020B0606020202030204" pitchFamily="34" charset="0"/>
                        </a:rPr>
                        <a:t>Done </a:t>
                      </a:r>
                      <a:endParaRPr lang="en-ZA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6829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Set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up and hold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meetings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with prioritised commodity organisation to negotiate participation in Phase 1: Proof of Concept</a:t>
                      </a:r>
                      <a:endParaRPr lang="en-ZA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effectLst/>
                          <a:latin typeface="Arial Narrow" panose="020B0606020202030204" pitchFamily="34" charset="0"/>
                        </a:rPr>
                        <a:t> 31/01/2019</a:t>
                      </a:r>
                      <a:endParaRPr lang="en-ZA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effectLst/>
                          <a:latin typeface="Arial Narrow" panose="020B0606020202030204" pitchFamily="34" charset="0"/>
                        </a:rPr>
                        <a:t>Ongoing </a:t>
                      </a:r>
                      <a:endParaRPr lang="en-ZA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76963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Sign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service level agreements between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DAFF, PDAs and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partnering prioritized commodity organizations and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partnering</a:t>
                      </a:r>
                      <a:r>
                        <a:rPr lang="en-ZA" sz="1400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entities.</a:t>
                      </a:r>
                      <a:endParaRPr lang="en-ZA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effectLst/>
                          <a:latin typeface="Arial Narrow" panose="020B0606020202030204" pitchFamily="34" charset="0"/>
                        </a:rPr>
                        <a:t> 28/02/2019</a:t>
                      </a:r>
                      <a:endParaRPr lang="en-ZA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effectLst/>
                          <a:latin typeface="Arial Narrow" panose="020B0606020202030204" pitchFamily="34" charset="0"/>
                        </a:rPr>
                        <a:t>Ongoing </a:t>
                      </a:r>
                      <a:endParaRPr lang="en-ZA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1852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Conduct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 review of producer support services which may be provided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and include into the draft PCPDS.</a:t>
                      </a:r>
                      <a:endParaRPr lang="en-ZA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effectLst/>
                          <a:latin typeface="Arial Narrow" panose="020B0606020202030204" pitchFamily="34" charset="0"/>
                        </a:rPr>
                        <a:t>Done </a:t>
                      </a:r>
                      <a:endParaRPr lang="en-ZA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4024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Get approval from National Treasury to deviate</a:t>
                      </a:r>
                      <a:r>
                        <a:rPr lang="en-ZA" sz="1400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from procurement processes when enlisting the services of these identified partners to support black producers.</a:t>
                      </a:r>
                      <a:endParaRPr lang="en-ZA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effectLst/>
                          <a:latin typeface="Arial Narrow" panose="020B0606020202030204" pitchFamily="34" charset="0"/>
                        </a:rPr>
                        <a:t> 31/10/2018</a:t>
                      </a:r>
                      <a:endParaRPr lang="en-ZA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effectLst/>
                          <a:latin typeface="Arial Narrow" panose="020B0606020202030204" pitchFamily="34" charset="0"/>
                        </a:rPr>
                        <a:t>Awaiting response from Treasury </a:t>
                      </a:r>
                      <a:endParaRPr lang="en-ZA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849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effectLst/>
                          <a:latin typeface="Arial Narrow" panose="020B0606020202030204" pitchFamily="34" charset="0"/>
                        </a:rPr>
                        <a:t>Provinces </a:t>
                      </a:r>
                      <a:r>
                        <a:rPr lang="en-ZA" sz="1400" baseline="0" dirty="0" smtClean="0">
                          <a:effectLst/>
                          <a:latin typeface="Arial Narrow" panose="020B0606020202030204" pitchFamily="34" charset="0"/>
                        </a:rPr>
                        <a:t>allocate funding towards developed plans as produced with the partners, the plans to be submitted to DAFF National Assessment Panel.</a:t>
                      </a:r>
                      <a:endParaRPr lang="en-ZA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effectLst/>
                          <a:latin typeface="Arial Narrow" panose="020B0606020202030204" pitchFamily="34" charset="0"/>
                        </a:rPr>
                        <a:t> 31/09/2018</a:t>
                      </a:r>
                      <a:endParaRPr lang="en-ZA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849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Conduct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commodity specific needs assessment of potential participating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farmers and profiling of these producers</a:t>
                      </a:r>
                      <a:endParaRPr lang="en-ZA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effectLst/>
                          <a:latin typeface="Arial Narrow" panose="020B0606020202030204" pitchFamily="34" charset="0"/>
                        </a:rPr>
                        <a:t> 30/04/2019</a:t>
                      </a:r>
                      <a:endParaRPr lang="en-ZA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8045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Commodity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organisation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and partners to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develop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an individual</a:t>
                      </a:r>
                      <a:r>
                        <a:rPr lang="en-ZA" sz="1400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producer support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implementation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plan based on producer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package/plans; including a bankable business plan;</a:t>
                      </a:r>
                      <a:endParaRPr lang="en-ZA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ZA" sz="1400" dirty="0" smtClean="0">
                          <a:effectLst/>
                          <a:latin typeface="Arial Narrow" panose="020B0606020202030204" pitchFamily="34" charset="0"/>
                        </a:rPr>
                        <a:t> to</a:t>
                      </a:r>
                      <a:r>
                        <a:rPr lang="en-ZA" sz="1400" baseline="0" dirty="0" smtClean="0">
                          <a:effectLst/>
                          <a:latin typeface="Arial Narrow" panose="020B0606020202030204" pitchFamily="34" charset="0"/>
                        </a:rPr>
                        <a:t> be informed by the results of the producer profiles</a:t>
                      </a:r>
                      <a:endParaRPr lang="en-ZA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ZA" sz="1400" b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Execute </a:t>
                      </a: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the implementation plan</a:t>
                      </a:r>
                      <a:endParaRPr lang="en-ZA" sz="1400" b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ZA" sz="1400" b="0" dirty="0" smtClean="0">
                          <a:effectLst/>
                          <a:latin typeface="Arial Narrow" panose="020B0606020202030204" pitchFamily="34" charset="0"/>
                        </a:rPr>
                        <a:t>Submit bankable business plan to</a:t>
                      </a:r>
                      <a:r>
                        <a:rPr lang="en-ZA" sz="1400" b="0" baseline="0" dirty="0" smtClean="0">
                          <a:effectLst/>
                          <a:latin typeface="Arial Narrow" panose="020B0606020202030204" pitchFamily="34" charset="0"/>
                        </a:rPr>
                        <a:t> financing institution for comprehensive blended funding</a:t>
                      </a:r>
                      <a:endParaRPr lang="en-ZA" sz="1400" b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9849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Monitor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Implementation of the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business plan</a:t>
                      </a:r>
                      <a:endParaRPr lang="en-ZA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4" marR="7974" marT="7974" marB="797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339280" cy="412155"/>
          </a:xfrm>
        </p:spPr>
        <p:txBody>
          <a:bodyPr/>
          <a:lstStyle/>
          <a:p>
            <a:fld id="{24BAAF58-F0CE-45E8-9336-100A4352F8D4}" type="slidenum">
              <a:rPr lang="en-ZA" smtClean="0"/>
              <a:pPr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63073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39986" y="332657"/>
            <a:ext cx="8229600" cy="5760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ZA" altLang="en-US" sz="3400" b="1" dirty="0" smtClean="0"/>
              <a:t>Categories of producers and supports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74157954"/>
              </p:ext>
            </p:extLst>
          </p:nvPr>
        </p:nvGraphicFramePr>
        <p:xfrm>
          <a:off x="1030288" y="1196753"/>
          <a:ext cx="5791200" cy="4972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503238" y="2636912"/>
            <a:ext cx="86407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-1" y="4902811"/>
            <a:ext cx="878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40075" y="5068259"/>
            <a:ext cx="2357313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sz="1400" dirty="0">
                <a:latin typeface="Arial Narrow" panose="020B0606020202030204" pitchFamily="34" charset="0"/>
              </a:rPr>
              <a:t>Existing Food security Initiatives (CASP, </a:t>
            </a:r>
            <a:r>
              <a:rPr lang="en-ZA" sz="1400" dirty="0" smtClean="0">
                <a:latin typeface="Arial Narrow" panose="020B0606020202030204" pitchFamily="34" charset="0"/>
              </a:rPr>
              <a:t>Ilima/Letsema</a:t>
            </a:r>
            <a:r>
              <a:rPr lang="en-ZA" sz="1400" dirty="0">
                <a:latin typeface="Arial Narrow" panose="020B0606020202030204" pitchFamily="34" charset="0"/>
              </a:rPr>
              <a:t>, 1 ha 1 </a:t>
            </a:r>
            <a:r>
              <a:rPr lang="en-ZA" sz="1400" dirty="0" err="1">
                <a:latin typeface="Arial Narrow" panose="020B0606020202030204" pitchFamily="34" charset="0"/>
              </a:rPr>
              <a:t>hh</a:t>
            </a:r>
            <a:r>
              <a:rPr lang="en-ZA" sz="1400" dirty="0">
                <a:latin typeface="Arial Narrow" panose="020B0606020202030204" pitchFamily="34" charset="0"/>
              </a:rPr>
              <a:t> etc. to prepare producer to be market ready. </a:t>
            </a:r>
            <a:endParaRPr lang="en-ZA" sz="1400" dirty="0" smtClean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1380" y="4210278"/>
            <a:ext cx="2394704" cy="830997"/>
          </a:xfrm>
          <a:prstGeom prst="rect">
            <a:avLst/>
          </a:prstGeom>
          <a:solidFill>
            <a:srgbClr val="C30D4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CASP and Ilima/Letsema still </a:t>
            </a:r>
            <a:r>
              <a:rPr lang="en-ZA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play </a:t>
            </a:r>
            <a:r>
              <a:rPr lang="en-ZA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 significant </a:t>
            </a:r>
            <a:r>
              <a:rPr lang="en-ZA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role in the </a:t>
            </a:r>
            <a:r>
              <a:rPr lang="en-ZA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development and support to these </a:t>
            </a:r>
            <a:r>
              <a:rPr lang="en-ZA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producers who will not </a:t>
            </a:r>
            <a:r>
              <a:rPr lang="en-ZA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qualify</a:t>
            </a:r>
            <a:r>
              <a:rPr lang="en-ZA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ZA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for blended funding</a:t>
            </a:r>
            <a:endParaRPr lang="en-ZA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21379" y="1810832"/>
            <a:ext cx="2394704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dirty="0">
                <a:latin typeface="Arial Narrow" panose="020B0606020202030204" pitchFamily="34" charset="0"/>
              </a:rPr>
              <a:t>Blended </a:t>
            </a:r>
            <a:r>
              <a:rPr lang="en-ZA" dirty="0" smtClean="0">
                <a:latin typeface="Arial Narrow" panose="020B0606020202030204" pitchFamily="34" charset="0"/>
              </a:rPr>
              <a:t>Finance</a:t>
            </a:r>
            <a:endParaRPr lang="en-ZA" dirty="0">
              <a:latin typeface="Arial Narrow" panose="020B0606020202030204" pitchFamily="34" charset="0"/>
            </a:endParaRPr>
          </a:p>
        </p:txBody>
      </p:sp>
      <p:sp>
        <p:nvSpPr>
          <p:cNvPr id="31753" name="TextBox 13"/>
          <p:cNvSpPr txBox="1">
            <a:spLocks noChangeArrowheads="1"/>
          </p:cNvSpPr>
          <p:nvPr/>
        </p:nvSpPr>
        <p:spPr bwMode="auto">
          <a:xfrm rot="-5400000">
            <a:off x="-1986858" y="3481450"/>
            <a:ext cx="4865564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ZA" altLang="en-US" sz="1600" b="1" dirty="0"/>
              <a:t>Tenure rights: land tenure, restitution will fit into either of the four categories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39775" y="421027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3885754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&gt;R500 000 p/a</a:t>
            </a:r>
            <a:endParaRPr lang="en-ZA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2287886"/>
            <a:ext cx="1717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&gt;R20 million p/a</a:t>
            </a:r>
            <a:endParaRPr lang="en-ZA" sz="1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9775" y="3573016"/>
            <a:ext cx="586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69731" y="3234462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&gt;R5million p/a</a:t>
            </a:r>
            <a:endParaRPr lang="en-ZA" sz="16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077D1D8-55FD-425F-B087-63DF036A73D0}" type="slidenum">
              <a:rPr lang="en-ZA" sz="1600" smtClean="0"/>
              <a:pPr algn="r"/>
              <a:t>9</a:t>
            </a:fld>
            <a:endParaRPr lang="en-ZA" sz="1600" dirty="0"/>
          </a:p>
        </p:txBody>
      </p:sp>
      <p:sp>
        <p:nvSpPr>
          <p:cNvPr id="2" name="Rectangle 1"/>
          <p:cNvSpPr/>
          <p:nvPr/>
        </p:nvSpPr>
        <p:spPr>
          <a:xfrm>
            <a:off x="6721379" y="2626440"/>
            <a:ext cx="2394703" cy="1428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ZA" sz="1750" dirty="0" smtClean="0">
                <a:latin typeface="Arial Narrow" panose="020B0606020202030204" pitchFamily="34" charset="0"/>
              </a:rPr>
              <a:t>Blended Finance (Loans </a:t>
            </a:r>
            <a:r>
              <a:rPr lang="en-ZA" sz="1750" dirty="0">
                <a:latin typeface="Arial Narrow" panose="020B0606020202030204" pitchFamily="34" charset="0"/>
              </a:rPr>
              <a:t>and </a:t>
            </a:r>
            <a:r>
              <a:rPr lang="en-ZA" sz="1750" dirty="0" smtClean="0">
                <a:latin typeface="Arial Narrow" panose="020B0606020202030204" pitchFamily="34" charset="0"/>
              </a:rPr>
              <a:t>grants) </a:t>
            </a:r>
            <a:r>
              <a:rPr lang="en-ZA" sz="1750" dirty="0">
                <a:latin typeface="Arial Narrow" panose="020B0606020202030204" pitchFamily="34" charset="0"/>
              </a:rPr>
              <a:t>to commercialise </a:t>
            </a:r>
            <a:r>
              <a:rPr lang="en-ZA" sz="1750" dirty="0" smtClean="0">
                <a:latin typeface="Arial Narrow" panose="020B0606020202030204" pitchFamily="34" charset="0"/>
              </a:rPr>
              <a:t>black producers. </a:t>
            </a:r>
            <a:endParaRPr lang="en-ZA" sz="175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0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122</TotalTime>
  <Words>2556</Words>
  <Application>Microsoft Office PowerPoint</Application>
  <PresentationFormat>On-screen Show (4:3)</PresentationFormat>
  <Paragraphs>449</Paragraphs>
  <Slides>26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think-cell Slide</vt:lpstr>
      <vt:lpstr>National Framework for the Commercialisation of Black Producers </vt:lpstr>
      <vt:lpstr>Goal </vt:lpstr>
      <vt:lpstr>Commercialization of Black Producers Framework </vt:lpstr>
      <vt:lpstr>The Development Phase (phase 1)</vt:lpstr>
      <vt:lpstr>The Business Model to support farmers </vt:lpstr>
      <vt:lpstr>The development phase: Context</vt:lpstr>
      <vt:lpstr>Criteria used to select the 50 </vt:lpstr>
      <vt:lpstr>Status Report on development phase</vt:lpstr>
      <vt:lpstr>Categories of producers and supports</vt:lpstr>
      <vt:lpstr>The Commercialization through Blended Funding phase</vt:lpstr>
      <vt:lpstr>Slide 11</vt:lpstr>
      <vt:lpstr>Blended Funding to Commercialize Black Producers </vt:lpstr>
      <vt:lpstr>Slide 13</vt:lpstr>
      <vt:lpstr>Utilization of the funds</vt:lpstr>
      <vt:lpstr>Slide 15</vt:lpstr>
      <vt:lpstr>Slide 16</vt:lpstr>
      <vt:lpstr>Status Report on Blended Funding (phase 2)</vt:lpstr>
      <vt:lpstr>Market Access for smallholder Producers </vt:lpstr>
      <vt:lpstr>Initiatives to unlock Market Access for smallholder Producers (2) </vt:lpstr>
      <vt:lpstr>Market Access for smallholder Producers (2) </vt:lpstr>
      <vt:lpstr>Access to EU markets by black and BBBEE compliant companies</vt:lpstr>
      <vt:lpstr>Access to imports by black and BBBEE compliant companies (WTO Agreements)</vt:lpstr>
      <vt:lpstr>Access to  chicken imports by black and BBBEE compliant companies (AGOA)</vt:lpstr>
      <vt:lpstr>Access to local markets by smallholder producers facilitated by DAFF and PDAs in 2017/18 </vt:lpstr>
      <vt:lpstr>Acronyms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Framework for the Commercialisation of Black Producers</dc:title>
  <dc:creator>ElderM</dc:creator>
  <cp:lastModifiedBy>PUMZA</cp:lastModifiedBy>
  <cp:revision>12</cp:revision>
  <dcterms:created xsi:type="dcterms:W3CDTF">2018-10-29T11:05:49Z</dcterms:created>
  <dcterms:modified xsi:type="dcterms:W3CDTF">2018-11-01T09:55:06Z</dcterms:modified>
</cp:coreProperties>
</file>