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32"/>
  </p:notesMasterIdLst>
  <p:handoutMasterIdLst>
    <p:handoutMasterId r:id="rId33"/>
  </p:handoutMasterIdLst>
  <p:sldIdLst>
    <p:sldId id="328" r:id="rId3"/>
    <p:sldId id="592" r:id="rId4"/>
    <p:sldId id="559" r:id="rId5"/>
    <p:sldId id="551" r:id="rId6"/>
    <p:sldId id="557" r:id="rId7"/>
    <p:sldId id="593" r:id="rId8"/>
    <p:sldId id="560" r:id="rId9"/>
    <p:sldId id="561" r:id="rId10"/>
    <p:sldId id="590" r:id="rId11"/>
    <p:sldId id="563" r:id="rId12"/>
    <p:sldId id="564" r:id="rId13"/>
    <p:sldId id="565" r:id="rId14"/>
    <p:sldId id="567" r:id="rId15"/>
    <p:sldId id="568" r:id="rId16"/>
    <p:sldId id="569" r:id="rId17"/>
    <p:sldId id="598" r:id="rId18"/>
    <p:sldId id="588" r:id="rId19"/>
    <p:sldId id="595" r:id="rId20"/>
    <p:sldId id="589" r:id="rId21"/>
    <p:sldId id="586" r:id="rId22"/>
    <p:sldId id="572" r:id="rId23"/>
    <p:sldId id="582" r:id="rId24"/>
    <p:sldId id="594" r:id="rId25"/>
    <p:sldId id="583" r:id="rId26"/>
    <p:sldId id="584" r:id="rId27"/>
    <p:sldId id="599" r:id="rId28"/>
    <p:sldId id="549" r:id="rId29"/>
    <p:sldId id="587" r:id="rId30"/>
    <p:sldId id="597" r:id="rId31"/>
  </p:sldIdLst>
  <p:sldSz cx="12192000"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40" userDrawn="1">
          <p15:clr>
            <a:srgbClr val="A4A3A4"/>
          </p15:clr>
        </p15:guide>
        <p15:guide id="4"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ti Chadha" initials="AC" lastIdx="14" clrIdx="0">
    <p:extLst>
      <p:ext uri="{19B8F6BF-5375-455C-9EA6-DF929625EA0E}">
        <p15:presenceInfo xmlns:p15="http://schemas.microsoft.com/office/powerpoint/2012/main" userId="S-1-5-21-1895534993-188013055-2529510228-27121" providerId="AD"/>
      </p:ext>
    </p:extLst>
  </p:cmAuthor>
  <p:cmAuthor id="2" name="Mayank Nagpal" initials="MN" lastIdx="52" clrIdx="1">
    <p:extLst>
      <p:ext uri="{19B8F6BF-5375-455C-9EA6-DF929625EA0E}">
        <p15:presenceInfo xmlns:p15="http://schemas.microsoft.com/office/powerpoint/2012/main" userId="dd7b069f2be43051" providerId="Windows Live"/>
      </p:ext>
    </p:extLst>
  </p:cmAuthor>
  <p:cmAuthor id="3" name="Integreon" initials="I" lastIdx="7" clrIdx="2">
    <p:extLst>
      <p:ext uri="{19B8F6BF-5375-455C-9EA6-DF929625EA0E}">
        <p15:presenceInfo xmlns:p15="http://schemas.microsoft.com/office/powerpoint/2012/main" userId="Integreon" providerId="None"/>
      </p:ext>
    </p:extLst>
  </p:cmAuthor>
  <p:cmAuthor id="4" name="Grail Research" initials="AM" lastIdx="1" clrIdx="3">
    <p:extLst>
      <p:ext uri="{19B8F6BF-5375-455C-9EA6-DF929625EA0E}">
        <p15:presenceInfo xmlns:p15="http://schemas.microsoft.com/office/powerpoint/2012/main" userId="Grail Research" providerId="None"/>
      </p:ext>
    </p:extLst>
  </p:cmAuthor>
  <p:cmAuthor id="5" name="Yahya Asari" initials="YA" lastIdx="1" clrIdx="4">
    <p:extLst>
      <p:ext uri="{19B8F6BF-5375-455C-9EA6-DF929625EA0E}">
        <p15:presenceInfo xmlns:p15="http://schemas.microsoft.com/office/powerpoint/2012/main" userId="S-1-5-21-1895534993-188013055-2529510228-50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00"/>
    <a:srgbClr val="D40D16"/>
    <a:srgbClr val="7ECE5E"/>
    <a:srgbClr val="FFDC99"/>
    <a:srgbClr val="BC585D"/>
    <a:srgbClr val="3E7B25"/>
    <a:srgbClr val="FFE5B4"/>
    <a:srgbClr val="F55E65"/>
    <a:srgbClr val="FFCA6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44" autoAdjust="0"/>
    <p:restoredTop sz="94280" autoAdjust="0"/>
  </p:normalViewPr>
  <p:slideViewPr>
    <p:cSldViewPr snapToGrid="0">
      <p:cViewPr varScale="1">
        <p:scale>
          <a:sx n="73" d="100"/>
          <a:sy n="73" d="100"/>
        </p:scale>
        <p:origin x="990" y="54"/>
      </p:cViewPr>
      <p:guideLst>
        <p:guide pos="3840"/>
        <p:guide orient="horz" pos="2160"/>
      </p:guideLst>
    </p:cSldViewPr>
  </p:slideViewPr>
  <p:notesTextViewPr>
    <p:cViewPr>
      <p:scale>
        <a:sx n="3" d="2"/>
        <a:sy n="3" d="2"/>
      </p:scale>
      <p:origin x="0" y="0"/>
    </p:cViewPr>
  </p:notesTextViewPr>
  <p:sorterViewPr>
    <p:cViewPr varScale="1">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88E49-C1DC-4C84-8716-6E9CF24B658B}" type="doc">
      <dgm:prSet loTypeId="urn:microsoft.com/office/officeart/2005/8/layout/hChevron3" loCatId="process" qsTypeId="urn:microsoft.com/office/officeart/2005/8/quickstyle/simple1" qsCatId="simple" csTypeId="urn:microsoft.com/office/officeart/2005/8/colors/accent3_2" csCatId="accent3" phldr="1"/>
      <dgm:spPr/>
    </dgm:pt>
    <dgm:pt modelId="{44F9602D-9AEA-48F8-87DC-E118872D458D}">
      <dgm:prSet phldrT="[Text]" custT="1"/>
      <dgm:spPr/>
      <dgm:t>
        <a:bodyPr/>
        <a:lstStyle/>
        <a:p>
          <a:r>
            <a:rPr lang="en-US" sz="2000" b="1" dirty="0"/>
            <a:t>Immediate</a:t>
          </a:r>
        </a:p>
      </dgm:t>
    </dgm:pt>
    <dgm:pt modelId="{C096A289-AEA5-4F4C-BCCD-851FB15DCE6E}" type="parTrans" cxnId="{37B7E911-E84E-442C-AA60-F0BCED53B1AC}">
      <dgm:prSet/>
      <dgm:spPr/>
      <dgm:t>
        <a:bodyPr/>
        <a:lstStyle/>
        <a:p>
          <a:endParaRPr lang="en-US" sz="2000" b="1"/>
        </a:p>
      </dgm:t>
    </dgm:pt>
    <dgm:pt modelId="{E8B2FCF4-0905-4BD1-8954-25DF757E4FEF}" type="sibTrans" cxnId="{37B7E911-E84E-442C-AA60-F0BCED53B1AC}">
      <dgm:prSet/>
      <dgm:spPr/>
      <dgm:t>
        <a:bodyPr/>
        <a:lstStyle/>
        <a:p>
          <a:endParaRPr lang="en-US" sz="2000" b="1"/>
        </a:p>
      </dgm:t>
    </dgm:pt>
    <dgm:pt modelId="{C9E3F562-9FB8-49E3-AC7E-6044F1D7FC44}">
      <dgm:prSet phldrT="[Text]" custT="1"/>
      <dgm:spPr/>
      <dgm:t>
        <a:bodyPr/>
        <a:lstStyle/>
        <a:p>
          <a:r>
            <a:rPr lang="en-US" sz="2000" b="1" dirty="0"/>
            <a:t>Short-term</a:t>
          </a:r>
        </a:p>
      </dgm:t>
    </dgm:pt>
    <dgm:pt modelId="{24946F33-F5F6-416D-8ABF-D2E9FC0766CB}" type="parTrans" cxnId="{B032DF6C-8486-40F4-BD95-8CFDE3A934AF}">
      <dgm:prSet/>
      <dgm:spPr/>
      <dgm:t>
        <a:bodyPr/>
        <a:lstStyle/>
        <a:p>
          <a:endParaRPr lang="en-US" sz="2000" b="1"/>
        </a:p>
      </dgm:t>
    </dgm:pt>
    <dgm:pt modelId="{E790C0CE-8E27-4516-84D7-D4A51F01ACBB}" type="sibTrans" cxnId="{B032DF6C-8486-40F4-BD95-8CFDE3A934AF}">
      <dgm:prSet/>
      <dgm:spPr/>
      <dgm:t>
        <a:bodyPr/>
        <a:lstStyle/>
        <a:p>
          <a:endParaRPr lang="en-US" sz="2000" b="1"/>
        </a:p>
      </dgm:t>
    </dgm:pt>
    <dgm:pt modelId="{3A650748-2E7F-4716-95CC-9D404CA6C955}">
      <dgm:prSet phldrT="[Text]" custT="1"/>
      <dgm:spPr/>
      <dgm:t>
        <a:bodyPr/>
        <a:lstStyle/>
        <a:p>
          <a:r>
            <a:rPr lang="en-US" sz="2000" b="1" dirty="0"/>
            <a:t>Medium to Long-term</a:t>
          </a:r>
        </a:p>
      </dgm:t>
    </dgm:pt>
    <dgm:pt modelId="{1686BD92-9ECE-4DDC-8232-44B8A0C227CB}" type="parTrans" cxnId="{500C9F01-521A-4FFE-A364-49907F44E3F4}">
      <dgm:prSet/>
      <dgm:spPr/>
      <dgm:t>
        <a:bodyPr/>
        <a:lstStyle/>
        <a:p>
          <a:endParaRPr lang="en-US" sz="2000" b="1"/>
        </a:p>
      </dgm:t>
    </dgm:pt>
    <dgm:pt modelId="{402D7E64-7213-4BCB-AA93-C6E6643D9AD0}" type="sibTrans" cxnId="{500C9F01-521A-4FFE-A364-49907F44E3F4}">
      <dgm:prSet/>
      <dgm:spPr/>
      <dgm:t>
        <a:bodyPr/>
        <a:lstStyle/>
        <a:p>
          <a:endParaRPr lang="en-US" sz="2000" b="1"/>
        </a:p>
      </dgm:t>
    </dgm:pt>
    <dgm:pt modelId="{AD34744A-66B8-49F5-9FFF-CE1C95433536}" type="pres">
      <dgm:prSet presAssocID="{20F88E49-C1DC-4C84-8716-6E9CF24B658B}" presName="Name0" presStyleCnt="0">
        <dgm:presLayoutVars>
          <dgm:dir/>
          <dgm:resizeHandles val="exact"/>
        </dgm:presLayoutVars>
      </dgm:prSet>
      <dgm:spPr/>
    </dgm:pt>
    <dgm:pt modelId="{DA0BEC77-E1AC-4A3E-B0BB-FED695482425}" type="pres">
      <dgm:prSet presAssocID="{44F9602D-9AEA-48F8-87DC-E118872D458D}" presName="parTxOnly" presStyleLbl="node1" presStyleIdx="0" presStyleCnt="3">
        <dgm:presLayoutVars>
          <dgm:bulletEnabled val="1"/>
        </dgm:presLayoutVars>
      </dgm:prSet>
      <dgm:spPr/>
      <dgm:t>
        <a:bodyPr/>
        <a:lstStyle/>
        <a:p>
          <a:endParaRPr lang="en-US"/>
        </a:p>
      </dgm:t>
    </dgm:pt>
    <dgm:pt modelId="{CF34653E-5E02-46FC-8676-E3328BA5CC64}" type="pres">
      <dgm:prSet presAssocID="{E8B2FCF4-0905-4BD1-8954-25DF757E4FEF}" presName="parSpace" presStyleCnt="0"/>
      <dgm:spPr/>
    </dgm:pt>
    <dgm:pt modelId="{572BE849-732C-414F-948A-47BDE7B3DC35}" type="pres">
      <dgm:prSet presAssocID="{C9E3F562-9FB8-49E3-AC7E-6044F1D7FC44}" presName="parTxOnly" presStyleLbl="node1" presStyleIdx="1" presStyleCnt="3">
        <dgm:presLayoutVars>
          <dgm:bulletEnabled val="1"/>
        </dgm:presLayoutVars>
      </dgm:prSet>
      <dgm:spPr/>
      <dgm:t>
        <a:bodyPr/>
        <a:lstStyle/>
        <a:p>
          <a:endParaRPr lang="en-US"/>
        </a:p>
      </dgm:t>
    </dgm:pt>
    <dgm:pt modelId="{0CF9FCB9-B899-44EF-821A-BB8E1C30D040}" type="pres">
      <dgm:prSet presAssocID="{E790C0CE-8E27-4516-84D7-D4A51F01ACBB}" presName="parSpace" presStyleCnt="0"/>
      <dgm:spPr/>
    </dgm:pt>
    <dgm:pt modelId="{FAB4F8C2-D6B0-46EC-B6A1-D5ED43076FBB}" type="pres">
      <dgm:prSet presAssocID="{3A650748-2E7F-4716-95CC-9D404CA6C955}" presName="parTxOnly" presStyleLbl="node1" presStyleIdx="2" presStyleCnt="3">
        <dgm:presLayoutVars>
          <dgm:bulletEnabled val="1"/>
        </dgm:presLayoutVars>
      </dgm:prSet>
      <dgm:spPr/>
      <dgm:t>
        <a:bodyPr/>
        <a:lstStyle/>
        <a:p>
          <a:endParaRPr lang="en-US"/>
        </a:p>
      </dgm:t>
    </dgm:pt>
  </dgm:ptLst>
  <dgm:cxnLst>
    <dgm:cxn modelId="{37B7E911-E84E-442C-AA60-F0BCED53B1AC}" srcId="{20F88E49-C1DC-4C84-8716-6E9CF24B658B}" destId="{44F9602D-9AEA-48F8-87DC-E118872D458D}" srcOrd="0" destOrd="0" parTransId="{C096A289-AEA5-4F4C-BCCD-851FB15DCE6E}" sibTransId="{E8B2FCF4-0905-4BD1-8954-25DF757E4FEF}"/>
    <dgm:cxn modelId="{500C9F01-521A-4FFE-A364-49907F44E3F4}" srcId="{20F88E49-C1DC-4C84-8716-6E9CF24B658B}" destId="{3A650748-2E7F-4716-95CC-9D404CA6C955}" srcOrd="2" destOrd="0" parTransId="{1686BD92-9ECE-4DDC-8232-44B8A0C227CB}" sibTransId="{402D7E64-7213-4BCB-AA93-C6E6643D9AD0}"/>
    <dgm:cxn modelId="{66AE85CF-43BB-4369-92DE-805D2654FCAC}" type="presOf" srcId="{44F9602D-9AEA-48F8-87DC-E118872D458D}" destId="{DA0BEC77-E1AC-4A3E-B0BB-FED695482425}" srcOrd="0" destOrd="0" presId="urn:microsoft.com/office/officeart/2005/8/layout/hChevron3"/>
    <dgm:cxn modelId="{4BCD824E-CCB9-4883-8646-167EC1B13DF9}" type="presOf" srcId="{3A650748-2E7F-4716-95CC-9D404CA6C955}" destId="{FAB4F8C2-D6B0-46EC-B6A1-D5ED43076FBB}" srcOrd="0" destOrd="0" presId="urn:microsoft.com/office/officeart/2005/8/layout/hChevron3"/>
    <dgm:cxn modelId="{B032DF6C-8486-40F4-BD95-8CFDE3A934AF}" srcId="{20F88E49-C1DC-4C84-8716-6E9CF24B658B}" destId="{C9E3F562-9FB8-49E3-AC7E-6044F1D7FC44}" srcOrd="1" destOrd="0" parTransId="{24946F33-F5F6-416D-8ABF-D2E9FC0766CB}" sibTransId="{E790C0CE-8E27-4516-84D7-D4A51F01ACBB}"/>
    <dgm:cxn modelId="{28D09568-0801-4D6E-B806-9533DFBECD0E}" type="presOf" srcId="{C9E3F562-9FB8-49E3-AC7E-6044F1D7FC44}" destId="{572BE849-732C-414F-948A-47BDE7B3DC35}" srcOrd="0" destOrd="0" presId="urn:microsoft.com/office/officeart/2005/8/layout/hChevron3"/>
    <dgm:cxn modelId="{967C7A13-692A-4ED0-8661-273316205376}" type="presOf" srcId="{20F88E49-C1DC-4C84-8716-6E9CF24B658B}" destId="{AD34744A-66B8-49F5-9FFF-CE1C95433536}" srcOrd="0" destOrd="0" presId="urn:microsoft.com/office/officeart/2005/8/layout/hChevron3"/>
    <dgm:cxn modelId="{27748697-FE33-476E-ADFD-16A0F3524123}" type="presParOf" srcId="{AD34744A-66B8-49F5-9FFF-CE1C95433536}" destId="{DA0BEC77-E1AC-4A3E-B0BB-FED695482425}" srcOrd="0" destOrd="0" presId="urn:microsoft.com/office/officeart/2005/8/layout/hChevron3"/>
    <dgm:cxn modelId="{8B2E3689-E817-4073-90BA-9E027F8F8BA3}" type="presParOf" srcId="{AD34744A-66B8-49F5-9FFF-CE1C95433536}" destId="{CF34653E-5E02-46FC-8676-E3328BA5CC64}" srcOrd="1" destOrd="0" presId="urn:microsoft.com/office/officeart/2005/8/layout/hChevron3"/>
    <dgm:cxn modelId="{4E3A2DFA-E074-4B5B-92F5-D3C60AFFD71C}" type="presParOf" srcId="{AD34744A-66B8-49F5-9FFF-CE1C95433536}" destId="{572BE849-732C-414F-948A-47BDE7B3DC35}" srcOrd="2" destOrd="0" presId="urn:microsoft.com/office/officeart/2005/8/layout/hChevron3"/>
    <dgm:cxn modelId="{780CEC46-42F5-463D-A8DF-9F1B3CC350A1}" type="presParOf" srcId="{AD34744A-66B8-49F5-9FFF-CE1C95433536}" destId="{0CF9FCB9-B899-44EF-821A-BB8E1C30D040}" srcOrd="3" destOrd="0" presId="urn:microsoft.com/office/officeart/2005/8/layout/hChevron3"/>
    <dgm:cxn modelId="{5EF0787E-10E2-4468-B687-006E4DDC368B}" type="presParOf" srcId="{AD34744A-66B8-49F5-9FFF-CE1C95433536}" destId="{FAB4F8C2-D6B0-46EC-B6A1-D5ED43076FBB}"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BEC77-E1AC-4A3E-B0BB-FED695482425}">
      <dsp:nvSpPr>
        <dsp:cNvPr id="0" name=""/>
        <dsp:cNvSpPr/>
      </dsp:nvSpPr>
      <dsp:spPr>
        <a:xfrm>
          <a:off x="4911" y="0"/>
          <a:ext cx="4294683" cy="71599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b="1" kern="1200" dirty="0"/>
            <a:t>Immediate</a:t>
          </a:r>
        </a:p>
      </dsp:txBody>
      <dsp:txXfrm>
        <a:off x="4911" y="0"/>
        <a:ext cx="4115685" cy="715992"/>
      </dsp:txXfrm>
    </dsp:sp>
    <dsp:sp modelId="{572BE849-732C-414F-948A-47BDE7B3DC35}">
      <dsp:nvSpPr>
        <dsp:cNvPr id="0" name=""/>
        <dsp:cNvSpPr/>
      </dsp:nvSpPr>
      <dsp:spPr>
        <a:xfrm>
          <a:off x="3440658" y="0"/>
          <a:ext cx="4294683" cy="71599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a:t>Short-term</a:t>
          </a:r>
        </a:p>
      </dsp:txBody>
      <dsp:txXfrm>
        <a:off x="3798654" y="0"/>
        <a:ext cx="3578691" cy="715992"/>
      </dsp:txXfrm>
    </dsp:sp>
    <dsp:sp modelId="{FAB4F8C2-D6B0-46EC-B6A1-D5ED43076FBB}">
      <dsp:nvSpPr>
        <dsp:cNvPr id="0" name=""/>
        <dsp:cNvSpPr/>
      </dsp:nvSpPr>
      <dsp:spPr>
        <a:xfrm>
          <a:off x="6876405" y="0"/>
          <a:ext cx="4294683" cy="71599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b="1" kern="1200" dirty="0"/>
            <a:t>Medium to Long-term</a:t>
          </a:r>
        </a:p>
      </dsp:txBody>
      <dsp:txXfrm>
        <a:off x="7234401" y="0"/>
        <a:ext cx="3578691" cy="7159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3F7DAD-E3B2-4F60-8A54-CEC16A843AFF}"/>
              </a:ext>
            </a:extLst>
          </p:cNvPr>
          <p:cNvSpPr>
            <a:spLocks noGrp="1"/>
          </p:cNvSpPr>
          <p:nvPr>
            <p:ph type="hdr" sz="quarter"/>
          </p:nvPr>
        </p:nvSpPr>
        <p:spPr>
          <a:xfrm>
            <a:off x="0" y="0"/>
            <a:ext cx="3037841" cy="466434"/>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8E338DA3-79C3-41A8-8956-E53AED799F30}"/>
              </a:ext>
            </a:extLst>
          </p:cNvPr>
          <p:cNvSpPr>
            <a:spLocks noGrp="1"/>
          </p:cNvSpPr>
          <p:nvPr>
            <p:ph type="dt" sz="quarter" idx="1"/>
          </p:nvPr>
        </p:nvSpPr>
        <p:spPr>
          <a:xfrm>
            <a:off x="3970937" y="0"/>
            <a:ext cx="3037841" cy="466434"/>
          </a:xfrm>
          <a:prstGeom prst="rect">
            <a:avLst/>
          </a:prstGeom>
        </p:spPr>
        <p:txBody>
          <a:bodyPr vert="horz" lIns="91440" tIns="45720" rIns="91440" bIns="45720" rtlCol="0"/>
          <a:lstStyle>
            <a:lvl1pPr algn="r">
              <a:defRPr sz="1200"/>
            </a:lvl1pPr>
          </a:lstStyle>
          <a:p>
            <a:fld id="{BF718760-B2B7-45C4-AD73-4E96F4DD5E6D}" type="datetimeFigureOut">
              <a:rPr lang="en-ZA" smtClean="0"/>
              <a:t>2018/10/24</a:t>
            </a:fld>
            <a:endParaRPr lang="en-ZA"/>
          </a:p>
        </p:txBody>
      </p:sp>
      <p:sp>
        <p:nvSpPr>
          <p:cNvPr id="4" name="Footer Placeholder 3">
            <a:extLst>
              <a:ext uri="{FF2B5EF4-FFF2-40B4-BE49-F238E27FC236}">
                <a16:creationId xmlns:a16="http://schemas.microsoft.com/office/drawing/2014/main" id="{1BFCAF53-EA94-4176-9931-BE68298C2898}"/>
              </a:ext>
            </a:extLst>
          </p:cNvPr>
          <p:cNvSpPr>
            <a:spLocks noGrp="1"/>
          </p:cNvSpPr>
          <p:nvPr>
            <p:ph type="ftr" sz="quarter" idx="2"/>
          </p:nvPr>
        </p:nvSpPr>
        <p:spPr>
          <a:xfrm>
            <a:off x="0" y="8829967"/>
            <a:ext cx="3037841" cy="46643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64E8B175-A714-4EC5-8289-923DE4A80CD4}"/>
              </a:ext>
            </a:extLst>
          </p:cNvPr>
          <p:cNvSpPr>
            <a:spLocks noGrp="1"/>
          </p:cNvSpPr>
          <p:nvPr>
            <p:ph type="sldNum" sz="quarter" idx="3"/>
          </p:nvPr>
        </p:nvSpPr>
        <p:spPr>
          <a:xfrm>
            <a:off x="3970937" y="8829967"/>
            <a:ext cx="3037841" cy="466433"/>
          </a:xfrm>
          <a:prstGeom prst="rect">
            <a:avLst/>
          </a:prstGeom>
        </p:spPr>
        <p:txBody>
          <a:bodyPr vert="horz" lIns="91440" tIns="45720" rIns="91440" bIns="45720" rtlCol="0" anchor="b"/>
          <a:lstStyle>
            <a:lvl1pPr algn="r">
              <a:defRPr sz="1200"/>
            </a:lvl1pPr>
          </a:lstStyle>
          <a:p>
            <a:fld id="{7EB730D4-0D1E-4740-B874-90FC9D53E67B}" type="slidenum">
              <a:rPr lang="en-ZA" smtClean="0"/>
              <a:t>‹#›</a:t>
            </a:fld>
            <a:endParaRPr lang="en-ZA"/>
          </a:p>
        </p:txBody>
      </p:sp>
    </p:spTree>
    <p:extLst>
      <p:ext uri="{BB962C8B-B14F-4D97-AF65-F5344CB8AC3E}">
        <p14:creationId xmlns:p14="http://schemas.microsoft.com/office/powerpoint/2010/main" val="3791962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4"/>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970937" y="0"/>
            <a:ext cx="3037841" cy="466434"/>
          </a:xfrm>
          <a:prstGeom prst="rect">
            <a:avLst/>
          </a:prstGeom>
        </p:spPr>
        <p:txBody>
          <a:bodyPr vert="horz" lIns="91440" tIns="45720" rIns="91440" bIns="45720" rtlCol="0"/>
          <a:lstStyle>
            <a:lvl1pPr algn="r">
              <a:defRPr sz="1200"/>
            </a:lvl1pPr>
          </a:lstStyle>
          <a:p>
            <a:fld id="{00C92596-5044-49E0-B768-93660211EAE9}" type="datetimeFigureOut">
              <a:rPr lang="en-ZA" smtClean="0"/>
              <a:t>2018/10/24</a:t>
            </a:fld>
            <a:endParaRPr lang="en-ZA"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3"/>
            <a:ext cx="5608320" cy="3660457"/>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829967"/>
            <a:ext cx="3037841" cy="466433"/>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970937" y="8829967"/>
            <a:ext cx="3037841" cy="466433"/>
          </a:xfrm>
          <a:prstGeom prst="rect">
            <a:avLst/>
          </a:prstGeom>
        </p:spPr>
        <p:txBody>
          <a:bodyPr vert="horz" lIns="91440" tIns="45720" rIns="91440" bIns="45720" rtlCol="0" anchor="b"/>
          <a:lstStyle>
            <a:lvl1pPr algn="r">
              <a:defRPr sz="1200"/>
            </a:lvl1pPr>
          </a:lstStyle>
          <a:p>
            <a:fld id="{84E342BD-1ED3-40DC-9D79-C049F01ACCCE}" type="slidenum">
              <a:rPr lang="en-ZA" smtClean="0"/>
              <a:t>‹#›</a:t>
            </a:fld>
            <a:endParaRPr lang="en-ZA" dirty="0"/>
          </a:p>
        </p:txBody>
      </p:sp>
    </p:spTree>
    <p:extLst>
      <p:ext uri="{BB962C8B-B14F-4D97-AF65-F5344CB8AC3E}">
        <p14:creationId xmlns:p14="http://schemas.microsoft.com/office/powerpoint/2010/main" val="218607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4E342BD-1ED3-40DC-9D79-C049F01ACCCE}" type="slidenum">
              <a:rPr lang="en-ZA" smtClean="0"/>
              <a:t>1</a:t>
            </a:fld>
            <a:endParaRPr lang="en-ZA" dirty="0"/>
          </a:p>
        </p:txBody>
      </p:sp>
    </p:spTree>
    <p:extLst>
      <p:ext uri="{BB962C8B-B14F-4D97-AF65-F5344CB8AC3E}">
        <p14:creationId xmlns:p14="http://schemas.microsoft.com/office/powerpoint/2010/main" val="393072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61920" indent="-292797">
              <a:spcBef>
                <a:spcPct val="30000"/>
              </a:spcBef>
              <a:defRPr sz="1200">
                <a:solidFill>
                  <a:schemeClr val="tx1"/>
                </a:solidFill>
                <a:latin typeface="Arial" panose="020B0604020202020204" pitchFamily="34" charset="0"/>
                <a:ea typeface="ヒラギノ角ゴ Pro W3" charset="-128"/>
              </a:defRPr>
            </a:lvl2pPr>
            <a:lvl3pPr marL="1174423" indent="-234562">
              <a:spcBef>
                <a:spcPct val="30000"/>
              </a:spcBef>
              <a:defRPr sz="1200">
                <a:solidFill>
                  <a:schemeClr val="tx1"/>
                </a:solidFill>
                <a:latin typeface="Arial" panose="020B0604020202020204" pitchFamily="34" charset="0"/>
                <a:ea typeface="ヒラギノ角ゴ Pro W3" charset="-128"/>
              </a:defRPr>
            </a:lvl3pPr>
            <a:lvl4pPr marL="1643545" indent="-234562">
              <a:spcBef>
                <a:spcPct val="30000"/>
              </a:spcBef>
              <a:defRPr sz="1200">
                <a:solidFill>
                  <a:schemeClr val="tx1"/>
                </a:solidFill>
                <a:latin typeface="Arial" panose="020B0604020202020204" pitchFamily="34" charset="0"/>
                <a:ea typeface="ヒラギノ角ゴ Pro W3" charset="-128"/>
              </a:defRPr>
            </a:lvl4pPr>
            <a:lvl5pPr marL="2112667" indent="-234562">
              <a:spcBef>
                <a:spcPct val="30000"/>
              </a:spcBef>
              <a:defRPr sz="1200">
                <a:solidFill>
                  <a:schemeClr val="tx1"/>
                </a:solidFill>
                <a:latin typeface="Arial" panose="020B0604020202020204" pitchFamily="34" charset="0"/>
                <a:ea typeface="ヒラギノ角ゴ Pro W3" charset="-128"/>
              </a:defRPr>
            </a:lvl5pPr>
            <a:lvl6pPr marL="2578554" indent="-234562"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3044441" indent="-234562"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510328" indent="-234562"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76214" indent="-234562"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0D36BAD7-D6AA-42DA-A875-6A69F76EBE7C}" type="slidenum">
              <a:rPr lang="en-US" altLang="en-US" smtClean="0">
                <a:solidFill>
                  <a:srgbClr val="000000"/>
                </a:solidFill>
                <a:cs typeface="Arial" panose="020B0604020202020204" pitchFamily="34" charset="0"/>
              </a:rPr>
              <a:pPr>
                <a:spcBef>
                  <a:spcPct val="0"/>
                </a:spcBef>
              </a:pPr>
              <a:t>13</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780209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D36BAD7-D6AA-42DA-A875-6A69F76EBE7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Arial" panose="020B0604020202020204" pitchFamily="34" charset="0"/>
            </a:endParaRPr>
          </a:p>
        </p:txBody>
      </p:sp>
    </p:spTree>
    <p:extLst>
      <p:ext uri="{BB962C8B-B14F-4D97-AF65-F5344CB8AC3E}">
        <p14:creationId xmlns:p14="http://schemas.microsoft.com/office/powerpoint/2010/main" val="10008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D36BAD7-D6AA-42DA-A875-6A69F76EBE7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charset="-128"/>
              <a:cs typeface="Arial" panose="020B0604020202020204" pitchFamily="34" charset="0"/>
            </a:endParaRPr>
          </a:p>
        </p:txBody>
      </p:sp>
    </p:spTree>
    <p:extLst>
      <p:ext uri="{BB962C8B-B14F-4D97-AF65-F5344CB8AC3E}">
        <p14:creationId xmlns:p14="http://schemas.microsoft.com/office/powerpoint/2010/main" val="319017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0D36BAD7-D6AA-42DA-A875-6A69F76EBE7C}" type="slidenum">
              <a:rPr lang="en-US" altLang="en-US" smtClean="0">
                <a:solidFill>
                  <a:srgbClr val="000000"/>
                </a:solidFill>
                <a:cs typeface="Arial" panose="020B0604020202020204" pitchFamily="34" charset="0"/>
              </a:rPr>
              <a:pPr>
                <a:spcBef>
                  <a:spcPct val="0"/>
                </a:spcBef>
              </a:pPr>
              <a:t>20</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264654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4E342BD-1ED3-40DC-9D79-C049F01ACCCE}" type="slidenum">
              <a:rPr lang="en-ZA" smtClean="0"/>
              <a:t>29</a:t>
            </a:fld>
            <a:endParaRPr lang="en-ZA" dirty="0"/>
          </a:p>
        </p:txBody>
      </p:sp>
    </p:spTree>
    <p:extLst>
      <p:ext uri="{BB962C8B-B14F-4D97-AF65-F5344CB8AC3E}">
        <p14:creationId xmlns:p14="http://schemas.microsoft.com/office/powerpoint/2010/main" val="12784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4E342BD-1ED3-40DC-9D79-C049F01ACCCE}" type="slidenum">
              <a:rPr lang="en-ZA" smtClean="0"/>
              <a:t>2</a:t>
            </a:fld>
            <a:endParaRPr lang="en-ZA" dirty="0"/>
          </a:p>
        </p:txBody>
      </p:sp>
    </p:spTree>
    <p:extLst>
      <p:ext uri="{BB962C8B-B14F-4D97-AF65-F5344CB8AC3E}">
        <p14:creationId xmlns:p14="http://schemas.microsoft.com/office/powerpoint/2010/main" val="418874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49CEC1E-F12F-4161-B5AB-6EF4DB248D7E}" type="slidenum">
              <a:rPr lang="en-ZA" smtClean="0"/>
              <a:pPr>
                <a:defRPr/>
              </a:pPr>
              <a:t>5</a:t>
            </a:fld>
            <a:endParaRPr lang="en-ZA" dirty="0"/>
          </a:p>
        </p:txBody>
      </p:sp>
    </p:spTree>
    <p:extLst>
      <p:ext uri="{BB962C8B-B14F-4D97-AF65-F5344CB8AC3E}">
        <p14:creationId xmlns:p14="http://schemas.microsoft.com/office/powerpoint/2010/main" val="57635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0D36BAD7-D6AA-42DA-A875-6A69F76EBE7C}" type="slidenum">
              <a:rPr lang="en-US" altLang="en-US" smtClean="0">
                <a:solidFill>
                  <a:srgbClr val="000000"/>
                </a:solidFill>
                <a:cs typeface="Arial" panose="020B0604020202020204" pitchFamily="34" charset="0"/>
              </a:rPr>
              <a:pPr>
                <a:spcBef>
                  <a:spcPct val="0"/>
                </a:spcBef>
              </a:pPr>
              <a:t>7</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7233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0D36BAD7-D6AA-42DA-A875-6A69F76EBE7C}" type="slidenum">
              <a:rPr lang="en-US" altLang="en-US" smtClean="0">
                <a:solidFill>
                  <a:srgbClr val="000000"/>
                </a:solidFill>
                <a:cs typeface="Arial" panose="020B0604020202020204" pitchFamily="34" charset="0"/>
              </a:rPr>
              <a:pPr>
                <a:spcBef>
                  <a:spcPct val="0"/>
                </a:spcBef>
              </a:pPr>
              <a:t>8</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14699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0D36BAD7-D6AA-42DA-A875-6A69F76EBE7C}" type="slidenum">
              <a:rPr lang="en-US" altLang="en-US" smtClean="0">
                <a:solidFill>
                  <a:srgbClr val="000000"/>
                </a:solidFill>
                <a:cs typeface="Arial" panose="020B0604020202020204" pitchFamily="34" charset="0"/>
              </a:rPr>
              <a:pPr>
                <a:spcBef>
                  <a:spcPct val="0"/>
                </a:spcBef>
              </a:pPr>
              <a:t>9</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33117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0D36BAD7-D6AA-42DA-A875-6A69F76EBE7C}" type="slidenum">
              <a:rPr lang="en-US" altLang="en-US" smtClean="0">
                <a:solidFill>
                  <a:srgbClr val="000000"/>
                </a:solidFill>
                <a:cs typeface="Arial" panose="020B0604020202020204" pitchFamily="34" charset="0"/>
              </a:rPr>
              <a:pPr>
                <a:spcBef>
                  <a:spcPct val="0"/>
                </a:spcBef>
              </a:pPr>
              <a:t>10</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24969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0D36BAD7-D6AA-42DA-A875-6A69F76EBE7C}" type="slidenum">
              <a:rPr lang="en-US" altLang="en-US" smtClean="0">
                <a:solidFill>
                  <a:srgbClr val="000000"/>
                </a:solidFill>
                <a:cs typeface="Arial" panose="020B0604020202020204" pitchFamily="34" charset="0"/>
              </a:rPr>
              <a:pPr>
                <a:spcBef>
                  <a:spcPct val="0"/>
                </a:spcBef>
              </a:pPr>
              <a:t>11</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45158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latin typeface="Arial" panose="020B0604020202020204" pitchFamily="34" charset="0"/>
              <a:ea typeface="ヒラギノ角ゴ Pro W3"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ヒラギノ角ゴ Pro W3" charset="-128"/>
              </a:defRPr>
            </a:lvl1pPr>
            <a:lvl2pPr marL="747713" indent="-287338">
              <a:spcBef>
                <a:spcPct val="30000"/>
              </a:spcBef>
              <a:defRPr sz="1200">
                <a:solidFill>
                  <a:schemeClr val="tx1"/>
                </a:solidFill>
                <a:latin typeface="Arial" panose="020B0604020202020204" pitchFamily="34" charset="0"/>
                <a:ea typeface="ヒラギノ角ゴ Pro W3" charset="-128"/>
              </a:defRPr>
            </a:lvl2pPr>
            <a:lvl3pPr marL="1152525" indent="-230188">
              <a:spcBef>
                <a:spcPct val="30000"/>
              </a:spcBef>
              <a:defRPr sz="1200">
                <a:solidFill>
                  <a:schemeClr val="tx1"/>
                </a:solidFill>
                <a:latin typeface="Arial" panose="020B0604020202020204" pitchFamily="34" charset="0"/>
                <a:ea typeface="ヒラギノ角ゴ Pro W3" charset="-128"/>
              </a:defRPr>
            </a:lvl3pPr>
            <a:lvl4pPr marL="1612900" indent="-230188">
              <a:spcBef>
                <a:spcPct val="30000"/>
              </a:spcBef>
              <a:defRPr sz="1200">
                <a:solidFill>
                  <a:schemeClr val="tx1"/>
                </a:solidFill>
                <a:latin typeface="Arial" panose="020B0604020202020204" pitchFamily="34" charset="0"/>
                <a:ea typeface="ヒラギノ角ゴ Pro W3" charset="-128"/>
              </a:defRPr>
            </a:lvl4pPr>
            <a:lvl5pPr marL="2073275" indent="-230188">
              <a:spcBef>
                <a:spcPct val="30000"/>
              </a:spcBef>
              <a:defRPr sz="1200">
                <a:solidFill>
                  <a:schemeClr val="tx1"/>
                </a:solidFill>
                <a:latin typeface="Arial" panose="020B0604020202020204" pitchFamily="34" charset="0"/>
                <a:ea typeface="ヒラギノ角ゴ Pro W3" charset="-128"/>
              </a:defRPr>
            </a:lvl5pPr>
            <a:lvl6pPr marL="25304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876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448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902075" indent="-230188"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0D36BAD7-D6AA-42DA-A875-6A69F76EBE7C}" type="slidenum">
              <a:rPr lang="en-US" altLang="en-US" smtClean="0">
                <a:solidFill>
                  <a:srgbClr val="000000"/>
                </a:solidFill>
                <a:cs typeface="Arial" panose="020B0604020202020204" pitchFamily="34" charset="0"/>
              </a:rPr>
              <a:pPr>
                <a:spcBef>
                  <a:spcPct val="0"/>
                </a:spcBef>
              </a:pPr>
              <a:t>12</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739508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47723" y="5229226"/>
            <a:ext cx="2304488" cy="13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
          <p:cNvSpPr>
            <a:spLocks noGrp="1" noChangeArrowheads="1"/>
          </p:cNvSpPr>
          <p:nvPr>
            <p:ph type="ctrTitle"/>
          </p:nvPr>
        </p:nvSpPr>
        <p:spPr>
          <a:xfrm>
            <a:off x="476211" y="1571612"/>
            <a:ext cx="11176000" cy="990600"/>
          </a:xfrm>
        </p:spPr>
        <p:txBody>
          <a:bodyPr/>
          <a:lstStyle>
            <a:lvl1pPr algn="r">
              <a:defRPr sz="3600"/>
            </a:lvl1pPr>
          </a:lstStyle>
          <a:p>
            <a:r>
              <a:rPr lang="en-ZA" dirty="0"/>
              <a:t>Click to edit Master title style</a:t>
            </a:r>
          </a:p>
        </p:txBody>
      </p:sp>
      <p:sp>
        <p:nvSpPr>
          <p:cNvPr id="4107" name="Rectangle 11"/>
          <p:cNvSpPr>
            <a:spLocks noGrp="1" noChangeArrowheads="1"/>
          </p:cNvSpPr>
          <p:nvPr>
            <p:ph type="subTitle" idx="1"/>
          </p:nvPr>
        </p:nvSpPr>
        <p:spPr>
          <a:xfrm>
            <a:off x="476211" y="2714620"/>
            <a:ext cx="11176000" cy="838200"/>
          </a:xfrm>
        </p:spPr>
        <p:txBody>
          <a:bodyPr lIns="0" tIns="0" rIns="0" bIns="0"/>
          <a:lstStyle>
            <a:lvl1pPr marL="0" indent="0" algn="r">
              <a:buFont typeface="Times" pitchFamily="-112" charset="0"/>
              <a:buNone/>
              <a:defRPr sz="2400"/>
            </a:lvl1pPr>
          </a:lstStyle>
          <a:p>
            <a:r>
              <a:rPr lang="en-ZA" dirty="0"/>
              <a:t>Click to edit Master subtitle style</a:t>
            </a:r>
          </a:p>
        </p:txBody>
      </p:sp>
    </p:spTree>
    <p:extLst>
      <p:ext uri="{BB962C8B-B14F-4D97-AF65-F5344CB8AC3E}">
        <p14:creationId xmlns:p14="http://schemas.microsoft.com/office/powerpoint/2010/main" val="357592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61A39B-1739-44A1-9A37-22832C3027D1}"/>
              </a:ext>
            </a:extLst>
          </p:cNvPr>
          <p:cNvGraphicFramePr>
            <a:graphicFrameLocks noChangeAspect="1"/>
          </p:cNvGraphicFramePr>
          <p:nvPr userDrawn="1">
            <p:custDataLst>
              <p:tags r:id="rId2"/>
            </p:custDataLst>
            <p:extLst>
              <p:ext uri="{D42A27DB-BD31-4B8C-83A1-F6EECF244321}">
                <p14:modId xmlns:p14="http://schemas.microsoft.com/office/powerpoint/2010/main" val="7200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3021" name="think-cell Slide" r:id="rId4" imgW="421" imgH="423" progId="TCLayout.ActiveDocument.1">
                  <p:embed/>
                </p:oleObj>
              </mc:Choice>
              <mc:Fallback>
                <p:oleObj name="think-cell Slide" r:id="rId4" imgW="421" imgH="42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ZA" dirty="0"/>
              <a:t>Click to edit Master title style</a:t>
            </a:r>
          </a:p>
        </p:txBody>
      </p:sp>
      <p:sp>
        <p:nvSpPr>
          <p:cNvPr id="4" name="Line 15">
            <a:extLst>
              <a:ext uri="{FF2B5EF4-FFF2-40B4-BE49-F238E27FC236}">
                <a16:creationId xmlns:a16="http://schemas.microsoft.com/office/drawing/2014/main" id="{34EECCFE-FC2A-41FC-8CB8-DF87B327A145}"/>
              </a:ext>
            </a:extLst>
          </p:cNvPr>
          <p:cNvSpPr>
            <a:spLocks noChangeShapeType="1"/>
          </p:cNvSpPr>
          <p:nvPr userDrawn="1"/>
        </p:nvSpPr>
        <p:spPr bwMode="auto">
          <a:xfrm>
            <a:off x="508000" y="7620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a:endParaRPr lang="en-ZA" sz="1800" dirty="0"/>
          </a:p>
        </p:txBody>
      </p:sp>
      <p:sp>
        <p:nvSpPr>
          <p:cNvPr id="9" name="Text Placeholder 7">
            <a:extLst>
              <a:ext uri="{FF2B5EF4-FFF2-40B4-BE49-F238E27FC236}">
                <a16:creationId xmlns:a16="http://schemas.microsoft.com/office/drawing/2014/main" id="{84D3CC5B-B4A0-4A62-8AC3-FC4AFB6C8C97}"/>
              </a:ext>
            </a:extLst>
          </p:cNvPr>
          <p:cNvSpPr>
            <a:spLocks noGrp="1"/>
          </p:cNvSpPr>
          <p:nvPr>
            <p:ph type="body" sz="quarter" idx="11"/>
          </p:nvPr>
        </p:nvSpPr>
        <p:spPr>
          <a:xfrm>
            <a:off x="508000" y="850488"/>
            <a:ext cx="11176000" cy="565357"/>
          </a:xfrm>
        </p:spPr>
        <p:txBody>
          <a:bodyPr/>
          <a:lstStyle>
            <a:lvl1pPr marL="0" indent="0">
              <a:buNone/>
              <a:defRPr sz="1600" i="1"/>
            </a:lvl1pPr>
          </a:lstStyle>
          <a:p>
            <a:pPr lvl="0"/>
            <a:r>
              <a:rPr lang="en-ZA" dirty="0"/>
              <a:t>Edit Master text styles</a:t>
            </a:r>
          </a:p>
        </p:txBody>
      </p:sp>
      <p:sp>
        <p:nvSpPr>
          <p:cNvPr id="11" name="Text Placeholder 10">
            <a:extLst>
              <a:ext uri="{FF2B5EF4-FFF2-40B4-BE49-F238E27FC236}">
                <a16:creationId xmlns:a16="http://schemas.microsoft.com/office/drawing/2014/main" id="{BA9CBA5D-C21C-4701-B5E6-9855F523ADC0}"/>
              </a:ext>
            </a:extLst>
          </p:cNvPr>
          <p:cNvSpPr>
            <a:spLocks noGrp="1"/>
          </p:cNvSpPr>
          <p:nvPr>
            <p:ph type="body" sz="quarter" idx="12" hasCustomPrompt="1"/>
          </p:nvPr>
        </p:nvSpPr>
        <p:spPr>
          <a:xfrm>
            <a:off x="508000" y="6404022"/>
            <a:ext cx="11176000" cy="363176"/>
          </a:xfrm>
        </p:spPr>
        <p:txBody>
          <a:bodyPr wrap="square" anchor="b">
            <a:spAutoFit/>
          </a:bodyPr>
          <a:lstStyle>
            <a:lvl1pPr marL="0" indent="0">
              <a:buNone/>
              <a:defRPr sz="800"/>
            </a:lvl1pPr>
            <a:lvl2pPr marL="457200" indent="0">
              <a:buNone/>
              <a:defRPr/>
            </a:lvl2pPr>
          </a:lstStyle>
          <a:p>
            <a:pPr lvl="0"/>
            <a:r>
              <a:rPr lang="en-ZA" dirty="0"/>
              <a:t>Note:</a:t>
            </a:r>
          </a:p>
          <a:p>
            <a:pPr lvl="0"/>
            <a:r>
              <a:rPr lang="en-ZA" dirty="0"/>
              <a:t>Source:  </a:t>
            </a:r>
          </a:p>
        </p:txBody>
      </p:sp>
    </p:spTree>
    <p:extLst>
      <p:ext uri="{BB962C8B-B14F-4D97-AF65-F5344CB8AC3E}">
        <p14:creationId xmlns:p14="http://schemas.microsoft.com/office/powerpoint/2010/main" val="226139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5929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ZA" dirty="0"/>
              <a:t>Click to edit Master title style</a:t>
            </a:r>
          </a:p>
        </p:txBody>
      </p:sp>
    </p:spTree>
    <p:extLst>
      <p:ext uri="{BB962C8B-B14F-4D97-AF65-F5344CB8AC3E}">
        <p14:creationId xmlns:p14="http://schemas.microsoft.com/office/powerpoint/2010/main" val="176346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Click to edit Master title style</a:t>
            </a:r>
          </a:p>
        </p:txBody>
      </p:sp>
      <p:sp>
        <p:nvSpPr>
          <p:cNvPr id="3" name="Content Placeholder 2"/>
          <p:cNvSpPr>
            <a:spLocks noGrp="1"/>
          </p:cNvSpPr>
          <p:nvPr>
            <p:ph idx="1"/>
          </p:nvPr>
        </p:nvSpPr>
        <p:spPr/>
        <p:txBody>
          <a:bodyPr/>
          <a:lstStyle>
            <a:lvl1pPr marL="0" indent="0" algn="l">
              <a:buFontTx/>
              <a:buNone/>
              <a:defRPr/>
            </a:lvl1pPr>
            <a:lvl2pPr marL="177800" indent="-177800" algn="l">
              <a:buClr>
                <a:srgbClr val="000000"/>
              </a:buClr>
              <a:buSzPct val="60000"/>
              <a:buFont typeface="Wingdings" panose="05000000000000000000" pitchFamily="2" charset="2"/>
              <a:buChar char="u"/>
              <a:defRPr/>
            </a:lvl2pPr>
            <a:lvl3pPr marL="355600" indent="-177800" algn="l">
              <a:buClr>
                <a:srgbClr val="205583"/>
              </a:buClr>
              <a:buSzPct val="65000"/>
              <a:buFont typeface="Wingdings" panose="05000000000000000000" pitchFamily="2" charset="2"/>
              <a:buChar char="n"/>
              <a:defRPr/>
            </a:lvl3pPr>
            <a:lvl4pPr marL="533400" indent="-177800" algn="l">
              <a:buClr>
                <a:srgbClr val="000000"/>
              </a:buClr>
              <a:buSzPct val="100000"/>
              <a:buFont typeface="Wingdings" panose="05000000000000000000" pitchFamily="2" charset="2"/>
              <a:buChar char=""/>
              <a:defRPr/>
            </a:lvl4pPr>
            <a:lvl5pPr marL="711200" indent="-177800" algn="l">
              <a:buClrTx/>
              <a:buSzPct val="100000"/>
              <a:buFont typeface="Times New Roman" panose="02020603050405020304" pitchFamily="18" charset="0"/>
              <a:buChar char="-"/>
              <a:defRPr/>
            </a:lvl5p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Tree>
    <p:extLst>
      <p:ext uri="{BB962C8B-B14F-4D97-AF65-F5344CB8AC3E}">
        <p14:creationId xmlns:p14="http://schemas.microsoft.com/office/powerpoint/2010/main" val="14984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1" y="-7938"/>
            <a:ext cx="10155767" cy="785813"/>
          </a:xfrm>
          <a:prstGeom prst="rect">
            <a:avLst/>
          </a:prstGeom>
        </p:spPr>
        <p:txBody>
          <a:bodyPr/>
          <a:lstStyle>
            <a:lvl1pPr>
              <a:defRPr/>
            </a:lvl1pPr>
          </a:lstStyle>
          <a:p>
            <a:r>
              <a:rPr lang="en-ZA" dirty="0"/>
              <a:t>Click to edit Master title style</a:t>
            </a:r>
          </a:p>
        </p:txBody>
      </p:sp>
      <p:sp>
        <p:nvSpPr>
          <p:cNvPr id="3" name="Content Placeholder 2"/>
          <p:cNvSpPr>
            <a:spLocks noGrp="1"/>
          </p:cNvSpPr>
          <p:nvPr>
            <p:ph idx="1"/>
          </p:nvPr>
        </p:nvSpPr>
        <p:spPr/>
        <p:txBody>
          <a:bodyPr/>
          <a:lstStyle>
            <a:lvl1pPr>
              <a:defRPr/>
            </a:lvl1pPr>
            <a:lvl2pPr>
              <a:buClr>
                <a:schemeClr val="accent4"/>
              </a:buClr>
              <a:defRPr/>
            </a:lvl2pPr>
            <a:lvl3pPr>
              <a:buClr>
                <a:schemeClr val="accent4"/>
              </a:buClr>
              <a:defRPr/>
            </a:lvl3pPr>
            <a:lvl4pPr>
              <a:buClr>
                <a:schemeClr val="accent4"/>
              </a:buClr>
              <a:defRPr/>
            </a:lvl4pPr>
            <a:lvl5pPr>
              <a:defRPr/>
            </a:lvl5pPr>
          </a:lstStyle>
          <a:p>
            <a:pPr lvl="0"/>
            <a:r>
              <a:rPr lang="en-ZA" dirty="0"/>
              <a:t>Click to 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Rounded Rectangle 5"/>
          <p:cNvSpPr/>
          <p:nvPr userDrawn="1"/>
        </p:nvSpPr>
        <p:spPr bwMode="gray">
          <a:xfrm>
            <a:off x="11740267" y="6648306"/>
            <a:ext cx="394195" cy="201295"/>
          </a:xfrm>
          <a:prstGeom prst="roundRect">
            <a:avLst>
              <a:gd name="adj" fmla="val 8361"/>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ct val="115000"/>
              </a:lnSpc>
              <a:spcAft>
                <a:spcPts val="1000"/>
              </a:spcAft>
            </a:pPr>
            <a:fld id="{0D6A1A38-CDB0-4353-8B59-333DC2541D0E}" type="slidenum">
              <a:rPr lang="en-ZA" sz="800" noProof="0" smtClean="0">
                <a:effectLst/>
                <a:latin typeface="Calibri Light" panose="020F0302020204030204" pitchFamily="34" charset="0"/>
                <a:ea typeface="Calibri"/>
                <a:cs typeface="Times New Roman"/>
              </a:rPr>
              <a:pPr algn="ctr">
                <a:lnSpc>
                  <a:spcPct val="115000"/>
                </a:lnSpc>
                <a:spcAft>
                  <a:spcPts val="1000"/>
                </a:spcAft>
              </a:pPr>
              <a:t>‹#›</a:t>
            </a:fld>
            <a:endParaRPr lang="en-ZA" sz="800" noProof="0" dirty="0">
              <a:effectLst/>
              <a:latin typeface="Calibri Light" panose="020F0302020204030204" pitchFamily="34" charset="0"/>
              <a:ea typeface="Calibri"/>
              <a:cs typeface="Times New Roman"/>
            </a:endParaRPr>
          </a:p>
        </p:txBody>
      </p:sp>
    </p:spTree>
    <p:extLst>
      <p:ext uri="{BB962C8B-B14F-4D97-AF65-F5344CB8AC3E}">
        <p14:creationId xmlns:p14="http://schemas.microsoft.com/office/powerpoint/2010/main" val="94378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0496" y="623888"/>
            <a:ext cx="10220569" cy="792162"/>
          </a:xfrm>
        </p:spPr>
        <p:txBody>
          <a:bodyPr/>
          <a:lstStyle/>
          <a:p>
            <a:r>
              <a:rPr lang="en-US"/>
              <a:t>Click to edit Master title style</a:t>
            </a:r>
          </a:p>
        </p:txBody>
      </p:sp>
      <p:sp>
        <p:nvSpPr>
          <p:cNvPr id="3" name="Table Placeholder 2"/>
          <p:cNvSpPr>
            <a:spLocks noGrp="1"/>
          </p:cNvSpPr>
          <p:nvPr>
            <p:ph type="tbl" idx="1"/>
          </p:nvPr>
        </p:nvSpPr>
        <p:spPr>
          <a:xfrm>
            <a:off x="910496" y="1501775"/>
            <a:ext cx="10220569" cy="4222750"/>
          </a:xfrm>
        </p:spPr>
        <p:txBody>
          <a:bodyPr/>
          <a:lstStyle/>
          <a:p>
            <a:pPr lvl="0"/>
            <a:endParaRPr lang="en-US" noProof="0" dirty="0"/>
          </a:p>
        </p:txBody>
      </p:sp>
    </p:spTree>
    <p:extLst>
      <p:ext uri="{BB962C8B-B14F-4D97-AF65-F5344CB8AC3E}">
        <p14:creationId xmlns:p14="http://schemas.microsoft.com/office/powerpoint/2010/main" val="190607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47723" y="5229226"/>
            <a:ext cx="2304488" cy="13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0"/>
          <p:cNvSpPr>
            <a:spLocks noGrp="1" noChangeArrowheads="1"/>
          </p:cNvSpPr>
          <p:nvPr>
            <p:ph type="ctrTitle"/>
          </p:nvPr>
        </p:nvSpPr>
        <p:spPr>
          <a:xfrm>
            <a:off x="476211" y="1571612"/>
            <a:ext cx="11176000" cy="990600"/>
          </a:xfrm>
        </p:spPr>
        <p:txBody>
          <a:bodyPr/>
          <a:lstStyle>
            <a:lvl1pPr algn="r">
              <a:defRPr sz="3600"/>
            </a:lvl1pPr>
          </a:lstStyle>
          <a:p>
            <a:r>
              <a:rPr lang="en-ZA" dirty="0"/>
              <a:t>Click to edit Master title style</a:t>
            </a:r>
          </a:p>
        </p:txBody>
      </p:sp>
      <p:sp>
        <p:nvSpPr>
          <p:cNvPr id="4107" name="Rectangle 11"/>
          <p:cNvSpPr>
            <a:spLocks noGrp="1" noChangeArrowheads="1"/>
          </p:cNvSpPr>
          <p:nvPr>
            <p:ph type="subTitle" idx="1"/>
          </p:nvPr>
        </p:nvSpPr>
        <p:spPr>
          <a:xfrm>
            <a:off x="476211" y="2714620"/>
            <a:ext cx="11176000" cy="838200"/>
          </a:xfrm>
        </p:spPr>
        <p:txBody>
          <a:bodyPr lIns="0" tIns="0" rIns="0" bIns="0"/>
          <a:lstStyle>
            <a:lvl1pPr marL="0" indent="0" algn="r">
              <a:buFont typeface="Times" pitchFamily="-112" charset="0"/>
              <a:buNone/>
              <a:defRPr sz="2400"/>
            </a:lvl1pPr>
          </a:lstStyle>
          <a:p>
            <a:r>
              <a:rPr lang="en-ZA" dirty="0"/>
              <a:t>Click to edit Master subtitle style</a:t>
            </a:r>
          </a:p>
        </p:txBody>
      </p:sp>
    </p:spTree>
    <p:extLst>
      <p:ext uri="{BB962C8B-B14F-4D97-AF65-F5344CB8AC3E}">
        <p14:creationId xmlns:p14="http://schemas.microsoft.com/office/powerpoint/2010/main" val="35520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61A39B-1739-44A1-9A37-22832C3027D1}"/>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015"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9661A39B-1739-44A1-9A37-22832C3027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ZA" dirty="0"/>
              <a:t>Click to edit Master title style</a:t>
            </a:r>
          </a:p>
        </p:txBody>
      </p:sp>
      <p:sp>
        <p:nvSpPr>
          <p:cNvPr id="4" name="Line 15">
            <a:extLst>
              <a:ext uri="{FF2B5EF4-FFF2-40B4-BE49-F238E27FC236}">
                <a16:creationId xmlns:a16="http://schemas.microsoft.com/office/drawing/2014/main" id="{34EECCFE-FC2A-41FC-8CB8-DF87B327A145}"/>
              </a:ext>
            </a:extLst>
          </p:cNvPr>
          <p:cNvSpPr>
            <a:spLocks noChangeShapeType="1"/>
          </p:cNvSpPr>
          <p:nvPr userDrawn="1"/>
        </p:nvSpPr>
        <p:spPr bwMode="auto">
          <a:xfrm>
            <a:off x="508000" y="7620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a:endParaRPr lang="en-ZA" sz="1800" dirty="0"/>
          </a:p>
        </p:txBody>
      </p:sp>
      <p:sp>
        <p:nvSpPr>
          <p:cNvPr id="9" name="Text Placeholder 7">
            <a:extLst>
              <a:ext uri="{FF2B5EF4-FFF2-40B4-BE49-F238E27FC236}">
                <a16:creationId xmlns:a16="http://schemas.microsoft.com/office/drawing/2014/main" id="{84D3CC5B-B4A0-4A62-8AC3-FC4AFB6C8C97}"/>
              </a:ext>
            </a:extLst>
          </p:cNvPr>
          <p:cNvSpPr>
            <a:spLocks noGrp="1"/>
          </p:cNvSpPr>
          <p:nvPr>
            <p:ph type="body" sz="quarter" idx="11"/>
          </p:nvPr>
        </p:nvSpPr>
        <p:spPr>
          <a:xfrm>
            <a:off x="508000" y="850488"/>
            <a:ext cx="11176000" cy="565357"/>
          </a:xfrm>
        </p:spPr>
        <p:txBody>
          <a:bodyPr/>
          <a:lstStyle>
            <a:lvl1pPr marL="0" indent="0">
              <a:buNone/>
              <a:defRPr sz="1600" i="1"/>
            </a:lvl1pPr>
          </a:lstStyle>
          <a:p>
            <a:pPr lvl="0"/>
            <a:r>
              <a:rPr lang="en-ZA" dirty="0"/>
              <a:t>Edit Master text styles</a:t>
            </a:r>
          </a:p>
        </p:txBody>
      </p:sp>
      <p:sp>
        <p:nvSpPr>
          <p:cNvPr id="11" name="Text Placeholder 10">
            <a:extLst>
              <a:ext uri="{FF2B5EF4-FFF2-40B4-BE49-F238E27FC236}">
                <a16:creationId xmlns:a16="http://schemas.microsoft.com/office/drawing/2014/main" id="{BA9CBA5D-C21C-4701-B5E6-9855F523ADC0}"/>
              </a:ext>
            </a:extLst>
          </p:cNvPr>
          <p:cNvSpPr>
            <a:spLocks noGrp="1"/>
          </p:cNvSpPr>
          <p:nvPr>
            <p:ph type="body" sz="quarter" idx="12" hasCustomPrompt="1"/>
          </p:nvPr>
        </p:nvSpPr>
        <p:spPr>
          <a:xfrm>
            <a:off x="508000" y="6404023"/>
            <a:ext cx="11176000" cy="363176"/>
          </a:xfrm>
        </p:spPr>
        <p:txBody>
          <a:bodyPr wrap="square" anchor="b">
            <a:spAutoFit/>
          </a:bodyPr>
          <a:lstStyle>
            <a:lvl1pPr marL="0" indent="0">
              <a:buNone/>
              <a:defRPr sz="800"/>
            </a:lvl1pPr>
            <a:lvl2pPr marL="457200" indent="0">
              <a:buNone/>
              <a:defRPr/>
            </a:lvl2pPr>
          </a:lstStyle>
          <a:p>
            <a:pPr lvl="0"/>
            <a:r>
              <a:rPr lang="en-ZA" dirty="0"/>
              <a:t>Note:</a:t>
            </a:r>
          </a:p>
          <a:p>
            <a:pPr lvl="0"/>
            <a:r>
              <a:rPr lang="en-ZA" dirty="0"/>
              <a:t>Source:  </a:t>
            </a:r>
          </a:p>
        </p:txBody>
      </p:sp>
    </p:spTree>
    <p:extLst>
      <p:ext uri="{BB962C8B-B14F-4D97-AF65-F5344CB8AC3E}">
        <p14:creationId xmlns:p14="http://schemas.microsoft.com/office/powerpoint/2010/main" val="228606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65A3B6-4ACA-4E0E-813D-C67DC6611A1B}"/>
              </a:ext>
            </a:extLst>
          </p:cNvPr>
          <p:cNvGraphicFramePr>
            <a:graphicFrameLocks noChangeAspect="1"/>
          </p:cNvGraphicFramePr>
          <p:nvPr userDrawn="1">
            <p:custDataLst>
              <p:tags r:id="rId10"/>
            </p:custDataLst>
            <p:extLst>
              <p:ext uri="{D42A27DB-BD31-4B8C-83A1-F6EECF244321}">
                <p14:modId xmlns:p14="http://schemas.microsoft.com/office/powerpoint/2010/main" val="79379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834" name="think-cell Slide" r:id="rId12" imgW="421" imgH="423" progId="TCLayout.ActiveDocument.1">
                  <p:embed/>
                </p:oleObj>
              </mc:Choice>
              <mc:Fallback>
                <p:oleObj name="think-cell Slide" r:id="rId12" imgW="421" imgH="423"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CA0B00-E922-4288-ACD9-699B3E6338D7}"/>
              </a:ext>
            </a:extLst>
          </p:cNvPr>
          <p:cNvSpPr/>
          <p:nvPr userDrawn="1">
            <p:custDataLst>
              <p:tags r:id="rId11"/>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sz="2400" b="1" i="0" u="none" strike="noStrike" cap="none" normalizeH="0" baseline="0" dirty="0">
              <a:ln>
                <a:noFill/>
              </a:ln>
              <a:solidFill>
                <a:schemeClr val="tx1"/>
              </a:solidFill>
              <a:effectLst/>
              <a:latin typeface="Trebuchet MS" panose="020B0603020202020204" pitchFamily="34" charset="0"/>
              <a:ea typeface="MS PGothic" panose="020B0600070205080204" pitchFamily="34" charset="-128"/>
              <a:cs typeface="ヒラギノ角ゴ Pro W3" pitchFamily="-112" charset="-128"/>
              <a:sym typeface="Trebuchet MS" panose="020B0603020202020204" pitchFamily="34" charset="0"/>
            </a:endParaRPr>
          </a:p>
        </p:txBody>
      </p:sp>
      <p:sp>
        <p:nvSpPr>
          <p:cNvPr id="1026" name="Rectangle 9"/>
          <p:cNvSpPr>
            <a:spLocks noGrp="1" noChangeArrowheads="1"/>
          </p:cNvSpPr>
          <p:nvPr>
            <p:ph type="title"/>
          </p:nvPr>
        </p:nvSpPr>
        <p:spPr bwMode="auto">
          <a:xfrm>
            <a:off x="508000" y="304800"/>
            <a:ext cx="1117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ZA" altLang="en-US" dirty="0"/>
              <a:t>Click to edit Master title style</a:t>
            </a:r>
          </a:p>
        </p:txBody>
      </p:sp>
      <p:sp>
        <p:nvSpPr>
          <p:cNvPr id="1027" name="Rectangle 10"/>
          <p:cNvSpPr>
            <a:spLocks noGrp="1" noChangeArrowheads="1"/>
          </p:cNvSpPr>
          <p:nvPr>
            <p:ph type="body" idx="1"/>
          </p:nvPr>
        </p:nvSpPr>
        <p:spPr bwMode="auto">
          <a:xfrm>
            <a:off x="508000" y="9906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dirty="0"/>
              <a:t>Edit Master text styles</a:t>
            </a:r>
          </a:p>
          <a:p>
            <a:pPr lvl="1"/>
            <a:r>
              <a:rPr lang="en-ZA" altLang="en-US" dirty="0"/>
              <a:t>Second level</a:t>
            </a:r>
          </a:p>
          <a:p>
            <a:pPr lvl="2"/>
            <a:r>
              <a:rPr lang="en-ZA" altLang="en-US" dirty="0"/>
              <a:t>Third level</a:t>
            </a:r>
          </a:p>
          <a:p>
            <a:pPr lvl="3"/>
            <a:r>
              <a:rPr lang="en-ZA" altLang="en-US" dirty="0"/>
              <a:t>Fourth level</a:t>
            </a:r>
          </a:p>
          <a:p>
            <a:pPr lvl="4"/>
            <a:r>
              <a:rPr lang="en-ZA" altLang="en-US" dirty="0"/>
              <a:t>Fifth level</a:t>
            </a:r>
          </a:p>
        </p:txBody>
      </p:sp>
      <p:sp>
        <p:nvSpPr>
          <p:cNvPr id="1028" name="Line 15"/>
          <p:cNvSpPr>
            <a:spLocks noChangeShapeType="1"/>
          </p:cNvSpPr>
          <p:nvPr userDrawn="1"/>
        </p:nvSpPr>
        <p:spPr bwMode="auto">
          <a:xfrm>
            <a:off x="508000" y="7620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a:endParaRPr lang="en-ZA" sz="1800" dirty="0"/>
          </a:p>
        </p:txBody>
      </p:sp>
      <p:sp>
        <p:nvSpPr>
          <p:cNvPr id="1029" name="Line 16"/>
          <p:cNvSpPr>
            <a:spLocks noChangeShapeType="1"/>
          </p:cNvSpPr>
          <p:nvPr/>
        </p:nvSpPr>
        <p:spPr bwMode="auto">
          <a:xfrm>
            <a:off x="508000" y="62484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a:endParaRPr lang="en-ZA" sz="1800" dirty="0"/>
          </a:p>
        </p:txBody>
      </p:sp>
      <p:sp>
        <p:nvSpPr>
          <p:cNvPr id="1030" name="TextBox 7"/>
          <p:cNvSpPr txBox="1">
            <a:spLocks noChangeArrowheads="1"/>
          </p:cNvSpPr>
          <p:nvPr/>
        </p:nvSpPr>
        <p:spPr bwMode="auto">
          <a:xfrm>
            <a:off x="476252" y="6215064"/>
            <a:ext cx="2381249" cy="200025"/>
          </a:xfrm>
          <a:prstGeom prst="rect">
            <a:avLst/>
          </a:prstGeom>
          <a:noFill/>
          <a:ln>
            <a:noFill/>
          </a:ln>
          <a:extLst/>
        </p:spPr>
        <p:txBody>
          <a:bodyPr>
            <a:spAutoFit/>
          </a:bodyPr>
          <a:lstStyle>
            <a:lvl1pPr>
              <a:defRPr sz="2400">
                <a:solidFill>
                  <a:schemeClr val="tx1"/>
                </a:solidFill>
                <a:latin typeface="Arial" panose="020B0604020202020204" pitchFamily="34" charset="0"/>
                <a:ea typeface="ヒラギノ角ゴ Pro W3" pitchFamily="3" charset="-128"/>
              </a:defRPr>
            </a:lvl1pPr>
            <a:lvl2pPr marL="742950" indent="-285750">
              <a:defRPr sz="2400">
                <a:solidFill>
                  <a:schemeClr val="tx1"/>
                </a:solidFill>
                <a:latin typeface="Arial" panose="020B0604020202020204" pitchFamily="34" charset="0"/>
                <a:ea typeface="ヒラギノ角ゴ Pro W3" pitchFamily="3" charset="-128"/>
              </a:defRPr>
            </a:lvl2pPr>
            <a:lvl3pPr marL="1143000" indent="-228600">
              <a:defRPr sz="2400">
                <a:solidFill>
                  <a:schemeClr val="tx1"/>
                </a:solidFill>
                <a:latin typeface="Arial" panose="020B0604020202020204" pitchFamily="34" charset="0"/>
                <a:ea typeface="ヒラギノ角ゴ Pro W3" pitchFamily="3" charset="-128"/>
              </a:defRPr>
            </a:lvl3pPr>
            <a:lvl4pPr marL="1600200" indent="-228600">
              <a:defRPr sz="2400">
                <a:solidFill>
                  <a:schemeClr val="tx1"/>
                </a:solidFill>
                <a:latin typeface="Arial" panose="020B0604020202020204" pitchFamily="34" charset="0"/>
                <a:ea typeface="ヒラギノ角ゴ Pro W3" pitchFamily="3" charset="-128"/>
              </a:defRPr>
            </a:lvl4pPr>
            <a:lvl5pPr marL="2057400" indent="-228600">
              <a:defRPr sz="2400">
                <a:solidFill>
                  <a:schemeClr val="tx1"/>
                </a:solidFill>
                <a:latin typeface="Arial" panose="020B0604020202020204" pitchFamily="34" charset="0"/>
                <a:ea typeface="ヒラギノ角ゴ Pro W3" pitchFamily="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pPr>
              <a:defRPr/>
            </a:pPr>
            <a:r>
              <a:rPr lang="en-ZA" altLang="en-US" sz="700" dirty="0">
                <a:latin typeface="Trebuchet MS" panose="020B0603020202020204" pitchFamily="34" charset="0"/>
              </a:rPr>
              <a:t>Slide no. </a:t>
            </a:r>
            <a:fld id="{E09B461F-C41B-4BE5-9B1D-2C7FDB5FCC12}" type="slidenum">
              <a:rPr lang="en-ZA" altLang="en-US" sz="700" smtClean="0">
                <a:latin typeface="Trebuchet MS" panose="020B0603020202020204" pitchFamily="34" charset="0"/>
              </a:rPr>
              <a:pPr>
                <a:defRPr/>
              </a:pPr>
              <a:t>‹#›</a:t>
            </a:fld>
            <a:endParaRPr lang="en-ZA" altLang="en-US" sz="700" dirty="0">
              <a:latin typeface="Trebuchet MS" panose="020B0603020202020204" pitchFamily="34" charset="0"/>
            </a:endParaRPr>
          </a:p>
        </p:txBody>
      </p:sp>
      <p:sp>
        <p:nvSpPr>
          <p:cNvPr id="1031" name="TextBox 8"/>
          <p:cNvSpPr txBox="1">
            <a:spLocks noChangeArrowheads="1"/>
          </p:cNvSpPr>
          <p:nvPr/>
        </p:nvSpPr>
        <p:spPr bwMode="auto">
          <a:xfrm>
            <a:off x="8509448" y="6260136"/>
            <a:ext cx="3258261" cy="58420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ヒラギノ角ゴ Pro W3" pitchFamily="3" charset="-128"/>
              </a:defRPr>
            </a:lvl1pPr>
            <a:lvl2pPr marL="742950" indent="-285750">
              <a:defRPr sz="2400">
                <a:solidFill>
                  <a:schemeClr val="tx1"/>
                </a:solidFill>
                <a:latin typeface="Arial" panose="020B0604020202020204" pitchFamily="34" charset="0"/>
                <a:ea typeface="ヒラギノ角ゴ Pro W3" pitchFamily="3" charset="-128"/>
              </a:defRPr>
            </a:lvl2pPr>
            <a:lvl3pPr marL="1143000" indent="-228600">
              <a:defRPr sz="2400">
                <a:solidFill>
                  <a:schemeClr val="tx1"/>
                </a:solidFill>
                <a:latin typeface="Arial" panose="020B0604020202020204" pitchFamily="34" charset="0"/>
                <a:ea typeface="ヒラギノ角ゴ Pro W3" pitchFamily="3" charset="-128"/>
              </a:defRPr>
            </a:lvl3pPr>
            <a:lvl4pPr marL="1600200" indent="-228600">
              <a:defRPr sz="2400">
                <a:solidFill>
                  <a:schemeClr val="tx1"/>
                </a:solidFill>
                <a:latin typeface="Arial" panose="020B0604020202020204" pitchFamily="34" charset="0"/>
                <a:ea typeface="ヒラギノ角ゴ Pro W3" pitchFamily="3" charset="-128"/>
              </a:defRPr>
            </a:lvl4pPr>
            <a:lvl5pPr marL="2057400" indent="-228600">
              <a:defRPr sz="2400">
                <a:solidFill>
                  <a:schemeClr val="tx1"/>
                </a:solidFill>
                <a:latin typeface="Arial" panose="020B0604020202020204" pitchFamily="34" charset="0"/>
                <a:ea typeface="ヒラギノ角ゴ Pro W3" pitchFamily="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pPr algn="r">
              <a:defRPr/>
            </a:pPr>
            <a:r>
              <a:rPr lang="en-ZA" altLang="en-US" sz="800" dirty="0">
                <a:latin typeface="Trebuchet MS" panose="020B0603020202020204" pitchFamily="34" charset="0"/>
              </a:rPr>
              <a:t>© South African Tourism 2018</a:t>
            </a:r>
          </a:p>
          <a:p>
            <a:pPr>
              <a:defRPr/>
            </a:pPr>
            <a:endParaRPr lang="en-ZA" altLang="en-US" sz="2400" dirty="0"/>
          </a:p>
        </p:txBody>
      </p:sp>
    </p:spTree>
    <p:extLst>
      <p:ext uri="{BB962C8B-B14F-4D97-AF65-F5344CB8AC3E}">
        <p14:creationId xmlns:p14="http://schemas.microsoft.com/office/powerpoint/2010/main" val="68540954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68" r:id="rId4"/>
    <p:sldLayoutId id="2147483669" r:id="rId5"/>
    <p:sldLayoutId id="2147483670" r:id="rId6"/>
    <p:sldLayoutId id="2147483671" r:id="rId7"/>
  </p:sldLayoutIdLst>
  <p:txStyles>
    <p:titleStyle>
      <a:lvl1pPr algn="l" rtl="0" eaLnBrk="1" fontAlgn="base" hangingPunct="1">
        <a:spcBef>
          <a:spcPct val="0"/>
        </a:spcBef>
        <a:spcAft>
          <a:spcPct val="0"/>
        </a:spcAft>
        <a:defRPr sz="2400" b="1">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2pPr>
      <a:lvl3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3pPr>
      <a:lvl4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4pPr>
      <a:lvl5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965A3B6-4ACA-4E0E-813D-C67DC6611A1B}"/>
              </a:ext>
            </a:extLst>
          </p:cNvPr>
          <p:cNvGraphicFramePr>
            <a:graphicFrameLocks noChangeAspect="1"/>
          </p:cNvGraphicFramePr>
          <p:nvPr userDrawn="1">
            <p:custDataLst>
              <p:tags r:id="rId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91" name="think-cell Slide" r:id="rId7" imgW="421" imgH="423" progId="TCLayout.ActiveDocument.1">
                  <p:embed/>
                </p:oleObj>
              </mc:Choice>
              <mc:Fallback>
                <p:oleObj name="think-cell Slide" r:id="rId7" imgW="421" imgH="423" progId="TCLayout.ActiveDocument.1">
                  <p:embed/>
                  <p:pic>
                    <p:nvPicPr>
                      <p:cNvPr id="5" name="Object 4" hidden="1">
                        <a:extLst>
                          <a:ext uri="{FF2B5EF4-FFF2-40B4-BE49-F238E27FC236}">
                            <a16:creationId xmlns:a16="http://schemas.microsoft.com/office/drawing/2014/main" id="{F965A3B6-4ACA-4E0E-813D-C67DC6611A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3CA0B00-E922-4288-ACD9-699B3E6338D7}"/>
              </a:ext>
            </a:extLst>
          </p:cNvPr>
          <p:cNvSpPr/>
          <p:nvPr userDrawn="1">
            <p:custDataLst>
              <p:tags r:id="rId6"/>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rebuchet MS" panose="020B0603020202020204" pitchFamily="34" charset="0"/>
              <a:ea typeface="MS PGothic" panose="020B0600070205080204" pitchFamily="34" charset="-128"/>
              <a:cs typeface="ヒラギノ角ゴ Pro W3" pitchFamily="-112" charset="-128"/>
              <a:sym typeface="Trebuchet MS" panose="020B0603020202020204" pitchFamily="34" charset="0"/>
            </a:endParaRPr>
          </a:p>
        </p:txBody>
      </p:sp>
      <p:sp>
        <p:nvSpPr>
          <p:cNvPr id="1026" name="Rectangle 9"/>
          <p:cNvSpPr>
            <a:spLocks noGrp="1" noChangeArrowheads="1"/>
          </p:cNvSpPr>
          <p:nvPr>
            <p:ph type="title"/>
          </p:nvPr>
        </p:nvSpPr>
        <p:spPr bwMode="auto">
          <a:xfrm>
            <a:off x="508000" y="304800"/>
            <a:ext cx="1117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ZA" altLang="en-US" dirty="0"/>
              <a:t>Click to edit Master title style</a:t>
            </a:r>
          </a:p>
        </p:txBody>
      </p:sp>
      <p:sp>
        <p:nvSpPr>
          <p:cNvPr id="1027" name="Rectangle 10"/>
          <p:cNvSpPr>
            <a:spLocks noGrp="1" noChangeArrowheads="1"/>
          </p:cNvSpPr>
          <p:nvPr>
            <p:ph type="body" idx="1"/>
          </p:nvPr>
        </p:nvSpPr>
        <p:spPr bwMode="auto">
          <a:xfrm>
            <a:off x="508000" y="9906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dirty="0"/>
              <a:t>Edit Master text styles</a:t>
            </a:r>
          </a:p>
          <a:p>
            <a:pPr lvl="1"/>
            <a:r>
              <a:rPr lang="en-ZA" altLang="en-US" dirty="0"/>
              <a:t>Second level</a:t>
            </a:r>
          </a:p>
          <a:p>
            <a:pPr lvl="2"/>
            <a:r>
              <a:rPr lang="en-ZA" altLang="en-US" dirty="0"/>
              <a:t>Third level</a:t>
            </a:r>
          </a:p>
          <a:p>
            <a:pPr lvl="3"/>
            <a:r>
              <a:rPr lang="en-ZA" altLang="en-US" dirty="0"/>
              <a:t>Fourth level</a:t>
            </a:r>
          </a:p>
          <a:p>
            <a:pPr lvl="4"/>
            <a:r>
              <a:rPr lang="en-ZA" altLang="en-US" dirty="0"/>
              <a:t>Fifth level</a:t>
            </a:r>
          </a:p>
        </p:txBody>
      </p:sp>
      <p:sp>
        <p:nvSpPr>
          <p:cNvPr id="1028" name="Line 15"/>
          <p:cNvSpPr>
            <a:spLocks noChangeShapeType="1"/>
          </p:cNvSpPr>
          <p:nvPr userDrawn="1"/>
        </p:nvSpPr>
        <p:spPr bwMode="auto">
          <a:xfrm>
            <a:off x="508000" y="7620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a:endParaRPr lang="en-ZA" sz="1800" dirty="0"/>
          </a:p>
        </p:txBody>
      </p:sp>
      <p:sp>
        <p:nvSpPr>
          <p:cNvPr id="1029" name="Line 16"/>
          <p:cNvSpPr>
            <a:spLocks noChangeShapeType="1"/>
          </p:cNvSpPr>
          <p:nvPr/>
        </p:nvSpPr>
        <p:spPr bwMode="auto">
          <a:xfrm>
            <a:off x="508000" y="6248400"/>
            <a:ext cx="11176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1"/>
            <a:endParaRPr lang="en-ZA" sz="1800" dirty="0"/>
          </a:p>
        </p:txBody>
      </p:sp>
      <p:sp>
        <p:nvSpPr>
          <p:cNvPr id="1030" name="TextBox 7"/>
          <p:cNvSpPr txBox="1">
            <a:spLocks noChangeArrowheads="1"/>
          </p:cNvSpPr>
          <p:nvPr/>
        </p:nvSpPr>
        <p:spPr bwMode="auto">
          <a:xfrm>
            <a:off x="476252" y="6215064"/>
            <a:ext cx="2381249" cy="200025"/>
          </a:xfrm>
          <a:prstGeom prst="rect">
            <a:avLst/>
          </a:prstGeom>
          <a:noFill/>
          <a:ln>
            <a:noFill/>
          </a:ln>
          <a:extLst/>
        </p:spPr>
        <p:txBody>
          <a:bodyPr>
            <a:spAutoFit/>
          </a:bodyPr>
          <a:lstStyle>
            <a:lvl1pPr>
              <a:defRPr sz="2400">
                <a:solidFill>
                  <a:schemeClr val="tx1"/>
                </a:solidFill>
                <a:latin typeface="Arial" panose="020B0604020202020204" pitchFamily="34" charset="0"/>
                <a:ea typeface="ヒラギノ角ゴ Pro W3" pitchFamily="3" charset="-128"/>
              </a:defRPr>
            </a:lvl1pPr>
            <a:lvl2pPr marL="742950" indent="-285750">
              <a:defRPr sz="2400">
                <a:solidFill>
                  <a:schemeClr val="tx1"/>
                </a:solidFill>
                <a:latin typeface="Arial" panose="020B0604020202020204" pitchFamily="34" charset="0"/>
                <a:ea typeface="ヒラギノ角ゴ Pro W3" pitchFamily="3" charset="-128"/>
              </a:defRPr>
            </a:lvl2pPr>
            <a:lvl3pPr marL="1143000" indent="-228600">
              <a:defRPr sz="2400">
                <a:solidFill>
                  <a:schemeClr val="tx1"/>
                </a:solidFill>
                <a:latin typeface="Arial" panose="020B0604020202020204" pitchFamily="34" charset="0"/>
                <a:ea typeface="ヒラギノ角ゴ Pro W3" pitchFamily="3" charset="-128"/>
              </a:defRPr>
            </a:lvl3pPr>
            <a:lvl4pPr marL="1600200" indent="-228600">
              <a:defRPr sz="2400">
                <a:solidFill>
                  <a:schemeClr val="tx1"/>
                </a:solidFill>
                <a:latin typeface="Arial" panose="020B0604020202020204" pitchFamily="34" charset="0"/>
                <a:ea typeface="ヒラギノ角ゴ Pro W3" pitchFamily="3" charset="-128"/>
              </a:defRPr>
            </a:lvl4pPr>
            <a:lvl5pPr marL="2057400" indent="-228600">
              <a:defRPr sz="2400">
                <a:solidFill>
                  <a:schemeClr val="tx1"/>
                </a:solidFill>
                <a:latin typeface="Arial" panose="020B0604020202020204" pitchFamily="34" charset="0"/>
                <a:ea typeface="ヒラギノ角ゴ Pro W3" pitchFamily="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pPr>
              <a:defRPr/>
            </a:pPr>
            <a:r>
              <a:rPr lang="en-ZA" altLang="en-US" sz="700" dirty="0">
                <a:latin typeface="Trebuchet MS" panose="020B0603020202020204" pitchFamily="34" charset="0"/>
              </a:rPr>
              <a:t>Slide no. </a:t>
            </a:r>
            <a:fld id="{E09B461F-C41B-4BE5-9B1D-2C7FDB5FCC12}" type="slidenum">
              <a:rPr lang="en-ZA" altLang="en-US" sz="700" smtClean="0">
                <a:latin typeface="Trebuchet MS" panose="020B0603020202020204" pitchFamily="34" charset="0"/>
              </a:rPr>
              <a:pPr>
                <a:defRPr/>
              </a:pPr>
              <a:t>‹#›</a:t>
            </a:fld>
            <a:endParaRPr lang="en-ZA" altLang="en-US" sz="700" dirty="0">
              <a:latin typeface="Trebuchet MS" panose="020B0603020202020204" pitchFamily="34" charset="0"/>
            </a:endParaRPr>
          </a:p>
        </p:txBody>
      </p:sp>
      <p:sp>
        <p:nvSpPr>
          <p:cNvPr id="1031" name="TextBox 8"/>
          <p:cNvSpPr txBox="1">
            <a:spLocks noChangeArrowheads="1"/>
          </p:cNvSpPr>
          <p:nvPr/>
        </p:nvSpPr>
        <p:spPr bwMode="auto">
          <a:xfrm>
            <a:off x="8509448" y="6260136"/>
            <a:ext cx="3258261" cy="584200"/>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ヒラギノ角ゴ Pro W3" pitchFamily="3" charset="-128"/>
              </a:defRPr>
            </a:lvl1pPr>
            <a:lvl2pPr marL="742950" indent="-285750">
              <a:defRPr sz="2400">
                <a:solidFill>
                  <a:schemeClr val="tx1"/>
                </a:solidFill>
                <a:latin typeface="Arial" panose="020B0604020202020204" pitchFamily="34" charset="0"/>
                <a:ea typeface="ヒラギノ角ゴ Pro W3" pitchFamily="3" charset="-128"/>
              </a:defRPr>
            </a:lvl2pPr>
            <a:lvl3pPr marL="1143000" indent="-228600">
              <a:defRPr sz="2400">
                <a:solidFill>
                  <a:schemeClr val="tx1"/>
                </a:solidFill>
                <a:latin typeface="Arial" panose="020B0604020202020204" pitchFamily="34" charset="0"/>
                <a:ea typeface="ヒラギノ角ゴ Pro W3" pitchFamily="3" charset="-128"/>
              </a:defRPr>
            </a:lvl3pPr>
            <a:lvl4pPr marL="1600200" indent="-228600">
              <a:defRPr sz="2400">
                <a:solidFill>
                  <a:schemeClr val="tx1"/>
                </a:solidFill>
                <a:latin typeface="Arial" panose="020B0604020202020204" pitchFamily="34" charset="0"/>
                <a:ea typeface="ヒラギノ角ゴ Pro W3" pitchFamily="3" charset="-128"/>
              </a:defRPr>
            </a:lvl4pPr>
            <a:lvl5pPr marL="2057400" indent="-228600">
              <a:defRPr sz="2400">
                <a:solidFill>
                  <a:schemeClr val="tx1"/>
                </a:solidFill>
                <a:latin typeface="Arial" panose="020B0604020202020204" pitchFamily="34" charset="0"/>
                <a:ea typeface="ヒラギノ角ゴ Pro W3" pitchFamily="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 charset="-128"/>
              </a:defRPr>
            </a:lvl9pPr>
          </a:lstStyle>
          <a:p>
            <a:pPr algn="r">
              <a:defRPr/>
            </a:pPr>
            <a:r>
              <a:rPr lang="en-ZA" altLang="en-US" sz="800" dirty="0">
                <a:latin typeface="Trebuchet MS" panose="020B0603020202020204" pitchFamily="34" charset="0"/>
              </a:rPr>
              <a:t>© South African Tourism 2018</a:t>
            </a:r>
          </a:p>
          <a:p>
            <a:pPr>
              <a:defRPr/>
            </a:pPr>
            <a:endParaRPr lang="en-ZA" altLang="en-US" sz="2400" dirty="0"/>
          </a:p>
        </p:txBody>
      </p:sp>
    </p:spTree>
    <p:extLst>
      <p:ext uri="{BB962C8B-B14F-4D97-AF65-F5344CB8AC3E}">
        <p14:creationId xmlns:p14="http://schemas.microsoft.com/office/powerpoint/2010/main" val="3091384248"/>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rtl="0" eaLnBrk="1" fontAlgn="base" hangingPunct="1">
        <a:spcBef>
          <a:spcPct val="0"/>
        </a:spcBef>
        <a:spcAft>
          <a:spcPct val="0"/>
        </a:spcAft>
        <a:defRPr sz="2400" b="1">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2pPr>
      <a:lvl3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3pPr>
      <a:lvl4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4pPr>
      <a:lvl5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panose="02020603050405020304" pitchFamily="18" charset="0"/>
        <a:buChar char="•"/>
        <a:defRPr>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1"/>
        </a:buClr>
        <a:buSzPct val="55000"/>
        <a:buFont typeface="Times" panose="02020603050405020304" pitchFamily="18" charset="0"/>
        <a:buChar char="•"/>
        <a:defRPr>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1"/>
        </a:buClr>
        <a:buSzPct val="50000"/>
        <a:buFont typeface="Times" panose="02020603050405020304" pitchFamily="18" charset="0"/>
        <a:buChar cha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9.xml"/><Relationship Id="rId7" Type="http://schemas.openxmlformats.org/officeDocument/2006/relationships/oleObject" Target="../embeddings/oleObject5.bin"/><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1.xml"/><Relationship Id="rId7" Type="http://schemas.openxmlformats.org/officeDocument/2006/relationships/oleObject" Target="../embeddings/oleObject6.bin"/><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notesSlide" Target="../notesSlides/notesSlide2.xml"/><Relationship Id="rId4" Type="http://schemas.openxmlformats.org/officeDocument/2006/relationships/slideLayout" Target="../slideLayouts/slideLayout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oleObject" Target="../embeddings/oleObject8.bin"/><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3.jpeg"/><Relationship Id="rId5" Type="http://schemas.openxmlformats.org/officeDocument/2006/relationships/notesSlide" Target="../notesSlides/notesSlide14.xml"/><Relationship Id="rId4" Type="http://schemas.openxmlformats.org/officeDocument/2006/relationships/slideLayout" Target="../slideLayouts/slideLayout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6169FA-C115-4DE8-97C2-7003DEFF46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457" b="7320"/>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24F0AAC0-8B6E-4861-A547-1F05BF2685C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011" name="think-cell Slide" r:id="rId7" imgW="421" imgH="423" progId="TCLayout.ActiveDocument.1">
                  <p:embed/>
                </p:oleObj>
              </mc:Choice>
              <mc:Fallback>
                <p:oleObj name="think-cell Slide" r:id="rId7" imgW="421" imgH="423" progId="TCLayout.ActiveDocument.1">
                  <p:embed/>
                  <p:pic>
                    <p:nvPicPr>
                      <p:cNvPr id="9" name="Object 8" hidden="1">
                        <a:extLst>
                          <a:ext uri="{FF2B5EF4-FFF2-40B4-BE49-F238E27FC236}">
                            <a16:creationId xmlns:a16="http://schemas.microsoft.com/office/drawing/2014/main" id="{24F0AAC0-8B6E-4861-A547-1F05BF2685C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96C6CEE-5335-421D-BE86-7B2D05B6A72D}"/>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eaLnBrk="0" fontAlgn="base" hangingPunct="0">
              <a:spcBef>
                <a:spcPct val="0"/>
              </a:spcBef>
              <a:spcAft>
                <a:spcPct val="0"/>
              </a:spcAft>
            </a:pPr>
            <a:endParaRPr kumimoji="0" lang="en-ZA" sz="2800" b="1" u="none" strike="noStrike" cap="none" normalizeH="0" dirty="0">
              <a:ln>
                <a:noFill/>
              </a:ln>
              <a:solidFill>
                <a:schemeClr val="tx1"/>
              </a:solidFill>
              <a:effectLst/>
              <a:latin typeface="Trebuchet MS" panose="020B0603020202020204" pitchFamily="34" charset="0"/>
              <a:ea typeface="MS PGothic" panose="020B0600070205080204" pitchFamily="34" charset="-128"/>
              <a:cs typeface="ヒラギノ角ゴ Pro W3" pitchFamily="-112" charset="-128"/>
              <a:sym typeface="Trebuchet MS" panose="020B0603020202020204" pitchFamily="34" charset="0"/>
            </a:endParaRPr>
          </a:p>
        </p:txBody>
      </p:sp>
      <p:sp>
        <p:nvSpPr>
          <p:cNvPr id="10" name="Rectangle 9">
            <a:extLst>
              <a:ext uri="{FF2B5EF4-FFF2-40B4-BE49-F238E27FC236}">
                <a16:creationId xmlns:a16="http://schemas.microsoft.com/office/drawing/2014/main" id="{05FFD35C-F92E-4C6F-A190-86956EDCE56A}"/>
              </a:ext>
            </a:extLst>
          </p:cNvPr>
          <p:cNvSpPr/>
          <p:nvPr/>
        </p:nvSpPr>
        <p:spPr bwMode="auto">
          <a:xfrm>
            <a:off x="637589" y="1359362"/>
            <a:ext cx="5118554" cy="3572160"/>
          </a:xfrm>
          <a:prstGeom prst="rect">
            <a:avLst/>
          </a:prstGeom>
          <a:solidFill>
            <a:srgbClr val="000000">
              <a:alpha val="90000"/>
            </a:srgbClr>
          </a:solidFill>
          <a:ln w="9525"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a:ln>
                <a:noFill/>
              </a:ln>
              <a:solidFill>
                <a:schemeClr val="tx1"/>
              </a:solidFill>
              <a:effectLst/>
              <a:latin typeface="Arial" pitchFamily="-112" charset="0"/>
              <a:ea typeface="ヒラギノ角ゴ Pro W3" pitchFamily="-112" charset="-128"/>
              <a:cs typeface="ヒラギノ角ゴ Pro W3" pitchFamily="-112" charset="-128"/>
            </a:endParaRPr>
          </a:p>
        </p:txBody>
      </p:sp>
      <p:sp>
        <p:nvSpPr>
          <p:cNvPr id="3" name="Subtitle 2"/>
          <p:cNvSpPr>
            <a:spLocks noGrp="1"/>
          </p:cNvSpPr>
          <p:nvPr>
            <p:ph type="subTitle" idx="1"/>
          </p:nvPr>
        </p:nvSpPr>
        <p:spPr>
          <a:xfrm>
            <a:off x="669017" y="3954223"/>
            <a:ext cx="4775200" cy="451316"/>
          </a:xfrm>
        </p:spPr>
        <p:txBody>
          <a:bodyPr/>
          <a:lstStyle/>
          <a:p>
            <a:pPr algn="ctr"/>
            <a:r>
              <a:rPr lang="en-US" dirty="0" smtClean="0">
                <a:solidFill>
                  <a:schemeClr val="bg1"/>
                </a:solidFill>
              </a:rPr>
              <a:t> 24  October </a:t>
            </a:r>
            <a:r>
              <a:rPr lang="en-US" dirty="0">
                <a:solidFill>
                  <a:schemeClr val="bg1"/>
                </a:solidFill>
              </a:rPr>
              <a:t>2018</a:t>
            </a:r>
            <a:endParaRPr lang="en-ZA" dirty="0">
              <a:solidFill>
                <a:schemeClr val="bg1"/>
              </a:solidFill>
            </a:endParaRPr>
          </a:p>
        </p:txBody>
      </p:sp>
      <p:sp>
        <p:nvSpPr>
          <p:cNvPr id="7" name="Title 1">
            <a:extLst>
              <a:ext uri="{FF2B5EF4-FFF2-40B4-BE49-F238E27FC236}">
                <a16:creationId xmlns:a16="http://schemas.microsoft.com/office/drawing/2014/main" id="{1F660419-01EF-4A93-8442-277AB3A4EEA3}"/>
              </a:ext>
            </a:extLst>
          </p:cNvPr>
          <p:cNvSpPr txBox="1">
            <a:spLocks/>
          </p:cNvSpPr>
          <p:nvPr/>
        </p:nvSpPr>
        <p:spPr bwMode="auto">
          <a:xfrm>
            <a:off x="776249" y="3382723"/>
            <a:ext cx="4560736" cy="46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rtl="0" eaLnBrk="1" fontAlgn="base" hangingPunct="1">
              <a:spcBef>
                <a:spcPct val="0"/>
              </a:spcBef>
              <a:spcAft>
                <a:spcPct val="0"/>
              </a:spcAft>
              <a:defRPr sz="3600">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2pPr>
            <a:lvl3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3pPr>
            <a:lvl4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4pPr>
            <a:lvl5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a:lstStyle>
          <a:p>
            <a:pPr algn="ctr"/>
            <a:r>
              <a:rPr lang="en-ZA" sz="2000" kern="0" dirty="0">
                <a:solidFill>
                  <a:schemeClr val="bg1"/>
                </a:solidFill>
              </a:rPr>
              <a:t>South African Tourism</a:t>
            </a:r>
          </a:p>
        </p:txBody>
      </p:sp>
      <p:sp>
        <p:nvSpPr>
          <p:cNvPr id="11" name="Title 1">
            <a:extLst>
              <a:ext uri="{FF2B5EF4-FFF2-40B4-BE49-F238E27FC236}">
                <a16:creationId xmlns:a16="http://schemas.microsoft.com/office/drawing/2014/main" id="{B1AEEB58-29AF-4028-BEF3-A64E15F79A5D}"/>
              </a:ext>
            </a:extLst>
          </p:cNvPr>
          <p:cNvSpPr txBox="1">
            <a:spLocks/>
          </p:cNvSpPr>
          <p:nvPr/>
        </p:nvSpPr>
        <p:spPr bwMode="auto">
          <a:xfrm>
            <a:off x="776249" y="2067050"/>
            <a:ext cx="4560736" cy="4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rtl="0" eaLnBrk="1" fontAlgn="base" hangingPunct="1">
              <a:spcBef>
                <a:spcPct val="0"/>
              </a:spcBef>
              <a:spcAft>
                <a:spcPct val="0"/>
              </a:spcAft>
              <a:defRPr sz="3600" b="1">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2pPr>
            <a:lvl3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3pPr>
            <a:lvl4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4pPr>
            <a:lvl5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a:lstStyle>
          <a:p>
            <a:pPr algn="ctr"/>
            <a:r>
              <a:rPr lang="en-ZA" sz="2800" kern="0" dirty="0">
                <a:solidFill>
                  <a:schemeClr val="bg1"/>
                </a:solidFill>
              </a:rPr>
              <a:t>Briefing on Joint Marketing Agreements</a:t>
            </a:r>
          </a:p>
        </p:txBody>
      </p:sp>
      <p:pic>
        <p:nvPicPr>
          <p:cNvPr id="13" name="Picture 7">
            <a:extLst>
              <a:ext uri="{FF2B5EF4-FFF2-40B4-BE49-F238E27FC236}">
                <a16:creationId xmlns:a16="http://schemas.microsoft.com/office/drawing/2014/main" id="{100D3293-15A1-4A0B-B496-1A4675B69E4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137432" y="277091"/>
            <a:ext cx="1681831" cy="95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629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4CE8-3777-4AA5-BF19-74012589A928}"/>
              </a:ext>
            </a:extLst>
          </p:cNvPr>
          <p:cNvSpPr>
            <a:spLocks noGrp="1"/>
          </p:cNvSpPr>
          <p:nvPr>
            <p:ph type="title"/>
          </p:nvPr>
        </p:nvSpPr>
        <p:spPr/>
        <p:txBody>
          <a:bodyPr/>
          <a:lstStyle/>
          <a:p>
            <a:pPr eaLnBrk="0" hangingPunct="0">
              <a:defRPr/>
            </a:pPr>
            <a:r>
              <a:rPr lang="en-ZA" dirty="0">
                <a:solidFill>
                  <a:srgbClr val="000000"/>
                </a:solidFill>
                <a:cs typeface="Osaka"/>
              </a:rPr>
              <a:t>Germany - JMA Report 2017/18</a:t>
            </a:r>
            <a:endParaRPr lang="en-GB" dirty="0">
              <a:solidFill>
                <a:srgbClr val="000000"/>
              </a:solidFill>
              <a:cs typeface="Osaka"/>
            </a:endParaRPr>
          </a:p>
        </p:txBody>
      </p:sp>
      <p:graphicFrame>
        <p:nvGraphicFramePr>
          <p:cNvPr id="8" name="Table Placeholder 7"/>
          <p:cNvGraphicFramePr>
            <a:graphicFrameLocks noGrp="1"/>
          </p:cNvGraphicFramePr>
          <p:nvPr>
            <p:ph idx="1"/>
            <p:extLst>
              <p:ext uri="{D42A27DB-BD31-4B8C-83A1-F6EECF244321}">
                <p14:modId xmlns:p14="http://schemas.microsoft.com/office/powerpoint/2010/main" val="1787782121"/>
              </p:ext>
            </p:extLst>
          </p:nvPr>
        </p:nvGraphicFramePr>
        <p:xfrm>
          <a:off x="498475" y="875066"/>
          <a:ext cx="11207570" cy="4724434"/>
        </p:xfrm>
        <a:graphic>
          <a:graphicData uri="http://schemas.openxmlformats.org/drawingml/2006/table">
            <a:tbl>
              <a:tblPr/>
              <a:tblGrid>
                <a:gridCol w="2121755">
                  <a:extLst>
                    <a:ext uri="{9D8B030D-6E8A-4147-A177-3AD203B41FA5}">
                      <a16:colId xmlns:a16="http://schemas.microsoft.com/office/drawing/2014/main" val="4122545711"/>
                    </a:ext>
                  </a:extLst>
                </a:gridCol>
                <a:gridCol w="2121755">
                  <a:extLst>
                    <a:ext uri="{9D8B030D-6E8A-4147-A177-3AD203B41FA5}">
                      <a16:colId xmlns:a16="http://schemas.microsoft.com/office/drawing/2014/main" val="20001"/>
                    </a:ext>
                  </a:extLst>
                </a:gridCol>
                <a:gridCol w="2239221">
                  <a:extLst>
                    <a:ext uri="{9D8B030D-6E8A-4147-A177-3AD203B41FA5}">
                      <a16:colId xmlns:a16="http://schemas.microsoft.com/office/drawing/2014/main" val="20002"/>
                    </a:ext>
                  </a:extLst>
                </a:gridCol>
                <a:gridCol w="1932889">
                  <a:extLst>
                    <a:ext uri="{9D8B030D-6E8A-4147-A177-3AD203B41FA5}">
                      <a16:colId xmlns:a16="http://schemas.microsoft.com/office/drawing/2014/main" val="20004"/>
                    </a:ext>
                  </a:extLst>
                </a:gridCol>
                <a:gridCol w="1395975">
                  <a:extLst>
                    <a:ext uri="{9D8B030D-6E8A-4147-A177-3AD203B41FA5}">
                      <a16:colId xmlns:a16="http://schemas.microsoft.com/office/drawing/2014/main" val="20006"/>
                    </a:ext>
                  </a:extLst>
                </a:gridCol>
                <a:gridCol w="1395975">
                  <a:extLst>
                    <a:ext uri="{9D8B030D-6E8A-4147-A177-3AD203B41FA5}">
                      <a16:colId xmlns:a16="http://schemas.microsoft.com/office/drawing/2014/main" val="1822706233"/>
                    </a:ext>
                  </a:extLst>
                </a:gridCol>
              </a:tblGrid>
              <a:tr h="326434">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COUNTRY</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PARTNER </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OBJECTIVE </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INVESTMENT*</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TIMING</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517457">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Germany</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Berge &amp; Meer</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Increase arrivals through price driven sales campaign</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66 500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(R970 035,50)</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May17 &amp; Jul17</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Dec17-Jan18</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We achieved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Double digit ARRIVAL growth of 11% for CENTRAL EUROPE, 2017 versus 2016. We grew SPEND in 2017 by 28% from R5,7 Billion in 2016 to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R7.3 Billion in 2017</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7366">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Germany</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DER </a:t>
                      </a:r>
                      <a:r>
                        <a:rPr kumimoji="0" lang="en-US" sz="1200" b="0" i="0" u="none" strike="noStrike" cap="none" normalizeH="0" baseline="0" dirty="0" err="1">
                          <a:ln>
                            <a:noFill/>
                          </a:ln>
                          <a:solidFill>
                            <a:srgbClr val="000000"/>
                          </a:solidFill>
                          <a:effectLst/>
                          <a:latin typeface="+mn-lt"/>
                          <a:ea typeface="ヒラギノ角ゴ Pro W3" charset="0"/>
                          <a:cs typeface="ヒラギノ角ゴ Pro W3" charset="0"/>
                        </a:rPr>
                        <a:t>Touristik</a:t>
                      </a: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 </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Increase arrivals with focus on value for money in communication for brands DERTOUR and MEIER´S through B2B trade education accompanied by B2C activation</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15 050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(R219 534,35)</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Apr17-Oct17</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7542">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Germany</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n-lt"/>
                          <a:ea typeface="ヒラギノ角ゴ Pro W3" charset="0"/>
                          <a:cs typeface="ヒラギノ角ゴ Pro W3" charset="0"/>
                        </a:rPr>
                        <a:t>Ferien</a:t>
                      </a: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 </a:t>
                      </a:r>
                      <a:r>
                        <a:rPr kumimoji="0" lang="en-US" sz="1200" b="0" i="0" u="none" strike="noStrike" cap="none" normalizeH="0" baseline="0" dirty="0" err="1">
                          <a:ln>
                            <a:noFill/>
                          </a:ln>
                          <a:solidFill>
                            <a:srgbClr val="000000"/>
                          </a:solidFill>
                          <a:effectLst/>
                          <a:latin typeface="+mn-lt"/>
                          <a:ea typeface="ヒラギノ角ゴ Pro W3" charset="0"/>
                          <a:cs typeface="ヒラギノ角ゴ Pro W3" charset="0"/>
                        </a:rPr>
                        <a:t>Touristik</a:t>
                      </a: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Increase arrivals through price driven sales campaign</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aseline="0" dirty="0">
                          <a:latin typeface="+mn-lt"/>
                        </a:rPr>
                        <a:t>22 500</a:t>
                      </a:r>
                    </a:p>
                    <a:p>
                      <a:r>
                        <a:rPr lang="en-US" sz="1200" baseline="0" dirty="0">
                          <a:latin typeface="+mn-lt"/>
                        </a:rPr>
                        <a:t>(R328 207,50)</a:t>
                      </a:r>
                      <a:endParaRPr lang="en-US" sz="1200" dirty="0">
                        <a:latin typeface="+mn-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Jun17-Jul17</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0739">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Germany</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FTI </a:t>
                      </a:r>
                      <a:r>
                        <a:rPr kumimoji="0" lang="en-US" sz="1200" b="0" i="0" u="none" strike="noStrike" cap="none" normalizeH="0" baseline="0" dirty="0" err="1">
                          <a:ln>
                            <a:noFill/>
                          </a:ln>
                          <a:solidFill>
                            <a:srgbClr val="000000"/>
                          </a:solidFill>
                          <a:effectLst/>
                          <a:latin typeface="+mn-lt"/>
                          <a:ea typeface="ヒラギノ角ゴ Pro W3" charset="0"/>
                          <a:cs typeface="ヒラギノ角ゴ Pro W3" charset="0"/>
                        </a:rPr>
                        <a:t>Touristik</a:t>
                      </a: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Increase arrivals through tactical offerings for price conscious consumers and trade education with focus on new regions and year round travel</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aseline="0" dirty="0">
                          <a:latin typeface="+mn-lt"/>
                        </a:rPr>
                        <a:t>100 000</a:t>
                      </a:r>
                    </a:p>
                    <a:p>
                      <a:r>
                        <a:rPr lang="en-US" sz="1200" baseline="0" dirty="0">
                          <a:latin typeface="+mn-lt"/>
                        </a:rPr>
                        <a:t>(R1 458 700,00)</a:t>
                      </a:r>
                      <a:endParaRPr lang="en-US" sz="1200" dirty="0">
                        <a:latin typeface="+mn-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Sep17- Jan18</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3517">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Germany</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n-lt"/>
                          <a:ea typeface="ヒラギノ角ゴ Pro W3" charset="0"/>
                          <a:cs typeface="ヒラギノ角ゴ Pro W3" charset="0"/>
                        </a:rPr>
                        <a:t>Fineway</a:t>
                      </a: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Increase arrivals</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dirty="0">
                          <a:latin typeface="+mn-lt"/>
                        </a:rPr>
                        <a:t>20 000</a:t>
                      </a:r>
                    </a:p>
                    <a:p>
                      <a:r>
                        <a:rPr lang="en-US" sz="1200" dirty="0">
                          <a:latin typeface="+mn-lt"/>
                        </a:rPr>
                        <a:t>(R291 740,00)</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Oct17</a:t>
                      </a:r>
                      <a:r>
                        <a:rPr lang="en-US" sz="1200" baseline="0" dirty="0">
                          <a:latin typeface="+mn-lt"/>
                        </a:rPr>
                        <a:t> -  Mar18</a:t>
                      </a:r>
                      <a:endParaRPr lang="en-US" sz="1200" dirty="0">
                        <a:latin typeface="+mn-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2">
            <a:extLst>
              <a:ext uri="{FF2B5EF4-FFF2-40B4-BE49-F238E27FC236}">
                <a16:creationId xmlns:a16="http://schemas.microsoft.com/office/drawing/2014/main" id="{0816C162-6080-4B99-9C32-41C160E307ED}"/>
              </a:ext>
            </a:extLst>
          </p:cNvPr>
          <p:cNvSpPr txBox="1">
            <a:spLocks noChangeArrowheads="1"/>
          </p:cNvSpPr>
          <p:nvPr/>
        </p:nvSpPr>
        <p:spPr>
          <a:xfrm>
            <a:off x="41087" y="94190"/>
            <a:ext cx="8496944" cy="504825"/>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6" name="TextBox 5">
            <a:extLst>
              <a:ext uri="{FF2B5EF4-FFF2-40B4-BE49-F238E27FC236}">
                <a16:creationId xmlns:a16="http://schemas.microsoft.com/office/drawing/2014/main" id="{F73618DE-9D3D-4B90-B643-A5AFA43B9207}"/>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cs typeface="ヒラギノ角ゴ Pro W3" charset="0"/>
              </a:rPr>
              <a:t>€ = R14,587</a:t>
            </a:r>
            <a:endParaRPr lang="en-ZA" sz="900" dirty="0"/>
          </a:p>
        </p:txBody>
      </p:sp>
    </p:spTree>
    <p:extLst>
      <p:ext uri="{BB962C8B-B14F-4D97-AF65-F5344CB8AC3E}">
        <p14:creationId xmlns:p14="http://schemas.microsoft.com/office/powerpoint/2010/main" val="1442033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63F8-31D8-47C3-B3B9-24FCBCFE1201}"/>
              </a:ext>
            </a:extLst>
          </p:cNvPr>
          <p:cNvSpPr>
            <a:spLocks noGrp="1"/>
          </p:cNvSpPr>
          <p:nvPr>
            <p:ph type="title"/>
          </p:nvPr>
        </p:nvSpPr>
        <p:spPr/>
        <p:txBody>
          <a:bodyPr/>
          <a:lstStyle/>
          <a:p>
            <a:r>
              <a:rPr lang="en-ZA" dirty="0">
                <a:solidFill>
                  <a:srgbClr val="000000"/>
                </a:solidFill>
                <a:cs typeface="Osaka"/>
              </a:rPr>
              <a:t>Germany - JMA Report 2017/18</a:t>
            </a:r>
            <a:r>
              <a:rPr lang="en-GB" dirty="0">
                <a:solidFill>
                  <a:srgbClr val="000000"/>
                </a:solidFill>
                <a:cs typeface="Osaka"/>
              </a:rPr>
              <a:t/>
            </a:r>
            <a:br>
              <a:rPr lang="en-GB" dirty="0">
                <a:solidFill>
                  <a:srgbClr val="000000"/>
                </a:solidFill>
                <a:cs typeface="Osaka"/>
              </a:rPr>
            </a:br>
            <a:endParaRPr lang="en-ZA" dirty="0"/>
          </a:p>
        </p:txBody>
      </p:sp>
      <p:graphicFrame>
        <p:nvGraphicFramePr>
          <p:cNvPr id="8" name="Table Placeholder 7"/>
          <p:cNvGraphicFramePr>
            <a:graphicFrameLocks noGrp="1"/>
          </p:cNvGraphicFramePr>
          <p:nvPr>
            <p:ph idx="1"/>
            <p:extLst>
              <p:ext uri="{D42A27DB-BD31-4B8C-83A1-F6EECF244321}">
                <p14:modId xmlns:p14="http://schemas.microsoft.com/office/powerpoint/2010/main" val="2623359194"/>
              </p:ext>
            </p:extLst>
          </p:nvPr>
        </p:nvGraphicFramePr>
        <p:xfrm>
          <a:off x="508000" y="990600"/>
          <a:ext cx="11163542" cy="4679785"/>
        </p:xfrm>
        <a:graphic>
          <a:graphicData uri="http://schemas.openxmlformats.org/drawingml/2006/table">
            <a:tbl>
              <a:tblPr/>
              <a:tblGrid>
                <a:gridCol w="2037739">
                  <a:extLst>
                    <a:ext uri="{9D8B030D-6E8A-4147-A177-3AD203B41FA5}">
                      <a16:colId xmlns:a16="http://schemas.microsoft.com/office/drawing/2014/main" val="1932507988"/>
                    </a:ext>
                  </a:extLst>
                </a:gridCol>
                <a:gridCol w="2037739">
                  <a:extLst>
                    <a:ext uri="{9D8B030D-6E8A-4147-A177-3AD203B41FA5}">
                      <a16:colId xmlns:a16="http://schemas.microsoft.com/office/drawing/2014/main" val="20001"/>
                    </a:ext>
                  </a:extLst>
                </a:gridCol>
                <a:gridCol w="2259784">
                  <a:extLst>
                    <a:ext uri="{9D8B030D-6E8A-4147-A177-3AD203B41FA5}">
                      <a16:colId xmlns:a16="http://schemas.microsoft.com/office/drawing/2014/main" val="20002"/>
                    </a:ext>
                  </a:extLst>
                </a:gridCol>
                <a:gridCol w="1889328">
                  <a:extLst>
                    <a:ext uri="{9D8B030D-6E8A-4147-A177-3AD203B41FA5}">
                      <a16:colId xmlns:a16="http://schemas.microsoft.com/office/drawing/2014/main" val="20004"/>
                    </a:ext>
                  </a:extLst>
                </a:gridCol>
                <a:gridCol w="1469476">
                  <a:extLst>
                    <a:ext uri="{9D8B030D-6E8A-4147-A177-3AD203B41FA5}">
                      <a16:colId xmlns:a16="http://schemas.microsoft.com/office/drawing/2014/main" val="20006"/>
                    </a:ext>
                  </a:extLst>
                </a:gridCol>
                <a:gridCol w="1469476">
                  <a:extLst>
                    <a:ext uri="{9D8B030D-6E8A-4147-A177-3AD203B41FA5}">
                      <a16:colId xmlns:a16="http://schemas.microsoft.com/office/drawing/2014/main" val="1481697321"/>
                    </a:ext>
                  </a:extLst>
                </a:gridCol>
              </a:tblGrid>
              <a:tr h="326254">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COUNTRY</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PARTNER </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OBJECTIVE </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INVESTMENT*</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TIMING</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2000" marR="5218"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451561">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Germany</a:t>
                      </a: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Gebeco</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through trade education. Focus on all year destination</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92 500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(R1 349 297,50)</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Jun17 -  Feb18</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We achieved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Double digit ARRIVAL growth of 11% for CENTRAL EUROPE, 2017 versus 2016. We grew SPEND in 2017 by 28% from R5,7 Billion in 2016 to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R7.3 Billion in 2017</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4359">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rPr>
                        <a:t>Germany</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STA Travel</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with focus on best selling products</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27 750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(R404 789,25)</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 – Dec17</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1718">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rebuchet MS"/>
                          <a:ea typeface="ヒラギノ角ゴ Pro W3" charset="0"/>
                          <a:cs typeface="ヒラギノ角ゴ Pro W3" charset="0"/>
                        </a:rPr>
                        <a:t>Germany</a:t>
                      </a:r>
                      <a:endPar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Studiosus</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Group</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Increase arrivals with focus </a:t>
                      </a:r>
                      <a:r>
                        <a:rPr lang="en-US" sz="1200" baseline="0" dirty="0">
                          <a:latin typeface="+mj-lt"/>
                        </a:rPr>
                        <a:t> on “green season”</a:t>
                      </a:r>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dirty="0">
                          <a:latin typeface="+mj-lt"/>
                        </a:rPr>
                        <a:t>22 920</a:t>
                      </a:r>
                    </a:p>
                    <a:p>
                      <a:r>
                        <a:rPr lang="en-US" sz="1200" dirty="0">
                          <a:latin typeface="+mj-lt"/>
                        </a:rPr>
                        <a:t>(R334 334,04)</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Mar17</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rebuchet MS"/>
                          <a:ea typeface="ヒラギノ角ゴ Pro W3" charset="0"/>
                          <a:cs typeface="ヒラギノ角ゴ Pro W3" charset="0"/>
                        </a:rPr>
                        <a:t>Germany</a:t>
                      </a:r>
                      <a:endPar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Thomas Cook</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Sustainable growth of arrivals</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dirty="0">
                          <a:latin typeface="+mj-lt"/>
                        </a:rPr>
                        <a:t>110 000</a:t>
                      </a:r>
                    </a:p>
                    <a:p>
                      <a:r>
                        <a:rPr lang="en-US" sz="1200" dirty="0">
                          <a:latin typeface="+mj-lt"/>
                        </a:rPr>
                        <a:t>(R1 604 570,00)</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Apr17</a:t>
                      </a:r>
                      <a:r>
                        <a:rPr lang="en-US" sz="1200" baseline="0" dirty="0">
                          <a:latin typeface="+mj-lt"/>
                        </a:rPr>
                        <a:t> – Feb18</a:t>
                      </a:r>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95">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rebuchet MS"/>
                          <a:ea typeface="ヒラギノ角ゴ Pro W3" charset="0"/>
                          <a:cs typeface="ヒラギノ角ゴ Pro W3" charset="0"/>
                        </a:rPr>
                        <a:t>Germany</a:t>
                      </a:r>
                      <a:endPar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TUI Deutschland</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Increase arrivals with focus on value for money and seasonality “green season” in communication</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aseline="0" dirty="0">
                          <a:latin typeface="+mj-lt"/>
                        </a:rPr>
                        <a:t>36 250</a:t>
                      </a:r>
                    </a:p>
                    <a:p>
                      <a:r>
                        <a:rPr lang="en-US" sz="1200" baseline="0" dirty="0">
                          <a:latin typeface="+mj-lt"/>
                        </a:rPr>
                        <a:t>(R528 778,75)</a:t>
                      </a:r>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Nov17-Mar18</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95">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rebuchet MS"/>
                          <a:ea typeface="ヒラギノ角ゴ Pro W3" charset="0"/>
                          <a:cs typeface="ヒラギノ角ゴ Pro W3" charset="0"/>
                        </a:rPr>
                        <a:t>Germany</a:t>
                      </a:r>
                      <a:endPar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Wikinger</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with focus on special interest groups, geographical spread</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39 085</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(R570 132,89)</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Apr17-May17</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Sep17-Nov17</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5824526"/>
                  </a:ext>
                </a:extLst>
              </a:tr>
              <a:tr h="356151">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rPr>
                        <a:t>Germany</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Windrose</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Finest Travel</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through sales competition with focus on up-market and high-end clientele</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20 500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(R299 033,50)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Aug17-Feb18</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7615390"/>
                  </a:ext>
                </a:extLst>
              </a:tr>
              <a:tr h="581095">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ヒラギノ角ゴ Pro W3" charset="0"/>
                          <a:cs typeface="ヒラギノ角ゴ Pro W3" charset="0"/>
                        </a:rPr>
                        <a:t>Total Germany</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000000"/>
                          </a:solidFill>
                          <a:effectLst/>
                          <a:latin typeface="+mn-lt"/>
                          <a:ea typeface="ヒラギノ角ゴ Pro W3" charset="0"/>
                          <a:cs typeface="ヒラギノ角ゴ Pro W3" charset="0"/>
                        </a:rPr>
                        <a:t>€573 055</a:t>
                      </a:r>
                      <a:endParaRPr kumimoji="0" lang="en-US" sz="1200" b="1"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ヒラギノ角ゴ Pro W3" charset="0"/>
                          <a:cs typeface="ヒラギノ角ゴ Pro W3" charset="0"/>
                        </a:rPr>
                        <a:t>(R8 359 153,28)</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18" marT="6125"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4683324"/>
                  </a:ext>
                </a:extLst>
              </a:tr>
            </a:tbl>
          </a:graphicData>
        </a:graphic>
      </p:graphicFrame>
      <p:sp>
        <p:nvSpPr>
          <p:cNvPr id="5" name="Rectangle 2">
            <a:extLst>
              <a:ext uri="{FF2B5EF4-FFF2-40B4-BE49-F238E27FC236}">
                <a16:creationId xmlns:a16="http://schemas.microsoft.com/office/drawing/2014/main" id="{71C1C1AF-5665-48B5-A6B1-926104EA8FC0}"/>
              </a:ext>
            </a:extLst>
          </p:cNvPr>
          <p:cNvSpPr txBox="1">
            <a:spLocks noChangeArrowheads="1"/>
          </p:cNvSpPr>
          <p:nvPr/>
        </p:nvSpPr>
        <p:spPr>
          <a:xfrm>
            <a:off x="41087" y="136135"/>
            <a:ext cx="8496944" cy="504825"/>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7" name="TextBox 6">
            <a:extLst>
              <a:ext uri="{FF2B5EF4-FFF2-40B4-BE49-F238E27FC236}">
                <a16:creationId xmlns:a16="http://schemas.microsoft.com/office/drawing/2014/main" id="{C300D5A9-B632-44A2-BDBD-6DF722F30EC5}"/>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cs typeface="ヒラギノ角ゴ Pro W3" charset="0"/>
              </a:rPr>
              <a:t>€ = R14,587</a:t>
            </a:r>
            <a:endParaRPr lang="en-ZA" sz="900" dirty="0"/>
          </a:p>
        </p:txBody>
      </p:sp>
    </p:spTree>
    <p:extLst>
      <p:ext uri="{BB962C8B-B14F-4D97-AF65-F5344CB8AC3E}">
        <p14:creationId xmlns:p14="http://schemas.microsoft.com/office/powerpoint/2010/main" val="3039478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AEE1-EBBA-48C2-9FF4-174BF16A5008}"/>
              </a:ext>
            </a:extLst>
          </p:cNvPr>
          <p:cNvSpPr>
            <a:spLocks noGrp="1"/>
          </p:cNvSpPr>
          <p:nvPr>
            <p:ph type="title"/>
          </p:nvPr>
        </p:nvSpPr>
        <p:spPr/>
        <p:txBody>
          <a:bodyPr/>
          <a:lstStyle/>
          <a:p>
            <a:r>
              <a:rPr lang="en-ZA" dirty="0">
                <a:solidFill>
                  <a:srgbClr val="000000"/>
                </a:solidFill>
                <a:cs typeface="Osaka"/>
              </a:rPr>
              <a:t>Austria &amp; Switzerland  - JMA Report 2017/18</a:t>
            </a:r>
            <a:r>
              <a:rPr lang="en-GB" dirty="0">
                <a:solidFill>
                  <a:srgbClr val="000000"/>
                </a:solidFill>
                <a:cs typeface="Osaka"/>
              </a:rPr>
              <a:t/>
            </a:r>
            <a:br>
              <a:rPr lang="en-GB" dirty="0">
                <a:solidFill>
                  <a:srgbClr val="000000"/>
                </a:solidFill>
                <a:cs typeface="Osaka"/>
              </a:rPr>
            </a:br>
            <a:endParaRPr lang="en-ZA" dirty="0"/>
          </a:p>
        </p:txBody>
      </p:sp>
      <p:graphicFrame>
        <p:nvGraphicFramePr>
          <p:cNvPr id="8" name="Table Placeholder 7"/>
          <p:cNvGraphicFramePr>
            <a:graphicFrameLocks noGrp="1"/>
          </p:cNvGraphicFramePr>
          <p:nvPr>
            <p:ph idx="1"/>
            <p:extLst>
              <p:ext uri="{D42A27DB-BD31-4B8C-83A1-F6EECF244321}">
                <p14:modId xmlns:p14="http://schemas.microsoft.com/office/powerpoint/2010/main" val="412403452"/>
              </p:ext>
            </p:extLst>
          </p:nvPr>
        </p:nvGraphicFramePr>
        <p:xfrm>
          <a:off x="508000" y="840123"/>
          <a:ext cx="11180793" cy="5041902"/>
        </p:xfrm>
        <a:graphic>
          <a:graphicData uri="http://schemas.openxmlformats.org/drawingml/2006/table">
            <a:tbl>
              <a:tblPr/>
              <a:tblGrid>
                <a:gridCol w="1450196">
                  <a:extLst>
                    <a:ext uri="{9D8B030D-6E8A-4147-A177-3AD203B41FA5}">
                      <a16:colId xmlns:a16="http://schemas.microsoft.com/office/drawing/2014/main" val="2221427713"/>
                    </a:ext>
                  </a:extLst>
                </a:gridCol>
                <a:gridCol w="1397479">
                  <a:extLst>
                    <a:ext uri="{9D8B030D-6E8A-4147-A177-3AD203B41FA5}">
                      <a16:colId xmlns:a16="http://schemas.microsoft.com/office/drawing/2014/main" val="20001"/>
                    </a:ext>
                  </a:extLst>
                </a:gridCol>
                <a:gridCol w="3985404">
                  <a:extLst>
                    <a:ext uri="{9D8B030D-6E8A-4147-A177-3AD203B41FA5}">
                      <a16:colId xmlns:a16="http://schemas.microsoft.com/office/drawing/2014/main" val="20002"/>
                    </a:ext>
                  </a:extLst>
                </a:gridCol>
                <a:gridCol w="1337095">
                  <a:extLst>
                    <a:ext uri="{9D8B030D-6E8A-4147-A177-3AD203B41FA5}">
                      <a16:colId xmlns:a16="http://schemas.microsoft.com/office/drawing/2014/main" val="20004"/>
                    </a:ext>
                  </a:extLst>
                </a:gridCol>
                <a:gridCol w="1409779">
                  <a:extLst>
                    <a:ext uri="{9D8B030D-6E8A-4147-A177-3AD203B41FA5}">
                      <a16:colId xmlns:a16="http://schemas.microsoft.com/office/drawing/2014/main" val="20006"/>
                    </a:ext>
                  </a:extLst>
                </a:gridCol>
                <a:gridCol w="1600840">
                  <a:extLst>
                    <a:ext uri="{9D8B030D-6E8A-4147-A177-3AD203B41FA5}">
                      <a16:colId xmlns:a16="http://schemas.microsoft.com/office/drawing/2014/main" val="3116488962"/>
                    </a:ext>
                  </a:extLst>
                </a:gridCol>
              </a:tblGrid>
              <a:tr h="364449">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COUNTRY </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PARTNER </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OBJECTIVE </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INVESTMENT*</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TIMING</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415423">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Austria</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Ruefa</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Reisen</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through country-wide agent incentive programme and network education campaign</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aseline="0" dirty="0">
                          <a:latin typeface="+mj-lt"/>
                        </a:rPr>
                        <a:t>25 000</a:t>
                      </a:r>
                    </a:p>
                    <a:p>
                      <a:r>
                        <a:rPr lang="en-US" sz="1200" baseline="0" dirty="0">
                          <a:latin typeface="+mj-lt"/>
                        </a:rPr>
                        <a:t>(R364 675,00)</a:t>
                      </a:r>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Nov17 – Mar 18</a:t>
                      </a:r>
                    </a:p>
                    <a:p>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9">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We achieved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Double digit ARRIVAL growth of 11% for CENTRAL EUROPE, 2017 versus 2016. We grew SPEND in 2017 by 28% from R5,7 Billion in 2016 to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R7.3 Billion in 2017</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912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Austria</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Dertour</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Austria</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Increase arrivals throughout the year</a:t>
                      </a:r>
                      <a:r>
                        <a:rPr lang="en-US" sz="1200" baseline="0" dirty="0">
                          <a:latin typeface="+mj-lt"/>
                        </a:rPr>
                        <a:t> and geographic spread</a:t>
                      </a:r>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aseline="0" dirty="0">
                          <a:latin typeface="+mj-lt"/>
                        </a:rPr>
                        <a:t>17 500</a:t>
                      </a:r>
                    </a:p>
                    <a:p>
                      <a:r>
                        <a:rPr lang="en-US" sz="1200" baseline="0" dirty="0">
                          <a:latin typeface="+mj-lt"/>
                        </a:rPr>
                        <a:t>(R255 272,50)</a:t>
                      </a:r>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Nov17 – Mar 18</a:t>
                      </a:r>
                    </a:p>
                    <a:p>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542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Austria</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FTI Austria</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Increase arrivals</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dirty="0">
                          <a:latin typeface="+mj-lt"/>
                        </a:rPr>
                        <a:t>12 000</a:t>
                      </a:r>
                    </a:p>
                    <a:p>
                      <a:r>
                        <a:rPr lang="en-US" sz="1200" dirty="0">
                          <a:latin typeface="+mj-lt"/>
                        </a:rPr>
                        <a:t>(R175 044,00)</a:t>
                      </a: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Nov17</a:t>
                      </a:r>
                      <a:r>
                        <a:rPr lang="en-US" sz="1200" baseline="0" dirty="0">
                          <a:latin typeface="+mj-lt"/>
                        </a:rPr>
                        <a:t> – Feb18</a:t>
                      </a:r>
                      <a:endParaRPr lang="en-US" sz="1200" dirty="0">
                        <a:latin typeface="+mj-lt"/>
                      </a:endParaRPr>
                    </a:p>
                  </a:txBody>
                  <a:tcPr marL="72000" marR="5218"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5423">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ヒラギノ角ゴ Pro W3" charset="0"/>
                          <a:cs typeface="ヒラギノ角ゴ Pro W3" charset="0"/>
                        </a:rPr>
                        <a:t>Total Austria</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000000"/>
                          </a:solidFill>
                          <a:effectLst/>
                          <a:latin typeface="+mn-lt"/>
                          <a:ea typeface="ヒラギノ角ゴ Pro W3" charset="0"/>
                          <a:cs typeface="ヒラギノ角ゴ Pro W3" charset="0"/>
                        </a:rPr>
                        <a:t>€54 500,00</a:t>
                      </a:r>
                      <a:endParaRPr kumimoji="0" lang="en-US" sz="1200" b="1"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ヒラギノ角ゴ Pro W3" charset="0"/>
                          <a:cs typeface="ヒラギノ角ゴ Pro W3" charset="0"/>
                        </a:rPr>
                        <a:t>(R794 991,50)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ZA"/>
                    </a:p>
                  </a:txBody>
                  <a:tcPr/>
                </a:tc>
                <a:extLst>
                  <a:ext uri="{0D108BD9-81ED-4DB2-BD59-A6C34878D82A}">
                    <a16:rowId xmlns:a16="http://schemas.microsoft.com/office/drawing/2014/main" val="1521826514"/>
                  </a:ext>
                </a:extLst>
              </a:tr>
              <a:tr h="415423">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rPr>
                        <a:t>Switzerland</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Hotelplan Travelhouse</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throughout the year</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40 000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(R583 480,00)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Jul17-Mar18</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3275775"/>
                  </a:ext>
                </a:extLst>
              </a:tr>
              <a:tr h="415423">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rPr>
                        <a:t>Switzerland</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Baumeler</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Reisen</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&amp; improve seasonality </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40 000</a:t>
                      </a:r>
                    </a:p>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(R583 480,00)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Sep17-Nov18</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5974844"/>
                  </a:ext>
                </a:extLst>
              </a:tr>
              <a:tr h="415423">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a:ea typeface="ヒラギノ角ゴ Pro W3" charset="0"/>
                          <a:cs typeface="ヒラギノ角ゴ Pro W3" charset="0"/>
                        </a:rPr>
                        <a:t>Switzerland</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Knecht </a:t>
                      </a: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reisen</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ag</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throughout the year</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dirty="0">
                          <a:latin typeface="+mj-lt"/>
                        </a:rPr>
                        <a:t>75 000</a:t>
                      </a:r>
                    </a:p>
                    <a:p>
                      <a:r>
                        <a:rPr lang="en-US" sz="1200" dirty="0">
                          <a:latin typeface="+mj-lt"/>
                        </a:rPr>
                        <a:t>(R1 094 025,00)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Oct17-Sep18</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4812136"/>
                  </a:ext>
                </a:extLst>
              </a:tr>
              <a:tr h="415423">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Switzerland</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FTI Switzerland</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Increase arrivals</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dirty="0">
                          <a:latin typeface="+mj-lt"/>
                        </a:rPr>
                        <a:t>10 600</a:t>
                      </a:r>
                    </a:p>
                    <a:p>
                      <a:r>
                        <a:rPr lang="en-US" sz="1200" dirty="0">
                          <a:latin typeface="+mj-lt"/>
                        </a:rPr>
                        <a:t>(R154 622,20)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ヒラギノ角ゴ Pro W3" charset="0"/>
                          <a:cs typeface="ヒラギノ角ゴ Pro W3" charset="0"/>
                        </a:rPr>
                        <a:t>Oct17-Mar18</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ZA" dirty="0"/>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9483176"/>
                  </a:ext>
                </a:extLst>
              </a:tr>
              <a:tr h="649125">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Switzerland</a:t>
                      </a: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TUI Suisse </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Increase arrivals throughout the year</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dirty="0">
                          <a:latin typeface="+mj-lt"/>
                        </a:rPr>
                        <a:t>29 000</a:t>
                      </a:r>
                    </a:p>
                    <a:p>
                      <a:r>
                        <a:rPr lang="en-US" sz="1200" dirty="0">
                          <a:latin typeface="+mj-lt"/>
                        </a:rPr>
                        <a:t>(R423 023,00)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j-lt"/>
                          <a:ea typeface="ヒラギノ角ゴ Pro W3" charset="0"/>
                          <a:cs typeface="ヒラギノ角ゴ Pro W3" charset="0"/>
                        </a:rPr>
                        <a:t>Oct17-Mar18</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ヒラギノ角ゴ Pro W3" charset="0"/>
                        <a:cs typeface="ヒラギノ角ゴ Pro W3" charset="0"/>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238763"/>
                  </a:ext>
                </a:extLst>
              </a:tr>
              <a:tr h="463806">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mj-lt"/>
                          <a:ea typeface="ヒラギノ角ゴ Pro W3" charset="0"/>
                          <a:cs typeface="ヒラギノ角ゴ Pro W3" charset="0"/>
                        </a:rPr>
                        <a:t>Total Switzerland</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endParaRPr kumimoji="0" lang="en-US" sz="1200" b="1"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1" dirty="0">
                          <a:latin typeface="+mj-lt"/>
                        </a:rPr>
                        <a:t>194 600,00</a:t>
                      </a:r>
                    </a:p>
                    <a:p>
                      <a:r>
                        <a:rPr lang="en-US" sz="1200" b="1" dirty="0">
                          <a:latin typeface="+mj-lt"/>
                        </a:rPr>
                        <a:t>(R2 838 630,20)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j-lt"/>
                        <a:ea typeface="ヒラギノ角ゴ Pro W3" charset="0"/>
                        <a:cs typeface="ヒラギノ角ゴ Pro W3" charset="0"/>
                      </a:endParaRPr>
                    </a:p>
                  </a:txBody>
                  <a:tcPr marL="72000" marR="5654" marT="6125" marB="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18" marT="6125"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6457767"/>
                  </a:ext>
                </a:extLst>
              </a:tr>
            </a:tbl>
          </a:graphicData>
        </a:graphic>
      </p:graphicFrame>
      <p:sp>
        <p:nvSpPr>
          <p:cNvPr id="5" name="TextBox 4">
            <a:extLst>
              <a:ext uri="{FF2B5EF4-FFF2-40B4-BE49-F238E27FC236}">
                <a16:creationId xmlns:a16="http://schemas.microsoft.com/office/drawing/2014/main" id="{CF3D005B-5BCE-44B8-822D-F384102D627E}"/>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cs typeface="ヒラギノ角ゴ Pro W3" charset="0"/>
              </a:rPr>
              <a:t>€ = R14,587</a:t>
            </a:r>
            <a:endParaRPr lang="en-ZA" sz="900" dirty="0"/>
          </a:p>
        </p:txBody>
      </p:sp>
    </p:spTree>
    <p:extLst>
      <p:ext uri="{BB962C8B-B14F-4D97-AF65-F5344CB8AC3E}">
        <p14:creationId xmlns:p14="http://schemas.microsoft.com/office/powerpoint/2010/main" val="1087143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23CB-1773-4140-A43B-241129D25265}"/>
              </a:ext>
            </a:extLst>
          </p:cNvPr>
          <p:cNvSpPr>
            <a:spLocks noGrp="1"/>
          </p:cNvSpPr>
          <p:nvPr>
            <p:ph type="title"/>
          </p:nvPr>
        </p:nvSpPr>
        <p:spPr/>
        <p:txBody>
          <a:bodyPr/>
          <a:lstStyle/>
          <a:p>
            <a:r>
              <a:rPr lang="en-ZA" dirty="0">
                <a:solidFill>
                  <a:srgbClr val="000000"/>
                </a:solidFill>
                <a:cs typeface="Osaka"/>
              </a:rPr>
              <a:t>South Europe (France, Italy, Spain &amp; Portugal)  - JMA Report 2017/18</a:t>
            </a:r>
            <a:r>
              <a:rPr lang="en-GB" dirty="0">
                <a:solidFill>
                  <a:srgbClr val="000000"/>
                </a:solidFill>
                <a:cs typeface="Osaka"/>
              </a:rPr>
              <a:t/>
            </a:r>
            <a:br>
              <a:rPr lang="en-GB" dirty="0">
                <a:solidFill>
                  <a:srgbClr val="000000"/>
                </a:solidFill>
                <a:cs typeface="Osaka"/>
              </a:rPr>
            </a:br>
            <a:endParaRPr lang="en-ZA" dirty="0"/>
          </a:p>
        </p:txBody>
      </p:sp>
      <p:graphicFrame>
        <p:nvGraphicFramePr>
          <p:cNvPr id="8" name="Table Placeholder 7"/>
          <p:cNvGraphicFramePr>
            <a:graphicFrameLocks noGrp="1"/>
          </p:cNvGraphicFramePr>
          <p:nvPr>
            <p:ph idx="1"/>
            <p:extLst>
              <p:ext uri="{D42A27DB-BD31-4B8C-83A1-F6EECF244321}">
                <p14:modId xmlns:p14="http://schemas.microsoft.com/office/powerpoint/2010/main" val="2625879168"/>
              </p:ext>
            </p:extLst>
          </p:nvPr>
        </p:nvGraphicFramePr>
        <p:xfrm>
          <a:off x="508000" y="990600"/>
          <a:ext cx="11103155" cy="4206042"/>
        </p:xfrm>
        <a:graphic>
          <a:graphicData uri="http://schemas.openxmlformats.org/drawingml/2006/table">
            <a:tbl>
              <a:tblPr/>
              <a:tblGrid>
                <a:gridCol w="1938247">
                  <a:extLst>
                    <a:ext uri="{9D8B030D-6E8A-4147-A177-3AD203B41FA5}">
                      <a16:colId xmlns:a16="http://schemas.microsoft.com/office/drawing/2014/main" val="4029418513"/>
                    </a:ext>
                  </a:extLst>
                </a:gridCol>
                <a:gridCol w="1938247">
                  <a:extLst>
                    <a:ext uri="{9D8B030D-6E8A-4147-A177-3AD203B41FA5}">
                      <a16:colId xmlns:a16="http://schemas.microsoft.com/office/drawing/2014/main" val="20001"/>
                    </a:ext>
                  </a:extLst>
                </a:gridCol>
                <a:gridCol w="2634123">
                  <a:extLst>
                    <a:ext uri="{9D8B030D-6E8A-4147-A177-3AD203B41FA5}">
                      <a16:colId xmlns:a16="http://schemas.microsoft.com/office/drawing/2014/main" val="20002"/>
                    </a:ext>
                  </a:extLst>
                </a:gridCol>
                <a:gridCol w="1797082">
                  <a:extLst>
                    <a:ext uri="{9D8B030D-6E8A-4147-A177-3AD203B41FA5}">
                      <a16:colId xmlns:a16="http://schemas.microsoft.com/office/drawing/2014/main" val="20004"/>
                    </a:ext>
                  </a:extLst>
                </a:gridCol>
                <a:gridCol w="1397728">
                  <a:extLst>
                    <a:ext uri="{9D8B030D-6E8A-4147-A177-3AD203B41FA5}">
                      <a16:colId xmlns:a16="http://schemas.microsoft.com/office/drawing/2014/main" val="20006"/>
                    </a:ext>
                  </a:extLst>
                </a:gridCol>
                <a:gridCol w="1397728">
                  <a:extLst>
                    <a:ext uri="{9D8B030D-6E8A-4147-A177-3AD203B41FA5}">
                      <a16:colId xmlns:a16="http://schemas.microsoft.com/office/drawing/2014/main" val="198666184"/>
                    </a:ext>
                  </a:extLst>
                </a:gridCol>
              </a:tblGrid>
              <a:tr h="326254">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COUNTRY</a:t>
                      </a:r>
                    </a:p>
                  </a:txBody>
                  <a:tcPr marL="72000" marR="5246"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PARTNER </a:t>
                      </a:r>
                    </a:p>
                  </a:txBody>
                  <a:tcPr marL="72000" marR="5246"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OBJECTIVE </a:t>
                      </a:r>
                    </a:p>
                  </a:txBody>
                  <a:tcPr marL="72000" marR="5246"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INVESTMENT*</a:t>
                      </a:r>
                    </a:p>
                  </a:txBody>
                  <a:tcPr marL="72000" marR="5246"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TIMING</a:t>
                      </a:r>
                    </a:p>
                  </a:txBody>
                  <a:tcPr marL="72000" marR="5246"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2000" marR="5246"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1041798">
                <a:tc rowSpan="4">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South Europe</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lang="en-ZA" sz="1200" i="0" kern="1200" baseline="0" dirty="0">
                          <a:solidFill>
                            <a:schemeClr val="dk1"/>
                          </a:solidFill>
                          <a:latin typeface="+mj-lt"/>
                          <a:ea typeface="+mn-ea"/>
                          <a:cs typeface="+mn-cs"/>
                        </a:rPr>
                        <a:t>Visiteurs</a:t>
                      </a: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indent="-171450" algn="l" defTabSz="457200" rtl="0" eaLnBrk="1" latinLnBrk="0" hangingPunct="1">
                        <a:buFont typeface="Arial" panose="020B0604020202020204" pitchFamily="34" charset="0"/>
                        <a:buChar char="•"/>
                      </a:pPr>
                      <a:r>
                        <a:rPr lang="en-GB" sz="1200" i="0" kern="1200" baseline="0" dirty="0">
                          <a:solidFill>
                            <a:schemeClr val="dk1"/>
                          </a:solidFill>
                          <a:latin typeface="+mj-lt"/>
                          <a:ea typeface="+mn-ea"/>
                          <a:cs typeface="+mn-cs"/>
                        </a:rPr>
                        <a:t>To increase awareness of South Africa as value for money holiday destination and increase arrivals to 1,400 PAX( 21%).  </a:t>
                      </a:r>
                    </a:p>
                    <a:p>
                      <a:pPr marL="171450" indent="-171450" algn="l" defTabSz="457200" rtl="0" eaLnBrk="1" latinLnBrk="0" hangingPunct="1">
                        <a:buFont typeface="Arial" panose="020B0604020202020204" pitchFamily="34" charset="0"/>
                        <a:buChar char="•"/>
                      </a:pPr>
                      <a:r>
                        <a:rPr lang="en-GB" sz="1200" i="0" kern="1200" baseline="0" dirty="0">
                          <a:solidFill>
                            <a:schemeClr val="dk1"/>
                          </a:solidFill>
                          <a:latin typeface="+mj-lt"/>
                          <a:ea typeface="+mn-ea"/>
                          <a:cs typeface="+mn-cs"/>
                        </a:rPr>
                        <a:t>To educate the trade and build their familiarity with SA.</a:t>
                      </a:r>
                      <a:endParaRPr lang="en-ZA" sz="1200" i="0" kern="1200" baseline="0" dirty="0">
                        <a:solidFill>
                          <a:schemeClr val="dk1"/>
                        </a:solidFill>
                        <a:latin typeface="+mj-lt"/>
                        <a:ea typeface="+mn-ea"/>
                        <a:cs typeface="+mn-cs"/>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€450 000</a:t>
                      </a:r>
                    </a:p>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(R6 564 150,00)</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 2017 to Mar 2018</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We achieved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Double digit ARRIVAL growth of 14,8% for SOUTH EUROPE HUB, 2017 versus 2016. We grew SPEND in 2017 by 29% from R3,8 Billion in 2016 to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R4,9 Billion in 2017</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37">
                <a:tc vMerge="1">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endParaRPr lang="en-ZA" sz="1200" i="0" kern="1200" dirty="0">
                        <a:solidFill>
                          <a:schemeClr val="dk1"/>
                        </a:solidFill>
                        <a:latin typeface="+mj-lt"/>
                        <a:ea typeface="+mn-ea"/>
                        <a:cs typeface="+mn-cs"/>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lang="en-ZA" sz="1200" i="0" kern="1200" baseline="0" dirty="0">
                          <a:solidFill>
                            <a:schemeClr val="dk1"/>
                          </a:solidFill>
                          <a:latin typeface="+mj-lt"/>
                          <a:ea typeface="+mn-ea"/>
                          <a:cs typeface="+mn-cs"/>
                        </a:rPr>
                        <a:t>Balboa/</a:t>
                      </a:r>
                      <a:r>
                        <a:rPr lang="en-ZA" sz="1200" i="0" kern="1200" baseline="0" dirty="0" err="1">
                          <a:solidFill>
                            <a:schemeClr val="dk1"/>
                          </a:solidFill>
                          <a:latin typeface="+mj-lt"/>
                          <a:ea typeface="+mn-ea"/>
                          <a:cs typeface="+mn-cs"/>
                        </a:rPr>
                        <a:t>Promoagv</a:t>
                      </a:r>
                      <a:endParaRPr lang="en-ZA" sz="1200" i="0" kern="1200" dirty="0">
                        <a:solidFill>
                          <a:schemeClr val="dk1"/>
                        </a:solidFill>
                        <a:latin typeface="+mj-lt"/>
                        <a:ea typeface="+mn-ea"/>
                        <a:cs typeface="+mn-cs"/>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ctr" latinLnBrk="0" hangingPunct="1">
                        <a:lnSpc>
                          <a:spcPct val="100000"/>
                        </a:lnSpc>
                        <a:spcBef>
                          <a:spcPct val="0"/>
                        </a:spcBef>
                        <a:spcAft>
                          <a:spcPct val="0"/>
                        </a:spcAft>
                        <a:buClrTx/>
                        <a:buSzTx/>
                        <a:buFont typeface="Arial" panose="020B0604020202020204" pitchFamily="34" charset="0"/>
                        <a:buChar char="•"/>
                        <a:tabLst/>
                        <a:defRPr/>
                      </a:pPr>
                      <a:r>
                        <a:rPr lang="en-GB" sz="1200" i="0" kern="1200" baseline="0" dirty="0">
                          <a:solidFill>
                            <a:schemeClr val="dk1"/>
                          </a:solidFill>
                          <a:latin typeface="+mj-lt"/>
                          <a:ea typeface="+mn-ea"/>
                          <a:cs typeface="+mn-cs"/>
                        </a:rPr>
                        <a:t>To educate the trade and build their familiarity with SA.</a:t>
                      </a:r>
                      <a:endParaRPr lang="en-ZA" sz="1200" i="0" kern="1200" baseline="0" dirty="0">
                        <a:solidFill>
                          <a:schemeClr val="dk1"/>
                        </a:solidFill>
                        <a:latin typeface="+mj-lt"/>
                        <a:ea typeface="+mn-ea"/>
                        <a:cs typeface="+mn-cs"/>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€39 800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(R580 562,60)</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 2017 to Mar 2018</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0312">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Logitravel</a:t>
                      </a: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baseline="0" dirty="0">
                          <a:solidFill>
                            <a:schemeClr val="dk1"/>
                          </a:solidFill>
                          <a:latin typeface="+mj-lt"/>
                          <a:ea typeface="+mn-ea"/>
                          <a:cs typeface="+mn-cs"/>
                        </a:rPr>
                        <a:t>Maximise sales of the destination SOUTHAFRICA  in Logitravel' channels in Spain, through a strong blended-marketing online strategy. </a:t>
                      </a:r>
                      <a:r>
                        <a:rPr lang="en-GB" sz="1200" kern="1200" dirty="0">
                          <a:solidFill>
                            <a:schemeClr val="tx1"/>
                          </a:solidFill>
                          <a:effectLst/>
                          <a:latin typeface="+mj-lt"/>
                          <a:ea typeface="+mn-ea"/>
                          <a:cs typeface="+mn-cs"/>
                        </a:rPr>
                        <a:t>    </a:t>
                      </a:r>
                      <a:endParaRPr lang="en-US" sz="1200" dirty="0">
                        <a:latin typeface="+mj-lt"/>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€7 000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(R102 109,00)</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Two weeks</a:t>
                      </a:r>
                      <a:r>
                        <a:rPr lang="en-US" sz="1200" baseline="0" dirty="0">
                          <a:latin typeface="+mj-lt"/>
                        </a:rPr>
                        <a:t> in Nov 2017</a:t>
                      </a:r>
                      <a:endParaRPr lang="en-US" sz="1200" dirty="0">
                        <a:latin typeface="+mj-lt"/>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95">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Cartorange</a:t>
                      </a: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marR="0" lvl="0" indent="-171450" algn="l" defTabSz="457200" rtl="0" eaLnBrk="1" fontAlgn="ctr"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Gain market share by introducing innovative travel experiences</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€12 000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(R175 044,00)</a:t>
                      </a:r>
                    </a:p>
                    <a:p>
                      <a:endParaRPr lang="en-US" sz="1200" dirty="0">
                        <a:latin typeface="+mj-lt"/>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November to December 2017</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95">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j-lt"/>
                          <a:ea typeface="ヒラギノ角ゴ Pro W3" charset="0"/>
                          <a:cs typeface="ヒラギノ角ゴ Pro W3" charset="0"/>
                        </a:rPr>
                        <a:t>Total South Europe</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171450" marR="0" lvl="0" indent="-171450" algn="l" defTabSz="457200" rtl="0" eaLnBrk="1" fontAlgn="ctr" latinLnBrk="0" hangingPunct="1">
                        <a:lnSpc>
                          <a:spcPct val="100000"/>
                        </a:lnSpc>
                        <a:spcBef>
                          <a:spcPct val="0"/>
                        </a:spcBef>
                        <a:spcAft>
                          <a:spcPct val="0"/>
                        </a:spcAft>
                        <a:buClrTx/>
                        <a:buSzTx/>
                        <a:buFont typeface="Arial" panose="020B0604020202020204" pitchFamily="34" charset="0"/>
                        <a:buChar char="•"/>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1"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1" dirty="0">
                          <a:latin typeface="+mj-lt"/>
                        </a:rPr>
                        <a:t>500 800,00</a:t>
                      </a:r>
                    </a:p>
                    <a:p>
                      <a:r>
                        <a:rPr lang="en-US" sz="1200" b="1" dirty="0">
                          <a:latin typeface="+mj-lt"/>
                        </a:rPr>
                        <a:t>(R7 421 865,60)</a:t>
                      </a:r>
                    </a:p>
                  </a:txBody>
                  <a:tcPr marL="72000" marR="5246"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endParaRPr lang="en-US" sz="1200" dirty="0">
                        <a:latin typeface="+mj-lt"/>
                      </a:endParaRPr>
                    </a:p>
                  </a:txBody>
                  <a:tcPr marL="72000" marR="5246" marT="6125" marB="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46" marT="6125"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2219543"/>
                  </a:ext>
                </a:extLst>
              </a:tr>
            </a:tbl>
          </a:graphicData>
        </a:graphic>
      </p:graphicFrame>
      <p:sp>
        <p:nvSpPr>
          <p:cNvPr id="5" name="Rectangle 2">
            <a:extLst>
              <a:ext uri="{FF2B5EF4-FFF2-40B4-BE49-F238E27FC236}">
                <a16:creationId xmlns:a16="http://schemas.microsoft.com/office/drawing/2014/main" id="{89DAB02A-C076-4022-A425-290035982E88}"/>
              </a:ext>
            </a:extLst>
          </p:cNvPr>
          <p:cNvSpPr txBox="1">
            <a:spLocks noChangeArrowheads="1"/>
          </p:cNvSpPr>
          <p:nvPr/>
        </p:nvSpPr>
        <p:spPr>
          <a:xfrm>
            <a:off x="41087" y="152913"/>
            <a:ext cx="8496944" cy="504825"/>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7" name="TextBox 6">
            <a:extLst>
              <a:ext uri="{FF2B5EF4-FFF2-40B4-BE49-F238E27FC236}">
                <a16:creationId xmlns:a16="http://schemas.microsoft.com/office/drawing/2014/main" id="{5E715E9D-FC1F-4F59-8BFF-FA9CC37C1DB3}"/>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cs typeface="ヒラギノ角ゴ Pro W3" charset="0"/>
              </a:rPr>
              <a:t>€ = R14,587</a:t>
            </a:r>
            <a:endParaRPr lang="en-ZA" sz="900" dirty="0"/>
          </a:p>
        </p:txBody>
      </p:sp>
    </p:spTree>
    <p:extLst>
      <p:ext uri="{BB962C8B-B14F-4D97-AF65-F5344CB8AC3E}">
        <p14:creationId xmlns:p14="http://schemas.microsoft.com/office/powerpoint/2010/main" val="1693817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B931-7DF5-4F25-98E2-C3FE3C78D8B0}"/>
              </a:ext>
            </a:extLst>
          </p:cNvPr>
          <p:cNvSpPr>
            <a:spLocks noGrp="1"/>
          </p:cNvSpPr>
          <p:nvPr>
            <p:ph type="title"/>
          </p:nvPr>
        </p:nvSpPr>
        <p:spPr/>
        <p:txBody>
          <a:bodyPr/>
          <a:lstStyle/>
          <a:p>
            <a:pPr eaLnBrk="0" hangingPunct="0">
              <a:defRPr/>
            </a:pPr>
            <a:r>
              <a:rPr lang="en-ZA" dirty="0">
                <a:solidFill>
                  <a:srgbClr val="000000"/>
                </a:solidFill>
                <a:cs typeface="Osaka"/>
              </a:rPr>
              <a:t>North Europe (Netherlands, Belgium &amp; The Nordics) - JMA Report 2017/18</a:t>
            </a:r>
            <a:endParaRPr lang="en-GB" dirty="0">
              <a:solidFill>
                <a:srgbClr val="000000"/>
              </a:solidFill>
              <a:cs typeface="Osaka"/>
            </a:endParaRPr>
          </a:p>
        </p:txBody>
      </p:sp>
      <p:graphicFrame>
        <p:nvGraphicFramePr>
          <p:cNvPr id="8" name="Table Placeholder 7"/>
          <p:cNvGraphicFramePr>
            <a:graphicFrameLocks noGrp="1"/>
          </p:cNvGraphicFramePr>
          <p:nvPr>
            <p:ph idx="1"/>
            <p:extLst>
              <p:ext uri="{D42A27DB-BD31-4B8C-83A1-F6EECF244321}">
                <p14:modId xmlns:p14="http://schemas.microsoft.com/office/powerpoint/2010/main" val="1565965131"/>
              </p:ext>
            </p:extLst>
          </p:nvPr>
        </p:nvGraphicFramePr>
        <p:xfrm>
          <a:off x="507999" y="990600"/>
          <a:ext cx="11198045" cy="4370479"/>
        </p:xfrm>
        <a:graphic>
          <a:graphicData uri="http://schemas.openxmlformats.org/drawingml/2006/table">
            <a:tbl>
              <a:tblPr/>
              <a:tblGrid>
                <a:gridCol w="1911548">
                  <a:extLst>
                    <a:ext uri="{9D8B030D-6E8A-4147-A177-3AD203B41FA5}">
                      <a16:colId xmlns:a16="http://schemas.microsoft.com/office/drawing/2014/main" val="2731291760"/>
                    </a:ext>
                  </a:extLst>
                </a:gridCol>
                <a:gridCol w="1911548">
                  <a:extLst>
                    <a:ext uri="{9D8B030D-6E8A-4147-A177-3AD203B41FA5}">
                      <a16:colId xmlns:a16="http://schemas.microsoft.com/office/drawing/2014/main" val="20001"/>
                    </a:ext>
                  </a:extLst>
                </a:gridCol>
                <a:gridCol w="2119840">
                  <a:extLst>
                    <a:ext uri="{9D8B030D-6E8A-4147-A177-3AD203B41FA5}">
                      <a16:colId xmlns:a16="http://schemas.microsoft.com/office/drawing/2014/main" val="20002"/>
                    </a:ext>
                  </a:extLst>
                </a:gridCol>
                <a:gridCol w="1772327">
                  <a:extLst>
                    <a:ext uri="{9D8B030D-6E8A-4147-A177-3AD203B41FA5}">
                      <a16:colId xmlns:a16="http://schemas.microsoft.com/office/drawing/2014/main" val="20004"/>
                    </a:ext>
                  </a:extLst>
                </a:gridCol>
                <a:gridCol w="1741391">
                  <a:extLst>
                    <a:ext uri="{9D8B030D-6E8A-4147-A177-3AD203B41FA5}">
                      <a16:colId xmlns:a16="http://schemas.microsoft.com/office/drawing/2014/main" val="20006"/>
                    </a:ext>
                  </a:extLst>
                </a:gridCol>
                <a:gridCol w="1741391">
                  <a:extLst>
                    <a:ext uri="{9D8B030D-6E8A-4147-A177-3AD203B41FA5}">
                      <a16:colId xmlns:a16="http://schemas.microsoft.com/office/drawing/2014/main" val="108385041"/>
                    </a:ext>
                  </a:extLst>
                </a:gridCol>
              </a:tblGrid>
              <a:tr h="244691">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COUNTRY</a:t>
                      </a:r>
                    </a:p>
                  </a:txBody>
                  <a:tcPr marL="72000" marR="3945"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PARTNER </a:t>
                      </a:r>
                    </a:p>
                  </a:txBody>
                  <a:tcPr marL="72000" marR="3945"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OBJECTIVE </a:t>
                      </a:r>
                    </a:p>
                  </a:txBody>
                  <a:tcPr marL="72000" marR="3945"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INVESTMENT*</a:t>
                      </a:r>
                    </a:p>
                  </a:txBody>
                  <a:tcPr marL="72000" marR="3945"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TIMING</a:t>
                      </a:r>
                    </a:p>
                  </a:txBody>
                  <a:tcPr marL="72000" marR="3945"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2000" marR="3945"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781349">
                <a:tc rowSpan="5">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North Europe (Netherlands, Belgium and Nordics)</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Sawadee</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Content creation via a contest. WL and NSSA </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€ 10 000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(R145 870,00)</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Sept ’17 – March ‘18</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We achieved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Double digit ARRIVAL growth of 7,8% for NORTH EUROPE HUB, 2017 versus 2016. We grew SPEND in 2017 by 14%% from R4,4 Billion in 2016 to R5 Billion in 2017</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4694">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Kuoni Specialist</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Product diversification with help of consumer. Inspire consumer on hidden gems. WL and NSSA</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€ 10 000</a:t>
                      </a:r>
                    </a:p>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(R145 870,00)</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Sept ’17 – March ‘18</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4241"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4694">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a:t>
                      </a: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Travelmood</a:t>
                      </a: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Book</a:t>
                      </a:r>
                      <a:r>
                        <a:rPr lang="en-US" sz="1200" baseline="0" dirty="0">
                          <a:latin typeface="+mj-lt"/>
                        </a:rPr>
                        <a:t> more NSSA people to SA by participating in more senior travel events. NSSA</a:t>
                      </a:r>
                      <a:endParaRPr lang="en-US" sz="1200" dirty="0">
                        <a:latin typeface="+mj-lt"/>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€ 5 000</a:t>
                      </a:r>
                    </a:p>
                    <a:p>
                      <a:r>
                        <a:rPr lang="en-US" sz="1200" dirty="0">
                          <a:latin typeface="+mj-lt"/>
                        </a:rPr>
                        <a:t>(R72 935,00)</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Sept ’17 – March ‘18</a:t>
                      </a:r>
                      <a:endParaRPr lang="en-US" sz="1200" dirty="0">
                        <a:latin typeface="+mj-lt"/>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4241"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4694">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Talisman Travel Design</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Convert high end travel for NSSA.</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€ 10 000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(R145 870,00)</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Sept ’17 – March ‘18</a:t>
                      </a:r>
                      <a:endParaRPr lang="en-US" sz="1200" dirty="0">
                        <a:latin typeface="+mj-lt"/>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4241"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4694">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Kras</a:t>
                      </a: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Inspire and convert NSSA travellers</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€ 25 000</a:t>
                      </a:r>
                    </a:p>
                    <a:p>
                      <a:r>
                        <a:rPr lang="en-US" sz="1200" dirty="0">
                          <a:latin typeface="+mj-lt"/>
                        </a:rPr>
                        <a:t>(R364 675,00)</a:t>
                      </a: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Sept ’17 – March ‘18</a:t>
                      </a:r>
                      <a:endParaRPr lang="en-US" sz="1200" dirty="0">
                        <a:latin typeface="+mj-lt"/>
                      </a:endParaRPr>
                    </a:p>
                  </a:txBody>
                  <a:tcPr marL="72000" marR="3945"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4241"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2">
            <a:extLst>
              <a:ext uri="{FF2B5EF4-FFF2-40B4-BE49-F238E27FC236}">
                <a16:creationId xmlns:a16="http://schemas.microsoft.com/office/drawing/2014/main" id="{DC80BB84-5CE9-4D23-BE4E-707175E035AD}"/>
              </a:ext>
            </a:extLst>
          </p:cNvPr>
          <p:cNvSpPr txBox="1">
            <a:spLocks noChangeArrowheads="1"/>
          </p:cNvSpPr>
          <p:nvPr/>
        </p:nvSpPr>
        <p:spPr>
          <a:xfrm>
            <a:off x="41087" y="144524"/>
            <a:ext cx="8496944" cy="504825"/>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7" name="TextBox 6">
            <a:extLst>
              <a:ext uri="{FF2B5EF4-FFF2-40B4-BE49-F238E27FC236}">
                <a16:creationId xmlns:a16="http://schemas.microsoft.com/office/drawing/2014/main" id="{95ACBA82-0091-428F-ABC6-E1865B8F2161}"/>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cs typeface="ヒラギノ角ゴ Pro W3" charset="0"/>
              </a:rPr>
              <a:t>€ = R14,587</a:t>
            </a:r>
            <a:endParaRPr lang="en-ZA" sz="900" dirty="0"/>
          </a:p>
        </p:txBody>
      </p:sp>
    </p:spTree>
    <p:extLst>
      <p:ext uri="{BB962C8B-B14F-4D97-AF65-F5344CB8AC3E}">
        <p14:creationId xmlns:p14="http://schemas.microsoft.com/office/powerpoint/2010/main" val="2913396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E55F-C8F6-4B3B-806B-FCA3A5992E6C}"/>
              </a:ext>
            </a:extLst>
          </p:cNvPr>
          <p:cNvSpPr>
            <a:spLocks noGrp="1"/>
          </p:cNvSpPr>
          <p:nvPr>
            <p:ph type="title"/>
          </p:nvPr>
        </p:nvSpPr>
        <p:spPr/>
        <p:txBody>
          <a:bodyPr/>
          <a:lstStyle/>
          <a:p>
            <a:r>
              <a:rPr lang="en-ZA" dirty="0">
                <a:solidFill>
                  <a:srgbClr val="000000"/>
                </a:solidFill>
                <a:cs typeface="Osaka"/>
              </a:rPr>
              <a:t>North Europe (Netherlands, Belgium &amp; The Nordics) - JMA Report 2017/18</a:t>
            </a:r>
            <a:r>
              <a:rPr lang="en-GB" dirty="0">
                <a:solidFill>
                  <a:srgbClr val="000000"/>
                </a:solidFill>
                <a:cs typeface="Osaka"/>
              </a:rPr>
              <a:t/>
            </a:r>
            <a:br>
              <a:rPr lang="en-GB" dirty="0">
                <a:solidFill>
                  <a:srgbClr val="000000"/>
                </a:solidFill>
                <a:cs typeface="Osaka"/>
              </a:rPr>
            </a:br>
            <a:endParaRPr lang="en-ZA" dirty="0"/>
          </a:p>
        </p:txBody>
      </p:sp>
      <p:graphicFrame>
        <p:nvGraphicFramePr>
          <p:cNvPr id="8" name="Table Placeholder 7"/>
          <p:cNvGraphicFramePr>
            <a:graphicFrameLocks noGrp="1"/>
          </p:cNvGraphicFramePr>
          <p:nvPr>
            <p:ph idx="1"/>
            <p:extLst>
              <p:ext uri="{D42A27DB-BD31-4B8C-83A1-F6EECF244321}">
                <p14:modId xmlns:p14="http://schemas.microsoft.com/office/powerpoint/2010/main" val="2894575900"/>
              </p:ext>
            </p:extLst>
          </p:nvPr>
        </p:nvGraphicFramePr>
        <p:xfrm>
          <a:off x="508000" y="990600"/>
          <a:ext cx="11175795" cy="4782902"/>
        </p:xfrm>
        <a:graphic>
          <a:graphicData uri="http://schemas.openxmlformats.org/drawingml/2006/table">
            <a:tbl>
              <a:tblPr/>
              <a:tblGrid>
                <a:gridCol w="1842887">
                  <a:extLst>
                    <a:ext uri="{9D8B030D-6E8A-4147-A177-3AD203B41FA5}">
                      <a16:colId xmlns:a16="http://schemas.microsoft.com/office/drawing/2014/main" val="3212539570"/>
                    </a:ext>
                  </a:extLst>
                </a:gridCol>
                <a:gridCol w="1842887">
                  <a:extLst>
                    <a:ext uri="{9D8B030D-6E8A-4147-A177-3AD203B41FA5}">
                      <a16:colId xmlns:a16="http://schemas.microsoft.com/office/drawing/2014/main" val="20001"/>
                    </a:ext>
                  </a:extLst>
                </a:gridCol>
                <a:gridCol w="2558964">
                  <a:extLst>
                    <a:ext uri="{9D8B030D-6E8A-4147-A177-3AD203B41FA5}">
                      <a16:colId xmlns:a16="http://schemas.microsoft.com/office/drawing/2014/main" val="20002"/>
                    </a:ext>
                  </a:extLst>
                </a:gridCol>
                <a:gridCol w="1603979">
                  <a:extLst>
                    <a:ext uri="{9D8B030D-6E8A-4147-A177-3AD203B41FA5}">
                      <a16:colId xmlns:a16="http://schemas.microsoft.com/office/drawing/2014/main" val="20004"/>
                    </a:ext>
                  </a:extLst>
                </a:gridCol>
                <a:gridCol w="1663539">
                  <a:extLst>
                    <a:ext uri="{9D8B030D-6E8A-4147-A177-3AD203B41FA5}">
                      <a16:colId xmlns:a16="http://schemas.microsoft.com/office/drawing/2014/main" val="20006"/>
                    </a:ext>
                  </a:extLst>
                </a:gridCol>
                <a:gridCol w="1663539">
                  <a:extLst>
                    <a:ext uri="{9D8B030D-6E8A-4147-A177-3AD203B41FA5}">
                      <a16:colId xmlns:a16="http://schemas.microsoft.com/office/drawing/2014/main" val="2924459839"/>
                    </a:ext>
                  </a:extLst>
                </a:gridCol>
              </a:tblGrid>
              <a:tr h="331827">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COUNTRY</a:t>
                      </a:r>
                    </a:p>
                  </a:txBody>
                  <a:tcPr marL="71684" marR="4222"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PARTNER </a:t>
                      </a:r>
                    </a:p>
                  </a:txBody>
                  <a:tcPr marL="71684" marR="4222"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OBJECTIVE </a:t>
                      </a:r>
                    </a:p>
                  </a:txBody>
                  <a:tcPr marL="71684" marR="4222"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INVESTMENT*</a:t>
                      </a:r>
                    </a:p>
                  </a:txBody>
                  <a:tcPr marL="71684" marR="4222"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TIMING</a:t>
                      </a:r>
                    </a:p>
                  </a:txBody>
                  <a:tcPr marL="71684" marR="4222"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1684" marR="4222" marT="4594"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596815">
                <a:tc rowSpan="6">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North Europe (Netherlands, Belgium and Nordics)</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Fox Vakanties</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Creating Awareness, Desire and taking away barriers. Product diversification. NSSA</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€ 25 000</a:t>
                      </a:r>
                    </a:p>
                    <a:p>
                      <a:pPr marL="0" marR="0" lvl="0" indent="0" algn="l" defTabSz="457200" rtl="0" eaLnBrk="1" fontAlgn="ctr" latinLnBrk="0" hangingPunct="1">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(R364 675,00)</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Sept ’17 – March ‘18</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We achieved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Double digit ARRIVAL growth of 7,8% for NORTH EUROPE HUB, 2017 versus 2016. We grew SPEND in 2017 by 14%% from R4,4 Billion in 2016 to R5 Billion in 2017</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5583">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mj-lt"/>
                          <a:ea typeface="ヒラギノ角ゴ Pro W3" charset="0"/>
                          <a:cs typeface="ヒラギノ角ゴ Pro W3" charset="0"/>
                        </a:rPr>
                        <a:t>Tenzing</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Travel</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Awareness on hidden gems and alternative routes. NSSA</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€ 25 000</a:t>
                      </a:r>
                    </a:p>
                    <a:p>
                      <a:pPr marL="0" marR="0" lvl="0" indent="0" algn="l" defTabSz="457200" rtl="0" eaLnBrk="1" fontAlgn="ctr" latinLnBrk="0" hangingPunct="1">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(R364 675,00)</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Sept ’17 – March ‘18</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4241"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2885">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TUI</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Inspiration</a:t>
                      </a:r>
                      <a:r>
                        <a:rPr lang="en-US" sz="1200" baseline="0" dirty="0">
                          <a:latin typeface="+mj-lt"/>
                        </a:rPr>
                        <a:t> and Conversion both WL and NSSA and train TUI trade</a:t>
                      </a:r>
                      <a:endParaRPr lang="en-US" sz="1200" dirty="0">
                        <a:latin typeface="+mj-lt"/>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€ 25 000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(R364 675,00)</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Sept ’17 – March ‘18</a:t>
                      </a:r>
                      <a:endParaRPr lang="en-US" sz="1200" dirty="0">
                        <a:latin typeface="+mj-lt"/>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4241"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144">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ITG</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Inspire and Convert high end NSSA.</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€ 25 000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(R364 675,00)</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Oct</a:t>
                      </a:r>
                      <a:r>
                        <a:rPr lang="en-US" sz="1200" baseline="0" dirty="0">
                          <a:latin typeface="+mj-lt"/>
                        </a:rPr>
                        <a:t> ‘17 – March ‘18</a:t>
                      </a:r>
                      <a:endParaRPr lang="en-US" sz="1200" dirty="0">
                        <a:latin typeface="+mj-lt"/>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4241"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9161">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Visit Africa / Belgium</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Train and inspire Belgium trade</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a:t>
                      </a:r>
                      <a:r>
                        <a:rPr lang="en-US" sz="1200" baseline="0" dirty="0">
                          <a:latin typeface="+mj-lt"/>
                        </a:rPr>
                        <a:t> 10 000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(R145 870,00)</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 </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Sept ’17 – March ‘18</a:t>
                      </a:r>
                      <a:endParaRPr lang="en-US" sz="1200" dirty="0">
                        <a:latin typeface="+mj-lt"/>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4241"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02948">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Syd Afrika Resor</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Improve Closure Ratio Through Education of trade</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Improve awareness through consumer engagements and events and through social media engagements with targeted segments</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lang="en-US" sz="1200" kern="1200" dirty="0">
                          <a:solidFill>
                            <a:schemeClr val="tx1"/>
                          </a:solidFill>
                          <a:latin typeface="+mn-lt"/>
                          <a:ea typeface="+mn-ea"/>
                          <a:cs typeface="+mn-cs"/>
                        </a:rPr>
                        <a:t>€</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34 277,09</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R500 000</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01 October 2017 – 30 September 2018</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4241"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7320725"/>
                  </a:ext>
                </a:extLst>
              </a:tr>
              <a:tr h="384012">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Total North Europe</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 </a:t>
                      </a:r>
                      <a:r>
                        <a:rPr lang="en-US" sz="1200" kern="1200" dirty="0">
                          <a:solidFill>
                            <a:schemeClr val="tx1"/>
                          </a:solidFill>
                          <a:latin typeface="+mn-lt"/>
                          <a:ea typeface="+mn-ea"/>
                          <a:cs typeface="+mn-cs"/>
                        </a:rPr>
                        <a:t>€</a:t>
                      </a: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204 277,10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(R2 979 790,00)</a:t>
                      </a:r>
                    </a:p>
                  </a:txBody>
                  <a:tcPr marL="71684" marR="4222" marT="4594"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1684" marR="4222" marT="4594"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9442214"/>
                  </a:ext>
                </a:extLst>
              </a:tr>
            </a:tbl>
          </a:graphicData>
        </a:graphic>
      </p:graphicFrame>
      <p:sp>
        <p:nvSpPr>
          <p:cNvPr id="5" name="Rectangle 2">
            <a:extLst>
              <a:ext uri="{FF2B5EF4-FFF2-40B4-BE49-F238E27FC236}">
                <a16:creationId xmlns:a16="http://schemas.microsoft.com/office/drawing/2014/main" id="{C6D51DBB-AAB3-410D-8C98-46F6184CEB59}"/>
              </a:ext>
            </a:extLst>
          </p:cNvPr>
          <p:cNvSpPr txBox="1">
            <a:spLocks noChangeArrowheads="1"/>
          </p:cNvSpPr>
          <p:nvPr/>
        </p:nvSpPr>
        <p:spPr>
          <a:xfrm>
            <a:off x="10331499" y="631825"/>
            <a:ext cx="8496944" cy="504825"/>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7" name="TextBox 6">
            <a:extLst>
              <a:ext uri="{FF2B5EF4-FFF2-40B4-BE49-F238E27FC236}">
                <a16:creationId xmlns:a16="http://schemas.microsoft.com/office/drawing/2014/main" id="{26324FBE-CB0E-4ACE-83EF-6B3A4600B193}"/>
              </a:ext>
            </a:extLst>
          </p:cNvPr>
          <p:cNvSpPr txBox="1"/>
          <p:nvPr/>
        </p:nvSpPr>
        <p:spPr>
          <a:xfrm>
            <a:off x="508792" y="5878227"/>
            <a:ext cx="8021748"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 usually on a 50/50 basis</a:t>
            </a:r>
          </a:p>
          <a:p>
            <a:r>
              <a:rPr lang="en-ZA" sz="900" dirty="0"/>
              <a:t>Exchange rate: 1</a:t>
            </a:r>
            <a:r>
              <a:rPr lang="en-US" sz="900" dirty="0">
                <a:solidFill>
                  <a:srgbClr val="000000"/>
                </a:solidFill>
                <a:ea typeface="ヒラギノ角ゴ Pro W3" charset="0"/>
                <a:cs typeface="ヒラギノ角ゴ Pro W3" charset="0"/>
              </a:rPr>
              <a:t>€ = R14,587</a:t>
            </a:r>
            <a:endParaRPr lang="en-ZA" sz="900" dirty="0"/>
          </a:p>
        </p:txBody>
      </p:sp>
    </p:spTree>
    <p:extLst>
      <p:ext uri="{BB962C8B-B14F-4D97-AF65-F5344CB8AC3E}">
        <p14:creationId xmlns:p14="http://schemas.microsoft.com/office/powerpoint/2010/main" val="199114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CD9E-9DF6-4FED-ACF0-E2CDB61D0253}"/>
              </a:ext>
            </a:extLst>
          </p:cNvPr>
          <p:cNvSpPr>
            <a:spLocks noGrp="1"/>
          </p:cNvSpPr>
          <p:nvPr>
            <p:ph type="title"/>
          </p:nvPr>
        </p:nvSpPr>
        <p:spPr/>
        <p:txBody>
          <a:bodyPr/>
          <a:lstStyle/>
          <a:p>
            <a:r>
              <a:rPr lang="en-ZA" dirty="0">
                <a:solidFill>
                  <a:srgbClr val="000000"/>
                </a:solidFill>
                <a:cs typeface="Osaka"/>
              </a:rPr>
              <a:t>Australia - JMA Report 2017/18</a:t>
            </a:r>
            <a:endParaRPr lang="en-ZA" dirty="0"/>
          </a:p>
        </p:txBody>
      </p:sp>
      <p:graphicFrame>
        <p:nvGraphicFramePr>
          <p:cNvPr id="6" name="Table 5">
            <a:extLst>
              <a:ext uri="{FF2B5EF4-FFF2-40B4-BE49-F238E27FC236}">
                <a16:creationId xmlns:a16="http://schemas.microsoft.com/office/drawing/2014/main" id="{51739590-6DBE-4D98-AB3E-95BA4FE81852}"/>
              </a:ext>
            </a:extLst>
          </p:cNvPr>
          <p:cNvGraphicFramePr>
            <a:graphicFrameLocks noGrp="1"/>
          </p:cNvGraphicFramePr>
          <p:nvPr>
            <p:extLst>
              <p:ext uri="{D42A27DB-BD31-4B8C-83A1-F6EECF244321}">
                <p14:modId xmlns:p14="http://schemas.microsoft.com/office/powerpoint/2010/main" val="1125231624"/>
              </p:ext>
            </p:extLst>
          </p:nvPr>
        </p:nvGraphicFramePr>
        <p:xfrm>
          <a:off x="508001" y="925261"/>
          <a:ext cx="11215078" cy="4739640"/>
        </p:xfrm>
        <a:graphic>
          <a:graphicData uri="http://schemas.openxmlformats.org/drawingml/2006/table">
            <a:tbl>
              <a:tblPr firstRow="1" bandRow="1">
                <a:tableStyleId>{5C22544A-7EE6-4342-B048-85BDC9FD1C3A}</a:tableStyleId>
              </a:tblPr>
              <a:tblGrid>
                <a:gridCol w="1015999">
                  <a:extLst>
                    <a:ext uri="{9D8B030D-6E8A-4147-A177-3AD203B41FA5}">
                      <a16:colId xmlns:a16="http://schemas.microsoft.com/office/drawing/2014/main" val="2919461004"/>
                    </a:ext>
                  </a:extLst>
                </a:gridCol>
                <a:gridCol w="1171575">
                  <a:extLst>
                    <a:ext uri="{9D8B030D-6E8A-4147-A177-3AD203B41FA5}">
                      <a16:colId xmlns:a16="http://schemas.microsoft.com/office/drawing/2014/main" val="2822153219"/>
                    </a:ext>
                  </a:extLst>
                </a:gridCol>
                <a:gridCol w="2962275">
                  <a:extLst>
                    <a:ext uri="{9D8B030D-6E8A-4147-A177-3AD203B41FA5}">
                      <a16:colId xmlns:a16="http://schemas.microsoft.com/office/drawing/2014/main" val="3511249617"/>
                    </a:ext>
                  </a:extLst>
                </a:gridCol>
                <a:gridCol w="1314450">
                  <a:extLst>
                    <a:ext uri="{9D8B030D-6E8A-4147-A177-3AD203B41FA5}">
                      <a16:colId xmlns:a16="http://schemas.microsoft.com/office/drawing/2014/main" val="3847448381"/>
                    </a:ext>
                  </a:extLst>
                </a:gridCol>
                <a:gridCol w="1514475">
                  <a:extLst>
                    <a:ext uri="{9D8B030D-6E8A-4147-A177-3AD203B41FA5}">
                      <a16:colId xmlns:a16="http://schemas.microsoft.com/office/drawing/2014/main" val="3181126891"/>
                    </a:ext>
                  </a:extLst>
                </a:gridCol>
                <a:gridCol w="3236304">
                  <a:extLst>
                    <a:ext uri="{9D8B030D-6E8A-4147-A177-3AD203B41FA5}">
                      <a16:colId xmlns:a16="http://schemas.microsoft.com/office/drawing/2014/main" val="3514376346"/>
                    </a:ext>
                  </a:extLst>
                </a:gridCol>
              </a:tblGrid>
              <a:tr h="424307">
                <a:tc>
                  <a:txBody>
                    <a:bodyPr/>
                    <a:lstStyle/>
                    <a:p>
                      <a:pPr algn="ctr"/>
                      <a:r>
                        <a:rPr lang="en-ZA" sz="1400" dirty="0">
                          <a:latin typeface="+mn-lt"/>
                        </a:rPr>
                        <a:t>COUNTRY</a:t>
                      </a:r>
                    </a:p>
                  </a:txBody>
                  <a:tcPr>
                    <a:lnB w="12700" cap="flat" cmpd="sng" algn="ctr">
                      <a:solidFill>
                        <a:schemeClr val="tx1"/>
                      </a:solidFill>
                      <a:prstDash val="solid"/>
                      <a:round/>
                      <a:headEnd type="none" w="med" len="med"/>
                      <a:tailEnd type="none" w="med" len="med"/>
                    </a:lnB>
                  </a:tcPr>
                </a:tc>
                <a:tc>
                  <a:txBody>
                    <a:bodyPr/>
                    <a:lstStyle/>
                    <a:p>
                      <a:pPr algn="ctr"/>
                      <a:r>
                        <a:rPr lang="en-ZA" sz="1400" dirty="0">
                          <a:latin typeface="+mn-lt"/>
                        </a:rPr>
                        <a:t>PARTNER</a:t>
                      </a:r>
                    </a:p>
                  </a:txBody>
                  <a:tcPr>
                    <a:lnB w="12700" cap="flat" cmpd="sng" algn="ctr">
                      <a:solidFill>
                        <a:schemeClr val="tx1"/>
                      </a:solidFill>
                      <a:prstDash val="solid"/>
                      <a:round/>
                      <a:headEnd type="none" w="med" len="med"/>
                      <a:tailEnd type="none" w="med" len="med"/>
                    </a:lnB>
                  </a:tcPr>
                </a:tc>
                <a:tc>
                  <a:txBody>
                    <a:bodyPr/>
                    <a:lstStyle/>
                    <a:p>
                      <a:pPr algn="ctr"/>
                      <a:r>
                        <a:rPr lang="en-ZA" sz="1400" dirty="0">
                          <a:latin typeface="+mn-lt"/>
                        </a:rPr>
                        <a:t>OBJECTIVE</a:t>
                      </a:r>
                    </a:p>
                  </a:txBody>
                  <a:tcPr>
                    <a:lnB w="12700" cap="flat" cmpd="sng" algn="ctr">
                      <a:solidFill>
                        <a:schemeClr val="tx1"/>
                      </a:solidFill>
                      <a:prstDash val="solid"/>
                      <a:round/>
                      <a:headEnd type="none" w="med" len="med"/>
                      <a:tailEnd type="none" w="med" len="med"/>
                    </a:lnB>
                  </a:tcPr>
                </a:tc>
                <a:tc>
                  <a:txBody>
                    <a:bodyPr/>
                    <a:lstStyle/>
                    <a:p>
                      <a:pPr algn="ctr"/>
                      <a:r>
                        <a:rPr lang="en-ZA" sz="1400" dirty="0">
                          <a:latin typeface="+mn-lt"/>
                        </a:rPr>
                        <a:t>Total investment</a:t>
                      </a:r>
                    </a:p>
                  </a:txBody>
                  <a:tcPr>
                    <a:lnB w="12700" cap="flat" cmpd="sng" algn="ctr">
                      <a:solidFill>
                        <a:schemeClr val="tx1"/>
                      </a:solidFill>
                      <a:prstDash val="solid"/>
                      <a:round/>
                      <a:headEnd type="none" w="med" len="med"/>
                      <a:tailEnd type="none" w="med" len="med"/>
                    </a:lnB>
                  </a:tcPr>
                </a:tc>
                <a:tc>
                  <a:txBody>
                    <a:bodyPr/>
                    <a:lstStyle/>
                    <a:p>
                      <a:pPr algn="ctr"/>
                      <a:r>
                        <a:rPr lang="en-ZA" sz="1400" dirty="0">
                          <a:latin typeface="+mn-lt"/>
                        </a:rPr>
                        <a:t>Start – End Date</a:t>
                      </a:r>
                    </a:p>
                  </a:txBody>
                  <a:tcP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549805"/>
                  </a:ext>
                </a:extLst>
              </a:tr>
              <a:tr h="218930">
                <a:tc rowSpan="4">
                  <a:txBody>
                    <a:bodyPr/>
                    <a:lstStyle/>
                    <a:p>
                      <a:r>
                        <a:rPr lang="en-US" sz="1100" dirty="0">
                          <a:latin typeface="+mn-lt"/>
                        </a:rPr>
                        <a:t>Australia</a:t>
                      </a:r>
                      <a:endParaRPr lang="en-ZA" sz="11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ZA" sz="1100" b="0" kern="1200" dirty="0">
                          <a:solidFill>
                            <a:schemeClr val="dk1"/>
                          </a:solidFill>
                          <a:effectLst/>
                          <a:latin typeface="+mn-lt"/>
                          <a:ea typeface="+mn-ea"/>
                          <a:cs typeface="Calibri" panose="020F0502020204030204" pitchFamily="34" charset="0"/>
                        </a:rPr>
                        <a:t>Adventure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a:latin typeface="+mn-lt"/>
                        </a:rPr>
                        <a:t>Increase total passenger numbers travelling to South Africa</a:t>
                      </a:r>
                    </a:p>
                    <a:p>
                      <a:r>
                        <a:rPr lang="en-ZA" sz="1100" dirty="0">
                          <a:latin typeface="+mn-lt"/>
                        </a:rPr>
                        <a:t>Promote South Africa and educate our prospective customers in the Australian and New Zealand market on the product offering available with Adventure World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100" dirty="0">
                          <a:latin typeface="+mn-lt"/>
                        </a:rPr>
                        <a:t>AUD 8 400</a:t>
                      </a:r>
                    </a:p>
                    <a:p>
                      <a:pPr algn="l"/>
                      <a:r>
                        <a:rPr lang="en-ZA" sz="1100" dirty="0">
                          <a:latin typeface="+mn-lt"/>
                        </a:rPr>
                        <a:t>(R98 280)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100" dirty="0">
                          <a:latin typeface="+mn-lt"/>
                        </a:rPr>
                        <a:t>Sep-2017 – Oct-2018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Dedicate South Africa 8 page catalogue with 15 000 distribution in Australia and New Zealand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12 page feature on South Africa in National Geographic </a:t>
                      </a:r>
                      <a:r>
                        <a:rPr lang="en-US" sz="1100" b="0" i="0" u="none" strike="noStrike" dirty="0" err="1">
                          <a:solidFill>
                            <a:srgbClr val="000000"/>
                          </a:solidFill>
                          <a:effectLst/>
                          <a:latin typeface="+mn-lt"/>
                        </a:rPr>
                        <a:t>Traveller</a:t>
                      </a:r>
                      <a:r>
                        <a:rPr lang="en-US" sz="1100" b="0" i="0" u="none" strike="noStrike" dirty="0">
                          <a:solidFill>
                            <a:srgbClr val="000000"/>
                          </a:solidFill>
                          <a:effectLst/>
                          <a:latin typeface="+mn-lt"/>
                        </a:rPr>
                        <a:t> Magazine – 40 000 copies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Facebook and Instagram advertising – estimated reach of 890 000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5980309"/>
                  </a:ext>
                </a:extLst>
              </a:tr>
              <a:tr h="326559">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b="0" kern="1200" dirty="0">
                          <a:solidFill>
                            <a:schemeClr val="dk1"/>
                          </a:solidFill>
                          <a:effectLst/>
                          <a:latin typeface="+mn-lt"/>
                          <a:ea typeface="+mn-ea"/>
                          <a:cs typeface="Calibri" panose="020F0502020204030204" pitchFamily="34" charset="0"/>
                        </a:rPr>
                        <a:t>African Wildlife Safaris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a:latin typeface="+mn-lt"/>
                        </a:rPr>
                        <a:t>Create brand awareness among consumers and increase number of client visiting South Africa,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100" dirty="0">
                          <a:latin typeface="+mn-lt"/>
                        </a:rPr>
                        <a:t>AUD 15 000</a:t>
                      </a:r>
                    </a:p>
                    <a:p>
                      <a:pPr algn="l"/>
                      <a:r>
                        <a:rPr lang="en-ZA" sz="1100" dirty="0">
                          <a:latin typeface="+mn-lt"/>
                        </a:rPr>
                        <a:t>(R175 500)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100" dirty="0">
                          <a:latin typeface="+mn-lt"/>
                        </a:rPr>
                        <a:t>Dec 2017 – Mar-2018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100" dirty="0">
                          <a:latin typeface="+mn-lt"/>
                        </a:rPr>
                        <a:t>6 page South Africa supplement within 36 page newsletters. Reach: 19 000</a:t>
                      </a:r>
                    </a:p>
                    <a:p>
                      <a:pPr algn="l"/>
                      <a:r>
                        <a:rPr lang="en-ZA" sz="1100" dirty="0">
                          <a:latin typeface="+mn-lt"/>
                        </a:rPr>
                        <a:t>Advertising in Inspirations Magazine . Total reach = 50 000 and 3 month’s shelf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8756050"/>
                  </a:ext>
                </a:extLst>
              </a:tr>
              <a:tr h="100838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b="0" kern="1200" dirty="0">
                          <a:solidFill>
                            <a:schemeClr val="dk1"/>
                          </a:solidFill>
                          <a:effectLst/>
                          <a:latin typeface="+mn-lt"/>
                          <a:ea typeface="+mn-ea"/>
                          <a:cs typeface="Calibri" panose="020F0502020204030204" pitchFamily="34" charset="0"/>
                        </a:rPr>
                        <a:t>Australian Pacific Touring (APT)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mn-lt"/>
                        </a:rPr>
                        <a:t>Increase number of passengers on APT tours  to South African by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100" dirty="0">
                          <a:latin typeface="+mn-lt"/>
                        </a:rPr>
                        <a:t>AUD 12 479.50</a:t>
                      </a:r>
                    </a:p>
                    <a:p>
                      <a:pPr algn="l"/>
                      <a:r>
                        <a:rPr lang="en-ZA" sz="1100" dirty="0">
                          <a:latin typeface="+mn-lt"/>
                        </a:rPr>
                        <a:t>(146 010.15)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100" kern="1200" dirty="0">
                          <a:solidFill>
                            <a:schemeClr val="dk1"/>
                          </a:solidFill>
                          <a:latin typeface="+mn-lt"/>
                          <a:ea typeface="+mn-ea"/>
                          <a:cs typeface="+mn-cs"/>
                        </a:rPr>
                        <a:t>Aug-2017 – Sep-2018</a:t>
                      </a:r>
                      <a:endParaRPr lang="en-ZA" sz="11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Press adverting in metro </a:t>
                      </a:r>
                      <a:r>
                        <a:rPr lang="en-US" sz="1100" b="0" i="0" u="none" strike="noStrike" dirty="0" err="1">
                          <a:solidFill>
                            <a:srgbClr val="000000"/>
                          </a:solidFill>
                          <a:effectLst/>
                          <a:latin typeface="+mn-lt"/>
                        </a:rPr>
                        <a:t>papaers</a:t>
                      </a:r>
                      <a:r>
                        <a:rPr lang="en-US" sz="1100" b="0" i="0" u="none" strike="noStrike" dirty="0">
                          <a:solidFill>
                            <a:srgbClr val="000000"/>
                          </a:solidFill>
                          <a:effectLst/>
                          <a:latin typeface="+mn-lt"/>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Estimated reach: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err="1">
                          <a:solidFill>
                            <a:srgbClr val="000000"/>
                          </a:solidFill>
                          <a:effectLst/>
                          <a:latin typeface="+mn-lt"/>
                        </a:rPr>
                        <a:t>Melb</a:t>
                      </a:r>
                      <a:r>
                        <a:rPr lang="en-US" sz="1100" b="0" i="0" u="none" strike="noStrike" dirty="0">
                          <a:solidFill>
                            <a:srgbClr val="000000"/>
                          </a:solidFill>
                          <a:effectLst/>
                          <a:latin typeface="+mn-lt"/>
                        </a:rPr>
                        <a:t> Herald Sun - 862 000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Sydney Sun Herald – 634 000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West Australian Weekend – 570 000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Brisbane Sunday Mail – 754 000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199698"/>
                  </a:ext>
                </a:extLst>
              </a:tr>
              <a:tr h="366607">
                <a:tc vMerge="1">
                  <a:txBody>
                    <a:bodyPr/>
                    <a:lstStyle/>
                    <a:p>
                      <a:endParaRPr lang="en-US"/>
                    </a:p>
                  </a:txBody>
                  <a:tcPr>
                    <a:lnT w="635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mn-lt"/>
                          <a:ea typeface="+mn-ea"/>
                          <a:cs typeface="Calibri" panose="020F0502020204030204" pitchFamily="34" charset="0"/>
                        </a:rPr>
                        <a:t>Bench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latin typeface="+mn-lt"/>
                        </a:rPr>
                        <a:t>Create awareness of South Africa as a holiday destination</a:t>
                      </a:r>
                    </a:p>
                    <a:p>
                      <a:r>
                        <a:rPr lang="en-US" sz="1100" dirty="0">
                          <a:latin typeface="+mn-lt"/>
                        </a:rPr>
                        <a:t>Increase sales to South Africa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200" dirty="0">
                          <a:latin typeface="+mn-lt"/>
                        </a:rPr>
                        <a:t>AUD 7 920</a:t>
                      </a:r>
                    </a:p>
                    <a:p>
                      <a:pPr algn="l"/>
                      <a:r>
                        <a:rPr lang="en-ZA" sz="1200" dirty="0">
                          <a:latin typeface="+mn-lt"/>
                        </a:rPr>
                        <a:t>(R92 664)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200" dirty="0">
                          <a:latin typeface="+mn-lt"/>
                        </a:rPr>
                        <a:t>Feb 2018 – Mar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Three adverts in the Sydney Morning </a:t>
                      </a:r>
                      <a:r>
                        <a:rPr lang="en-US" sz="1200" b="0" i="0" u="none" strike="noStrike" dirty="0" err="1">
                          <a:solidFill>
                            <a:srgbClr val="000000"/>
                          </a:solidFill>
                          <a:effectLst/>
                          <a:latin typeface="+mn-lt"/>
                        </a:rPr>
                        <a:t>Herlad</a:t>
                      </a:r>
                      <a:r>
                        <a:rPr lang="en-US" sz="1200" b="0" i="0" u="none" strike="noStrike" dirty="0">
                          <a:solidFill>
                            <a:srgbClr val="000000"/>
                          </a:solidFill>
                          <a:effectLst/>
                          <a:latin typeface="+mn-lt"/>
                        </a:rPr>
                        <a:t>. Readership – 214 387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Gold Coast TV campaign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3007210"/>
                  </a:ext>
                </a:extLst>
              </a:tr>
              <a:tr h="279400">
                <a:tc gridSpan="3">
                  <a:txBody>
                    <a:bodyPr/>
                    <a:lstStyle/>
                    <a:p>
                      <a:r>
                        <a:rPr lang="en-ZA" sz="1200" b="1" dirty="0">
                          <a:latin typeface="+mn-lt"/>
                        </a:rPr>
                        <a:t>Total </a:t>
                      </a:r>
                      <a:r>
                        <a:rPr lang="en-ZA" sz="1200" b="1" dirty="0" smtClean="0">
                          <a:latin typeface="+mn-lt"/>
                        </a:rPr>
                        <a:t>Australia</a:t>
                      </a:r>
                      <a:endParaRPr lang="en-ZA" sz="12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0" kern="1200" dirty="0">
                        <a:solidFill>
                          <a:schemeClr val="dk1"/>
                        </a:solidFill>
                        <a:effectLst/>
                        <a:latin typeface="+mj-lt"/>
                        <a:ea typeface="+mn-ea"/>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ZA" sz="12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n-lt"/>
                        </a:rPr>
                        <a:t>AUD 43 799.50</a:t>
                      </a:r>
                    </a:p>
                    <a:p>
                      <a:pPr algn="l"/>
                      <a:r>
                        <a:rPr lang="en-ZA" sz="1200" dirty="0">
                          <a:latin typeface="+mn-lt"/>
                        </a:rPr>
                        <a:t>(R512 454,15)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n-ZA"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384115"/>
                  </a:ext>
                </a:extLst>
              </a:tr>
            </a:tbl>
          </a:graphicData>
        </a:graphic>
      </p:graphicFrame>
      <p:sp>
        <p:nvSpPr>
          <p:cNvPr id="5" name="TextBox 4">
            <a:extLst>
              <a:ext uri="{FF2B5EF4-FFF2-40B4-BE49-F238E27FC236}">
                <a16:creationId xmlns:a16="http://schemas.microsoft.com/office/drawing/2014/main" id="{538AAD18-1730-47DA-8FE5-2939874CE84E}"/>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rPr>
              <a:t>$</a:t>
            </a:r>
            <a:r>
              <a:rPr lang="en-US" sz="900" dirty="0">
                <a:solidFill>
                  <a:srgbClr val="000000"/>
                </a:solidFill>
                <a:ea typeface="ヒラギノ角ゴ Pro W3" charset="0"/>
                <a:cs typeface="ヒラギノ角ゴ Pro W3" charset="0"/>
              </a:rPr>
              <a:t> = R11,8358</a:t>
            </a:r>
            <a:endParaRPr lang="en-ZA" sz="900" dirty="0"/>
          </a:p>
        </p:txBody>
      </p:sp>
    </p:spTree>
    <p:extLst>
      <p:ext uri="{BB962C8B-B14F-4D97-AF65-F5344CB8AC3E}">
        <p14:creationId xmlns:p14="http://schemas.microsoft.com/office/powerpoint/2010/main" val="2009876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CD9E-9DF6-4FED-ACF0-E2CDB61D0253}"/>
              </a:ext>
            </a:extLst>
          </p:cNvPr>
          <p:cNvSpPr>
            <a:spLocks noGrp="1"/>
          </p:cNvSpPr>
          <p:nvPr>
            <p:ph type="title"/>
          </p:nvPr>
        </p:nvSpPr>
        <p:spPr/>
        <p:txBody>
          <a:bodyPr/>
          <a:lstStyle/>
          <a:p>
            <a:r>
              <a:rPr lang="en-ZA" dirty="0">
                <a:solidFill>
                  <a:srgbClr val="000000"/>
                </a:solidFill>
                <a:cs typeface="Osaka"/>
              </a:rPr>
              <a:t>USA - JMA Report 2017/18</a:t>
            </a:r>
            <a:endParaRPr lang="en-ZA" dirty="0"/>
          </a:p>
        </p:txBody>
      </p:sp>
      <p:graphicFrame>
        <p:nvGraphicFramePr>
          <p:cNvPr id="6" name="Table 5">
            <a:extLst>
              <a:ext uri="{FF2B5EF4-FFF2-40B4-BE49-F238E27FC236}">
                <a16:creationId xmlns:a16="http://schemas.microsoft.com/office/drawing/2014/main" id="{51739590-6DBE-4D98-AB3E-95BA4FE81852}"/>
              </a:ext>
            </a:extLst>
          </p:cNvPr>
          <p:cNvGraphicFramePr>
            <a:graphicFrameLocks noGrp="1"/>
          </p:cNvGraphicFramePr>
          <p:nvPr>
            <p:extLst>
              <p:ext uri="{D42A27DB-BD31-4B8C-83A1-F6EECF244321}">
                <p14:modId xmlns:p14="http://schemas.microsoft.com/office/powerpoint/2010/main" val="3730906827"/>
              </p:ext>
            </p:extLst>
          </p:nvPr>
        </p:nvGraphicFramePr>
        <p:xfrm>
          <a:off x="508001" y="813122"/>
          <a:ext cx="11215078" cy="5037595"/>
        </p:xfrm>
        <a:graphic>
          <a:graphicData uri="http://schemas.openxmlformats.org/drawingml/2006/table">
            <a:tbl>
              <a:tblPr firstRow="1" bandRow="1">
                <a:tableStyleId>{5C22544A-7EE6-4342-B048-85BDC9FD1C3A}</a:tableStyleId>
              </a:tblPr>
              <a:tblGrid>
                <a:gridCol w="1051168">
                  <a:extLst>
                    <a:ext uri="{9D8B030D-6E8A-4147-A177-3AD203B41FA5}">
                      <a16:colId xmlns:a16="http://schemas.microsoft.com/office/drawing/2014/main" val="2919461004"/>
                    </a:ext>
                  </a:extLst>
                </a:gridCol>
                <a:gridCol w="1723293">
                  <a:extLst>
                    <a:ext uri="{9D8B030D-6E8A-4147-A177-3AD203B41FA5}">
                      <a16:colId xmlns:a16="http://schemas.microsoft.com/office/drawing/2014/main" val="2822153219"/>
                    </a:ext>
                  </a:extLst>
                </a:gridCol>
                <a:gridCol w="1805353">
                  <a:extLst>
                    <a:ext uri="{9D8B030D-6E8A-4147-A177-3AD203B41FA5}">
                      <a16:colId xmlns:a16="http://schemas.microsoft.com/office/drawing/2014/main" val="3511249617"/>
                    </a:ext>
                  </a:extLst>
                </a:gridCol>
                <a:gridCol w="1348154">
                  <a:extLst>
                    <a:ext uri="{9D8B030D-6E8A-4147-A177-3AD203B41FA5}">
                      <a16:colId xmlns:a16="http://schemas.microsoft.com/office/drawing/2014/main" val="3847448381"/>
                    </a:ext>
                  </a:extLst>
                </a:gridCol>
                <a:gridCol w="1828800">
                  <a:extLst>
                    <a:ext uri="{9D8B030D-6E8A-4147-A177-3AD203B41FA5}">
                      <a16:colId xmlns:a16="http://schemas.microsoft.com/office/drawing/2014/main" val="3181126891"/>
                    </a:ext>
                  </a:extLst>
                </a:gridCol>
                <a:gridCol w="3458310">
                  <a:extLst>
                    <a:ext uri="{9D8B030D-6E8A-4147-A177-3AD203B41FA5}">
                      <a16:colId xmlns:a16="http://schemas.microsoft.com/office/drawing/2014/main" val="3514376346"/>
                    </a:ext>
                  </a:extLst>
                </a:gridCol>
              </a:tblGrid>
              <a:tr h="127162">
                <a:tc>
                  <a:txBody>
                    <a:bodyPr/>
                    <a:lstStyle/>
                    <a:p>
                      <a:pPr algn="ctr"/>
                      <a:r>
                        <a:rPr lang="en-ZA" sz="1200" dirty="0">
                          <a:latin typeface="+mn-lt"/>
                        </a:rPr>
                        <a:t>COUNTRY</a:t>
                      </a:r>
                    </a:p>
                  </a:txBody>
                  <a:tcPr>
                    <a:lnB w="6350" cap="flat" cmpd="sng" algn="ctr">
                      <a:solidFill>
                        <a:schemeClr val="tx1"/>
                      </a:solidFill>
                      <a:prstDash val="solid"/>
                      <a:round/>
                      <a:headEnd type="none" w="med" len="med"/>
                      <a:tailEnd type="none" w="med" len="med"/>
                    </a:lnB>
                  </a:tcPr>
                </a:tc>
                <a:tc>
                  <a:txBody>
                    <a:bodyPr/>
                    <a:lstStyle/>
                    <a:p>
                      <a:pPr algn="ctr"/>
                      <a:r>
                        <a:rPr lang="en-ZA" sz="1200" dirty="0">
                          <a:latin typeface="+mn-lt"/>
                        </a:rPr>
                        <a:t>PARTNER</a:t>
                      </a:r>
                    </a:p>
                  </a:txBody>
                  <a:tcPr>
                    <a:lnB w="6350" cap="flat" cmpd="sng" algn="ctr">
                      <a:solidFill>
                        <a:schemeClr val="tx1"/>
                      </a:solidFill>
                      <a:prstDash val="solid"/>
                      <a:round/>
                      <a:headEnd type="none" w="med" len="med"/>
                      <a:tailEnd type="none" w="med" len="med"/>
                    </a:lnB>
                  </a:tcPr>
                </a:tc>
                <a:tc>
                  <a:txBody>
                    <a:bodyPr/>
                    <a:lstStyle/>
                    <a:p>
                      <a:pPr algn="ctr"/>
                      <a:r>
                        <a:rPr lang="en-ZA" sz="1200" dirty="0">
                          <a:latin typeface="+mn-lt"/>
                        </a:rPr>
                        <a:t>OBJECTIVE</a:t>
                      </a:r>
                    </a:p>
                  </a:txBody>
                  <a:tcPr>
                    <a:lnB w="6350" cap="flat" cmpd="sng" algn="ctr">
                      <a:solidFill>
                        <a:schemeClr val="tx1"/>
                      </a:solidFill>
                      <a:prstDash val="solid"/>
                      <a:round/>
                      <a:headEnd type="none" w="med" len="med"/>
                      <a:tailEnd type="none" w="med" len="med"/>
                    </a:lnB>
                  </a:tcPr>
                </a:tc>
                <a:tc>
                  <a:txBody>
                    <a:bodyPr/>
                    <a:lstStyle/>
                    <a:p>
                      <a:pPr algn="ctr"/>
                      <a:r>
                        <a:rPr lang="en-ZA" sz="1200" dirty="0">
                          <a:latin typeface="+mn-lt"/>
                        </a:rPr>
                        <a:t>INVESTMENT*</a:t>
                      </a:r>
                    </a:p>
                  </a:txBody>
                  <a:tcPr>
                    <a:lnB w="6350" cap="flat" cmpd="sng" algn="ctr">
                      <a:solidFill>
                        <a:schemeClr val="tx1"/>
                      </a:solidFill>
                      <a:prstDash val="solid"/>
                      <a:round/>
                      <a:headEnd type="none" w="med" len="med"/>
                      <a:tailEnd type="none" w="med" len="med"/>
                    </a:lnB>
                  </a:tcPr>
                </a:tc>
                <a:tc>
                  <a:txBody>
                    <a:bodyPr/>
                    <a:lstStyle/>
                    <a:p>
                      <a:pPr algn="ctr"/>
                      <a:r>
                        <a:rPr lang="en-ZA" sz="1200" dirty="0">
                          <a:latin typeface="+mn-lt"/>
                        </a:rPr>
                        <a:t>TIMING</a:t>
                      </a:r>
                    </a:p>
                  </a:txBody>
                  <a:tcPr>
                    <a:lnB w="6350" cap="flat" cmpd="sng" algn="ctr">
                      <a:solidFill>
                        <a:schemeClr val="tx1"/>
                      </a:solidFill>
                      <a:prstDash val="solid"/>
                      <a:round/>
                      <a:headEnd type="none" w="med" len="med"/>
                      <a:tailEnd type="none" w="med" len="med"/>
                    </a:lnB>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549805"/>
                  </a:ext>
                </a:extLst>
              </a:tr>
              <a:tr h="518498">
                <a:tc rowSpan="9">
                  <a:txBody>
                    <a:bodyPr/>
                    <a:lstStyle/>
                    <a:p>
                      <a:r>
                        <a:rPr lang="en-US" sz="1100" dirty="0">
                          <a:latin typeface="+mn-lt"/>
                        </a:rPr>
                        <a:t>USA </a:t>
                      </a:r>
                      <a:endParaRPr lang="en-ZA"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nSpc>
                          <a:spcPct val="107000"/>
                        </a:lnSpc>
                        <a:spcAft>
                          <a:spcPts val="800"/>
                        </a:spcAft>
                        <a:buFont typeface="Arial" panose="020B0604020202020204" pitchFamily="34" charset="0"/>
                        <a:buNone/>
                      </a:pPr>
                      <a:r>
                        <a:rPr lang="en-ZA" sz="1100" dirty="0">
                          <a:effectLst/>
                          <a:latin typeface="+mn-lt"/>
                          <a:ea typeface="Calibri" panose="020F0502020204030204" pitchFamily="34" charset="0"/>
                          <a:cs typeface="Times New Roman" panose="02020603050405020304" pitchFamily="18" charset="0"/>
                        </a:rPr>
                        <a:t>​​​​D​SA Destination Southern Africa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9">
                  <a:txBody>
                    <a:bodyPr/>
                    <a:lstStyle/>
                    <a:p>
                      <a:r>
                        <a:rPr lang="en-US" sz="1100" dirty="0">
                          <a:latin typeface="+mn-lt"/>
                        </a:rPr>
                        <a:t>All JMAs seek to achieve the promotion</a:t>
                      </a:r>
                      <a:r>
                        <a:rPr lang="en-US" sz="1100" baseline="0" dirty="0">
                          <a:latin typeface="+mn-lt"/>
                        </a:rPr>
                        <a:t> of South Africa – the activities vary as per each JMA and range from trainings, agent </a:t>
                      </a:r>
                      <a:r>
                        <a:rPr lang="en-US" sz="1100" baseline="0" dirty="0" err="1">
                          <a:latin typeface="+mn-lt"/>
                        </a:rPr>
                        <a:t>educationals</a:t>
                      </a:r>
                      <a:r>
                        <a:rPr lang="en-US" sz="1100" baseline="0" dirty="0">
                          <a:latin typeface="+mn-lt"/>
                        </a:rPr>
                        <a:t>, joint promotions, marketing displays </a:t>
                      </a:r>
                      <a:r>
                        <a:rPr lang="en-US" sz="1100" baseline="0" dirty="0" err="1">
                          <a:latin typeface="+mn-lt"/>
                        </a:rPr>
                        <a:t>etc</a:t>
                      </a:r>
                      <a:r>
                        <a:rPr lang="en-US" sz="1100" baseline="0" dirty="0">
                          <a:latin typeface="+mn-lt"/>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dirty="0">
                          <a:latin typeface="+mn-lt"/>
                        </a:rPr>
                        <a:t>$4,500 </a:t>
                      </a:r>
                    </a:p>
                    <a:p>
                      <a:pPr algn="l"/>
                      <a:r>
                        <a:rPr lang="en-ZA" sz="1100" dirty="0">
                          <a:latin typeface="+mn-lt"/>
                        </a:rPr>
                        <a:t>(R53 261,10)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dirty="0">
                          <a:latin typeface="+mn-lt"/>
                        </a:rPr>
                        <a:t>1-June-2017 – 31-Mar-2018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dirty="0">
                          <a:latin typeface="+mn-lt"/>
                        </a:rPr>
                        <a:t>Trade Trained 150+ Agents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943175"/>
                  </a:ext>
                </a:extLst>
              </a:tr>
              <a:tr h="371787">
                <a:tc vMerge="1">
                  <a:txBody>
                    <a:bodyPr/>
                    <a:lstStyle/>
                    <a:p>
                      <a:endParaRPr lang="en-US"/>
                    </a:p>
                  </a:txBody>
                  <a:tcPr/>
                </a:tc>
                <a:tc>
                  <a:txBody>
                    <a:bodyPr/>
                    <a:lstStyle/>
                    <a:p>
                      <a:pPr marL="0" indent="0">
                        <a:lnSpc>
                          <a:spcPct val="107000"/>
                        </a:lnSpc>
                        <a:spcAft>
                          <a:spcPts val="800"/>
                        </a:spcAft>
                        <a:buFont typeface="Arial" panose="020B0604020202020204" pitchFamily="34" charset="0"/>
                        <a:buNone/>
                      </a:pPr>
                      <a:r>
                        <a:rPr lang="en-ZA" sz="1100" kern="1200" dirty="0">
                          <a:solidFill>
                            <a:schemeClr val="dk1"/>
                          </a:solidFill>
                          <a:effectLst/>
                          <a:latin typeface="+mn-lt"/>
                          <a:ea typeface="Calibri" panose="020F0502020204030204" pitchFamily="34" charset="0"/>
                          <a:cs typeface="Times New Roman" panose="02020603050405020304" pitchFamily="18" charset="0"/>
                        </a:rPr>
                        <a:t>Follow Me 2 Africa</a:t>
                      </a:r>
                      <a:endParaRPr lang="en-ZA" sz="1100" dirty="0">
                        <a:effectLst/>
                        <a:latin typeface="+mn-lt"/>
                        <a:ea typeface="Calibri" panose="020F0502020204030204" pitchFamily="34" charset="0"/>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100" dirty="0">
                          <a:latin typeface="+mn-lt"/>
                        </a:rPr>
                        <a:t>$10,000</a:t>
                      </a:r>
                    </a:p>
                    <a:p>
                      <a:pPr algn="l"/>
                      <a:r>
                        <a:rPr lang="en-ZA" sz="1100" dirty="0">
                          <a:latin typeface="+mn-lt"/>
                        </a:rPr>
                        <a:t>(R118 358,00)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a:latin typeface="+mn-lt"/>
                        </a:rPr>
                        <a:t>1-Apr-2017 – 31-Mar-2018</a:t>
                      </a:r>
                      <a:endParaRPr lang="en-ZA"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100" b="0" i="0" u="none" strike="noStrike" dirty="0">
                          <a:solidFill>
                            <a:srgbClr val="000000"/>
                          </a:solidFill>
                          <a:effectLst/>
                          <a:latin typeface="Calibri" panose="020F0502020204030204" pitchFamily="34" charset="0"/>
                        </a:rPr>
                        <a:t>170 Passengers booked </a:t>
                      </a:r>
                      <a:endParaRPr lang="en-ZA"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96241"/>
                  </a:ext>
                </a:extLst>
              </a:tr>
              <a:tr h="43375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dk1"/>
                          </a:solidFill>
                          <a:effectLst/>
                          <a:latin typeface="+mn-lt"/>
                          <a:ea typeface="Calibri" panose="020F0502020204030204" pitchFamily="34" charset="0"/>
                          <a:cs typeface="Times New Roman" panose="02020603050405020304" pitchFamily="18" charset="0"/>
                        </a:rPr>
                        <a:t>Gate 1 Travel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100" dirty="0">
                          <a:latin typeface="+mn-lt"/>
                        </a:rPr>
                        <a:t>$16,000</a:t>
                      </a:r>
                    </a:p>
                    <a:p>
                      <a:pPr algn="l"/>
                      <a:r>
                        <a:rPr lang="en-US" sz="1100" dirty="0">
                          <a:latin typeface="+mn-lt"/>
                        </a:rPr>
                        <a:t>(R189 372,80)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a:latin typeface="+mn-lt"/>
                        </a:rPr>
                        <a:t>1-June-2017 – 31-Mar-2018</a:t>
                      </a:r>
                      <a:endParaRPr lang="en-US"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100 Bookings done in the first week of the </a:t>
                      </a:r>
                      <a:r>
                        <a:rPr lang="en-US" sz="1100" b="0" i="0" u="none" strike="noStrike" dirty="0" err="1">
                          <a:solidFill>
                            <a:srgbClr val="000000"/>
                          </a:solidFill>
                          <a:effectLst/>
                          <a:latin typeface="Calibri" panose="020F0502020204030204" pitchFamily="34" charset="0"/>
                        </a:rPr>
                        <a:t>advertisment</a:t>
                      </a:r>
                      <a:r>
                        <a:rPr lang="en-US" sz="1100" b="0" i="0" u="none" strike="noStrike" dirty="0">
                          <a:solidFill>
                            <a:srgbClr val="000000"/>
                          </a:solidFill>
                          <a:effectLst/>
                          <a:latin typeface="Calibri" panose="020F0502020204030204" pitchFamily="34" charset="0"/>
                        </a:rPr>
                        <a:t>.  230 in total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160472"/>
                  </a:ext>
                </a:extLst>
              </a:tr>
              <a:tr h="476352">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dk1"/>
                          </a:solidFill>
                          <a:effectLst/>
                          <a:latin typeface="+mn-lt"/>
                          <a:ea typeface="Calibri" panose="020F0502020204030204" pitchFamily="34" charset="0"/>
                          <a:cs typeface="Times New Roman" panose="02020603050405020304" pitchFamily="18" charset="0"/>
                        </a:rPr>
                        <a:t>Group Voyagers, Inc. dba Globus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100" dirty="0">
                          <a:latin typeface="+mn-lt"/>
                        </a:rPr>
                        <a:t>$15,000</a:t>
                      </a:r>
                    </a:p>
                    <a:p>
                      <a:pPr algn="l"/>
                      <a:r>
                        <a:rPr lang="en-ZA" sz="1100" dirty="0">
                          <a:latin typeface="+mn-lt"/>
                        </a:rPr>
                        <a:t>(R177 537,00)</a:t>
                      </a:r>
                      <a:endParaRPr lang="en-US"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dirty="0">
                          <a:latin typeface="+mn-lt"/>
                        </a:rPr>
                        <a:t>1-Jul-2017 – 31-Mar-2018</a:t>
                      </a:r>
                      <a:endParaRPr lang="en-US"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Reach on Travel Channel is 1.2 million and NY Times Great Getaway and Travel Insider is 600 K. 131 Leads  to date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106987"/>
                  </a:ext>
                </a:extLst>
              </a:tr>
              <a:tr h="422133">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dk1"/>
                          </a:solidFill>
                          <a:effectLst/>
                          <a:latin typeface="+mn-lt"/>
                          <a:ea typeface="Calibri" panose="020F0502020204030204" pitchFamily="34" charset="0"/>
                          <a:cs typeface="Times New Roman" panose="02020603050405020304" pitchFamily="18" charset="0"/>
                        </a:rPr>
                        <a:t>Signature Travel Network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100" dirty="0">
                          <a:latin typeface="+mn-lt"/>
                        </a:rPr>
                        <a:t>$30,000</a:t>
                      </a:r>
                    </a:p>
                    <a:p>
                      <a:pPr algn="l"/>
                      <a:r>
                        <a:rPr lang="en-ZA" sz="1100" dirty="0">
                          <a:latin typeface="+mn-lt"/>
                        </a:rPr>
                        <a:t>(R355 074,00)</a:t>
                      </a:r>
                      <a:endParaRPr lang="en-US"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dirty="0">
                          <a:latin typeface="+mn-lt"/>
                        </a:rPr>
                        <a:t>30-Apr-2017 – 31-Mar-2018</a:t>
                      </a:r>
                      <a:endParaRPr lang="en-US"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Completed Trade trained 240 agents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5951272"/>
                  </a:ext>
                </a:extLst>
              </a:tr>
              <a:tr h="212334">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dirty="0" err="1">
                          <a:solidFill>
                            <a:schemeClr val="dk1"/>
                          </a:solidFill>
                          <a:effectLst/>
                          <a:latin typeface="+mn-lt"/>
                          <a:ea typeface="Calibri" panose="020F0502020204030204" pitchFamily="34" charset="0"/>
                          <a:cs typeface="Times New Roman" panose="02020603050405020304" pitchFamily="18" charset="0"/>
                        </a:rPr>
                        <a:t>Sita</a:t>
                      </a:r>
                      <a:r>
                        <a:rPr lang="en-ZA" sz="1100" kern="1200" dirty="0">
                          <a:solidFill>
                            <a:schemeClr val="dk1"/>
                          </a:solidFill>
                          <a:effectLst/>
                          <a:latin typeface="+mn-lt"/>
                          <a:ea typeface="Calibri" panose="020F0502020204030204" pitchFamily="34" charset="0"/>
                          <a:cs typeface="Times New Roman" panose="02020603050405020304" pitchFamily="18" charset="0"/>
                        </a:rPr>
                        <a:t> World Travel, Inc.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rowSpan="2">
                  <a:txBody>
                    <a:bodyPr/>
                    <a:lstStyle/>
                    <a:p>
                      <a:pPr algn="l"/>
                      <a:r>
                        <a:rPr lang="en-US" sz="1100" dirty="0">
                          <a:latin typeface="+mn-lt"/>
                        </a:rPr>
                        <a:t>$11,750</a:t>
                      </a:r>
                    </a:p>
                    <a:p>
                      <a:pPr algn="l"/>
                      <a:r>
                        <a:rPr lang="en-US" sz="1100" dirty="0">
                          <a:latin typeface="+mn-lt"/>
                        </a:rPr>
                        <a:t>(R139 070,65)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l"/>
                      <a:r>
                        <a:rPr lang="en-ZA" sz="1100" dirty="0">
                          <a:latin typeface="+mn-lt"/>
                        </a:rPr>
                        <a:t>15-May-2017– 31-Mar-2018</a:t>
                      </a:r>
                      <a:endParaRPr lang="en-US"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Passengers as a result of the campaign 1819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858728"/>
                  </a:ext>
                </a:extLst>
              </a:tr>
              <a:tr h="244866">
                <a:tc vMerge="1">
                  <a:txBody>
                    <a:bodyPr/>
                    <a:lstStyle/>
                    <a:p>
                      <a:endParaRPr lang="en-ZA"/>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dirty="0" err="1">
                          <a:solidFill>
                            <a:schemeClr val="dk1"/>
                          </a:solidFill>
                          <a:effectLst/>
                          <a:latin typeface="+mn-lt"/>
                          <a:ea typeface="Calibri" panose="020F0502020204030204" pitchFamily="34" charset="0"/>
                          <a:cs typeface="Times New Roman" panose="02020603050405020304" pitchFamily="18" charset="0"/>
                        </a:rPr>
                        <a:t>Smartours</a:t>
                      </a:r>
                      <a:r>
                        <a:rPr lang="en-ZA" sz="1100" kern="1200" dirty="0">
                          <a:solidFill>
                            <a:schemeClr val="dk1"/>
                          </a:solidFill>
                          <a:effectLst/>
                          <a:latin typeface="+mn-lt"/>
                          <a:ea typeface="Calibri" panose="020F0502020204030204" pitchFamily="34" charset="0"/>
                          <a:cs typeface="Times New Roman" panose="02020603050405020304" pitchFamily="18" charset="0"/>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ZA"/>
                    </a:p>
                  </a:txBody>
                  <a:tcPr/>
                </a:tc>
                <a:tc vMerge="1">
                  <a:txBody>
                    <a:bodyPr/>
                    <a:lstStyle/>
                    <a:p>
                      <a:pPr algn="l"/>
                      <a:endParaRPr lang="en-US" sz="12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a:endParaRPr lang="en-US" sz="12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l"/>
                      <a:endParaRPr lang="en-US" sz="12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2279327"/>
                  </a:ext>
                </a:extLst>
              </a:tr>
              <a:tr h="507334">
                <a:tc vMerge="1">
                  <a:txBody>
                    <a:bodyPr/>
                    <a:lstStyle/>
                    <a:p>
                      <a:endParaRPr lang="en-US"/>
                    </a:p>
                  </a:txBody>
                  <a:tcPr/>
                </a:tc>
                <a:tc vMerge="1">
                  <a:txBody>
                    <a:bodyPr/>
                    <a:lstStyle/>
                    <a:p>
                      <a:r>
                        <a:rPr lang="en-ZA" sz="1200" kern="1200" dirty="0" err="1">
                          <a:solidFill>
                            <a:schemeClr val="dk1"/>
                          </a:solidFill>
                          <a:effectLst/>
                          <a:latin typeface="+mn-lt"/>
                          <a:ea typeface="Calibri" panose="020F0502020204030204" pitchFamily="34" charset="0"/>
                          <a:cs typeface="Times New Roman" panose="02020603050405020304" pitchFamily="18" charset="0"/>
                        </a:rPr>
                        <a:t>Smartours</a:t>
                      </a:r>
                      <a:r>
                        <a:rPr lang="en-ZA" sz="1200" kern="1200" dirty="0">
                          <a:solidFill>
                            <a:schemeClr val="dk1"/>
                          </a:solidFill>
                          <a:effectLst/>
                          <a:latin typeface="+mn-lt"/>
                          <a:ea typeface="Calibri" panose="020F0502020204030204" pitchFamily="34" charset="0"/>
                          <a:cs typeface="Times New Roman" panose="02020603050405020304" pitchFamily="18" charset="0"/>
                        </a:rPr>
                        <a:t>​</a:t>
                      </a:r>
                      <a:endParaRPr lang="en-US" sz="12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100" dirty="0">
                          <a:latin typeface="+mn-lt"/>
                        </a:rPr>
                        <a:t>$25,000</a:t>
                      </a:r>
                    </a:p>
                    <a:p>
                      <a:pPr algn="l"/>
                      <a:r>
                        <a:rPr lang="en-ZA" sz="1100" dirty="0">
                          <a:latin typeface="+mn-lt"/>
                        </a:rPr>
                        <a:t>(R295 895,00)</a:t>
                      </a:r>
                      <a:endParaRPr lang="en-US"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dirty="0">
                          <a:latin typeface="+mn-lt"/>
                        </a:rPr>
                        <a:t>1-Apr-2017 – 31-Mar-2018</a:t>
                      </a:r>
                      <a:endParaRPr lang="en-US" sz="110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Follow UP done 12/19/2017 for Groupon results 72 Bookings,  Additional Individuals Citing Groupon: 21, the huge win was a large church group that saw our deal on Groupon and has just signed up for a private group trip (expected 100 </a:t>
                      </a:r>
                      <a:r>
                        <a:rPr lang="en-US" sz="1100" b="0" i="0" u="none" strike="noStrike" dirty="0" err="1">
                          <a:solidFill>
                            <a:srgbClr val="000000"/>
                          </a:solidFill>
                          <a:effectLst/>
                          <a:latin typeface="Calibri" panose="020F0502020204030204" pitchFamily="34" charset="0"/>
                        </a:rPr>
                        <a:t>pax</a:t>
                      </a:r>
                      <a:r>
                        <a:rPr lang="en-US" sz="1100" b="0" i="0" u="none" strike="noStrike" dirty="0">
                          <a:solidFill>
                            <a:srgbClr val="000000"/>
                          </a:solidFill>
                          <a:effectLst/>
                          <a:latin typeface="Calibri" panose="020F0502020204030204" pitchFamily="34" charset="0"/>
                        </a:rPr>
                        <a:t>) in October 2018!, Travel ZOO results 278 Pax. Groupon results 113. To Date direct mail campaign has them up YOY  +12% . Groupon to run again in November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5164356"/>
                  </a:ext>
                </a:extLst>
              </a:tr>
              <a:tr h="148203">
                <a:tc vMerge="1">
                  <a:txBody>
                    <a:bodyPr/>
                    <a:lstStyle/>
                    <a:p>
                      <a:endParaRPr lang="en-US"/>
                    </a:p>
                  </a:txBody>
                  <a:tcPr/>
                </a:tc>
                <a:tc>
                  <a:txBody>
                    <a:bodyPr/>
                    <a:lstStyle/>
                    <a:p>
                      <a:r>
                        <a:rPr lang="en-ZA" sz="1100" kern="1200" dirty="0">
                          <a:solidFill>
                            <a:schemeClr val="dk1"/>
                          </a:solidFill>
                          <a:effectLst/>
                          <a:latin typeface="+mn-lt"/>
                          <a:ea typeface="Calibri" panose="020F0502020204030204" pitchFamily="34" charset="0"/>
                          <a:cs typeface="Times New Roman" panose="02020603050405020304" pitchFamily="18" charset="0"/>
                        </a:rPr>
                        <a:t>Swain Destinations </a:t>
                      </a:r>
                      <a:endParaRPr lang="en-US"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l"/>
                      <a:r>
                        <a:rPr lang="en-US" sz="1100" dirty="0">
                          <a:latin typeface="+mn-lt"/>
                        </a:rPr>
                        <a:t>$7,500</a:t>
                      </a:r>
                    </a:p>
                    <a:p>
                      <a:pPr algn="l"/>
                      <a:r>
                        <a:rPr lang="en-US" sz="1100" dirty="0">
                          <a:latin typeface="+mn-lt"/>
                        </a:rPr>
                        <a:t>(R88 768,50)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100" dirty="0">
                          <a:latin typeface="+mn-lt"/>
                        </a:rPr>
                        <a:t>1-Sep-2017 – 31-Mar-2018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Trade Trained will be approximately 75 agents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1065581"/>
                  </a:ext>
                </a:extLst>
              </a:tr>
            </a:tbl>
          </a:graphicData>
        </a:graphic>
      </p:graphicFrame>
      <p:sp>
        <p:nvSpPr>
          <p:cNvPr id="8" name="TextBox 7">
            <a:extLst>
              <a:ext uri="{FF2B5EF4-FFF2-40B4-BE49-F238E27FC236}">
                <a16:creationId xmlns:a16="http://schemas.microsoft.com/office/drawing/2014/main" id="{A1A79D5B-FB16-4BFF-AA71-FB3362226B3E}"/>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rPr>
              <a:t>$</a:t>
            </a:r>
            <a:r>
              <a:rPr lang="en-US" sz="900" dirty="0">
                <a:solidFill>
                  <a:srgbClr val="000000"/>
                </a:solidFill>
                <a:ea typeface="ヒラギノ角ゴ Pro W3" charset="0"/>
                <a:cs typeface="ヒラギノ角ゴ Pro W3" charset="0"/>
              </a:rPr>
              <a:t> = R11,8358</a:t>
            </a:r>
            <a:endParaRPr lang="en-ZA" sz="900" dirty="0"/>
          </a:p>
        </p:txBody>
      </p:sp>
    </p:spTree>
    <p:extLst>
      <p:ext uri="{BB962C8B-B14F-4D97-AF65-F5344CB8AC3E}">
        <p14:creationId xmlns:p14="http://schemas.microsoft.com/office/powerpoint/2010/main" val="1365729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CD9E-9DF6-4FED-ACF0-E2CDB61D0253}"/>
              </a:ext>
            </a:extLst>
          </p:cNvPr>
          <p:cNvSpPr>
            <a:spLocks noGrp="1"/>
          </p:cNvSpPr>
          <p:nvPr>
            <p:ph type="title"/>
          </p:nvPr>
        </p:nvSpPr>
        <p:spPr/>
        <p:txBody>
          <a:bodyPr/>
          <a:lstStyle/>
          <a:p>
            <a:r>
              <a:rPr lang="en-ZA" dirty="0">
                <a:solidFill>
                  <a:srgbClr val="000000"/>
                </a:solidFill>
                <a:cs typeface="Osaka"/>
              </a:rPr>
              <a:t>USA - JMA Report 2017/18</a:t>
            </a:r>
            <a:endParaRPr lang="en-ZA" dirty="0"/>
          </a:p>
        </p:txBody>
      </p:sp>
      <p:graphicFrame>
        <p:nvGraphicFramePr>
          <p:cNvPr id="6" name="Table 5">
            <a:extLst>
              <a:ext uri="{FF2B5EF4-FFF2-40B4-BE49-F238E27FC236}">
                <a16:creationId xmlns:a16="http://schemas.microsoft.com/office/drawing/2014/main" id="{51739590-6DBE-4D98-AB3E-95BA4FE81852}"/>
              </a:ext>
            </a:extLst>
          </p:cNvPr>
          <p:cNvGraphicFramePr>
            <a:graphicFrameLocks noGrp="1"/>
          </p:cNvGraphicFramePr>
          <p:nvPr>
            <p:extLst>
              <p:ext uri="{D42A27DB-BD31-4B8C-83A1-F6EECF244321}">
                <p14:modId xmlns:p14="http://schemas.microsoft.com/office/powerpoint/2010/main" val="1827180735"/>
              </p:ext>
            </p:extLst>
          </p:nvPr>
        </p:nvGraphicFramePr>
        <p:xfrm>
          <a:off x="508001" y="813122"/>
          <a:ext cx="11215078" cy="5059680"/>
        </p:xfrm>
        <a:graphic>
          <a:graphicData uri="http://schemas.openxmlformats.org/drawingml/2006/table">
            <a:tbl>
              <a:tblPr firstRow="1" bandRow="1">
                <a:tableStyleId>{5C22544A-7EE6-4342-B048-85BDC9FD1C3A}</a:tableStyleId>
              </a:tblPr>
              <a:tblGrid>
                <a:gridCol w="1051168">
                  <a:extLst>
                    <a:ext uri="{9D8B030D-6E8A-4147-A177-3AD203B41FA5}">
                      <a16:colId xmlns:a16="http://schemas.microsoft.com/office/drawing/2014/main" val="2919461004"/>
                    </a:ext>
                  </a:extLst>
                </a:gridCol>
                <a:gridCol w="1875693">
                  <a:extLst>
                    <a:ext uri="{9D8B030D-6E8A-4147-A177-3AD203B41FA5}">
                      <a16:colId xmlns:a16="http://schemas.microsoft.com/office/drawing/2014/main" val="2822153219"/>
                    </a:ext>
                  </a:extLst>
                </a:gridCol>
                <a:gridCol w="1652953">
                  <a:extLst>
                    <a:ext uri="{9D8B030D-6E8A-4147-A177-3AD203B41FA5}">
                      <a16:colId xmlns:a16="http://schemas.microsoft.com/office/drawing/2014/main" val="3511249617"/>
                    </a:ext>
                  </a:extLst>
                </a:gridCol>
                <a:gridCol w="1488831">
                  <a:extLst>
                    <a:ext uri="{9D8B030D-6E8A-4147-A177-3AD203B41FA5}">
                      <a16:colId xmlns:a16="http://schemas.microsoft.com/office/drawing/2014/main" val="3847448381"/>
                    </a:ext>
                  </a:extLst>
                </a:gridCol>
                <a:gridCol w="1688123">
                  <a:extLst>
                    <a:ext uri="{9D8B030D-6E8A-4147-A177-3AD203B41FA5}">
                      <a16:colId xmlns:a16="http://schemas.microsoft.com/office/drawing/2014/main" val="3181126891"/>
                    </a:ext>
                  </a:extLst>
                </a:gridCol>
                <a:gridCol w="3458310">
                  <a:extLst>
                    <a:ext uri="{9D8B030D-6E8A-4147-A177-3AD203B41FA5}">
                      <a16:colId xmlns:a16="http://schemas.microsoft.com/office/drawing/2014/main" val="3514376346"/>
                    </a:ext>
                  </a:extLst>
                </a:gridCol>
              </a:tblGrid>
              <a:tr h="127162">
                <a:tc>
                  <a:txBody>
                    <a:bodyPr/>
                    <a:lstStyle/>
                    <a:p>
                      <a:pPr algn="ctr"/>
                      <a:r>
                        <a:rPr lang="en-ZA" sz="1100" dirty="0">
                          <a:latin typeface="+mj-lt"/>
                        </a:rPr>
                        <a:t>COUNTRY</a:t>
                      </a:r>
                    </a:p>
                  </a:txBody>
                  <a:tcPr>
                    <a:lnB w="6350" cap="flat" cmpd="sng" algn="ctr">
                      <a:solidFill>
                        <a:schemeClr val="tx1"/>
                      </a:solidFill>
                      <a:prstDash val="solid"/>
                      <a:round/>
                      <a:headEnd type="none" w="med" len="med"/>
                      <a:tailEnd type="none" w="med" len="med"/>
                    </a:lnB>
                  </a:tcPr>
                </a:tc>
                <a:tc>
                  <a:txBody>
                    <a:bodyPr/>
                    <a:lstStyle/>
                    <a:p>
                      <a:pPr algn="ctr"/>
                      <a:r>
                        <a:rPr lang="en-ZA" sz="1100" dirty="0">
                          <a:latin typeface="+mj-lt"/>
                        </a:rPr>
                        <a:t>PARTNER</a:t>
                      </a:r>
                    </a:p>
                  </a:txBody>
                  <a:tcPr>
                    <a:lnB w="6350" cap="flat" cmpd="sng" algn="ctr">
                      <a:solidFill>
                        <a:schemeClr val="tx1"/>
                      </a:solidFill>
                      <a:prstDash val="solid"/>
                      <a:round/>
                      <a:headEnd type="none" w="med" len="med"/>
                      <a:tailEnd type="none" w="med" len="med"/>
                    </a:lnB>
                  </a:tcPr>
                </a:tc>
                <a:tc>
                  <a:txBody>
                    <a:bodyPr/>
                    <a:lstStyle/>
                    <a:p>
                      <a:pPr algn="ctr"/>
                      <a:r>
                        <a:rPr lang="en-ZA" sz="1100" dirty="0">
                          <a:latin typeface="+mj-lt"/>
                        </a:rPr>
                        <a:t>OBJECTIVE</a:t>
                      </a:r>
                    </a:p>
                  </a:txBody>
                  <a:tcPr>
                    <a:lnB w="6350" cap="flat" cmpd="sng" algn="ctr">
                      <a:solidFill>
                        <a:schemeClr val="tx1"/>
                      </a:solidFill>
                      <a:prstDash val="solid"/>
                      <a:round/>
                      <a:headEnd type="none" w="med" len="med"/>
                      <a:tailEnd type="none" w="med" len="med"/>
                    </a:lnB>
                  </a:tcPr>
                </a:tc>
                <a:tc>
                  <a:txBody>
                    <a:bodyPr/>
                    <a:lstStyle/>
                    <a:p>
                      <a:pPr algn="ctr"/>
                      <a:r>
                        <a:rPr lang="en-ZA" sz="1100" dirty="0">
                          <a:latin typeface="+mj-lt"/>
                        </a:rPr>
                        <a:t>INVESTMENT*</a:t>
                      </a:r>
                    </a:p>
                  </a:txBody>
                  <a:tcPr>
                    <a:lnB w="6350" cap="flat" cmpd="sng" algn="ctr">
                      <a:solidFill>
                        <a:schemeClr val="tx1"/>
                      </a:solidFill>
                      <a:prstDash val="solid"/>
                      <a:round/>
                      <a:headEnd type="none" w="med" len="med"/>
                      <a:tailEnd type="none" w="med" len="med"/>
                    </a:lnB>
                  </a:tcPr>
                </a:tc>
                <a:tc>
                  <a:txBody>
                    <a:bodyPr/>
                    <a:lstStyle/>
                    <a:p>
                      <a:pPr algn="ctr"/>
                      <a:r>
                        <a:rPr lang="en-ZA" sz="1100" dirty="0">
                          <a:latin typeface="+mj-lt"/>
                        </a:rPr>
                        <a:t>TIMING</a:t>
                      </a:r>
                    </a:p>
                  </a:txBody>
                  <a:tcPr>
                    <a:lnB w="6350" cap="flat" cmpd="sng" algn="ctr">
                      <a:solidFill>
                        <a:schemeClr val="tx1"/>
                      </a:solidFill>
                      <a:prstDash val="solid"/>
                      <a:round/>
                      <a:headEnd type="none" w="med" len="med"/>
                      <a:tailEnd type="none" w="med" len="med"/>
                    </a:lnB>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1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549805"/>
                  </a:ext>
                </a:extLst>
              </a:tr>
              <a:tr h="418260">
                <a:tc rowSpan="2">
                  <a:txBody>
                    <a:bodyPr/>
                    <a:lstStyle/>
                    <a:p>
                      <a:r>
                        <a:rPr lang="en-US" sz="1100" dirty="0">
                          <a:latin typeface="+mj-lt"/>
                        </a:rPr>
                        <a:t>USA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ZA" sz="1100" kern="1200">
                          <a:solidFill>
                            <a:schemeClr val="dk1"/>
                          </a:solidFill>
                          <a:effectLst/>
                          <a:latin typeface="+mj-lt"/>
                          <a:ea typeface="Calibri" panose="020F0502020204030204" pitchFamily="34" charset="0"/>
                          <a:cs typeface="Times New Roman" panose="02020603050405020304" pitchFamily="18" charset="0"/>
                        </a:rPr>
                        <a:t>Virtuoso</a:t>
                      </a:r>
                      <a:endParaRPr lang="en-US" sz="11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mj-lt"/>
                        </a:rPr>
                        <a:t>All JMAs seek to achieve the promotion</a:t>
                      </a:r>
                      <a:r>
                        <a:rPr lang="en-US" sz="1100" baseline="0" dirty="0">
                          <a:latin typeface="+mj-lt"/>
                        </a:rPr>
                        <a:t> of South Africa – the activities vary as per each JMA and range from trainings, agent </a:t>
                      </a:r>
                      <a:r>
                        <a:rPr lang="en-US" sz="1100" baseline="0" dirty="0" err="1">
                          <a:latin typeface="+mj-lt"/>
                        </a:rPr>
                        <a:t>educationals</a:t>
                      </a:r>
                      <a:r>
                        <a:rPr lang="en-US" sz="1100" baseline="0" dirty="0">
                          <a:latin typeface="+mj-lt"/>
                        </a:rPr>
                        <a:t>, joint promotions, marketing displays </a:t>
                      </a:r>
                      <a:r>
                        <a:rPr lang="en-US" sz="1100" baseline="0" dirty="0" err="1">
                          <a:latin typeface="+mj-lt"/>
                        </a:rPr>
                        <a:t>etc</a:t>
                      </a:r>
                      <a:r>
                        <a:rPr lang="en-US" sz="1100" baseline="0" dirty="0">
                          <a:latin typeface="+mj-lt"/>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100" dirty="0">
                          <a:latin typeface="+mj-lt"/>
                        </a:rPr>
                        <a:t>$134,040</a:t>
                      </a:r>
                    </a:p>
                    <a:p>
                      <a:pPr algn="l"/>
                      <a:r>
                        <a:rPr lang="en-US" sz="1100" dirty="0">
                          <a:latin typeface="+mj-lt"/>
                        </a:rPr>
                        <a:t>(R1 586 470,63)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kern="1200" dirty="0">
                          <a:solidFill>
                            <a:schemeClr val="dk1"/>
                          </a:solidFill>
                          <a:latin typeface="+mj-lt"/>
                          <a:ea typeface="+mn-ea"/>
                          <a:cs typeface="+mn-cs"/>
                        </a:rPr>
                        <a:t>1-Apr-2017 – 31-Mar-2018</a:t>
                      </a:r>
                      <a:endParaRPr lang="en-US" sz="11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j-lt"/>
                        </a:rPr>
                        <a:t>As of 9/30  1000+ agents trained, 2 webinars completed, and media buy distribution was 300+ Households Virtuoso produced 132,962,009 million in revenue which is 14% over 2016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222397"/>
                  </a:ext>
                </a:extLst>
              </a:tr>
              <a:tr h="418260">
                <a:tc vMerge="1">
                  <a:txBody>
                    <a:bodyPr/>
                    <a:lstStyle/>
                    <a:p>
                      <a:endParaRPr lang="en-ZA" sz="1400" dirty="0"/>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kern="1200" dirty="0">
                          <a:solidFill>
                            <a:schemeClr val="dk1"/>
                          </a:solidFill>
                          <a:effectLst/>
                          <a:latin typeface="+mj-lt"/>
                          <a:ea typeface="Calibri" panose="020F0502020204030204" pitchFamily="34" charset="0"/>
                          <a:cs typeface="Times New Roman" panose="02020603050405020304" pitchFamily="18" charset="0"/>
                        </a:rPr>
                        <a:t>USTOA</a:t>
                      </a:r>
                      <a:endParaRPr lang="en-US" sz="11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a:txBody>
                    <a:bodyPr/>
                    <a:lstStyle/>
                    <a:p>
                      <a:pPr algn="l"/>
                      <a:r>
                        <a:rPr lang="en-US" sz="1100" dirty="0">
                          <a:latin typeface="+mj-lt"/>
                        </a:rPr>
                        <a:t>$15,000</a:t>
                      </a:r>
                    </a:p>
                    <a:p>
                      <a:pPr algn="l"/>
                      <a:r>
                        <a:rPr lang="en-US" sz="1100" dirty="0">
                          <a:latin typeface="+mj-lt"/>
                        </a:rPr>
                        <a:t>(R177 537,00)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100" kern="1200" dirty="0">
                          <a:solidFill>
                            <a:schemeClr val="dk1"/>
                          </a:solidFill>
                          <a:latin typeface="+mj-lt"/>
                          <a:ea typeface="+mn-ea"/>
                          <a:cs typeface="+mn-cs"/>
                        </a:rPr>
                        <a:t>1-Apr-2017 – 31-Mar-2018</a:t>
                      </a:r>
                      <a:endParaRPr lang="en-US" sz="11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US" sz="1100" b="0" i="0" u="none" strike="noStrike" dirty="0">
                          <a:solidFill>
                            <a:srgbClr val="000000"/>
                          </a:solidFill>
                          <a:effectLst/>
                          <a:latin typeface="+mj-lt"/>
                        </a:rPr>
                        <a:t>Updated 12/19/2017     Final Results    The “Why We Travel” summary article and compilation video received a total of nearly 11 million promotional (ad) impressions and 93,258 page views to date…which is 153% higher than USA Today’s page views benchmark! Article/video key results include  </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 The video received 687,000 video views across USAToday.com &amp; USA Today’s Facebook, Instagram &amp; YouTube channel.  </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The average time readers spent 1:53 minutes – the highest average time spent in the campaign. </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The photo gallery received 24,307 views. </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 USTOA is currently running a YouTube  has received 42,336  views to date.  The ad will continue to run through early December. Overall USA Today delivered the following results for the “Why We Travel” campaign (six articles)  </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40.5 million impressions the guarantee was 16 million 1.7 million total video views 540,000 total article page views,230,000 total gallery views, 4 million social media impressions</a:t>
                      </a:r>
                      <a:endParaRPr lang="en-US" sz="11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718925"/>
                  </a:ext>
                </a:extLst>
              </a:tr>
              <a:tr h="418260">
                <a:tc gridSpan="3">
                  <a:txBody>
                    <a:bodyPr/>
                    <a:lstStyle/>
                    <a:p>
                      <a:r>
                        <a:rPr lang="en-ZA" sz="1100" b="1" dirty="0">
                          <a:latin typeface="+mj-lt"/>
                        </a:rPr>
                        <a:t>Total USA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sz="1100" baseline="0" dirty="0">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1100" dirty="0">
                          <a:latin typeface="+mj-lt"/>
                        </a:rPr>
                        <a:t>$ 268 790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dirty="0">
                          <a:solidFill>
                            <a:schemeClr val="tx1"/>
                          </a:solidFill>
                          <a:latin typeface="+mj-lt"/>
                          <a:ea typeface="ヒラギノ角ゴ Pro W3" pitchFamily="-112" charset="-128"/>
                          <a:cs typeface="ヒラギノ角ゴ Pro W3" pitchFamily="-112" charset="-128"/>
                        </a:rPr>
                        <a:t>(R3 181 344,68)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endParaRPr lang="en-US" sz="1100" dirty="0">
                        <a:latin typeface="+mj-lt"/>
                      </a:endParaRP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a:endParaRPr lang="en-US" sz="1100" dirty="0">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595483469"/>
                  </a:ext>
                </a:extLst>
              </a:tr>
            </a:tbl>
          </a:graphicData>
        </a:graphic>
      </p:graphicFrame>
      <p:sp>
        <p:nvSpPr>
          <p:cNvPr id="8" name="TextBox 7">
            <a:extLst>
              <a:ext uri="{FF2B5EF4-FFF2-40B4-BE49-F238E27FC236}">
                <a16:creationId xmlns:a16="http://schemas.microsoft.com/office/drawing/2014/main" id="{A1A79D5B-FB16-4BFF-AA71-FB3362226B3E}"/>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rPr>
              <a:t>$</a:t>
            </a:r>
            <a:r>
              <a:rPr lang="en-US" sz="900" dirty="0">
                <a:solidFill>
                  <a:srgbClr val="000000"/>
                </a:solidFill>
                <a:ea typeface="ヒラギノ角ゴ Pro W3" charset="0"/>
                <a:cs typeface="ヒラギノ角ゴ Pro W3" charset="0"/>
              </a:rPr>
              <a:t> = R11,8358</a:t>
            </a:r>
            <a:endParaRPr lang="en-ZA" sz="900" dirty="0"/>
          </a:p>
        </p:txBody>
      </p:sp>
    </p:spTree>
    <p:extLst>
      <p:ext uri="{BB962C8B-B14F-4D97-AF65-F5344CB8AC3E}">
        <p14:creationId xmlns:p14="http://schemas.microsoft.com/office/powerpoint/2010/main" val="935764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CD9E-9DF6-4FED-ACF0-E2CDB61D0253}"/>
              </a:ext>
            </a:extLst>
          </p:cNvPr>
          <p:cNvSpPr>
            <a:spLocks noGrp="1"/>
          </p:cNvSpPr>
          <p:nvPr>
            <p:ph type="title"/>
          </p:nvPr>
        </p:nvSpPr>
        <p:spPr/>
        <p:txBody>
          <a:bodyPr/>
          <a:lstStyle/>
          <a:p>
            <a:r>
              <a:rPr lang="en-ZA" dirty="0">
                <a:solidFill>
                  <a:srgbClr val="000000"/>
                </a:solidFill>
                <a:cs typeface="Osaka"/>
              </a:rPr>
              <a:t>Canada - JMA Report 2017/18</a:t>
            </a:r>
            <a:endParaRPr lang="en-ZA" dirty="0"/>
          </a:p>
        </p:txBody>
      </p:sp>
      <p:graphicFrame>
        <p:nvGraphicFramePr>
          <p:cNvPr id="6" name="Table 5">
            <a:extLst>
              <a:ext uri="{FF2B5EF4-FFF2-40B4-BE49-F238E27FC236}">
                <a16:creationId xmlns:a16="http://schemas.microsoft.com/office/drawing/2014/main" id="{51739590-6DBE-4D98-AB3E-95BA4FE81852}"/>
              </a:ext>
            </a:extLst>
          </p:cNvPr>
          <p:cNvGraphicFramePr>
            <a:graphicFrameLocks noGrp="1"/>
          </p:cNvGraphicFramePr>
          <p:nvPr>
            <p:extLst>
              <p:ext uri="{D42A27DB-BD31-4B8C-83A1-F6EECF244321}">
                <p14:modId xmlns:p14="http://schemas.microsoft.com/office/powerpoint/2010/main" val="1923100746"/>
              </p:ext>
            </p:extLst>
          </p:nvPr>
        </p:nvGraphicFramePr>
        <p:xfrm>
          <a:off x="508001" y="925261"/>
          <a:ext cx="11215078" cy="4907280"/>
        </p:xfrm>
        <a:graphic>
          <a:graphicData uri="http://schemas.openxmlformats.org/drawingml/2006/table">
            <a:tbl>
              <a:tblPr firstRow="1" bandRow="1">
                <a:tableStyleId>{5C22544A-7EE6-4342-B048-85BDC9FD1C3A}</a:tableStyleId>
              </a:tblPr>
              <a:tblGrid>
                <a:gridCol w="1387520">
                  <a:extLst>
                    <a:ext uri="{9D8B030D-6E8A-4147-A177-3AD203B41FA5}">
                      <a16:colId xmlns:a16="http://schemas.microsoft.com/office/drawing/2014/main" val="2919461004"/>
                    </a:ext>
                  </a:extLst>
                </a:gridCol>
                <a:gridCol w="2261779">
                  <a:extLst>
                    <a:ext uri="{9D8B030D-6E8A-4147-A177-3AD203B41FA5}">
                      <a16:colId xmlns:a16="http://schemas.microsoft.com/office/drawing/2014/main" val="2822153219"/>
                    </a:ext>
                  </a:extLst>
                </a:gridCol>
                <a:gridCol w="1782272">
                  <a:extLst>
                    <a:ext uri="{9D8B030D-6E8A-4147-A177-3AD203B41FA5}">
                      <a16:colId xmlns:a16="http://schemas.microsoft.com/office/drawing/2014/main" val="3511249617"/>
                    </a:ext>
                  </a:extLst>
                </a:gridCol>
                <a:gridCol w="1599845">
                  <a:extLst>
                    <a:ext uri="{9D8B030D-6E8A-4147-A177-3AD203B41FA5}">
                      <a16:colId xmlns:a16="http://schemas.microsoft.com/office/drawing/2014/main" val="3847448381"/>
                    </a:ext>
                  </a:extLst>
                </a:gridCol>
                <a:gridCol w="2091831">
                  <a:extLst>
                    <a:ext uri="{9D8B030D-6E8A-4147-A177-3AD203B41FA5}">
                      <a16:colId xmlns:a16="http://schemas.microsoft.com/office/drawing/2014/main" val="3181126891"/>
                    </a:ext>
                  </a:extLst>
                </a:gridCol>
                <a:gridCol w="2091831">
                  <a:extLst>
                    <a:ext uri="{9D8B030D-6E8A-4147-A177-3AD203B41FA5}">
                      <a16:colId xmlns:a16="http://schemas.microsoft.com/office/drawing/2014/main" val="3514376346"/>
                    </a:ext>
                  </a:extLst>
                </a:gridCol>
              </a:tblGrid>
              <a:tr h="424307">
                <a:tc>
                  <a:txBody>
                    <a:bodyPr/>
                    <a:lstStyle/>
                    <a:p>
                      <a:pPr algn="ctr"/>
                      <a:r>
                        <a:rPr lang="en-ZA" sz="1400" dirty="0"/>
                        <a:t>COUNTRY</a:t>
                      </a:r>
                    </a:p>
                  </a:txBody>
                  <a:tcPr>
                    <a:lnB w="6350" cap="flat" cmpd="sng" algn="ctr">
                      <a:solidFill>
                        <a:schemeClr val="tx1"/>
                      </a:solidFill>
                      <a:prstDash val="solid"/>
                      <a:round/>
                      <a:headEnd type="none" w="med" len="med"/>
                      <a:tailEnd type="none" w="med" len="med"/>
                    </a:lnB>
                  </a:tcPr>
                </a:tc>
                <a:tc>
                  <a:txBody>
                    <a:bodyPr/>
                    <a:lstStyle/>
                    <a:p>
                      <a:pPr algn="ctr"/>
                      <a:r>
                        <a:rPr lang="en-ZA" sz="1400" dirty="0"/>
                        <a:t>PARTNER</a:t>
                      </a:r>
                    </a:p>
                  </a:txBody>
                  <a:tcPr>
                    <a:lnB w="6350" cap="flat" cmpd="sng" algn="ctr">
                      <a:solidFill>
                        <a:schemeClr val="tx1"/>
                      </a:solidFill>
                      <a:prstDash val="solid"/>
                      <a:round/>
                      <a:headEnd type="none" w="med" len="med"/>
                      <a:tailEnd type="none" w="med" len="med"/>
                    </a:lnB>
                  </a:tcPr>
                </a:tc>
                <a:tc>
                  <a:txBody>
                    <a:bodyPr/>
                    <a:lstStyle/>
                    <a:p>
                      <a:pPr algn="ctr"/>
                      <a:r>
                        <a:rPr lang="en-ZA" sz="1400" dirty="0"/>
                        <a:t>OBJECTIVE</a:t>
                      </a:r>
                    </a:p>
                  </a:txBody>
                  <a:tcPr>
                    <a:lnB w="6350" cap="flat" cmpd="sng" algn="ctr">
                      <a:solidFill>
                        <a:schemeClr val="tx1"/>
                      </a:solidFill>
                      <a:prstDash val="solid"/>
                      <a:round/>
                      <a:headEnd type="none" w="med" len="med"/>
                      <a:tailEnd type="none" w="med" len="med"/>
                    </a:lnB>
                  </a:tcPr>
                </a:tc>
                <a:tc>
                  <a:txBody>
                    <a:bodyPr/>
                    <a:lstStyle/>
                    <a:p>
                      <a:pPr algn="ctr"/>
                      <a:r>
                        <a:rPr lang="en-ZA" sz="1400" dirty="0"/>
                        <a:t>Total investment</a:t>
                      </a:r>
                    </a:p>
                  </a:txBody>
                  <a:tcPr>
                    <a:lnB w="6350" cap="flat" cmpd="sng" algn="ctr">
                      <a:solidFill>
                        <a:schemeClr val="tx1"/>
                      </a:solidFill>
                      <a:prstDash val="solid"/>
                      <a:round/>
                      <a:headEnd type="none" w="med" len="med"/>
                      <a:tailEnd type="none" w="med" len="med"/>
                    </a:lnB>
                  </a:tcPr>
                </a:tc>
                <a:tc>
                  <a:txBody>
                    <a:bodyPr/>
                    <a:lstStyle/>
                    <a:p>
                      <a:pPr algn="ctr"/>
                      <a:r>
                        <a:rPr lang="en-ZA" sz="1400" dirty="0"/>
                        <a:t>Start – End Date</a:t>
                      </a:r>
                    </a:p>
                  </a:txBody>
                  <a:tcPr>
                    <a:lnB w="6350" cap="flat" cmpd="sng" algn="ctr">
                      <a:solidFill>
                        <a:schemeClr val="tx1"/>
                      </a:solidFill>
                      <a:prstDash val="solid"/>
                      <a:round/>
                      <a:headEnd type="none" w="med" len="med"/>
                      <a:tailEnd type="none" w="med" len="med"/>
                    </a:lnB>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549805"/>
                  </a:ext>
                </a:extLst>
              </a:tr>
              <a:tr h="218930">
                <a:tc rowSpan="7">
                  <a:txBody>
                    <a:bodyPr/>
                    <a:lstStyle/>
                    <a:p>
                      <a:r>
                        <a:rPr lang="en-US" sz="1200" dirty="0">
                          <a:latin typeface="+mj-lt"/>
                        </a:rPr>
                        <a:t>Canada </a:t>
                      </a:r>
                      <a:endParaRPr lang="en-ZA" sz="12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ZA" sz="1200" b="0" kern="1200" dirty="0">
                          <a:solidFill>
                            <a:schemeClr val="dk1"/>
                          </a:solidFill>
                          <a:effectLst/>
                          <a:latin typeface="+mj-lt"/>
                          <a:ea typeface="+mn-ea"/>
                          <a:cs typeface="Calibri" panose="020F0502020204030204" pitchFamily="34" charset="0"/>
                        </a:rPr>
                        <a:t>Butterfield &amp; Robinson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7">
                  <a:txBody>
                    <a:bodyPr/>
                    <a:lstStyle/>
                    <a:p>
                      <a:r>
                        <a:rPr lang="en-US" sz="1200" b="0" dirty="0">
                          <a:latin typeface="+mj-lt"/>
                        </a:rPr>
                        <a:t>All JMAs seek to achieve the promotion</a:t>
                      </a:r>
                      <a:r>
                        <a:rPr lang="en-US" sz="1200" b="0" baseline="0" dirty="0">
                          <a:latin typeface="+mj-lt"/>
                        </a:rPr>
                        <a:t> of South Africa – the activities vary as per each JMA and range from trainings, agent </a:t>
                      </a:r>
                      <a:r>
                        <a:rPr lang="en-US" sz="1200" b="0" baseline="0" dirty="0" err="1">
                          <a:latin typeface="+mj-lt"/>
                        </a:rPr>
                        <a:t>educationals</a:t>
                      </a:r>
                      <a:r>
                        <a:rPr lang="en-US" sz="1200" b="0" baseline="0" dirty="0">
                          <a:latin typeface="+mj-lt"/>
                        </a:rPr>
                        <a:t>, joint promotions, marketing displays </a:t>
                      </a:r>
                      <a:r>
                        <a:rPr lang="en-US" sz="1200" b="0" baseline="0" dirty="0" err="1">
                          <a:latin typeface="+mj-lt"/>
                        </a:rPr>
                        <a:t>etc</a:t>
                      </a:r>
                      <a:r>
                        <a:rPr lang="en-US" sz="1200" b="0" baseline="0" dirty="0">
                          <a:latin typeface="+mj-lt"/>
                        </a:rPr>
                        <a:t> </a:t>
                      </a:r>
                      <a:endParaRPr lang="en-US" sz="1200" dirty="0">
                        <a:latin typeface="+mj-lt"/>
                      </a:endParaRPr>
                    </a:p>
                    <a:p>
                      <a:endParaRPr lang="en-ZA" sz="12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j-lt"/>
                        </a:rPr>
                        <a:t>$20,500</a:t>
                      </a:r>
                    </a:p>
                    <a:p>
                      <a:pPr algn="l"/>
                      <a:r>
                        <a:rPr lang="en-ZA" sz="1200" dirty="0">
                          <a:latin typeface="+mj-lt"/>
                        </a:rPr>
                        <a:t>(R242 633,90)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j-lt"/>
                        </a:rPr>
                        <a:t>18-Sep-2017 – 31-Mar-2018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419,946 sessions and 17,528 unique page views.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5980309"/>
                  </a:ext>
                </a:extLst>
              </a:tr>
              <a:tr h="326559">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mj-lt"/>
                          <a:ea typeface="+mn-ea"/>
                          <a:cs typeface="Calibri" panose="020F0502020204030204" pitchFamily="34" charset="0"/>
                        </a:rPr>
                        <a:t>Collette Vacations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ZA" sz="1000" dirty="0">
                        <a:latin typeface="+mj-lt"/>
                      </a:endParaRPr>
                    </a:p>
                  </a:txBody>
                  <a:tcPr anchor="ctr">
                    <a:lnL w="6350" cap="flat" cmpd="sng" algn="ctr">
                      <a:solidFill>
                        <a:schemeClr val="tx1"/>
                      </a:solidFill>
                      <a:prstDash val="solid"/>
                      <a:round/>
                      <a:headEnd type="none" w="med" len="med"/>
                      <a:tailEnd type="none" w="med" len="med"/>
                    </a:lnL>
                  </a:tcPr>
                </a:tc>
                <a:tc>
                  <a:txBody>
                    <a:bodyPr/>
                    <a:lstStyle/>
                    <a:p>
                      <a:pPr algn="l"/>
                      <a:r>
                        <a:rPr lang="en-ZA" sz="1200" dirty="0">
                          <a:latin typeface="+mj-lt"/>
                        </a:rPr>
                        <a:t>$4,800</a:t>
                      </a:r>
                    </a:p>
                    <a:p>
                      <a:pPr algn="l"/>
                      <a:r>
                        <a:rPr lang="en-ZA" sz="1200" dirty="0">
                          <a:latin typeface="+mj-lt"/>
                        </a:rPr>
                        <a:t>(R56 811,84)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j-lt"/>
                        </a:rPr>
                        <a:t>1-Jan-2018 – 31-Mar-2018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8756050"/>
                  </a:ext>
                </a:extLst>
              </a:tr>
              <a:tr h="28575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mj-lt"/>
                          <a:ea typeface="+mn-ea"/>
                          <a:cs typeface="Calibri" panose="020F0502020204030204" pitchFamily="34" charset="0"/>
                        </a:rPr>
                        <a:t>D​SA Destination Southern Africa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lnL w="6350" cap="flat" cmpd="sng" algn="ctr">
                      <a:solidFill>
                        <a:schemeClr val="tx1"/>
                      </a:solidFill>
                      <a:prstDash val="solid"/>
                      <a:round/>
                      <a:headEnd type="none" w="med" len="med"/>
                      <a:tailEnd type="none" w="med" len="med"/>
                    </a:lnL>
                  </a:tcPr>
                </a:tc>
                <a:tc>
                  <a:txBody>
                    <a:bodyPr/>
                    <a:lstStyle/>
                    <a:p>
                      <a:pPr algn="l"/>
                      <a:r>
                        <a:rPr lang="en-ZA" sz="1200" dirty="0">
                          <a:latin typeface="+mj-lt"/>
                        </a:rPr>
                        <a:t>$15,000</a:t>
                      </a:r>
                    </a:p>
                    <a:p>
                      <a:pPr algn="l"/>
                      <a:r>
                        <a:rPr lang="en-ZA" sz="1200" dirty="0">
                          <a:latin typeface="+mj-lt"/>
                        </a:rPr>
                        <a:t>(R177 537,00)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kern="1200">
                          <a:solidFill>
                            <a:schemeClr val="dk1"/>
                          </a:solidFill>
                          <a:latin typeface="+mj-lt"/>
                          <a:ea typeface="+mn-ea"/>
                          <a:cs typeface="+mn-cs"/>
                        </a:rPr>
                        <a:t>1-Apr-2017 – 31-Mar-2018</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The Travel Spike campaign directly attributed to 296 inquires, 141 passengers booked  to date . Total revenue of $775,836.00.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199698"/>
                  </a:ext>
                </a:extLst>
              </a:tr>
              <a:tr h="30480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mj-lt"/>
                          <a:ea typeface="+mn-ea"/>
                          <a:cs typeface="Calibri" panose="020F0502020204030204" pitchFamily="34" charset="0"/>
                        </a:rPr>
                        <a:t>GILTEDGE TRAVEL (PTY) LTD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200" dirty="0">
                          <a:latin typeface="+mj-lt"/>
                        </a:rPr>
                        <a:t>$10,000</a:t>
                      </a:r>
                    </a:p>
                    <a:p>
                      <a:pPr algn="l"/>
                      <a:r>
                        <a:rPr lang="en-ZA" sz="1200" dirty="0">
                          <a:latin typeface="+mj-lt"/>
                        </a:rPr>
                        <a:t>(R118 358,00)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j-lt"/>
                        </a:rPr>
                        <a:t>12-Jun-2017 – 31-Mar-2018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100 + new golfers booked for 2019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3007210"/>
                  </a:ext>
                </a:extLst>
              </a:tr>
              <a:tr h="36195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err="1">
                          <a:solidFill>
                            <a:schemeClr val="dk1"/>
                          </a:solidFill>
                          <a:effectLst/>
                          <a:latin typeface="+mj-lt"/>
                          <a:ea typeface="+mn-ea"/>
                          <a:cs typeface="Calibri" panose="020F0502020204030204" pitchFamily="34" charset="0"/>
                        </a:rPr>
                        <a:t>Goway</a:t>
                      </a:r>
                      <a:r>
                        <a:rPr lang="en-ZA" sz="1200" b="0" kern="1200" dirty="0">
                          <a:solidFill>
                            <a:schemeClr val="dk1"/>
                          </a:solidFill>
                          <a:effectLst/>
                          <a:latin typeface="+mj-lt"/>
                          <a:ea typeface="+mn-ea"/>
                          <a:cs typeface="Calibri" panose="020F0502020204030204" pitchFamily="34" charset="0"/>
                        </a:rPr>
                        <a:t> Travel Ltd.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200" dirty="0">
                          <a:latin typeface="+mj-lt"/>
                        </a:rPr>
                        <a:t>$22,600</a:t>
                      </a:r>
                    </a:p>
                    <a:p>
                      <a:pPr algn="l"/>
                      <a:r>
                        <a:rPr lang="en-ZA" sz="1200" dirty="0">
                          <a:latin typeface="+mj-lt"/>
                        </a:rPr>
                        <a:t>(R267 489,08)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j-lt"/>
                        </a:rPr>
                        <a:t>1-Aug-2017 – 31-Mar-2018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Number of Bookings 243</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Total Pax 587</a:t>
                      </a:r>
                      <a:br>
                        <a:rPr lang="en-US" sz="1200" b="0" i="0" u="none" strike="noStrike" dirty="0">
                          <a:solidFill>
                            <a:srgbClr val="000000"/>
                          </a:solidFill>
                          <a:effectLst/>
                          <a:latin typeface="Calibri" panose="020F0502020204030204" pitchFamily="34" charset="0"/>
                        </a:rPr>
                      </a:br>
                      <a:endParaRPr lang="en-US" sz="1200" b="0" i="0" u="none" strike="noStrike" dirty="0">
                        <a:solidFill>
                          <a:srgbClr val="000000"/>
                        </a:solidFill>
                        <a:effectLst/>
                        <a:latin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5391387"/>
                  </a:ext>
                </a:extLst>
              </a:tr>
              <a:tr h="30480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mj-lt"/>
                          <a:ea typeface="+mn-ea"/>
                          <a:cs typeface="Calibri" panose="020F0502020204030204" pitchFamily="34" charset="0"/>
                        </a:rPr>
                        <a:t>Indus Travels Inc.</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200" dirty="0">
                          <a:latin typeface="+mj-lt"/>
                        </a:rPr>
                        <a:t>$25,000</a:t>
                      </a:r>
                    </a:p>
                    <a:p>
                      <a:pPr algn="l"/>
                      <a:r>
                        <a:rPr lang="en-ZA" sz="1200" dirty="0">
                          <a:latin typeface="+mj-lt"/>
                        </a:rPr>
                        <a:t>(R295 895,00)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j-lt"/>
                        </a:rPr>
                        <a:t>1-Apr-2017 – 31-Mar-2018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1100 Passengers booked </a:t>
                      </a:r>
                    </a:p>
                    <a:p>
                      <a:pPr algn="l"/>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847835"/>
                  </a:ext>
                </a:extLst>
              </a:tr>
              <a:tr h="27940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kern="1200" dirty="0">
                          <a:solidFill>
                            <a:schemeClr val="dk1"/>
                          </a:solidFill>
                          <a:effectLst/>
                          <a:latin typeface="+mj-lt"/>
                          <a:ea typeface="+mn-ea"/>
                          <a:cs typeface="Calibri" panose="020F0502020204030204" pitchFamily="34" charset="0"/>
                        </a:rPr>
                        <a:t>Travel Discounters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gn="l"/>
                      <a:r>
                        <a:rPr lang="en-ZA" sz="1200" dirty="0">
                          <a:latin typeface="+mj-lt"/>
                        </a:rPr>
                        <a:t>$20,000</a:t>
                      </a:r>
                    </a:p>
                    <a:p>
                      <a:pPr algn="l"/>
                      <a:r>
                        <a:rPr lang="en-ZA" sz="1200" dirty="0">
                          <a:latin typeface="+mj-lt"/>
                        </a:rPr>
                        <a:t>(R236 716,00)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j-lt"/>
                        </a:rPr>
                        <a:t>1-Jun-2017 – 31-Mar-2018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Results to date 131 passengers </a:t>
                      </a:r>
                    </a:p>
                    <a:p>
                      <a:pPr algn="l"/>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920384"/>
                  </a:ext>
                </a:extLst>
              </a:tr>
              <a:tr h="279400">
                <a:tc gridSpan="3">
                  <a:txBody>
                    <a:bodyPr/>
                    <a:lstStyle/>
                    <a:p>
                      <a:r>
                        <a:rPr lang="en-ZA" sz="1200" b="1" dirty="0">
                          <a:latin typeface="+mj-lt"/>
                        </a:rPr>
                        <a:t>Total Canada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0" kern="1200" dirty="0">
                        <a:solidFill>
                          <a:schemeClr val="dk1"/>
                        </a:solidFill>
                        <a:effectLst/>
                        <a:latin typeface="+mj-lt"/>
                        <a:ea typeface="+mn-ea"/>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ZA" sz="12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r>
                        <a:rPr lang="en-ZA" sz="1200" dirty="0">
                          <a:latin typeface="+mj-lt"/>
                        </a:rPr>
                        <a:t>$113 100</a:t>
                      </a:r>
                    </a:p>
                    <a:p>
                      <a:pPr algn="l"/>
                      <a:r>
                        <a:rPr lang="en-ZA" sz="1200" dirty="0">
                          <a:latin typeface="+mj-lt"/>
                        </a:rPr>
                        <a:t>(R1 338 629,00)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384115"/>
                  </a:ext>
                </a:extLst>
              </a:tr>
            </a:tbl>
          </a:graphicData>
        </a:graphic>
      </p:graphicFrame>
      <p:sp>
        <p:nvSpPr>
          <p:cNvPr id="5" name="TextBox 4">
            <a:extLst>
              <a:ext uri="{FF2B5EF4-FFF2-40B4-BE49-F238E27FC236}">
                <a16:creationId xmlns:a16="http://schemas.microsoft.com/office/drawing/2014/main" id="{538AAD18-1730-47DA-8FE5-2939874CE84E}"/>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rPr>
              <a:t>$</a:t>
            </a:r>
            <a:r>
              <a:rPr lang="en-US" sz="900" dirty="0">
                <a:solidFill>
                  <a:srgbClr val="000000"/>
                </a:solidFill>
                <a:ea typeface="ヒラギノ角ゴ Pro W3" charset="0"/>
                <a:cs typeface="ヒラギノ角ゴ Pro W3" charset="0"/>
              </a:rPr>
              <a:t> = R11,8358</a:t>
            </a:r>
            <a:endParaRPr lang="en-ZA" sz="900" dirty="0"/>
          </a:p>
        </p:txBody>
      </p:sp>
    </p:spTree>
    <p:extLst>
      <p:ext uri="{BB962C8B-B14F-4D97-AF65-F5344CB8AC3E}">
        <p14:creationId xmlns:p14="http://schemas.microsoft.com/office/powerpoint/2010/main" val="2289396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6169FA-C115-4DE8-97C2-7003DEFF46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457" b="7320"/>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24F0AAC0-8B6E-4861-A547-1F05BF2685C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76" name="think-cell Slide" r:id="rId7" imgW="421" imgH="423" progId="TCLayout.ActiveDocument.1">
                  <p:embed/>
                </p:oleObj>
              </mc:Choice>
              <mc:Fallback>
                <p:oleObj name="think-cell Slide" r:id="rId7" imgW="421" imgH="423" progId="TCLayout.ActiveDocument.1">
                  <p:embed/>
                  <p:pic>
                    <p:nvPicPr>
                      <p:cNvPr id="9" name="Object 8" hidden="1">
                        <a:extLst>
                          <a:ext uri="{FF2B5EF4-FFF2-40B4-BE49-F238E27FC236}">
                            <a16:creationId xmlns:a16="http://schemas.microsoft.com/office/drawing/2014/main" id="{24F0AAC0-8B6E-4861-A547-1F05BF2685C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96C6CEE-5335-421D-BE86-7B2D05B6A72D}"/>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eaLnBrk="0" fontAlgn="base" hangingPunct="0">
              <a:spcBef>
                <a:spcPct val="0"/>
              </a:spcBef>
              <a:spcAft>
                <a:spcPct val="0"/>
              </a:spcAft>
            </a:pPr>
            <a:endParaRPr kumimoji="0" lang="en-ZA" sz="2800" b="1" u="none" strike="noStrike" cap="none" normalizeH="0" dirty="0">
              <a:ln>
                <a:noFill/>
              </a:ln>
              <a:solidFill>
                <a:schemeClr val="tx1"/>
              </a:solidFill>
              <a:effectLst/>
              <a:latin typeface="Trebuchet MS" panose="020B0603020202020204" pitchFamily="34" charset="0"/>
              <a:ea typeface="MS PGothic" panose="020B0600070205080204" pitchFamily="34" charset="-128"/>
              <a:cs typeface="ヒラギノ角ゴ Pro W3" pitchFamily="-112" charset="-128"/>
              <a:sym typeface="Trebuchet MS" panose="020B0603020202020204" pitchFamily="34" charset="0"/>
            </a:endParaRPr>
          </a:p>
        </p:txBody>
      </p:sp>
      <p:sp>
        <p:nvSpPr>
          <p:cNvPr id="10" name="Rectangle 9">
            <a:extLst>
              <a:ext uri="{FF2B5EF4-FFF2-40B4-BE49-F238E27FC236}">
                <a16:creationId xmlns:a16="http://schemas.microsoft.com/office/drawing/2014/main" id="{05FFD35C-F92E-4C6F-A190-86956EDCE56A}"/>
              </a:ext>
            </a:extLst>
          </p:cNvPr>
          <p:cNvSpPr/>
          <p:nvPr/>
        </p:nvSpPr>
        <p:spPr bwMode="auto">
          <a:xfrm>
            <a:off x="497340" y="1335986"/>
            <a:ext cx="5118554" cy="5151078"/>
          </a:xfrm>
          <a:prstGeom prst="rect">
            <a:avLst/>
          </a:prstGeom>
          <a:solidFill>
            <a:schemeClr val="bg1">
              <a:alpha val="90000"/>
            </a:schemeClr>
          </a:solidFill>
          <a:ln w="9525"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a:ln>
                <a:noFill/>
              </a:ln>
              <a:effectLst/>
              <a:latin typeface="Arial" pitchFamily="-112" charset="0"/>
              <a:ea typeface="ヒラギノ角ゴ Pro W3" pitchFamily="-112" charset="-128"/>
              <a:cs typeface="ヒラギノ角ゴ Pro W3" pitchFamily="-112" charset="-128"/>
            </a:endParaRPr>
          </a:p>
        </p:txBody>
      </p:sp>
      <p:sp>
        <p:nvSpPr>
          <p:cNvPr id="3" name="Subtitle 2"/>
          <p:cNvSpPr>
            <a:spLocks noGrp="1"/>
          </p:cNvSpPr>
          <p:nvPr>
            <p:ph type="subTitle" idx="1"/>
          </p:nvPr>
        </p:nvSpPr>
        <p:spPr>
          <a:xfrm>
            <a:off x="586472" y="2349712"/>
            <a:ext cx="5029422" cy="3585264"/>
          </a:xfrm>
        </p:spPr>
        <p:txBody>
          <a:bodyPr/>
          <a:lstStyle/>
          <a:p>
            <a:pPr marL="180975" indent="-180975" algn="l">
              <a:spcBef>
                <a:spcPts val="1200"/>
              </a:spcBef>
              <a:spcAft>
                <a:spcPts val="1200"/>
              </a:spcAft>
              <a:buFont typeface="Wingdings" panose="05000000000000000000" pitchFamily="2" charset="2"/>
              <a:buChar char="§"/>
            </a:pPr>
            <a:r>
              <a:rPr lang="en-ZA" sz="2000" dirty="0"/>
              <a:t>Introduction to Joint Marketing Agreements (JMAs) : What are JMAs? Why and how does South African Tourism utilise JMAs</a:t>
            </a:r>
          </a:p>
          <a:p>
            <a:pPr marL="180975" indent="-180975" algn="l">
              <a:spcBef>
                <a:spcPts val="1200"/>
              </a:spcBef>
              <a:spcAft>
                <a:spcPts val="1200"/>
              </a:spcAft>
              <a:buFont typeface="Wingdings" panose="05000000000000000000" pitchFamily="2" charset="2"/>
              <a:buChar char="§"/>
            </a:pPr>
            <a:r>
              <a:rPr lang="en-ZA" sz="2000" dirty="0"/>
              <a:t>Details of JMAs conducted in FY17/18</a:t>
            </a:r>
          </a:p>
          <a:p>
            <a:pPr marL="180975" indent="-180975" algn="l">
              <a:spcBef>
                <a:spcPts val="1200"/>
              </a:spcBef>
              <a:spcAft>
                <a:spcPts val="1200"/>
              </a:spcAft>
              <a:buFont typeface="Wingdings" panose="05000000000000000000" pitchFamily="2" charset="2"/>
              <a:buChar char="§"/>
            </a:pPr>
            <a:r>
              <a:rPr lang="en-ZA" sz="2000" dirty="0"/>
              <a:t>Auditor-General’s assessment of Joint Marketing Agreements </a:t>
            </a:r>
          </a:p>
          <a:p>
            <a:pPr marL="180975" indent="-180975" algn="l">
              <a:spcBef>
                <a:spcPts val="1200"/>
              </a:spcBef>
              <a:spcAft>
                <a:spcPts val="1200"/>
              </a:spcAft>
              <a:buFont typeface="Wingdings" panose="05000000000000000000" pitchFamily="2" charset="2"/>
              <a:buChar char="§"/>
            </a:pPr>
            <a:r>
              <a:rPr lang="en-ZA" sz="2000" dirty="0"/>
              <a:t>The way forward on JMAs</a:t>
            </a:r>
          </a:p>
        </p:txBody>
      </p:sp>
      <p:sp>
        <p:nvSpPr>
          <p:cNvPr id="11" name="Title 1">
            <a:extLst>
              <a:ext uri="{FF2B5EF4-FFF2-40B4-BE49-F238E27FC236}">
                <a16:creationId xmlns:a16="http://schemas.microsoft.com/office/drawing/2014/main" id="{B1AEEB58-29AF-4028-BEF3-A64E15F79A5D}"/>
              </a:ext>
            </a:extLst>
          </p:cNvPr>
          <p:cNvSpPr txBox="1">
            <a:spLocks/>
          </p:cNvSpPr>
          <p:nvPr/>
        </p:nvSpPr>
        <p:spPr bwMode="auto">
          <a:xfrm>
            <a:off x="776249" y="1721993"/>
            <a:ext cx="4560736" cy="4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rtl="0" eaLnBrk="1" fontAlgn="base" hangingPunct="1">
              <a:spcBef>
                <a:spcPct val="0"/>
              </a:spcBef>
              <a:spcAft>
                <a:spcPct val="0"/>
              </a:spcAft>
              <a:defRPr sz="3600" b="1">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2pPr>
            <a:lvl3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3pPr>
            <a:lvl4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4pPr>
            <a:lvl5pPr algn="l" rtl="0" eaLnBrk="1" fontAlgn="base" hangingPunct="1">
              <a:spcBef>
                <a:spcPct val="0"/>
              </a:spcBef>
              <a:spcAft>
                <a:spcPct val="0"/>
              </a:spcAft>
              <a:defRPr sz="2400">
                <a:solidFill>
                  <a:schemeClr val="tx1"/>
                </a:solidFill>
                <a:latin typeface="Trebuchet MS" pitchFamily="-112" charset="0"/>
                <a:ea typeface="MS PGothic" pitchFamily="34" charset="-128"/>
                <a:cs typeface="MS PGothic"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a:lstStyle>
          <a:p>
            <a:pPr algn="ctr"/>
            <a:r>
              <a:rPr lang="en-ZA" sz="2800" kern="0" dirty="0"/>
              <a:t>Contents</a:t>
            </a:r>
          </a:p>
        </p:txBody>
      </p:sp>
      <p:pic>
        <p:nvPicPr>
          <p:cNvPr id="13" name="Picture 7">
            <a:extLst>
              <a:ext uri="{FF2B5EF4-FFF2-40B4-BE49-F238E27FC236}">
                <a16:creationId xmlns:a16="http://schemas.microsoft.com/office/drawing/2014/main" id="{100D3293-15A1-4A0B-B496-1A4675B69E4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137432" y="277091"/>
            <a:ext cx="1681831" cy="95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85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3B0D-4A7C-43BE-A382-E98737EC772F}"/>
              </a:ext>
            </a:extLst>
          </p:cNvPr>
          <p:cNvSpPr>
            <a:spLocks noGrp="1"/>
          </p:cNvSpPr>
          <p:nvPr>
            <p:ph type="title"/>
          </p:nvPr>
        </p:nvSpPr>
        <p:spPr/>
        <p:txBody>
          <a:bodyPr/>
          <a:lstStyle/>
          <a:p>
            <a:r>
              <a:rPr lang="en-ZA" dirty="0">
                <a:solidFill>
                  <a:srgbClr val="000000"/>
                </a:solidFill>
                <a:cs typeface="Osaka"/>
              </a:rPr>
              <a:t>C</a:t>
            </a:r>
            <a:r>
              <a:rPr lang="en-US" altLang="zh-CN" dirty="0" err="1">
                <a:solidFill>
                  <a:srgbClr val="000000"/>
                </a:solidFill>
                <a:cs typeface="Osaka"/>
              </a:rPr>
              <a:t>hina</a:t>
            </a:r>
            <a:r>
              <a:rPr lang="en-US" altLang="zh-CN" dirty="0">
                <a:solidFill>
                  <a:srgbClr val="000000"/>
                </a:solidFill>
                <a:cs typeface="Osaka"/>
              </a:rPr>
              <a:t> and Japan </a:t>
            </a:r>
            <a:r>
              <a:rPr lang="en-ZA" dirty="0">
                <a:solidFill>
                  <a:srgbClr val="000000"/>
                </a:solidFill>
                <a:cs typeface="Osaka"/>
              </a:rPr>
              <a:t>- JMA Report 2017/18</a:t>
            </a:r>
            <a:endParaRPr lang="en-ZA" b="0" dirty="0"/>
          </a:p>
        </p:txBody>
      </p:sp>
      <p:graphicFrame>
        <p:nvGraphicFramePr>
          <p:cNvPr id="8" name="Table Placeholder 7"/>
          <p:cNvGraphicFramePr>
            <a:graphicFrameLocks noGrp="1"/>
          </p:cNvGraphicFramePr>
          <p:nvPr>
            <p:ph idx="1"/>
            <p:extLst>
              <p:ext uri="{D42A27DB-BD31-4B8C-83A1-F6EECF244321}">
                <p14:modId xmlns:p14="http://schemas.microsoft.com/office/powerpoint/2010/main" val="534905601"/>
              </p:ext>
            </p:extLst>
          </p:nvPr>
        </p:nvGraphicFramePr>
        <p:xfrm>
          <a:off x="508001" y="786393"/>
          <a:ext cx="11181308" cy="5314930"/>
        </p:xfrm>
        <a:graphic>
          <a:graphicData uri="http://schemas.openxmlformats.org/drawingml/2006/table">
            <a:tbl>
              <a:tblPr/>
              <a:tblGrid>
                <a:gridCol w="820467">
                  <a:extLst>
                    <a:ext uri="{9D8B030D-6E8A-4147-A177-3AD203B41FA5}">
                      <a16:colId xmlns:a16="http://schemas.microsoft.com/office/drawing/2014/main" val="2144345918"/>
                    </a:ext>
                  </a:extLst>
                </a:gridCol>
                <a:gridCol w="2225615">
                  <a:extLst>
                    <a:ext uri="{9D8B030D-6E8A-4147-A177-3AD203B41FA5}">
                      <a16:colId xmlns:a16="http://schemas.microsoft.com/office/drawing/2014/main" val="20001"/>
                    </a:ext>
                  </a:extLst>
                </a:gridCol>
                <a:gridCol w="3856008">
                  <a:extLst>
                    <a:ext uri="{9D8B030D-6E8A-4147-A177-3AD203B41FA5}">
                      <a16:colId xmlns:a16="http://schemas.microsoft.com/office/drawing/2014/main" val="20002"/>
                    </a:ext>
                  </a:extLst>
                </a:gridCol>
                <a:gridCol w="1259456">
                  <a:extLst>
                    <a:ext uri="{9D8B030D-6E8A-4147-A177-3AD203B41FA5}">
                      <a16:colId xmlns:a16="http://schemas.microsoft.com/office/drawing/2014/main" val="20004"/>
                    </a:ext>
                  </a:extLst>
                </a:gridCol>
                <a:gridCol w="1121434">
                  <a:extLst>
                    <a:ext uri="{9D8B030D-6E8A-4147-A177-3AD203B41FA5}">
                      <a16:colId xmlns:a16="http://schemas.microsoft.com/office/drawing/2014/main" val="20006"/>
                    </a:ext>
                  </a:extLst>
                </a:gridCol>
                <a:gridCol w="1898328">
                  <a:extLst>
                    <a:ext uri="{9D8B030D-6E8A-4147-A177-3AD203B41FA5}">
                      <a16:colId xmlns:a16="http://schemas.microsoft.com/office/drawing/2014/main" val="1988858873"/>
                    </a:ext>
                  </a:extLst>
                </a:gridCol>
              </a:tblGrid>
              <a:tr h="236875">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COUNTRY</a:t>
                      </a:r>
                    </a:p>
                  </a:txBody>
                  <a:tcPr marL="72000" marR="5269"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PARTNER </a:t>
                      </a:r>
                    </a:p>
                  </a:txBody>
                  <a:tcPr marL="72000" marR="5269"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OBJECTIVE </a:t>
                      </a:r>
                    </a:p>
                  </a:txBody>
                  <a:tcPr marL="72000" marR="5269"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INVESTMENT*</a:t>
                      </a:r>
                    </a:p>
                  </a:txBody>
                  <a:tcPr marL="72000" marR="5269"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TIMING</a:t>
                      </a:r>
                    </a:p>
                  </a:txBody>
                  <a:tcPr marL="72000" marR="5269"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2000" marR="5269"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798124">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China</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Nanjing </a:t>
                      </a: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Tuniu</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Technology Co., Ltd</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Tuniu</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PC end ad at four different channels; </a:t>
                      </a: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Tuniu</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app end ad at three different channels; Weibo Interaction topic; </a:t>
                      </a: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Wechat</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push including H5 page</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Destination promotion salon in </a:t>
                      </a: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Tuniu</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Cooperation with banks for discount products; Poster and flyer for 10 </a:t>
                      </a: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Tuniu</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store; Coop-corporate to promote 10 hot seller products.</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CNY 300 000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(R566 010,00)</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1st May 2017-31</a:t>
                      </a:r>
                      <a:r>
                        <a:rPr kumimoji="0" lang="en-US" sz="1100" b="0" i="0" u="none" strike="noStrike" cap="none" normalizeH="0" baseline="30000" dirty="0">
                          <a:ln>
                            <a:noFill/>
                          </a:ln>
                          <a:solidFill>
                            <a:srgbClr val="000000"/>
                          </a:solidFill>
                          <a:effectLst/>
                          <a:latin typeface="+mn-lt"/>
                          <a:ea typeface="ヒラギノ角ゴ Pro W3" charset="0"/>
                          <a:cs typeface="ヒラギノ角ゴ Pro W3" charset="0"/>
                        </a:rPr>
                        <a:t>st</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Mar. 2018</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The total amount of </a:t>
                      </a: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RoI</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a:t>
                      </a:r>
                      <a:r>
                        <a:rPr kumimoji="0" lang="en-US" altLang="zh-CN" sz="1100" b="0" i="0" u="none" strike="noStrike" cap="none" normalizeH="0" baseline="0" dirty="0">
                          <a:ln>
                            <a:noFill/>
                          </a:ln>
                          <a:solidFill>
                            <a:srgbClr val="000000"/>
                          </a:solidFill>
                          <a:effectLst/>
                          <a:latin typeface="+mn-lt"/>
                          <a:ea typeface="ヒラギノ角ゴ Pro W3" charset="0"/>
                          <a:cs typeface="ヒラギノ角ゴ Pro W3" charset="0"/>
                        </a:rPr>
                        <a:t>is not quantifiable as it consists of roadshows that cannot be valued. The quantifiable portion of the </a:t>
                      </a:r>
                      <a:r>
                        <a:rPr kumimoji="0" lang="en-US" altLang="zh-CN" sz="1100" b="0" i="0" u="none" strike="noStrike" cap="none" normalizeH="0" baseline="0" dirty="0" err="1">
                          <a:ln>
                            <a:noFill/>
                          </a:ln>
                          <a:solidFill>
                            <a:srgbClr val="000000"/>
                          </a:solidFill>
                          <a:effectLst/>
                          <a:latin typeface="+mn-lt"/>
                          <a:ea typeface="ヒラギノ角ゴ Pro W3" charset="0"/>
                          <a:cs typeface="ヒラギノ角ゴ Pro W3" charset="0"/>
                        </a:rPr>
                        <a:t>RoI</a:t>
                      </a:r>
                      <a:r>
                        <a:rPr kumimoji="0" lang="en-US" altLang="zh-CN" sz="1100" b="0" i="0" u="none" strike="noStrike" cap="none" normalizeH="0" baseline="0" dirty="0">
                          <a:ln>
                            <a:noFill/>
                          </a:ln>
                          <a:solidFill>
                            <a:srgbClr val="000000"/>
                          </a:solidFill>
                          <a:effectLst/>
                          <a:latin typeface="+mn-lt"/>
                          <a:ea typeface="ヒラギノ角ゴ Pro W3" charset="0"/>
                          <a:cs typeface="ヒラギノ角ゴ Pro W3" charset="0"/>
                        </a:rPr>
                        <a:t> consists of trade publications and marketing collateral that exceeded the SAT contribution towards the JMA.</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853">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ヒラギノ角ゴ Pro W3" charset="0"/>
                          <a:cs typeface="ヒラギノ角ゴ Pro W3" charset="0"/>
                        </a:rPr>
                        <a:t>China</a:t>
                      </a:r>
                      <a:endParaRPr kumimoji="0" lang="en-US" sz="1100" b="0" i="0" u="none" strike="noStrike" kern="1200" cap="none" spc="0" normalizeH="0" baseline="0" noProof="0" dirty="0">
                        <a:ln>
                          <a:noFill/>
                        </a:ln>
                        <a:solidFill>
                          <a:srgbClr val="000000"/>
                        </a:solidFill>
                        <a:effectLst/>
                        <a:uLnTx/>
                        <a:uFillTx/>
                        <a:latin typeface="+mn-lt"/>
                        <a:ea typeface="ヒラギノ角ゴ Pro W3" charset="0"/>
                        <a:cs typeface="ヒラギノ角ゴ Pro W3" charset="0"/>
                      </a:endParaRP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Shanghai </a:t>
                      </a: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Youpai</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International Travel Service Co., Ltd</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Expanding tourism visibility and influence of South Africa;</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2017 Phoenix Holiday to South Africa Tourism promotion, increase the number of tourists in South Africa.</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CNY 300 000</a:t>
                      </a:r>
                    </a:p>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(R566 010,00)</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zh-CN" sz="1100" b="0" i="0" u="none" strike="noStrike" cap="none" normalizeH="0" baseline="0" dirty="0">
                          <a:ln>
                            <a:noFill/>
                          </a:ln>
                          <a:solidFill>
                            <a:srgbClr val="000000"/>
                          </a:solidFill>
                          <a:effectLst/>
                          <a:latin typeface="+mn-lt"/>
                          <a:ea typeface="ヒラギノ角ゴ Pro W3" charset="0"/>
                          <a:cs typeface="ヒラギノ角ゴ Pro W3" charset="0"/>
                        </a:rPr>
                        <a:t>1st May 2017-31</a:t>
                      </a:r>
                      <a:r>
                        <a:rPr kumimoji="0" lang="en-US" altLang="zh-CN" sz="1100" b="0" i="0" u="none" strike="noStrike" cap="none" normalizeH="0" baseline="30000" dirty="0">
                          <a:ln>
                            <a:noFill/>
                          </a:ln>
                          <a:solidFill>
                            <a:srgbClr val="000000"/>
                          </a:solidFill>
                          <a:effectLst/>
                          <a:latin typeface="+mn-lt"/>
                          <a:ea typeface="ヒラギノ角ゴ Pro W3" charset="0"/>
                          <a:cs typeface="ヒラギノ角ゴ Pro W3" charset="0"/>
                        </a:rPr>
                        <a:t>st</a:t>
                      </a:r>
                      <a:r>
                        <a:rPr kumimoji="0" lang="en-US" altLang="zh-CN" sz="1100" b="0" i="0" u="none" strike="noStrike" cap="none" normalizeH="0" baseline="0" dirty="0">
                          <a:ln>
                            <a:noFill/>
                          </a:ln>
                          <a:solidFill>
                            <a:srgbClr val="000000"/>
                          </a:solidFill>
                          <a:effectLst/>
                          <a:latin typeface="+mn-lt"/>
                          <a:ea typeface="ヒラギノ角ゴ Pro W3" charset="0"/>
                          <a:cs typeface="ヒラギノ角ゴ Pro W3" charset="0"/>
                        </a:rPr>
                        <a:t> Mar. 2018</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0260">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ヒラギノ角ゴ Pro W3" charset="0"/>
                          <a:cs typeface="ヒラギノ角ゴ Pro W3" charset="0"/>
                        </a:rPr>
                        <a:t>China</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Beijing </a:t>
                      </a:r>
                      <a:r>
                        <a:rPr kumimoji="0" lang="en-US" sz="1100" b="0" i="0" u="none" strike="noStrike" cap="none" normalizeH="0" baseline="0" dirty="0" err="1">
                          <a:ln>
                            <a:noFill/>
                          </a:ln>
                          <a:solidFill>
                            <a:srgbClr val="000000"/>
                          </a:solidFill>
                          <a:effectLst/>
                          <a:latin typeface="+mn-lt"/>
                          <a:ea typeface="ヒラギノ角ゴ Pro W3" charset="0"/>
                          <a:cs typeface="ヒラギノ角ゴ Pro W3" charset="0"/>
                        </a:rPr>
                        <a:t>Caissa</a:t>
                      </a: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 International Travel Service Co., Ltd</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rPr>
                        <a:t>CAISSA uses modern media to promote the following: explore-South Africa private camp 13 days, proud to enjoy the South Africa 11days, taste tour, happiness customization-South Africa 12 days family tour, South Africa </a:t>
                      </a:r>
                      <a:r>
                        <a:rPr lang="en-US" sz="1100" dirty="0" err="1">
                          <a:latin typeface="+mn-lt"/>
                        </a:rPr>
                        <a:t>kruger</a:t>
                      </a:r>
                      <a:r>
                        <a:rPr lang="en-US" sz="1100" dirty="0">
                          <a:latin typeface="+mn-lt"/>
                        </a:rPr>
                        <a:t> national park 11 days tour, etc. All the products are a collection of comprehensive high, middle and economic-level products, which covers all ranges of tourist who are interested in South Africa. </a:t>
                      </a: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100" dirty="0">
                          <a:latin typeface="+mn-lt"/>
                        </a:rPr>
                        <a:t>CNY 300 000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(R566 010,00)</a:t>
                      </a:r>
                    </a:p>
                    <a:p>
                      <a:endParaRPr lang="en-US" sz="1100" dirty="0">
                        <a:latin typeface="+mn-lt"/>
                      </a:endParaRP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100" b="0" i="0" u="none" strike="noStrike" cap="none" normalizeH="0" baseline="0" dirty="0">
                          <a:ln>
                            <a:noFill/>
                          </a:ln>
                          <a:solidFill>
                            <a:srgbClr val="000000"/>
                          </a:solidFill>
                          <a:effectLst/>
                          <a:latin typeface="+mn-lt"/>
                          <a:ea typeface="ヒラギノ角ゴ Pro W3" charset="0"/>
                          <a:cs typeface="ヒラギノ角ゴ Pro W3" charset="0"/>
                        </a:rPr>
                        <a:t>1st May 2017-31</a:t>
                      </a:r>
                      <a:r>
                        <a:rPr kumimoji="0" lang="en-US" altLang="zh-CN" sz="1100" b="0" i="0" u="none" strike="noStrike" cap="none" normalizeH="0" baseline="30000" dirty="0">
                          <a:ln>
                            <a:noFill/>
                          </a:ln>
                          <a:solidFill>
                            <a:srgbClr val="000000"/>
                          </a:solidFill>
                          <a:effectLst/>
                          <a:latin typeface="+mn-lt"/>
                          <a:ea typeface="ヒラギノ角ゴ Pro W3" charset="0"/>
                          <a:cs typeface="ヒラギノ角ゴ Pro W3" charset="0"/>
                        </a:rPr>
                        <a:t>st</a:t>
                      </a:r>
                      <a:r>
                        <a:rPr kumimoji="0" lang="en-US" altLang="zh-CN" sz="1100" b="0" i="0" u="none" strike="noStrike" cap="none" normalizeH="0" baseline="0" dirty="0">
                          <a:ln>
                            <a:noFill/>
                          </a:ln>
                          <a:solidFill>
                            <a:srgbClr val="000000"/>
                          </a:solidFill>
                          <a:effectLst/>
                          <a:latin typeface="+mn-lt"/>
                          <a:ea typeface="ヒラギノ角ゴ Pro W3" charset="0"/>
                          <a:cs typeface="ヒラギノ角ゴ Pro W3" charset="0"/>
                        </a:rPr>
                        <a:t> Mar. 2018</a:t>
                      </a:r>
                    </a:p>
                    <a:p>
                      <a:endParaRPr lang="en-US" altLang="zh-CN" sz="1100" dirty="0">
                        <a:latin typeface="+mn-lt"/>
                      </a:endParaRPr>
                    </a:p>
                  </a:txBody>
                  <a:tcPr marL="72000" marR="5269"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8614">
                <a:tc gridSpan="3">
                  <a:txBody>
                    <a:bodyPr/>
                    <a:lstStyle/>
                    <a:p>
                      <a:r>
                        <a:rPr lang="en-ZA" sz="1100" b="1" dirty="0">
                          <a:latin typeface="+mn-lt"/>
                        </a:rPr>
                        <a:t>Total China</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1" dirty="0">
                          <a:latin typeface="+mn-lt"/>
                        </a:rPr>
                        <a:t>CNY 900 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b="1" dirty="0">
                          <a:latin typeface="+mn-lt"/>
                        </a:rPr>
                        <a:t>(R1 698 030)</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altLang="ja-JP"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2330606"/>
                  </a:ext>
                </a:extLst>
              </a:tr>
              <a:tr h="369980">
                <a:tc>
                  <a:txBody>
                    <a:bodyPr/>
                    <a:lstStyle/>
                    <a:p>
                      <a:r>
                        <a:rPr lang="en-ZA" sz="1100" dirty="0">
                          <a:latin typeface="+mn-lt"/>
                        </a:rPr>
                        <a:t>Japan</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ja-JP" sz="1100" dirty="0">
                          <a:latin typeface="+mn-lt"/>
                        </a:rPr>
                        <a:t>Club</a:t>
                      </a:r>
                      <a:r>
                        <a:rPr lang="ja-JP" altLang="en-US" sz="1100" dirty="0">
                          <a:latin typeface="+mn-lt"/>
                        </a:rPr>
                        <a:t> </a:t>
                      </a:r>
                      <a:r>
                        <a:rPr lang="en-US" altLang="ja-JP" sz="1100" dirty="0">
                          <a:latin typeface="+mn-lt"/>
                        </a:rPr>
                        <a:t>Tourism International Inc.</a:t>
                      </a:r>
                      <a:endParaRPr lang="en-ZA"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100" dirty="0">
                          <a:latin typeface="+mn-lt"/>
                        </a:rPr>
                        <a:t>To increase of arrivals from Japan</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dirty="0">
                          <a:latin typeface="+mn-lt"/>
                        </a:rPr>
                        <a:t>JPY12 000 000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dirty="0">
                          <a:latin typeface="+mn-lt"/>
                        </a:rPr>
                        <a:t>(R1 336 800,00)</a:t>
                      </a:r>
                      <a:br>
                        <a:rPr lang="en-ZA" sz="1100" dirty="0">
                          <a:latin typeface="+mn-lt"/>
                        </a:rPr>
                      </a:br>
                      <a:endParaRPr lang="en-ZA"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dirty="0">
                          <a:latin typeface="+mn-lt"/>
                        </a:rPr>
                        <a:t>1 May 2017 to </a:t>
                      </a:r>
                      <a:br>
                        <a:rPr lang="en-ZA" sz="1100" dirty="0">
                          <a:latin typeface="+mn-lt"/>
                        </a:rPr>
                      </a:br>
                      <a:r>
                        <a:rPr lang="en-ZA" sz="1100" dirty="0">
                          <a:latin typeface="+mn-lt"/>
                        </a:rPr>
                        <a:t>31 March 2018</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a:ln>
                            <a:noFill/>
                          </a:ln>
                          <a:solidFill>
                            <a:srgbClr val="000000"/>
                          </a:solidFill>
                          <a:effectLst/>
                          <a:latin typeface="+mn-lt"/>
                          <a:ea typeface="ヒラギノ角ゴ Pro W3" charset="0"/>
                          <a:cs typeface="ヒラギノ角ゴ Pro W3" charset="0"/>
                        </a:rPr>
                        <a:t>Achieved 5.4 % increase in arrival from Japan and we grew spend by 22.45 %. </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6855103"/>
                  </a:ext>
                </a:extLst>
              </a:tr>
              <a:tr h="311330">
                <a:tc>
                  <a:txBody>
                    <a:bodyPr/>
                    <a:lstStyle/>
                    <a:p>
                      <a:r>
                        <a:rPr lang="en-ZA" sz="1100" dirty="0">
                          <a:latin typeface="+mn-lt"/>
                        </a:rPr>
                        <a:t>Japan</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ZA" sz="1100" dirty="0">
                          <a:latin typeface="+mn-lt"/>
                        </a:rPr>
                        <a:t>Hankyu Travel International Co., Ltd</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altLang="ja-JP" sz="1100" dirty="0">
                          <a:latin typeface="+mn-lt"/>
                        </a:rPr>
                        <a:t>To increase of arrivals from Japan</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dirty="0">
                          <a:latin typeface="+mn-lt"/>
                        </a:rPr>
                        <a:t>JPY5 000 000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dirty="0">
                          <a:latin typeface="+mn-lt"/>
                        </a:rPr>
                        <a:t>(R557 000)</a:t>
                      </a:r>
                      <a:br>
                        <a:rPr lang="en-ZA" sz="1100" dirty="0">
                          <a:latin typeface="+mn-lt"/>
                        </a:rPr>
                      </a:br>
                      <a:endParaRPr lang="en-ZA"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altLang="ja-JP" sz="1100" dirty="0">
                          <a:latin typeface="+mn-lt"/>
                        </a:rPr>
                        <a:t>1 May 2017 to </a:t>
                      </a:r>
                      <a:br>
                        <a:rPr lang="en-ZA" altLang="ja-JP" sz="1100" dirty="0">
                          <a:latin typeface="+mn-lt"/>
                        </a:rPr>
                      </a:br>
                      <a:r>
                        <a:rPr lang="en-ZA" altLang="ja-JP" sz="1100" dirty="0">
                          <a:latin typeface="+mn-lt"/>
                        </a:rPr>
                        <a:t>31 March 2018</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sz="1100" dirty="0">
                        <a:latin typeface="+mj-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2331667"/>
                  </a:ext>
                </a:extLst>
              </a:tr>
              <a:tr h="186534">
                <a:tc gridSpan="3">
                  <a:txBody>
                    <a:bodyPr/>
                    <a:lstStyle/>
                    <a:p>
                      <a:r>
                        <a:rPr lang="en-ZA" sz="1100" b="1" dirty="0">
                          <a:latin typeface="+mn-lt"/>
                        </a:rPr>
                        <a:t>Total Japan</a:t>
                      </a: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altLang="ja-JP" sz="1100" dirty="0">
                        <a:latin typeface="+mn-lt"/>
                      </a:endParaRPr>
                    </a:p>
                  </a:txBody>
                  <a:tcPr marL="91388" marR="913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1" dirty="0">
                          <a:latin typeface="+mn-lt"/>
                        </a:rPr>
                        <a:t>JPY 17 000 000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b="1" dirty="0">
                          <a:latin typeface="+mn-lt"/>
                        </a:rPr>
                        <a:t>(R1 893 800,00)</a:t>
                      </a:r>
                    </a:p>
                  </a:txBody>
                  <a:tcPr marL="91388" marR="91388">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endParaRPr lang="en-ZA" sz="1100" b="1" dirty="0">
                        <a:latin typeface="+mn-lt"/>
                      </a:endParaRPr>
                    </a:p>
                  </a:txBody>
                  <a:tcPr marL="91388" marR="91388">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ZA" sz="1100" b="1" dirty="0">
                        <a:latin typeface="+mn-lt"/>
                      </a:endParaRPr>
                    </a:p>
                  </a:txBody>
                  <a:tcPr marL="91388" marR="9138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1813318"/>
                  </a:ext>
                </a:extLst>
              </a:tr>
            </a:tbl>
          </a:graphicData>
        </a:graphic>
      </p:graphicFrame>
      <p:sp>
        <p:nvSpPr>
          <p:cNvPr id="4" name="Rectangle 2"/>
          <p:cNvSpPr txBox="1">
            <a:spLocks noChangeArrowheads="1"/>
          </p:cNvSpPr>
          <p:nvPr/>
        </p:nvSpPr>
        <p:spPr>
          <a:xfrm>
            <a:off x="-84748" y="43856"/>
            <a:ext cx="8496944" cy="504825"/>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5" name="TextBox 4">
            <a:extLst>
              <a:ext uri="{FF2B5EF4-FFF2-40B4-BE49-F238E27FC236}">
                <a16:creationId xmlns:a16="http://schemas.microsoft.com/office/drawing/2014/main" id="{A5E0F132-FD1B-48E6-B309-789959CDDA24}"/>
              </a:ext>
            </a:extLst>
          </p:cNvPr>
          <p:cNvSpPr txBox="1"/>
          <p:nvPr/>
        </p:nvSpPr>
        <p:spPr>
          <a:xfrm>
            <a:off x="508792" y="5809213"/>
            <a:ext cx="6745757" cy="784830"/>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1 CNY =  R1,8867</a:t>
            </a:r>
          </a:p>
          <a:p>
            <a:r>
              <a:rPr lang="en-ZA" sz="900" dirty="0"/>
              <a:t>1 JPY = R 0,1114</a:t>
            </a:r>
          </a:p>
          <a:p>
            <a:endParaRPr lang="en-ZA" sz="900" dirty="0"/>
          </a:p>
          <a:p>
            <a:endParaRPr lang="en-ZA" sz="900" dirty="0"/>
          </a:p>
        </p:txBody>
      </p:sp>
    </p:spTree>
    <p:extLst>
      <p:ext uri="{BB962C8B-B14F-4D97-AF65-F5344CB8AC3E}">
        <p14:creationId xmlns:p14="http://schemas.microsoft.com/office/powerpoint/2010/main" val="1568189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310EA2-21D8-4D83-92BE-556BB4DCBCE6}"/>
              </a:ext>
            </a:extLst>
          </p:cNvPr>
          <p:cNvGraphicFramePr>
            <a:graphicFrameLocks noGrp="1"/>
          </p:cNvGraphicFramePr>
          <p:nvPr>
            <p:extLst>
              <p:ext uri="{D42A27DB-BD31-4B8C-83A1-F6EECF244321}">
                <p14:modId xmlns:p14="http://schemas.microsoft.com/office/powerpoint/2010/main" val="2982675546"/>
              </p:ext>
            </p:extLst>
          </p:nvPr>
        </p:nvGraphicFramePr>
        <p:xfrm>
          <a:off x="508000" y="839356"/>
          <a:ext cx="11206671" cy="5201920"/>
        </p:xfrm>
        <a:graphic>
          <a:graphicData uri="http://schemas.openxmlformats.org/drawingml/2006/table">
            <a:tbl>
              <a:tblPr firstRow="1" bandRow="1">
                <a:tableStyleId>{5C22544A-7EE6-4342-B048-85BDC9FD1C3A}</a:tableStyleId>
              </a:tblPr>
              <a:tblGrid>
                <a:gridCol w="1243162">
                  <a:extLst>
                    <a:ext uri="{9D8B030D-6E8A-4147-A177-3AD203B41FA5}">
                      <a16:colId xmlns:a16="http://schemas.microsoft.com/office/drawing/2014/main" val="3934547738"/>
                    </a:ext>
                  </a:extLst>
                </a:gridCol>
                <a:gridCol w="2374380">
                  <a:extLst>
                    <a:ext uri="{9D8B030D-6E8A-4147-A177-3AD203B41FA5}">
                      <a16:colId xmlns:a16="http://schemas.microsoft.com/office/drawing/2014/main" val="2822153219"/>
                    </a:ext>
                  </a:extLst>
                </a:gridCol>
                <a:gridCol w="3038760">
                  <a:extLst>
                    <a:ext uri="{9D8B030D-6E8A-4147-A177-3AD203B41FA5}">
                      <a16:colId xmlns:a16="http://schemas.microsoft.com/office/drawing/2014/main" val="3511249617"/>
                    </a:ext>
                  </a:extLst>
                </a:gridCol>
                <a:gridCol w="1370799">
                  <a:extLst>
                    <a:ext uri="{9D8B030D-6E8A-4147-A177-3AD203B41FA5}">
                      <a16:colId xmlns:a16="http://schemas.microsoft.com/office/drawing/2014/main" val="1263247204"/>
                    </a:ext>
                  </a:extLst>
                </a:gridCol>
                <a:gridCol w="1370799">
                  <a:extLst>
                    <a:ext uri="{9D8B030D-6E8A-4147-A177-3AD203B41FA5}">
                      <a16:colId xmlns:a16="http://schemas.microsoft.com/office/drawing/2014/main" val="3181126891"/>
                    </a:ext>
                  </a:extLst>
                </a:gridCol>
                <a:gridCol w="1808771">
                  <a:extLst>
                    <a:ext uri="{9D8B030D-6E8A-4147-A177-3AD203B41FA5}">
                      <a16:colId xmlns:a16="http://schemas.microsoft.com/office/drawing/2014/main" val="3967106313"/>
                    </a:ext>
                  </a:extLst>
                </a:gridCol>
              </a:tblGrid>
              <a:tr h="370840">
                <a:tc>
                  <a:txBody>
                    <a:bodyPr/>
                    <a:lstStyle/>
                    <a:p>
                      <a:pPr algn="ctr">
                        <a:lnSpc>
                          <a:spcPct val="100000"/>
                        </a:lnSpc>
                        <a:buFontTx/>
                        <a:buNone/>
                      </a:pPr>
                      <a:r>
                        <a:rPr lang="en-ZA" sz="1100" b="1" dirty="0">
                          <a:latin typeface="+mn-lt"/>
                        </a:rPr>
                        <a:t>COUNTRY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100" b="1" dirty="0">
                          <a:latin typeface="+mn-lt"/>
                        </a:rPr>
                        <a:t>PARTNER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100" b="1" dirty="0">
                          <a:latin typeface="+mn-lt"/>
                        </a:rPr>
                        <a:t>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100" b="1" dirty="0">
                          <a:latin typeface="+mn-lt"/>
                        </a:rPr>
                        <a:t>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100" b="1" dirty="0">
                          <a:latin typeface="+mn-lt"/>
                        </a:rPr>
                        <a:t>TIMING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1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49805"/>
                  </a:ext>
                </a:extLst>
              </a:tr>
              <a:tr h="370840">
                <a:tc>
                  <a:txBody>
                    <a:bodyPr/>
                    <a:lstStyle/>
                    <a:p>
                      <a:pPr>
                        <a:lnSpc>
                          <a:spcPct val="100000"/>
                        </a:lnSpc>
                      </a:pPr>
                      <a:r>
                        <a:rPr lang="en-ZA" sz="1100" b="0" dirty="0">
                          <a:latin typeface="+mn-lt"/>
                        </a:rPr>
                        <a:t>Nigeria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NANTA (National Association of Nigerian Travel Agencies)</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Access to members: Reach Target: 4,250 </a:t>
                      </a:r>
                    </a:p>
                    <a:p>
                      <a:pPr marL="0" indent="0">
                        <a:lnSpc>
                          <a:spcPct val="100000"/>
                        </a:lnSpc>
                        <a:buNone/>
                      </a:pPr>
                      <a:r>
                        <a:rPr lang="en-US" sz="1100" b="0" dirty="0">
                          <a:latin typeface="+mn-lt"/>
                        </a:rPr>
                        <a:t>Training target: 100</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$15 000</a:t>
                      </a:r>
                    </a:p>
                    <a:p>
                      <a:pPr>
                        <a:lnSpc>
                          <a:spcPct val="100000"/>
                        </a:lnSpc>
                      </a:pPr>
                      <a:r>
                        <a:rPr lang="en-ZA" sz="1100" b="0" dirty="0">
                          <a:latin typeface="+mn-lt"/>
                        </a:rPr>
                        <a:t>(R177 537,00)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1 July 2017 – 31 March 2018</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None/>
                      </a:pPr>
                      <a:r>
                        <a:rPr lang="en-US" sz="1100" b="0" dirty="0">
                          <a:latin typeface="+mn-lt"/>
                        </a:rPr>
                        <a:t>Reached: 4,770</a:t>
                      </a:r>
                    </a:p>
                    <a:p>
                      <a:pPr marL="0" indent="0">
                        <a:lnSpc>
                          <a:spcPct val="100000"/>
                        </a:lnSpc>
                        <a:buNone/>
                      </a:pPr>
                      <a:r>
                        <a:rPr lang="en-US" sz="1100" b="0" dirty="0">
                          <a:latin typeface="+mn-lt"/>
                        </a:rPr>
                        <a:t>Members Trained: 311</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94317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dk1"/>
                          </a:solidFill>
                          <a:latin typeface="+mn-lt"/>
                          <a:ea typeface="+mn-ea"/>
                          <a:cs typeface="+mn-cs"/>
                        </a:rPr>
                        <a:t>Nigeria</a:t>
                      </a:r>
                    </a:p>
                    <a:p>
                      <a:pPr>
                        <a:lnSpc>
                          <a:spcPct val="100000"/>
                        </a:lnSpc>
                      </a:pP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NATOP (Nigerian Association of Tour Operators)</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Access to members: Reach Target: 2,100</a:t>
                      </a:r>
                    </a:p>
                    <a:p>
                      <a:pPr marL="0" indent="0">
                        <a:lnSpc>
                          <a:spcPct val="100000"/>
                        </a:lnSpc>
                        <a:buNone/>
                      </a:pPr>
                      <a:r>
                        <a:rPr lang="en-US" sz="1100" b="0" dirty="0">
                          <a:latin typeface="+mn-lt"/>
                        </a:rPr>
                        <a:t>Training Target: 100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$10 000</a:t>
                      </a:r>
                    </a:p>
                    <a:p>
                      <a:pPr>
                        <a:lnSpc>
                          <a:spcPct val="100000"/>
                        </a:lnSpc>
                      </a:pPr>
                      <a:r>
                        <a:rPr lang="en-ZA" sz="1100" b="0" dirty="0">
                          <a:latin typeface="+mn-lt"/>
                        </a:rPr>
                        <a:t>(R118 358,00)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1 July 2017 – 31 March 2018</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None/>
                      </a:pPr>
                      <a:r>
                        <a:rPr lang="en-US" sz="1100" b="0" dirty="0">
                          <a:latin typeface="+mn-lt"/>
                        </a:rPr>
                        <a:t>Reached: 2,620</a:t>
                      </a:r>
                    </a:p>
                    <a:p>
                      <a:pPr marL="0" indent="0">
                        <a:lnSpc>
                          <a:spcPct val="100000"/>
                        </a:lnSpc>
                        <a:buNone/>
                      </a:pPr>
                      <a:r>
                        <a:rPr lang="en-US" sz="1100" b="0" dirty="0">
                          <a:latin typeface="+mn-lt"/>
                        </a:rPr>
                        <a:t>Members Trained: 225</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598030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dk1"/>
                          </a:solidFill>
                          <a:latin typeface="+mn-lt"/>
                          <a:ea typeface="+mn-ea"/>
                          <a:cs typeface="+mn-cs"/>
                        </a:rPr>
                        <a:t>Nigeria</a:t>
                      </a:r>
                    </a:p>
                    <a:p>
                      <a:pPr>
                        <a:lnSpc>
                          <a:spcPct val="100000"/>
                        </a:lnSpc>
                      </a:pP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Diamonds &amp; Pearls (D &amp; P) Travels </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None/>
                      </a:pPr>
                      <a:r>
                        <a:rPr lang="en-US" sz="1100" b="0" dirty="0">
                          <a:latin typeface="+mn-lt"/>
                        </a:rPr>
                        <a:t>Promote SA on their strong Social Media &amp; Digital platform: Target 935,000</a:t>
                      </a:r>
                    </a:p>
                    <a:p>
                      <a:pPr marL="0" indent="0">
                        <a:lnSpc>
                          <a:spcPct val="100000"/>
                        </a:lnSpc>
                        <a:buNone/>
                      </a:pPr>
                      <a:r>
                        <a:rPr lang="en-US" sz="1100" b="0" dirty="0">
                          <a:latin typeface="+mn-lt"/>
                        </a:rPr>
                        <a:t>SA Specialist Training: 3</a:t>
                      </a:r>
                    </a:p>
                    <a:p>
                      <a:pPr marL="0" indent="0">
                        <a:lnSpc>
                          <a:spcPct val="100000"/>
                        </a:lnSpc>
                        <a:buNone/>
                      </a:pPr>
                      <a:r>
                        <a:rPr lang="en-US" sz="1100" b="0" dirty="0">
                          <a:latin typeface="+mn-lt"/>
                        </a:rPr>
                        <a:t>Create &amp; Promote SA Deals: Target 6</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$5 000</a:t>
                      </a:r>
                    </a:p>
                    <a:p>
                      <a:pPr>
                        <a:lnSpc>
                          <a:spcPct val="100000"/>
                        </a:lnSpc>
                      </a:pPr>
                      <a:r>
                        <a:rPr lang="en-ZA" sz="1100" b="0" dirty="0">
                          <a:latin typeface="+mn-lt"/>
                        </a:rPr>
                        <a:t>(R59 179,00)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latin typeface="+mn-lt"/>
                        </a:rPr>
                        <a:t>1 July 2017 – 31 March 2018</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None/>
                      </a:pPr>
                      <a:r>
                        <a:rPr lang="en-US" sz="1100" b="0" dirty="0">
                          <a:latin typeface="+mn-lt"/>
                        </a:rPr>
                        <a:t>Reached: 1,1m</a:t>
                      </a:r>
                    </a:p>
                    <a:p>
                      <a:pPr marL="0" indent="0">
                        <a:lnSpc>
                          <a:spcPct val="100000"/>
                        </a:lnSpc>
                        <a:buNone/>
                      </a:pPr>
                      <a:r>
                        <a:rPr lang="en-US" sz="1100" b="0" dirty="0">
                          <a:latin typeface="+mn-lt"/>
                        </a:rPr>
                        <a:t>Staff Trained: 3</a:t>
                      </a:r>
                    </a:p>
                    <a:p>
                      <a:pPr marL="0" indent="0">
                        <a:lnSpc>
                          <a:spcPct val="100000"/>
                        </a:lnSpc>
                        <a:buNone/>
                      </a:pPr>
                      <a:r>
                        <a:rPr lang="en-US" sz="1100" b="0" dirty="0">
                          <a:latin typeface="+mn-lt"/>
                        </a:rPr>
                        <a:t>Deals Created: 11</a:t>
                      </a:r>
                    </a:p>
                    <a:p>
                      <a:pPr marL="0" indent="0">
                        <a:lnSpc>
                          <a:spcPct val="100000"/>
                        </a:lnSpc>
                        <a:buNone/>
                      </a:pPr>
                      <a:r>
                        <a:rPr lang="en-US" sz="1100" b="0" dirty="0">
                          <a:latin typeface="+mn-lt"/>
                        </a:rPr>
                        <a:t>Sales for the Period: 163</a:t>
                      </a:r>
                      <a:endParaRPr lang="en-ZA" sz="1100" b="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04464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dk1"/>
                          </a:solidFill>
                          <a:latin typeface="+mn-lt"/>
                          <a:ea typeface="+mn-ea"/>
                          <a:cs typeface="+mn-cs"/>
                        </a:rPr>
                        <a:t>Nigeria</a:t>
                      </a:r>
                    </a:p>
                    <a:p>
                      <a:pPr>
                        <a:lnSpc>
                          <a:spcPct val="100000"/>
                        </a:lnSpc>
                      </a:pP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mn-lt"/>
                        </a:rPr>
                        <a:t>Tour Brokers International (TBI)</a:t>
                      </a: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mn-lt"/>
                        </a:rPr>
                        <a:t>Train Non-IATA Sub Agents on their database on SA: </a:t>
                      </a:r>
                    </a:p>
                    <a:p>
                      <a:pPr>
                        <a:lnSpc>
                          <a:spcPct val="100000"/>
                        </a:lnSpc>
                      </a:pPr>
                      <a:r>
                        <a:rPr lang="en-US" sz="1100" b="0" dirty="0">
                          <a:solidFill>
                            <a:schemeClr val="tx1"/>
                          </a:solidFill>
                          <a:latin typeface="+mn-lt"/>
                        </a:rPr>
                        <a:t>Training Target: 40</a:t>
                      </a:r>
                    </a:p>
                    <a:p>
                      <a:pPr marL="0" indent="0">
                        <a:lnSpc>
                          <a:spcPct val="100000"/>
                        </a:lnSpc>
                        <a:buNone/>
                      </a:pPr>
                      <a:r>
                        <a:rPr lang="en-US" sz="1100" b="0" dirty="0">
                          <a:solidFill>
                            <a:schemeClr val="tx1"/>
                          </a:solidFill>
                          <a:latin typeface="+mn-lt"/>
                        </a:rPr>
                        <a:t>SA Specialist Training target: </a:t>
                      </a:r>
                    </a:p>
                    <a:p>
                      <a:pPr marL="0" indent="0">
                        <a:lnSpc>
                          <a:spcPct val="100000"/>
                        </a:lnSpc>
                        <a:buNone/>
                      </a:pPr>
                      <a:r>
                        <a:rPr lang="en-US" sz="1100" b="0" dirty="0">
                          <a:solidFill>
                            <a:schemeClr val="tx1"/>
                          </a:solidFill>
                          <a:latin typeface="+mn-lt"/>
                        </a:rPr>
                        <a:t>Create &amp; Promote SA Deals: Target 6</a:t>
                      </a: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mn-lt"/>
                        </a:rPr>
                        <a:t>$5 000</a:t>
                      </a:r>
                    </a:p>
                    <a:p>
                      <a:pPr>
                        <a:lnSpc>
                          <a:spcPct val="100000"/>
                        </a:lnSpc>
                      </a:pPr>
                      <a:r>
                        <a:rPr lang="en-ZA" sz="1100" b="0" dirty="0">
                          <a:solidFill>
                            <a:schemeClr val="tx1"/>
                          </a:solidFill>
                          <a:latin typeface="+mn-lt"/>
                        </a:rPr>
                        <a:t>(R59 179,00)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mn-lt"/>
                        </a:rPr>
                        <a:t>1 July 2017 – 31 March 2018</a:t>
                      </a: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100" b="0" dirty="0">
                          <a:solidFill>
                            <a:schemeClr val="tx1"/>
                          </a:solidFill>
                          <a:latin typeface="+mn-lt"/>
                        </a:rPr>
                        <a:t>Sub Trade Trained: 42</a:t>
                      </a:r>
                    </a:p>
                    <a:p>
                      <a:pPr marL="0" indent="0">
                        <a:lnSpc>
                          <a:spcPct val="100000"/>
                        </a:lnSpc>
                        <a:buFontTx/>
                        <a:buNone/>
                      </a:pPr>
                      <a:r>
                        <a:rPr lang="en-US" sz="1100" b="0" dirty="0">
                          <a:solidFill>
                            <a:schemeClr val="tx1"/>
                          </a:solidFill>
                          <a:latin typeface="+mn-lt"/>
                        </a:rPr>
                        <a:t>Staff Trained: 6</a:t>
                      </a:r>
                    </a:p>
                    <a:p>
                      <a:pPr marL="0" indent="0">
                        <a:lnSpc>
                          <a:spcPct val="100000"/>
                        </a:lnSpc>
                        <a:buFontTx/>
                        <a:buNone/>
                      </a:pPr>
                      <a:r>
                        <a:rPr lang="en-US" sz="1100" b="0" dirty="0">
                          <a:solidFill>
                            <a:schemeClr val="tx1"/>
                          </a:solidFill>
                          <a:latin typeface="+mn-lt"/>
                        </a:rPr>
                        <a:t>SA Deals Created: 9</a:t>
                      </a:r>
                    </a:p>
                    <a:p>
                      <a:pPr marL="0" indent="0">
                        <a:lnSpc>
                          <a:spcPct val="100000"/>
                        </a:lnSpc>
                        <a:buFontTx/>
                        <a:buNone/>
                      </a:pPr>
                      <a:r>
                        <a:rPr lang="en-US" sz="1100" b="0" dirty="0">
                          <a:solidFill>
                            <a:schemeClr val="tx1"/>
                          </a:solidFill>
                          <a:latin typeface="+mn-lt"/>
                        </a:rPr>
                        <a:t>Sales for the period: 216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44304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dk1"/>
                          </a:solidFill>
                          <a:latin typeface="+mn-lt"/>
                          <a:ea typeface="+mn-ea"/>
                          <a:cs typeface="+mn-cs"/>
                        </a:rPr>
                        <a:t>Nigeria</a:t>
                      </a:r>
                    </a:p>
                    <a:p>
                      <a:pPr>
                        <a:lnSpc>
                          <a:spcPct val="100000"/>
                        </a:lnSpc>
                      </a:pP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mn-lt"/>
                        </a:rPr>
                        <a:t>World ‘N’ </a:t>
                      </a:r>
                      <a:r>
                        <a:rPr lang="en-US" sz="1100" b="0" dirty="0" err="1">
                          <a:solidFill>
                            <a:schemeClr val="tx1"/>
                          </a:solidFill>
                          <a:latin typeface="+mn-lt"/>
                        </a:rPr>
                        <a:t>Traveland</a:t>
                      </a:r>
                      <a:r>
                        <a:rPr lang="en-US" sz="1100" b="0" dirty="0">
                          <a:solidFill>
                            <a:schemeClr val="tx1"/>
                          </a:solidFill>
                          <a:latin typeface="+mn-lt"/>
                        </a:rPr>
                        <a:t> (WONTRA)</a:t>
                      </a: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100" b="0" dirty="0">
                          <a:solidFill>
                            <a:schemeClr val="tx1"/>
                          </a:solidFill>
                          <a:latin typeface="+mn-lt"/>
                        </a:rPr>
                        <a:t>Promote SA on their Travel Radio Show Monthly: Target 1,2m</a:t>
                      </a:r>
                    </a:p>
                    <a:p>
                      <a:pPr>
                        <a:lnSpc>
                          <a:spcPct val="100000"/>
                        </a:lnSpc>
                        <a:buFontTx/>
                        <a:buNone/>
                      </a:pPr>
                      <a:r>
                        <a:rPr lang="en-US" sz="1100" b="0" dirty="0">
                          <a:solidFill>
                            <a:schemeClr val="tx1"/>
                          </a:solidFill>
                          <a:latin typeface="+mn-lt"/>
                        </a:rPr>
                        <a:t>SA Specialist Training: Target 2</a:t>
                      </a:r>
                    </a:p>
                    <a:p>
                      <a:pPr>
                        <a:lnSpc>
                          <a:spcPct val="100000"/>
                        </a:lnSpc>
                        <a:buFontTx/>
                        <a:buNone/>
                      </a:pPr>
                      <a:r>
                        <a:rPr lang="en-US" sz="1100" b="0" dirty="0">
                          <a:solidFill>
                            <a:schemeClr val="tx1"/>
                          </a:solidFill>
                          <a:latin typeface="+mn-lt"/>
                        </a:rPr>
                        <a:t>Create &amp; Promote SA Deals: Target 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mn-lt"/>
                        </a:rPr>
                        <a:t>$10 000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dk1"/>
                          </a:solidFill>
                          <a:latin typeface="+mn-lt"/>
                          <a:ea typeface="+mn-ea"/>
                          <a:cs typeface="+mn-cs"/>
                        </a:rPr>
                        <a:t>(R118 358,00)</a:t>
                      </a:r>
                    </a:p>
                    <a:p>
                      <a:pPr>
                        <a:lnSpc>
                          <a:spcPct val="100000"/>
                        </a:lnSpc>
                      </a:pP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100" b="0" dirty="0">
                          <a:solidFill>
                            <a:schemeClr val="tx1"/>
                          </a:solidFill>
                          <a:latin typeface="+mn-lt"/>
                        </a:rPr>
                        <a:t>1 July 2017 – 31 March 2018</a:t>
                      </a: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100" b="0" dirty="0">
                          <a:solidFill>
                            <a:schemeClr val="tx1"/>
                          </a:solidFill>
                          <a:latin typeface="+mn-lt"/>
                        </a:rPr>
                        <a:t>Audience Reached 5m</a:t>
                      </a:r>
                    </a:p>
                    <a:p>
                      <a:pPr marL="0" indent="0">
                        <a:lnSpc>
                          <a:spcPct val="100000"/>
                        </a:lnSpc>
                        <a:buFontTx/>
                        <a:buNone/>
                      </a:pPr>
                      <a:r>
                        <a:rPr lang="en-US" sz="1100" b="0" dirty="0">
                          <a:solidFill>
                            <a:schemeClr val="tx1"/>
                          </a:solidFill>
                          <a:latin typeface="+mn-lt"/>
                        </a:rPr>
                        <a:t>Staff Trained 4</a:t>
                      </a:r>
                    </a:p>
                    <a:p>
                      <a:pPr marL="0" indent="0">
                        <a:lnSpc>
                          <a:spcPct val="100000"/>
                        </a:lnSpc>
                        <a:buFontTx/>
                        <a:buNone/>
                      </a:pPr>
                      <a:r>
                        <a:rPr lang="en-US" sz="1100" b="0" dirty="0">
                          <a:solidFill>
                            <a:schemeClr val="tx1"/>
                          </a:solidFill>
                          <a:latin typeface="+mn-lt"/>
                        </a:rPr>
                        <a:t>Deals Created: </a:t>
                      </a:r>
                    </a:p>
                    <a:p>
                      <a:pPr marL="0" indent="0">
                        <a:lnSpc>
                          <a:spcPct val="100000"/>
                        </a:lnSpc>
                        <a:buFontTx/>
                        <a:buNone/>
                      </a:pPr>
                      <a:r>
                        <a:rPr lang="en-US" sz="1100" b="0" dirty="0">
                          <a:solidFill>
                            <a:schemeClr val="tx1"/>
                          </a:solidFill>
                          <a:latin typeface="+mn-lt"/>
                        </a:rPr>
                        <a:t>Sales for the Period: 289</a:t>
                      </a:r>
                      <a:endParaRPr lang="en-ZA" sz="1100" b="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70056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dk1"/>
                          </a:solidFill>
                          <a:latin typeface="+mn-lt"/>
                          <a:ea typeface="+mn-ea"/>
                          <a:cs typeface="+mn-cs"/>
                        </a:rPr>
                        <a:t>Nigeria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rPr>
                        <a:t>Aviator Travels</a:t>
                      </a: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1100" dirty="0">
                          <a:latin typeface="+mn-lt"/>
                        </a:rPr>
                        <a:t>Access to Corporate   database: Target 860,000</a:t>
                      </a:r>
                    </a:p>
                    <a:p>
                      <a:pPr marL="0" indent="0">
                        <a:buFontTx/>
                        <a:buNone/>
                      </a:pPr>
                      <a:r>
                        <a:rPr lang="en-US" sz="1100" dirty="0">
                          <a:latin typeface="+mn-lt"/>
                        </a:rPr>
                        <a:t>SA Specialist Training: Target 2</a:t>
                      </a:r>
                    </a:p>
                    <a:p>
                      <a:pPr marL="0" indent="0">
                        <a:buFontTx/>
                        <a:buNone/>
                      </a:pPr>
                      <a:r>
                        <a:rPr lang="en-US" sz="1100" dirty="0">
                          <a:latin typeface="+mn-lt"/>
                        </a:rPr>
                        <a:t>Create &amp; Promote SA Deals: Target 6</a:t>
                      </a: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a:latin typeface="+mn-lt"/>
                        </a:rPr>
                        <a:t>$5 000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tx1"/>
                          </a:solidFill>
                          <a:latin typeface="+mn-lt"/>
                          <a:ea typeface="+mn-ea"/>
                          <a:cs typeface="+mn-cs"/>
                        </a:rPr>
                        <a:t>(R59 179,00)</a:t>
                      </a:r>
                    </a:p>
                    <a:p>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rPr>
                        <a:t>1 July 2017 – 31 March 2018</a:t>
                      </a: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1100" dirty="0">
                          <a:latin typeface="+mn-lt"/>
                        </a:rPr>
                        <a:t>Reached: 900,000</a:t>
                      </a:r>
                    </a:p>
                    <a:p>
                      <a:pPr marL="0" indent="0">
                        <a:buNone/>
                      </a:pPr>
                      <a:r>
                        <a:rPr lang="en-US" sz="1100" dirty="0">
                          <a:latin typeface="+mn-lt"/>
                        </a:rPr>
                        <a:t>Staff Trained: 4</a:t>
                      </a:r>
                    </a:p>
                    <a:p>
                      <a:pPr marL="0" indent="0">
                        <a:buNone/>
                      </a:pPr>
                      <a:r>
                        <a:rPr lang="en-US" sz="1100" dirty="0">
                          <a:latin typeface="+mn-lt"/>
                        </a:rPr>
                        <a:t>Deals Created: 9</a:t>
                      </a:r>
                    </a:p>
                    <a:p>
                      <a:pPr marL="0" indent="0">
                        <a:buNone/>
                      </a:pPr>
                      <a:r>
                        <a:rPr lang="en-US" sz="1100" dirty="0">
                          <a:latin typeface="+mn-lt"/>
                        </a:rPr>
                        <a:t>Sales for the Period: 244</a:t>
                      </a: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38167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dk1"/>
                          </a:solidFill>
                          <a:latin typeface="+mn-lt"/>
                          <a:ea typeface="+mn-ea"/>
                          <a:cs typeface="+mn-cs"/>
                        </a:rPr>
                        <a:t>Nigeria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rPr>
                        <a:t>Ashton &amp; Dave (Flyboku.com) Travels</a:t>
                      </a: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1100" dirty="0">
                          <a:latin typeface="+mn-lt"/>
                        </a:rPr>
                        <a:t>Promote SA on their Radio Program monthly &amp; Digital: Target 2,3m</a:t>
                      </a:r>
                    </a:p>
                    <a:p>
                      <a:pPr marL="0" indent="0">
                        <a:buFontTx/>
                        <a:buNone/>
                      </a:pPr>
                      <a:r>
                        <a:rPr lang="en-US" sz="1100" dirty="0">
                          <a:latin typeface="+mn-lt"/>
                        </a:rPr>
                        <a:t>SA Specialist Training target: 2</a:t>
                      </a:r>
                    </a:p>
                    <a:p>
                      <a:pPr marL="0" indent="0">
                        <a:buFontTx/>
                        <a:buNone/>
                      </a:pPr>
                      <a:r>
                        <a:rPr lang="en-US" sz="1100" dirty="0">
                          <a:latin typeface="+mn-lt"/>
                        </a:rPr>
                        <a:t>Create &amp; Promote SA Deals: Target 6</a:t>
                      </a: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rPr>
                        <a:t>$10 000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kern="1200" dirty="0">
                          <a:solidFill>
                            <a:schemeClr val="tx1"/>
                          </a:solidFill>
                          <a:latin typeface="+mn-lt"/>
                          <a:ea typeface="+mn-ea"/>
                          <a:cs typeface="+mn-cs"/>
                        </a:rPr>
                        <a:t>(R59 179,00)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mn-lt"/>
                        </a:rPr>
                        <a:t>1 July 2017 – 31 March 2018</a:t>
                      </a:r>
                    </a:p>
                    <a:p>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1100" dirty="0">
                          <a:latin typeface="+mn-lt"/>
                        </a:rPr>
                        <a:t>Audience reached: 3.5m</a:t>
                      </a:r>
                    </a:p>
                    <a:p>
                      <a:pPr marL="0" indent="0">
                        <a:buNone/>
                      </a:pPr>
                      <a:r>
                        <a:rPr lang="en-US" sz="1100" dirty="0">
                          <a:latin typeface="+mn-lt"/>
                        </a:rPr>
                        <a:t>Staff Trained: 3</a:t>
                      </a:r>
                    </a:p>
                    <a:p>
                      <a:pPr marL="0" indent="0">
                        <a:buNone/>
                      </a:pPr>
                      <a:r>
                        <a:rPr lang="en-US" sz="1100" dirty="0">
                          <a:latin typeface="+mn-lt"/>
                        </a:rPr>
                        <a:t>Deals Created: 10</a:t>
                      </a:r>
                    </a:p>
                    <a:p>
                      <a:pPr marL="0" indent="0">
                        <a:buNone/>
                      </a:pPr>
                      <a:r>
                        <a:rPr lang="en-US" sz="1100" dirty="0">
                          <a:latin typeface="+mn-lt"/>
                        </a:rPr>
                        <a:t>Sales for the Period: 198</a:t>
                      </a:r>
                      <a:endParaRPr lang="en-ZA" sz="110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661708"/>
                  </a:ext>
                </a:extLst>
              </a:tr>
            </a:tbl>
          </a:graphicData>
        </a:graphic>
      </p:graphicFrame>
      <p:sp>
        <p:nvSpPr>
          <p:cNvPr id="2" name="Title 1">
            <a:extLst>
              <a:ext uri="{FF2B5EF4-FFF2-40B4-BE49-F238E27FC236}">
                <a16:creationId xmlns:a16="http://schemas.microsoft.com/office/drawing/2014/main" id="{169E5A38-B580-4532-9E4C-9ED6251AEE99}"/>
              </a:ext>
            </a:extLst>
          </p:cNvPr>
          <p:cNvSpPr>
            <a:spLocks noGrp="1"/>
          </p:cNvSpPr>
          <p:nvPr>
            <p:ph type="title"/>
          </p:nvPr>
        </p:nvSpPr>
        <p:spPr/>
        <p:txBody>
          <a:bodyPr/>
          <a:lstStyle/>
          <a:p>
            <a:r>
              <a:rPr lang="en-ZA" dirty="0"/>
              <a:t>Nigeria - </a:t>
            </a:r>
            <a:r>
              <a:rPr lang="en-ZA" dirty="0">
                <a:solidFill>
                  <a:srgbClr val="000000"/>
                </a:solidFill>
                <a:cs typeface="Osaka"/>
              </a:rPr>
              <a:t>JMA Report 2017/18</a:t>
            </a:r>
            <a:endParaRPr lang="en-ZA" dirty="0"/>
          </a:p>
        </p:txBody>
      </p:sp>
      <p:sp>
        <p:nvSpPr>
          <p:cNvPr id="5" name="TextBox 4">
            <a:extLst>
              <a:ext uri="{FF2B5EF4-FFF2-40B4-BE49-F238E27FC236}">
                <a16:creationId xmlns:a16="http://schemas.microsoft.com/office/drawing/2014/main" id="{028CF6D0-553B-4DA5-92F7-6EDB7C88F3F4}"/>
              </a:ext>
            </a:extLst>
          </p:cNvPr>
          <p:cNvSpPr txBox="1"/>
          <p:nvPr/>
        </p:nvSpPr>
        <p:spPr>
          <a:xfrm>
            <a:off x="431154" y="6352680"/>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rPr>
              <a:t>$</a:t>
            </a:r>
            <a:r>
              <a:rPr lang="en-US" sz="900" dirty="0">
                <a:solidFill>
                  <a:srgbClr val="000000"/>
                </a:solidFill>
                <a:ea typeface="ヒラギノ角ゴ Pro W3" charset="0"/>
                <a:cs typeface="ヒラギノ角ゴ Pro W3" charset="0"/>
              </a:rPr>
              <a:t> = R11,8358</a:t>
            </a:r>
            <a:endParaRPr lang="en-ZA" sz="900" dirty="0"/>
          </a:p>
        </p:txBody>
      </p:sp>
    </p:spTree>
    <p:extLst>
      <p:ext uri="{BB962C8B-B14F-4D97-AF65-F5344CB8AC3E}">
        <p14:creationId xmlns:p14="http://schemas.microsoft.com/office/powerpoint/2010/main" val="2174295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310EA2-21D8-4D83-92BE-556BB4DCBCE6}"/>
              </a:ext>
            </a:extLst>
          </p:cNvPr>
          <p:cNvGraphicFramePr>
            <a:graphicFrameLocks noGrp="1"/>
          </p:cNvGraphicFramePr>
          <p:nvPr>
            <p:extLst>
              <p:ext uri="{D42A27DB-BD31-4B8C-83A1-F6EECF244321}">
                <p14:modId xmlns:p14="http://schemas.microsoft.com/office/powerpoint/2010/main" val="1428919033"/>
              </p:ext>
            </p:extLst>
          </p:nvPr>
        </p:nvGraphicFramePr>
        <p:xfrm>
          <a:off x="508000" y="777875"/>
          <a:ext cx="11180793" cy="2354580"/>
        </p:xfrm>
        <a:graphic>
          <a:graphicData uri="http://schemas.openxmlformats.org/drawingml/2006/table">
            <a:tbl>
              <a:tblPr firstRow="1" bandRow="1">
                <a:tableStyleId>{5C22544A-7EE6-4342-B048-85BDC9FD1C3A}</a:tableStyleId>
              </a:tblPr>
              <a:tblGrid>
                <a:gridCol w="1018875">
                  <a:extLst>
                    <a:ext uri="{9D8B030D-6E8A-4147-A177-3AD203B41FA5}">
                      <a16:colId xmlns:a16="http://schemas.microsoft.com/office/drawing/2014/main" val="1677625802"/>
                    </a:ext>
                  </a:extLst>
                </a:gridCol>
                <a:gridCol w="1578634">
                  <a:extLst>
                    <a:ext uri="{9D8B030D-6E8A-4147-A177-3AD203B41FA5}">
                      <a16:colId xmlns:a16="http://schemas.microsoft.com/office/drawing/2014/main" val="2822153219"/>
                    </a:ext>
                  </a:extLst>
                </a:gridCol>
                <a:gridCol w="3994031">
                  <a:extLst>
                    <a:ext uri="{9D8B030D-6E8A-4147-A177-3AD203B41FA5}">
                      <a16:colId xmlns:a16="http://schemas.microsoft.com/office/drawing/2014/main" val="3511249617"/>
                    </a:ext>
                  </a:extLst>
                </a:gridCol>
                <a:gridCol w="1518615">
                  <a:extLst>
                    <a:ext uri="{9D8B030D-6E8A-4147-A177-3AD203B41FA5}">
                      <a16:colId xmlns:a16="http://schemas.microsoft.com/office/drawing/2014/main" val="3683304013"/>
                    </a:ext>
                  </a:extLst>
                </a:gridCol>
                <a:gridCol w="1104955">
                  <a:extLst>
                    <a:ext uri="{9D8B030D-6E8A-4147-A177-3AD203B41FA5}">
                      <a16:colId xmlns:a16="http://schemas.microsoft.com/office/drawing/2014/main" val="3843983845"/>
                    </a:ext>
                  </a:extLst>
                </a:gridCol>
                <a:gridCol w="1965683">
                  <a:extLst>
                    <a:ext uri="{9D8B030D-6E8A-4147-A177-3AD203B41FA5}">
                      <a16:colId xmlns:a16="http://schemas.microsoft.com/office/drawing/2014/main" val="3967106313"/>
                    </a:ext>
                  </a:extLst>
                </a:gridCol>
              </a:tblGrid>
              <a:tr h="0">
                <a:tc>
                  <a:txBody>
                    <a:bodyPr/>
                    <a:lstStyle/>
                    <a:p>
                      <a:pPr algn="ctr">
                        <a:lnSpc>
                          <a:spcPct val="100000"/>
                        </a:lnSpc>
                        <a:buFontTx/>
                        <a:buNone/>
                      </a:pPr>
                      <a:r>
                        <a:rPr lang="en-ZA" sz="1050" b="1" dirty="0">
                          <a:latin typeface="+mn-lt"/>
                        </a:rPr>
                        <a:t>COUNTRY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050" b="1" dirty="0">
                          <a:latin typeface="+mn-lt"/>
                        </a:rPr>
                        <a:t>PARTNER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050" b="1" dirty="0">
                          <a:latin typeface="+mn-lt"/>
                        </a:rPr>
                        <a:t>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050" b="1" dirty="0">
                          <a:latin typeface="+mn-lt"/>
                        </a:rPr>
                        <a:t>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050" b="1" dirty="0">
                          <a:latin typeface="+mn-lt"/>
                        </a:rPr>
                        <a:t>TIMING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05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49805"/>
                  </a:ext>
                </a:extLst>
              </a:tr>
              <a:tr h="5708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dk1"/>
                          </a:solidFill>
                          <a:latin typeface="+mn-lt"/>
                          <a:ea typeface="+mn-ea"/>
                          <a:cs typeface="+mn-cs"/>
                        </a:rPr>
                        <a:t>Nigeria</a:t>
                      </a:r>
                    </a:p>
                    <a:p>
                      <a:pPr>
                        <a:lnSpc>
                          <a:spcPct val="100000"/>
                        </a:lnSpc>
                        <a:buFontTx/>
                        <a:buNone/>
                      </a:pP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200" dirty="0">
                          <a:solidFill>
                            <a:schemeClr val="tx1"/>
                          </a:solidFill>
                          <a:latin typeface="+mn-lt"/>
                        </a:rPr>
                        <a:t>Dial Travels</a:t>
                      </a: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200" dirty="0">
                          <a:solidFill>
                            <a:schemeClr val="tx1"/>
                          </a:solidFill>
                          <a:latin typeface="+mn-lt"/>
                        </a:rPr>
                        <a:t>Access to Social Sports High End Database: Target 565,000</a:t>
                      </a:r>
                    </a:p>
                    <a:p>
                      <a:pPr marL="0" indent="0">
                        <a:lnSpc>
                          <a:spcPct val="100000"/>
                        </a:lnSpc>
                        <a:buFontTx/>
                        <a:buNone/>
                      </a:pPr>
                      <a:r>
                        <a:rPr lang="en-US" sz="1200" dirty="0">
                          <a:solidFill>
                            <a:schemeClr val="tx1"/>
                          </a:solidFill>
                          <a:latin typeface="+mn-lt"/>
                        </a:rPr>
                        <a:t>SA Specialist Trained: Target 2</a:t>
                      </a:r>
                    </a:p>
                    <a:p>
                      <a:pPr marL="0" indent="0">
                        <a:lnSpc>
                          <a:spcPct val="100000"/>
                        </a:lnSpc>
                        <a:buFontTx/>
                        <a:buNone/>
                      </a:pPr>
                      <a:r>
                        <a:rPr lang="en-US" sz="1200" dirty="0">
                          <a:solidFill>
                            <a:schemeClr val="tx1"/>
                          </a:solidFill>
                          <a:latin typeface="+mn-lt"/>
                        </a:rPr>
                        <a:t>Create &amp; Promote SA Deals: Target 6</a:t>
                      </a: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$5,000</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dk1"/>
                          </a:solidFill>
                          <a:latin typeface="+mn-lt"/>
                          <a:ea typeface="+mn-ea"/>
                          <a:cs typeface="+mn-cs"/>
                        </a:rPr>
                        <a:t>(R59 179,00)</a:t>
                      </a:r>
                    </a:p>
                    <a:p>
                      <a:pPr>
                        <a:lnSpc>
                          <a:spcPct val="100000"/>
                        </a:lnSpc>
                        <a:buFontTx/>
                        <a:buNone/>
                      </a:pP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1 July 2017 – 31 March 2018</a:t>
                      </a: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200" dirty="0">
                          <a:solidFill>
                            <a:schemeClr val="tx1"/>
                          </a:solidFill>
                          <a:latin typeface="+mn-lt"/>
                        </a:rPr>
                        <a:t>Client Reached: 705,000. Staff Trained: 2. Deals Created: 9. Sales for the Period: 141</a:t>
                      </a: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943175"/>
                  </a:ext>
                </a:extLst>
              </a:tr>
              <a:tr h="397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kern="1200" dirty="0">
                          <a:solidFill>
                            <a:schemeClr val="dk1"/>
                          </a:solidFill>
                          <a:latin typeface="+mn-lt"/>
                          <a:ea typeface="+mn-ea"/>
                          <a:cs typeface="+mn-cs"/>
                        </a:rPr>
                        <a:t>Nigeria</a:t>
                      </a:r>
                    </a:p>
                    <a:p>
                      <a:pPr>
                        <a:lnSpc>
                          <a:spcPct val="100000"/>
                        </a:lnSpc>
                        <a:buFontTx/>
                        <a:buNone/>
                      </a:pP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200" dirty="0">
                          <a:solidFill>
                            <a:schemeClr val="tx1"/>
                          </a:solidFill>
                          <a:latin typeface="+mn-lt"/>
                        </a:rPr>
                        <a:t>Travel </a:t>
                      </a:r>
                      <a:r>
                        <a:rPr lang="en-US" sz="1200" dirty="0" err="1">
                          <a:solidFill>
                            <a:schemeClr val="tx1"/>
                          </a:solidFill>
                          <a:latin typeface="+mn-lt"/>
                        </a:rPr>
                        <a:t>Kulture</a:t>
                      </a:r>
                      <a:r>
                        <a:rPr lang="en-US" sz="1200" dirty="0">
                          <a:solidFill>
                            <a:schemeClr val="tx1"/>
                          </a:solidFill>
                          <a:latin typeface="+mn-lt"/>
                        </a:rPr>
                        <a:t> Ltd </a:t>
                      </a: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200" dirty="0">
                          <a:solidFill>
                            <a:schemeClr val="tx1"/>
                          </a:solidFill>
                          <a:latin typeface="+mn-lt"/>
                        </a:rPr>
                        <a:t>Promote SA on their Travel Radio Show Monthly: Target 1.2m</a:t>
                      </a:r>
                    </a:p>
                    <a:p>
                      <a:pPr>
                        <a:lnSpc>
                          <a:spcPct val="100000"/>
                        </a:lnSpc>
                        <a:buFontTx/>
                        <a:buNone/>
                      </a:pPr>
                      <a:r>
                        <a:rPr lang="en-US" sz="1200" dirty="0">
                          <a:solidFill>
                            <a:schemeClr val="tx1"/>
                          </a:solidFill>
                          <a:latin typeface="+mn-lt"/>
                        </a:rPr>
                        <a:t>SA Specialist Training: Target 2</a:t>
                      </a:r>
                    </a:p>
                    <a:p>
                      <a:pPr>
                        <a:lnSpc>
                          <a:spcPct val="100000"/>
                        </a:lnSpc>
                        <a:buFontTx/>
                        <a:buNone/>
                      </a:pPr>
                      <a:r>
                        <a:rPr lang="en-US" sz="1200" dirty="0">
                          <a:solidFill>
                            <a:schemeClr val="tx1"/>
                          </a:solidFill>
                          <a:latin typeface="+mn-lt"/>
                        </a:rPr>
                        <a:t>Create &amp; Promote SA Deals: Target 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200" kern="1200" dirty="0">
                          <a:solidFill>
                            <a:schemeClr val="tx1"/>
                          </a:solidFill>
                          <a:latin typeface="+mn-lt"/>
                          <a:ea typeface="+mn-ea"/>
                          <a:cs typeface="+mn-cs"/>
                        </a:rPr>
                        <a:t>$8,000</a:t>
                      </a:r>
                    </a:p>
                    <a:p>
                      <a:pPr>
                        <a:lnSpc>
                          <a:spcPct val="100000"/>
                        </a:lnSpc>
                        <a:buFontTx/>
                        <a:buNone/>
                      </a:pPr>
                      <a:r>
                        <a:rPr lang="en-ZA" sz="1200" dirty="0">
                          <a:solidFill>
                            <a:schemeClr val="tx1"/>
                          </a:solidFill>
                          <a:latin typeface="+mn-lt"/>
                        </a:rPr>
                        <a:t>(R94 686,40)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1 July 2017 – 31 March 2018</a:t>
                      </a: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200" dirty="0">
                          <a:solidFill>
                            <a:schemeClr val="tx1"/>
                          </a:solidFill>
                          <a:latin typeface="+mn-lt"/>
                        </a:rPr>
                        <a:t>Audience Reached: 3.03m</a:t>
                      </a:r>
                    </a:p>
                    <a:p>
                      <a:pPr marL="0" indent="0">
                        <a:lnSpc>
                          <a:spcPct val="100000"/>
                        </a:lnSpc>
                        <a:buFontTx/>
                        <a:buNone/>
                      </a:pPr>
                      <a:r>
                        <a:rPr lang="en-US" sz="1200" dirty="0">
                          <a:solidFill>
                            <a:schemeClr val="tx1"/>
                          </a:solidFill>
                          <a:latin typeface="+mn-lt"/>
                        </a:rPr>
                        <a:t>Staff Trained 4</a:t>
                      </a:r>
                    </a:p>
                    <a:p>
                      <a:pPr marL="0" indent="0">
                        <a:lnSpc>
                          <a:spcPct val="100000"/>
                        </a:lnSpc>
                        <a:buFontTx/>
                        <a:buNone/>
                      </a:pPr>
                      <a:r>
                        <a:rPr lang="en-US" sz="1200" dirty="0">
                          <a:solidFill>
                            <a:schemeClr val="tx1"/>
                          </a:solidFill>
                          <a:latin typeface="+mn-lt"/>
                        </a:rPr>
                        <a:t>Deals Created: 11 156</a:t>
                      </a:r>
                      <a:endParaRPr lang="en-ZA" sz="120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5980309"/>
                  </a:ext>
                </a:extLst>
              </a:tr>
              <a:tr h="397765">
                <a:tc gridSpan="3">
                  <a:txBody>
                    <a:bodyPr/>
                    <a:lstStyle/>
                    <a:p>
                      <a:pPr>
                        <a:lnSpc>
                          <a:spcPct val="100000"/>
                        </a:lnSpc>
                        <a:buFontTx/>
                        <a:buNone/>
                      </a:pPr>
                      <a:r>
                        <a:rPr lang="en-ZA" sz="1200" b="1" dirty="0">
                          <a:solidFill>
                            <a:schemeClr val="tx1"/>
                          </a:solidFill>
                          <a:latin typeface="+mn-lt"/>
                        </a:rPr>
                        <a:t>Total Nigeria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nSpc>
                          <a:spcPct val="100000"/>
                        </a:lnSpc>
                        <a:buFontTx/>
                        <a:buNone/>
                      </a:pP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0000"/>
                        </a:lnSpc>
                        <a:buFontTx/>
                        <a:buNone/>
                      </a:pPr>
                      <a:endParaRPr lang="en-US"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ZA" sz="1200" b="1" dirty="0">
                          <a:solidFill>
                            <a:schemeClr val="tx1"/>
                          </a:solidFill>
                          <a:latin typeface="+mn-lt"/>
                        </a:rPr>
                        <a:t>$73 000</a:t>
                      </a:r>
                    </a:p>
                    <a:p>
                      <a:pPr>
                        <a:lnSpc>
                          <a:spcPct val="100000"/>
                        </a:lnSpc>
                        <a:buFontTx/>
                        <a:buNone/>
                      </a:pPr>
                      <a:r>
                        <a:rPr lang="en-ZA" sz="1200" b="1" dirty="0">
                          <a:solidFill>
                            <a:schemeClr val="tx1"/>
                          </a:solidFill>
                          <a:latin typeface="+mn-lt"/>
                        </a:rPr>
                        <a:t>(R864 013,40)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endParaRPr lang="en-ZA" sz="1200" b="1" dirty="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3984361"/>
                  </a:ext>
                </a:extLst>
              </a:tr>
            </a:tbl>
          </a:graphicData>
        </a:graphic>
      </p:graphicFrame>
      <p:sp>
        <p:nvSpPr>
          <p:cNvPr id="2" name="Title 1">
            <a:extLst>
              <a:ext uri="{FF2B5EF4-FFF2-40B4-BE49-F238E27FC236}">
                <a16:creationId xmlns:a16="http://schemas.microsoft.com/office/drawing/2014/main" id="{169E5A38-B580-4532-9E4C-9ED6251AEE99}"/>
              </a:ext>
            </a:extLst>
          </p:cNvPr>
          <p:cNvSpPr>
            <a:spLocks noGrp="1"/>
          </p:cNvSpPr>
          <p:nvPr>
            <p:ph type="title"/>
          </p:nvPr>
        </p:nvSpPr>
        <p:spPr/>
        <p:txBody>
          <a:bodyPr/>
          <a:lstStyle/>
          <a:p>
            <a:r>
              <a:rPr lang="en-ZA" dirty="0"/>
              <a:t>Nigeria - </a:t>
            </a:r>
            <a:r>
              <a:rPr lang="en-ZA" dirty="0">
                <a:solidFill>
                  <a:srgbClr val="000000"/>
                </a:solidFill>
                <a:cs typeface="Osaka"/>
              </a:rPr>
              <a:t>JMA Report 2017/18</a:t>
            </a:r>
            <a:endParaRPr lang="en-ZA" dirty="0"/>
          </a:p>
        </p:txBody>
      </p:sp>
      <p:sp>
        <p:nvSpPr>
          <p:cNvPr id="5" name="TextBox 4">
            <a:extLst>
              <a:ext uri="{FF2B5EF4-FFF2-40B4-BE49-F238E27FC236}">
                <a16:creationId xmlns:a16="http://schemas.microsoft.com/office/drawing/2014/main" id="{C2FC0462-4120-49A1-AD4D-D9B025FAEBE8}"/>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rPr>
              <a:t>$</a:t>
            </a:r>
            <a:r>
              <a:rPr lang="en-US" sz="900" dirty="0">
                <a:solidFill>
                  <a:srgbClr val="000000"/>
                </a:solidFill>
                <a:ea typeface="ヒラギノ角ゴ Pro W3" charset="0"/>
                <a:cs typeface="ヒラギノ角ゴ Pro W3" charset="0"/>
              </a:rPr>
              <a:t> = R11,8358</a:t>
            </a:r>
            <a:endParaRPr lang="en-ZA" sz="900" dirty="0"/>
          </a:p>
        </p:txBody>
      </p:sp>
    </p:spTree>
    <p:extLst>
      <p:ext uri="{BB962C8B-B14F-4D97-AF65-F5344CB8AC3E}">
        <p14:creationId xmlns:p14="http://schemas.microsoft.com/office/powerpoint/2010/main" val="2795269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310EA2-21D8-4D83-92BE-556BB4DCBCE6}"/>
              </a:ext>
            </a:extLst>
          </p:cNvPr>
          <p:cNvGraphicFramePr>
            <a:graphicFrameLocks noGrp="1"/>
          </p:cNvGraphicFramePr>
          <p:nvPr>
            <p:extLst>
              <p:ext uri="{D42A27DB-BD31-4B8C-83A1-F6EECF244321}">
                <p14:modId xmlns:p14="http://schemas.microsoft.com/office/powerpoint/2010/main" val="2458052417"/>
              </p:ext>
            </p:extLst>
          </p:nvPr>
        </p:nvGraphicFramePr>
        <p:xfrm>
          <a:off x="508000" y="777875"/>
          <a:ext cx="11180793" cy="4892040"/>
        </p:xfrm>
        <a:graphic>
          <a:graphicData uri="http://schemas.openxmlformats.org/drawingml/2006/table">
            <a:tbl>
              <a:tblPr firstRow="1" bandRow="1">
                <a:tableStyleId>{5C22544A-7EE6-4342-B048-85BDC9FD1C3A}</a:tableStyleId>
              </a:tblPr>
              <a:tblGrid>
                <a:gridCol w="1018875">
                  <a:extLst>
                    <a:ext uri="{9D8B030D-6E8A-4147-A177-3AD203B41FA5}">
                      <a16:colId xmlns:a16="http://schemas.microsoft.com/office/drawing/2014/main" val="1677625802"/>
                    </a:ext>
                  </a:extLst>
                </a:gridCol>
                <a:gridCol w="1578634">
                  <a:extLst>
                    <a:ext uri="{9D8B030D-6E8A-4147-A177-3AD203B41FA5}">
                      <a16:colId xmlns:a16="http://schemas.microsoft.com/office/drawing/2014/main" val="2822153219"/>
                    </a:ext>
                  </a:extLst>
                </a:gridCol>
                <a:gridCol w="4407691">
                  <a:extLst>
                    <a:ext uri="{9D8B030D-6E8A-4147-A177-3AD203B41FA5}">
                      <a16:colId xmlns:a16="http://schemas.microsoft.com/office/drawing/2014/main" val="3511249617"/>
                    </a:ext>
                  </a:extLst>
                </a:gridCol>
                <a:gridCol w="1095962">
                  <a:extLst>
                    <a:ext uri="{9D8B030D-6E8A-4147-A177-3AD203B41FA5}">
                      <a16:colId xmlns:a16="http://schemas.microsoft.com/office/drawing/2014/main" val="3683304013"/>
                    </a:ext>
                  </a:extLst>
                </a:gridCol>
                <a:gridCol w="1113948">
                  <a:extLst>
                    <a:ext uri="{9D8B030D-6E8A-4147-A177-3AD203B41FA5}">
                      <a16:colId xmlns:a16="http://schemas.microsoft.com/office/drawing/2014/main" val="3843983845"/>
                    </a:ext>
                  </a:extLst>
                </a:gridCol>
                <a:gridCol w="1965683">
                  <a:extLst>
                    <a:ext uri="{9D8B030D-6E8A-4147-A177-3AD203B41FA5}">
                      <a16:colId xmlns:a16="http://schemas.microsoft.com/office/drawing/2014/main" val="3967106313"/>
                    </a:ext>
                  </a:extLst>
                </a:gridCol>
              </a:tblGrid>
              <a:tr h="0">
                <a:tc>
                  <a:txBody>
                    <a:bodyPr/>
                    <a:lstStyle/>
                    <a:p>
                      <a:pPr algn="ctr">
                        <a:lnSpc>
                          <a:spcPct val="100000"/>
                        </a:lnSpc>
                        <a:buFontTx/>
                        <a:buNone/>
                      </a:pPr>
                      <a:r>
                        <a:rPr lang="en-ZA" sz="1050" b="1" dirty="0">
                          <a:latin typeface="+mn-lt"/>
                        </a:rPr>
                        <a:t>COUNTRY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050" b="1" dirty="0">
                          <a:latin typeface="+mn-lt"/>
                        </a:rPr>
                        <a:t>PARTNER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050" b="1" dirty="0">
                          <a:latin typeface="+mn-lt"/>
                        </a:rPr>
                        <a:t>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050" b="1" dirty="0">
                          <a:latin typeface="+mn-lt"/>
                        </a:rPr>
                        <a:t>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050" b="1" dirty="0">
                          <a:latin typeface="+mn-lt"/>
                        </a:rPr>
                        <a:t>TIMING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05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49805"/>
                  </a:ext>
                </a:extLst>
              </a:tr>
              <a:tr h="416039">
                <a:tc>
                  <a:txBody>
                    <a:bodyPr/>
                    <a:lstStyle/>
                    <a:p>
                      <a:pPr>
                        <a:lnSpc>
                          <a:spcPct val="100000"/>
                        </a:lnSpc>
                        <a:buFontTx/>
                        <a:buNone/>
                      </a:pPr>
                      <a:r>
                        <a:rPr lang="en-ZA" sz="1050" dirty="0">
                          <a:solidFill>
                            <a:schemeClr val="tx1"/>
                          </a:solidFill>
                          <a:latin typeface="+mn-lt"/>
                        </a:rPr>
                        <a:t>Ghana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050" dirty="0">
                          <a:solidFill>
                            <a:schemeClr val="tx1"/>
                          </a:solidFill>
                          <a:latin typeface="+mn-lt"/>
                        </a:rPr>
                        <a:t>TOUGHA (Tour Operators Union of Ghana)</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050" dirty="0">
                          <a:solidFill>
                            <a:schemeClr val="tx1"/>
                          </a:solidFill>
                          <a:latin typeface="+mn-lt"/>
                        </a:rPr>
                        <a:t>Access to members: Reach Target 1,850 </a:t>
                      </a:r>
                    </a:p>
                    <a:p>
                      <a:pPr marL="0" indent="0">
                        <a:lnSpc>
                          <a:spcPct val="100000"/>
                        </a:lnSpc>
                        <a:buFontTx/>
                        <a:buNone/>
                      </a:pPr>
                      <a:r>
                        <a:rPr lang="en-US" sz="1050" dirty="0">
                          <a:solidFill>
                            <a:schemeClr val="tx1"/>
                          </a:solidFill>
                          <a:latin typeface="+mn-lt"/>
                        </a:rPr>
                        <a:t>Training target 60</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$15 000</a:t>
                      </a:r>
                    </a:p>
                    <a:p>
                      <a:pPr>
                        <a:lnSpc>
                          <a:spcPct val="100000"/>
                        </a:lnSpc>
                        <a:buFontTx/>
                        <a:buNone/>
                      </a:pPr>
                      <a:r>
                        <a:rPr lang="en-ZA" sz="1050" dirty="0">
                          <a:solidFill>
                            <a:schemeClr val="tx1"/>
                          </a:solidFill>
                          <a:latin typeface="+mn-lt"/>
                        </a:rPr>
                        <a:t>(R177 537,00)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1 July 2017 – 31 March 2018</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050" dirty="0">
                          <a:solidFill>
                            <a:schemeClr val="tx1"/>
                          </a:solidFill>
                          <a:latin typeface="+mn-lt"/>
                        </a:rPr>
                        <a:t>Reached 1,720</a:t>
                      </a:r>
                    </a:p>
                    <a:p>
                      <a:pPr marL="0" indent="0">
                        <a:lnSpc>
                          <a:spcPct val="100000"/>
                        </a:lnSpc>
                        <a:buFontTx/>
                        <a:buNone/>
                      </a:pPr>
                      <a:r>
                        <a:rPr lang="en-US" sz="1050" dirty="0">
                          <a:solidFill>
                            <a:schemeClr val="tx1"/>
                          </a:solidFill>
                          <a:latin typeface="+mn-lt"/>
                        </a:rPr>
                        <a:t>Trained 139</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044646"/>
                  </a:ext>
                </a:extLst>
              </a:tr>
              <a:tr h="5409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50" dirty="0">
                          <a:solidFill>
                            <a:schemeClr val="tx1"/>
                          </a:solidFill>
                          <a:latin typeface="+mn-lt"/>
                        </a:rPr>
                        <a:t>Ghana</a:t>
                      </a:r>
                    </a:p>
                    <a:p>
                      <a:pPr>
                        <a:lnSpc>
                          <a:spcPct val="100000"/>
                        </a:lnSpc>
                        <a:buFontTx/>
                        <a:buNone/>
                      </a:pPr>
                      <a:endParaRPr lang="en-ZA" sz="105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050" dirty="0">
                          <a:latin typeface="+mn-lt"/>
                        </a:rPr>
                        <a:t>Stellar Travels</a:t>
                      </a:r>
                      <a:endParaRPr lang="en-ZA" sz="105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050" dirty="0">
                          <a:latin typeface="+mn-lt"/>
                        </a:rPr>
                        <a:t>Access to High End Database: Target 215,000</a:t>
                      </a:r>
                    </a:p>
                    <a:p>
                      <a:pPr>
                        <a:lnSpc>
                          <a:spcPct val="100000"/>
                        </a:lnSpc>
                        <a:buFontTx/>
                        <a:buNone/>
                      </a:pPr>
                      <a:r>
                        <a:rPr lang="en-US" sz="1050" dirty="0">
                          <a:latin typeface="+mn-lt"/>
                        </a:rPr>
                        <a:t>SA Specialist Training: Target 2</a:t>
                      </a:r>
                    </a:p>
                    <a:p>
                      <a:pPr>
                        <a:lnSpc>
                          <a:spcPct val="100000"/>
                        </a:lnSpc>
                        <a:buFontTx/>
                        <a:buNone/>
                      </a:pPr>
                      <a:r>
                        <a:rPr lang="en-US" sz="1050" dirty="0">
                          <a:latin typeface="+mn-lt"/>
                        </a:rPr>
                        <a:t>Create &amp; Promote SA Deals: Target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050" kern="1200" dirty="0">
                          <a:solidFill>
                            <a:schemeClr val="dk1"/>
                          </a:solidFill>
                          <a:latin typeface="+mn-lt"/>
                          <a:ea typeface="+mn-ea"/>
                          <a:cs typeface="+mn-cs"/>
                        </a:rPr>
                        <a:t>$5 000</a:t>
                      </a:r>
                    </a:p>
                    <a:p>
                      <a:pPr>
                        <a:lnSpc>
                          <a:spcPct val="100000"/>
                        </a:lnSpc>
                        <a:buFontTx/>
                        <a:buNone/>
                      </a:pPr>
                      <a:r>
                        <a:rPr lang="en-US" sz="1050" kern="1200" dirty="0">
                          <a:solidFill>
                            <a:schemeClr val="dk1"/>
                          </a:solidFill>
                          <a:latin typeface="+mn-lt"/>
                          <a:ea typeface="+mn-ea"/>
                          <a:cs typeface="+mn-cs"/>
                        </a:rPr>
                        <a:t>(R59 179,00)</a:t>
                      </a:r>
                      <a:endParaRPr lang="en-ZA" sz="105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latin typeface="+mn-lt"/>
                        </a:rPr>
                        <a:t>1 July 2017 – 31 March 2018</a:t>
                      </a:r>
                      <a:endParaRPr lang="en-ZA" sz="105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050" dirty="0">
                          <a:latin typeface="+mn-lt"/>
                        </a:rPr>
                        <a:t>Reached 380,000</a:t>
                      </a:r>
                    </a:p>
                    <a:p>
                      <a:pPr marL="0" indent="0">
                        <a:lnSpc>
                          <a:spcPct val="100000"/>
                        </a:lnSpc>
                        <a:buFontTx/>
                        <a:buNone/>
                      </a:pPr>
                      <a:r>
                        <a:rPr lang="en-US" sz="1050" dirty="0">
                          <a:latin typeface="+mn-lt"/>
                        </a:rPr>
                        <a:t>Staff Trained 3</a:t>
                      </a:r>
                    </a:p>
                    <a:p>
                      <a:pPr marL="0" indent="0">
                        <a:lnSpc>
                          <a:spcPct val="100000"/>
                        </a:lnSpc>
                        <a:buFontTx/>
                        <a:buNone/>
                      </a:pPr>
                      <a:r>
                        <a:rPr lang="en-US" sz="1050" dirty="0">
                          <a:latin typeface="+mn-lt"/>
                        </a:rPr>
                        <a:t>Deals created: 9</a:t>
                      </a:r>
                    </a:p>
                    <a:p>
                      <a:pPr marL="0" indent="0">
                        <a:lnSpc>
                          <a:spcPct val="100000"/>
                        </a:lnSpc>
                        <a:buFontTx/>
                        <a:buNone/>
                      </a:pPr>
                      <a:r>
                        <a:rPr lang="en-US" sz="1050" dirty="0">
                          <a:latin typeface="+mn-lt"/>
                        </a:rPr>
                        <a:t>Sales for the Period: 209</a:t>
                      </a:r>
                      <a:endParaRPr lang="en-ZA" sz="1050" dirty="0">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443043"/>
                  </a:ext>
                </a:extLst>
              </a:tr>
              <a:tr h="4316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50" dirty="0">
                          <a:solidFill>
                            <a:schemeClr val="tx1"/>
                          </a:solidFill>
                          <a:latin typeface="+mn-lt"/>
                        </a:rPr>
                        <a:t>Ghana</a:t>
                      </a:r>
                    </a:p>
                    <a:p>
                      <a:pPr>
                        <a:lnSpc>
                          <a:spcPct val="100000"/>
                        </a:lnSpc>
                        <a:buFontTx/>
                        <a:buNone/>
                      </a:pP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buFontTx/>
                        <a:buNone/>
                      </a:pPr>
                      <a:r>
                        <a:rPr lang="en-US" sz="1050" dirty="0">
                          <a:solidFill>
                            <a:schemeClr val="tx1"/>
                          </a:solidFill>
                          <a:latin typeface="+mn-lt"/>
                        </a:rPr>
                        <a:t>Staple Travels</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050" dirty="0">
                          <a:solidFill>
                            <a:schemeClr val="tx1"/>
                          </a:solidFill>
                          <a:latin typeface="+mn-lt"/>
                        </a:rPr>
                        <a:t>Access to Corporate Women database: Target 225,000</a:t>
                      </a:r>
                    </a:p>
                    <a:p>
                      <a:pPr marL="0" indent="0">
                        <a:lnSpc>
                          <a:spcPct val="100000"/>
                        </a:lnSpc>
                        <a:buFontTx/>
                        <a:buNone/>
                      </a:pPr>
                      <a:r>
                        <a:rPr lang="en-US" sz="1050" dirty="0">
                          <a:solidFill>
                            <a:schemeClr val="tx1"/>
                          </a:solidFill>
                          <a:latin typeface="+mn-lt"/>
                        </a:rPr>
                        <a:t>SA Specialist Training: 2</a:t>
                      </a:r>
                    </a:p>
                    <a:p>
                      <a:pPr marL="0" indent="0">
                        <a:lnSpc>
                          <a:spcPct val="100000"/>
                        </a:lnSpc>
                        <a:buFontTx/>
                        <a:buNone/>
                      </a:pPr>
                      <a:r>
                        <a:rPr lang="en-US" sz="1050" dirty="0">
                          <a:solidFill>
                            <a:schemeClr val="tx1"/>
                          </a:solidFill>
                          <a:latin typeface="+mn-lt"/>
                        </a:rPr>
                        <a:t>Create &amp; Promote SA Deals: Target 6</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mn-cs"/>
                        </a:rPr>
                        <a:t>(R59 179,00)</a:t>
                      </a:r>
                      <a:endParaRPr lang="en-ZA" sz="105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endParaRPr>
                    </a:p>
                    <a:p>
                      <a:pPr>
                        <a:lnSpc>
                          <a:spcPct val="100000"/>
                        </a:lnSpc>
                        <a:buFontTx/>
                        <a:buNone/>
                      </a:pP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1 July 2017 – 31 March 2018</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FontTx/>
                        <a:buNone/>
                      </a:pPr>
                      <a:r>
                        <a:rPr lang="en-US" sz="1050" dirty="0">
                          <a:solidFill>
                            <a:schemeClr val="tx1"/>
                          </a:solidFill>
                          <a:latin typeface="+mn-lt"/>
                        </a:rPr>
                        <a:t>Reached: 315,000</a:t>
                      </a:r>
                    </a:p>
                    <a:p>
                      <a:pPr marL="0" indent="0">
                        <a:lnSpc>
                          <a:spcPct val="100000"/>
                        </a:lnSpc>
                        <a:buFontTx/>
                        <a:buNone/>
                      </a:pPr>
                      <a:r>
                        <a:rPr lang="en-US" sz="1050" dirty="0">
                          <a:solidFill>
                            <a:schemeClr val="tx1"/>
                          </a:solidFill>
                          <a:latin typeface="+mn-lt"/>
                        </a:rPr>
                        <a:t>Staff Trained: 3</a:t>
                      </a:r>
                    </a:p>
                    <a:p>
                      <a:pPr marL="0" indent="0">
                        <a:lnSpc>
                          <a:spcPct val="100000"/>
                        </a:lnSpc>
                        <a:buFontTx/>
                        <a:buNone/>
                      </a:pPr>
                      <a:r>
                        <a:rPr lang="en-US" sz="1050" dirty="0">
                          <a:solidFill>
                            <a:schemeClr val="tx1"/>
                          </a:solidFill>
                          <a:latin typeface="+mn-lt"/>
                        </a:rPr>
                        <a:t>Deals Created: 6</a:t>
                      </a:r>
                    </a:p>
                    <a:p>
                      <a:pPr marL="0" indent="0">
                        <a:lnSpc>
                          <a:spcPct val="100000"/>
                        </a:lnSpc>
                        <a:buFontTx/>
                        <a:buNone/>
                      </a:pPr>
                      <a:r>
                        <a:rPr lang="en-US" sz="1050" dirty="0">
                          <a:solidFill>
                            <a:schemeClr val="tx1"/>
                          </a:solidFill>
                          <a:latin typeface="+mn-lt"/>
                        </a:rPr>
                        <a:t>Sales for the Period: 92 </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700561"/>
                  </a:ext>
                </a:extLst>
              </a:tr>
              <a:tr h="1192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50" dirty="0">
                          <a:solidFill>
                            <a:schemeClr val="tx1"/>
                          </a:solidFill>
                          <a:latin typeface="+mn-lt"/>
                        </a:rPr>
                        <a:t>Ghana</a:t>
                      </a:r>
                    </a:p>
                    <a:p>
                      <a:pPr>
                        <a:lnSpc>
                          <a:spcPct val="100000"/>
                        </a:lnSpc>
                      </a:pP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50" dirty="0">
                          <a:solidFill>
                            <a:schemeClr val="tx1"/>
                          </a:solidFill>
                          <a:latin typeface="+mn-lt"/>
                        </a:rPr>
                        <a:t>Sun Seekers Tours</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50" dirty="0">
                          <a:solidFill>
                            <a:schemeClr val="tx1"/>
                          </a:solidFill>
                          <a:latin typeface="+mn-lt"/>
                        </a:rPr>
                        <a:t>Access to Corporate Travel Managers &amp; Execs: Target 980,000</a:t>
                      </a:r>
                    </a:p>
                    <a:p>
                      <a:pPr>
                        <a:lnSpc>
                          <a:spcPct val="100000"/>
                        </a:lnSpc>
                      </a:pPr>
                      <a:r>
                        <a:rPr lang="en-US" sz="1050" dirty="0">
                          <a:solidFill>
                            <a:schemeClr val="tx1"/>
                          </a:solidFill>
                          <a:latin typeface="+mn-lt"/>
                        </a:rPr>
                        <a:t>SA Specialist Training: Target 2</a:t>
                      </a:r>
                    </a:p>
                    <a:p>
                      <a:pPr>
                        <a:lnSpc>
                          <a:spcPct val="100000"/>
                        </a:lnSpc>
                      </a:pPr>
                      <a:r>
                        <a:rPr lang="en-US" sz="1050" dirty="0">
                          <a:solidFill>
                            <a:schemeClr val="tx1"/>
                          </a:solidFill>
                          <a:latin typeface="+mn-lt"/>
                        </a:rPr>
                        <a:t>Create &amp; Promote SA Deals: Target 6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mn-cs"/>
                        </a:rPr>
                        <a:t>(R59 179,00)</a:t>
                      </a:r>
                      <a:endParaRPr lang="en-ZA" sz="105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endParaRPr>
                    </a:p>
                    <a:p>
                      <a:pPr>
                        <a:lnSpc>
                          <a:spcPct val="100000"/>
                        </a:lnSpc>
                      </a:pP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1 July 2017 – 31 March 2018</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None/>
                      </a:pPr>
                      <a:r>
                        <a:rPr lang="en-US" sz="1050" kern="1200" dirty="0">
                          <a:solidFill>
                            <a:schemeClr val="tx1"/>
                          </a:solidFill>
                          <a:latin typeface="+mn-lt"/>
                          <a:ea typeface="+mn-ea"/>
                          <a:cs typeface="+mn-cs"/>
                        </a:rPr>
                        <a:t>Reached 1,050,000</a:t>
                      </a:r>
                    </a:p>
                    <a:p>
                      <a:pPr marL="0" indent="0">
                        <a:lnSpc>
                          <a:spcPct val="100000"/>
                        </a:lnSpc>
                        <a:buNone/>
                      </a:pPr>
                      <a:r>
                        <a:rPr lang="en-US" sz="1050" kern="1200" dirty="0">
                          <a:solidFill>
                            <a:schemeClr val="tx1"/>
                          </a:solidFill>
                          <a:latin typeface="+mn-lt"/>
                          <a:ea typeface="+mn-ea"/>
                          <a:cs typeface="+mn-cs"/>
                        </a:rPr>
                        <a:t>Staff Trained 4</a:t>
                      </a:r>
                    </a:p>
                    <a:p>
                      <a:pPr marL="0" indent="0">
                        <a:lnSpc>
                          <a:spcPct val="100000"/>
                        </a:lnSpc>
                        <a:buNone/>
                      </a:pPr>
                      <a:r>
                        <a:rPr lang="en-US" sz="1050" kern="1200" dirty="0">
                          <a:solidFill>
                            <a:schemeClr val="tx1"/>
                          </a:solidFill>
                          <a:latin typeface="+mn-lt"/>
                          <a:ea typeface="+mn-ea"/>
                          <a:cs typeface="+mn-cs"/>
                        </a:rPr>
                        <a:t>Deals Created: 10</a:t>
                      </a:r>
                    </a:p>
                    <a:p>
                      <a:pPr marL="0" indent="0">
                        <a:lnSpc>
                          <a:spcPct val="100000"/>
                        </a:lnSpc>
                        <a:buNone/>
                      </a:pPr>
                      <a:r>
                        <a:rPr lang="en-US" sz="1050" kern="1200" dirty="0">
                          <a:solidFill>
                            <a:schemeClr val="tx1"/>
                          </a:solidFill>
                          <a:latin typeface="+mn-lt"/>
                          <a:ea typeface="+mn-ea"/>
                          <a:cs typeface="+mn-cs"/>
                        </a:rPr>
                        <a:t>Sales for the Period: 149</a:t>
                      </a:r>
                      <a:endParaRPr lang="en-ZA" sz="1050" kern="1200" dirty="0">
                        <a:solidFill>
                          <a:schemeClr val="tx1"/>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381672"/>
                  </a:ext>
                </a:extLst>
              </a:tr>
              <a:tr h="3700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50" dirty="0">
                          <a:solidFill>
                            <a:schemeClr val="tx1"/>
                          </a:solidFill>
                          <a:latin typeface="+mn-lt"/>
                        </a:rPr>
                        <a:t>Ghana</a:t>
                      </a:r>
                    </a:p>
                    <a:p>
                      <a:pPr>
                        <a:lnSpc>
                          <a:spcPct val="100000"/>
                        </a:lnSpc>
                      </a:pP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50" dirty="0">
                          <a:solidFill>
                            <a:schemeClr val="tx1"/>
                          </a:solidFill>
                          <a:latin typeface="+mn-lt"/>
                        </a:rPr>
                        <a:t>The Host Destination </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50" dirty="0">
                          <a:solidFill>
                            <a:schemeClr val="tx1"/>
                          </a:solidFill>
                          <a:latin typeface="+mn-lt"/>
                        </a:rPr>
                        <a:t>Promote South Africa on Radio Program: Target 920,000 monthly </a:t>
                      </a:r>
                    </a:p>
                    <a:p>
                      <a:pPr>
                        <a:lnSpc>
                          <a:spcPct val="100000"/>
                        </a:lnSpc>
                      </a:pPr>
                      <a:r>
                        <a:rPr lang="en-US" sz="1050" dirty="0">
                          <a:solidFill>
                            <a:schemeClr val="tx1"/>
                          </a:solidFill>
                          <a:latin typeface="+mn-lt"/>
                        </a:rPr>
                        <a:t>SA Specialist Training: Target 2</a:t>
                      </a:r>
                    </a:p>
                    <a:p>
                      <a:pPr>
                        <a:lnSpc>
                          <a:spcPct val="100000"/>
                        </a:lnSpc>
                      </a:pPr>
                      <a:r>
                        <a:rPr lang="en-US" sz="1050" dirty="0">
                          <a:solidFill>
                            <a:schemeClr val="tx1"/>
                          </a:solidFill>
                          <a:latin typeface="+mn-lt"/>
                        </a:rPr>
                        <a:t>Create &amp; Promote SA Deals: Target 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mn-cs"/>
                        </a:rPr>
                        <a:t>(R59 179,00)</a:t>
                      </a:r>
                      <a:endParaRPr lang="en-ZA" sz="105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latin typeface="+mn-lt"/>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1 July 2017 – 31 March 2018</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buNone/>
                      </a:pPr>
                      <a:r>
                        <a:rPr lang="en-US" sz="1050" kern="1200" dirty="0">
                          <a:solidFill>
                            <a:schemeClr val="tx1"/>
                          </a:solidFill>
                          <a:latin typeface="+mn-lt"/>
                          <a:ea typeface="+mn-ea"/>
                          <a:cs typeface="+mn-cs"/>
                        </a:rPr>
                        <a:t>Reached 9,001,000</a:t>
                      </a:r>
                    </a:p>
                    <a:p>
                      <a:pPr marL="0" indent="0">
                        <a:lnSpc>
                          <a:spcPct val="100000"/>
                        </a:lnSpc>
                        <a:buNone/>
                      </a:pPr>
                      <a:r>
                        <a:rPr lang="en-US" sz="1050" kern="1200" dirty="0">
                          <a:solidFill>
                            <a:schemeClr val="tx1"/>
                          </a:solidFill>
                          <a:latin typeface="+mn-lt"/>
                          <a:ea typeface="+mn-ea"/>
                          <a:cs typeface="+mn-cs"/>
                        </a:rPr>
                        <a:t>Staff Trained 2</a:t>
                      </a:r>
                    </a:p>
                    <a:p>
                      <a:pPr marL="0" indent="0">
                        <a:lnSpc>
                          <a:spcPct val="100000"/>
                        </a:lnSpc>
                        <a:buNone/>
                      </a:pPr>
                      <a:r>
                        <a:rPr lang="en-US" sz="1050" kern="1200" dirty="0">
                          <a:solidFill>
                            <a:schemeClr val="tx1"/>
                          </a:solidFill>
                          <a:latin typeface="+mn-lt"/>
                          <a:ea typeface="+mn-ea"/>
                          <a:cs typeface="+mn-cs"/>
                        </a:rPr>
                        <a:t>Deals Created: 11</a:t>
                      </a:r>
                    </a:p>
                    <a:p>
                      <a:pPr marL="0" indent="0">
                        <a:lnSpc>
                          <a:spcPct val="100000"/>
                        </a:lnSpc>
                        <a:buNone/>
                      </a:pPr>
                      <a:r>
                        <a:rPr lang="en-US" sz="1050" kern="1200" dirty="0">
                          <a:solidFill>
                            <a:schemeClr val="tx1"/>
                          </a:solidFill>
                          <a:latin typeface="+mn-lt"/>
                          <a:ea typeface="+mn-ea"/>
                          <a:cs typeface="+mn-cs"/>
                        </a:rPr>
                        <a:t>Sales for the Period: 101</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661708"/>
                  </a:ext>
                </a:extLst>
              </a:tr>
              <a:tr h="3783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50" dirty="0">
                          <a:solidFill>
                            <a:schemeClr val="tx1"/>
                          </a:solidFill>
                          <a:latin typeface="+mn-lt"/>
                        </a:rPr>
                        <a:t>Ghana</a:t>
                      </a:r>
                    </a:p>
                    <a:p>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Dodi Travel</a:t>
                      </a:r>
                      <a:endParaRPr lang="en-ZA" sz="1050" dirty="0">
                        <a:solidFill>
                          <a:schemeClr val="tx1"/>
                        </a:solidFill>
                        <a:latin typeface="+mn-lt"/>
                      </a:endParaRPr>
                    </a:p>
                    <a:p>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chemeClr val="tx1"/>
                          </a:solidFill>
                          <a:latin typeface="+mn-lt"/>
                        </a:rPr>
                        <a:t>1. Promote South Africa on Radio &amp; Mall Activation: Target 1,050,000</a:t>
                      </a:r>
                    </a:p>
                    <a:p>
                      <a:r>
                        <a:rPr lang="en-US" sz="1050" dirty="0">
                          <a:solidFill>
                            <a:schemeClr val="tx1"/>
                          </a:solidFill>
                          <a:latin typeface="+mn-lt"/>
                        </a:rPr>
                        <a:t>2. SA Specialist Training: Target 2</a:t>
                      </a:r>
                    </a:p>
                    <a:p>
                      <a:r>
                        <a:rPr lang="en-US" sz="1050" dirty="0">
                          <a:solidFill>
                            <a:schemeClr val="tx1"/>
                          </a:solidFill>
                          <a:latin typeface="+mn-lt"/>
                        </a:rPr>
                        <a:t>3. Create &amp; Promote SA Deals: Target 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mn-lt"/>
                          <a:ea typeface="+mn-ea"/>
                          <a:cs typeface="+mn-cs"/>
                        </a:rPr>
                        <a:t>(R59 179,00)</a:t>
                      </a:r>
                      <a:endParaRPr lang="en-ZA" sz="105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endParaRPr>
                    </a:p>
                    <a:p>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1 July 2017 – 31 March 2018</a:t>
                      </a: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1050" dirty="0">
                          <a:solidFill>
                            <a:schemeClr val="tx1"/>
                          </a:solidFill>
                          <a:latin typeface="+mn-lt"/>
                        </a:rPr>
                        <a:t>Reached 2,1m</a:t>
                      </a:r>
                    </a:p>
                    <a:p>
                      <a:pPr marL="0" indent="0">
                        <a:buNone/>
                      </a:pPr>
                      <a:r>
                        <a:rPr lang="en-US" sz="1050" dirty="0">
                          <a:solidFill>
                            <a:schemeClr val="tx1"/>
                          </a:solidFill>
                          <a:latin typeface="+mn-lt"/>
                        </a:rPr>
                        <a:t>Staff Trained 5</a:t>
                      </a:r>
                    </a:p>
                    <a:p>
                      <a:pPr marL="0" indent="0">
                        <a:buNone/>
                      </a:pPr>
                      <a:r>
                        <a:rPr lang="en-US" sz="1050" dirty="0">
                          <a:solidFill>
                            <a:schemeClr val="tx1"/>
                          </a:solidFill>
                          <a:latin typeface="+mn-lt"/>
                        </a:rPr>
                        <a:t>Deals Created: 7</a:t>
                      </a:r>
                    </a:p>
                    <a:p>
                      <a:pPr marL="0" indent="0">
                        <a:buNone/>
                      </a:pPr>
                      <a:r>
                        <a:rPr lang="en-US" sz="1050" dirty="0">
                          <a:solidFill>
                            <a:schemeClr val="tx1"/>
                          </a:solidFill>
                          <a:latin typeface="+mn-lt"/>
                        </a:rPr>
                        <a:t>Sales for the Period: 107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423610"/>
                  </a:ext>
                </a:extLst>
              </a:tr>
              <a:tr h="0">
                <a:tc gridSpan="3">
                  <a:txBody>
                    <a:bodyPr/>
                    <a:lstStyle/>
                    <a:p>
                      <a:r>
                        <a:rPr lang="en-ZA" sz="1050" b="1" dirty="0">
                          <a:solidFill>
                            <a:schemeClr val="tx1"/>
                          </a:solidFill>
                          <a:latin typeface="+mn-lt"/>
                        </a:rPr>
                        <a:t>Total Ghana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ZA" sz="105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sz="105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ZA" sz="1050" b="1" dirty="0">
                          <a:solidFill>
                            <a:schemeClr val="tx1"/>
                          </a:solidFill>
                          <a:latin typeface="+mn-lt"/>
                        </a:rPr>
                        <a:t>$50 000,00</a:t>
                      </a:r>
                    </a:p>
                    <a:p>
                      <a:r>
                        <a:rPr lang="en-ZA" sz="1050" b="1" dirty="0">
                          <a:solidFill>
                            <a:schemeClr val="tx1"/>
                          </a:solidFill>
                          <a:latin typeface="+mn-lt"/>
                        </a:rPr>
                        <a:t>(R591 790,00)</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050"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endParaRPr lang="en-US" sz="1050" dirty="0">
                        <a:solidFill>
                          <a:schemeClr val="tx1"/>
                        </a:solidFill>
                        <a:latin typeface="+mn-l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867149"/>
                  </a:ext>
                </a:extLst>
              </a:tr>
            </a:tbl>
          </a:graphicData>
        </a:graphic>
      </p:graphicFrame>
      <p:sp>
        <p:nvSpPr>
          <p:cNvPr id="2" name="Title 1">
            <a:extLst>
              <a:ext uri="{FF2B5EF4-FFF2-40B4-BE49-F238E27FC236}">
                <a16:creationId xmlns:a16="http://schemas.microsoft.com/office/drawing/2014/main" id="{169E5A38-B580-4532-9E4C-9ED6251AEE99}"/>
              </a:ext>
            </a:extLst>
          </p:cNvPr>
          <p:cNvSpPr>
            <a:spLocks noGrp="1"/>
          </p:cNvSpPr>
          <p:nvPr>
            <p:ph type="title"/>
          </p:nvPr>
        </p:nvSpPr>
        <p:spPr/>
        <p:txBody>
          <a:bodyPr/>
          <a:lstStyle/>
          <a:p>
            <a:r>
              <a:rPr lang="en-ZA" dirty="0"/>
              <a:t>Ghana - </a:t>
            </a:r>
            <a:r>
              <a:rPr lang="en-ZA" dirty="0">
                <a:solidFill>
                  <a:srgbClr val="000000"/>
                </a:solidFill>
                <a:cs typeface="Osaka"/>
              </a:rPr>
              <a:t>JMA Report 2017/18</a:t>
            </a:r>
            <a:endParaRPr lang="en-ZA" dirty="0"/>
          </a:p>
        </p:txBody>
      </p:sp>
      <p:sp>
        <p:nvSpPr>
          <p:cNvPr id="5" name="TextBox 4">
            <a:extLst>
              <a:ext uri="{FF2B5EF4-FFF2-40B4-BE49-F238E27FC236}">
                <a16:creationId xmlns:a16="http://schemas.microsoft.com/office/drawing/2014/main" id="{FBA60692-180E-4909-BA9F-B2AA3BB3F126}"/>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rPr>
              <a:t>$</a:t>
            </a:r>
            <a:r>
              <a:rPr lang="en-US" sz="900" dirty="0">
                <a:solidFill>
                  <a:srgbClr val="000000"/>
                </a:solidFill>
                <a:ea typeface="ヒラギノ角ゴ Pro W3" charset="0"/>
                <a:cs typeface="ヒラギノ角ゴ Pro W3" charset="0"/>
              </a:rPr>
              <a:t> = R11,8358</a:t>
            </a:r>
            <a:endParaRPr lang="en-ZA" sz="900" dirty="0"/>
          </a:p>
        </p:txBody>
      </p:sp>
    </p:spTree>
    <p:extLst>
      <p:ext uri="{BB962C8B-B14F-4D97-AF65-F5344CB8AC3E}">
        <p14:creationId xmlns:p14="http://schemas.microsoft.com/office/powerpoint/2010/main" val="1127992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310EA2-21D8-4D83-92BE-556BB4DCBCE6}"/>
              </a:ext>
            </a:extLst>
          </p:cNvPr>
          <p:cNvGraphicFramePr>
            <a:graphicFrameLocks noGrp="1"/>
          </p:cNvGraphicFramePr>
          <p:nvPr>
            <p:extLst>
              <p:ext uri="{D42A27DB-BD31-4B8C-83A1-F6EECF244321}">
                <p14:modId xmlns:p14="http://schemas.microsoft.com/office/powerpoint/2010/main" val="2472319531"/>
              </p:ext>
            </p:extLst>
          </p:nvPr>
        </p:nvGraphicFramePr>
        <p:xfrm>
          <a:off x="508000" y="777875"/>
          <a:ext cx="11180792" cy="4655706"/>
        </p:xfrm>
        <a:graphic>
          <a:graphicData uri="http://schemas.openxmlformats.org/drawingml/2006/table">
            <a:tbl>
              <a:tblPr firstRow="1" bandRow="1">
                <a:tableStyleId>{5C22544A-7EE6-4342-B048-85BDC9FD1C3A}</a:tableStyleId>
              </a:tblPr>
              <a:tblGrid>
                <a:gridCol w="1595269">
                  <a:extLst>
                    <a:ext uri="{9D8B030D-6E8A-4147-A177-3AD203B41FA5}">
                      <a16:colId xmlns:a16="http://schemas.microsoft.com/office/drawing/2014/main" val="323908370"/>
                    </a:ext>
                  </a:extLst>
                </a:gridCol>
                <a:gridCol w="1595269">
                  <a:extLst>
                    <a:ext uri="{9D8B030D-6E8A-4147-A177-3AD203B41FA5}">
                      <a16:colId xmlns:a16="http://schemas.microsoft.com/office/drawing/2014/main" val="2822153219"/>
                    </a:ext>
                  </a:extLst>
                </a:gridCol>
                <a:gridCol w="2256714">
                  <a:extLst>
                    <a:ext uri="{9D8B030D-6E8A-4147-A177-3AD203B41FA5}">
                      <a16:colId xmlns:a16="http://schemas.microsoft.com/office/drawing/2014/main" val="3511249617"/>
                    </a:ext>
                  </a:extLst>
                </a:gridCol>
                <a:gridCol w="1925648">
                  <a:extLst>
                    <a:ext uri="{9D8B030D-6E8A-4147-A177-3AD203B41FA5}">
                      <a16:colId xmlns:a16="http://schemas.microsoft.com/office/drawing/2014/main" val="3683304013"/>
                    </a:ext>
                  </a:extLst>
                </a:gridCol>
                <a:gridCol w="1711674">
                  <a:extLst>
                    <a:ext uri="{9D8B030D-6E8A-4147-A177-3AD203B41FA5}">
                      <a16:colId xmlns:a16="http://schemas.microsoft.com/office/drawing/2014/main" val="3432686002"/>
                    </a:ext>
                  </a:extLst>
                </a:gridCol>
                <a:gridCol w="2096218">
                  <a:extLst>
                    <a:ext uri="{9D8B030D-6E8A-4147-A177-3AD203B41FA5}">
                      <a16:colId xmlns:a16="http://schemas.microsoft.com/office/drawing/2014/main" val="3967106313"/>
                    </a:ext>
                  </a:extLst>
                </a:gridCol>
              </a:tblGrid>
              <a:tr h="0">
                <a:tc>
                  <a:txBody>
                    <a:bodyPr/>
                    <a:lstStyle/>
                    <a:p>
                      <a:pPr algn="ctr">
                        <a:lnSpc>
                          <a:spcPct val="100000"/>
                        </a:lnSpc>
                        <a:buFontTx/>
                        <a:buNone/>
                      </a:pPr>
                      <a:r>
                        <a:rPr lang="en-ZA" sz="1200" b="0" dirty="0">
                          <a:latin typeface="+mn-lt"/>
                        </a:rPr>
                        <a:t>COUNTRY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200" b="0" dirty="0">
                          <a:latin typeface="+mn-lt"/>
                        </a:rPr>
                        <a:t>PARTNER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200" b="0" dirty="0">
                          <a:latin typeface="+mn-lt"/>
                        </a:rPr>
                        <a:t>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200" b="0" dirty="0">
                          <a:latin typeface="+mn-lt"/>
                        </a:rPr>
                        <a:t>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200" b="0" dirty="0">
                          <a:latin typeface="+mn-lt"/>
                        </a:rPr>
                        <a:t>TIMING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49805"/>
                  </a:ext>
                </a:extLst>
              </a:tr>
              <a:tr h="570865">
                <a:tc>
                  <a:txBody>
                    <a:bodyPr/>
                    <a:lstStyle/>
                    <a:p>
                      <a:r>
                        <a:rPr lang="en-ZA" sz="1200" dirty="0"/>
                        <a:t>India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Thomas Cook India Ltd</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Length of Stay.  Geographical Spread. Increase arrivals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INR 3 078 261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(R559 320,02)</a:t>
                      </a:r>
                    </a:p>
                    <a:p>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Aug – Mar 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Print : 8.7 million circulation</a:t>
                      </a:r>
                    </a:p>
                    <a:p>
                      <a:r>
                        <a:rPr lang="en-US" sz="1200" dirty="0"/>
                        <a:t>Online : 2,43,925</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943175"/>
                  </a:ext>
                </a:extLst>
              </a:tr>
              <a:tr h="4920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t>India</a:t>
                      </a:r>
                    </a:p>
                    <a:p>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err="1"/>
                        <a:t>Kulin</a:t>
                      </a:r>
                      <a:r>
                        <a:rPr lang="en-US" sz="1200" dirty="0"/>
                        <a:t> Kumar Holidays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Length of Stay.  Geographical Spread. Increase arrivals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INR 2 707 510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(491954,567</a:t>
                      </a:r>
                    </a:p>
                    <a:p>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September – Mar 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Print : 8.6 Million Circulation</a:t>
                      </a:r>
                    </a:p>
                    <a:p>
                      <a:r>
                        <a:rPr lang="en-US" sz="1200" dirty="0"/>
                        <a:t>Clicks : 58,333 </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5980309"/>
                  </a:ext>
                </a:extLst>
              </a:tr>
              <a:tr h="4160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t>India</a:t>
                      </a:r>
                    </a:p>
                    <a:p>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SOTC</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Length of Stay.  Geographical Spread. Increase arrivals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INR 3 451 554 </a:t>
                      </a:r>
                    </a:p>
                    <a:p>
                      <a:r>
                        <a:rPr lang="en-ZA" sz="1200" dirty="0"/>
                        <a:t>627147,3618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September – Mar 18</a:t>
                      </a:r>
                      <a:endParaRPr lang="en-ZA"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Print : 12.3 million Circulation</a:t>
                      </a:r>
                    </a:p>
                    <a:p>
                      <a:r>
                        <a:rPr lang="en-US" sz="1200" dirty="0"/>
                        <a:t>Online : 246625 clicks</a:t>
                      </a:r>
                    </a:p>
                    <a:p>
                      <a:r>
                        <a:rPr lang="en-US" sz="1200" dirty="0"/>
                        <a:t>OOH : 12 sites for 10 days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044646"/>
                  </a:ext>
                </a:extLst>
              </a:tr>
              <a:tr h="5409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Trebuchet MS"/>
                          <a:ea typeface="+mn-ea"/>
                          <a:cs typeface="+mn-cs"/>
                        </a:rPr>
                        <a:t>India</a:t>
                      </a:r>
                      <a:endParaRPr kumimoji="0" lang="en-ZA" sz="1200" b="0" i="0" u="none" strike="noStrike" kern="1200" cap="none" spc="0" normalizeH="0" baseline="0" noProof="0" dirty="0">
                        <a:ln>
                          <a:noFill/>
                        </a:ln>
                        <a:solidFill>
                          <a:prstClr val="black"/>
                        </a:solidFill>
                        <a:effectLst/>
                        <a:uLnTx/>
                        <a:uFillTx/>
                        <a:latin typeface="Trebuchet MS"/>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err="1"/>
                        <a:t>Urvi</a:t>
                      </a:r>
                      <a:r>
                        <a:rPr lang="en-US" sz="1200" dirty="0"/>
                        <a:t> Tours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Length of Stay.  Geographical Spread. Increase arrivals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INR 980 000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t>178066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Oct – Mar 18</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Print : 3.7 Million circulation</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443043"/>
                  </a:ext>
                </a:extLst>
              </a:tr>
              <a:tr h="4316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Trebuchet MS"/>
                          <a:ea typeface="+mn-ea"/>
                          <a:cs typeface="+mn-cs"/>
                        </a:rPr>
                        <a:t>India</a:t>
                      </a:r>
                      <a:endParaRPr kumimoji="0" lang="en-ZA" sz="1200" b="0" i="0" u="none" strike="noStrike" kern="1200" cap="none" spc="0" normalizeH="0" baseline="0" noProof="0" dirty="0">
                        <a:ln>
                          <a:noFill/>
                        </a:ln>
                        <a:solidFill>
                          <a:prstClr val="black"/>
                        </a:solidFill>
                        <a:effectLst/>
                        <a:uLnTx/>
                        <a:uFillTx/>
                        <a:latin typeface="Trebuchet MS"/>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Travel Ties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Length of Stay.  Geographical Spread. Increase arrivals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INR 711 250</a:t>
                      </a:r>
                    </a:p>
                    <a:p>
                      <a:r>
                        <a:rPr lang="en-ZA" sz="1200" dirty="0"/>
                        <a:t>129234,125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Nov – Mar 18</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Print : 6.6 million circulation</a:t>
                      </a:r>
                      <a:endParaRPr lang="en-ZA" sz="1200" dirty="0"/>
                    </a:p>
                    <a:p>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700561"/>
                  </a:ext>
                </a:extLst>
              </a:tr>
              <a:tr h="1192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Trebuchet MS"/>
                          <a:ea typeface="+mn-ea"/>
                          <a:cs typeface="+mn-cs"/>
                        </a:rPr>
                        <a:t>India</a:t>
                      </a:r>
                      <a:endParaRPr kumimoji="0" lang="en-ZA" sz="1200" b="0" i="0" u="none" strike="noStrike" kern="1200" cap="none" spc="0" normalizeH="0" baseline="0" noProof="0" dirty="0">
                        <a:ln>
                          <a:noFill/>
                        </a:ln>
                        <a:solidFill>
                          <a:prstClr val="black"/>
                        </a:solidFill>
                        <a:effectLst/>
                        <a:uLnTx/>
                        <a:uFillTx/>
                        <a:latin typeface="Trebuchet MS"/>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Aerospace Holidays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Length of Stay.  Geographical Spread. Increase arrivals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INR 1 062 000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192965,4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Jan – April 18</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Online : 108000 clicks + emails to 6 Lakh subscribers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381672"/>
                  </a:ext>
                </a:extLst>
              </a:tr>
              <a:tr h="1192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Trebuchet MS"/>
                          <a:ea typeface="+mn-ea"/>
                          <a:cs typeface="+mn-cs"/>
                        </a:rPr>
                        <a:t>India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Cox and Kings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Length of Stay.  Geographical Spread. Increase arrivals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INR 2 503 748</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t>454931,0116</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Jan – Mar 18</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Print :1.8 Million circulation</a:t>
                      </a:r>
                    </a:p>
                    <a:p>
                      <a:r>
                        <a:rPr lang="en-US" sz="1200" dirty="0"/>
                        <a:t>TV: 12.13 million</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188132"/>
                  </a:ext>
                </a:extLst>
              </a:tr>
            </a:tbl>
          </a:graphicData>
        </a:graphic>
      </p:graphicFrame>
      <p:sp>
        <p:nvSpPr>
          <p:cNvPr id="2" name="Title 1">
            <a:extLst>
              <a:ext uri="{FF2B5EF4-FFF2-40B4-BE49-F238E27FC236}">
                <a16:creationId xmlns:a16="http://schemas.microsoft.com/office/drawing/2014/main" id="{169E5A38-B580-4532-9E4C-9ED6251AEE99}"/>
              </a:ext>
            </a:extLst>
          </p:cNvPr>
          <p:cNvSpPr>
            <a:spLocks noGrp="1"/>
          </p:cNvSpPr>
          <p:nvPr>
            <p:ph type="title"/>
          </p:nvPr>
        </p:nvSpPr>
        <p:spPr/>
        <p:txBody>
          <a:bodyPr/>
          <a:lstStyle/>
          <a:p>
            <a:r>
              <a:rPr lang="en-ZA" dirty="0"/>
              <a:t>India- </a:t>
            </a:r>
            <a:r>
              <a:rPr lang="en-ZA" dirty="0">
                <a:solidFill>
                  <a:srgbClr val="000000"/>
                </a:solidFill>
                <a:cs typeface="Osaka"/>
              </a:rPr>
              <a:t>JMA Report 2017/18</a:t>
            </a:r>
            <a:endParaRPr lang="en-ZA" dirty="0"/>
          </a:p>
        </p:txBody>
      </p:sp>
      <p:sp>
        <p:nvSpPr>
          <p:cNvPr id="5" name="TextBox 4">
            <a:extLst>
              <a:ext uri="{FF2B5EF4-FFF2-40B4-BE49-F238E27FC236}">
                <a16:creationId xmlns:a16="http://schemas.microsoft.com/office/drawing/2014/main" id="{03C4FF87-754B-4F4E-99C0-268090DCC91B}"/>
              </a:ext>
            </a:extLst>
          </p:cNvPr>
          <p:cNvSpPr txBox="1"/>
          <p:nvPr/>
        </p:nvSpPr>
        <p:spPr>
          <a:xfrm>
            <a:off x="508792" y="5878227"/>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rPr>
              <a:t>INR</a:t>
            </a:r>
            <a:r>
              <a:rPr lang="en-US" sz="900" dirty="0">
                <a:solidFill>
                  <a:srgbClr val="000000"/>
                </a:solidFill>
                <a:ea typeface="ヒラギノ角ゴ Pro W3" charset="0"/>
                <a:cs typeface="ヒラギノ角ゴ Pro W3" charset="0"/>
              </a:rPr>
              <a:t> = R0,18</a:t>
            </a:r>
            <a:endParaRPr lang="en-ZA" sz="900" dirty="0"/>
          </a:p>
        </p:txBody>
      </p:sp>
    </p:spTree>
    <p:extLst>
      <p:ext uri="{BB962C8B-B14F-4D97-AF65-F5344CB8AC3E}">
        <p14:creationId xmlns:p14="http://schemas.microsoft.com/office/powerpoint/2010/main" val="4174243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310EA2-21D8-4D83-92BE-556BB4DCBCE6}"/>
              </a:ext>
            </a:extLst>
          </p:cNvPr>
          <p:cNvGraphicFramePr>
            <a:graphicFrameLocks noGrp="1"/>
          </p:cNvGraphicFramePr>
          <p:nvPr>
            <p:extLst>
              <p:ext uri="{D42A27DB-BD31-4B8C-83A1-F6EECF244321}">
                <p14:modId xmlns:p14="http://schemas.microsoft.com/office/powerpoint/2010/main" val="1939918016"/>
              </p:ext>
            </p:extLst>
          </p:nvPr>
        </p:nvGraphicFramePr>
        <p:xfrm>
          <a:off x="508000" y="777875"/>
          <a:ext cx="11163539" cy="5570106"/>
        </p:xfrm>
        <a:graphic>
          <a:graphicData uri="http://schemas.openxmlformats.org/drawingml/2006/table">
            <a:tbl>
              <a:tblPr firstRow="1" bandRow="1">
                <a:tableStyleId>{5C22544A-7EE6-4342-B048-85BDC9FD1C3A}</a:tableStyleId>
              </a:tblPr>
              <a:tblGrid>
                <a:gridCol w="1277668">
                  <a:extLst>
                    <a:ext uri="{9D8B030D-6E8A-4147-A177-3AD203B41FA5}">
                      <a16:colId xmlns:a16="http://schemas.microsoft.com/office/drawing/2014/main" val="3075107218"/>
                    </a:ext>
                  </a:extLst>
                </a:gridCol>
                <a:gridCol w="1699404">
                  <a:extLst>
                    <a:ext uri="{9D8B030D-6E8A-4147-A177-3AD203B41FA5}">
                      <a16:colId xmlns:a16="http://schemas.microsoft.com/office/drawing/2014/main" val="2822153219"/>
                    </a:ext>
                  </a:extLst>
                </a:gridCol>
                <a:gridCol w="3165894">
                  <a:extLst>
                    <a:ext uri="{9D8B030D-6E8A-4147-A177-3AD203B41FA5}">
                      <a16:colId xmlns:a16="http://schemas.microsoft.com/office/drawing/2014/main" val="3511249617"/>
                    </a:ext>
                  </a:extLst>
                </a:gridCol>
                <a:gridCol w="1337094">
                  <a:extLst>
                    <a:ext uri="{9D8B030D-6E8A-4147-A177-3AD203B41FA5}">
                      <a16:colId xmlns:a16="http://schemas.microsoft.com/office/drawing/2014/main" val="3683304013"/>
                    </a:ext>
                  </a:extLst>
                </a:gridCol>
                <a:gridCol w="1585491">
                  <a:extLst>
                    <a:ext uri="{9D8B030D-6E8A-4147-A177-3AD203B41FA5}">
                      <a16:colId xmlns:a16="http://schemas.microsoft.com/office/drawing/2014/main" val="2080098489"/>
                    </a:ext>
                  </a:extLst>
                </a:gridCol>
                <a:gridCol w="2097988">
                  <a:extLst>
                    <a:ext uri="{9D8B030D-6E8A-4147-A177-3AD203B41FA5}">
                      <a16:colId xmlns:a16="http://schemas.microsoft.com/office/drawing/2014/main" val="3967106313"/>
                    </a:ext>
                  </a:extLst>
                </a:gridCol>
              </a:tblGrid>
              <a:tr h="0">
                <a:tc>
                  <a:txBody>
                    <a:bodyPr/>
                    <a:lstStyle/>
                    <a:p>
                      <a:pPr algn="ctr">
                        <a:lnSpc>
                          <a:spcPct val="100000"/>
                        </a:lnSpc>
                        <a:buFontTx/>
                        <a:buNone/>
                      </a:pPr>
                      <a:r>
                        <a:rPr lang="en-ZA" sz="1200" b="0" dirty="0">
                          <a:latin typeface="+mj-lt"/>
                        </a:rPr>
                        <a:t>COUNTRY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200" b="0" dirty="0">
                          <a:latin typeface="+mj-lt"/>
                        </a:rPr>
                        <a:t>PARTNER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200" b="0" dirty="0">
                          <a:latin typeface="+mj-lt"/>
                        </a:rPr>
                        <a:t>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200" b="0" dirty="0">
                          <a:latin typeface="+mj-lt"/>
                        </a:rPr>
                        <a:t>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buFontTx/>
                        <a:buNone/>
                      </a:pPr>
                      <a:r>
                        <a:rPr lang="en-ZA" sz="1200" b="0" dirty="0">
                          <a:latin typeface="+mj-lt"/>
                        </a:rPr>
                        <a:t>TIMING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49805"/>
                  </a:ext>
                </a:extLst>
              </a:tr>
              <a:tr h="5708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Trebuchet MS"/>
                          <a:ea typeface="+mn-ea"/>
                          <a:cs typeface="+mn-cs"/>
                        </a:rPr>
                        <a:t>India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dirty="0"/>
                        <a:t>Flamingo Transworld (P) Ltd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Length of Stay.  Geographical Spread. Increase arrivals</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INR 830 012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t>150813,1804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Jan – Mar 18</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Online : 492500 views</a:t>
                      </a:r>
                    </a:p>
                    <a:p>
                      <a:r>
                        <a:rPr lang="en-US" sz="1200" dirty="0"/>
                        <a:t>1500000 reach</a:t>
                      </a:r>
                    </a:p>
                    <a:p>
                      <a:r>
                        <a:rPr lang="en-US" sz="1200" dirty="0"/>
                        <a:t>15000 clicks</a:t>
                      </a:r>
                    </a:p>
                    <a:p>
                      <a:r>
                        <a:rPr lang="en-US" sz="1200" dirty="0"/>
                        <a:t>2.5 million impressions</a:t>
                      </a:r>
                    </a:p>
                    <a:p>
                      <a:r>
                        <a:rPr lang="en-US" sz="1200" dirty="0"/>
                        <a:t>Print : 970000</a:t>
                      </a:r>
                    </a:p>
                    <a:p>
                      <a:r>
                        <a:rPr lang="en-US" sz="1200" dirty="0"/>
                        <a:t>OOH : 5 installation</a:t>
                      </a:r>
                      <a:endParaRPr lang="en-ZA"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126900"/>
                  </a:ext>
                </a:extLst>
              </a:tr>
              <a:tr h="5708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Trebuchet MS"/>
                          <a:ea typeface="+mn-ea"/>
                          <a:cs typeface="+mn-cs"/>
                        </a:rPr>
                        <a:t>India</a:t>
                      </a:r>
                      <a:endParaRPr kumimoji="0" lang="en-ZA" sz="1200" b="0" i="0" u="none" strike="noStrike" kern="1200" cap="none" spc="0" normalizeH="0" baseline="0" noProof="0" dirty="0">
                        <a:ln>
                          <a:noFill/>
                        </a:ln>
                        <a:solidFill>
                          <a:prstClr val="black"/>
                        </a:solidFill>
                        <a:effectLst/>
                        <a:uLnTx/>
                        <a:uFillTx/>
                        <a:latin typeface="Trebuchet MS"/>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latin typeface="+mj-lt"/>
                        </a:rPr>
                        <a:t>Strawberry Holidays</a:t>
                      </a:r>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latin typeface="+mj-lt"/>
                        </a:rPr>
                        <a:t>Length of Stay </a:t>
                      </a:r>
                    </a:p>
                    <a:p>
                      <a:r>
                        <a:rPr lang="en-US" sz="1200" dirty="0">
                          <a:solidFill>
                            <a:schemeClr val="tx1"/>
                          </a:solidFill>
                          <a:latin typeface="+mj-lt"/>
                        </a:rPr>
                        <a:t>Geographical Spread</a:t>
                      </a:r>
                    </a:p>
                    <a:p>
                      <a:r>
                        <a:rPr lang="en-US" sz="1200" dirty="0">
                          <a:solidFill>
                            <a:schemeClr val="tx1"/>
                          </a:solidFill>
                          <a:latin typeface="+mj-lt"/>
                        </a:rPr>
                        <a:t>Increase arrivals</a:t>
                      </a:r>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INR 703 896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127897,9032</a:t>
                      </a:r>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01</a:t>
                      </a:r>
                      <a:r>
                        <a:rPr lang="en-US" sz="1200" baseline="30000" dirty="0">
                          <a:solidFill>
                            <a:schemeClr val="tx1"/>
                          </a:solidFill>
                          <a:latin typeface="+mj-lt"/>
                        </a:rPr>
                        <a:t>s</a:t>
                      </a:r>
                      <a:r>
                        <a:rPr lang="en-US" sz="1200" dirty="0">
                          <a:solidFill>
                            <a:schemeClr val="tx1"/>
                          </a:solidFill>
                          <a:latin typeface="+mj-lt"/>
                        </a:rPr>
                        <a:t> Mar– 31</a:t>
                      </a:r>
                      <a:r>
                        <a:rPr lang="en-US" sz="1200" baseline="30000" dirty="0">
                          <a:solidFill>
                            <a:schemeClr val="tx1"/>
                          </a:solidFill>
                          <a:latin typeface="+mj-lt"/>
                        </a:rPr>
                        <a:t>st</a:t>
                      </a:r>
                      <a:r>
                        <a:rPr lang="en-US" sz="1200" dirty="0">
                          <a:solidFill>
                            <a:schemeClr val="tx1"/>
                          </a:solidFill>
                          <a:latin typeface="+mj-lt"/>
                        </a:rPr>
                        <a:t> Mar 18</a:t>
                      </a:r>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a:solidFill>
                            <a:schemeClr val="tx1"/>
                          </a:solidFill>
                          <a:latin typeface="+mn-lt"/>
                          <a:ea typeface="+mn-ea"/>
                          <a:cs typeface="+mn-cs"/>
                        </a:rPr>
                        <a:t>Print : 0.8 Million circulation</a:t>
                      </a:r>
                    </a:p>
                    <a:p>
                      <a:r>
                        <a:rPr lang="en-US" sz="1200" kern="1200" dirty="0">
                          <a:solidFill>
                            <a:schemeClr val="tx1"/>
                          </a:solidFill>
                          <a:latin typeface="+mn-lt"/>
                          <a:ea typeface="+mn-ea"/>
                          <a:cs typeface="+mn-cs"/>
                        </a:rPr>
                        <a:t>Online : 41900 clicks</a:t>
                      </a:r>
                    </a:p>
                    <a:p>
                      <a:r>
                        <a:rPr lang="en-US" sz="1200" kern="1200" dirty="0">
                          <a:solidFill>
                            <a:schemeClr val="tx1"/>
                          </a:solidFill>
                          <a:latin typeface="+mn-lt"/>
                          <a:ea typeface="+mn-ea"/>
                          <a:cs typeface="+mn-cs"/>
                        </a:rPr>
                        <a:t>TV : 22700</a:t>
                      </a:r>
                    </a:p>
                    <a:p>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943175"/>
                  </a:ext>
                </a:extLst>
              </a:tr>
              <a:tr h="397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Trebuchet MS"/>
                          <a:ea typeface="+mn-ea"/>
                          <a:cs typeface="+mn-cs"/>
                        </a:rPr>
                        <a:t>India</a:t>
                      </a:r>
                      <a:endParaRPr kumimoji="0" lang="en-ZA" sz="1200" b="0" i="0" u="none" strike="noStrike" kern="1200" cap="none" spc="0" normalizeH="0" baseline="0" noProof="0" dirty="0">
                        <a:ln>
                          <a:noFill/>
                        </a:ln>
                        <a:solidFill>
                          <a:prstClr val="black"/>
                        </a:solidFill>
                        <a:effectLst/>
                        <a:uLnTx/>
                        <a:uFillTx/>
                        <a:latin typeface="Trebuchet MS"/>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latin typeface="+mj-lt"/>
                        </a:rPr>
                        <a:t>DDP Publications</a:t>
                      </a:r>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solidFill>
                          <a:latin typeface="+mj-lt"/>
                        </a:rPr>
                        <a:t>Awareness amongst Indian Trade on Trade activities and destination South Africa</a:t>
                      </a:r>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INR 1 115 000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202595,5</a:t>
                      </a:r>
                    </a:p>
                    <a:p>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June – March 18</a:t>
                      </a:r>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a:solidFill>
                            <a:schemeClr val="tx1"/>
                          </a:solidFill>
                          <a:latin typeface="+mn-lt"/>
                          <a:ea typeface="+mn-ea"/>
                          <a:cs typeface="+mn-cs"/>
                        </a:rPr>
                        <a:t>434400 Circulation</a:t>
                      </a:r>
                    </a:p>
                    <a:p>
                      <a:r>
                        <a:rPr lang="en-US" sz="1200" kern="1200" dirty="0">
                          <a:solidFill>
                            <a:schemeClr val="tx1"/>
                          </a:solidFill>
                          <a:latin typeface="+mn-lt"/>
                          <a:ea typeface="+mn-ea"/>
                          <a:cs typeface="+mn-cs"/>
                        </a:rPr>
                        <a:t>TV reach 6,00,000</a:t>
                      </a:r>
                    </a:p>
                    <a:p>
                      <a:r>
                        <a:rPr lang="en-US" sz="1200" kern="1200" dirty="0">
                          <a:solidFill>
                            <a:schemeClr val="tx1"/>
                          </a:solidFill>
                          <a:latin typeface="+mn-lt"/>
                          <a:ea typeface="+mn-ea"/>
                          <a:cs typeface="+mn-cs"/>
                        </a:rPr>
                        <a:t>EDMs reach 6,00,000 </a:t>
                      </a:r>
                      <a:endParaRPr lang="en-ZA" sz="1200" kern="1200" dirty="0">
                        <a:solidFill>
                          <a:schemeClr val="tx1"/>
                        </a:solidFill>
                        <a:latin typeface="+mn-lt"/>
                        <a:ea typeface="+mn-ea"/>
                        <a:cs typeface="+mn-cs"/>
                      </a:endParaRPr>
                    </a:p>
                    <a:p>
                      <a:endParaRPr lang="en-ZA" sz="120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5980309"/>
                  </a:ext>
                </a:extLst>
              </a:tr>
              <a:tr h="4160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Trebuchet MS"/>
                          <a:ea typeface="+mn-ea"/>
                          <a:cs typeface="+mn-cs"/>
                        </a:rPr>
                        <a:t>India</a:t>
                      </a:r>
                      <a:endParaRPr kumimoji="0" lang="en-ZA" sz="1200" b="0" i="0" u="none" strike="noStrike" kern="1200" cap="none" spc="0" normalizeH="0" baseline="0" noProof="0" dirty="0">
                        <a:ln>
                          <a:noFill/>
                        </a:ln>
                        <a:solidFill>
                          <a:prstClr val="black"/>
                        </a:solidFill>
                        <a:effectLst/>
                        <a:uLnTx/>
                        <a:uFillTx/>
                        <a:latin typeface="Trebuchet MS"/>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mj-lt"/>
                        </a:rPr>
                        <a:t>Saffron Synergies</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Awareness amongst Indian Trade on Trade activities and destination South Africa</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INR 720 000</a:t>
                      </a:r>
                    </a:p>
                    <a:p>
                      <a:r>
                        <a:rPr lang="en-ZA" sz="1200" dirty="0">
                          <a:latin typeface="+mj-lt"/>
                        </a:rPr>
                        <a:t>130824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June – March 18</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a:solidFill>
                            <a:schemeClr val="dk1"/>
                          </a:solidFill>
                          <a:latin typeface="+mn-lt"/>
                          <a:ea typeface="+mn-ea"/>
                          <a:cs typeface="+mn-cs"/>
                        </a:rPr>
                        <a:t>376812 Circulation</a:t>
                      </a:r>
                    </a:p>
                    <a:p>
                      <a:r>
                        <a:rPr lang="en-US" sz="1200" kern="1200" dirty="0">
                          <a:solidFill>
                            <a:schemeClr val="dk1"/>
                          </a:solidFill>
                          <a:latin typeface="+mn-lt"/>
                          <a:ea typeface="+mn-ea"/>
                          <a:cs typeface="+mn-cs"/>
                        </a:rPr>
                        <a:t>EDMs  reach 150000</a:t>
                      </a:r>
                      <a:endParaRPr lang="en-ZA" sz="1200" kern="1200" dirty="0">
                        <a:solidFill>
                          <a:schemeClr val="dk1"/>
                        </a:solidFill>
                        <a:latin typeface="+mn-lt"/>
                        <a:ea typeface="+mn-ea"/>
                        <a:cs typeface="+mn-cs"/>
                      </a:endParaRPr>
                    </a:p>
                    <a:p>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044646"/>
                  </a:ext>
                </a:extLst>
              </a:tr>
              <a:tr h="5409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Trebuchet MS"/>
                          <a:ea typeface="+mn-ea"/>
                          <a:cs typeface="+mn-cs"/>
                        </a:rPr>
                        <a:t>India</a:t>
                      </a:r>
                      <a:endParaRPr kumimoji="0" lang="en-ZA" sz="1200" b="0" i="0" u="none" strike="noStrike" kern="1200" cap="none" spc="0" normalizeH="0" baseline="0" noProof="0" dirty="0">
                        <a:ln>
                          <a:noFill/>
                        </a:ln>
                        <a:solidFill>
                          <a:prstClr val="black"/>
                        </a:solidFill>
                        <a:effectLst/>
                        <a:uLnTx/>
                        <a:uFillTx/>
                        <a:latin typeface="Trebuchet MS"/>
                        <a:ea typeface="+mn-ea"/>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mj-lt"/>
                        </a:rPr>
                        <a:t>Sampan Media</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Awareness amongst Indian Trade on Trade activities and destination South Africa</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INR 612 000</a:t>
                      </a:r>
                    </a:p>
                    <a:p>
                      <a:r>
                        <a:rPr lang="en-ZA" sz="1200" dirty="0">
                          <a:latin typeface="+mj-lt"/>
                        </a:rPr>
                        <a:t>111200,4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June – March 18</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360000 Circulation</a:t>
                      </a:r>
                    </a:p>
                    <a:p>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443043"/>
                  </a:ext>
                </a:extLst>
              </a:tr>
              <a:tr h="4316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Trebuchet MS"/>
                          <a:ea typeface="+mn-ea"/>
                          <a:cs typeface="+mn-cs"/>
                        </a:rPr>
                        <a:t>India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latin typeface="+mj-lt"/>
                        </a:rPr>
                        <a:t>Sphere Travel Media</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Awareness amongst Indian Trade on Trade activities and destination South Africa</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INR 800 250</a:t>
                      </a:r>
                    </a:p>
                    <a:p>
                      <a:r>
                        <a:rPr lang="en-ZA" sz="1200" dirty="0">
                          <a:latin typeface="+mj-lt"/>
                        </a:rPr>
                        <a:t>145405,425</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June – March 18</a:t>
                      </a: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2,29,500 Circulation</a:t>
                      </a:r>
                    </a:p>
                    <a:p>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700561"/>
                  </a:ext>
                </a:extLst>
              </a:tr>
              <a:tr h="4316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Trebuchet MS"/>
                          <a:ea typeface="+mn-ea"/>
                          <a:cs typeface="+mn-cs"/>
                        </a:rPr>
                        <a:t>Total India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ZA" sz="1200" dirty="0">
                          <a:latin typeface="+mj-lt"/>
                        </a:rPr>
                        <a:t>INR 19 275 481 </a:t>
                      </a:r>
                    </a:p>
                    <a:p>
                      <a:r>
                        <a:rPr lang="en-ZA" sz="1200" dirty="0">
                          <a:latin typeface="+mj-lt"/>
                        </a:rPr>
                        <a:t>(R3 502 354,90) </a:t>
                      </a:r>
                    </a:p>
                    <a:p>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ZA" sz="1200" dirty="0">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62543768"/>
                  </a:ext>
                </a:extLst>
              </a:tr>
            </a:tbl>
          </a:graphicData>
        </a:graphic>
      </p:graphicFrame>
      <p:sp>
        <p:nvSpPr>
          <p:cNvPr id="2" name="Title 1">
            <a:extLst>
              <a:ext uri="{FF2B5EF4-FFF2-40B4-BE49-F238E27FC236}">
                <a16:creationId xmlns:a16="http://schemas.microsoft.com/office/drawing/2014/main" id="{169E5A38-B580-4532-9E4C-9ED6251AEE99}"/>
              </a:ext>
            </a:extLst>
          </p:cNvPr>
          <p:cNvSpPr>
            <a:spLocks noGrp="1"/>
          </p:cNvSpPr>
          <p:nvPr>
            <p:ph type="title"/>
          </p:nvPr>
        </p:nvSpPr>
        <p:spPr/>
        <p:txBody>
          <a:bodyPr/>
          <a:lstStyle/>
          <a:p>
            <a:r>
              <a:rPr lang="en-ZA" dirty="0"/>
              <a:t>India- </a:t>
            </a:r>
            <a:r>
              <a:rPr lang="en-ZA" dirty="0">
                <a:solidFill>
                  <a:srgbClr val="000000"/>
                </a:solidFill>
                <a:cs typeface="Osaka"/>
              </a:rPr>
              <a:t>JMA Report 2017/18</a:t>
            </a:r>
            <a:endParaRPr lang="en-ZA" dirty="0"/>
          </a:p>
        </p:txBody>
      </p:sp>
    </p:spTree>
    <p:extLst>
      <p:ext uri="{BB962C8B-B14F-4D97-AF65-F5344CB8AC3E}">
        <p14:creationId xmlns:p14="http://schemas.microsoft.com/office/powerpoint/2010/main" val="63207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FBE6-553A-4486-A42C-60A86C8091BE}"/>
              </a:ext>
            </a:extLst>
          </p:cNvPr>
          <p:cNvSpPr>
            <a:spLocks noGrp="1"/>
          </p:cNvSpPr>
          <p:nvPr>
            <p:ph type="title"/>
          </p:nvPr>
        </p:nvSpPr>
        <p:spPr/>
        <p:txBody>
          <a:bodyPr/>
          <a:lstStyle/>
          <a:p>
            <a:r>
              <a:rPr lang="en-ZA" dirty="0"/>
              <a:t>Partnership with Provinces</a:t>
            </a:r>
          </a:p>
        </p:txBody>
      </p:sp>
      <p:sp>
        <p:nvSpPr>
          <p:cNvPr id="3" name="Content Placeholder 2">
            <a:extLst>
              <a:ext uri="{FF2B5EF4-FFF2-40B4-BE49-F238E27FC236}">
                <a16:creationId xmlns:a16="http://schemas.microsoft.com/office/drawing/2014/main" id="{2BF7E9E5-8C90-47AE-86C4-50F227DBA6FF}"/>
              </a:ext>
            </a:extLst>
          </p:cNvPr>
          <p:cNvSpPr>
            <a:spLocks noGrp="1"/>
          </p:cNvSpPr>
          <p:nvPr>
            <p:ph idx="1"/>
          </p:nvPr>
        </p:nvSpPr>
        <p:spPr/>
        <p:txBody>
          <a:bodyPr/>
          <a:lstStyle/>
          <a:p>
            <a:pPr>
              <a:spcBef>
                <a:spcPts val="600"/>
              </a:spcBef>
              <a:spcAft>
                <a:spcPts val="600"/>
              </a:spcAft>
            </a:pPr>
            <a:r>
              <a:rPr lang="en-ZA" sz="1600" dirty="0"/>
              <a:t>Africa’s Travel Indaba &amp; Meetings Africa are not conducted via JMAs:</a:t>
            </a:r>
          </a:p>
          <a:p>
            <a:pPr marL="895350" indent="-533400">
              <a:spcBef>
                <a:spcPts val="600"/>
              </a:spcBef>
              <a:spcAft>
                <a:spcPts val="600"/>
              </a:spcAft>
              <a:buFont typeface="Courier New" panose="02070309020205020404" pitchFamily="49" charset="0"/>
              <a:buChar char="o"/>
              <a:tabLst>
                <a:tab pos="266700" algn="l"/>
              </a:tabLst>
            </a:pPr>
            <a:r>
              <a:rPr lang="en-ZA" sz="1600" dirty="0"/>
              <a:t>	Every 3 to 5 years, SA Tourism embarks on a tender process to find suitable provincial-city partnerships for the hosting of Meeting Africa and Africa’s Travel Indaba.  All 9 Provincial Tourism Authorities are able to present proposals in a bid to be awarded “hosting city” status which also requires a suitable venue to host the event.</a:t>
            </a:r>
          </a:p>
          <a:p>
            <a:pPr marL="895350" indent="-533400">
              <a:spcBef>
                <a:spcPts val="600"/>
              </a:spcBef>
              <a:spcAft>
                <a:spcPts val="600"/>
              </a:spcAft>
              <a:buFont typeface="Courier New" panose="02070309020205020404" pitchFamily="49" charset="0"/>
              <a:buChar char="o"/>
              <a:tabLst>
                <a:tab pos="266700" algn="l"/>
              </a:tabLst>
            </a:pPr>
            <a:r>
              <a:rPr lang="en-US" sz="1600" dirty="0"/>
              <a:t>A bid requirement is that the bid should be supported by: (a)   the Provincial Tourism Authority; (b)   the municipality responsible for the host city in which the venue is situated; (c)   the Provincial Government responsible for the province in which the venue is situated; (d)   the Head of the South African Police in the province; (e)   the owners of the venue where the event will be hosted; and (f)    any other stakeholders and or parties deemed relevant in the successful hosting of the respective trade show(s).</a:t>
            </a:r>
          </a:p>
          <a:p>
            <a:pPr marL="895350" indent="-533400">
              <a:spcBef>
                <a:spcPts val="600"/>
              </a:spcBef>
              <a:spcAft>
                <a:spcPts val="600"/>
              </a:spcAft>
              <a:buFont typeface="Courier New" panose="02070309020205020404" pitchFamily="49" charset="0"/>
              <a:buChar char="o"/>
              <a:tabLst>
                <a:tab pos="266700" algn="l"/>
              </a:tabLst>
            </a:pPr>
            <a:r>
              <a:rPr lang="en-ZA" sz="1600" dirty="0"/>
              <a:t>The resulting partnership from the tender process is then governed by a legal contract between SA Tourism and the bid parties, </a:t>
            </a:r>
          </a:p>
          <a:p>
            <a:pPr>
              <a:spcBef>
                <a:spcPts val="600"/>
              </a:spcBef>
              <a:spcAft>
                <a:spcPts val="600"/>
              </a:spcAft>
            </a:pPr>
            <a:r>
              <a:rPr lang="en-ZA" sz="1600" dirty="0"/>
              <a:t>Other specific destination marketing related activities with the Provincial Tourism Authorities (PTAs) are conducted on the basis of Memoranda of Understanding (MOUs). So far MOUs have been concluded and signed of with Limpopo, KZN, Mpumalanga, North West and Free State. </a:t>
            </a:r>
          </a:p>
          <a:p>
            <a:pPr>
              <a:spcBef>
                <a:spcPts val="600"/>
              </a:spcBef>
              <a:spcAft>
                <a:spcPts val="600"/>
              </a:spcAft>
            </a:pPr>
            <a:endParaRPr lang="en-ZA" sz="1600" dirty="0"/>
          </a:p>
        </p:txBody>
      </p:sp>
    </p:spTree>
    <p:extLst>
      <p:ext uri="{BB962C8B-B14F-4D97-AF65-F5344CB8AC3E}">
        <p14:creationId xmlns:p14="http://schemas.microsoft.com/office/powerpoint/2010/main" val="1805882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9040-3985-4A31-A869-D68CE3B41ED4}"/>
              </a:ext>
            </a:extLst>
          </p:cNvPr>
          <p:cNvSpPr>
            <a:spLocks noGrp="1"/>
          </p:cNvSpPr>
          <p:nvPr>
            <p:ph type="title"/>
          </p:nvPr>
        </p:nvSpPr>
        <p:spPr/>
        <p:txBody>
          <a:bodyPr/>
          <a:lstStyle/>
          <a:p>
            <a:r>
              <a:rPr lang="en-ZA" dirty="0"/>
              <a:t>Auditor-General Assessment on JMAs </a:t>
            </a:r>
          </a:p>
        </p:txBody>
      </p:sp>
      <p:sp>
        <p:nvSpPr>
          <p:cNvPr id="3" name="Text Placeholder 2">
            <a:extLst>
              <a:ext uri="{FF2B5EF4-FFF2-40B4-BE49-F238E27FC236}">
                <a16:creationId xmlns:a16="http://schemas.microsoft.com/office/drawing/2014/main" id="{229E67E0-D40D-4D85-B7CD-65A15F8D5FA6}"/>
              </a:ext>
            </a:extLst>
          </p:cNvPr>
          <p:cNvSpPr>
            <a:spLocks noGrp="1"/>
          </p:cNvSpPr>
          <p:nvPr>
            <p:ph type="body" sz="quarter" idx="11"/>
          </p:nvPr>
        </p:nvSpPr>
        <p:spPr>
          <a:xfrm>
            <a:off x="508000" y="1350818"/>
            <a:ext cx="11176000" cy="565357"/>
          </a:xfrm>
        </p:spPr>
        <p:txBody>
          <a:bodyPr/>
          <a:lstStyle/>
          <a:p>
            <a:pPr>
              <a:spcBef>
                <a:spcPts val="600"/>
              </a:spcBef>
              <a:spcAft>
                <a:spcPts val="600"/>
              </a:spcAft>
            </a:pPr>
            <a:r>
              <a:rPr lang="en-ZA" b="1" i="0" dirty="0"/>
              <a:t>AUDITOR GENERAL JOINT MARKETING AGREEMENT ASSESSMENT – 2017/18</a:t>
            </a:r>
          </a:p>
          <a:p>
            <a:pPr>
              <a:spcBef>
                <a:spcPts val="600"/>
              </a:spcBef>
              <a:spcAft>
                <a:spcPts val="600"/>
              </a:spcAft>
            </a:pPr>
            <a:r>
              <a:rPr lang="en-ZA" i="0" dirty="0"/>
              <a:t>The quality of the annual financial statements regressed due to reported limitation on the Joint Marketing Agreements </a:t>
            </a:r>
          </a:p>
          <a:p>
            <a:pPr>
              <a:spcBef>
                <a:spcPts val="600"/>
              </a:spcBef>
              <a:spcAft>
                <a:spcPts val="600"/>
              </a:spcAft>
            </a:pPr>
            <a:endParaRPr lang="en-ZA" i="0" dirty="0"/>
          </a:p>
          <a:p>
            <a:pPr>
              <a:spcBef>
                <a:spcPts val="600"/>
              </a:spcBef>
              <a:spcAft>
                <a:spcPts val="600"/>
              </a:spcAft>
            </a:pPr>
            <a:r>
              <a:rPr lang="en-ZA" i="0" dirty="0"/>
              <a:t>The Auditor General further raised the following concerns regarding:</a:t>
            </a:r>
          </a:p>
          <a:p>
            <a:pPr marL="285750" lvl="0" indent="-285750">
              <a:spcBef>
                <a:spcPts val="600"/>
              </a:spcBef>
              <a:spcAft>
                <a:spcPts val="600"/>
              </a:spcAft>
              <a:buFont typeface="Arial" panose="020B0604020202020204" pitchFamily="34" charset="0"/>
              <a:buChar char="•"/>
            </a:pPr>
            <a:r>
              <a:rPr lang="en-ZA" i="0" dirty="0"/>
              <a:t>inconsistent Joint Marketing Agreement partner appointment process and</a:t>
            </a:r>
          </a:p>
          <a:p>
            <a:pPr marL="285750" indent="-285750">
              <a:spcBef>
                <a:spcPts val="600"/>
              </a:spcBef>
              <a:spcAft>
                <a:spcPts val="600"/>
              </a:spcAft>
              <a:buFont typeface="Arial" panose="020B0604020202020204" pitchFamily="34" charset="0"/>
              <a:buChar char="•"/>
            </a:pPr>
            <a:r>
              <a:rPr lang="en-ZA" i="0" dirty="0"/>
              <a:t>verifiability of the return on investment on Joint Marketing Agreement</a:t>
            </a:r>
          </a:p>
        </p:txBody>
      </p:sp>
      <p:sp>
        <p:nvSpPr>
          <p:cNvPr id="4" name="Text Placeholder 3">
            <a:extLst>
              <a:ext uri="{FF2B5EF4-FFF2-40B4-BE49-F238E27FC236}">
                <a16:creationId xmlns:a16="http://schemas.microsoft.com/office/drawing/2014/main" id="{98124F89-E0FF-4693-867F-C63A1D016F76}"/>
              </a:ext>
            </a:extLst>
          </p:cNvPr>
          <p:cNvSpPr>
            <a:spLocks noGrp="1"/>
          </p:cNvSpPr>
          <p:nvPr>
            <p:ph type="body" sz="quarter" idx="12"/>
          </p:nvPr>
        </p:nvSpPr>
        <p:spPr/>
        <p:txBody>
          <a:bodyPr/>
          <a:lstStyle/>
          <a:p>
            <a:endParaRPr lang="en-ZA" dirty="0"/>
          </a:p>
        </p:txBody>
      </p:sp>
      <p:sp>
        <p:nvSpPr>
          <p:cNvPr id="5" name="Rectangle 4">
            <a:extLst>
              <a:ext uri="{FF2B5EF4-FFF2-40B4-BE49-F238E27FC236}">
                <a16:creationId xmlns:a16="http://schemas.microsoft.com/office/drawing/2014/main" id="{2165EA80-5284-4591-B756-C564A07E9EBE}"/>
              </a:ext>
            </a:extLst>
          </p:cNvPr>
          <p:cNvSpPr/>
          <p:nvPr/>
        </p:nvSpPr>
        <p:spPr bwMode="auto">
          <a:xfrm>
            <a:off x="473496" y="4589252"/>
            <a:ext cx="11258430" cy="55209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b="1" i="0" u="none" strike="noStrike" cap="none" normalizeH="0" baseline="0" dirty="0">
                <a:ln>
                  <a:noFill/>
                </a:ln>
                <a:solidFill>
                  <a:schemeClr val="bg1"/>
                </a:solidFill>
                <a:effectLst/>
                <a:ea typeface="ヒラギノ角ゴ Pro W3" pitchFamily="-112" charset="-128"/>
                <a:cs typeface="ヒラギノ角ゴ Pro W3" pitchFamily="-112" charset="-128"/>
              </a:rPr>
              <a:t>Consequently,</a:t>
            </a:r>
            <a:r>
              <a:rPr lang="en-ZA" b="1" dirty="0">
                <a:solidFill>
                  <a:schemeClr val="bg1"/>
                </a:solidFill>
                <a:ea typeface="ヒラギノ角ゴ Pro W3" pitchFamily="-112" charset="-128"/>
                <a:cs typeface="ヒラギノ角ゴ Pro W3" pitchFamily="-112" charset="-128"/>
              </a:rPr>
              <a:t> SA Tourism has taken steps to mitigate further exposure </a:t>
            </a:r>
            <a:endParaRPr kumimoji="0" lang="en-ZA" b="1" i="0" u="none" strike="noStrike" cap="none" normalizeH="0" baseline="0" dirty="0">
              <a:ln>
                <a:noFill/>
              </a:ln>
              <a:solidFill>
                <a:schemeClr val="bg1"/>
              </a:solidFill>
              <a:effectLst/>
              <a:ea typeface="ヒラギノ角ゴ Pro W3" pitchFamily="-112" charset="-128"/>
              <a:cs typeface="ヒラギノ角ゴ Pro W3" pitchFamily="-112" charset="-128"/>
            </a:endParaRPr>
          </a:p>
        </p:txBody>
      </p:sp>
      <p:sp>
        <p:nvSpPr>
          <p:cNvPr id="6" name="Arrow: Down 5">
            <a:extLst>
              <a:ext uri="{FF2B5EF4-FFF2-40B4-BE49-F238E27FC236}">
                <a16:creationId xmlns:a16="http://schemas.microsoft.com/office/drawing/2014/main" id="{DA088F7E-DB31-411F-98C6-FA5FA4CDEF85}"/>
              </a:ext>
            </a:extLst>
          </p:cNvPr>
          <p:cNvSpPr/>
          <p:nvPr/>
        </p:nvSpPr>
        <p:spPr bwMode="auto">
          <a:xfrm>
            <a:off x="5814195" y="4088919"/>
            <a:ext cx="569344" cy="267419"/>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endParaRPr>
          </a:p>
        </p:txBody>
      </p:sp>
    </p:spTree>
    <p:extLst>
      <p:ext uri="{BB962C8B-B14F-4D97-AF65-F5344CB8AC3E}">
        <p14:creationId xmlns:p14="http://schemas.microsoft.com/office/powerpoint/2010/main" val="3100098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D1D0-9498-4B8A-AAA7-BF08F0F7064B}"/>
              </a:ext>
            </a:extLst>
          </p:cNvPr>
          <p:cNvSpPr>
            <a:spLocks noGrp="1"/>
          </p:cNvSpPr>
          <p:nvPr>
            <p:ph type="title"/>
          </p:nvPr>
        </p:nvSpPr>
        <p:spPr/>
        <p:txBody>
          <a:bodyPr/>
          <a:lstStyle/>
          <a:p>
            <a:r>
              <a:rPr lang="en-ZA" dirty="0"/>
              <a:t>Way forward on JMAs</a:t>
            </a:r>
          </a:p>
        </p:txBody>
      </p:sp>
      <p:sp>
        <p:nvSpPr>
          <p:cNvPr id="4" name="Text Placeholder 3">
            <a:extLst>
              <a:ext uri="{FF2B5EF4-FFF2-40B4-BE49-F238E27FC236}">
                <a16:creationId xmlns:a16="http://schemas.microsoft.com/office/drawing/2014/main" id="{A4C8F45F-5FF8-4C4B-80F1-4A04A28BE04D}"/>
              </a:ext>
            </a:extLst>
          </p:cNvPr>
          <p:cNvSpPr>
            <a:spLocks noGrp="1"/>
          </p:cNvSpPr>
          <p:nvPr>
            <p:ph type="body" sz="quarter" idx="12"/>
          </p:nvPr>
        </p:nvSpPr>
        <p:spPr/>
        <p:txBody>
          <a:bodyPr/>
          <a:lstStyle/>
          <a:p>
            <a:endParaRPr lang="en-ZA" dirty="0"/>
          </a:p>
        </p:txBody>
      </p:sp>
      <p:graphicFrame>
        <p:nvGraphicFramePr>
          <p:cNvPr id="8" name="Diagram 7">
            <a:extLst>
              <a:ext uri="{FF2B5EF4-FFF2-40B4-BE49-F238E27FC236}">
                <a16:creationId xmlns:a16="http://schemas.microsoft.com/office/drawing/2014/main" id="{CD22035E-8155-4219-961A-3A2D8C865185}"/>
              </a:ext>
            </a:extLst>
          </p:cNvPr>
          <p:cNvGraphicFramePr/>
          <p:nvPr>
            <p:extLst>
              <p:ext uri="{D42A27DB-BD31-4B8C-83A1-F6EECF244321}">
                <p14:modId xmlns:p14="http://schemas.microsoft.com/office/powerpoint/2010/main" val="3060927408"/>
              </p:ext>
            </p:extLst>
          </p:nvPr>
        </p:nvGraphicFramePr>
        <p:xfrm>
          <a:off x="508000" y="1026544"/>
          <a:ext cx="11176000" cy="715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9EC47FA9-B5ED-419B-BC30-93FCBFCB0FA1}"/>
              </a:ext>
            </a:extLst>
          </p:cNvPr>
          <p:cNvGraphicFramePr>
            <a:graphicFrameLocks noGrp="1"/>
          </p:cNvGraphicFramePr>
          <p:nvPr>
            <p:extLst>
              <p:ext uri="{D42A27DB-BD31-4B8C-83A1-F6EECF244321}">
                <p14:modId xmlns:p14="http://schemas.microsoft.com/office/powerpoint/2010/main" val="2600069497"/>
              </p:ext>
            </p:extLst>
          </p:nvPr>
        </p:nvGraphicFramePr>
        <p:xfrm>
          <a:off x="508000" y="1814421"/>
          <a:ext cx="10947879" cy="3566160"/>
        </p:xfrm>
        <a:graphic>
          <a:graphicData uri="http://schemas.openxmlformats.org/drawingml/2006/table">
            <a:tbl>
              <a:tblPr firstRow="1" bandRow="1">
                <a:tableStyleId>{5C22544A-7EE6-4342-B048-85BDC9FD1C3A}</a:tableStyleId>
              </a:tblPr>
              <a:tblGrid>
                <a:gridCol w="3486030">
                  <a:extLst>
                    <a:ext uri="{9D8B030D-6E8A-4147-A177-3AD203B41FA5}">
                      <a16:colId xmlns:a16="http://schemas.microsoft.com/office/drawing/2014/main" val="3799874880"/>
                    </a:ext>
                  </a:extLst>
                </a:gridCol>
                <a:gridCol w="3433313">
                  <a:extLst>
                    <a:ext uri="{9D8B030D-6E8A-4147-A177-3AD203B41FA5}">
                      <a16:colId xmlns:a16="http://schemas.microsoft.com/office/drawing/2014/main" val="854002151"/>
                    </a:ext>
                  </a:extLst>
                </a:gridCol>
                <a:gridCol w="4028536">
                  <a:extLst>
                    <a:ext uri="{9D8B030D-6E8A-4147-A177-3AD203B41FA5}">
                      <a16:colId xmlns:a16="http://schemas.microsoft.com/office/drawing/2014/main" val="2735916672"/>
                    </a:ext>
                  </a:extLst>
                </a:gridCol>
              </a:tblGrid>
              <a:tr h="370840">
                <a:tc>
                  <a:txBody>
                    <a:bodyPr/>
                    <a:lstStyle/>
                    <a:p>
                      <a:pPr marL="180975" indent="-180975">
                        <a:spcBef>
                          <a:spcPts val="600"/>
                        </a:spcBef>
                        <a:spcAft>
                          <a:spcPts val="600"/>
                        </a:spcAft>
                        <a:buFont typeface="Wingdings" panose="05000000000000000000" pitchFamily="2" charset="2"/>
                        <a:buChar char="§"/>
                      </a:pPr>
                      <a:r>
                        <a:rPr lang="en-ZA" b="0" dirty="0">
                          <a:solidFill>
                            <a:schemeClr val="tx1"/>
                          </a:solidFill>
                        </a:rPr>
                        <a:t>Moratorium on all new JMAs to mitigate further exposure – with business risk</a:t>
                      </a:r>
                    </a:p>
                  </a:txBody>
                  <a:tcPr marL="252000" marR="252000">
                    <a:noFill/>
                  </a:tcPr>
                </a:tc>
                <a:tc>
                  <a:txBody>
                    <a:bodyPr/>
                    <a:lstStyle/>
                    <a:p>
                      <a:pPr marL="180975" indent="-180975">
                        <a:spcBef>
                          <a:spcPts val="600"/>
                        </a:spcBef>
                        <a:spcAft>
                          <a:spcPts val="600"/>
                        </a:spcAft>
                        <a:buFont typeface="Wingdings" panose="05000000000000000000" pitchFamily="2" charset="2"/>
                        <a:buChar char="§"/>
                      </a:pPr>
                      <a:r>
                        <a:rPr lang="en-ZA" b="0" dirty="0">
                          <a:solidFill>
                            <a:schemeClr val="tx1"/>
                          </a:solidFill>
                        </a:rPr>
                        <a:t>Uplift current Moratorium and put interim measures in place</a:t>
                      </a:r>
                    </a:p>
                    <a:p>
                      <a:pPr marL="742950" lvl="1" indent="-285750">
                        <a:spcBef>
                          <a:spcPts val="600"/>
                        </a:spcBef>
                        <a:spcAft>
                          <a:spcPts val="600"/>
                        </a:spcAft>
                        <a:buFont typeface="Courier New" panose="02070309020205020404" pitchFamily="49" charset="0"/>
                        <a:buChar char="o"/>
                      </a:pPr>
                      <a:r>
                        <a:rPr lang="en-ZA" b="0" dirty="0">
                          <a:solidFill>
                            <a:schemeClr val="tx1"/>
                          </a:solidFill>
                        </a:rPr>
                        <a:t>Follow a RFP process for the selection and appointment of travel partners</a:t>
                      </a:r>
                    </a:p>
                    <a:p>
                      <a:pPr marL="742950" lvl="1" indent="-285750">
                        <a:spcBef>
                          <a:spcPts val="600"/>
                        </a:spcBef>
                        <a:spcAft>
                          <a:spcPts val="600"/>
                        </a:spcAft>
                        <a:buFont typeface="Courier New" panose="02070309020205020404" pitchFamily="49" charset="0"/>
                        <a:buChar char="o"/>
                      </a:pPr>
                      <a:r>
                        <a:rPr lang="en-ZA" b="0" dirty="0">
                          <a:solidFill>
                            <a:schemeClr val="tx1"/>
                          </a:solidFill>
                        </a:rPr>
                        <a:t>Identify specific measurements that can be verified</a:t>
                      </a:r>
                    </a:p>
                    <a:p>
                      <a:pPr marL="742950" lvl="1" indent="-285750">
                        <a:spcBef>
                          <a:spcPts val="600"/>
                        </a:spcBef>
                        <a:spcAft>
                          <a:spcPts val="600"/>
                        </a:spcAft>
                        <a:buFont typeface="Courier New" panose="02070309020205020404" pitchFamily="49" charset="0"/>
                        <a:buChar char="o"/>
                      </a:pPr>
                      <a:endParaRPr lang="en-ZA" b="0" dirty="0">
                        <a:solidFill>
                          <a:schemeClr val="tx1"/>
                        </a:solidFill>
                      </a:endParaRPr>
                    </a:p>
                  </a:txBody>
                  <a:tcPr marL="252000" marR="252000">
                    <a:noFill/>
                  </a:tcPr>
                </a:tc>
                <a:tc>
                  <a:txBody>
                    <a:bodyPr/>
                    <a:lstStyle/>
                    <a:p>
                      <a:pPr marL="285750" indent="-285750">
                        <a:spcBef>
                          <a:spcPts val="600"/>
                        </a:spcBef>
                        <a:spcAft>
                          <a:spcPts val="600"/>
                        </a:spcAft>
                        <a:buFont typeface="Wingdings" panose="05000000000000000000" pitchFamily="2" charset="2"/>
                        <a:buChar char="§"/>
                      </a:pPr>
                      <a:r>
                        <a:rPr lang="en-ZA" b="0" dirty="0">
                          <a:solidFill>
                            <a:schemeClr val="tx1"/>
                          </a:solidFill>
                        </a:rPr>
                        <a:t>Design a longer term solution for implementation in the new financial year</a:t>
                      </a:r>
                    </a:p>
                  </a:txBody>
                  <a:tcPr marL="252000" marR="252000">
                    <a:noFill/>
                  </a:tcPr>
                </a:tc>
                <a:extLst>
                  <a:ext uri="{0D108BD9-81ED-4DB2-BD59-A6C34878D82A}">
                    <a16:rowId xmlns:a16="http://schemas.microsoft.com/office/drawing/2014/main" val="499028644"/>
                  </a:ext>
                </a:extLst>
              </a:tr>
            </a:tbl>
          </a:graphicData>
        </a:graphic>
      </p:graphicFrame>
    </p:spTree>
    <p:extLst>
      <p:ext uri="{BB962C8B-B14F-4D97-AF65-F5344CB8AC3E}">
        <p14:creationId xmlns:p14="http://schemas.microsoft.com/office/powerpoint/2010/main" val="2064744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6169FA-C115-4DE8-97C2-7003DEFF46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457" b="7320"/>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24F0AAC0-8B6E-4861-A547-1F05BF2685C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967" name="think-cell Slide" r:id="rId7" imgW="421" imgH="423" progId="TCLayout.ActiveDocument.1">
                  <p:embed/>
                </p:oleObj>
              </mc:Choice>
              <mc:Fallback>
                <p:oleObj name="think-cell Slide" r:id="rId7" imgW="421" imgH="423" progId="TCLayout.ActiveDocument.1">
                  <p:embed/>
                  <p:pic>
                    <p:nvPicPr>
                      <p:cNvPr id="9" name="Object 8" hidden="1">
                        <a:extLst>
                          <a:ext uri="{FF2B5EF4-FFF2-40B4-BE49-F238E27FC236}">
                            <a16:creationId xmlns:a16="http://schemas.microsoft.com/office/drawing/2014/main" id="{24F0AAC0-8B6E-4861-A547-1F05BF2685C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96C6CEE-5335-421D-BE86-7B2D05B6A72D}"/>
              </a:ext>
            </a:extLst>
          </p:cNvPr>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eaLnBrk="0" fontAlgn="base" hangingPunct="0">
              <a:spcBef>
                <a:spcPct val="0"/>
              </a:spcBef>
              <a:spcAft>
                <a:spcPct val="0"/>
              </a:spcAft>
            </a:pPr>
            <a:endParaRPr kumimoji="0" lang="en-ZA" sz="2800" b="1" u="none" strike="noStrike" cap="none" normalizeH="0" dirty="0">
              <a:ln>
                <a:noFill/>
              </a:ln>
              <a:solidFill>
                <a:schemeClr val="tx1"/>
              </a:solidFill>
              <a:effectLst/>
              <a:latin typeface="Trebuchet MS" panose="020B0603020202020204" pitchFamily="34" charset="0"/>
              <a:ea typeface="MS PGothic" panose="020B0600070205080204" pitchFamily="34" charset="-128"/>
              <a:cs typeface="ヒラギノ角ゴ Pro W3" pitchFamily="-112" charset="-128"/>
              <a:sym typeface="Trebuchet MS" panose="020B0603020202020204" pitchFamily="34" charset="0"/>
            </a:endParaRPr>
          </a:p>
        </p:txBody>
      </p:sp>
      <p:sp>
        <p:nvSpPr>
          <p:cNvPr id="10" name="Rectangle 9">
            <a:extLst>
              <a:ext uri="{FF2B5EF4-FFF2-40B4-BE49-F238E27FC236}">
                <a16:creationId xmlns:a16="http://schemas.microsoft.com/office/drawing/2014/main" id="{05FFD35C-F92E-4C6F-A190-86956EDCE56A}"/>
              </a:ext>
            </a:extLst>
          </p:cNvPr>
          <p:cNvSpPr/>
          <p:nvPr/>
        </p:nvSpPr>
        <p:spPr bwMode="auto">
          <a:xfrm>
            <a:off x="0" y="0"/>
            <a:ext cx="5118554" cy="776488"/>
          </a:xfrm>
          <a:prstGeom prst="rect">
            <a:avLst/>
          </a:prstGeom>
          <a:solidFill>
            <a:srgbClr val="000000">
              <a:alpha val="90000"/>
            </a:srgbClr>
          </a:solidFill>
          <a:ln w="9525"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sz="2400" dirty="0">
                <a:solidFill>
                  <a:schemeClr val="bg1"/>
                </a:solidFill>
                <a:ea typeface="ヒラギノ角ゴ Pro W3" pitchFamily="-112" charset="-128"/>
                <a:cs typeface="ヒラギノ角ゴ Pro W3" pitchFamily="-112" charset="-128"/>
              </a:rPr>
              <a:t>Thank you.</a:t>
            </a:r>
            <a:endParaRPr kumimoji="0" lang="en-ZA" sz="2400" b="0" i="0" u="none" strike="noStrike" cap="none" normalizeH="0" baseline="0" dirty="0">
              <a:ln>
                <a:noFill/>
              </a:ln>
              <a:solidFill>
                <a:schemeClr val="bg1"/>
              </a:solidFill>
              <a:effectLst/>
              <a:ea typeface="ヒラギノ角ゴ Pro W3" pitchFamily="-112" charset="-128"/>
              <a:cs typeface="ヒラギノ角ゴ Pro W3" pitchFamily="-112" charset="-128"/>
            </a:endParaRPr>
          </a:p>
        </p:txBody>
      </p:sp>
      <p:pic>
        <p:nvPicPr>
          <p:cNvPr id="13" name="Picture 7">
            <a:extLst>
              <a:ext uri="{FF2B5EF4-FFF2-40B4-BE49-F238E27FC236}">
                <a16:creationId xmlns:a16="http://schemas.microsoft.com/office/drawing/2014/main" id="{100D3293-15A1-4A0B-B496-1A4675B69E4E}"/>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137432" y="277091"/>
            <a:ext cx="1681831" cy="95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760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1F75-B794-46F4-8832-CF30BAF2FECD}"/>
              </a:ext>
            </a:extLst>
          </p:cNvPr>
          <p:cNvSpPr>
            <a:spLocks noGrp="1"/>
          </p:cNvSpPr>
          <p:nvPr>
            <p:ph type="title"/>
          </p:nvPr>
        </p:nvSpPr>
        <p:spPr/>
        <p:txBody>
          <a:bodyPr/>
          <a:lstStyle/>
          <a:p>
            <a:r>
              <a:rPr lang="en-ZA" dirty="0"/>
              <a:t>What are Joint Marketing Agreements (JMAs)?</a:t>
            </a:r>
          </a:p>
        </p:txBody>
      </p:sp>
      <p:sp>
        <p:nvSpPr>
          <p:cNvPr id="3" name="Content Placeholder 2">
            <a:extLst>
              <a:ext uri="{FF2B5EF4-FFF2-40B4-BE49-F238E27FC236}">
                <a16:creationId xmlns:a16="http://schemas.microsoft.com/office/drawing/2014/main" id="{8185FD46-2707-4F02-8084-54B55BF53DFB}"/>
              </a:ext>
            </a:extLst>
          </p:cNvPr>
          <p:cNvSpPr>
            <a:spLocks noGrp="1"/>
          </p:cNvSpPr>
          <p:nvPr>
            <p:ph idx="1"/>
          </p:nvPr>
        </p:nvSpPr>
        <p:spPr/>
        <p:txBody>
          <a:bodyPr/>
          <a:lstStyle/>
          <a:p>
            <a:pPr>
              <a:spcBef>
                <a:spcPts val="1200"/>
              </a:spcBef>
              <a:spcAft>
                <a:spcPts val="1200"/>
              </a:spcAft>
            </a:pPr>
            <a:r>
              <a:rPr lang="en-US" dirty="0"/>
              <a:t>A joint marketing agreement is a legal contract used to govern instances where two or more companies collaborate on marketing and promotional efforts. This allows them to get a larger return on their investment of time and money. Joint marketing agreements are often used to promote a product, event, or specific content.</a:t>
            </a:r>
          </a:p>
          <a:p>
            <a:pPr>
              <a:spcBef>
                <a:spcPts val="1200"/>
              </a:spcBef>
              <a:spcAft>
                <a:spcPts val="1200"/>
              </a:spcAft>
            </a:pPr>
            <a:r>
              <a:rPr lang="en-US" dirty="0"/>
              <a:t>JMAs are widely used by top international Destination Marketing </a:t>
            </a:r>
            <a:r>
              <a:rPr lang="en-US" dirty="0" err="1"/>
              <a:t>Organisations</a:t>
            </a:r>
            <a:r>
              <a:rPr lang="en-US" dirty="0"/>
              <a:t> to collaborate with various domestic and international travel partners including travel agents, digital media platforms, airlines, airliners, etc. for the acquisition of more travelers to their respective destination. </a:t>
            </a:r>
            <a:endParaRPr lang="en-ZA" dirty="0"/>
          </a:p>
          <a:p>
            <a:pPr>
              <a:spcBef>
                <a:spcPts val="1200"/>
              </a:spcBef>
              <a:spcAft>
                <a:spcPts val="1200"/>
              </a:spcAft>
            </a:pPr>
            <a:r>
              <a:rPr lang="en-ZA" dirty="0"/>
              <a:t>South African Tourism follows the same international practice to support and leverage in-country trade partners who sell South Africa as a destination. JMAs complement other marketing assets such as media buy (for halo effect) and in-country specific PR and </a:t>
            </a:r>
            <a:r>
              <a:rPr lang="en-ZA" dirty="0" err="1"/>
              <a:t>Comms</a:t>
            </a:r>
            <a:r>
              <a:rPr lang="en-ZA" dirty="0"/>
              <a:t> initiatives.</a:t>
            </a:r>
          </a:p>
          <a:p>
            <a:pPr>
              <a:spcBef>
                <a:spcPts val="1200"/>
              </a:spcBef>
              <a:spcAft>
                <a:spcPts val="1200"/>
              </a:spcAft>
            </a:pPr>
            <a:r>
              <a:rPr lang="en-ZA" dirty="0"/>
              <a:t>South African Tourism commonly participates in JMAs where all parties involved make a contribution – whether financial and/or in kind – largely in the international markets. These agreements help motivate the trade to participate in South African Tourism’s initiatives to support the 5-in-5 strategy.</a:t>
            </a:r>
          </a:p>
        </p:txBody>
      </p:sp>
    </p:spTree>
    <p:extLst>
      <p:ext uri="{BB962C8B-B14F-4D97-AF65-F5344CB8AC3E}">
        <p14:creationId xmlns:p14="http://schemas.microsoft.com/office/powerpoint/2010/main" val="563845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C45528B3-748D-49B2-A121-5F34BA4CB23C}"/>
              </a:ext>
            </a:extLst>
          </p:cNvPr>
          <p:cNvSpPr txBox="1">
            <a:spLocks/>
          </p:cNvSpPr>
          <p:nvPr/>
        </p:nvSpPr>
        <p:spPr>
          <a:xfrm>
            <a:off x="2684479" y="4261716"/>
            <a:ext cx="2012846" cy="90521"/>
          </a:xfrm>
          <a:prstGeom prst="rect">
            <a:avLst/>
          </a:prstGeom>
        </p:spPr>
        <p:txBody>
          <a:bodyPr lIns="34033" tIns="0" rIns="34033" bIns="0" anchor="ctr">
            <a:spAutoFit/>
          </a:bodyPr>
          <a:lstStyle>
            <a:defPPr>
              <a:defRPr lang="en-US"/>
            </a:defPPr>
            <a:lvl1pPr eaLnBrk="0" hangingPunct="0">
              <a:lnSpc>
                <a:spcPct val="120000"/>
              </a:lnSpc>
              <a:defRPr sz="1800" b="1">
                <a:solidFill>
                  <a:schemeClr val="bg1"/>
                </a:solidFill>
                <a:latin typeface="Calibri Light" panose="020F0302020204030204" pitchFamily="34" charset="0"/>
                <a:ea typeface="+mj-ea"/>
              </a:defRPr>
            </a:lvl1pPr>
            <a:lvl2pPr eaLnBrk="0" hangingPunct="0">
              <a:lnSpc>
                <a:spcPct val="120000"/>
              </a:lnSpc>
              <a:defRPr sz="2400" b="1"/>
            </a:lvl2pPr>
            <a:lvl3pPr eaLnBrk="0" hangingPunct="0">
              <a:lnSpc>
                <a:spcPct val="120000"/>
              </a:lnSpc>
              <a:defRPr sz="2400" b="1"/>
            </a:lvl3pPr>
            <a:lvl4pPr eaLnBrk="0" hangingPunct="0">
              <a:lnSpc>
                <a:spcPct val="120000"/>
              </a:lnSpc>
              <a:defRPr sz="2400" b="1"/>
            </a:lvl4pPr>
            <a:lvl5pPr eaLnBrk="0" hangingPunct="0">
              <a:lnSpc>
                <a:spcPct val="120000"/>
              </a:lnSpc>
              <a:defRPr sz="2400" b="1"/>
            </a:lvl5pPr>
            <a:lvl6pPr marL="457200" fontAlgn="base">
              <a:lnSpc>
                <a:spcPct val="120000"/>
              </a:lnSpc>
              <a:spcBef>
                <a:spcPct val="0"/>
              </a:spcBef>
              <a:spcAft>
                <a:spcPct val="0"/>
              </a:spcAft>
              <a:defRPr sz="2400" b="1"/>
            </a:lvl6pPr>
            <a:lvl7pPr marL="914400" fontAlgn="base">
              <a:lnSpc>
                <a:spcPct val="120000"/>
              </a:lnSpc>
              <a:spcBef>
                <a:spcPct val="0"/>
              </a:spcBef>
              <a:spcAft>
                <a:spcPct val="0"/>
              </a:spcAft>
              <a:defRPr sz="2400" b="1"/>
            </a:lvl7pPr>
            <a:lvl8pPr marL="1371600" fontAlgn="base">
              <a:lnSpc>
                <a:spcPct val="120000"/>
              </a:lnSpc>
              <a:spcBef>
                <a:spcPct val="0"/>
              </a:spcBef>
              <a:spcAft>
                <a:spcPct val="0"/>
              </a:spcAft>
              <a:defRPr sz="2400" b="1"/>
            </a:lvl8pPr>
            <a:lvl9pPr marL="1828800" fontAlgn="base">
              <a:lnSpc>
                <a:spcPct val="120000"/>
              </a:lnSpc>
              <a:spcBef>
                <a:spcPct val="0"/>
              </a:spcBef>
              <a:spcAft>
                <a:spcPct val="0"/>
              </a:spcAft>
              <a:defRPr sz="2400" b="1"/>
            </a:lvl9pPr>
          </a:lstStyle>
          <a:p>
            <a:pPr marL="1576" indent="-3150" algn="ctr" defTabSz="113441">
              <a:lnSpc>
                <a:spcPct val="100000"/>
              </a:lnSpc>
              <a:defRPr/>
            </a:pPr>
            <a:r>
              <a:rPr lang="en-ZA" sz="1000" dirty="0">
                <a:solidFill>
                  <a:srgbClr val="002967"/>
                </a:solidFill>
                <a:latin typeface="+mn-lt"/>
                <a:ea typeface="Segoe UI" panose="020B0502040204020203" pitchFamily="34" charset="0"/>
                <a:cs typeface="Segoe UI" panose="020B0502040204020203" pitchFamily="34" charset="0"/>
              </a:rPr>
              <a:t>DEVELOPING EFFECTIVE PARTNERSHIPS </a:t>
            </a:r>
          </a:p>
        </p:txBody>
      </p:sp>
      <p:sp>
        <p:nvSpPr>
          <p:cNvPr id="57" name="Title 1">
            <a:extLst>
              <a:ext uri="{FF2B5EF4-FFF2-40B4-BE49-F238E27FC236}">
                <a16:creationId xmlns:a16="http://schemas.microsoft.com/office/drawing/2014/main" id="{65740782-2061-4E17-9B03-A95A2A689621}"/>
              </a:ext>
            </a:extLst>
          </p:cNvPr>
          <p:cNvSpPr txBox="1">
            <a:spLocks/>
          </p:cNvSpPr>
          <p:nvPr/>
        </p:nvSpPr>
        <p:spPr>
          <a:xfrm>
            <a:off x="550631" y="2030130"/>
            <a:ext cx="1915853" cy="90521"/>
          </a:xfrm>
          <a:prstGeom prst="rect">
            <a:avLst/>
          </a:prstGeom>
        </p:spPr>
        <p:txBody>
          <a:bodyPr lIns="34033" tIns="0" rIns="34033" bIns="0" anchor="ctr">
            <a:spAutoFit/>
          </a:bodyPr>
          <a:lstStyle>
            <a:defPPr>
              <a:defRPr lang="en-US"/>
            </a:defPPr>
            <a:lvl1pPr eaLnBrk="0" hangingPunct="0">
              <a:lnSpc>
                <a:spcPct val="120000"/>
              </a:lnSpc>
              <a:defRPr sz="1800" b="1">
                <a:solidFill>
                  <a:schemeClr val="bg1"/>
                </a:solidFill>
                <a:latin typeface="Calibri Light" panose="020F0302020204030204" pitchFamily="34" charset="0"/>
                <a:ea typeface="+mj-ea"/>
              </a:defRPr>
            </a:lvl1pPr>
            <a:lvl2pPr eaLnBrk="0" hangingPunct="0">
              <a:lnSpc>
                <a:spcPct val="120000"/>
              </a:lnSpc>
              <a:defRPr sz="2400" b="1"/>
            </a:lvl2pPr>
            <a:lvl3pPr eaLnBrk="0" hangingPunct="0">
              <a:lnSpc>
                <a:spcPct val="120000"/>
              </a:lnSpc>
              <a:defRPr sz="2400" b="1"/>
            </a:lvl3pPr>
            <a:lvl4pPr eaLnBrk="0" hangingPunct="0">
              <a:lnSpc>
                <a:spcPct val="120000"/>
              </a:lnSpc>
              <a:defRPr sz="2400" b="1"/>
            </a:lvl4pPr>
            <a:lvl5pPr eaLnBrk="0" hangingPunct="0">
              <a:lnSpc>
                <a:spcPct val="120000"/>
              </a:lnSpc>
              <a:defRPr sz="2400" b="1"/>
            </a:lvl5pPr>
            <a:lvl6pPr marL="457200" fontAlgn="base">
              <a:lnSpc>
                <a:spcPct val="120000"/>
              </a:lnSpc>
              <a:spcBef>
                <a:spcPct val="0"/>
              </a:spcBef>
              <a:spcAft>
                <a:spcPct val="0"/>
              </a:spcAft>
              <a:defRPr sz="2400" b="1"/>
            </a:lvl6pPr>
            <a:lvl7pPr marL="914400" fontAlgn="base">
              <a:lnSpc>
                <a:spcPct val="120000"/>
              </a:lnSpc>
              <a:spcBef>
                <a:spcPct val="0"/>
              </a:spcBef>
              <a:spcAft>
                <a:spcPct val="0"/>
              </a:spcAft>
              <a:defRPr sz="2400" b="1"/>
            </a:lvl7pPr>
            <a:lvl8pPr marL="1371600" fontAlgn="base">
              <a:lnSpc>
                <a:spcPct val="120000"/>
              </a:lnSpc>
              <a:spcBef>
                <a:spcPct val="0"/>
              </a:spcBef>
              <a:spcAft>
                <a:spcPct val="0"/>
              </a:spcAft>
              <a:defRPr sz="2400" b="1"/>
            </a:lvl8pPr>
            <a:lvl9pPr marL="1828800" fontAlgn="base">
              <a:lnSpc>
                <a:spcPct val="120000"/>
              </a:lnSpc>
              <a:spcBef>
                <a:spcPct val="0"/>
              </a:spcBef>
              <a:spcAft>
                <a:spcPct val="0"/>
              </a:spcAft>
              <a:defRPr sz="2400" b="1"/>
            </a:lvl9pPr>
          </a:lstStyle>
          <a:p>
            <a:pPr marL="1576" indent="-3150" algn="r" defTabSz="113441">
              <a:lnSpc>
                <a:spcPct val="100000"/>
              </a:lnSpc>
              <a:defRPr/>
            </a:pPr>
            <a:r>
              <a:rPr lang="en-ZA" sz="1000" dirty="0">
                <a:solidFill>
                  <a:srgbClr val="D40D16"/>
                </a:solidFill>
                <a:latin typeface="+mn-lt"/>
                <a:ea typeface="Segoe UI" panose="020B0502040204020203" pitchFamily="34" charset="0"/>
                <a:cs typeface="Segoe UI" panose="020B0502040204020203" pitchFamily="34" charset="0"/>
              </a:rPr>
              <a:t>OPTIMISING MARKETING INVESTMENTS</a:t>
            </a:r>
          </a:p>
        </p:txBody>
      </p:sp>
      <p:sp>
        <p:nvSpPr>
          <p:cNvPr id="58" name="Title 1">
            <a:extLst>
              <a:ext uri="{FF2B5EF4-FFF2-40B4-BE49-F238E27FC236}">
                <a16:creationId xmlns:a16="http://schemas.microsoft.com/office/drawing/2014/main" id="{DD003E2A-9C5B-408D-BF2D-1AE3D3B702D5}"/>
              </a:ext>
            </a:extLst>
          </p:cNvPr>
          <p:cNvSpPr txBox="1">
            <a:spLocks/>
          </p:cNvSpPr>
          <p:nvPr/>
        </p:nvSpPr>
        <p:spPr>
          <a:xfrm>
            <a:off x="895388" y="3040868"/>
            <a:ext cx="1781408" cy="90521"/>
          </a:xfrm>
          <a:prstGeom prst="rect">
            <a:avLst/>
          </a:prstGeom>
        </p:spPr>
        <p:txBody>
          <a:bodyPr lIns="34033" tIns="0" rIns="34033" bIns="0" anchor="ctr">
            <a:spAutoFit/>
          </a:bodyPr>
          <a:lstStyle>
            <a:defPPr>
              <a:defRPr lang="en-US"/>
            </a:defPPr>
            <a:lvl1pPr eaLnBrk="0" hangingPunct="0">
              <a:lnSpc>
                <a:spcPct val="120000"/>
              </a:lnSpc>
              <a:defRPr sz="1800" b="1">
                <a:solidFill>
                  <a:schemeClr val="bg1"/>
                </a:solidFill>
                <a:latin typeface="Calibri Light" panose="020F0302020204030204" pitchFamily="34" charset="0"/>
                <a:ea typeface="+mj-ea"/>
              </a:defRPr>
            </a:lvl1pPr>
            <a:lvl2pPr eaLnBrk="0" hangingPunct="0">
              <a:lnSpc>
                <a:spcPct val="120000"/>
              </a:lnSpc>
              <a:defRPr sz="2400" b="1"/>
            </a:lvl2pPr>
            <a:lvl3pPr eaLnBrk="0" hangingPunct="0">
              <a:lnSpc>
                <a:spcPct val="120000"/>
              </a:lnSpc>
              <a:defRPr sz="2400" b="1"/>
            </a:lvl3pPr>
            <a:lvl4pPr eaLnBrk="0" hangingPunct="0">
              <a:lnSpc>
                <a:spcPct val="120000"/>
              </a:lnSpc>
              <a:defRPr sz="2400" b="1"/>
            </a:lvl4pPr>
            <a:lvl5pPr eaLnBrk="0" hangingPunct="0">
              <a:lnSpc>
                <a:spcPct val="120000"/>
              </a:lnSpc>
              <a:defRPr sz="2400" b="1"/>
            </a:lvl5pPr>
            <a:lvl6pPr marL="457200" fontAlgn="base">
              <a:lnSpc>
                <a:spcPct val="120000"/>
              </a:lnSpc>
              <a:spcBef>
                <a:spcPct val="0"/>
              </a:spcBef>
              <a:spcAft>
                <a:spcPct val="0"/>
              </a:spcAft>
              <a:defRPr sz="2400" b="1"/>
            </a:lvl6pPr>
            <a:lvl7pPr marL="914400" fontAlgn="base">
              <a:lnSpc>
                <a:spcPct val="120000"/>
              </a:lnSpc>
              <a:spcBef>
                <a:spcPct val="0"/>
              </a:spcBef>
              <a:spcAft>
                <a:spcPct val="0"/>
              </a:spcAft>
              <a:defRPr sz="2400" b="1"/>
            </a:lvl7pPr>
            <a:lvl8pPr marL="1371600" fontAlgn="base">
              <a:lnSpc>
                <a:spcPct val="120000"/>
              </a:lnSpc>
              <a:spcBef>
                <a:spcPct val="0"/>
              </a:spcBef>
              <a:spcAft>
                <a:spcPct val="0"/>
              </a:spcAft>
              <a:defRPr sz="2400" b="1"/>
            </a:lvl8pPr>
            <a:lvl9pPr marL="1828800" fontAlgn="base">
              <a:lnSpc>
                <a:spcPct val="120000"/>
              </a:lnSpc>
              <a:spcBef>
                <a:spcPct val="0"/>
              </a:spcBef>
              <a:spcAft>
                <a:spcPct val="0"/>
              </a:spcAft>
              <a:defRPr sz="2400" b="1"/>
            </a:lvl9pPr>
          </a:lstStyle>
          <a:p>
            <a:pPr marL="1576" indent="-3150" algn="r" defTabSz="113441">
              <a:lnSpc>
                <a:spcPct val="100000"/>
              </a:lnSpc>
              <a:defRPr/>
            </a:pPr>
            <a:r>
              <a:rPr lang="en-ZA" sz="1000" dirty="0">
                <a:solidFill>
                  <a:srgbClr val="3E7B25"/>
                </a:solidFill>
                <a:latin typeface="+mn-lt"/>
                <a:ea typeface="Segoe UI" panose="020B0502040204020203" pitchFamily="34" charset="0"/>
                <a:cs typeface="Segoe UI" panose="020B0502040204020203" pitchFamily="34" charset="0"/>
              </a:rPr>
              <a:t>REASSESSING AND REALIGNING THE BRAND </a:t>
            </a:r>
          </a:p>
        </p:txBody>
      </p:sp>
      <p:sp>
        <p:nvSpPr>
          <p:cNvPr id="59" name="Title 1">
            <a:extLst>
              <a:ext uri="{FF2B5EF4-FFF2-40B4-BE49-F238E27FC236}">
                <a16:creationId xmlns:a16="http://schemas.microsoft.com/office/drawing/2014/main" id="{10FE34F1-1903-4421-A163-9F613B34CA7B}"/>
              </a:ext>
            </a:extLst>
          </p:cNvPr>
          <p:cNvSpPr txBox="1">
            <a:spLocks/>
          </p:cNvSpPr>
          <p:nvPr/>
        </p:nvSpPr>
        <p:spPr>
          <a:xfrm>
            <a:off x="4851937" y="3293356"/>
            <a:ext cx="1458738" cy="90521"/>
          </a:xfrm>
          <a:prstGeom prst="rect">
            <a:avLst/>
          </a:prstGeom>
        </p:spPr>
        <p:txBody>
          <a:bodyPr lIns="34033" tIns="0" rIns="34033" bIns="0" anchor="ctr">
            <a:spAutoFit/>
          </a:bodyPr>
          <a:lstStyle>
            <a:defPPr>
              <a:defRPr lang="en-US"/>
            </a:defPPr>
            <a:lvl1pPr eaLnBrk="0" hangingPunct="0">
              <a:lnSpc>
                <a:spcPct val="120000"/>
              </a:lnSpc>
              <a:defRPr sz="1800" b="1">
                <a:solidFill>
                  <a:schemeClr val="bg1"/>
                </a:solidFill>
                <a:latin typeface="Calibri Light" panose="020F0302020204030204" pitchFamily="34" charset="0"/>
                <a:ea typeface="+mj-ea"/>
              </a:defRPr>
            </a:lvl1pPr>
            <a:lvl2pPr eaLnBrk="0" hangingPunct="0">
              <a:lnSpc>
                <a:spcPct val="120000"/>
              </a:lnSpc>
              <a:defRPr sz="2400" b="1"/>
            </a:lvl2pPr>
            <a:lvl3pPr eaLnBrk="0" hangingPunct="0">
              <a:lnSpc>
                <a:spcPct val="120000"/>
              </a:lnSpc>
              <a:defRPr sz="2400" b="1"/>
            </a:lvl3pPr>
            <a:lvl4pPr eaLnBrk="0" hangingPunct="0">
              <a:lnSpc>
                <a:spcPct val="120000"/>
              </a:lnSpc>
              <a:defRPr sz="2400" b="1"/>
            </a:lvl4pPr>
            <a:lvl5pPr eaLnBrk="0" hangingPunct="0">
              <a:lnSpc>
                <a:spcPct val="120000"/>
              </a:lnSpc>
              <a:defRPr sz="2400" b="1"/>
            </a:lvl5pPr>
            <a:lvl6pPr marL="457200" fontAlgn="base">
              <a:lnSpc>
                <a:spcPct val="120000"/>
              </a:lnSpc>
              <a:spcBef>
                <a:spcPct val="0"/>
              </a:spcBef>
              <a:spcAft>
                <a:spcPct val="0"/>
              </a:spcAft>
              <a:defRPr sz="2400" b="1"/>
            </a:lvl6pPr>
            <a:lvl7pPr marL="914400" fontAlgn="base">
              <a:lnSpc>
                <a:spcPct val="120000"/>
              </a:lnSpc>
              <a:spcBef>
                <a:spcPct val="0"/>
              </a:spcBef>
              <a:spcAft>
                <a:spcPct val="0"/>
              </a:spcAft>
              <a:defRPr sz="2400" b="1"/>
            </a:lvl7pPr>
            <a:lvl8pPr marL="1371600" fontAlgn="base">
              <a:lnSpc>
                <a:spcPct val="120000"/>
              </a:lnSpc>
              <a:spcBef>
                <a:spcPct val="0"/>
              </a:spcBef>
              <a:spcAft>
                <a:spcPct val="0"/>
              </a:spcAft>
              <a:defRPr sz="2400" b="1"/>
            </a:lvl8pPr>
            <a:lvl9pPr marL="1828800" fontAlgn="base">
              <a:lnSpc>
                <a:spcPct val="120000"/>
              </a:lnSpc>
              <a:spcBef>
                <a:spcPct val="0"/>
              </a:spcBef>
              <a:spcAft>
                <a:spcPct val="0"/>
              </a:spcAft>
              <a:defRPr sz="2400" b="1"/>
            </a:lvl9pPr>
          </a:lstStyle>
          <a:p>
            <a:pPr marL="1576" indent="-3150" defTabSz="113441">
              <a:lnSpc>
                <a:spcPct val="100000"/>
              </a:lnSpc>
              <a:defRPr/>
            </a:pPr>
            <a:r>
              <a:rPr lang="en-ZA" sz="1000" dirty="0">
                <a:solidFill>
                  <a:srgbClr val="FFA700"/>
                </a:solidFill>
                <a:latin typeface="+mn-lt"/>
                <a:ea typeface="Segoe UI" panose="020B0502040204020203" pitchFamily="34" charset="0"/>
                <a:cs typeface="Segoe UI" panose="020B0502040204020203" pitchFamily="34" charset="0"/>
              </a:rPr>
              <a:t>UTILISING RESOURCES EFFECTIVELY</a:t>
            </a:r>
          </a:p>
        </p:txBody>
      </p:sp>
      <p:sp>
        <p:nvSpPr>
          <p:cNvPr id="60" name="Title 1">
            <a:extLst>
              <a:ext uri="{FF2B5EF4-FFF2-40B4-BE49-F238E27FC236}">
                <a16:creationId xmlns:a16="http://schemas.microsoft.com/office/drawing/2014/main" id="{41E324A6-7A63-4143-A88F-5BBB1DC1D589}"/>
              </a:ext>
            </a:extLst>
          </p:cNvPr>
          <p:cNvSpPr txBox="1">
            <a:spLocks/>
          </p:cNvSpPr>
          <p:nvPr/>
        </p:nvSpPr>
        <p:spPr>
          <a:xfrm>
            <a:off x="5092980" y="2223708"/>
            <a:ext cx="1217695" cy="181042"/>
          </a:xfrm>
          <a:prstGeom prst="rect">
            <a:avLst/>
          </a:prstGeom>
        </p:spPr>
        <p:txBody>
          <a:bodyPr lIns="34033" tIns="0" rIns="34033" bIns="0" anchor="ctr">
            <a:spAutoFit/>
          </a:bodyPr>
          <a:lstStyle>
            <a:defPPr>
              <a:defRPr lang="en-US"/>
            </a:defPPr>
            <a:lvl1pPr eaLnBrk="0" hangingPunct="0">
              <a:lnSpc>
                <a:spcPct val="120000"/>
              </a:lnSpc>
              <a:defRPr sz="1800" b="1">
                <a:solidFill>
                  <a:schemeClr val="bg1"/>
                </a:solidFill>
                <a:latin typeface="Calibri Light" panose="020F0302020204030204" pitchFamily="34" charset="0"/>
                <a:ea typeface="+mj-ea"/>
              </a:defRPr>
            </a:lvl1pPr>
            <a:lvl2pPr eaLnBrk="0" hangingPunct="0">
              <a:lnSpc>
                <a:spcPct val="120000"/>
              </a:lnSpc>
              <a:defRPr sz="2400" b="1"/>
            </a:lvl2pPr>
            <a:lvl3pPr eaLnBrk="0" hangingPunct="0">
              <a:lnSpc>
                <a:spcPct val="120000"/>
              </a:lnSpc>
              <a:defRPr sz="2400" b="1"/>
            </a:lvl3pPr>
            <a:lvl4pPr eaLnBrk="0" hangingPunct="0">
              <a:lnSpc>
                <a:spcPct val="120000"/>
              </a:lnSpc>
              <a:defRPr sz="2400" b="1"/>
            </a:lvl4pPr>
            <a:lvl5pPr eaLnBrk="0" hangingPunct="0">
              <a:lnSpc>
                <a:spcPct val="120000"/>
              </a:lnSpc>
              <a:defRPr sz="2400" b="1"/>
            </a:lvl5pPr>
            <a:lvl6pPr marL="457200" fontAlgn="base">
              <a:lnSpc>
                <a:spcPct val="120000"/>
              </a:lnSpc>
              <a:spcBef>
                <a:spcPct val="0"/>
              </a:spcBef>
              <a:spcAft>
                <a:spcPct val="0"/>
              </a:spcAft>
              <a:defRPr sz="2400" b="1"/>
            </a:lvl6pPr>
            <a:lvl7pPr marL="914400" fontAlgn="base">
              <a:lnSpc>
                <a:spcPct val="120000"/>
              </a:lnSpc>
              <a:spcBef>
                <a:spcPct val="0"/>
              </a:spcBef>
              <a:spcAft>
                <a:spcPct val="0"/>
              </a:spcAft>
              <a:defRPr sz="2400" b="1"/>
            </a:lvl7pPr>
            <a:lvl8pPr marL="1371600" fontAlgn="base">
              <a:lnSpc>
                <a:spcPct val="120000"/>
              </a:lnSpc>
              <a:spcBef>
                <a:spcPct val="0"/>
              </a:spcBef>
              <a:spcAft>
                <a:spcPct val="0"/>
              </a:spcAft>
              <a:defRPr sz="2400" b="1"/>
            </a:lvl8pPr>
            <a:lvl9pPr marL="1828800" fontAlgn="base">
              <a:lnSpc>
                <a:spcPct val="120000"/>
              </a:lnSpc>
              <a:spcBef>
                <a:spcPct val="0"/>
              </a:spcBef>
              <a:spcAft>
                <a:spcPct val="0"/>
              </a:spcAft>
              <a:defRPr sz="2400" b="1"/>
            </a:lvl9pPr>
          </a:lstStyle>
          <a:p>
            <a:pPr marL="1576" indent="-3150" defTabSz="113441">
              <a:lnSpc>
                <a:spcPct val="100000"/>
              </a:lnSpc>
              <a:defRPr/>
            </a:pPr>
            <a:r>
              <a:rPr lang="en-ZA" sz="1000" dirty="0">
                <a:solidFill>
                  <a:srgbClr val="000000"/>
                </a:solidFill>
                <a:latin typeface="+mn-lt"/>
                <a:ea typeface="Segoe UI" panose="020B0502040204020203" pitchFamily="34" charset="0"/>
                <a:cs typeface="Segoe UI" panose="020B0502040204020203" pitchFamily="34" charset="0"/>
              </a:rPr>
              <a:t>BEING AN INSPIRED ORGANISATION</a:t>
            </a:r>
          </a:p>
        </p:txBody>
      </p:sp>
      <p:sp>
        <p:nvSpPr>
          <p:cNvPr id="61" name="Freeform 16">
            <a:extLst>
              <a:ext uri="{FF2B5EF4-FFF2-40B4-BE49-F238E27FC236}">
                <a16:creationId xmlns:a16="http://schemas.microsoft.com/office/drawing/2014/main" id="{5A7B1551-65EE-44B4-816E-CD7B54A5E2DD}"/>
              </a:ext>
            </a:extLst>
          </p:cNvPr>
          <p:cNvSpPr>
            <a:spLocks/>
          </p:cNvSpPr>
          <p:nvPr/>
        </p:nvSpPr>
        <p:spPr bwMode="auto">
          <a:xfrm>
            <a:off x="4094239" y="1868803"/>
            <a:ext cx="623252" cy="700356"/>
          </a:xfrm>
          <a:custGeom>
            <a:avLst/>
            <a:gdLst>
              <a:gd name="T0" fmla="*/ 0 w 1063"/>
              <a:gd name="T1" fmla="*/ 0 h 1730"/>
              <a:gd name="T2" fmla="*/ 195 w 1063"/>
              <a:gd name="T3" fmla="*/ 0 h 1730"/>
              <a:gd name="T4" fmla="*/ 195 w 1063"/>
              <a:gd name="T5" fmla="*/ 1488 h 1730"/>
              <a:gd name="T6" fmla="*/ 199 w 1063"/>
              <a:gd name="T7" fmla="*/ 1506 h 1730"/>
              <a:gd name="T8" fmla="*/ 209 w 1063"/>
              <a:gd name="T9" fmla="*/ 1521 h 1730"/>
              <a:gd name="T10" fmla="*/ 224 w 1063"/>
              <a:gd name="T11" fmla="*/ 1532 h 1730"/>
              <a:gd name="T12" fmla="*/ 242 w 1063"/>
              <a:gd name="T13" fmla="*/ 1535 h 1730"/>
              <a:gd name="T14" fmla="*/ 965 w 1063"/>
              <a:gd name="T15" fmla="*/ 1535 h 1730"/>
              <a:gd name="T16" fmla="*/ 993 w 1063"/>
              <a:gd name="T17" fmla="*/ 1539 h 1730"/>
              <a:gd name="T18" fmla="*/ 1016 w 1063"/>
              <a:gd name="T19" fmla="*/ 1550 h 1730"/>
              <a:gd name="T20" fmla="*/ 1037 w 1063"/>
              <a:gd name="T21" fmla="*/ 1566 h 1730"/>
              <a:gd name="T22" fmla="*/ 1052 w 1063"/>
              <a:gd name="T23" fmla="*/ 1587 h 1730"/>
              <a:gd name="T24" fmla="*/ 1060 w 1063"/>
              <a:gd name="T25" fmla="*/ 1612 h 1730"/>
              <a:gd name="T26" fmla="*/ 1063 w 1063"/>
              <a:gd name="T27" fmla="*/ 1639 h 1730"/>
              <a:gd name="T28" fmla="*/ 1057 w 1063"/>
              <a:gd name="T29" fmla="*/ 1664 h 1730"/>
              <a:gd name="T30" fmla="*/ 1046 w 1063"/>
              <a:gd name="T31" fmla="*/ 1686 h 1730"/>
              <a:gd name="T32" fmla="*/ 1030 w 1063"/>
              <a:gd name="T33" fmla="*/ 1704 h 1730"/>
              <a:gd name="T34" fmla="*/ 1011 w 1063"/>
              <a:gd name="T35" fmla="*/ 1718 h 1730"/>
              <a:gd name="T36" fmla="*/ 987 w 1063"/>
              <a:gd name="T37" fmla="*/ 1727 h 1730"/>
              <a:gd name="T38" fmla="*/ 963 w 1063"/>
              <a:gd name="T39" fmla="*/ 1730 h 1730"/>
              <a:gd name="T40" fmla="*/ 153 w 1063"/>
              <a:gd name="T41" fmla="*/ 1730 h 1730"/>
              <a:gd name="T42" fmla="*/ 117 w 1063"/>
              <a:gd name="T43" fmla="*/ 1726 h 1730"/>
              <a:gd name="T44" fmla="*/ 85 w 1063"/>
              <a:gd name="T45" fmla="*/ 1715 h 1730"/>
              <a:gd name="T46" fmla="*/ 58 w 1063"/>
              <a:gd name="T47" fmla="*/ 1697 h 1730"/>
              <a:gd name="T48" fmla="*/ 34 w 1063"/>
              <a:gd name="T49" fmla="*/ 1674 h 1730"/>
              <a:gd name="T50" fmla="*/ 17 w 1063"/>
              <a:gd name="T51" fmla="*/ 1645 h 1730"/>
              <a:gd name="T52" fmla="*/ 4 w 1063"/>
              <a:gd name="T53" fmla="*/ 1613 h 1730"/>
              <a:gd name="T54" fmla="*/ 0 w 1063"/>
              <a:gd name="T55" fmla="*/ 1579 h 1730"/>
              <a:gd name="T56" fmla="*/ 0 w 1063"/>
              <a:gd name="T57" fmla="*/ 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3" h="1730">
                <a:moveTo>
                  <a:pt x="0" y="0"/>
                </a:moveTo>
                <a:lnTo>
                  <a:pt x="195" y="0"/>
                </a:lnTo>
                <a:lnTo>
                  <a:pt x="195" y="1488"/>
                </a:lnTo>
                <a:lnTo>
                  <a:pt x="199" y="1506"/>
                </a:lnTo>
                <a:lnTo>
                  <a:pt x="209" y="1521"/>
                </a:lnTo>
                <a:lnTo>
                  <a:pt x="224" y="1532"/>
                </a:lnTo>
                <a:lnTo>
                  <a:pt x="242" y="1535"/>
                </a:lnTo>
                <a:lnTo>
                  <a:pt x="965" y="1535"/>
                </a:lnTo>
                <a:lnTo>
                  <a:pt x="993" y="1539"/>
                </a:lnTo>
                <a:lnTo>
                  <a:pt x="1016" y="1550"/>
                </a:lnTo>
                <a:lnTo>
                  <a:pt x="1037" y="1566"/>
                </a:lnTo>
                <a:lnTo>
                  <a:pt x="1052" y="1587"/>
                </a:lnTo>
                <a:lnTo>
                  <a:pt x="1060" y="1612"/>
                </a:lnTo>
                <a:lnTo>
                  <a:pt x="1063" y="1639"/>
                </a:lnTo>
                <a:lnTo>
                  <a:pt x="1057" y="1664"/>
                </a:lnTo>
                <a:lnTo>
                  <a:pt x="1046" y="1686"/>
                </a:lnTo>
                <a:lnTo>
                  <a:pt x="1030" y="1704"/>
                </a:lnTo>
                <a:lnTo>
                  <a:pt x="1011" y="1718"/>
                </a:lnTo>
                <a:lnTo>
                  <a:pt x="987" y="1727"/>
                </a:lnTo>
                <a:lnTo>
                  <a:pt x="963" y="1730"/>
                </a:lnTo>
                <a:lnTo>
                  <a:pt x="153" y="1730"/>
                </a:lnTo>
                <a:lnTo>
                  <a:pt x="117" y="1726"/>
                </a:lnTo>
                <a:lnTo>
                  <a:pt x="85" y="1715"/>
                </a:lnTo>
                <a:lnTo>
                  <a:pt x="58" y="1697"/>
                </a:lnTo>
                <a:lnTo>
                  <a:pt x="34" y="1674"/>
                </a:lnTo>
                <a:lnTo>
                  <a:pt x="17" y="1645"/>
                </a:lnTo>
                <a:lnTo>
                  <a:pt x="4" y="1613"/>
                </a:lnTo>
                <a:lnTo>
                  <a:pt x="0" y="1579"/>
                </a:lnTo>
                <a:lnTo>
                  <a:pt x="0" y="0"/>
                </a:lnTo>
                <a:close/>
              </a:path>
            </a:pathLst>
          </a:custGeom>
          <a:solidFill>
            <a:srgbClr val="000000"/>
          </a:solidFill>
          <a:ln w="0">
            <a:noFill/>
            <a:prstDash val="solid"/>
            <a:round/>
            <a:headEnd/>
            <a:tailEnd/>
          </a:ln>
        </p:spPr>
        <p:txBody>
          <a:bodyPr lIns="90754" tIns="45377" rIns="90754" bIns="45377"/>
          <a:lstStyle/>
          <a:p>
            <a:pPr eaLnBrk="1" hangingPunct="1">
              <a:defRPr/>
            </a:pPr>
            <a:endParaRPr lang="en-ZA" sz="1000" dirty="0">
              <a:solidFill>
                <a:prstClr val="black"/>
              </a:solidFill>
              <a:latin typeface="+mn-lt"/>
              <a:ea typeface="+mn-ea"/>
              <a:cs typeface="Arial" charset="0"/>
            </a:endParaRPr>
          </a:p>
        </p:txBody>
      </p:sp>
      <p:sp>
        <p:nvSpPr>
          <p:cNvPr id="62" name="Freeform 17">
            <a:extLst>
              <a:ext uri="{FF2B5EF4-FFF2-40B4-BE49-F238E27FC236}">
                <a16:creationId xmlns:a16="http://schemas.microsoft.com/office/drawing/2014/main" id="{AEF1E8E3-C789-470F-8C7F-211F7C8CC215}"/>
              </a:ext>
            </a:extLst>
          </p:cNvPr>
          <p:cNvSpPr>
            <a:spLocks/>
          </p:cNvSpPr>
          <p:nvPr/>
        </p:nvSpPr>
        <p:spPr bwMode="auto">
          <a:xfrm>
            <a:off x="3868562" y="1894950"/>
            <a:ext cx="625173" cy="1536114"/>
          </a:xfrm>
          <a:custGeom>
            <a:avLst/>
            <a:gdLst>
              <a:gd name="T0" fmla="*/ 0 w 1063"/>
              <a:gd name="T1" fmla="*/ 0 h 3299"/>
              <a:gd name="T2" fmla="*/ 196 w 1063"/>
              <a:gd name="T3" fmla="*/ 0 h 3299"/>
              <a:gd name="T4" fmla="*/ 196 w 1063"/>
              <a:gd name="T5" fmla="*/ 3058 h 3299"/>
              <a:gd name="T6" fmla="*/ 200 w 1063"/>
              <a:gd name="T7" fmla="*/ 3076 h 3299"/>
              <a:gd name="T8" fmla="*/ 209 w 1063"/>
              <a:gd name="T9" fmla="*/ 3091 h 3299"/>
              <a:gd name="T10" fmla="*/ 225 w 1063"/>
              <a:gd name="T11" fmla="*/ 3101 h 3299"/>
              <a:gd name="T12" fmla="*/ 242 w 1063"/>
              <a:gd name="T13" fmla="*/ 3105 h 3299"/>
              <a:gd name="T14" fmla="*/ 966 w 1063"/>
              <a:gd name="T15" fmla="*/ 3105 h 3299"/>
              <a:gd name="T16" fmla="*/ 993 w 1063"/>
              <a:gd name="T17" fmla="*/ 3108 h 3299"/>
              <a:gd name="T18" fmla="*/ 1017 w 1063"/>
              <a:gd name="T19" fmla="*/ 3119 h 3299"/>
              <a:gd name="T20" fmla="*/ 1037 w 1063"/>
              <a:gd name="T21" fmla="*/ 3135 h 3299"/>
              <a:gd name="T22" fmla="*/ 1052 w 1063"/>
              <a:gd name="T23" fmla="*/ 3156 h 3299"/>
              <a:gd name="T24" fmla="*/ 1062 w 1063"/>
              <a:gd name="T25" fmla="*/ 3181 h 3299"/>
              <a:gd name="T26" fmla="*/ 1063 w 1063"/>
              <a:gd name="T27" fmla="*/ 3208 h 3299"/>
              <a:gd name="T28" fmla="*/ 1058 w 1063"/>
              <a:gd name="T29" fmla="*/ 3233 h 3299"/>
              <a:gd name="T30" fmla="*/ 1047 w 1063"/>
              <a:gd name="T31" fmla="*/ 3255 h 3299"/>
              <a:gd name="T32" fmla="*/ 1032 w 1063"/>
              <a:gd name="T33" fmla="*/ 3274 h 3299"/>
              <a:gd name="T34" fmla="*/ 1011 w 1063"/>
              <a:gd name="T35" fmla="*/ 3288 h 3299"/>
              <a:gd name="T36" fmla="*/ 988 w 1063"/>
              <a:gd name="T37" fmla="*/ 3296 h 3299"/>
              <a:gd name="T38" fmla="*/ 963 w 1063"/>
              <a:gd name="T39" fmla="*/ 3299 h 3299"/>
              <a:gd name="T40" fmla="*/ 153 w 1063"/>
              <a:gd name="T41" fmla="*/ 3299 h 3299"/>
              <a:gd name="T42" fmla="*/ 119 w 1063"/>
              <a:gd name="T43" fmla="*/ 3296 h 3299"/>
              <a:gd name="T44" fmla="*/ 86 w 1063"/>
              <a:gd name="T45" fmla="*/ 3284 h 3299"/>
              <a:gd name="T46" fmla="*/ 58 w 1063"/>
              <a:gd name="T47" fmla="*/ 3266 h 3299"/>
              <a:gd name="T48" fmla="*/ 35 w 1063"/>
              <a:gd name="T49" fmla="*/ 3243 h 3299"/>
              <a:gd name="T50" fmla="*/ 17 w 1063"/>
              <a:gd name="T51" fmla="*/ 3215 h 3299"/>
              <a:gd name="T52" fmla="*/ 5 w 1063"/>
              <a:gd name="T53" fmla="*/ 3182 h 3299"/>
              <a:gd name="T54" fmla="*/ 0 w 1063"/>
              <a:gd name="T55" fmla="*/ 3148 h 3299"/>
              <a:gd name="T56" fmla="*/ 0 w 1063"/>
              <a:gd name="T57" fmla="*/ 0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3" h="3299">
                <a:moveTo>
                  <a:pt x="0" y="0"/>
                </a:moveTo>
                <a:lnTo>
                  <a:pt x="196" y="0"/>
                </a:lnTo>
                <a:lnTo>
                  <a:pt x="196" y="3058"/>
                </a:lnTo>
                <a:lnTo>
                  <a:pt x="200" y="3076"/>
                </a:lnTo>
                <a:lnTo>
                  <a:pt x="209" y="3091"/>
                </a:lnTo>
                <a:lnTo>
                  <a:pt x="225" y="3101"/>
                </a:lnTo>
                <a:lnTo>
                  <a:pt x="242" y="3105"/>
                </a:lnTo>
                <a:lnTo>
                  <a:pt x="966" y="3105"/>
                </a:lnTo>
                <a:lnTo>
                  <a:pt x="993" y="3108"/>
                </a:lnTo>
                <a:lnTo>
                  <a:pt x="1017" y="3119"/>
                </a:lnTo>
                <a:lnTo>
                  <a:pt x="1037" y="3135"/>
                </a:lnTo>
                <a:lnTo>
                  <a:pt x="1052" y="3156"/>
                </a:lnTo>
                <a:lnTo>
                  <a:pt x="1062" y="3181"/>
                </a:lnTo>
                <a:lnTo>
                  <a:pt x="1063" y="3208"/>
                </a:lnTo>
                <a:lnTo>
                  <a:pt x="1058" y="3233"/>
                </a:lnTo>
                <a:lnTo>
                  <a:pt x="1047" y="3255"/>
                </a:lnTo>
                <a:lnTo>
                  <a:pt x="1032" y="3274"/>
                </a:lnTo>
                <a:lnTo>
                  <a:pt x="1011" y="3288"/>
                </a:lnTo>
                <a:lnTo>
                  <a:pt x="988" y="3296"/>
                </a:lnTo>
                <a:lnTo>
                  <a:pt x="963" y="3299"/>
                </a:lnTo>
                <a:lnTo>
                  <a:pt x="153" y="3299"/>
                </a:lnTo>
                <a:lnTo>
                  <a:pt x="119" y="3296"/>
                </a:lnTo>
                <a:lnTo>
                  <a:pt x="86" y="3284"/>
                </a:lnTo>
                <a:lnTo>
                  <a:pt x="58" y="3266"/>
                </a:lnTo>
                <a:lnTo>
                  <a:pt x="35" y="3243"/>
                </a:lnTo>
                <a:lnTo>
                  <a:pt x="17" y="3215"/>
                </a:lnTo>
                <a:lnTo>
                  <a:pt x="5" y="3182"/>
                </a:lnTo>
                <a:lnTo>
                  <a:pt x="0" y="3148"/>
                </a:lnTo>
                <a:lnTo>
                  <a:pt x="0" y="0"/>
                </a:lnTo>
                <a:close/>
              </a:path>
            </a:pathLst>
          </a:custGeom>
          <a:solidFill>
            <a:srgbClr val="FFA700"/>
          </a:solidFill>
          <a:ln w="0">
            <a:noFill/>
            <a:prstDash val="solid"/>
            <a:round/>
            <a:headEnd/>
            <a:tailEnd/>
          </a:ln>
        </p:spPr>
        <p:txBody>
          <a:bodyPr lIns="90754" tIns="45377" rIns="90754" bIns="45377"/>
          <a:lstStyle/>
          <a:p>
            <a:pPr eaLnBrk="1" hangingPunct="1">
              <a:defRPr/>
            </a:pPr>
            <a:endParaRPr lang="en-ZA" sz="1000" dirty="0">
              <a:solidFill>
                <a:prstClr val="black"/>
              </a:solidFill>
              <a:latin typeface="+mn-lt"/>
              <a:ea typeface="+mn-ea"/>
              <a:cs typeface="Arial" charset="0"/>
            </a:endParaRPr>
          </a:p>
        </p:txBody>
      </p:sp>
      <p:sp>
        <p:nvSpPr>
          <p:cNvPr id="63" name="Freeform 18">
            <a:extLst>
              <a:ext uri="{FF2B5EF4-FFF2-40B4-BE49-F238E27FC236}">
                <a16:creationId xmlns:a16="http://schemas.microsoft.com/office/drawing/2014/main" id="{EAFDC58E-FB28-436B-8FAB-144C0C2BDCD3}"/>
              </a:ext>
            </a:extLst>
          </p:cNvPr>
          <p:cNvSpPr>
            <a:spLocks/>
          </p:cNvSpPr>
          <p:nvPr/>
        </p:nvSpPr>
        <p:spPr bwMode="auto">
          <a:xfrm>
            <a:off x="2713289" y="1868803"/>
            <a:ext cx="624213" cy="700356"/>
          </a:xfrm>
          <a:custGeom>
            <a:avLst/>
            <a:gdLst>
              <a:gd name="T0" fmla="*/ 866 w 1062"/>
              <a:gd name="T1" fmla="*/ 0 h 1730"/>
              <a:gd name="T2" fmla="*/ 1062 w 1062"/>
              <a:gd name="T3" fmla="*/ 0 h 1730"/>
              <a:gd name="T4" fmla="*/ 1062 w 1062"/>
              <a:gd name="T5" fmla="*/ 1579 h 1730"/>
              <a:gd name="T6" fmla="*/ 1057 w 1062"/>
              <a:gd name="T7" fmla="*/ 1613 h 1730"/>
              <a:gd name="T8" fmla="*/ 1046 w 1062"/>
              <a:gd name="T9" fmla="*/ 1645 h 1730"/>
              <a:gd name="T10" fmla="*/ 1029 w 1062"/>
              <a:gd name="T11" fmla="*/ 1674 h 1730"/>
              <a:gd name="T12" fmla="*/ 1005 w 1062"/>
              <a:gd name="T13" fmla="*/ 1697 h 1730"/>
              <a:gd name="T14" fmla="*/ 976 w 1062"/>
              <a:gd name="T15" fmla="*/ 1715 h 1730"/>
              <a:gd name="T16" fmla="*/ 945 w 1062"/>
              <a:gd name="T17" fmla="*/ 1726 h 1730"/>
              <a:gd name="T18" fmla="*/ 910 w 1062"/>
              <a:gd name="T19" fmla="*/ 1730 h 1730"/>
              <a:gd name="T20" fmla="*/ 100 w 1062"/>
              <a:gd name="T21" fmla="*/ 1730 h 1730"/>
              <a:gd name="T22" fmla="*/ 74 w 1062"/>
              <a:gd name="T23" fmla="*/ 1727 h 1730"/>
              <a:gd name="T24" fmla="*/ 52 w 1062"/>
              <a:gd name="T25" fmla="*/ 1718 h 1730"/>
              <a:gd name="T26" fmla="*/ 32 w 1062"/>
              <a:gd name="T27" fmla="*/ 1704 h 1730"/>
              <a:gd name="T28" fmla="*/ 15 w 1062"/>
              <a:gd name="T29" fmla="*/ 1686 h 1730"/>
              <a:gd name="T30" fmla="*/ 4 w 1062"/>
              <a:gd name="T31" fmla="*/ 1664 h 1730"/>
              <a:gd name="T32" fmla="*/ 0 w 1062"/>
              <a:gd name="T33" fmla="*/ 1639 h 1730"/>
              <a:gd name="T34" fmla="*/ 1 w 1062"/>
              <a:gd name="T35" fmla="*/ 1612 h 1730"/>
              <a:gd name="T36" fmla="*/ 11 w 1062"/>
              <a:gd name="T37" fmla="*/ 1587 h 1730"/>
              <a:gd name="T38" fmla="*/ 26 w 1062"/>
              <a:gd name="T39" fmla="*/ 1566 h 1730"/>
              <a:gd name="T40" fmla="*/ 45 w 1062"/>
              <a:gd name="T41" fmla="*/ 1550 h 1730"/>
              <a:gd name="T42" fmla="*/ 70 w 1062"/>
              <a:gd name="T43" fmla="*/ 1539 h 1730"/>
              <a:gd name="T44" fmla="*/ 96 w 1062"/>
              <a:gd name="T45" fmla="*/ 1535 h 1730"/>
              <a:gd name="T46" fmla="*/ 820 w 1062"/>
              <a:gd name="T47" fmla="*/ 1535 h 1730"/>
              <a:gd name="T48" fmla="*/ 839 w 1062"/>
              <a:gd name="T49" fmla="*/ 1532 h 1730"/>
              <a:gd name="T50" fmla="*/ 853 w 1062"/>
              <a:gd name="T51" fmla="*/ 1521 h 1730"/>
              <a:gd name="T52" fmla="*/ 864 w 1062"/>
              <a:gd name="T53" fmla="*/ 1506 h 1730"/>
              <a:gd name="T54" fmla="*/ 866 w 1062"/>
              <a:gd name="T55" fmla="*/ 1488 h 1730"/>
              <a:gd name="T56" fmla="*/ 866 w 1062"/>
              <a:gd name="T57" fmla="*/ 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2" h="1730">
                <a:moveTo>
                  <a:pt x="866" y="0"/>
                </a:moveTo>
                <a:lnTo>
                  <a:pt x="1062" y="0"/>
                </a:lnTo>
                <a:lnTo>
                  <a:pt x="1062" y="1579"/>
                </a:lnTo>
                <a:lnTo>
                  <a:pt x="1057" y="1613"/>
                </a:lnTo>
                <a:lnTo>
                  <a:pt x="1046" y="1645"/>
                </a:lnTo>
                <a:lnTo>
                  <a:pt x="1029" y="1674"/>
                </a:lnTo>
                <a:lnTo>
                  <a:pt x="1005" y="1697"/>
                </a:lnTo>
                <a:lnTo>
                  <a:pt x="976" y="1715"/>
                </a:lnTo>
                <a:lnTo>
                  <a:pt x="945" y="1726"/>
                </a:lnTo>
                <a:lnTo>
                  <a:pt x="910" y="1730"/>
                </a:lnTo>
                <a:lnTo>
                  <a:pt x="100" y="1730"/>
                </a:lnTo>
                <a:lnTo>
                  <a:pt x="74" y="1727"/>
                </a:lnTo>
                <a:lnTo>
                  <a:pt x="52" y="1718"/>
                </a:lnTo>
                <a:lnTo>
                  <a:pt x="32" y="1704"/>
                </a:lnTo>
                <a:lnTo>
                  <a:pt x="15" y="1686"/>
                </a:lnTo>
                <a:lnTo>
                  <a:pt x="4" y="1664"/>
                </a:lnTo>
                <a:lnTo>
                  <a:pt x="0" y="1639"/>
                </a:lnTo>
                <a:lnTo>
                  <a:pt x="1" y="1612"/>
                </a:lnTo>
                <a:lnTo>
                  <a:pt x="11" y="1587"/>
                </a:lnTo>
                <a:lnTo>
                  <a:pt x="26" y="1566"/>
                </a:lnTo>
                <a:lnTo>
                  <a:pt x="45" y="1550"/>
                </a:lnTo>
                <a:lnTo>
                  <a:pt x="70" y="1539"/>
                </a:lnTo>
                <a:lnTo>
                  <a:pt x="96" y="1535"/>
                </a:lnTo>
                <a:lnTo>
                  <a:pt x="820" y="1535"/>
                </a:lnTo>
                <a:lnTo>
                  <a:pt x="839" y="1532"/>
                </a:lnTo>
                <a:lnTo>
                  <a:pt x="853" y="1521"/>
                </a:lnTo>
                <a:lnTo>
                  <a:pt x="864" y="1506"/>
                </a:lnTo>
                <a:lnTo>
                  <a:pt x="866" y="1488"/>
                </a:lnTo>
                <a:lnTo>
                  <a:pt x="866" y="0"/>
                </a:lnTo>
                <a:close/>
              </a:path>
            </a:pathLst>
          </a:custGeom>
          <a:solidFill>
            <a:srgbClr val="D40D16"/>
          </a:solidFill>
          <a:ln w="0">
            <a:noFill/>
            <a:prstDash val="solid"/>
            <a:round/>
            <a:headEnd/>
            <a:tailEnd/>
          </a:ln>
        </p:spPr>
        <p:txBody>
          <a:bodyPr lIns="90754" tIns="45377" rIns="90754" bIns="45377"/>
          <a:lstStyle/>
          <a:p>
            <a:pPr eaLnBrk="1" hangingPunct="1">
              <a:defRPr/>
            </a:pPr>
            <a:endParaRPr lang="en-ZA" sz="1000" dirty="0">
              <a:solidFill>
                <a:prstClr val="black"/>
              </a:solidFill>
              <a:latin typeface="+mn-lt"/>
              <a:ea typeface="+mn-ea"/>
              <a:cs typeface="Arial" charset="0"/>
            </a:endParaRPr>
          </a:p>
        </p:txBody>
      </p:sp>
      <p:sp>
        <p:nvSpPr>
          <p:cNvPr id="64" name="Freeform 19">
            <a:extLst>
              <a:ext uri="{FF2B5EF4-FFF2-40B4-BE49-F238E27FC236}">
                <a16:creationId xmlns:a16="http://schemas.microsoft.com/office/drawing/2014/main" id="{46A3C244-6E98-447F-B944-F600D5045559}"/>
              </a:ext>
            </a:extLst>
          </p:cNvPr>
          <p:cNvSpPr>
            <a:spLocks/>
          </p:cNvSpPr>
          <p:nvPr/>
        </p:nvSpPr>
        <p:spPr bwMode="auto">
          <a:xfrm>
            <a:off x="2938965" y="1894950"/>
            <a:ext cx="624213" cy="1536114"/>
          </a:xfrm>
          <a:custGeom>
            <a:avLst/>
            <a:gdLst>
              <a:gd name="T0" fmla="*/ 866 w 1061"/>
              <a:gd name="T1" fmla="*/ 0 h 3299"/>
              <a:gd name="T2" fmla="*/ 1061 w 1061"/>
              <a:gd name="T3" fmla="*/ 0 h 3299"/>
              <a:gd name="T4" fmla="*/ 1061 w 1061"/>
              <a:gd name="T5" fmla="*/ 3148 h 3299"/>
              <a:gd name="T6" fmla="*/ 1057 w 1061"/>
              <a:gd name="T7" fmla="*/ 3182 h 3299"/>
              <a:gd name="T8" fmla="*/ 1046 w 1061"/>
              <a:gd name="T9" fmla="*/ 3215 h 3299"/>
              <a:gd name="T10" fmla="*/ 1028 w 1061"/>
              <a:gd name="T11" fmla="*/ 3243 h 3299"/>
              <a:gd name="T12" fmla="*/ 1005 w 1061"/>
              <a:gd name="T13" fmla="*/ 3266 h 3299"/>
              <a:gd name="T14" fmla="*/ 976 w 1061"/>
              <a:gd name="T15" fmla="*/ 3284 h 3299"/>
              <a:gd name="T16" fmla="*/ 944 w 1061"/>
              <a:gd name="T17" fmla="*/ 3296 h 3299"/>
              <a:gd name="T18" fmla="*/ 910 w 1061"/>
              <a:gd name="T19" fmla="*/ 3299 h 3299"/>
              <a:gd name="T20" fmla="*/ 100 w 1061"/>
              <a:gd name="T21" fmla="*/ 3299 h 3299"/>
              <a:gd name="T22" fmla="*/ 74 w 1061"/>
              <a:gd name="T23" fmla="*/ 3296 h 3299"/>
              <a:gd name="T24" fmla="*/ 51 w 1061"/>
              <a:gd name="T25" fmla="*/ 3288 h 3299"/>
              <a:gd name="T26" fmla="*/ 31 w 1061"/>
              <a:gd name="T27" fmla="*/ 3274 h 3299"/>
              <a:gd name="T28" fmla="*/ 15 w 1061"/>
              <a:gd name="T29" fmla="*/ 3255 h 3299"/>
              <a:gd name="T30" fmla="*/ 4 w 1061"/>
              <a:gd name="T31" fmla="*/ 3233 h 3299"/>
              <a:gd name="T32" fmla="*/ 0 w 1061"/>
              <a:gd name="T33" fmla="*/ 3208 h 3299"/>
              <a:gd name="T34" fmla="*/ 1 w 1061"/>
              <a:gd name="T35" fmla="*/ 3181 h 3299"/>
              <a:gd name="T36" fmla="*/ 11 w 1061"/>
              <a:gd name="T37" fmla="*/ 3156 h 3299"/>
              <a:gd name="T38" fmla="*/ 26 w 1061"/>
              <a:gd name="T39" fmla="*/ 3135 h 3299"/>
              <a:gd name="T40" fmla="*/ 45 w 1061"/>
              <a:gd name="T41" fmla="*/ 3119 h 3299"/>
              <a:gd name="T42" fmla="*/ 70 w 1061"/>
              <a:gd name="T43" fmla="*/ 3108 h 3299"/>
              <a:gd name="T44" fmla="*/ 96 w 1061"/>
              <a:gd name="T45" fmla="*/ 3105 h 3299"/>
              <a:gd name="T46" fmla="*/ 819 w 1061"/>
              <a:gd name="T47" fmla="*/ 3105 h 3299"/>
              <a:gd name="T48" fmla="*/ 837 w 1061"/>
              <a:gd name="T49" fmla="*/ 3101 h 3299"/>
              <a:gd name="T50" fmla="*/ 852 w 1061"/>
              <a:gd name="T51" fmla="*/ 3091 h 3299"/>
              <a:gd name="T52" fmla="*/ 863 w 1061"/>
              <a:gd name="T53" fmla="*/ 3076 h 3299"/>
              <a:gd name="T54" fmla="*/ 866 w 1061"/>
              <a:gd name="T55" fmla="*/ 3058 h 3299"/>
              <a:gd name="T56" fmla="*/ 866 w 1061"/>
              <a:gd name="T57" fmla="*/ 0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1" h="3299">
                <a:moveTo>
                  <a:pt x="866" y="0"/>
                </a:moveTo>
                <a:lnTo>
                  <a:pt x="1061" y="0"/>
                </a:lnTo>
                <a:lnTo>
                  <a:pt x="1061" y="3148"/>
                </a:lnTo>
                <a:lnTo>
                  <a:pt x="1057" y="3182"/>
                </a:lnTo>
                <a:lnTo>
                  <a:pt x="1046" y="3215"/>
                </a:lnTo>
                <a:lnTo>
                  <a:pt x="1028" y="3243"/>
                </a:lnTo>
                <a:lnTo>
                  <a:pt x="1005" y="3266"/>
                </a:lnTo>
                <a:lnTo>
                  <a:pt x="976" y="3284"/>
                </a:lnTo>
                <a:lnTo>
                  <a:pt x="944" y="3296"/>
                </a:lnTo>
                <a:lnTo>
                  <a:pt x="910" y="3299"/>
                </a:lnTo>
                <a:lnTo>
                  <a:pt x="100" y="3299"/>
                </a:lnTo>
                <a:lnTo>
                  <a:pt x="74" y="3296"/>
                </a:lnTo>
                <a:lnTo>
                  <a:pt x="51" y="3288"/>
                </a:lnTo>
                <a:lnTo>
                  <a:pt x="31" y="3274"/>
                </a:lnTo>
                <a:lnTo>
                  <a:pt x="15" y="3255"/>
                </a:lnTo>
                <a:lnTo>
                  <a:pt x="4" y="3233"/>
                </a:lnTo>
                <a:lnTo>
                  <a:pt x="0" y="3208"/>
                </a:lnTo>
                <a:lnTo>
                  <a:pt x="1" y="3181"/>
                </a:lnTo>
                <a:lnTo>
                  <a:pt x="11" y="3156"/>
                </a:lnTo>
                <a:lnTo>
                  <a:pt x="26" y="3135"/>
                </a:lnTo>
                <a:lnTo>
                  <a:pt x="45" y="3119"/>
                </a:lnTo>
                <a:lnTo>
                  <a:pt x="70" y="3108"/>
                </a:lnTo>
                <a:lnTo>
                  <a:pt x="96" y="3105"/>
                </a:lnTo>
                <a:lnTo>
                  <a:pt x="819" y="3105"/>
                </a:lnTo>
                <a:lnTo>
                  <a:pt x="837" y="3101"/>
                </a:lnTo>
                <a:lnTo>
                  <a:pt x="852" y="3091"/>
                </a:lnTo>
                <a:lnTo>
                  <a:pt x="863" y="3076"/>
                </a:lnTo>
                <a:lnTo>
                  <a:pt x="866" y="3058"/>
                </a:lnTo>
                <a:lnTo>
                  <a:pt x="866" y="0"/>
                </a:lnTo>
                <a:close/>
              </a:path>
            </a:pathLst>
          </a:custGeom>
          <a:solidFill>
            <a:srgbClr val="3E7B25"/>
          </a:solidFill>
          <a:ln w="0">
            <a:noFill/>
            <a:prstDash val="solid"/>
            <a:round/>
            <a:headEnd/>
            <a:tailEnd/>
          </a:ln>
        </p:spPr>
        <p:txBody>
          <a:bodyPr lIns="90754" tIns="45377" rIns="90754" bIns="45377"/>
          <a:lstStyle/>
          <a:p>
            <a:pPr eaLnBrk="1" hangingPunct="1">
              <a:defRPr/>
            </a:pPr>
            <a:endParaRPr lang="en-ZA" sz="1000" dirty="0">
              <a:solidFill>
                <a:prstClr val="black"/>
              </a:solidFill>
              <a:latin typeface="+mn-lt"/>
              <a:ea typeface="+mn-ea"/>
              <a:cs typeface="Arial" charset="0"/>
            </a:endParaRPr>
          </a:p>
        </p:txBody>
      </p:sp>
      <p:sp>
        <p:nvSpPr>
          <p:cNvPr id="65" name="Freeform 20">
            <a:extLst>
              <a:ext uri="{FF2B5EF4-FFF2-40B4-BE49-F238E27FC236}">
                <a16:creationId xmlns:a16="http://schemas.microsoft.com/office/drawing/2014/main" id="{060C4691-01F6-4F7C-A913-88333F9A11AF}"/>
              </a:ext>
            </a:extLst>
          </p:cNvPr>
          <p:cNvSpPr>
            <a:spLocks/>
          </p:cNvSpPr>
          <p:nvPr/>
        </p:nvSpPr>
        <p:spPr bwMode="auto">
          <a:xfrm>
            <a:off x="3649608" y="1868803"/>
            <a:ext cx="124843" cy="1973136"/>
          </a:xfrm>
          <a:custGeom>
            <a:avLst/>
            <a:gdLst>
              <a:gd name="T0" fmla="*/ 0 w 213"/>
              <a:gd name="T1" fmla="*/ 0 h 4527"/>
              <a:gd name="T2" fmla="*/ 213 w 213"/>
              <a:gd name="T3" fmla="*/ 0 h 4527"/>
              <a:gd name="T4" fmla="*/ 213 w 213"/>
              <a:gd name="T5" fmla="*/ 4409 h 4527"/>
              <a:gd name="T6" fmla="*/ 209 w 213"/>
              <a:gd name="T7" fmla="*/ 4440 h 4527"/>
              <a:gd name="T8" fmla="*/ 199 w 213"/>
              <a:gd name="T9" fmla="*/ 4469 h 4527"/>
              <a:gd name="T10" fmla="*/ 183 w 213"/>
              <a:gd name="T11" fmla="*/ 4493 h 4527"/>
              <a:gd name="T12" fmla="*/ 162 w 213"/>
              <a:gd name="T13" fmla="*/ 4510 h 4527"/>
              <a:gd name="T14" fmla="*/ 139 w 213"/>
              <a:gd name="T15" fmla="*/ 4523 h 4527"/>
              <a:gd name="T16" fmla="*/ 111 w 213"/>
              <a:gd name="T17" fmla="*/ 4527 h 4527"/>
              <a:gd name="T18" fmla="*/ 100 w 213"/>
              <a:gd name="T19" fmla="*/ 4527 h 4527"/>
              <a:gd name="T20" fmla="*/ 74 w 213"/>
              <a:gd name="T21" fmla="*/ 4523 h 4527"/>
              <a:gd name="T22" fmla="*/ 49 w 213"/>
              <a:gd name="T23" fmla="*/ 4510 h 4527"/>
              <a:gd name="T24" fmla="*/ 30 w 213"/>
              <a:gd name="T25" fmla="*/ 4493 h 4527"/>
              <a:gd name="T26" fmla="*/ 13 w 213"/>
              <a:gd name="T27" fmla="*/ 4469 h 4527"/>
              <a:gd name="T28" fmla="*/ 4 w 213"/>
              <a:gd name="T29" fmla="*/ 4440 h 4527"/>
              <a:gd name="T30" fmla="*/ 0 w 213"/>
              <a:gd name="T31" fmla="*/ 4409 h 4527"/>
              <a:gd name="T32" fmla="*/ 0 w 213"/>
              <a:gd name="T33" fmla="*/ 0 h 4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4527">
                <a:moveTo>
                  <a:pt x="0" y="0"/>
                </a:moveTo>
                <a:lnTo>
                  <a:pt x="213" y="0"/>
                </a:lnTo>
                <a:lnTo>
                  <a:pt x="213" y="4409"/>
                </a:lnTo>
                <a:lnTo>
                  <a:pt x="209" y="4440"/>
                </a:lnTo>
                <a:lnTo>
                  <a:pt x="199" y="4469"/>
                </a:lnTo>
                <a:lnTo>
                  <a:pt x="183" y="4493"/>
                </a:lnTo>
                <a:lnTo>
                  <a:pt x="162" y="4510"/>
                </a:lnTo>
                <a:lnTo>
                  <a:pt x="139" y="4523"/>
                </a:lnTo>
                <a:lnTo>
                  <a:pt x="111" y="4527"/>
                </a:lnTo>
                <a:lnTo>
                  <a:pt x="100" y="4527"/>
                </a:lnTo>
                <a:lnTo>
                  <a:pt x="74" y="4523"/>
                </a:lnTo>
                <a:lnTo>
                  <a:pt x="49" y="4510"/>
                </a:lnTo>
                <a:lnTo>
                  <a:pt x="30" y="4493"/>
                </a:lnTo>
                <a:lnTo>
                  <a:pt x="13" y="4469"/>
                </a:lnTo>
                <a:lnTo>
                  <a:pt x="4" y="4440"/>
                </a:lnTo>
                <a:lnTo>
                  <a:pt x="0" y="4409"/>
                </a:lnTo>
                <a:lnTo>
                  <a:pt x="0" y="0"/>
                </a:lnTo>
                <a:close/>
              </a:path>
            </a:pathLst>
          </a:custGeom>
          <a:solidFill>
            <a:srgbClr val="002967"/>
          </a:solidFill>
          <a:ln w="0">
            <a:noFill/>
            <a:prstDash val="solid"/>
            <a:round/>
            <a:headEnd/>
            <a:tailEnd/>
          </a:ln>
        </p:spPr>
        <p:txBody>
          <a:bodyPr lIns="90754" tIns="45377" rIns="90754" bIns="45377"/>
          <a:lstStyle/>
          <a:p>
            <a:pPr eaLnBrk="1" hangingPunct="1">
              <a:defRPr/>
            </a:pPr>
            <a:endParaRPr lang="en-ZA" sz="1000" dirty="0">
              <a:solidFill>
                <a:prstClr val="black"/>
              </a:solidFill>
              <a:latin typeface="+mn-lt"/>
              <a:ea typeface="+mn-ea"/>
              <a:cs typeface="Arial" charset="0"/>
            </a:endParaRPr>
          </a:p>
        </p:txBody>
      </p:sp>
      <p:cxnSp>
        <p:nvCxnSpPr>
          <p:cNvPr id="9229" name="Straight Connector 65">
            <a:extLst>
              <a:ext uri="{FF2B5EF4-FFF2-40B4-BE49-F238E27FC236}">
                <a16:creationId xmlns:a16="http://schemas.microsoft.com/office/drawing/2014/main" id="{0FEA0F72-6309-495A-9C7D-66C21085B237}"/>
              </a:ext>
            </a:extLst>
          </p:cNvPr>
          <p:cNvCxnSpPr>
            <a:cxnSpLocks noChangeShapeType="1"/>
          </p:cNvCxnSpPr>
          <p:nvPr/>
        </p:nvCxnSpPr>
        <p:spPr bwMode="auto">
          <a:xfrm>
            <a:off x="2948568" y="1877207"/>
            <a:ext cx="1533643" cy="0"/>
          </a:xfrm>
          <a:prstGeom prst="line">
            <a:avLst/>
          </a:prstGeom>
          <a:noFill/>
          <a:ln w="76200" algn="ctr">
            <a:solidFill>
              <a:srgbClr val="78673A"/>
            </a:solidFill>
            <a:round/>
            <a:headEnd/>
            <a:tailEnd/>
          </a:ln>
          <a:extLst>
            <a:ext uri="{909E8E84-426E-40DD-AFC4-6F175D3DCCD1}">
              <a14:hiddenFill xmlns:a14="http://schemas.microsoft.com/office/drawing/2010/main">
                <a:noFill/>
              </a14:hiddenFill>
            </a:ext>
          </a:extLst>
        </p:spPr>
      </p:cxnSp>
      <p:sp>
        <p:nvSpPr>
          <p:cNvPr id="67" name="Oval 66">
            <a:extLst>
              <a:ext uri="{FF2B5EF4-FFF2-40B4-BE49-F238E27FC236}">
                <a16:creationId xmlns:a16="http://schemas.microsoft.com/office/drawing/2014/main" id="{4E6D3094-3DA2-4D27-B224-1CD653492741}"/>
              </a:ext>
            </a:extLst>
          </p:cNvPr>
          <p:cNvSpPr/>
          <p:nvPr/>
        </p:nvSpPr>
        <p:spPr>
          <a:xfrm>
            <a:off x="2569239" y="2350648"/>
            <a:ext cx="350519" cy="338972"/>
          </a:xfrm>
          <a:prstGeom prst="ellipse">
            <a:avLst/>
          </a:prstGeom>
          <a:solidFill>
            <a:sysClr val="window" lastClr="FFFFFF"/>
          </a:solidFill>
          <a:ln w="38100" cap="flat" cmpd="sng" algn="ctr">
            <a:solidFill>
              <a:srgbClr val="D40D16"/>
            </a:solidFill>
            <a:prstDash val="solid"/>
          </a:ln>
          <a:effectLst/>
        </p:spPr>
        <p:txBody>
          <a:bodyPr anchor="ctr"/>
          <a:lstStyle/>
          <a:p>
            <a:pPr algn="ctr" eaLnBrk="1" fontAlgn="auto" hangingPunct="1">
              <a:spcBef>
                <a:spcPts val="0"/>
              </a:spcBef>
              <a:spcAft>
                <a:spcPts val="0"/>
              </a:spcAft>
              <a:defRPr/>
            </a:pPr>
            <a:endParaRPr lang="en-ZA" sz="1000" kern="0" dirty="0">
              <a:solidFill>
                <a:prstClr val="white"/>
              </a:solidFill>
              <a:latin typeface="+mn-lt"/>
              <a:ea typeface="+mn-ea"/>
              <a:cs typeface="+mn-cs"/>
            </a:endParaRPr>
          </a:p>
        </p:txBody>
      </p:sp>
      <p:grpSp>
        <p:nvGrpSpPr>
          <p:cNvPr id="68" name="Group 67">
            <a:extLst>
              <a:ext uri="{FF2B5EF4-FFF2-40B4-BE49-F238E27FC236}">
                <a16:creationId xmlns:a16="http://schemas.microsoft.com/office/drawing/2014/main" id="{E8A71FA8-3529-4F50-B293-E9C99804CD75}"/>
              </a:ext>
            </a:extLst>
          </p:cNvPr>
          <p:cNvGrpSpPr/>
          <p:nvPr/>
        </p:nvGrpSpPr>
        <p:grpSpPr>
          <a:xfrm>
            <a:off x="2619422" y="2399353"/>
            <a:ext cx="249923" cy="241441"/>
            <a:chOff x="5305425" y="1987550"/>
            <a:chExt cx="719138" cy="719138"/>
          </a:xfrm>
          <a:solidFill>
            <a:srgbClr val="D40D16"/>
          </a:solidFill>
        </p:grpSpPr>
        <p:sp>
          <p:nvSpPr>
            <p:cNvPr id="69" name="Freeform 48">
              <a:extLst>
                <a:ext uri="{FF2B5EF4-FFF2-40B4-BE49-F238E27FC236}">
                  <a16:creationId xmlns:a16="http://schemas.microsoft.com/office/drawing/2014/main" id="{B903013A-B2F7-4962-AAD0-58BB56F9A497}"/>
                </a:ext>
              </a:extLst>
            </p:cNvPr>
            <p:cNvSpPr>
              <a:spLocks/>
            </p:cNvSpPr>
            <p:nvPr/>
          </p:nvSpPr>
          <p:spPr bwMode="auto">
            <a:xfrm>
              <a:off x="5708650" y="1987550"/>
              <a:ext cx="315913" cy="315913"/>
            </a:xfrm>
            <a:custGeom>
              <a:avLst/>
              <a:gdLst>
                <a:gd name="T0" fmla="*/ 0 w 1593"/>
                <a:gd name="T1" fmla="*/ 0 h 1593"/>
                <a:gd name="T2" fmla="*/ 99 w 1593"/>
                <a:gd name="T3" fmla="*/ 14 h 1593"/>
                <a:gd name="T4" fmla="*/ 199 w 1593"/>
                <a:gd name="T5" fmla="*/ 35 h 1593"/>
                <a:gd name="T6" fmla="*/ 296 w 1593"/>
                <a:gd name="T7" fmla="*/ 60 h 1593"/>
                <a:gd name="T8" fmla="*/ 392 w 1593"/>
                <a:gd name="T9" fmla="*/ 91 h 1593"/>
                <a:gd name="T10" fmla="*/ 486 w 1593"/>
                <a:gd name="T11" fmla="*/ 127 h 1593"/>
                <a:gd name="T12" fmla="*/ 577 w 1593"/>
                <a:gd name="T13" fmla="*/ 169 h 1593"/>
                <a:gd name="T14" fmla="*/ 666 w 1593"/>
                <a:gd name="T15" fmla="*/ 215 h 1593"/>
                <a:gd name="T16" fmla="*/ 753 w 1593"/>
                <a:gd name="T17" fmla="*/ 267 h 1593"/>
                <a:gd name="T18" fmla="*/ 837 w 1593"/>
                <a:gd name="T19" fmla="*/ 323 h 1593"/>
                <a:gd name="T20" fmla="*/ 919 w 1593"/>
                <a:gd name="T21" fmla="*/ 384 h 1593"/>
                <a:gd name="T22" fmla="*/ 997 w 1593"/>
                <a:gd name="T23" fmla="*/ 450 h 1593"/>
                <a:gd name="T24" fmla="*/ 1071 w 1593"/>
                <a:gd name="T25" fmla="*/ 522 h 1593"/>
                <a:gd name="T26" fmla="*/ 1143 w 1593"/>
                <a:gd name="T27" fmla="*/ 596 h 1593"/>
                <a:gd name="T28" fmla="*/ 1209 w 1593"/>
                <a:gd name="T29" fmla="*/ 674 h 1593"/>
                <a:gd name="T30" fmla="*/ 1270 w 1593"/>
                <a:gd name="T31" fmla="*/ 756 h 1593"/>
                <a:gd name="T32" fmla="*/ 1326 w 1593"/>
                <a:gd name="T33" fmla="*/ 840 h 1593"/>
                <a:gd name="T34" fmla="*/ 1378 w 1593"/>
                <a:gd name="T35" fmla="*/ 927 h 1593"/>
                <a:gd name="T36" fmla="*/ 1424 w 1593"/>
                <a:gd name="T37" fmla="*/ 1016 h 1593"/>
                <a:gd name="T38" fmla="*/ 1466 w 1593"/>
                <a:gd name="T39" fmla="*/ 1107 h 1593"/>
                <a:gd name="T40" fmla="*/ 1502 w 1593"/>
                <a:gd name="T41" fmla="*/ 1201 h 1593"/>
                <a:gd name="T42" fmla="*/ 1533 w 1593"/>
                <a:gd name="T43" fmla="*/ 1297 h 1593"/>
                <a:gd name="T44" fmla="*/ 1558 w 1593"/>
                <a:gd name="T45" fmla="*/ 1394 h 1593"/>
                <a:gd name="T46" fmla="*/ 1579 w 1593"/>
                <a:gd name="T47" fmla="*/ 1494 h 1593"/>
                <a:gd name="T48" fmla="*/ 1593 w 1593"/>
                <a:gd name="T49" fmla="*/ 1593 h 1593"/>
                <a:gd name="T50" fmla="*/ 1272 w 1593"/>
                <a:gd name="T51" fmla="*/ 1593 h 1593"/>
                <a:gd name="T52" fmla="*/ 1255 w 1593"/>
                <a:gd name="T53" fmla="*/ 1497 h 1593"/>
                <a:gd name="T54" fmla="*/ 1232 w 1593"/>
                <a:gd name="T55" fmla="*/ 1401 h 1593"/>
                <a:gd name="T56" fmla="*/ 1202 w 1593"/>
                <a:gd name="T57" fmla="*/ 1308 h 1593"/>
                <a:gd name="T58" fmla="*/ 1167 w 1593"/>
                <a:gd name="T59" fmla="*/ 1218 h 1593"/>
                <a:gd name="T60" fmla="*/ 1126 w 1593"/>
                <a:gd name="T61" fmla="*/ 1131 h 1593"/>
                <a:gd name="T62" fmla="*/ 1079 w 1593"/>
                <a:gd name="T63" fmla="*/ 1047 h 1593"/>
                <a:gd name="T64" fmla="*/ 1029 w 1593"/>
                <a:gd name="T65" fmla="*/ 966 h 1593"/>
                <a:gd name="T66" fmla="*/ 973 w 1593"/>
                <a:gd name="T67" fmla="*/ 890 h 1593"/>
                <a:gd name="T68" fmla="*/ 911 w 1593"/>
                <a:gd name="T69" fmla="*/ 816 h 1593"/>
                <a:gd name="T70" fmla="*/ 846 w 1593"/>
                <a:gd name="T71" fmla="*/ 747 h 1593"/>
                <a:gd name="T72" fmla="*/ 777 w 1593"/>
                <a:gd name="T73" fmla="*/ 682 h 1593"/>
                <a:gd name="T74" fmla="*/ 703 w 1593"/>
                <a:gd name="T75" fmla="*/ 620 h 1593"/>
                <a:gd name="T76" fmla="*/ 627 w 1593"/>
                <a:gd name="T77" fmla="*/ 564 h 1593"/>
                <a:gd name="T78" fmla="*/ 546 w 1593"/>
                <a:gd name="T79" fmla="*/ 514 h 1593"/>
                <a:gd name="T80" fmla="*/ 462 w 1593"/>
                <a:gd name="T81" fmla="*/ 467 h 1593"/>
                <a:gd name="T82" fmla="*/ 375 w 1593"/>
                <a:gd name="T83" fmla="*/ 426 h 1593"/>
                <a:gd name="T84" fmla="*/ 285 w 1593"/>
                <a:gd name="T85" fmla="*/ 391 h 1593"/>
                <a:gd name="T86" fmla="*/ 192 w 1593"/>
                <a:gd name="T87" fmla="*/ 361 h 1593"/>
                <a:gd name="T88" fmla="*/ 96 w 1593"/>
                <a:gd name="T89" fmla="*/ 338 h 1593"/>
                <a:gd name="T90" fmla="*/ 0 w 1593"/>
                <a:gd name="T91" fmla="*/ 321 h 1593"/>
                <a:gd name="T92" fmla="*/ 0 w 1593"/>
                <a:gd name="T93" fmla="*/ 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3" h="1593">
                  <a:moveTo>
                    <a:pt x="0" y="0"/>
                  </a:moveTo>
                  <a:lnTo>
                    <a:pt x="99" y="14"/>
                  </a:lnTo>
                  <a:lnTo>
                    <a:pt x="199" y="35"/>
                  </a:lnTo>
                  <a:lnTo>
                    <a:pt x="296" y="60"/>
                  </a:lnTo>
                  <a:lnTo>
                    <a:pt x="392" y="91"/>
                  </a:lnTo>
                  <a:lnTo>
                    <a:pt x="486" y="127"/>
                  </a:lnTo>
                  <a:lnTo>
                    <a:pt x="577" y="169"/>
                  </a:lnTo>
                  <a:lnTo>
                    <a:pt x="666" y="215"/>
                  </a:lnTo>
                  <a:lnTo>
                    <a:pt x="753" y="267"/>
                  </a:lnTo>
                  <a:lnTo>
                    <a:pt x="837" y="323"/>
                  </a:lnTo>
                  <a:lnTo>
                    <a:pt x="919" y="384"/>
                  </a:lnTo>
                  <a:lnTo>
                    <a:pt x="997" y="450"/>
                  </a:lnTo>
                  <a:lnTo>
                    <a:pt x="1071" y="522"/>
                  </a:lnTo>
                  <a:lnTo>
                    <a:pt x="1143" y="596"/>
                  </a:lnTo>
                  <a:lnTo>
                    <a:pt x="1209" y="674"/>
                  </a:lnTo>
                  <a:lnTo>
                    <a:pt x="1270" y="756"/>
                  </a:lnTo>
                  <a:lnTo>
                    <a:pt x="1326" y="840"/>
                  </a:lnTo>
                  <a:lnTo>
                    <a:pt x="1378" y="927"/>
                  </a:lnTo>
                  <a:lnTo>
                    <a:pt x="1424" y="1016"/>
                  </a:lnTo>
                  <a:lnTo>
                    <a:pt x="1466" y="1107"/>
                  </a:lnTo>
                  <a:lnTo>
                    <a:pt x="1502" y="1201"/>
                  </a:lnTo>
                  <a:lnTo>
                    <a:pt x="1533" y="1297"/>
                  </a:lnTo>
                  <a:lnTo>
                    <a:pt x="1558" y="1394"/>
                  </a:lnTo>
                  <a:lnTo>
                    <a:pt x="1579" y="1494"/>
                  </a:lnTo>
                  <a:lnTo>
                    <a:pt x="1593" y="1593"/>
                  </a:lnTo>
                  <a:lnTo>
                    <a:pt x="1272" y="1593"/>
                  </a:lnTo>
                  <a:lnTo>
                    <a:pt x="1255" y="1497"/>
                  </a:lnTo>
                  <a:lnTo>
                    <a:pt x="1232" y="1401"/>
                  </a:lnTo>
                  <a:lnTo>
                    <a:pt x="1202" y="1308"/>
                  </a:lnTo>
                  <a:lnTo>
                    <a:pt x="1167" y="1218"/>
                  </a:lnTo>
                  <a:lnTo>
                    <a:pt x="1126" y="1131"/>
                  </a:lnTo>
                  <a:lnTo>
                    <a:pt x="1079" y="1047"/>
                  </a:lnTo>
                  <a:lnTo>
                    <a:pt x="1029" y="966"/>
                  </a:lnTo>
                  <a:lnTo>
                    <a:pt x="973" y="890"/>
                  </a:lnTo>
                  <a:lnTo>
                    <a:pt x="911" y="816"/>
                  </a:lnTo>
                  <a:lnTo>
                    <a:pt x="846" y="747"/>
                  </a:lnTo>
                  <a:lnTo>
                    <a:pt x="777" y="682"/>
                  </a:lnTo>
                  <a:lnTo>
                    <a:pt x="703" y="620"/>
                  </a:lnTo>
                  <a:lnTo>
                    <a:pt x="627" y="564"/>
                  </a:lnTo>
                  <a:lnTo>
                    <a:pt x="546" y="514"/>
                  </a:lnTo>
                  <a:lnTo>
                    <a:pt x="462" y="467"/>
                  </a:lnTo>
                  <a:lnTo>
                    <a:pt x="375" y="426"/>
                  </a:lnTo>
                  <a:lnTo>
                    <a:pt x="285" y="391"/>
                  </a:lnTo>
                  <a:lnTo>
                    <a:pt x="192" y="361"/>
                  </a:lnTo>
                  <a:lnTo>
                    <a:pt x="96" y="338"/>
                  </a:lnTo>
                  <a:lnTo>
                    <a:pt x="0" y="321"/>
                  </a:lnTo>
                  <a:lnTo>
                    <a:pt x="0"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70" name="Freeform 49">
              <a:extLst>
                <a:ext uri="{FF2B5EF4-FFF2-40B4-BE49-F238E27FC236}">
                  <a16:creationId xmlns:a16="http://schemas.microsoft.com/office/drawing/2014/main" id="{3852A824-BEC8-4C89-B0C1-8119741E690A}"/>
                </a:ext>
              </a:extLst>
            </p:cNvPr>
            <p:cNvSpPr>
              <a:spLocks/>
            </p:cNvSpPr>
            <p:nvPr/>
          </p:nvSpPr>
          <p:spPr bwMode="auto">
            <a:xfrm>
              <a:off x="5305425" y="1987550"/>
              <a:ext cx="315913" cy="315913"/>
            </a:xfrm>
            <a:custGeom>
              <a:avLst/>
              <a:gdLst>
                <a:gd name="T0" fmla="*/ 1593 w 1593"/>
                <a:gd name="T1" fmla="*/ 0 h 1593"/>
                <a:gd name="T2" fmla="*/ 1593 w 1593"/>
                <a:gd name="T3" fmla="*/ 321 h 1593"/>
                <a:gd name="T4" fmla="*/ 1497 w 1593"/>
                <a:gd name="T5" fmla="*/ 338 h 1593"/>
                <a:gd name="T6" fmla="*/ 1401 w 1593"/>
                <a:gd name="T7" fmla="*/ 361 h 1593"/>
                <a:gd name="T8" fmla="*/ 1308 w 1593"/>
                <a:gd name="T9" fmla="*/ 391 h 1593"/>
                <a:gd name="T10" fmla="*/ 1218 w 1593"/>
                <a:gd name="T11" fmla="*/ 426 h 1593"/>
                <a:gd name="T12" fmla="*/ 1131 w 1593"/>
                <a:gd name="T13" fmla="*/ 467 h 1593"/>
                <a:gd name="T14" fmla="*/ 1047 w 1593"/>
                <a:gd name="T15" fmla="*/ 514 h 1593"/>
                <a:gd name="T16" fmla="*/ 966 w 1593"/>
                <a:gd name="T17" fmla="*/ 564 h 1593"/>
                <a:gd name="T18" fmla="*/ 890 w 1593"/>
                <a:gd name="T19" fmla="*/ 620 h 1593"/>
                <a:gd name="T20" fmla="*/ 816 w 1593"/>
                <a:gd name="T21" fmla="*/ 682 h 1593"/>
                <a:gd name="T22" fmla="*/ 747 w 1593"/>
                <a:gd name="T23" fmla="*/ 747 h 1593"/>
                <a:gd name="T24" fmla="*/ 682 w 1593"/>
                <a:gd name="T25" fmla="*/ 816 h 1593"/>
                <a:gd name="T26" fmla="*/ 620 w 1593"/>
                <a:gd name="T27" fmla="*/ 890 h 1593"/>
                <a:gd name="T28" fmla="*/ 564 w 1593"/>
                <a:gd name="T29" fmla="*/ 966 h 1593"/>
                <a:gd name="T30" fmla="*/ 514 w 1593"/>
                <a:gd name="T31" fmla="*/ 1047 h 1593"/>
                <a:gd name="T32" fmla="*/ 467 w 1593"/>
                <a:gd name="T33" fmla="*/ 1131 h 1593"/>
                <a:gd name="T34" fmla="*/ 426 w 1593"/>
                <a:gd name="T35" fmla="*/ 1218 h 1593"/>
                <a:gd name="T36" fmla="*/ 391 w 1593"/>
                <a:gd name="T37" fmla="*/ 1308 h 1593"/>
                <a:gd name="T38" fmla="*/ 361 w 1593"/>
                <a:gd name="T39" fmla="*/ 1401 h 1593"/>
                <a:gd name="T40" fmla="*/ 338 w 1593"/>
                <a:gd name="T41" fmla="*/ 1497 h 1593"/>
                <a:gd name="T42" fmla="*/ 321 w 1593"/>
                <a:gd name="T43" fmla="*/ 1593 h 1593"/>
                <a:gd name="T44" fmla="*/ 0 w 1593"/>
                <a:gd name="T45" fmla="*/ 1593 h 1593"/>
                <a:gd name="T46" fmla="*/ 14 w 1593"/>
                <a:gd name="T47" fmla="*/ 1494 h 1593"/>
                <a:gd name="T48" fmla="*/ 35 w 1593"/>
                <a:gd name="T49" fmla="*/ 1394 h 1593"/>
                <a:gd name="T50" fmla="*/ 60 w 1593"/>
                <a:gd name="T51" fmla="*/ 1297 h 1593"/>
                <a:gd name="T52" fmla="*/ 91 w 1593"/>
                <a:gd name="T53" fmla="*/ 1201 h 1593"/>
                <a:gd name="T54" fmla="*/ 127 w 1593"/>
                <a:gd name="T55" fmla="*/ 1107 h 1593"/>
                <a:gd name="T56" fmla="*/ 169 w 1593"/>
                <a:gd name="T57" fmla="*/ 1016 h 1593"/>
                <a:gd name="T58" fmla="*/ 215 w 1593"/>
                <a:gd name="T59" fmla="*/ 927 h 1593"/>
                <a:gd name="T60" fmla="*/ 267 w 1593"/>
                <a:gd name="T61" fmla="*/ 840 h 1593"/>
                <a:gd name="T62" fmla="*/ 323 w 1593"/>
                <a:gd name="T63" fmla="*/ 756 h 1593"/>
                <a:gd name="T64" fmla="*/ 384 w 1593"/>
                <a:gd name="T65" fmla="*/ 674 h 1593"/>
                <a:gd name="T66" fmla="*/ 450 w 1593"/>
                <a:gd name="T67" fmla="*/ 596 h 1593"/>
                <a:gd name="T68" fmla="*/ 522 w 1593"/>
                <a:gd name="T69" fmla="*/ 522 h 1593"/>
                <a:gd name="T70" fmla="*/ 596 w 1593"/>
                <a:gd name="T71" fmla="*/ 450 h 1593"/>
                <a:gd name="T72" fmla="*/ 674 w 1593"/>
                <a:gd name="T73" fmla="*/ 384 h 1593"/>
                <a:gd name="T74" fmla="*/ 756 w 1593"/>
                <a:gd name="T75" fmla="*/ 323 h 1593"/>
                <a:gd name="T76" fmla="*/ 840 w 1593"/>
                <a:gd name="T77" fmla="*/ 267 h 1593"/>
                <a:gd name="T78" fmla="*/ 927 w 1593"/>
                <a:gd name="T79" fmla="*/ 215 h 1593"/>
                <a:gd name="T80" fmla="*/ 1016 w 1593"/>
                <a:gd name="T81" fmla="*/ 169 h 1593"/>
                <a:gd name="T82" fmla="*/ 1107 w 1593"/>
                <a:gd name="T83" fmla="*/ 127 h 1593"/>
                <a:gd name="T84" fmla="*/ 1201 w 1593"/>
                <a:gd name="T85" fmla="*/ 91 h 1593"/>
                <a:gd name="T86" fmla="*/ 1297 w 1593"/>
                <a:gd name="T87" fmla="*/ 60 h 1593"/>
                <a:gd name="T88" fmla="*/ 1394 w 1593"/>
                <a:gd name="T89" fmla="*/ 35 h 1593"/>
                <a:gd name="T90" fmla="*/ 1494 w 1593"/>
                <a:gd name="T91" fmla="*/ 14 h 1593"/>
                <a:gd name="T92" fmla="*/ 1593 w 1593"/>
                <a:gd name="T93" fmla="*/ 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3" h="1593">
                  <a:moveTo>
                    <a:pt x="1593" y="0"/>
                  </a:moveTo>
                  <a:lnTo>
                    <a:pt x="1593" y="321"/>
                  </a:lnTo>
                  <a:lnTo>
                    <a:pt x="1497" y="338"/>
                  </a:lnTo>
                  <a:lnTo>
                    <a:pt x="1401" y="361"/>
                  </a:lnTo>
                  <a:lnTo>
                    <a:pt x="1308" y="391"/>
                  </a:lnTo>
                  <a:lnTo>
                    <a:pt x="1218" y="426"/>
                  </a:lnTo>
                  <a:lnTo>
                    <a:pt x="1131" y="467"/>
                  </a:lnTo>
                  <a:lnTo>
                    <a:pt x="1047" y="514"/>
                  </a:lnTo>
                  <a:lnTo>
                    <a:pt x="966" y="564"/>
                  </a:lnTo>
                  <a:lnTo>
                    <a:pt x="890" y="620"/>
                  </a:lnTo>
                  <a:lnTo>
                    <a:pt x="816" y="682"/>
                  </a:lnTo>
                  <a:lnTo>
                    <a:pt x="747" y="747"/>
                  </a:lnTo>
                  <a:lnTo>
                    <a:pt x="682" y="816"/>
                  </a:lnTo>
                  <a:lnTo>
                    <a:pt x="620" y="890"/>
                  </a:lnTo>
                  <a:lnTo>
                    <a:pt x="564" y="966"/>
                  </a:lnTo>
                  <a:lnTo>
                    <a:pt x="514" y="1047"/>
                  </a:lnTo>
                  <a:lnTo>
                    <a:pt x="467" y="1131"/>
                  </a:lnTo>
                  <a:lnTo>
                    <a:pt x="426" y="1218"/>
                  </a:lnTo>
                  <a:lnTo>
                    <a:pt x="391" y="1308"/>
                  </a:lnTo>
                  <a:lnTo>
                    <a:pt x="361" y="1401"/>
                  </a:lnTo>
                  <a:lnTo>
                    <a:pt x="338" y="1497"/>
                  </a:lnTo>
                  <a:lnTo>
                    <a:pt x="321" y="1593"/>
                  </a:lnTo>
                  <a:lnTo>
                    <a:pt x="0" y="1593"/>
                  </a:lnTo>
                  <a:lnTo>
                    <a:pt x="14" y="1494"/>
                  </a:lnTo>
                  <a:lnTo>
                    <a:pt x="35" y="1394"/>
                  </a:lnTo>
                  <a:lnTo>
                    <a:pt x="60" y="1297"/>
                  </a:lnTo>
                  <a:lnTo>
                    <a:pt x="91" y="1201"/>
                  </a:lnTo>
                  <a:lnTo>
                    <a:pt x="127" y="1107"/>
                  </a:lnTo>
                  <a:lnTo>
                    <a:pt x="169" y="1016"/>
                  </a:lnTo>
                  <a:lnTo>
                    <a:pt x="215" y="927"/>
                  </a:lnTo>
                  <a:lnTo>
                    <a:pt x="267" y="840"/>
                  </a:lnTo>
                  <a:lnTo>
                    <a:pt x="323" y="756"/>
                  </a:lnTo>
                  <a:lnTo>
                    <a:pt x="384" y="674"/>
                  </a:lnTo>
                  <a:lnTo>
                    <a:pt x="450" y="596"/>
                  </a:lnTo>
                  <a:lnTo>
                    <a:pt x="522" y="522"/>
                  </a:lnTo>
                  <a:lnTo>
                    <a:pt x="596" y="450"/>
                  </a:lnTo>
                  <a:lnTo>
                    <a:pt x="674" y="384"/>
                  </a:lnTo>
                  <a:lnTo>
                    <a:pt x="756" y="323"/>
                  </a:lnTo>
                  <a:lnTo>
                    <a:pt x="840" y="267"/>
                  </a:lnTo>
                  <a:lnTo>
                    <a:pt x="927" y="215"/>
                  </a:lnTo>
                  <a:lnTo>
                    <a:pt x="1016" y="169"/>
                  </a:lnTo>
                  <a:lnTo>
                    <a:pt x="1107" y="127"/>
                  </a:lnTo>
                  <a:lnTo>
                    <a:pt x="1201" y="91"/>
                  </a:lnTo>
                  <a:lnTo>
                    <a:pt x="1297" y="60"/>
                  </a:lnTo>
                  <a:lnTo>
                    <a:pt x="1394" y="35"/>
                  </a:lnTo>
                  <a:lnTo>
                    <a:pt x="1494" y="14"/>
                  </a:lnTo>
                  <a:lnTo>
                    <a:pt x="1593"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71" name="Freeform 50">
              <a:extLst>
                <a:ext uri="{FF2B5EF4-FFF2-40B4-BE49-F238E27FC236}">
                  <a16:creationId xmlns:a16="http://schemas.microsoft.com/office/drawing/2014/main" id="{4DD3F1B5-0B6B-468A-AAB0-98EF195B8A3B}"/>
                </a:ext>
              </a:extLst>
            </p:cNvPr>
            <p:cNvSpPr>
              <a:spLocks/>
            </p:cNvSpPr>
            <p:nvPr/>
          </p:nvSpPr>
          <p:spPr bwMode="auto">
            <a:xfrm>
              <a:off x="5708650" y="2390775"/>
              <a:ext cx="315913" cy="315913"/>
            </a:xfrm>
            <a:custGeom>
              <a:avLst/>
              <a:gdLst>
                <a:gd name="T0" fmla="*/ 1272 w 1593"/>
                <a:gd name="T1" fmla="*/ 0 h 1593"/>
                <a:gd name="T2" fmla="*/ 1593 w 1593"/>
                <a:gd name="T3" fmla="*/ 0 h 1593"/>
                <a:gd name="T4" fmla="*/ 1579 w 1593"/>
                <a:gd name="T5" fmla="*/ 99 h 1593"/>
                <a:gd name="T6" fmla="*/ 1558 w 1593"/>
                <a:gd name="T7" fmla="*/ 199 h 1593"/>
                <a:gd name="T8" fmla="*/ 1533 w 1593"/>
                <a:gd name="T9" fmla="*/ 296 h 1593"/>
                <a:gd name="T10" fmla="*/ 1502 w 1593"/>
                <a:gd name="T11" fmla="*/ 392 h 1593"/>
                <a:gd name="T12" fmla="*/ 1466 w 1593"/>
                <a:gd name="T13" fmla="*/ 486 h 1593"/>
                <a:gd name="T14" fmla="*/ 1424 w 1593"/>
                <a:gd name="T15" fmla="*/ 577 h 1593"/>
                <a:gd name="T16" fmla="*/ 1378 w 1593"/>
                <a:gd name="T17" fmla="*/ 666 h 1593"/>
                <a:gd name="T18" fmla="*/ 1326 w 1593"/>
                <a:gd name="T19" fmla="*/ 753 h 1593"/>
                <a:gd name="T20" fmla="*/ 1270 w 1593"/>
                <a:gd name="T21" fmla="*/ 837 h 1593"/>
                <a:gd name="T22" fmla="*/ 1209 w 1593"/>
                <a:gd name="T23" fmla="*/ 919 h 1593"/>
                <a:gd name="T24" fmla="*/ 1143 w 1593"/>
                <a:gd name="T25" fmla="*/ 997 h 1593"/>
                <a:gd name="T26" fmla="*/ 1071 w 1593"/>
                <a:gd name="T27" fmla="*/ 1071 h 1593"/>
                <a:gd name="T28" fmla="*/ 997 w 1593"/>
                <a:gd name="T29" fmla="*/ 1143 h 1593"/>
                <a:gd name="T30" fmla="*/ 919 w 1593"/>
                <a:gd name="T31" fmla="*/ 1209 h 1593"/>
                <a:gd name="T32" fmla="*/ 837 w 1593"/>
                <a:gd name="T33" fmla="*/ 1270 h 1593"/>
                <a:gd name="T34" fmla="*/ 753 w 1593"/>
                <a:gd name="T35" fmla="*/ 1326 h 1593"/>
                <a:gd name="T36" fmla="*/ 666 w 1593"/>
                <a:gd name="T37" fmla="*/ 1378 h 1593"/>
                <a:gd name="T38" fmla="*/ 577 w 1593"/>
                <a:gd name="T39" fmla="*/ 1424 h 1593"/>
                <a:gd name="T40" fmla="*/ 486 w 1593"/>
                <a:gd name="T41" fmla="*/ 1466 h 1593"/>
                <a:gd name="T42" fmla="*/ 392 w 1593"/>
                <a:gd name="T43" fmla="*/ 1502 h 1593"/>
                <a:gd name="T44" fmla="*/ 296 w 1593"/>
                <a:gd name="T45" fmla="*/ 1533 h 1593"/>
                <a:gd name="T46" fmla="*/ 199 w 1593"/>
                <a:gd name="T47" fmla="*/ 1558 h 1593"/>
                <a:gd name="T48" fmla="*/ 99 w 1593"/>
                <a:gd name="T49" fmla="*/ 1579 h 1593"/>
                <a:gd name="T50" fmla="*/ 0 w 1593"/>
                <a:gd name="T51" fmla="*/ 1593 h 1593"/>
                <a:gd name="T52" fmla="*/ 0 w 1593"/>
                <a:gd name="T53" fmla="*/ 1272 h 1593"/>
                <a:gd name="T54" fmla="*/ 96 w 1593"/>
                <a:gd name="T55" fmla="*/ 1255 h 1593"/>
                <a:gd name="T56" fmla="*/ 192 w 1593"/>
                <a:gd name="T57" fmla="*/ 1232 h 1593"/>
                <a:gd name="T58" fmla="*/ 285 w 1593"/>
                <a:gd name="T59" fmla="*/ 1202 h 1593"/>
                <a:gd name="T60" fmla="*/ 375 w 1593"/>
                <a:gd name="T61" fmla="*/ 1167 h 1593"/>
                <a:gd name="T62" fmla="*/ 462 w 1593"/>
                <a:gd name="T63" fmla="*/ 1126 h 1593"/>
                <a:gd name="T64" fmla="*/ 546 w 1593"/>
                <a:gd name="T65" fmla="*/ 1079 h 1593"/>
                <a:gd name="T66" fmla="*/ 627 w 1593"/>
                <a:gd name="T67" fmla="*/ 1029 h 1593"/>
                <a:gd name="T68" fmla="*/ 703 w 1593"/>
                <a:gd name="T69" fmla="*/ 973 h 1593"/>
                <a:gd name="T70" fmla="*/ 777 w 1593"/>
                <a:gd name="T71" fmla="*/ 911 h 1593"/>
                <a:gd name="T72" fmla="*/ 846 w 1593"/>
                <a:gd name="T73" fmla="*/ 846 h 1593"/>
                <a:gd name="T74" fmla="*/ 911 w 1593"/>
                <a:gd name="T75" fmla="*/ 777 h 1593"/>
                <a:gd name="T76" fmla="*/ 973 w 1593"/>
                <a:gd name="T77" fmla="*/ 703 h 1593"/>
                <a:gd name="T78" fmla="*/ 1029 w 1593"/>
                <a:gd name="T79" fmla="*/ 627 h 1593"/>
                <a:gd name="T80" fmla="*/ 1079 w 1593"/>
                <a:gd name="T81" fmla="*/ 546 h 1593"/>
                <a:gd name="T82" fmla="*/ 1126 w 1593"/>
                <a:gd name="T83" fmla="*/ 462 h 1593"/>
                <a:gd name="T84" fmla="*/ 1167 w 1593"/>
                <a:gd name="T85" fmla="*/ 375 h 1593"/>
                <a:gd name="T86" fmla="*/ 1202 w 1593"/>
                <a:gd name="T87" fmla="*/ 285 h 1593"/>
                <a:gd name="T88" fmla="*/ 1232 w 1593"/>
                <a:gd name="T89" fmla="*/ 192 h 1593"/>
                <a:gd name="T90" fmla="*/ 1255 w 1593"/>
                <a:gd name="T91" fmla="*/ 96 h 1593"/>
                <a:gd name="T92" fmla="*/ 1272 w 1593"/>
                <a:gd name="T93" fmla="*/ 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3" h="1593">
                  <a:moveTo>
                    <a:pt x="1272" y="0"/>
                  </a:moveTo>
                  <a:lnTo>
                    <a:pt x="1593" y="0"/>
                  </a:lnTo>
                  <a:lnTo>
                    <a:pt x="1579" y="99"/>
                  </a:lnTo>
                  <a:lnTo>
                    <a:pt x="1558" y="199"/>
                  </a:lnTo>
                  <a:lnTo>
                    <a:pt x="1533" y="296"/>
                  </a:lnTo>
                  <a:lnTo>
                    <a:pt x="1502" y="392"/>
                  </a:lnTo>
                  <a:lnTo>
                    <a:pt x="1466" y="486"/>
                  </a:lnTo>
                  <a:lnTo>
                    <a:pt x="1424" y="577"/>
                  </a:lnTo>
                  <a:lnTo>
                    <a:pt x="1378" y="666"/>
                  </a:lnTo>
                  <a:lnTo>
                    <a:pt x="1326" y="753"/>
                  </a:lnTo>
                  <a:lnTo>
                    <a:pt x="1270" y="837"/>
                  </a:lnTo>
                  <a:lnTo>
                    <a:pt x="1209" y="919"/>
                  </a:lnTo>
                  <a:lnTo>
                    <a:pt x="1143" y="997"/>
                  </a:lnTo>
                  <a:lnTo>
                    <a:pt x="1071" y="1071"/>
                  </a:lnTo>
                  <a:lnTo>
                    <a:pt x="997" y="1143"/>
                  </a:lnTo>
                  <a:lnTo>
                    <a:pt x="919" y="1209"/>
                  </a:lnTo>
                  <a:lnTo>
                    <a:pt x="837" y="1270"/>
                  </a:lnTo>
                  <a:lnTo>
                    <a:pt x="753" y="1326"/>
                  </a:lnTo>
                  <a:lnTo>
                    <a:pt x="666" y="1378"/>
                  </a:lnTo>
                  <a:lnTo>
                    <a:pt x="577" y="1424"/>
                  </a:lnTo>
                  <a:lnTo>
                    <a:pt x="486" y="1466"/>
                  </a:lnTo>
                  <a:lnTo>
                    <a:pt x="392" y="1502"/>
                  </a:lnTo>
                  <a:lnTo>
                    <a:pt x="296" y="1533"/>
                  </a:lnTo>
                  <a:lnTo>
                    <a:pt x="199" y="1558"/>
                  </a:lnTo>
                  <a:lnTo>
                    <a:pt x="99" y="1579"/>
                  </a:lnTo>
                  <a:lnTo>
                    <a:pt x="0" y="1593"/>
                  </a:lnTo>
                  <a:lnTo>
                    <a:pt x="0" y="1272"/>
                  </a:lnTo>
                  <a:lnTo>
                    <a:pt x="96" y="1255"/>
                  </a:lnTo>
                  <a:lnTo>
                    <a:pt x="192" y="1232"/>
                  </a:lnTo>
                  <a:lnTo>
                    <a:pt x="285" y="1202"/>
                  </a:lnTo>
                  <a:lnTo>
                    <a:pt x="375" y="1167"/>
                  </a:lnTo>
                  <a:lnTo>
                    <a:pt x="462" y="1126"/>
                  </a:lnTo>
                  <a:lnTo>
                    <a:pt x="546" y="1079"/>
                  </a:lnTo>
                  <a:lnTo>
                    <a:pt x="627" y="1029"/>
                  </a:lnTo>
                  <a:lnTo>
                    <a:pt x="703" y="973"/>
                  </a:lnTo>
                  <a:lnTo>
                    <a:pt x="777" y="911"/>
                  </a:lnTo>
                  <a:lnTo>
                    <a:pt x="846" y="846"/>
                  </a:lnTo>
                  <a:lnTo>
                    <a:pt x="911" y="777"/>
                  </a:lnTo>
                  <a:lnTo>
                    <a:pt x="973" y="703"/>
                  </a:lnTo>
                  <a:lnTo>
                    <a:pt x="1029" y="627"/>
                  </a:lnTo>
                  <a:lnTo>
                    <a:pt x="1079" y="546"/>
                  </a:lnTo>
                  <a:lnTo>
                    <a:pt x="1126" y="462"/>
                  </a:lnTo>
                  <a:lnTo>
                    <a:pt x="1167" y="375"/>
                  </a:lnTo>
                  <a:lnTo>
                    <a:pt x="1202" y="285"/>
                  </a:lnTo>
                  <a:lnTo>
                    <a:pt x="1232" y="192"/>
                  </a:lnTo>
                  <a:lnTo>
                    <a:pt x="1255" y="96"/>
                  </a:lnTo>
                  <a:lnTo>
                    <a:pt x="1272"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72" name="Freeform 51">
              <a:extLst>
                <a:ext uri="{FF2B5EF4-FFF2-40B4-BE49-F238E27FC236}">
                  <a16:creationId xmlns:a16="http://schemas.microsoft.com/office/drawing/2014/main" id="{2CA94342-2589-4F99-8DCE-BA7026720874}"/>
                </a:ext>
              </a:extLst>
            </p:cNvPr>
            <p:cNvSpPr>
              <a:spLocks/>
            </p:cNvSpPr>
            <p:nvPr/>
          </p:nvSpPr>
          <p:spPr bwMode="auto">
            <a:xfrm>
              <a:off x="5305425" y="2390775"/>
              <a:ext cx="315913" cy="315913"/>
            </a:xfrm>
            <a:custGeom>
              <a:avLst/>
              <a:gdLst>
                <a:gd name="T0" fmla="*/ 0 w 1593"/>
                <a:gd name="T1" fmla="*/ 0 h 1593"/>
                <a:gd name="T2" fmla="*/ 321 w 1593"/>
                <a:gd name="T3" fmla="*/ 0 h 1593"/>
                <a:gd name="T4" fmla="*/ 338 w 1593"/>
                <a:gd name="T5" fmla="*/ 96 h 1593"/>
                <a:gd name="T6" fmla="*/ 361 w 1593"/>
                <a:gd name="T7" fmla="*/ 192 h 1593"/>
                <a:gd name="T8" fmla="*/ 391 w 1593"/>
                <a:gd name="T9" fmla="*/ 285 h 1593"/>
                <a:gd name="T10" fmla="*/ 426 w 1593"/>
                <a:gd name="T11" fmla="*/ 375 h 1593"/>
                <a:gd name="T12" fmla="*/ 467 w 1593"/>
                <a:gd name="T13" fmla="*/ 462 h 1593"/>
                <a:gd name="T14" fmla="*/ 514 w 1593"/>
                <a:gd name="T15" fmla="*/ 546 h 1593"/>
                <a:gd name="T16" fmla="*/ 564 w 1593"/>
                <a:gd name="T17" fmla="*/ 627 h 1593"/>
                <a:gd name="T18" fmla="*/ 620 w 1593"/>
                <a:gd name="T19" fmla="*/ 703 h 1593"/>
                <a:gd name="T20" fmla="*/ 682 w 1593"/>
                <a:gd name="T21" fmla="*/ 777 h 1593"/>
                <a:gd name="T22" fmla="*/ 747 w 1593"/>
                <a:gd name="T23" fmla="*/ 846 h 1593"/>
                <a:gd name="T24" fmla="*/ 816 w 1593"/>
                <a:gd name="T25" fmla="*/ 911 h 1593"/>
                <a:gd name="T26" fmla="*/ 890 w 1593"/>
                <a:gd name="T27" fmla="*/ 973 h 1593"/>
                <a:gd name="T28" fmla="*/ 966 w 1593"/>
                <a:gd name="T29" fmla="*/ 1029 h 1593"/>
                <a:gd name="T30" fmla="*/ 1047 w 1593"/>
                <a:gd name="T31" fmla="*/ 1079 h 1593"/>
                <a:gd name="T32" fmla="*/ 1131 w 1593"/>
                <a:gd name="T33" fmla="*/ 1126 h 1593"/>
                <a:gd name="T34" fmla="*/ 1218 w 1593"/>
                <a:gd name="T35" fmla="*/ 1167 h 1593"/>
                <a:gd name="T36" fmla="*/ 1308 w 1593"/>
                <a:gd name="T37" fmla="*/ 1202 h 1593"/>
                <a:gd name="T38" fmla="*/ 1401 w 1593"/>
                <a:gd name="T39" fmla="*/ 1232 h 1593"/>
                <a:gd name="T40" fmla="*/ 1497 w 1593"/>
                <a:gd name="T41" fmla="*/ 1255 h 1593"/>
                <a:gd name="T42" fmla="*/ 1593 w 1593"/>
                <a:gd name="T43" fmla="*/ 1272 h 1593"/>
                <a:gd name="T44" fmla="*/ 1593 w 1593"/>
                <a:gd name="T45" fmla="*/ 1593 h 1593"/>
                <a:gd name="T46" fmla="*/ 1494 w 1593"/>
                <a:gd name="T47" fmla="*/ 1579 h 1593"/>
                <a:gd name="T48" fmla="*/ 1394 w 1593"/>
                <a:gd name="T49" fmla="*/ 1558 h 1593"/>
                <a:gd name="T50" fmla="*/ 1297 w 1593"/>
                <a:gd name="T51" fmla="*/ 1533 h 1593"/>
                <a:gd name="T52" fmla="*/ 1201 w 1593"/>
                <a:gd name="T53" fmla="*/ 1502 h 1593"/>
                <a:gd name="T54" fmla="*/ 1107 w 1593"/>
                <a:gd name="T55" fmla="*/ 1466 h 1593"/>
                <a:gd name="T56" fmla="*/ 1016 w 1593"/>
                <a:gd name="T57" fmla="*/ 1424 h 1593"/>
                <a:gd name="T58" fmla="*/ 927 w 1593"/>
                <a:gd name="T59" fmla="*/ 1378 h 1593"/>
                <a:gd name="T60" fmla="*/ 840 w 1593"/>
                <a:gd name="T61" fmla="*/ 1326 h 1593"/>
                <a:gd name="T62" fmla="*/ 756 w 1593"/>
                <a:gd name="T63" fmla="*/ 1270 h 1593"/>
                <a:gd name="T64" fmla="*/ 674 w 1593"/>
                <a:gd name="T65" fmla="*/ 1209 h 1593"/>
                <a:gd name="T66" fmla="*/ 596 w 1593"/>
                <a:gd name="T67" fmla="*/ 1143 h 1593"/>
                <a:gd name="T68" fmla="*/ 522 w 1593"/>
                <a:gd name="T69" fmla="*/ 1071 h 1593"/>
                <a:gd name="T70" fmla="*/ 450 w 1593"/>
                <a:gd name="T71" fmla="*/ 997 h 1593"/>
                <a:gd name="T72" fmla="*/ 384 w 1593"/>
                <a:gd name="T73" fmla="*/ 919 h 1593"/>
                <a:gd name="T74" fmla="*/ 323 w 1593"/>
                <a:gd name="T75" fmla="*/ 837 h 1593"/>
                <a:gd name="T76" fmla="*/ 267 w 1593"/>
                <a:gd name="T77" fmla="*/ 753 h 1593"/>
                <a:gd name="T78" fmla="*/ 215 w 1593"/>
                <a:gd name="T79" fmla="*/ 666 h 1593"/>
                <a:gd name="T80" fmla="*/ 169 w 1593"/>
                <a:gd name="T81" fmla="*/ 577 h 1593"/>
                <a:gd name="T82" fmla="*/ 127 w 1593"/>
                <a:gd name="T83" fmla="*/ 486 h 1593"/>
                <a:gd name="T84" fmla="*/ 91 w 1593"/>
                <a:gd name="T85" fmla="*/ 392 h 1593"/>
                <a:gd name="T86" fmla="*/ 60 w 1593"/>
                <a:gd name="T87" fmla="*/ 296 h 1593"/>
                <a:gd name="T88" fmla="*/ 35 w 1593"/>
                <a:gd name="T89" fmla="*/ 199 h 1593"/>
                <a:gd name="T90" fmla="*/ 14 w 1593"/>
                <a:gd name="T91" fmla="*/ 99 h 1593"/>
                <a:gd name="T92" fmla="*/ 0 w 1593"/>
                <a:gd name="T93" fmla="*/ 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3" h="1593">
                  <a:moveTo>
                    <a:pt x="0" y="0"/>
                  </a:moveTo>
                  <a:lnTo>
                    <a:pt x="321" y="0"/>
                  </a:lnTo>
                  <a:lnTo>
                    <a:pt x="338" y="96"/>
                  </a:lnTo>
                  <a:lnTo>
                    <a:pt x="361" y="192"/>
                  </a:lnTo>
                  <a:lnTo>
                    <a:pt x="391" y="285"/>
                  </a:lnTo>
                  <a:lnTo>
                    <a:pt x="426" y="375"/>
                  </a:lnTo>
                  <a:lnTo>
                    <a:pt x="467" y="462"/>
                  </a:lnTo>
                  <a:lnTo>
                    <a:pt x="514" y="546"/>
                  </a:lnTo>
                  <a:lnTo>
                    <a:pt x="564" y="627"/>
                  </a:lnTo>
                  <a:lnTo>
                    <a:pt x="620" y="703"/>
                  </a:lnTo>
                  <a:lnTo>
                    <a:pt x="682" y="777"/>
                  </a:lnTo>
                  <a:lnTo>
                    <a:pt x="747" y="846"/>
                  </a:lnTo>
                  <a:lnTo>
                    <a:pt x="816" y="911"/>
                  </a:lnTo>
                  <a:lnTo>
                    <a:pt x="890" y="973"/>
                  </a:lnTo>
                  <a:lnTo>
                    <a:pt x="966" y="1029"/>
                  </a:lnTo>
                  <a:lnTo>
                    <a:pt x="1047" y="1079"/>
                  </a:lnTo>
                  <a:lnTo>
                    <a:pt x="1131" y="1126"/>
                  </a:lnTo>
                  <a:lnTo>
                    <a:pt x="1218" y="1167"/>
                  </a:lnTo>
                  <a:lnTo>
                    <a:pt x="1308" y="1202"/>
                  </a:lnTo>
                  <a:lnTo>
                    <a:pt x="1401" y="1232"/>
                  </a:lnTo>
                  <a:lnTo>
                    <a:pt x="1497" y="1255"/>
                  </a:lnTo>
                  <a:lnTo>
                    <a:pt x="1593" y="1272"/>
                  </a:lnTo>
                  <a:lnTo>
                    <a:pt x="1593" y="1593"/>
                  </a:lnTo>
                  <a:lnTo>
                    <a:pt x="1494" y="1579"/>
                  </a:lnTo>
                  <a:lnTo>
                    <a:pt x="1394" y="1558"/>
                  </a:lnTo>
                  <a:lnTo>
                    <a:pt x="1297" y="1533"/>
                  </a:lnTo>
                  <a:lnTo>
                    <a:pt x="1201" y="1502"/>
                  </a:lnTo>
                  <a:lnTo>
                    <a:pt x="1107" y="1466"/>
                  </a:lnTo>
                  <a:lnTo>
                    <a:pt x="1016" y="1424"/>
                  </a:lnTo>
                  <a:lnTo>
                    <a:pt x="927" y="1378"/>
                  </a:lnTo>
                  <a:lnTo>
                    <a:pt x="840" y="1326"/>
                  </a:lnTo>
                  <a:lnTo>
                    <a:pt x="756" y="1270"/>
                  </a:lnTo>
                  <a:lnTo>
                    <a:pt x="674" y="1209"/>
                  </a:lnTo>
                  <a:lnTo>
                    <a:pt x="596" y="1143"/>
                  </a:lnTo>
                  <a:lnTo>
                    <a:pt x="522" y="1071"/>
                  </a:lnTo>
                  <a:lnTo>
                    <a:pt x="450" y="997"/>
                  </a:lnTo>
                  <a:lnTo>
                    <a:pt x="384" y="919"/>
                  </a:lnTo>
                  <a:lnTo>
                    <a:pt x="323" y="837"/>
                  </a:lnTo>
                  <a:lnTo>
                    <a:pt x="267" y="753"/>
                  </a:lnTo>
                  <a:lnTo>
                    <a:pt x="215" y="666"/>
                  </a:lnTo>
                  <a:lnTo>
                    <a:pt x="169" y="577"/>
                  </a:lnTo>
                  <a:lnTo>
                    <a:pt x="127" y="486"/>
                  </a:lnTo>
                  <a:lnTo>
                    <a:pt x="91" y="392"/>
                  </a:lnTo>
                  <a:lnTo>
                    <a:pt x="60" y="296"/>
                  </a:lnTo>
                  <a:lnTo>
                    <a:pt x="35" y="199"/>
                  </a:lnTo>
                  <a:lnTo>
                    <a:pt x="14" y="99"/>
                  </a:lnTo>
                  <a:lnTo>
                    <a:pt x="0"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73" name="Freeform 52">
              <a:extLst>
                <a:ext uri="{FF2B5EF4-FFF2-40B4-BE49-F238E27FC236}">
                  <a16:creationId xmlns:a16="http://schemas.microsoft.com/office/drawing/2014/main" id="{2572109E-EDE8-4FCB-AB61-066446C9C991}"/>
                </a:ext>
              </a:extLst>
            </p:cNvPr>
            <p:cNvSpPr>
              <a:spLocks/>
            </p:cNvSpPr>
            <p:nvPr/>
          </p:nvSpPr>
          <p:spPr bwMode="auto">
            <a:xfrm>
              <a:off x="5440363" y="2122488"/>
              <a:ext cx="180975" cy="180975"/>
            </a:xfrm>
            <a:custGeom>
              <a:avLst/>
              <a:gdLst>
                <a:gd name="T0" fmla="*/ 911 w 911"/>
                <a:gd name="T1" fmla="*/ 0 h 911"/>
                <a:gd name="T2" fmla="*/ 911 w 911"/>
                <a:gd name="T3" fmla="*/ 326 h 911"/>
                <a:gd name="T4" fmla="*/ 842 w 911"/>
                <a:gd name="T5" fmla="*/ 348 h 911"/>
                <a:gd name="T6" fmla="*/ 775 w 911"/>
                <a:gd name="T7" fmla="*/ 377 h 911"/>
                <a:gd name="T8" fmla="*/ 712 w 911"/>
                <a:gd name="T9" fmla="*/ 410 h 911"/>
                <a:gd name="T10" fmla="*/ 651 w 911"/>
                <a:gd name="T11" fmla="*/ 449 h 911"/>
                <a:gd name="T12" fmla="*/ 594 w 911"/>
                <a:gd name="T13" fmla="*/ 493 h 911"/>
                <a:gd name="T14" fmla="*/ 541 w 911"/>
                <a:gd name="T15" fmla="*/ 541 h 911"/>
                <a:gd name="T16" fmla="*/ 493 w 911"/>
                <a:gd name="T17" fmla="*/ 594 h 911"/>
                <a:gd name="T18" fmla="*/ 449 w 911"/>
                <a:gd name="T19" fmla="*/ 651 h 911"/>
                <a:gd name="T20" fmla="*/ 410 w 911"/>
                <a:gd name="T21" fmla="*/ 712 h 911"/>
                <a:gd name="T22" fmla="*/ 377 w 911"/>
                <a:gd name="T23" fmla="*/ 775 h 911"/>
                <a:gd name="T24" fmla="*/ 348 w 911"/>
                <a:gd name="T25" fmla="*/ 842 h 911"/>
                <a:gd name="T26" fmla="*/ 326 w 911"/>
                <a:gd name="T27" fmla="*/ 911 h 911"/>
                <a:gd name="T28" fmla="*/ 0 w 911"/>
                <a:gd name="T29" fmla="*/ 911 h 911"/>
                <a:gd name="T30" fmla="*/ 20 w 911"/>
                <a:gd name="T31" fmla="*/ 827 h 911"/>
                <a:gd name="T32" fmla="*/ 46 w 911"/>
                <a:gd name="T33" fmla="*/ 745 h 911"/>
                <a:gd name="T34" fmla="*/ 78 w 911"/>
                <a:gd name="T35" fmla="*/ 664 h 911"/>
                <a:gd name="T36" fmla="*/ 115 w 911"/>
                <a:gd name="T37" fmla="*/ 587 h 911"/>
                <a:gd name="T38" fmla="*/ 158 w 911"/>
                <a:gd name="T39" fmla="*/ 515 h 911"/>
                <a:gd name="T40" fmla="*/ 206 w 911"/>
                <a:gd name="T41" fmla="*/ 445 h 911"/>
                <a:gd name="T42" fmla="*/ 259 w 911"/>
                <a:gd name="T43" fmla="*/ 379 h 911"/>
                <a:gd name="T44" fmla="*/ 317 w 911"/>
                <a:gd name="T45" fmla="*/ 317 h 911"/>
                <a:gd name="T46" fmla="*/ 379 w 911"/>
                <a:gd name="T47" fmla="*/ 259 h 911"/>
                <a:gd name="T48" fmla="*/ 445 w 911"/>
                <a:gd name="T49" fmla="*/ 206 h 911"/>
                <a:gd name="T50" fmla="*/ 515 w 911"/>
                <a:gd name="T51" fmla="*/ 158 h 911"/>
                <a:gd name="T52" fmla="*/ 587 w 911"/>
                <a:gd name="T53" fmla="*/ 115 h 911"/>
                <a:gd name="T54" fmla="*/ 664 w 911"/>
                <a:gd name="T55" fmla="*/ 78 h 911"/>
                <a:gd name="T56" fmla="*/ 745 w 911"/>
                <a:gd name="T57" fmla="*/ 46 h 911"/>
                <a:gd name="T58" fmla="*/ 827 w 911"/>
                <a:gd name="T59" fmla="*/ 20 h 911"/>
                <a:gd name="T60" fmla="*/ 911 w 911"/>
                <a:gd name="T61"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1" h="911">
                  <a:moveTo>
                    <a:pt x="911" y="0"/>
                  </a:moveTo>
                  <a:lnTo>
                    <a:pt x="911" y="326"/>
                  </a:lnTo>
                  <a:lnTo>
                    <a:pt x="842" y="348"/>
                  </a:lnTo>
                  <a:lnTo>
                    <a:pt x="775" y="377"/>
                  </a:lnTo>
                  <a:lnTo>
                    <a:pt x="712" y="410"/>
                  </a:lnTo>
                  <a:lnTo>
                    <a:pt x="651" y="449"/>
                  </a:lnTo>
                  <a:lnTo>
                    <a:pt x="594" y="493"/>
                  </a:lnTo>
                  <a:lnTo>
                    <a:pt x="541" y="541"/>
                  </a:lnTo>
                  <a:lnTo>
                    <a:pt x="493" y="594"/>
                  </a:lnTo>
                  <a:lnTo>
                    <a:pt x="449" y="651"/>
                  </a:lnTo>
                  <a:lnTo>
                    <a:pt x="410" y="712"/>
                  </a:lnTo>
                  <a:lnTo>
                    <a:pt x="377" y="775"/>
                  </a:lnTo>
                  <a:lnTo>
                    <a:pt x="348" y="842"/>
                  </a:lnTo>
                  <a:lnTo>
                    <a:pt x="326" y="911"/>
                  </a:lnTo>
                  <a:lnTo>
                    <a:pt x="0" y="911"/>
                  </a:lnTo>
                  <a:lnTo>
                    <a:pt x="20" y="827"/>
                  </a:lnTo>
                  <a:lnTo>
                    <a:pt x="46" y="745"/>
                  </a:lnTo>
                  <a:lnTo>
                    <a:pt x="78" y="664"/>
                  </a:lnTo>
                  <a:lnTo>
                    <a:pt x="115" y="587"/>
                  </a:lnTo>
                  <a:lnTo>
                    <a:pt x="158" y="515"/>
                  </a:lnTo>
                  <a:lnTo>
                    <a:pt x="206" y="445"/>
                  </a:lnTo>
                  <a:lnTo>
                    <a:pt x="259" y="379"/>
                  </a:lnTo>
                  <a:lnTo>
                    <a:pt x="317" y="317"/>
                  </a:lnTo>
                  <a:lnTo>
                    <a:pt x="379" y="259"/>
                  </a:lnTo>
                  <a:lnTo>
                    <a:pt x="445" y="206"/>
                  </a:lnTo>
                  <a:lnTo>
                    <a:pt x="515" y="158"/>
                  </a:lnTo>
                  <a:lnTo>
                    <a:pt x="587" y="115"/>
                  </a:lnTo>
                  <a:lnTo>
                    <a:pt x="664" y="78"/>
                  </a:lnTo>
                  <a:lnTo>
                    <a:pt x="745" y="46"/>
                  </a:lnTo>
                  <a:lnTo>
                    <a:pt x="827" y="20"/>
                  </a:lnTo>
                  <a:lnTo>
                    <a:pt x="911"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74" name="Freeform 53">
              <a:extLst>
                <a:ext uri="{FF2B5EF4-FFF2-40B4-BE49-F238E27FC236}">
                  <a16:creationId xmlns:a16="http://schemas.microsoft.com/office/drawing/2014/main" id="{E29446A7-8DB3-4F44-9FAA-69FD4FD3E845}"/>
                </a:ext>
              </a:extLst>
            </p:cNvPr>
            <p:cNvSpPr>
              <a:spLocks/>
            </p:cNvSpPr>
            <p:nvPr/>
          </p:nvSpPr>
          <p:spPr bwMode="auto">
            <a:xfrm>
              <a:off x="5440363" y="2390775"/>
              <a:ext cx="180975" cy="180975"/>
            </a:xfrm>
            <a:custGeom>
              <a:avLst/>
              <a:gdLst>
                <a:gd name="T0" fmla="*/ 0 w 911"/>
                <a:gd name="T1" fmla="*/ 0 h 911"/>
                <a:gd name="T2" fmla="*/ 326 w 911"/>
                <a:gd name="T3" fmla="*/ 0 h 911"/>
                <a:gd name="T4" fmla="*/ 348 w 911"/>
                <a:gd name="T5" fmla="*/ 69 h 911"/>
                <a:gd name="T6" fmla="*/ 377 w 911"/>
                <a:gd name="T7" fmla="*/ 136 h 911"/>
                <a:gd name="T8" fmla="*/ 410 w 911"/>
                <a:gd name="T9" fmla="*/ 199 h 911"/>
                <a:gd name="T10" fmla="*/ 449 w 911"/>
                <a:gd name="T11" fmla="*/ 260 h 911"/>
                <a:gd name="T12" fmla="*/ 493 w 911"/>
                <a:gd name="T13" fmla="*/ 317 h 911"/>
                <a:gd name="T14" fmla="*/ 541 w 911"/>
                <a:gd name="T15" fmla="*/ 370 h 911"/>
                <a:gd name="T16" fmla="*/ 594 w 911"/>
                <a:gd name="T17" fmla="*/ 418 h 911"/>
                <a:gd name="T18" fmla="*/ 651 w 911"/>
                <a:gd name="T19" fmla="*/ 462 h 911"/>
                <a:gd name="T20" fmla="*/ 712 w 911"/>
                <a:gd name="T21" fmla="*/ 501 h 911"/>
                <a:gd name="T22" fmla="*/ 775 w 911"/>
                <a:gd name="T23" fmla="*/ 534 h 911"/>
                <a:gd name="T24" fmla="*/ 842 w 911"/>
                <a:gd name="T25" fmla="*/ 563 h 911"/>
                <a:gd name="T26" fmla="*/ 911 w 911"/>
                <a:gd name="T27" fmla="*/ 585 h 911"/>
                <a:gd name="T28" fmla="*/ 911 w 911"/>
                <a:gd name="T29" fmla="*/ 911 h 911"/>
                <a:gd name="T30" fmla="*/ 827 w 911"/>
                <a:gd name="T31" fmla="*/ 891 h 911"/>
                <a:gd name="T32" fmla="*/ 745 w 911"/>
                <a:gd name="T33" fmla="*/ 865 h 911"/>
                <a:gd name="T34" fmla="*/ 664 w 911"/>
                <a:gd name="T35" fmla="*/ 833 h 911"/>
                <a:gd name="T36" fmla="*/ 587 w 911"/>
                <a:gd name="T37" fmla="*/ 796 h 911"/>
                <a:gd name="T38" fmla="*/ 515 w 911"/>
                <a:gd name="T39" fmla="*/ 753 h 911"/>
                <a:gd name="T40" fmla="*/ 445 w 911"/>
                <a:gd name="T41" fmla="*/ 705 h 911"/>
                <a:gd name="T42" fmla="*/ 379 w 911"/>
                <a:gd name="T43" fmla="*/ 652 h 911"/>
                <a:gd name="T44" fmla="*/ 317 w 911"/>
                <a:gd name="T45" fmla="*/ 594 h 911"/>
                <a:gd name="T46" fmla="*/ 259 w 911"/>
                <a:gd name="T47" fmla="*/ 532 h 911"/>
                <a:gd name="T48" fmla="*/ 206 w 911"/>
                <a:gd name="T49" fmla="*/ 466 h 911"/>
                <a:gd name="T50" fmla="*/ 158 w 911"/>
                <a:gd name="T51" fmla="*/ 396 h 911"/>
                <a:gd name="T52" fmla="*/ 115 w 911"/>
                <a:gd name="T53" fmla="*/ 324 h 911"/>
                <a:gd name="T54" fmla="*/ 78 w 911"/>
                <a:gd name="T55" fmla="*/ 247 h 911"/>
                <a:gd name="T56" fmla="*/ 46 w 911"/>
                <a:gd name="T57" fmla="*/ 166 h 911"/>
                <a:gd name="T58" fmla="*/ 20 w 911"/>
                <a:gd name="T59" fmla="*/ 84 h 911"/>
                <a:gd name="T60" fmla="*/ 0 w 911"/>
                <a:gd name="T61"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1" h="911">
                  <a:moveTo>
                    <a:pt x="0" y="0"/>
                  </a:moveTo>
                  <a:lnTo>
                    <a:pt x="326" y="0"/>
                  </a:lnTo>
                  <a:lnTo>
                    <a:pt x="348" y="69"/>
                  </a:lnTo>
                  <a:lnTo>
                    <a:pt x="377" y="136"/>
                  </a:lnTo>
                  <a:lnTo>
                    <a:pt x="410" y="199"/>
                  </a:lnTo>
                  <a:lnTo>
                    <a:pt x="449" y="260"/>
                  </a:lnTo>
                  <a:lnTo>
                    <a:pt x="493" y="317"/>
                  </a:lnTo>
                  <a:lnTo>
                    <a:pt x="541" y="370"/>
                  </a:lnTo>
                  <a:lnTo>
                    <a:pt x="594" y="418"/>
                  </a:lnTo>
                  <a:lnTo>
                    <a:pt x="651" y="462"/>
                  </a:lnTo>
                  <a:lnTo>
                    <a:pt x="712" y="501"/>
                  </a:lnTo>
                  <a:lnTo>
                    <a:pt x="775" y="534"/>
                  </a:lnTo>
                  <a:lnTo>
                    <a:pt x="842" y="563"/>
                  </a:lnTo>
                  <a:lnTo>
                    <a:pt x="911" y="585"/>
                  </a:lnTo>
                  <a:lnTo>
                    <a:pt x="911" y="911"/>
                  </a:lnTo>
                  <a:lnTo>
                    <a:pt x="827" y="891"/>
                  </a:lnTo>
                  <a:lnTo>
                    <a:pt x="745" y="865"/>
                  </a:lnTo>
                  <a:lnTo>
                    <a:pt x="664" y="833"/>
                  </a:lnTo>
                  <a:lnTo>
                    <a:pt x="587" y="796"/>
                  </a:lnTo>
                  <a:lnTo>
                    <a:pt x="515" y="753"/>
                  </a:lnTo>
                  <a:lnTo>
                    <a:pt x="445" y="705"/>
                  </a:lnTo>
                  <a:lnTo>
                    <a:pt x="379" y="652"/>
                  </a:lnTo>
                  <a:lnTo>
                    <a:pt x="317" y="594"/>
                  </a:lnTo>
                  <a:lnTo>
                    <a:pt x="259" y="532"/>
                  </a:lnTo>
                  <a:lnTo>
                    <a:pt x="206" y="466"/>
                  </a:lnTo>
                  <a:lnTo>
                    <a:pt x="158" y="396"/>
                  </a:lnTo>
                  <a:lnTo>
                    <a:pt x="115" y="324"/>
                  </a:lnTo>
                  <a:lnTo>
                    <a:pt x="78" y="247"/>
                  </a:lnTo>
                  <a:lnTo>
                    <a:pt x="46" y="166"/>
                  </a:lnTo>
                  <a:lnTo>
                    <a:pt x="20" y="84"/>
                  </a:lnTo>
                  <a:lnTo>
                    <a:pt x="0"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75" name="Freeform 54">
              <a:extLst>
                <a:ext uri="{FF2B5EF4-FFF2-40B4-BE49-F238E27FC236}">
                  <a16:creationId xmlns:a16="http://schemas.microsoft.com/office/drawing/2014/main" id="{E74754A5-4E50-4F55-8F48-1723EC599102}"/>
                </a:ext>
              </a:extLst>
            </p:cNvPr>
            <p:cNvSpPr>
              <a:spLocks/>
            </p:cNvSpPr>
            <p:nvPr/>
          </p:nvSpPr>
          <p:spPr bwMode="auto">
            <a:xfrm>
              <a:off x="5708650" y="2390775"/>
              <a:ext cx="180975" cy="180975"/>
            </a:xfrm>
            <a:custGeom>
              <a:avLst/>
              <a:gdLst>
                <a:gd name="T0" fmla="*/ 585 w 911"/>
                <a:gd name="T1" fmla="*/ 0 h 911"/>
                <a:gd name="T2" fmla="*/ 911 w 911"/>
                <a:gd name="T3" fmla="*/ 0 h 911"/>
                <a:gd name="T4" fmla="*/ 891 w 911"/>
                <a:gd name="T5" fmla="*/ 84 h 911"/>
                <a:gd name="T6" fmla="*/ 865 w 911"/>
                <a:gd name="T7" fmla="*/ 166 h 911"/>
                <a:gd name="T8" fmla="*/ 833 w 911"/>
                <a:gd name="T9" fmla="*/ 247 h 911"/>
                <a:gd name="T10" fmla="*/ 796 w 911"/>
                <a:gd name="T11" fmla="*/ 324 h 911"/>
                <a:gd name="T12" fmla="*/ 753 w 911"/>
                <a:gd name="T13" fmla="*/ 396 h 911"/>
                <a:gd name="T14" fmla="*/ 705 w 911"/>
                <a:gd name="T15" fmla="*/ 466 h 911"/>
                <a:gd name="T16" fmla="*/ 652 w 911"/>
                <a:gd name="T17" fmla="*/ 532 h 911"/>
                <a:gd name="T18" fmla="*/ 594 w 911"/>
                <a:gd name="T19" fmla="*/ 594 h 911"/>
                <a:gd name="T20" fmla="*/ 532 w 911"/>
                <a:gd name="T21" fmla="*/ 652 h 911"/>
                <a:gd name="T22" fmla="*/ 466 w 911"/>
                <a:gd name="T23" fmla="*/ 705 h 911"/>
                <a:gd name="T24" fmla="*/ 396 w 911"/>
                <a:gd name="T25" fmla="*/ 753 h 911"/>
                <a:gd name="T26" fmla="*/ 324 w 911"/>
                <a:gd name="T27" fmla="*/ 796 h 911"/>
                <a:gd name="T28" fmla="*/ 247 w 911"/>
                <a:gd name="T29" fmla="*/ 833 h 911"/>
                <a:gd name="T30" fmla="*/ 166 w 911"/>
                <a:gd name="T31" fmla="*/ 865 h 911"/>
                <a:gd name="T32" fmla="*/ 84 w 911"/>
                <a:gd name="T33" fmla="*/ 891 h 911"/>
                <a:gd name="T34" fmla="*/ 0 w 911"/>
                <a:gd name="T35" fmla="*/ 911 h 911"/>
                <a:gd name="T36" fmla="*/ 0 w 911"/>
                <a:gd name="T37" fmla="*/ 585 h 911"/>
                <a:gd name="T38" fmla="*/ 69 w 911"/>
                <a:gd name="T39" fmla="*/ 563 h 911"/>
                <a:gd name="T40" fmla="*/ 136 w 911"/>
                <a:gd name="T41" fmla="*/ 534 h 911"/>
                <a:gd name="T42" fmla="*/ 199 w 911"/>
                <a:gd name="T43" fmla="*/ 501 h 911"/>
                <a:gd name="T44" fmla="*/ 260 w 911"/>
                <a:gd name="T45" fmla="*/ 462 h 911"/>
                <a:gd name="T46" fmla="*/ 317 w 911"/>
                <a:gd name="T47" fmla="*/ 418 h 911"/>
                <a:gd name="T48" fmla="*/ 370 w 911"/>
                <a:gd name="T49" fmla="*/ 370 h 911"/>
                <a:gd name="T50" fmla="*/ 418 w 911"/>
                <a:gd name="T51" fmla="*/ 317 h 911"/>
                <a:gd name="T52" fmla="*/ 462 w 911"/>
                <a:gd name="T53" fmla="*/ 260 h 911"/>
                <a:gd name="T54" fmla="*/ 501 w 911"/>
                <a:gd name="T55" fmla="*/ 199 h 911"/>
                <a:gd name="T56" fmla="*/ 534 w 911"/>
                <a:gd name="T57" fmla="*/ 136 h 911"/>
                <a:gd name="T58" fmla="*/ 563 w 911"/>
                <a:gd name="T59" fmla="*/ 69 h 911"/>
                <a:gd name="T60" fmla="*/ 585 w 911"/>
                <a:gd name="T61"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1" h="911">
                  <a:moveTo>
                    <a:pt x="585" y="0"/>
                  </a:moveTo>
                  <a:lnTo>
                    <a:pt x="911" y="0"/>
                  </a:lnTo>
                  <a:lnTo>
                    <a:pt x="891" y="84"/>
                  </a:lnTo>
                  <a:lnTo>
                    <a:pt x="865" y="166"/>
                  </a:lnTo>
                  <a:lnTo>
                    <a:pt x="833" y="247"/>
                  </a:lnTo>
                  <a:lnTo>
                    <a:pt x="796" y="324"/>
                  </a:lnTo>
                  <a:lnTo>
                    <a:pt x="753" y="396"/>
                  </a:lnTo>
                  <a:lnTo>
                    <a:pt x="705" y="466"/>
                  </a:lnTo>
                  <a:lnTo>
                    <a:pt x="652" y="532"/>
                  </a:lnTo>
                  <a:lnTo>
                    <a:pt x="594" y="594"/>
                  </a:lnTo>
                  <a:lnTo>
                    <a:pt x="532" y="652"/>
                  </a:lnTo>
                  <a:lnTo>
                    <a:pt x="466" y="705"/>
                  </a:lnTo>
                  <a:lnTo>
                    <a:pt x="396" y="753"/>
                  </a:lnTo>
                  <a:lnTo>
                    <a:pt x="324" y="796"/>
                  </a:lnTo>
                  <a:lnTo>
                    <a:pt x="247" y="833"/>
                  </a:lnTo>
                  <a:lnTo>
                    <a:pt x="166" y="865"/>
                  </a:lnTo>
                  <a:lnTo>
                    <a:pt x="84" y="891"/>
                  </a:lnTo>
                  <a:lnTo>
                    <a:pt x="0" y="911"/>
                  </a:lnTo>
                  <a:lnTo>
                    <a:pt x="0" y="585"/>
                  </a:lnTo>
                  <a:lnTo>
                    <a:pt x="69" y="563"/>
                  </a:lnTo>
                  <a:lnTo>
                    <a:pt x="136" y="534"/>
                  </a:lnTo>
                  <a:lnTo>
                    <a:pt x="199" y="501"/>
                  </a:lnTo>
                  <a:lnTo>
                    <a:pt x="260" y="462"/>
                  </a:lnTo>
                  <a:lnTo>
                    <a:pt x="317" y="418"/>
                  </a:lnTo>
                  <a:lnTo>
                    <a:pt x="370" y="370"/>
                  </a:lnTo>
                  <a:lnTo>
                    <a:pt x="418" y="317"/>
                  </a:lnTo>
                  <a:lnTo>
                    <a:pt x="462" y="260"/>
                  </a:lnTo>
                  <a:lnTo>
                    <a:pt x="501" y="199"/>
                  </a:lnTo>
                  <a:lnTo>
                    <a:pt x="534" y="136"/>
                  </a:lnTo>
                  <a:lnTo>
                    <a:pt x="563" y="69"/>
                  </a:lnTo>
                  <a:lnTo>
                    <a:pt x="585"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76" name="Freeform 55">
              <a:extLst>
                <a:ext uri="{FF2B5EF4-FFF2-40B4-BE49-F238E27FC236}">
                  <a16:creationId xmlns:a16="http://schemas.microsoft.com/office/drawing/2014/main" id="{6E2C714C-8BF0-40E7-9CA6-ED0C6F2D99B5}"/>
                </a:ext>
              </a:extLst>
            </p:cNvPr>
            <p:cNvSpPr>
              <a:spLocks/>
            </p:cNvSpPr>
            <p:nvPr/>
          </p:nvSpPr>
          <p:spPr bwMode="auto">
            <a:xfrm>
              <a:off x="5708650" y="2122488"/>
              <a:ext cx="180975" cy="180975"/>
            </a:xfrm>
            <a:custGeom>
              <a:avLst/>
              <a:gdLst>
                <a:gd name="T0" fmla="*/ 0 w 911"/>
                <a:gd name="T1" fmla="*/ 0 h 911"/>
                <a:gd name="T2" fmla="*/ 84 w 911"/>
                <a:gd name="T3" fmla="*/ 20 h 911"/>
                <a:gd name="T4" fmla="*/ 166 w 911"/>
                <a:gd name="T5" fmla="*/ 46 h 911"/>
                <a:gd name="T6" fmla="*/ 247 w 911"/>
                <a:gd name="T7" fmla="*/ 78 h 911"/>
                <a:gd name="T8" fmla="*/ 324 w 911"/>
                <a:gd name="T9" fmla="*/ 115 h 911"/>
                <a:gd name="T10" fmla="*/ 396 w 911"/>
                <a:gd name="T11" fmla="*/ 158 h 911"/>
                <a:gd name="T12" fmla="*/ 466 w 911"/>
                <a:gd name="T13" fmla="*/ 206 h 911"/>
                <a:gd name="T14" fmla="*/ 532 w 911"/>
                <a:gd name="T15" fmla="*/ 259 h 911"/>
                <a:gd name="T16" fmla="*/ 594 w 911"/>
                <a:gd name="T17" fmla="*/ 317 h 911"/>
                <a:gd name="T18" fmla="*/ 652 w 911"/>
                <a:gd name="T19" fmla="*/ 379 h 911"/>
                <a:gd name="T20" fmla="*/ 705 w 911"/>
                <a:gd name="T21" fmla="*/ 445 h 911"/>
                <a:gd name="T22" fmla="*/ 753 w 911"/>
                <a:gd name="T23" fmla="*/ 515 h 911"/>
                <a:gd name="T24" fmla="*/ 796 w 911"/>
                <a:gd name="T25" fmla="*/ 587 h 911"/>
                <a:gd name="T26" fmla="*/ 833 w 911"/>
                <a:gd name="T27" fmla="*/ 664 h 911"/>
                <a:gd name="T28" fmla="*/ 865 w 911"/>
                <a:gd name="T29" fmla="*/ 745 h 911"/>
                <a:gd name="T30" fmla="*/ 891 w 911"/>
                <a:gd name="T31" fmla="*/ 827 h 911"/>
                <a:gd name="T32" fmla="*/ 911 w 911"/>
                <a:gd name="T33" fmla="*/ 911 h 911"/>
                <a:gd name="T34" fmla="*/ 585 w 911"/>
                <a:gd name="T35" fmla="*/ 911 h 911"/>
                <a:gd name="T36" fmla="*/ 563 w 911"/>
                <a:gd name="T37" fmla="*/ 842 h 911"/>
                <a:gd name="T38" fmla="*/ 534 w 911"/>
                <a:gd name="T39" fmla="*/ 775 h 911"/>
                <a:gd name="T40" fmla="*/ 501 w 911"/>
                <a:gd name="T41" fmla="*/ 712 h 911"/>
                <a:gd name="T42" fmla="*/ 462 w 911"/>
                <a:gd name="T43" fmla="*/ 651 h 911"/>
                <a:gd name="T44" fmla="*/ 418 w 911"/>
                <a:gd name="T45" fmla="*/ 594 h 911"/>
                <a:gd name="T46" fmla="*/ 370 w 911"/>
                <a:gd name="T47" fmla="*/ 541 h 911"/>
                <a:gd name="T48" fmla="*/ 317 w 911"/>
                <a:gd name="T49" fmla="*/ 493 h 911"/>
                <a:gd name="T50" fmla="*/ 260 w 911"/>
                <a:gd name="T51" fmla="*/ 449 h 911"/>
                <a:gd name="T52" fmla="*/ 199 w 911"/>
                <a:gd name="T53" fmla="*/ 410 h 911"/>
                <a:gd name="T54" fmla="*/ 136 w 911"/>
                <a:gd name="T55" fmla="*/ 377 h 911"/>
                <a:gd name="T56" fmla="*/ 69 w 911"/>
                <a:gd name="T57" fmla="*/ 348 h 911"/>
                <a:gd name="T58" fmla="*/ 0 w 911"/>
                <a:gd name="T59" fmla="*/ 326 h 911"/>
                <a:gd name="T60" fmla="*/ 0 w 911"/>
                <a:gd name="T61" fmla="*/ 0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1" h="911">
                  <a:moveTo>
                    <a:pt x="0" y="0"/>
                  </a:moveTo>
                  <a:lnTo>
                    <a:pt x="84" y="20"/>
                  </a:lnTo>
                  <a:lnTo>
                    <a:pt x="166" y="46"/>
                  </a:lnTo>
                  <a:lnTo>
                    <a:pt x="247" y="78"/>
                  </a:lnTo>
                  <a:lnTo>
                    <a:pt x="324" y="115"/>
                  </a:lnTo>
                  <a:lnTo>
                    <a:pt x="396" y="158"/>
                  </a:lnTo>
                  <a:lnTo>
                    <a:pt x="466" y="206"/>
                  </a:lnTo>
                  <a:lnTo>
                    <a:pt x="532" y="259"/>
                  </a:lnTo>
                  <a:lnTo>
                    <a:pt x="594" y="317"/>
                  </a:lnTo>
                  <a:lnTo>
                    <a:pt x="652" y="379"/>
                  </a:lnTo>
                  <a:lnTo>
                    <a:pt x="705" y="445"/>
                  </a:lnTo>
                  <a:lnTo>
                    <a:pt x="753" y="515"/>
                  </a:lnTo>
                  <a:lnTo>
                    <a:pt x="796" y="587"/>
                  </a:lnTo>
                  <a:lnTo>
                    <a:pt x="833" y="664"/>
                  </a:lnTo>
                  <a:lnTo>
                    <a:pt x="865" y="745"/>
                  </a:lnTo>
                  <a:lnTo>
                    <a:pt x="891" y="827"/>
                  </a:lnTo>
                  <a:lnTo>
                    <a:pt x="911" y="911"/>
                  </a:lnTo>
                  <a:lnTo>
                    <a:pt x="585" y="911"/>
                  </a:lnTo>
                  <a:lnTo>
                    <a:pt x="563" y="842"/>
                  </a:lnTo>
                  <a:lnTo>
                    <a:pt x="534" y="775"/>
                  </a:lnTo>
                  <a:lnTo>
                    <a:pt x="501" y="712"/>
                  </a:lnTo>
                  <a:lnTo>
                    <a:pt x="462" y="651"/>
                  </a:lnTo>
                  <a:lnTo>
                    <a:pt x="418" y="594"/>
                  </a:lnTo>
                  <a:lnTo>
                    <a:pt x="370" y="541"/>
                  </a:lnTo>
                  <a:lnTo>
                    <a:pt x="317" y="493"/>
                  </a:lnTo>
                  <a:lnTo>
                    <a:pt x="260" y="449"/>
                  </a:lnTo>
                  <a:lnTo>
                    <a:pt x="199" y="410"/>
                  </a:lnTo>
                  <a:lnTo>
                    <a:pt x="136" y="377"/>
                  </a:lnTo>
                  <a:lnTo>
                    <a:pt x="69" y="348"/>
                  </a:lnTo>
                  <a:lnTo>
                    <a:pt x="0" y="326"/>
                  </a:lnTo>
                  <a:lnTo>
                    <a:pt x="0"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77" name="Freeform 56">
              <a:extLst>
                <a:ext uri="{FF2B5EF4-FFF2-40B4-BE49-F238E27FC236}">
                  <a16:creationId xmlns:a16="http://schemas.microsoft.com/office/drawing/2014/main" id="{7B27FF76-A575-4E23-AB8B-38D3CDAACF89}"/>
                </a:ext>
              </a:extLst>
            </p:cNvPr>
            <p:cNvSpPr>
              <a:spLocks/>
            </p:cNvSpPr>
            <p:nvPr/>
          </p:nvSpPr>
          <p:spPr bwMode="auto">
            <a:xfrm>
              <a:off x="5305425" y="1987550"/>
              <a:ext cx="719138" cy="719138"/>
            </a:xfrm>
            <a:custGeom>
              <a:avLst/>
              <a:gdLst>
                <a:gd name="T0" fmla="*/ 1723 w 3624"/>
                <a:gd name="T1" fmla="*/ 0 h 3624"/>
                <a:gd name="T2" fmla="*/ 1901 w 3624"/>
                <a:gd name="T3" fmla="*/ 0 h 3624"/>
                <a:gd name="T4" fmla="*/ 1901 w 3624"/>
                <a:gd name="T5" fmla="*/ 1385 h 3624"/>
                <a:gd name="T6" fmla="*/ 1950 w 3624"/>
                <a:gd name="T7" fmla="*/ 1398 h 3624"/>
                <a:gd name="T8" fmla="*/ 1998 w 3624"/>
                <a:gd name="T9" fmla="*/ 1418 h 3624"/>
                <a:gd name="T10" fmla="*/ 2042 w 3624"/>
                <a:gd name="T11" fmla="*/ 1442 h 3624"/>
                <a:gd name="T12" fmla="*/ 2083 w 3624"/>
                <a:gd name="T13" fmla="*/ 1470 h 3624"/>
                <a:gd name="T14" fmla="*/ 2121 w 3624"/>
                <a:gd name="T15" fmla="*/ 1503 h 3624"/>
                <a:gd name="T16" fmla="*/ 2154 w 3624"/>
                <a:gd name="T17" fmla="*/ 1541 h 3624"/>
                <a:gd name="T18" fmla="*/ 2182 w 3624"/>
                <a:gd name="T19" fmla="*/ 1582 h 3624"/>
                <a:gd name="T20" fmla="*/ 2206 w 3624"/>
                <a:gd name="T21" fmla="*/ 1626 h 3624"/>
                <a:gd name="T22" fmla="*/ 2226 w 3624"/>
                <a:gd name="T23" fmla="*/ 1674 h 3624"/>
                <a:gd name="T24" fmla="*/ 2239 w 3624"/>
                <a:gd name="T25" fmla="*/ 1723 h 3624"/>
                <a:gd name="T26" fmla="*/ 3624 w 3624"/>
                <a:gd name="T27" fmla="*/ 1723 h 3624"/>
                <a:gd name="T28" fmla="*/ 3624 w 3624"/>
                <a:gd name="T29" fmla="*/ 1901 h 3624"/>
                <a:gd name="T30" fmla="*/ 2239 w 3624"/>
                <a:gd name="T31" fmla="*/ 1901 h 3624"/>
                <a:gd name="T32" fmla="*/ 2226 w 3624"/>
                <a:gd name="T33" fmla="*/ 1950 h 3624"/>
                <a:gd name="T34" fmla="*/ 2206 w 3624"/>
                <a:gd name="T35" fmla="*/ 1998 h 3624"/>
                <a:gd name="T36" fmla="*/ 2182 w 3624"/>
                <a:gd name="T37" fmla="*/ 2042 h 3624"/>
                <a:gd name="T38" fmla="*/ 2154 w 3624"/>
                <a:gd name="T39" fmla="*/ 2083 h 3624"/>
                <a:gd name="T40" fmla="*/ 2121 w 3624"/>
                <a:gd name="T41" fmla="*/ 2121 h 3624"/>
                <a:gd name="T42" fmla="*/ 2083 w 3624"/>
                <a:gd name="T43" fmla="*/ 2154 h 3624"/>
                <a:gd name="T44" fmla="*/ 2042 w 3624"/>
                <a:gd name="T45" fmla="*/ 2182 h 3624"/>
                <a:gd name="T46" fmla="*/ 1998 w 3624"/>
                <a:gd name="T47" fmla="*/ 2206 h 3624"/>
                <a:gd name="T48" fmla="*/ 1950 w 3624"/>
                <a:gd name="T49" fmla="*/ 2226 h 3624"/>
                <a:gd name="T50" fmla="*/ 1901 w 3624"/>
                <a:gd name="T51" fmla="*/ 2239 h 3624"/>
                <a:gd name="T52" fmla="*/ 1901 w 3624"/>
                <a:gd name="T53" fmla="*/ 3624 h 3624"/>
                <a:gd name="T54" fmla="*/ 1723 w 3624"/>
                <a:gd name="T55" fmla="*/ 3624 h 3624"/>
                <a:gd name="T56" fmla="*/ 1723 w 3624"/>
                <a:gd name="T57" fmla="*/ 2239 h 3624"/>
                <a:gd name="T58" fmla="*/ 1674 w 3624"/>
                <a:gd name="T59" fmla="*/ 2226 h 3624"/>
                <a:gd name="T60" fmla="*/ 1626 w 3624"/>
                <a:gd name="T61" fmla="*/ 2206 h 3624"/>
                <a:gd name="T62" fmla="*/ 1582 w 3624"/>
                <a:gd name="T63" fmla="*/ 2182 h 3624"/>
                <a:gd name="T64" fmla="*/ 1541 w 3624"/>
                <a:gd name="T65" fmla="*/ 2154 h 3624"/>
                <a:gd name="T66" fmla="*/ 1503 w 3624"/>
                <a:gd name="T67" fmla="*/ 2121 h 3624"/>
                <a:gd name="T68" fmla="*/ 1470 w 3624"/>
                <a:gd name="T69" fmla="*/ 2083 h 3624"/>
                <a:gd name="T70" fmla="*/ 1442 w 3624"/>
                <a:gd name="T71" fmla="*/ 2042 h 3624"/>
                <a:gd name="T72" fmla="*/ 1418 w 3624"/>
                <a:gd name="T73" fmla="*/ 1998 h 3624"/>
                <a:gd name="T74" fmla="*/ 1398 w 3624"/>
                <a:gd name="T75" fmla="*/ 1950 h 3624"/>
                <a:gd name="T76" fmla="*/ 1385 w 3624"/>
                <a:gd name="T77" fmla="*/ 1901 h 3624"/>
                <a:gd name="T78" fmla="*/ 0 w 3624"/>
                <a:gd name="T79" fmla="*/ 1901 h 3624"/>
                <a:gd name="T80" fmla="*/ 0 w 3624"/>
                <a:gd name="T81" fmla="*/ 1723 h 3624"/>
                <a:gd name="T82" fmla="*/ 1385 w 3624"/>
                <a:gd name="T83" fmla="*/ 1723 h 3624"/>
                <a:gd name="T84" fmla="*/ 1398 w 3624"/>
                <a:gd name="T85" fmla="*/ 1674 h 3624"/>
                <a:gd name="T86" fmla="*/ 1418 w 3624"/>
                <a:gd name="T87" fmla="*/ 1626 h 3624"/>
                <a:gd name="T88" fmla="*/ 1442 w 3624"/>
                <a:gd name="T89" fmla="*/ 1582 h 3624"/>
                <a:gd name="T90" fmla="*/ 1470 w 3624"/>
                <a:gd name="T91" fmla="*/ 1541 h 3624"/>
                <a:gd name="T92" fmla="*/ 1503 w 3624"/>
                <a:gd name="T93" fmla="*/ 1503 h 3624"/>
                <a:gd name="T94" fmla="*/ 1541 w 3624"/>
                <a:gd name="T95" fmla="*/ 1470 h 3624"/>
                <a:gd name="T96" fmla="*/ 1582 w 3624"/>
                <a:gd name="T97" fmla="*/ 1442 h 3624"/>
                <a:gd name="T98" fmla="*/ 1626 w 3624"/>
                <a:gd name="T99" fmla="*/ 1418 h 3624"/>
                <a:gd name="T100" fmla="*/ 1674 w 3624"/>
                <a:gd name="T101" fmla="*/ 1398 h 3624"/>
                <a:gd name="T102" fmla="*/ 1723 w 3624"/>
                <a:gd name="T103" fmla="*/ 1385 h 3624"/>
                <a:gd name="T104" fmla="*/ 1723 w 3624"/>
                <a:gd name="T105" fmla="*/ 0 h 3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24" h="3624">
                  <a:moveTo>
                    <a:pt x="1723" y="0"/>
                  </a:moveTo>
                  <a:lnTo>
                    <a:pt x="1901" y="0"/>
                  </a:lnTo>
                  <a:lnTo>
                    <a:pt x="1901" y="1385"/>
                  </a:lnTo>
                  <a:lnTo>
                    <a:pt x="1950" y="1398"/>
                  </a:lnTo>
                  <a:lnTo>
                    <a:pt x="1998" y="1418"/>
                  </a:lnTo>
                  <a:lnTo>
                    <a:pt x="2042" y="1442"/>
                  </a:lnTo>
                  <a:lnTo>
                    <a:pt x="2083" y="1470"/>
                  </a:lnTo>
                  <a:lnTo>
                    <a:pt x="2121" y="1503"/>
                  </a:lnTo>
                  <a:lnTo>
                    <a:pt x="2154" y="1541"/>
                  </a:lnTo>
                  <a:lnTo>
                    <a:pt x="2182" y="1582"/>
                  </a:lnTo>
                  <a:lnTo>
                    <a:pt x="2206" y="1626"/>
                  </a:lnTo>
                  <a:lnTo>
                    <a:pt x="2226" y="1674"/>
                  </a:lnTo>
                  <a:lnTo>
                    <a:pt x="2239" y="1723"/>
                  </a:lnTo>
                  <a:lnTo>
                    <a:pt x="3624" y="1723"/>
                  </a:lnTo>
                  <a:lnTo>
                    <a:pt x="3624" y="1901"/>
                  </a:lnTo>
                  <a:lnTo>
                    <a:pt x="2239" y="1901"/>
                  </a:lnTo>
                  <a:lnTo>
                    <a:pt x="2226" y="1950"/>
                  </a:lnTo>
                  <a:lnTo>
                    <a:pt x="2206" y="1998"/>
                  </a:lnTo>
                  <a:lnTo>
                    <a:pt x="2182" y="2042"/>
                  </a:lnTo>
                  <a:lnTo>
                    <a:pt x="2154" y="2083"/>
                  </a:lnTo>
                  <a:lnTo>
                    <a:pt x="2121" y="2121"/>
                  </a:lnTo>
                  <a:lnTo>
                    <a:pt x="2083" y="2154"/>
                  </a:lnTo>
                  <a:lnTo>
                    <a:pt x="2042" y="2182"/>
                  </a:lnTo>
                  <a:lnTo>
                    <a:pt x="1998" y="2206"/>
                  </a:lnTo>
                  <a:lnTo>
                    <a:pt x="1950" y="2226"/>
                  </a:lnTo>
                  <a:lnTo>
                    <a:pt x="1901" y="2239"/>
                  </a:lnTo>
                  <a:lnTo>
                    <a:pt x="1901" y="3624"/>
                  </a:lnTo>
                  <a:lnTo>
                    <a:pt x="1723" y="3624"/>
                  </a:lnTo>
                  <a:lnTo>
                    <a:pt x="1723" y="2239"/>
                  </a:lnTo>
                  <a:lnTo>
                    <a:pt x="1674" y="2226"/>
                  </a:lnTo>
                  <a:lnTo>
                    <a:pt x="1626" y="2206"/>
                  </a:lnTo>
                  <a:lnTo>
                    <a:pt x="1582" y="2182"/>
                  </a:lnTo>
                  <a:lnTo>
                    <a:pt x="1541" y="2154"/>
                  </a:lnTo>
                  <a:lnTo>
                    <a:pt x="1503" y="2121"/>
                  </a:lnTo>
                  <a:lnTo>
                    <a:pt x="1470" y="2083"/>
                  </a:lnTo>
                  <a:lnTo>
                    <a:pt x="1442" y="2042"/>
                  </a:lnTo>
                  <a:lnTo>
                    <a:pt x="1418" y="1998"/>
                  </a:lnTo>
                  <a:lnTo>
                    <a:pt x="1398" y="1950"/>
                  </a:lnTo>
                  <a:lnTo>
                    <a:pt x="1385" y="1901"/>
                  </a:lnTo>
                  <a:lnTo>
                    <a:pt x="0" y="1901"/>
                  </a:lnTo>
                  <a:lnTo>
                    <a:pt x="0" y="1723"/>
                  </a:lnTo>
                  <a:lnTo>
                    <a:pt x="1385" y="1723"/>
                  </a:lnTo>
                  <a:lnTo>
                    <a:pt x="1398" y="1674"/>
                  </a:lnTo>
                  <a:lnTo>
                    <a:pt x="1418" y="1626"/>
                  </a:lnTo>
                  <a:lnTo>
                    <a:pt x="1442" y="1582"/>
                  </a:lnTo>
                  <a:lnTo>
                    <a:pt x="1470" y="1541"/>
                  </a:lnTo>
                  <a:lnTo>
                    <a:pt x="1503" y="1503"/>
                  </a:lnTo>
                  <a:lnTo>
                    <a:pt x="1541" y="1470"/>
                  </a:lnTo>
                  <a:lnTo>
                    <a:pt x="1582" y="1442"/>
                  </a:lnTo>
                  <a:lnTo>
                    <a:pt x="1626" y="1418"/>
                  </a:lnTo>
                  <a:lnTo>
                    <a:pt x="1674" y="1398"/>
                  </a:lnTo>
                  <a:lnTo>
                    <a:pt x="1723" y="1385"/>
                  </a:lnTo>
                  <a:lnTo>
                    <a:pt x="1723" y="0"/>
                  </a:lnTo>
                  <a:close/>
                </a:path>
              </a:pathLst>
            </a:custGeom>
            <a:grp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grpSp>
      <p:sp>
        <p:nvSpPr>
          <p:cNvPr id="78" name="Oval 77">
            <a:extLst>
              <a:ext uri="{FF2B5EF4-FFF2-40B4-BE49-F238E27FC236}">
                <a16:creationId xmlns:a16="http://schemas.microsoft.com/office/drawing/2014/main" id="{85676FC9-ED51-42CC-A2ED-D5ED59433100}"/>
              </a:ext>
            </a:extLst>
          </p:cNvPr>
          <p:cNvSpPr/>
          <p:nvPr/>
        </p:nvSpPr>
        <p:spPr>
          <a:xfrm>
            <a:off x="3540130" y="3751360"/>
            <a:ext cx="350520" cy="338039"/>
          </a:xfrm>
          <a:prstGeom prst="ellipse">
            <a:avLst/>
          </a:prstGeom>
          <a:solidFill>
            <a:sysClr val="window" lastClr="FFFFFF"/>
          </a:solidFill>
          <a:ln w="38100" cap="flat" cmpd="sng" algn="ctr">
            <a:solidFill>
              <a:srgbClr val="002967"/>
            </a:solidFill>
            <a:prstDash val="solid"/>
          </a:ln>
          <a:effectLst/>
        </p:spPr>
        <p:txBody>
          <a:bodyPr anchor="ctr"/>
          <a:lstStyle/>
          <a:p>
            <a:pPr algn="ctr" eaLnBrk="1" fontAlgn="auto" hangingPunct="1">
              <a:spcBef>
                <a:spcPts val="0"/>
              </a:spcBef>
              <a:spcAft>
                <a:spcPts val="0"/>
              </a:spcAft>
              <a:defRPr/>
            </a:pPr>
            <a:endParaRPr lang="en-ZA" sz="1000" kern="0" dirty="0">
              <a:solidFill>
                <a:prstClr val="white"/>
              </a:solidFill>
              <a:latin typeface="+mn-lt"/>
              <a:ea typeface="+mn-ea"/>
              <a:cs typeface="+mn-cs"/>
            </a:endParaRPr>
          </a:p>
        </p:txBody>
      </p:sp>
      <p:sp>
        <p:nvSpPr>
          <p:cNvPr id="79" name="Freeform 78">
            <a:extLst>
              <a:ext uri="{FF2B5EF4-FFF2-40B4-BE49-F238E27FC236}">
                <a16:creationId xmlns:a16="http://schemas.microsoft.com/office/drawing/2014/main" id="{110404B6-3488-4BA1-A9A0-2A72FCA51EDE}"/>
              </a:ext>
            </a:extLst>
          </p:cNvPr>
          <p:cNvSpPr>
            <a:spLocks noEditPoints="1"/>
          </p:cNvSpPr>
          <p:nvPr/>
        </p:nvSpPr>
        <p:spPr bwMode="auto">
          <a:xfrm>
            <a:off x="3556456" y="3842874"/>
            <a:ext cx="314027" cy="202636"/>
          </a:xfrm>
          <a:custGeom>
            <a:avLst/>
            <a:gdLst>
              <a:gd name="T0" fmla="*/ 739 w 3475"/>
              <a:gd name="T1" fmla="*/ 1576 h 2510"/>
              <a:gd name="T2" fmla="*/ 966 w 3475"/>
              <a:gd name="T3" fmla="*/ 1752 h 2510"/>
              <a:gd name="T4" fmla="*/ 1175 w 3475"/>
              <a:gd name="T5" fmla="*/ 1930 h 2510"/>
              <a:gd name="T6" fmla="*/ 1357 w 3475"/>
              <a:gd name="T7" fmla="*/ 2115 h 2510"/>
              <a:gd name="T8" fmla="*/ 1340 w 3475"/>
              <a:gd name="T9" fmla="*/ 2443 h 2510"/>
              <a:gd name="T10" fmla="*/ 1023 w 3475"/>
              <a:gd name="T11" fmla="*/ 2460 h 2510"/>
              <a:gd name="T12" fmla="*/ 1013 w 3475"/>
              <a:gd name="T13" fmla="*/ 2233 h 2510"/>
              <a:gd name="T14" fmla="*/ 759 w 3475"/>
              <a:gd name="T15" fmla="*/ 2163 h 2510"/>
              <a:gd name="T16" fmla="*/ 710 w 3475"/>
              <a:gd name="T17" fmla="*/ 2019 h 2510"/>
              <a:gd name="T18" fmla="*/ 529 w 3475"/>
              <a:gd name="T19" fmla="*/ 1871 h 2510"/>
              <a:gd name="T20" fmla="*/ 444 w 3475"/>
              <a:gd name="T21" fmla="*/ 1792 h 2510"/>
              <a:gd name="T22" fmla="*/ 315 w 3475"/>
              <a:gd name="T23" fmla="*/ 1553 h 2510"/>
              <a:gd name="T24" fmla="*/ 1353 w 3475"/>
              <a:gd name="T25" fmla="*/ 18 h 2510"/>
              <a:gd name="T26" fmla="*/ 1617 w 3475"/>
              <a:gd name="T27" fmla="*/ 137 h 2510"/>
              <a:gd name="T28" fmla="*/ 1395 w 3475"/>
              <a:gd name="T29" fmla="*/ 262 h 2510"/>
              <a:gd name="T30" fmla="*/ 1043 w 3475"/>
              <a:gd name="T31" fmla="*/ 527 h 2510"/>
              <a:gd name="T32" fmla="*/ 1169 w 3475"/>
              <a:gd name="T33" fmla="*/ 996 h 2510"/>
              <a:gd name="T34" fmla="*/ 1596 w 3475"/>
              <a:gd name="T35" fmla="*/ 954 h 2510"/>
              <a:gd name="T36" fmla="*/ 2038 w 3475"/>
              <a:gd name="T37" fmla="*/ 846 h 2510"/>
              <a:gd name="T38" fmla="*/ 2219 w 3475"/>
              <a:gd name="T39" fmla="*/ 1013 h 2510"/>
              <a:gd name="T40" fmla="*/ 2314 w 3475"/>
              <a:gd name="T41" fmla="*/ 1109 h 2510"/>
              <a:gd name="T42" fmla="*/ 2513 w 3475"/>
              <a:gd name="T43" fmla="*/ 1308 h 2510"/>
              <a:gd name="T44" fmla="*/ 2798 w 3475"/>
              <a:gd name="T45" fmla="*/ 1667 h 2510"/>
              <a:gd name="T46" fmla="*/ 2559 w 3475"/>
              <a:gd name="T47" fmla="*/ 1780 h 2510"/>
              <a:gd name="T48" fmla="*/ 2391 w 3475"/>
              <a:gd name="T49" fmla="*/ 1618 h 2510"/>
              <a:gd name="T50" fmla="*/ 2275 w 3475"/>
              <a:gd name="T51" fmla="*/ 1548 h 2510"/>
              <a:gd name="T52" fmla="*/ 2462 w 3475"/>
              <a:gd name="T53" fmla="*/ 1768 h 2510"/>
              <a:gd name="T54" fmla="*/ 2512 w 3475"/>
              <a:gd name="T55" fmla="*/ 1994 h 2510"/>
              <a:gd name="T56" fmla="*/ 2276 w 3475"/>
              <a:gd name="T57" fmla="*/ 2013 h 2510"/>
              <a:gd name="T58" fmla="*/ 2045 w 3475"/>
              <a:gd name="T59" fmla="*/ 1808 h 2510"/>
              <a:gd name="T60" fmla="*/ 1950 w 3475"/>
              <a:gd name="T61" fmla="*/ 1767 h 2510"/>
              <a:gd name="T62" fmla="*/ 2160 w 3475"/>
              <a:gd name="T63" fmla="*/ 1973 h 2510"/>
              <a:gd name="T64" fmla="*/ 2241 w 3475"/>
              <a:gd name="T65" fmla="*/ 2128 h 2510"/>
              <a:gd name="T66" fmla="*/ 2003 w 3475"/>
              <a:gd name="T67" fmla="*/ 2241 h 2510"/>
              <a:gd name="T68" fmla="*/ 1819 w 3475"/>
              <a:gd name="T69" fmla="*/ 2060 h 2510"/>
              <a:gd name="T70" fmla="*/ 1697 w 3475"/>
              <a:gd name="T71" fmla="*/ 1978 h 2510"/>
              <a:gd name="T72" fmla="*/ 1870 w 3475"/>
              <a:gd name="T73" fmla="*/ 2178 h 2510"/>
              <a:gd name="T74" fmla="*/ 1886 w 3475"/>
              <a:gd name="T75" fmla="*/ 2411 h 2510"/>
              <a:gd name="T76" fmla="*/ 1636 w 3475"/>
              <a:gd name="T77" fmla="*/ 2376 h 2510"/>
              <a:gd name="T78" fmla="*/ 1567 w 3475"/>
              <a:gd name="T79" fmla="*/ 2125 h 2510"/>
              <a:gd name="T80" fmla="*/ 1262 w 3475"/>
              <a:gd name="T81" fmla="*/ 1771 h 2510"/>
              <a:gd name="T82" fmla="*/ 894 w 3475"/>
              <a:gd name="T83" fmla="*/ 1451 h 2510"/>
              <a:gd name="T84" fmla="*/ 511 w 3475"/>
              <a:gd name="T85" fmla="*/ 1204 h 2510"/>
              <a:gd name="T86" fmla="*/ 134 w 3475"/>
              <a:gd name="T87" fmla="*/ 1441 h 2510"/>
              <a:gd name="T88" fmla="*/ 425 w 3475"/>
              <a:gd name="T89" fmla="*/ 338 h 2510"/>
              <a:gd name="T90" fmla="*/ 655 w 3475"/>
              <a:gd name="T91" fmla="*/ 305 h 2510"/>
              <a:gd name="T92" fmla="*/ 955 w 3475"/>
              <a:gd name="T93" fmla="*/ 133 h 2510"/>
              <a:gd name="T94" fmla="*/ 2237 w 3475"/>
              <a:gd name="T95" fmla="*/ 0 h 2510"/>
              <a:gd name="T96" fmla="*/ 2610 w 3475"/>
              <a:gd name="T97" fmla="*/ 251 h 2510"/>
              <a:gd name="T98" fmla="*/ 2797 w 3475"/>
              <a:gd name="T99" fmla="*/ 409 h 2510"/>
              <a:gd name="T100" fmla="*/ 3125 w 3475"/>
              <a:gd name="T101" fmla="*/ 389 h 2510"/>
              <a:gd name="T102" fmla="*/ 3472 w 3475"/>
              <a:gd name="T103" fmla="*/ 312 h 2510"/>
              <a:gd name="T104" fmla="*/ 3278 w 3475"/>
              <a:gd name="T105" fmla="*/ 1400 h 2510"/>
              <a:gd name="T106" fmla="*/ 3019 w 3475"/>
              <a:gd name="T107" fmla="*/ 1423 h 2510"/>
              <a:gd name="T108" fmla="*/ 2698 w 3475"/>
              <a:gd name="T109" fmla="*/ 1161 h 2510"/>
              <a:gd name="T110" fmla="*/ 2305 w 3475"/>
              <a:gd name="T111" fmla="*/ 771 h 2510"/>
              <a:gd name="T112" fmla="*/ 2154 w 3475"/>
              <a:gd name="T113" fmla="*/ 625 h 2510"/>
              <a:gd name="T114" fmla="*/ 1870 w 3475"/>
              <a:gd name="T115" fmla="*/ 641 h 2510"/>
              <a:gd name="T116" fmla="*/ 1417 w 3475"/>
              <a:gd name="T117" fmla="*/ 872 h 2510"/>
              <a:gd name="T118" fmla="*/ 1142 w 3475"/>
              <a:gd name="T119" fmla="*/ 716 h 2510"/>
              <a:gd name="T120" fmla="*/ 1398 w 3475"/>
              <a:gd name="T121" fmla="*/ 430 h 2510"/>
              <a:gd name="T122" fmla="*/ 2020 w 3475"/>
              <a:gd name="T123" fmla="*/ 7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5" h="2510">
                <a:moveTo>
                  <a:pt x="550" y="1362"/>
                </a:moveTo>
                <a:lnTo>
                  <a:pt x="582" y="1363"/>
                </a:lnTo>
                <a:lnTo>
                  <a:pt x="613" y="1369"/>
                </a:lnTo>
                <a:lnTo>
                  <a:pt x="641" y="1381"/>
                </a:lnTo>
                <a:lnTo>
                  <a:pt x="668" y="1396"/>
                </a:lnTo>
                <a:lnTo>
                  <a:pt x="693" y="1418"/>
                </a:lnTo>
                <a:lnTo>
                  <a:pt x="711" y="1440"/>
                </a:lnTo>
                <a:lnTo>
                  <a:pt x="725" y="1465"/>
                </a:lnTo>
                <a:lnTo>
                  <a:pt x="735" y="1491"/>
                </a:lnTo>
                <a:lnTo>
                  <a:pt x="740" y="1519"/>
                </a:lnTo>
                <a:lnTo>
                  <a:pt x="741" y="1547"/>
                </a:lnTo>
                <a:lnTo>
                  <a:pt x="739" y="1576"/>
                </a:lnTo>
                <a:lnTo>
                  <a:pt x="733" y="1604"/>
                </a:lnTo>
                <a:lnTo>
                  <a:pt x="761" y="1599"/>
                </a:lnTo>
                <a:lnTo>
                  <a:pt x="791" y="1598"/>
                </a:lnTo>
                <a:lnTo>
                  <a:pt x="819" y="1601"/>
                </a:lnTo>
                <a:lnTo>
                  <a:pt x="846" y="1607"/>
                </a:lnTo>
                <a:lnTo>
                  <a:pt x="872" y="1618"/>
                </a:lnTo>
                <a:lnTo>
                  <a:pt x="896" y="1632"/>
                </a:lnTo>
                <a:lnTo>
                  <a:pt x="918" y="1650"/>
                </a:lnTo>
                <a:lnTo>
                  <a:pt x="936" y="1673"/>
                </a:lnTo>
                <a:lnTo>
                  <a:pt x="951" y="1698"/>
                </a:lnTo>
                <a:lnTo>
                  <a:pt x="960" y="1724"/>
                </a:lnTo>
                <a:lnTo>
                  <a:pt x="966" y="1752"/>
                </a:lnTo>
                <a:lnTo>
                  <a:pt x="967" y="1780"/>
                </a:lnTo>
                <a:lnTo>
                  <a:pt x="965" y="1809"/>
                </a:lnTo>
                <a:lnTo>
                  <a:pt x="958" y="1838"/>
                </a:lnTo>
                <a:lnTo>
                  <a:pt x="987" y="1832"/>
                </a:lnTo>
                <a:lnTo>
                  <a:pt x="1015" y="1831"/>
                </a:lnTo>
                <a:lnTo>
                  <a:pt x="1044" y="1835"/>
                </a:lnTo>
                <a:lnTo>
                  <a:pt x="1071" y="1841"/>
                </a:lnTo>
                <a:lnTo>
                  <a:pt x="1097" y="1851"/>
                </a:lnTo>
                <a:lnTo>
                  <a:pt x="1122" y="1865"/>
                </a:lnTo>
                <a:lnTo>
                  <a:pt x="1144" y="1884"/>
                </a:lnTo>
                <a:lnTo>
                  <a:pt x="1162" y="1906"/>
                </a:lnTo>
                <a:lnTo>
                  <a:pt x="1175" y="1930"/>
                </a:lnTo>
                <a:lnTo>
                  <a:pt x="1185" y="1956"/>
                </a:lnTo>
                <a:lnTo>
                  <a:pt x="1191" y="1982"/>
                </a:lnTo>
                <a:lnTo>
                  <a:pt x="1193" y="2009"/>
                </a:lnTo>
                <a:lnTo>
                  <a:pt x="1192" y="2037"/>
                </a:lnTo>
                <a:lnTo>
                  <a:pt x="1187" y="2064"/>
                </a:lnTo>
                <a:lnTo>
                  <a:pt x="1179" y="2092"/>
                </a:lnTo>
                <a:lnTo>
                  <a:pt x="1209" y="2084"/>
                </a:lnTo>
                <a:lnTo>
                  <a:pt x="1241" y="2081"/>
                </a:lnTo>
                <a:lnTo>
                  <a:pt x="1271" y="2082"/>
                </a:lnTo>
                <a:lnTo>
                  <a:pt x="1302" y="2088"/>
                </a:lnTo>
                <a:lnTo>
                  <a:pt x="1330" y="2099"/>
                </a:lnTo>
                <a:lnTo>
                  <a:pt x="1357" y="2115"/>
                </a:lnTo>
                <a:lnTo>
                  <a:pt x="1380" y="2135"/>
                </a:lnTo>
                <a:lnTo>
                  <a:pt x="1400" y="2160"/>
                </a:lnTo>
                <a:lnTo>
                  <a:pt x="1416" y="2187"/>
                </a:lnTo>
                <a:lnTo>
                  <a:pt x="1425" y="2217"/>
                </a:lnTo>
                <a:lnTo>
                  <a:pt x="1431" y="2247"/>
                </a:lnTo>
                <a:lnTo>
                  <a:pt x="1432" y="2278"/>
                </a:lnTo>
                <a:lnTo>
                  <a:pt x="1427" y="2309"/>
                </a:lnTo>
                <a:lnTo>
                  <a:pt x="1418" y="2341"/>
                </a:lnTo>
                <a:lnTo>
                  <a:pt x="1404" y="2371"/>
                </a:lnTo>
                <a:lnTo>
                  <a:pt x="1385" y="2399"/>
                </a:lnTo>
                <a:lnTo>
                  <a:pt x="1362" y="2425"/>
                </a:lnTo>
                <a:lnTo>
                  <a:pt x="1340" y="2443"/>
                </a:lnTo>
                <a:lnTo>
                  <a:pt x="1316" y="2460"/>
                </a:lnTo>
                <a:lnTo>
                  <a:pt x="1290" y="2474"/>
                </a:lnTo>
                <a:lnTo>
                  <a:pt x="1262" y="2486"/>
                </a:lnTo>
                <a:lnTo>
                  <a:pt x="1233" y="2496"/>
                </a:lnTo>
                <a:lnTo>
                  <a:pt x="1203" y="2503"/>
                </a:lnTo>
                <a:lnTo>
                  <a:pt x="1173" y="2507"/>
                </a:lnTo>
                <a:lnTo>
                  <a:pt x="1144" y="2510"/>
                </a:lnTo>
                <a:lnTo>
                  <a:pt x="1116" y="2507"/>
                </a:lnTo>
                <a:lnTo>
                  <a:pt x="1089" y="2501"/>
                </a:lnTo>
                <a:lnTo>
                  <a:pt x="1065" y="2492"/>
                </a:lnTo>
                <a:lnTo>
                  <a:pt x="1042" y="2478"/>
                </a:lnTo>
                <a:lnTo>
                  <a:pt x="1023" y="2460"/>
                </a:lnTo>
                <a:lnTo>
                  <a:pt x="1005" y="2437"/>
                </a:lnTo>
                <a:lnTo>
                  <a:pt x="993" y="2415"/>
                </a:lnTo>
                <a:lnTo>
                  <a:pt x="987" y="2392"/>
                </a:lnTo>
                <a:lnTo>
                  <a:pt x="985" y="2370"/>
                </a:lnTo>
                <a:lnTo>
                  <a:pt x="987" y="2348"/>
                </a:lnTo>
                <a:lnTo>
                  <a:pt x="992" y="2327"/>
                </a:lnTo>
                <a:lnTo>
                  <a:pt x="998" y="2306"/>
                </a:lnTo>
                <a:lnTo>
                  <a:pt x="1007" y="2285"/>
                </a:lnTo>
                <a:lnTo>
                  <a:pt x="1016" y="2265"/>
                </a:lnTo>
                <a:lnTo>
                  <a:pt x="1025" y="2245"/>
                </a:lnTo>
                <a:lnTo>
                  <a:pt x="1033" y="2226"/>
                </a:lnTo>
                <a:lnTo>
                  <a:pt x="1013" y="2233"/>
                </a:lnTo>
                <a:lnTo>
                  <a:pt x="991" y="2239"/>
                </a:lnTo>
                <a:lnTo>
                  <a:pt x="968" y="2245"/>
                </a:lnTo>
                <a:lnTo>
                  <a:pt x="944" y="2252"/>
                </a:lnTo>
                <a:lnTo>
                  <a:pt x="919" y="2256"/>
                </a:lnTo>
                <a:lnTo>
                  <a:pt x="895" y="2258"/>
                </a:lnTo>
                <a:lnTo>
                  <a:pt x="872" y="2257"/>
                </a:lnTo>
                <a:lnTo>
                  <a:pt x="848" y="2252"/>
                </a:lnTo>
                <a:lnTo>
                  <a:pt x="825" y="2243"/>
                </a:lnTo>
                <a:lnTo>
                  <a:pt x="804" y="2229"/>
                </a:lnTo>
                <a:lnTo>
                  <a:pt x="785" y="2211"/>
                </a:lnTo>
                <a:lnTo>
                  <a:pt x="770" y="2186"/>
                </a:lnTo>
                <a:lnTo>
                  <a:pt x="759" y="2163"/>
                </a:lnTo>
                <a:lnTo>
                  <a:pt x="755" y="2141"/>
                </a:lnTo>
                <a:lnTo>
                  <a:pt x="754" y="2119"/>
                </a:lnTo>
                <a:lnTo>
                  <a:pt x="757" y="2098"/>
                </a:lnTo>
                <a:lnTo>
                  <a:pt x="762" y="2077"/>
                </a:lnTo>
                <a:lnTo>
                  <a:pt x="770" y="2057"/>
                </a:lnTo>
                <a:lnTo>
                  <a:pt x="778" y="2036"/>
                </a:lnTo>
                <a:lnTo>
                  <a:pt x="785" y="2016"/>
                </a:lnTo>
                <a:lnTo>
                  <a:pt x="792" y="1996"/>
                </a:lnTo>
                <a:lnTo>
                  <a:pt x="773" y="2001"/>
                </a:lnTo>
                <a:lnTo>
                  <a:pt x="753" y="2007"/>
                </a:lnTo>
                <a:lnTo>
                  <a:pt x="732" y="2014"/>
                </a:lnTo>
                <a:lnTo>
                  <a:pt x="710" y="2019"/>
                </a:lnTo>
                <a:lnTo>
                  <a:pt x="687" y="2023"/>
                </a:lnTo>
                <a:lnTo>
                  <a:pt x="665" y="2025"/>
                </a:lnTo>
                <a:lnTo>
                  <a:pt x="643" y="2025"/>
                </a:lnTo>
                <a:lnTo>
                  <a:pt x="622" y="2021"/>
                </a:lnTo>
                <a:lnTo>
                  <a:pt x="601" y="2011"/>
                </a:lnTo>
                <a:lnTo>
                  <a:pt x="580" y="1998"/>
                </a:lnTo>
                <a:lnTo>
                  <a:pt x="561" y="1977"/>
                </a:lnTo>
                <a:lnTo>
                  <a:pt x="545" y="1954"/>
                </a:lnTo>
                <a:lnTo>
                  <a:pt x="535" y="1932"/>
                </a:lnTo>
                <a:lnTo>
                  <a:pt x="529" y="1911"/>
                </a:lnTo>
                <a:lnTo>
                  <a:pt x="527" y="1891"/>
                </a:lnTo>
                <a:lnTo>
                  <a:pt x="529" y="1871"/>
                </a:lnTo>
                <a:lnTo>
                  <a:pt x="533" y="1852"/>
                </a:lnTo>
                <a:lnTo>
                  <a:pt x="539" y="1835"/>
                </a:lnTo>
                <a:lnTo>
                  <a:pt x="546" y="1817"/>
                </a:lnTo>
                <a:lnTo>
                  <a:pt x="553" y="1799"/>
                </a:lnTo>
                <a:lnTo>
                  <a:pt x="561" y="1781"/>
                </a:lnTo>
                <a:lnTo>
                  <a:pt x="566" y="1762"/>
                </a:lnTo>
                <a:lnTo>
                  <a:pt x="547" y="1767"/>
                </a:lnTo>
                <a:lnTo>
                  <a:pt x="528" y="1773"/>
                </a:lnTo>
                <a:lnTo>
                  <a:pt x="508" y="1780"/>
                </a:lnTo>
                <a:lnTo>
                  <a:pt x="487" y="1785"/>
                </a:lnTo>
                <a:lnTo>
                  <a:pt x="465" y="1790"/>
                </a:lnTo>
                <a:lnTo>
                  <a:pt x="444" y="1792"/>
                </a:lnTo>
                <a:lnTo>
                  <a:pt x="422" y="1791"/>
                </a:lnTo>
                <a:lnTo>
                  <a:pt x="400" y="1787"/>
                </a:lnTo>
                <a:lnTo>
                  <a:pt x="378" y="1779"/>
                </a:lnTo>
                <a:lnTo>
                  <a:pt x="356" y="1764"/>
                </a:lnTo>
                <a:lnTo>
                  <a:pt x="335" y="1744"/>
                </a:lnTo>
                <a:lnTo>
                  <a:pt x="319" y="1721"/>
                </a:lnTo>
                <a:lnTo>
                  <a:pt x="308" y="1696"/>
                </a:lnTo>
                <a:lnTo>
                  <a:pt x="302" y="1668"/>
                </a:lnTo>
                <a:lnTo>
                  <a:pt x="299" y="1640"/>
                </a:lnTo>
                <a:lnTo>
                  <a:pt x="300" y="1611"/>
                </a:lnTo>
                <a:lnTo>
                  <a:pt x="307" y="1582"/>
                </a:lnTo>
                <a:lnTo>
                  <a:pt x="315" y="1553"/>
                </a:lnTo>
                <a:lnTo>
                  <a:pt x="328" y="1525"/>
                </a:lnTo>
                <a:lnTo>
                  <a:pt x="343" y="1498"/>
                </a:lnTo>
                <a:lnTo>
                  <a:pt x="359" y="1471"/>
                </a:lnTo>
                <a:lnTo>
                  <a:pt x="378" y="1447"/>
                </a:lnTo>
                <a:lnTo>
                  <a:pt x="400" y="1425"/>
                </a:lnTo>
                <a:lnTo>
                  <a:pt x="427" y="1403"/>
                </a:lnTo>
                <a:lnTo>
                  <a:pt x="455" y="1385"/>
                </a:lnTo>
                <a:lnTo>
                  <a:pt x="486" y="1372"/>
                </a:lnTo>
                <a:lnTo>
                  <a:pt x="518" y="1365"/>
                </a:lnTo>
                <a:lnTo>
                  <a:pt x="550" y="1362"/>
                </a:lnTo>
                <a:close/>
                <a:moveTo>
                  <a:pt x="1308" y="16"/>
                </a:moveTo>
                <a:lnTo>
                  <a:pt x="1353" y="18"/>
                </a:lnTo>
                <a:lnTo>
                  <a:pt x="1393" y="22"/>
                </a:lnTo>
                <a:lnTo>
                  <a:pt x="1430" y="31"/>
                </a:lnTo>
                <a:lnTo>
                  <a:pt x="1463" y="40"/>
                </a:lnTo>
                <a:lnTo>
                  <a:pt x="1493" y="52"/>
                </a:lnTo>
                <a:lnTo>
                  <a:pt x="1520" y="64"/>
                </a:lnTo>
                <a:lnTo>
                  <a:pt x="1543" y="77"/>
                </a:lnTo>
                <a:lnTo>
                  <a:pt x="1563" y="91"/>
                </a:lnTo>
                <a:lnTo>
                  <a:pt x="1580" y="103"/>
                </a:lnTo>
                <a:lnTo>
                  <a:pt x="1594" y="115"/>
                </a:lnTo>
                <a:lnTo>
                  <a:pt x="1605" y="124"/>
                </a:lnTo>
                <a:lnTo>
                  <a:pt x="1613" y="132"/>
                </a:lnTo>
                <a:lnTo>
                  <a:pt x="1617" y="137"/>
                </a:lnTo>
                <a:lnTo>
                  <a:pt x="1618" y="139"/>
                </a:lnTo>
                <a:lnTo>
                  <a:pt x="1616" y="140"/>
                </a:lnTo>
                <a:lnTo>
                  <a:pt x="1609" y="144"/>
                </a:lnTo>
                <a:lnTo>
                  <a:pt x="1597" y="151"/>
                </a:lnTo>
                <a:lnTo>
                  <a:pt x="1581" y="159"/>
                </a:lnTo>
                <a:lnTo>
                  <a:pt x="1561" y="170"/>
                </a:lnTo>
                <a:lnTo>
                  <a:pt x="1539" y="182"/>
                </a:lnTo>
                <a:lnTo>
                  <a:pt x="1514" y="196"/>
                </a:lnTo>
                <a:lnTo>
                  <a:pt x="1486" y="211"/>
                </a:lnTo>
                <a:lnTo>
                  <a:pt x="1457" y="227"/>
                </a:lnTo>
                <a:lnTo>
                  <a:pt x="1426" y="244"/>
                </a:lnTo>
                <a:lnTo>
                  <a:pt x="1395" y="262"/>
                </a:lnTo>
                <a:lnTo>
                  <a:pt x="1363" y="280"/>
                </a:lnTo>
                <a:lnTo>
                  <a:pt x="1330" y="299"/>
                </a:lnTo>
                <a:lnTo>
                  <a:pt x="1299" y="317"/>
                </a:lnTo>
                <a:lnTo>
                  <a:pt x="1268" y="336"/>
                </a:lnTo>
                <a:lnTo>
                  <a:pt x="1239" y="354"/>
                </a:lnTo>
                <a:lnTo>
                  <a:pt x="1210" y="372"/>
                </a:lnTo>
                <a:lnTo>
                  <a:pt x="1185" y="388"/>
                </a:lnTo>
                <a:lnTo>
                  <a:pt x="1162" y="403"/>
                </a:lnTo>
                <a:lnTo>
                  <a:pt x="1126" y="429"/>
                </a:lnTo>
                <a:lnTo>
                  <a:pt x="1094" y="458"/>
                </a:lnTo>
                <a:lnTo>
                  <a:pt x="1066" y="491"/>
                </a:lnTo>
                <a:lnTo>
                  <a:pt x="1043" y="527"/>
                </a:lnTo>
                <a:lnTo>
                  <a:pt x="1023" y="567"/>
                </a:lnTo>
                <a:lnTo>
                  <a:pt x="1009" y="608"/>
                </a:lnTo>
                <a:lnTo>
                  <a:pt x="1000" y="652"/>
                </a:lnTo>
                <a:lnTo>
                  <a:pt x="997" y="697"/>
                </a:lnTo>
                <a:lnTo>
                  <a:pt x="1000" y="745"/>
                </a:lnTo>
                <a:lnTo>
                  <a:pt x="1009" y="790"/>
                </a:lnTo>
                <a:lnTo>
                  <a:pt x="1025" y="832"/>
                </a:lnTo>
                <a:lnTo>
                  <a:pt x="1045" y="872"/>
                </a:lnTo>
                <a:lnTo>
                  <a:pt x="1069" y="909"/>
                </a:lnTo>
                <a:lnTo>
                  <a:pt x="1099" y="943"/>
                </a:lnTo>
                <a:lnTo>
                  <a:pt x="1132" y="971"/>
                </a:lnTo>
                <a:lnTo>
                  <a:pt x="1169" y="996"/>
                </a:lnTo>
                <a:lnTo>
                  <a:pt x="1209" y="1016"/>
                </a:lnTo>
                <a:lnTo>
                  <a:pt x="1252" y="1031"/>
                </a:lnTo>
                <a:lnTo>
                  <a:pt x="1298" y="1041"/>
                </a:lnTo>
                <a:lnTo>
                  <a:pt x="1344" y="1045"/>
                </a:lnTo>
                <a:lnTo>
                  <a:pt x="1361" y="1044"/>
                </a:lnTo>
                <a:lnTo>
                  <a:pt x="1382" y="1041"/>
                </a:lnTo>
                <a:lnTo>
                  <a:pt x="1407" y="1034"/>
                </a:lnTo>
                <a:lnTo>
                  <a:pt x="1437" y="1025"/>
                </a:lnTo>
                <a:lnTo>
                  <a:pt x="1471" y="1013"/>
                </a:lnTo>
                <a:lnTo>
                  <a:pt x="1508" y="996"/>
                </a:lnTo>
                <a:lnTo>
                  <a:pt x="1549" y="976"/>
                </a:lnTo>
                <a:lnTo>
                  <a:pt x="1596" y="954"/>
                </a:lnTo>
                <a:lnTo>
                  <a:pt x="1647" y="931"/>
                </a:lnTo>
                <a:lnTo>
                  <a:pt x="1699" y="907"/>
                </a:lnTo>
                <a:lnTo>
                  <a:pt x="1752" y="883"/>
                </a:lnTo>
                <a:lnTo>
                  <a:pt x="1804" y="859"/>
                </a:lnTo>
                <a:lnTo>
                  <a:pt x="1852" y="837"/>
                </a:lnTo>
                <a:lnTo>
                  <a:pt x="1885" y="826"/>
                </a:lnTo>
                <a:lnTo>
                  <a:pt x="1916" y="820"/>
                </a:lnTo>
                <a:lnTo>
                  <a:pt x="1945" y="819"/>
                </a:lnTo>
                <a:lnTo>
                  <a:pt x="1971" y="823"/>
                </a:lnTo>
                <a:lnTo>
                  <a:pt x="1997" y="829"/>
                </a:lnTo>
                <a:lnTo>
                  <a:pt x="2019" y="836"/>
                </a:lnTo>
                <a:lnTo>
                  <a:pt x="2038" y="846"/>
                </a:lnTo>
                <a:lnTo>
                  <a:pt x="2055" y="856"/>
                </a:lnTo>
                <a:lnTo>
                  <a:pt x="2068" y="865"/>
                </a:lnTo>
                <a:lnTo>
                  <a:pt x="2078" y="872"/>
                </a:lnTo>
                <a:lnTo>
                  <a:pt x="2084" y="877"/>
                </a:lnTo>
                <a:lnTo>
                  <a:pt x="2086" y="879"/>
                </a:lnTo>
                <a:lnTo>
                  <a:pt x="2112" y="906"/>
                </a:lnTo>
                <a:lnTo>
                  <a:pt x="2135" y="929"/>
                </a:lnTo>
                <a:lnTo>
                  <a:pt x="2156" y="950"/>
                </a:lnTo>
                <a:lnTo>
                  <a:pt x="2175" y="968"/>
                </a:lnTo>
                <a:lnTo>
                  <a:pt x="2191" y="985"/>
                </a:lnTo>
                <a:lnTo>
                  <a:pt x="2207" y="999"/>
                </a:lnTo>
                <a:lnTo>
                  <a:pt x="2219" y="1013"/>
                </a:lnTo>
                <a:lnTo>
                  <a:pt x="2231" y="1025"/>
                </a:lnTo>
                <a:lnTo>
                  <a:pt x="2241" y="1035"/>
                </a:lnTo>
                <a:lnTo>
                  <a:pt x="2251" y="1045"/>
                </a:lnTo>
                <a:lnTo>
                  <a:pt x="2259" y="1053"/>
                </a:lnTo>
                <a:lnTo>
                  <a:pt x="2267" y="1061"/>
                </a:lnTo>
                <a:lnTo>
                  <a:pt x="2274" y="1068"/>
                </a:lnTo>
                <a:lnTo>
                  <a:pt x="2280" y="1074"/>
                </a:lnTo>
                <a:lnTo>
                  <a:pt x="2287" y="1081"/>
                </a:lnTo>
                <a:lnTo>
                  <a:pt x="2293" y="1087"/>
                </a:lnTo>
                <a:lnTo>
                  <a:pt x="2300" y="1094"/>
                </a:lnTo>
                <a:lnTo>
                  <a:pt x="2307" y="1101"/>
                </a:lnTo>
                <a:lnTo>
                  <a:pt x="2314" y="1109"/>
                </a:lnTo>
                <a:lnTo>
                  <a:pt x="2322" y="1116"/>
                </a:lnTo>
                <a:lnTo>
                  <a:pt x="2332" y="1126"/>
                </a:lnTo>
                <a:lnTo>
                  <a:pt x="2343" y="1136"/>
                </a:lnTo>
                <a:lnTo>
                  <a:pt x="2354" y="1148"/>
                </a:lnTo>
                <a:lnTo>
                  <a:pt x="2367" y="1161"/>
                </a:lnTo>
                <a:lnTo>
                  <a:pt x="2382" y="1175"/>
                </a:lnTo>
                <a:lnTo>
                  <a:pt x="2397" y="1192"/>
                </a:lnTo>
                <a:lnTo>
                  <a:pt x="2416" y="1210"/>
                </a:lnTo>
                <a:lnTo>
                  <a:pt x="2437" y="1231"/>
                </a:lnTo>
                <a:lnTo>
                  <a:pt x="2460" y="1254"/>
                </a:lnTo>
                <a:lnTo>
                  <a:pt x="2486" y="1280"/>
                </a:lnTo>
                <a:lnTo>
                  <a:pt x="2513" y="1308"/>
                </a:lnTo>
                <a:lnTo>
                  <a:pt x="2545" y="1339"/>
                </a:lnTo>
                <a:lnTo>
                  <a:pt x="2580" y="1373"/>
                </a:lnTo>
                <a:lnTo>
                  <a:pt x="2617" y="1410"/>
                </a:lnTo>
                <a:lnTo>
                  <a:pt x="2658" y="1451"/>
                </a:lnTo>
                <a:lnTo>
                  <a:pt x="2703" y="1497"/>
                </a:lnTo>
                <a:lnTo>
                  <a:pt x="2752" y="1545"/>
                </a:lnTo>
                <a:lnTo>
                  <a:pt x="2754" y="1546"/>
                </a:lnTo>
                <a:lnTo>
                  <a:pt x="2772" y="1567"/>
                </a:lnTo>
                <a:lnTo>
                  <a:pt x="2784" y="1591"/>
                </a:lnTo>
                <a:lnTo>
                  <a:pt x="2794" y="1616"/>
                </a:lnTo>
                <a:lnTo>
                  <a:pt x="2798" y="1642"/>
                </a:lnTo>
                <a:lnTo>
                  <a:pt x="2798" y="1667"/>
                </a:lnTo>
                <a:lnTo>
                  <a:pt x="2794" y="1693"/>
                </a:lnTo>
                <a:lnTo>
                  <a:pt x="2784" y="1718"/>
                </a:lnTo>
                <a:lnTo>
                  <a:pt x="2772" y="1741"/>
                </a:lnTo>
                <a:lnTo>
                  <a:pt x="2754" y="1762"/>
                </a:lnTo>
                <a:lnTo>
                  <a:pt x="2733" y="1780"/>
                </a:lnTo>
                <a:lnTo>
                  <a:pt x="2709" y="1793"/>
                </a:lnTo>
                <a:lnTo>
                  <a:pt x="2684" y="1802"/>
                </a:lnTo>
                <a:lnTo>
                  <a:pt x="2659" y="1806"/>
                </a:lnTo>
                <a:lnTo>
                  <a:pt x="2632" y="1806"/>
                </a:lnTo>
                <a:lnTo>
                  <a:pt x="2607" y="1802"/>
                </a:lnTo>
                <a:lnTo>
                  <a:pt x="2582" y="1793"/>
                </a:lnTo>
                <a:lnTo>
                  <a:pt x="2559" y="1780"/>
                </a:lnTo>
                <a:lnTo>
                  <a:pt x="2538" y="1762"/>
                </a:lnTo>
                <a:lnTo>
                  <a:pt x="2537" y="1760"/>
                </a:lnTo>
                <a:lnTo>
                  <a:pt x="2531" y="1755"/>
                </a:lnTo>
                <a:lnTo>
                  <a:pt x="2523" y="1746"/>
                </a:lnTo>
                <a:lnTo>
                  <a:pt x="2511" y="1736"/>
                </a:lnTo>
                <a:lnTo>
                  <a:pt x="2499" y="1722"/>
                </a:lnTo>
                <a:lnTo>
                  <a:pt x="2483" y="1707"/>
                </a:lnTo>
                <a:lnTo>
                  <a:pt x="2466" y="1690"/>
                </a:lnTo>
                <a:lnTo>
                  <a:pt x="2448" y="1672"/>
                </a:lnTo>
                <a:lnTo>
                  <a:pt x="2429" y="1654"/>
                </a:lnTo>
                <a:lnTo>
                  <a:pt x="2410" y="1636"/>
                </a:lnTo>
                <a:lnTo>
                  <a:pt x="2391" y="1618"/>
                </a:lnTo>
                <a:lnTo>
                  <a:pt x="2371" y="1600"/>
                </a:lnTo>
                <a:lnTo>
                  <a:pt x="2352" y="1583"/>
                </a:lnTo>
                <a:lnTo>
                  <a:pt x="2335" y="1567"/>
                </a:lnTo>
                <a:lnTo>
                  <a:pt x="2318" y="1553"/>
                </a:lnTo>
                <a:lnTo>
                  <a:pt x="2304" y="1542"/>
                </a:lnTo>
                <a:lnTo>
                  <a:pt x="2291" y="1532"/>
                </a:lnTo>
                <a:lnTo>
                  <a:pt x="2280" y="1526"/>
                </a:lnTo>
                <a:lnTo>
                  <a:pt x="2272" y="1524"/>
                </a:lnTo>
                <a:lnTo>
                  <a:pt x="2268" y="1525"/>
                </a:lnTo>
                <a:lnTo>
                  <a:pt x="2267" y="1529"/>
                </a:lnTo>
                <a:lnTo>
                  <a:pt x="2269" y="1538"/>
                </a:lnTo>
                <a:lnTo>
                  <a:pt x="2275" y="1548"/>
                </a:lnTo>
                <a:lnTo>
                  <a:pt x="2285" y="1562"/>
                </a:lnTo>
                <a:lnTo>
                  <a:pt x="2295" y="1578"/>
                </a:lnTo>
                <a:lnTo>
                  <a:pt x="2309" y="1594"/>
                </a:lnTo>
                <a:lnTo>
                  <a:pt x="2325" y="1613"/>
                </a:lnTo>
                <a:lnTo>
                  <a:pt x="2341" y="1633"/>
                </a:lnTo>
                <a:lnTo>
                  <a:pt x="2358" y="1653"/>
                </a:lnTo>
                <a:lnTo>
                  <a:pt x="2376" y="1674"/>
                </a:lnTo>
                <a:lnTo>
                  <a:pt x="2395" y="1694"/>
                </a:lnTo>
                <a:lnTo>
                  <a:pt x="2413" y="1715"/>
                </a:lnTo>
                <a:lnTo>
                  <a:pt x="2430" y="1733"/>
                </a:lnTo>
                <a:lnTo>
                  <a:pt x="2447" y="1751"/>
                </a:lnTo>
                <a:lnTo>
                  <a:pt x="2462" y="1768"/>
                </a:lnTo>
                <a:lnTo>
                  <a:pt x="2475" y="1782"/>
                </a:lnTo>
                <a:lnTo>
                  <a:pt x="2486" y="1795"/>
                </a:lnTo>
                <a:lnTo>
                  <a:pt x="2494" y="1803"/>
                </a:lnTo>
                <a:lnTo>
                  <a:pt x="2500" y="1809"/>
                </a:lnTo>
                <a:lnTo>
                  <a:pt x="2502" y="1811"/>
                </a:lnTo>
                <a:lnTo>
                  <a:pt x="2518" y="1835"/>
                </a:lnTo>
                <a:lnTo>
                  <a:pt x="2529" y="1861"/>
                </a:lnTo>
                <a:lnTo>
                  <a:pt x="2535" y="1887"/>
                </a:lnTo>
                <a:lnTo>
                  <a:pt x="2538" y="1915"/>
                </a:lnTo>
                <a:lnTo>
                  <a:pt x="2534" y="1942"/>
                </a:lnTo>
                <a:lnTo>
                  <a:pt x="2526" y="1968"/>
                </a:lnTo>
                <a:lnTo>
                  <a:pt x="2512" y="1994"/>
                </a:lnTo>
                <a:lnTo>
                  <a:pt x="2494" y="2016"/>
                </a:lnTo>
                <a:lnTo>
                  <a:pt x="2473" y="2033"/>
                </a:lnTo>
                <a:lnTo>
                  <a:pt x="2451" y="2045"/>
                </a:lnTo>
                <a:lnTo>
                  <a:pt x="2427" y="2055"/>
                </a:lnTo>
                <a:lnTo>
                  <a:pt x="2403" y="2059"/>
                </a:lnTo>
                <a:lnTo>
                  <a:pt x="2377" y="2059"/>
                </a:lnTo>
                <a:lnTo>
                  <a:pt x="2352" y="2056"/>
                </a:lnTo>
                <a:lnTo>
                  <a:pt x="2328" y="2047"/>
                </a:lnTo>
                <a:lnTo>
                  <a:pt x="2306" y="2036"/>
                </a:lnTo>
                <a:lnTo>
                  <a:pt x="2285" y="2020"/>
                </a:lnTo>
                <a:lnTo>
                  <a:pt x="2282" y="2018"/>
                </a:lnTo>
                <a:lnTo>
                  <a:pt x="2276" y="2013"/>
                </a:lnTo>
                <a:lnTo>
                  <a:pt x="2268" y="2004"/>
                </a:lnTo>
                <a:lnTo>
                  <a:pt x="2255" y="1993"/>
                </a:lnTo>
                <a:lnTo>
                  <a:pt x="2240" y="1979"/>
                </a:lnTo>
                <a:lnTo>
                  <a:pt x="2222" y="1963"/>
                </a:lnTo>
                <a:lnTo>
                  <a:pt x="2203" y="1946"/>
                </a:lnTo>
                <a:lnTo>
                  <a:pt x="2183" y="1927"/>
                </a:lnTo>
                <a:lnTo>
                  <a:pt x="2161" y="1907"/>
                </a:lnTo>
                <a:lnTo>
                  <a:pt x="2138" y="1887"/>
                </a:lnTo>
                <a:lnTo>
                  <a:pt x="2115" y="1867"/>
                </a:lnTo>
                <a:lnTo>
                  <a:pt x="2092" y="1847"/>
                </a:lnTo>
                <a:lnTo>
                  <a:pt x="2068" y="1827"/>
                </a:lnTo>
                <a:lnTo>
                  <a:pt x="2045" y="1808"/>
                </a:lnTo>
                <a:lnTo>
                  <a:pt x="2024" y="1790"/>
                </a:lnTo>
                <a:lnTo>
                  <a:pt x="2004" y="1773"/>
                </a:lnTo>
                <a:lnTo>
                  <a:pt x="1985" y="1760"/>
                </a:lnTo>
                <a:lnTo>
                  <a:pt x="1968" y="1747"/>
                </a:lnTo>
                <a:lnTo>
                  <a:pt x="1955" y="1739"/>
                </a:lnTo>
                <a:lnTo>
                  <a:pt x="1943" y="1732"/>
                </a:lnTo>
                <a:lnTo>
                  <a:pt x="1935" y="1729"/>
                </a:lnTo>
                <a:lnTo>
                  <a:pt x="1930" y="1730"/>
                </a:lnTo>
                <a:lnTo>
                  <a:pt x="1929" y="1735"/>
                </a:lnTo>
                <a:lnTo>
                  <a:pt x="1932" y="1743"/>
                </a:lnTo>
                <a:lnTo>
                  <a:pt x="1940" y="1753"/>
                </a:lnTo>
                <a:lnTo>
                  <a:pt x="1950" y="1767"/>
                </a:lnTo>
                <a:lnTo>
                  <a:pt x="1964" y="1783"/>
                </a:lnTo>
                <a:lnTo>
                  <a:pt x="1980" y="1800"/>
                </a:lnTo>
                <a:lnTo>
                  <a:pt x="1997" y="1819"/>
                </a:lnTo>
                <a:lnTo>
                  <a:pt x="2017" y="1838"/>
                </a:lnTo>
                <a:lnTo>
                  <a:pt x="2036" y="1857"/>
                </a:lnTo>
                <a:lnTo>
                  <a:pt x="2057" y="1877"/>
                </a:lnTo>
                <a:lnTo>
                  <a:pt x="2077" y="1896"/>
                </a:lnTo>
                <a:lnTo>
                  <a:pt x="2097" y="1915"/>
                </a:lnTo>
                <a:lnTo>
                  <a:pt x="2115" y="1931"/>
                </a:lnTo>
                <a:lnTo>
                  <a:pt x="2133" y="1947"/>
                </a:lnTo>
                <a:lnTo>
                  <a:pt x="2147" y="1961"/>
                </a:lnTo>
                <a:lnTo>
                  <a:pt x="2160" y="1973"/>
                </a:lnTo>
                <a:lnTo>
                  <a:pt x="2170" y="1981"/>
                </a:lnTo>
                <a:lnTo>
                  <a:pt x="2176" y="1987"/>
                </a:lnTo>
                <a:lnTo>
                  <a:pt x="2178" y="1988"/>
                </a:lnTo>
                <a:lnTo>
                  <a:pt x="2182" y="1994"/>
                </a:lnTo>
                <a:lnTo>
                  <a:pt x="2189" y="1999"/>
                </a:lnTo>
                <a:lnTo>
                  <a:pt x="2194" y="2004"/>
                </a:lnTo>
                <a:lnTo>
                  <a:pt x="2197" y="2007"/>
                </a:lnTo>
                <a:lnTo>
                  <a:pt x="2215" y="2029"/>
                </a:lnTo>
                <a:lnTo>
                  <a:pt x="2229" y="2053"/>
                </a:lnTo>
                <a:lnTo>
                  <a:pt x="2237" y="2077"/>
                </a:lnTo>
                <a:lnTo>
                  <a:pt x="2241" y="2103"/>
                </a:lnTo>
                <a:lnTo>
                  <a:pt x="2241" y="2128"/>
                </a:lnTo>
                <a:lnTo>
                  <a:pt x="2237" y="2155"/>
                </a:lnTo>
                <a:lnTo>
                  <a:pt x="2229" y="2179"/>
                </a:lnTo>
                <a:lnTo>
                  <a:pt x="2215" y="2202"/>
                </a:lnTo>
                <a:lnTo>
                  <a:pt x="2197" y="2223"/>
                </a:lnTo>
                <a:lnTo>
                  <a:pt x="2176" y="2241"/>
                </a:lnTo>
                <a:lnTo>
                  <a:pt x="2153" y="2254"/>
                </a:lnTo>
                <a:lnTo>
                  <a:pt x="2129" y="2263"/>
                </a:lnTo>
                <a:lnTo>
                  <a:pt x="2102" y="2267"/>
                </a:lnTo>
                <a:lnTo>
                  <a:pt x="2077" y="2267"/>
                </a:lnTo>
                <a:lnTo>
                  <a:pt x="2051" y="2263"/>
                </a:lnTo>
                <a:lnTo>
                  <a:pt x="2026" y="2254"/>
                </a:lnTo>
                <a:lnTo>
                  <a:pt x="2003" y="2241"/>
                </a:lnTo>
                <a:lnTo>
                  <a:pt x="1982" y="2223"/>
                </a:lnTo>
                <a:lnTo>
                  <a:pt x="1979" y="2221"/>
                </a:lnTo>
                <a:lnTo>
                  <a:pt x="1972" y="2214"/>
                </a:lnTo>
                <a:lnTo>
                  <a:pt x="1963" y="2204"/>
                </a:lnTo>
                <a:lnTo>
                  <a:pt x="1950" y="2192"/>
                </a:lnTo>
                <a:lnTo>
                  <a:pt x="1937" y="2177"/>
                </a:lnTo>
                <a:lnTo>
                  <a:pt x="1920" y="2160"/>
                </a:lnTo>
                <a:lnTo>
                  <a:pt x="1901" y="2141"/>
                </a:lnTo>
                <a:lnTo>
                  <a:pt x="1882" y="2122"/>
                </a:lnTo>
                <a:lnTo>
                  <a:pt x="1861" y="2101"/>
                </a:lnTo>
                <a:lnTo>
                  <a:pt x="1840" y="2081"/>
                </a:lnTo>
                <a:lnTo>
                  <a:pt x="1819" y="2060"/>
                </a:lnTo>
                <a:lnTo>
                  <a:pt x="1797" y="2040"/>
                </a:lnTo>
                <a:lnTo>
                  <a:pt x="1777" y="2021"/>
                </a:lnTo>
                <a:lnTo>
                  <a:pt x="1758" y="2004"/>
                </a:lnTo>
                <a:lnTo>
                  <a:pt x="1742" y="1988"/>
                </a:lnTo>
                <a:lnTo>
                  <a:pt x="1726" y="1976"/>
                </a:lnTo>
                <a:lnTo>
                  <a:pt x="1712" y="1965"/>
                </a:lnTo>
                <a:lnTo>
                  <a:pt x="1702" y="1958"/>
                </a:lnTo>
                <a:lnTo>
                  <a:pt x="1693" y="1954"/>
                </a:lnTo>
                <a:lnTo>
                  <a:pt x="1689" y="1955"/>
                </a:lnTo>
                <a:lnTo>
                  <a:pt x="1689" y="1959"/>
                </a:lnTo>
                <a:lnTo>
                  <a:pt x="1691" y="1967"/>
                </a:lnTo>
                <a:lnTo>
                  <a:pt x="1697" y="1978"/>
                </a:lnTo>
                <a:lnTo>
                  <a:pt x="1707" y="1991"/>
                </a:lnTo>
                <a:lnTo>
                  <a:pt x="1718" y="2007"/>
                </a:lnTo>
                <a:lnTo>
                  <a:pt x="1732" y="2024"/>
                </a:lnTo>
                <a:lnTo>
                  <a:pt x="1748" y="2042"/>
                </a:lnTo>
                <a:lnTo>
                  <a:pt x="1764" y="2061"/>
                </a:lnTo>
                <a:lnTo>
                  <a:pt x="1781" y="2081"/>
                </a:lnTo>
                <a:lnTo>
                  <a:pt x="1797" y="2100"/>
                </a:lnTo>
                <a:lnTo>
                  <a:pt x="1814" y="2118"/>
                </a:lnTo>
                <a:lnTo>
                  <a:pt x="1830" y="2136"/>
                </a:lnTo>
                <a:lnTo>
                  <a:pt x="1846" y="2152"/>
                </a:lnTo>
                <a:lnTo>
                  <a:pt x="1859" y="2166"/>
                </a:lnTo>
                <a:lnTo>
                  <a:pt x="1870" y="2178"/>
                </a:lnTo>
                <a:lnTo>
                  <a:pt x="1879" y="2187"/>
                </a:lnTo>
                <a:lnTo>
                  <a:pt x="1884" y="2193"/>
                </a:lnTo>
                <a:lnTo>
                  <a:pt x="1886" y="2196"/>
                </a:lnTo>
                <a:lnTo>
                  <a:pt x="1904" y="2217"/>
                </a:lnTo>
                <a:lnTo>
                  <a:pt x="1918" y="2240"/>
                </a:lnTo>
                <a:lnTo>
                  <a:pt x="1926" y="2264"/>
                </a:lnTo>
                <a:lnTo>
                  <a:pt x="1930" y="2291"/>
                </a:lnTo>
                <a:lnTo>
                  <a:pt x="1930" y="2316"/>
                </a:lnTo>
                <a:lnTo>
                  <a:pt x="1926" y="2342"/>
                </a:lnTo>
                <a:lnTo>
                  <a:pt x="1918" y="2366"/>
                </a:lnTo>
                <a:lnTo>
                  <a:pt x="1904" y="2390"/>
                </a:lnTo>
                <a:lnTo>
                  <a:pt x="1886" y="2411"/>
                </a:lnTo>
                <a:lnTo>
                  <a:pt x="1865" y="2428"/>
                </a:lnTo>
                <a:lnTo>
                  <a:pt x="1842" y="2442"/>
                </a:lnTo>
                <a:lnTo>
                  <a:pt x="1818" y="2451"/>
                </a:lnTo>
                <a:lnTo>
                  <a:pt x="1791" y="2455"/>
                </a:lnTo>
                <a:lnTo>
                  <a:pt x="1766" y="2455"/>
                </a:lnTo>
                <a:lnTo>
                  <a:pt x="1740" y="2451"/>
                </a:lnTo>
                <a:lnTo>
                  <a:pt x="1715" y="2442"/>
                </a:lnTo>
                <a:lnTo>
                  <a:pt x="1692" y="2428"/>
                </a:lnTo>
                <a:lnTo>
                  <a:pt x="1671" y="2411"/>
                </a:lnTo>
                <a:lnTo>
                  <a:pt x="1659" y="2400"/>
                </a:lnTo>
                <a:lnTo>
                  <a:pt x="1648" y="2388"/>
                </a:lnTo>
                <a:lnTo>
                  <a:pt x="1636" y="2376"/>
                </a:lnTo>
                <a:lnTo>
                  <a:pt x="1625" y="2363"/>
                </a:lnTo>
                <a:lnTo>
                  <a:pt x="1614" y="2352"/>
                </a:lnTo>
                <a:lnTo>
                  <a:pt x="1605" y="2341"/>
                </a:lnTo>
                <a:lnTo>
                  <a:pt x="1597" y="2333"/>
                </a:lnTo>
                <a:lnTo>
                  <a:pt x="1592" y="2327"/>
                </a:lnTo>
                <a:lnTo>
                  <a:pt x="1590" y="2324"/>
                </a:lnTo>
                <a:lnTo>
                  <a:pt x="1590" y="2324"/>
                </a:lnTo>
                <a:lnTo>
                  <a:pt x="1594" y="2284"/>
                </a:lnTo>
                <a:lnTo>
                  <a:pt x="1594" y="2243"/>
                </a:lnTo>
                <a:lnTo>
                  <a:pt x="1590" y="2203"/>
                </a:lnTo>
                <a:lnTo>
                  <a:pt x="1580" y="2163"/>
                </a:lnTo>
                <a:lnTo>
                  <a:pt x="1567" y="2125"/>
                </a:lnTo>
                <a:lnTo>
                  <a:pt x="1549" y="2088"/>
                </a:lnTo>
                <a:lnTo>
                  <a:pt x="1525" y="2054"/>
                </a:lnTo>
                <a:lnTo>
                  <a:pt x="1498" y="2021"/>
                </a:lnTo>
                <a:lnTo>
                  <a:pt x="1465" y="1993"/>
                </a:lnTo>
                <a:lnTo>
                  <a:pt x="1430" y="1967"/>
                </a:lnTo>
                <a:lnTo>
                  <a:pt x="1391" y="1947"/>
                </a:lnTo>
                <a:lnTo>
                  <a:pt x="1349" y="1932"/>
                </a:lnTo>
                <a:lnTo>
                  <a:pt x="1339" y="1897"/>
                </a:lnTo>
                <a:lnTo>
                  <a:pt x="1325" y="1863"/>
                </a:lnTo>
                <a:lnTo>
                  <a:pt x="1307" y="1830"/>
                </a:lnTo>
                <a:lnTo>
                  <a:pt x="1286" y="1800"/>
                </a:lnTo>
                <a:lnTo>
                  <a:pt x="1262" y="1771"/>
                </a:lnTo>
                <a:lnTo>
                  <a:pt x="1230" y="1743"/>
                </a:lnTo>
                <a:lnTo>
                  <a:pt x="1196" y="1719"/>
                </a:lnTo>
                <a:lnTo>
                  <a:pt x="1159" y="1700"/>
                </a:lnTo>
                <a:lnTo>
                  <a:pt x="1120" y="1685"/>
                </a:lnTo>
                <a:lnTo>
                  <a:pt x="1106" y="1644"/>
                </a:lnTo>
                <a:lnTo>
                  <a:pt x="1087" y="1606"/>
                </a:lnTo>
                <a:lnTo>
                  <a:pt x="1064" y="1570"/>
                </a:lnTo>
                <a:lnTo>
                  <a:pt x="1036" y="1538"/>
                </a:lnTo>
                <a:lnTo>
                  <a:pt x="1005" y="1509"/>
                </a:lnTo>
                <a:lnTo>
                  <a:pt x="971" y="1486"/>
                </a:lnTo>
                <a:lnTo>
                  <a:pt x="933" y="1466"/>
                </a:lnTo>
                <a:lnTo>
                  <a:pt x="894" y="1451"/>
                </a:lnTo>
                <a:lnTo>
                  <a:pt x="880" y="1411"/>
                </a:lnTo>
                <a:lnTo>
                  <a:pt x="862" y="1372"/>
                </a:lnTo>
                <a:lnTo>
                  <a:pt x="839" y="1336"/>
                </a:lnTo>
                <a:lnTo>
                  <a:pt x="811" y="1304"/>
                </a:lnTo>
                <a:lnTo>
                  <a:pt x="780" y="1276"/>
                </a:lnTo>
                <a:lnTo>
                  <a:pt x="747" y="1253"/>
                </a:lnTo>
                <a:lnTo>
                  <a:pt x="712" y="1234"/>
                </a:lnTo>
                <a:lnTo>
                  <a:pt x="674" y="1220"/>
                </a:lnTo>
                <a:lnTo>
                  <a:pt x="635" y="1209"/>
                </a:lnTo>
                <a:lnTo>
                  <a:pt x="594" y="1204"/>
                </a:lnTo>
                <a:lnTo>
                  <a:pt x="552" y="1202"/>
                </a:lnTo>
                <a:lnTo>
                  <a:pt x="511" y="1204"/>
                </a:lnTo>
                <a:lnTo>
                  <a:pt x="470" y="1210"/>
                </a:lnTo>
                <a:lnTo>
                  <a:pt x="430" y="1222"/>
                </a:lnTo>
                <a:lnTo>
                  <a:pt x="391" y="1236"/>
                </a:lnTo>
                <a:lnTo>
                  <a:pt x="353" y="1256"/>
                </a:lnTo>
                <a:lnTo>
                  <a:pt x="318" y="1280"/>
                </a:lnTo>
                <a:lnTo>
                  <a:pt x="285" y="1308"/>
                </a:lnTo>
                <a:lnTo>
                  <a:pt x="254" y="1342"/>
                </a:lnTo>
                <a:lnTo>
                  <a:pt x="227" y="1380"/>
                </a:lnTo>
                <a:lnTo>
                  <a:pt x="206" y="1420"/>
                </a:lnTo>
                <a:lnTo>
                  <a:pt x="188" y="1461"/>
                </a:lnTo>
                <a:lnTo>
                  <a:pt x="161" y="1450"/>
                </a:lnTo>
                <a:lnTo>
                  <a:pt x="134" y="1441"/>
                </a:lnTo>
                <a:lnTo>
                  <a:pt x="108" y="1431"/>
                </a:lnTo>
                <a:lnTo>
                  <a:pt x="83" y="1423"/>
                </a:lnTo>
                <a:lnTo>
                  <a:pt x="60" y="1415"/>
                </a:lnTo>
                <a:lnTo>
                  <a:pt x="40" y="1409"/>
                </a:lnTo>
                <a:lnTo>
                  <a:pt x="24" y="1404"/>
                </a:lnTo>
                <a:lnTo>
                  <a:pt x="11" y="1400"/>
                </a:lnTo>
                <a:lnTo>
                  <a:pt x="3" y="1398"/>
                </a:lnTo>
                <a:lnTo>
                  <a:pt x="0" y="1396"/>
                </a:lnTo>
                <a:lnTo>
                  <a:pt x="0" y="194"/>
                </a:lnTo>
                <a:lnTo>
                  <a:pt x="346" y="315"/>
                </a:lnTo>
                <a:lnTo>
                  <a:pt x="387" y="329"/>
                </a:lnTo>
                <a:lnTo>
                  <a:pt x="425" y="338"/>
                </a:lnTo>
                <a:lnTo>
                  <a:pt x="461" y="343"/>
                </a:lnTo>
                <a:lnTo>
                  <a:pt x="494" y="344"/>
                </a:lnTo>
                <a:lnTo>
                  <a:pt x="526" y="343"/>
                </a:lnTo>
                <a:lnTo>
                  <a:pt x="553" y="340"/>
                </a:lnTo>
                <a:lnTo>
                  <a:pt x="579" y="335"/>
                </a:lnTo>
                <a:lnTo>
                  <a:pt x="600" y="329"/>
                </a:lnTo>
                <a:lnTo>
                  <a:pt x="618" y="322"/>
                </a:lnTo>
                <a:lnTo>
                  <a:pt x="633" y="317"/>
                </a:lnTo>
                <a:lnTo>
                  <a:pt x="643" y="312"/>
                </a:lnTo>
                <a:lnTo>
                  <a:pt x="649" y="308"/>
                </a:lnTo>
                <a:lnTo>
                  <a:pt x="652" y="307"/>
                </a:lnTo>
                <a:lnTo>
                  <a:pt x="655" y="305"/>
                </a:lnTo>
                <a:lnTo>
                  <a:pt x="662" y="300"/>
                </a:lnTo>
                <a:lnTo>
                  <a:pt x="673" y="293"/>
                </a:lnTo>
                <a:lnTo>
                  <a:pt x="688" y="283"/>
                </a:lnTo>
                <a:lnTo>
                  <a:pt x="708" y="272"/>
                </a:lnTo>
                <a:lnTo>
                  <a:pt x="731" y="257"/>
                </a:lnTo>
                <a:lnTo>
                  <a:pt x="756" y="242"/>
                </a:lnTo>
                <a:lnTo>
                  <a:pt x="784" y="225"/>
                </a:lnTo>
                <a:lnTo>
                  <a:pt x="816" y="208"/>
                </a:lnTo>
                <a:lnTo>
                  <a:pt x="849" y="190"/>
                </a:lnTo>
                <a:lnTo>
                  <a:pt x="882" y="171"/>
                </a:lnTo>
                <a:lnTo>
                  <a:pt x="918" y="152"/>
                </a:lnTo>
                <a:lnTo>
                  <a:pt x="955" y="133"/>
                </a:lnTo>
                <a:lnTo>
                  <a:pt x="993" y="115"/>
                </a:lnTo>
                <a:lnTo>
                  <a:pt x="1031" y="97"/>
                </a:lnTo>
                <a:lnTo>
                  <a:pt x="1069" y="80"/>
                </a:lnTo>
                <a:lnTo>
                  <a:pt x="1107" y="65"/>
                </a:lnTo>
                <a:lnTo>
                  <a:pt x="1144" y="51"/>
                </a:lnTo>
                <a:lnTo>
                  <a:pt x="1181" y="39"/>
                </a:lnTo>
                <a:lnTo>
                  <a:pt x="1216" y="30"/>
                </a:lnTo>
                <a:lnTo>
                  <a:pt x="1248" y="22"/>
                </a:lnTo>
                <a:lnTo>
                  <a:pt x="1280" y="18"/>
                </a:lnTo>
                <a:lnTo>
                  <a:pt x="1308" y="16"/>
                </a:lnTo>
                <a:close/>
                <a:moveTo>
                  <a:pt x="2214" y="0"/>
                </a:moveTo>
                <a:lnTo>
                  <a:pt x="2237" y="0"/>
                </a:lnTo>
                <a:lnTo>
                  <a:pt x="2261" y="4"/>
                </a:lnTo>
                <a:lnTo>
                  <a:pt x="2287" y="11"/>
                </a:lnTo>
                <a:lnTo>
                  <a:pt x="2313" y="21"/>
                </a:lnTo>
                <a:lnTo>
                  <a:pt x="2341" y="36"/>
                </a:lnTo>
                <a:lnTo>
                  <a:pt x="2371" y="54"/>
                </a:lnTo>
                <a:lnTo>
                  <a:pt x="2402" y="77"/>
                </a:lnTo>
                <a:lnTo>
                  <a:pt x="2435" y="103"/>
                </a:lnTo>
                <a:lnTo>
                  <a:pt x="2473" y="135"/>
                </a:lnTo>
                <a:lnTo>
                  <a:pt x="2509" y="165"/>
                </a:lnTo>
                <a:lnTo>
                  <a:pt x="2544" y="195"/>
                </a:lnTo>
                <a:lnTo>
                  <a:pt x="2578" y="223"/>
                </a:lnTo>
                <a:lnTo>
                  <a:pt x="2610" y="251"/>
                </a:lnTo>
                <a:lnTo>
                  <a:pt x="2641" y="277"/>
                </a:lnTo>
                <a:lnTo>
                  <a:pt x="2669" y="301"/>
                </a:lnTo>
                <a:lnTo>
                  <a:pt x="2695" y="323"/>
                </a:lnTo>
                <a:lnTo>
                  <a:pt x="2718" y="343"/>
                </a:lnTo>
                <a:lnTo>
                  <a:pt x="2739" y="360"/>
                </a:lnTo>
                <a:lnTo>
                  <a:pt x="2756" y="375"/>
                </a:lnTo>
                <a:lnTo>
                  <a:pt x="2769" y="388"/>
                </a:lnTo>
                <a:lnTo>
                  <a:pt x="2780" y="396"/>
                </a:lnTo>
                <a:lnTo>
                  <a:pt x="2786" y="401"/>
                </a:lnTo>
                <a:lnTo>
                  <a:pt x="2788" y="403"/>
                </a:lnTo>
                <a:lnTo>
                  <a:pt x="2791" y="406"/>
                </a:lnTo>
                <a:lnTo>
                  <a:pt x="2797" y="409"/>
                </a:lnTo>
                <a:lnTo>
                  <a:pt x="2806" y="415"/>
                </a:lnTo>
                <a:lnTo>
                  <a:pt x="2819" y="420"/>
                </a:lnTo>
                <a:lnTo>
                  <a:pt x="2835" y="427"/>
                </a:lnTo>
                <a:lnTo>
                  <a:pt x="2855" y="432"/>
                </a:lnTo>
                <a:lnTo>
                  <a:pt x="2877" y="434"/>
                </a:lnTo>
                <a:lnTo>
                  <a:pt x="2901" y="434"/>
                </a:lnTo>
                <a:lnTo>
                  <a:pt x="2930" y="431"/>
                </a:lnTo>
                <a:lnTo>
                  <a:pt x="2966" y="422"/>
                </a:lnTo>
                <a:lnTo>
                  <a:pt x="3004" y="415"/>
                </a:lnTo>
                <a:lnTo>
                  <a:pt x="3044" y="407"/>
                </a:lnTo>
                <a:lnTo>
                  <a:pt x="3084" y="397"/>
                </a:lnTo>
                <a:lnTo>
                  <a:pt x="3125" y="389"/>
                </a:lnTo>
                <a:lnTo>
                  <a:pt x="3165" y="379"/>
                </a:lnTo>
                <a:lnTo>
                  <a:pt x="3205" y="371"/>
                </a:lnTo>
                <a:lnTo>
                  <a:pt x="3244" y="362"/>
                </a:lnTo>
                <a:lnTo>
                  <a:pt x="3282" y="354"/>
                </a:lnTo>
                <a:lnTo>
                  <a:pt x="3317" y="347"/>
                </a:lnTo>
                <a:lnTo>
                  <a:pt x="3350" y="339"/>
                </a:lnTo>
                <a:lnTo>
                  <a:pt x="3380" y="332"/>
                </a:lnTo>
                <a:lnTo>
                  <a:pt x="3407" y="327"/>
                </a:lnTo>
                <a:lnTo>
                  <a:pt x="3431" y="321"/>
                </a:lnTo>
                <a:lnTo>
                  <a:pt x="3448" y="317"/>
                </a:lnTo>
                <a:lnTo>
                  <a:pt x="3463" y="314"/>
                </a:lnTo>
                <a:lnTo>
                  <a:pt x="3472" y="312"/>
                </a:lnTo>
                <a:lnTo>
                  <a:pt x="3475" y="311"/>
                </a:lnTo>
                <a:lnTo>
                  <a:pt x="3475" y="1362"/>
                </a:lnTo>
                <a:lnTo>
                  <a:pt x="3472" y="1363"/>
                </a:lnTo>
                <a:lnTo>
                  <a:pt x="3462" y="1364"/>
                </a:lnTo>
                <a:lnTo>
                  <a:pt x="3447" y="1367"/>
                </a:lnTo>
                <a:lnTo>
                  <a:pt x="3428" y="1371"/>
                </a:lnTo>
                <a:lnTo>
                  <a:pt x="3407" y="1375"/>
                </a:lnTo>
                <a:lnTo>
                  <a:pt x="3382" y="1380"/>
                </a:lnTo>
                <a:lnTo>
                  <a:pt x="3357" y="1385"/>
                </a:lnTo>
                <a:lnTo>
                  <a:pt x="3329" y="1390"/>
                </a:lnTo>
                <a:lnTo>
                  <a:pt x="3303" y="1394"/>
                </a:lnTo>
                <a:lnTo>
                  <a:pt x="3278" y="1400"/>
                </a:lnTo>
                <a:lnTo>
                  <a:pt x="3253" y="1404"/>
                </a:lnTo>
                <a:lnTo>
                  <a:pt x="3232" y="1407"/>
                </a:lnTo>
                <a:lnTo>
                  <a:pt x="3215" y="1410"/>
                </a:lnTo>
                <a:lnTo>
                  <a:pt x="3203" y="1412"/>
                </a:lnTo>
                <a:lnTo>
                  <a:pt x="3189" y="1414"/>
                </a:lnTo>
                <a:lnTo>
                  <a:pt x="3172" y="1418"/>
                </a:lnTo>
                <a:lnTo>
                  <a:pt x="3152" y="1421"/>
                </a:lnTo>
                <a:lnTo>
                  <a:pt x="3129" y="1425"/>
                </a:lnTo>
                <a:lnTo>
                  <a:pt x="3104" y="1427"/>
                </a:lnTo>
                <a:lnTo>
                  <a:pt x="3077" y="1428"/>
                </a:lnTo>
                <a:lnTo>
                  <a:pt x="3049" y="1427"/>
                </a:lnTo>
                <a:lnTo>
                  <a:pt x="3019" y="1423"/>
                </a:lnTo>
                <a:lnTo>
                  <a:pt x="2991" y="1414"/>
                </a:lnTo>
                <a:lnTo>
                  <a:pt x="2961" y="1403"/>
                </a:lnTo>
                <a:lnTo>
                  <a:pt x="2933" y="1386"/>
                </a:lnTo>
                <a:lnTo>
                  <a:pt x="2907" y="1364"/>
                </a:lnTo>
                <a:lnTo>
                  <a:pt x="2889" y="1346"/>
                </a:lnTo>
                <a:lnTo>
                  <a:pt x="2868" y="1326"/>
                </a:lnTo>
                <a:lnTo>
                  <a:pt x="2843" y="1303"/>
                </a:lnTo>
                <a:lnTo>
                  <a:pt x="2818" y="1277"/>
                </a:lnTo>
                <a:lnTo>
                  <a:pt x="2791" y="1251"/>
                </a:lnTo>
                <a:lnTo>
                  <a:pt x="2761" y="1223"/>
                </a:lnTo>
                <a:lnTo>
                  <a:pt x="2730" y="1192"/>
                </a:lnTo>
                <a:lnTo>
                  <a:pt x="2698" y="1161"/>
                </a:lnTo>
                <a:lnTo>
                  <a:pt x="2665" y="1128"/>
                </a:lnTo>
                <a:lnTo>
                  <a:pt x="2631" y="1094"/>
                </a:lnTo>
                <a:lnTo>
                  <a:pt x="2597" y="1061"/>
                </a:lnTo>
                <a:lnTo>
                  <a:pt x="2562" y="1026"/>
                </a:lnTo>
                <a:lnTo>
                  <a:pt x="2527" y="992"/>
                </a:lnTo>
                <a:lnTo>
                  <a:pt x="2493" y="958"/>
                </a:lnTo>
                <a:lnTo>
                  <a:pt x="2458" y="925"/>
                </a:lnTo>
                <a:lnTo>
                  <a:pt x="2426" y="891"/>
                </a:lnTo>
                <a:lnTo>
                  <a:pt x="2393" y="859"/>
                </a:lnTo>
                <a:lnTo>
                  <a:pt x="2362" y="828"/>
                </a:lnTo>
                <a:lnTo>
                  <a:pt x="2332" y="798"/>
                </a:lnTo>
                <a:lnTo>
                  <a:pt x="2305" y="771"/>
                </a:lnTo>
                <a:lnTo>
                  <a:pt x="2278" y="745"/>
                </a:lnTo>
                <a:lnTo>
                  <a:pt x="2254" y="721"/>
                </a:lnTo>
                <a:lnTo>
                  <a:pt x="2233" y="699"/>
                </a:lnTo>
                <a:lnTo>
                  <a:pt x="2214" y="681"/>
                </a:lnTo>
                <a:lnTo>
                  <a:pt x="2197" y="666"/>
                </a:lnTo>
                <a:lnTo>
                  <a:pt x="2184" y="652"/>
                </a:lnTo>
                <a:lnTo>
                  <a:pt x="2175" y="642"/>
                </a:lnTo>
                <a:lnTo>
                  <a:pt x="2169" y="637"/>
                </a:lnTo>
                <a:lnTo>
                  <a:pt x="2168" y="635"/>
                </a:lnTo>
                <a:lnTo>
                  <a:pt x="2165" y="634"/>
                </a:lnTo>
                <a:lnTo>
                  <a:pt x="2161" y="630"/>
                </a:lnTo>
                <a:lnTo>
                  <a:pt x="2154" y="625"/>
                </a:lnTo>
                <a:lnTo>
                  <a:pt x="2143" y="617"/>
                </a:lnTo>
                <a:lnTo>
                  <a:pt x="2131" y="611"/>
                </a:lnTo>
                <a:lnTo>
                  <a:pt x="2116" y="604"/>
                </a:lnTo>
                <a:lnTo>
                  <a:pt x="2097" y="597"/>
                </a:lnTo>
                <a:lnTo>
                  <a:pt x="2077" y="592"/>
                </a:lnTo>
                <a:lnTo>
                  <a:pt x="2054" y="589"/>
                </a:lnTo>
                <a:lnTo>
                  <a:pt x="2029" y="588"/>
                </a:lnTo>
                <a:lnTo>
                  <a:pt x="2002" y="590"/>
                </a:lnTo>
                <a:lnTo>
                  <a:pt x="1972" y="596"/>
                </a:lnTo>
                <a:lnTo>
                  <a:pt x="1941" y="607"/>
                </a:lnTo>
                <a:lnTo>
                  <a:pt x="1908" y="621"/>
                </a:lnTo>
                <a:lnTo>
                  <a:pt x="1870" y="641"/>
                </a:lnTo>
                <a:lnTo>
                  <a:pt x="1829" y="662"/>
                </a:lnTo>
                <a:lnTo>
                  <a:pt x="1788" y="685"/>
                </a:lnTo>
                <a:lnTo>
                  <a:pt x="1745" y="707"/>
                </a:lnTo>
                <a:lnTo>
                  <a:pt x="1703" y="730"/>
                </a:lnTo>
                <a:lnTo>
                  <a:pt x="1659" y="751"/>
                </a:lnTo>
                <a:lnTo>
                  <a:pt x="1618" y="773"/>
                </a:lnTo>
                <a:lnTo>
                  <a:pt x="1579" y="793"/>
                </a:lnTo>
                <a:lnTo>
                  <a:pt x="1542" y="812"/>
                </a:lnTo>
                <a:lnTo>
                  <a:pt x="1509" y="829"/>
                </a:lnTo>
                <a:lnTo>
                  <a:pt x="1478" y="844"/>
                </a:lnTo>
                <a:lnTo>
                  <a:pt x="1453" y="856"/>
                </a:lnTo>
                <a:lnTo>
                  <a:pt x="1417" y="872"/>
                </a:lnTo>
                <a:lnTo>
                  <a:pt x="1382" y="882"/>
                </a:lnTo>
                <a:lnTo>
                  <a:pt x="1348" y="885"/>
                </a:lnTo>
                <a:lnTo>
                  <a:pt x="1316" y="883"/>
                </a:lnTo>
                <a:lnTo>
                  <a:pt x="1286" y="876"/>
                </a:lnTo>
                <a:lnTo>
                  <a:pt x="1258" y="865"/>
                </a:lnTo>
                <a:lnTo>
                  <a:pt x="1232" y="850"/>
                </a:lnTo>
                <a:lnTo>
                  <a:pt x="1209" y="832"/>
                </a:lnTo>
                <a:lnTo>
                  <a:pt x="1189" y="811"/>
                </a:lnTo>
                <a:lnTo>
                  <a:pt x="1171" y="789"/>
                </a:lnTo>
                <a:lnTo>
                  <a:pt x="1158" y="766"/>
                </a:lnTo>
                <a:lnTo>
                  <a:pt x="1148" y="741"/>
                </a:lnTo>
                <a:lnTo>
                  <a:pt x="1142" y="716"/>
                </a:lnTo>
                <a:lnTo>
                  <a:pt x="1140" y="692"/>
                </a:lnTo>
                <a:lnTo>
                  <a:pt x="1142" y="661"/>
                </a:lnTo>
                <a:lnTo>
                  <a:pt x="1149" y="633"/>
                </a:lnTo>
                <a:lnTo>
                  <a:pt x="1161" y="607"/>
                </a:lnTo>
                <a:lnTo>
                  <a:pt x="1175" y="584"/>
                </a:lnTo>
                <a:lnTo>
                  <a:pt x="1194" y="561"/>
                </a:lnTo>
                <a:lnTo>
                  <a:pt x="1217" y="541"/>
                </a:lnTo>
                <a:lnTo>
                  <a:pt x="1242" y="522"/>
                </a:lnTo>
                <a:lnTo>
                  <a:pt x="1269" y="507"/>
                </a:lnTo>
                <a:lnTo>
                  <a:pt x="1308" y="482"/>
                </a:lnTo>
                <a:lnTo>
                  <a:pt x="1350" y="457"/>
                </a:lnTo>
                <a:lnTo>
                  <a:pt x="1398" y="430"/>
                </a:lnTo>
                <a:lnTo>
                  <a:pt x="1447" y="401"/>
                </a:lnTo>
                <a:lnTo>
                  <a:pt x="1499" y="372"/>
                </a:lnTo>
                <a:lnTo>
                  <a:pt x="1553" y="340"/>
                </a:lnTo>
                <a:lnTo>
                  <a:pt x="1608" y="310"/>
                </a:lnTo>
                <a:lnTo>
                  <a:pt x="1664" y="278"/>
                </a:lnTo>
                <a:lnTo>
                  <a:pt x="1718" y="247"/>
                </a:lnTo>
                <a:lnTo>
                  <a:pt x="1774" y="216"/>
                </a:lnTo>
                <a:lnTo>
                  <a:pt x="1828" y="185"/>
                </a:lnTo>
                <a:lnTo>
                  <a:pt x="1880" y="157"/>
                </a:lnTo>
                <a:lnTo>
                  <a:pt x="1930" y="129"/>
                </a:lnTo>
                <a:lnTo>
                  <a:pt x="1977" y="103"/>
                </a:lnTo>
                <a:lnTo>
                  <a:pt x="2020" y="79"/>
                </a:lnTo>
                <a:lnTo>
                  <a:pt x="2060" y="58"/>
                </a:lnTo>
                <a:lnTo>
                  <a:pt x="2094" y="40"/>
                </a:lnTo>
                <a:lnTo>
                  <a:pt x="2119" y="27"/>
                </a:lnTo>
                <a:lnTo>
                  <a:pt x="2143" y="17"/>
                </a:lnTo>
                <a:lnTo>
                  <a:pt x="2166" y="9"/>
                </a:lnTo>
                <a:lnTo>
                  <a:pt x="2191" y="3"/>
                </a:lnTo>
                <a:lnTo>
                  <a:pt x="2214" y="0"/>
                </a:lnTo>
                <a:close/>
              </a:path>
            </a:pathLst>
          </a:custGeom>
          <a:solidFill>
            <a:srgbClr val="002967"/>
          </a:solid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grpSp>
        <p:nvGrpSpPr>
          <p:cNvPr id="9234" name="Group 79">
            <a:extLst>
              <a:ext uri="{FF2B5EF4-FFF2-40B4-BE49-F238E27FC236}">
                <a16:creationId xmlns:a16="http://schemas.microsoft.com/office/drawing/2014/main" id="{CC45BFB7-E62C-4654-9947-0E7BAFD339C3}"/>
              </a:ext>
            </a:extLst>
          </p:cNvPr>
          <p:cNvGrpSpPr>
            <a:grpSpLocks/>
          </p:cNvGrpSpPr>
          <p:nvPr/>
        </p:nvGrpSpPr>
        <p:grpSpPr bwMode="auto">
          <a:xfrm>
            <a:off x="2762265" y="3200414"/>
            <a:ext cx="1999402" cy="338039"/>
            <a:chOff x="6251454" y="3212174"/>
            <a:chExt cx="3304548" cy="575758"/>
          </a:xfrm>
        </p:grpSpPr>
        <p:sp>
          <p:nvSpPr>
            <p:cNvPr id="81" name="Oval 80">
              <a:extLst>
                <a:ext uri="{FF2B5EF4-FFF2-40B4-BE49-F238E27FC236}">
                  <a16:creationId xmlns:a16="http://schemas.microsoft.com/office/drawing/2014/main" id="{05F3F0AA-977B-4367-85C3-4EDD40B3D747}"/>
                </a:ext>
              </a:extLst>
            </p:cNvPr>
            <p:cNvSpPr/>
            <p:nvPr/>
          </p:nvSpPr>
          <p:spPr>
            <a:xfrm>
              <a:off x="6251454" y="3212174"/>
              <a:ext cx="579328" cy="575758"/>
            </a:xfrm>
            <a:prstGeom prst="ellipse">
              <a:avLst/>
            </a:prstGeom>
            <a:solidFill>
              <a:sysClr val="window" lastClr="FFFFFF"/>
            </a:solidFill>
            <a:ln w="38100" cap="flat" cmpd="sng" algn="ctr">
              <a:solidFill>
                <a:srgbClr val="3E7B25"/>
              </a:solidFill>
              <a:prstDash val="solid"/>
            </a:ln>
            <a:effectLst/>
          </p:spPr>
          <p:txBody>
            <a:bodyPr anchor="ctr"/>
            <a:lstStyle/>
            <a:p>
              <a:pPr algn="ctr" eaLnBrk="1" fontAlgn="auto" hangingPunct="1">
                <a:spcBef>
                  <a:spcPts val="0"/>
                </a:spcBef>
                <a:spcAft>
                  <a:spcPts val="0"/>
                </a:spcAft>
                <a:defRPr/>
              </a:pPr>
              <a:endParaRPr lang="en-ZA" sz="1000" kern="0" dirty="0">
                <a:solidFill>
                  <a:prstClr val="white"/>
                </a:solidFill>
                <a:latin typeface="+mn-lt"/>
                <a:ea typeface="+mn-ea"/>
                <a:cs typeface="+mn-cs"/>
              </a:endParaRPr>
            </a:p>
          </p:txBody>
        </p:sp>
        <p:sp>
          <p:nvSpPr>
            <p:cNvPr id="82" name="Freeform 81">
              <a:extLst>
                <a:ext uri="{FF2B5EF4-FFF2-40B4-BE49-F238E27FC236}">
                  <a16:creationId xmlns:a16="http://schemas.microsoft.com/office/drawing/2014/main" id="{682FFFE4-D77A-4E2A-92CD-2219FCF96948}"/>
                </a:ext>
              </a:extLst>
            </p:cNvPr>
            <p:cNvSpPr>
              <a:spLocks/>
            </p:cNvSpPr>
            <p:nvPr/>
          </p:nvSpPr>
          <p:spPr bwMode="auto">
            <a:xfrm>
              <a:off x="6254628" y="3263070"/>
              <a:ext cx="452352" cy="443747"/>
            </a:xfrm>
            <a:custGeom>
              <a:avLst/>
              <a:gdLst>
                <a:gd name="T0" fmla="*/ 2025 w 2963"/>
                <a:gd name="T1" fmla="*/ 21 h 2923"/>
                <a:gd name="T2" fmla="*/ 2143 w 2963"/>
                <a:gd name="T3" fmla="*/ 134 h 2923"/>
                <a:gd name="T4" fmla="*/ 2200 w 2963"/>
                <a:gd name="T5" fmla="*/ 293 h 2923"/>
                <a:gd name="T6" fmla="*/ 2204 w 2963"/>
                <a:gd name="T7" fmla="*/ 486 h 2923"/>
                <a:gd name="T8" fmla="*/ 2129 w 2963"/>
                <a:gd name="T9" fmla="*/ 717 h 2923"/>
                <a:gd name="T10" fmla="*/ 2001 w 2963"/>
                <a:gd name="T11" fmla="*/ 965 h 2923"/>
                <a:gd name="T12" fmla="*/ 1983 w 2963"/>
                <a:gd name="T13" fmla="*/ 1066 h 2923"/>
                <a:gd name="T14" fmla="*/ 2023 w 2963"/>
                <a:gd name="T15" fmla="*/ 1117 h 2923"/>
                <a:gd name="T16" fmla="*/ 2060 w 2963"/>
                <a:gd name="T17" fmla="*/ 1130 h 2923"/>
                <a:gd name="T18" fmla="*/ 2758 w 2963"/>
                <a:gd name="T19" fmla="*/ 1132 h 2923"/>
                <a:gd name="T20" fmla="*/ 2881 w 2963"/>
                <a:gd name="T21" fmla="*/ 1193 h 2923"/>
                <a:gd name="T22" fmla="*/ 2959 w 2963"/>
                <a:gd name="T23" fmla="*/ 1339 h 2923"/>
                <a:gd name="T24" fmla="*/ 2935 w 2963"/>
                <a:gd name="T25" fmla="*/ 1481 h 2923"/>
                <a:gd name="T26" fmla="*/ 2865 w 2963"/>
                <a:gd name="T27" fmla="*/ 1572 h 2923"/>
                <a:gd name="T28" fmla="*/ 2843 w 2963"/>
                <a:gd name="T29" fmla="*/ 1625 h 2923"/>
                <a:gd name="T30" fmla="*/ 2902 w 2963"/>
                <a:gd name="T31" fmla="*/ 1695 h 2923"/>
                <a:gd name="T32" fmla="*/ 2959 w 2963"/>
                <a:gd name="T33" fmla="*/ 1804 h 2923"/>
                <a:gd name="T34" fmla="*/ 2928 w 2963"/>
                <a:gd name="T35" fmla="*/ 1922 h 2923"/>
                <a:gd name="T36" fmla="*/ 2845 w 2963"/>
                <a:gd name="T37" fmla="*/ 2013 h 2923"/>
                <a:gd name="T38" fmla="*/ 2836 w 2963"/>
                <a:gd name="T39" fmla="*/ 2084 h 2923"/>
                <a:gd name="T40" fmla="*/ 2892 w 2963"/>
                <a:gd name="T41" fmla="*/ 2209 h 2923"/>
                <a:gd name="T42" fmla="*/ 2855 w 2963"/>
                <a:gd name="T43" fmla="*/ 2343 h 2923"/>
                <a:gd name="T44" fmla="*/ 2772 w 2963"/>
                <a:gd name="T45" fmla="*/ 2412 h 2923"/>
                <a:gd name="T46" fmla="*/ 2742 w 2963"/>
                <a:gd name="T47" fmla="*/ 2471 h 2923"/>
                <a:gd name="T48" fmla="*/ 2747 w 2963"/>
                <a:gd name="T49" fmla="*/ 2577 h 2923"/>
                <a:gd name="T50" fmla="*/ 2685 w 2963"/>
                <a:gd name="T51" fmla="*/ 2697 h 2923"/>
                <a:gd name="T52" fmla="*/ 2476 w 2963"/>
                <a:gd name="T53" fmla="*/ 2799 h 2923"/>
                <a:gd name="T54" fmla="*/ 2278 w 2963"/>
                <a:gd name="T55" fmla="*/ 2822 h 2923"/>
                <a:gd name="T56" fmla="*/ 2042 w 2963"/>
                <a:gd name="T57" fmla="*/ 2832 h 2923"/>
                <a:gd name="T58" fmla="*/ 1716 w 2963"/>
                <a:gd name="T59" fmla="*/ 2818 h 2923"/>
                <a:gd name="T60" fmla="*/ 1275 w 2963"/>
                <a:gd name="T61" fmla="*/ 2768 h 2923"/>
                <a:gd name="T62" fmla="*/ 995 w 2963"/>
                <a:gd name="T63" fmla="*/ 2723 h 2923"/>
                <a:gd name="T64" fmla="*/ 896 w 2963"/>
                <a:gd name="T65" fmla="*/ 2725 h 2923"/>
                <a:gd name="T66" fmla="*/ 882 w 2963"/>
                <a:gd name="T67" fmla="*/ 2775 h 2923"/>
                <a:gd name="T68" fmla="*/ 905 w 2963"/>
                <a:gd name="T69" fmla="*/ 2869 h 2923"/>
                <a:gd name="T70" fmla="*/ 922 w 2963"/>
                <a:gd name="T71" fmla="*/ 2919 h 2923"/>
                <a:gd name="T72" fmla="*/ 582 w 2963"/>
                <a:gd name="T73" fmla="*/ 2923 h 2923"/>
                <a:gd name="T74" fmla="*/ 309 w 2963"/>
                <a:gd name="T75" fmla="*/ 2801 h 2923"/>
                <a:gd name="T76" fmla="*/ 82 w 2963"/>
                <a:gd name="T77" fmla="*/ 2261 h 2923"/>
                <a:gd name="T78" fmla="*/ 0 w 2963"/>
                <a:gd name="T79" fmla="*/ 1658 h 2923"/>
                <a:gd name="T80" fmla="*/ 231 w 2963"/>
                <a:gd name="T81" fmla="*/ 1471 h 2923"/>
                <a:gd name="T82" fmla="*/ 651 w 2963"/>
                <a:gd name="T83" fmla="*/ 1469 h 2923"/>
                <a:gd name="T84" fmla="*/ 818 w 2963"/>
                <a:gd name="T85" fmla="*/ 1476 h 2923"/>
                <a:gd name="T86" fmla="*/ 801 w 2963"/>
                <a:gd name="T87" fmla="*/ 1523 h 2923"/>
                <a:gd name="T88" fmla="*/ 832 w 2963"/>
                <a:gd name="T89" fmla="*/ 1552 h 2923"/>
                <a:gd name="T90" fmla="*/ 974 w 2963"/>
                <a:gd name="T91" fmla="*/ 1547 h 2923"/>
                <a:gd name="T92" fmla="*/ 1014 w 2963"/>
                <a:gd name="T93" fmla="*/ 1544 h 2923"/>
                <a:gd name="T94" fmla="*/ 1068 w 2963"/>
                <a:gd name="T95" fmla="*/ 1530 h 2923"/>
                <a:gd name="T96" fmla="*/ 1172 w 2963"/>
                <a:gd name="T97" fmla="*/ 1450 h 2923"/>
                <a:gd name="T98" fmla="*/ 1289 w 2963"/>
                <a:gd name="T99" fmla="*/ 1229 h 2923"/>
                <a:gd name="T100" fmla="*/ 1386 w 2963"/>
                <a:gd name="T101" fmla="*/ 997 h 2923"/>
                <a:gd name="T102" fmla="*/ 1461 w 2963"/>
                <a:gd name="T103" fmla="*/ 854 h 2923"/>
                <a:gd name="T104" fmla="*/ 1558 w 2963"/>
                <a:gd name="T105" fmla="*/ 762 h 2923"/>
                <a:gd name="T106" fmla="*/ 1686 w 2963"/>
                <a:gd name="T107" fmla="*/ 644 h 2923"/>
                <a:gd name="T108" fmla="*/ 1773 w 2963"/>
                <a:gd name="T109" fmla="*/ 443 h 2923"/>
                <a:gd name="T110" fmla="*/ 1813 w 2963"/>
                <a:gd name="T111" fmla="*/ 135 h 2923"/>
                <a:gd name="T112" fmla="*/ 1837 w 2963"/>
                <a:gd name="T113" fmla="*/ 48 h 2923"/>
                <a:gd name="T114" fmla="*/ 1903 w 2963"/>
                <a:gd name="T115" fmla="*/ 0 h 2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63" h="2923">
                  <a:moveTo>
                    <a:pt x="1931" y="0"/>
                  </a:moveTo>
                  <a:lnTo>
                    <a:pt x="1962" y="2"/>
                  </a:lnTo>
                  <a:lnTo>
                    <a:pt x="1992" y="10"/>
                  </a:lnTo>
                  <a:lnTo>
                    <a:pt x="2025" y="21"/>
                  </a:lnTo>
                  <a:lnTo>
                    <a:pt x="2056" y="40"/>
                  </a:lnTo>
                  <a:lnTo>
                    <a:pt x="2086" y="64"/>
                  </a:lnTo>
                  <a:lnTo>
                    <a:pt x="2115" y="95"/>
                  </a:lnTo>
                  <a:lnTo>
                    <a:pt x="2143" y="134"/>
                  </a:lnTo>
                  <a:lnTo>
                    <a:pt x="2167" y="180"/>
                  </a:lnTo>
                  <a:lnTo>
                    <a:pt x="2188" y="236"/>
                  </a:lnTo>
                  <a:lnTo>
                    <a:pt x="2195" y="260"/>
                  </a:lnTo>
                  <a:lnTo>
                    <a:pt x="2200" y="293"/>
                  </a:lnTo>
                  <a:lnTo>
                    <a:pt x="2206" y="335"/>
                  </a:lnTo>
                  <a:lnTo>
                    <a:pt x="2207" y="382"/>
                  </a:lnTo>
                  <a:lnTo>
                    <a:pt x="2207" y="434"/>
                  </a:lnTo>
                  <a:lnTo>
                    <a:pt x="2204" y="486"/>
                  </a:lnTo>
                  <a:lnTo>
                    <a:pt x="2195" y="540"/>
                  </a:lnTo>
                  <a:lnTo>
                    <a:pt x="2180" y="592"/>
                  </a:lnTo>
                  <a:lnTo>
                    <a:pt x="2157" y="653"/>
                  </a:lnTo>
                  <a:lnTo>
                    <a:pt x="2129" y="717"/>
                  </a:lnTo>
                  <a:lnTo>
                    <a:pt x="2098" y="787"/>
                  </a:lnTo>
                  <a:lnTo>
                    <a:pt x="2061" y="858"/>
                  </a:lnTo>
                  <a:lnTo>
                    <a:pt x="2021" y="931"/>
                  </a:lnTo>
                  <a:lnTo>
                    <a:pt x="2001" y="965"/>
                  </a:lnTo>
                  <a:lnTo>
                    <a:pt x="1988" y="997"/>
                  </a:lnTo>
                  <a:lnTo>
                    <a:pt x="1982" y="1025"/>
                  </a:lnTo>
                  <a:lnTo>
                    <a:pt x="1980" y="1047"/>
                  </a:lnTo>
                  <a:lnTo>
                    <a:pt x="1983" y="1066"/>
                  </a:lnTo>
                  <a:lnTo>
                    <a:pt x="1990" y="1084"/>
                  </a:lnTo>
                  <a:lnTo>
                    <a:pt x="1999" y="1097"/>
                  </a:lnTo>
                  <a:lnTo>
                    <a:pt x="2011" y="1108"/>
                  </a:lnTo>
                  <a:lnTo>
                    <a:pt x="2023" y="1117"/>
                  </a:lnTo>
                  <a:lnTo>
                    <a:pt x="2034" y="1123"/>
                  </a:lnTo>
                  <a:lnTo>
                    <a:pt x="2046" y="1127"/>
                  </a:lnTo>
                  <a:lnTo>
                    <a:pt x="2054" y="1130"/>
                  </a:lnTo>
                  <a:lnTo>
                    <a:pt x="2060" y="1130"/>
                  </a:lnTo>
                  <a:lnTo>
                    <a:pt x="2714" y="1130"/>
                  </a:lnTo>
                  <a:lnTo>
                    <a:pt x="2720" y="1130"/>
                  </a:lnTo>
                  <a:lnTo>
                    <a:pt x="2735" y="1130"/>
                  </a:lnTo>
                  <a:lnTo>
                    <a:pt x="2758" y="1132"/>
                  </a:lnTo>
                  <a:lnTo>
                    <a:pt x="2787" y="1137"/>
                  </a:lnTo>
                  <a:lnTo>
                    <a:pt x="2819" y="1148"/>
                  </a:lnTo>
                  <a:lnTo>
                    <a:pt x="2850" y="1167"/>
                  </a:lnTo>
                  <a:lnTo>
                    <a:pt x="2881" y="1193"/>
                  </a:lnTo>
                  <a:lnTo>
                    <a:pt x="2907" y="1224"/>
                  </a:lnTo>
                  <a:lnTo>
                    <a:pt x="2930" y="1261"/>
                  </a:lnTo>
                  <a:lnTo>
                    <a:pt x="2947" y="1299"/>
                  </a:lnTo>
                  <a:lnTo>
                    <a:pt x="2959" y="1339"/>
                  </a:lnTo>
                  <a:lnTo>
                    <a:pt x="2963" y="1375"/>
                  </a:lnTo>
                  <a:lnTo>
                    <a:pt x="2958" y="1415"/>
                  </a:lnTo>
                  <a:lnTo>
                    <a:pt x="2949" y="1452"/>
                  </a:lnTo>
                  <a:lnTo>
                    <a:pt x="2935" y="1481"/>
                  </a:lnTo>
                  <a:lnTo>
                    <a:pt x="2918" y="1509"/>
                  </a:lnTo>
                  <a:lnTo>
                    <a:pt x="2900" y="1532"/>
                  </a:lnTo>
                  <a:lnTo>
                    <a:pt x="2881" y="1552"/>
                  </a:lnTo>
                  <a:lnTo>
                    <a:pt x="2865" y="1572"/>
                  </a:lnTo>
                  <a:lnTo>
                    <a:pt x="2852" y="1587"/>
                  </a:lnTo>
                  <a:lnTo>
                    <a:pt x="2843" y="1603"/>
                  </a:lnTo>
                  <a:lnTo>
                    <a:pt x="2839" y="1617"/>
                  </a:lnTo>
                  <a:lnTo>
                    <a:pt x="2843" y="1625"/>
                  </a:lnTo>
                  <a:lnTo>
                    <a:pt x="2852" y="1638"/>
                  </a:lnTo>
                  <a:lnTo>
                    <a:pt x="2867" y="1655"/>
                  </a:lnTo>
                  <a:lnTo>
                    <a:pt x="2883" y="1674"/>
                  </a:lnTo>
                  <a:lnTo>
                    <a:pt x="2902" y="1695"/>
                  </a:lnTo>
                  <a:lnTo>
                    <a:pt x="2921" y="1719"/>
                  </a:lnTo>
                  <a:lnTo>
                    <a:pt x="2937" y="1745"/>
                  </a:lnTo>
                  <a:lnTo>
                    <a:pt x="2951" y="1775"/>
                  </a:lnTo>
                  <a:lnTo>
                    <a:pt x="2959" y="1804"/>
                  </a:lnTo>
                  <a:lnTo>
                    <a:pt x="2963" y="1836"/>
                  </a:lnTo>
                  <a:lnTo>
                    <a:pt x="2958" y="1867"/>
                  </a:lnTo>
                  <a:lnTo>
                    <a:pt x="2945" y="1895"/>
                  </a:lnTo>
                  <a:lnTo>
                    <a:pt x="2928" y="1922"/>
                  </a:lnTo>
                  <a:lnTo>
                    <a:pt x="2907" y="1947"/>
                  </a:lnTo>
                  <a:lnTo>
                    <a:pt x="2885" y="1971"/>
                  </a:lnTo>
                  <a:lnTo>
                    <a:pt x="2864" y="1992"/>
                  </a:lnTo>
                  <a:lnTo>
                    <a:pt x="2845" y="2013"/>
                  </a:lnTo>
                  <a:lnTo>
                    <a:pt x="2831" y="2032"/>
                  </a:lnTo>
                  <a:lnTo>
                    <a:pt x="2824" y="2047"/>
                  </a:lnTo>
                  <a:lnTo>
                    <a:pt x="2826" y="2063"/>
                  </a:lnTo>
                  <a:lnTo>
                    <a:pt x="2836" y="2084"/>
                  </a:lnTo>
                  <a:lnTo>
                    <a:pt x="2852" y="2110"/>
                  </a:lnTo>
                  <a:lnTo>
                    <a:pt x="2867" y="2141"/>
                  </a:lnTo>
                  <a:lnTo>
                    <a:pt x="2881" y="2174"/>
                  </a:lnTo>
                  <a:lnTo>
                    <a:pt x="2892" y="2209"/>
                  </a:lnTo>
                  <a:lnTo>
                    <a:pt x="2893" y="2247"/>
                  </a:lnTo>
                  <a:lnTo>
                    <a:pt x="2886" y="2285"/>
                  </a:lnTo>
                  <a:lnTo>
                    <a:pt x="2872" y="2317"/>
                  </a:lnTo>
                  <a:lnTo>
                    <a:pt x="2855" y="2343"/>
                  </a:lnTo>
                  <a:lnTo>
                    <a:pt x="2834" y="2365"/>
                  </a:lnTo>
                  <a:lnTo>
                    <a:pt x="2812" y="2383"/>
                  </a:lnTo>
                  <a:lnTo>
                    <a:pt x="2791" y="2398"/>
                  </a:lnTo>
                  <a:lnTo>
                    <a:pt x="2772" y="2412"/>
                  </a:lnTo>
                  <a:lnTo>
                    <a:pt x="2756" y="2426"/>
                  </a:lnTo>
                  <a:lnTo>
                    <a:pt x="2744" y="2440"/>
                  </a:lnTo>
                  <a:lnTo>
                    <a:pt x="2740" y="2456"/>
                  </a:lnTo>
                  <a:lnTo>
                    <a:pt x="2742" y="2471"/>
                  </a:lnTo>
                  <a:lnTo>
                    <a:pt x="2744" y="2494"/>
                  </a:lnTo>
                  <a:lnTo>
                    <a:pt x="2746" y="2520"/>
                  </a:lnTo>
                  <a:lnTo>
                    <a:pt x="2747" y="2548"/>
                  </a:lnTo>
                  <a:lnTo>
                    <a:pt x="2747" y="2577"/>
                  </a:lnTo>
                  <a:lnTo>
                    <a:pt x="2744" y="2603"/>
                  </a:lnTo>
                  <a:lnTo>
                    <a:pt x="2739" y="2624"/>
                  </a:lnTo>
                  <a:lnTo>
                    <a:pt x="2718" y="2660"/>
                  </a:lnTo>
                  <a:lnTo>
                    <a:pt x="2685" y="2697"/>
                  </a:lnTo>
                  <a:lnTo>
                    <a:pt x="2643" y="2730"/>
                  </a:lnTo>
                  <a:lnTo>
                    <a:pt x="2595" y="2758"/>
                  </a:lnTo>
                  <a:lnTo>
                    <a:pt x="2539" y="2782"/>
                  </a:lnTo>
                  <a:lnTo>
                    <a:pt x="2476" y="2799"/>
                  </a:lnTo>
                  <a:lnTo>
                    <a:pt x="2412" y="2810"/>
                  </a:lnTo>
                  <a:lnTo>
                    <a:pt x="2371" y="2815"/>
                  </a:lnTo>
                  <a:lnTo>
                    <a:pt x="2327" y="2818"/>
                  </a:lnTo>
                  <a:lnTo>
                    <a:pt x="2278" y="2822"/>
                  </a:lnTo>
                  <a:lnTo>
                    <a:pt x="2226" y="2825"/>
                  </a:lnTo>
                  <a:lnTo>
                    <a:pt x="2171" y="2829"/>
                  </a:lnTo>
                  <a:lnTo>
                    <a:pt x="2110" y="2831"/>
                  </a:lnTo>
                  <a:lnTo>
                    <a:pt x="2042" y="2832"/>
                  </a:lnTo>
                  <a:lnTo>
                    <a:pt x="1971" y="2831"/>
                  </a:lnTo>
                  <a:lnTo>
                    <a:pt x="1893" y="2829"/>
                  </a:lnTo>
                  <a:lnTo>
                    <a:pt x="1808" y="2825"/>
                  </a:lnTo>
                  <a:lnTo>
                    <a:pt x="1716" y="2818"/>
                  </a:lnTo>
                  <a:lnTo>
                    <a:pt x="1617" y="2810"/>
                  </a:lnTo>
                  <a:lnTo>
                    <a:pt x="1511" y="2799"/>
                  </a:lnTo>
                  <a:lnTo>
                    <a:pt x="1396" y="2786"/>
                  </a:lnTo>
                  <a:lnTo>
                    <a:pt x="1275" y="2768"/>
                  </a:lnTo>
                  <a:lnTo>
                    <a:pt x="1143" y="2747"/>
                  </a:lnTo>
                  <a:lnTo>
                    <a:pt x="1002" y="2723"/>
                  </a:lnTo>
                  <a:lnTo>
                    <a:pt x="1002" y="2723"/>
                  </a:lnTo>
                  <a:lnTo>
                    <a:pt x="995" y="2723"/>
                  </a:lnTo>
                  <a:lnTo>
                    <a:pt x="983" y="2723"/>
                  </a:lnTo>
                  <a:lnTo>
                    <a:pt x="964" y="2723"/>
                  </a:lnTo>
                  <a:lnTo>
                    <a:pt x="936" y="2725"/>
                  </a:lnTo>
                  <a:lnTo>
                    <a:pt x="896" y="2725"/>
                  </a:lnTo>
                  <a:lnTo>
                    <a:pt x="887" y="2728"/>
                  </a:lnTo>
                  <a:lnTo>
                    <a:pt x="882" y="2740"/>
                  </a:lnTo>
                  <a:lnTo>
                    <a:pt x="880" y="2756"/>
                  </a:lnTo>
                  <a:lnTo>
                    <a:pt x="882" y="2775"/>
                  </a:lnTo>
                  <a:lnTo>
                    <a:pt x="886" y="2798"/>
                  </a:lnTo>
                  <a:lnTo>
                    <a:pt x="891" y="2822"/>
                  </a:lnTo>
                  <a:lnTo>
                    <a:pt x="898" y="2846"/>
                  </a:lnTo>
                  <a:lnTo>
                    <a:pt x="905" y="2869"/>
                  </a:lnTo>
                  <a:lnTo>
                    <a:pt x="912" y="2890"/>
                  </a:lnTo>
                  <a:lnTo>
                    <a:pt x="917" y="2905"/>
                  </a:lnTo>
                  <a:lnTo>
                    <a:pt x="920" y="2916"/>
                  </a:lnTo>
                  <a:lnTo>
                    <a:pt x="922" y="2919"/>
                  </a:lnTo>
                  <a:lnTo>
                    <a:pt x="847" y="2921"/>
                  </a:lnTo>
                  <a:lnTo>
                    <a:pt x="764" y="2921"/>
                  </a:lnTo>
                  <a:lnTo>
                    <a:pt x="676" y="2923"/>
                  </a:lnTo>
                  <a:lnTo>
                    <a:pt x="582" y="2923"/>
                  </a:lnTo>
                  <a:lnTo>
                    <a:pt x="485" y="2923"/>
                  </a:lnTo>
                  <a:lnTo>
                    <a:pt x="386" y="2923"/>
                  </a:lnTo>
                  <a:lnTo>
                    <a:pt x="386" y="2923"/>
                  </a:lnTo>
                  <a:lnTo>
                    <a:pt x="309" y="2801"/>
                  </a:lnTo>
                  <a:lnTo>
                    <a:pt x="240" y="2673"/>
                  </a:lnTo>
                  <a:lnTo>
                    <a:pt x="177" y="2539"/>
                  </a:lnTo>
                  <a:lnTo>
                    <a:pt x="125" y="2402"/>
                  </a:lnTo>
                  <a:lnTo>
                    <a:pt x="82" y="2261"/>
                  </a:lnTo>
                  <a:lnTo>
                    <a:pt x="47" y="2115"/>
                  </a:lnTo>
                  <a:lnTo>
                    <a:pt x="21" y="1966"/>
                  </a:lnTo>
                  <a:lnTo>
                    <a:pt x="5" y="1815"/>
                  </a:lnTo>
                  <a:lnTo>
                    <a:pt x="0" y="1658"/>
                  </a:lnTo>
                  <a:lnTo>
                    <a:pt x="2" y="1565"/>
                  </a:lnTo>
                  <a:lnTo>
                    <a:pt x="9" y="1471"/>
                  </a:lnTo>
                  <a:lnTo>
                    <a:pt x="120" y="1471"/>
                  </a:lnTo>
                  <a:lnTo>
                    <a:pt x="231" y="1471"/>
                  </a:lnTo>
                  <a:lnTo>
                    <a:pt x="342" y="1471"/>
                  </a:lnTo>
                  <a:lnTo>
                    <a:pt x="450" y="1471"/>
                  </a:lnTo>
                  <a:lnTo>
                    <a:pt x="554" y="1471"/>
                  </a:lnTo>
                  <a:lnTo>
                    <a:pt x="651" y="1469"/>
                  </a:lnTo>
                  <a:lnTo>
                    <a:pt x="742" y="1467"/>
                  </a:lnTo>
                  <a:lnTo>
                    <a:pt x="823" y="1467"/>
                  </a:lnTo>
                  <a:lnTo>
                    <a:pt x="821" y="1469"/>
                  </a:lnTo>
                  <a:lnTo>
                    <a:pt x="818" y="1476"/>
                  </a:lnTo>
                  <a:lnTo>
                    <a:pt x="813" y="1485"/>
                  </a:lnTo>
                  <a:lnTo>
                    <a:pt x="808" y="1497"/>
                  </a:lnTo>
                  <a:lnTo>
                    <a:pt x="804" y="1511"/>
                  </a:lnTo>
                  <a:lnTo>
                    <a:pt x="801" y="1523"/>
                  </a:lnTo>
                  <a:lnTo>
                    <a:pt x="802" y="1535"/>
                  </a:lnTo>
                  <a:lnTo>
                    <a:pt x="808" y="1546"/>
                  </a:lnTo>
                  <a:lnTo>
                    <a:pt x="816" y="1551"/>
                  </a:lnTo>
                  <a:lnTo>
                    <a:pt x="832" y="1552"/>
                  </a:lnTo>
                  <a:lnTo>
                    <a:pt x="882" y="1552"/>
                  </a:lnTo>
                  <a:lnTo>
                    <a:pt x="920" y="1551"/>
                  </a:lnTo>
                  <a:lnTo>
                    <a:pt x="952" y="1549"/>
                  </a:lnTo>
                  <a:lnTo>
                    <a:pt x="974" y="1547"/>
                  </a:lnTo>
                  <a:lnTo>
                    <a:pt x="990" y="1547"/>
                  </a:lnTo>
                  <a:lnTo>
                    <a:pt x="1002" y="1546"/>
                  </a:lnTo>
                  <a:lnTo>
                    <a:pt x="1009" y="1546"/>
                  </a:lnTo>
                  <a:lnTo>
                    <a:pt x="1014" y="1544"/>
                  </a:lnTo>
                  <a:lnTo>
                    <a:pt x="1019" y="1544"/>
                  </a:lnTo>
                  <a:lnTo>
                    <a:pt x="1023" y="1542"/>
                  </a:lnTo>
                  <a:lnTo>
                    <a:pt x="1045" y="1537"/>
                  </a:lnTo>
                  <a:lnTo>
                    <a:pt x="1068" y="1530"/>
                  </a:lnTo>
                  <a:lnTo>
                    <a:pt x="1092" y="1519"/>
                  </a:lnTo>
                  <a:lnTo>
                    <a:pt x="1118" y="1502"/>
                  </a:lnTo>
                  <a:lnTo>
                    <a:pt x="1144" y="1480"/>
                  </a:lnTo>
                  <a:lnTo>
                    <a:pt x="1172" y="1450"/>
                  </a:lnTo>
                  <a:lnTo>
                    <a:pt x="1200" y="1412"/>
                  </a:lnTo>
                  <a:lnTo>
                    <a:pt x="1228" y="1365"/>
                  </a:lnTo>
                  <a:lnTo>
                    <a:pt x="1256" y="1308"/>
                  </a:lnTo>
                  <a:lnTo>
                    <a:pt x="1289" y="1229"/>
                  </a:lnTo>
                  <a:lnTo>
                    <a:pt x="1318" y="1162"/>
                  </a:lnTo>
                  <a:lnTo>
                    <a:pt x="1342" y="1099"/>
                  </a:lnTo>
                  <a:lnTo>
                    <a:pt x="1365" y="1045"/>
                  </a:lnTo>
                  <a:lnTo>
                    <a:pt x="1386" y="997"/>
                  </a:lnTo>
                  <a:lnTo>
                    <a:pt x="1405" y="955"/>
                  </a:lnTo>
                  <a:lnTo>
                    <a:pt x="1424" y="917"/>
                  </a:lnTo>
                  <a:lnTo>
                    <a:pt x="1441" y="884"/>
                  </a:lnTo>
                  <a:lnTo>
                    <a:pt x="1461" y="854"/>
                  </a:lnTo>
                  <a:lnTo>
                    <a:pt x="1481" y="828"/>
                  </a:lnTo>
                  <a:lnTo>
                    <a:pt x="1504" y="804"/>
                  </a:lnTo>
                  <a:lnTo>
                    <a:pt x="1528" y="783"/>
                  </a:lnTo>
                  <a:lnTo>
                    <a:pt x="1558" y="762"/>
                  </a:lnTo>
                  <a:lnTo>
                    <a:pt x="1591" y="738"/>
                  </a:lnTo>
                  <a:lnTo>
                    <a:pt x="1624" y="712"/>
                  </a:lnTo>
                  <a:lnTo>
                    <a:pt x="1657" y="681"/>
                  </a:lnTo>
                  <a:lnTo>
                    <a:pt x="1686" y="644"/>
                  </a:lnTo>
                  <a:lnTo>
                    <a:pt x="1714" y="599"/>
                  </a:lnTo>
                  <a:lnTo>
                    <a:pt x="1738" y="547"/>
                  </a:lnTo>
                  <a:lnTo>
                    <a:pt x="1757" y="498"/>
                  </a:lnTo>
                  <a:lnTo>
                    <a:pt x="1773" y="443"/>
                  </a:lnTo>
                  <a:lnTo>
                    <a:pt x="1787" y="378"/>
                  </a:lnTo>
                  <a:lnTo>
                    <a:pt x="1797" y="307"/>
                  </a:lnTo>
                  <a:lnTo>
                    <a:pt x="1806" y="226"/>
                  </a:lnTo>
                  <a:lnTo>
                    <a:pt x="1813" y="135"/>
                  </a:lnTo>
                  <a:lnTo>
                    <a:pt x="1815" y="118"/>
                  </a:lnTo>
                  <a:lnTo>
                    <a:pt x="1820" y="97"/>
                  </a:lnTo>
                  <a:lnTo>
                    <a:pt x="1829" y="73"/>
                  </a:lnTo>
                  <a:lnTo>
                    <a:pt x="1837" y="48"/>
                  </a:lnTo>
                  <a:lnTo>
                    <a:pt x="1850" y="28"/>
                  </a:lnTo>
                  <a:lnTo>
                    <a:pt x="1863" y="12"/>
                  </a:lnTo>
                  <a:lnTo>
                    <a:pt x="1879" y="5"/>
                  </a:lnTo>
                  <a:lnTo>
                    <a:pt x="1903" y="0"/>
                  </a:lnTo>
                  <a:lnTo>
                    <a:pt x="1931" y="0"/>
                  </a:lnTo>
                  <a:close/>
                </a:path>
              </a:pathLst>
            </a:custGeom>
            <a:solidFill>
              <a:srgbClr val="3E7B25"/>
            </a:solid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83" name="Oval 82">
              <a:extLst>
                <a:ext uri="{FF2B5EF4-FFF2-40B4-BE49-F238E27FC236}">
                  <a16:creationId xmlns:a16="http://schemas.microsoft.com/office/drawing/2014/main" id="{85C9798E-A83A-448F-8965-63404CD6D4EA}"/>
                </a:ext>
              </a:extLst>
            </p:cNvPr>
            <p:cNvSpPr/>
            <p:nvPr/>
          </p:nvSpPr>
          <p:spPr>
            <a:xfrm>
              <a:off x="8976675" y="3212174"/>
              <a:ext cx="579327" cy="575758"/>
            </a:xfrm>
            <a:prstGeom prst="ellipse">
              <a:avLst/>
            </a:prstGeom>
            <a:solidFill>
              <a:sysClr val="window" lastClr="FFFFFF"/>
            </a:solidFill>
            <a:ln w="38100" cap="flat" cmpd="sng" algn="ctr">
              <a:solidFill>
                <a:srgbClr val="FFA700"/>
              </a:solidFill>
              <a:prstDash val="solid"/>
            </a:ln>
            <a:effectLst/>
          </p:spPr>
          <p:txBody>
            <a:bodyPr anchor="ctr"/>
            <a:lstStyle/>
            <a:p>
              <a:pPr algn="ctr" eaLnBrk="1" fontAlgn="auto" hangingPunct="1">
                <a:spcBef>
                  <a:spcPts val="0"/>
                </a:spcBef>
                <a:spcAft>
                  <a:spcPts val="0"/>
                </a:spcAft>
                <a:defRPr/>
              </a:pPr>
              <a:endParaRPr lang="en-ZA" sz="1000" kern="0" dirty="0">
                <a:solidFill>
                  <a:prstClr val="white"/>
                </a:solidFill>
                <a:latin typeface="+mn-lt"/>
                <a:ea typeface="+mn-ea"/>
                <a:cs typeface="+mn-cs"/>
              </a:endParaRPr>
            </a:p>
          </p:txBody>
        </p:sp>
        <p:sp>
          <p:nvSpPr>
            <p:cNvPr id="84" name="Freeform 83">
              <a:extLst>
                <a:ext uri="{FF2B5EF4-FFF2-40B4-BE49-F238E27FC236}">
                  <a16:creationId xmlns:a16="http://schemas.microsoft.com/office/drawing/2014/main" id="{7EE8736A-8439-4D7C-822F-756CA724D39E}"/>
                </a:ext>
              </a:extLst>
            </p:cNvPr>
            <p:cNvSpPr>
              <a:spLocks noEditPoints="1"/>
            </p:cNvSpPr>
            <p:nvPr/>
          </p:nvSpPr>
          <p:spPr bwMode="auto">
            <a:xfrm>
              <a:off x="9059209" y="3296470"/>
              <a:ext cx="411084" cy="407166"/>
            </a:xfrm>
            <a:custGeom>
              <a:avLst/>
              <a:gdLst>
                <a:gd name="T0" fmla="*/ 657 w 3456"/>
                <a:gd name="T1" fmla="*/ 2512 h 3462"/>
                <a:gd name="T2" fmla="*/ 564 w 3456"/>
                <a:gd name="T3" fmla="*/ 2605 h 3462"/>
                <a:gd name="T4" fmla="*/ 543 w 3456"/>
                <a:gd name="T5" fmla="*/ 2740 h 3462"/>
                <a:gd name="T6" fmla="*/ 603 w 3456"/>
                <a:gd name="T7" fmla="*/ 2858 h 3462"/>
                <a:gd name="T8" fmla="*/ 721 w 3456"/>
                <a:gd name="T9" fmla="*/ 2918 h 3462"/>
                <a:gd name="T10" fmla="*/ 855 w 3456"/>
                <a:gd name="T11" fmla="*/ 2896 h 3462"/>
                <a:gd name="T12" fmla="*/ 948 w 3456"/>
                <a:gd name="T13" fmla="*/ 2804 h 3462"/>
                <a:gd name="T14" fmla="*/ 969 w 3456"/>
                <a:gd name="T15" fmla="*/ 2669 h 3462"/>
                <a:gd name="T16" fmla="*/ 909 w 3456"/>
                <a:gd name="T17" fmla="*/ 2551 h 3462"/>
                <a:gd name="T18" fmla="*/ 791 w 3456"/>
                <a:gd name="T19" fmla="*/ 2491 h 3462"/>
                <a:gd name="T20" fmla="*/ 904 w 3456"/>
                <a:gd name="T21" fmla="*/ 2184 h 3462"/>
                <a:gd name="T22" fmla="*/ 1214 w 3456"/>
                <a:gd name="T23" fmla="*/ 2092 h 3462"/>
                <a:gd name="T24" fmla="*/ 1262 w 3456"/>
                <a:gd name="T25" fmla="*/ 2517 h 3462"/>
                <a:gd name="T26" fmla="*/ 1276 w 3456"/>
                <a:gd name="T27" fmla="*/ 2852 h 3462"/>
                <a:gd name="T28" fmla="*/ 1367 w 3456"/>
                <a:gd name="T29" fmla="*/ 3164 h 3462"/>
                <a:gd name="T30" fmla="*/ 944 w 3456"/>
                <a:gd name="T31" fmla="*/ 3211 h 3462"/>
                <a:gd name="T32" fmla="*/ 608 w 3456"/>
                <a:gd name="T33" fmla="*/ 3225 h 3462"/>
                <a:gd name="T34" fmla="*/ 297 w 3456"/>
                <a:gd name="T35" fmla="*/ 3316 h 3462"/>
                <a:gd name="T36" fmla="*/ 250 w 3456"/>
                <a:gd name="T37" fmla="*/ 2892 h 3462"/>
                <a:gd name="T38" fmla="*/ 236 w 3456"/>
                <a:gd name="T39" fmla="*/ 2557 h 3462"/>
                <a:gd name="T40" fmla="*/ 145 w 3456"/>
                <a:gd name="T41" fmla="*/ 2246 h 3462"/>
                <a:gd name="T42" fmla="*/ 568 w 3456"/>
                <a:gd name="T43" fmla="*/ 2198 h 3462"/>
                <a:gd name="T44" fmla="*/ 2213 w 3456"/>
                <a:gd name="T45" fmla="*/ 723 h 3462"/>
                <a:gd name="T46" fmla="*/ 2016 w 3456"/>
                <a:gd name="T47" fmla="*/ 793 h 3462"/>
                <a:gd name="T48" fmla="*/ 1871 w 3456"/>
                <a:gd name="T49" fmla="*/ 938 h 3462"/>
                <a:gd name="T50" fmla="*/ 1801 w 3456"/>
                <a:gd name="T51" fmla="*/ 1136 h 3462"/>
                <a:gd name="T52" fmla="*/ 1825 w 3456"/>
                <a:gd name="T53" fmla="*/ 1349 h 3462"/>
                <a:gd name="T54" fmla="*/ 1935 w 3456"/>
                <a:gd name="T55" fmla="*/ 1523 h 3462"/>
                <a:gd name="T56" fmla="*/ 2109 w 3456"/>
                <a:gd name="T57" fmla="*/ 1634 h 3462"/>
                <a:gd name="T58" fmla="*/ 2322 w 3456"/>
                <a:gd name="T59" fmla="*/ 1658 h 3462"/>
                <a:gd name="T60" fmla="*/ 2520 w 3456"/>
                <a:gd name="T61" fmla="*/ 1587 h 3462"/>
                <a:gd name="T62" fmla="*/ 2665 w 3456"/>
                <a:gd name="T63" fmla="*/ 1442 h 3462"/>
                <a:gd name="T64" fmla="*/ 2734 w 3456"/>
                <a:gd name="T65" fmla="*/ 1245 h 3462"/>
                <a:gd name="T66" fmla="*/ 2710 w 3456"/>
                <a:gd name="T67" fmla="*/ 1032 h 3462"/>
                <a:gd name="T68" fmla="*/ 2599 w 3456"/>
                <a:gd name="T69" fmla="*/ 858 h 3462"/>
                <a:gd name="T70" fmla="*/ 2426 w 3456"/>
                <a:gd name="T71" fmla="*/ 747 h 3462"/>
                <a:gd name="T72" fmla="*/ 2159 w 3456"/>
                <a:gd name="T73" fmla="*/ 0 h 3462"/>
                <a:gd name="T74" fmla="*/ 2498 w 3456"/>
                <a:gd name="T75" fmla="*/ 244 h 3462"/>
                <a:gd name="T76" fmla="*/ 2808 w 3456"/>
                <a:gd name="T77" fmla="*/ 381 h 3462"/>
                <a:gd name="T78" fmla="*/ 3052 w 3456"/>
                <a:gd name="T79" fmla="*/ 616 h 3462"/>
                <a:gd name="T80" fmla="*/ 3406 w 3456"/>
                <a:gd name="T81" fmla="*/ 835 h 3462"/>
                <a:gd name="T82" fmla="*/ 3456 w 3456"/>
                <a:gd name="T83" fmla="*/ 1082 h 3462"/>
                <a:gd name="T84" fmla="*/ 3212 w 3456"/>
                <a:gd name="T85" fmla="*/ 1420 h 3462"/>
                <a:gd name="T86" fmla="*/ 3075 w 3456"/>
                <a:gd name="T87" fmla="*/ 1731 h 3462"/>
                <a:gd name="T88" fmla="*/ 2841 w 3456"/>
                <a:gd name="T89" fmla="*/ 1977 h 3462"/>
                <a:gd name="T90" fmla="*/ 2623 w 3456"/>
                <a:gd name="T91" fmla="*/ 2331 h 3462"/>
                <a:gd name="T92" fmla="*/ 2376 w 3456"/>
                <a:gd name="T93" fmla="*/ 2380 h 3462"/>
                <a:gd name="T94" fmla="*/ 2038 w 3456"/>
                <a:gd name="T95" fmla="*/ 2137 h 3462"/>
                <a:gd name="T96" fmla="*/ 1727 w 3456"/>
                <a:gd name="T97" fmla="*/ 2000 h 3462"/>
                <a:gd name="T98" fmla="*/ 1483 w 3456"/>
                <a:gd name="T99" fmla="*/ 1764 h 3462"/>
                <a:gd name="T100" fmla="*/ 1128 w 3456"/>
                <a:gd name="T101" fmla="*/ 1545 h 3462"/>
                <a:gd name="T102" fmla="*/ 1080 w 3456"/>
                <a:gd name="T103" fmla="*/ 1299 h 3462"/>
                <a:gd name="T104" fmla="*/ 1323 w 3456"/>
                <a:gd name="T105" fmla="*/ 960 h 3462"/>
                <a:gd name="T106" fmla="*/ 1459 w 3456"/>
                <a:gd name="T107" fmla="*/ 650 h 3462"/>
                <a:gd name="T108" fmla="*/ 1695 w 3456"/>
                <a:gd name="T109" fmla="*/ 404 h 3462"/>
                <a:gd name="T110" fmla="*/ 1913 w 3456"/>
                <a:gd name="T111" fmla="*/ 50 h 3462"/>
                <a:gd name="T112" fmla="*/ 2159 w 3456"/>
                <a:gd name="T113"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6" h="3462">
                  <a:moveTo>
                    <a:pt x="755" y="2488"/>
                  </a:moveTo>
                  <a:lnTo>
                    <a:pt x="721" y="2491"/>
                  </a:lnTo>
                  <a:lnTo>
                    <a:pt x="687" y="2499"/>
                  </a:lnTo>
                  <a:lnTo>
                    <a:pt x="657" y="2512"/>
                  </a:lnTo>
                  <a:lnTo>
                    <a:pt x="628" y="2530"/>
                  </a:lnTo>
                  <a:lnTo>
                    <a:pt x="603" y="2551"/>
                  </a:lnTo>
                  <a:lnTo>
                    <a:pt x="582" y="2577"/>
                  </a:lnTo>
                  <a:lnTo>
                    <a:pt x="564" y="2605"/>
                  </a:lnTo>
                  <a:lnTo>
                    <a:pt x="551" y="2637"/>
                  </a:lnTo>
                  <a:lnTo>
                    <a:pt x="543" y="2669"/>
                  </a:lnTo>
                  <a:lnTo>
                    <a:pt x="540" y="2705"/>
                  </a:lnTo>
                  <a:lnTo>
                    <a:pt x="543" y="2740"/>
                  </a:lnTo>
                  <a:lnTo>
                    <a:pt x="551" y="2773"/>
                  </a:lnTo>
                  <a:lnTo>
                    <a:pt x="564" y="2804"/>
                  </a:lnTo>
                  <a:lnTo>
                    <a:pt x="582" y="2832"/>
                  </a:lnTo>
                  <a:lnTo>
                    <a:pt x="603" y="2858"/>
                  </a:lnTo>
                  <a:lnTo>
                    <a:pt x="628" y="2879"/>
                  </a:lnTo>
                  <a:lnTo>
                    <a:pt x="657" y="2896"/>
                  </a:lnTo>
                  <a:lnTo>
                    <a:pt x="687" y="2910"/>
                  </a:lnTo>
                  <a:lnTo>
                    <a:pt x="721" y="2918"/>
                  </a:lnTo>
                  <a:lnTo>
                    <a:pt x="755" y="2921"/>
                  </a:lnTo>
                  <a:lnTo>
                    <a:pt x="791" y="2918"/>
                  </a:lnTo>
                  <a:lnTo>
                    <a:pt x="824" y="2910"/>
                  </a:lnTo>
                  <a:lnTo>
                    <a:pt x="855" y="2896"/>
                  </a:lnTo>
                  <a:lnTo>
                    <a:pt x="884" y="2879"/>
                  </a:lnTo>
                  <a:lnTo>
                    <a:pt x="909" y="2858"/>
                  </a:lnTo>
                  <a:lnTo>
                    <a:pt x="930" y="2832"/>
                  </a:lnTo>
                  <a:lnTo>
                    <a:pt x="948" y="2804"/>
                  </a:lnTo>
                  <a:lnTo>
                    <a:pt x="960" y="2773"/>
                  </a:lnTo>
                  <a:lnTo>
                    <a:pt x="969" y="2740"/>
                  </a:lnTo>
                  <a:lnTo>
                    <a:pt x="972" y="2705"/>
                  </a:lnTo>
                  <a:lnTo>
                    <a:pt x="969" y="2669"/>
                  </a:lnTo>
                  <a:lnTo>
                    <a:pt x="960" y="2637"/>
                  </a:lnTo>
                  <a:lnTo>
                    <a:pt x="948" y="2605"/>
                  </a:lnTo>
                  <a:lnTo>
                    <a:pt x="930" y="2577"/>
                  </a:lnTo>
                  <a:lnTo>
                    <a:pt x="909" y="2551"/>
                  </a:lnTo>
                  <a:lnTo>
                    <a:pt x="884" y="2530"/>
                  </a:lnTo>
                  <a:lnTo>
                    <a:pt x="855" y="2512"/>
                  </a:lnTo>
                  <a:lnTo>
                    <a:pt x="824" y="2499"/>
                  </a:lnTo>
                  <a:lnTo>
                    <a:pt x="791" y="2491"/>
                  </a:lnTo>
                  <a:lnTo>
                    <a:pt x="755" y="2488"/>
                  </a:lnTo>
                  <a:close/>
                  <a:moveTo>
                    <a:pt x="648" y="1947"/>
                  </a:moveTo>
                  <a:lnTo>
                    <a:pt x="864" y="1947"/>
                  </a:lnTo>
                  <a:lnTo>
                    <a:pt x="904" y="2184"/>
                  </a:lnTo>
                  <a:lnTo>
                    <a:pt x="944" y="2198"/>
                  </a:lnTo>
                  <a:lnTo>
                    <a:pt x="982" y="2213"/>
                  </a:lnTo>
                  <a:lnTo>
                    <a:pt x="1019" y="2232"/>
                  </a:lnTo>
                  <a:lnTo>
                    <a:pt x="1214" y="2092"/>
                  </a:lnTo>
                  <a:lnTo>
                    <a:pt x="1367" y="2246"/>
                  </a:lnTo>
                  <a:lnTo>
                    <a:pt x="1227" y="2441"/>
                  </a:lnTo>
                  <a:lnTo>
                    <a:pt x="1246" y="2478"/>
                  </a:lnTo>
                  <a:lnTo>
                    <a:pt x="1262" y="2517"/>
                  </a:lnTo>
                  <a:lnTo>
                    <a:pt x="1276" y="2557"/>
                  </a:lnTo>
                  <a:lnTo>
                    <a:pt x="1512" y="2597"/>
                  </a:lnTo>
                  <a:lnTo>
                    <a:pt x="1512" y="2812"/>
                  </a:lnTo>
                  <a:lnTo>
                    <a:pt x="1276" y="2852"/>
                  </a:lnTo>
                  <a:lnTo>
                    <a:pt x="1262" y="2892"/>
                  </a:lnTo>
                  <a:lnTo>
                    <a:pt x="1246" y="2931"/>
                  </a:lnTo>
                  <a:lnTo>
                    <a:pt x="1227" y="2968"/>
                  </a:lnTo>
                  <a:lnTo>
                    <a:pt x="1367" y="3164"/>
                  </a:lnTo>
                  <a:lnTo>
                    <a:pt x="1214" y="3316"/>
                  </a:lnTo>
                  <a:lnTo>
                    <a:pt x="1019" y="3176"/>
                  </a:lnTo>
                  <a:lnTo>
                    <a:pt x="982" y="3195"/>
                  </a:lnTo>
                  <a:lnTo>
                    <a:pt x="944" y="3211"/>
                  </a:lnTo>
                  <a:lnTo>
                    <a:pt x="904" y="3225"/>
                  </a:lnTo>
                  <a:lnTo>
                    <a:pt x="864" y="3462"/>
                  </a:lnTo>
                  <a:lnTo>
                    <a:pt x="648" y="3462"/>
                  </a:lnTo>
                  <a:lnTo>
                    <a:pt x="608" y="3225"/>
                  </a:lnTo>
                  <a:lnTo>
                    <a:pt x="568" y="3211"/>
                  </a:lnTo>
                  <a:lnTo>
                    <a:pt x="530" y="3195"/>
                  </a:lnTo>
                  <a:lnTo>
                    <a:pt x="493" y="3176"/>
                  </a:lnTo>
                  <a:lnTo>
                    <a:pt x="297" y="3316"/>
                  </a:lnTo>
                  <a:lnTo>
                    <a:pt x="145" y="3164"/>
                  </a:lnTo>
                  <a:lnTo>
                    <a:pt x="285" y="2968"/>
                  </a:lnTo>
                  <a:lnTo>
                    <a:pt x="266" y="2931"/>
                  </a:lnTo>
                  <a:lnTo>
                    <a:pt x="250" y="2892"/>
                  </a:lnTo>
                  <a:lnTo>
                    <a:pt x="236" y="2852"/>
                  </a:lnTo>
                  <a:lnTo>
                    <a:pt x="0" y="2812"/>
                  </a:lnTo>
                  <a:lnTo>
                    <a:pt x="0" y="2597"/>
                  </a:lnTo>
                  <a:lnTo>
                    <a:pt x="236" y="2557"/>
                  </a:lnTo>
                  <a:lnTo>
                    <a:pt x="250" y="2517"/>
                  </a:lnTo>
                  <a:lnTo>
                    <a:pt x="266" y="2478"/>
                  </a:lnTo>
                  <a:lnTo>
                    <a:pt x="285" y="2441"/>
                  </a:lnTo>
                  <a:lnTo>
                    <a:pt x="145" y="2246"/>
                  </a:lnTo>
                  <a:lnTo>
                    <a:pt x="297" y="2092"/>
                  </a:lnTo>
                  <a:lnTo>
                    <a:pt x="493" y="2232"/>
                  </a:lnTo>
                  <a:lnTo>
                    <a:pt x="530" y="2213"/>
                  </a:lnTo>
                  <a:lnTo>
                    <a:pt x="568" y="2198"/>
                  </a:lnTo>
                  <a:lnTo>
                    <a:pt x="608" y="2184"/>
                  </a:lnTo>
                  <a:lnTo>
                    <a:pt x="648" y="1947"/>
                  </a:lnTo>
                  <a:close/>
                  <a:moveTo>
                    <a:pt x="2267" y="720"/>
                  </a:moveTo>
                  <a:lnTo>
                    <a:pt x="2213" y="723"/>
                  </a:lnTo>
                  <a:lnTo>
                    <a:pt x="2160" y="732"/>
                  </a:lnTo>
                  <a:lnTo>
                    <a:pt x="2109" y="747"/>
                  </a:lnTo>
                  <a:lnTo>
                    <a:pt x="2062" y="767"/>
                  </a:lnTo>
                  <a:lnTo>
                    <a:pt x="2016" y="793"/>
                  </a:lnTo>
                  <a:lnTo>
                    <a:pt x="1974" y="823"/>
                  </a:lnTo>
                  <a:lnTo>
                    <a:pt x="1935" y="858"/>
                  </a:lnTo>
                  <a:lnTo>
                    <a:pt x="1901" y="896"/>
                  </a:lnTo>
                  <a:lnTo>
                    <a:pt x="1871" y="938"/>
                  </a:lnTo>
                  <a:lnTo>
                    <a:pt x="1846" y="983"/>
                  </a:lnTo>
                  <a:lnTo>
                    <a:pt x="1825" y="1032"/>
                  </a:lnTo>
                  <a:lnTo>
                    <a:pt x="1810" y="1082"/>
                  </a:lnTo>
                  <a:lnTo>
                    <a:pt x="1801" y="1136"/>
                  </a:lnTo>
                  <a:lnTo>
                    <a:pt x="1798" y="1190"/>
                  </a:lnTo>
                  <a:lnTo>
                    <a:pt x="1801" y="1245"/>
                  </a:lnTo>
                  <a:lnTo>
                    <a:pt x="1810" y="1298"/>
                  </a:lnTo>
                  <a:lnTo>
                    <a:pt x="1825" y="1349"/>
                  </a:lnTo>
                  <a:lnTo>
                    <a:pt x="1846" y="1397"/>
                  </a:lnTo>
                  <a:lnTo>
                    <a:pt x="1871" y="1442"/>
                  </a:lnTo>
                  <a:lnTo>
                    <a:pt x="1901" y="1484"/>
                  </a:lnTo>
                  <a:lnTo>
                    <a:pt x="1935" y="1523"/>
                  </a:lnTo>
                  <a:lnTo>
                    <a:pt x="1974" y="1558"/>
                  </a:lnTo>
                  <a:lnTo>
                    <a:pt x="2016" y="1587"/>
                  </a:lnTo>
                  <a:lnTo>
                    <a:pt x="2062" y="1612"/>
                  </a:lnTo>
                  <a:lnTo>
                    <a:pt x="2109" y="1634"/>
                  </a:lnTo>
                  <a:lnTo>
                    <a:pt x="2160" y="1648"/>
                  </a:lnTo>
                  <a:lnTo>
                    <a:pt x="2213" y="1658"/>
                  </a:lnTo>
                  <a:lnTo>
                    <a:pt x="2267" y="1661"/>
                  </a:lnTo>
                  <a:lnTo>
                    <a:pt x="2322" y="1658"/>
                  </a:lnTo>
                  <a:lnTo>
                    <a:pt x="2376" y="1648"/>
                  </a:lnTo>
                  <a:lnTo>
                    <a:pt x="2426" y="1634"/>
                  </a:lnTo>
                  <a:lnTo>
                    <a:pt x="2474" y="1612"/>
                  </a:lnTo>
                  <a:lnTo>
                    <a:pt x="2520" y="1587"/>
                  </a:lnTo>
                  <a:lnTo>
                    <a:pt x="2562" y="1558"/>
                  </a:lnTo>
                  <a:lnTo>
                    <a:pt x="2599" y="1523"/>
                  </a:lnTo>
                  <a:lnTo>
                    <a:pt x="2634" y="1484"/>
                  </a:lnTo>
                  <a:lnTo>
                    <a:pt x="2665" y="1442"/>
                  </a:lnTo>
                  <a:lnTo>
                    <a:pt x="2690" y="1397"/>
                  </a:lnTo>
                  <a:lnTo>
                    <a:pt x="2710" y="1349"/>
                  </a:lnTo>
                  <a:lnTo>
                    <a:pt x="2726" y="1298"/>
                  </a:lnTo>
                  <a:lnTo>
                    <a:pt x="2734" y="1245"/>
                  </a:lnTo>
                  <a:lnTo>
                    <a:pt x="2737" y="1190"/>
                  </a:lnTo>
                  <a:lnTo>
                    <a:pt x="2734" y="1136"/>
                  </a:lnTo>
                  <a:lnTo>
                    <a:pt x="2726" y="1082"/>
                  </a:lnTo>
                  <a:lnTo>
                    <a:pt x="2710" y="1032"/>
                  </a:lnTo>
                  <a:lnTo>
                    <a:pt x="2690" y="983"/>
                  </a:lnTo>
                  <a:lnTo>
                    <a:pt x="2665" y="938"/>
                  </a:lnTo>
                  <a:lnTo>
                    <a:pt x="2634" y="896"/>
                  </a:lnTo>
                  <a:lnTo>
                    <a:pt x="2599" y="858"/>
                  </a:lnTo>
                  <a:lnTo>
                    <a:pt x="2562" y="823"/>
                  </a:lnTo>
                  <a:lnTo>
                    <a:pt x="2520" y="793"/>
                  </a:lnTo>
                  <a:lnTo>
                    <a:pt x="2474" y="767"/>
                  </a:lnTo>
                  <a:lnTo>
                    <a:pt x="2426" y="747"/>
                  </a:lnTo>
                  <a:lnTo>
                    <a:pt x="2376" y="732"/>
                  </a:lnTo>
                  <a:lnTo>
                    <a:pt x="2322" y="723"/>
                  </a:lnTo>
                  <a:lnTo>
                    <a:pt x="2267" y="720"/>
                  </a:lnTo>
                  <a:close/>
                  <a:moveTo>
                    <a:pt x="2159" y="0"/>
                  </a:moveTo>
                  <a:lnTo>
                    <a:pt x="2376" y="0"/>
                  </a:lnTo>
                  <a:lnTo>
                    <a:pt x="2417" y="229"/>
                  </a:lnTo>
                  <a:lnTo>
                    <a:pt x="2458" y="235"/>
                  </a:lnTo>
                  <a:lnTo>
                    <a:pt x="2498" y="244"/>
                  </a:lnTo>
                  <a:lnTo>
                    <a:pt x="2623" y="50"/>
                  </a:lnTo>
                  <a:lnTo>
                    <a:pt x="2822" y="133"/>
                  </a:lnTo>
                  <a:lnTo>
                    <a:pt x="2773" y="359"/>
                  </a:lnTo>
                  <a:lnTo>
                    <a:pt x="2808" y="381"/>
                  </a:lnTo>
                  <a:lnTo>
                    <a:pt x="2841" y="404"/>
                  </a:lnTo>
                  <a:lnTo>
                    <a:pt x="3031" y="273"/>
                  </a:lnTo>
                  <a:lnTo>
                    <a:pt x="3184" y="425"/>
                  </a:lnTo>
                  <a:lnTo>
                    <a:pt x="3052" y="616"/>
                  </a:lnTo>
                  <a:lnTo>
                    <a:pt x="3075" y="650"/>
                  </a:lnTo>
                  <a:lnTo>
                    <a:pt x="3098" y="684"/>
                  </a:lnTo>
                  <a:lnTo>
                    <a:pt x="3323" y="635"/>
                  </a:lnTo>
                  <a:lnTo>
                    <a:pt x="3406" y="835"/>
                  </a:lnTo>
                  <a:lnTo>
                    <a:pt x="3212" y="960"/>
                  </a:lnTo>
                  <a:lnTo>
                    <a:pt x="3222" y="1000"/>
                  </a:lnTo>
                  <a:lnTo>
                    <a:pt x="3228" y="1041"/>
                  </a:lnTo>
                  <a:lnTo>
                    <a:pt x="3456" y="1082"/>
                  </a:lnTo>
                  <a:lnTo>
                    <a:pt x="3456" y="1299"/>
                  </a:lnTo>
                  <a:lnTo>
                    <a:pt x="3228" y="1340"/>
                  </a:lnTo>
                  <a:lnTo>
                    <a:pt x="3222" y="1380"/>
                  </a:lnTo>
                  <a:lnTo>
                    <a:pt x="3212" y="1420"/>
                  </a:lnTo>
                  <a:lnTo>
                    <a:pt x="3406" y="1545"/>
                  </a:lnTo>
                  <a:lnTo>
                    <a:pt x="3323" y="1745"/>
                  </a:lnTo>
                  <a:lnTo>
                    <a:pt x="3098" y="1697"/>
                  </a:lnTo>
                  <a:lnTo>
                    <a:pt x="3075" y="1731"/>
                  </a:lnTo>
                  <a:lnTo>
                    <a:pt x="3052" y="1764"/>
                  </a:lnTo>
                  <a:lnTo>
                    <a:pt x="3184" y="1955"/>
                  </a:lnTo>
                  <a:lnTo>
                    <a:pt x="3031" y="2108"/>
                  </a:lnTo>
                  <a:lnTo>
                    <a:pt x="2841" y="1977"/>
                  </a:lnTo>
                  <a:lnTo>
                    <a:pt x="2808" y="2000"/>
                  </a:lnTo>
                  <a:lnTo>
                    <a:pt x="2773" y="2022"/>
                  </a:lnTo>
                  <a:lnTo>
                    <a:pt x="2822" y="2248"/>
                  </a:lnTo>
                  <a:lnTo>
                    <a:pt x="2623" y="2331"/>
                  </a:lnTo>
                  <a:lnTo>
                    <a:pt x="2498" y="2137"/>
                  </a:lnTo>
                  <a:lnTo>
                    <a:pt x="2458" y="2145"/>
                  </a:lnTo>
                  <a:lnTo>
                    <a:pt x="2417" y="2152"/>
                  </a:lnTo>
                  <a:lnTo>
                    <a:pt x="2376" y="2380"/>
                  </a:lnTo>
                  <a:lnTo>
                    <a:pt x="2159" y="2380"/>
                  </a:lnTo>
                  <a:lnTo>
                    <a:pt x="2118" y="2152"/>
                  </a:lnTo>
                  <a:lnTo>
                    <a:pt x="2078" y="2145"/>
                  </a:lnTo>
                  <a:lnTo>
                    <a:pt x="2038" y="2137"/>
                  </a:lnTo>
                  <a:lnTo>
                    <a:pt x="1913" y="2331"/>
                  </a:lnTo>
                  <a:lnTo>
                    <a:pt x="1714" y="2248"/>
                  </a:lnTo>
                  <a:lnTo>
                    <a:pt x="1762" y="2022"/>
                  </a:lnTo>
                  <a:lnTo>
                    <a:pt x="1727" y="2000"/>
                  </a:lnTo>
                  <a:lnTo>
                    <a:pt x="1695" y="1977"/>
                  </a:lnTo>
                  <a:lnTo>
                    <a:pt x="1505" y="2108"/>
                  </a:lnTo>
                  <a:lnTo>
                    <a:pt x="1351" y="1955"/>
                  </a:lnTo>
                  <a:lnTo>
                    <a:pt x="1483" y="1764"/>
                  </a:lnTo>
                  <a:lnTo>
                    <a:pt x="1459" y="1731"/>
                  </a:lnTo>
                  <a:lnTo>
                    <a:pt x="1437" y="1697"/>
                  </a:lnTo>
                  <a:lnTo>
                    <a:pt x="1211" y="1745"/>
                  </a:lnTo>
                  <a:lnTo>
                    <a:pt x="1128" y="1545"/>
                  </a:lnTo>
                  <a:lnTo>
                    <a:pt x="1323" y="1420"/>
                  </a:lnTo>
                  <a:lnTo>
                    <a:pt x="1314" y="1380"/>
                  </a:lnTo>
                  <a:lnTo>
                    <a:pt x="1307" y="1340"/>
                  </a:lnTo>
                  <a:lnTo>
                    <a:pt x="1080" y="1299"/>
                  </a:lnTo>
                  <a:lnTo>
                    <a:pt x="1080" y="1082"/>
                  </a:lnTo>
                  <a:lnTo>
                    <a:pt x="1307" y="1041"/>
                  </a:lnTo>
                  <a:lnTo>
                    <a:pt x="1314" y="1000"/>
                  </a:lnTo>
                  <a:lnTo>
                    <a:pt x="1323" y="960"/>
                  </a:lnTo>
                  <a:lnTo>
                    <a:pt x="1128" y="835"/>
                  </a:lnTo>
                  <a:lnTo>
                    <a:pt x="1211" y="635"/>
                  </a:lnTo>
                  <a:lnTo>
                    <a:pt x="1437" y="684"/>
                  </a:lnTo>
                  <a:lnTo>
                    <a:pt x="1459" y="650"/>
                  </a:lnTo>
                  <a:lnTo>
                    <a:pt x="1483" y="616"/>
                  </a:lnTo>
                  <a:lnTo>
                    <a:pt x="1351" y="425"/>
                  </a:lnTo>
                  <a:lnTo>
                    <a:pt x="1505" y="273"/>
                  </a:lnTo>
                  <a:lnTo>
                    <a:pt x="1695" y="404"/>
                  </a:lnTo>
                  <a:lnTo>
                    <a:pt x="1727" y="381"/>
                  </a:lnTo>
                  <a:lnTo>
                    <a:pt x="1762" y="359"/>
                  </a:lnTo>
                  <a:lnTo>
                    <a:pt x="1714" y="133"/>
                  </a:lnTo>
                  <a:lnTo>
                    <a:pt x="1913" y="50"/>
                  </a:lnTo>
                  <a:lnTo>
                    <a:pt x="2038" y="244"/>
                  </a:lnTo>
                  <a:lnTo>
                    <a:pt x="2078" y="235"/>
                  </a:lnTo>
                  <a:lnTo>
                    <a:pt x="2118" y="229"/>
                  </a:lnTo>
                  <a:lnTo>
                    <a:pt x="2159" y="0"/>
                  </a:lnTo>
                  <a:close/>
                </a:path>
              </a:pathLst>
            </a:custGeom>
            <a:solidFill>
              <a:srgbClr val="FFA700"/>
            </a:solidFill>
            <a:ln w="0">
              <a:noFill/>
              <a:prstDash val="solid"/>
              <a:round/>
              <a:headEnd/>
              <a:tailEnd/>
            </a:ln>
          </p:spPr>
          <p:txBody>
            <a:bodyPr lIns="90754" tIns="45377" rIns="90754" bIns="45377"/>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grpSp>
      <p:sp>
        <p:nvSpPr>
          <p:cNvPr id="85" name="Oval 84">
            <a:extLst>
              <a:ext uri="{FF2B5EF4-FFF2-40B4-BE49-F238E27FC236}">
                <a16:creationId xmlns:a16="http://schemas.microsoft.com/office/drawing/2014/main" id="{81D3B2C1-D1C3-4A29-A4CB-2AB924C05A3A}"/>
              </a:ext>
            </a:extLst>
          </p:cNvPr>
          <p:cNvSpPr/>
          <p:nvPr/>
        </p:nvSpPr>
        <p:spPr>
          <a:xfrm>
            <a:off x="4654110" y="2350648"/>
            <a:ext cx="350520" cy="338972"/>
          </a:xfrm>
          <a:prstGeom prst="ellipse">
            <a:avLst/>
          </a:prstGeom>
          <a:solidFill>
            <a:sysClr val="window" lastClr="FFFFFF"/>
          </a:solidFill>
          <a:ln w="3810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ZA" sz="1000" kern="0" dirty="0">
              <a:solidFill>
                <a:prstClr val="white"/>
              </a:solidFill>
              <a:latin typeface="+mn-lt"/>
              <a:ea typeface="+mn-ea"/>
              <a:cs typeface="+mn-cs"/>
            </a:endParaRPr>
          </a:p>
        </p:txBody>
      </p:sp>
      <p:grpSp>
        <p:nvGrpSpPr>
          <p:cNvPr id="86" name="Group 85">
            <a:extLst>
              <a:ext uri="{FF2B5EF4-FFF2-40B4-BE49-F238E27FC236}">
                <a16:creationId xmlns:a16="http://schemas.microsoft.com/office/drawing/2014/main" id="{31573DE6-E10A-4E04-AC49-96BAF253189B}"/>
              </a:ext>
            </a:extLst>
          </p:cNvPr>
          <p:cNvGrpSpPr/>
          <p:nvPr/>
        </p:nvGrpSpPr>
        <p:grpSpPr>
          <a:xfrm>
            <a:off x="4697539" y="2371576"/>
            <a:ext cx="259261" cy="301004"/>
            <a:chOff x="6713538" y="3538538"/>
            <a:chExt cx="354013" cy="425450"/>
          </a:xfrm>
          <a:solidFill>
            <a:sysClr val="windowText" lastClr="000000"/>
          </a:solidFill>
        </p:grpSpPr>
        <p:sp>
          <p:nvSpPr>
            <p:cNvPr id="87" name="Freeform 11">
              <a:extLst>
                <a:ext uri="{FF2B5EF4-FFF2-40B4-BE49-F238E27FC236}">
                  <a16:creationId xmlns:a16="http://schemas.microsoft.com/office/drawing/2014/main" id="{BB35BC28-1D0F-4E07-A812-9EBFBE5B7AC8}"/>
                </a:ext>
              </a:extLst>
            </p:cNvPr>
            <p:cNvSpPr>
              <a:spLocks/>
            </p:cNvSpPr>
            <p:nvPr/>
          </p:nvSpPr>
          <p:spPr bwMode="auto">
            <a:xfrm>
              <a:off x="6842126" y="3886200"/>
              <a:ext cx="96838" cy="20638"/>
            </a:xfrm>
            <a:custGeom>
              <a:avLst/>
              <a:gdLst>
                <a:gd name="T0" fmla="*/ 88 w 795"/>
                <a:gd name="T1" fmla="*/ 0 h 173"/>
                <a:gd name="T2" fmla="*/ 709 w 795"/>
                <a:gd name="T3" fmla="*/ 0 h 173"/>
                <a:gd name="T4" fmla="*/ 731 w 795"/>
                <a:gd name="T5" fmla="*/ 3 h 173"/>
                <a:gd name="T6" fmla="*/ 752 w 795"/>
                <a:gd name="T7" fmla="*/ 12 h 173"/>
                <a:gd name="T8" fmla="*/ 769 w 795"/>
                <a:gd name="T9" fmla="*/ 25 h 173"/>
                <a:gd name="T10" fmla="*/ 783 w 795"/>
                <a:gd name="T11" fmla="*/ 42 h 173"/>
                <a:gd name="T12" fmla="*/ 792 w 795"/>
                <a:gd name="T13" fmla="*/ 64 h 173"/>
                <a:gd name="T14" fmla="*/ 795 w 795"/>
                <a:gd name="T15" fmla="*/ 86 h 173"/>
                <a:gd name="T16" fmla="*/ 792 w 795"/>
                <a:gd name="T17" fmla="*/ 109 h 173"/>
                <a:gd name="T18" fmla="*/ 783 w 795"/>
                <a:gd name="T19" fmla="*/ 131 h 173"/>
                <a:gd name="T20" fmla="*/ 769 w 795"/>
                <a:gd name="T21" fmla="*/ 148 h 173"/>
                <a:gd name="T22" fmla="*/ 752 w 795"/>
                <a:gd name="T23" fmla="*/ 162 h 173"/>
                <a:gd name="T24" fmla="*/ 731 w 795"/>
                <a:gd name="T25" fmla="*/ 170 h 173"/>
                <a:gd name="T26" fmla="*/ 709 w 795"/>
                <a:gd name="T27" fmla="*/ 173 h 173"/>
                <a:gd name="T28" fmla="*/ 88 w 795"/>
                <a:gd name="T29" fmla="*/ 173 h 173"/>
                <a:gd name="T30" fmla="*/ 64 w 795"/>
                <a:gd name="T31" fmla="*/ 170 h 173"/>
                <a:gd name="T32" fmla="*/ 44 w 795"/>
                <a:gd name="T33" fmla="*/ 162 h 173"/>
                <a:gd name="T34" fmla="*/ 26 w 795"/>
                <a:gd name="T35" fmla="*/ 148 h 173"/>
                <a:gd name="T36" fmla="*/ 13 w 795"/>
                <a:gd name="T37" fmla="*/ 131 h 173"/>
                <a:gd name="T38" fmla="*/ 4 w 795"/>
                <a:gd name="T39" fmla="*/ 109 h 173"/>
                <a:gd name="T40" fmla="*/ 0 w 795"/>
                <a:gd name="T41" fmla="*/ 86 h 173"/>
                <a:gd name="T42" fmla="*/ 4 w 795"/>
                <a:gd name="T43" fmla="*/ 64 h 173"/>
                <a:gd name="T44" fmla="*/ 13 w 795"/>
                <a:gd name="T45" fmla="*/ 42 h 173"/>
                <a:gd name="T46" fmla="*/ 26 w 795"/>
                <a:gd name="T47" fmla="*/ 25 h 173"/>
                <a:gd name="T48" fmla="*/ 44 w 795"/>
                <a:gd name="T49" fmla="*/ 12 h 173"/>
                <a:gd name="T50" fmla="*/ 64 w 795"/>
                <a:gd name="T51" fmla="*/ 3 h 173"/>
                <a:gd name="T52" fmla="*/ 88 w 795"/>
                <a:gd name="T5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5" h="173">
                  <a:moveTo>
                    <a:pt x="88" y="0"/>
                  </a:moveTo>
                  <a:lnTo>
                    <a:pt x="709" y="0"/>
                  </a:lnTo>
                  <a:lnTo>
                    <a:pt x="731" y="3"/>
                  </a:lnTo>
                  <a:lnTo>
                    <a:pt x="752" y="12"/>
                  </a:lnTo>
                  <a:lnTo>
                    <a:pt x="769" y="25"/>
                  </a:lnTo>
                  <a:lnTo>
                    <a:pt x="783" y="42"/>
                  </a:lnTo>
                  <a:lnTo>
                    <a:pt x="792" y="64"/>
                  </a:lnTo>
                  <a:lnTo>
                    <a:pt x="795" y="86"/>
                  </a:lnTo>
                  <a:lnTo>
                    <a:pt x="792" y="109"/>
                  </a:lnTo>
                  <a:lnTo>
                    <a:pt x="783" y="131"/>
                  </a:lnTo>
                  <a:lnTo>
                    <a:pt x="769" y="148"/>
                  </a:lnTo>
                  <a:lnTo>
                    <a:pt x="752" y="162"/>
                  </a:lnTo>
                  <a:lnTo>
                    <a:pt x="731" y="170"/>
                  </a:lnTo>
                  <a:lnTo>
                    <a:pt x="709" y="173"/>
                  </a:lnTo>
                  <a:lnTo>
                    <a:pt x="88" y="173"/>
                  </a:lnTo>
                  <a:lnTo>
                    <a:pt x="64" y="170"/>
                  </a:lnTo>
                  <a:lnTo>
                    <a:pt x="44" y="162"/>
                  </a:lnTo>
                  <a:lnTo>
                    <a:pt x="26" y="148"/>
                  </a:lnTo>
                  <a:lnTo>
                    <a:pt x="13" y="131"/>
                  </a:lnTo>
                  <a:lnTo>
                    <a:pt x="4" y="109"/>
                  </a:lnTo>
                  <a:lnTo>
                    <a:pt x="0" y="86"/>
                  </a:lnTo>
                  <a:lnTo>
                    <a:pt x="4" y="64"/>
                  </a:lnTo>
                  <a:lnTo>
                    <a:pt x="13" y="42"/>
                  </a:lnTo>
                  <a:lnTo>
                    <a:pt x="26" y="25"/>
                  </a:lnTo>
                  <a:lnTo>
                    <a:pt x="44" y="12"/>
                  </a:lnTo>
                  <a:lnTo>
                    <a:pt x="64" y="3"/>
                  </a:lnTo>
                  <a:lnTo>
                    <a:pt x="88"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88" name="Freeform 12">
              <a:extLst>
                <a:ext uri="{FF2B5EF4-FFF2-40B4-BE49-F238E27FC236}">
                  <a16:creationId xmlns:a16="http://schemas.microsoft.com/office/drawing/2014/main" id="{A0B8BB35-DAA1-434A-8C63-8D709660F4BC}"/>
                </a:ext>
              </a:extLst>
            </p:cNvPr>
            <p:cNvSpPr>
              <a:spLocks/>
            </p:cNvSpPr>
            <p:nvPr/>
          </p:nvSpPr>
          <p:spPr bwMode="auto">
            <a:xfrm>
              <a:off x="6848476" y="3922713"/>
              <a:ext cx="85725" cy="41275"/>
            </a:xfrm>
            <a:custGeom>
              <a:avLst/>
              <a:gdLst>
                <a:gd name="T0" fmla="*/ 0 w 703"/>
                <a:gd name="T1" fmla="*/ 0 h 340"/>
                <a:gd name="T2" fmla="*/ 703 w 703"/>
                <a:gd name="T3" fmla="*/ 0 h 340"/>
                <a:gd name="T4" fmla="*/ 700 w 703"/>
                <a:gd name="T5" fmla="*/ 35 h 340"/>
                <a:gd name="T6" fmla="*/ 692 w 703"/>
                <a:gd name="T7" fmla="*/ 69 h 340"/>
                <a:gd name="T8" fmla="*/ 678 w 703"/>
                <a:gd name="T9" fmla="*/ 99 h 340"/>
                <a:gd name="T10" fmla="*/ 658 w 703"/>
                <a:gd name="T11" fmla="*/ 127 h 340"/>
                <a:gd name="T12" fmla="*/ 636 w 703"/>
                <a:gd name="T13" fmla="*/ 151 h 340"/>
                <a:gd name="T14" fmla="*/ 609 w 703"/>
                <a:gd name="T15" fmla="*/ 171 h 340"/>
                <a:gd name="T16" fmla="*/ 580 w 703"/>
                <a:gd name="T17" fmla="*/ 186 h 340"/>
                <a:gd name="T18" fmla="*/ 547 w 703"/>
                <a:gd name="T19" fmla="*/ 197 h 340"/>
                <a:gd name="T20" fmla="*/ 513 w 703"/>
                <a:gd name="T21" fmla="*/ 202 h 340"/>
                <a:gd name="T22" fmla="*/ 505 w 703"/>
                <a:gd name="T23" fmla="*/ 231 h 340"/>
                <a:gd name="T24" fmla="*/ 493 w 703"/>
                <a:gd name="T25" fmla="*/ 256 h 340"/>
                <a:gd name="T26" fmla="*/ 477 w 703"/>
                <a:gd name="T27" fmla="*/ 280 h 340"/>
                <a:gd name="T28" fmla="*/ 458 w 703"/>
                <a:gd name="T29" fmla="*/ 300 h 340"/>
                <a:gd name="T30" fmla="*/ 436 w 703"/>
                <a:gd name="T31" fmla="*/ 317 h 340"/>
                <a:gd name="T32" fmla="*/ 410 w 703"/>
                <a:gd name="T33" fmla="*/ 330 h 340"/>
                <a:gd name="T34" fmla="*/ 382 w 703"/>
                <a:gd name="T35" fmla="*/ 337 h 340"/>
                <a:gd name="T36" fmla="*/ 353 w 703"/>
                <a:gd name="T37" fmla="*/ 340 h 340"/>
                <a:gd name="T38" fmla="*/ 323 w 703"/>
                <a:gd name="T39" fmla="*/ 337 h 340"/>
                <a:gd name="T40" fmla="*/ 294 w 703"/>
                <a:gd name="T41" fmla="*/ 330 h 340"/>
                <a:gd name="T42" fmla="*/ 269 w 703"/>
                <a:gd name="T43" fmla="*/ 317 h 340"/>
                <a:gd name="T44" fmla="*/ 246 w 703"/>
                <a:gd name="T45" fmla="*/ 300 h 340"/>
                <a:gd name="T46" fmla="*/ 227 w 703"/>
                <a:gd name="T47" fmla="*/ 280 h 340"/>
                <a:gd name="T48" fmla="*/ 211 w 703"/>
                <a:gd name="T49" fmla="*/ 256 h 340"/>
                <a:gd name="T50" fmla="*/ 199 w 703"/>
                <a:gd name="T51" fmla="*/ 231 h 340"/>
                <a:gd name="T52" fmla="*/ 192 w 703"/>
                <a:gd name="T53" fmla="*/ 202 h 340"/>
                <a:gd name="T54" fmla="*/ 158 w 703"/>
                <a:gd name="T55" fmla="*/ 197 h 340"/>
                <a:gd name="T56" fmla="*/ 125 w 703"/>
                <a:gd name="T57" fmla="*/ 186 h 340"/>
                <a:gd name="T58" fmla="*/ 95 w 703"/>
                <a:gd name="T59" fmla="*/ 171 h 340"/>
                <a:gd name="T60" fmla="*/ 68 w 703"/>
                <a:gd name="T61" fmla="*/ 151 h 340"/>
                <a:gd name="T62" fmla="*/ 46 w 703"/>
                <a:gd name="T63" fmla="*/ 127 h 340"/>
                <a:gd name="T64" fmla="*/ 27 w 703"/>
                <a:gd name="T65" fmla="*/ 99 h 340"/>
                <a:gd name="T66" fmla="*/ 13 w 703"/>
                <a:gd name="T67" fmla="*/ 69 h 340"/>
                <a:gd name="T68" fmla="*/ 3 w 703"/>
                <a:gd name="T69" fmla="*/ 35 h 340"/>
                <a:gd name="T70" fmla="*/ 0 w 703"/>
                <a:gd name="T7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3" h="340">
                  <a:moveTo>
                    <a:pt x="0" y="0"/>
                  </a:moveTo>
                  <a:lnTo>
                    <a:pt x="703" y="0"/>
                  </a:lnTo>
                  <a:lnTo>
                    <a:pt x="700" y="35"/>
                  </a:lnTo>
                  <a:lnTo>
                    <a:pt x="692" y="69"/>
                  </a:lnTo>
                  <a:lnTo>
                    <a:pt x="678" y="99"/>
                  </a:lnTo>
                  <a:lnTo>
                    <a:pt x="658" y="127"/>
                  </a:lnTo>
                  <a:lnTo>
                    <a:pt x="636" y="151"/>
                  </a:lnTo>
                  <a:lnTo>
                    <a:pt x="609" y="171"/>
                  </a:lnTo>
                  <a:lnTo>
                    <a:pt x="580" y="186"/>
                  </a:lnTo>
                  <a:lnTo>
                    <a:pt x="547" y="197"/>
                  </a:lnTo>
                  <a:lnTo>
                    <a:pt x="513" y="202"/>
                  </a:lnTo>
                  <a:lnTo>
                    <a:pt x="505" y="231"/>
                  </a:lnTo>
                  <a:lnTo>
                    <a:pt x="493" y="256"/>
                  </a:lnTo>
                  <a:lnTo>
                    <a:pt x="477" y="280"/>
                  </a:lnTo>
                  <a:lnTo>
                    <a:pt x="458" y="300"/>
                  </a:lnTo>
                  <a:lnTo>
                    <a:pt x="436" y="317"/>
                  </a:lnTo>
                  <a:lnTo>
                    <a:pt x="410" y="330"/>
                  </a:lnTo>
                  <a:lnTo>
                    <a:pt x="382" y="337"/>
                  </a:lnTo>
                  <a:lnTo>
                    <a:pt x="353" y="340"/>
                  </a:lnTo>
                  <a:lnTo>
                    <a:pt x="323" y="337"/>
                  </a:lnTo>
                  <a:lnTo>
                    <a:pt x="294" y="330"/>
                  </a:lnTo>
                  <a:lnTo>
                    <a:pt x="269" y="317"/>
                  </a:lnTo>
                  <a:lnTo>
                    <a:pt x="246" y="300"/>
                  </a:lnTo>
                  <a:lnTo>
                    <a:pt x="227" y="280"/>
                  </a:lnTo>
                  <a:lnTo>
                    <a:pt x="211" y="256"/>
                  </a:lnTo>
                  <a:lnTo>
                    <a:pt x="199" y="231"/>
                  </a:lnTo>
                  <a:lnTo>
                    <a:pt x="192" y="202"/>
                  </a:lnTo>
                  <a:lnTo>
                    <a:pt x="158" y="197"/>
                  </a:lnTo>
                  <a:lnTo>
                    <a:pt x="125" y="186"/>
                  </a:lnTo>
                  <a:lnTo>
                    <a:pt x="95" y="171"/>
                  </a:lnTo>
                  <a:lnTo>
                    <a:pt x="68" y="151"/>
                  </a:lnTo>
                  <a:lnTo>
                    <a:pt x="46" y="127"/>
                  </a:lnTo>
                  <a:lnTo>
                    <a:pt x="27" y="99"/>
                  </a:lnTo>
                  <a:lnTo>
                    <a:pt x="13" y="69"/>
                  </a:lnTo>
                  <a:lnTo>
                    <a:pt x="3" y="35"/>
                  </a:lnTo>
                  <a:lnTo>
                    <a:pt x="0"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89" name="Freeform 13">
              <a:extLst>
                <a:ext uri="{FF2B5EF4-FFF2-40B4-BE49-F238E27FC236}">
                  <a16:creationId xmlns:a16="http://schemas.microsoft.com/office/drawing/2014/main" id="{DC4A0AD8-3A46-441A-AC28-6CEEFC4EDDBD}"/>
                </a:ext>
              </a:extLst>
            </p:cNvPr>
            <p:cNvSpPr>
              <a:spLocks/>
            </p:cNvSpPr>
            <p:nvPr/>
          </p:nvSpPr>
          <p:spPr bwMode="auto">
            <a:xfrm>
              <a:off x="6877051" y="3538538"/>
              <a:ext cx="28575" cy="60325"/>
            </a:xfrm>
            <a:custGeom>
              <a:avLst/>
              <a:gdLst>
                <a:gd name="T0" fmla="*/ 116 w 231"/>
                <a:gd name="T1" fmla="*/ 0 h 502"/>
                <a:gd name="T2" fmla="*/ 142 w 231"/>
                <a:gd name="T3" fmla="*/ 3 h 502"/>
                <a:gd name="T4" fmla="*/ 166 w 231"/>
                <a:gd name="T5" fmla="*/ 11 h 502"/>
                <a:gd name="T6" fmla="*/ 188 w 231"/>
                <a:gd name="T7" fmla="*/ 25 h 502"/>
                <a:gd name="T8" fmla="*/ 206 w 231"/>
                <a:gd name="T9" fmla="*/ 43 h 502"/>
                <a:gd name="T10" fmla="*/ 219 w 231"/>
                <a:gd name="T11" fmla="*/ 64 h 502"/>
                <a:gd name="T12" fmla="*/ 229 w 231"/>
                <a:gd name="T13" fmla="*/ 89 h 502"/>
                <a:gd name="T14" fmla="*/ 231 w 231"/>
                <a:gd name="T15" fmla="*/ 115 h 502"/>
                <a:gd name="T16" fmla="*/ 231 w 231"/>
                <a:gd name="T17" fmla="*/ 386 h 502"/>
                <a:gd name="T18" fmla="*/ 229 w 231"/>
                <a:gd name="T19" fmla="*/ 412 h 502"/>
                <a:gd name="T20" fmla="*/ 219 w 231"/>
                <a:gd name="T21" fmla="*/ 436 h 502"/>
                <a:gd name="T22" fmla="*/ 206 w 231"/>
                <a:gd name="T23" fmla="*/ 458 h 502"/>
                <a:gd name="T24" fmla="*/ 188 w 231"/>
                <a:gd name="T25" fmla="*/ 476 h 502"/>
                <a:gd name="T26" fmla="*/ 166 w 231"/>
                <a:gd name="T27" fmla="*/ 489 h 502"/>
                <a:gd name="T28" fmla="*/ 142 w 231"/>
                <a:gd name="T29" fmla="*/ 498 h 502"/>
                <a:gd name="T30" fmla="*/ 116 w 231"/>
                <a:gd name="T31" fmla="*/ 502 h 502"/>
                <a:gd name="T32" fmla="*/ 89 w 231"/>
                <a:gd name="T33" fmla="*/ 498 h 502"/>
                <a:gd name="T34" fmla="*/ 65 w 231"/>
                <a:gd name="T35" fmla="*/ 489 h 502"/>
                <a:gd name="T36" fmla="*/ 42 w 231"/>
                <a:gd name="T37" fmla="*/ 476 h 502"/>
                <a:gd name="T38" fmla="*/ 25 w 231"/>
                <a:gd name="T39" fmla="*/ 458 h 502"/>
                <a:gd name="T40" fmla="*/ 11 w 231"/>
                <a:gd name="T41" fmla="*/ 436 h 502"/>
                <a:gd name="T42" fmla="*/ 2 w 231"/>
                <a:gd name="T43" fmla="*/ 412 h 502"/>
                <a:gd name="T44" fmla="*/ 0 w 231"/>
                <a:gd name="T45" fmla="*/ 386 h 502"/>
                <a:gd name="T46" fmla="*/ 0 w 231"/>
                <a:gd name="T47" fmla="*/ 115 h 502"/>
                <a:gd name="T48" fmla="*/ 2 w 231"/>
                <a:gd name="T49" fmla="*/ 89 h 502"/>
                <a:gd name="T50" fmla="*/ 11 w 231"/>
                <a:gd name="T51" fmla="*/ 64 h 502"/>
                <a:gd name="T52" fmla="*/ 25 w 231"/>
                <a:gd name="T53" fmla="*/ 43 h 502"/>
                <a:gd name="T54" fmla="*/ 42 w 231"/>
                <a:gd name="T55" fmla="*/ 25 h 502"/>
                <a:gd name="T56" fmla="*/ 65 w 231"/>
                <a:gd name="T57" fmla="*/ 11 h 502"/>
                <a:gd name="T58" fmla="*/ 89 w 231"/>
                <a:gd name="T59" fmla="*/ 3 h 502"/>
                <a:gd name="T60" fmla="*/ 116 w 231"/>
                <a:gd name="T6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502">
                  <a:moveTo>
                    <a:pt x="116" y="0"/>
                  </a:moveTo>
                  <a:lnTo>
                    <a:pt x="142" y="3"/>
                  </a:lnTo>
                  <a:lnTo>
                    <a:pt x="166" y="11"/>
                  </a:lnTo>
                  <a:lnTo>
                    <a:pt x="188" y="25"/>
                  </a:lnTo>
                  <a:lnTo>
                    <a:pt x="206" y="43"/>
                  </a:lnTo>
                  <a:lnTo>
                    <a:pt x="219" y="64"/>
                  </a:lnTo>
                  <a:lnTo>
                    <a:pt x="229" y="89"/>
                  </a:lnTo>
                  <a:lnTo>
                    <a:pt x="231" y="115"/>
                  </a:lnTo>
                  <a:lnTo>
                    <a:pt x="231" y="386"/>
                  </a:lnTo>
                  <a:lnTo>
                    <a:pt x="229" y="412"/>
                  </a:lnTo>
                  <a:lnTo>
                    <a:pt x="219" y="436"/>
                  </a:lnTo>
                  <a:lnTo>
                    <a:pt x="206" y="458"/>
                  </a:lnTo>
                  <a:lnTo>
                    <a:pt x="188" y="476"/>
                  </a:lnTo>
                  <a:lnTo>
                    <a:pt x="166" y="489"/>
                  </a:lnTo>
                  <a:lnTo>
                    <a:pt x="142" y="498"/>
                  </a:lnTo>
                  <a:lnTo>
                    <a:pt x="116" y="502"/>
                  </a:lnTo>
                  <a:lnTo>
                    <a:pt x="89" y="498"/>
                  </a:lnTo>
                  <a:lnTo>
                    <a:pt x="65" y="489"/>
                  </a:lnTo>
                  <a:lnTo>
                    <a:pt x="42" y="476"/>
                  </a:lnTo>
                  <a:lnTo>
                    <a:pt x="25" y="458"/>
                  </a:lnTo>
                  <a:lnTo>
                    <a:pt x="11" y="436"/>
                  </a:lnTo>
                  <a:lnTo>
                    <a:pt x="2" y="412"/>
                  </a:lnTo>
                  <a:lnTo>
                    <a:pt x="0" y="386"/>
                  </a:lnTo>
                  <a:lnTo>
                    <a:pt x="0" y="115"/>
                  </a:lnTo>
                  <a:lnTo>
                    <a:pt x="2" y="89"/>
                  </a:lnTo>
                  <a:lnTo>
                    <a:pt x="11" y="64"/>
                  </a:lnTo>
                  <a:lnTo>
                    <a:pt x="25" y="43"/>
                  </a:lnTo>
                  <a:lnTo>
                    <a:pt x="42" y="25"/>
                  </a:lnTo>
                  <a:lnTo>
                    <a:pt x="65" y="11"/>
                  </a:lnTo>
                  <a:lnTo>
                    <a:pt x="89" y="3"/>
                  </a:lnTo>
                  <a:lnTo>
                    <a:pt x="116"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0" name="Freeform 14">
              <a:extLst>
                <a:ext uri="{FF2B5EF4-FFF2-40B4-BE49-F238E27FC236}">
                  <a16:creationId xmlns:a16="http://schemas.microsoft.com/office/drawing/2014/main" id="{C1D4F2A3-8BCC-4E58-833D-2F464D65C8BE}"/>
                </a:ext>
              </a:extLst>
            </p:cNvPr>
            <p:cNvSpPr>
              <a:spLocks/>
            </p:cNvSpPr>
            <p:nvPr/>
          </p:nvSpPr>
          <p:spPr bwMode="auto">
            <a:xfrm>
              <a:off x="6775451" y="3570288"/>
              <a:ext cx="47625" cy="55563"/>
            </a:xfrm>
            <a:custGeom>
              <a:avLst/>
              <a:gdLst>
                <a:gd name="T0" fmla="*/ 112 w 391"/>
                <a:gd name="T1" fmla="*/ 0 h 449"/>
                <a:gd name="T2" fmla="*/ 134 w 391"/>
                <a:gd name="T3" fmla="*/ 2 h 449"/>
                <a:gd name="T4" fmla="*/ 156 w 391"/>
                <a:gd name="T5" fmla="*/ 7 h 449"/>
                <a:gd name="T6" fmla="*/ 176 w 391"/>
                <a:gd name="T7" fmla="*/ 17 h 449"/>
                <a:gd name="T8" fmla="*/ 194 w 391"/>
                <a:gd name="T9" fmla="*/ 30 h 449"/>
                <a:gd name="T10" fmla="*/ 210 w 391"/>
                <a:gd name="T11" fmla="*/ 47 h 449"/>
                <a:gd name="T12" fmla="*/ 369 w 391"/>
                <a:gd name="T13" fmla="*/ 265 h 449"/>
                <a:gd name="T14" fmla="*/ 380 w 391"/>
                <a:gd name="T15" fmla="*/ 286 h 449"/>
                <a:gd name="T16" fmla="*/ 388 w 391"/>
                <a:gd name="T17" fmla="*/ 308 h 449"/>
                <a:gd name="T18" fmla="*/ 391 w 391"/>
                <a:gd name="T19" fmla="*/ 329 h 449"/>
                <a:gd name="T20" fmla="*/ 390 w 391"/>
                <a:gd name="T21" fmla="*/ 352 h 449"/>
                <a:gd name="T22" fmla="*/ 384 w 391"/>
                <a:gd name="T23" fmla="*/ 374 h 449"/>
                <a:gd name="T24" fmla="*/ 374 w 391"/>
                <a:gd name="T25" fmla="*/ 394 h 449"/>
                <a:gd name="T26" fmla="*/ 360 w 391"/>
                <a:gd name="T27" fmla="*/ 412 h 449"/>
                <a:gd name="T28" fmla="*/ 343 w 391"/>
                <a:gd name="T29" fmla="*/ 427 h 449"/>
                <a:gd name="T30" fmla="*/ 322 w 391"/>
                <a:gd name="T31" fmla="*/ 440 h 449"/>
                <a:gd name="T32" fmla="*/ 298 w 391"/>
                <a:gd name="T33" fmla="*/ 447 h 449"/>
                <a:gd name="T34" fmla="*/ 275 w 391"/>
                <a:gd name="T35" fmla="*/ 449 h 449"/>
                <a:gd name="T36" fmla="*/ 254 w 391"/>
                <a:gd name="T37" fmla="*/ 447 h 449"/>
                <a:gd name="T38" fmla="*/ 233 w 391"/>
                <a:gd name="T39" fmla="*/ 442 h 449"/>
                <a:gd name="T40" fmla="*/ 213 w 391"/>
                <a:gd name="T41" fmla="*/ 432 h 449"/>
                <a:gd name="T42" fmla="*/ 196 w 391"/>
                <a:gd name="T43" fmla="*/ 419 h 449"/>
                <a:gd name="T44" fmla="*/ 181 w 391"/>
                <a:gd name="T45" fmla="*/ 402 h 449"/>
                <a:gd name="T46" fmla="*/ 23 w 391"/>
                <a:gd name="T47" fmla="*/ 184 h 449"/>
                <a:gd name="T48" fmla="*/ 11 w 391"/>
                <a:gd name="T49" fmla="*/ 163 h 449"/>
                <a:gd name="T50" fmla="*/ 3 w 391"/>
                <a:gd name="T51" fmla="*/ 142 h 449"/>
                <a:gd name="T52" fmla="*/ 0 w 391"/>
                <a:gd name="T53" fmla="*/ 120 h 449"/>
                <a:gd name="T54" fmla="*/ 1 w 391"/>
                <a:gd name="T55" fmla="*/ 97 h 449"/>
                <a:gd name="T56" fmla="*/ 8 w 391"/>
                <a:gd name="T57" fmla="*/ 76 h 449"/>
                <a:gd name="T58" fmla="*/ 17 w 391"/>
                <a:gd name="T59" fmla="*/ 56 h 449"/>
                <a:gd name="T60" fmla="*/ 31 w 391"/>
                <a:gd name="T61" fmla="*/ 38 h 449"/>
                <a:gd name="T62" fmla="*/ 48 w 391"/>
                <a:gd name="T63" fmla="*/ 22 h 449"/>
                <a:gd name="T64" fmla="*/ 68 w 391"/>
                <a:gd name="T65" fmla="*/ 10 h 449"/>
                <a:gd name="T66" fmla="*/ 90 w 391"/>
                <a:gd name="T67" fmla="*/ 3 h 449"/>
                <a:gd name="T68" fmla="*/ 112 w 391"/>
                <a:gd name="T6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449">
                  <a:moveTo>
                    <a:pt x="112" y="0"/>
                  </a:moveTo>
                  <a:lnTo>
                    <a:pt x="134" y="2"/>
                  </a:lnTo>
                  <a:lnTo>
                    <a:pt x="156" y="7"/>
                  </a:lnTo>
                  <a:lnTo>
                    <a:pt x="176" y="17"/>
                  </a:lnTo>
                  <a:lnTo>
                    <a:pt x="194" y="30"/>
                  </a:lnTo>
                  <a:lnTo>
                    <a:pt x="210" y="47"/>
                  </a:lnTo>
                  <a:lnTo>
                    <a:pt x="369" y="265"/>
                  </a:lnTo>
                  <a:lnTo>
                    <a:pt x="380" y="286"/>
                  </a:lnTo>
                  <a:lnTo>
                    <a:pt x="388" y="308"/>
                  </a:lnTo>
                  <a:lnTo>
                    <a:pt x="391" y="329"/>
                  </a:lnTo>
                  <a:lnTo>
                    <a:pt x="390" y="352"/>
                  </a:lnTo>
                  <a:lnTo>
                    <a:pt x="384" y="374"/>
                  </a:lnTo>
                  <a:lnTo>
                    <a:pt x="374" y="394"/>
                  </a:lnTo>
                  <a:lnTo>
                    <a:pt x="360" y="412"/>
                  </a:lnTo>
                  <a:lnTo>
                    <a:pt x="343" y="427"/>
                  </a:lnTo>
                  <a:lnTo>
                    <a:pt x="322" y="440"/>
                  </a:lnTo>
                  <a:lnTo>
                    <a:pt x="298" y="447"/>
                  </a:lnTo>
                  <a:lnTo>
                    <a:pt x="275" y="449"/>
                  </a:lnTo>
                  <a:lnTo>
                    <a:pt x="254" y="447"/>
                  </a:lnTo>
                  <a:lnTo>
                    <a:pt x="233" y="442"/>
                  </a:lnTo>
                  <a:lnTo>
                    <a:pt x="213" y="432"/>
                  </a:lnTo>
                  <a:lnTo>
                    <a:pt x="196" y="419"/>
                  </a:lnTo>
                  <a:lnTo>
                    <a:pt x="181" y="402"/>
                  </a:lnTo>
                  <a:lnTo>
                    <a:pt x="23" y="184"/>
                  </a:lnTo>
                  <a:lnTo>
                    <a:pt x="11" y="163"/>
                  </a:lnTo>
                  <a:lnTo>
                    <a:pt x="3" y="142"/>
                  </a:lnTo>
                  <a:lnTo>
                    <a:pt x="0" y="120"/>
                  </a:lnTo>
                  <a:lnTo>
                    <a:pt x="1" y="97"/>
                  </a:lnTo>
                  <a:lnTo>
                    <a:pt x="8" y="76"/>
                  </a:lnTo>
                  <a:lnTo>
                    <a:pt x="17" y="56"/>
                  </a:lnTo>
                  <a:lnTo>
                    <a:pt x="31" y="38"/>
                  </a:lnTo>
                  <a:lnTo>
                    <a:pt x="48" y="22"/>
                  </a:lnTo>
                  <a:lnTo>
                    <a:pt x="68" y="10"/>
                  </a:lnTo>
                  <a:lnTo>
                    <a:pt x="90" y="3"/>
                  </a:lnTo>
                  <a:lnTo>
                    <a:pt x="112"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1" name="Freeform 15">
              <a:extLst>
                <a:ext uri="{FF2B5EF4-FFF2-40B4-BE49-F238E27FC236}">
                  <a16:creationId xmlns:a16="http://schemas.microsoft.com/office/drawing/2014/main" id="{6BF6A194-B3DA-4EE7-A669-9D3D54FD6FBD}"/>
                </a:ext>
              </a:extLst>
            </p:cNvPr>
            <p:cNvSpPr>
              <a:spLocks/>
            </p:cNvSpPr>
            <p:nvPr/>
          </p:nvSpPr>
          <p:spPr bwMode="auto">
            <a:xfrm>
              <a:off x="6958013" y="3821113"/>
              <a:ext cx="47625" cy="55563"/>
            </a:xfrm>
            <a:custGeom>
              <a:avLst/>
              <a:gdLst>
                <a:gd name="T0" fmla="*/ 112 w 391"/>
                <a:gd name="T1" fmla="*/ 0 h 450"/>
                <a:gd name="T2" fmla="*/ 135 w 391"/>
                <a:gd name="T3" fmla="*/ 1 h 450"/>
                <a:gd name="T4" fmla="*/ 156 w 391"/>
                <a:gd name="T5" fmla="*/ 8 h 450"/>
                <a:gd name="T6" fmla="*/ 176 w 391"/>
                <a:gd name="T7" fmla="*/ 17 h 450"/>
                <a:gd name="T8" fmla="*/ 195 w 391"/>
                <a:gd name="T9" fmla="*/ 31 h 450"/>
                <a:gd name="T10" fmla="*/ 210 w 391"/>
                <a:gd name="T11" fmla="*/ 48 h 450"/>
                <a:gd name="T12" fmla="*/ 369 w 391"/>
                <a:gd name="T13" fmla="*/ 266 h 450"/>
                <a:gd name="T14" fmla="*/ 381 w 391"/>
                <a:gd name="T15" fmla="*/ 286 h 450"/>
                <a:gd name="T16" fmla="*/ 388 w 391"/>
                <a:gd name="T17" fmla="*/ 308 h 450"/>
                <a:gd name="T18" fmla="*/ 391 w 391"/>
                <a:gd name="T19" fmla="*/ 330 h 450"/>
                <a:gd name="T20" fmla="*/ 390 w 391"/>
                <a:gd name="T21" fmla="*/ 352 h 450"/>
                <a:gd name="T22" fmla="*/ 384 w 391"/>
                <a:gd name="T23" fmla="*/ 374 h 450"/>
                <a:gd name="T24" fmla="*/ 374 w 391"/>
                <a:gd name="T25" fmla="*/ 394 h 450"/>
                <a:gd name="T26" fmla="*/ 362 w 391"/>
                <a:gd name="T27" fmla="*/ 413 h 450"/>
                <a:gd name="T28" fmla="*/ 343 w 391"/>
                <a:gd name="T29" fmla="*/ 428 h 450"/>
                <a:gd name="T30" fmla="*/ 322 w 391"/>
                <a:gd name="T31" fmla="*/ 441 h 450"/>
                <a:gd name="T32" fmla="*/ 299 w 391"/>
                <a:gd name="T33" fmla="*/ 448 h 450"/>
                <a:gd name="T34" fmla="*/ 275 w 391"/>
                <a:gd name="T35" fmla="*/ 450 h 450"/>
                <a:gd name="T36" fmla="*/ 254 w 391"/>
                <a:gd name="T37" fmla="*/ 448 h 450"/>
                <a:gd name="T38" fmla="*/ 234 w 391"/>
                <a:gd name="T39" fmla="*/ 443 h 450"/>
                <a:gd name="T40" fmla="*/ 215 w 391"/>
                <a:gd name="T41" fmla="*/ 433 h 450"/>
                <a:gd name="T42" fmla="*/ 196 w 391"/>
                <a:gd name="T43" fmla="*/ 419 h 450"/>
                <a:gd name="T44" fmla="*/ 182 w 391"/>
                <a:gd name="T45" fmla="*/ 402 h 450"/>
                <a:gd name="T46" fmla="*/ 23 w 391"/>
                <a:gd name="T47" fmla="*/ 184 h 450"/>
                <a:gd name="T48" fmla="*/ 11 w 391"/>
                <a:gd name="T49" fmla="*/ 164 h 450"/>
                <a:gd name="T50" fmla="*/ 4 w 391"/>
                <a:gd name="T51" fmla="*/ 143 h 450"/>
                <a:gd name="T52" fmla="*/ 0 w 391"/>
                <a:gd name="T53" fmla="*/ 121 h 450"/>
                <a:gd name="T54" fmla="*/ 3 w 391"/>
                <a:gd name="T55" fmla="*/ 98 h 450"/>
                <a:gd name="T56" fmla="*/ 8 w 391"/>
                <a:gd name="T57" fmla="*/ 77 h 450"/>
                <a:gd name="T58" fmla="*/ 18 w 391"/>
                <a:gd name="T59" fmla="*/ 57 h 450"/>
                <a:gd name="T60" fmla="*/ 31 w 391"/>
                <a:gd name="T61" fmla="*/ 39 h 450"/>
                <a:gd name="T62" fmla="*/ 48 w 391"/>
                <a:gd name="T63" fmla="*/ 23 h 450"/>
                <a:gd name="T64" fmla="*/ 69 w 391"/>
                <a:gd name="T65" fmla="*/ 11 h 450"/>
                <a:gd name="T66" fmla="*/ 90 w 391"/>
                <a:gd name="T67" fmla="*/ 4 h 450"/>
                <a:gd name="T68" fmla="*/ 112 w 391"/>
                <a:gd name="T6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450">
                  <a:moveTo>
                    <a:pt x="112" y="0"/>
                  </a:moveTo>
                  <a:lnTo>
                    <a:pt x="135" y="1"/>
                  </a:lnTo>
                  <a:lnTo>
                    <a:pt x="156" y="8"/>
                  </a:lnTo>
                  <a:lnTo>
                    <a:pt x="176" y="17"/>
                  </a:lnTo>
                  <a:lnTo>
                    <a:pt x="195" y="31"/>
                  </a:lnTo>
                  <a:lnTo>
                    <a:pt x="210" y="48"/>
                  </a:lnTo>
                  <a:lnTo>
                    <a:pt x="369" y="266"/>
                  </a:lnTo>
                  <a:lnTo>
                    <a:pt x="381" y="286"/>
                  </a:lnTo>
                  <a:lnTo>
                    <a:pt x="388" y="308"/>
                  </a:lnTo>
                  <a:lnTo>
                    <a:pt x="391" y="330"/>
                  </a:lnTo>
                  <a:lnTo>
                    <a:pt x="390" y="352"/>
                  </a:lnTo>
                  <a:lnTo>
                    <a:pt x="384" y="374"/>
                  </a:lnTo>
                  <a:lnTo>
                    <a:pt x="374" y="394"/>
                  </a:lnTo>
                  <a:lnTo>
                    <a:pt x="362" y="413"/>
                  </a:lnTo>
                  <a:lnTo>
                    <a:pt x="343" y="428"/>
                  </a:lnTo>
                  <a:lnTo>
                    <a:pt x="322" y="441"/>
                  </a:lnTo>
                  <a:lnTo>
                    <a:pt x="299" y="448"/>
                  </a:lnTo>
                  <a:lnTo>
                    <a:pt x="275" y="450"/>
                  </a:lnTo>
                  <a:lnTo>
                    <a:pt x="254" y="448"/>
                  </a:lnTo>
                  <a:lnTo>
                    <a:pt x="234" y="443"/>
                  </a:lnTo>
                  <a:lnTo>
                    <a:pt x="215" y="433"/>
                  </a:lnTo>
                  <a:lnTo>
                    <a:pt x="196" y="419"/>
                  </a:lnTo>
                  <a:lnTo>
                    <a:pt x="182" y="402"/>
                  </a:lnTo>
                  <a:lnTo>
                    <a:pt x="23" y="184"/>
                  </a:lnTo>
                  <a:lnTo>
                    <a:pt x="11" y="164"/>
                  </a:lnTo>
                  <a:lnTo>
                    <a:pt x="4" y="143"/>
                  </a:lnTo>
                  <a:lnTo>
                    <a:pt x="0" y="121"/>
                  </a:lnTo>
                  <a:lnTo>
                    <a:pt x="3" y="98"/>
                  </a:lnTo>
                  <a:lnTo>
                    <a:pt x="8" y="77"/>
                  </a:lnTo>
                  <a:lnTo>
                    <a:pt x="18" y="57"/>
                  </a:lnTo>
                  <a:lnTo>
                    <a:pt x="31" y="39"/>
                  </a:lnTo>
                  <a:lnTo>
                    <a:pt x="48" y="23"/>
                  </a:lnTo>
                  <a:lnTo>
                    <a:pt x="69" y="11"/>
                  </a:lnTo>
                  <a:lnTo>
                    <a:pt x="90" y="4"/>
                  </a:lnTo>
                  <a:lnTo>
                    <a:pt x="112"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2" name="Freeform 16">
              <a:extLst>
                <a:ext uri="{FF2B5EF4-FFF2-40B4-BE49-F238E27FC236}">
                  <a16:creationId xmlns:a16="http://schemas.microsoft.com/office/drawing/2014/main" id="{555800D6-5783-431E-9C80-5D5788F77C7D}"/>
                </a:ext>
              </a:extLst>
            </p:cNvPr>
            <p:cNvSpPr>
              <a:spLocks/>
            </p:cNvSpPr>
            <p:nvPr/>
          </p:nvSpPr>
          <p:spPr bwMode="auto">
            <a:xfrm>
              <a:off x="6713538" y="3656013"/>
              <a:ext cx="60325" cy="38100"/>
            </a:xfrm>
            <a:custGeom>
              <a:avLst/>
              <a:gdLst>
                <a:gd name="T0" fmla="*/ 105 w 488"/>
                <a:gd name="T1" fmla="*/ 0 h 314"/>
                <a:gd name="T2" fmla="*/ 129 w 488"/>
                <a:gd name="T3" fmla="*/ 1 h 314"/>
                <a:gd name="T4" fmla="*/ 151 w 488"/>
                <a:gd name="T5" fmla="*/ 5 h 314"/>
                <a:gd name="T6" fmla="*/ 408 w 488"/>
                <a:gd name="T7" fmla="*/ 89 h 314"/>
                <a:gd name="T8" fmla="*/ 430 w 488"/>
                <a:gd name="T9" fmla="*/ 97 h 314"/>
                <a:gd name="T10" fmla="*/ 448 w 488"/>
                <a:gd name="T11" fmla="*/ 111 h 314"/>
                <a:gd name="T12" fmla="*/ 464 w 488"/>
                <a:gd name="T13" fmla="*/ 127 h 314"/>
                <a:gd name="T14" fmla="*/ 476 w 488"/>
                <a:gd name="T15" fmla="*/ 146 h 314"/>
                <a:gd name="T16" fmla="*/ 484 w 488"/>
                <a:gd name="T17" fmla="*/ 167 h 314"/>
                <a:gd name="T18" fmla="*/ 488 w 488"/>
                <a:gd name="T19" fmla="*/ 189 h 314"/>
                <a:gd name="T20" fmla="*/ 488 w 488"/>
                <a:gd name="T21" fmla="*/ 211 h 314"/>
                <a:gd name="T22" fmla="*/ 482 w 488"/>
                <a:gd name="T23" fmla="*/ 235 h 314"/>
                <a:gd name="T24" fmla="*/ 473 w 488"/>
                <a:gd name="T25" fmla="*/ 257 h 314"/>
                <a:gd name="T26" fmla="*/ 458 w 488"/>
                <a:gd name="T27" fmla="*/ 277 h 314"/>
                <a:gd name="T28" fmla="*/ 440 w 488"/>
                <a:gd name="T29" fmla="*/ 293 h 314"/>
                <a:gd name="T30" fmla="*/ 420 w 488"/>
                <a:gd name="T31" fmla="*/ 305 h 314"/>
                <a:gd name="T32" fmla="*/ 396 w 488"/>
                <a:gd name="T33" fmla="*/ 312 h 314"/>
                <a:gd name="T34" fmla="*/ 373 w 488"/>
                <a:gd name="T35" fmla="*/ 314 h 314"/>
                <a:gd name="T36" fmla="*/ 355 w 488"/>
                <a:gd name="T37" fmla="*/ 313 h 314"/>
                <a:gd name="T38" fmla="*/ 337 w 488"/>
                <a:gd name="T39" fmla="*/ 309 h 314"/>
                <a:gd name="T40" fmla="*/ 80 w 488"/>
                <a:gd name="T41" fmla="*/ 225 h 314"/>
                <a:gd name="T42" fmla="*/ 59 w 488"/>
                <a:gd name="T43" fmla="*/ 217 h 314"/>
                <a:gd name="T44" fmla="*/ 39 w 488"/>
                <a:gd name="T45" fmla="*/ 203 h 314"/>
                <a:gd name="T46" fmla="*/ 24 w 488"/>
                <a:gd name="T47" fmla="*/ 187 h 314"/>
                <a:gd name="T48" fmla="*/ 13 w 488"/>
                <a:gd name="T49" fmla="*/ 168 h 314"/>
                <a:gd name="T50" fmla="*/ 4 w 488"/>
                <a:gd name="T51" fmla="*/ 147 h 314"/>
                <a:gd name="T52" fmla="*/ 0 w 488"/>
                <a:gd name="T53" fmla="*/ 125 h 314"/>
                <a:gd name="T54" fmla="*/ 0 w 488"/>
                <a:gd name="T55" fmla="*/ 103 h 314"/>
                <a:gd name="T56" fmla="*/ 5 w 488"/>
                <a:gd name="T57" fmla="*/ 79 h 314"/>
                <a:gd name="T58" fmla="*/ 15 w 488"/>
                <a:gd name="T59" fmla="*/ 58 h 314"/>
                <a:gd name="T60" fmla="*/ 28 w 488"/>
                <a:gd name="T61" fmla="*/ 39 h 314"/>
                <a:gd name="T62" fmla="*/ 44 w 488"/>
                <a:gd name="T63" fmla="*/ 24 h 314"/>
                <a:gd name="T64" fmla="*/ 63 w 488"/>
                <a:gd name="T65" fmla="*/ 12 h 314"/>
                <a:gd name="T66" fmla="*/ 83 w 488"/>
                <a:gd name="T67" fmla="*/ 4 h 314"/>
                <a:gd name="T68" fmla="*/ 105 w 488"/>
                <a:gd name="T6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14">
                  <a:moveTo>
                    <a:pt x="105" y="0"/>
                  </a:moveTo>
                  <a:lnTo>
                    <a:pt x="129" y="1"/>
                  </a:lnTo>
                  <a:lnTo>
                    <a:pt x="151" y="5"/>
                  </a:lnTo>
                  <a:lnTo>
                    <a:pt x="408" y="89"/>
                  </a:lnTo>
                  <a:lnTo>
                    <a:pt x="430" y="97"/>
                  </a:lnTo>
                  <a:lnTo>
                    <a:pt x="448" y="111"/>
                  </a:lnTo>
                  <a:lnTo>
                    <a:pt x="464" y="127"/>
                  </a:lnTo>
                  <a:lnTo>
                    <a:pt x="476" y="146"/>
                  </a:lnTo>
                  <a:lnTo>
                    <a:pt x="484" y="167"/>
                  </a:lnTo>
                  <a:lnTo>
                    <a:pt x="488" y="189"/>
                  </a:lnTo>
                  <a:lnTo>
                    <a:pt x="488" y="211"/>
                  </a:lnTo>
                  <a:lnTo>
                    <a:pt x="482" y="235"/>
                  </a:lnTo>
                  <a:lnTo>
                    <a:pt x="473" y="257"/>
                  </a:lnTo>
                  <a:lnTo>
                    <a:pt x="458" y="277"/>
                  </a:lnTo>
                  <a:lnTo>
                    <a:pt x="440" y="293"/>
                  </a:lnTo>
                  <a:lnTo>
                    <a:pt x="420" y="305"/>
                  </a:lnTo>
                  <a:lnTo>
                    <a:pt x="396" y="312"/>
                  </a:lnTo>
                  <a:lnTo>
                    <a:pt x="373" y="314"/>
                  </a:lnTo>
                  <a:lnTo>
                    <a:pt x="355" y="313"/>
                  </a:lnTo>
                  <a:lnTo>
                    <a:pt x="337" y="309"/>
                  </a:lnTo>
                  <a:lnTo>
                    <a:pt x="80" y="225"/>
                  </a:lnTo>
                  <a:lnTo>
                    <a:pt x="59" y="217"/>
                  </a:lnTo>
                  <a:lnTo>
                    <a:pt x="39" y="203"/>
                  </a:lnTo>
                  <a:lnTo>
                    <a:pt x="24" y="187"/>
                  </a:lnTo>
                  <a:lnTo>
                    <a:pt x="13" y="168"/>
                  </a:lnTo>
                  <a:lnTo>
                    <a:pt x="4" y="147"/>
                  </a:lnTo>
                  <a:lnTo>
                    <a:pt x="0" y="125"/>
                  </a:lnTo>
                  <a:lnTo>
                    <a:pt x="0" y="103"/>
                  </a:lnTo>
                  <a:lnTo>
                    <a:pt x="5" y="79"/>
                  </a:lnTo>
                  <a:lnTo>
                    <a:pt x="15" y="58"/>
                  </a:lnTo>
                  <a:lnTo>
                    <a:pt x="28" y="39"/>
                  </a:lnTo>
                  <a:lnTo>
                    <a:pt x="44" y="24"/>
                  </a:lnTo>
                  <a:lnTo>
                    <a:pt x="63" y="12"/>
                  </a:lnTo>
                  <a:lnTo>
                    <a:pt x="83" y="4"/>
                  </a:lnTo>
                  <a:lnTo>
                    <a:pt x="105"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3" name="Freeform 17">
              <a:extLst>
                <a:ext uri="{FF2B5EF4-FFF2-40B4-BE49-F238E27FC236}">
                  <a16:creationId xmlns:a16="http://schemas.microsoft.com/office/drawing/2014/main" id="{BC51CDC1-E315-473B-80B9-AD67BC0D54FB}"/>
                </a:ext>
              </a:extLst>
            </p:cNvPr>
            <p:cNvSpPr>
              <a:spLocks/>
            </p:cNvSpPr>
            <p:nvPr/>
          </p:nvSpPr>
          <p:spPr bwMode="auto">
            <a:xfrm>
              <a:off x="7008813" y="3752850"/>
              <a:ext cx="58738" cy="38100"/>
            </a:xfrm>
            <a:custGeom>
              <a:avLst/>
              <a:gdLst>
                <a:gd name="T0" fmla="*/ 105 w 488"/>
                <a:gd name="T1" fmla="*/ 0 h 313"/>
                <a:gd name="T2" fmla="*/ 128 w 488"/>
                <a:gd name="T3" fmla="*/ 0 h 313"/>
                <a:gd name="T4" fmla="*/ 151 w 488"/>
                <a:gd name="T5" fmla="*/ 4 h 313"/>
                <a:gd name="T6" fmla="*/ 408 w 488"/>
                <a:gd name="T7" fmla="*/ 88 h 313"/>
                <a:gd name="T8" fmla="*/ 429 w 488"/>
                <a:gd name="T9" fmla="*/ 97 h 313"/>
                <a:gd name="T10" fmla="*/ 448 w 488"/>
                <a:gd name="T11" fmla="*/ 110 h 313"/>
                <a:gd name="T12" fmla="*/ 463 w 488"/>
                <a:gd name="T13" fmla="*/ 126 h 313"/>
                <a:gd name="T14" fmla="*/ 475 w 488"/>
                <a:gd name="T15" fmla="*/ 145 h 313"/>
                <a:gd name="T16" fmla="*/ 483 w 488"/>
                <a:gd name="T17" fmla="*/ 165 h 313"/>
                <a:gd name="T18" fmla="*/ 488 w 488"/>
                <a:gd name="T19" fmla="*/ 188 h 313"/>
                <a:gd name="T20" fmla="*/ 488 w 488"/>
                <a:gd name="T21" fmla="*/ 210 h 313"/>
                <a:gd name="T22" fmla="*/ 482 w 488"/>
                <a:gd name="T23" fmla="*/ 234 h 313"/>
                <a:gd name="T24" fmla="*/ 472 w 488"/>
                <a:gd name="T25" fmla="*/ 257 h 313"/>
                <a:gd name="T26" fmla="*/ 458 w 488"/>
                <a:gd name="T27" fmla="*/ 276 h 313"/>
                <a:gd name="T28" fmla="*/ 440 w 488"/>
                <a:gd name="T29" fmla="*/ 292 h 313"/>
                <a:gd name="T30" fmla="*/ 418 w 488"/>
                <a:gd name="T31" fmla="*/ 304 h 313"/>
                <a:gd name="T32" fmla="*/ 396 w 488"/>
                <a:gd name="T33" fmla="*/ 311 h 313"/>
                <a:gd name="T34" fmla="*/ 371 w 488"/>
                <a:gd name="T35" fmla="*/ 313 h 313"/>
                <a:gd name="T36" fmla="*/ 354 w 488"/>
                <a:gd name="T37" fmla="*/ 312 h 313"/>
                <a:gd name="T38" fmla="*/ 336 w 488"/>
                <a:gd name="T39" fmla="*/ 308 h 313"/>
                <a:gd name="T40" fmla="*/ 80 w 488"/>
                <a:gd name="T41" fmla="*/ 225 h 313"/>
                <a:gd name="T42" fmla="*/ 58 w 488"/>
                <a:gd name="T43" fmla="*/ 215 h 313"/>
                <a:gd name="T44" fmla="*/ 39 w 488"/>
                <a:gd name="T45" fmla="*/ 202 h 313"/>
                <a:gd name="T46" fmla="*/ 24 w 488"/>
                <a:gd name="T47" fmla="*/ 186 h 313"/>
                <a:gd name="T48" fmla="*/ 11 w 488"/>
                <a:gd name="T49" fmla="*/ 168 h 313"/>
                <a:gd name="T50" fmla="*/ 4 w 488"/>
                <a:gd name="T51" fmla="*/ 146 h 313"/>
                <a:gd name="T52" fmla="*/ 0 w 488"/>
                <a:gd name="T53" fmla="*/ 124 h 313"/>
                <a:gd name="T54" fmla="*/ 0 w 488"/>
                <a:gd name="T55" fmla="*/ 102 h 313"/>
                <a:gd name="T56" fmla="*/ 5 w 488"/>
                <a:gd name="T57" fmla="*/ 78 h 313"/>
                <a:gd name="T58" fmla="*/ 15 w 488"/>
                <a:gd name="T59" fmla="*/ 57 h 313"/>
                <a:gd name="T60" fmla="*/ 27 w 488"/>
                <a:gd name="T61" fmla="*/ 39 h 313"/>
                <a:gd name="T62" fmla="*/ 43 w 488"/>
                <a:gd name="T63" fmla="*/ 23 h 313"/>
                <a:gd name="T64" fmla="*/ 63 w 488"/>
                <a:gd name="T65" fmla="*/ 11 h 313"/>
                <a:gd name="T66" fmla="*/ 83 w 488"/>
                <a:gd name="T67" fmla="*/ 3 h 313"/>
                <a:gd name="T68" fmla="*/ 105 w 488"/>
                <a:gd name="T6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13">
                  <a:moveTo>
                    <a:pt x="105" y="0"/>
                  </a:moveTo>
                  <a:lnTo>
                    <a:pt x="128" y="0"/>
                  </a:lnTo>
                  <a:lnTo>
                    <a:pt x="151" y="4"/>
                  </a:lnTo>
                  <a:lnTo>
                    <a:pt x="408" y="88"/>
                  </a:lnTo>
                  <a:lnTo>
                    <a:pt x="429" y="97"/>
                  </a:lnTo>
                  <a:lnTo>
                    <a:pt x="448" y="110"/>
                  </a:lnTo>
                  <a:lnTo>
                    <a:pt x="463" y="126"/>
                  </a:lnTo>
                  <a:lnTo>
                    <a:pt x="475" y="145"/>
                  </a:lnTo>
                  <a:lnTo>
                    <a:pt x="483" y="165"/>
                  </a:lnTo>
                  <a:lnTo>
                    <a:pt x="488" y="188"/>
                  </a:lnTo>
                  <a:lnTo>
                    <a:pt x="488" y="210"/>
                  </a:lnTo>
                  <a:lnTo>
                    <a:pt x="482" y="234"/>
                  </a:lnTo>
                  <a:lnTo>
                    <a:pt x="472" y="257"/>
                  </a:lnTo>
                  <a:lnTo>
                    <a:pt x="458" y="276"/>
                  </a:lnTo>
                  <a:lnTo>
                    <a:pt x="440" y="292"/>
                  </a:lnTo>
                  <a:lnTo>
                    <a:pt x="418" y="304"/>
                  </a:lnTo>
                  <a:lnTo>
                    <a:pt x="396" y="311"/>
                  </a:lnTo>
                  <a:lnTo>
                    <a:pt x="371" y="313"/>
                  </a:lnTo>
                  <a:lnTo>
                    <a:pt x="354" y="312"/>
                  </a:lnTo>
                  <a:lnTo>
                    <a:pt x="336" y="308"/>
                  </a:lnTo>
                  <a:lnTo>
                    <a:pt x="80" y="225"/>
                  </a:lnTo>
                  <a:lnTo>
                    <a:pt x="58" y="215"/>
                  </a:lnTo>
                  <a:lnTo>
                    <a:pt x="39" y="202"/>
                  </a:lnTo>
                  <a:lnTo>
                    <a:pt x="24" y="186"/>
                  </a:lnTo>
                  <a:lnTo>
                    <a:pt x="11" y="168"/>
                  </a:lnTo>
                  <a:lnTo>
                    <a:pt x="4" y="146"/>
                  </a:lnTo>
                  <a:lnTo>
                    <a:pt x="0" y="124"/>
                  </a:lnTo>
                  <a:lnTo>
                    <a:pt x="0" y="102"/>
                  </a:lnTo>
                  <a:lnTo>
                    <a:pt x="5" y="78"/>
                  </a:lnTo>
                  <a:lnTo>
                    <a:pt x="15" y="57"/>
                  </a:lnTo>
                  <a:lnTo>
                    <a:pt x="27" y="39"/>
                  </a:lnTo>
                  <a:lnTo>
                    <a:pt x="43" y="23"/>
                  </a:lnTo>
                  <a:lnTo>
                    <a:pt x="63" y="11"/>
                  </a:lnTo>
                  <a:lnTo>
                    <a:pt x="83" y="3"/>
                  </a:lnTo>
                  <a:lnTo>
                    <a:pt x="105"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4" name="Freeform 18">
              <a:extLst>
                <a:ext uri="{FF2B5EF4-FFF2-40B4-BE49-F238E27FC236}">
                  <a16:creationId xmlns:a16="http://schemas.microsoft.com/office/drawing/2014/main" id="{10703477-4CE9-4C6F-926F-6D6FDB8321BF}"/>
                </a:ext>
              </a:extLst>
            </p:cNvPr>
            <p:cNvSpPr>
              <a:spLocks/>
            </p:cNvSpPr>
            <p:nvPr/>
          </p:nvSpPr>
          <p:spPr bwMode="auto">
            <a:xfrm>
              <a:off x="6713538" y="3752850"/>
              <a:ext cx="60325" cy="38100"/>
            </a:xfrm>
            <a:custGeom>
              <a:avLst/>
              <a:gdLst>
                <a:gd name="T0" fmla="*/ 382 w 488"/>
                <a:gd name="T1" fmla="*/ 0 h 313"/>
                <a:gd name="T2" fmla="*/ 405 w 488"/>
                <a:gd name="T3" fmla="*/ 3 h 313"/>
                <a:gd name="T4" fmla="*/ 425 w 488"/>
                <a:gd name="T5" fmla="*/ 11 h 313"/>
                <a:gd name="T6" fmla="*/ 444 w 488"/>
                <a:gd name="T7" fmla="*/ 23 h 313"/>
                <a:gd name="T8" fmla="*/ 460 w 488"/>
                <a:gd name="T9" fmla="*/ 39 h 313"/>
                <a:gd name="T10" fmla="*/ 474 w 488"/>
                <a:gd name="T11" fmla="*/ 57 h 313"/>
                <a:gd name="T12" fmla="*/ 482 w 488"/>
                <a:gd name="T13" fmla="*/ 78 h 313"/>
                <a:gd name="T14" fmla="*/ 488 w 488"/>
                <a:gd name="T15" fmla="*/ 102 h 313"/>
                <a:gd name="T16" fmla="*/ 488 w 488"/>
                <a:gd name="T17" fmla="*/ 124 h 313"/>
                <a:gd name="T18" fmla="*/ 484 w 488"/>
                <a:gd name="T19" fmla="*/ 146 h 313"/>
                <a:gd name="T20" fmla="*/ 476 w 488"/>
                <a:gd name="T21" fmla="*/ 168 h 313"/>
                <a:gd name="T22" fmla="*/ 464 w 488"/>
                <a:gd name="T23" fmla="*/ 186 h 313"/>
                <a:gd name="T24" fmla="*/ 448 w 488"/>
                <a:gd name="T25" fmla="*/ 202 h 313"/>
                <a:gd name="T26" fmla="*/ 430 w 488"/>
                <a:gd name="T27" fmla="*/ 215 h 313"/>
                <a:gd name="T28" fmla="*/ 408 w 488"/>
                <a:gd name="T29" fmla="*/ 225 h 313"/>
                <a:gd name="T30" fmla="*/ 151 w 488"/>
                <a:gd name="T31" fmla="*/ 308 h 313"/>
                <a:gd name="T32" fmla="*/ 133 w 488"/>
                <a:gd name="T33" fmla="*/ 312 h 313"/>
                <a:gd name="T34" fmla="*/ 116 w 488"/>
                <a:gd name="T35" fmla="*/ 313 h 313"/>
                <a:gd name="T36" fmla="*/ 92 w 488"/>
                <a:gd name="T37" fmla="*/ 311 h 313"/>
                <a:gd name="T38" fmla="*/ 69 w 488"/>
                <a:gd name="T39" fmla="*/ 304 h 313"/>
                <a:gd name="T40" fmla="*/ 48 w 488"/>
                <a:gd name="T41" fmla="*/ 292 h 313"/>
                <a:gd name="T42" fmla="*/ 30 w 488"/>
                <a:gd name="T43" fmla="*/ 276 h 313"/>
                <a:gd name="T44" fmla="*/ 16 w 488"/>
                <a:gd name="T45" fmla="*/ 256 h 313"/>
                <a:gd name="T46" fmla="*/ 5 w 488"/>
                <a:gd name="T47" fmla="*/ 234 h 313"/>
                <a:gd name="T48" fmla="*/ 0 w 488"/>
                <a:gd name="T49" fmla="*/ 210 h 313"/>
                <a:gd name="T50" fmla="*/ 0 w 488"/>
                <a:gd name="T51" fmla="*/ 188 h 313"/>
                <a:gd name="T52" fmla="*/ 4 w 488"/>
                <a:gd name="T53" fmla="*/ 165 h 313"/>
                <a:gd name="T54" fmla="*/ 13 w 488"/>
                <a:gd name="T55" fmla="*/ 145 h 313"/>
                <a:gd name="T56" fmla="*/ 24 w 488"/>
                <a:gd name="T57" fmla="*/ 126 h 313"/>
                <a:gd name="T58" fmla="*/ 39 w 488"/>
                <a:gd name="T59" fmla="*/ 110 h 313"/>
                <a:gd name="T60" fmla="*/ 59 w 488"/>
                <a:gd name="T61" fmla="*/ 97 h 313"/>
                <a:gd name="T62" fmla="*/ 80 w 488"/>
                <a:gd name="T63" fmla="*/ 88 h 313"/>
                <a:gd name="T64" fmla="*/ 337 w 488"/>
                <a:gd name="T65" fmla="*/ 4 h 313"/>
                <a:gd name="T66" fmla="*/ 360 w 488"/>
                <a:gd name="T67" fmla="*/ 0 h 313"/>
                <a:gd name="T68" fmla="*/ 382 w 488"/>
                <a:gd name="T6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13">
                  <a:moveTo>
                    <a:pt x="382" y="0"/>
                  </a:moveTo>
                  <a:lnTo>
                    <a:pt x="405" y="3"/>
                  </a:lnTo>
                  <a:lnTo>
                    <a:pt x="425" y="11"/>
                  </a:lnTo>
                  <a:lnTo>
                    <a:pt x="444" y="23"/>
                  </a:lnTo>
                  <a:lnTo>
                    <a:pt x="460" y="39"/>
                  </a:lnTo>
                  <a:lnTo>
                    <a:pt x="474" y="57"/>
                  </a:lnTo>
                  <a:lnTo>
                    <a:pt x="482" y="78"/>
                  </a:lnTo>
                  <a:lnTo>
                    <a:pt x="488" y="102"/>
                  </a:lnTo>
                  <a:lnTo>
                    <a:pt x="488" y="124"/>
                  </a:lnTo>
                  <a:lnTo>
                    <a:pt x="484" y="146"/>
                  </a:lnTo>
                  <a:lnTo>
                    <a:pt x="476" y="168"/>
                  </a:lnTo>
                  <a:lnTo>
                    <a:pt x="464" y="186"/>
                  </a:lnTo>
                  <a:lnTo>
                    <a:pt x="448" y="202"/>
                  </a:lnTo>
                  <a:lnTo>
                    <a:pt x="430" y="215"/>
                  </a:lnTo>
                  <a:lnTo>
                    <a:pt x="408" y="225"/>
                  </a:lnTo>
                  <a:lnTo>
                    <a:pt x="151" y="308"/>
                  </a:lnTo>
                  <a:lnTo>
                    <a:pt x="133" y="312"/>
                  </a:lnTo>
                  <a:lnTo>
                    <a:pt x="116" y="313"/>
                  </a:lnTo>
                  <a:lnTo>
                    <a:pt x="92" y="311"/>
                  </a:lnTo>
                  <a:lnTo>
                    <a:pt x="69" y="304"/>
                  </a:lnTo>
                  <a:lnTo>
                    <a:pt x="48" y="292"/>
                  </a:lnTo>
                  <a:lnTo>
                    <a:pt x="30" y="276"/>
                  </a:lnTo>
                  <a:lnTo>
                    <a:pt x="16" y="256"/>
                  </a:lnTo>
                  <a:lnTo>
                    <a:pt x="5" y="234"/>
                  </a:lnTo>
                  <a:lnTo>
                    <a:pt x="0" y="210"/>
                  </a:lnTo>
                  <a:lnTo>
                    <a:pt x="0" y="188"/>
                  </a:lnTo>
                  <a:lnTo>
                    <a:pt x="4" y="165"/>
                  </a:lnTo>
                  <a:lnTo>
                    <a:pt x="13" y="145"/>
                  </a:lnTo>
                  <a:lnTo>
                    <a:pt x="24" y="126"/>
                  </a:lnTo>
                  <a:lnTo>
                    <a:pt x="39" y="110"/>
                  </a:lnTo>
                  <a:lnTo>
                    <a:pt x="59" y="97"/>
                  </a:lnTo>
                  <a:lnTo>
                    <a:pt x="80" y="88"/>
                  </a:lnTo>
                  <a:lnTo>
                    <a:pt x="337" y="4"/>
                  </a:lnTo>
                  <a:lnTo>
                    <a:pt x="360" y="0"/>
                  </a:lnTo>
                  <a:lnTo>
                    <a:pt x="382"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5" name="Freeform 19">
              <a:extLst>
                <a:ext uri="{FF2B5EF4-FFF2-40B4-BE49-F238E27FC236}">
                  <a16:creationId xmlns:a16="http://schemas.microsoft.com/office/drawing/2014/main" id="{2F96192D-2C9B-4575-AEC7-070A74FD36E8}"/>
                </a:ext>
              </a:extLst>
            </p:cNvPr>
            <p:cNvSpPr>
              <a:spLocks/>
            </p:cNvSpPr>
            <p:nvPr/>
          </p:nvSpPr>
          <p:spPr bwMode="auto">
            <a:xfrm>
              <a:off x="7008813" y="3656013"/>
              <a:ext cx="58738" cy="38100"/>
            </a:xfrm>
            <a:custGeom>
              <a:avLst/>
              <a:gdLst>
                <a:gd name="T0" fmla="*/ 382 w 488"/>
                <a:gd name="T1" fmla="*/ 0 h 314"/>
                <a:gd name="T2" fmla="*/ 403 w 488"/>
                <a:gd name="T3" fmla="*/ 4 h 314"/>
                <a:gd name="T4" fmla="*/ 425 w 488"/>
                <a:gd name="T5" fmla="*/ 12 h 314"/>
                <a:gd name="T6" fmla="*/ 443 w 488"/>
                <a:gd name="T7" fmla="*/ 24 h 314"/>
                <a:gd name="T8" fmla="*/ 460 w 488"/>
                <a:gd name="T9" fmla="*/ 40 h 314"/>
                <a:gd name="T10" fmla="*/ 473 w 488"/>
                <a:gd name="T11" fmla="*/ 58 h 314"/>
                <a:gd name="T12" fmla="*/ 482 w 488"/>
                <a:gd name="T13" fmla="*/ 79 h 314"/>
                <a:gd name="T14" fmla="*/ 488 w 488"/>
                <a:gd name="T15" fmla="*/ 103 h 314"/>
                <a:gd name="T16" fmla="*/ 488 w 488"/>
                <a:gd name="T17" fmla="*/ 125 h 314"/>
                <a:gd name="T18" fmla="*/ 483 w 488"/>
                <a:gd name="T19" fmla="*/ 147 h 314"/>
                <a:gd name="T20" fmla="*/ 475 w 488"/>
                <a:gd name="T21" fmla="*/ 168 h 314"/>
                <a:gd name="T22" fmla="*/ 463 w 488"/>
                <a:gd name="T23" fmla="*/ 187 h 314"/>
                <a:gd name="T24" fmla="*/ 448 w 488"/>
                <a:gd name="T25" fmla="*/ 203 h 314"/>
                <a:gd name="T26" fmla="*/ 429 w 488"/>
                <a:gd name="T27" fmla="*/ 217 h 314"/>
                <a:gd name="T28" fmla="*/ 408 w 488"/>
                <a:gd name="T29" fmla="*/ 226 h 314"/>
                <a:gd name="T30" fmla="*/ 151 w 488"/>
                <a:gd name="T31" fmla="*/ 309 h 314"/>
                <a:gd name="T32" fmla="*/ 133 w 488"/>
                <a:gd name="T33" fmla="*/ 313 h 314"/>
                <a:gd name="T34" fmla="*/ 115 w 488"/>
                <a:gd name="T35" fmla="*/ 314 h 314"/>
                <a:gd name="T36" fmla="*/ 91 w 488"/>
                <a:gd name="T37" fmla="*/ 312 h 314"/>
                <a:gd name="T38" fmla="*/ 68 w 488"/>
                <a:gd name="T39" fmla="*/ 305 h 314"/>
                <a:gd name="T40" fmla="*/ 48 w 488"/>
                <a:gd name="T41" fmla="*/ 293 h 314"/>
                <a:gd name="T42" fmla="*/ 30 w 488"/>
                <a:gd name="T43" fmla="*/ 277 h 314"/>
                <a:gd name="T44" fmla="*/ 15 w 488"/>
                <a:gd name="T45" fmla="*/ 257 h 314"/>
                <a:gd name="T46" fmla="*/ 5 w 488"/>
                <a:gd name="T47" fmla="*/ 235 h 314"/>
                <a:gd name="T48" fmla="*/ 0 w 488"/>
                <a:gd name="T49" fmla="*/ 211 h 314"/>
                <a:gd name="T50" fmla="*/ 0 w 488"/>
                <a:gd name="T51" fmla="*/ 189 h 314"/>
                <a:gd name="T52" fmla="*/ 4 w 488"/>
                <a:gd name="T53" fmla="*/ 167 h 314"/>
                <a:gd name="T54" fmla="*/ 11 w 488"/>
                <a:gd name="T55" fmla="*/ 146 h 314"/>
                <a:gd name="T56" fmla="*/ 24 w 488"/>
                <a:gd name="T57" fmla="*/ 127 h 314"/>
                <a:gd name="T58" fmla="*/ 39 w 488"/>
                <a:gd name="T59" fmla="*/ 111 h 314"/>
                <a:gd name="T60" fmla="*/ 58 w 488"/>
                <a:gd name="T61" fmla="*/ 97 h 314"/>
                <a:gd name="T62" fmla="*/ 80 w 488"/>
                <a:gd name="T63" fmla="*/ 89 h 314"/>
                <a:gd name="T64" fmla="*/ 336 w 488"/>
                <a:gd name="T65" fmla="*/ 5 h 314"/>
                <a:gd name="T66" fmla="*/ 359 w 488"/>
                <a:gd name="T67" fmla="*/ 1 h 314"/>
                <a:gd name="T68" fmla="*/ 382 w 488"/>
                <a:gd name="T6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314">
                  <a:moveTo>
                    <a:pt x="382" y="0"/>
                  </a:moveTo>
                  <a:lnTo>
                    <a:pt x="403" y="4"/>
                  </a:lnTo>
                  <a:lnTo>
                    <a:pt x="425" y="12"/>
                  </a:lnTo>
                  <a:lnTo>
                    <a:pt x="443" y="24"/>
                  </a:lnTo>
                  <a:lnTo>
                    <a:pt x="460" y="40"/>
                  </a:lnTo>
                  <a:lnTo>
                    <a:pt x="473" y="58"/>
                  </a:lnTo>
                  <a:lnTo>
                    <a:pt x="482" y="79"/>
                  </a:lnTo>
                  <a:lnTo>
                    <a:pt x="488" y="103"/>
                  </a:lnTo>
                  <a:lnTo>
                    <a:pt x="488" y="125"/>
                  </a:lnTo>
                  <a:lnTo>
                    <a:pt x="483" y="147"/>
                  </a:lnTo>
                  <a:lnTo>
                    <a:pt x="475" y="168"/>
                  </a:lnTo>
                  <a:lnTo>
                    <a:pt x="463" y="187"/>
                  </a:lnTo>
                  <a:lnTo>
                    <a:pt x="448" y="203"/>
                  </a:lnTo>
                  <a:lnTo>
                    <a:pt x="429" y="217"/>
                  </a:lnTo>
                  <a:lnTo>
                    <a:pt x="408" y="226"/>
                  </a:lnTo>
                  <a:lnTo>
                    <a:pt x="151" y="309"/>
                  </a:lnTo>
                  <a:lnTo>
                    <a:pt x="133" y="313"/>
                  </a:lnTo>
                  <a:lnTo>
                    <a:pt x="115" y="314"/>
                  </a:lnTo>
                  <a:lnTo>
                    <a:pt x="91" y="312"/>
                  </a:lnTo>
                  <a:lnTo>
                    <a:pt x="68" y="305"/>
                  </a:lnTo>
                  <a:lnTo>
                    <a:pt x="48" y="293"/>
                  </a:lnTo>
                  <a:lnTo>
                    <a:pt x="30" y="277"/>
                  </a:lnTo>
                  <a:lnTo>
                    <a:pt x="15" y="257"/>
                  </a:lnTo>
                  <a:lnTo>
                    <a:pt x="5" y="235"/>
                  </a:lnTo>
                  <a:lnTo>
                    <a:pt x="0" y="211"/>
                  </a:lnTo>
                  <a:lnTo>
                    <a:pt x="0" y="189"/>
                  </a:lnTo>
                  <a:lnTo>
                    <a:pt x="4" y="167"/>
                  </a:lnTo>
                  <a:lnTo>
                    <a:pt x="11" y="146"/>
                  </a:lnTo>
                  <a:lnTo>
                    <a:pt x="24" y="127"/>
                  </a:lnTo>
                  <a:lnTo>
                    <a:pt x="39" y="111"/>
                  </a:lnTo>
                  <a:lnTo>
                    <a:pt x="58" y="97"/>
                  </a:lnTo>
                  <a:lnTo>
                    <a:pt x="80" y="89"/>
                  </a:lnTo>
                  <a:lnTo>
                    <a:pt x="336" y="5"/>
                  </a:lnTo>
                  <a:lnTo>
                    <a:pt x="359" y="1"/>
                  </a:lnTo>
                  <a:lnTo>
                    <a:pt x="382"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6" name="Freeform 20">
              <a:extLst>
                <a:ext uri="{FF2B5EF4-FFF2-40B4-BE49-F238E27FC236}">
                  <a16:creationId xmlns:a16="http://schemas.microsoft.com/office/drawing/2014/main" id="{08DBBA34-C1A2-4F16-B81E-EFCBEC40EFF8}"/>
                </a:ext>
              </a:extLst>
            </p:cNvPr>
            <p:cNvSpPr>
              <a:spLocks/>
            </p:cNvSpPr>
            <p:nvPr/>
          </p:nvSpPr>
          <p:spPr bwMode="auto">
            <a:xfrm>
              <a:off x="6775451" y="3821113"/>
              <a:ext cx="47625" cy="55563"/>
            </a:xfrm>
            <a:custGeom>
              <a:avLst/>
              <a:gdLst>
                <a:gd name="T0" fmla="*/ 279 w 391"/>
                <a:gd name="T1" fmla="*/ 0 h 450"/>
                <a:gd name="T2" fmla="*/ 302 w 391"/>
                <a:gd name="T3" fmla="*/ 4 h 450"/>
                <a:gd name="T4" fmla="*/ 323 w 391"/>
                <a:gd name="T5" fmla="*/ 11 h 450"/>
                <a:gd name="T6" fmla="*/ 343 w 391"/>
                <a:gd name="T7" fmla="*/ 23 h 450"/>
                <a:gd name="T8" fmla="*/ 360 w 391"/>
                <a:gd name="T9" fmla="*/ 39 h 450"/>
                <a:gd name="T10" fmla="*/ 374 w 391"/>
                <a:gd name="T11" fmla="*/ 57 h 450"/>
                <a:gd name="T12" fmla="*/ 384 w 391"/>
                <a:gd name="T13" fmla="*/ 77 h 450"/>
                <a:gd name="T14" fmla="*/ 390 w 391"/>
                <a:gd name="T15" fmla="*/ 98 h 450"/>
                <a:gd name="T16" fmla="*/ 391 w 391"/>
                <a:gd name="T17" fmla="*/ 121 h 450"/>
                <a:gd name="T18" fmla="*/ 388 w 391"/>
                <a:gd name="T19" fmla="*/ 143 h 450"/>
                <a:gd name="T20" fmla="*/ 380 w 391"/>
                <a:gd name="T21" fmla="*/ 164 h 450"/>
                <a:gd name="T22" fmla="*/ 369 w 391"/>
                <a:gd name="T23" fmla="*/ 184 h 450"/>
                <a:gd name="T24" fmla="*/ 210 w 391"/>
                <a:gd name="T25" fmla="*/ 402 h 450"/>
                <a:gd name="T26" fmla="*/ 195 w 391"/>
                <a:gd name="T27" fmla="*/ 419 h 450"/>
                <a:gd name="T28" fmla="*/ 177 w 391"/>
                <a:gd name="T29" fmla="*/ 433 h 450"/>
                <a:gd name="T30" fmla="*/ 158 w 391"/>
                <a:gd name="T31" fmla="*/ 443 h 450"/>
                <a:gd name="T32" fmla="*/ 138 w 391"/>
                <a:gd name="T33" fmla="*/ 448 h 450"/>
                <a:gd name="T34" fmla="*/ 116 w 391"/>
                <a:gd name="T35" fmla="*/ 450 h 450"/>
                <a:gd name="T36" fmla="*/ 92 w 391"/>
                <a:gd name="T37" fmla="*/ 448 h 450"/>
                <a:gd name="T38" fmla="*/ 69 w 391"/>
                <a:gd name="T39" fmla="*/ 441 h 450"/>
                <a:gd name="T40" fmla="*/ 48 w 391"/>
                <a:gd name="T41" fmla="*/ 428 h 450"/>
                <a:gd name="T42" fmla="*/ 30 w 391"/>
                <a:gd name="T43" fmla="*/ 412 h 450"/>
                <a:gd name="T44" fmla="*/ 16 w 391"/>
                <a:gd name="T45" fmla="*/ 394 h 450"/>
                <a:gd name="T46" fmla="*/ 7 w 391"/>
                <a:gd name="T47" fmla="*/ 374 h 450"/>
                <a:gd name="T48" fmla="*/ 1 w 391"/>
                <a:gd name="T49" fmla="*/ 352 h 450"/>
                <a:gd name="T50" fmla="*/ 0 w 391"/>
                <a:gd name="T51" fmla="*/ 330 h 450"/>
                <a:gd name="T52" fmla="*/ 3 w 391"/>
                <a:gd name="T53" fmla="*/ 308 h 450"/>
                <a:gd name="T54" fmla="*/ 11 w 391"/>
                <a:gd name="T55" fmla="*/ 286 h 450"/>
                <a:gd name="T56" fmla="*/ 23 w 391"/>
                <a:gd name="T57" fmla="*/ 266 h 450"/>
                <a:gd name="T58" fmla="*/ 181 w 391"/>
                <a:gd name="T59" fmla="*/ 48 h 450"/>
                <a:gd name="T60" fmla="*/ 197 w 391"/>
                <a:gd name="T61" fmla="*/ 31 h 450"/>
                <a:gd name="T62" fmla="*/ 215 w 391"/>
                <a:gd name="T63" fmla="*/ 17 h 450"/>
                <a:gd name="T64" fmla="*/ 236 w 391"/>
                <a:gd name="T65" fmla="*/ 8 h 450"/>
                <a:gd name="T66" fmla="*/ 257 w 391"/>
                <a:gd name="T67" fmla="*/ 1 h 450"/>
                <a:gd name="T68" fmla="*/ 279 w 391"/>
                <a:gd name="T6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450">
                  <a:moveTo>
                    <a:pt x="279" y="0"/>
                  </a:moveTo>
                  <a:lnTo>
                    <a:pt x="302" y="4"/>
                  </a:lnTo>
                  <a:lnTo>
                    <a:pt x="323" y="11"/>
                  </a:lnTo>
                  <a:lnTo>
                    <a:pt x="343" y="23"/>
                  </a:lnTo>
                  <a:lnTo>
                    <a:pt x="360" y="39"/>
                  </a:lnTo>
                  <a:lnTo>
                    <a:pt x="374" y="57"/>
                  </a:lnTo>
                  <a:lnTo>
                    <a:pt x="384" y="77"/>
                  </a:lnTo>
                  <a:lnTo>
                    <a:pt x="390" y="98"/>
                  </a:lnTo>
                  <a:lnTo>
                    <a:pt x="391" y="121"/>
                  </a:lnTo>
                  <a:lnTo>
                    <a:pt x="388" y="143"/>
                  </a:lnTo>
                  <a:lnTo>
                    <a:pt x="380" y="164"/>
                  </a:lnTo>
                  <a:lnTo>
                    <a:pt x="369" y="184"/>
                  </a:lnTo>
                  <a:lnTo>
                    <a:pt x="210" y="402"/>
                  </a:lnTo>
                  <a:lnTo>
                    <a:pt x="195" y="419"/>
                  </a:lnTo>
                  <a:lnTo>
                    <a:pt x="177" y="433"/>
                  </a:lnTo>
                  <a:lnTo>
                    <a:pt x="158" y="443"/>
                  </a:lnTo>
                  <a:lnTo>
                    <a:pt x="138" y="448"/>
                  </a:lnTo>
                  <a:lnTo>
                    <a:pt x="116" y="450"/>
                  </a:lnTo>
                  <a:lnTo>
                    <a:pt x="92" y="448"/>
                  </a:lnTo>
                  <a:lnTo>
                    <a:pt x="69" y="441"/>
                  </a:lnTo>
                  <a:lnTo>
                    <a:pt x="48" y="428"/>
                  </a:lnTo>
                  <a:lnTo>
                    <a:pt x="30" y="412"/>
                  </a:lnTo>
                  <a:lnTo>
                    <a:pt x="16" y="394"/>
                  </a:lnTo>
                  <a:lnTo>
                    <a:pt x="7" y="374"/>
                  </a:lnTo>
                  <a:lnTo>
                    <a:pt x="1" y="352"/>
                  </a:lnTo>
                  <a:lnTo>
                    <a:pt x="0" y="330"/>
                  </a:lnTo>
                  <a:lnTo>
                    <a:pt x="3" y="308"/>
                  </a:lnTo>
                  <a:lnTo>
                    <a:pt x="11" y="286"/>
                  </a:lnTo>
                  <a:lnTo>
                    <a:pt x="23" y="266"/>
                  </a:lnTo>
                  <a:lnTo>
                    <a:pt x="181" y="48"/>
                  </a:lnTo>
                  <a:lnTo>
                    <a:pt x="197" y="31"/>
                  </a:lnTo>
                  <a:lnTo>
                    <a:pt x="215" y="17"/>
                  </a:lnTo>
                  <a:lnTo>
                    <a:pt x="236" y="8"/>
                  </a:lnTo>
                  <a:lnTo>
                    <a:pt x="257" y="1"/>
                  </a:lnTo>
                  <a:lnTo>
                    <a:pt x="279"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7" name="Freeform 21">
              <a:extLst>
                <a:ext uri="{FF2B5EF4-FFF2-40B4-BE49-F238E27FC236}">
                  <a16:creationId xmlns:a16="http://schemas.microsoft.com/office/drawing/2014/main" id="{B100CFF4-04F1-4DC1-B9C5-5DEAF58D0476}"/>
                </a:ext>
              </a:extLst>
            </p:cNvPr>
            <p:cNvSpPr>
              <a:spLocks/>
            </p:cNvSpPr>
            <p:nvPr/>
          </p:nvSpPr>
          <p:spPr bwMode="auto">
            <a:xfrm>
              <a:off x="6958013" y="3570288"/>
              <a:ext cx="47625" cy="55563"/>
            </a:xfrm>
            <a:custGeom>
              <a:avLst/>
              <a:gdLst>
                <a:gd name="T0" fmla="*/ 280 w 391"/>
                <a:gd name="T1" fmla="*/ 0 h 449"/>
                <a:gd name="T2" fmla="*/ 302 w 391"/>
                <a:gd name="T3" fmla="*/ 3 h 449"/>
                <a:gd name="T4" fmla="*/ 323 w 391"/>
                <a:gd name="T5" fmla="*/ 10 h 449"/>
                <a:gd name="T6" fmla="*/ 343 w 391"/>
                <a:gd name="T7" fmla="*/ 22 h 449"/>
                <a:gd name="T8" fmla="*/ 362 w 391"/>
                <a:gd name="T9" fmla="*/ 38 h 449"/>
                <a:gd name="T10" fmla="*/ 374 w 391"/>
                <a:gd name="T11" fmla="*/ 56 h 449"/>
                <a:gd name="T12" fmla="*/ 384 w 391"/>
                <a:gd name="T13" fmla="*/ 76 h 449"/>
                <a:gd name="T14" fmla="*/ 390 w 391"/>
                <a:gd name="T15" fmla="*/ 97 h 449"/>
                <a:gd name="T16" fmla="*/ 391 w 391"/>
                <a:gd name="T17" fmla="*/ 120 h 449"/>
                <a:gd name="T18" fmla="*/ 388 w 391"/>
                <a:gd name="T19" fmla="*/ 142 h 449"/>
                <a:gd name="T20" fmla="*/ 381 w 391"/>
                <a:gd name="T21" fmla="*/ 163 h 449"/>
                <a:gd name="T22" fmla="*/ 369 w 391"/>
                <a:gd name="T23" fmla="*/ 184 h 449"/>
                <a:gd name="T24" fmla="*/ 210 w 391"/>
                <a:gd name="T25" fmla="*/ 402 h 449"/>
                <a:gd name="T26" fmla="*/ 195 w 391"/>
                <a:gd name="T27" fmla="*/ 419 h 449"/>
                <a:gd name="T28" fmla="*/ 178 w 391"/>
                <a:gd name="T29" fmla="*/ 432 h 449"/>
                <a:gd name="T30" fmla="*/ 159 w 391"/>
                <a:gd name="T31" fmla="*/ 442 h 449"/>
                <a:gd name="T32" fmla="*/ 138 w 391"/>
                <a:gd name="T33" fmla="*/ 447 h 449"/>
                <a:gd name="T34" fmla="*/ 117 w 391"/>
                <a:gd name="T35" fmla="*/ 449 h 449"/>
                <a:gd name="T36" fmla="*/ 93 w 391"/>
                <a:gd name="T37" fmla="*/ 447 h 449"/>
                <a:gd name="T38" fmla="*/ 70 w 391"/>
                <a:gd name="T39" fmla="*/ 440 h 449"/>
                <a:gd name="T40" fmla="*/ 48 w 391"/>
                <a:gd name="T41" fmla="*/ 427 h 449"/>
                <a:gd name="T42" fmla="*/ 31 w 391"/>
                <a:gd name="T43" fmla="*/ 412 h 449"/>
                <a:gd name="T44" fmla="*/ 18 w 391"/>
                <a:gd name="T45" fmla="*/ 394 h 449"/>
                <a:gd name="T46" fmla="*/ 8 w 391"/>
                <a:gd name="T47" fmla="*/ 374 h 449"/>
                <a:gd name="T48" fmla="*/ 3 w 391"/>
                <a:gd name="T49" fmla="*/ 352 h 449"/>
                <a:gd name="T50" fmla="*/ 0 w 391"/>
                <a:gd name="T51" fmla="*/ 329 h 449"/>
                <a:gd name="T52" fmla="*/ 4 w 391"/>
                <a:gd name="T53" fmla="*/ 308 h 449"/>
                <a:gd name="T54" fmla="*/ 11 w 391"/>
                <a:gd name="T55" fmla="*/ 286 h 449"/>
                <a:gd name="T56" fmla="*/ 23 w 391"/>
                <a:gd name="T57" fmla="*/ 265 h 449"/>
                <a:gd name="T58" fmla="*/ 182 w 391"/>
                <a:gd name="T59" fmla="*/ 47 h 449"/>
                <a:gd name="T60" fmla="*/ 198 w 391"/>
                <a:gd name="T61" fmla="*/ 30 h 449"/>
                <a:gd name="T62" fmla="*/ 216 w 391"/>
                <a:gd name="T63" fmla="*/ 17 h 449"/>
                <a:gd name="T64" fmla="*/ 236 w 391"/>
                <a:gd name="T65" fmla="*/ 7 h 449"/>
                <a:gd name="T66" fmla="*/ 257 w 391"/>
                <a:gd name="T67" fmla="*/ 1 h 449"/>
                <a:gd name="T68" fmla="*/ 280 w 391"/>
                <a:gd name="T69"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1" h="449">
                  <a:moveTo>
                    <a:pt x="280" y="0"/>
                  </a:moveTo>
                  <a:lnTo>
                    <a:pt x="302" y="3"/>
                  </a:lnTo>
                  <a:lnTo>
                    <a:pt x="323" y="10"/>
                  </a:lnTo>
                  <a:lnTo>
                    <a:pt x="343" y="22"/>
                  </a:lnTo>
                  <a:lnTo>
                    <a:pt x="362" y="38"/>
                  </a:lnTo>
                  <a:lnTo>
                    <a:pt x="374" y="56"/>
                  </a:lnTo>
                  <a:lnTo>
                    <a:pt x="384" y="76"/>
                  </a:lnTo>
                  <a:lnTo>
                    <a:pt x="390" y="97"/>
                  </a:lnTo>
                  <a:lnTo>
                    <a:pt x="391" y="120"/>
                  </a:lnTo>
                  <a:lnTo>
                    <a:pt x="388" y="142"/>
                  </a:lnTo>
                  <a:lnTo>
                    <a:pt x="381" y="163"/>
                  </a:lnTo>
                  <a:lnTo>
                    <a:pt x="369" y="184"/>
                  </a:lnTo>
                  <a:lnTo>
                    <a:pt x="210" y="402"/>
                  </a:lnTo>
                  <a:lnTo>
                    <a:pt x="195" y="419"/>
                  </a:lnTo>
                  <a:lnTo>
                    <a:pt x="178" y="432"/>
                  </a:lnTo>
                  <a:lnTo>
                    <a:pt x="159" y="442"/>
                  </a:lnTo>
                  <a:lnTo>
                    <a:pt x="138" y="447"/>
                  </a:lnTo>
                  <a:lnTo>
                    <a:pt x="117" y="449"/>
                  </a:lnTo>
                  <a:lnTo>
                    <a:pt x="93" y="447"/>
                  </a:lnTo>
                  <a:lnTo>
                    <a:pt x="70" y="440"/>
                  </a:lnTo>
                  <a:lnTo>
                    <a:pt x="48" y="427"/>
                  </a:lnTo>
                  <a:lnTo>
                    <a:pt x="31" y="412"/>
                  </a:lnTo>
                  <a:lnTo>
                    <a:pt x="18" y="394"/>
                  </a:lnTo>
                  <a:lnTo>
                    <a:pt x="8" y="374"/>
                  </a:lnTo>
                  <a:lnTo>
                    <a:pt x="3" y="352"/>
                  </a:lnTo>
                  <a:lnTo>
                    <a:pt x="0" y="329"/>
                  </a:lnTo>
                  <a:lnTo>
                    <a:pt x="4" y="308"/>
                  </a:lnTo>
                  <a:lnTo>
                    <a:pt x="11" y="286"/>
                  </a:lnTo>
                  <a:lnTo>
                    <a:pt x="23" y="265"/>
                  </a:lnTo>
                  <a:lnTo>
                    <a:pt x="182" y="47"/>
                  </a:lnTo>
                  <a:lnTo>
                    <a:pt x="198" y="30"/>
                  </a:lnTo>
                  <a:lnTo>
                    <a:pt x="216" y="17"/>
                  </a:lnTo>
                  <a:lnTo>
                    <a:pt x="236" y="7"/>
                  </a:lnTo>
                  <a:lnTo>
                    <a:pt x="257" y="1"/>
                  </a:lnTo>
                  <a:lnTo>
                    <a:pt x="280"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sp>
          <p:nvSpPr>
            <p:cNvPr id="98" name="Freeform 22">
              <a:extLst>
                <a:ext uri="{FF2B5EF4-FFF2-40B4-BE49-F238E27FC236}">
                  <a16:creationId xmlns:a16="http://schemas.microsoft.com/office/drawing/2014/main" id="{021AACC9-8AA2-4224-8AD5-D49A574CE42E}"/>
                </a:ext>
              </a:extLst>
            </p:cNvPr>
            <p:cNvSpPr>
              <a:spLocks/>
            </p:cNvSpPr>
            <p:nvPr/>
          </p:nvSpPr>
          <p:spPr bwMode="auto">
            <a:xfrm>
              <a:off x="6788151" y="3622675"/>
              <a:ext cx="204788" cy="247650"/>
            </a:xfrm>
            <a:custGeom>
              <a:avLst/>
              <a:gdLst>
                <a:gd name="T0" fmla="*/ 909 w 1675"/>
                <a:gd name="T1" fmla="*/ 3 h 2028"/>
                <a:gd name="T2" fmla="*/ 1049 w 1675"/>
                <a:gd name="T3" fmla="*/ 26 h 2028"/>
                <a:gd name="T4" fmla="*/ 1180 w 1675"/>
                <a:gd name="T5" fmla="*/ 72 h 2028"/>
                <a:gd name="T6" fmla="*/ 1299 w 1675"/>
                <a:gd name="T7" fmla="*/ 138 h 2028"/>
                <a:gd name="T8" fmla="*/ 1406 w 1675"/>
                <a:gd name="T9" fmla="*/ 221 h 2028"/>
                <a:gd name="T10" fmla="*/ 1497 w 1675"/>
                <a:gd name="T11" fmla="*/ 321 h 2028"/>
                <a:gd name="T12" fmla="*/ 1572 w 1675"/>
                <a:gd name="T13" fmla="*/ 434 h 2028"/>
                <a:gd name="T14" fmla="*/ 1628 w 1675"/>
                <a:gd name="T15" fmla="*/ 559 h 2028"/>
                <a:gd name="T16" fmla="*/ 1663 w 1675"/>
                <a:gd name="T17" fmla="*/ 693 h 2028"/>
                <a:gd name="T18" fmla="*/ 1675 w 1675"/>
                <a:gd name="T19" fmla="*/ 837 h 2028"/>
                <a:gd name="T20" fmla="*/ 1663 w 1675"/>
                <a:gd name="T21" fmla="*/ 979 h 2028"/>
                <a:gd name="T22" fmla="*/ 1628 w 1675"/>
                <a:gd name="T23" fmla="*/ 1114 h 2028"/>
                <a:gd name="T24" fmla="*/ 1572 w 1675"/>
                <a:gd name="T25" fmla="*/ 1240 h 2028"/>
                <a:gd name="T26" fmla="*/ 1496 w 1675"/>
                <a:gd name="T27" fmla="*/ 1353 h 2028"/>
                <a:gd name="T28" fmla="*/ 1400 w 1675"/>
                <a:gd name="T29" fmla="*/ 1480 h 2028"/>
                <a:gd name="T30" fmla="*/ 1305 w 1675"/>
                <a:gd name="T31" fmla="*/ 1620 h 2028"/>
                <a:gd name="T32" fmla="*/ 1219 w 1675"/>
                <a:gd name="T33" fmla="*/ 1758 h 2028"/>
                <a:gd name="T34" fmla="*/ 450 w 1675"/>
                <a:gd name="T35" fmla="*/ 2028 h 2028"/>
                <a:gd name="T36" fmla="*/ 388 w 1675"/>
                <a:gd name="T37" fmla="*/ 1647 h 2028"/>
                <a:gd name="T38" fmla="*/ 251 w 1675"/>
                <a:gd name="T39" fmla="*/ 1448 h 2028"/>
                <a:gd name="T40" fmla="*/ 138 w 1675"/>
                <a:gd name="T41" fmla="*/ 1297 h 2028"/>
                <a:gd name="T42" fmla="*/ 72 w 1675"/>
                <a:gd name="T43" fmla="*/ 1178 h 2028"/>
                <a:gd name="T44" fmla="*/ 26 w 1675"/>
                <a:gd name="T45" fmla="*/ 1048 h 2028"/>
                <a:gd name="T46" fmla="*/ 2 w 1675"/>
                <a:gd name="T47" fmla="*/ 909 h 2028"/>
                <a:gd name="T48" fmla="*/ 2 w 1675"/>
                <a:gd name="T49" fmla="*/ 764 h 2028"/>
                <a:gd name="T50" fmla="*/ 26 w 1675"/>
                <a:gd name="T51" fmla="*/ 625 h 2028"/>
                <a:gd name="T52" fmla="*/ 72 w 1675"/>
                <a:gd name="T53" fmla="*/ 495 h 2028"/>
                <a:gd name="T54" fmla="*/ 137 w 1675"/>
                <a:gd name="T55" fmla="*/ 375 h 2028"/>
                <a:gd name="T56" fmla="*/ 221 w 1675"/>
                <a:gd name="T57" fmla="*/ 269 h 2028"/>
                <a:gd name="T58" fmla="*/ 320 w 1675"/>
                <a:gd name="T59" fmla="*/ 177 h 2028"/>
                <a:gd name="T60" fmla="*/ 434 w 1675"/>
                <a:gd name="T61" fmla="*/ 103 h 2028"/>
                <a:gd name="T62" fmla="*/ 559 w 1675"/>
                <a:gd name="T63" fmla="*/ 46 h 2028"/>
                <a:gd name="T64" fmla="*/ 694 w 1675"/>
                <a:gd name="T65" fmla="*/ 11 h 2028"/>
                <a:gd name="T66" fmla="*/ 837 w 1675"/>
                <a:gd name="T67"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5" h="2028">
                  <a:moveTo>
                    <a:pt x="837" y="0"/>
                  </a:moveTo>
                  <a:lnTo>
                    <a:pt x="909" y="3"/>
                  </a:lnTo>
                  <a:lnTo>
                    <a:pt x="981" y="11"/>
                  </a:lnTo>
                  <a:lnTo>
                    <a:pt x="1049" y="26"/>
                  </a:lnTo>
                  <a:lnTo>
                    <a:pt x="1115" y="46"/>
                  </a:lnTo>
                  <a:lnTo>
                    <a:pt x="1180" y="72"/>
                  </a:lnTo>
                  <a:lnTo>
                    <a:pt x="1240" y="103"/>
                  </a:lnTo>
                  <a:lnTo>
                    <a:pt x="1299" y="138"/>
                  </a:lnTo>
                  <a:lnTo>
                    <a:pt x="1353" y="177"/>
                  </a:lnTo>
                  <a:lnTo>
                    <a:pt x="1406" y="221"/>
                  </a:lnTo>
                  <a:lnTo>
                    <a:pt x="1453" y="269"/>
                  </a:lnTo>
                  <a:lnTo>
                    <a:pt x="1497" y="321"/>
                  </a:lnTo>
                  <a:lnTo>
                    <a:pt x="1537" y="375"/>
                  </a:lnTo>
                  <a:lnTo>
                    <a:pt x="1572" y="434"/>
                  </a:lnTo>
                  <a:lnTo>
                    <a:pt x="1603" y="495"/>
                  </a:lnTo>
                  <a:lnTo>
                    <a:pt x="1628" y="559"/>
                  </a:lnTo>
                  <a:lnTo>
                    <a:pt x="1648" y="625"/>
                  </a:lnTo>
                  <a:lnTo>
                    <a:pt x="1663" y="693"/>
                  </a:lnTo>
                  <a:lnTo>
                    <a:pt x="1672" y="764"/>
                  </a:lnTo>
                  <a:lnTo>
                    <a:pt x="1675" y="837"/>
                  </a:lnTo>
                  <a:lnTo>
                    <a:pt x="1672" y="909"/>
                  </a:lnTo>
                  <a:lnTo>
                    <a:pt x="1663" y="979"/>
                  </a:lnTo>
                  <a:lnTo>
                    <a:pt x="1648" y="1048"/>
                  </a:lnTo>
                  <a:lnTo>
                    <a:pt x="1628" y="1114"/>
                  </a:lnTo>
                  <a:lnTo>
                    <a:pt x="1601" y="1178"/>
                  </a:lnTo>
                  <a:lnTo>
                    <a:pt x="1572" y="1240"/>
                  </a:lnTo>
                  <a:lnTo>
                    <a:pt x="1535" y="1297"/>
                  </a:lnTo>
                  <a:lnTo>
                    <a:pt x="1496" y="1353"/>
                  </a:lnTo>
                  <a:lnTo>
                    <a:pt x="1448" y="1414"/>
                  </a:lnTo>
                  <a:lnTo>
                    <a:pt x="1400" y="1480"/>
                  </a:lnTo>
                  <a:lnTo>
                    <a:pt x="1352" y="1549"/>
                  </a:lnTo>
                  <a:lnTo>
                    <a:pt x="1305" y="1620"/>
                  </a:lnTo>
                  <a:lnTo>
                    <a:pt x="1261" y="1690"/>
                  </a:lnTo>
                  <a:lnTo>
                    <a:pt x="1219" y="1758"/>
                  </a:lnTo>
                  <a:lnTo>
                    <a:pt x="1219" y="2028"/>
                  </a:lnTo>
                  <a:lnTo>
                    <a:pt x="450" y="2028"/>
                  </a:lnTo>
                  <a:lnTo>
                    <a:pt x="450" y="1750"/>
                  </a:lnTo>
                  <a:lnTo>
                    <a:pt x="388" y="1647"/>
                  </a:lnTo>
                  <a:lnTo>
                    <a:pt x="321" y="1546"/>
                  </a:lnTo>
                  <a:lnTo>
                    <a:pt x="251" y="1448"/>
                  </a:lnTo>
                  <a:lnTo>
                    <a:pt x="179" y="1353"/>
                  </a:lnTo>
                  <a:lnTo>
                    <a:pt x="138" y="1297"/>
                  </a:lnTo>
                  <a:lnTo>
                    <a:pt x="103" y="1240"/>
                  </a:lnTo>
                  <a:lnTo>
                    <a:pt x="72" y="1178"/>
                  </a:lnTo>
                  <a:lnTo>
                    <a:pt x="46" y="1114"/>
                  </a:lnTo>
                  <a:lnTo>
                    <a:pt x="26" y="1048"/>
                  </a:lnTo>
                  <a:lnTo>
                    <a:pt x="11" y="979"/>
                  </a:lnTo>
                  <a:lnTo>
                    <a:pt x="2" y="909"/>
                  </a:lnTo>
                  <a:lnTo>
                    <a:pt x="0" y="837"/>
                  </a:lnTo>
                  <a:lnTo>
                    <a:pt x="2" y="764"/>
                  </a:lnTo>
                  <a:lnTo>
                    <a:pt x="11" y="693"/>
                  </a:lnTo>
                  <a:lnTo>
                    <a:pt x="26" y="625"/>
                  </a:lnTo>
                  <a:lnTo>
                    <a:pt x="46" y="559"/>
                  </a:lnTo>
                  <a:lnTo>
                    <a:pt x="72" y="495"/>
                  </a:lnTo>
                  <a:lnTo>
                    <a:pt x="102" y="434"/>
                  </a:lnTo>
                  <a:lnTo>
                    <a:pt x="137" y="375"/>
                  </a:lnTo>
                  <a:lnTo>
                    <a:pt x="177" y="321"/>
                  </a:lnTo>
                  <a:lnTo>
                    <a:pt x="221" y="269"/>
                  </a:lnTo>
                  <a:lnTo>
                    <a:pt x="269" y="221"/>
                  </a:lnTo>
                  <a:lnTo>
                    <a:pt x="320" y="177"/>
                  </a:lnTo>
                  <a:lnTo>
                    <a:pt x="376" y="138"/>
                  </a:lnTo>
                  <a:lnTo>
                    <a:pt x="434" y="103"/>
                  </a:lnTo>
                  <a:lnTo>
                    <a:pt x="495" y="72"/>
                  </a:lnTo>
                  <a:lnTo>
                    <a:pt x="559" y="46"/>
                  </a:lnTo>
                  <a:lnTo>
                    <a:pt x="626" y="26"/>
                  </a:lnTo>
                  <a:lnTo>
                    <a:pt x="694" y="11"/>
                  </a:lnTo>
                  <a:lnTo>
                    <a:pt x="765" y="3"/>
                  </a:lnTo>
                  <a:lnTo>
                    <a:pt x="837" y="0"/>
                  </a:lnTo>
                  <a:close/>
                </a:path>
              </a:pathLst>
            </a:custGeom>
            <a:grpFill/>
            <a:ln w="0">
              <a:noFill/>
              <a:prstDash val="solid"/>
              <a:round/>
              <a:headEnd/>
              <a:tailEnd/>
            </a:ln>
          </p:spPr>
          <p:txBody>
            <a:bodyPr lIns="90754" tIns="45377" rIns="90754" bIns="45377" anchor="ctr"/>
            <a:lstStyle/>
            <a:p>
              <a:pPr eaLnBrk="1" fontAlgn="auto" hangingPunct="1">
                <a:spcBef>
                  <a:spcPts val="0"/>
                </a:spcBef>
                <a:spcAft>
                  <a:spcPts val="0"/>
                </a:spcAft>
                <a:defRPr/>
              </a:pPr>
              <a:endParaRPr lang="en-ZA" sz="1000" kern="0" dirty="0">
                <a:solidFill>
                  <a:prstClr val="black"/>
                </a:solidFill>
                <a:latin typeface="+mn-lt"/>
                <a:ea typeface="+mn-ea"/>
                <a:cs typeface="Arial" charset="0"/>
              </a:endParaRPr>
            </a:p>
          </p:txBody>
        </p:sp>
      </p:grpSp>
      <p:sp>
        <p:nvSpPr>
          <p:cNvPr id="99" name="Rectangle 98">
            <a:extLst>
              <a:ext uri="{FF2B5EF4-FFF2-40B4-BE49-F238E27FC236}">
                <a16:creationId xmlns:a16="http://schemas.microsoft.com/office/drawing/2014/main" id="{85D2F742-DDBE-4B4B-A819-2C2AB768A88C}"/>
              </a:ext>
            </a:extLst>
          </p:cNvPr>
          <p:cNvSpPr/>
          <p:nvPr/>
        </p:nvSpPr>
        <p:spPr>
          <a:xfrm>
            <a:off x="250105" y="2230402"/>
            <a:ext cx="2216379" cy="553998"/>
          </a:xfrm>
          <a:prstGeom prst="rect">
            <a:avLst/>
          </a:prstGeom>
        </p:spPr>
        <p:txBody>
          <a:bodyPr wrap="square" lIns="36000" rIns="36000">
            <a:spAutoFit/>
          </a:bodyPr>
          <a:lstStyle/>
          <a:p>
            <a:pPr algn="r" eaLnBrk="1" hangingPunct="1">
              <a:defRPr/>
            </a:pPr>
            <a:r>
              <a:rPr lang="en-ZA" sz="1000" dirty="0">
                <a:solidFill>
                  <a:srgbClr val="18140B"/>
                </a:solidFill>
                <a:latin typeface="+mn-lt"/>
                <a:ea typeface="Arial" panose="020B0604020202020204" pitchFamily="34" charset="0"/>
                <a:cs typeface="Times New Roman" panose="02020603050405020304" pitchFamily="18" charset="0"/>
              </a:rPr>
              <a:t>through implementation of an investment strategy to focus on prioritised markets and segments</a:t>
            </a:r>
            <a:endParaRPr lang="en-ZA" sz="1000" dirty="0">
              <a:solidFill>
                <a:prstClr val="black"/>
              </a:solidFill>
              <a:latin typeface="+mn-lt"/>
              <a:ea typeface="+mn-ea"/>
              <a:cs typeface="Arial" charset="0"/>
            </a:endParaRPr>
          </a:p>
        </p:txBody>
      </p:sp>
      <p:sp>
        <p:nvSpPr>
          <p:cNvPr id="100" name="Rectangle 99">
            <a:extLst>
              <a:ext uri="{FF2B5EF4-FFF2-40B4-BE49-F238E27FC236}">
                <a16:creationId xmlns:a16="http://schemas.microsoft.com/office/drawing/2014/main" id="{74A7A10F-5332-4040-A841-C74469BE9A6A}"/>
              </a:ext>
            </a:extLst>
          </p:cNvPr>
          <p:cNvSpPr/>
          <p:nvPr/>
        </p:nvSpPr>
        <p:spPr>
          <a:xfrm>
            <a:off x="5092980" y="2469241"/>
            <a:ext cx="1473866" cy="553998"/>
          </a:xfrm>
          <a:prstGeom prst="rect">
            <a:avLst/>
          </a:prstGeom>
        </p:spPr>
        <p:txBody>
          <a:bodyPr wrap="square" lIns="36000" rIns="36000">
            <a:spAutoFit/>
          </a:bodyPr>
          <a:lstStyle/>
          <a:p>
            <a:pPr eaLnBrk="1" hangingPunct="1">
              <a:defRPr/>
            </a:pPr>
            <a:r>
              <a:rPr lang="en-ZA" sz="1000" dirty="0">
                <a:solidFill>
                  <a:srgbClr val="18140B"/>
                </a:solidFill>
                <a:latin typeface="+mn-lt"/>
                <a:ea typeface="Arial" panose="020B0604020202020204" pitchFamily="34" charset="0"/>
                <a:cs typeface="Times New Roman" panose="02020603050405020304" pitchFamily="18" charset="0"/>
              </a:rPr>
              <a:t>to keep the employees motivated, energised and focused</a:t>
            </a:r>
            <a:endParaRPr lang="en-ZA" sz="1000" dirty="0">
              <a:solidFill>
                <a:prstClr val="black"/>
              </a:solidFill>
              <a:latin typeface="+mn-lt"/>
              <a:ea typeface="+mn-ea"/>
              <a:cs typeface="Arial" charset="0"/>
            </a:endParaRPr>
          </a:p>
        </p:txBody>
      </p:sp>
      <p:sp>
        <p:nvSpPr>
          <p:cNvPr id="101" name="Rectangle 100">
            <a:extLst>
              <a:ext uri="{FF2B5EF4-FFF2-40B4-BE49-F238E27FC236}">
                <a16:creationId xmlns:a16="http://schemas.microsoft.com/office/drawing/2014/main" id="{AB504DB1-4A0F-4A91-9886-06C4733715B4}"/>
              </a:ext>
            </a:extLst>
          </p:cNvPr>
          <p:cNvSpPr/>
          <p:nvPr/>
        </p:nvSpPr>
        <p:spPr>
          <a:xfrm>
            <a:off x="4851936" y="3442270"/>
            <a:ext cx="2381376" cy="553998"/>
          </a:xfrm>
          <a:prstGeom prst="rect">
            <a:avLst/>
          </a:prstGeom>
        </p:spPr>
        <p:txBody>
          <a:bodyPr wrap="square" lIns="36000" rIns="36000">
            <a:spAutoFit/>
          </a:bodyPr>
          <a:lstStyle/>
          <a:p>
            <a:pPr eaLnBrk="1" hangingPunct="1">
              <a:defRPr/>
            </a:pPr>
            <a:r>
              <a:rPr lang="en-ZA" sz="1000" dirty="0">
                <a:solidFill>
                  <a:srgbClr val="18140B"/>
                </a:solidFill>
                <a:latin typeface="+mn-lt"/>
                <a:ea typeface="Arial" panose="020B0604020202020204" pitchFamily="34" charset="0"/>
                <a:cs typeface="Times New Roman" panose="02020603050405020304" pitchFamily="18" charset="0"/>
              </a:rPr>
              <a:t>to ensure operational efficiencies in all activities, including all the available human, marketing and other resources</a:t>
            </a:r>
            <a:endParaRPr lang="en-ZA" sz="1000" dirty="0">
              <a:solidFill>
                <a:prstClr val="black"/>
              </a:solidFill>
              <a:latin typeface="+mn-lt"/>
              <a:ea typeface="+mn-ea"/>
              <a:cs typeface="Arial" charset="0"/>
            </a:endParaRPr>
          </a:p>
        </p:txBody>
      </p:sp>
      <p:sp>
        <p:nvSpPr>
          <p:cNvPr id="102" name="Rectangle 101">
            <a:extLst>
              <a:ext uri="{FF2B5EF4-FFF2-40B4-BE49-F238E27FC236}">
                <a16:creationId xmlns:a16="http://schemas.microsoft.com/office/drawing/2014/main" id="{E572C90C-9CCD-4E95-A669-F4A3BB12711A}"/>
              </a:ext>
            </a:extLst>
          </p:cNvPr>
          <p:cNvSpPr/>
          <p:nvPr/>
        </p:nvSpPr>
        <p:spPr>
          <a:xfrm>
            <a:off x="9125" y="3194451"/>
            <a:ext cx="2667672" cy="553998"/>
          </a:xfrm>
          <a:prstGeom prst="rect">
            <a:avLst/>
          </a:prstGeom>
        </p:spPr>
        <p:txBody>
          <a:bodyPr wrap="square" lIns="36000" rIns="36000">
            <a:spAutoFit/>
          </a:bodyPr>
          <a:lstStyle/>
          <a:p>
            <a:pPr algn="r" eaLnBrk="1" hangingPunct="1">
              <a:defRPr/>
            </a:pPr>
            <a:r>
              <a:rPr lang="en-ZA" sz="1000" dirty="0">
                <a:solidFill>
                  <a:srgbClr val="18140B"/>
                </a:solidFill>
                <a:latin typeface="+mn-lt"/>
                <a:ea typeface="Arial" panose="020B0604020202020204" pitchFamily="34" charset="0"/>
                <a:cs typeface="Times New Roman" panose="02020603050405020304" pitchFamily="18" charset="0"/>
              </a:rPr>
              <a:t>to build a recognised, appealing, resilient and competitive tourism brand for South Africa across all markets and segments</a:t>
            </a:r>
            <a:endParaRPr lang="en-ZA" sz="1000" dirty="0">
              <a:solidFill>
                <a:prstClr val="black"/>
              </a:solidFill>
              <a:latin typeface="+mn-lt"/>
              <a:ea typeface="+mn-ea"/>
              <a:cs typeface="Arial" charset="0"/>
            </a:endParaRPr>
          </a:p>
        </p:txBody>
      </p:sp>
      <p:sp>
        <p:nvSpPr>
          <p:cNvPr id="103" name="Rectangle 102">
            <a:extLst>
              <a:ext uri="{FF2B5EF4-FFF2-40B4-BE49-F238E27FC236}">
                <a16:creationId xmlns:a16="http://schemas.microsoft.com/office/drawing/2014/main" id="{4E9311F9-4CAF-42C5-B1A7-BD2795EF157A}"/>
              </a:ext>
            </a:extLst>
          </p:cNvPr>
          <p:cNvSpPr/>
          <p:nvPr/>
        </p:nvSpPr>
        <p:spPr>
          <a:xfrm>
            <a:off x="2390573" y="4452650"/>
            <a:ext cx="2351145" cy="707886"/>
          </a:xfrm>
          <a:prstGeom prst="rect">
            <a:avLst/>
          </a:prstGeom>
        </p:spPr>
        <p:txBody>
          <a:bodyPr wrap="square" lIns="36000" rIns="36000">
            <a:spAutoFit/>
          </a:bodyPr>
          <a:lstStyle/>
          <a:p>
            <a:pPr algn="ctr" eaLnBrk="1" hangingPunct="1">
              <a:defRPr/>
            </a:pPr>
            <a:r>
              <a:rPr lang="en-ZA" sz="1000" dirty="0">
                <a:solidFill>
                  <a:srgbClr val="18140B"/>
                </a:solidFill>
                <a:latin typeface="+mn-lt"/>
                <a:ea typeface="Arial" panose="020B0604020202020204" pitchFamily="34" charset="0"/>
                <a:cs typeface="Times New Roman" panose="02020603050405020304" pitchFamily="18" charset="0"/>
              </a:rPr>
              <a:t>to collaborate with partners, both local and international, to maximise synergies, enhance traveller experience and close sales</a:t>
            </a:r>
            <a:endParaRPr lang="en-ZA" sz="1000" dirty="0">
              <a:solidFill>
                <a:prstClr val="black"/>
              </a:solidFill>
              <a:latin typeface="+mn-lt"/>
              <a:ea typeface="+mn-ea"/>
              <a:cs typeface="Arial" charset="0"/>
            </a:endParaRPr>
          </a:p>
        </p:txBody>
      </p:sp>
      <p:pic>
        <p:nvPicPr>
          <p:cNvPr id="105" name="Picture 104">
            <a:extLst>
              <a:ext uri="{FF2B5EF4-FFF2-40B4-BE49-F238E27FC236}">
                <a16:creationId xmlns:a16="http://schemas.microsoft.com/office/drawing/2014/main" id="{687F7802-571E-46B7-B08D-099D34AAA969}"/>
              </a:ext>
            </a:extLst>
          </p:cNvPr>
          <p:cNvPicPr/>
          <p:nvPr/>
        </p:nvPicPr>
        <p:blipFill>
          <a:blip r:embed="rId2" cstate="print">
            <a:clrChange>
              <a:clrFrom>
                <a:srgbClr val="0D667F"/>
              </a:clrFrom>
              <a:clrTo>
                <a:srgbClr val="0D667F">
                  <a:alpha val="0"/>
                </a:srgbClr>
              </a:clrTo>
            </a:clrChange>
            <a:duotone>
              <a:srgbClr val="3E7B2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8309" y="1186406"/>
            <a:ext cx="567491" cy="747755"/>
          </a:xfrm>
          <a:prstGeom prst="rect">
            <a:avLst/>
          </a:prstGeom>
          <a:noFill/>
          <a:ln>
            <a:noFill/>
          </a:ln>
        </p:spPr>
      </p:pic>
      <p:sp>
        <p:nvSpPr>
          <p:cNvPr id="3" name="Rectangle 2">
            <a:extLst>
              <a:ext uri="{FF2B5EF4-FFF2-40B4-BE49-F238E27FC236}">
                <a16:creationId xmlns:a16="http://schemas.microsoft.com/office/drawing/2014/main" id="{B672045E-E135-4444-B304-69D3FFE625F7}"/>
              </a:ext>
            </a:extLst>
          </p:cNvPr>
          <p:cNvSpPr/>
          <p:nvPr/>
        </p:nvSpPr>
        <p:spPr bwMode="auto">
          <a:xfrm>
            <a:off x="2390573" y="4100400"/>
            <a:ext cx="2447641" cy="1057772"/>
          </a:xfrm>
          <a:prstGeom prst="rect">
            <a:avLst/>
          </a:prstGeom>
          <a:noFill/>
          <a:ln w="28575" cap="flat" cmpd="sng" algn="ctr">
            <a:solidFill>
              <a:srgbClr val="D40D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endParaRPr>
          </a:p>
        </p:txBody>
      </p:sp>
      <p:sp>
        <p:nvSpPr>
          <p:cNvPr id="4" name="Title 3">
            <a:extLst>
              <a:ext uri="{FF2B5EF4-FFF2-40B4-BE49-F238E27FC236}">
                <a16:creationId xmlns:a16="http://schemas.microsoft.com/office/drawing/2014/main" id="{134BC41D-4C66-4396-996D-0F9120349B0C}"/>
              </a:ext>
            </a:extLst>
          </p:cNvPr>
          <p:cNvSpPr>
            <a:spLocks noGrp="1"/>
          </p:cNvSpPr>
          <p:nvPr>
            <p:ph type="title"/>
          </p:nvPr>
        </p:nvSpPr>
        <p:spPr/>
        <p:txBody>
          <a:bodyPr/>
          <a:lstStyle/>
          <a:p>
            <a:r>
              <a:rPr lang="en-ZA" dirty="0"/>
              <a:t>5-in-5 strategic thrusts</a:t>
            </a:r>
          </a:p>
        </p:txBody>
      </p:sp>
      <p:sp>
        <p:nvSpPr>
          <p:cNvPr id="6" name="Rectangle 5">
            <a:extLst>
              <a:ext uri="{FF2B5EF4-FFF2-40B4-BE49-F238E27FC236}">
                <a16:creationId xmlns:a16="http://schemas.microsoft.com/office/drawing/2014/main" id="{267CBAB7-934E-4A65-ABFF-A47B02498D46}"/>
              </a:ext>
            </a:extLst>
          </p:cNvPr>
          <p:cNvSpPr/>
          <p:nvPr/>
        </p:nvSpPr>
        <p:spPr>
          <a:xfrm>
            <a:off x="502990" y="807575"/>
            <a:ext cx="11181010" cy="738664"/>
          </a:xfrm>
          <a:prstGeom prst="rect">
            <a:avLst/>
          </a:prstGeom>
        </p:spPr>
        <p:txBody>
          <a:bodyPr wrap="square">
            <a:spAutoFit/>
          </a:bodyPr>
          <a:lstStyle/>
          <a:p>
            <a:pPr algn="ctr"/>
            <a:r>
              <a:rPr lang="en-ZA" sz="1400" b="1" dirty="0">
                <a:cs typeface="Arial" charset="0"/>
              </a:rPr>
              <a:t>SA Tourism has set a medium-term goal to increase its tourism baseload – international and domestic holiday – by five million arrivals over a period of five years. Five thrusts, including the need to develop effective partnerships, were identified to meet the goal</a:t>
            </a:r>
            <a:endParaRPr lang="en-ZA" sz="1400" b="1" dirty="0"/>
          </a:p>
        </p:txBody>
      </p:sp>
      <p:grpSp>
        <p:nvGrpSpPr>
          <p:cNvPr id="66" name="Group 65">
            <a:extLst>
              <a:ext uri="{FF2B5EF4-FFF2-40B4-BE49-F238E27FC236}">
                <a16:creationId xmlns:a16="http://schemas.microsoft.com/office/drawing/2014/main" id="{0C806464-FBC6-4561-ACC6-383800874A90}"/>
              </a:ext>
            </a:extLst>
          </p:cNvPr>
          <p:cNvGrpSpPr/>
          <p:nvPr/>
        </p:nvGrpSpPr>
        <p:grpSpPr>
          <a:xfrm>
            <a:off x="8513317" y="2088624"/>
            <a:ext cx="597216" cy="597216"/>
            <a:chOff x="3515810" y="2444290"/>
            <a:chExt cx="597216" cy="597216"/>
          </a:xfrm>
        </p:grpSpPr>
        <p:sp>
          <p:nvSpPr>
            <p:cNvPr id="80" name="Oval 79">
              <a:extLst>
                <a:ext uri="{FF2B5EF4-FFF2-40B4-BE49-F238E27FC236}">
                  <a16:creationId xmlns:a16="http://schemas.microsoft.com/office/drawing/2014/main" id="{E3FC1CBE-BE60-4F37-8DB2-5F74C49105DB}"/>
                </a:ext>
              </a:extLst>
            </p:cNvPr>
            <p:cNvSpPr/>
            <p:nvPr/>
          </p:nvSpPr>
          <p:spPr>
            <a:xfrm>
              <a:off x="3515810" y="2444290"/>
              <a:ext cx="597216" cy="597216"/>
            </a:xfrm>
            <a:prstGeom prst="ellipse">
              <a:avLst/>
            </a:prstGeom>
            <a:solidFill>
              <a:schemeClr val="bg1">
                <a:lumMod val="95000"/>
              </a:schemeClr>
            </a:solidFill>
            <a:ln w="38100">
              <a:solidFill>
                <a:schemeClr val="bg1"/>
              </a:solidFill>
              <a:prstDash val="solid"/>
              <a:round/>
              <a:headEnd/>
              <a:tailEnd/>
            </a:ln>
            <a:effectLst>
              <a:outerShdw blurRad="63500" sx="102000" sy="102000" algn="ctr" rotWithShape="0">
                <a:prstClr val="black">
                  <a:alpha val="40000"/>
                </a:prstClr>
              </a:outerShdw>
            </a:effectLst>
          </p:spPr>
          <p:txBody>
            <a:bodyPr vert="horz" wrap="square" lIns="84406" tIns="42203" rIns="84406" bIns="42203" numCol="1" anchor="t" anchorCtr="0" compatLnSpc="1">
              <a:prstTxWarp prst="textNoShape">
                <a:avLst/>
              </a:prstTxWarp>
            </a:bodyPr>
            <a:lstStyle/>
            <a:p>
              <a:endParaRPr lang="en-ZA" sz="1662" dirty="0">
                <a:solidFill>
                  <a:srgbClr val="000000"/>
                </a:solidFill>
                <a:ea typeface="Segoe UI" panose="020B0502040204020203" pitchFamily="34" charset="0"/>
                <a:cs typeface="Segoe UI" panose="020B0502040204020203" pitchFamily="34" charset="0"/>
              </a:endParaRPr>
            </a:p>
          </p:txBody>
        </p:sp>
        <p:sp>
          <p:nvSpPr>
            <p:cNvPr id="106" name="Freeform 28">
              <a:extLst>
                <a:ext uri="{FF2B5EF4-FFF2-40B4-BE49-F238E27FC236}">
                  <a16:creationId xmlns:a16="http://schemas.microsoft.com/office/drawing/2014/main" id="{7B46CC66-3DBA-430E-A200-089A385A6763}"/>
                </a:ext>
              </a:extLst>
            </p:cNvPr>
            <p:cNvSpPr>
              <a:spLocks noEditPoints="1"/>
            </p:cNvSpPr>
            <p:nvPr/>
          </p:nvSpPr>
          <p:spPr bwMode="auto">
            <a:xfrm>
              <a:off x="3658817" y="2529033"/>
              <a:ext cx="166554" cy="419122"/>
            </a:xfrm>
            <a:custGeom>
              <a:avLst/>
              <a:gdLst>
                <a:gd name="T0" fmla="*/ 225 w 249"/>
                <a:gd name="T1" fmla="*/ 179 h 635"/>
                <a:gd name="T2" fmla="*/ 160 w 249"/>
                <a:gd name="T3" fmla="*/ 101 h 635"/>
                <a:gd name="T4" fmla="*/ 165 w 249"/>
                <a:gd name="T5" fmla="*/ 82 h 635"/>
                <a:gd name="T6" fmla="*/ 173 w 249"/>
                <a:gd name="T7" fmla="*/ 66 h 635"/>
                <a:gd name="T8" fmla="*/ 165 w 249"/>
                <a:gd name="T9" fmla="*/ 19 h 635"/>
                <a:gd name="T10" fmla="*/ 157 w 249"/>
                <a:gd name="T11" fmla="*/ 10 h 635"/>
                <a:gd name="T12" fmla="*/ 154 w 249"/>
                <a:gd name="T13" fmla="*/ 9 h 635"/>
                <a:gd name="T14" fmla="*/ 154 w 249"/>
                <a:gd name="T15" fmla="*/ 6 h 635"/>
                <a:gd name="T16" fmla="*/ 142 w 249"/>
                <a:gd name="T17" fmla="*/ 2 h 635"/>
                <a:gd name="T18" fmla="*/ 137 w 249"/>
                <a:gd name="T19" fmla="*/ 2 h 635"/>
                <a:gd name="T20" fmla="*/ 134 w 249"/>
                <a:gd name="T21" fmla="*/ 2 h 635"/>
                <a:gd name="T22" fmla="*/ 126 w 249"/>
                <a:gd name="T23" fmla="*/ 2 h 635"/>
                <a:gd name="T24" fmla="*/ 110 w 249"/>
                <a:gd name="T25" fmla="*/ 3 h 635"/>
                <a:gd name="T26" fmla="*/ 110 w 249"/>
                <a:gd name="T27" fmla="*/ 4 h 635"/>
                <a:gd name="T28" fmla="*/ 101 w 249"/>
                <a:gd name="T29" fmla="*/ 9 h 635"/>
                <a:gd name="T30" fmla="*/ 97 w 249"/>
                <a:gd name="T31" fmla="*/ 19 h 635"/>
                <a:gd name="T32" fmla="*/ 95 w 249"/>
                <a:gd name="T33" fmla="*/ 23 h 635"/>
                <a:gd name="T34" fmla="*/ 93 w 249"/>
                <a:gd name="T35" fmla="*/ 46 h 635"/>
                <a:gd name="T36" fmla="*/ 93 w 249"/>
                <a:gd name="T37" fmla="*/ 52 h 635"/>
                <a:gd name="T38" fmla="*/ 95 w 249"/>
                <a:gd name="T39" fmla="*/ 56 h 635"/>
                <a:gd name="T40" fmla="*/ 98 w 249"/>
                <a:gd name="T41" fmla="*/ 66 h 635"/>
                <a:gd name="T42" fmla="*/ 99 w 249"/>
                <a:gd name="T43" fmla="*/ 67 h 635"/>
                <a:gd name="T44" fmla="*/ 102 w 249"/>
                <a:gd name="T45" fmla="*/ 71 h 635"/>
                <a:gd name="T46" fmla="*/ 104 w 249"/>
                <a:gd name="T47" fmla="*/ 70 h 635"/>
                <a:gd name="T48" fmla="*/ 105 w 249"/>
                <a:gd name="T49" fmla="*/ 72 h 635"/>
                <a:gd name="T50" fmla="*/ 106 w 249"/>
                <a:gd name="T51" fmla="*/ 75 h 635"/>
                <a:gd name="T52" fmla="*/ 106 w 249"/>
                <a:gd name="T53" fmla="*/ 78 h 635"/>
                <a:gd name="T54" fmla="*/ 26 w 249"/>
                <a:gd name="T55" fmla="*/ 201 h 635"/>
                <a:gd name="T56" fmla="*/ 1 w 249"/>
                <a:gd name="T57" fmla="*/ 360 h 635"/>
                <a:gd name="T58" fmla="*/ 25 w 249"/>
                <a:gd name="T59" fmla="*/ 377 h 635"/>
                <a:gd name="T60" fmla="*/ 36 w 249"/>
                <a:gd name="T61" fmla="*/ 364 h 635"/>
                <a:gd name="T62" fmla="*/ 50 w 249"/>
                <a:gd name="T63" fmla="*/ 239 h 635"/>
                <a:gd name="T64" fmla="*/ 55 w 249"/>
                <a:gd name="T65" fmla="*/ 258 h 635"/>
                <a:gd name="T66" fmla="*/ 52 w 249"/>
                <a:gd name="T67" fmla="*/ 329 h 635"/>
                <a:gd name="T68" fmla="*/ 49 w 249"/>
                <a:gd name="T69" fmla="*/ 359 h 635"/>
                <a:gd name="T70" fmla="*/ 43 w 249"/>
                <a:gd name="T71" fmla="*/ 440 h 635"/>
                <a:gd name="T72" fmla="*/ 57 w 249"/>
                <a:gd name="T73" fmla="*/ 529 h 635"/>
                <a:gd name="T74" fmla="*/ 65 w 249"/>
                <a:gd name="T75" fmla="*/ 622 h 635"/>
                <a:gd name="T76" fmla="*/ 120 w 249"/>
                <a:gd name="T77" fmla="*/ 552 h 635"/>
                <a:gd name="T78" fmla="*/ 100 w 249"/>
                <a:gd name="T79" fmla="*/ 459 h 635"/>
                <a:gd name="T80" fmla="*/ 112 w 249"/>
                <a:gd name="T81" fmla="*/ 396 h 635"/>
                <a:gd name="T82" fmla="*/ 131 w 249"/>
                <a:gd name="T83" fmla="*/ 481 h 635"/>
                <a:gd name="T84" fmla="*/ 121 w 249"/>
                <a:gd name="T85" fmla="*/ 615 h 635"/>
                <a:gd name="T86" fmla="*/ 168 w 249"/>
                <a:gd name="T87" fmla="*/ 629 h 635"/>
                <a:gd name="T88" fmla="*/ 181 w 249"/>
                <a:gd name="T89" fmla="*/ 542 h 635"/>
                <a:gd name="T90" fmla="*/ 192 w 249"/>
                <a:gd name="T91" fmla="*/ 362 h 635"/>
                <a:gd name="T92" fmla="*/ 189 w 249"/>
                <a:gd name="T93" fmla="*/ 267 h 635"/>
                <a:gd name="T94" fmla="*/ 198 w 249"/>
                <a:gd name="T95" fmla="*/ 227 h 635"/>
                <a:gd name="T96" fmla="*/ 226 w 249"/>
                <a:gd name="T97" fmla="*/ 343 h 635"/>
                <a:gd name="T98" fmla="*/ 229 w 249"/>
                <a:gd name="T99" fmla="*/ 354 h 635"/>
                <a:gd name="T100" fmla="*/ 240 w 249"/>
                <a:gd name="T101" fmla="*/ 357 h 635"/>
                <a:gd name="T102" fmla="*/ 96 w 249"/>
                <a:gd name="T103" fmla="*/ 63 h 635"/>
                <a:gd name="T104" fmla="*/ 103 w 249"/>
                <a:gd name="T105" fmla="*/ 70 h 635"/>
                <a:gd name="T106" fmla="*/ 105 w 249"/>
                <a:gd name="T107" fmla="*/ 68 h 635"/>
                <a:gd name="T108" fmla="*/ 105 w 249"/>
                <a:gd name="T109" fmla="*/ 72 h 635"/>
                <a:gd name="T110" fmla="*/ 106 w 249"/>
                <a:gd name="T111" fmla="*/ 74 h 635"/>
                <a:gd name="T112" fmla="*/ 23 w 249"/>
                <a:gd name="T113" fmla="*/ 367 h 635"/>
                <a:gd name="T114" fmla="*/ 130 w 249"/>
                <a:gd name="T115" fmla="*/ 2 h 635"/>
                <a:gd name="T116" fmla="*/ 116 w 249"/>
                <a:gd name="T117"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9" h="635">
                  <a:moveTo>
                    <a:pt x="249" y="334"/>
                  </a:moveTo>
                  <a:cubicBezTo>
                    <a:pt x="248" y="330"/>
                    <a:pt x="244" y="318"/>
                    <a:pt x="244" y="312"/>
                  </a:cubicBezTo>
                  <a:cubicBezTo>
                    <a:pt x="243" y="305"/>
                    <a:pt x="238" y="259"/>
                    <a:pt x="238" y="253"/>
                  </a:cubicBezTo>
                  <a:cubicBezTo>
                    <a:pt x="237" y="246"/>
                    <a:pt x="230" y="225"/>
                    <a:pt x="227" y="218"/>
                  </a:cubicBezTo>
                  <a:cubicBezTo>
                    <a:pt x="225" y="214"/>
                    <a:pt x="222" y="204"/>
                    <a:pt x="221" y="196"/>
                  </a:cubicBezTo>
                  <a:cubicBezTo>
                    <a:pt x="225" y="194"/>
                    <a:pt x="228" y="192"/>
                    <a:pt x="229" y="192"/>
                  </a:cubicBezTo>
                  <a:cubicBezTo>
                    <a:pt x="230" y="190"/>
                    <a:pt x="226" y="181"/>
                    <a:pt x="225" y="179"/>
                  </a:cubicBezTo>
                  <a:cubicBezTo>
                    <a:pt x="225" y="177"/>
                    <a:pt x="223" y="167"/>
                    <a:pt x="221" y="164"/>
                  </a:cubicBezTo>
                  <a:cubicBezTo>
                    <a:pt x="219" y="161"/>
                    <a:pt x="214" y="150"/>
                    <a:pt x="213" y="146"/>
                  </a:cubicBezTo>
                  <a:cubicBezTo>
                    <a:pt x="211" y="143"/>
                    <a:pt x="207" y="136"/>
                    <a:pt x="206" y="133"/>
                  </a:cubicBezTo>
                  <a:cubicBezTo>
                    <a:pt x="204" y="131"/>
                    <a:pt x="202" y="121"/>
                    <a:pt x="200" y="120"/>
                  </a:cubicBezTo>
                  <a:cubicBezTo>
                    <a:pt x="198" y="118"/>
                    <a:pt x="186" y="114"/>
                    <a:pt x="183" y="112"/>
                  </a:cubicBezTo>
                  <a:cubicBezTo>
                    <a:pt x="179" y="111"/>
                    <a:pt x="174" y="108"/>
                    <a:pt x="170" y="107"/>
                  </a:cubicBezTo>
                  <a:cubicBezTo>
                    <a:pt x="167" y="106"/>
                    <a:pt x="162" y="102"/>
                    <a:pt x="160" y="101"/>
                  </a:cubicBezTo>
                  <a:cubicBezTo>
                    <a:pt x="158" y="100"/>
                    <a:pt x="151" y="99"/>
                    <a:pt x="148" y="99"/>
                  </a:cubicBezTo>
                  <a:cubicBezTo>
                    <a:pt x="148" y="98"/>
                    <a:pt x="148" y="98"/>
                    <a:pt x="148" y="98"/>
                  </a:cubicBezTo>
                  <a:cubicBezTo>
                    <a:pt x="148" y="97"/>
                    <a:pt x="148" y="97"/>
                    <a:pt x="148" y="97"/>
                  </a:cubicBezTo>
                  <a:cubicBezTo>
                    <a:pt x="149" y="97"/>
                    <a:pt x="150" y="96"/>
                    <a:pt x="151" y="96"/>
                  </a:cubicBezTo>
                  <a:cubicBezTo>
                    <a:pt x="154" y="96"/>
                    <a:pt x="161" y="96"/>
                    <a:pt x="163" y="95"/>
                  </a:cubicBezTo>
                  <a:cubicBezTo>
                    <a:pt x="165" y="94"/>
                    <a:pt x="166" y="91"/>
                    <a:pt x="167" y="90"/>
                  </a:cubicBezTo>
                  <a:cubicBezTo>
                    <a:pt x="167" y="88"/>
                    <a:pt x="165" y="83"/>
                    <a:pt x="165" y="82"/>
                  </a:cubicBezTo>
                  <a:cubicBezTo>
                    <a:pt x="165" y="81"/>
                    <a:pt x="166" y="80"/>
                    <a:pt x="166" y="79"/>
                  </a:cubicBezTo>
                  <a:cubicBezTo>
                    <a:pt x="167" y="79"/>
                    <a:pt x="167" y="77"/>
                    <a:pt x="165" y="76"/>
                  </a:cubicBezTo>
                  <a:cubicBezTo>
                    <a:pt x="165" y="76"/>
                    <a:pt x="165" y="76"/>
                    <a:pt x="165" y="76"/>
                  </a:cubicBezTo>
                  <a:cubicBezTo>
                    <a:pt x="165" y="76"/>
                    <a:pt x="167" y="74"/>
                    <a:pt x="167" y="73"/>
                  </a:cubicBezTo>
                  <a:cubicBezTo>
                    <a:pt x="167" y="73"/>
                    <a:pt x="167" y="72"/>
                    <a:pt x="167" y="72"/>
                  </a:cubicBezTo>
                  <a:cubicBezTo>
                    <a:pt x="167" y="72"/>
                    <a:pt x="167" y="69"/>
                    <a:pt x="168" y="69"/>
                  </a:cubicBezTo>
                  <a:cubicBezTo>
                    <a:pt x="169" y="68"/>
                    <a:pt x="172" y="67"/>
                    <a:pt x="173" y="66"/>
                  </a:cubicBezTo>
                  <a:cubicBezTo>
                    <a:pt x="174" y="65"/>
                    <a:pt x="174" y="64"/>
                    <a:pt x="172" y="61"/>
                  </a:cubicBezTo>
                  <a:cubicBezTo>
                    <a:pt x="171" y="58"/>
                    <a:pt x="167" y="50"/>
                    <a:pt x="166" y="49"/>
                  </a:cubicBezTo>
                  <a:cubicBezTo>
                    <a:pt x="166" y="48"/>
                    <a:pt x="168" y="43"/>
                    <a:pt x="169" y="42"/>
                  </a:cubicBezTo>
                  <a:cubicBezTo>
                    <a:pt x="170" y="41"/>
                    <a:pt x="170" y="38"/>
                    <a:pt x="169" y="36"/>
                  </a:cubicBezTo>
                  <a:cubicBezTo>
                    <a:pt x="169" y="35"/>
                    <a:pt x="166" y="25"/>
                    <a:pt x="165" y="21"/>
                  </a:cubicBezTo>
                  <a:cubicBezTo>
                    <a:pt x="166" y="21"/>
                    <a:pt x="167" y="20"/>
                    <a:pt x="168" y="19"/>
                  </a:cubicBezTo>
                  <a:cubicBezTo>
                    <a:pt x="166" y="20"/>
                    <a:pt x="165" y="19"/>
                    <a:pt x="165" y="19"/>
                  </a:cubicBezTo>
                  <a:cubicBezTo>
                    <a:pt x="165" y="19"/>
                    <a:pt x="166" y="18"/>
                    <a:pt x="166" y="18"/>
                  </a:cubicBezTo>
                  <a:cubicBezTo>
                    <a:pt x="165" y="18"/>
                    <a:pt x="164" y="16"/>
                    <a:pt x="164" y="16"/>
                  </a:cubicBezTo>
                  <a:cubicBezTo>
                    <a:pt x="165" y="15"/>
                    <a:pt x="165" y="15"/>
                    <a:pt x="165" y="15"/>
                  </a:cubicBezTo>
                  <a:cubicBezTo>
                    <a:pt x="165" y="15"/>
                    <a:pt x="164" y="15"/>
                    <a:pt x="164" y="14"/>
                  </a:cubicBezTo>
                  <a:cubicBezTo>
                    <a:pt x="164" y="13"/>
                    <a:pt x="162" y="12"/>
                    <a:pt x="161" y="12"/>
                  </a:cubicBezTo>
                  <a:cubicBezTo>
                    <a:pt x="161" y="11"/>
                    <a:pt x="159" y="11"/>
                    <a:pt x="158" y="11"/>
                  </a:cubicBezTo>
                  <a:cubicBezTo>
                    <a:pt x="158" y="11"/>
                    <a:pt x="158" y="11"/>
                    <a:pt x="157" y="10"/>
                  </a:cubicBezTo>
                  <a:cubicBezTo>
                    <a:pt x="158" y="10"/>
                    <a:pt x="158" y="9"/>
                    <a:pt x="158" y="9"/>
                  </a:cubicBezTo>
                  <a:cubicBezTo>
                    <a:pt x="158" y="9"/>
                    <a:pt x="158" y="9"/>
                    <a:pt x="158" y="9"/>
                  </a:cubicBezTo>
                  <a:cubicBezTo>
                    <a:pt x="158" y="9"/>
                    <a:pt x="158" y="9"/>
                    <a:pt x="158" y="9"/>
                  </a:cubicBezTo>
                  <a:cubicBezTo>
                    <a:pt x="158" y="9"/>
                    <a:pt x="157" y="10"/>
                    <a:pt x="157" y="10"/>
                  </a:cubicBezTo>
                  <a:cubicBezTo>
                    <a:pt x="156" y="10"/>
                    <a:pt x="156" y="10"/>
                    <a:pt x="155" y="10"/>
                  </a:cubicBezTo>
                  <a:cubicBezTo>
                    <a:pt x="155" y="10"/>
                    <a:pt x="155" y="9"/>
                    <a:pt x="155" y="9"/>
                  </a:cubicBezTo>
                  <a:cubicBezTo>
                    <a:pt x="155" y="9"/>
                    <a:pt x="154" y="9"/>
                    <a:pt x="154" y="9"/>
                  </a:cubicBezTo>
                  <a:cubicBezTo>
                    <a:pt x="155" y="9"/>
                    <a:pt x="155" y="9"/>
                    <a:pt x="155" y="8"/>
                  </a:cubicBezTo>
                  <a:cubicBezTo>
                    <a:pt x="155" y="8"/>
                    <a:pt x="155" y="8"/>
                    <a:pt x="155" y="8"/>
                  </a:cubicBezTo>
                  <a:cubicBezTo>
                    <a:pt x="155" y="8"/>
                    <a:pt x="155" y="8"/>
                    <a:pt x="155" y="8"/>
                  </a:cubicBezTo>
                  <a:cubicBezTo>
                    <a:pt x="155" y="8"/>
                    <a:pt x="154" y="8"/>
                    <a:pt x="154" y="8"/>
                  </a:cubicBezTo>
                  <a:cubicBezTo>
                    <a:pt x="153" y="8"/>
                    <a:pt x="153" y="7"/>
                    <a:pt x="153" y="7"/>
                  </a:cubicBezTo>
                  <a:cubicBezTo>
                    <a:pt x="152" y="7"/>
                    <a:pt x="152" y="7"/>
                    <a:pt x="152" y="7"/>
                  </a:cubicBezTo>
                  <a:cubicBezTo>
                    <a:pt x="153" y="7"/>
                    <a:pt x="154" y="7"/>
                    <a:pt x="154" y="6"/>
                  </a:cubicBezTo>
                  <a:cubicBezTo>
                    <a:pt x="154" y="6"/>
                    <a:pt x="154" y="6"/>
                    <a:pt x="154" y="6"/>
                  </a:cubicBezTo>
                  <a:cubicBezTo>
                    <a:pt x="154" y="6"/>
                    <a:pt x="154" y="6"/>
                    <a:pt x="154" y="6"/>
                  </a:cubicBezTo>
                  <a:cubicBezTo>
                    <a:pt x="153" y="6"/>
                    <a:pt x="152" y="6"/>
                    <a:pt x="151" y="6"/>
                  </a:cubicBezTo>
                  <a:cubicBezTo>
                    <a:pt x="150" y="5"/>
                    <a:pt x="149" y="5"/>
                    <a:pt x="148" y="5"/>
                  </a:cubicBezTo>
                  <a:cubicBezTo>
                    <a:pt x="147" y="4"/>
                    <a:pt x="145" y="4"/>
                    <a:pt x="145" y="4"/>
                  </a:cubicBezTo>
                  <a:cubicBezTo>
                    <a:pt x="145" y="4"/>
                    <a:pt x="144" y="3"/>
                    <a:pt x="143" y="3"/>
                  </a:cubicBezTo>
                  <a:cubicBezTo>
                    <a:pt x="143" y="3"/>
                    <a:pt x="142" y="3"/>
                    <a:pt x="142" y="2"/>
                  </a:cubicBezTo>
                  <a:cubicBezTo>
                    <a:pt x="142" y="2"/>
                    <a:pt x="141" y="3"/>
                    <a:pt x="141" y="3"/>
                  </a:cubicBezTo>
                  <a:cubicBezTo>
                    <a:pt x="141" y="3"/>
                    <a:pt x="140" y="2"/>
                    <a:pt x="139" y="2"/>
                  </a:cubicBezTo>
                  <a:cubicBezTo>
                    <a:pt x="138" y="1"/>
                    <a:pt x="139" y="1"/>
                    <a:pt x="139" y="1"/>
                  </a:cubicBezTo>
                  <a:cubicBezTo>
                    <a:pt x="139" y="1"/>
                    <a:pt x="139" y="1"/>
                    <a:pt x="139" y="0"/>
                  </a:cubicBezTo>
                  <a:cubicBezTo>
                    <a:pt x="138" y="0"/>
                    <a:pt x="138" y="0"/>
                    <a:pt x="138" y="0"/>
                  </a:cubicBezTo>
                  <a:cubicBezTo>
                    <a:pt x="138" y="1"/>
                    <a:pt x="138" y="1"/>
                    <a:pt x="138" y="2"/>
                  </a:cubicBezTo>
                  <a:cubicBezTo>
                    <a:pt x="138" y="2"/>
                    <a:pt x="137" y="2"/>
                    <a:pt x="137" y="2"/>
                  </a:cubicBezTo>
                  <a:cubicBezTo>
                    <a:pt x="137" y="1"/>
                    <a:pt x="137" y="2"/>
                    <a:pt x="137" y="2"/>
                  </a:cubicBezTo>
                  <a:cubicBezTo>
                    <a:pt x="137" y="2"/>
                    <a:pt x="136" y="2"/>
                    <a:pt x="135" y="2"/>
                  </a:cubicBezTo>
                  <a:cubicBezTo>
                    <a:pt x="135" y="2"/>
                    <a:pt x="135" y="2"/>
                    <a:pt x="135" y="2"/>
                  </a:cubicBezTo>
                  <a:cubicBezTo>
                    <a:pt x="134" y="1"/>
                    <a:pt x="134" y="1"/>
                    <a:pt x="134" y="1"/>
                  </a:cubicBezTo>
                  <a:cubicBezTo>
                    <a:pt x="134" y="0"/>
                    <a:pt x="134" y="1"/>
                    <a:pt x="134" y="1"/>
                  </a:cubicBezTo>
                  <a:cubicBezTo>
                    <a:pt x="133" y="1"/>
                    <a:pt x="133" y="1"/>
                    <a:pt x="133" y="1"/>
                  </a:cubicBezTo>
                  <a:cubicBezTo>
                    <a:pt x="133" y="1"/>
                    <a:pt x="134" y="1"/>
                    <a:pt x="134" y="2"/>
                  </a:cubicBezTo>
                  <a:cubicBezTo>
                    <a:pt x="133" y="2"/>
                    <a:pt x="133" y="2"/>
                    <a:pt x="133" y="2"/>
                  </a:cubicBezTo>
                  <a:cubicBezTo>
                    <a:pt x="134" y="2"/>
                    <a:pt x="133" y="3"/>
                    <a:pt x="133" y="3"/>
                  </a:cubicBezTo>
                  <a:cubicBezTo>
                    <a:pt x="133" y="3"/>
                    <a:pt x="133" y="2"/>
                    <a:pt x="132" y="2"/>
                  </a:cubicBezTo>
                  <a:cubicBezTo>
                    <a:pt x="132" y="2"/>
                    <a:pt x="132" y="2"/>
                    <a:pt x="131" y="2"/>
                  </a:cubicBezTo>
                  <a:cubicBezTo>
                    <a:pt x="131" y="1"/>
                    <a:pt x="131" y="1"/>
                    <a:pt x="130" y="1"/>
                  </a:cubicBezTo>
                  <a:cubicBezTo>
                    <a:pt x="129" y="0"/>
                    <a:pt x="128" y="2"/>
                    <a:pt x="128" y="2"/>
                  </a:cubicBezTo>
                  <a:cubicBezTo>
                    <a:pt x="128" y="2"/>
                    <a:pt x="127" y="2"/>
                    <a:pt x="126" y="2"/>
                  </a:cubicBezTo>
                  <a:cubicBezTo>
                    <a:pt x="126" y="1"/>
                    <a:pt x="124" y="1"/>
                    <a:pt x="123" y="1"/>
                  </a:cubicBezTo>
                  <a:cubicBezTo>
                    <a:pt x="121" y="0"/>
                    <a:pt x="118" y="0"/>
                    <a:pt x="117" y="1"/>
                  </a:cubicBezTo>
                  <a:cubicBezTo>
                    <a:pt x="117" y="1"/>
                    <a:pt x="117" y="1"/>
                    <a:pt x="117" y="1"/>
                  </a:cubicBezTo>
                  <a:cubicBezTo>
                    <a:pt x="114" y="0"/>
                    <a:pt x="112" y="2"/>
                    <a:pt x="112" y="4"/>
                  </a:cubicBezTo>
                  <a:cubicBezTo>
                    <a:pt x="112" y="4"/>
                    <a:pt x="111" y="4"/>
                    <a:pt x="111" y="4"/>
                  </a:cubicBezTo>
                  <a:cubicBezTo>
                    <a:pt x="111" y="4"/>
                    <a:pt x="111" y="4"/>
                    <a:pt x="110" y="4"/>
                  </a:cubicBezTo>
                  <a:cubicBezTo>
                    <a:pt x="110" y="3"/>
                    <a:pt x="110" y="3"/>
                    <a:pt x="110" y="3"/>
                  </a:cubicBezTo>
                  <a:cubicBezTo>
                    <a:pt x="110" y="3"/>
                    <a:pt x="110" y="3"/>
                    <a:pt x="110" y="3"/>
                  </a:cubicBezTo>
                  <a:cubicBezTo>
                    <a:pt x="110" y="3"/>
                    <a:pt x="110" y="3"/>
                    <a:pt x="110" y="3"/>
                  </a:cubicBezTo>
                  <a:cubicBezTo>
                    <a:pt x="110" y="3"/>
                    <a:pt x="110" y="3"/>
                    <a:pt x="110" y="4"/>
                  </a:cubicBezTo>
                  <a:cubicBezTo>
                    <a:pt x="107" y="3"/>
                    <a:pt x="105" y="5"/>
                    <a:pt x="105" y="5"/>
                  </a:cubicBezTo>
                  <a:cubicBezTo>
                    <a:pt x="105" y="5"/>
                    <a:pt x="105" y="5"/>
                    <a:pt x="105" y="5"/>
                  </a:cubicBezTo>
                  <a:cubicBezTo>
                    <a:pt x="105" y="5"/>
                    <a:pt x="105" y="5"/>
                    <a:pt x="105" y="5"/>
                  </a:cubicBezTo>
                  <a:cubicBezTo>
                    <a:pt x="107" y="4"/>
                    <a:pt x="108" y="4"/>
                    <a:pt x="110" y="4"/>
                  </a:cubicBezTo>
                  <a:cubicBezTo>
                    <a:pt x="110" y="4"/>
                    <a:pt x="110" y="5"/>
                    <a:pt x="110" y="5"/>
                  </a:cubicBezTo>
                  <a:cubicBezTo>
                    <a:pt x="109" y="5"/>
                    <a:pt x="107" y="6"/>
                    <a:pt x="106" y="6"/>
                  </a:cubicBezTo>
                  <a:cubicBezTo>
                    <a:pt x="106" y="6"/>
                    <a:pt x="105" y="7"/>
                    <a:pt x="104" y="8"/>
                  </a:cubicBezTo>
                  <a:cubicBezTo>
                    <a:pt x="104" y="8"/>
                    <a:pt x="104" y="8"/>
                    <a:pt x="104" y="8"/>
                  </a:cubicBezTo>
                  <a:cubicBezTo>
                    <a:pt x="102" y="9"/>
                    <a:pt x="101" y="9"/>
                    <a:pt x="101" y="9"/>
                  </a:cubicBezTo>
                  <a:cubicBezTo>
                    <a:pt x="101" y="9"/>
                    <a:pt x="101" y="9"/>
                    <a:pt x="101" y="9"/>
                  </a:cubicBezTo>
                  <a:cubicBezTo>
                    <a:pt x="101" y="9"/>
                    <a:pt x="101" y="9"/>
                    <a:pt x="101" y="9"/>
                  </a:cubicBezTo>
                  <a:cubicBezTo>
                    <a:pt x="102" y="9"/>
                    <a:pt x="103" y="9"/>
                    <a:pt x="104" y="9"/>
                  </a:cubicBezTo>
                  <a:cubicBezTo>
                    <a:pt x="103" y="10"/>
                    <a:pt x="102" y="11"/>
                    <a:pt x="101" y="11"/>
                  </a:cubicBezTo>
                  <a:cubicBezTo>
                    <a:pt x="101" y="11"/>
                    <a:pt x="100" y="13"/>
                    <a:pt x="100" y="13"/>
                  </a:cubicBezTo>
                  <a:cubicBezTo>
                    <a:pt x="100" y="13"/>
                    <a:pt x="101" y="12"/>
                    <a:pt x="101" y="12"/>
                  </a:cubicBezTo>
                  <a:cubicBezTo>
                    <a:pt x="101" y="12"/>
                    <a:pt x="101" y="13"/>
                    <a:pt x="100" y="14"/>
                  </a:cubicBezTo>
                  <a:cubicBezTo>
                    <a:pt x="98" y="14"/>
                    <a:pt x="97" y="16"/>
                    <a:pt x="97" y="18"/>
                  </a:cubicBezTo>
                  <a:cubicBezTo>
                    <a:pt x="97" y="18"/>
                    <a:pt x="97" y="19"/>
                    <a:pt x="97" y="19"/>
                  </a:cubicBezTo>
                  <a:cubicBezTo>
                    <a:pt x="96" y="19"/>
                    <a:pt x="96" y="21"/>
                    <a:pt x="95" y="22"/>
                  </a:cubicBezTo>
                  <a:cubicBezTo>
                    <a:pt x="95" y="22"/>
                    <a:pt x="95" y="22"/>
                    <a:pt x="95" y="22"/>
                  </a:cubicBezTo>
                  <a:cubicBezTo>
                    <a:pt x="94" y="23"/>
                    <a:pt x="93" y="23"/>
                    <a:pt x="93" y="23"/>
                  </a:cubicBezTo>
                  <a:cubicBezTo>
                    <a:pt x="93" y="23"/>
                    <a:pt x="93" y="23"/>
                    <a:pt x="93" y="23"/>
                  </a:cubicBezTo>
                  <a:cubicBezTo>
                    <a:pt x="93" y="24"/>
                    <a:pt x="93" y="24"/>
                    <a:pt x="93" y="24"/>
                  </a:cubicBezTo>
                  <a:cubicBezTo>
                    <a:pt x="94" y="24"/>
                    <a:pt x="94" y="24"/>
                    <a:pt x="95" y="23"/>
                  </a:cubicBezTo>
                  <a:cubicBezTo>
                    <a:pt x="95" y="23"/>
                    <a:pt x="95" y="23"/>
                    <a:pt x="95" y="23"/>
                  </a:cubicBezTo>
                  <a:cubicBezTo>
                    <a:pt x="92" y="26"/>
                    <a:pt x="92" y="30"/>
                    <a:pt x="92" y="32"/>
                  </a:cubicBezTo>
                  <a:cubicBezTo>
                    <a:pt x="92" y="32"/>
                    <a:pt x="92" y="32"/>
                    <a:pt x="92" y="32"/>
                  </a:cubicBezTo>
                  <a:cubicBezTo>
                    <a:pt x="91" y="35"/>
                    <a:pt x="92" y="40"/>
                    <a:pt x="92" y="41"/>
                  </a:cubicBezTo>
                  <a:cubicBezTo>
                    <a:pt x="92" y="41"/>
                    <a:pt x="93" y="39"/>
                    <a:pt x="93" y="39"/>
                  </a:cubicBezTo>
                  <a:cubicBezTo>
                    <a:pt x="93" y="39"/>
                    <a:pt x="93" y="40"/>
                    <a:pt x="93" y="40"/>
                  </a:cubicBezTo>
                  <a:cubicBezTo>
                    <a:pt x="93" y="42"/>
                    <a:pt x="93" y="46"/>
                    <a:pt x="93" y="46"/>
                  </a:cubicBezTo>
                  <a:cubicBezTo>
                    <a:pt x="93" y="46"/>
                    <a:pt x="93" y="46"/>
                    <a:pt x="93" y="46"/>
                  </a:cubicBezTo>
                  <a:cubicBezTo>
                    <a:pt x="93" y="46"/>
                    <a:pt x="93" y="46"/>
                    <a:pt x="93" y="46"/>
                  </a:cubicBezTo>
                  <a:cubicBezTo>
                    <a:pt x="93" y="45"/>
                    <a:pt x="93" y="44"/>
                    <a:pt x="93" y="43"/>
                  </a:cubicBezTo>
                  <a:cubicBezTo>
                    <a:pt x="94" y="43"/>
                    <a:pt x="94" y="44"/>
                    <a:pt x="94" y="44"/>
                  </a:cubicBezTo>
                  <a:cubicBezTo>
                    <a:pt x="94" y="45"/>
                    <a:pt x="94" y="46"/>
                    <a:pt x="94" y="47"/>
                  </a:cubicBezTo>
                  <a:cubicBezTo>
                    <a:pt x="93" y="47"/>
                    <a:pt x="93" y="48"/>
                    <a:pt x="93" y="48"/>
                  </a:cubicBezTo>
                  <a:cubicBezTo>
                    <a:pt x="93" y="50"/>
                    <a:pt x="93" y="52"/>
                    <a:pt x="93" y="52"/>
                  </a:cubicBezTo>
                  <a:cubicBezTo>
                    <a:pt x="93" y="52"/>
                    <a:pt x="93" y="52"/>
                    <a:pt x="93" y="52"/>
                  </a:cubicBezTo>
                  <a:cubicBezTo>
                    <a:pt x="93" y="52"/>
                    <a:pt x="93" y="52"/>
                    <a:pt x="93" y="52"/>
                  </a:cubicBezTo>
                  <a:cubicBezTo>
                    <a:pt x="93" y="52"/>
                    <a:pt x="93" y="51"/>
                    <a:pt x="93" y="51"/>
                  </a:cubicBezTo>
                  <a:cubicBezTo>
                    <a:pt x="94" y="51"/>
                    <a:pt x="94" y="52"/>
                    <a:pt x="94" y="52"/>
                  </a:cubicBezTo>
                  <a:cubicBezTo>
                    <a:pt x="94" y="52"/>
                    <a:pt x="94" y="50"/>
                    <a:pt x="94" y="50"/>
                  </a:cubicBezTo>
                  <a:cubicBezTo>
                    <a:pt x="95" y="50"/>
                    <a:pt x="95" y="52"/>
                    <a:pt x="95" y="53"/>
                  </a:cubicBezTo>
                  <a:cubicBezTo>
                    <a:pt x="93" y="56"/>
                    <a:pt x="94" y="57"/>
                    <a:pt x="95" y="59"/>
                  </a:cubicBezTo>
                  <a:cubicBezTo>
                    <a:pt x="94" y="58"/>
                    <a:pt x="95" y="56"/>
                    <a:pt x="95" y="56"/>
                  </a:cubicBezTo>
                  <a:cubicBezTo>
                    <a:pt x="95" y="56"/>
                    <a:pt x="95" y="57"/>
                    <a:pt x="96" y="58"/>
                  </a:cubicBezTo>
                  <a:cubicBezTo>
                    <a:pt x="95" y="61"/>
                    <a:pt x="96" y="64"/>
                    <a:pt x="96" y="64"/>
                  </a:cubicBezTo>
                  <a:cubicBezTo>
                    <a:pt x="96" y="64"/>
                    <a:pt x="96" y="64"/>
                    <a:pt x="96" y="64"/>
                  </a:cubicBezTo>
                  <a:cubicBezTo>
                    <a:pt x="96" y="64"/>
                    <a:pt x="96" y="64"/>
                    <a:pt x="96" y="64"/>
                  </a:cubicBezTo>
                  <a:cubicBezTo>
                    <a:pt x="97" y="65"/>
                    <a:pt x="97" y="65"/>
                    <a:pt x="97" y="66"/>
                  </a:cubicBezTo>
                  <a:cubicBezTo>
                    <a:pt x="97" y="66"/>
                    <a:pt x="97" y="65"/>
                    <a:pt x="97" y="65"/>
                  </a:cubicBezTo>
                  <a:cubicBezTo>
                    <a:pt x="98" y="65"/>
                    <a:pt x="98" y="66"/>
                    <a:pt x="98" y="66"/>
                  </a:cubicBezTo>
                  <a:cubicBezTo>
                    <a:pt x="97" y="67"/>
                    <a:pt x="97" y="68"/>
                    <a:pt x="97" y="68"/>
                  </a:cubicBezTo>
                  <a:cubicBezTo>
                    <a:pt x="97" y="68"/>
                    <a:pt x="97" y="68"/>
                    <a:pt x="97" y="68"/>
                  </a:cubicBezTo>
                  <a:cubicBezTo>
                    <a:pt x="97" y="68"/>
                    <a:pt x="97" y="68"/>
                    <a:pt x="97" y="68"/>
                  </a:cubicBezTo>
                  <a:cubicBezTo>
                    <a:pt x="98" y="67"/>
                    <a:pt x="98" y="65"/>
                    <a:pt x="98" y="63"/>
                  </a:cubicBezTo>
                  <a:cubicBezTo>
                    <a:pt x="98" y="63"/>
                    <a:pt x="98" y="63"/>
                    <a:pt x="98" y="63"/>
                  </a:cubicBezTo>
                  <a:cubicBezTo>
                    <a:pt x="98" y="63"/>
                    <a:pt x="98" y="63"/>
                    <a:pt x="98" y="64"/>
                  </a:cubicBezTo>
                  <a:cubicBezTo>
                    <a:pt x="98" y="66"/>
                    <a:pt x="99" y="67"/>
                    <a:pt x="99" y="67"/>
                  </a:cubicBezTo>
                  <a:cubicBezTo>
                    <a:pt x="99" y="67"/>
                    <a:pt x="99" y="68"/>
                    <a:pt x="99" y="68"/>
                  </a:cubicBezTo>
                  <a:cubicBezTo>
                    <a:pt x="99" y="67"/>
                    <a:pt x="99" y="67"/>
                    <a:pt x="99" y="67"/>
                  </a:cubicBezTo>
                  <a:cubicBezTo>
                    <a:pt x="99" y="67"/>
                    <a:pt x="99" y="67"/>
                    <a:pt x="99" y="66"/>
                  </a:cubicBezTo>
                  <a:cubicBezTo>
                    <a:pt x="99" y="66"/>
                    <a:pt x="99" y="66"/>
                    <a:pt x="99" y="67"/>
                  </a:cubicBezTo>
                  <a:cubicBezTo>
                    <a:pt x="100" y="69"/>
                    <a:pt x="102" y="72"/>
                    <a:pt x="102" y="72"/>
                  </a:cubicBezTo>
                  <a:cubicBezTo>
                    <a:pt x="102" y="72"/>
                    <a:pt x="102" y="72"/>
                    <a:pt x="102" y="71"/>
                  </a:cubicBezTo>
                  <a:cubicBezTo>
                    <a:pt x="102" y="71"/>
                    <a:pt x="102" y="71"/>
                    <a:pt x="102" y="71"/>
                  </a:cubicBezTo>
                  <a:cubicBezTo>
                    <a:pt x="101" y="70"/>
                    <a:pt x="100" y="68"/>
                    <a:pt x="100" y="66"/>
                  </a:cubicBezTo>
                  <a:cubicBezTo>
                    <a:pt x="100" y="66"/>
                    <a:pt x="101" y="66"/>
                    <a:pt x="101" y="66"/>
                  </a:cubicBezTo>
                  <a:cubicBezTo>
                    <a:pt x="100" y="69"/>
                    <a:pt x="101" y="70"/>
                    <a:pt x="102" y="71"/>
                  </a:cubicBezTo>
                  <a:cubicBezTo>
                    <a:pt x="102" y="71"/>
                    <a:pt x="102" y="71"/>
                    <a:pt x="102" y="71"/>
                  </a:cubicBezTo>
                  <a:cubicBezTo>
                    <a:pt x="102" y="71"/>
                    <a:pt x="102" y="71"/>
                    <a:pt x="103" y="71"/>
                  </a:cubicBezTo>
                  <a:cubicBezTo>
                    <a:pt x="103" y="71"/>
                    <a:pt x="104" y="71"/>
                    <a:pt x="104" y="71"/>
                  </a:cubicBezTo>
                  <a:cubicBezTo>
                    <a:pt x="104" y="71"/>
                    <a:pt x="104" y="70"/>
                    <a:pt x="104" y="70"/>
                  </a:cubicBezTo>
                  <a:cubicBezTo>
                    <a:pt x="104" y="70"/>
                    <a:pt x="104" y="70"/>
                    <a:pt x="104" y="70"/>
                  </a:cubicBezTo>
                  <a:cubicBezTo>
                    <a:pt x="104" y="72"/>
                    <a:pt x="104" y="74"/>
                    <a:pt x="104" y="74"/>
                  </a:cubicBezTo>
                  <a:cubicBezTo>
                    <a:pt x="104" y="74"/>
                    <a:pt x="104" y="74"/>
                    <a:pt x="104" y="74"/>
                  </a:cubicBezTo>
                  <a:cubicBezTo>
                    <a:pt x="104" y="75"/>
                    <a:pt x="103" y="76"/>
                    <a:pt x="103" y="76"/>
                  </a:cubicBezTo>
                  <a:cubicBezTo>
                    <a:pt x="103" y="76"/>
                    <a:pt x="103" y="76"/>
                    <a:pt x="103" y="76"/>
                  </a:cubicBezTo>
                  <a:cubicBezTo>
                    <a:pt x="103" y="76"/>
                    <a:pt x="103" y="76"/>
                    <a:pt x="103" y="76"/>
                  </a:cubicBezTo>
                  <a:cubicBezTo>
                    <a:pt x="104" y="75"/>
                    <a:pt x="105" y="74"/>
                    <a:pt x="105" y="72"/>
                  </a:cubicBezTo>
                  <a:cubicBezTo>
                    <a:pt x="105" y="72"/>
                    <a:pt x="105" y="72"/>
                    <a:pt x="105" y="72"/>
                  </a:cubicBezTo>
                  <a:cubicBezTo>
                    <a:pt x="105" y="72"/>
                    <a:pt x="105" y="72"/>
                    <a:pt x="105" y="72"/>
                  </a:cubicBezTo>
                  <a:cubicBezTo>
                    <a:pt x="105" y="75"/>
                    <a:pt x="104" y="77"/>
                    <a:pt x="104" y="77"/>
                  </a:cubicBezTo>
                  <a:cubicBezTo>
                    <a:pt x="104" y="77"/>
                    <a:pt x="104" y="77"/>
                    <a:pt x="104" y="77"/>
                  </a:cubicBezTo>
                  <a:cubicBezTo>
                    <a:pt x="104" y="77"/>
                    <a:pt x="104" y="77"/>
                    <a:pt x="104" y="77"/>
                  </a:cubicBezTo>
                  <a:cubicBezTo>
                    <a:pt x="105" y="76"/>
                    <a:pt x="105" y="76"/>
                    <a:pt x="105" y="75"/>
                  </a:cubicBezTo>
                  <a:cubicBezTo>
                    <a:pt x="105" y="75"/>
                    <a:pt x="105" y="75"/>
                    <a:pt x="106" y="75"/>
                  </a:cubicBezTo>
                  <a:cubicBezTo>
                    <a:pt x="106" y="75"/>
                    <a:pt x="106" y="75"/>
                    <a:pt x="106" y="74"/>
                  </a:cubicBezTo>
                  <a:cubicBezTo>
                    <a:pt x="106" y="75"/>
                    <a:pt x="106" y="75"/>
                    <a:pt x="106" y="75"/>
                  </a:cubicBezTo>
                  <a:cubicBezTo>
                    <a:pt x="106" y="76"/>
                    <a:pt x="106" y="76"/>
                    <a:pt x="106" y="76"/>
                  </a:cubicBezTo>
                  <a:cubicBezTo>
                    <a:pt x="106" y="77"/>
                    <a:pt x="106" y="78"/>
                    <a:pt x="106" y="78"/>
                  </a:cubicBezTo>
                  <a:cubicBezTo>
                    <a:pt x="106" y="78"/>
                    <a:pt x="106" y="78"/>
                    <a:pt x="106" y="78"/>
                  </a:cubicBezTo>
                  <a:cubicBezTo>
                    <a:pt x="106" y="78"/>
                    <a:pt x="106" y="78"/>
                    <a:pt x="106" y="78"/>
                  </a:cubicBezTo>
                  <a:cubicBezTo>
                    <a:pt x="106" y="78"/>
                    <a:pt x="106" y="78"/>
                    <a:pt x="106" y="78"/>
                  </a:cubicBezTo>
                  <a:cubicBezTo>
                    <a:pt x="106" y="84"/>
                    <a:pt x="105" y="91"/>
                    <a:pt x="103" y="96"/>
                  </a:cubicBezTo>
                  <a:cubicBezTo>
                    <a:pt x="96" y="97"/>
                    <a:pt x="94" y="100"/>
                    <a:pt x="92" y="102"/>
                  </a:cubicBezTo>
                  <a:cubicBezTo>
                    <a:pt x="82" y="103"/>
                    <a:pt x="49" y="119"/>
                    <a:pt x="44" y="123"/>
                  </a:cubicBezTo>
                  <a:cubicBezTo>
                    <a:pt x="40" y="126"/>
                    <a:pt x="39" y="135"/>
                    <a:pt x="37" y="138"/>
                  </a:cubicBezTo>
                  <a:cubicBezTo>
                    <a:pt x="36" y="142"/>
                    <a:pt x="30" y="164"/>
                    <a:pt x="28" y="170"/>
                  </a:cubicBezTo>
                  <a:cubicBezTo>
                    <a:pt x="25" y="177"/>
                    <a:pt x="18" y="196"/>
                    <a:pt x="19" y="198"/>
                  </a:cubicBezTo>
                  <a:cubicBezTo>
                    <a:pt x="19" y="199"/>
                    <a:pt x="22" y="200"/>
                    <a:pt x="26" y="201"/>
                  </a:cubicBezTo>
                  <a:cubicBezTo>
                    <a:pt x="25" y="209"/>
                    <a:pt x="24" y="222"/>
                    <a:pt x="23" y="227"/>
                  </a:cubicBezTo>
                  <a:cubicBezTo>
                    <a:pt x="21" y="234"/>
                    <a:pt x="15" y="253"/>
                    <a:pt x="13" y="262"/>
                  </a:cubicBezTo>
                  <a:cubicBezTo>
                    <a:pt x="11" y="271"/>
                    <a:pt x="11" y="287"/>
                    <a:pt x="11" y="296"/>
                  </a:cubicBezTo>
                  <a:cubicBezTo>
                    <a:pt x="11" y="305"/>
                    <a:pt x="10" y="320"/>
                    <a:pt x="10" y="324"/>
                  </a:cubicBezTo>
                  <a:cubicBezTo>
                    <a:pt x="9" y="328"/>
                    <a:pt x="5" y="335"/>
                    <a:pt x="4" y="339"/>
                  </a:cubicBezTo>
                  <a:cubicBezTo>
                    <a:pt x="3" y="342"/>
                    <a:pt x="2" y="347"/>
                    <a:pt x="2" y="349"/>
                  </a:cubicBezTo>
                  <a:cubicBezTo>
                    <a:pt x="2" y="351"/>
                    <a:pt x="0" y="359"/>
                    <a:pt x="1" y="360"/>
                  </a:cubicBezTo>
                  <a:cubicBezTo>
                    <a:pt x="2" y="362"/>
                    <a:pt x="5" y="365"/>
                    <a:pt x="6" y="365"/>
                  </a:cubicBezTo>
                  <a:cubicBezTo>
                    <a:pt x="7" y="366"/>
                    <a:pt x="8" y="366"/>
                    <a:pt x="8" y="366"/>
                  </a:cubicBezTo>
                  <a:cubicBezTo>
                    <a:pt x="8" y="366"/>
                    <a:pt x="8" y="368"/>
                    <a:pt x="9" y="369"/>
                  </a:cubicBezTo>
                  <a:cubicBezTo>
                    <a:pt x="10" y="371"/>
                    <a:pt x="12" y="372"/>
                    <a:pt x="13" y="373"/>
                  </a:cubicBezTo>
                  <a:cubicBezTo>
                    <a:pt x="13" y="373"/>
                    <a:pt x="15" y="372"/>
                    <a:pt x="15" y="372"/>
                  </a:cubicBezTo>
                  <a:cubicBezTo>
                    <a:pt x="15" y="372"/>
                    <a:pt x="17" y="377"/>
                    <a:pt x="19" y="378"/>
                  </a:cubicBezTo>
                  <a:cubicBezTo>
                    <a:pt x="20" y="378"/>
                    <a:pt x="24" y="378"/>
                    <a:pt x="25" y="377"/>
                  </a:cubicBezTo>
                  <a:cubicBezTo>
                    <a:pt x="25" y="378"/>
                    <a:pt x="26" y="379"/>
                    <a:pt x="26" y="379"/>
                  </a:cubicBezTo>
                  <a:cubicBezTo>
                    <a:pt x="27" y="380"/>
                    <a:pt x="29" y="382"/>
                    <a:pt x="30" y="381"/>
                  </a:cubicBezTo>
                  <a:cubicBezTo>
                    <a:pt x="31" y="381"/>
                    <a:pt x="31" y="377"/>
                    <a:pt x="31" y="376"/>
                  </a:cubicBezTo>
                  <a:cubicBezTo>
                    <a:pt x="31" y="374"/>
                    <a:pt x="31" y="372"/>
                    <a:pt x="31" y="369"/>
                  </a:cubicBezTo>
                  <a:cubicBezTo>
                    <a:pt x="32" y="370"/>
                    <a:pt x="33" y="371"/>
                    <a:pt x="34" y="371"/>
                  </a:cubicBezTo>
                  <a:cubicBezTo>
                    <a:pt x="35" y="371"/>
                    <a:pt x="36" y="371"/>
                    <a:pt x="36" y="370"/>
                  </a:cubicBezTo>
                  <a:cubicBezTo>
                    <a:pt x="36" y="368"/>
                    <a:pt x="35" y="365"/>
                    <a:pt x="36" y="364"/>
                  </a:cubicBezTo>
                  <a:cubicBezTo>
                    <a:pt x="36" y="362"/>
                    <a:pt x="37" y="361"/>
                    <a:pt x="37" y="358"/>
                  </a:cubicBezTo>
                  <a:cubicBezTo>
                    <a:pt x="38" y="356"/>
                    <a:pt x="38" y="349"/>
                    <a:pt x="39" y="346"/>
                  </a:cubicBezTo>
                  <a:cubicBezTo>
                    <a:pt x="39" y="343"/>
                    <a:pt x="38" y="339"/>
                    <a:pt x="36" y="332"/>
                  </a:cubicBezTo>
                  <a:cubicBezTo>
                    <a:pt x="33" y="326"/>
                    <a:pt x="32" y="324"/>
                    <a:pt x="34" y="311"/>
                  </a:cubicBezTo>
                  <a:cubicBezTo>
                    <a:pt x="36" y="299"/>
                    <a:pt x="38" y="286"/>
                    <a:pt x="40" y="279"/>
                  </a:cubicBezTo>
                  <a:cubicBezTo>
                    <a:pt x="43" y="272"/>
                    <a:pt x="44" y="266"/>
                    <a:pt x="45" y="262"/>
                  </a:cubicBezTo>
                  <a:cubicBezTo>
                    <a:pt x="46" y="258"/>
                    <a:pt x="48" y="246"/>
                    <a:pt x="50" y="239"/>
                  </a:cubicBezTo>
                  <a:cubicBezTo>
                    <a:pt x="51" y="234"/>
                    <a:pt x="57" y="219"/>
                    <a:pt x="59" y="209"/>
                  </a:cubicBezTo>
                  <a:cubicBezTo>
                    <a:pt x="59" y="209"/>
                    <a:pt x="59" y="209"/>
                    <a:pt x="59" y="209"/>
                  </a:cubicBezTo>
                  <a:cubicBezTo>
                    <a:pt x="61" y="209"/>
                    <a:pt x="61" y="208"/>
                    <a:pt x="61" y="208"/>
                  </a:cubicBezTo>
                  <a:cubicBezTo>
                    <a:pt x="61" y="208"/>
                    <a:pt x="62" y="211"/>
                    <a:pt x="63" y="213"/>
                  </a:cubicBezTo>
                  <a:cubicBezTo>
                    <a:pt x="64" y="216"/>
                    <a:pt x="64" y="222"/>
                    <a:pt x="63" y="226"/>
                  </a:cubicBezTo>
                  <a:cubicBezTo>
                    <a:pt x="62" y="230"/>
                    <a:pt x="58" y="243"/>
                    <a:pt x="56" y="246"/>
                  </a:cubicBezTo>
                  <a:cubicBezTo>
                    <a:pt x="55" y="250"/>
                    <a:pt x="55" y="253"/>
                    <a:pt x="55" y="258"/>
                  </a:cubicBezTo>
                  <a:cubicBezTo>
                    <a:pt x="56" y="263"/>
                    <a:pt x="55" y="268"/>
                    <a:pt x="54" y="274"/>
                  </a:cubicBezTo>
                  <a:cubicBezTo>
                    <a:pt x="52" y="279"/>
                    <a:pt x="52" y="285"/>
                    <a:pt x="51" y="289"/>
                  </a:cubicBezTo>
                  <a:cubicBezTo>
                    <a:pt x="50" y="294"/>
                    <a:pt x="51" y="307"/>
                    <a:pt x="50" y="310"/>
                  </a:cubicBezTo>
                  <a:cubicBezTo>
                    <a:pt x="49" y="312"/>
                    <a:pt x="50" y="314"/>
                    <a:pt x="49" y="319"/>
                  </a:cubicBezTo>
                  <a:cubicBezTo>
                    <a:pt x="49" y="324"/>
                    <a:pt x="50" y="325"/>
                    <a:pt x="50" y="325"/>
                  </a:cubicBezTo>
                  <a:cubicBezTo>
                    <a:pt x="52" y="325"/>
                    <a:pt x="52" y="325"/>
                    <a:pt x="52" y="325"/>
                  </a:cubicBezTo>
                  <a:cubicBezTo>
                    <a:pt x="52" y="327"/>
                    <a:pt x="52" y="328"/>
                    <a:pt x="52" y="329"/>
                  </a:cubicBezTo>
                  <a:cubicBezTo>
                    <a:pt x="53" y="330"/>
                    <a:pt x="51" y="333"/>
                    <a:pt x="51" y="333"/>
                  </a:cubicBezTo>
                  <a:cubicBezTo>
                    <a:pt x="51" y="334"/>
                    <a:pt x="51" y="335"/>
                    <a:pt x="50" y="337"/>
                  </a:cubicBezTo>
                  <a:cubicBezTo>
                    <a:pt x="50" y="338"/>
                    <a:pt x="49" y="339"/>
                    <a:pt x="49" y="339"/>
                  </a:cubicBezTo>
                  <a:cubicBezTo>
                    <a:pt x="49" y="339"/>
                    <a:pt x="48" y="343"/>
                    <a:pt x="48" y="344"/>
                  </a:cubicBezTo>
                  <a:cubicBezTo>
                    <a:pt x="49" y="346"/>
                    <a:pt x="48" y="348"/>
                    <a:pt x="48" y="350"/>
                  </a:cubicBezTo>
                  <a:cubicBezTo>
                    <a:pt x="48" y="351"/>
                    <a:pt x="48" y="355"/>
                    <a:pt x="48" y="356"/>
                  </a:cubicBezTo>
                  <a:cubicBezTo>
                    <a:pt x="48" y="356"/>
                    <a:pt x="49" y="358"/>
                    <a:pt x="49" y="359"/>
                  </a:cubicBezTo>
                  <a:cubicBezTo>
                    <a:pt x="49" y="360"/>
                    <a:pt x="48" y="363"/>
                    <a:pt x="48" y="364"/>
                  </a:cubicBezTo>
                  <a:cubicBezTo>
                    <a:pt x="48" y="365"/>
                    <a:pt x="48" y="371"/>
                    <a:pt x="48" y="373"/>
                  </a:cubicBezTo>
                  <a:cubicBezTo>
                    <a:pt x="47" y="374"/>
                    <a:pt x="46" y="389"/>
                    <a:pt x="46" y="392"/>
                  </a:cubicBezTo>
                  <a:cubicBezTo>
                    <a:pt x="46" y="394"/>
                    <a:pt x="47" y="403"/>
                    <a:pt x="47" y="405"/>
                  </a:cubicBezTo>
                  <a:cubicBezTo>
                    <a:pt x="47" y="406"/>
                    <a:pt x="44" y="412"/>
                    <a:pt x="44" y="413"/>
                  </a:cubicBezTo>
                  <a:cubicBezTo>
                    <a:pt x="44" y="413"/>
                    <a:pt x="47" y="414"/>
                    <a:pt x="46" y="417"/>
                  </a:cubicBezTo>
                  <a:cubicBezTo>
                    <a:pt x="46" y="421"/>
                    <a:pt x="41" y="438"/>
                    <a:pt x="43" y="440"/>
                  </a:cubicBezTo>
                  <a:cubicBezTo>
                    <a:pt x="44" y="442"/>
                    <a:pt x="50" y="443"/>
                    <a:pt x="50" y="444"/>
                  </a:cubicBezTo>
                  <a:cubicBezTo>
                    <a:pt x="51" y="445"/>
                    <a:pt x="45" y="454"/>
                    <a:pt x="46" y="456"/>
                  </a:cubicBezTo>
                  <a:cubicBezTo>
                    <a:pt x="46" y="457"/>
                    <a:pt x="50" y="462"/>
                    <a:pt x="51" y="464"/>
                  </a:cubicBezTo>
                  <a:cubicBezTo>
                    <a:pt x="51" y="465"/>
                    <a:pt x="51" y="477"/>
                    <a:pt x="52" y="479"/>
                  </a:cubicBezTo>
                  <a:cubicBezTo>
                    <a:pt x="53" y="482"/>
                    <a:pt x="57" y="488"/>
                    <a:pt x="57" y="490"/>
                  </a:cubicBezTo>
                  <a:cubicBezTo>
                    <a:pt x="57" y="492"/>
                    <a:pt x="61" y="500"/>
                    <a:pt x="61" y="500"/>
                  </a:cubicBezTo>
                  <a:cubicBezTo>
                    <a:pt x="61" y="500"/>
                    <a:pt x="59" y="518"/>
                    <a:pt x="57" y="529"/>
                  </a:cubicBezTo>
                  <a:cubicBezTo>
                    <a:pt x="55" y="540"/>
                    <a:pt x="56" y="551"/>
                    <a:pt x="57" y="555"/>
                  </a:cubicBezTo>
                  <a:cubicBezTo>
                    <a:pt x="58" y="558"/>
                    <a:pt x="64" y="564"/>
                    <a:pt x="66" y="564"/>
                  </a:cubicBezTo>
                  <a:cubicBezTo>
                    <a:pt x="67" y="564"/>
                    <a:pt x="69" y="565"/>
                    <a:pt x="69" y="566"/>
                  </a:cubicBezTo>
                  <a:cubicBezTo>
                    <a:pt x="69" y="567"/>
                    <a:pt x="69" y="576"/>
                    <a:pt x="69" y="578"/>
                  </a:cubicBezTo>
                  <a:cubicBezTo>
                    <a:pt x="66" y="582"/>
                    <a:pt x="62" y="590"/>
                    <a:pt x="61" y="595"/>
                  </a:cubicBezTo>
                  <a:cubicBezTo>
                    <a:pt x="59" y="600"/>
                    <a:pt x="58" y="609"/>
                    <a:pt x="58" y="611"/>
                  </a:cubicBezTo>
                  <a:cubicBezTo>
                    <a:pt x="59" y="613"/>
                    <a:pt x="60" y="620"/>
                    <a:pt x="65" y="622"/>
                  </a:cubicBezTo>
                  <a:cubicBezTo>
                    <a:pt x="70" y="624"/>
                    <a:pt x="80" y="623"/>
                    <a:pt x="83" y="620"/>
                  </a:cubicBezTo>
                  <a:cubicBezTo>
                    <a:pt x="85" y="617"/>
                    <a:pt x="93" y="610"/>
                    <a:pt x="95" y="605"/>
                  </a:cubicBezTo>
                  <a:cubicBezTo>
                    <a:pt x="97" y="600"/>
                    <a:pt x="97" y="596"/>
                    <a:pt x="98" y="594"/>
                  </a:cubicBezTo>
                  <a:cubicBezTo>
                    <a:pt x="98" y="592"/>
                    <a:pt x="102" y="584"/>
                    <a:pt x="104" y="577"/>
                  </a:cubicBezTo>
                  <a:cubicBezTo>
                    <a:pt x="105" y="577"/>
                    <a:pt x="105" y="577"/>
                    <a:pt x="105" y="577"/>
                  </a:cubicBezTo>
                  <a:cubicBezTo>
                    <a:pt x="106" y="575"/>
                    <a:pt x="111" y="565"/>
                    <a:pt x="114" y="563"/>
                  </a:cubicBezTo>
                  <a:cubicBezTo>
                    <a:pt x="116" y="561"/>
                    <a:pt x="119" y="553"/>
                    <a:pt x="120" y="552"/>
                  </a:cubicBezTo>
                  <a:cubicBezTo>
                    <a:pt x="120" y="551"/>
                    <a:pt x="120" y="549"/>
                    <a:pt x="120" y="549"/>
                  </a:cubicBezTo>
                  <a:cubicBezTo>
                    <a:pt x="120" y="549"/>
                    <a:pt x="121" y="537"/>
                    <a:pt x="121" y="535"/>
                  </a:cubicBezTo>
                  <a:cubicBezTo>
                    <a:pt x="121" y="533"/>
                    <a:pt x="120" y="520"/>
                    <a:pt x="118" y="517"/>
                  </a:cubicBezTo>
                  <a:cubicBezTo>
                    <a:pt x="116" y="514"/>
                    <a:pt x="106" y="497"/>
                    <a:pt x="106" y="497"/>
                  </a:cubicBezTo>
                  <a:cubicBezTo>
                    <a:pt x="106" y="497"/>
                    <a:pt x="104" y="487"/>
                    <a:pt x="104" y="485"/>
                  </a:cubicBezTo>
                  <a:cubicBezTo>
                    <a:pt x="104" y="482"/>
                    <a:pt x="105" y="479"/>
                    <a:pt x="105" y="477"/>
                  </a:cubicBezTo>
                  <a:cubicBezTo>
                    <a:pt x="105" y="476"/>
                    <a:pt x="99" y="460"/>
                    <a:pt x="100" y="459"/>
                  </a:cubicBezTo>
                  <a:cubicBezTo>
                    <a:pt x="101" y="458"/>
                    <a:pt x="105" y="455"/>
                    <a:pt x="105" y="454"/>
                  </a:cubicBezTo>
                  <a:cubicBezTo>
                    <a:pt x="105" y="452"/>
                    <a:pt x="106" y="448"/>
                    <a:pt x="106" y="447"/>
                  </a:cubicBezTo>
                  <a:cubicBezTo>
                    <a:pt x="107" y="446"/>
                    <a:pt x="111" y="437"/>
                    <a:pt x="112" y="436"/>
                  </a:cubicBezTo>
                  <a:cubicBezTo>
                    <a:pt x="112" y="435"/>
                    <a:pt x="110" y="416"/>
                    <a:pt x="110" y="415"/>
                  </a:cubicBezTo>
                  <a:cubicBezTo>
                    <a:pt x="110" y="413"/>
                    <a:pt x="109" y="401"/>
                    <a:pt x="109" y="401"/>
                  </a:cubicBezTo>
                  <a:cubicBezTo>
                    <a:pt x="109" y="401"/>
                    <a:pt x="111" y="398"/>
                    <a:pt x="112" y="398"/>
                  </a:cubicBezTo>
                  <a:cubicBezTo>
                    <a:pt x="112" y="397"/>
                    <a:pt x="112" y="396"/>
                    <a:pt x="112" y="396"/>
                  </a:cubicBezTo>
                  <a:cubicBezTo>
                    <a:pt x="116" y="383"/>
                    <a:pt x="116" y="383"/>
                    <a:pt x="116" y="383"/>
                  </a:cubicBezTo>
                  <a:cubicBezTo>
                    <a:pt x="116" y="383"/>
                    <a:pt x="117" y="385"/>
                    <a:pt x="118" y="388"/>
                  </a:cubicBezTo>
                  <a:cubicBezTo>
                    <a:pt x="119" y="392"/>
                    <a:pt x="121" y="403"/>
                    <a:pt x="121" y="406"/>
                  </a:cubicBezTo>
                  <a:cubicBezTo>
                    <a:pt x="121" y="410"/>
                    <a:pt x="124" y="421"/>
                    <a:pt x="124" y="423"/>
                  </a:cubicBezTo>
                  <a:cubicBezTo>
                    <a:pt x="124" y="426"/>
                    <a:pt x="128" y="457"/>
                    <a:pt x="128" y="459"/>
                  </a:cubicBezTo>
                  <a:cubicBezTo>
                    <a:pt x="128" y="462"/>
                    <a:pt x="133" y="472"/>
                    <a:pt x="133" y="472"/>
                  </a:cubicBezTo>
                  <a:cubicBezTo>
                    <a:pt x="133" y="472"/>
                    <a:pt x="133" y="477"/>
                    <a:pt x="131" y="481"/>
                  </a:cubicBezTo>
                  <a:cubicBezTo>
                    <a:pt x="129" y="485"/>
                    <a:pt x="128" y="509"/>
                    <a:pt x="127" y="513"/>
                  </a:cubicBezTo>
                  <a:cubicBezTo>
                    <a:pt x="127" y="517"/>
                    <a:pt x="125" y="537"/>
                    <a:pt x="124" y="541"/>
                  </a:cubicBezTo>
                  <a:cubicBezTo>
                    <a:pt x="122" y="545"/>
                    <a:pt x="123" y="561"/>
                    <a:pt x="122" y="565"/>
                  </a:cubicBezTo>
                  <a:cubicBezTo>
                    <a:pt x="122" y="569"/>
                    <a:pt x="123" y="587"/>
                    <a:pt x="123" y="587"/>
                  </a:cubicBezTo>
                  <a:cubicBezTo>
                    <a:pt x="123" y="587"/>
                    <a:pt x="118" y="591"/>
                    <a:pt x="119" y="593"/>
                  </a:cubicBezTo>
                  <a:cubicBezTo>
                    <a:pt x="119" y="595"/>
                    <a:pt x="121" y="599"/>
                    <a:pt x="121" y="601"/>
                  </a:cubicBezTo>
                  <a:cubicBezTo>
                    <a:pt x="121" y="602"/>
                    <a:pt x="120" y="613"/>
                    <a:pt x="121" y="615"/>
                  </a:cubicBezTo>
                  <a:cubicBezTo>
                    <a:pt x="122" y="616"/>
                    <a:pt x="127" y="620"/>
                    <a:pt x="127" y="621"/>
                  </a:cubicBezTo>
                  <a:cubicBezTo>
                    <a:pt x="128" y="621"/>
                    <a:pt x="128" y="621"/>
                    <a:pt x="129" y="622"/>
                  </a:cubicBezTo>
                  <a:cubicBezTo>
                    <a:pt x="129" y="623"/>
                    <a:pt x="129" y="630"/>
                    <a:pt x="129" y="631"/>
                  </a:cubicBezTo>
                  <a:cubicBezTo>
                    <a:pt x="130" y="632"/>
                    <a:pt x="132" y="635"/>
                    <a:pt x="135" y="635"/>
                  </a:cubicBezTo>
                  <a:cubicBezTo>
                    <a:pt x="138" y="635"/>
                    <a:pt x="149" y="635"/>
                    <a:pt x="151" y="635"/>
                  </a:cubicBezTo>
                  <a:cubicBezTo>
                    <a:pt x="152" y="635"/>
                    <a:pt x="164" y="634"/>
                    <a:pt x="166" y="633"/>
                  </a:cubicBezTo>
                  <a:cubicBezTo>
                    <a:pt x="167" y="633"/>
                    <a:pt x="167" y="631"/>
                    <a:pt x="168" y="629"/>
                  </a:cubicBezTo>
                  <a:cubicBezTo>
                    <a:pt x="168" y="628"/>
                    <a:pt x="168" y="624"/>
                    <a:pt x="168" y="623"/>
                  </a:cubicBezTo>
                  <a:cubicBezTo>
                    <a:pt x="168" y="623"/>
                    <a:pt x="168" y="623"/>
                    <a:pt x="168" y="622"/>
                  </a:cubicBezTo>
                  <a:cubicBezTo>
                    <a:pt x="170" y="621"/>
                    <a:pt x="171" y="621"/>
                    <a:pt x="171" y="621"/>
                  </a:cubicBezTo>
                  <a:cubicBezTo>
                    <a:pt x="173" y="619"/>
                    <a:pt x="174" y="613"/>
                    <a:pt x="173" y="610"/>
                  </a:cubicBezTo>
                  <a:cubicBezTo>
                    <a:pt x="172" y="607"/>
                    <a:pt x="169" y="604"/>
                    <a:pt x="169" y="601"/>
                  </a:cubicBezTo>
                  <a:cubicBezTo>
                    <a:pt x="170" y="599"/>
                    <a:pt x="179" y="591"/>
                    <a:pt x="179" y="589"/>
                  </a:cubicBezTo>
                  <a:cubicBezTo>
                    <a:pt x="180" y="587"/>
                    <a:pt x="180" y="551"/>
                    <a:pt x="181" y="542"/>
                  </a:cubicBezTo>
                  <a:cubicBezTo>
                    <a:pt x="181" y="534"/>
                    <a:pt x="183" y="499"/>
                    <a:pt x="184" y="496"/>
                  </a:cubicBezTo>
                  <a:cubicBezTo>
                    <a:pt x="185" y="494"/>
                    <a:pt x="184" y="488"/>
                    <a:pt x="184" y="487"/>
                  </a:cubicBezTo>
                  <a:cubicBezTo>
                    <a:pt x="185" y="485"/>
                    <a:pt x="186" y="480"/>
                    <a:pt x="186" y="477"/>
                  </a:cubicBezTo>
                  <a:cubicBezTo>
                    <a:pt x="186" y="474"/>
                    <a:pt x="188" y="461"/>
                    <a:pt x="187" y="457"/>
                  </a:cubicBezTo>
                  <a:cubicBezTo>
                    <a:pt x="187" y="453"/>
                    <a:pt x="188" y="438"/>
                    <a:pt x="187" y="434"/>
                  </a:cubicBezTo>
                  <a:cubicBezTo>
                    <a:pt x="187" y="430"/>
                    <a:pt x="188" y="408"/>
                    <a:pt x="187" y="403"/>
                  </a:cubicBezTo>
                  <a:cubicBezTo>
                    <a:pt x="187" y="398"/>
                    <a:pt x="192" y="365"/>
                    <a:pt x="192" y="362"/>
                  </a:cubicBezTo>
                  <a:cubicBezTo>
                    <a:pt x="192" y="358"/>
                    <a:pt x="193" y="339"/>
                    <a:pt x="193" y="337"/>
                  </a:cubicBezTo>
                  <a:cubicBezTo>
                    <a:pt x="193" y="336"/>
                    <a:pt x="193" y="330"/>
                    <a:pt x="193" y="330"/>
                  </a:cubicBezTo>
                  <a:cubicBezTo>
                    <a:pt x="193" y="326"/>
                    <a:pt x="193" y="326"/>
                    <a:pt x="193" y="326"/>
                  </a:cubicBezTo>
                  <a:cubicBezTo>
                    <a:pt x="195" y="325"/>
                    <a:pt x="197" y="325"/>
                    <a:pt x="197" y="325"/>
                  </a:cubicBezTo>
                  <a:cubicBezTo>
                    <a:pt x="198" y="324"/>
                    <a:pt x="198" y="315"/>
                    <a:pt x="197" y="311"/>
                  </a:cubicBezTo>
                  <a:cubicBezTo>
                    <a:pt x="197" y="307"/>
                    <a:pt x="191" y="291"/>
                    <a:pt x="191" y="288"/>
                  </a:cubicBezTo>
                  <a:cubicBezTo>
                    <a:pt x="190" y="286"/>
                    <a:pt x="190" y="271"/>
                    <a:pt x="189" y="267"/>
                  </a:cubicBezTo>
                  <a:cubicBezTo>
                    <a:pt x="189" y="262"/>
                    <a:pt x="184" y="247"/>
                    <a:pt x="184" y="243"/>
                  </a:cubicBezTo>
                  <a:cubicBezTo>
                    <a:pt x="183" y="240"/>
                    <a:pt x="183" y="232"/>
                    <a:pt x="184" y="229"/>
                  </a:cubicBezTo>
                  <a:cubicBezTo>
                    <a:pt x="184" y="226"/>
                    <a:pt x="183" y="213"/>
                    <a:pt x="183" y="210"/>
                  </a:cubicBezTo>
                  <a:cubicBezTo>
                    <a:pt x="183" y="208"/>
                    <a:pt x="183" y="201"/>
                    <a:pt x="183" y="201"/>
                  </a:cubicBezTo>
                  <a:cubicBezTo>
                    <a:pt x="183" y="201"/>
                    <a:pt x="185" y="205"/>
                    <a:pt x="187" y="206"/>
                  </a:cubicBezTo>
                  <a:cubicBezTo>
                    <a:pt x="188" y="207"/>
                    <a:pt x="189" y="207"/>
                    <a:pt x="191" y="207"/>
                  </a:cubicBezTo>
                  <a:cubicBezTo>
                    <a:pt x="193" y="214"/>
                    <a:pt x="197" y="225"/>
                    <a:pt x="198" y="227"/>
                  </a:cubicBezTo>
                  <a:cubicBezTo>
                    <a:pt x="199" y="230"/>
                    <a:pt x="207" y="253"/>
                    <a:pt x="209" y="259"/>
                  </a:cubicBezTo>
                  <a:cubicBezTo>
                    <a:pt x="211" y="265"/>
                    <a:pt x="217" y="280"/>
                    <a:pt x="218" y="285"/>
                  </a:cubicBezTo>
                  <a:cubicBezTo>
                    <a:pt x="220" y="289"/>
                    <a:pt x="224" y="301"/>
                    <a:pt x="224" y="304"/>
                  </a:cubicBezTo>
                  <a:cubicBezTo>
                    <a:pt x="224" y="307"/>
                    <a:pt x="223" y="309"/>
                    <a:pt x="221" y="312"/>
                  </a:cubicBezTo>
                  <a:cubicBezTo>
                    <a:pt x="219" y="314"/>
                    <a:pt x="218" y="320"/>
                    <a:pt x="219" y="324"/>
                  </a:cubicBezTo>
                  <a:cubicBezTo>
                    <a:pt x="220" y="327"/>
                    <a:pt x="221" y="331"/>
                    <a:pt x="221" y="334"/>
                  </a:cubicBezTo>
                  <a:cubicBezTo>
                    <a:pt x="222" y="337"/>
                    <a:pt x="222" y="344"/>
                    <a:pt x="226" y="343"/>
                  </a:cubicBezTo>
                  <a:cubicBezTo>
                    <a:pt x="230" y="343"/>
                    <a:pt x="231" y="339"/>
                    <a:pt x="230" y="338"/>
                  </a:cubicBezTo>
                  <a:cubicBezTo>
                    <a:pt x="230" y="336"/>
                    <a:pt x="229" y="333"/>
                    <a:pt x="229" y="330"/>
                  </a:cubicBezTo>
                  <a:cubicBezTo>
                    <a:pt x="230" y="331"/>
                    <a:pt x="231" y="332"/>
                    <a:pt x="231" y="332"/>
                  </a:cubicBezTo>
                  <a:cubicBezTo>
                    <a:pt x="231" y="332"/>
                    <a:pt x="233" y="337"/>
                    <a:pt x="235" y="338"/>
                  </a:cubicBezTo>
                  <a:cubicBezTo>
                    <a:pt x="235" y="341"/>
                    <a:pt x="236" y="345"/>
                    <a:pt x="236" y="345"/>
                  </a:cubicBezTo>
                  <a:cubicBezTo>
                    <a:pt x="236" y="345"/>
                    <a:pt x="235" y="348"/>
                    <a:pt x="235" y="350"/>
                  </a:cubicBezTo>
                  <a:cubicBezTo>
                    <a:pt x="234" y="350"/>
                    <a:pt x="230" y="354"/>
                    <a:pt x="229" y="354"/>
                  </a:cubicBezTo>
                  <a:cubicBezTo>
                    <a:pt x="228" y="355"/>
                    <a:pt x="224" y="355"/>
                    <a:pt x="223" y="356"/>
                  </a:cubicBezTo>
                  <a:cubicBezTo>
                    <a:pt x="223" y="357"/>
                    <a:pt x="222" y="359"/>
                    <a:pt x="222" y="360"/>
                  </a:cubicBezTo>
                  <a:cubicBezTo>
                    <a:pt x="223" y="361"/>
                    <a:pt x="226" y="360"/>
                    <a:pt x="226" y="360"/>
                  </a:cubicBezTo>
                  <a:cubicBezTo>
                    <a:pt x="226" y="360"/>
                    <a:pt x="227" y="362"/>
                    <a:pt x="228" y="363"/>
                  </a:cubicBezTo>
                  <a:cubicBezTo>
                    <a:pt x="229" y="363"/>
                    <a:pt x="234" y="360"/>
                    <a:pt x="234" y="360"/>
                  </a:cubicBezTo>
                  <a:cubicBezTo>
                    <a:pt x="234" y="360"/>
                    <a:pt x="235" y="363"/>
                    <a:pt x="237" y="363"/>
                  </a:cubicBezTo>
                  <a:cubicBezTo>
                    <a:pt x="238" y="363"/>
                    <a:pt x="239" y="359"/>
                    <a:pt x="240" y="357"/>
                  </a:cubicBezTo>
                  <a:cubicBezTo>
                    <a:pt x="241" y="356"/>
                    <a:pt x="245" y="353"/>
                    <a:pt x="245" y="352"/>
                  </a:cubicBezTo>
                  <a:cubicBezTo>
                    <a:pt x="246" y="350"/>
                    <a:pt x="248" y="343"/>
                    <a:pt x="248" y="340"/>
                  </a:cubicBezTo>
                  <a:cubicBezTo>
                    <a:pt x="249" y="338"/>
                    <a:pt x="249" y="337"/>
                    <a:pt x="249" y="334"/>
                  </a:cubicBezTo>
                  <a:close/>
                  <a:moveTo>
                    <a:pt x="93" y="31"/>
                  </a:moveTo>
                  <a:cubicBezTo>
                    <a:pt x="93" y="30"/>
                    <a:pt x="93" y="28"/>
                    <a:pt x="93" y="28"/>
                  </a:cubicBezTo>
                  <a:cubicBezTo>
                    <a:pt x="93" y="29"/>
                    <a:pt x="93" y="29"/>
                    <a:pt x="93" y="31"/>
                  </a:cubicBezTo>
                  <a:close/>
                  <a:moveTo>
                    <a:pt x="96" y="63"/>
                  </a:moveTo>
                  <a:cubicBezTo>
                    <a:pt x="96" y="62"/>
                    <a:pt x="96" y="60"/>
                    <a:pt x="96" y="59"/>
                  </a:cubicBezTo>
                  <a:cubicBezTo>
                    <a:pt x="96" y="59"/>
                    <a:pt x="97" y="60"/>
                    <a:pt x="97" y="60"/>
                  </a:cubicBezTo>
                  <a:cubicBezTo>
                    <a:pt x="96" y="61"/>
                    <a:pt x="96" y="62"/>
                    <a:pt x="96" y="63"/>
                  </a:cubicBezTo>
                  <a:close/>
                  <a:moveTo>
                    <a:pt x="98" y="18"/>
                  </a:moveTo>
                  <a:cubicBezTo>
                    <a:pt x="98" y="16"/>
                    <a:pt x="99" y="15"/>
                    <a:pt x="99" y="16"/>
                  </a:cubicBezTo>
                  <a:cubicBezTo>
                    <a:pt x="99" y="16"/>
                    <a:pt x="98" y="17"/>
                    <a:pt x="98" y="18"/>
                  </a:cubicBezTo>
                  <a:close/>
                  <a:moveTo>
                    <a:pt x="103" y="70"/>
                  </a:moveTo>
                  <a:cubicBezTo>
                    <a:pt x="102" y="69"/>
                    <a:pt x="102" y="68"/>
                    <a:pt x="103" y="68"/>
                  </a:cubicBezTo>
                  <a:cubicBezTo>
                    <a:pt x="103" y="68"/>
                    <a:pt x="103" y="68"/>
                    <a:pt x="103" y="68"/>
                  </a:cubicBezTo>
                  <a:cubicBezTo>
                    <a:pt x="103" y="68"/>
                    <a:pt x="103" y="68"/>
                    <a:pt x="103" y="68"/>
                  </a:cubicBezTo>
                  <a:cubicBezTo>
                    <a:pt x="103" y="69"/>
                    <a:pt x="103" y="69"/>
                    <a:pt x="103" y="70"/>
                  </a:cubicBezTo>
                  <a:close/>
                  <a:moveTo>
                    <a:pt x="105" y="68"/>
                  </a:moveTo>
                  <a:cubicBezTo>
                    <a:pt x="105" y="68"/>
                    <a:pt x="105" y="68"/>
                    <a:pt x="105" y="68"/>
                  </a:cubicBezTo>
                  <a:cubicBezTo>
                    <a:pt x="105" y="68"/>
                    <a:pt x="105" y="68"/>
                    <a:pt x="105" y="68"/>
                  </a:cubicBezTo>
                  <a:cubicBezTo>
                    <a:pt x="105" y="68"/>
                    <a:pt x="105" y="68"/>
                    <a:pt x="105" y="68"/>
                  </a:cubicBezTo>
                  <a:close/>
                  <a:moveTo>
                    <a:pt x="105" y="72"/>
                  </a:moveTo>
                  <a:cubicBezTo>
                    <a:pt x="105" y="72"/>
                    <a:pt x="105" y="72"/>
                    <a:pt x="105" y="72"/>
                  </a:cubicBezTo>
                  <a:cubicBezTo>
                    <a:pt x="105" y="71"/>
                    <a:pt x="105" y="71"/>
                    <a:pt x="104" y="70"/>
                  </a:cubicBezTo>
                  <a:cubicBezTo>
                    <a:pt x="105" y="70"/>
                    <a:pt x="105" y="70"/>
                    <a:pt x="105" y="71"/>
                  </a:cubicBezTo>
                  <a:cubicBezTo>
                    <a:pt x="105" y="71"/>
                    <a:pt x="105" y="71"/>
                    <a:pt x="105" y="71"/>
                  </a:cubicBezTo>
                  <a:cubicBezTo>
                    <a:pt x="105" y="71"/>
                    <a:pt x="105" y="71"/>
                    <a:pt x="105" y="72"/>
                  </a:cubicBezTo>
                  <a:close/>
                  <a:moveTo>
                    <a:pt x="106" y="70"/>
                  </a:moveTo>
                  <a:cubicBezTo>
                    <a:pt x="106" y="70"/>
                    <a:pt x="106" y="70"/>
                    <a:pt x="106" y="70"/>
                  </a:cubicBezTo>
                  <a:cubicBezTo>
                    <a:pt x="106" y="70"/>
                    <a:pt x="106" y="70"/>
                    <a:pt x="106" y="70"/>
                  </a:cubicBezTo>
                  <a:cubicBezTo>
                    <a:pt x="106" y="70"/>
                    <a:pt x="106" y="70"/>
                    <a:pt x="106" y="69"/>
                  </a:cubicBezTo>
                  <a:cubicBezTo>
                    <a:pt x="106" y="70"/>
                    <a:pt x="106" y="70"/>
                    <a:pt x="106" y="70"/>
                  </a:cubicBezTo>
                  <a:cubicBezTo>
                    <a:pt x="106" y="70"/>
                    <a:pt x="106" y="70"/>
                    <a:pt x="106" y="70"/>
                  </a:cubicBezTo>
                  <a:close/>
                  <a:moveTo>
                    <a:pt x="106" y="74"/>
                  </a:moveTo>
                  <a:cubicBezTo>
                    <a:pt x="106" y="74"/>
                    <a:pt x="106" y="74"/>
                    <a:pt x="106" y="74"/>
                  </a:cubicBezTo>
                  <a:cubicBezTo>
                    <a:pt x="106" y="74"/>
                    <a:pt x="106" y="74"/>
                    <a:pt x="106" y="74"/>
                  </a:cubicBezTo>
                  <a:cubicBezTo>
                    <a:pt x="106" y="74"/>
                    <a:pt x="106" y="74"/>
                    <a:pt x="106" y="74"/>
                  </a:cubicBezTo>
                  <a:close/>
                  <a:moveTo>
                    <a:pt x="22" y="373"/>
                  </a:moveTo>
                  <a:cubicBezTo>
                    <a:pt x="22" y="372"/>
                    <a:pt x="22" y="369"/>
                    <a:pt x="22" y="367"/>
                  </a:cubicBezTo>
                  <a:cubicBezTo>
                    <a:pt x="22" y="365"/>
                    <a:pt x="23" y="360"/>
                    <a:pt x="23" y="360"/>
                  </a:cubicBezTo>
                  <a:cubicBezTo>
                    <a:pt x="24" y="359"/>
                    <a:pt x="24" y="366"/>
                    <a:pt x="23" y="367"/>
                  </a:cubicBezTo>
                  <a:cubicBezTo>
                    <a:pt x="23" y="369"/>
                    <a:pt x="23" y="371"/>
                    <a:pt x="23" y="372"/>
                  </a:cubicBezTo>
                  <a:cubicBezTo>
                    <a:pt x="23" y="372"/>
                    <a:pt x="23" y="373"/>
                    <a:pt x="24" y="374"/>
                  </a:cubicBezTo>
                  <a:cubicBezTo>
                    <a:pt x="23" y="374"/>
                    <a:pt x="22" y="373"/>
                    <a:pt x="22" y="373"/>
                  </a:cubicBezTo>
                  <a:close/>
                  <a:moveTo>
                    <a:pt x="130" y="2"/>
                  </a:moveTo>
                  <a:cubicBezTo>
                    <a:pt x="130" y="2"/>
                    <a:pt x="130" y="2"/>
                    <a:pt x="131" y="3"/>
                  </a:cubicBezTo>
                  <a:cubicBezTo>
                    <a:pt x="130" y="3"/>
                    <a:pt x="130" y="3"/>
                    <a:pt x="130" y="3"/>
                  </a:cubicBezTo>
                  <a:cubicBezTo>
                    <a:pt x="129" y="3"/>
                    <a:pt x="130" y="2"/>
                    <a:pt x="130" y="2"/>
                  </a:cubicBezTo>
                  <a:close/>
                  <a:moveTo>
                    <a:pt x="122" y="3"/>
                  </a:moveTo>
                  <a:cubicBezTo>
                    <a:pt x="122" y="3"/>
                    <a:pt x="121" y="2"/>
                    <a:pt x="118" y="1"/>
                  </a:cubicBezTo>
                  <a:cubicBezTo>
                    <a:pt x="120" y="0"/>
                    <a:pt x="122" y="3"/>
                    <a:pt x="122" y="3"/>
                  </a:cubicBezTo>
                  <a:close/>
                  <a:moveTo>
                    <a:pt x="116" y="3"/>
                  </a:moveTo>
                  <a:cubicBezTo>
                    <a:pt x="116" y="4"/>
                    <a:pt x="113" y="4"/>
                    <a:pt x="112" y="4"/>
                  </a:cubicBezTo>
                  <a:cubicBezTo>
                    <a:pt x="112" y="4"/>
                    <a:pt x="112" y="4"/>
                    <a:pt x="112" y="4"/>
                  </a:cubicBezTo>
                  <a:cubicBezTo>
                    <a:pt x="114" y="1"/>
                    <a:pt x="117" y="2"/>
                    <a:pt x="116"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grpSp>
          <p:nvGrpSpPr>
            <p:cNvPr id="107" name="Group 106">
              <a:extLst>
                <a:ext uri="{FF2B5EF4-FFF2-40B4-BE49-F238E27FC236}">
                  <a16:creationId xmlns:a16="http://schemas.microsoft.com/office/drawing/2014/main" id="{6E6577F0-F324-44E4-9821-72367D44AADC}"/>
                </a:ext>
              </a:extLst>
            </p:cNvPr>
            <p:cNvGrpSpPr/>
            <p:nvPr/>
          </p:nvGrpSpPr>
          <p:grpSpPr>
            <a:xfrm rot="20667867">
              <a:off x="3826741" y="2759938"/>
              <a:ext cx="100212" cy="193272"/>
              <a:chOff x="2797939" y="3521076"/>
              <a:chExt cx="1490663" cy="2874963"/>
            </a:xfrm>
            <a:solidFill>
              <a:schemeClr val="bg1"/>
            </a:solidFill>
          </p:grpSpPr>
          <p:sp>
            <p:nvSpPr>
              <p:cNvPr id="108" name="Freeform 6">
                <a:extLst>
                  <a:ext uri="{FF2B5EF4-FFF2-40B4-BE49-F238E27FC236}">
                    <a16:creationId xmlns:a16="http://schemas.microsoft.com/office/drawing/2014/main" id="{67C837C8-8B71-4160-965C-8C874F94EFBE}"/>
                  </a:ext>
                </a:extLst>
              </p:cNvPr>
              <p:cNvSpPr>
                <a:spLocks/>
              </p:cNvSpPr>
              <p:nvPr/>
            </p:nvSpPr>
            <p:spPr bwMode="auto">
              <a:xfrm flipV="1">
                <a:off x="2797939" y="4356099"/>
                <a:ext cx="1490663" cy="1862139"/>
              </a:xfrm>
              <a:custGeom>
                <a:avLst/>
                <a:gdLst>
                  <a:gd name="T0" fmla="*/ 156 w 1879"/>
                  <a:gd name="T1" fmla="*/ 0 h 2733"/>
                  <a:gd name="T2" fmla="*/ 1724 w 1879"/>
                  <a:gd name="T3" fmla="*/ 0 h 2733"/>
                  <a:gd name="T4" fmla="*/ 1748 w 1879"/>
                  <a:gd name="T5" fmla="*/ 2 h 2733"/>
                  <a:gd name="T6" fmla="*/ 1770 w 1879"/>
                  <a:gd name="T7" fmla="*/ 8 h 2733"/>
                  <a:gd name="T8" fmla="*/ 1790 w 1879"/>
                  <a:gd name="T9" fmla="*/ 18 h 2733"/>
                  <a:gd name="T10" fmla="*/ 1810 w 1879"/>
                  <a:gd name="T11" fmla="*/ 33 h 2733"/>
                  <a:gd name="T12" fmla="*/ 1826 w 1879"/>
                  <a:gd name="T13" fmla="*/ 55 h 2733"/>
                  <a:gd name="T14" fmla="*/ 1841 w 1879"/>
                  <a:gd name="T15" fmla="*/ 82 h 2733"/>
                  <a:gd name="T16" fmla="*/ 1856 w 1879"/>
                  <a:gd name="T17" fmla="*/ 115 h 2733"/>
                  <a:gd name="T18" fmla="*/ 1865 w 1879"/>
                  <a:gd name="T19" fmla="*/ 157 h 2733"/>
                  <a:gd name="T20" fmla="*/ 1874 w 1879"/>
                  <a:gd name="T21" fmla="*/ 207 h 2733"/>
                  <a:gd name="T22" fmla="*/ 1878 w 1879"/>
                  <a:gd name="T23" fmla="*/ 265 h 2733"/>
                  <a:gd name="T24" fmla="*/ 1879 w 1879"/>
                  <a:gd name="T25" fmla="*/ 331 h 2733"/>
                  <a:gd name="T26" fmla="*/ 1879 w 1879"/>
                  <a:gd name="T27" fmla="*/ 2733 h 2733"/>
                  <a:gd name="T28" fmla="*/ 1878 w 1879"/>
                  <a:gd name="T29" fmla="*/ 2709 h 2733"/>
                  <a:gd name="T30" fmla="*/ 1872 w 1879"/>
                  <a:gd name="T31" fmla="*/ 2696 h 2733"/>
                  <a:gd name="T32" fmla="*/ 1863 w 1879"/>
                  <a:gd name="T33" fmla="*/ 2687 h 2733"/>
                  <a:gd name="T34" fmla="*/ 1850 w 1879"/>
                  <a:gd name="T35" fmla="*/ 2685 h 2733"/>
                  <a:gd name="T36" fmla="*/ 1834 w 1879"/>
                  <a:gd name="T37" fmla="*/ 2687 h 2733"/>
                  <a:gd name="T38" fmla="*/ 1817 w 1879"/>
                  <a:gd name="T39" fmla="*/ 2693 h 2733"/>
                  <a:gd name="T40" fmla="*/ 1795 w 1879"/>
                  <a:gd name="T41" fmla="*/ 2698 h 2733"/>
                  <a:gd name="T42" fmla="*/ 1773 w 1879"/>
                  <a:gd name="T43" fmla="*/ 2705 h 2733"/>
                  <a:gd name="T44" fmla="*/ 1750 w 1879"/>
                  <a:gd name="T45" fmla="*/ 2709 h 2733"/>
                  <a:gd name="T46" fmla="*/ 1724 w 1879"/>
                  <a:gd name="T47" fmla="*/ 2711 h 2733"/>
                  <a:gd name="T48" fmla="*/ 156 w 1879"/>
                  <a:gd name="T49" fmla="*/ 2711 h 2733"/>
                  <a:gd name="T50" fmla="*/ 115 w 1879"/>
                  <a:gd name="T51" fmla="*/ 2705 h 2733"/>
                  <a:gd name="T52" fmla="*/ 77 w 1879"/>
                  <a:gd name="T53" fmla="*/ 2691 h 2733"/>
                  <a:gd name="T54" fmla="*/ 46 w 1879"/>
                  <a:gd name="T55" fmla="*/ 2665 h 2733"/>
                  <a:gd name="T56" fmla="*/ 22 w 1879"/>
                  <a:gd name="T57" fmla="*/ 2634 h 2733"/>
                  <a:gd name="T58" fmla="*/ 6 w 1879"/>
                  <a:gd name="T59" fmla="*/ 2597 h 2733"/>
                  <a:gd name="T60" fmla="*/ 0 w 1879"/>
                  <a:gd name="T61" fmla="*/ 2555 h 2733"/>
                  <a:gd name="T62" fmla="*/ 0 w 1879"/>
                  <a:gd name="T63" fmla="*/ 156 h 2733"/>
                  <a:gd name="T64" fmla="*/ 6 w 1879"/>
                  <a:gd name="T65" fmla="*/ 114 h 2733"/>
                  <a:gd name="T66" fmla="*/ 22 w 1879"/>
                  <a:gd name="T67" fmla="*/ 77 h 2733"/>
                  <a:gd name="T68" fmla="*/ 46 w 1879"/>
                  <a:gd name="T69" fmla="*/ 46 h 2733"/>
                  <a:gd name="T70" fmla="*/ 77 w 1879"/>
                  <a:gd name="T71" fmla="*/ 22 h 2733"/>
                  <a:gd name="T72" fmla="*/ 115 w 1879"/>
                  <a:gd name="T73" fmla="*/ 6 h 2733"/>
                  <a:gd name="T74" fmla="*/ 156 w 1879"/>
                  <a:gd name="T75" fmla="*/ 0 h 2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9" h="2733">
                    <a:moveTo>
                      <a:pt x="156" y="0"/>
                    </a:moveTo>
                    <a:lnTo>
                      <a:pt x="1724" y="0"/>
                    </a:lnTo>
                    <a:lnTo>
                      <a:pt x="1748" y="2"/>
                    </a:lnTo>
                    <a:lnTo>
                      <a:pt x="1770" y="8"/>
                    </a:lnTo>
                    <a:lnTo>
                      <a:pt x="1790" y="18"/>
                    </a:lnTo>
                    <a:lnTo>
                      <a:pt x="1810" y="33"/>
                    </a:lnTo>
                    <a:lnTo>
                      <a:pt x="1826" y="55"/>
                    </a:lnTo>
                    <a:lnTo>
                      <a:pt x="1841" y="82"/>
                    </a:lnTo>
                    <a:lnTo>
                      <a:pt x="1856" y="115"/>
                    </a:lnTo>
                    <a:lnTo>
                      <a:pt x="1865" y="157"/>
                    </a:lnTo>
                    <a:lnTo>
                      <a:pt x="1874" y="207"/>
                    </a:lnTo>
                    <a:lnTo>
                      <a:pt x="1878" y="265"/>
                    </a:lnTo>
                    <a:lnTo>
                      <a:pt x="1879" y="331"/>
                    </a:lnTo>
                    <a:lnTo>
                      <a:pt x="1879" y="2733"/>
                    </a:lnTo>
                    <a:lnTo>
                      <a:pt x="1878" y="2709"/>
                    </a:lnTo>
                    <a:lnTo>
                      <a:pt x="1872" y="2696"/>
                    </a:lnTo>
                    <a:lnTo>
                      <a:pt x="1863" y="2687"/>
                    </a:lnTo>
                    <a:lnTo>
                      <a:pt x="1850" y="2685"/>
                    </a:lnTo>
                    <a:lnTo>
                      <a:pt x="1834" y="2687"/>
                    </a:lnTo>
                    <a:lnTo>
                      <a:pt x="1817" y="2693"/>
                    </a:lnTo>
                    <a:lnTo>
                      <a:pt x="1795" y="2698"/>
                    </a:lnTo>
                    <a:lnTo>
                      <a:pt x="1773" y="2705"/>
                    </a:lnTo>
                    <a:lnTo>
                      <a:pt x="1750" y="2709"/>
                    </a:lnTo>
                    <a:lnTo>
                      <a:pt x="1724" y="2711"/>
                    </a:lnTo>
                    <a:lnTo>
                      <a:pt x="156" y="2711"/>
                    </a:lnTo>
                    <a:lnTo>
                      <a:pt x="115" y="2705"/>
                    </a:lnTo>
                    <a:lnTo>
                      <a:pt x="77" y="2691"/>
                    </a:lnTo>
                    <a:lnTo>
                      <a:pt x="46" y="2665"/>
                    </a:lnTo>
                    <a:lnTo>
                      <a:pt x="22" y="2634"/>
                    </a:lnTo>
                    <a:lnTo>
                      <a:pt x="6" y="2597"/>
                    </a:lnTo>
                    <a:lnTo>
                      <a:pt x="0" y="2555"/>
                    </a:lnTo>
                    <a:lnTo>
                      <a:pt x="0" y="156"/>
                    </a:lnTo>
                    <a:lnTo>
                      <a:pt x="6" y="114"/>
                    </a:lnTo>
                    <a:lnTo>
                      <a:pt x="22" y="77"/>
                    </a:lnTo>
                    <a:lnTo>
                      <a:pt x="46" y="46"/>
                    </a:lnTo>
                    <a:lnTo>
                      <a:pt x="77" y="22"/>
                    </a:lnTo>
                    <a:lnTo>
                      <a:pt x="115" y="6"/>
                    </a:lnTo>
                    <a:lnTo>
                      <a:pt x="156" y="0"/>
                    </a:lnTo>
                    <a:close/>
                  </a:path>
                </a:pathLst>
              </a:custGeom>
              <a:grp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sp>
            <p:nvSpPr>
              <p:cNvPr id="109" name="Freeform 7">
                <a:extLst>
                  <a:ext uri="{FF2B5EF4-FFF2-40B4-BE49-F238E27FC236}">
                    <a16:creationId xmlns:a16="http://schemas.microsoft.com/office/drawing/2014/main" id="{89A6BDC7-D939-4AAB-ACD9-E1983FD483DC}"/>
                  </a:ext>
                </a:extLst>
              </p:cNvPr>
              <p:cNvSpPr>
                <a:spLocks/>
              </p:cNvSpPr>
              <p:nvPr/>
            </p:nvSpPr>
            <p:spPr bwMode="auto">
              <a:xfrm>
                <a:off x="2988439" y="6153151"/>
                <a:ext cx="114300" cy="242888"/>
              </a:xfrm>
              <a:custGeom>
                <a:avLst/>
                <a:gdLst>
                  <a:gd name="T0" fmla="*/ 71 w 142"/>
                  <a:gd name="T1" fmla="*/ 0 h 305"/>
                  <a:gd name="T2" fmla="*/ 95 w 142"/>
                  <a:gd name="T3" fmla="*/ 3 h 305"/>
                  <a:gd name="T4" fmla="*/ 113 w 142"/>
                  <a:gd name="T5" fmla="*/ 14 h 305"/>
                  <a:gd name="T6" fmla="*/ 129 w 142"/>
                  <a:gd name="T7" fmla="*/ 29 h 305"/>
                  <a:gd name="T8" fmla="*/ 138 w 142"/>
                  <a:gd name="T9" fmla="*/ 49 h 305"/>
                  <a:gd name="T10" fmla="*/ 142 w 142"/>
                  <a:gd name="T11" fmla="*/ 71 h 305"/>
                  <a:gd name="T12" fmla="*/ 142 w 142"/>
                  <a:gd name="T13" fmla="*/ 234 h 305"/>
                  <a:gd name="T14" fmla="*/ 138 w 142"/>
                  <a:gd name="T15" fmla="*/ 256 h 305"/>
                  <a:gd name="T16" fmla="*/ 129 w 142"/>
                  <a:gd name="T17" fmla="*/ 276 h 305"/>
                  <a:gd name="T18" fmla="*/ 113 w 142"/>
                  <a:gd name="T19" fmla="*/ 290 h 305"/>
                  <a:gd name="T20" fmla="*/ 95 w 142"/>
                  <a:gd name="T21" fmla="*/ 301 h 305"/>
                  <a:gd name="T22" fmla="*/ 71 w 142"/>
                  <a:gd name="T23" fmla="*/ 305 h 305"/>
                  <a:gd name="T24" fmla="*/ 49 w 142"/>
                  <a:gd name="T25" fmla="*/ 301 h 305"/>
                  <a:gd name="T26" fmla="*/ 29 w 142"/>
                  <a:gd name="T27" fmla="*/ 290 h 305"/>
                  <a:gd name="T28" fmla="*/ 14 w 142"/>
                  <a:gd name="T29" fmla="*/ 276 h 305"/>
                  <a:gd name="T30" fmla="*/ 3 w 142"/>
                  <a:gd name="T31" fmla="*/ 256 h 305"/>
                  <a:gd name="T32" fmla="*/ 0 w 142"/>
                  <a:gd name="T33" fmla="*/ 234 h 305"/>
                  <a:gd name="T34" fmla="*/ 0 w 142"/>
                  <a:gd name="T35" fmla="*/ 71 h 305"/>
                  <a:gd name="T36" fmla="*/ 3 w 142"/>
                  <a:gd name="T37" fmla="*/ 49 h 305"/>
                  <a:gd name="T38" fmla="*/ 14 w 142"/>
                  <a:gd name="T39" fmla="*/ 29 h 305"/>
                  <a:gd name="T40" fmla="*/ 29 w 142"/>
                  <a:gd name="T41" fmla="*/ 14 h 305"/>
                  <a:gd name="T42" fmla="*/ 49 w 142"/>
                  <a:gd name="T43" fmla="*/ 3 h 305"/>
                  <a:gd name="T44" fmla="*/ 71 w 142"/>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305">
                    <a:moveTo>
                      <a:pt x="71" y="0"/>
                    </a:moveTo>
                    <a:lnTo>
                      <a:pt x="95" y="3"/>
                    </a:lnTo>
                    <a:lnTo>
                      <a:pt x="113" y="14"/>
                    </a:lnTo>
                    <a:lnTo>
                      <a:pt x="129" y="29"/>
                    </a:lnTo>
                    <a:lnTo>
                      <a:pt x="138" y="49"/>
                    </a:lnTo>
                    <a:lnTo>
                      <a:pt x="142" y="71"/>
                    </a:lnTo>
                    <a:lnTo>
                      <a:pt x="142" y="234"/>
                    </a:lnTo>
                    <a:lnTo>
                      <a:pt x="138" y="256"/>
                    </a:lnTo>
                    <a:lnTo>
                      <a:pt x="129" y="276"/>
                    </a:lnTo>
                    <a:lnTo>
                      <a:pt x="113" y="290"/>
                    </a:lnTo>
                    <a:lnTo>
                      <a:pt x="95" y="301"/>
                    </a:lnTo>
                    <a:lnTo>
                      <a:pt x="71" y="305"/>
                    </a:lnTo>
                    <a:lnTo>
                      <a:pt x="49" y="301"/>
                    </a:lnTo>
                    <a:lnTo>
                      <a:pt x="29" y="290"/>
                    </a:lnTo>
                    <a:lnTo>
                      <a:pt x="14" y="276"/>
                    </a:lnTo>
                    <a:lnTo>
                      <a:pt x="3" y="256"/>
                    </a:lnTo>
                    <a:lnTo>
                      <a:pt x="0" y="234"/>
                    </a:lnTo>
                    <a:lnTo>
                      <a:pt x="0" y="71"/>
                    </a:lnTo>
                    <a:lnTo>
                      <a:pt x="3" y="49"/>
                    </a:lnTo>
                    <a:lnTo>
                      <a:pt x="14" y="29"/>
                    </a:lnTo>
                    <a:lnTo>
                      <a:pt x="29" y="14"/>
                    </a:lnTo>
                    <a:lnTo>
                      <a:pt x="49" y="3"/>
                    </a:lnTo>
                    <a:lnTo>
                      <a:pt x="71" y="0"/>
                    </a:lnTo>
                    <a:close/>
                  </a:path>
                </a:pathLst>
              </a:custGeom>
              <a:grp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sp>
            <p:nvSpPr>
              <p:cNvPr id="110" name="Freeform 8">
                <a:extLst>
                  <a:ext uri="{FF2B5EF4-FFF2-40B4-BE49-F238E27FC236}">
                    <a16:creationId xmlns:a16="http://schemas.microsoft.com/office/drawing/2014/main" id="{33EDF4A7-EB2F-4FCC-BC7F-1BE4C5A6A107}"/>
                  </a:ext>
                </a:extLst>
              </p:cNvPr>
              <p:cNvSpPr>
                <a:spLocks/>
              </p:cNvSpPr>
              <p:nvPr/>
            </p:nvSpPr>
            <p:spPr bwMode="auto">
              <a:xfrm>
                <a:off x="3983802" y="6153151"/>
                <a:ext cx="114300" cy="242888"/>
              </a:xfrm>
              <a:custGeom>
                <a:avLst/>
                <a:gdLst>
                  <a:gd name="T0" fmla="*/ 72 w 143"/>
                  <a:gd name="T1" fmla="*/ 0 h 305"/>
                  <a:gd name="T2" fmla="*/ 96 w 143"/>
                  <a:gd name="T3" fmla="*/ 3 h 305"/>
                  <a:gd name="T4" fmla="*/ 114 w 143"/>
                  <a:gd name="T5" fmla="*/ 14 h 305"/>
                  <a:gd name="T6" fmla="*/ 130 w 143"/>
                  <a:gd name="T7" fmla="*/ 29 h 305"/>
                  <a:gd name="T8" fmla="*/ 139 w 143"/>
                  <a:gd name="T9" fmla="*/ 49 h 305"/>
                  <a:gd name="T10" fmla="*/ 143 w 143"/>
                  <a:gd name="T11" fmla="*/ 71 h 305"/>
                  <a:gd name="T12" fmla="*/ 143 w 143"/>
                  <a:gd name="T13" fmla="*/ 234 h 305"/>
                  <a:gd name="T14" fmla="*/ 139 w 143"/>
                  <a:gd name="T15" fmla="*/ 256 h 305"/>
                  <a:gd name="T16" fmla="*/ 130 w 143"/>
                  <a:gd name="T17" fmla="*/ 276 h 305"/>
                  <a:gd name="T18" fmla="*/ 114 w 143"/>
                  <a:gd name="T19" fmla="*/ 290 h 305"/>
                  <a:gd name="T20" fmla="*/ 96 w 143"/>
                  <a:gd name="T21" fmla="*/ 301 h 305"/>
                  <a:gd name="T22" fmla="*/ 72 w 143"/>
                  <a:gd name="T23" fmla="*/ 305 h 305"/>
                  <a:gd name="T24" fmla="*/ 50 w 143"/>
                  <a:gd name="T25" fmla="*/ 301 h 305"/>
                  <a:gd name="T26" fmla="*/ 30 w 143"/>
                  <a:gd name="T27" fmla="*/ 290 h 305"/>
                  <a:gd name="T28" fmla="*/ 15 w 143"/>
                  <a:gd name="T29" fmla="*/ 276 h 305"/>
                  <a:gd name="T30" fmla="*/ 4 w 143"/>
                  <a:gd name="T31" fmla="*/ 256 h 305"/>
                  <a:gd name="T32" fmla="*/ 0 w 143"/>
                  <a:gd name="T33" fmla="*/ 234 h 305"/>
                  <a:gd name="T34" fmla="*/ 0 w 143"/>
                  <a:gd name="T35" fmla="*/ 71 h 305"/>
                  <a:gd name="T36" fmla="*/ 4 w 143"/>
                  <a:gd name="T37" fmla="*/ 49 h 305"/>
                  <a:gd name="T38" fmla="*/ 15 w 143"/>
                  <a:gd name="T39" fmla="*/ 29 h 305"/>
                  <a:gd name="T40" fmla="*/ 30 w 143"/>
                  <a:gd name="T41" fmla="*/ 14 h 305"/>
                  <a:gd name="T42" fmla="*/ 50 w 143"/>
                  <a:gd name="T43" fmla="*/ 3 h 305"/>
                  <a:gd name="T44" fmla="*/ 72 w 143"/>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305">
                    <a:moveTo>
                      <a:pt x="72" y="0"/>
                    </a:moveTo>
                    <a:lnTo>
                      <a:pt x="96" y="3"/>
                    </a:lnTo>
                    <a:lnTo>
                      <a:pt x="114" y="14"/>
                    </a:lnTo>
                    <a:lnTo>
                      <a:pt x="130" y="29"/>
                    </a:lnTo>
                    <a:lnTo>
                      <a:pt x="139" y="49"/>
                    </a:lnTo>
                    <a:lnTo>
                      <a:pt x="143" y="71"/>
                    </a:lnTo>
                    <a:lnTo>
                      <a:pt x="143" y="234"/>
                    </a:lnTo>
                    <a:lnTo>
                      <a:pt x="139" y="256"/>
                    </a:lnTo>
                    <a:lnTo>
                      <a:pt x="130" y="276"/>
                    </a:lnTo>
                    <a:lnTo>
                      <a:pt x="114" y="290"/>
                    </a:lnTo>
                    <a:lnTo>
                      <a:pt x="96" y="301"/>
                    </a:lnTo>
                    <a:lnTo>
                      <a:pt x="72" y="305"/>
                    </a:lnTo>
                    <a:lnTo>
                      <a:pt x="50" y="301"/>
                    </a:lnTo>
                    <a:lnTo>
                      <a:pt x="30" y="290"/>
                    </a:lnTo>
                    <a:lnTo>
                      <a:pt x="15" y="276"/>
                    </a:lnTo>
                    <a:lnTo>
                      <a:pt x="4" y="256"/>
                    </a:lnTo>
                    <a:lnTo>
                      <a:pt x="0" y="234"/>
                    </a:lnTo>
                    <a:lnTo>
                      <a:pt x="0" y="71"/>
                    </a:lnTo>
                    <a:lnTo>
                      <a:pt x="4" y="49"/>
                    </a:lnTo>
                    <a:lnTo>
                      <a:pt x="15" y="29"/>
                    </a:lnTo>
                    <a:lnTo>
                      <a:pt x="30" y="14"/>
                    </a:lnTo>
                    <a:lnTo>
                      <a:pt x="50" y="3"/>
                    </a:lnTo>
                    <a:lnTo>
                      <a:pt x="72" y="0"/>
                    </a:lnTo>
                    <a:close/>
                  </a:path>
                </a:pathLst>
              </a:custGeom>
              <a:grp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sp>
            <p:nvSpPr>
              <p:cNvPr id="111" name="Freeform 9">
                <a:extLst>
                  <a:ext uri="{FF2B5EF4-FFF2-40B4-BE49-F238E27FC236}">
                    <a16:creationId xmlns:a16="http://schemas.microsoft.com/office/drawing/2014/main" id="{089A9338-23C4-4155-8D7F-7594E25F3CF5}"/>
                  </a:ext>
                </a:extLst>
              </p:cNvPr>
              <p:cNvSpPr>
                <a:spLocks/>
              </p:cNvSpPr>
              <p:nvPr/>
            </p:nvSpPr>
            <p:spPr bwMode="auto">
              <a:xfrm>
                <a:off x="2797939" y="4049714"/>
                <a:ext cx="1490663" cy="485775"/>
              </a:xfrm>
              <a:custGeom>
                <a:avLst/>
                <a:gdLst>
                  <a:gd name="T0" fmla="*/ 156 w 1879"/>
                  <a:gd name="T1" fmla="*/ 0 h 613"/>
                  <a:gd name="T2" fmla="*/ 1724 w 1879"/>
                  <a:gd name="T3" fmla="*/ 0 h 613"/>
                  <a:gd name="T4" fmla="*/ 1766 w 1879"/>
                  <a:gd name="T5" fmla="*/ 6 h 613"/>
                  <a:gd name="T6" fmla="*/ 1803 w 1879"/>
                  <a:gd name="T7" fmla="*/ 22 h 613"/>
                  <a:gd name="T8" fmla="*/ 1834 w 1879"/>
                  <a:gd name="T9" fmla="*/ 46 h 613"/>
                  <a:gd name="T10" fmla="*/ 1859 w 1879"/>
                  <a:gd name="T11" fmla="*/ 77 h 613"/>
                  <a:gd name="T12" fmla="*/ 1874 w 1879"/>
                  <a:gd name="T13" fmla="*/ 114 h 613"/>
                  <a:gd name="T14" fmla="*/ 1879 w 1879"/>
                  <a:gd name="T15" fmla="*/ 156 h 613"/>
                  <a:gd name="T16" fmla="*/ 1879 w 1879"/>
                  <a:gd name="T17" fmla="*/ 613 h 613"/>
                  <a:gd name="T18" fmla="*/ 0 w 1879"/>
                  <a:gd name="T19" fmla="*/ 613 h 613"/>
                  <a:gd name="T20" fmla="*/ 0 w 1879"/>
                  <a:gd name="T21" fmla="*/ 156 h 613"/>
                  <a:gd name="T22" fmla="*/ 6 w 1879"/>
                  <a:gd name="T23" fmla="*/ 114 h 613"/>
                  <a:gd name="T24" fmla="*/ 22 w 1879"/>
                  <a:gd name="T25" fmla="*/ 77 h 613"/>
                  <a:gd name="T26" fmla="*/ 46 w 1879"/>
                  <a:gd name="T27" fmla="*/ 46 h 613"/>
                  <a:gd name="T28" fmla="*/ 77 w 1879"/>
                  <a:gd name="T29" fmla="*/ 22 h 613"/>
                  <a:gd name="T30" fmla="*/ 115 w 1879"/>
                  <a:gd name="T31" fmla="*/ 6 h 613"/>
                  <a:gd name="T32" fmla="*/ 156 w 1879"/>
                  <a:gd name="T33"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9" h="613">
                    <a:moveTo>
                      <a:pt x="156" y="0"/>
                    </a:moveTo>
                    <a:lnTo>
                      <a:pt x="1724" y="0"/>
                    </a:lnTo>
                    <a:lnTo>
                      <a:pt x="1766" y="6"/>
                    </a:lnTo>
                    <a:lnTo>
                      <a:pt x="1803" y="22"/>
                    </a:lnTo>
                    <a:lnTo>
                      <a:pt x="1834" y="46"/>
                    </a:lnTo>
                    <a:lnTo>
                      <a:pt x="1859" y="77"/>
                    </a:lnTo>
                    <a:lnTo>
                      <a:pt x="1874" y="114"/>
                    </a:lnTo>
                    <a:lnTo>
                      <a:pt x="1879" y="156"/>
                    </a:lnTo>
                    <a:lnTo>
                      <a:pt x="1879" y="613"/>
                    </a:lnTo>
                    <a:lnTo>
                      <a:pt x="0" y="613"/>
                    </a:lnTo>
                    <a:lnTo>
                      <a:pt x="0" y="156"/>
                    </a:lnTo>
                    <a:lnTo>
                      <a:pt x="6" y="114"/>
                    </a:lnTo>
                    <a:lnTo>
                      <a:pt x="22" y="77"/>
                    </a:lnTo>
                    <a:lnTo>
                      <a:pt x="46" y="46"/>
                    </a:lnTo>
                    <a:lnTo>
                      <a:pt x="77" y="22"/>
                    </a:lnTo>
                    <a:lnTo>
                      <a:pt x="115" y="6"/>
                    </a:lnTo>
                    <a:lnTo>
                      <a:pt x="156" y="0"/>
                    </a:lnTo>
                    <a:close/>
                  </a:path>
                </a:pathLst>
              </a:custGeom>
              <a:grp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sp>
            <p:nvSpPr>
              <p:cNvPr id="112" name="Freeform 10">
                <a:extLst>
                  <a:ext uri="{FF2B5EF4-FFF2-40B4-BE49-F238E27FC236}">
                    <a16:creationId xmlns:a16="http://schemas.microsoft.com/office/drawing/2014/main" id="{AD28EA22-F46A-4643-A6FE-9CA761711BD0}"/>
                  </a:ext>
                </a:extLst>
              </p:cNvPr>
              <p:cNvSpPr>
                <a:spLocks/>
              </p:cNvSpPr>
              <p:nvPr/>
            </p:nvSpPr>
            <p:spPr bwMode="auto">
              <a:xfrm>
                <a:off x="3266252" y="3521076"/>
                <a:ext cx="555625" cy="96838"/>
              </a:xfrm>
              <a:custGeom>
                <a:avLst/>
                <a:gdLst>
                  <a:gd name="T0" fmla="*/ 60 w 700"/>
                  <a:gd name="T1" fmla="*/ 0 h 121"/>
                  <a:gd name="T2" fmla="*/ 639 w 700"/>
                  <a:gd name="T3" fmla="*/ 0 h 121"/>
                  <a:gd name="T4" fmla="*/ 663 w 700"/>
                  <a:gd name="T5" fmla="*/ 6 h 121"/>
                  <a:gd name="T6" fmla="*/ 681 w 700"/>
                  <a:gd name="T7" fmla="*/ 19 h 121"/>
                  <a:gd name="T8" fmla="*/ 694 w 700"/>
                  <a:gd name="T9" fmla="*/ 37 h 121"/>
                  <a:gd name="T10" fmla="*/ 700 w 700"/>
                  <a:gd name="T11" fmla="*/ 61 h 121"/>
                  <a:gd name="T12" fmla="*/ 694 w 700"/>
                  <a:gd name="T13" fmla="*/ 85 h 121"/>
                  <a:gd name="T14" fmla="*/ 681 w 700"/>
                  <a:gd name="T15" fmla="*/ 103 h 121"/>
                  <a:gd name="T16" fmla="*/ 663 w 700"/>
                  <a:gd name="T17" fmla="*/ 116 h 121"/>
                  <a:gd name="T18" fmla="*/ 639 w 700"/>
                  <a:gd name="T19" fmla="*/ 121 h 121"/>
                  <a:gd name="T20" fmla="*/ 60 w 700"/>
                  <a:gd name="T21" fmla="*/ 121 h 121"/>
                  <a:gd name="T22" fmla="*/ 36 w 700"/>
                  <a:gd name="T23" fmla="*/ 116 h 121"/>
                  <a:gd name="T24" fmla="*/ 18 w 700"/>
                  <a:gd name="T25" fmla="*/ 103 h 121"/>
                  <a:gd name="T26" fmla="*/ 5 w 700"/>
                  <a:gd name="T27" fmla="*/ 85 h 121"/>
                  <a:gd name="T28" fmla="*/ 0 w 700"/>
                  <a:gd name="T29" fmla="*/ 61 h 121"/>
                  <a:gd name="T30" fmla="*/ 5 w 700"/>
                  <a:gd name="T31" fmla="*/ 37 h 121"/>
                  <a:gd name="T32" fmla="*/ 18 w 700"/>
                  <a:gd name="T33" fmla="*/ 19 h 121"/>
                  <a:gd name="T34" fmla="*/ 36 w 700"/>
                  <a:gd name="T35" fmla="*/ 6 h 121"/>
                  <a:gd name="T36" fmla="*/ 60 w 700"/>
                  <a:gd name="T3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0" h="121">
                    <a:moveTo>
                      <a:pt x="60" y="0"/>
                    </a:moveTo>
                    <a:lnTo>
                      <a:pt x="639" y="0"/>
                    </a:lnTo>
                    <a:lnTo>
                      <a:pt x="663" y="6"/>
                    </a:lnTo>
                    <a:lnTo>
                      <a:pt x="681" y="19"/>
                    </a:lnTo>
                    <a:lnTo>
                      <a:pt x="694" y="37"/>
                    </a:lnTo>
                    <a:lnTo>
                      <a:pt x="700" y="61"/>
                    </a:lnTo>
                    <a:lnTo>
                      <a:pt x="694" y="85"/>
                    </a:lnTo>
                    <a:lnTo>
                      <a:pt x="681" y="103"/>
                    </a:lnTo>
                    <a:lnTo>
                      <a:pt x="663" y="116"/>
                    </a:lnTo>
                    <a:lnTo>
                      <a:pt x="639" y="121"/>
                    </a:lnTo>
                    <a:lnTo>
                      <a:pt x="60" y="121"/>
                    </a:lnTo>
                    <a:lnTo>
                      <a:pt x="36" y="116"/>
                    </a:lnTo>
                    <a:lnTo>
                      <a:pt x="18" y="103"/>
                    </a:lnTo>
                    <a:lnTo>
                      <a:pt x="5" y="85"/>
                    </a:lnTo>
                    <a:lnTo>
                      <a:pt x="0" y="61"/>
                    </a:lnTo>
                    <a:lnTo>
                      <a:pt x="5" y="37"/>
                    </a:lnTo>
                    <a:lnTo>
                      <a:pt x="18" y="19"/>
                    </a:lnTo>
                    <a:lnTo>
                      <a:pt x="36" y="6"/>
                    </a:lnTo>
                    <a:lnTo>
                      <a:pt x="60" y="0"/>
                    </a:lnTo>
                    <a:close/>
                  </a:path>
                </a:pathLst>
              </a:custGeom>
              <a:grp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sp>
            <p:nvSpPr>
              <p:cNvPr id="113" name="Rectangle 11">
                <a:extLst>
                  <a:ext uri="{FF2B5EF4-FFF2-40B4-BE49-F238E27FC236}">
                    <a16:creationId xmlns:a16="http://schemas.microsoft.com/office/drawing/2014/main" id="{1B7B8C6A-ED50-421F-AEC9-CEE4DBB84975}"/>
                  </a:ext>
                </a:extLst>
              </p:cNvPr>
              <p:cNvSpPr>
                <a:spLocks noChangeArrowheads="1"/>
              </p:cNvSpPr>
              <p:nvPr/>
            </p:nvSpPr>
            <p:spPr bwMode="auto">
              <a:xfrm>
                <a:off x="3305939" y="3617914"/>
                <a:ext cx="58738" cy="548640"/>
              </a:xfrm>
              <a:prstGeom prst="rect">
                <a:avLst/>
              </a:prstGeom>
              <a:grpFill/>
              <a:ln w="1270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sp>
            <p:nvSpPr>
              <p:cNvPr id="114" name="Rectangle 12">
                <a:extLst>
                  <a:ext uri="{FF2B5EF4-FFF2-40B4-BE49-F238E27FC236}">
                    <a16:creationId xmlns:a16="http://schemas.microsoft.com/office/drawing/2014/main" id="{85779B62-075A-4510-85FE-F72C74B1F9F8}"/>
                  </a:ext>
                </a:extLst>
              </p:cNvPr>
              <p:cNvSpPr>
                <a:spLocks noChangeArrowheads="1"/>
              </p:cNvSpPr>
              <p:nvPr/>
            </p:nvSpPr>
            <p:spPr bwMode="auto">
              <a:xfrm>
                <a:off x="3721864" y="3617914"/>
                <a:ext cx="58738" cy="548640"/>
              </a:xfrm>
              <a:prstGeom prst="rect">
                <a:avLst/>
              </a:prstGeom>
              <a:grpFill/>
              <a:ln w="12700">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latin typeface="Calibri" panose="020F0502020204030204" pitchFamily="34" charset="0"/>
                </a:endParaRPr>
              </a:p>
            </p:txBody>
          </p:sp>
        </p:grpSp>
      </p:grpSp>
      <p:grpSp>
        <p:nvGrpSpPr>
          <p:cNvPr id="115" name="Group 114">
            <a:extLst>
              <a:ext uri="{FF2B5EF4-FFF2-40B4-BE49-F238E27FC236}">
                <a16:creationId xmlns:a16="http://schemas.microsoft.com/office/drawing/2014/main" id="{AA269302-9FBD-4F13-B55C-D60DA45398C7}"/>
              </a:ext>
            </a:extLst>
          </p:cNvPr>
          <p:cNvGrpSpPr/>
          <p:nvPr/>
        </p:nvGrpSpPr>
        <p:grpSpPr>
          <a:xfrm>
            <a:off x="8625788" y="3835287"/>
            <a:ext cx="597216" cy="597216"/>
            <a:chOff x="4215639" y="4486902"/>
            <a:chExt cx="597216" cy="597216"/>
          </a:xfrm>
        </p:grpSpPr>
        <p:sp>
          <p:nvSpPr>
            <p:cNvPr id="116" name="Oval 115">
              <a:extLst>
                <a:ext uri="{FF2B5EF4-FFF2-40B4-BE49-F238E27FC236}">
                  <a16:creationId xmlns:a16="http://schemas.microsoft.com/office/drawing/2014/main" id="{EED2F00C-107E-4579-B26E-4D5A56A527D1}"/>
                </a:ext>
              </a:extLst>
            </p:cNvPr>
            <p:cNvSpPr/>
            <p:nvPr/>
          </p:nvSpPr>
          <p:spPr>
            <a:xfrm>
              <a:off x="4215639" y="4486902"/>
              <a:ext cx="597216" cy="597216"/>
            </a:xfrm>
            <a:prstGeom prst="ellipse">
              <a:avLst/>
            </a:prstGeom>
            <a:solidFill>
              <a:schemeClr val="bg1">
                <a:lumMod val="95000"/>
              </a:schemeClr>
            </a:solidFill>
            <a:ln w="38100">
              <a:solidFill>
                <a:schemeClr val="bg1"/>
              </a:solidFill>
              <a:prstDash val="solid"/>
              <a:round/>
              <a:headEnd/>
              <a:tailEnd/>
            </a:ln>
            <a:effectLst>
              <a:outerShdw blurRad="63500" sx="102000" sy="102000" algn="ctr" rotWithShape="0">
                <a:prstClr val="black">
                  <a:alpha val="40000"/>
                </a:prstClr>
              </a:outerShdw>
            </a:effectLst>
          </p:spPr>
          <p:txBody>
            <a:bodyPr vert="horz" wrap="square" lIns="84406" tIns="42203" rIns="84406" bIns="42203" numCol="1" anchor="t" anchorCtr="0" compatLnSpc="1">
              <a:prstTxWarp prst="textNoShape">
                <a:avLst/>
              </a:prstTxWarp>
            </a:bodyPr>
            <a:lstStyle/>
            <a:p>
              <a:endParaRPr lang="en-ZA" sz="1662" dirty="0">
                <a:solidFill>
                  <a:srgbClr val="000000"/>
                </a:solidFill>
                <a:ea typeface="Segoe UI" panose="020B0502040204020203" pitchFamily="34" charset="0"/>
                <a:cs typeface="Segoe UI" panose="020B0502040204020203" pitchFamily="34" charset="0"/>
              </a:endParaRPr>
            </a:p>
          </p:txBody>
        </p:sp>
        <p:grpSp>
          <p:nvGrpSpPr>
            <p:cNvPr id="117" name="Group 116">
              <a:extLst>
                <a:ext uri="{FF2B5EF4-FFF2-40B4-BE49-F238E27FC236}">
                  <a16:creationId xmlns:a16="http://schemas.microsoft.com/office/drawing/2014/main" id="{9E03EF91-FBE7-4DD4-9AB6-77BAD903E158}"/>
                </a:ext>
              </a:extLst>
            </p:cNvPr>
            <p:cNvGrpSpPr>
              <a:grpSpLocks noChangeAspect="1"/>
            </p:cNvGrpSpPr>
            <p:nvPr/>
          </p:nvGrpSpPr>
          <p:grpSpPr bwMode="auto">
            <a:xfrm>
              <a:off x="4313146" y="4592954"/>
              <a:ext cx="395788" cy="389280"/>
              <a:chOff x="2289" y="634"/>
              <a:chExt cx="3102" cy="3051"/>
            </a:xfrm>
            <a:solidFill>
              <a:schemeClr val="accent4"/>
            </a:solidFill>
          </p:grpSpPr>
          <p:sp>
            <p:nvSpPr>
              <p:cNvPr id="118" name="Freeform 6">
                <a:extLst>
                  <a:ext uri="{FF2B5EF4-FFF2-40B4-BE49-F238E27FC236}">
                    <a16:creationId xmlns:a16="http://schemas.microsoft.com/office/drawing/2014/main" id="{94D8BA36-7DB5-47B0-9094-734B5DC861A2}"/>
                  </a:ext>
                </a:extLst>
              </p:cNvPr>
              <p:cNvSpPr>
                <a:spLocks/>
              </p:cNvSpPr>
              <p:nvPr/>
            </p:nvSpPr>
            <p:spPr bwMode="auto">
              <a:xfrm>
                <a:off x="2924" y="636"/>
                <a:ext cx="289" cy="708"/>
              </a:xfrm>
              <a:custGeom>
                <a:avLst/>
                <a:gdLst>
                  <a:gd name="T0" fmla="*/ 244 w 577"/>
                  <a:gd name="T1" fmla="*/ 0 h 1416"/>
                  <a:gd name="T2" fmla="*/ 335 w 577"/>
                  <a:gd name="T3" fmla="*/ 0 h 1416"/>
                  <a:gd name="T4" fmla="*/ 383 w 577"/>
                  <a:gd name="T5" fmla="*/ 5 h 1416"/>
                  <a:gd name="T6" fmla="*/ 429 w 577"/>
                  <a:gd name="T7" fmla="*/ 19 h 1416"/>
                  <a:gd name="T8" fmla="*/ 470 w 577"/>
                  <a:gd name="T9" fmla="*/ 41 h 1416"/>
                  <a:gd name="T10" fmla="*/ 506 w 577"/>
                  <a:gd name="T11" fmla="*/ 71 h 1416"/>
                  <a:gd name="T12" fmla="*/ 536 w 577"/>
                  <a:gd name="T13" fmla="*/ 107 h 1416"/>
                  <a:gd name="T14" fmla="*/ 558 w 577"/>
                  <a:gd name="T15" fmla="*/ 149 h 1416"/>
                  <a:gd name="T16" fmla="*/ 573 w 577"/>
                  <a:gd name="T17" fmla="*/ 196 h 1416"/>
                  <a:gd name="T18" fmla="*/ 577 w 577"/>
                  <a:gd name="T19" fmla="*/ 245 h 1416"/>
                  <a:gd name="T20" fmla="*/ 577 w 577"/>
                  <a:gd name="T21" fmla="*/ 1173 h 1416"/>
                  <a:gd name="T22" fmla="*/ 573 w 577"/>
                  <a:gd name="T23" fmla="*/ 1222 h 1416"/>
                  <a:gd name="T24" fmla="*/ 558 w 577"/>
                  <a:gd name="T25" fmla="*/ 1267 h 1416"/>
                  <a:gd name="T26" fmla="*/ 536 w 577"/>
                  <a:gd name="T27" fmla="*/ 1308 h 1416"/>
                  <a:gd name="T28" fmla="*/ 506 w 577"/>
                  <a:gd name="T29" fmla="*/ 1344 h 1416"/>
                  <a:gd name="T30" fmla="*/ 470 w 577"/>
                  <a:gd name="T31" fmla="*/ 1374 h 1416"/>
                  <a:gd name="T32" fmla="*/ 429 w 577"/>
                  <a:gd name="T33" fmla="*/ 1397 h 1416"/>
                  <a:gd name="T34" fmla="*/ 383 w 577"/>
                  <a:gd name="T35" fmla="*/ 1412 h 1416"/>
                  <a:gd name="T36" fmla="*/ 335 w 577"/>
                  <a:gd name="T37" fmla="*/ 1416 h 1416"/>
                  <a:gd name="T38" fmla="*/ 244 w 577"/>
                  <a:gd name="T39" fmla="*/ 1416 h 1416"/>
                  <a:gd name="T40" fmla="*/ 195 w 577"/>
                  <a:gd name="T41" fmla="*/ 1412 h 1416"/>
                  <a:gd name="T42" fmla="*/ 150 w 577"/>
                  <a:gd name="T43" fmla="*/ 1397 h 1416"/>
                  <a:gd name="T44" fmla="*/ 109 w 577"/>
                  <a:gd name="T45" fmla="*/ 1374 h 1416"/>
                  <a:gd name="T46" fmla="*/ 71 w 577"/>
                  <a:gd name="T47" fmla="*/ 1344 h 1416"/>
                  <a:gd name="T48" fmla="*/ 43 w 577"/>
                  <a:gd name="T49" fmla="*/ 1308 h 1416"/>
                  <a:gd name="T50" fmla="*/ 21 w 577"/>
                  <a:gd name="T51" fmla="*/ 1267 h 1416"/>
                  <a:gd name="T52" fmla="*/ 6 w 577"/>
                  <a:gd name="T53" fmla="*/ 1222 h 1416"/>
                  <a:gd name="T54" fmla="*/ 0 w 577"/>
                  <a:gd name="T55" fmla="*/ 1173 h 1416"/>
                  <a:gd name="T56" fmla="*/ 0 w 577"/>
                  <a:gd name="T57" fmla="*/ 245 h 1416"/>
                  <a:gd name="T58" fmla="*/ 6 w 577"/>
                  <a:gd name="T59" fmla="*/ 196 h 1416"/>
                  <a:gd name="T60" fmla="*/ 21 w 577"/>
                  <a:gd name="T61" fmla="*/ 149 h 1416"/>
                  <a:gd name="T62" fmla="*/ 43 w 577"/>
                  <a:gd name="T63" fmla="*/ 107 h 1416"/>
                  <a:gd name="T64" fmla="*/ 71 w 577"/>
                  <a:gd name="T65" fmla="*/ 71 h 1416"/>
                  <a:gd name="T66" fmla="*/ 109 w 577"/>
                  <a:gd name="T67" fmla="*/ 41 h 1416"/>
                  <a:gd name="T68" fmla="*/ 150 w 577"/>
                  <a:gd name="T69" fmla="*/ 19 h 1416"/>
                  <a:gd name="T70" fmla="*/ 195 w 577"/>
                  <a:gd name="T71" fmla="*/ 5 h 1416"/>
                  <a:gd name="T72" fmla="*/ 244 w 577"/>
                  <a:gd name="T73" fmla="*/ 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7" h="1416">
                    <a:moveTo>
                      <a:pt x="244" y="0"/>
                    </a:moveTo>
                    <a:lnTo>
                      <a:pt x="335" y="0"/>
                    </a:lnTo>
                    <a:lnTo>
                      <a:pt x="383" y="5"/>
                    </a:lnTo>
                    <a:lnTo>
                      <a:pt x="429" y="19"/>
                    </a:lnTo>
                    <a:lnTo>
                      <a:pt x="470" y="41"/>
                    </a:lnTo>
                    <a:lnTo>
                      <a:pt x="506" y="71"/>
                    </a:lnTo>
                    <a:lnTo>
                      <a:pt x="536" y="107"/>
                    </a:lnTo>
                    <a:lnTo>
                      <a:pt x="558" y="149"/>
                    </a:lnTo>
                    <a:lnTo>
                      <a:pt x="573" y="196"/>
                    </a:lnTo>
                    <a:lnTo>
                      <a:pt x="577" y="245"/>
                    </a:lnTo>
                    <a:lnTo>
                      <a:pt x="577" y="1173"/>
                    </a:lnTo>
                    <a:lnTo>
                      <a:pt x="573" y="1222"/>
                    </a:lnTo>
                    <a:lnTo>
                      <a:pt x="558" y="1267"/>
                    </a:lnTo>
                    <a:lnTo>
                      <a:pt x="536" y="1308"/>
                    </a:lnTo>
                    <a:lnTo>
                      <a:pt x="506" y="1344"/>
                    </a:lnTo>
                    <a:lnTo>
                      <a:pt x="470" y="1374"/>
                    </a:lnTo>
                    <a:lnTo>
                      <a:pt x="429" y="1397"/>
                    </a:lnTo>
                    <a:lnTo>
                      <a:pt x="383" y="1412"/>
                    </a:lnTo>
                    <a:lnTo>
                      <a:pt x="335" y="1416"/>
                    </a:lnTo>
                    <a:lnTo>
                      <a:pt x="244" y="1416"/>
                    </a:lnTo>
                    <a:lnTo>
                      <a:pt x="195" y="1412"/>
                    </a:lnTo>
                    <a:lnTo>
                      <a:pt x="150" y="1397"/>
                    </a:lnTo>
                    <a:lnTo>
                      <a:pt x="109" y="1374"/>
                    </a:lnTo>
                    <a:lnTo>
                      <a:pt x="71" y="1344"/>
                    </a:lnTo>
                    <a:lnTo>
                      <a:pt x="43" y="1308"/>
                    </a:lnTo>
                    <a:lnTo>
                      <a:pt x="21" y="1267"/>
                    </a:lnTo>
                    <a:lnTo>
                      <a:pt x="6" y="1222"/>
                    </a:lnTo>
                    <a:lnTo>
                      <a:pt x="0" y="1173"/>
                    </a:lnTo>
                    <a:lnTo>
                      <a:pt x="0" y="245"/>
                    </a:lnTo>
                    <a:lnTo>
                      <a:pt x="6" y="196"/>
                    </a:lnTo>
                    <a:lnTo>
                      <a:pt x="21" y="149"/>
                    </a:lnTo>
                    <a:lnTo>
                      <a:pt x="43" y="107"/>
                    </a:lnTo>
                    <a:lnTo>
                      <a:pt x="71" y="71"/>
                    </a:lnTo>
                    <a:lnTo>
                      <a:pt x="109" y="41"/>
                    </a:lnTo>
                    <a:lnTo>
                      <a:pt x="150" y="19"/>
                    </a:lnTo>
                    <a:lnTo>
                      <a:pt x="195"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19" name="Freeform 7">
                <a:extLst>
                  <a:ext uri="{FF2B5EF4-FFF2-40B4-BE49-F238E27FC236}">
                    <a16:creationId xmlns:a16="http://schemas.microsoft.com/office/drawing/2014/main" id="{E49AE00F-5020-461A-8474-526C24477767}"/>
                  </a:ext>
                </a:extLst>
              </p:cNvPr>
              <p:cNvSpPr>
                <a:spLocks/>
              </p:cNvSpPr>
              <p:nvPr/>
            </p:nvSpPr>
            <p:spPr bwMode="auto">
              <a:xfrm>
                <a:off x="4491" y="634"/>
                <a:ext cx="289" cy="707"/>
              </a:xfrm>
              <a:custGeom>
                <a:avLst/>
                <a:gdLst>
                  <a:gd name="T0" fmla="*/ 242 w 577"/>
                  <a:gd name="T1" fmla="*/ 0 h 1416"/>
                  <a:gd name="T2" fmla="*/ 333 w 577"/>
                  <a:gd name="T3" fmla="*/ 0 h 1416"/>
                  <a:gd name="T4" fmla="*/ 381 w 577"/>
                  <a:gd name="T5" fmla="*/ 6 h 1416"/>
                  <a:gd name="T6" fmla="*/ 427 w 577"/>
                  <a:gd name="T7" fmla="*/ 19 h 1416"/>
                  <a:gd name="T8" fmla="*/ 468 w 577"/>
                  <a:gd name="T9" fmla="*/ 42 h 1416"/>
                  <a:gd name="T10" fmla="*/ 504 w 577"/>
                  <a:gd name="T11" fmla="*/ 72 h 1416"/>
                  <a:gd name="T12" fmla="*/ 534 w 577"/>
                  <a:gd name="T13" fmla="*/ 107 h 1416"/>
                  <a:gd name="T14" fmla="*/ 556 w 577"/>
                  <a:gd name="T15" fmla="*/ 149 h 1416"/>
                  <a:gd name="T16" fmla="*/ 571 w 577"/>
                  <a:gd name="T17" fmla="*/ 196 h 1416"/>
                  <a:gd name="T18" fmla="*/ 577 w 577"/>
                  <a:gd name="T19" fmla="*/ 245 h 1416"/>
                  <a:gd name="T20" fmla="*/ 577 w 577"/>
                  <a:gd name="T21" fmla="*/ 1171 h 1416"/>
                  <a:gd name="T22" fmla="*/ 571 w 577"/>
                  <a:gd name="T23" fmla="*/ 1222 h 1416"/>
                  <a:gd name="T24" fmla="*/ 556 w 577"/>
                  <a:gd name="T25" fmla="*/ 1267 h 1416"/>
                  <a:gd name="T26" fmla="*/ 534 w 577"/>
                  <a:gd name="T27" fmla="*/ 1309 h 1416"/>
                  <a:gd name="T28" fmla="*/ 504 w 577"/>
                  <a:gd name="T29" fmla="*/ 1344 h 1416"/>
                  <a:gd name="T30" fmla="*/ 468 w 577"/>
                  <a:gd name="T31" fmla="*/ 1375 h 1416"/>
                  <a:gd name="T32" fmla="*/ 427 w 577"/>
                  <a:gd name="T33" fmla="*/ 1397 h 1416"/>
                  <a:gd name="T34" fmla="*/ 381 w 577"/>
                  <a:gd name="T35" fmla="*/ 1412 h 1416"/>
                  <a:gd name="T36" fmla="*/ 333 w 577"/>
                  <a:gd name="T37" fmla="*/ 1416 h 1416"/>
                  <a:gd name="T38" fmla="*/ 242 w 577"/>
                  <a:gd name="T39" fmla="*/ 1416 h 1416"/>
                  <a:gd name="T40" fmla="*/ 193 w 577"/>
                  <a:gd name="T41" fmla="*/ 1412 h 1416"/>
                  <a:gd name="T42" fmla="*/ 148 w 577"/>
                  <a:gd name="T43" fmla="*/ 1397 h 1416"/>
                  <a:gd name="T44" fmla="*/ 107 w 577"/>
                  <a:gd name="T45" fmla="*/ 1375 h 1416"/>
                  <a:gd name="T46" fmla="*/ 71 w 577"/>
                  <a:gd name="T47" fmla="*/ 1344 h 1416"/>
                  <a:gd name="T48" fmla="*/ 41 w 577"/>
                  <a:gd name="T49" fmla="*/ 1309 h 1416"/>
                  <a:gd name="T50" fmla="*/ 19 w 577"/>
                  <a:gd name="T51" fmla="*/ 1267 h 1416"/>
                  <a:gd name="T52" fmla="*/ 4 w 577"/>
                  <a:gd name="T53" fmla="*/ 1222 h 1416"/>
                  <a:gd name="T54" fmla="*/ 0 w 577"/>
                  <a:gd name="T55" fmla="*/ 1171 h 1416"/>
                  <a:gd name="T56" fmla="*/ 0 w 577"/>
                  <a:gd name="T57" fmla="*/ 245 h 1416"/>
                  <a:gd name="T58" fmla="*/ 4 w 577"/>
                  <a:gd name="T59" fmla="*/ 196 h 1416"/>
                  <a:gd name="T60" fmla="*/ 19 w 577"/>
                  <a:gd name="T61" fmla="*/ 149 h 1416"/>
                  <a:gd name="T62" fmla="*/ 41 w 577"/>
                  <a:gd name="T63" fmla="*/ 107 h 1416"/>
                  <a:gd name="T64" fmla="*/ 71 w 577"/>
                  <a:gd name="T65" fmla="*/ 72 h 1416"/>
                  <a:gd name="T66" fmla="*/ 107 w 577"/>
                  <a:gd name="T67" fmla="*/ 42 h 1416"/>
                  <a:gd name="T68" fmla="*/ 148 w 577"/>
                  <a:gd name="T69" fmla="*/ 19 h 1416"/>
                  <a:gd name="T70" fmla="*/ 193 w 577"/>
                  <a:gd name="T71" fmla="*/ 6 h 1416"/>
                  <a:gd name="T72" fmla="*/ 242 w 577"/>
                  <a:gd name="T73" fmla="*/ 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7" h="1416">
                    <a:moveTo>
                      <a:pt x="242" y="0"/>
                    </a:moveTo>
                    <a:lnTo>
                      <a:pt x="333" y="0"/>
                    </a:lnTo>
                    <a:lnTo>
                      <a:pt x="381" y="6"/>
                    </a:lnTo>
                    <a:lnTo>
                      <a:pt x="427" y="19"/>
                    </a:lnTo>
                    <a:lnTo>
                      <a:pt x="468" y="42"/>
                    </a:lnTo>
                    <a:lnTo>
                      <a:pt x="504" y="72"/>
                    </a:lnTo>
                    <a:lnTo>
                      <a:pt x="534" y="107"/>
                    </a:lnTo>
                    <a:lnTo>
                      <a:pt x="556" y="149"/>
                    </a:lnTo>
                    <a:lnTo>
                      <a:pt x="571" y="196"/>
                    </a:lnTo>
                    <a:lnTo>
                      <a:pt x="577" y="245"/>
                    </a:lnTo>
                    <a:lnTo>
                      <a:pt x="577" y="1171"/>
                    </a:lnTo>
                    <a:lnTo>
                      <a:pt x="571" y="1222"/>
                    </a:lnTo>
                    <a:lnTo>
                      <a:pt x="556" y="1267"/>
                    </a:lnTo>
                    <a:lnTo>
                      <a:pt x="534" y="1309"/>
                    </a:lnTo>
                    <a:lnTo>
                      <a:pt x="504" y="1344"/>
                    </a:lnTo>
                    <a:lnTo>
                      <a:pt x="468" y="1375"/>
                    </a:lnTo>
                    <a:lnTo>
                      <a:pt x="427" y="1397"/>
                    </a:lnTo>
                    <a:lnTo>
                      <a:pt x="381" y="1412"/>
                    </a:lnTo>
                    <a:lnTo>
                      <a:pt x="333" y="1416"/>
                    </a:lnTo>
                    <a:lnTo>
                      <a:pt x="242" y="1416"/>
                    </a:lnTo>
                    <a:lnTo>
                      <a:pt x="193" y="1412"/>
                    </a:lnTo>
                    <a:lnTo>
                      <a:pt x="148" y="1397"/>
                    </a:lnTo>
                    <a:lnTo>
                      <a:pt x="107" y="1375"/>
                    </a:lnTo>
                    <a:lnTo>
                      <a:pt x="71" y="1344"/>
                    </a:lnTo>
                    <a:lnTo>
                      <a:pt x="41" y="1309"/>
                    </a:lnTo>
                    <a:lnTo>
                      <a:pt x="19" y="1267"/>
                    </a:lnTo>
                    <a:lnTo>
                      <a:pt x="4" y="1222"/>
                    </a:lnTo>
                    <a:lnTo>
                      <a:pt x="0" y="1171"/>
                    </a:lnTo>
                    <a:lnTo>
                      <a:pt x="0" y="245"/>
                    </a:lnTo>
                    <a:lnTo>
                      <a:pt x="4" y="196"/>
                    </a:lnTo>
                    <a:lnTo>
                      <a:pt x="19" y="149"/>
                    </a:lnTo>
                    <a:lnTo>
                      <a:pt x="41" y="107"/>
                    </a:lnTo>
                    <a:lnTo>
                      <a:pt x="71" y="72"/>
                    </a:lnTo>
                    <a:lnTo>
                      <a:pt x="107" y="42"/>
                    </a:lnTo>
                    <a:lnTo>
                      <a:pt x="148" y="19"/>
                    </a:lnTo>
                    <a:lnTo>
                      <a:pt x="193" y="6"/>
                    </a:lnTo>
                    <a:lnTo>
                      <a:pt x="2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0" name="Freeform 8">
                <a:extLst>
                  <a:ext uri="{FF2B5EF4-FFF2-40B4-BE49-F238E27FC236}">
                    <a16:creationId xmlns:a16="http://schemas.microsoft.com/office/drawing/2014/main" id="{BFE61394-CF9D-4B98-A10B-BB8265603F67}"/>
                  </a:ext>
                </a:extLst>
              </p:cNvPr>
              <p:cNvSpPr>
                <a:spLocks noEditPoints="1"/>
              </p:cNvSpPr>
              <p:nvPr/>
            </p:nvSpPr>
            <p:spPr bwMode="auto">
              <a:xfrm>
                <a:off x="2289" y="885"/>
                <a:ext cx="3102" cy="2800"/>
              </a:xfrm>
              <a:custGeom>
                <a:avLst/>
                <a:gdLst>
                  <a:gd name="T0" fmla="*/ 397 w 6204"/>
                  <a:gd name="T1" fmla="*/ 5202 h 5599"/>
                  <a:gd name="T2" fmla="*/ 5807 w 6204"/>
                  <a:gd name="T3" fmla="*/ 1574 h 5599"/>
                  <a:gd name="T4" fmla="*/ 397 w 6204"/>
                  <a:gd name="T5" fmla="*/ 0 h 5599"/>
                  <a:gd name="T6" fmla="*/ 1073 w 6204"/>
                  <a:gd name="T7" fmla="*/ 676 h 5599"/>
                  <a:gd name="T8" fmla="*/ 1096 w 6204"/>
                  <a:gd name="T9" fmla="*/ 815 h 5599"/>
                  <a:gd name="T10" fmla="*/ 1158 w 6204"/>
                  <a:gd name="T11" fmla="*/ 937 h 5599"/>
                  <a:gd name="T12" fmla="*/ 1254 w 6204"/>
                  <a:gd name="T13" fmla="*/ 1033 h 5599"/>
                  <a:gd name="T14" fmla="*/ 1376 w 6204"/>
                  <a:gd name="T15" fmla="*/ 1096 h 5599"/>
                  <a:gd name="T16" fmla="*/ 1515 w 6204"/>
                  <a:gd name="T17" fmla="*/ 1118 h 5599"/>
                  <a:gd name="T18" fmla="*/ 1677 w 6204"/>
                  <a:gd name="T19" fmla="*/ 1113 h 5599"/>
                  <a:gd name="T20" fmla="*/ 1809 w 6204"/>
                  <a:gd name="T21" fmla="*/ 1069 h 5599"/>
                  <a:gd name="T22" fmla="*/ 1918 w 6204"/>
                  <a:gd name="T23" fmla="*/ 988 h 5599"/>
                  <a:gd name="T24" fmla="*/ 1998 w 6204"/>
                  <a:gd name="T25" fmla="*/ 879 h 5599"/>
                  <a:gd name="T26" fmla="*/ 2042 w 6204"/>
                  <a:gd name="T27" fmla="*/ 747 h 5599"/>
                  <a:gd name="T28" fmla="*/ 2047 w 6204"/>
                  <a:gd name="T29" fmla="*/ 0 h 5599"/>
                  <a:gd name="T30" fmla="*/ 4206 w 6204"/>
                  <a:gd name="T31" fmla="*/ 668 h 5599"/>
                  <a:gd name="T32" fmla="*/ 4228 w 6204"/>
                  <a:gd name="T33" fmla="*/ 809 h 5599"/>
                  <a:gd name="T34" fmla="*/ 4290 w 6204"/>
                  <a:gd name="T35" fmla="*/ 930 h 5599"/>
                  <a:gd name="T36" fmla="*/ 4386 w 6204"/>
                  <a:gd name="T37" fmla="*/ 1026 h 5599"/>
                  <a:gd name="T38" fmla="*/ 4508 w 6204"/>
                  <a:gd name="T39" fmla="*/ 1090 h 5599"/>
                  <a:gd name="T40" fmla="*/ 4647 w 6204"/>
                  <a:gd name="T41" fmla="*/ 1113 h 5599"/>
                  <a:gd name="T42" fmla="*/ 4798 w 6204"/>
                  <a:gd name="T43" fmla="*/ 1109 h 5599"/>
                  <a:gd name="T44" fmla="*/ 4909 w 6204"/>
                  <a:gd name="T45" fmla="*/ 1088 h 5599"/>
                  <a:gd name="T46" fmla="*/ 5006 w 6204"/>
                  <a:gd name="T47" fmla="*/ 1045 h 5599"/>
                  <a:gd name="T48" fmla="*/ 5087 w 6204"/>
                  <a:gd name="T49" fmla="*/ 979 h 5599"/>
                  <a:gd name="T50" fmla="*/ 5146 w 6204"/>
                  <a:gd name="T51" fmla="*/ 896 h 5599"/>
                  <a:gd name="T52" fmla="*/ 5176 w 6204"/>
                  <a:gd name="T53" fmla="*/ 792 h 5599"/>
                  <a:gd name="T54" fmla="*/ 5179 w 6204"/>
                  <a:gd name="T55" fmla="*/ 0 h 5599"/>
                  <a:gd name="T56" fmla="*/ 5871 w 6204"/>
                  <a:gd name="T57" fmla="*/ 6 h 5599"/>
                  <a:gd name="T58" fmla="*/ 5988 w 6204"/>
                  <a:gd name="T59" fmla="*/ 45 h 5599"/>
                  <a:gd name="T60" fmla="*/ 6087 w 6204"/>
                  <a:gd name="T61" fmla="*/ 117 h 5599"/>
                  <a:gd name="T62" fmla="*/ 6159 w 6204"/>
                  <a:gd name="T63" fmla="*/ 214 h 5599"/>
                  <a:gd name="T64" fmla="*/ 6198 w 6204"/>
                  <a:gd name="T65" fmla="*/ 333 h 5599"/>
                  <a:gd name="T66" fmla="*/ 6204 w 6204"/>
                  <a:gd name="T67" fmla="*/ 5202 h 5599"/>
                  <a:gd name="T68" fmla="*/ 6183 w 6204"/>
                  <a:gd name="T69" fmla="*/ 5328 h 5599"/>
                  <a:gd name="T70" fmla="*/ 6127 w 6204"/>
                  <a:gd name="T71" fmla="*/ 5437 h 5599"/>
                  <a:gd name="T72" fmla="*/ 6040 w 6204"/>
                  <a:gd name="T73" fmla="*/ 5522 h 5599"/>
                  <a:gd name="T74" fmla="*/ 5931 w 6204"/>
                  <a:gd name="T75" fmla="*/ 5578 h 5599"/>
                  <a:gd name="T76" fmla="*/ 5807 w 6204"/>
                  <a:gd name="T77" fmla="*/ 5599 h 5599"/>
                  <a:gd name="T78" fmla="*/ 333 w 6204"/>
                  <a:gd name="T79" fmla="*/ 5593 h 5599"/>
                  <a:gd name="T80" fmla="*/ 214 w 6204"/>
                  <a:gd name="T81" fmla="*/ 5556 h 5599"/>
                  <a:gd name="T82" fmla="*/ 117 w 6204"/>
                  <a:gd name="T83" fmla="*/ 5482 h 5599"/>
                  <a:gd name="T84" fmla="*/ 45 w 6204"/>
                  <a:gd name="T85" fmla="*/ 5384 h 5599"/>
                  <a:gd name="T86" fmla="*/ 6 w 6204"/>
                  <a:gd name="T87" fmla="*/ 5266 h 5599"/>
                  <a:gd name="T88" fmla="*/ 0 w 6204"/>
                  <a:gd name="T89" fmla="*/ 397 h 5599"/>
                  <a:gd name="T90" fmla="*/ 21 w 6204"/>
                  <a:gd name="T91" fmla="*/ 273 h 5599"/>
                  <a:gd name="T92" fmla="*/ 77 w 6204"/>
                  <a:gd name="T93" fmla="*/ 164 h 5599"/>
                  <a:gd name="T94" fmla="*/ 164 w 6204"/>
                  <a:gd name="T95" fmla="*/ 77 h 5599"/>
                  <a:gd name="T96" fmla="*/ 271 w 6204"/>
                  <a:gd name="T97" fmla="*/ 21 h 5599"/>
                  <a:gd name="T98" fmla="*/ 397 w 6204"/>
                  <a:gd name="T99" fmla="*/ 0 h 5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04" h="5599">
                    <a:moveTo>
                      <a:pt x="397" y="1574"/>
                    </a:moveTo>
                    <a:lnTo>
                      <a:pt x="397" y="5202"/>
                    </a:lnTo>
                    <a:lnTo>
                      <a:pt x="5807" y="5202"/>
                    </a:lnTo>
                    <a:lnTo>
                      <a:pt x="5807" y="1574"/>
                    </a:lnTo>
                    <a:lnTo>
                      <a:pt x="397" y="1574"/>
                    </a:lnTo>
                    <a:close/>
                    <a:moveTo>
                      <a:pt x="397" y="0"/>
                    </a:moveTo>
                    <a:lnTo>
                      <a:pt x="1073" y="0"/>
                    </a:lnTo>
                    <a:lnTo>
                      <a:pt x="1073" y="676"/>
                    </a:lnTo>
                    <a:lnTo>
                      <a:pt x="1079" y="747"/>
                    </a:lnTo>
                    <a:lnTo>
                      <a:pt x="1096" y="815"/>
                    </a:lnTo>
                    <a:lnTo>
                      <a:pt x="1122" y="879"/>
                    </a:lnTo>
                    <a:lnTo>
                      <a:pt x="1158" y="937"/>
                    </a:lnTo>
                    <a:lnTo>
                      <a:pt x="1203" y="988"/>
                    </a:lnTo>
                    <a:lnTo>
                      <a:pt x="1254" y="1033"/>
                    </a:lnTo>
                    <a:lnTo>
                      <a:pt x="1312" y="1069"/>
                    </a:lnTo>
                    <a:lnTo>
                      <a:pt x="1376" y="1096"/>
                    </a:lnTo>
                    <a:lnTo>
                      <a:pt x="1444" y="1113"/>
                    </a:lnTo>
                    <a:lnTo>
                      <a:pt x="1515" y="1118"/>
                    </a:lnTo>
                    <a:lnTo>
                      <a:pt x="1606" y="1118"/>
                    </a:lnTo>
                    <a:lnTo>
                      <a:pt x="1677" y="1113"/>
                    </a:lnTo>
                    <a:lnTo>
                      <a:pt x="1745" y="1096"/>
                    </a:lnTo>
                    <a:lnTo>
                      <a:pt x="1809" y="1069"/>
                    </a:lnTo>
                    <a:lnTo>
                      <a:pt x="1867" y="1033"/>
                    </a:lnTo>
                    <a:lnTo>
                      <a:pt x="1918" y="988"/>
                    </a:lnTo>
                    <a:lnTo>
                      <a:pt x="1963" y="937"/>
                    </a:lnTo>
                    <a:lnTo>
                      <a:pt x="1998" y="879"/>
                    </a:lnTo>
                    <a:lnTo>
                      <a:pt x="2025" y="815"/>
                    </a:lnTo>
                    <a:lnTo>
                      <a:pt x="2042" y="747"/>
                    </a:lnTo>
                    <a:lnTo>
                      <a:pt x="2047" y="676"/>
                    </a:lnTo>
                    <a:lnTo>
                      <a:pt x="2047" y="0"/>
                    </a:lnTo>
                    <a:lnTo>
                      <a:pt x="4206" y="0"/>
                    </a:lnTo>
                    <a:lnTo>
                      <a:pt x="4206" y="668"/>
                    </a:lnTo>
                    <a:lnTo>
                      <a:pt x="4211" y="742"/>
                    </a:lnTo>
                    <a:lnTo>
                      <a:pt x="4228" y="809"/>
                    </a:lnTo>
                    <a:lnTo>
                      <a:pt x="4254" y="872"/>
                    </a:lnTo>
                    <a:lnTo>
                      <a:pt x="4290" y="930"/>
                    </a:lnTo>
                    <a:lnTo>
                      <a:pt x="4335" y="983"/>
                    </a:lnTo>
                    <a:lnTo>
                      <a:pt x="4386" y="1026"/>
                    </a:lnTo>
                    <a:lnTo>
                      <a:pt x="4444" y="1064"/>
                    </a:lnTo>
                    <a:lnTo>
                      <a:pt x="4508" y="1090"/>
                    </a:lnTo>
                    <a:lnTo>
                      <a:pt x="4576" y="1107"/>
                    </a:lnTo>
                    <a:lnTo>
                      <a:pt x="4647" y="1113"/>
                    </a:lnTo>
                    <a:lnTo>
                      <a:pt x="4738" y="1113"/>
                    </a:lnTo>
                    <a:lnTo>
                      <a:pt x="4798" y="1109"/>
                    </a:lnTo>
                    <a:lnTo>
                      <a:pt x="4854" y="1101"/>
                    </a:lnTo>
                    <a:lnTo>
                      <a:pt x="4909" y="1088"/>
                    </a:lnTo>
                    <a:lnTo>
                      <a:pt x="4959" y="1067"/>
                    </a:lnTo>
                    <a:lnTo>
                      <a:pt x="5006" y="1045"/>
                    </a:lnTo>
                    <a:lnTo>
                      <a:pt x="5050" y="1015"/>
                    </a:lnTo>
                    <a:lnTo>
                      <a:pt x="5087" y="979"/>
                    </a:lnTo>
                    <a:lnTo>
                      <a:pt x="5119" y="939"/>
                    </a:lnTo>
                    <a:lnTo>
                      <a:pt x="5146" y="896"/>
                    </a:lnTo>
                    <a:lnTo>
                      <a:pt x="5164" y="845"/>
                    </a:lnTo>
                    <a:lnTo>
                      <a:pt x="5176" y="792"/>
                    </a:lnTo>
                    <a:lnTo>
                      <a:pt x="5179" y="732"/>
                    </a:lnTo>
                    <a:lnTo>
                      <a:pt x="5179" y="0"/>
                    </a:lnTo>
                    <a:lnTo>
                      <a:pt x="5807" y="0"/>
                    </a:lnTo>
                    <a:lnTo>
                      <a:pt x="5871" y="6"/>
                    </a:lnTo>
                    <a:lnTo>
                      <a:pt x="5931" y="21"/>
                    </a:lnTo>
                    <a:lnTo>
                      <a:pt x="5988" y="45"/>
                    </a:lnTo>
                    <a:lnTo>
                      <a:pt x="6040" y="77"/>
                    </a:lnTo>
                    <a:lnTo>
                      <a:pt x="6087" y="117"/>
                    </a:lnTo>
                    <a:lnTo>
                      <a:pt x="6127" y="164"/>
                    </a:lnTo>
                    <a:lnTo>
                      <a:pt x="6159" y="214"/>
                    </a:lnTo>
                    <a:lnTo>
                      <a:pt x="6183" y="273"/>
                    </a:lnTo>
                    <a:lnTo>
                      <a:pt x="6198" y="333"/>
                    </a:lnTo>
                    <a:lnTo>
                      <a:pt x="6204" y="397"/>
                    </a:lnTo>
                    <a:lnTo>
                      <a:pt x="6204" y="5202"/>
                    </a:lnTo>
                    <a:lnTo>
                      <a:pt x="6198" y="5266"/>
                    </a:lnTo>
                    <a:lnTo>
                      <a:pt x="6183" y="5328"/>
                    </a:lnTo>
                    <a:lnTo>
                      <a:pt x="6159" y="5384"/>
                    </a:lnTo>
                    <a:lnTo>
                      <a:pt x="6127" y="5437"/>
                    </a:lnTo>
                    <a:lnTo>
                      <a:pt x="6087" y="5482"/>
                    </a:lnTo>
                    <a:lnTo>
                      <a:pt x="6040" y="5522"/>
                    </a:lnTo>
                    <a:lnTo>
                      <a:pt x="5988" y="5556"/>
                    </a:lnTo>
                    <a:lnTo>
                      <a:pt x="5931" y="5578"/>
                    </a:lnTo>
                    <a:lnTo>
                      <a:pt x="5871" y="5593"/>
                    </a:lnTo>
                    <a:lnTo>
                      <a:pt x="5807" y="5599"/>
                    </a:lnTo>
                    <a:lnTo>
                      <a:pt x="397" y="5599"/>
                    </a:lnTo>
                    <a:lnTo>
                      <a:pt x="333" y="5593"/>
                    </a:lnTo>
                    <a:lnTo>
                      <a:pt x="271" y="5578"/>
                    </a:lnTo>
                    <a:lnTo>
                      <a:pt x="214" y="5556"/>
                    </a:lnTo>
                    <a:lnTo>
                      <a:pt x="164" y="5522"/>
                    </a:lnTo>
                    <a:lnTo>
                      <a:pt x="117" y="5482"/>
                    </a:lnTo>
                    <a:lnTo>
                      <a:pt x="77" y="5437"/>
                    </a:lnTo>
                    <a:lnTo>
                      <a:pt x="45" y="5384"/>
                    </a:lnTo>
                    <a:lnTo>
                      <a:pt x="21" y="5328"/>
                    </a:lnTo>
                    <a:lnTo>
                      <a:pt x="6" y="5266"/>
                    </a:lnTo>
                    <a:lnTo>
                      <a:pt x="0" y="5202"/>
                    </a:lnTo>
                    <a:lnTo>
                      <a:pt x="0" y="397"/>
                    </a:lnTo>
                    <a:lnTo>
                      <a:pt x="6" y="333"/>
                    </a:lnTo>
                    <a:lnTo>
                      <a:pt x="21" y="273"/>
                    </a:lnTo>
                    <a:lnTo>
                      <a:pt x="45" y="214"/>
                    </a:lnTo>
                    <a:lnTo>
                      <a:pt x="77" y="164"/>
                    </a:lnTo>
                    <a:lnTo>
                      <a:pt x="117" y="117"/>
                    </a:lnTo>
                    <a:lnTo>
                      <a:pt x="164" y="77"/>
                    </a:lnTo>
                    <a:lnTo>
                      <a:pt x="214" y="45"/>
                    </a:lnTo>
                    <a:lnTo>
                      <a:pt x="271" y="21"/>
                    </a:lnTo>
                    <a:lnTo>
                      <a:pt x="333" y="6"/>
                    </a:lnTo>
                    <a:lnTo>
                      <a:pt x="3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1" name="Freeform 9">
                <a:extLst>
                  <a:ext uri="{FF2B5EF4-FFF2-40B4-BE49-F238E27FC236}">
                    <a16:creationId xmlns:a16="http://schemas.microsoft.com/office/drawing/2014/main" id="{C9F2F342-565E-4FF2-B082-13AC2C221951}"/>
                  </a:ext>
                </a:extLst>
              </p:cNvPr>
              <p:cNvSpPr>
                <a:spLocks/>
              </p:cNvSpPr>
              <p:nvPr/>
            </p:nvSpPr>
            <p:spPr bwMode="auto">
              <a:xfrm>
                <a:off x="3917" y="1920"/>
                <a:ext cx="407" cy="360"/>
              </a:xfrm>
              <a:custGeom>
                <a:avLst/>
                <a:gdLst>
                  <a:gd name="T0" fmla="*/ 51 w 814"/>
                  <a:gd name="T1" fmla="*/ 0 h 719"/>
                  <a:gd name="T2" fmla="*/ 763 w 814"/>
                  <a:gd name="T3" fmla="*/ 0 h 719"/>
                  <a:gd name="T4" fmla="*/ 784 w 814"/>
                  <a:gd name="T5" fmla="*/ 4 h 719"/>
                  <a:gd name="T6" fmla="*/ 799 w 814"/>
                  <a:gd name="T7" fmla="*/ 15 h 719"/>
                  <a:gd name="T8" fmla="*/ 810 w 814"/>
                  <a:gd name="T9" fmla="*/ 30 h 719"/>
                  <a:gd name="T10" fmla="*/ 814 w 814"/>
                  <a:gd name="T11" fmla="*/ 51 h 719"/>
                  <a:gd name="T12" fmla="*/ 814 w 814"/>
                  <a:gd name="T13" fmla="*/ 668 h 719"/>
                  <a:gd name="T14" fmla="*/ 810 w 814"/>
                  <a:gd name="T15" fmla="*/ 689 h 719"/>
                  <a:gd name="T16" fmla="*/ 799 w 814"/>
                  <a:gd name="T17" fmla="*/ 704 h 719"/>
                  <a:gd name="T18" fmla="*/ 784 w 814"/>
                  <a:gd name="T19" fmla="*/ 715 h 719"/>
                  <a:gd name="T20" fmla="*/ 763 w 814"/>
                  <a:gd name="T21" fmla="*/ 719 h 719"/>
                  <a:gd name="T22" fmla="*/ 51 w 814"/>
                  <a:gd name="T23" fmla="*/ 719 h 719"/>
                  <a:gd name="T24" fmla="*/ 30 w 814"/>
                  <a:gd name="T25" fmla="*/ 715 h 719"/>
                  <a:gd name="T26" fmla="*/ 15 w 814"/>
                  <a:gd name="T27" fmla="*/ 704 h 719"/>
                  <a:gd name="T28" fmla="*/ 4 w 814"/>
                  <a:gd name="T29" fmla="*/ 689 h 719"/>
                  <a:gd name="T30" fmla="*/ 0 w 814"/>
                  <a:gd name="T31" fmla="*/ 668 h 719"/>
                  <a:gd name="T32" fmla="*/ 0 w 814"/>
                  <a:gd name="T33" fmla="*/ 51 h 719"/>
                  <a:gd name="T34" fmla="*/ 4 w 814"/>
                  <a:gd name="T35" fmla="*/ 30 h 719"/>
                  <a:gd name="T36" fmla="*/ 15 w 814"/>
                  <a:gd name="T37" fmla="*/ 15 h 719"/>
                  <a:gd name="T38" fmla="*/ 30 w 814"/>
                  <a:gd name="T39" fmla="*/ 4 h 719"/>
                  <a:gd name="T40" fmla="*/ 51 w 814"/>
                  <a:gd name="T4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4" h="719">
                    <a:moveTo>
                      <a:pt x="51" y="0"/>
                    </a:moveTo>
                    <a:lnTo>
                      <a:pt x="763" y="0"/>
                    </a:lnTo>
                    <a:lnTo>
                      <a:pt x="784" y="4"/>
                    </a:lnTo>
                    <a:lnTo>
                      <a:pt x="799" y="15"/>
                    </a:lnTo>
                    <a:lnTo>
                      <a:pt x="810" y="30"/>
                    </a:lnTo>
                    <a:lnTo>
                      <a:pt x="814" y="51"/>
                    </a:lnTo>
                    <a:lnTo>
                      <a:pt x="814" y="668"/>
                    </a:lnTo>
                    <a:lnTo>
                      <a:pt x="810" y="689"/>
                    </a:lnTo>
                    <a:lnTo>
                      <a:pt x="799" y="704"/>
                    </a:lnTo>
                    <a:lnTo>
                      <a:pt x="784" y="715"/>
                    </a:lnTo>
                    <a:lnTo>
                      <a:pt x="763" y="719"/>
                    </a:lnTo>
                    <a:lnTo>
                      <a:pt x="51" y="719"/>
                    </a:lnTo>
                    <a:lnTo>
                      <a:pt x="30" y="715"/>
                    </a:lnTo>
                    <a:lnTo>
                      <a:pt x="15" y="704"/>
                    </a:lnTo>
                    <a:lnTo>
                      <a:pt x="4" y="689"/>
                    </a:lnTo>
                    <a:lnTo>
                      <a:pt x="0" y="668"/>
                    </a:lnTo>
                    <a:lnTo>
                      <a:pt x="0" y="51"/>
                    </a:lnTo>
                    <a:lnTo>
                      <a:pt x="4" y="30"/>
                    </a:lnTo>
                    <a:lnTo>
                      <a:pt x="15" y="15"/>
                    </a:lnTo>
                    <a:lnTo>
                      <a:pt x="30" y="4"/>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sz="8800" b="1" dirty="0"/>
              </a:p>
            </p:txBody>
          </p:sp>
          <p:sp>
            <p:nvSpPr>
              <p:cNvPr id="122" name="Freeform 10">
                <a:extLst>
                  <a:ext uri="{FF2B5EF4-FFF2-40B4-BE49-F238E27FC236}">
                    <a16:creationId xmlns:a16="http://schemas.microsoft.com/office/drawing/2014/main" id="{5BD0BF38-29F8-4D2F-901B-74DAF0014C22}"/>
                  </a:ext>
                </a:extLst>
              </p:cNvPr>
              <p:cNvSpPr>
                <a:spLocks/>
              </p:cNvSpPr>
              <p:nvPr/>
            </p:nvSpPr>
            <p:spPr bwMode="auto">
              <a:xfrm>
                <a:off x="4498" y="1920"/>
                <a:ext cx="408" cy="360"/>
              </a:xfrm>
              <a:custGeom>
                <a:avLst/>
                <a:gdLst>
                  <a:gd name="T0" fmla="*/ 53 w 816"/>
                  <a:gd name="T1" fmla="*/ 0 h 719"/>
                  <a:gd name="T2" fmla="*/ 765 w 816"/>
                  <a:gd name="T3" fmla="*/ 0 h 719"/>
                  <a:gd name="T4" fmla="*/ 784 w 816"/>
                  <a:gd name="T5" fmla="*/ 4 h 719"/>
                  <a:gd name="T6" fmla="*/ 801 w 816"/>
                  <a:gd name="T7" fmla="*/ 15 h 719"/>
                  <a:gd name="T8" fmla="*/ 812 w 816"/>
                  <a:gd name="T9" fmla="*/ 30 h 719"/>
                  <a:gd name="T10" fmla="*/ 816 w 816"/>
                  <a:gd name="T11" fmla="*/ 51 h 719"/>
                  <a:gd name="T12" fmla="*/ 816 w 816"/>
                  <a:gd name="T13" fmla="*/ 668 h 719"/>
                  <a:gd name="T14" fmla="*/ 812 w 816"/>
                  <a:gd name="T15" fmla="*/ 689 h 719"/>
                  <a:gd name="T16" fmla="*/ 801 w 816"/>
                  <a:gd name="T17" fmla="*/ 704 h 719"/>
                  <a:gd name="T18" fmla="*/ 784 w 816"/>
                  <a:gd name="T19" fmla="*/ 715 h 719"/>
                  <a:gd name="T20" fmla="*/ 765 w 816"/>
                  <a:gd name="T21" fmla="*/ 719 h 719"/>
                  <a:gd name="T22" fmla="*/ 53 w 816"/>
                  <a:gd name="T23" fmla="*/ 719 h 719"/>
                  <a:gd name="T24" fmla="*/ 32 w 816"/>
                  <a:gd name="T25" fmla="*/ 715 h 719"/>
                  <a:gd name="T26" fmla="*/ 15 w 816"/>
                  <a:gd name="T27" fmla="*/ 704 h 719"/>
                  <a:gd name="T28" fmla="*/ 6 w 816"/>
                  <a:gd name="T29" fmla="*/ 689 h 719"/>
                  <a:gd name="T30" fmla="*/ 0 w 816"/>
                  <a:gd name="T31" fmla="*/ 668 h 719"/>
                  <a:gd name="T32" fmla="*/ 0 w 816"/>
                  <a:gd name="T33" fmla="*/ 51 h 719"/>
                  <a:gd name="T34" fmla="*/ 6 w 816"/>
                  <a:gd name="T35" fmla="*/ 30 h 719"/>
                  <a:gd name="T36" fmla="*/ 15 w 816"/>
                  <a:gd name="T37" fmla="*/ 15 h 719"/>
                  <a:gd name="T38" fmla="*/ 32 w 816"/>
                  <a:gd name="T39" fmla="*/ 4 h 719"/>
                  <a:gd name="T40" fmla="*/ 53 w 816"/>
                  <a:gd name="T4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6" h="719">
                    <a:moveTo>
                      <a:pt x="53" y="0"/>
                    </a:moveTo>
                    <a:lnTo>
                      <a:pt x="765" y="0"/>
                    </a:lnTo>
                    <a:lnTo>
                      <a:pt x="784" y="4"/>
                    </a:lnTo>
                    <a:lnTo>
                      <a:pt x="801" y="15"/>
                    </a:lnTo>
                    <a:lnTo>
                      <a:pt x="812" y="30"/>
                    </a:lnTo>
                    <a:lnTo>
                      <a:pt x="816" y="51"/>
                    </a:lnTo>
                    <a:lnTo>
                      <a:pt x="816" y="668"/>
                    </a:lnTo>
                    <a:lnTo>
                      <a:pt x="812" y="689"/>
                    </a:lnTo>
                    <a:lnTo>
                      <a:pt x="801" y="704"/>
                    </a:lnTo>
                    <a:lnTo>
                      <a:pt x="784" y="715"/>
                    </a:lnTo>
                    <a:lnTo>
                      <a:pt x="765" y="719"/>
                    </a:lnTo>
                    <a:lnTo>
                      <a:pt x="53" y="719"/>
                    </a:lnTo>
                    <a:lnTo>
                      <a:pt x="32" y="715"/>
                    </a:lnTo>
                    <a:lnTo>
                      <a:pt x="15" y="704"/>
                    </a:lnTo>
                    <a:lnTo>
                      <a:pt x="6" y="689"/>
                    </a:lnTo>
                    <a:lnTo>
                      <a:pt x="0" y="668"/>
                    </a:lnTo>
                    <a:lnTo>
                      <a:pt x="0" y="51"/>
                    </a:lnTo>
                    <a:lnTo>
                      <a:pt x="6" y="30"/>
                    </a:lnTo>
                    <a:lnTo>
                      <a:pt x="15" y="15"/>
                    </a:lnTo>
                    <a:lnTo>
                      <a:pt x="32" y="4"/>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3" name="Freeform 11">
                <a:extLst>
                  <a:ext uri="{FF2B5EF4-FFF2-40B4-BE49-F238E27FC236}">
                    <a16:creationId xmlns:a16="http://schemas.microsoft.com/office/drawing/2014/main" id="{CE97620D-5A11-4109-AB40-B7B808A3BDE3}"/>
                  </a:ext>
                </a:extLst>
              </p:cNvPr>
              <p:cNvSpPr>
                <a:spLocks/>
              </p:cNvSpPr>
              <p:nvPr/>
            </p:nvSpPr>
            <p:spPr bwMode="auto">
              <a:xfrm>
                <a:off x="2753" y="2426"/>
                <a:ext cx="408" cy="360"/>
              </a:xfrm>
              <a:custGeom>
                <a:avLst/>
                <a:gdLst>
                  <a:gd name="T0" fmla="*/ 50 w 816"/>
                  <a:gd name="T1" fmla="*/ 0 h 721"/>
                  <a:gd name="T2" fmla="*/ 763 w 816"/>
                  <a:gd name="T3" fmla="*/ 0 h 721"/>
                  <a:gd name="T4" fmla="*/ 784 w 816"/>
                  <a:gd name="T5" fmla="*/ 4 h 721"/>
                  <a:gd name="T6" fmla="*/ 801 w 816"/>
                  <a:gd name="T7" fmla="*/ 15 h 721"/>
                  <a:gd name="T8" fmla="*/ 812 w 816"/>
                  <a:gd name="T9" fmla="*/ 32 h 721"/>
                  <a:gd name="T10" fmla="*/ 816 w 816"/>
                  <a:gd name="T11" fmla="*/ 51 h 721"/>
                  <a:gd name="T12" fmla="*/ 816 w 816"/>
                  <a:gd name="T13" fmla="*/ 670 h 721"/>
                  <a:gd name="T14" fmla="*/ 812 w 816"/>
                  <a:gd name="T15" fmla="*/ 689 h 721"/>
                  <a:gd name="T16" fmla="*/ 801 w 816"/>
                  <a:gd name="T17" fmla="*/ 706 h 721"/>
                  <a:gd name="T18" fmla="*/ 784 w 816"/>
                  <a:gd name="T19" fmla="*/ 717 h 721"/>
                  <a:gd name="T20" fmla="*/ 763 w 816"/>
                  <a:gd name="T21" fmla="*/ 721 h 721"/>
                  <a:gd name="T22" fmla="*/ 50 w 816"/>
                  <a:gd name="T23" fmla="*/ 721 h 721"/>
                  <a:gd name="T24" fmla="*/ 32 w 816"/>
                  <a:gd name="T25" fmla="*/ 717 h 721"/>
                  <a:gd name="T26" fmla="*/ 15 w 816"/>
                  <a:gd name="T27" fmla="*/ 706 h 721"/>
                  <a:gd name="T28" fmla="*/ 3 w 816"/>
                  <a:gd name="T29" fmla="*/ 689 h 721"/>
                  <a:gd name="T30" fmla="*/ 0 w 816"/>
                  <a:gd name="T31" fmla="*/ 670 h 721"/>
                  <a:gd name="T32" fmla="*/ 0 w 816"/>
                  <a:gd name="T33" fmla="*/ 51 h 721"/>
                  <a:gd name="T34" fmla="*/ 3 w 816"/>
                  <a:gd name="T35" fmla="*/ 32 h 721"/>
                  <a:gd name="T36" fmla="*/ 15 w 816"/>
                  <a:gd name="T37" fmla="*/ 15 h 721"/>
                  <a:gd name="T38" fmla="*/ 32 w 816"/>
                  <a:gd name="T39" fmla="*/ 4 h 721"/>
                  <a:gd name="T40" fmla="*/ 50 w 816"/>
                  <a:gd name="T41"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6" h="721">
                    <a:moveTo>
                      <a:pt x="50" y="0"/>
                    </a:moveTo>
                    <a:lnTo>
                      <a:pt x="763" y="0"/>
                    </a:lnTo>
                    <a:lnTo>
                      <a:pt x="784" y="4"/>
                    </a:lnTo>
                    <a:lnTo>
                      <a:pt x="801" y="15"/>
                    </a:lnTo>
                    <a:lnTo>
                      <a:pt x="812" y="32"/>
                    </a:lnTo>
                    <a:lnTo>
                      <a:pt x="816" y="51"/>
                    </a:lnTo>
                    <a:lnTo>
                      <a:pt x="816" y="670"/>
                    </a:lnTo>
                    <a:lnTo>
                      <a:pt x="812" y="689"/>
                    </a:lnTo>
                    <a:lnTo>
                      <a:pt x="801" y="706"/>
                    </a:lnTo>
                    <a:lnTo>
                      <a:pt x="784" y="717"/>
                    </a:lnTo>
                    <a:lnTo>
                      <a:pt x="763" y="721"/>
                    </a:lnTo>
                    <a:lnTo>
                      <a:pt x="50" y="721"/>
                    </a:lnTo>
                    <a:lnTo>
                      <a:pt x="32" y="717"/>
                    </a:lnTo>
                    <a:lnTo>
                      <a:pt x="15" y="706"/>
                    </a:lnTo>
                    <a:lnTo>
                      <a:pt x="3" y="689"/>
                    </a:lnTo>
                    <a:lnTo>
                      <a:pt x="0" y="670"/>
                    </a:lnTo>
                    <a:lnTo>
                      <a:pt x="0" y="51"/>
                    </a:lnTo>
                    <a:lnTo>
                      <a:pt x="3" y="32"/>
                    </a:lnTo>
                    <a:lnTo>
                      <a:pt x="15" y="15"/>
                    </a:lnTo>
                    <a:lnTo>
                      <a:pt x="32" y="4"/>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4" name="Freeform 12">
                <a:extLst>
                  <a:ext uri="{FF2B5EF4-FFF2-40B4-BE49-F238E27FC236}">
                    <a16:creationId xmlns:a16="http://schemas.microsoft.com/office/drawing/2014/main" id="{BBE2A846-C1F8-4BB7-A4A8-48631E457C92}"/>
                  </a:ext>
                </a:extLst>
              </p:cNvPr>
              <p:cNvSpPr>
                <a:spLocks/>
              </p:cNvSpPr>
              <p:nvPr/>
            </p:nvSpPr>
            <p:spPr bwMode="auto">
              <a:xfrm>
                <a:off x="3335" y="2426"/>
                <a:ext cx="407" cy="360"/>
              </a:xfrm>
              <a:custGeom>
                <a:avLst/>
                <a:gdLst>
                  <a:gd name="T0" fmla="*/ 51 w 814"/>
                  <a:gd name="T1" fmla="*/ 0 h 721"/>
                  <a:gd name="T2" fmla="*/ 764 w 814"/>
                  <a:gd name="T3" fmla="*/ 0 h 721"/>
                  <a:gd name="T4" fmla="*/ 784 w 814"/>
                  <a:gd name="T5" fmla="*/ 4 h 721"/>
                  <a:gd name="T6" fmla="*/ 799 w 814"/>
                  <a:gd name="T7" fmla="*/ 15 h 721"/>
                  <a:gd name="T8" fmla="*/ 811 w 814"/>
                  <a:gd name="T9" fmla="*/ 32 h 721"/>
                  <a:gd name="T10" fmla="*/ 814 w 814"/>
                  <a:gd name="T11" fmla="*/ 51 h 721"/>
                  <a:gd name="T12" fmla="*/ 814 w 814"/>
                  <a:gd name="T13" fmla="*/ 670 h 721"/>
                  <a:gd name="T14" fmla="*/ 811 w 814"/>
                  <a:gd name="T15" fmla="*/ 689 h 721"/>
                  <a:gd name="T16" fmla="*/ 799 w 814"/>
                  <a:gd name="T17" fmla="*/ 706 h 721"/>
                  <a:gd name="T18" fmla="*/ 784 w 814"/>
                  <a:gd name="T19" fmla="*/ 717 h 721"/>
                  <a:gd name="T20" fmla="*/ 764 w 814"/>
                  <a:gd name="T21" fmla="*/ 721 h 721"/>
                  <a:gd name="T22" fmla="*/ 51 w 814"/>
                  <a:gd name="T23" fmla="*/ 721 h 721"/>
                  <a:gd name="T24" fmla="*/ 31 w 814"/>
                  <a:gd name="T25" fmla="*/ 717 h 721"/>
                  <a:gd name="T26" fmla="*/ 15 w 814"/>
                  <a:gd name="T27" fmla="*/ 706 h 721"/>
                  <a:gd name="T28" fmla="*/ 4 w 814"/>
                  <a:gd name="T29" fmla="*/ 689 h 721"/>
                  <a:gd name="T30" fmla="*/ 0 w 814"/>
                  <a:gd name="T31" fmla="*/ 670 h 721"/>
                  <a:gd name="T32" fmla="*/ 0 w 814"/>
                  <a:gd name="T33" fmla="*/ 51 h 721"/>
                  <a:gd name="T34" fmla="*/ 4 w 814"/>
                  <a:gd name="T35" fmla="*/ 32 h 721"/>
                  <a:gd name="T36" fmla="*/ 15 w 814"/>
                  <a:gd name="T37" fmla="*/ 15 h 721"/>
                  <a:gd name="T38" fmla="*/ 31 w 814"/>
                  <a:gd name="T39" fmla="*/ 4 h 721"/>
                  <a:gd name="T40" fmla="*/ 51 w 814"/>
                  <a:gd name="T41"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4" h="721">
                    <a:moveTo>
                      <a:pt x="51" y="0"/>
                    </a:moveTo>
                    <a:lnTo>
                      <a:pt x="764" y="0"/>
                    </a:lnTo>
                    <a:lnTo>
                      <a:pt x="784" y="4"/>
                    </a:lnTo>
                    <a:lnTo>
                      <a:pt x="799" y="15"/>
                    </a:lnTo>
                    <a:lnTo>
                      <a:pt x="811" y="32"/>
                    </a:lnTo>
                    <a:lnTo>
                      <a:pt x="814" y="51"/>
                    </a:lnTo>
                    <a:lnTo>
                      <a:pt x="814" y="670"/>
                    </a:lnTo>
                    <a:lnTo>
                      <a:pt x="811" y="689"/>
                    </a:lnTo>
                    <a:lnTo>
                      <a:pt x="799" y="706"/>
                    </a:lnTo>
                    <a:lnTo>
                      <a:pt x="784" y="717"/>
                    </a:lnTo>
                    <a:lnTo>
                      <a:pt x="764" y="721"/>
                    </a:lnTo>
                    <a:lnTo>
                      <a:pt x="51" y="721"/>
                    </a:lnTo>
                    <a:lnTo>
                      <a:pt x="31" y="717"/>
                    </a:lnTo>
                    <a:lnTo>
                      <a:pt x="15" y="706"/>
                    </a:lnTo>
                    <a:lnTo>
                      <a:pt x="4" y="689"/>
                    </a:lnTo>
                    <a:lnTo>
                      <a:pt x="0" y="670"/>
                    </a:lnTo>
                    <a:lnTo>
                      <a:pt x="0" y="51"/>
                    </a:lnTo>
                    <a:lnTo>
                      <a:pt x="4" y="32"/>
                    </a:lnTo>
                    <a:lnTo>
                      <a:pt x="15" y="15"/>
                    </a:lnTo>
                    <a:lnTo>
                      <a:pt x="31" y="4"/>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5" name="Freeform 13">
                <a:extLst>
                  <a:ext uri="{FF2B5EF4-FFF2-40B4-BE49-F238E27FC236}">
                    <a16:creationId xmlns:a16="http://schemas.microsoft.com/office/drawing/2014/main" id="{E84E2660-8B90-47D6-AF86-E43615E5E829}"/>
                  </a:ext>
                </a:extLst>
              </p:cNvPr>
              <p:cNvSpPr>
                <a:spLocks/>
              </p:cNvSpPr>
              <p:nvPr/>
            </p:nvSpPr>
            <p:spPr bwMode="auto">
              <a:xfrm>
                <a:off x="3917" y="2426"/>
                <a:ext cx="407" cy="360"/>
              </a:xfrm>
              <a:custGeom>
                <a:avLst/>
                <a:gdLst>
                  <a:gd name="T0" fmla="*/ 51 w 814"/>
                  <a:gd name="T1" fmla="*/ 0 h 721"/>
                  <a:gd name="T2" fmla="*/ 763 w 814"/>
                  <a:gd name="T3" fmla="*/ 0 h 721"/>
                  <a:gd name="T4" fmla="*/ 784 w 814"/>
                  <a:gd name="T5" fmla="*/ 4 h 721"/>
                  <a:gd name="T6" fmla="*/ 799 w 814"/>
                  <a:gd name="T7" fmla="*/ 15 h 721"/>
                  <a:gd name="T8" fmla="*/ 810 w 814"/>
                  <a:gd name="T9" fmla="*/ 32 h 721"/>
                  <a:gd name="T10" fmla="*/ 814 w 814"/>
                  <a:gd name="T11" fmla="*/ 51 h 721"/>
                  <a:gd name="T12" fmla="*/ 814 w 814"/>
                  <a:gd name="T13" fmla="*/ 670 h 721"/>
                  <a:gd name="T14" fmla="*/ 810 w 814"/>
                  <a:gd name="T15" fmla="*/ 689 h 721"/>
                  <a:gd name="T16" fmla="*/ 799 w 814"/>
                  <a:gd name="T17" fmla="*/ 706 h 721"/>
                  <a:gd name="T18" fmla="*/ 784 w 814"/>
                  <a:gd name="T19" fmla="*/ 717 h 721"/>
                  <a:gd name="T20" fmla="*/ 763 w 814"/>
                  <a:gd name="T21" fmla="*/ 721 h 721"/>
                  <a:gd name="T22" fmla="*/ 51 w 814"/>
                  <a:gd name="T23" fmla="*/ 721 h 721"/>
                  <a:gd name="T24" fmla="*/ 30 w 814"/>
                  <a:gd name="T25" fmla="*/ 717 h 721"/>
                  <a:gd name="T26" fmla="*/ 15 w 814"/>
                  <a:gd name="T27" fmla="*/ 706 h 721"/>
                  <a:gd name="T28" fmla="*/ 4 w 814"/>
                  <a:gd name="T29" fmla="*/ 689 h 721"/>
                  <a:gd name="T30" fmla="*/ 0 w 814"/>
                  <a:gd name="T31" fmla="*/ 670 h 721"/>
                  <a:gd name="T32" fmla="*/ 0 w 814"/>
                  <a:gd name="T33" fmla="*/ 51 h 721"/>
                  <a:gd name="T34" fmla="*/ 4 w 814"/>
                  <a:gd name="T35" fmla="*/ 32 h 721"/>
                  <a:gd name="T36" fmla="*/ 15 w 814"/>
                  <a:gd name="T37" fmla="*/ 15 h 721"/>
                  <a:gd name="T38" fmla="*/ 30 w 814"/>
                  <a:gd name="T39" fmla="*/ 4 h 721"/>
                  <a:gd name="T40" fmla="*/ 51 w 814"/>
                  <a:gd name="T41"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4" h="721">
                    <a:moveTo>
                      <a:pt x="51" y="0"/>
                    </a:moveTo>
                    <a:lnTo>
                      <a:pt x="763" y="0"/>
                    </a:lnTo>
                    <a:lnTo>
                      <a:pt x="784" y="4"/>
                    </a:lnTo>
                    <a:lnTo>
                      <a:pt x="799" y="15"/>
                    </a:lnTo>
                    <a:lnTo>
                      <a:pt x="810" y="32"/>
                    </a:lnTo>
                    <a:lnTo>
                      <a:pt x="814" y="51"/>
                    </a:lnTo>
                    <a:lnTo>
                      <a:pt x="814" y="670"/>
                    </a:lnTo>
                    <a:lnTo>
                      <a:pt x="810" y="689"/>
                    </a:lnTo>
                    <a:lnTo>
                      <a:pt x="799" y="706"/>
                    </a:lnTo>
                    <a:lnTo>
                      <a:pt x="784" y="717"/>
                    </a:lnTo>
                    <a:lnTo>
                      <a:pt x="763" y="721"/>
                    </a:lnTo>
                    <a:lnTo>
                      <a:pt x="51" y="721"/>
                    </a:lnTo>
                    <a:lnTo>
                      <a:pt x="30" y="717"/>
                    </a:lnTo>
                    <a:lnTo>
                      <a:pt x="15" y="706"/>
                    </a:lnTo>
                    <a:lnTo>
                      <a:pt x="4" y="689"/>
                    </a:lnTo>
                    <a:lnTo>
                      <a:pt x="0" y="670"/>
                    </a:lnTo>
                    <a:lnTo>
                      <a:pt x="0" y="51"/>
                    </a:lnTo>
                    <a:lnTo>
                      <a:pt x="4" y="32"/>
                    </a:lnTo>
                    <a:lnTo>
                      <a:pt x="15" y="15"/>
                    </a:lnTo>
                    <a:lnTo>
                      <a:pt x="30" y="4"/>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6" name="Freeform 14">
                <a:extLst>
                  <a:ext uri="{FF2B5EF4-FFF2-40B4-BE49-F238E27FC236}">
                    <a16:creationId xmlns:a16="http://schemas.microsoft.com/office/drawing/2014/main" id="{8D591A2B-093F-4846-90DD-D397047C8E8C}"/>
                  </a:ext>
                </a:extLst>
              </p:cNvPr>
              <p:cNvSpPr>
                <a:spLocks/>
              </p:cNvSpPr>
              <p:nvPr/>
            </p:nvSpPr>
            <p:spPr bwMode="auto">
              <a:xfrm>
                <a:off x="4498" y="2426"/>
                <a:ext cx="408" cy="360"/>
              </a:xfrm>
              <a:custGeom>
                <a:avLst/>
                <a:gdLst>
                  <a:gd name="T0" fmla="*/ 53 w 816"/>
                  <a:gd name="T1" fmla="*/ 0 h 721"/>
                  <a:gd name="T2" fmla="*/ 765 w 816"/>
                  <a:gd name="T3" fmla="*/ 0 h 721"/>
                  <a:gd name="T4" fmla="*/ 784 w 816"/>
                  <a:gd name="T5" fmla="*/ 4 h 721"/>
                  <a:gd name="T6" fmla="*/ 801 w 816"/>
                  <a:gd name="T7" fmla="*/ 15 h 721"/>
                  <a:gd name="T8" fmla="*/ 812 w 816"/>
                  <a:gd name="T9" fmla="*/ 32 h 721"/>
                  <a:gd name="T10" fmla="*/ 816 w 816"/>
                  <a:gd name="T11" fmla="*/ 51 h 721"/>
                  <a:gd name="T12" fmla="*/ 816 w 816"/>
                  <a:gd name="T13" fmla="*/ 670 h 721"/>
                  <a:gd name="T14" fmla="*/ 812 w 816"/>
                  <a:gd name="T15" fmla="*/ 689 h 721"/>
                  <a:gd name="T16" fmla="*/ 801 w 816"/>
                  <a:gd name="T17" fmla="*/ 706 h 721"/>
                  <a:gd name="T18" fmla="*/ 784 w 816"/>
                  <a:gd name="T19" fmla="*/ 717 h 721"/>
                  <a:gd name="T20" fmla="*/ 765 w 816"/>
                  <a:gd name="T21" fmla="*/ 721 h 721"/>
                  <a:gd name="T22" fmla="*/ 53 w 816"/>
                  <a:gd name="T23" fmla="*/ 721 h 721"/>
                  <a:gd name="T24" fmla="*/ 32 w 816"/>
                  <a:gd name="T25" fmla="*/ 717 h 721"/>
                  <a:gd name="T26" fmla="*/ 15 w 816"/>
                  <a:gd name="T27" fmla="*/ 706 h 721"/>
                  <a:gd name="T28" fmla="*/ 6 w 816"/>
                  <a:gd name="T29" fmla="*/ 689 h 721"/>
                  <a:gd name="T30" fmla="*/ 0 w 816"/>
                  <a:gd name="T31" fmla="*/ 670 h 721"/>
                  <a:gd name="T32" fmla="*/ 0 w 816"/>
                  <a:gd name="T33" fmla="*/ 51 h 721"/>
                  <a:gd name="T34" fmla="*/ 6 w 816"/>
                  <a:gd name="T35" fmla="*/ 32 h 721"/>
                  <a:gd name="T36" fmla="*/ 15 w 816"/>
                  <a:gd name="T37" fmla="*/ 15 h 721"/>
                  <a:gd name="T38" fmla="*/ 32 w 816"/>
                  <a:gd name="T39" fmla="*/ 4 h 721"/>
                  <a:gd name="T40" fmla="*/ 53 w 816"/>
                  <a:gd name="T41"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6" h="721">
                    <a:moveTo>
                      <a:pt x="53" y="0"/>
                    </a:moveTo>
                    <a:lnTo>
                      <a:pt x="765" y="0"/>
                    </a:lnTo>
                    <a:lnTo>
                      <a:pt x="784" y="4"/>
                    </a:lnTo>
                    <a:lnTo>
                      <a:pt x="801" y="15"/>
                    </a:lnTo>
                    <a:lnTo>
                      <a:pt x="812" y="32"/>
                    </a:lnTo>
                    <a:lnTo>
                      <a:pt x="816" y="51"/>
                    </a:lnTo>
                    <a:lnTo>
                      <a:pt x="816" y="670"/>
                    </a:lnTo>
                    <a:lnTo>
                      <a:pt x="812" y="689"/>
                    </a:lnTo>
                    <a:lnTo>
                      <a:pt x="801" y="706"/>
                    </a:lnTo>
                    <a:lnTo>
                      <a:pt x="784" y="717"/>
                    </a:lnTo>
                    <a:lnTo>
                      <a:pt x="765" y="721"/>
                    </a:lnTo>
                    <a:lnTo>
                      <a:pt x="53" y="721"/>
                    </a:lnTo>
                    <a:lnTo>
                      <a:pt x="32" y="717"/>
                    </a:lnTo>
                    <a:lnTo>
                      <a:pt x="15" y="706"/>
                    </a:lnTo>
                    <a:lnTo>
                      <a:pt x="6" y="689"/>
                    </a:lnTo>
                    <a:lnTo>
                      <a:pt x="0" y="670"/>
                    </a:lnTo>
                    <a:lnTo>
                      <a:pt x="0" y="51"/>
                    </a:lnTo>
                    <a:lnTo>
                      <a:pt x="6" y="32"/>
                    </a:lnTo>
                    <a:lnTo>
                      <a:pt x="15" y="15"/>
                    </a:lnTo>
                    <a:lnTo>
                      <a:pt x="32" y="4"/>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7" name="Freeform 15">
                <a:extLst>
                  <a:ext uri="{FF2B5EF4-FFF2-40B4-BE49-F238E27FC236}">
                    <a16:creationId xmlns:a16="http://schemas.microsoft.com/office/drawing/2014/main" id="{244DBBD5-E6EF-400C-9DA3-AFE576F57C54}"/>
                  </a:ext>
                </a:extLst>
              </p:cNvPr>
              <p:cNvSpPr>
                <a:spLocks/>
              </p:cNvSpPr>
              <p:nvPr/>
            </p:nvSpPr>
            <p:spPr bwMode="auto">
              <a:xfrm>
                <a:off x="2753" y="2932"/>
                <a:ext cx="408" cy="360"/>
              </a:xfrm>
              <a:custGeom>
                <a:avLst/>
                <a:gdLst>
                  <a:gd name="T0" fmla="*/ 50 w 816"/>
                  <a:gd name="T1" fmla="*/ 0 h 719"/>
                  <a:gd name="T2" fmla="*/ 763 w 816"/>
                  <a:gd name="T3" fmla="*/ 0 h 719"/>
                  <a:gd name="T4" fmla="*/ 784 w 816"/>
                  <a:gd name="T5" fmla="*/ 4 h 719"/>
                  <a:gd name="T6" fmla="*/ 801 w 816"/>
                  <a:gd name="T7" fmla="*/ 15 h 719"/>
                  <a:gd name="T8" fmla="*/ 812 w 816"/>
                  <a:gd name="T9" fmla="*/ 30 h 719"/>
                  <a:gd name="T10" fmla="*/ 816 w 816"/>
                  <a:gd name="T11" fmla="*/ 51 h 719"/>
                  <a:gd name="T12" fmla="*/ 816 w 816"/>
                  <a:gd name="T13" fmla="*/ 668 h 719"/>
                  <a:gd name="T14" fmla="*/ 812 w 816"/>
                  <a:gd name="T15" fmla="*/ 689 h 719"/>
                  <a:gd name="T16" fmla="*/ 801 w 816"/>
                  <a:gd name="T17" fmla="*/ 704 h 719"/>
                  <a:gd name="T18" fmla="*/ 784 w 816"/>
                  <a:gd name="T19" fmla="*/ 715 h 719"/>
                  <a:gd name="T20" fmla="*/ 763 w 816"/>
                  <a:gd name="T21" fmla="*/ 719 h 719"/>
                  <a:gd name="T22" fmla="*/ 50 w 816"/>
                  <a:gd name="T23" fmla="*/ 719 h 719"/>
                  <a:gd name="T24" fmla="*/ 32 w 816"/>
                  <a:gd name="T25" fmla="*/ 715 h 719"/>
                  <a:gd name="T26" fmla="*/ 15 w 816"/>
                  <a:gd name="T27" fmla="*/ 704 h 719"/>
                  <a:gd name="T28" fmla="*/ 3 w 816"/>
                  <a:gd name="T29" fmla="*/ 689 h 719"/>
                  <a:gd name="T30" fmla="*/ 0 w 816"/>
                  <a:gd name="T31" fmla="*/ 668 h 719"/>
                  <a:gd name="T32" fmla="*/ 0 w 816"/>
                  <a:gd name="T33" fmla="*/ 51 h 719"/>
                  <a:gd name="T34" fmla="*/ 3 w 816"/>
                  <a:gd name="T35" fmla="*/ 30 h 719"/>
                  <a:gd name="T36" fmla="*/ 15 w 816"/>
                  <a:gd name="T37" fmla="*/ 15 h 719"/>
                  <a:gd name="T38" fmla="*/ 32 w 816"/>
                  <a:gd name="T39" fmla="*/ 4 h 719"/>
                  <a:gd name="T40" fmla="*/ 50 w 816"/>
                  <a:gd name="T4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6" h="719">
                    <a:moveTo>
                      <a:pt x="50" y="0"/>
                    </a:moveTo>
                    <a:lnTo>
                      <a:pt x="763" y="0"/>
                    </a:lnTo>
                    <a:lnTo>
                      <a:pt x="784" y="4"/>
                    </a:lnTo>
                    <a:lnTo>
                      <a:pt x="801" y="15"/>
                    </a:lnTo>
                    <a:lnTo>
                      <a:pt x="812" y="30"/>
                    </a:lnTo>
                    <a:lnTo>
                      <a:pt x="816" y="51"/>
                    </a:lnTo>
                    <a:lnTo>
                      <a:pt x="816" y="668"/>
                    </a:lnTo>
                    <a:lnTo>
                      <a:pt x="812" y="689"/>
                    </a:lnTo>
                    <a:lnTo>
                      <a:pt x="801" y="704"/>
                    </a:lnTo>
                    <a:lnTo>
                      <a:pt x="784" y="715"/>
                    </a:lnTo>
                    <a:lnTo>
                      <a:pt x="763" y="719"/>
                    </a:lnTo>
                    <a:lnTo>
                      <a:pt x="50" y="719"/>
                    </a:lnTo>
                    <a:lnTo>
                      <a:pt x="32" y="715"/>
                    </a:lnTo>
                    <a:lnTo>
                      <a:pt x="15" y="704"/>
                    </a:lnTo>
                    <a:lnTo>
                      <a:pt x="3" y="689"/>
                    </a:lnTo>
                    <a:lnTo>
                      <a:pt x="0" y="668"/>
                    </a:lnTo>
                    <a:lnTo>
                      <a:pt x="0" y="51"/>
                    </a:lnTo>
                    <a:lnTo>
                      <a:pt x="3" y="30"/>
                    </a:lnTo>
                    <a:lnTo>
                      <a:pt x="15" y="15"/>
                    </a:lnTo>
                    <a:lnTo>
                      <a:pt x="32" y="4"/>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8" name="Freeform 16">
                <a:extLst>
                  <a:ext uri="{FF2B5EF4-FFF2-40B4-BE49-F238E27FC236}">
                    <a16:creationId xmlns:a16="http://schemas.microsoft.com/office/drawing/2014/main" id="{92BD29DB-17A5-48F8-8D7A-880D8BEFB332}"/>
                  </a:ext>
                </a:extLst>
              </p:cNvPr>
              <p:cNvSpPr>
                <a:spLocks/>
              </p:cNvSpPr>
              <p:nvPr/>
            </p:nvSpPr>
            <p:spPr bwMode="auto">
              <a:xfrm>
                <a:off x="3335" y="2932"/>
                <a:ext cx="407" cy="360"/>
              </a:xfrm>
              <a:custGeom>
                <a:avLst/>
                <a:gdLst>
                  <a:gd name="T0" fmla="*/ 51 w 814"/>
                  <a:gd name="T1" fmla="*/ 0 h 719"/>
                  <a:gd name="T2" fmla="*/ 764 w 814"/>
                  <a:gd name="T3" fmla="*/ 0 h 719"/>
                  <a:gd name="T4" fmla="*/ 784 w 814"/>
                  <a:gd name="T5" fmla="*/ 4 h 719"/>
                  <a:gd name="T6" fmla="*/ 799 w 814"/>
                  <a:gd name="T7" fmla="*/ 15 h 719"/>
                  <a:gd name="T8" fmla="*/ 811 w 814"/>
                  <a:gd name="T9" fmla="*/ 30 h 719"/>
                  <a:gd name="T10" fmla="*/ 814 w 814"/>
                  <a:gd name="T11" fmla="*/ 51 h 719"/>
                  <a:gd name="T12" fmla="*/ 814 w 814"/>
                  <a:gd name="T13" fmla="*/ 668 h 719"/>
                  <a:gd name="T14" fmla="*/ 811 w 814"/>
                  <a:gd name="T15" fmla="*/ 689 h 719"/>
                  <a:gd name="T16" fmla="*/ 799 w 814"/>
                  <a:gd name="T17" fmla="*/ 704 h 719"/>
                  <a:gd name="T18" fmla="*/ 784 w 814"/>
                  <a:gd name="T19" fmla="*/ 715 h 719"/>
                  <a:gd name="T20" fmla="*/ 764 w 814"/>
                  <a:gd name="T21" fmla="*/ 719 h 719"/>
                  <a:gd name="T22" fmla="*/ 51 w 814"/>
                  <a:gd name="T23" fmla="*/ 719 h 719"/>
                  <a:gd name="T24" fmla="*/ 31 w 814"/>
                  <a:gd name="T25" fmla="*/ 715 h 719"/>
                  <a:gd name="T26" fmla="*/ 15 w 814"/>
                  <a:gd name="T27" fmla="*/ 704 h 719"/>
                  <a:gd name="T28" fmla="*/ 4 w 814"/>
                  <a:gd name="T29" fmla="*/ 689 h 719"/>
                  <a:gd name="T30" fmla="*/ 0 w 814"/>
                  <a:gd name="T31" fmla="*/ 668 h 719"/>
                  <a:gd name="T32" fmla="*/ 0 w 814"/>
                  <a:gd name="T33" fmla="*/ 51 h 719"/>
                  <a:gd name="T34" fmla="*/ 4 w 814"/>
                  <a:gd name="T35" fmla="*/ 30 h 719"/>
                  <a:gd name="T36" fmla="*/ 15 w 814"/>
                  <a:gd name="T37" fmla="*/ 15 h 719"/>
                  <a:gd name="T38" fmla="*/ 31 w 814"/>
                  <a:gd name="T39" fmla="*/ 4 h 719"/>
                  <a:gd name="T40" fmla="*/ 51 w 814"/>
                  <a:gd name="T4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4" h="719">
                    <a:moveTo>
                      <a:pt x="51" y="0"/>
                    </a:moveTo>
                    <a:lnTo>
                      <a:pt x="764" y="0"/>
                    </a:lnTo>
                    <a:lnTo>
                      <a:pt x="784" y="4"/>
                    </a:lnTo>
                    <a:lnTo>
                      <a:pt x="799" y="15"/>
                    </a:lnTo>
                    <a:lnTo>
                      <a:pt x="811" y="30"/>
                    </a:lnTo>
                    <a:lnTo>
                      <a:pt x="814" y="51"/>
                    </a:lnTo>
                    <a:lnTo>
                      <a:pt x="814" y="668"/>
                    </a:lnTo>
                    <a:lnTo>
                      <a:pt x="811" y="689"/>
                    </a:lnTo>
                    <a:lnTo>
                      <a:pt x="799" y="704"/>
                    </a:lnTo>
                    <a:lnTo>
                      <a:pt x="784" y="715"/>
                    </a:lnTo>
                    <a:lnTo>
                      <a:pt x="764" y="719"/>
                    </a:lnTo>
                    <a:lnTo>
                      <a:pt x="51" y="719"/>
                    </a:lnTo>
                    <a:lnTo>
                      <a:pt x="31" y="715"/>
                    </a:lnTo>
                    <a:lnTo>
                      <a:pt x="15" y="704"/>
                    </a:lnTo>
                    <a:lnTo>
                      <a:pt x="4" y="689"/>
                    </a:lnTo>
                    <a:lnTo>
                      <a:pt x="0" y="668"/>
                    </a:lnTo>
                    <a:lnTo>
                      <a:pt x="0" y="51"/>
                    </a:lnTo>
                    <a:lnTo>
                      <a:pt x="4" y="30"/>
                    </a:lnTo>
                    <a:lnTo>
                      <a:pt x="15" y="15"/>
                    </a:lnTo>
                    <a:lnTo>
                      <a:pt x="31" y="4"/>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29" name="Freeform 17">
                <a:extLst>
                  <a:ext uri="{FF2B5EF4-FFF2-40B4-BE49-F238E27FC236}">
                    <a16:creationId xmlns:a16="http://schemas.microsoft.com/office/drawing/2014/main" id="{2D14F75D-48AA-41D0-B5B4-FCCAF9744233}"/>
                  </a:ext>
                </a:extLst>
              </p:cNvPr>
              <p:cNvSpPr>
                <a:spLocks/>
              </p:cNvSpPr>
              <p:nvPr/>
            </p:nvSpPr>
            <p:spPr bwMode="auto">
              <a:xfrm>
                <a:off x="3917" y="2932"/>
                <a:ext cx="407" cy="360"/>
              </a:xfrm>
              <a:custGeom>
                <a:avLst/>
                <a:gdLst>
                  <a:gd name="T0" fmla="*/ 51 w 814"/>
                  <a:gd name="T1" fmla="*/ 0 h 719"/>
                  <a:gd name="T2" fmla="*/ 763 w 814"/>
                  <a:gd name="T3" fmla="*/ 0 h 719"/>
                  <a:gd name="T4" fmla="*/ 784 w 814"/>
                  <a:gd name="T5" fmla="*/ 4 h 719"/>
                  <a:gd name="T6" fmla="*/ 799 w 814"/>
                  <a:gd name="T7" fmla="*/ 15 h 719"/>
                  <a:gd name="T8" fmla="*/ 810 w 814"/>
                  <a:gd name="T9" fmla="*/ 30 h 719"/>
                  <a:gd name="T10" fmla="*/ 814 w 814"/>
                  <a:gd name="T11" fmla="*/ 51 h 719"/>
                  <a:gd name="T12" fmla="*/ 814 w 814"/>
                  <a:gd name="T13" fmla="*/ 668 h 719"/>
                  <a:gd name="T14" fmla="*/ 810 w 814"/>
                  <a:gd name="T15" fmla="*/ 689 h 719"/>
                  <a:gd name="T16" fmla="*/ 799 w 814"/>
                  <a:gd name="T17" fmla="*/ 704 h 719"/>
                  <a:gd name="T18" fmla="*/ 784 w 814"/>
                  <a:gd name="T19" fmla="*/ 715 h 719"/>
                  <a:gd name="T20" fmla="*/ 763 w 814"/>
                  <a:gd name="T21" fmla="*/ 719 h 719"/>
                  <a:gd name="T22" fmla="*/ 51 w 814"/>
                  <a:gd name="T23" fmla="*/ 719 h 719"/>
                  <a:gd name="T24" fmla="*/ 30 w 814"/>
                  <a:gd name="T25" fmla="*/ 715 h 719"/>
                  <a:gd name="T26" fmla="*/ 15 w 814"/>
                  <a:gd name="T27" fmla="*/ 704 h 719"/>
                  <a:gd name="T28" fmla="*/ 4 w 814"/>
                  <a:gd name="T29" fmla="*/ 689 h 719"/>
                  <a:gd name="T30" fmla="*/ 0 w 814"/>
                  <a:gd name="T31" fmla="*/ 668 h 719"/>
                  <a:gd name="T32" fmla="*/ 0 w 814"/>
                  <a:gd name="T33" fmla="*/ 51 h 719"/>
                  <a:gd name="T34" fmla="*/ 4 w 814"/>
                  <a:gd name="T35" fmla="*/ 30 h 719"/>
                  <a:gd name="T36" fmla="*/ 15 w 814"/>
                  <a:gd name="T37" fmla="*/ 15 h 719"/>
                  <a:gd name="T38" fmla="*/ 30 w 814"/>
                  <a:gd name="T39" fmla="*/ 4 h 719"/>
                  <a:gd name="T40" fmla="*/ 51 w 814"/>
                  <a:gd name="T4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4" h="719">
                    <a:moveTo>
                      <a:pt x="51" y="0"/>
                    </a:moveTo>
                    <a:lnTo>
                      <a:pt x="763" y="0"/>
                    </a:lnTo>
                    <a:lnTo>
                      <a:pt x="784" y="4"/>
                    </a:lnTo>
                    <a:lnTo>
                      <a:pt x="799" y="15"/>
                    </a:lnTo>
                    <a:lnTo>
                      <a:pt x="810" y="30"/>
                    </a:lnTo>
                    <a:lnTo>
                      <a:pt x="814" y="51"/>
                    </a:lnTo>
                    <a:lnTo>
                      <a:pt x="814" y="668"/>
                    </a:lnTo>
                    <a:lnTo>
                      <a:pt x="810" y="689"/>
                    </a:lnTo>
                    <a:lnTo>
                      <a:pt x="799" y="704"/>
                    </a:lnTo>
                    <a:lnTo>
                      <a:pt x="784" y="715"/>
                    </a:lnTo>
                    <a:lnTo>
                      <a:pt x="763" y="719"/>
                    </a:lnTo>
                    <a:lnTo>
                      <a:pt x="51" y="719"/>
                    </a:lnTo>
                    <a:lnTo>
                      <a:pt x="30" y="715"/>
                    </a:lnTo>
                    <a:lnTo>
                      <a:pt x="15" y="704"/>
                    </a:lnTo>
                    <a:lnTo>
                      <a:pt x="4" y="689"/>
                    </a:lnTo>
                    <a:lnTo>
                      <a:pt x="0" y="668"/>
                    </a:lnTo>
                    <a:lnTo>
                      <a:pt x="0" y="51"/>
                    </a:lnTo>
                    <a:lnTo>
                      <a:pt x="4" y="30"/>
                    </a:lnTo>
                    <a:lnTo>
                      <a:pt x="15" y="15"/>
                    </a:lnTo>
                    <a:lnTo>
                      <a:pt x="30" y="4"/>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sp>
            <p:nvSpPr>
              <p:cNvPr id="130" name="Freeform 18">
                <a:extLst>
                  <a:ext uri="{FF2B5EF4-FFF2-40B4-BE49-F238E27FC236}">
                    <a16:creationId xmlns:a16="http://schemas.microsoft.com/office/drawing/2014/main" id="{AE326E26-C5F9-48FA-9B0B-518B91C67ECB}"/>
                  </a:ext>
                </a:extLst>
              </p:cNvPr>
              <p:cNvSpPr>
                <a:spLocks/>
              </p:cNvSpPr>
              <p:nvPr/>
            </p:nvSpPr>
            <p:spPr bwMode="auto">
              <a:xfrm>
                <a:off x="4498" y="2932"/>
                <a:ext cx="408" cy="360"/>
              </a:xfrm>
              <a:custGeom>
                <a:avLst/>
                <a:gdLst>
                  <a:gd name="T0" fmla="*/ 53 w 816"/>
                  <a:gd name="T1" fmla="*/ 0 h 719"/>
                  <a:gd name="T2" fmla="*/ 765 w 816"/>
                  <a:gd name="T3" fmla="*/ 0 h 719"/>
                  <a:gd name="T4" fmla="*/ 784 w 816"/>
                  <a:gd name="T5" fmla="*/ 4 h 719"/>
                  <a:gd name="T6" fmla="*/ 801 w 816"/>
                  <a:gd name="T7" fmla="*/ 15 h 719"/>
                  <a:gd name="T8" fmla="*/ 812 w 816"/>
                  <a:gd name="T9" fmla="*/ 30 h 719"/>
                  <a:gd name="T10" fmla="*/ 816 w 816"/>
                  <a:gd name="T11" fmla="*/ 51 h 719"/>
                  <a:gd name="T12" fmla="*/ 816 w 816"/>
                  <a:gd name="T13" fmla="*/ 668 h 719"/>
                  <a:gd name="T14" fmla="*/ 812 w 816"/>
                  <a:gd name="T15" fmla="*/ 689 h 719"/>
                  <a:gd name="T16" fmla="*/ 801 w 816"/>
                  <a:gd name="T17" fmla="*/ 704 h 719"/>
                  <a:gd name="T18" fmla="*/ 784 w 816"/>
                  <a:gd name="T19" fmla="*/ 715 h 719"/>
                  <a:gd name="T20" fmla="*/ 765 w 816"/>
                  <a:gd name="T21" fmla="*/ 719 h 719"/>
                  <a:gd name="T22" fmla="*/ 53 w 816"/>
                  <a:gd name="T23" fmla="*/ 719 h 719"/>
                  <a:gd name="T24" fmla="*/ 32 w 816"/>
                  <a:gd name="T25" fmla="*/ 715 h 719"/>
                  <a:gd name="T26" fmla="*/ 15 w 816"/>
                  <a:gd name="T27" fmla="*/ 704 h 719"/>
                  <a:gd name="T28" fmla="*/ 6 w 816"/>
                  <a:gd name="T29" fmla="*/ 689 h 719"/>
                  <a:gd name="T30" fmla="*/ 0 w 816"/>
                  <a:gd name="T31" fmla="*/ 668 h 719"/>
                  <a:gd name="T32" fmla="*/ 0 w 816"/>
                  <a:gd name="T33" fmla="*/ 51 h 719"/>
                  <a:gd name="T34" fmla="*/ 6 w 816"/>
                  <a:gd name="T35" fmla="*/ 30 h 719"/>
                  <a:gd name="T36" fmla="*/ 15 w 816"/>
                  <a:gd name="T37" fmla="*/ 15 h 719"/>
                  <a:gd name="T38" fmla="*/ 32 w 816"/>
                  <a:gd name="T39" fmla="*/ 4 h 719"/>
                  <a:gd name="T40" fmla="*/ 53 w 816"/>
                  <a:gd name="T4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6" h="719">
                    <a:moveTo>
                      <a:pt x="53" y="0"/>
                    </a:moveTo>
                    <a:lnTo>
                      <a:pt x="765" y="0"/>
                    </a:lnTo>
                    <a:lnTo>
                      <a:pt x="784" y="4"/>
                    </a:lnTo>
                    <a:lnTo>
                      <a:pt x="801" y="15"/>
                    </a:lnTo>
                    <a:lnTo>
                      <a:pt x="812" y="30"/>
                    </a:lnTo>
                    <a:lnTo>
                      <a:pt x="816" y="51"/>
                    </a:lnTo>
                    <a:lnTo>
                      <a:pt x="816" y="668"/>
                    </a:lnTo>
                    <a:lnTo>
                      <a:pt x="812" y="689"/>
                    </a:lnTo>
                    <a:lnTo>
                      <a:pt x="801" y="704"/>
                    </a:lnTo>
                    <a:lnTo>
                      <a:pt x="784" y="715"/>
                    </a:lnTo>
                    <a:lnTo>
                      <a:pt x="765" y="719"/>
                    </a:lnTo>
                    <a:lnTo>
                      <a:pt x="53" y="719"/>
                    </a:lnTo>
                    <a:lnTo>
                      <a:pt x="32" y="715"/>
                    </a:lnTo>
                    <a:lnTo>
                      <a:pt x="15" y="704"/>
                    </a:lnTo>
                    <a:lnTo>
                      <a:pt x="6" y="689"/>
                    </a:lnTo>
                    <a:lnTo>
                      <a:pt x="0" y="668"/>
                    </a:lnTo>
                    <a:lnTo>
                      <a:pt x="0" y="51"/>
                    </a:lnTo>
                    <a:lnTo>
                      <a:pt x="6" y="30"/>
                    </a:lnTo>
                    <a:lnTo>
                      <a:pt x="15" y="15"/>
                    </a:lnTo>
                    <a:lnTo>
                      <a:pt x="32" y="4"/>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ZA" dirty="0"/>
              </a:p>
            </p:txBody>
          </p:sp>
        </p:grpSp>
      </p:grpSp>
      <p:grpSp>
        <p:nvGrpSpPr>
          <p:cNvPr id="131" name="Group 130">
            <a:extLst>
              <a:ext uri="{FF2B5EF4-FFF2-40B4-BE49-F238E27FC236}">
                <a16:creationId xmlns:a16="http://schemas.microsoft.com/office/drawing/2014/main" id="{CE01E397-CA00-4C1D-B9BD-EE7A4332375D}"/>
              </a:ext>
            </a:extLst>
          </p:cNvPr>
          <p:cNvGrpSpPr/>
          <p:nvPr/>
        </p:nvGrpSpPr>
        <p:grpSpPr>
          <a:xfrm>
            <a:off x="10803453" y="1983813"/>
            <a:ext cx="597216" cy="597216"/>
            <a:chOff x="4877238" y="2444290"/>
            <a:chExt cx="597216" cy="597216"/>
          </a:xfrm>
        </p:grpSpPr>
        <p:sp>
          <p:nvSpPr>
            <p:cNvPr id="132" name="Oval 131">
              <a:extLst>
                <a:ext uri="{FF2B5EF4-FFF2-40B4-BE49-F238E27FC236}">
                  <a16:creationId xmlns:a16="http://schemas.microsoft.com/office/drawing/2014/main" id="{5ABB1531-DFFA-4709-A540-1AE0B1537F29}"/>
                </a:ext>
              </a:extLst>
            </p:cNvPr>
            <p:cNvSpPr/>
            <p:nvPr/>
          </p:nvSpPr>
          <p:spPr>
            <a:xfrm>
              <a:off x="4877238" y="2444290"/>
              <a:ext cx="597216" cy="597216"/>
            </a:xfrm>
            <a:prstGeom prst="ellipse">
              <a:avLst/>
            </a:prstGeom>
            <a:solidFill>
              <a:schemeClr val="bg1">
                <a:lumMod val="95000"/>
              </a:schemeClr>
            </a:solidFill>
            <a:ln w="38100">
              <a:solidFill>
                <a:schemeClr val="bg1"/>
              </a:solidFill>
              <a:prstDash val="solid"/>
              <a:round/>
              <a:headEnd/>
              <a:tailEnd/>
            </a:ln>
            <a:effectLst>
              <a:outerShdw blurRad="63500" sx="102000" sy="102000" algn="ctr" rotWithShape="0">
                <a:prstClr val="black">
                  <a:alpha val="40000"/>
                </a:prstClr>
              </a:outerShdw>
            </a:effectLst>
          </p:spPr>
          <p:txBody>
            <a:bodyPr vert="horz" wrap="square" lIns="84406" tIns="42203" rIns="84406" bIns="42203" numCol="1" anchor="t" anchorCtr="0" compatLnSpc="1">
              <a:prstTxWarp prst="textNoShape">
                <a:avLst/>
              </a:prstTxWarp>
            </a:bodyPr>
            <a:lstStyle/>
            <a:p>
              <a:endParaRPr lang="en-ZA" sz="1662" dirty="0">
                <a:solidFill>
                  <a:srgbClr val="000000"/>
                </a:solidFill>
                <a:ea typeface="Segoe UI" panose="020B0502040204020203" pitchFamily="34" charset="0"/>
                <a:cs typeface="Segoe UI" panose="020B0502040204020203" pitchFamily="34" charset="0"/>
              </a:endParaRPr>
            </a:p>
          </p:txBody>
        </p:sp>
        <p:grpSp>
          <p:nvGrpSpPr>
            <p:cNvPr id="133" name="Group 132">
              <a:extLst>
                <a:ext uri="{FF2B5EF4-FFF2-40B4-BE49-F238E27FC236}">
                  <a16:creationId xmlns:a16="http://schemas.microsoft.com/office/drawing/2014/main" id="{6C518A94-7176-49CB-BC7A-8DC4863117B6}"/>
                </a:ext>
              </a:extLst>
            </p:cNvPr>
            <p:cNvGrpSpPr>
              <a:grpSpLocks noChangeAspect="1"/>
            </p:cNvGrpSpPr>
            <p:nvPr/>
          </p:nvGrpSpPr>
          <p:grpSpPr>
            <a:xfrm>
              <a:off x="5030166" y="2552549"/>
              <a:ext cx="301498" cy="365760"/>
              <a:chOff x="4671060" y="3399663"/>
              <a:chExt cx="350520" cy="425230"/>
            </a:xfrm>
            <a:noFill/>
          </p:grpSpPr>
          <p:sp>
            <p:nvSpPr>
              <p:cNvPr id="135" name="Folded Corner 110">
                <a:extLst>
                  <a:ext uri="{FF2B5EF4-FFF2-40B4-BE49-F238E27FC236}">
                    <a16:creationId xmlns:a16="http://schemas.microsoft.com/office/drawing/2014/main" id="{EFEF6A60-07C6-4FC4-A650-FC62C0AFB2D0}"/>
                  </a:ext>
                </a:extLst>
              </p:cNvPr>
              <p:cNvSpPr/>
              <p:nvPr/>
            </p:nvSpPr>
            <p:spPr>
              <a:xfrm rot="19541985">
                <a:off x="4671060" y="3399663"/>
                <a:ext cx="350520" cy="425230"/>
              </a:xfrm>
              <a:prstGeom prst="foldedCorner">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grpSp>
            <p:nvGrpSpPr>
              <p:cNvPr id="136" name="Group 135">
                <a:extLst>
                  <a:ext uri="{FF2B5EF4-FFF2-40B4-BE49-F238E27FC236}">
                    <a16:creationId xmlns:a16="http://schemas.microsoft.com/office/drawing/2014/main" id="{37AA0AC8-8D57-44FD-82EE-4D456DB06C3E}"/>
                  </a:ext>
                </a:extLst>
              </p:cNvPr>
              <p:cNvGrpSpPr/>
              <p:nvPr/>
            </p:nvGrpSpPr>
            <p:grpSpPr>
              <a:xfrm>
                <a:off x="4683679" y="3504404"/>
                <a:ext cx="96597" cy="163129"/>
                <a:chOff x="4716895" y="3449709"/>
                <a:chExt cx="158111" cy="267010"/>
              </a:xfrm>
              <a:grpFill/>
            </p:grpSpPr>
            <p:sp>
              <p:nvSpPr>
                <p:cNvPr id="140" name="L-Shape 139">
                  <a:extLst>
                    <a:ext uri="{FF2B5EF4-FFF2-40B4-BE49-F238E27FC236}">
                      <a16:creationId xmlns:a16="http://schemas.microsoft.com/office/drawing/2014/main" id="{7F5E0AD7-C2C2-45FD-B864-6D637D0A4109}"/>
                    </a:ext>
                  </a:extLst>
                </p:cNvPr>
                <p:cNvSpPr/>
                <p:nvPr/>
              </p:nvSpPr>
              <p:spPr>
                <a:xfrm rot="17800264">
                  <a:off x="4685202" y="3481402"/>
                  <a:ext cx="155480" cy="92093"/>
                </a:xfrm>
                <a:prstGeom prst="corner">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41" name="L-Shape 140">
                  <a:extLst>
                    <a:ext uri="{FF2B5EF4-FFF2-40B4-BE49-F238E27FC236}">
                      <a16:creationId xmlns:a16="http://schemas.microsoft.com/office/drawing/2014/main" id="{0503901C-0AFE-4FE1-9251-58DFD77E63BA}"/>
                    </a:ext>
                  </a:extLst>
                </p:cNvPr>
                <p:cNvSpPr/>
                <p:nvPr/>
              </p:nvSpPr>
              <p:spPr>
                <a:xfrm rot="17800264">
                  <a:off x="4751220" y="3592932"/>
                  <a:ext cx="155480" cy="92093"/>
                </a:xfrm>
                <a:prstGeom prst="corner">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grpSp>
          <p:grpSp>
            <p:nvGrpSpPr>
              <p:cNvPr id="137" name="Group 136">
                <a:extLst>
                  <a:ext uri="{FF2B5EF4-FFF2-40B4-BE49-F238E27FC236}">
                    <a16:creationId xmlns:a16="http://schemas.microsoft.com/office/drawing/2014/main" id="{30B84603-BF4A-4CB1-B85B-8CFFF8EBBCE8}"/>
                  </a:ext>
                </a:extLst>
              </p:cNvPr>
              <p:cNvGrpSpPr/>
              <p:nvPr/>
            </p:nvGrpSpPr>
            <p:grpSpPr>
              <a:xfrm>
                <a:off x="4772429" y="3645891"/>
                <a:ext cx="96597" cy="163129"/>
                <a:chOff x="4716895" y="3449709"/>
                <a:chExt cx="158111" cy="267010"/>
              </a:xfrm>
              <a:grpFill/>
            </p:grpSpPr>
            <p:sp>
              <p:nvSpPr>
                <p:cNvPr id="138" name="L-Shape 137">
                  <a:extLst>
                    <a:ext uri="{FF2B5EF4-FFF2-40B4-BE49-F238E27FC236}">
                      <a16:creationId xmlns:a16="http://schemas.microsoft.com/office/drawing/2014/main" id="{9A76C8DB-04E0-429C-9693-0C41B057AB52}"/>
                    </a:ext>
                  </a:extLst>
                </p:cNvPr>
                <p:cNvSpPr/>
                <p:nvPr/>
              </p:nvSpPr>
              <p:spPr>
                <a:xfrm rot="17800264">
                  <a:off x="4685202" y="3481402"/>
                  <a:ext cx="155480" cy="92093"/>
                </a:xfrm>
                <a:prstGeom prst="corner">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sp>
              <p:nvSpPr>
                <p:cNvPr id="139" name="L-Shape 138">
                  <a:extLst>
                    <a:ext uri="{FF2B5EF4-FFF2-40B4-BE49-F238E27FC236}">
                      <a16:creationId xmlns:a16="http://schemas.microsoft.com/office/drawing/2014/main" id="{53011F71-9FCB-445C-AF40-2477DC9A61ED}"/>
                    </a:ext>
                  </a:extLst>
                </p:cNvPr>
                <p:cNvSpPr/>
                <p:nvPr/>
              </p:nvSpPr>
              <p:spPr>
                <a:xfrm rot="17800264">
                  <a:off x="4751220" y="3592932"/>
                  <a:ext cx="155480" cy="92093"/>
                </a:xfrm>
                <a:prstGeom prst="corner">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alibri" panose="020F0502020204030204" pitchFamily="34" charset="0"/>
                  </a:endParaRPr>
                </a:p>
              </p:txBody>
            </p:sp>
          </p:grpSp>
        </p:grpSp>
        <p:sp>
          <p:nvSpPr>
            <p:cNvPr id="134" name="TextBox 133">
              <a:extLst>
                <a:ext uri="{FF2B5EF4-FFF2-40B4-BE49-F238E27FC236}">
                  <a16:creationId xmlns:a16="http://schemas.microsoft.com/office/drawing/2014/main" id="{3580B496-9EC3-4793-BC66-D639925AB229}"/>
                </a:ext>
              </a:extLst>
            </p:cNvPr>
            <p:cNvSpPr txBox="1"/>
            <p:nvPr/>
          </p:nvSpPr>
          <p:spPr bwMode="auto">
            <a:xfrm rot="19398532">
              <a:off x="5157321" y="2470708"/>
              <a:ext cx="243840" cy="375487"/>
            </a:xfrm>
            <a:prstGeom prst="rect">
              <a:avLst/>
            </a:prstGeom>
            <a:noFill/>
            <a:ln w="9525">
              <a:noFill/>
              <a:miter lim="800000"/>
              <a:headEnd/>
              <a:tailEnd/>
            </a:ln>
          </p:spPr>
          <p:txBody>
            <a:bodyPr wrap="square" lIns="18288" tIns="18288" rIns="18288" bIns="18288" rtlCol="0" anchor="ctr">
              <a:spAutoFit/>
            </a:bodyPr>
            <a:lstStyle/>
            <a:p>
              <a:pPr marL="1588" indent="-3175" defTabSz="114300">
                <a:spcBef>
                  <a:spcPts val="600"/>
                </a:spcBef>
              </a:pPr>
              <a:r>
                <a:rPr lang="en-ZA" sz="1100" b="1" dirty="0"/>
                <a:t>$</a:t>
              </a:r>
              <a:br>
                <a:rPr lang="en-ZA" sz="1100" b="1" dirty="0"/>
              </a:br>
              <a:r>
                <a:rPr lang="en-ZA" sz="1100" b="1" dirty="0"/>
                <a:t>$</a:t>
              </a:r>
            </a:p>
          </p:txBody>
        </p:sp>
      </p:grpSp>
      <p:grpSp>
        <p:nvGrpSpPr>
          <p:cNvPr id="142" name="Group 141">
            <a:extLst>
              <a:ext uri="{FF2B5EF4-FFF2-40B4-BE49-F238E27FC236}">
                <a16:creationId xmlns:a16="http://schemas.microsoft.com/office/drawing/2014/main" id="{A88D72AD-2AC3-4C1D-9A5C-6F639687ED62}"/>
              </a:ext>
            </a:extLst>
          </p:cNvPr>
          <p:cNvGrpSpPr/>
          <p:nvPr/>
        </p:nvGrpSpPr>
        <p:grpSpPr>
          <a:xfrm>
            <a:off x="10951472" y="3702612"/>
            <a:ext cx="597216" cy="597216"/>
            <a:chOff x="3148608" y="3735783"/>
            <a:chExt cx="597216" cy="597216"/>
          </a:xfrm>
        </p:grpSpPr>
        <p:sp>
          <p:nvSpPr>
            <p:cNvPr id="143" name="Oval 142">
              <a:extLst>
                <a:ext uri="{FF2B5EF4-FFF2-40B4-BE49-F238E27FC236}">
                  <a16:creationId xmlns:a16="http://schemas.microsoft.com/office/drawing/2014/main" id="{6E9F6776-1E91-44C8-AB98-F89F73AE8A43}"/>
                </a:ext>
              </a:extLst>
            </p:cNvPr>
            <p:cNvSpPr/>
            <p:nvPr/>
          </p:nvSpPr>
          <p:spPr>
            <a:xfrm>
              <a:off x="3148608" y="3735783"/>
              <a:ext cx="597216" cy="597216"/>
            </a:xfrm>
            <a:prstGeom prst="ellipse">
              <a:avLst/>
            </a:prstGeom>
            <a:solidFill>
              <a:schemeClr val="bg1">
                <a:lumMod val="95000"/>
              </a:schemeClr>
            </a:solidFill>
            <a:ln w="38100">
              <a:solidFill>
                <a:schemeClr val="bg1"/>
              </a:solidFill>
              <a:prstDash val="solid"/>
              <a:round/>
              <a:headEnd/>
              <a:tailEnd/>
            </a:ln>
            <a:effectLst>
              <a:outerShdw blurRad="63500" sx="102000" sy="102000" algn="ctr" rotWithShape="0">
                <a:prstClr val="black">
                  <a:alpha val="40000"/>
                </a:prstClr>
              </a:outerShdw>
            </a:effectLst>
          </p:spPr>
          <p:txBody>
            <a:bodyPr vert="horz" wrap="square" lIns="84406" tIns="42203" rIns="84406" bIns="42203" numCol="1" anchor="t" anchorCtr="0" compatLnSpc="1">
              <a:prstTxWarp prst="textNoShape">
                <a:avLst/>
              </a:prstTxWarp>
            </a:bodyPr>
            <a:lstStyle/>
            <a:p>
              <a:endParaRPr lang="en-ZA" sz="1662" dirty="0">
                <a:solidFill>
                  <a:srgbClr val="000000"/>
                </a:solidFill>
                <a:ea typeface="Segoe UI" panose="020B0502040204020203" pitchFamily="34" charset="0"/>
                <a:cs typeface="Segoe UI" panose="020B0502040204020203" pitchFamily="34" charset="0"/>
              </a:endParaRPr>
            </a:p>
          </p:txBody>
        </p:sp>
        <p:grpSp>
          <p:nvGrpSpPr>
            <p:cNvPr id="144" name="Group 143">
              <a:extLst>
                <a:ext uri="{FF2B5EF4-FFF2-40B4-BE49-F238E27FC236}">
                  <a16:creationId xmlns:a16="http://schemas.microsoft.com/office/drawing/2014/main" id="{84D9303F-61A9-4435-BD3D-FD459E5CA95F}"/>
                </a:ext>
              </a:extLst>
            </p:cNvPr>
            <p:cNvGrpSpPr>
              <a:grpSpLocks noChangeAspect="1"/>
            </p:cNvGrpSpPr>
            <p:nvPr/>
          </p:nvGrpSpPr>
          <p:grpSpPr>
            <a:xfrm>
              <a:off x="3243138" y="3810201"/>
              <a:ext cx="389759" cy="457200"/>
              <a:chOff x="7858882" y="4438884"/>
              <a:chExt cx="864883" cy="1014539"/>
            </a:xfrm>
            <a:solidFill>
              <a:schemeClr val="accent5"/>
            </a:solidFill>
          </p:grpSpPr>
          <p:grpSp>
            <p:nvGrpSpPr>
              <p:cNvPr id="145" name="Group 144">
                <a:extLst>
                  <a:ext uri="{FF2B5EF4-FFF2-40B4-BE49-F238E27FC236}">
                    <a16:creationId xmlns:a16="http://schemas.microsoft.com/office/drawing/2014/main" id="{16CFD1DD-2489-4641-BE03-F509307FCB18}"/>
                  </a:ext>
                </a:extLst>
              </p:cNvPr>
              <p:cNvGrpSpPr/>
              <p:nvPr/>
            </p:nvGrpSpPr>
            <p:grpSpPr>
              <a:xfrm>
                <a:off x="8353975" y="4438884"/>
                <a:ext cx="369790" cy="369790"/>
                <a:chOff x="8353975" y="4438884"/>
                <a:chExt cx="369790" cy="369790"/>
              </a:xfrm>
              <a:grpFill/>
            </p:grpSpPr>
            <p:sp>
              <p:nvSpPr>
                <p:cNvPr id="150" name="Teardrop 149">
                  <a:extLst>
                    <a:ext uri="{FF2B5EF4-FFF2-40B4-BE49-F238E27FC236}">
                      <a16:creationId xmlns:a16="http://schemas.microsoft.com/office/drawing/2014/main" id="{7BA87255-CB52-4AA7-BE54-F4602139887C}"/>
                    </a:ext>
                  </a:extLst>
                </p:cNvPr>
                <p:cNvSpPr/>
                <p:nvPr/>
              </p:nvSpPr>
              <p:spPr>
                <a:xfrm rot="8154206">
                  <a:off x="8353975" y="4438884"/>
                  <a:ext cx="369790" cy="369790"/>
                </a:xfrm>
                <a:prstGeom prst="teardrop">
                  <a:avLst>
                    <a:gd name="adj" fmla="val 1514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1" name="Oval 150">
                  <a:extLst>
                    <a:ext uri="{FF2B5EF4-FFF2-40B4-BE49-F238E27FC236}">
                      <a16:creationId xmlns:a16="http://schemas.microsoft.com/office/drawing/2014/main" id="{08C5874B-6457-465E-9B5A-A072EC709AB3}"/>
                    </a:ext>
                  </a:extLst>
                </p:cNvPr>
                <p:cNvSpPr/>
                <p:nvPr/>
              </p:nvSpPr>
              <p:spPr>
                <a:xfrm>
                  <a:off x="8409258" y="4510446"/>
                  <a:ext cx="256107" cy="256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46" name="Freeform 43">
                <a:extLst>
                  <a:ext uri="{FF2B5EF4-FFF2-40B4-BE49-F238E27FC236}">
                    <a16:creationId xmlns:a16="http://schemas.microsoft.com/office/drawing/2014/main" id="{985B31F8-A5C1-4136-9728-9141A93067D3}"/>
                  </a:ext>
                </a:extLst>
              </p:cNvPr>
              <p:cNvSpPr>
                <a:spLocks noEditPoints="1"/>
              </p:cNvSpPr>
              <p:nvPr/>
            </p:nvSpPr>
            <p:spPr bwMode="auto">
              <a:xfrm>
                <a:off x="7899586" y="4702024"/>
                <a:ext cx="775265" cy="751399"/>
              </a:xfrm>
              <a:custGeom>
                <a:avLst/>
                <a:gdLst>
                  <a:gd name="T0" fmla="*/ 104 w 122"/>
                  <a:gd name="T1" fmla="*/ 92 h 121"/>
                  <a:gd name="T2" fmla="*/ 110 w 122"/>
                  <a:gd name="T3" fmla="*/ 79 h 121"/>
                  <a:gd name="T4" fmla="*/ 24 w 122"/>
                  <a:gd name="T5" fmla="*/ 25 h 121"/>
                  <a:gd name="T6" fmla="*/ 31 w 122"/>
                  <a:gd name="T7" fmla="*/ 25 h 121"/>
                  <a:gd name="T8" fmla="*/ 28 w 122"/>
                  <a:gd name="T9" fmla="*/ 24 h 121"/>
                  <a:gd name="T10" fmla="*/ 22 w 122"/>
                  <a:gd name="T11" fmla="*/ 35 h 121"/>
                  <a:gd name="T12" fmla="*/ 30 w 122"/>
                  <a:gd name="T13" fmla="*/ 33 h 121"/>
                  <a:gd name="T14" fmla="*/ 34 w 122"/>
                  <a:gd name="T15" fmla="*/ 42 h 121"/>
                  <a:gd name="T16" fmla="*/ 26 w 122"/>
                  <a:gd name="T17" fmla="*/ 46 h 121"/>
                  <a:gd name="T18" fmla="*/ 15 w 122"/>
                  <a:gd name="T19" fmla="*/ 55 h 121"/>
                  <a:gd name="T20" fmla="*/ 27 w 122"/>
                  <a:gd name="T21" fmla="*/ 64 h 121"/>
                  <a:gd name="T22" fmla="*/ 42 w 122"/>
                  <a:gd name="T23" fmla="*/ 73 h 121"/>
                  <a:gd name="T24" fmla="*/ 36 w 122"/>
                  <a:gd name="T25" fmla="*/ 90 h 121"/>
                  <a:gd name="T26" fmla="*/ 30 w 122"/>
                  <a:gd name="T27" fmla="*/ 105 h 121"/>
                  <a:gd name="T28" fmla="*/ 26 w 122"/>
                  <a:gd name="T29" fmla="*/ 94 h 121"/>
                  <a:gd name="T30" fmla="*/ 22 w 122"/>
                  <a:gd name="T31" fmla="*/ 71 h 121"/>
                  <a:gd name="T32" fmla="*/ 11 w 122"/>
                  <a:gd name="T33" fmla="*/ 58 h 121"/>
                  <a:gd name="T34" fmla="*/ 35 w 122"/>
                  <a:gd name="T35" fmla="*/ 11 h 121"/>
                  <a:gd name="T36" fmla="*/ 24 w 122"/>
                  <a:gd name="T37" fmla="*/ 19 h 121"/>
                  <a:gd name="T38" fmla="*/ 108 w 122"/>
                  <a:gd name="T39" fmla="*/ 50 h 121"/>
                  <a:gd name="T40" fmla="*/ 102 w 122"/>
                  <a:gd name="T41" fmla="*/ 60 h 121"/>
                  <a:gd name="T42" fmla="*/ 97 w 122"/>
                  <a:gd name="T43" fmla="*/ 65 h 121"/>
                  <a:gd name="T44" fmla="*/ 89 w 122"/>
                  <a:gd name="T45" fmla="*/ 66 h 121"/>
                  <a:gd name="T46" fmla="*/ 79 w 122"/>
                  <a:gd name="T47" fmla="*/ 56 h 121"/>
                  <a:gd name="T48" fmla="*/ 72 w 122"/>
                  <a:gd name="T49" fmla="*/ 61 h 121"/>
                  <a:gd name="T50" fmla="*/ 72 w 122"/>
                  <a:gd name="T51" fmla="*/ 72 h 121"/>
                  <a:gd name="T52" fmla="*/ 59 w 122"/>
                  <a:gd name="T53" fmla="*/ 79 h 121"/>
                  <a:gd name="T54" fmla="*/ 47 w 122"/>
                  <a:gd name="T55" fmla="*/ 58 h 121"/>
                  <a:gd name="T56" fmla="*/ 63 w 122"/>
                  <a:gd name="T57" fmla="*/ 51 h 121"/>
                  <a:gd name="T58" fmla="*/ 65 w 122"/>
                  <a:gd name="T59" fmla="*/ 50 h 121"/>
                  <a:gd name="T60" fmla="*/ 61 w 122"/>
                  <a:gd name="T61" fmla="*/ 49 h 121"/>
                  <a:gd name="T62" fmla="*/ 50 w 122"/>
                  <a:gd name="T63" fmla="*/ 49 h 121"/>
                  <a:gd name="T64" fmla="*/ 52 w 122"/>
                  <a:gd name="T65" fmla="*/ 39 h 121"/>
                  <a:gd name="T66" fmla="*/ 55 w 122"/>
                  <a:gd name="T67" fmla="*/ 38 h 121"/>
                  <a:gd name="T68" fmla="*/ 62 w 122"/>
                  <a:gd name="T69" fmla="*/ 24 h 121"/>
                  <a:gd name="T70" fmla="*/ 77 w 122"/>
                  <a:gd name="T71" fmla="*/ 25 h 121"/>
                  <a:gd name="T72" fmla="*/ 86 w 122"/>
                  <a:gd name="T73" fmla="*/ 20 h 121"/>
                  <a:gd name="T74" fmla="*/ 99 w 122"/>
                  <a:gd name="T75" fmla="*/ 20 h 121"/>
                  <a:gd name="T76" fmla="*/ 109 w 122"/>
                  <a:gd name="T77" fmla="*/ 64 h 121"/>
                  <a:gd name="T78" fmla="*/ 108 w 122"/>
                  <a:gd name="T79" fmla="*/ 71 h 121"/>
                  <a:gd name="T80" fmla="*/ 106 w 122"/>
                  <a:gd name="T81" fmla="*/ 69 h 121"/>
                  <a:gd name="T82" fmla="*/ 108 w 122"/>
                  <a:gd name="T83" fmla="*/ 60 h 121"/>
                  <a:gd name="T84" fmla="*/ 111 w 122"/>
                  <a:gd name="T85" fmla="*/ 51 h 121"/>
                  <a:gd name="T86" fmla="*/ 113 w 122"/>
                  <a:gd name="T87" fmla="*/ 40 h 121"/>
                  <a:gd name="T88" fmla="*/ 89 w 122"/>
                  <a:gd name="T89" fmla="*/ 67 h 121"/>
                  <a:gd name="T90" fmla="*/ 75 w 122"/>
                  <a:gd name="T91" fmla="*/ 78 h 121"/>
                  <a:gd name="T92" fmla="*/ 38 w 122"/>
                  <a:gd name="T93" fmla="*/ 25 h 121"/>
                  <a:gd name="T94" fmla="*/ 32 w 122"/>
                  <a:gd name="T95" fmla="*/ 17 h 121"/>
                  <a:gd name="T96" fmla="*/ 49 w 122"/>
                  <a:gd name="T97" fmla="*/ 10 h 121"/>
                  <a:gd name="T98" fmla="*/ 50 w 122"/>
                  <a:gd name="T99" fmla="*/ 18 h 121"/>
                  <a:gd name="T100" fmla="*/ 42 w 122"/>
                  <a:gd name="T101" fmla="*/ 27 h 121"/>
                  <a:gd name="T102" fmla="*/ 58 w 122"/>
                  <a:gd name="T103" fmla="*/ 17 h 121"/>
                  <a:gd name="T104" fmla="*/ 61 w 122"/>
                  <a:gd name="T105" fmla="*/ 13 h 121"/>
                  <a:gd name="T106" fmla="*/ 49 w 122"/>
                  <a:gd name="T107" fmla="*/ 26 h 121"/>
                  <a:gd name="T108" fmla="*/ 75 w 122"/>
                  <a:gd name="T109" fmla="*/ 21 h 121"/>
                  <a:gd name="T110" fmla="*/ 87 w 122"/>
                  <a:gd name="T111" fmla="*/ 15 h 121"/>
                  <a:gd name="T112" fmla="*/ 29 w 122"/>
                  <a:gd name="T113" fmla="*/ 60 h 121"/>
                  <a:gd name="T114" fmla="*/ 25 w 122"/>
                  <a:gd name="T115" fmla="*/ 60 h 121"/>
                  <a:gd name="T116" fmla="*/ 25 w 122"/>
                  <a:gd name="T117" fmla="*/ 56 h 121"/>
                  <a:gd name="T118" fmla="*/ 112 w 122"/>
                  <a:gd name="T119"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21">
                    <a:moveTo>
                      <a:pt x="61" y="0"/>
                    </a:moveTo>
                    <a:cubicBezTo>
                      <a:pt x="27" y="0"/>
                      <a:pt x="0" y="27"/>
                      <a:pt x="0" y="61"/>
                    </a:cubicBezTo>
                    <a:cubicBezTo>
                      <a:pt x="0" y="94"/>
                      <a:pt x="27" y="121"/>
                      <a:pt x="61" y="121"/>
                    </a:cubicBezTo>
                    <a:cubicBezTo>
                      <a:pt x="95" y="121"/>
                      <a:pt x="122" y="94"/>
                      <a:pt x="122" y="61"/>
                    </a:cubicBezTo>
                    <a:cubicBezTo>
                      <a:pt x="122" y="27"/>
                      <a:pt x="95" y="0"/>
                      <a:pt x="61" y="0"/>
                    </a:cubicBezTo>
                    <a:moveTo>
                      <a:pt x="114" y="79"/>
                    </a:moveTo>
                    <a:cubicBezTo>
                      <a:pt x="113" y="79"/>
                      <a:pt x="113" y="79"/>
                      <a:pt x="113" y="79"/>
                    </a:cubicBezTo>
                    <a:cubicBezTo>
                      <a:pt x="113" y="80"/>
                      <a:pt x="113" y="80"/>
                      <a:pt x="113" y="80"/>
                    </a:cubicBezTo>
                    <a:cubicBezTo>
                      <a:pt x="112" y="83"/>
                      <a:pt x="110" y="87"/>
                      <a:pt x="108" y="91"/>
                    </a:cubicBezTo>
                    <a:cubicBezTo>
                      <a:pt x="107" y="91"/>
                      <a:pt x="107" y="91"/>
                      <a:pt x="107" y="91"/>
                    </a:cubicBezTo>
                    <a:cubicBezTo>
                      <a:pt x="105" y="91"/>
                      <a:pt x="105" y="92"/>
                      <a:pt x="104" y="92"/>
                    </a:cubicBezTo>
                    <a:cubicBezTo>
                      <a:pt x="104" y="92"/>
                      <a:pt x="104" y="92"/>
                      <a:pt x="103" y="92"/>
                    </a:cubicBezTo>
                    <a:cubicBezTo>
                      <a:pt x="103" y="91"/>
                      <a:pt x="103" y="91"/>
                      <a:pt x="103" y="90"/>
                    </a:cubicBezTo>
                    <a:cubicBezTo>
                      <a:pt x="103" y="89"/>
                      <a:pt x="103" y="89"/>
                      <a:pt x="103" y="88"/>
                    </a:cubicBezTo>
                    <a:cubicBezTo>
                      <a:pt x="103" y="87"/>
                      <a:pt x="103" y="86"/>
                      <a:pt x="103" y="85"/>
                    </a:cubicBezTo>
                    <a:cubicBezTo>
                      <a:pt x="103" y="85"/>
                      <a:pt x="104" y="85"/>
                      <a:pt x="104" y="85"/>
                    </a:cubicBezTo>
                    <a:cubicBezTo>
                      <a:pt x="105" y="84"/>
                      <a:pt x="104" y="83"/>
                      <a:pt x="105" y="82"/>
                    </a:cubicBezTo>
                    <a:cubicBezTo>
                      <a:pt x="105" y="82"/>
                      <a:pt x="105" y="82"/>
                      <a:pt x="106" y="83"/>
                    </a:cubicBezTo>
                    <a:cubicBezTo>
                      <a:pt x="106" y="82"/>
                      <a:pt x="106" y="81"/>
                      <a:pt x="106" y="81"/>
                    </a:cubicBezTo>
                    <a:cubicBezTo>
                      <a:pt x="107" y="81"/>
                      <a:pt x="107" y="81"/>
                      <a:pt x="108" y="81"/>
                    </a:cubicBezTo>
                    <a:cubicBezTo>
                      <a:pt x="108" y="81"/>
                      <a:pt x="108" y="80"/>
                      <a:pt x="108" y="79"/>
                    </a:cubicBezTo>
                    <a:cubicBezTo>
                      <a:pt x="109" y="79"/>
                      <a:pt x="109" y="79"/>
                      <a:pt x="110" y="79"/>
                    </a:cubicBezTo>
                    <a:cubicBezTo>
                      <a:pt x="111" y="79"/>
                      <a:pt x="110" y="78"/>
                      <a:pt x="111" y="78"/>
                    </a:cubicBezTo>
                    <a:cubicBezTo>
                      <a:pt x="111" y="78"/>
                      <a:pt x="113" y="77"/>
                      <a:pt x="114" y="78"/>
                    </a:cubicBezTo>
                    <a:cubicBezTo>
                      <a:pt x="114" y="79"/>
                      <a:pt x="114" y="79"/>
                      <a:pt x="114" y="79"/>
                    </a:cubicBezTo>
                    <a:moveTo>
                      <a:pt x="18" y="25"/>
                    </a:moveTo>
                    <a:cubicBezTo>
                      <a:pt x="19" y="25"/>
                      <a:pt x="19" y="25"/>
                      <a:pt x="19" y="25"/>
                    </a:cubicBezTo>
                    <a:cubicBezTo>
                      <a:pt x="19" y="25"/>
                      <a:pt x="19" y="24"/>
                      <a:pt x="20" y="25"/>
                    </a:cubicBezTo>
                    <a:cubicBezTo>
                      <a:pt x="20" y="25"/>
                      <a:pt x="20" y="25"/>
                      <a:pt x="21" y="26"/>
                    </a:cubicBezTo>
                    <a:cubicBezTo>
                      <a:pt x="21" y="25"/>
                      <a:pt x="21" y="23"/>
                      <a:pt x="21" y="23"/>
                    </a:cubicBezTo>
                    <a:cubicBezTo>
                      <a:pt x="21" y="23"/>
                      <a:pt x="21" y="23"/>
                      <a:pt x="21" y="22"/>
                    </a:cubicBezTo>
                    <a:cubicBezTo>
                      <a:pt x="22" y="22"/>
                      <a:pt x="22" y="23"/>
                      <a:pt x="22" y="23"/>
                    </a:cubicBezTo>
                    <a:cubicBezTo>
                      <a:pt x="23" y="23"/>
                      <a:pt x="23" y="24"/>
                      <a:pt x="24" y="25"/>
                    </a:cubicBezTo>
                    <a:cubicBezTo>
                      <a:pt x="24" y="25"/>
                      <a:pt x="23" y="25"/>
                      <a:pt x="24" y="26"/>
                    </a:cubicBezTo>
                    <a:cubicBezTo>
                      <a:pt x="24" y="25"/>
                      <a:pt x="24" y="25"/>
                      <a:pt x="25" y="24"/>
                    </a:cubicBezTo>
                    <a:cubicBezTo>
                      <a:pt x="25" y="24"/>
                      <a:pt x="24" y="24"/>
                      <a:pt x="24" y="24"/>
                    </a:cubicBezTo>
                    <a:cubicBezTo>
                      <a:pt x="23" y="23"/>
                      <a:pt x="24" y="21"/>
                      <a:pt x="25" y="20"/>
                    </a:cubicBezTo>
                    <a:cubicBezTo>
                      <a:pt x="25" y="20"/>
                      <a:pt x="26" y="20"/>
                      <a:pt x="25" y="21"/>
                    </a:cubicBezTo>
                    <a:cubicBezTo>
                      <a:pt x="26" y="21"/>
                      <a:pt x="27" y="20"/>
                      <a:pt x="27" y="21"/>
                    </a:cubicBezTo>
                    <a:cubicBezTo>
                      <a:pt x="28" y="21"/>
                      <a:pt x="28" y="21"/>
                      <a:pt x="29" y="21"/>
                    </a:cubicBezTo>
                    <a:cubicBezTo>
                      <a:pt x="29" y="22"/>
                      <a:pt x="30" y="22"/>
                      <a:pt x="30" y="22"/>
                    </a:cubicBezTo>
                    <a:cubicBezTo>
                      <a:pt x="31" y="22"/>
                      <a:pt x="31" y="22"/>
                      <a:pt x="31" y="22"/>
                    </a:cubicBezTo>
                    <a:cubicBezTo>
                      <a:pt x="31" y="23"/>
                      <a:pt x="32" y="23"/>
                      <a:pt x="32" y="24"/>
                    </a:cubicBezTo>
                    <a:cubicBezTo>
                      <a:pt x="32" y="24"/>
                      <a:pt x="31" y="24"/>
                      <a:pt x="31" y="25"/>
                    </a:cubicBezTo>
                    <a:cubicBezTo>
                      <a:pt x="32" y="25"/>
                      <a:pt x="32" y="25"/>
                      <a:pt x="33" y="25"/>
                    </a:cubicBezTo>
                    <a:cubicBezTo>
                      <a:pt x="33" y="26"/>
                      <a:pt x="33" y="26"/>
                      <a:pt x="34" y="26"/>
                    </a:cubicBezTo>
                    <a:cubicBezTo>
                      <a:pt x="34" y="27"/>
                      <a:pt x="33" y="27"/>
                      <a:pt x="33" y="27"/>
                    </a:cubicBezTo>
                    <a:cubicBezTo>
                      <a:pt x="33" y="27"/>
                      <a:pt x="33" y="28"/>
                      <a:pt x="33" y="28"/>
                    </a:cubicBezTo>
                    <a:cubicBezTo>
                      <a:pt x="32" y="28"/>
                      <a:pt x="32" y="27"/>
                      <a:pt x="31" y="27"/>
                    </a:cubicBezTo>
                    <a:cubicBezTo>
                      <a:pt x="31" y="28"/>
                      <a:pt x="32" y="28"/>
                      <a:pt x="32" y="29"/>
                    </a:cubicBezTo>
                    <a:cubicBezTo>
                      <a:pt x="32" y="30"/>
                      <a:pt x="31" y="30"/>
                      <a:pt x="32" y="31"/>
                    </a:cubicBezTo>
                    <a:cubicBezTo>
                      <a:pt x="30" y="31"/>
                      <a:pt x="30" y="29"/>
                      <a:pt x="29" y="29"/>
                    </a:cubicBezTo>
                    <a:cubicBezTo>
                      <a:pt x="28" y="29"/>
                      <a:pt x="27" y="29"/>
                      <a:pt x="27" y="28"/>
                    </a:cubicBezTo>
                    <a:cubicBezTo>
                      <a:pt x="27" y="27"/>
                      <a:pt x="29" y="27"/>
                      <a:pt x="29" y="26"/>
                    </a:cubicBezTo>
                    <a:cubicBezTo>
                      <a:pt x="29" y="25"/>
                      <a:pt x="28" y="25"/>
                      <a:pt x="28" y="24"/>
                    </a:cubicBezTo>
                    <a:cubicBezTo>
                      <a:pt x="28" y="25"/>
                      <a:pt x="27" y="24"/>
                      <a:pt x="27" y="24"/>
                    </a:cubicBezTo>
                    <a:cubicBezTo>
                      <a:pt x="27" y="24"/>
                      <a:pt x="26" y="24"/>
                      <a:pt x="25" y="24"/>
                    </a:cubicBezTo>
                    <a:cubicBezTo>
                      <a:pt x="26" y="25"/>
                      <a:pt x="26" y="25"/>
                      <a:pt x="26" y="25"/>
                    </a:cubicBezTo>
                    <a:cubicBezTo>
                      <a:pt x="26" y="25"/>
                      <a:pt x="26" y="26"/>
                      <a:pt x="26" y="27"/>
                    </a:cubicBezTo>
                    <a:cubicBezTo>
                      <a:pt x="25" y="27"/>
                      <a:pt x="24" y="27"/>
                      <a:pt x="23" y="28"/>
                    </a:cubicBezTo>
                    <a:cubicBezTo>
                      <a:pt x="23" y="28"/>
                      <a:pt x="23" y="28"/>
                      <a:pt x="23" y="28"/>
                    </a:cubicBezTo>
                    <a:cubicBezTo>
                      <a:pt x="22" y="28"/>
                      <a:pt x="22" y="29"/>
                      <a:pt x="22" y="30"/>
                    </a:cubicBezTo>
                    <a:cubicBezTo>
                      <a:pt x="21" y="31"/>
                      <a:pt x="21" y="31"/>
                      <a:pt x="20" y="32"/>
                    </a:cubicBezTo>
                    <a:cubicBezTo>
                      <a:pt x="20" y="32"/>
                      <a:pt x="20" y="32"/>
                      <a:pt x="20" y="32"/>
                    </a:cubicBezTo>
                    <a:cubicBezTo>
                      <a:pt x="20" y="33"/>
                      <a:pt x="21" y="33"/>
                      <a:pt x="20" y="34"/>
                    </a:cubicBezTo>
                    <a:cubicBezTo>
                      <a:pt x="21" y="34"/>
                      <a:pt x="22" y="35"/>
                      <a:pt x="22" y="35"/>
                    </a:cubicBezTo>
                    <a:cubicBezTo>
                      <a:pt x="23" y="35"/>
                      <a:pt x="23" y="35"/>
                      <a:pt x="23" y="36"/>
                    </a:cubicBezTo>
                    <a:cubicBezTo>
                      <a:pt x="24" y="35"/>
                      <a:pt x="24" y="35"/>
                      <a:pt x="24" y="35"/>
                    </a:cubicBezTo>
                    <a:cubicBezTo>
                      <a:pt x="24" y="36"/>
                      <a:pt x="24" y="37"/>
                      <a:pt x="25" y="38"/>
                    </a:cubicBezTo>
                    <a:cubicBezTo>
                      <a:pt x="25" y="37"/>
                      <a:pt x="25" y="36"/>
                      <a:pt x="26" y="35"/>
                    </a:cubicBezTo>
                    <a:cubicBezTo>
                      <a:pt x="25" y="35"/>
                      <a:pt x="25" y="36"/>
                      <a:pt x="25" y="35"/>
                    </a:cubicBezTo>
                    <a:cubicBezTo>
                      <a:pt x="25" y="34"/>
                      <a:pt x="26" y="35"/>
                      <a:pt x="26" y="35"/>
                    </a:cubicBezTo>
                    <a:cubicBezTo>
                      <a:pt x="26" y="33"/>
                      <a:pt x="26" y="32"/>
                      <a:pt x="26" y="30"/>
                    </a:cubicBezTo>
                    <a:cubicBezTo>
                      <a:pt x="27" y="30"/>
                      <a:pt x="27" y="30"/>
                      <a:pt x="27" y="30"/>
                    </a:cubicBezTo>
                    <a:cubicBezTo>
                      <a:pt x="28" y="30"/>
                      <a:pt x="28" y="31"/>
                      <a:pt x="28" y="30"/>
                    </a:cubicBezTo>
                    <a:cubicBezTo>
                      <a:pt x="29" y="30"/>
                      <a:pt x="29" y="31"/>
                      <a:pt x="30" y="31"/>
                    </a:cubicBezTo>
                    <a:cubicBezTo>
                      <a:pt x="30" y="33"/>
                      <a:pt x="30" y="33"/>
                      <a:pt x="30" y="33"/>
                    </a:cubicBezTo>
                    <a:cubicBezTo>
                      <a:pt x="30" y="33"/>
                      <a:pt x="31" y="33"/>
                      <a:pt x="31" y="33"/>
                    </a:cubicBezTo>
                    <a:cubicBezTo>
                      <a:pt x="31" y="33"/>
                      <a:pt x="31" y="32"/>
                      <a:pt x="31" y="32"/>
                    </a:cubicBezTo>
                    <a:cubicBezTo>
                      <a:pt x="32" y="32"/>
                      <a:pt x="32" y="34"/>
                      <a:pt x="33" y="34"/>
                    </a:cubicBezTo>
                    <a:cubicBezTo>
                      <a:pt x="33" y="34"/>
                      <a:pt x="33" y="35"/>
                      <a:pt x="32" y="35"/>
                    </a:cubicBezTo>
                    <a:cubicBezTo>
                      <a:pt x="33" y="36"/>
                      <a:pt x="33" y="36"/>
                      <a:pt x="33" y="37"/>
                    </a:cubicBezTo>
                    <a:cubicBezTo>
                      <a:pt x="34" y="37"/>
                      <a:pt x="34" y="36"/>
                      <a:pt x="34" y="37"/>
                    </a:cubicBezTo>
                    <a:cubicBezTo>
                      <a:pt x="34" y="38"/>
                      <a:pt x="34" y="38"/>
                      <a:pt x="34" y="40"/>
                    </a:cubicBezTo>
                    <a:cubicBezTo>
                      <a:pt x="35" y="40"/>
                      <a:pt x="35" y="41"/>
                      <a:pt x="35" y="41"/>
                    </a:cubicBezTo>
                    <a:cubicBezTo>
                      <a:pt x="35" y="41"/>
                      <a:pt x="35" y="42"/>
                      <a:pt x="35" y="43"/>
                    </a:cubicBezTo>
                    <a:cubicBezTo>
                      <a:pt x="35" y="43"/>
                      <a:pt x="34" y="42"/>
                      <a:pt x="34" y="43"/>
                    </a:cubicBezTo>
                    <a:cubicBezTo>
                      <a:pt x="34" y="42"/>
                      <a:pt x="34" y="42"/>
                      <a:pt x="34" y="42"/>
                    </a:cubicBezTo>
                    <a:cubicBezTo>
                      <a:pt x="33" y="42"/>
                      <a:pt x="33" y="42"/>
                      <a:pt x="32" y="42"/>
                    </a:cubicBezTo>
                    <a:cubicBezTo>
                      <a:pt x="33" y="41"/>
                      <a:pt x="34" y="40"/>
                      <a:pt x="34" y="39"/>
                    </a:cubicBezTo>
                    <a:cubicBezTo>
                      <a:pt x="34" y="38"/>
                      <a:pt x="32" y="40"/>
                      <a:pt x="32" y="40"/>
                    </a:cubicBezTo>
                    <a:cubicBezTo>
                      <a:pt x="31" y="40"/>
                      <a:pt x="32" y="40"/>
                      <a:pt x="32" y="41"/>
                    </a:cubicBezTo>
                    <a:cubicBezTo>
                      <a:pt x="31" y="41"/>
                      <a:pt x="31" y="41"/>
                      <a:pt x="31" y="41"/>
                    </a:cubicBezTo>
                    <a:cubicBezTo>
                      <a:pt x="31" y="42"/>
                      <a:pt x="31" y="42"/>
                      <a:pt x="32" y="43"/>
                    </a:cubicBezTo>
                    <a:cubicBezTo>
                      <a:pt x="31" y="43"/>
                      <a:pt x="31" y="43"/>
                      <a:pt x="30" y="44"/>
                    </a:cubicBezTo>
                    <a:cubicBezTo>
                      <a:pt x="30" y="43"/>
                      <a:pt x="30" y="44"/>
                      <a:pt x="30" y="43"/>
                    </a:cubicBezTo>
                    <a:cubicBezTo>
                      <a:pt x="29" y="43"/>
                      <a:pt x="28" y="44"/>
                      <a:pt x="28" y="44"/>
                    </a:cubicBezTo>
                    <a:cubicBezTo>
                      <a:pt x="27" y="45"/>
                      <a:pt x="28" y="45"/>
                      <a:pt x="28" y="46"/>
                    </a:cubicBezTo>
                    <a:cubicBezTo>
                      <a:pt x="27" y="46"/>
                      <a:pt x="27" y="46"/>
                      <a:pt x="26" y="46"/>
                    </a:cubicBezTo>
                    <a:cubicBezTo>
                      <a:pt x="26" y="48"/>
                      <a:pt x="25" y="48"/>
                      <a:pt x="26" y="49"/>
                    </a:cubicBezTo>
                    <a:cubicBezTo>
                      <a:pt x="26" y="49"/>
                      <a:pt x="25" y="49"/>
                      <a:pt x="25" y="49"/>
                    </a:cubicBezTo>
                    <a:cubicBezTo>
                      <a:pt x="25" y="50"/>
                      <a:pt x="25" y="50"/>
                      <a:pt x="25" y="50"/>
                    </a:cubicBezTo>
                    <a:cubicBezTo>
                      <a:pt x="24" y="51"/>
                      <a:pt x="23" y="52"/>
                      <a:pt x="22" y="53"/>
                    </a:cubicBezTo>
                    <a:cubicBezTo>
                      <a:pt x="22" y="54"/>
                      <a:pt x="23" y="54"/>
                      <a:pt x="23" y="54"/>
                    </a:cubicBezTo>
                    <a:cubicBezTo>
                      <a:pt x="23" y="55"/>
                      <a:pt x="23" y="55"/>
                      <a:pt x="23" y="56"/>
                    </a:cubicBezTo>
                    <a:cubicBezTo>
                      <a:pt x="22" y="56"/>
                      <a:pt x="22" y="56"/>
                      <a:pt x="22" y="54"/>
                    </a:cubicBezTo>
                    <a:cubicBezTo>
                      <a:pt x="22" y="53"/>
                      <a:pt x="20" y="54"/>
                      <a:pt x="19" y="54"/>
                    </a:cubicBezTo>
                    <a:cubicBezTo>
                      <a:pt x="19" y="54"/>
                      <a:pt x="19" y="54"/>
                      <a:pt x="19" y="54"/>
                    </a:cubicBezTo>
                    <a:cubicBezTo>
                      <a:pt x="18" y="54"/>
                      <a:pt x="18" y="54"/>
                      <a:pt x="17" y="54"/>
                    </a:cubicBezTo>
                    <a:cubicBezTo>
                      <a:pt x="16" y="54"/>
                      <a:pt x="16" y="54"/>
                      <a:pt x="15" y="55"/>
                    </a:cubicBezTo>
                    <a:cubicBezTo>
                      <a:pt x="16" y="56"/>
                      <a:pt x="14" y="60"/>
                      <a:pt x="17" y="60"/>
                    </a:cubicBezTo>
                    <a:cubicBezTo>
                      <a:pt x="17" y="60"/>
                      <a:pt x="17" y="59"/>
                      <a:pt x="18" y="58"/>
                    </a:cubicBezTo>
                    <a:cubicBezTo>
                      <a:pt x="19" y="58"/>
                      <a:pt x="19" y="58"/>
                      <a:pt x="19" y="58"/>
                    </a:cubicBezTo>
                    <a:cubicBezTo>
                      <a:pt x="20" y="60"/>
                      <a:pt x="19" y="60"/>
                      <a:pt x="19" y="61"/>
                    </a:cubicBezTo>
                    <a:cubicBezTo>
                      <a:pt x="20" y="61"/>
                      <a:pt x="21" y="61"/>
                      <a:pt x="21" y="62"/>
                    </a:cubicBezTo>
                    <a:cubicBezTo>
                      <a:pt x="21" y="63"/>
                      <a:pt x="21" y="64"/>
                      <a:pt x="21" y="65"/>
                    </a:cubicBezTo>
                    <a:cubicBezTo>
                      <a:pt x="22" y="65"/>
                      <a:pt x="22" y="65"/>
                      <a:pt x="22" y="65"/>
                    </a:cubicBezTo>
                    <a:cubicBezTo>
                      <a:pt x="23" y="65"/>
                      <a:pt x="23" y="65"/>
                      <a:pt x="23" y="66"/>
                    </a:cubicBezTo>
                    <a:cubicBezTo>
                      <a:pt x="24" y="65"/>
                      <a:pt x="24" y="65"/>
                      <a:pt x="25" y="64"/>
                    </a:cubicBezTo>
                    <a:cubicBezTo>
                      <a:pt x="25" y="64"/>
                      <a:pt x="25" y="63"/>
                      <a:pt x="26" y="63"/>
                    </a:cubicBezTo>
                    <a:cubicBezTo>
                      <a:pt x="26" y="63"/>
                      <a:pt x="26" y="64"/>
                      <a:pt x="27" y="64"/>
                    </a:cubicBezTo>
                    <a:cubicBezTo>
                      <a:pt x="27" y="64"/>
                      <a:pt x="27" y="63"/>
                      <a:pt x="27" y="63"/>
                    </a:cubicBezTo>
                    <a:cubicBezTo>
                      <a:pt x="27" y="64"/>
                      <a:pt x="28" y="64"/>
                      <a:pt x="29" y="65"/>
                    </a:cubicBezTo>
                    <a:cubicBezTo>
                      <a:pt x="29" y="65"/>
                      <a:pt x="29" y="65"/>
                      <a:pt x="29" y="65"/>
                    </a:cubicBezTo>
                    <a:cubicBezTo>
                      <a:pt x="30" y="65"/>
                      <a:pt x="31" y="65"/>
                      <a:pt x="32" y="66"/>
                    </a:cubicBezTo>
                    <a:cubicBezTo>
                      <a:pt x="32" y="67"/>
                      <a:pt x="32" y="67"/>
                      <a:pt x="33" y="68"/>
                    </a:cubicBezTo>
                    <a:cubicBezTo>
                      <a:pt x="35" y="67"/>
                      <a:pt x="36" y="70"/>
                      <a:pt x="35" y="71"/>
                    </a:cubicBezTo>
                    <a:cubicBezTo>
                      <a:pt x="35" y="71"/>
                      <a:pt x="36" y="71"/>
                      <a:pt x="36" y="71"/>
                    </a:cubicBezTo>
                    <a:cubicBezTo>
                      <a:pt x="36" y="72"/>
                      <a:pt x="38" y="72"/>
                      <a:pt x="38" y="72"/>
                    </a:cubicBezTo>
                    <a:cubicBezTo>
                      <a:pt x="39" y="72"/>
                      <a:pt x="39" y="72"/>
                      <a:pt x="39" y="72"/>
                    </a:cubicBezTo>
                    <a:cubicBezTo>
                      <a:pt x="40" y="72"/>
                      <a:pt x="41" y="73"/>
                      <a:pt x="41" y="73"/>
                    </a:cubicBezTo>
                    <a:cubicBezTo>
                      <a:pt x="41" y="73"/>
                      <a:pt x="41" y="73"/>
                      <a:pt x="42" y="73"/>
                    </a:cubicBezTo>
                    <a:cubicBezTo>
                      <a:pt x="42" y="74"/>
                      <a:pt x="42" y="74"/>
                      <a:pt x="42" y="75"/>
                    </a:cubicBezTo>
                    <a:cubicBezTo>
                      <a:pt x="42" y="76"/>
                      <a:pt x="42" y="76"/>
                      <a:pt x="42" y="76"/>
                    </a:cubicBezTo>
                    <a:cubicBezTo>
                      <a:pt x="41" y="77"/>
                      <a:pt x="42" y="77"/>
                      <a:pt x="41" y="78"/>
                    </a:cubicBezTo>
                    <a:cubicBezTo>
                      <a:pt x="41" y="78"/>
                      <a:pt x="41" y="79"/>
                      <a:pt x="41" y="79"/>
                    </a:cubicBezTo>
                    <a:cubicBezTo>
                      <a:pt x="40" y="80"/>
                      <a:pt x="40" y="80"/>
                      <a:pt x="40" y="80"/>
                    </a:cubicBezTo>
                    <a:cubicBezTo>
                      <a:pt x="40" y="80"/>
                      <a:pt x="40" y="80"/>
                      <a:pt x="40" y="81"/>
                    </a:cubicBezTo>
                    <a:cubicBezTo>
                      <a:pt x="40" y="82"/>
                      <a:pt x="39" y="83"/>
                      <a:pt x="39" y="85"/>
                    </a:cubicBezTo>
                    <a:cubicBezTo>
                      <a:pt x="39" y="85"/>
                      <a:pt x="39" y="85"/>
                      <a:pt x="38" y="85"/>
                    </a:cubicBezTo>
                    <a:cubicBezTo>
                      <a:pt x="37" y="86"/>
                      <a:pt x="37" y="86"/>
                      <a:pt x="37" y="87"/>
                    </a:cubicBezTo>
                    <a:cubicBezTo>
                      <a:pt x="37" y="88"/>
                      <a:pt x="37" y="88"/>
                      <a:pt x="37" y="88"/>
                    </a:cubicBezTo>
                    <a:cubicBezTo>
                      <a:pt x="36" y="89"/>
                      <a:pt x="36" y="89"/>
                      <a:pt x="36" y="90"/>
                    </a:cubicBezTo>
                    <a:cubicBezTo>
                      <a:pt x="35" y="90"/>
                      <a:pt x="35" y="91"/>
                      <a:pt x="35" y="91"/>
                    </a:cubicBezTo>
                    <a:cubicBezTo>
                      <a:pt x="35" y="92"/>
                      <a:pt x="35" y="92"/>
                      <a:pt x="35" y="92"/>
                    </a:cubicBezTo>
                    <a:cubicBezTo>
                      <a:pt x="33" y="92"/>
                      <a:pt x="33" y="92"/>
                      <a:pt x="33" y="92"/>
                    </a:cubicBezTo>
                    <a:cubicBezTo>
                      <a:pt x="33" y="92"/>
                      <a:pt x="34" y="93"/>
                      <a:pt x="33" y="94"/>
                    </a:cubicBezTo>
                    <a:cubicBezTo>
                      <a:pt x="33" y="94"/>
                      <a:pt x="32" y="95"/>
                      <a:pt x="31" y="95"/>
                    </a:cubicBezTo>
                    <a:cubicBezTo>
                      <a:pt x="31" y="96"/>
                      <a:pt x="31" y="97"/>
                      <a:pt x="30" y="96"/>
                    </a:cubicBezTo>
                    <a:cubicBezTo>
                      <a:pt x="31" y="97"/>
                      <a:pt x="30" y="99"/>
                      <a:pt x="30" y="99"/>
                    </a:cubicBezTo>
                    <a:cubicBezTo>
                      <a:pt x="30" y="100"/>
                      <a:pt x="31" y="100"/>
                      <a:pt x="30" y="101"/>
                    </a:cubicBezTo>
                    <a:cubicBezTo>
                      <a:pt x="30" y="101"/>
                      <a:pt x="30" y="101"/>
                      <a:pt x="30" y="101"/>
                    </a:cubicBezTo>
                    <a:cubicBezTo>
                      <a:pt x="30" y="102"/>
                      <a:pt x="29" y="102"/>
                      <a:pt x="29" y="103"/>
                    </a:cubicBezTo>
                    <a:cubicBezTo>
                      <a:pt x="29" y="104"/>
                      <a:pt x="30" y="104"/>
                      <a:pt x="30" y="105"/>
                    </a:cubicBezTo>
                    <a:cubicBezTo>
                      <a:pt x="30" y="105"/>
                      <a:pt x="30" y="105"/>
                      <a:pt x="31" y="105"/>
                    </a:cubicBezTo>
                    <a:cubicBezTo>
                      <a:pt x="31" y="106"/>
                      <a:pt x="29" y="106"/>
                      <a:pt x="29" y="106"/>
                    </a:cubicBezTo>
                    <a:cubicBezTo>
                      <a:pt x="28" y="106"/>
                      <a:pt x="28" y="105"/>
                      <a:pt x="28" y="105"/>
                    </a:cubicBezTo>
                    <a:cubicBezTo>
                      <a:pt x="28" y="105"/>
                      <a:pt x="28" y="105"/>
                      <a:pt x="28" y="105"/>
                    </a:cubicBezTo>
                    <a:cubicBezTo>
                      <a:pt x="28" y="105"/>
                      <a:pt x="27" y="105"/>
                      <a:pt x="27" y="104"/>
                    </a:cubicBezTo>
                    <a:cubicBezTo>
                      <a:pt x="27" y="104"/>
                      <a:pt x="27" y="103"/>
                      <a:pt x="26" y="102"/>
                    </a:cubicBezTo>
                    <a:cubicBezTo>
                      <a:pt x="27" y="101"/>
                      <a:pt x="26" y="100"/>
                      <a:pt x="26" y="99"/>
                    </a:cubicBezTo>
                    <a:cubicBezTo>
                      <a:pt x="26" y="98"/>
                      <a:pt x="26" y="97"/>
                      <a:pt x="26" y="97"/>
                    </a:cubicBezTo>
                    <a:cubicBezTo>
                      <a:pt x="26" y="96"/>
                      <a:pt x="26" y="97"/>
                      <a:pt x="26" y="96"/>
                    </a:cubicBezTo>
                    <a:cubicBezTo>
                      <a:pt x="26" y="96"/>
                      <a:pt x="27" y="96"/>
                      <a:pt x="27" y="95"/>
                    </a:cubicBezTo>
                    <a:cubicBezTo>
                      <a:pt x="27" y="94"/>
                      <a:pt x="26" y="95"/>
                      <a:pt x="26" y="94"/>
                    </a:cubicBezTo>
                    <a:cubicBezTo>
                      <a:pt x="26" y="93"/>
                      <a:pt x="26" y="90"/>
                      <a:pt x="27" y="90"/>
                    </a:cubicBezTo>
                    <a:cubicBezTo>
                      <a:pt x="27" y="88"/>
                      <a:pt x="26" y="87"/>
                      <a:pt x="27" y="86"/>
                    </a:cubicBezTo>
                    <a:cubicBezTo>
                      <a:pt x="27" y="86"/>
                      <a:pt x="27" y="86"/>
                      <a:pt x="26" y="85"/>
                    </a:cubicBezTo>
                    <a:cubicBezTo>
                      <a:pt x="27" y="84"/>
                      <a:pt x="27" y="84"/>
                      <a:pt x="27" y="84"/>
                    </a:cubicBezTo>
                    <a:cubicBezTo>
                      <a:pt x="27" y="83"/>
                      <a:pt x="26" y="82"/>
                      <a:pt x="26" y="81"/>
                    </a:cubicBezTo>
                    <a:cubicBezTo>
                      <a:pt x="25" y="81"/>
                      <a:pt x="24" y="80"/>
                      <a:pt x="24" y="79"/>
                    </a:cubicBezTo>
                    <a:cubicBezTo>
                      <a:pt x="24" y="79"/>
                      <a:pt x="24" y="79"/>
                      <a:pt x="24" y="78"/>
                    </a:cubicBezTo>
                    <a:cubicBezTo>
                      <a:pt x="23" y="78"/>
                      <a:pt x="22" y="77"/>
                      <a:pt x="22" y="75"/>
                    </a:cubicBezTo>
                    <a:cubicBezTo>
                      <a:pt x="23" y="75"/>
                      <a:pt x="23" y="75"/>
                      <a:pt x="23" y="75"/>
                    </a:cubicBezTo>
                    <a:cubicBezTo>
                      <a:pt x="23" y="75"/>
                      <a:pt x="22" y="75"/>
                      <a:pt x="22" y="74"/>
                    </a:cubicBezTo>
                    <a:cubicBezTo>
                      <a:pt x="23" y="73"/>
                      <a:pt x="22" y="73"/>
                      <a:pt x="22" y="71"/>
                    </a:cubicBezTo>
                    <a:cubicBezTo>
                      <a:pt x="22" y="70"/>
                      <a:pt x="23" y="70"/>
                      <a:pt x="23" y="69"/>
                    </a:cubicBezTo>
                    <a:cubicBezTo>
                      <a:pt x="23" y="68"/>
                      <a:pt x="23" y="68"/>
                      <a:pt x="23" y="68"/>
                    </a:cubicBezTo>
                    <a:cubicBezTo>
                      <a:pt x="23" y="67"/>
                      <a:pt x="23" y="67"/>
                      <a:pt x="22" y="66"/>
                    </a:cubicBezTo>
                    <a:cubicBezTo>
                      <a:pt x="22" y="66"/>
                      <a:pt x="22" y="67"/>
                      <a:pt x="22" y="67"/>
                    </a:cubicBezTo>
                    <a:cubicBezTo>
                      <a:pt x="21" y="67"/>
                      <a:pt x="21" y="66"/>
                      <a:pt x="20" y="65"/>
                    </a:cubicBezTo>
                    <a:cubicBezTo>
                      <a:pt x="20" y="65"/>
                      <a:pt x="20" y="65"/>
                      <a:pt x="20" y="65"/>
                    </a:cubicBezTo>
                    <a:cubicBezTo>
                      <a:pt x="19" y="64"/>
                      <a:pt x="19" y="64"/>
                      <a:pt x="19" y="64"/>
                    </a:cubicBezTo>
                    <a:cubicBezTo>
                      <a:pt x="18" y="64"/>
                      <a:pt x="18" y="63"/>
                      <a:pt x="17" y="63"/>
                    </a:cubicBezTo>
                    <a:cubicBezTo>
                      <a:pt x="17" y="63"/>
                      <a:pt x="17" y="62"/>
                      <a:pt x="16" y="62"/>
                    </a:cubicBezTo>
                    <a:cubicBezTo>
                      <a:pt x="15" y="62"/>
                      <a:pt x="14" y="61"/>
                      <a:pt x="12" y="61"/>
                    </a:cubicBezTo>
                    <a:cubicBezTo>
                      <a:pt x="12" y="60"/>
                      <a:pt x="11" y="59"/>
                      <a:pt x="11" y="58"/>
                    </a:cubicBezTo>
                    <a:cubicBezTo>
                      <a:pt x="11" y="57"/>
                      <a:pt x="11" y="56"/>
                      <a:pt x="10" y="56"/>
                    </a:cubicBezTo>
                    <a:cubicBezTo>
                      <a:pt x="10" y="55"/>
                      <a:pt x="10" y="55"/>
                      <a:pt x="10" y="55"/>
                    </a:cubicBezTo>
                    <a:cubicBezTo>
                      <a:pt x="10" y="56"/>
                      <a:pt x="10" y="56"/>
                      <a:pt x="10" y="57"/>
                    </a:cubicBezTo>
                    <a:cubicBezTo>
                      <a:pt x="9" y="57"/>
                      <a:pt x="9" y="57"/>
                      <a:pt x="9" y="57"/>
                    </a:cubicBezTo>
                    <a:cubicBezTo>
                      <a:pt x="9" y="56"/>
                      <a:pt x="8" y="55"/>
                      <a:pt x="8" y="55"/>
                    </a:cubicBezTo>
                    <a:cubicBezTo>
                      <a:pt x="8" y="54"/>
                      <a:pt x="8" y="54"/>
                      <a:pt x="8" y="54"/>
                    </a:cubicBezTo>
                    <a:cubicBezTo>
                      <a:pt x="7" y="53"/>
                      <a:pt x="7" y="52"/>
                      <a:pt x="7" y="51"/>
                    </a:cubicBezTo>
                    <a:cubicBezTo>
                      <a:pt x="6" y="51"/>
                      <a:pt x="6" y="51"/>
                      <a:pt x="6" y="51"/>
                    </a:cubicBezTo>
                    <a:cubicBezTo>
                      <a:pt x="8" y="41"/>
                      <a:pt x="12" y="32"/>
                      <a:pt x="18" y="25"/>
                    </a:cubicBezTo>
                    <a:moveTo>
                      <a:pt x="25" y="18"/>
                    </a:moveTo>
                    <a:cubicBezTo>
                      <a:pt x="28" y="15"/>
                      <a:pt x="31" y="13"/>
                      <a:pt x="35" y="11"/>
                    </a:cubicBezTo>
                    <a:cubicBezTo>
                      <a:pt x="36" y="12"/>
                      <a:pt x="36" y="12"/>
                      <a:pt x="36" y="12"/>
                    </a:cubicBezTo>
                    <a:cubicBezTo>
                      <a:pt x="35" y="13"/>
                      <a:pt x="34" y="12"/>
                      <a:pt x="33" y="13"/>
                    </a:cubicBezTo>
                    <a:cubicBezTo>
                      <a:pt x="33" y="13"/>
                      <a:pt x="34" y="13"/>
                      <a:pt x="33" y="14"/>
                    </a:cubicBezTo>
                    <a:cubicBezTo>
                      <a:pt x="33" y="14"/>
                      <a:pt x="32" y="14"/>
                      <a:pt x="32" y="15"/>
                    </a:cubicBezTo>
                    <a:cubicBezTo>
                      <a:pt x="31" y="14"/>
                      <a:pt x="31" y="16"/>
                      <a:pt x="30" y="16"/>
                    </a:cubicBezTo>
                    <a:cubicBezTo>
                      <a:pt x="30" y="17"/>
                      <a:pt x="29" y="17"/>
                      <a:pt x="29" y="18"/>
                    </a:cubicBezTo>
                    <a:cubicBezTo>
                      <a:pt x="28" y="18"/>
                      <a:pt x="28" y="18"/>
                      <a:pt x="28" y="18"/>
                    </a:cubicBezTo>
                    <a:cubicBezTo>
                      <a:pt x="28" y="19"/>
                      <a:pt x="29" y="18"/>
                      <a:pt x="28" y="18"/>
                    </a:cubicBezTo>
                    <a:cubicBezTo>
                      <a:pt x="28" y="19"/>
                      <a:pt x="28" y="19"/>
                      <a:pt x="28" y="19"/>
                    </a:cubicBezTo>
                    <a:cubicBezTo>
                      <a:pt x="27" y="21"/>
                      <a:pt x="25" y="19"/>
                      <a:pt x="24" y="20"/>
                    </a:cubicBezTo>
                    <a:cubicBezTo>
                      <a:pt x="24" y="19"/>
                      <a:pt x="24" y="19"/>
                      <a:pt x="24" y="19"/>
                    </a:cubicBezTo>
                    <a:cubicBezTo>
                      <a:pt x="24" y="19"/>
                      <a:pt x="24" y="19"/>
                      <a:pt x="24" y="19"/>
                    </a:cubicBezTo>
                    <a:cubicBezTo>
                      <a:pt x="25" y="19"/>
                      <a:pt x="25" y="19"/>
                      <a:pt x="26" y="19"/>
                    </a:cubicBezTo>
                    <a:cubicBezTo>
                      <a:pt x="26" y="18"/>
                      <a:pt x="25" y="18"/>
                      <a:pt x="25" y="18"/>
                    </a:cubicBezTo>
                    <a:moveTo>
                      <a:pt x="110" y="35"/>
                    </a:moveTo>
                    <a:cubicBezTo>
                      <a:pt x="110" y="35"/>
                      <a:pt x="110" y="35"/>
                      <a:pt x="110" y="36"/>
                    </a:cubicBezTo>
                    <a:cubicBezTo>
                      <a:pt x="110" y="37"/>
                      <a:pt x="110" y="36"/>
                      <a:pt x="111" y="36"/>
                    </a:cubicBezTo>
                    <a:cubicBezTo>
                      <a:pt x="111" y="37"/>
                      <a:pt x="112" y="37"/>
                      <a:pt x="112" y="38"/>
                    </a:cubicBezTo>
                    <a:cubicBezTo>
                      <a:pt x="112" y="39"/>
                      <a:pt x="112" y="40"/>
                      <a:pt x="112" y="41"/>
                    </a:cubicBezTo>
                    <a:cubicBezTo>
                      <a:pt x="111" y="42"/>
                      <a:pt x="111" y="43"/>
                      <a:pt x="111" y="44"/>
                    </a:cubicBezTo>
                    <a:cubicBezTo>
                      <a:pt x="110" y="45"/>
                      <a:pt x="109" y="45"/>
                      <a:pt x="109" y="45"/>
                    </a:cubicBezTo>
                    <a:cubicBezTo>
                      <a:pt x="108" y="47"/>
                      <a:pt x="110" y="49"/>
                      <a:pt x="108" y="50"/>
                    </a:cubicBezTo>
                    <a:cubicBezTo>
                      <a:pt x="108" y="50"/>
                      <a:pt x="107" y="50"/>
                      <a:pt x="108" y="48"/>
                    </a:cubicBezTo>
                    <a:cubicBezTo>
                      <a:pt x="107" y="48"/>
                      <a:pt x="107" y="48"/>
                      <a:pt x="106" y="47"/>
                    </a:cubicBezTo>
                    <a:cubicBezTo>
                      <a:pt x="105" y="47"/>
                      <a:pt x="107" y="48"/>
                      <a:pt x="106" y="48"/>
                    </a:cubicBezTo>
                    <a:cubicBezTo>
                      <a:pt x="106" y="49"/>
                      <a:pt x="106" y="49"/>
                      <a:pt x="105" y="49"/>
                    </a:cubicBezTo>
                    <a:cubicBezTo>
                      <a:pt x="106" y="49"/>
                      <a:pt x="105" y="49"/>
                      <a:pt x="105" y="50"/>
                    </a:cubicBezTo>
                    <a:cubicBezTo>
                      <a:pt x="105" y="50"/>
                      <a:pt x="106" y="51"/>
                      <a:pt x="106" y="51"/>
                    </a:cubicBezTo>
                    <a:cubicBezTo>
                      <a:pt x="106" y="51"/>
                      <a:pt x="106" y="52"/>
                      <a:pt x="107" y="52"/>
                    </a:cubicBezTo>
                    <a:cubicBezTo>
                      <a:pt x="106" y="53"/>
                      <a:pt x="106" y="54"/>
                      <a:pt x="106" y="55"/>
                    </a:cubicBezTo>
                    <a:cubicBezTo>
                      <a:pt x="105" y="55"/>
                      <a:pt x="105" y="55"/>
                      <a:pt x="105" y="55"/>
                    </a:cubicBezTo>
                    <a:cubicBezTo>
                      <a:pt x="105" y="57"/>
                      <a:pt x="104" y="58"/>
                      <a:pt x="104" y="59"/>
                    </a:cubicBezTo>
                    <a:cubicBezTo>
                      <a:pt x="103" y="59"/>
                      <a:pt x="102" y="59"/>
                      <a:pt x="102" y="60"/>
                    </a:cubicBezTo>
                    <a:cubicBezTo>
                      <a:pt x="103" y="60"/>
                      <a:pt x="103" y="60"/>
                      <a:pt x="103" y="60"/>
                    </a:cubicBezTo>
                    <a:cubicBezTo>
                      <a:pt x="102" y="60"/>
                      <a:pt x="102" y="61"/>
                      <a:pt x="102" y="61"/>
                    </a:cubicBezTo>
                    <a:cubicBezTo>
                      <a:pt x="102" y="64"/>
                      <a:pt x="102" y="66"/>
                      <a:pt x="100" y="66"/>
                    </a:cubicBezTo>
                    <a:cubicBezTo>
                      <a:pt x="100" y="65"/>
                      <a:pt x="100" y="65"/>
                      <a:pt x="100" y="65"/>
                    </a:cubicBezTo>
                    <a:cubicBezTo>
                      <a:pt x="99" y="65"/>
                      <a:pt x="98" y="64"/>
                      <a:pt x="98" y="63"/>
                    </a:cubicBezTo>
                    <a:cubicBezTo>
                      <a:pt x="97" y="64"/>
                      <a:pt x="98" y="65"/>
                      <a:pt x="98" y="65"/>
                    </a:cubicBezTo>
                    <a:cubicBezTo>
                      <a:pt x="98" y="66"/>
                      <a:pt x="98" y="67"/>
                      <a:pt x="99" y="67"/>
                    </a:cubicBezTo>
                    <a:cubicBezTo>
                      <a:pt x="99" y="68"/>
                      <a:pt x="100" y="69"/>
                      <a:pt x="100" y="70"/>
                    </a:cubicBezTo>
                    <a:cubicBezTo>
                      <a:pt x="99" y="69"/>
                      <a:pt x="98" y="68"/>
                      <a:pt x="97" y="67"/>
                    </a:cubicBezTo>
                    <a:cubicBezTo>
                      <a:pt x="97" y="66"/>
                      <a:pt x="97" y="66"/>
                      <a:pt x="97" y="66"/>
                    </a:cubicBezTo>
                    <a:cubicBezTo>
                      <a:pt x="97" y="65"/>
                      <a:pt x="97" y="65"/>
                      <a:pt x="97" y="65"/>
                    </a:cubicBezTo>
                    <a:cubicBezTo>
                      <a:pt x="97" y="64"/>
                      <a:pt x="97" y="63"/>
                      <a:pt x="96" y="63"/>
                    </a:cubicBezTo>
                    <a:cubicBezTo>
                      <a:pt x="96" y="63"/>
                      <a:pt x="96" y="62"/>
                      <a:pt x="96" y="62"/>
                    </a:cubicBezTo>
                    <a:cubicBezTo>
                      <a:pt x="96" y="61"/>
                      <a:pt x="95" y="62"/>
                      <a:pt x="95" y="61"/>
                    </a:cubicBezTo>
                    <a:cubicBezTo>
                      <a:pt x="94" y="61"/>
                      <a:pt x="95" y="61"/>
                      <a:pt x="95" y="60"/>
                    </a:cubicBezTo>
                    <a:cubicBezTo>
                      <a:pt x="94" y="60"/>
                      <a:pt x="94" y="59"/>
                      <a:pt x="94" y="58"/>
                    </a:cubicBezTo>
                    <a:cubicBezTo>
                      <a:pt x="93" y="58"/>
                      <a:pt x="92" y="59"/>
                      <a:pt x="92" y="59"/>
                    </a:cubicBezTo>
                    <a:cubicBezTo>
                      <a:pt x="92" y="60"/>
                      <a:pt x="91" y="60"/>
                      <a:pt x="91" y="61"/>
                    </a:cubicBezTo>
                    <a:cubicBezTo>
                      <a:pt x="90" y="61"/>
                      <a:pt x="91" y="62"/>
                      <a:pt x="90" y="61"/>
                    </a:cubicBezTo>
                    <a:cubicBezTo>
                      <a:pt x="90" y="62"/>
                      <a:pt x="90" y="62"/>
                      <a:pt x="90" y="62"/>
                    </a:cubicBezTo>
                    <a:cubicBezTo>
                      <a:pt x="89" y="62"/>
                      <a:pt x="89" y="62"/>
                      <a:pt x="89" y="62"/>
                    </a:cubicBezTo>
                    <a:cubicBezTo>
                      <a:pt x="89" y="64"/>
                      <a:pt x="89" y="65"/>
                      <a:pt x="89" y="66"/>
                    </a:cubicBezTo>
                    <a:cubicBezTo>
                      <a:pt x="88" y="66"/>
                      <a:pt x="88" y="66"/>
                      <a:pt x="87" y="66"/>
                    </a:cubicBezTo>
                    <a:cubicBezTo>
                      <a:pt x="87" y="65"/>
                      <a:pt x="87" y="65"/>
                      <a:pt x="87" y="65"/>
                    </a:cubicBezTo>
                    <a:cubicBezTo>
                      <a:pt x="87" y="64"/>
                      <a:pt x="87" y="64"/>
                      <a:pt x="86" y="63"/>
                    </a:cubicBezTo>
                    <a:cubicBezTo>
                      <a:pt x="86" y="62"/>
                      <a:pt x="86" y="61"/>
                      <a:pt x="85" y="60"/>
                    </a:cubicBezTo>
                    <a:cubicBezTo>
                      <a:pt x="85" y="60"/>
                      <a:pt x="85" y="60"/>
                      <a:pt x="85" y="59"/>
                    </a:cubicBezTo>
                    <a:cubicBezTo>
                      <a:pt x="85" y="59"/>
                      <a:pt x="84" y="59"/>
                      <a:pt x="84" y="58"/>
                    </a:cubicBezTo>
                    <a:cubicBezTo>
                      <a:pt x="84" y="58"/>
                      <a:pt x="84" y="58"/>
                      <a:pt x="84" y="58"/>
                    </a:cubicBezTo>
                    <a:cubicBezTo>
                      <a:pt x="83" y="57"/>
                      <a:pt x="83" y="56"/>
                      <a:pt x="82" y="57"/>
                    </a:cubicBezTo>
                    <a:cubicBezTo>
                      <a:pt x="82" y="57"/>
                      <a:pt x="82" y="56"/>
                      <a:pt x="81" y="56"/>
                    </a:cubicBezTo>
                    <a:cubicBezTo>
                      <a:pt x="80" y="56"/>
                      <a:pt x="80" y="57"/>
                      <a:pt x="79" y="57"/>
                    </a:cubicBezTo>
                    <a:cubicBezTo>
                      <a:pt x="80" y="56"/>
                      <a:pt x="79" y="56"/>
                      <a:pt x="79" y="56"/>
                    </a:cubicBezTo>
                    <a:cubicBezTo>
                      <a:pt x="77" y="56"/>
                      <a:pt x="78" y="54"/>
                      <a:pt x="76" y="53"/>
                    </a:cubicBezTo>
                    <a:cubicBezTo>
                      <a:pt x="76" y="53"/>
                      <a:pt x="76" y="53"/>
                      <a:pt x="76" y="53"/>
                    </a:cubicBezTo>
                    <a:cubicBezTo>
                      <a:pt x="76" y="54"/>
                      <a:pt x="76" y="54"/>
                      <a:pt x="77" y="54"/>
                    </a:cubicBezTo>
                    <a:cubicBezTo>
                      <a:pt x="77" y="55"/>
                      <a:pt x="77" y="56"/>
                      <a:pt x="77" y="56"/>
                    </a:cubicBezTo>
                    <a:cubicBezTo>
                      <a:pt x="78" y="56"/>
                      <a:pt x="78" y="56"/>
                      <a:pt x="79" y="56"/>
                    </a:cubicBezTo>
                    <a:cubicBezTo>
                      <a:pt x="79" y="57"/>
                      <a:pt x="80" y="57"/>
                      <a:pt x="80" y="58"/>
                    </a:cubicBezTo>
                    <a:cubicBezTo>
                      <a:pt x="80" y="59"/>
                      <a:pt x="79" y="59"/>
                      <a:pt x="79" y="60"/>
                    </a:cubicBezTo>
                    <a:cubicBezTo>
                      <a:pt x="79" y="60"/>
                      <a:pt x="78" y="61"/>
                      <a:pt x="78" y="61"/>
                    </a:cubicBezTo>
                    <a:cubicBezTo>
                      <a:pt x="77" y="62"/>
                      <a:pt x="77" y="62"/>
                      <a:pt x="77" y="62"/>
                    </a:cubicBezTo>
                    <a:cubicBezTo>
                      <a:pt x="76" y="62"/>
                      <a:pt x="75" y="63"/>
                      <a:pt x="74" y="64"/>
                    </a:cubicBezTo>
                    <a:cubicBezTo>
                      <a:pt x="73" y="63"/>
                      <a:pt x="73" y="62"/>
                      <a:pt x="72" y="61"/>
                    </a:cubicBezTo>
                    <a:cubicBezTo>
                      <a:pt x="71" y="60"/>
                      <a:pt x="71" y="58"/>
                      <a:pt x="70" y="58"/>
                    </a:cubicBezTo>
                    <a:cubicBezTo>
                      <a:pt x="70" y="57"/>
                      <a:pt x="70" y="56"/>
                      <a:pt x="69" y="56"/>
                    </a:cubicBezTo>
                    <a:cubicBezTo>
                      <a:pt x="69" y="56"/>
                      <a:pt x="70" y="57"/>
                      <a:pt x="69" y="57"/>
                    </a:cubicBezTo>
                    <a:cubicBezTo>
                      <a:pt x="70" y="58"/>
                      <a:pt x="70" y="58"/>
                      <a:pt x="71" y="59"/>
                    </a:cubicBezTo>
                    <a:cubicBezTo>
                      <a:pt x="70" y="60"/>
                      <a:pt x="71" y="60"/>
                      <a:pt x="71" y="61"/>
                    </a:cubicBezTo>
                    <a:cubicBezTo>
                      <a:pt x="72" y="62"/>
                      <a:pt x="73" y="63"/>
                      <a:pt x="73" y="64"/>
                    </a:cubicBezTo>
                    <a:cubicBezTo>
                      <a:pt x="75" y="64"/>
                      <a:pt x="75" y="64"/>
                      <a:pt x="75" y="64"/>
                    </a:cubicBezTo>
                    <a:cubicBezTo>
                      <a:pt x="75" y="64"/>
                      <a:pt x="75" y="64"/>
                      <a:pt x="76" y="64"/>
                    </a:cubicBezTo>
                    <a:cubicBezTo>
                      <a:pt x="77" y="64"/>
                      <a:pt x="76" y="65"/>
                      <a:pt x="76" y="66"/>
                    </a:cubicBezTo>
                    <a:cubicBezTo>
                      <a:pt x="75" y="68"/>
                      <a:pt x="75" y="69"/>
                      <a:pt x="74" y="71"/>
                    </a:cubicBezTo>
                    <a:cubicBezTo>
                      <a:pt x="73" y="71"/>
                      <a:pt x="73" y="71"/>
                      <a:pt x="72" y="72"/>
                    </a:cubicBezTo>
                    <a:cubicBezTo>
                      <a:pt x="72" y="73"/>
                      <a:pt x="72" y="74"/>
                      <a:pt x="71" y="75"/>
                    </a:cubicBezTo>
                    <a:cubicBezTo>
                      <a:pt x="72" y="76"/>
                      <a:pt x="72" y="79"/>
                      <a:pt x="71" y="81"/>
                    </a:cubicBezTo>
                    <a:cubicBezTo>
                      <a:pt x="70" y="81"/>
                      <a:pt x="69" y="83"/>
                      <a:pt x="69" y="86"/>
                    </a:cubicBezTo>
                    <a:cubicBezTo>
                      <a:pt x="69" y="85"/>
                      <a:pt x="68" y="86"/>
                      <a:pt x="68" y="86"/>
                    </a:cubicBezTo>
                    <a:cubicBezTo>
                      <a:pt x="68" y="87"/>
                      <a:pt x="68" y="87"/>
                      <a:pt x="68" y="88"/>
                    </a:cubicBezTo>
                    <a:cubicBezTo>
                      <a:pt x="67" y="89"/>
                      <a:pt x="67" y="89"/>
                      <a:pt x="66" y="91"/>
                    </a:cubicBezTo>
                    <a:cubicBezTo>
                      <a:pt x="65" y="91"/>
                      <a:pt x="64" y="92"/>
                      <a:pt x="62" y="92"/>
                    </a:cubicBezTo>
                    <a:cubicBezTo>
                      <a:pt x="61" y="91"/>
                      <a:pt x="61" y="89"/>
                      <a:pt x="60" y="88"/>
                    </a:cubicBezTo>
                    <a:cubicBezTo>
                      <a:pt x="60" y="86"/>
                      <a:pt x="60" y="86"/>
                      <a:pt x="60" y="86"/>
                    </a:cubicBezTo>
                    <a:cubicBezTo>
                      <a:pt x="60" y="85"/>
                      <a:pt x="59" y="83"/>
                      <a:pt x="59" y="83"/>
                    </a:cubicBezTo>
                    <a:cubicBezTo>
                      <a:pt x="59" y="82"/>
                      <a:pt x="59" y="80"/>
                      <a:pt x="59" y="79"/>
                    </a:cubicBezTo>
                    <a:cubicBezTo>
                      <a:pt x="59" y="78"/>
                      <a:pt x="59" y="77"/>
                      <a:pt x="59" y="76"/>
                    </a:cubicBezTo>
                    <a:cubicBezTo>
                      <a:pt x="59" y="74"/>
                      <a:pt x="58" y="73"/>
                      <a:pt x="58" y="72"/>
                    </a:cubicBezTo>
                    <a:cubicBezTo>
                      <a:pt x="57" y="71"/>
                      <a:pt x="58" y="70"/>
                      <a:pt x="58" y="68"/>
                    </a:cubicBezTo>
                    <a:cubicBezTo>
                      <a:pt x="57" y="68"/>
                      <a:pt x="57" y="69"/>
                      <a:pt x="57" y="69"/>
                    </a:cubicBezTo>
                    <a:cubicBezTo>
                      <a:pt x="56" y="69"/>
                      <a:pt x="56" y="68"/>
                      <a:pt x="55" y="68"/>
                    </a:cubicBezTo>
                    <a:cubicBezTo>
                      <a:pt x="55" y="68"/>
                      <a:pt x="55" y="68"/>
                      <a:pt x="55" y="68"/>
                    </a:cubicBezTo>
                    <a:cubicBezTo>
                      <a:pt x="54" y="67"/>
                      <a:pt x="54" y="68"/>
                      <a:pt x="53" y="69"/>
                    </a:cubicBezTo>
                    <a:cubicBezTo>
                      <a:pt x="52" y="69"/>
                      <a:pt x="52" y="69"/>
                      <a:pt x="51" y="69"/>
                    </a:cubicBezTo>
                    <a:cubicBezTo>
                      <a:pt x="50" y="69"/>
                      <a:pt x="49" y="68"/>
                      <a:pt x="48" y="67"/>
                    </a:cubicBezTo>
                    <a:cubicBezTo>
                      <a:pt x="48" y="66"/>
                      <a:pt x="47" y="65"/>
                      <a:pt x="47" y="64"/>
                    </a:cubicBezTo>
                    <a:cubicBezTo>
                      <a:pt x="47" y="58"/>
                      <a:pt x="47" y="58"/>
                      <a:pt x="47" y="58"/>
                    </a:cubicBezTo>
                    <a:cubicBezTo>
                      <a:pt x="47" y="58"/>
                      <a:pt x="48" y="57"/>
                      <a:pt x="48" y="56"/>
                    </a:cubicBezTo>
                    <a:cubicBezTo>
                      <a:pt x="48" y="55"/>
                      <a:pt x="49" y="54"/>
                      <a:pt x="49" y="54"/>
                    </a:cubicBezTo>
                    <a:cubicBezTo>
                      <a:pt x="50" y="53"/>
                      <a:pt x="50" y="52"/>
                      <a:pt x="50" y="51"/>
                    </a:cubicBezTo>
                    <a:cubicBezTo>
                      <a:pt x="51" y="50"/>
                      <a:pt x="51" y="50"/>
                      <a:pt x="51" y="49"/>
                    </a:cubicBezTo>
                    <a:cubicBezTo>
                      <a:pt x="52" y="49"/>
                      <a:pt x="52" y="49"/>
                      <a:pt x="53" y="50"/>
                    </a:cubicBezTo>
                    <a:cubicBezTo>
                      <a:pt x="53" y="49"/>
                      <a:pt x="55" y="49"/>
                      <a:pt x="56" y="49"/>
                    </a:cubicBezTo>
                    <a:cubicBezTo>
                      <a:pt x="57" y="49"/>
                      <a:pt x="58" y="48"/>
                      <a:pt x="59" y="48"/>
                    </a:cubicBezTo>
                    <a:cubicBezTo>
                      <a:pt x="59" y="49"/>
                      <a:pt x="59" y="49"/>
                      <a:pt x="59" y="49"/>
                    </a:cubicBezTo>
                    <a:cubicBezTo>
                      <a:pt x="59" y="50"/>
                      <a:pt x="59" y="50"/>
                      <a:pt x="59" y="51"/>
                    </a:cubicBezTo>
                    <a:cubicBezTo>
                      <a:pt x="60" y="52"/>
                      <a:pt x="61" y="52"/>
                      <a:pt x="62" y="53"/>
                    </a:cubicBezTo>
                    <a:cubicBezTo>
                      <a:pt x="63" y="53"/>
                      <a:pt x="63" y="52"/>
                      <a:pt x="63" y="51"/>
                    </a:cubicBezTo>
                    <a:cubicBezTo>
                      <a:pt x="65" y="52"/>
                      <a:pt x="67" y="52"/>
                      <a:pt x="68" y="52"/>
                    </a:cubicBezTo>
                    <a:cubicBezTo>
                      <a:pt x="69" y="52"/>
                      <a:pt x="69" y="51"/>
                      <a:pt x="69" y="50"/>
                    </a:cubicBezTo>
                    <a:cubicBezTo>
                      <a:pt x="69" y="49"/>
                      <a:pt x="69" y="49"/>
                      <a:pt x="69" y="49"/>
                    </a:cubicBezTo>
                    <a:cubicBezTo>
                      <a:pt x="68" y="49"/>
                      <a:pt x="69" y="50"/>
                      <a:pt x="68" y="50"/>
                    </a:cubicBezTo>
                    <a:cubicBezTo>
                      <a:pt x="67" y="50"/>
                      <a:pt x="68" y="49"/>
                      <a:pt x="68" y="49"/>
                    </a:cubicBezTo>
                    <a:cubicBezTo>
                      <a:pt x="67" y="49"/>
                      <a:pt x="66" y="50"/>
                      <a:pt x="65" y="49"/>
                    </a:cubicBezTo>
                    <a:cubicBezTo>
                      <a:pt x="65" y="49"/>
                      <a:pt x="65" y="48"/>
                      <a:pt x="65" y="48"/>
                    </a:cubicBezTo>
                    <a:cubicBezTo>
                      <a:pt x="65" y="47"/>
                      <a:pt x="65" y="47"/>
                      <a:pt x="65" y="46"/>
                    </a:cubicBezTo>
                    <a:cubicBezTo>
                      <a:pt x="64" y="46"/>
                      <a:pt x="64" y="46"/>
                      <a:pt x="64" y="46"/>
                    </a:cubicBezTo>
                    <a:cubicBezTo>
                      <a:pt x="64" y="47"/>
                      <a:pt x="65" y="48"/>
                      <a:pt x="64" y="49"/>
                    </a:cubicBezTo>
                    <a:cubicBezTo>
                      <a:pt x="65" y="49"/>
                      <a:pt x="65" y="49"/>
                      <a:pt x="65" y="50"/>
                    </a:cubicBezTo>
                    <a:cubicBezTo>
                      <a:pt x="65" y="49"/>
                      <a:pt x="64" y="50"/>
                      <a:pt x="64" y="49"/>
                    </a:cubicBezTo>
                    <a:cubicBezTo>
                      <a:pt x="64" y="49"/>
                      <a:pt x="64" y="49"/>
                      <a:pt x="64" y="49"/>
                    </a:cubicBezTo>
                    <a:cubicBezTo>
                      <a:pt x="64" y="49"/>
                      <a:pt x="63" y="49"/>
                      <a:pt x="63" y="49"/>
                    </a:cubicBezTo>
                    <a:cubicBezTo>
                      <a:pt x="63" y="48"/>
                      <a:pt x="63" y="48"/>
                      <a:pt x="63" y="48"/>
                    </a:cubicBezTo>
                    <a:cubicBezTo>
                      <a:pt x="63" y="47"/>
                      <a:pt x="63" y="47"/>
                      <a:pt x="63" y="47"/>
                    </a:cubicBezTo>
                    <a:cubicBezTo>
                      <a:pt x="62" y="46"/>
                      <a:pt x="62" y="46"/>
                      <a:pt x="62" y="46"/>
                    </a:cubicBezTo>
                    <a:cubicBezTo>
                      <a:pt x="62" y="45"/>
                      <a:pt x="60" y="44"/>
                      <a:pt x="60" y="43"/>
                    </a:cubicBezTo>
                    <a:cubicBezTo>
                      <a:pt x="59" y="45"/>
                      <a:pt x="62" y="45"/>
                      <a:pt x="62" y="46"/>
                    </a:cubicBezTo>
                    <a:cubicBezTo>
                      <a:pt x="62" y="47"/>
                      <a:pt x="62" y="46"/>
                      <a:pt x="61" y="46"/>
                    </a:cubicBezTo>
                    <a:cubicBezTo>
                      <a:pt x="61" y="47"/>
                      <a:pt x="62" y="47"/>
                      <a:pt x="62" y="47"/>
                    </a:cubicBezTo>
                    <a:cubicBezTo>
                      <a:pt x="61" y="47"/>
                      <a:pt x="61" y="48"/>
                      <a:pt x="61" y="49"/>
                    </a:cubicBezTo>
                    <a:cubicBezTo>
                      <a:pt x="60" y="48"/>
                      <a:pt x="60" y="48"/>
                      <a:pt x="60" y="48"/>
                    </a:cubicBezTo>
                    <a:cubicBezTo>
                      <a:pt x="60" y="48"/>
                      <a:pt x="61" y="48"/>
                      <a:pt x="61" y="47"/>
                    </a:cubicBezTo>
                    <a:cubicBezTo>
                      <a:pt x="60" y="46"/>
                      <a:pt x="60" y="46"/>
                      <a:pt x="59" y="46"/>
                    </a:cubicBezTo>
                    <a:cubicBezTo>
                      <a:pt x="59" y="46"/>
                      <a:pt x="59" y="45"/>
                      <a:pt x="58" y="45"/>
                    </a:cubicBezTo>
                    <a:cubicBezTo>
                      <a:pt x="58" y="46"/>
                      <a:pt x="59" y="47"/>
                      <a:pt x="58" y="47"/>
                    </a:cubicBezTo>
                    <a:cubicBezTo>
                      <a:pt x="58" y="46"/>
                      <a:pt x="57" y="45"/>
                      <a:pt x="58" y="44"/>
                    </a:cubicBezTo>
                    <a:cubicBezTo>
                      <a:pt x="57" y="44"/>
                      <a:pt x="57" y="45"/>
                      <a:pt x="56" y="44"/>
                    </a:cubicBezTo>
                    <a:cubicBezTo>
                      <a:pt x="55" y="44"/>
                      <a:pt x="55" y="46"/>
                      <a:pt x="54" y="46"/>
                    </a:cubicBezTo>
                    <a:cubicBezTo>
                      <a:pt x="54" y="48"/>
                      <a:pt x="54" y="48"/>
                      <a:pt x="53" y="49"/>
                    </a:cubicBezTo>
                    <a:cubicBezTo>
                      <a:pt x="53" y="49"/>
                      <a:pt x="53" y="49"/>
                      <a:pt x="52" y="49"/>
                    </a:cubicBezTo>
                    <a:cubicBezTo>
                      <a:pt x="51" y="49"/>
                      <a:pt x="51" y="48"/>
                      <a:pt x="50" y="49"/>
                    </a:cubicBezTo>
                    <a:cubicBezTo>
                      <a:pt x="50" y="48"/>
                      <a:pt x="50" y="47"/>
                      <a:pt x="50" y="47"/>
                    </a:cubicBezTo>
                    <a:cubicBezTo>
                      <a:pt x="51" y="47"/>
                      <a:pt x="50" y="45"/>
                      <a:pt x="50" y="44"/>
                    </a:cubicBezTo>
                    <a:cubicBezTo>
                      <a:pt x="51" y="44"/>
                      <a:pt x="52" y="44"/>
                      <a:pt x="53" y="44"/>
                    </a:cubicBezTo>
                    <a:cubicBezTo>
                      <a:pt x="53" y="44"/>
                      <a:pt x="53" y="44"/>
                      <a:pt x="54" y="43"/>
                    </a:cubicBezTo>
                    <a:cubicBezTo>
                      <a:pt x="54" y="42"/>
                      <a:pt x="53" y="43"/>
                      <a:pt x="53" y="42"/>
                    </a:cubicBezTo>
                    <a:cubicBezTo>
                      <a:pt x="52" y="42"/>
                      <a:pt x="52" y="42"/>
                      <a:pt x="52" y="41"/>
                    </a:cubicBezTo>
                    <a:cubicBezTo>
                      <a:pt x="52" y="41"/>
                      <a:pt x="52" y="41"/>
                      <a:pt x="53" y="41"/>
                    </a:cubicBezTo>
                    <a:cubicBezTo>
                      <a:pt x="53" y="40"/>
                      <a:pt x="53" y="40"/>
                      <a:pt x="54" y="40"/>
                    </a:cubicBezTo>
                    <a:cubicBezTo>
                      <a:pt x="54" y="39"/>
                      <a:pt x="54" y="39"/>
                      <a:pt x="54" y="39"/>
                    </a:cubicBezTo>
                    <a:cubicBezTo>
                      <a:pt x="53" y="39"/>
                      <a:pt x="52" y="39"/>
                      <a:pt x="51" y="40"/>
                    </a:cubicBezTo>
                    <a:cubicBezTo>
                      <a:pt x="51" y="39"/>
                      <a:pt x="52" y="39"/>
                      <a:pt x="52" y="39"/>
                    </a:cubicBezTo>
                    <a:cubicBezTo>
                      <a:pt x="52" y="38"/>
                      <a:pt x="52" y="38"/>
                      <a:pt x="52" y="37"/>
                    </a:cubicBezTo>
                    <a:cubicBezTo>
                      <a:pt x="52" y="37"/>
                      <a:pt x="53" y="37"/>
                      <a:pt x="53" y="36"/>
                    </a:cubicBezTo>
                    <a:cubicBezTo>
                      <a:pt x="52" y="36"/>
                      <a:pt x="52" y="36"/>
                      <a:pt x="52" y="36"/>
                    </a:cubicBezTo>
                    <a:cubicBezTo>
                      <a:pt x="52" y="34"/>
                      <a:pt x="52" y="34"/>
                      <a:pt x="52" y="33"/>
                    </a:cubicBezTo>
                    <a:cubicBezTo>
                      <a:pt x="52" y="33"/>
                      <a:pt x="53" y="32"/>
                      <a:pt x="53" y="32"/>
                    </a:cubicBezTo>
                    <a:cubicBezTo>
                      <a:pt x="53" y="33"/>
                      <a:pt x="53" y="33"/>
                      <a:pt x="53" y="33"/>
                    </a:cubicBezTo>
                    <a:cubicBezTo>
                      <a:pt x="54" y="34"/>
                      <a:pt x="54" y="34"/>
                      <a:pt x="54" y="34"/>
                    </a:cubicBezTo>
                    <a:cubicBezTo>
                      <a:pt x="53" y="35"/>
                      <a:pt x="54" y="35"/>
                      <a:pt x="54" y="36"/>
                    </a:cubicBezTo>
                    <a:cubicBezTo>
                      <a:pt x="55" y="37"/>
                      <a:pt x="55" y="37"/>
                      <a:pt x="55" y="37"/>
                    </a:cubicBezTo>
                    <a:cubicBezTo>
                      <a:pt x="54" y="38"/>
                      <a:pt x="54" y="38"/>
                      <a:pt x="54" y="39"/>
                    </a:cubicBezTo>
                    <a:cubicBezTo>
                      <a:pt x="55" y="39"/>
                      <a:pt x="54" y="38"/>
                      <a:pt x="55" y="38"/>
                    </a:cubicBezTo>
                    <a:cubicBezTo>
                      <a:pt x="55" y="37"/>
                      <a:pt x="56" y="37"/>
                      <a:pt x="56" y="37"/>
                    </a:cubicBezTo>
                    <a:cubicBezTo>
                      <a:pt x="56" y="37"/>
                      <a:pt x="57" y="36"/>
                      <a:pt x="58" y="36"/>
                    </a:cubicBezTo>
                    <a:cubicBezTo>
                      <a:pt x="57" y="36"/>
                      <a:pt x="58" y="36"/>
                      <a:pt x="57" y="36"/>
                    </a:cubicBezTo>
                    <a:cubicBezTo>
                      <a:pt x="57" y="35"/>
                      <a:pt x="57" y="35"/>
                      <a:pt x="58" y="34"/>
                    </a:cubicBezTo>
                    <a:cubicBezTo>
                      <a:pt x="58" y="34"/>
                      <a:pt x="57" y="34"/>
                      <a:pt x="56" y="34"/>
                    </a:cubicBezTo>
                    <a:cubicBezTo>
                      <a:pt x="56" y="33"/>
                      <a:pt x="56" y="32"/>
                      <a:pt x="56" y="31"/>
                    </a:cubicBezTo>
                    <a:cubicBezTo>
                      <a:pt x="56" y="30"/>
                      <a:pt x="57" y="29"/>
                      <a:pt x="58" y="29"/>
                    </a:cubicBezTo>
                    <a:cubicBezTo>
                      <a:pt x="58" y="28"/>
                      <a:pt x="58" y="28"/>
                      <a:pt x="58" y="28"/>
                    </a:cubicBezTo>
                    <a:cubicBezTo>
                      <a:pt x="58" y="28"/>
                      <a:pt x="58" y="28"/>
                      <a:pt x="58" y="28"/>
                    </a:cubicBezTo>
                    <a:cubicBezTo>
                      <a:pt x="59" y="28"/>
                      <a:pt x="59" y="27"/>
                      <a:pt x="59" y="26"/>
                    </a:cubicBezTo>
                    <a:cubicBezTo>
                      <a:pt x="60" y="25"/>
                      <a:pt x="61" y="24"/>
                      <a:pt x="62" y="24"/>
                    </a:cubicBezTo>
                    <a:cubicBezTo>
                      <a:pt x="62" y="24"/>
                      <a:pt x="62" y="24"/>
                      <a:pt x="62" y="24"/>
                    </a:cubicBezTo>
                    <a:cubicBezTo>
                      <a:pt x="63" y="23"/>
                      <a:pt x="63" y="23"/>
                      <a:pt x="64" y="22"/>
                    </a:cubicBezTo>
                    <a:cubicBezTo>
                      <a:pt x="65" y="22"/>
                      <a:pt x="65" y="22"/>
                      <a:pt x="65" y="22"/>
                    </a:cubicBezTo>
                    <a:cubicBezTo>
                      <a:pt x="66" y="23"/>
                      <a:pt x="66" y="23"/>
                      <a:pt x="66" y="24"/>
                    </a:cubicBezTo>
                    <a:cubicBezTo>
                      <a:pt x="67" y="24"/>
                      <a:pt x="67" y="24"/>
                      <a:pt x="68" y="25"/>
                    </a:cubicBezTo>
                    <a:cubicBezTo>
                      <a:pt x="69" y="25"/>
                      <a:pt x="70" y="25"/>
                      <a:pt x="70" y="27"/>
                    </a:cubicBezTo>
                    <a:cubicBezTo>
                      <a:pt x="71" y="27"/>
                      <a:pt x="71" y="26"/>
                      <a:pt x="71" y="25"/>
                    </a:cubicBezTo>
                    <a:cubicBezTo>
                      <a:pt x="71" y="25"/>
                      <a:pt x="72" y="25"/>
                      <a:pt x="72" y="25"/>
                    </a:cubicBezTo>
                    <a:cubicBezTo>
                      <a:pt x="72" y="26"/>
                      <a:pt x="72" y="26"/>
                      <a:pt x="72" y="26"/>
                    </a:cubicBezTo>
                    <a:cubicBezTo>
                      <a:pt x="73" y="26"/>
                      <a:pt x="74" y="25"/>
                      <a:pt x="74" y="25"/>
                    </a:cubicBezTo>
                    <a:cubicBezTo>
                      <a:pt x="76" y="25"/>
                      <a:pt x="76" y="24"/>
                      <a:pt x="77" y="25"/>
                    </a:cubicBezTo>
                    <a:cubicBezTo>
                      <a:pt x="77" y="24"/>
                      <a:pt x="76" y="24"/>
                      <a:pt x="76" y="23"/>
                    </a:cubicBezTo>
                    <a:cubicBezTo>
                      <a:pt x="78" y="23"/>
                      <a:pt x="78" y="24"/>
                      <a:pt x="79" y="24"/>
                    </a:cubicBezTo>
                    <a:cubicBezTo>
                      <a:pt x="80" y="23"/>
                      <a:pt x="80" y="22"/>
                      <a:pt x="81" y="21"/>
                    </a:cubicBezTo>
                    <a:cubicBezTo>
                      <a:pt x="82" y="21"/>
                      <a:pt x="82" y="22"/>
                      <a:pt x="82" y="22"/>
                    </a:cubicBezTo>
                    <a:cubicBezTo>
                      <a:pt x="83" y="22"/>
                      <a:pt x="82" y="21"/>
                      <a:pt x="83" y="21"/>
                    </a:cubicBezTo>
                    <a:cubicBezTo>
                      <a:pt x="83" y="22"/>
                      <a:pt x="83" y="23"/>
                      <a:pt x="83" y="23"/>
                    </a:cubicBezTo>
                    <a:cubicBezTo>
                      <a:pt x="84" y="23"/>
                      <a:pt x="84" y="22"/>
                      <a:pt x="84" y="21"/>
                    </a:cubicBezTo>
                    <a:cubicBezTo>
                      <a:pt x="85" y="21"/>
                      <a:pt x="85" y="22"/>
                      <a:pt x="85" y="22"/>
                    </a:cubicBezTo>
                    <a:cubicBezTo>
                      <a:pt x="86" y="21"/>
                      <a:pt x="84" y="22"/>
                      <a:pt x="84" y="21"/>
                    </a:cubicBezTo>
                    <a:cubicBezTo>
                      <a:pt x="84" y="20"/>
                      <a:pt x="85" y="21"/>
                      <a:pt x="86" y="21"/>
                    </a:cubicBezTo>
                    <a:cubicBezTo>
                      <a:pt x="86" y="21"/>
                      <a:pt x="86" y="20"/>
                      <a:pt x="86" y="20"/>
                    </a:cubicBezTo>
                    <a:cubicBezTo>
                      <a:pt x="87" y="20"/>
                      <a:pt x="87" y="19"/>
                      <a:pt x="87" y="19"/>
                    </a:cubicBezTo>
                    <a:cubicBezTo>
                      <a:pt x="88" y="19"/>
                      <a:pt x="89" y="19"/>
                      <a:pt x="89" y="18"/>
                    </a:cubicBezTo>
                    <a:cubicBezTo>
                      <a:pt x="90" y="18"/>
                      <a:pt x="90" y="19"/>
                      <a:pt x="90" y="19"/>
                    </a:cubicBezTo>
                    <a:cubicBezTo>
                      <a:pt x="91" y="19"/>
                      <a:pt x="91" y="18"/>
                      <a:pt x="92" y="18"/>
                    </a:cubicBezTo>
                    <a:cubicBezTo>
                      <a:pt x="92" y="17"/>
                      <a:pt x="92" y="17"/>
                      <a:pt x="92" y="16"/>
                    </a:cubicBezTo>
                    <a:cubicBezTo>
                      <a:pt x="93" y="16"/>
                      <a:pt x="93" y="17"/>
                      <a:pt x="93" y="17"/>
                    </a:cubicBezTo>
                    <a:cubicBezTo>
                      <a:pt x="94" y="17"/>
                      <a:pt x="95" y="17"/>
                      <a:pt x="95" y="17"/>
                    </a:cubicBezTo>
                    <a:cubicBezTo>
                      <a:pt x="96" y="18"/>
                      <a:pt x="96" y="18"/>
                      <a:pt x="97" y="19"/>
                    </a:cubicBezTo>
                    <a:cubicBezTo>
                      <a:pt x="97" y="19"/>
                      <a:pt x="96" y="19"/>
                      <a:pt x="96" y="20"/>
                    </a:cubicBezTo>
                    <a:cubicBezTo>
                      <a:pt x="97" y="20"/>
                      <a:pt x="97" y="20"/>
                      <a:pt x="98" y="20"/>
                    </a:cubicBezTo>
                    <a:cubicBezTo>
                      <a:pt x="99" y="20"/>
                      <a:pt x="99" y="20"/>
                      <a:pt x="99" y="20"/>
                    </a:cubicBezTo>
                    <a:cubicBezTo>
                      <a:pt x="99" y="21"/>
                      <a:pt x="99" y="21"/>
                      <a:pt x="100" y="21"/>
                    </a:cubicBezTo>
                    <a:cubicBezTo>
                      <a:pt x="104" y="25"/>
                      <a:pt x="108" y="30"/>
                      <a:pt x="110" y="35"/>
                    </a:cubicBezTo>
                    <a:moveTo>
                      <a:pt x="114" y="45"/>
                    </a:moveTo>
                    <a:cubicBezTo>
                      <a:pt x="114" y="45"/>
                      <a:pt x="114" y="45"/>
                      <a:pt x="114" y="45"/>
                    </a:cubicBezTo>
                    <a:cubicBezTo>
                      <a:pt x="114" y="45"/>
                      <a:pt x="114" y="44"/>
                      <a:pt x="114" y="44"/>
                    </a:cubicBezTo>
                    <a:cubicBezTo>
                      <a:pt x="113" y="44"/>
                      <a:pt x="113" y="45"/>
                      <a:pt x="113" y="45"/>
                    </a:cubicBezTo>
                    <a:cubicBezTo>
                      <a:pt x="113" y="44"/>
                      <a:pt x="113" y="43"/>
                      <a:pt x="113" y="42"/>
                    </a:cubicBezTo>
                    <a:cubicBezTo>
                      <a:pt x="114" y="43"/>
                      <a:pt x="114" y="43"/>
                      <a:pt x="114" y="43"/>
                    </a:cubicBezTo>
                    <a:cubicBezTo>
                      <a:pt x="114" y="43"/>
                      <a:pt x="114" y="44"/>
                      <a:pt x="114" y="45"/>
                    </a:cubicBezTo>
                    <a:moveTo>
                      <a:pt x="108" y="64"/>
                    </a:moveTo>
                    <a:cubicBezTo>
                      <a:pt x="108" y="64"/>
                      <a:pt x="108" y="63"/>
                      <a:pt x="109" y="64"/>
                    </a:cubicBezTo>
                    <a:cubicBezTo>
                      <a:pt x="109" y="63"/>
                      <a:pt x="109" y="62"/>
                      <a:pt x="109" y="62"/>
                    </a:cubicBezTo>
                    <a:cubicBezTo>
                      <a:pt x="110" y="62"/>
                      <a:pt x="110" y="63"/>
                      <a:pt x="110" y="63"/>
                    </a:cubicBezTo>
                    <a:cubicBezTo>
                      <a:pt x="110" y="64"/>
                      <a:pt x="111" y="64"/>
                      <a:pt x="111" y="65"/>
                    </a:cubicBezTo>
                    <a:cubicBezTo>
                      <a:pt x="110" y="64"/>
                      <a:pt x="109" y="65"/>
                      <a:pt x="109" y="65"/>
                    </a:cubicBezTo>
                    <a:cubicBezTo>
                      <a:pt x="108" y="65"/>
                      <a:pt x="109" y="65"/>
                      <a:pt x="109" y="64"/>
                    </a:cubicBezTo>
                    <a:cubicBezTo>
                      <a:pt x="108" y="64"/>
                      <a:pt x="108" y="65"/>
                      <a:pt x="108" y="64"/>
                    </a:cubicBezTo>
                    <a:moveTo>
                      <a:pt x="108" y="73"/>
                    </a:moveTo>
                    <a:cubicBezTo>
                      <a:pt x="108" y="74"/>
                      <a:pt x="108" y="73"/>
                      <a:pt x="107" y="73"/>
                    </a:cubicBezTo>
                    <a:cubicBezTo>
                      <a:pt x="107" y="73"/>
                      <a:pt x="107" y="73"/>
                      <a:pt x="107" y="74"/>
                    </a:cubicBezTo>
                    <a:cubicBezTo>
                      <a:pt x="105" y="73"/>
                      <a:pt x="106" y="71"/>
                      <a:pt x="107" y="70"/>
                    </a:cubicBezTo>
                    <a:cubicBezTo>
                      <a:pt x="107" y="70"/>
                      <a:pt x="108" y="70"/>
                      <a:pt x="108" y="71"/>
                    </a:cubicBezTo>
                    <a:cubicBezTo>
                      <a:pt x="108" y="71"/>
                      <a:pt x="108" y="71"/>
                      <a:pt x="108" y="71"/>
                    </a:cubicBezTo>
                    <a:cubicBezTo>
                      <a:pt x="108" y="72"/>
                      <a:pt x="108" y="72"/>
                      <a:pt x="108" y="73"/>
                    </a:cubicBezTo>
                    <a:moveTo>
                      <a:pt x="106" y="71"/>
                    </a:moveTo>
                    <a:cubicBezTo>
                      <a:pt x="105" y="71"/>
                      <a:pt x="106" y="72"/>
                      <a:pt x="105" y="73"/>
                    </a:cubicBezTo>
                    <a:cubicBezTo>
                      <a:pt x="105" y="73"/>
                      <a:pt x="105" y="73"/>
                      <a:pt x="105" y="73"/>
                    </a:cubicBezTo>
                    <a:cubicBezTo>
                      <a:pt x="105" y="73"/>
                      <a:pt x="105" y="73"/>
                      <a:pt x="105" y="74"/>
                    </a:cubicBezTo>
                    <a:cubicBezTo>
                      <a:pt x="104" y="74"/>
                      <a:pt x="104" y="73"/>
                      <a:pt x="103" y="73"/>
                    </a:cubicBezTo>
                    <a:cubicBezTo>
                      <a:pt x="103" y="72"/>
                      <a:pt x="102" y="72"/>
                      <a:pt x="102" y="71"/>
                    </a:cubicBezTo>
                    <a:cubicBezTo>
                      <a:pt x="102" y="69"/>
                      <a:pt x="104" y="69"/>
                      <a:pt x="105" y="67"/>
                    </a:cubicBezTo>
                    <a:cubicBezTo>
                      <a:pt x="105" y="67"/>
                      <a:pt x="106" y="67"/>
                      <a:pt x="106" y="68"/>
                    </a:cubicBezTo>
                    <a:cubicBezTo>
                      <a:pt x="106" y="68"/>
                      <a:pt x="106" y="69"/>
                      <a:pt x="106" y="69"/>
                    </a:cubicBezTo>
                    <a:cubicBezTo>
                      <a:pt x="106" y="69"/>
                      <a:pt x="105" y="70"/>
                      <a:pt x="106" y="71"/>
                    </a:cubicBezTo>
                    <a:moveTo>
                      <a:pt x="105" y="76"/>
                    </a:moveTo>
                    <a:cubicBezTo>
                      <a:pt x="103" y="76"/>
                      <a:pt x="102" y="75"/>
                      <a:pt x="100" y="75"/>
                    </a:cubicBezTo>
                    <a:cubicBezTo>
                      <a:pt x="100" y="74"/>
                      <a:pt x="100" y="74"/>
                      <a:pt x="100" y="74"/>
                    </a:cubicBezTo>
                    <a:cubicBezTo>
                      <a:pt x="102" y="74"/>
                      <a:pt x="103" y="75"/>
                      <a:pt x="104" y="75"/>
                    </a:cubicBezTo>
                    <a:cubicBezTo>
                      <a:pt x="104" y="76"/>
                      <a:pt x="105" y="75"/>
                      <a:pt x="105" y="76"/>
                    </a:cubicBezTo>
                    <a:moveTo>
                      <a:pt x="106" y="58"/>
                    </a:moveTo>
                    <a:cubicBezTo>
                      <a:pt x="106" y="57"/>
                      <a:pt x="106" y="57"/>
                      <a:pt x="105" y="57"/>
                    </a:cubicBezTo>
                    <a:cubicBezTo>
                      <a:pt x="106" y="56"/>
                      <a:pt x="106" y="56"/>
                      <a:pt x="107" y="56"/>
                    </a:cubicBezTo>
                    <a:cubicBezTo>
                      <a:pt x="107" y="57"/>
                      <a:pt x="107" y="58"/>
                      <a:pt x="106" y="58"/>
                    </a:cubicBezTo>
                    <a:moveTo>
                      <a:pt x="108" y="60"/>
                    </a:moveTo>
                    <a:cubicBezTo>
                      <a:pt x="108" y="61"/>
                      <a:pt x="108" y="61"/>
                      <a:pt x="107" y="62"/>
                    </a:cubicBezTo>
                    <a:cubicBezTo>
                      <a:pt x="107" y="61"/>
                      <a:pt x="107" y="61"/>
                      <a:pt x="106" y="60"/>
                    </a:cubicBezTo>
                    <a:cubicBezTo>
                      <a:pt x="106" y="59"/>
                      <a:pt x="108" y="59"/>
                      <a:pt x="108" y="60"/>
                    </a:cubicBezTo>
                    <a:moveTo>
                      <a:pt x="113" y="70"/>
                    </a:moveTo>
                    <a:cubicBezTo>
                      <a:pt x="113" y="71"/>
                      <a:pt x="111" y="71"/>
                      <a:pt x="111" y="71"/>
                    </a:cubicBezTo>
                    <a:cubicBezTo>
                      <a:pt x="110" y="70"/>
                      <a:pt x="112" y="70"/>
                      <a:pt x="113" y="70"/>
                    </a:cubicBezTo>
                    <a:moveTo>
                      <a:pt x="112" y="51"/>
                    </a:moveTo>
                    <a:cubicBezTo>
                      <a:pt x="111" y="51"/>
                      <a:pt x="111" y="51"/>
                      <a:pt x="111" y="51"/>
                    </a:cubicBezTo>
                    <a:cubicBezTo>
                      <a:pt x="111" y="51"/>
                      <a:pt x="110" y="52"/>
                      <a:pt x="110" y="52"/>
                    </a:cubicBezTo>
                    <a:cubicBezTo>
                      <a:pt x="110" y="52"/>
                      <a:pt x="109" y="52"/>
                      <a:pt x="109" y="51"/>
                    </a:cubicBezTo>
                    <a:cubicBezTo>
                      <a:pt x="111" y="51"/>
                      <a:pt x="111" y="51"/>
                      <a:pt x="111" y="51"/>
                    </a:cubicBezTo>
                    <a:cubicBezTo>
                      <a:pt x="111" y="50"/>
                      <a:pt x="109" y="51"/>
                      <a:pt x="110" y="51"/>
                    </a:cubicBezTo>
                    <a:cubicBezTo>
                      <a:pt x="110" y="49"/>
                      <a:pt x="111" y="50"/>
                      <a:pt x="111" y="49"/>
                    </a:cubicBezTo>
                    <a:cubicBezTo>
                      <a:pt x="112" y="49"/>
                      <a:pt x="112" y="48"/>
                      <a:pt x="113" y="48"/>
                    </a:cubicBezTo>
                    <a:cubicBezTo>
                      <a:pt x="113" y="48"/>
                      <a:pt x="113" y="48"/>
                      <a:pt x="113" y="48"/>
                    </a:cubicBezTo>
                    <a:cubicBezTo>
                      <a:pt x="113" y="46"/>
                      <a:pt x="113" y="46"/>
                      <a:pt x="113" y="45"/>
                    </a:cubicBezTo>
                    <a:cubicBezTo>
                      <a:pt x="114" y="45"/>
                      <a:pt x="114" y="45"/>
                      <a:pt x="114" y="45"/>
                    </a:cubicBezTo>
                    <a:cubicBezTo>
                      <a:pt x="114" y="47"/>
                      <a:pt x="114" y="48"/>
                      <a:pt x="114" y="49"/>
                    </a:cubicBezTo>
                    <a:cubicBezTo>
                      <a:pt x="114" y="50"/>
                      <a:pt x="112" y="50"/>
                      <a:pt x="112" y="51"/>
                    </a:cubicBezTo>
                    <a:moveTo>
                      <a:pt x="113" y="40"/>
                    </a:moveTo>
                    <a:cubicBezTo>
                      <a:pt x="113" y="40"/>
                      <a:pt x="113" y="41"/>
                      <a:pt x="113" y="42"/>
                    </a:cubicBezTo>
                    <a:cubicBezTo>
                      <a:pt x="113" y="41"/>
                      <a:pt x="113" y="41"/>
                      <a:pt x="113" y="40"/>
                    </a:cubicBezTo>
                    <a:moveTo>
                      <a:pt x="96" y="68"/>
                    </a:moveTo>
                    <a:cubicBezTo>
                      <a:pt x="96" y="67"/>
                      <a:pt x="97" y="68"/>
                      <a:pt x="97" y="67"/>
                    </a:cubicBezTo>
                    <a:cubicBezTo>
                      <a:pt x="97" y="67"/>
                      <a:pt x="97" y="68"/>
                      <a:pt x="97" y="68"/>
                    </a:cubicBezTo>
                    <a:cubicBezTo>
                      <a:pt x="97" y="68"/>
                      <a:pt x="98" y="69"/>
                      <a:pt x="98" y="69"/>
                    </a:cubicBezTo>
                    <a:cubicBezTo>
                      <a:pt x="98" y="70"/>
                      <a:pt x="99" y="70"/>
                      <a:pt x="100" y="71"/>
                    </a:cubicBezTo>
                    <a:cubicBezTo>
                      <a:pt x="100" y="72"/>
                      <a:pt x="100" y="73"/>
                      <a:pt x="100" y="74"/>
                    </a:cubicBezTo>
                    <a:cubicBezTo>
                      <a:pt x="99" y="74"/>
                      <a:pt x="99" y="73"/>
                      <a:pt x="98" y="73"/>
                    </a:cubicBezTo>
                    <a:cubicBezTo>
                      <a:pt x="98" y="70"/>
                      <a:pt x="96" y="70"/>
                      <a:pt x="96" y="68"/>
                    </a:cubicBezTo>
                    <a:moveTo>
                      <a:pt x="89" y="65"/>
                    </a:moveTo>
                    <a:cubicBezTo>
                      <a:pt x="90" y="65"/>
                      <a:pt x="90" y="66"/>
                      <a:pt x="90" y="66"/>
                    </a:cubicBezTo>
                    <a:cubicBezTo>
                      <a:pt x="90" y="67"/>
                      <a:pt x="90" y="67"/>
                      <a:pt x="89" y="67"/>
                    </a:cubicBezTo>
                    <a:cubicBezTo>
                      <a:pt x="89" y="67"/>
                      <a:pt x="90" y="66"/>
                      <a:pt x="89" y="65"/>
                    </a:cubicBezTo>
                    <a:moveTo>
                      <a:pt x="76" y="83"/>
                    </a:moveTo>
                    <a:cubicBezTo>
                      <a:pt x="75" y="83"/>
                      <a:pt x="75" y="83"/>
                      <a:pt x="75" y="83"/>
                    </a:cubicBezTo>
                    <a:cubicBezTo>
                      <a:pt x="75" y="84"/>
                      <a:pt x="75" y="84"/>
                      <a:pt x="75" y="84"/>
                    </a:cubicBezTo>
                    <a:cubicBezTo>
                      <a:pt x="75" y="85"/>
                      <a:pt x="75" y="86"/>
                      <a:pt x="74" y="86"/>
                    </a:cubicBezTo>
                    <a:cubicBezTo>
                      <a:pt x="74" y="86"/>
                      <a:pt x="74" y="87"/>
                      <a:pt x="73" y="87"/>
                    </a:cubicBezTo>
                    <a:cubicBezTo>
                      <a:pt x="72" y="86"/>
                      <a:pt x="73" y="85"/>
                      <a:pt x="72" y="84"/>
                    </a:cubicBezTo>
                    <a:cubicBezTo>
                      <a:pt x="73" y="84"/>
                      <a:pt x="73" y="83"/>
                      <a:pt x="73" y="83"/>
                    </a:cubicBezTo>
                    <a:cubicBezTo>
                      <a:pt x="73" y="82"/>
                      <a:pt x="73" y="82"/>
                      <a:pt x="73" y="81"/>
                    </a:cubicBezTo>
                    <a:cubicBezTo>
                      <a:pt x="73" y="81"/>
                      <a:pt x="74" y="80"/>
                      <a:pt x="74" y="80"/>
                    </a:cubicBezTo>
                    <a:cubicBezTo>
                      <a:pt x="75" y="79"/>
                      <a:pt x="75" y="78"/>
                      <a:pt x="75" y="78"/>
                    </a:cubicBezTo>
                    <a:cubicBezTo>
                      <a:pt x="76" y="77"/>
                      <a:pt x="75" y="79"/>
                      <a:pt x="76" y="79"/>
                    </a:cubicBezTo>
                    <a:cubicBezTo>
                      <a:pt x="76" y="81"/>
                      <a:pt x="75" y="82"/>
                      <a:pt x="76" y="83"/>
                    </a:cubicBezTo>
                    <a:moveTo>
                      <a:pt x="34" y="102"/>
                    </a:moveTo>
                    <a:cubicBezTo>
                      <a:pt x="34" y="102"/>
                      <a:pt x="34" y="102"/>
                      <a:pt x="34" y="102"/>
                    </a:cubicBezTo>
                    <a:close/>
                    <a:moveTo>
                      <a:pt x="41" y="31"/>
                    </a:moveTo>
                    <a:cubicBezTo>
                      <a:pt x="40" y="32"/>
                      <a:pt x="40" y="32"/>
                      <a:pt x="40" y="33"/>
                    </a:cubicBezTo>
                    <a:cubicBezTo>
                      <a:pt x="39" y="33"/>
                      <a:pt x="40" y="32"/>
                      <a:pt x="39" y="32"/>
                    </a:cubicBezTo>
                    <a:cubicBezTo>
                      <a:pt x="38" y="32"/>
                      <a:pt x="38" y="32"/>
                      <a:pt x="38" y="32"/>
                    </a:cubicBezTo>
                    <a:cubicBezTo>
                      <a:pt x="37" y="30"/>
                      <a:pt x="38" y="28"/>
                      <a:pt x="36" y="27"/>
                    </a:cubicBezTo>
                    <a:cubicBezTo>
                      <a:pt x="36" y="26"/>
                      <a:pt x="37" y="26"/>
                      <a:pt x="37" y="26"/>
                    </a:cubicBezTo>
                    <a:cubicBezTo>
                      <a:pt x="37" y="25"/>
                      <a:pt x="38" y="25"/>
                      <a:pt x="38" y="25"/>
                    </a:cubicBezTo>
                    <a:cubicBezTo>
                      <a:pt x="38" y="24"/>
                      <a:pt x="37" y="24"/>
                      <a:pt x="36" y="23"/>
                    </a:cubicBezTo>
                    <a:cubicBezTo>
                      <a:pt x="37" y="23"/>
                      <a:pt x="38" y="23"/>
                      <a:pt x="38" y="22"/>
                    </a:cubicBezTo>
                    <a:cubicBezTo>
                      <a:pt x="37" y="22"/>
                      <a:pt x="37" y="23"/>
                      <a:pt x="36" y="23"/>
                    </a:cubicBezTo>
                    <a:cubicBezTo>
                      <a:pt x="36" y="22"/>
                      <a:pt x="36" y="22"/>
                      <a:pt x="36" y="21"/>
                    </a:cubicBezTo>
                    <a:cubicBezTo>
                      <a:pt x="36" y="21"/>
                      <a:pt x="36" y="20"/>
                      <a:pt x="36" y="19"/>
                    </a:cubicBezTo>
                    <a:cubicBezTo>
                      <a:pt x="35" y="19"/>
                      <a:pt x="34" y="19"/>
                      <a:pt x="34" y="18"/>
                    </a:cubicBezTo>
                    <a:cubicBezTo>
                      <a:pt x="33" y="18"/>
                      <a:pt x="33" y="19"/>
                      <a:pt x="33" y="19"/>
                    </a:cubicBezTo>
                    <a:cubicBezTo>
                      <a:pt x="32" y="19"/>
                      <a:pt x="32" y="18"/>
                      <a:pt x="31" y="18"/>
                    </a:cubicBezTo>
                    <a:cubicBezTo>
                      <a:pt x="32" y="17"/>
                      <a:pt x="33" y="17"/>
                      <a:pt x="34" y="17"/>
                    </a:cubicBezTo>
                    <a:cubicBezTo>
                      <a:pt x="34" y="16"/>
                      <a:pt x="33" y="17"/>
                      <a:pt x="32" y="17"/>
                    </a:cubicBezTo>
                    <a:cubicBezTo>
                      <a:pt x="32" y="17"/>
                      <a:pt x="32" y="17"/>
                      <a:pt x="32" y="17"/>
                    </a:cubicBezTo>
                    <a:cubicBezTo>
                      <a:pt x="31" y="17"/>
                      <a:pt x="31" y="16"/>
                      <a:pt x="31" y="17"/>
                    </a:cubicBezTo>
                    <a:cubicBezTo>
                      <a:pt x="31" y="16"/>
                      <a:pt x="31" y="16"/>
                      <a:pt x="32" y="16"/>
                    </a:cubicBezTo>
                    <a:cubicBezTo>
                      <a:pt x="32" y="15"/>
                      <a:pt x="33" y="15"/>
                      <a:pt x="34" y="15"/>
                    </a:cubicBezTo>
                    <a:cubicBezTo>
                      <a:pt x="34" y="14"/>
                      <a:pt x="33" y="15"/>
                      <a:pt x="33" y="14"/>
                    </a:cubicBezTo>
                    <a:cubicBezTo>
                      <a:pt x="35" y="14"/>
                      <a:pt x="36" y="12"/>
                      <a:pt x="38" y="12"/>
                    </a:cubicBezTo>
                    <a:cubicBezTo>
                      <a:pt x="39" y="12"/>
                      <a:pt x="40" y="12"/>
                      <a:pt x="41" y="12"/>
                    </a:cubicBezTo>
                    <a:cubicBezTo>
                      <a:pt x="42" y="12"/>
                      <a:pt x="41" y="11"/>
                      <a:pt x="41" y="11"/>
                    </a:cubicBezTo>
                    <a:cubicBezTo>
                      <a:pt x="41" y="10"/>
                      <a:pt x="42" y="10"/>
                      <a:pt x="43" y="10"/>
                    </a:cubicBezTo>
                    <a:cubicBezTo>
                      <a:pt x="44" y="10"/>
                      <a:pt x="46" y="10"/>
                      <a:pt x="47" y="10"/>
                    </a:cubicBezTo>
                    <a:cubicBezTo>
                      <a:pt x="48" y="10"/>
                      <a:pt x="48" y="10"/>
                      <a:pt x="48" y="10"/>
                    </a:cubicBezTo>
                    <a:cubicBezTo>
                      <a:pt x="48" y="10"/>
                      <a:pt x="49" y="10"/>
                      <a:pt x="49" y="10"/>
                    </a:cubicBezTo>
                    <a:cubicBezTo>
                      <a:pt x="50" y="10"/>
                      <a:pt x="51" y="10"/>
                      <a:pt x="51" y="11"/>
                    </a:cubicBezTo>
                    <a:cubicBezTo>
                      <a:pt x="51" y="12"/>
                      <a:pt x="50" y="11"/>
                      <a:pt x="50" y="13"/>
                    </a:cubicBezTo>
                    <a:cubicBezTo>
                      <a:pt x="50" y="13"/>
                      <a:pt x="51" y="12"/>
                      <a:pt x="52" y="12"/>
                    </a:cubicBezTo>
                    <a:cubicBezTo>
                      <a:pt x="52" y="12"/>
                      <a:pt x="52" y="13"/>
                      <a:pt x="53" y="13"/>
                    </a:cubicBezTo>
                    <a:cubicBezTo>
                      <a:pt x="53" y="13"/>
                      <a:pt x="54" y="13"/>
                      <a:pt x="54" y="13"/>
                    </a:cubicBezTo>
                    <a:cubicBezTo>
                      <a:pt x="54" y="14"/>
                      <a:pt x="52" y="14"/>
                      <a:pt x="52" y="14"/>
                    </a:cubicBezTo>
                    <a:cubicBezTo>
                      <a:pt x="51" y="14"/>
                      <a:pt x="52" y="15"/>
                      <a:pt x="51" y="14"/>
                    </a:cubicBezTo>
                    <a:cubicBezTo>
                      <a:pt x="51" y="15"/>
                      <a:pt x="51" y="15"/>
                      <a:pt x="51" y="16"/>
                    </a:cubicBezTo>
                    <a:cubicBezTo>
                      <a:pt x="50" y="16"/>
                      <a:pt x="51" y="16"/>
                      <a:pt x="50" y="16"/>
                    </a:cubicBezTo>
                    <a:cubicBezTo>
                      <a:pt x="50" y="17"/>
                      <a:pt x="51" y="17"/>
                      <a:pt x="51" y="18"/>
                    </a:cubicBezTo>
                    <a:cubicBezTo>
                      <a:pt x="51" y="17"/>
                      <a:pt x="50" y="18"/>
                      <a:pt x="50" y="18"/>
                    </a:cubicBezTo>
                    <a:cubicBezTo>
                      <a:pt x="50" y="19"/>
                      <a:pt x="51" y="21"/>
                      <a:pt x="49" y="21"/>
                    </a:cubicBezTo>
                    <a:cubicBezTo>
                      <a:pt x="49" y="22"/>
                      <a:pt x="50" y="22"/>
                      <a:pt x="49" y="23"/>
                    </a:cubicBezTo>
                    <a:cubicBezTo>
                      <a:pt x="49" y="22"/>
                      <a:pt x="49" y="22"/>
                      <a:pt x="49" y="22"/>
                    </a:cubicBezTo>
                    <a:cubicBezTo>
                      <a:pt x="48" y="22"/>
                      <a:pt x="50" y="23"/>
                      <a:pt x="49" y="23"/>
                    </a:cubicBezTo>
                    <a:cubicBezTo>
                      <a:pt x="48" y="23"/>
                      <a:pt x="48" y="23"/>
                      <a:pt x="47" y="23"/>
                    </a:cubicBezTo>
                    <a:cubicBezTo>
                      <a:pt x="46" y="22"/>
                      <a:pt x="47" y="23"/>
                      <a:pt x="46" y="23"/>
                    </a:cubicBezTo>
                    <a:cubicBezTo>
                      <a:pt x="47" y="23"/>
                      <a:pt x="48" y="24"/>
                      <a:pt x="48" y="23"/>
                    </a:cubicBezTo>
                    <a:cubicBezTo>
                      <a:pt x="48" y="24"/>
                      <a:pt x="47" y="24"/>
                      <a:pt x="47" y="25"/>
                    </a:cubicBezTo>
                    <a:cubicBezTo>
                      <a:pt x="46" y="25"/>
                      <a:pt x="45" y="26"/>
                      <a:pt x="45" y="26"/>
                    </a:cubicBezTo>
                    <a:cubicBezTo>
                      <a:pt x="44" y="27"/>
                      <a:pt x="44" y="27"/>
                      <a:pt x="44" y="27"/>
                    </a:cubicBezTo>
                    <a:cubicBezTo>
                      <a:pt x="43" y="27"/>
                      <a:pt x="43" y="28"/>
                      <a:pt x="42" y="27"/>
                    </a:cubicBezTo>
                    <a:cubicBezTo>
                      <a:pt x="42" y="27"/>
                      <a:pt x="42" y="28"/>
                      <a:pt x="41" y="28"/>
                    </a:cubicBezTo>
                    <a:cubicBezTo>
                      <a:pt x="42" y="30"/>
                      <a:pt x="40" y="30"/>
                      <a:pt x="41" y="31"/>
                    </a:cubicBezTo>
                    <a:moveTo>
                      <a:pt x="61" y="15"/>
                    </a:moveTo>
                    <a:cubicBezTo>
                      <a:pt x="61" y="15"/>
                      <a:pt x="62" y="15"/>
                      <a:pt x="62" y="15"/>
                    </a:cubicBezTo>
                    <a:cubicBezTo>
                      <a:pt x="62" y="16"/>
                      <a:pt x="64" y="16"/>
                      <a:pt x="63" y="18"/>
                    </a:cubicBezTo>
                    <a:cubicBezTo>
                      <a:pt x="62" y="18"/>
                      <a:pt x="62" y="17"/>
                      <a:pt x="61" y="16"/>
                    </a:cubicBezTo>
                    <a:cubicBezTo>
                      <a:pt x="61" y="17"/>
                      <a:pt x="61" y="18"/>
                      <a:pt x="61" y="19"/>
                    </a:cubicBezTo>
                    <a:cubicBezTo>
                      <a:pt x="60" y="19"/>
                      <a:pt x="60" y="19"/>
                      <a:pt x="60" y="18"/>
                    </a:cubicBezTo>
                    <a:cubicBezTo>
                      <a:pt x="59" y="18"/>
                      <a:pt x="59" y="18"/>
                      <a:pt x="59" y="18"/>
                    </a:cubicBezTo>
                    <a:cubicBezTo>
                      <a:pt x="59" y="17"/>
                      <a:pt x="60" y="17"/>
                      <a:pt x="60" y="16"/>
                    </a:cubicBezTo>
                    <a:cubicBezTo>
                      <a:pt x="59" y="16"/>
                      <a:pt x="59" y="17"/>
                      <a:pt x="58" y="17"/>
                    </a:cubicBezTo>
                    <a:cubicBezTo>
                      <a:pt x="58" y="16"/>
                      <a:pt x="58" y="16"/>
                      <a:pt x="58" y="16"/>
                    </a:cubicBezTo>
                    <a:cubicBezTo>
                      <a:pt x="58" y="15"/>
                      <a:pt x="57" y="15"/>
                      <a:pt x="57" y="14"/>
                    </a:cubicBezTo>
                    <a:cubicBezTo>
                      <a:pt x="57" y="12"/>
                      <a:pt x="59" y="13"/>
                      <a:pt x="59" y="14"/>
                    </a:cubicBezTo>
                    <a:cubicBezTo>
                      <a:pt x="60" y="14"/>
                      <a:pt x="59" y="14"/>
                      <a:pt x="59" y="13"/>
                    </a:cubicBezTo>
                    <a:cubicBezTo>
                      <a:pt x="60" y="13"/>
                      <a:pt x="61" y="14"/>
                      <a:pt x="60" y="14"/>
                    </a:cubicBezTo>
                    <a:cubicBezTo>
                      <a:pt x="60" y="15"/>
                      <a:pt x="61" y="15"/>
                      <a:pt x="61" y="15"/>
                    </a:cubicBezTo>
                    <a:moveTo>
                      <a:pt x="61" y="13"/>
                    </a:moveTo>
                    <a:cubicBezTo>
                      <a:pt x="63" y="13"/>
                      <a:pt x="64" y="13"/>
                      <a:pt x="66" y="13"/>
                    </a:cubicBezTo>
                    <a:cubicBezTo>
                      <a:pt x="66" y="14"/>
                      <a:pt x="65" y="14"/>
                      <a:pt x="65" y="14"/>
                    </a:cubicBezTo>
                    <a:cubicBezTo>
                      <a:pt x="63" y="15"/>
                      <a:pt x="62" y="14"/>
                      <a:pt x="61" y="14"/>
                    </a:cubicBezTo>
                    <a:cubicBezTo>
                      <a:pt x="61" y="13"/>
                      <a:pt x="61" y="13"/>
                      <a:pt x="61" y="13"/>
                    </a:cubicBezTo>
                    <a:moveTo>
                      <a:pt x="51" y="38"/>
                    </a:moveTo>
                    <a:cubicBezTo>
                      <a:pt x="51" y="38"/>
                      <a:pt x="50" y="38"/>
                      <a:pt x="50" y="38"/>
                    </a:cubicBezTo>
                    <a:cubicBezTo>
                      <a:pt x="50" y="38"/>
                      <a:pt x="50" y="37"/>
                      <a:pt x="50" y="36"/>
                    </a:cubicBezTo>
                    <a:cubicBezTo>
                      <a:pt x="50" y="36"/>
                      <a:pt x="50" y="37"/>
                      <a:pt x="50" y="36"/>
                    </a:cubicBezTo>
                    <a:cubicBezTo>
                      <a:pt x="51" y="36"/>
                      <a:pt x="51" y="36"/>
                      <a:pt x="51" y="36"/>
                    </a:cubicBezTo>
                    <a:cubicBezTo>
                      <a:pt x="51" y="37"/>
                      <a:pt x="51" y="37"/>
                      <a:pt x="51" y="38"/>
                    </a:cubicBezTo>
                    <a:moveTo>
                      <a:pt x="50" y="29"/>
                    </a:moveTo>
                    <a:cubicBezTo>
                      <a:pt x="49" y="29"/>
                      <a:pt x="50" y="28"/>
                      <a:pt x="49" y="28"/>
                    </a:cubicBezTo>
                    <a:cubicBezTo>
                      <a:pt x="49" y="28"/>
                      <a:pt x="49" y="28"/>
                      <a:pt x="49" y="27"/>
                    </a:cubicBezTo>
                    <a:cubicBezTo>
                      <a:pt x="49" y="27"/>
                      <a:pt x="49" y="28"/>
                      <a:pt x="48" y="27"/>
                    </a:cubicBezTo>
                    <a:cubicBezTo>
                      <a:pt x="48" y="27"/>
                      <a:pt x="49" y="27"/>
                      <a:pt x="49" y="26"/>
                    </a:cubicBezTo>
                    <a:cubicBezTo>
                      <a:pt x="50" y="26"/>
                      <a:pt x="50" y="27"/>
                      <a:pt x="50" y="27"/>
                    </a:cubicBezTo>
                    <a:cubicBezTo>
                      <a:pt x="51" y="26"/>
                      <a:pt x="51" y="27"/>
                      <a:pt x="52" y="26"/>
                    </a:cubicBezTo>
                    <a:cubicBezTo>
                      <a:pt x="52" y="27"/>
                      <a:pt x="53" y="28"/>
                      <a:pt x="52" y="29"/>
                    </a:cubicBezTo>
                    <a:cubicBezTo>
                      <a:pt x="52" y="29"/>
                      <a:pt x="51" y="29"/>
                      <a:pt x="51" y="29"/>
                    </a:cubicBezTo>
                    <a:cubicBezTo>
                      <a:pt x="51" y="29"/>
                      <a:pt x="50" y="29"/>
                      <a:pt x="50" y="29"/>
                    </a:cubicBezTo>
                    <a:moveTo>
                      <a:pt x="75" y="19"/>
                    </a:moveTo>
                    <a:cubicBezTo>
                      <a:pt x="76" y="19"/>
                      <a:pt x="77" y="18"/>
                      <a:pt x="79" y="18"/>
                    </a:cubicBezTo>
                    <a:cubicBezTo>
                      <a:pt x="79" y="17"/>
                      <a:pt x="79" y="17"/>
                      <a:pt x="79" y="17"/>
                    </a:cubicBezTo>
                    <a:cubicBezTo>
                      <a:pt x="80" y="17"/>
                      <a:pt x="80" y="17"/>
                      <a:pt x="80" y="17"/>
                    </a:cubicBezTo>
                    <a:cubicBezTo>
                      <a:pt x="80" y="18"/>
                      <a:pt x="79" y="19"/>
                      <a:pt x="78" y="19"/>
                    </a:cubicBezTo>
                    <a:cubicBezTo>
                      <a:pt x="77" y="19"/>
                      <a:pt x="76" y="20"/>
                      <a:pt x="75" y="21"/>
                    </a:cubicBezTo>
                    <a:cubicBezTo>
                      <a:pt x="75" y="22"/>
                      <a:pt x="76" y="22"/>
                      <a:pt x="76" y="23"/>
                    </a:cubicBezTo>
                    <a:cubicBezTo>
                      <a:pt x="75" y="24"/>
                      <a:pt x="75" y="24"/>
                      <a:pt x="75" y="24"/>
                    </a:cubicBezTo>
                    <a:cubicBezTo>
                      <a:pt x="75" y="23"/>
                      <a:pt x="74" y="23"/>
                      <a:pt x="74" y="23"/>
                    </a:cubicBezTo>
                    <a:cubicBezTo>
                      <a:pt x="74" y="22"/>
                      <a:pt x="74" y="22"/>
                      <a:pt x="74" y="21"/>
                    </a:cubicBezTo>
                    <a:cubicBezTo>
                      <a:pt x="74" y="20"/>
                      <a:pt x="75" y="20"/>
                      <a:pt x="75" y="19"/>
                    </a:cubicBezTo>
                    <a:moveTo>
                      <a:pt x="75" y="14"/>
                    </a:moveTo>
                    <a:cubicBezTo>
                      <a:pt x="75" y="13"/>
                      <a:pt x="77" y="13"/>
                      <a:pt x="77" y="14"/>
                    </a:cubicBezTo>
                    <a:cubicBezTo>
                      <a:pt x="76" y="14"/>
                      <a:pt x="76" y="15"/>
                      <a:pt x="75" y="14"/>
                    </a:cubicBezTo>
                    <a:moveTo>
                      <a:pt x="87" y="14"/>
                    </a:moveTo>
                    <a:cubicBezTo>
                      <a:pt x="88" y="14"/>
                      <a:pt x="90" y="14"/>
                      <a:pt x="90" y="15"/>
                    </a:cubicBezTo>
                    <a:cubicBezTo>
                      <a:pt x="90" y="16"/>
                      <a:pt x="89" y="15"/>
                      <a:pt x="87" y="15"/>
                    </a:cubicBezTo>
                    <a:cubicBezTo>
                      <a:pt x="87" y="15"/>
                      <a:pt x="87" y="14"/>
                      <a:pt x="87" y="14"/>
                    </a:cubicBezTo>
                    <a:moveTo>
                      <a:pt x="26" y="29"/>
                    </a:moveTo>
                    <a:cubicBezTo>
                      <a:pt x="26" y="31"/>
                      <a:pt x="24" y="28"/>
                      <a:pt x="24" y="30"/>
                    </a:cubicBezTo>
                    <a:cubicBezTo>
                      <a:pt x="24" y="30"/>
                      <a:pt x="23" y="30"/>
                      <a:pt x="23" y="29"/>
                    </a:cubicBezTo>
                    <a:cubicBezTo>
                      <a:pt x="24" y="29"/>
                      <a:pt x="24" y="28"/>
                      <a:pt x="24" y="28"/>
                    </a:cubicBezTo>
                    <a:cubicBezTo>
                      <a:pt x="25" y="28"/>
                      <a:pt x="25" y="28"/>
                      <a:pt x="25" y="28"/>
                    </a:cubicBezTo>
                    <a:cubicBezTo>
                      <a:pt x="26" y="29"/>
                      <a:pt x="25" y="29"/>
                      <a:pt x="26" y="29"/>
                    </a:cubicBezTo>
                    <a:moveTo>
                      <a:pt x="29" y="60"/>
                    </a:moveTo>
                    <a:cubicBezTo>
                      <a:pt x="29" y="61"/>
                      <a:pt x="29" y="61"/>
                      <a:pt x="28" y="61"/>
                    </a:cubicBezTo>
                    <a:cubicBezTo>
                      <a:pt x="28" y="60"/>
                      <a:pt x="28" y="60"/>
                      <a:pt x="28" y="60"/>
                    </a:cubicBezTo>
                    <a:lnTo>
                      <a:pt x="29" y="60"/>
                    </a:lnTo>
                    <a:close/>
                    <a:moveTo>
                      <a:pt x="24" y="59"/>
                    </a:moveTo>
                    <a:cubicBezTo>
                      <a:pt x="23" y="59"/>
                      <a:pt x="23" y="58"/>
                      <a:pt x="22" y="58"/>
                    </a:cubicBezTo>
                    <a:cubicBezTo>
                      <a:pt x="21" y="58"/>
                      <a:pt x="21" y="59"/>
                      <a:pt x="21" y="58"/>
                    </a:cubicBezTo>
                    <a:cubicBezTo>
                      <a:pt x="21" y="58"/>
                      <a:pt x="21" y="58"/>
                      <a:pt x="21" y="57"/>
                    </a:cubicBezTo>
                    <a:cubicBezTo>
                      <a:pt x="24" y="57"/>
                      <a:pt x="24" y="57"/>
                      <a:pt x="24" y="57"/>
                    </a:cubicBezTo>
                    <a:cubicBezTo>
                      <a:pt x="24" y="58"/>
                      <a:pt x="24" y="58"/>
                      <a:pt x="25" y="58"/>
                    </a:cubicBezTo>
                    <a:cubicBezTo>
                      <a:pt x="25" y="59"/>
                      <a:pt x="25" y="58"/>
                      <a:pt x="25" y="59"/>
                    </a:cubicBezTo>
                    <a:cubicBezTo>
                      <a:pt x="26" y="59"/>
                      <a:pt x="27" y="59"/>
                      <a:pt x="28" y="60"/>
                    </a:cubicBezTo>
                    <a:cubicBezTo>
                      <a:pt x="27" y="60"/>
                      <a:pt x="26" y="60"/>
                      <a:pt x="26" y="61"/>
                    </a:cubicBezTo>
                    <a:cubicBezTo>
                      <a:pt x="26" y="61"/>
                      <a:pt x="26" y="60"/>
                      <a:pt x="25" y="60"/>
                    </a:cubicBezTo>
                    <a:cubicBezTo>
                      <a:pt x="25" y="60"/>
                      <a:pt x="25" y="60"/>
                      <a:pt x="25" y="60"/>
                    </a:cubicBezTo>
                    <a:cubicBezTo>
                      <a:pt x="25" y="59"/>
                      <a:pt x="24" y="59"/>
                      <a:pt x="24" y="59"/>
                    </a:cubicBezTo>
                    <a:moveTo>
                      <a:pt x="24" y="61"/>
                    </a:moveTo>
                    <a:cubicBezTo>
                      <a:pt x="24" y="61"/>
                      <a:pt x="24" y="61"/>
                      <a:pt x="23" y="61"/>
                    </a:cubicBezTo>
                    <a:cubicBezTo>
                      <a:pt x="23" y="60"/>
                      <a:pt x="23" y="60"/>
                      <a:pt x="23" y="60"/>
                    </a:cubicBezTo>
                    <a:cubicBezTo>
                      <a:pt x="24" y="60"/>
                      <a:pt x="24" y="60"/>
                      <a:pt x="24" y="61"/>
                    </a:cubicBezTo>
                    <a:moveTo>
                      <a:pt x="23" y="57"/>
                    </a:moveTo>
                    <a:cubicBezTo>
                      <a:pt x="23" y="56"/>
                      <a:pt x="23" y="56"/>
                      <a:pt x="23" y="56"/>
                    </a:cubicBezTo>
                    <a:cubicBezTo>
                      <a:pt x="24" y="56"/>
                      <a:pt x="24" y="56"/>
                      <a:pt x="24" y="57"/>
                    </a:cubicBezTo>
                    <a:lnTo>
                      <a:pt x="23" y="57"/>
                    </a:lnTo>
                    <a:close/>
                    <a:moveTo>
                      <a:pt x="24" y="56"/>
                    </a:moveTo>
                    <a:cubicBezTo>
                      <a:pt x="25" y="56"/>
                      <a:pt x="25" y="56"/>
                      <a:pt x="25" y="56"/>
                    </a:cubicBezTo>
                    <a:cubicBezTo>
                      <a:pt x="25" y="56"/>
                      <a:pt x="25" y="57"/>
                      <a:pt x="25" y="57"/>
                    </a:cubicBezTo>
                    <a:cubicBezTo>
                      <a:pt x="25" y="57"/>
                      <a:pt x="24" y="57"/>
                      <a:pt x="24" y="56"/>
                    </a:cubicBezTo>
                    <a:moveTo>
                      <a:pt x="25" y="58"/>
                    </a:moveTo>
                    <a:cubicBezTo>
                      <a:pt x="25" y="57"/>
                      <a:pt x="25" y="57"/>
                      <a:pt x="25" y="57"/>
                    </a:cubicBezTo>
                    <a:cubicBezTo>
                      <a:pt x="26" y="57"/>
                      <a:pt x="26" y="57"/>
                      <a:pt x="26" y="58"/>
                    </a:cubicBezTo>
                    <a:cubicBezTo>
                      <a:pt x="27" y="58"/>
                      <a:pt x="27" y="58"/>
                      <a:pt x="27" y="58"/>
                    </a:cubicBezTo>
                    <a:cubicBezTo>
                      <a:pt x="27" y="59"/>
                      <a:pt x="26" y="59"/>
                      <a:pt x="26" y="58"/>
                    </a:cubicBezTo>
                    <a:cubicBezTo>
                      <a:pt x="26" y="58"/>
                      <a:pt x="26" y="58"/>
                      <a:pt x="25" y="58"/>
                    </a:cubicBezTo>
                    <a:moveTo>
                      <a:pt x="115" y="76"/>
                    </a:moveTo>
                    <a:cubicBezTo>
                      <a:pt x="115" y="74"/>
                      <a:pt x="115" y="74"/>
                      <a:pt x="115" y="74"/>
                    </a:cubicBezTo>
                    <a:cubicBezTo>
                      <a:pt x="114" y="73"/>
                      <a:pt x="113" y="73"/>
                      <a:pt x="112" y="72"/>
                    </a:cubicBezTo>
                    <a:cubicBezTo>
                      <a:pt x="112" y="72"/>
                      <a:pt x="111" y="73"/>
                      <a:pt x="111" y="72"/>
                    </a:cubicBezTo>
                    <a:cubicBezTo>
                      <a:pt x="111" y="71"/>
                      <a:pt x="112" y="72"/>
                      <a:pt x="112" y="71"/>
                    </a:cubicBezTo>
                    <a:cubicBezTo>
                      <a:pt x="112" y="71"/>
                      <a:pt x="112" y="72"/>
                      <a:pt x="113" y="72"/>
                    </a:cubicBezTo>
                    <a:cubicBezTo>
                      <a:pt x="113" y="72"/>
                      <a:pt x="113" y="71"/>
                      <a:pt x="113" y="71"/>
                    </a:cubicBezTo>
                    <a:cubicBezTo>
                      <a:pt x="115" y="71"/>
                      <a:pt x="115" y="71"/>
                      <a:pt x="115" y="71"/>
                    </a:cubicBezTo>
                    <a:cubicBezTo>
                      <a:pt x="115" y="71"/>
                      <a:pt x="115" y="71"/>
                      <a:pt x="116" y="72"/>
                    </a:cubicBezTo>
                    <a:cubicBezTo>
                      <a:pt x="115" y="73"/>
                      <a:pt x="115" y="74"/>
                      <a:pt x="115" y="76"/>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ZA" dirty="0"/>
              </a:p>
            </p:txBody>
          </p:sp>
          <p:grpSp>
            <p:nvGrpSpPr>
              <p:cNvPr id="147" name="Group 146">
                <a:extLst>
                  <a:ext uri="{FF2B5EF4-FFF2-40B4-BE49-F238E27FC236}">
                    <a16:creationId xmlns:a16="http://schemas.microsoft.com/office/drawing/2014/main" id="{1570F40B-6B35-4712-A4BB-7E31622868AE}"/>
                  </a:ext>
                </a:extLst>
              </p:cNvPr>
              <p:cNvGrpSpPr/>
              <p:nvPr/>
            </p:nvGrpSpPr>
            <p:grpSpPr>
              <a:xfrm>
                <a:off x="7858882" y="4547281"/>
                <a:ext cx="284946" cy="284946"/>
                <a:chOff x="8353975" y="4438884"/>
                <a:chExt cx="369790" cy="369790"/>
              </a:xfrm>
              <a:grpFill/>
            </p:grpSpPr>
            <p:sp>
              <p:nvSpPr>
                <p:cNvPr id="148" name="Teardrop 147">
                  <a:extLst>
                    <a:ext uri="{FF2B5EF4-FFF2-40B4-BE49-F238E27FC236}">
                      <a16:creationId xmlns:a16="http://schemas.microsoft.com/office/drawing/2014/main" id="{DC3D63AF-69E5-4BBC-B810-FDB2082BCF74}"/>
                    </a:ext>
                  </a:extLst>
                </p:cNvPr>
                <p:cNvSpPr/>
                <p:nvPr/>
              </p:nvSpPr>
              <p:spPr>
                <a:xfrm rot="8154206">
                  <a:off x="8353975" y="4438884"/>
                  <a:ext cx="369790" cy="369790"/>
                </a:xfrm>
                <a:prstGeom prst="teardrop">
                  <a:avLst>
                    <a:gd name="adj" fmla="val 1514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9" name="Oval 148">
                  <a:extLst>
                    <a:ext uri="{FF2B5EF4-FFF2-40B4-BE49-F238E27FC236}">
                      <a16:creationId xmlns:a16="http://schemas.microsoft.com/office/drawing/2014/main" id="{D5BAC6BD-430C-4E4D-8C5F-9899AD81B6DE}"/>
                    </a:ext>
                  </a:extLst>
                </p:cNvPr>
                <p:cNvSpPr/>
                <p:nvPr/>
              </p:nvSpPr>
              <p:spPr>
                <a:xfrm>
                  <a:off x="8409258" y="4510446"/>
                  <a:ext cx="256107" cy="256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grpSp>
      <p:sp>
        <p:nvSpPr>
          <p:cNvPr id="152" name="TextBox 151">
            <a:extLst>
              <a:ext uri="{FF2B5EF4-FFF2-40B4-BE49-F238E27FC236}">
                <a16:creationId xmlns:a16="http://schemas.microsoft.com/office/drawing/2014/main" id="{F8C84810-7291-485E-B0CA-2CB55CB2AF44}"/>
              </a:ext>
            </a:extLst>
          </p:cNvPr>
          <p:cNvSpPr txBox="1"/>
          <p:nvPr/>
        </p:nvSpPr>
        <p:spPr bwMode="auto">
          <a:xfrm>
            <a:off x="8250007" y="2696751"/>
            <a:ext cx="1122186" cy="590931"/>
          </a:xfrm>
          <a:prstGeom prst="rect">
            <a:avLst/>
          </a:prstGeom>
          <a:noFill/>
          <a:ln w="9525">
            <a:noFill/>
            <a:miter lim="800000"/>
            <a:headEnd/>
            <a:tailEnd/>
          </a:ln>
        </p:spPr>
        <p:txBody>
          <a:bodyPr wrap="square" lIns="18288" tIns="18288" rIns="18288" bIns="18288" rtlCol="0" anchor="ctr">
            <a:spAutoFit/>
          </a:bodyPr>
          <a:lstStyle/>
          <a:p>
            <a:pPr marL="1588" indent="-3175" algn="ctr" defTabSz="114300">
              <a:spcBef>
                <a:spcPts val="600"/>
              </a:spcBef>
            </a:pPr>
            <a:r>
              <a:rPr lang="en-ZA" sz="1200" b="1" spc="300" dirty="0">
                <a:latin typeface="Calibri" panose="020F0502020204030204" pitchFamily="34" charset="0"/>
              </a:rPr>
              <a:t>NUMBER OF </a:t>
            </a:r>
            <a:br>
              <a:rPr lang="en-ZA" sz="1200" b="1" spc="300" dirty="0">
                <a:latin typeface="Calibri" panose="020F0502020204030204" pitchFamily="34" charset="0"/>
              </a:rPr>
            </a:br>
            <a:r>
              <a:rPr lang="en-ZA" sz="1200" b="1" spc="300" dirty="0">
                <a:latin typeface="Calibri" panose="020F0502020204030204" pitchFamily="34" charset="0"/>
              </a:rPr>
              <a:t>ARRIVALS</a:t>
            </a:r>
          </a:p>
        </p:txBody>
      </p:sp>
      <p:sp>
        <p:nvSpPr>
          <p:cNvPr id="153" name="TextBox 152">
            <a:extLst>
              <a:ext uri="{FF2B5EF4-FFF2-40B4-BE49-F238E27FC236}">
                <a16:creationId xmlns:a16="http://schemas.microsoft.com/office/drawing/2014/main" id="{508C6D24-A39C-4EB3-A2EE-69190845D59B}"/>
              </a:ext>
            </a:extLst>
          </p:cNvPr>
          <p:cNvSpPr txBox="1"/>
          <p:nvPr/>
        </p:nvSpPr>
        <p:spPr bwMode="auto">
          <a:xfrm>
            <a:off x="10580497" y="2591940"/>
            <a:ext cx="1040258" cy="590931"/>
          </a:xfrm>
          <a:prstGeom prst="rect">
            <a:avLst/>
          </a:prstGeom>
          <a:noFill/>
          <a:ln w="9525">
            <a:noFill/>
            <a:miter lim="800000"/>
            <a:headEnd/>
            <a:tailEnd/>
          </a:ln>
        </p:spPr>
        <p:txBody>
          <a:bodyPr wrap="square" lIns="18288" tIns="18288" rIns="18288" bIns="18288" rtlCol="0" anchor="ctr">
            <a:spAutoFit/>
          </a:bodyPr>
          <a:lstStyle/>
          <a:p>
            <a:pPr marL="1588" indent="-3175" algn="ctr" defTabSz="114300">
              <a:spcBef>
                <a:spcPts val="600"/>
              </a:spcBef>
            </a:pPr>
            <a:r>
              <a:rPr lang="en-ZA" sz="1200" b="1" spc="300" dirty="0">
                <a:latin typeface="Calibri" panose="020F0502020204030204" pitchFamily="34" charset="0"/>
              </a:rPr>
              <a:t>TOTAL VALUE OF SALES</a:t>
            </a:r>
          </a:p>
        </p:txBody>
      </p:sp>
      <p:sp>
        <p:nvSpPr>
          <p:cNvPr id="154" name="TextBox 153">
            <a:extLst>
              <a:ext uri="{FF2B5EF4-FFF2-40B4-BE49-F238E27FC236}">
                <a16:creationId xmlns:a16="http://schemas.microsoft.com/office/drawing/2014/main" id="{933D8003-EC96-49B8-85FC-3B1056495FDB}"/>
              </a:ext>
            </a:extLst>
          </p:cNvPr>
          <p:cNvSpPr txBox="1"/>
          <p:nvPr/>
        </p:nvSpPr>
        <p:spPr bwMode="auto">
          <a:xfrm>
            <a:off x="10567120" y="4401993"/>
            <a:ext cx="1364528" cy="406265"/>
          </a:xfrm>
          <a:prstGeom prst="rect">
            <a:avLst/>
          </a:prstGeom>
          <a:noFill/>
          <a:ln w="9525">
            <a:noFill/>
            <a:miter lim="800000"/>
            <a:headEnd/>
            <a:tailEnd/>
          </a:ln>
        </p:spPr>
        <p:txBody>
          <a:bodyPr wrap="square" lIns="18288" tIns="18288" rIns="18288" bIns="18288" rtlCol="0" anchor="ctr">
            <a:spAutoFit/>
          </a:bodyPr>
          <a:lstStyle/>
          <a:p>
            <a:pPr marL="1588" indent="-3175" algn="ctr" defTabSz="114300">
              <a:spcBef>
                <a:spcPts val="600"/>
              </a:spcBef>
            </a:pPr>
            <a:r>
              <a:rPr lang="en-ZA" sz="1200" b="1" spc="300" dirty="0">
                <a:latin typeface="Calibri" panose="020F0502020204030204" pitchFamily="34" charset="0"/>
              </a:rPr>
              <a:t>GEOGRAPHICCOVERAGE</a:t>
            </a:r>
          </a:p>
        </p:txBody>
      </p:sp>
      <p:sp>
        <p:nvSpPr>
          <p:cNvPr id="155" name="TextBox 154">
            <a:extLst>
              <a:ext uri="{FF2B5EF4-FFF2-40B4-BE49-F238E27FC236}">
                <a16:creationId xmlns:a16="http://schemas.microsoft.com/office/drawing/2014/main" id="{74F0C864-B6A0-4C94-8E1E-E6DED6DEB60F}"/>
              </a:ext>
            </a:extLst>
          </p:cNvPr>
          <p:cNvSpPr txBox="1"/>
          <p:nvPr/>
        </p:nvSpPr>
        <p:spPr bwMode="auto">
          <a:xfrm>
            <a:off x="8245297" y="4628080"/>
            <a:ext cx="1358198" cy="221599"/>
          </a:xfrm>
          <a:prstGeom prst="rect">
            <a:avLst/>
          </a:prstGeom>
          <a:noFill/>
          <a:ln w="9525">
            <a:noFill/>
            <a:miter lim="800000"/>
            <a:headEnd/>
            <a:tailEnd/>
          </a:ln>
        </p:spPr>
        <p:txBody>
          <a:bodyPr wrap="square" lIns="18288" tIns="18288" rIns="18288" bIns="18288" rtlCol="0" anchor="ctr">
            <a:spAutoFit/>
          </a:bodyPr>
          <a:lstStyle/>
          <a:p>
            <a:pPr marL="1588" indent="-3175" algn="ctr" defTabSz="114300">
              <a:spcBef>
                <a:spcPts val="600"/>
              </a:spcBef>
            </a:pPr>
            <a:r>
              <a:rPr lang="en-ZA" sz="1200" b="1" spc="300" dirty="0">
                <a:latin typeface="Calibri" panose="020F0502020204030204" pitchFamily="34" charset="0"/>
              </a:rPr>
              <a:t>SEASONALITY </a:t>
            </a:r>
          </a:p>
        </p:txBody>
      </p:sp>
      <p:sp>
        <p:nvSpPr>
          <p:cNvPr id="7" name="Rectangle 6">
            <a:extLst>
              <a:ext uri="{FF2B5EF4-FFF2-40B4-BE49-F238E27FC236}">
                <a16:creationId xmlns:a16="http://schemas.microsoft.com/office/drawing/2014/main" id="{97A64AC4-7853-49DE-9975-B6B0D6C9478B}"/>
              </a:ext>
            </a:extLst>
          </p:cNvPr>
          <p:cNvSpPr/>
          <p:nvPr/>
        </p:nvSpPr>
        <p:spPr bwMode="auto">
          <a:xfrm>
            <a:off x="1061002" y="5417311"/>
            <a:ext cx="5004352" cy="372374"/>
          </a:xfrm>
          <a:prstGeom prst="rect">
            <a:avLst/>
          </a:prstGeom>
          <a:noFill/>
          <a:ln w="3810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sz="1400" dirty="0">
                <a:solidFill>
                  <a:srgbClr val="002060"/>
                </a:solidFill>
                <a:latin typeface="+mj-lt"/>
                <a:ea typeface="ヒラギノ角ゴ Pro W3" pitchFamily="-112" charset="-128"/>
                <a:cs typeface="ヒラギノ角ゴ Pro W3" pitchFamily="-112" charset="-128"/>
              </a:rPr>
              <a:t>Strategic Thrusts</a:t>
            </a:r>
            <a:endParaRPr kumimoji="0" lang="en-ZA" sz="1400" b="0" i="0" u="none" strike="noStrike" cap="none" normalizeH="0" baseline="0" dirty="0">
              <a:ln>
                <a:noFill/>
              </a:ln>
              <a:solidFill>
                <a:srgbClr val="002060"/>
              </a:solidFill>
              <a:effectLst/>
              <a:latin typeface="+mj-lt"/>
              <a:ea typeface="ヒラギノ角ゴ Pro W3" pitchFamily="-112" charset="-128"/>
              <a:cs typeface="ヒラギノ角ゴ Pro W3" pitchFamily="-112" charset="-128"/>
            </a:endParaRPr>
          </a:p>
        </p:txBody>
      </p:sp>
      <p:sp>
        <p:nvSpPr>
          <p:cNvPr id="159" name="Rectangle 158">
            <a:extLst>
              <a:ext uri="{FF2B5EF4-FFF2-40B4-BE49-F238E27FC236}">
                <a16:creationId xmlns:a16="http://schemas.microsoft.com/office/drawing/2014/main" id="{A598C5D5-486B-43D5-9B2C-C05B3301EB52}"/>
              </a:ext>
            </a:extLst>
          </p:cNvPr>
          <p:cNvSpPr/>
          <p:nvPr/>
        </p:nvSpPr>
        <p:spPr bwMode="auto">
          <a:xfrm>
            <a:off x="8428008" y="5391589"/>
            <a:ext cx="3589408" cy="372374"/>
          </a:xfrm>
          <a:prstGeom prst="rect">
            <a:avLst/>
          </a:prstGeom>
          <a:noFill/>
          <a:ln w="3810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ZA" sz="1400" dirty="0">
                <a:solidFill>
                  <a:srgbClr val="002060"/>
                </a:solidFill>
                <a:latin typeface="+mj-lt"/>
                <a:ea typeface="ヒラギノ角ゴ Pro W3" pitchFamily="-112" charset="-128"/>
                <a:cs typeface="ヒラギノ角ゴ Pro W3" pitchFamily="-112" charset="-128"/>
              </a:rPr>
              <a:t>Key Performance Indicators</a:t>
            </a:r>
            <a:endParaRPr kumimoji="0" lang="en-ZA" sz="1400" b="0" i="0" u="none" strike="noStrike" cap="none" normalizeH="0" baseline="0" dirty="0">
              <a:ln>
                <a:noFill/>
              </a:ln>
              <a:solidFill>
                <a:srgbClr val="002060"/>
              </a:solidFill>
              <a:effectLst/>
              <a:latin typeface="+mj-lt"/>
              <a:ea typeface="ヒラギノ角ゴ Pro W3" pitchFamily="-112" charset="-128"/>
              <a:cs typeface="ヒラギノ角ゴ Pro W3" pitchFamily="-112" charset="-128"/>
            </a:endParaRPr>
          </a:p>
        </p:txBody>
      </p:sp>
    </p:spTree>
    <p:extLst>
      <p:ext uri="{BB962C8B-B14F-4D97-AF65-F5344CB8AC3E}">
        <p14:creationId xmlns:p14="http://schemas.microsoft.com/office/powerpoint/2010/main" val="3420753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294035" name="think-cell Slide" r:id="rId5" imgW="360" imgH="360" progId="TCLayout.ActiveDocument.1">
                  <p:embed/>
                </p:oleObj>
              </mc:Choice>
              <mc:Fallback>
                <p:oleObj name="think-cell Slide" r:id="rId5" imgW="360" imgH="360" progId="TCLayout.ActiveDocument.1">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Rectangle 57"/>
          <p:cNvSpPr/>
          <p:nvPr/>
        </p:nvSpPr>
        <p:spPr>
          <a:xfrm>
            <a:off x="1753687" y="6093143"/>
            <a:ext cx="8677276" cy="544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 tIns="45720" rIns="46800" bIns="45720" rtlCol="0" anchor="b"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r>
              <a:rPr lang="en-ZA" sz="800" dirty="0">
                <a:solidFill>
                  <a:schemeClr val="tx1"/>
                </a:solidFill>
                <a:latin typeface="+mj-lt"/>
              </a:rPr>
              <a:t>Source: Grail Research Analysis</a:t>
            </a:r>
          </a:p>
        </p:txBody>
      </p:sp>
      <p:grpSp>
        <p:nvGrpSpPr>
          <p:cNvPr id="7" name="Group 6">
            <a:extLst>
              <a:ext uri="{FF2B5EF4-FFF2-40B4-BE49-F238E27FC236}">
                <a16:creationId xmlns:a16="http://schemas.microsoft.com/office/drawing/2014/main" id="{B671F266-8063-462B-BBFF-61E8AD8875CD}"/>
              </a:ext>
            </a:extLst>
          </p:cNvPr>
          <p:cNvGrpSpPr/>
          <p:nvPr/>
        </p:nvGrpSpPr>
        <p:grpSpPr>
          <a:xfrm>
            <a:off x="6716527" y="947006"/>
            <a:ext cx="4796542" cy="5189611"/>
            <a:chOff x="1742281" y="1164957"/>
            <a:chExt cx="8921486" cy="5189611"/>
          </a:xfrm>
        </p:grpSpPr>
        <p:sp>
          <p:nvSpPr>
            <p:cNvPr id="25" name="Freeform 27"/>
            <p:cNvSpPr>
              <a:spLocks noEditPoints="1"/>
            </p:cNvSpPr>
            <p:nvPr/>
          </p:nvSpPr>
          <p:spPr bwMode="auto">
            <a:xfrm rot="20498159">
              <a:off x="6031832" y="1396506"/>
              <a:ext cx="568974" cy="718315"/>
            </a:xfrm>
            <a:custGeom>
              <a:avLst/>
              <a:gdLst>
                <a:gd name="T0" fmla="*/ 273 w 415"/>
                <a:gd name="T1" fmla="*/ 273 h 415"/>
                <a:gd name="T2" fmla="*/ 131 w 415"/>
                <a:gd name="T3" fmla="*/ 415 h 415"/>
                <a:gd name="T4" fmla="*/ 415 w 415"/>
                <a:gd name="T5" fmla="*/ 415 h 415"/>
                <a:gd name="T6" fmla="*/ 273 w 415"/>
                <a:gd name="T7" fmla="*/ 273 h 415"/>
                <a:gd name="T8" fmla="*/ 209 w 415"/>
                <a:gd name="T9" fmla="*/ 209 h 415"/>
                <a:gd name="T10" fmla="*/ 0 w 415"/>
                <a:gd name="T11" fmla="*/ 415 h 415"/>
                <a:gd name="T12" fmla="*/ 3 w 415"/>
                <a:gd name="T13" fmla="*/ 415 h 415"/>
                <a:gd name="T14" fmla="*/ 3 w 415"/>
                <a:gd name="T15" fmla="*/ 415 h 415"/>
                <a:gd name="T16" fmla="*/ 3 w 415"/>
                <a:gd name="T17" fmla="*/ 415 h 415"/>
                <a:gd name="T18" fmla="*/ 209 w 415"/>
                <a:gd name="T19" fmla="*/ 209 h 415"/>
                <a:gd name="T20" fmla="*/ 209 w 415"/>
                <a:gd name="T21" fmla="*/ 209 h 415"/>
                <a:gd name="T22" fmla="*/ 0 w 415"/>
                <a:gd name="T23" fmla="*/ 0 h 415"/>
                <a:gd name="T24" fmla="*/ 0 w 415"/>
                <a:gd name="T25" fmla="*/ 415 h 415"/>
                <a:gd name="T26" fmla="*/ 0 w 415"/>
                <a:gd name="T2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415">
                  <a:moveTo>
                    <a:pt x="273" y="273"/>
                  </a:moveTo>
                  <a:lnTo>
                    <a:pt x="131" y="415"/>
                  </a:lnTo>
                  <a:lnTo>
                    <a:pt x="415" y="415"/>
                  </a:lnTo>
                  <a:lnTo>
                    <a:pt x="273" y="273"/>
                  </a:lnTo>
                  <a:moveTo>
                    <a:pt x="209" y="209"/>
                  </a:moveTo>
                  <a:lnTo>
                    <a:pt x="0" y="415"/>
                  </a:lnTo>
                  <a:lnTo>
                    <a:pt x="3" y="415"/>
                  </a:lnTo>
                  <a:lnTo>
                    <a:pt x="3" y="415"/>
                  </a:lnTo>
                  <a:lnTo>
                    <a:pt x="3" y="415"/>
                  </a:lnTo>
                  <a:lnTo>
                    <a:pt x="209" y="209"/>
                  </a:lnTo>
                  <a:lnTo>
                    <a:pt x="209" y="209"/>
                  </a:lnTo>
                  <a:moveTo>
                    <a:pt x="0" y="0"/>
                  </a:moveTo>
                  <a:lnTo>
                    <a:pt x="0" y="4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sz="1200" dirty="0">
                <a:latin typeface="+mj-lt"/>
              </a:endParaRPr>
            </a:p>
          </p:txBody>
        </p:sp>
        <p:sp>
          <p:nvSpPr>
            <p:cNvPr id="29" name="Freeform 31"/>
            <p:cNvSpPr>
              <a:spLocks/>
            </p:cNvSpPr>
            <p:nvPr/>
          </p:nvSpPr>
          <p:spPr bwMode="auto">
            <a:xfrm rot="20498159">
              <a:off x="6031832" y="1396506"/>
              <a:ext cx="568974" cy="718315"/>
            </a:xfrm>
            <a:custGeom>
              <a:avLst/>
              <a:gdLst>
                <a:gd name="T0" fmla="*/ 415 w 415"/>
                <a:gd name="T1" fmla="*/ 0 h 415"/>
                <a:gd name="T2" fmla="*/ 0 w 415"/>
                <a:gd name="T3" fmla="*/ 0 h 415"/>
                <a:gd name="T4" fmla="*/ 0 w 415"/>
                <a:gd name="T5" fmla="*/ 415 h 415"/>
                <a:gd name="T6" fmla="*/ 415 w 415"/>
                <a:gd name="T7" fmla="*/ 0 h 415"/>
              </a:gdLst>
              <a:ahLst/>
              <a:cxnLst>
                <a:cxn ang="0">
                  <a:pos x="T0" y="T1"/>
                </a:cxn>
                <a:cxn ang="0">
                  <a:pos x="T2" y="T3"/>
                </a:cxn>
                <a:cxn ang="0">
                  <a:pos x="T4" y="T5"/>
                </a:cxn>
                <a:cxn ang="0">
                  <a:pos x="T6" y="T7"/>
                </a:cxn>
              </a:cxnLst>
              <a:rect l="0" t="0" r="r" b="b"/>
              <a:pathLst>
                <a:path w="415" h="415">
                  <a:moveTo>
                    <a:pt x="415" y="0"/>
                  </a:moveTo>
                  <a:lnTo>
                    <a:pt x="0" y="0"/>
                  </a:lnTo>
                  <a:lnTo>
                    <a:pt x="0" y="415"/>
                  </a:lnTo>
                  <a:lnTo>
                    <a:pt x="4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sz="1200" dirty="0">
                <a:latin typeface="+mj-lt"/>
              </a:endParaRPr>
            </a:p>
          </p:txBody>
        </p:sp>
        <p:grpSp>
          <p:nvGrpSpPr>
            <p:cNvPr id="6" name="Group 5">
              <a:extLst>
                <a:ext uri="{FF2B5EF4-FFF2-40B4-BE49-F238E27FC236}">
                  <a16:creationId xmlns:a16="http://schemas.microsoft.com/office/drawing/2014/main" id="{0466832B-722C-44D6-BD52-FF0165340121}"/>
                </a:ext>
              </a:extLst>
            </p:cNvPr>
            <p:cNvGrpSpPr/>
            <p:nvPr/>
          </p:nvGrpSpPr>
          <p:grpSpPr>
            <a:xfrm>
              <a:off x="1828082" y="5324236"/>
              <a:ext cx="8835685" cy="1030332"/>
              <a:chOff x="1828082" y="5324236"/>
              <a:chExt cx="8835685" cy="1030332"/>
            </a:xfrm>
          </p:grpSpPr>
          <p:sp>
            <p:nvSpPr>
              <p:cNvPr id="61" name="Rectangle 60"/>
              <p:cNvSpPr/>
              <p:nvPr/>
            </p:nvSpPr>
            <p:spPr>
              <a:xfrm>
                <a:off x="1828084" y="5324236"/>
                <a:ext cx="8835683" cy="305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200" b="1" spc="300" dirty="0">
                    <a:solidFill>
                      <a:schemeClr val="tx1"/>
                    </a:solidFill>
                    <a:latin typeface="+mj-lt"/>
                  </a:rPr>
                  <a:t>LANGUAGE ISSUE</a:t>
                </a:r>
              </a:p>
            </p:txBody>
          </p:sp>
          <p:sp>
            <p:nvSpPr>
              <p:cNvPr id="62" name="Rectangle 61"/>
              <p:cNvSpPr/>
              <p:nvPr/>
            </p:nvSpPr>
            <p:spPr>
              <a:xfrm>
                <a:off x="1828082" y="5649021"/>
                <a:ext cx="8835683" cy="705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Lack of foreign language expertise in South Africa, especially with DMCs and product/services providers, acts as a barrier to sell South Africa</a:t>
                </a:r>
              </a:p>
            </p:txBody>
          </p:sp>
        </p:grpSp>
        <p:sp>
          <p:nvSpPr>
            <p:cNvPr id="59" name="Freeform 9"/>
            <p:cNvSpPr>
              <a:spLocks/>
            </p:cNvSpPr>
            <p:nvPr/>
          </p:nvSpPr>
          <p:spPr bwMode="gray">
            <a:xfrm>
              <a:off x="1742281" y="1164957"/>
              <a:ext cx="8708401" cy="371994"/>
            </a:xfrm>
            <a:prstGeom prst="rect">
              <a:avLst/>
            </a:prstGeom>
            <a:solidFill>
              <a:srgbClr val="C00000"/>
            </a:solidFill>
            <a:ln w="9525" cap="flat" cmpd="sng">
              <a:noFill/>
              <a:prstDash val="solid"/>
              <a:round/>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ZA" sz="1100" b="1" dirty="0">
                  <a:solidFill>
                    <a:schemeClr val="bg1"/>
                  </a:solidFill>
                  <a:latin typeface="+mj-lt"/>
                </a:rPr>
                <a:t>Barriers Perceived by the Travel Trade Value Chain to Sell South Africa as a Destination</a:t>
              </a:r>
            </a:p>
          </p:txBody>
        </p:sp>
        <p:grpSp>
          <p:nvGrpSpPr>
            <p:cNvPr id="63" name="Group 62"/>
            <p:cNvGrpSpPr/>
            <p:nvPr/>
          </p:nvGrpSpPr>
          <p:grpSpPr>
            <a:xfrm>
              <a:off x="1828085" y="1560556"/>
              <a:ext cx="8622596" cy="897643"/>
              <a:chOff x="244420" y="1560555"/>
              <a:chExt cx="4485504" cy="897643"/>
            </a:xfrm>
          </p:grpSpPr>
          <p:sp>
            <p:nvSpPr>
              <p:cNvPr id="64" name="Rectangle 63"/>
              <p:cNvSpPr/>
              <p:nvPr/>
            </p:nvSpPr>
            <p:spPr>
              <a:xfrm>
                <a:off x="244420" y="1560555"/>
                <a:ext cx="4485504"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200" b="1" spc="300" dirty="0">
                    <a:solidFill>
                      <a:srgbClr val="3E7B25"/>
                    </a:solidFill>
                    <a:latin typeface="+mj-lt"/>
                  </a:rPr>
                  <a:t>POOR, EXPENSIVE AIR CONNECTIVITY</a:t>
                </a:r>
              </a:p>
            </p:txBody>
          </p:sp>
          <p:sp>
            <p:nvSpPr>
              <p:cNvPr id="65" name="Rectangle 64"/>
              <p:cNvSpPr/>
              <p:nvPr/>
            </p:nvSpPr>
            <p:spPr>
              <a:xfrm>
                <a:off x="244420" y="1945037"/>
                <a:ext cx="4484316" cy="513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Lack of direct flights and cost of tickets are key barriers for tourists to travel to South Africa, as they start considering other destinations that offer the same products at a lower price</a:t>
                </a:r>
              </a:p>
            </p:txBody>
          </p:sp>
        </p:grpSp>
        <p:grpSp>
          <p:nvGrpSpPr>
            <p:cNvPr id="66" name="Group 65"/>
            <p:cNvGrpSpPr/>
            <p:nvPr/>
          </p:nvGrpSpPr>
          <p:grpSpPr>
            <a:xfrm>
              <a:off x="1828085" y="2516978"/>
              <a:ext cx="8620314" cy="952097"/>
              <a:chOff x="204069" y="2510007"/>
              <a:chExt cx="3464846" cy="952097"/>
            </a:xfrm>
          </p:grpSpPr>
          <p:sp>
            <p:nvSpPr>
              <p:cNvPr id="67" name="Rectangle 66"/>
              <p:cNvSpPr/>
              <p:nvPr/>
            </p:nvSpPr>
            <p:spPr>
              <a:xfrm>
                <a:off x="204069" y="2510007"/>
                <a:ext cx="3464846"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200" b="1" spc="300" dirty="0">
                    <a:solidFill>
                      <a:srgbClr val="002967"/>
                    </a:solidFill>
                    <a:latin typeface="+mj-lt"/>
                  </a:rPr>
                  <a:t>PERCEIVED AS LESS SAFE</a:t>
                </a:r>
              </a:p>
            </p:txBody>
          </p:sp>
          <p:sp>
            <p:nvSpPr>
              <p:cNvPr id="68" name="Rectangle 67"/>
              <p:cNvSpPr/>
              <p:nvPr/>
            </p:nvSpPr>
            <p:spPr>
              <a:xfrm>
                <a:off x="204069" y="2880201"/>
                <a:ext cx="3464846" cy="581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Tourists perceive South Africa as a less safe international destination. However, this perception is changing, due to well targeted marketing campaigns</a:t>
                </a:r>
              </a:p>
            </p:txBody>
          </p:sp>
        </p:grpSp>
        <p:grpSp>
          <p:nvGrpSpPr>
            <p:cNvPr id="69" name="Group 68"/>
            <p:cNvGrpSpPr/>
            <p:nvPr/>
          </p:nvGrpSpPr>
          <p:grpSpPr>
            <a:xfrm>
              <a:off x="1828085" y="3527853"/>
              <a:ext cx="8620312" cy="750140"/>
              <a:chOff x="228600" y="3570737"/>
              <a:chExt cx="4484316" cy="750140"/>
            </a:xfrm>
          </p:grpSpPr>
          <p:sp>
            <p:nvSpPr>
              <p:cNvPr id="70" name="Rectangle 69"/>
              <p:cNvSpPr/>
              <p:nvPr/>
            </p:nvSpPr>
            <p:spPr>
              <a:xfrm>
                <a:off x="228600" y="3570737"/>
                <a:ext cx="3246596"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200" b="1" spc="300" dirty="0">
                    <a:solidFill>
                      <a:schemeClr val="accent4">
                        <a:lumMod val="75000"/>
                      </a:schemeClr>
                    </a:solidFill>
                    <a:latin typeface="+mj-lt"/>
                  </a:rPr>
                  <a:t>CUMBURSOME VISA PROCESS</a:t>
                </a:r>
              </a:p>
            </p:txBody>
          </p:sp>
          <p:sp>
            <p:nvSpPr>
              <p:cNvPr id="71" name="Rectangle 70"/>
              <p:cNvSpPr/>
              <p:nvPr/>
            </p:nvSpPr>
            <p:spPr>
              <a:xfrm>
                <a:off x="228600" y="3955219"/>
                <a:ext cx="4484316"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Complex visa processes, such as birth certificates for minors, deter trade from selling South Africa</a:t>
                </a:r>
              </a:p>
            </p:txBody>
          </p:sp>
        </p:grpSp>
        <p:grpSp>
          <p:nvGrpSpPr>
            <p:cNvPr id="72" name="Group 71"/>
            <p:cNvGrpSpPr/>
            <p:nvPr/>
          </p:nvGrpSpPr>
          <p:grpSpPr>
            <a:xfrm>
              <a:off x="1828083" y="4336772"/>
              <a:ext cx="8620316" cy="928684"/>
              <a:chOff x="237186" y="4508279"/>
              <a:chExt cx="2855524" cy="928684"/>
            </a:xfrm>
          </p:grpSpPr>
          <p:sp>
            <p:nvSpPr>
              <p:cNvPr id="73" name="Rectangle 72"/>
              <p:cNvSpPr/>
              <p:nvPr/>
            </p:nvSpPr>
            <p:spPr>
              <a:xfrm>
                <a:off x="249036" y="4508279"/>
                <a:ext cx="2843674"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200" b="1" spc="300" dirty="0">
                    <a:solidFill>
                      <a:schemeClr val="accent1"/>
                    </a:solidFill>
                    <a:latin typeface="+mj-lt"/>
                  </a:rPr>
                  <a:t>LACK OF AWARENESS</a:t>
                </a:r>
              </a:p>
            </p:txBody>
          </p:sp>
          <p:sp>
            <p:nvSpPr>
              <p:cNvPr id="74" name="Rectangle 73"/>
              <p:cNvSpPr/>
              <p:nvPr/>
            </p:nvSpPr>
            <p:spPr>
              <a:xfrm>
                <a:off x="237186" y="4889768"/>
                <a:ext cx="2855522" cy="547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Tourists are unaware of South Africa as a country. Thus, it is not a top-of-the-mind destination for majority of the tourists</a:t>
                </a:r>
              </a:p>
            </p:txBody>
          </p:sp>
        </p:grpSp>
      </p:grpSp>
      <p:sp>
        <p:nvSpPr>
          <p:cNvPr id="2" name="Title 1">
            <a:extLst>
              <a:ext uri="{FF2B5EF4-FFF2-40B4-BE49-F238E27FC236}">
                <a16:creationId xmlns:a16="http://schemas.microsoft.com/office/drawing/2014/main" id="{EDAEF51F-6D77-4E02-99EA-D43D45680435}"/>
              </a:ext>
            </a:extLst>
          </p:cNvPr>
          <p:cNvSpPr>
            <a:spLocks noGrp="1"/>
          </p:cNvSpPr>
          <p:nvPr>
            <p:ph type="title"/>
          </p:nvPr>
        </p:nvSpPr>
        <p:spPr/>
        <p:txBody>
          <a:bodyPr/>
          <a:lstStyle/>
          <a:p>
            <a:r>
              <a:rPr lang="en-ZA" sz="2000" dirty="0"/>
              <a:t>Objectives of JMAs include seeking to minimise the impact of perceived barriers while emphasising the value proposition of South Africa as a destination</a:t>
            </a:r>
          </a:p>
        </p:txBody>
      </p:sp>
      <p:grpSp>
        <p:nvGrpSpPr>
          <p:cNvPr id="75" name="Group 74">
            <a:extLst>
              <a:ext uri="{FF2B5EF4-FFF2-40B4-BE49-F238E27FC236}">
                <a16:creationId xmlns:a16="http://schemas.microsoft.com/office/drawing/2014/main" id="{321B1837-F85C-4842-92BA-FA4FBD8A7AFB}"/>
              </a:ext>
            </a:extLst>
          </p:cNvPr>
          <p:cNvGrpSpPr/>
          <p:nvPr/>
        </p:nvGrpSpPr>
        <p:grpSpPr>
          <a:xfrm>
            <a:off x="508001" y="947006"/>
            <a:ext cx="5211943" cy="5244204"/>
            <a:chOff x="1742282" y="1110365"/>
            <a:chExt cx="8843917" cy="5244204"/>
          </a:xfrm>
        </p:grpSpPr>
        <p:grpSp>
          <p:nvGrpSpPr>
            <p:cNvPr id="77" name="Group 76">
              <a:extLst>
                <a:ext uri="{FF2B5EF4-FFF2-40B4-BE49-F238E27FC236}">
                  <a16:creationId xmlns:a16="http://schemas.microsoft.com/office/drawing/2014/main" id="{A5ED3D9C-8A23-4589-98F0-1CD56EEEFA17}"/>
                </a:ext>
              </a:extLst>
            </p:cNvPr>
            <p:cNvGrpSpPr/>
            <p:nvPr/>
          </p:nvGrpSpPr>
          <p:grpSpPr>
            <a:xfrm>
              <a:off x="1828085" y="1396506"/>
              <a:ext cx="8758114" cy="4958063"/>
              <a:chOff x="304084" y="1396505"/>
              <a:chExt cx="8758114" cy="4958063"/>
            </a:xfrm>
          </p:grpSpPr>
          <p:grpSp>
            <p:nvGrpSpPr>
              <p:cNvPr id="79" name="Group 78">
                <a:extLst>
                  <a:ext uri="{FF2B5EF4-FFF2-40B4-BE49-F238E27FC236}">
                    <a16:creationId xmlns:a16="http://schemas.microsoft.com/office/drawing/2014/main" id="{D8A66E50-26D9-4CA7-A6EE-240461C4E83B}"/>
                  </a:ext>
                </a:extLst>
              </p:cNvPr>
              <p:cNvGrpSpPr/>
              <p:nvPr/>
            </p:nvGrpSpPr>
            <p:grpSpPr>
              <a:xfrm>
                <a:off x="304085" y="5324236"/>
                <a:ext cx="8620314" cy="1030332"/>
                <a:chOff x="228599" y="5324236"/>
                <a:chExt cx="8620314" cy="1030332"/>
              </a:xfrm>
            </p:grpSpPr>
            <p:sp>
              <p:nvSpPr>
                <p:cNvPr id="108" name="Rectangle 107">
                  <a:extLst>
                    <a:ext uri="{FF2B5EF4-FFF2-40B4-BE49-F238E27FC236}">
                      <a16:creationId xmlns:a16="http://schemas.microsoft.com/office/drawing/2014/main" id="{5DF1DF35-A89A-4274-8634-4AB34C58571C}"/>
                    </a:ext>
                  </a:extLst>
                </p:cNvPr>
                <p:cNvSpPr/>
                <p:nvPr/>
              </p:nvSpPr>
              <p:spPr>
                <a:xfrm>
                  <a:off x="228599" y="5324236"/>
                  <a:ext cx="8620314" cy="305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400" b="1" spc="300" dirty="0">
                      <a:solidFill>
                        <a:schemeClr val="tx1"/>
                      </a:solidFill>
                      <a:latin typeface="+mj-lt"/>
                    </a:rPr>
                    <a:t>FAVOURABLE WEATHER</a:t>
                  </a:r>
                </a:p>
              </p:txBody>
            </p:sp>
            <p:sp>
              <p:nvSpPr>
                <p:cNvPr id="109" name="Rectangle 108">
                  <a:extLst>
                    <a:ext uri="{FF2B5EF4-FFF2-40B4-BE49-F238E27FC236}">
                      <a16:creationId xmlns:a16="http://schemas.microsoft.com/office/drawing/2014/main" id="{E12A1037-8787-4324-85F4-BA98C052FADD}"/>
                    </a:ext>
                  </a:extLst>
                </p:cNvPr>
                <p:cNvSpPr/>
                <p:nvPr/>
              </p:nvSpPr>
              <p:spPr>
                <a:xfrm>
                  <a:off x="228599" y="5649021"/>
                  <a:ext cx="8620314" cy="705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South Africa has warm weather, especially during chilly winter season in the Northern Hemisphere, thus making it a favourable destination</a:t>
                  </a:r>
                </a:p>
              </p:txBody>
            </p:sp>
          </p:grpSp>
          <p:grpSp>
            <p:nvGrpSpPr>
              <p:cNvPr id="81" name="Group 80">
                <a:extLst>
                  <a:ext uri="{FF2B5EF4-FFF2-40B4-BE49-F238E27FC236}">
                    <a16:creationId xmlns:a16="http://schemas.microsoft.com/office/drawing/2014/main" id="{A3BFFE69-5F39-4E88-8576-EC7E1B1AE440}"/>
                  </a:ext>
                </a:extLst>
              </p:cNvPr>
              <p:cNvGrpSpPr/>
              <p:nvPr/>
            </p:nvGrpSpPr>
            <p:grpSpPr>
              <a:xfrm>
                <a:off x="304085" y="1560555"/>
                <a:ext cx="8622596" cy="897643"/>
                <a:chOff x="244420" y="1560555"/>
                <a:chExt cx="8622596" cy="897643"/>
              </a:xfrm>
            </p:grpSpPr>
            <p:sp>
              <p:nvSpPr>
                <p:cNvPr id="106" name="Rectangle 105">
                  <a:extLst>
                    <a:ext uri="{FF2B5EF4-FFF2-40B4-BE49-F238E27FC236}">
                      <a16:creationId xmlns:a16="http://schemas.microsoft.com/office/drawing/2014/main" id="{6CD9DF12-6D84-4CE4-84A1-8E794CA4BF67}"/>
                    </a:ext>
                  </a:extLst>
                </p:cNvPr>
                <p:cNvSpPr/>
                <p:nvPr/>
              </p:nvSpPr>
              <p:spPr>
                <a:xfrm>
                  <a:off x="244420" y="1560555"/>
                  <a:ext cx="8587199"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400" b="1" spc="300" dirty="0">
                      <a:solidFill>
                        <a:srgbClr val="3E7B25"/>
                      </a:solidFill>
                      <a:latin typeface="+mj-lt"/>
                    </a:rPr>
                    <a:t>DIVERSE PRODUCT OFFERINGS</a:t>
                  </a:r>
                </a:p>
              </p:txBody>
            </p:sp>
            <p:sp>
              <p:nvSpPr>
                <p:cNvPr id="107" name="Rectangle 106">
                  <a:extLst>
                    <a:ext uri="{FF2B5EF4-FFF2-40B4-BE49-F238E27FC236}">
                      <a16:creationId xmlns:a16="http://schemas.microsoft.com/office/drawing/2014/main" id="{1E151CCC-5F40-4B39-8591-E40960BE4C04}"/>
                    </a:ext>
                  </a:extLst>
                </p:cNvPr>
                <p:cNvSpPr/>
                <p:nvPr/>
              </p:nvSpPr>
              <p:spPr>
                <a:xfrm>
                  <a:off x="244420" y="1945037"/>
                  <a:ext cx="8622596" cy="513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Trade across the globe, sells South Africa as a destination as it has a wide range of offerings from beach to bush</a:t>
                  </a:r>
                  <a:endParaRPr lang="en-ZA" sz="1100" dirty="0">
                    <a:solidFill>
                      <a:srgbClr val="FF0000"/>
                    </a:solidFill>
                    <a:latin typeface="+mj-lt"/>
                  </a:endParaRPr>
                </a:p>
              </p:txBody>
            </p:sp>
          </p:grpSp>
          <p:grpSp>
            <p:nvGrpSpPr>
              <p:cNvPr id="82" name="Group 81">
                <a:extLst>
                  <a:ext uri="{FF2B5EF4-FFF2-40B4-BE49-F238E27FC236}">
                    <a16:creationId xmlns:a16="http://schemas.microsoft.com/office/drawing/2014/main" id="{B9307812-308B-4220-B09E-6C133B1EF848}"/>
                  </a:ext>
                </a:extLst>
              </p:cNvPr>
              <p:cNvGrpSpPr/>
              <p:nvPr/>
            </p:nvGrpSpPr>
            <p:grpSpPr>
              <a:xfrm>
                <a:off x="304084" y="2516977"/>
                <a:ext cx="8622597" cy="952097"/>
                <a:chOff x="204068" y="2510007"/>
                <a:chExt cx="8622597" cy="952097"/>
              </a:xfrm>
            </p:grpSpPr>
            <p:sp>
              <p:nvSpPr>
                <p:cNvPr id="104" name="Rectangle 103">
                  <a:extLst>
                    <a:ext uri="{FF2B5EF4-FFF2-40B4-BE49-F238E27FC236}">
                      <a16:creationId xmlns:a16="http://schemas.microsoft.com/office/drawing/2014/main" id="{6A9D6C9F-33D4-4008-82FA-E2DF8BB45C08}"/>
                    </a:ext>
                  </a:extLst>
                </p:cNvPr>
                <p:cNvSpPr/>
                <p:nvPr/>
              </p:nvSpPr>
              <p:spPr>
                <a:xfrm>
                  <a:off x="204068" y="2510007"/>
                  <a:ext cx="8620315"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400" b="1" spc="300" dirty="0">
                      <a:solidFill>
                        <a:srgbClr val="002967"/>
                      </a:solidFill>
                      <a:latin typeface="+mj-lt"/>
                    </a:rPr>
                    <a:t>VALUE FOR MONEY</a:t>
                  </a:r>
                </a:p>
              </p:txBody>
            </p:sp>
            <p:sp>
              <p:nvSpPr>
                <p:cNvPr id="105" name="Rectangle 104">
                  <a:extLst>
                    <a:ext uri="{FF2B5EF4-FFF2-40B4-BE49-F238E27FC236}">
                      <a16:creationId xmlns:a16="http://schemas.microsoft.com/office/drawing/2014/main" id="{772E34E1-F8F5-4F09-8F76-FB1106937232}"/>
                    </a:ext>
                  </a:extLst>
                </p:cNvPr>
                <p:cNvSpPr/>
                <p:nvPr/>
              </p:nvSpPr>
              <p:spPr>
                <a:xfrm>
                  <a:off x="204069" y="2880201"/>
                  <a:ext cx="8622596" cy="581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Affordability is a key driver for tourists to travel to South Africa. This has been further catalysed by the depreciation of South African Rand against major currencies in world</a:t>
                  </a:r>
                </a:p>
              </p:txBody>
            </p:sp>
          </p:grpSp>
          <p:grpSp>
            <p:nvGrpSpPr>
              <p:cNvPr id="83" name="Group 82">
                <a:extLst>
                  <a:ext uri="{FF2B5EF4-FFF2-40B4-BE49-F238E27FC236}">
                    <a16:creationId xmlns:a16="http://schemas.microsoft.com/office/drawing/2014/main" id="{749A710D-0D01-4CE2-960D-AEC207847898}"/>
                  </a:ext>
                </a:extLst>
              </p:cNvPr>
              <p:cNvGrpSpPr/>
              <p:nvPr/>
            </p:nvGrpSpPr>
            <p:grpSpPr>
              <a:xfrm>
                <a:off x="304084" y="3527853"/>
                <a:ext cx="8620315" cy="750140"/>
                <a:chOff x="228599" y="3570737"/>
                <a:chExt cx="8620315" cy="750140"/>
              </a:xfrm>
            </p:grpSpPr>
            <p:sp>
              <p:nvSpPr>
                <p:cNvPr id="102" name="Rectangle 101">
                  <a:extLst>
                    <a:ext uri="{FF2B5EF4-FFF2-40B4-BE49-F238E27FC236}">
                      <a16:creationId xmlns:a16="http://schemas.microsoft.com/office/drawing/2014/main" id="{8C6AF317-83AB-4E1E-9FE7-44A7A482D4FF}"/>
                    </a:ext>
                  </a:extLst>
                </p:cNvPr>
                <p:cNvSpPr/>
                <p:nvPr/>
              </p:nvSpPr>
              <p:spPr>
                <a:xfrm>
                  <a:off x="249035" y="3570737"/>
                  <a:ext cx="8599879"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400" b="1" spc="300" dirty="0">
                      <a:solidFill>
                        <a:schemeClr val="accent4">
                          <a:lumMod val="75000"/>
                        </a:schemeClr>
                      </a:solidFill>
                      <a:latin typeface="+mj-lt"/>
                    </a:rPr>
                    <a:t>SIMILAR TIME ZONES</a:t>
                  </a:r>
                </a:p>
              </p:txBody>
            </p:sp>
            <p:sp>
              <p:nvSpPr>
                <p:cNvPr id="103" name="Rectangle 102">
                  <a:extLst>
                    <a:ext uri="{FF2B5EF4-FFF2-40B4-BE49-F238E27FC236}">
                      <a16:creationId xmlns:a16="http://schemas.microsoft.com/office/drawing/2014/main" id="{CB49A610-388D-4D44-BB11-BB77300AC2A7}"/>
                    </a:ext>
                  </a:extLst>
                </p:cNvPr>
                <p:cNvSpPr/>
                <p:nvPr/>
              </p:nvSpPr>
              <p:spPr>
                <a:xfrm>
                  <a:off x="228599" y="3955219"/>
                  <a:ext cx="8620315"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Similar time zones, especially for European countries, is the key driver to sell South Africa</a:t>
                  </a:r>
                </a:p>
              </p:txBody>
            </p:sp>
          </p:grpSp>
          <p:grpSp>
            <p:nvGrpSpPr>
              <p:cNvPr id="84" name="Group 83">
                <a:extLst>
                  <a:ext uri="{FF2B5EF4-FFF2-40B4-BE49-F238E27FC236}">
                    <a16:creationId xmlns:a16="http://schemas.microsoft.com/office/drawing/2014/main" id="{6A4DDAAC-7549-4910-9901-33A4128214A3}"/>
                  </a:ext>
                </a:extLst>
              </p:cNvPr>
              <p:cNvGrpSpPr/>
              <p:nvPr/>
            </p:nvGrpSpPr>
            <p:grpSpPr>
              <a:xfrm>
                <a:off x="304085" y="4336772"/>
                <a:ext cx="8758113" cy="928684"/>
                <a:chOff x="237187" y="4508279"/>
                <a:chExt cx="8758113" cy="928684"/>
              </a:xfrm>
            </p:grpSpPr>
            <p:sp>
              <p:nvSpPr>
                <p:cNvPr id="100" name="Rectangle 99">
                  <a:extLst>
                    <a:ext uri="{FF2B5EF4-FFF2-40B4-BE49-F238E27FC236}">
                      <a16:creationId xmlns:a16="http://schemas.microsoft.com/office/drawing/2014/main" id="{7757FB79-DBC9-4E0D-AEDA-46D4C051F924}"/>
                    </a:ext>
                  </a:extLst>
                </p:cNvPr>
                <p:cNvSpPr/>
                <p:nvPr/>
              </p:nvSpPr>
              <p:spPr>
                <a:xfrm>
                  <a:off x="249035" y="4508279"/>
                  <a:ext cx="8746265" cy="365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ZA" sz="1400" b="1" spc="300" dirty="0">
                      <a:solidFill>
                        <a:schemeClr val="accent1"/>
                      </a:solidFill>
                      <a:latin typeface="+mj-lt"/>
                    </a:rPr>
                    <a:t>HISTORY AND CULTURE</a:t>
                  </a:r>
                </a:p>
              </p:txBody>
            </p:sp>
            <p:sp>
              <p:nvSpPr>
                <p:cNvPr id="101" name="Rectangle 100">
                  <a:extLst>
                    <a:ext uri="{FF2B5EF4-FFF2-40B4-BE49-F238E27FC236}">
                      <a16:creationId xmlns:a16="http://schemas.microsoft.com/office/drawing/2014/main" id="{9C620663-3FD0-42B7-A967-CFF597D99DB3}"/>
                    </a:ext>
                  </a:extLst>
                </p:cNvPr>
                <p:cNvSpPr/>
                <p:nvPr/>
              </p:nvSpPr>
              <p:spPr>
                <a:xfrm>
                  <a:off x="237187" y="4889768"/>
                  <a:ext cx="8587199" cy="547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ZA" sz="1100" dirty="0">
                      <a:solidFill>
                        <a:schemeClr val="tx1"/>
                      </a:solidFill>
                      <a:latin typeface="+mj-lt"/>
                    </a:rPr>
                    <a:t>Rich history and culture attracts tourists globally who prefer authentic travel experiences</a:t>
                  </a:r>
                </a:p>
              </p:txBody>
            </p:sp>
          </p:grpSp>
          <p:sp>
            <p:nvSpPr>
              <p:cNvPr id="85" name="Freeform 27">
                <a:extLst>
                  <a:ext uri="{FF2B5EF4-FFF2-40B4-BE49-F238E27FC236}">
                    <a16:creationId xmlns:a16="http://schemas.microsoft.com/office/drawing/2014/main" id="{C22B0F64-C8A2-4830-B25C-BC99AE782E43}"/>
                  </a:ext>
                </a:extLst>
              </p:cNvPr>
              <p:cNvSpPr>
                <a:spLocks noEditPoints="1"/>
              </p:cNvSpPr>
              <p:nvPr/>
            </p:nvSpPr>
            <p:spPr bwMode="auto">
              <a:xfrm rot="20498159">
                <a:off x="4507832" y="1396505"/>
                <a:ext cx="568974" cy="718315"/>
              </a:xfrm>
              <a:custGeom>
                <a:avLst/>
                <a:gdLst>
                  <a:gd name="T0" fmla="*/ 273 w 415"/>
                  <a:gd name="T1" fmla="*/ 273 h 415"/>
                  <a:gd name="T2" fmla="*/ 131 w 415"/>
                  <a:gd name="T3" fmla="*/ 415 h 415"/>
                  <a:gd name="T4" fmla="*/ 415 w 415"/>
                  <a:gd name="T5" fmla="*/ 415 h 415"/>
                  <a:gd name="T6" fmla="*/ 273 w 415"/>
                  <a:gd name="T7" fmla="*/ 273 h 415"/>
                  <a:gd name="T8" fmla="*/ 209 w 415"/>
                  <a:gd name="T9" fmla="*/ 209 h 415"/>
                  <a:gd name="T10" fmla="*/ 0 w 415"/>
                  <a:gd name="T11" fmla="*/ 415 h 415"/>
                  <a:gd name="T12" fmla="*/ 3 w 415"/>
                  <a:gd name="T13" fmla="*/ 415 h 415"/>
                  <a:gd name="T14" fmla="*/ 3 w 415"/>
                  <a:gd name="T15" fmla="*/ 415 h 415"/>
                  <a:gd name="T16" fmla="*/ 3 w 415"/>
                  <a:gd name="T17" fmla="*/ 415 h 415"/>
                  <a:gd name="T18" fmla="*/ 209 w 415"/>
                  <a:gd name="T19" fmla="*/ 209 h 415"/>
                  <a:gd name="T20" fmla="*/ 209 w 415"/>
                  <a:gd name="T21" fmla="*/ 209 h 415"/>
                  <a:gd name="T22" fmla="*/ 0 w 415"/>
                  <a:gd name="T23" fmla="*/ 0 h 415"/>
                  <a:gd name="T24" fmla="*/ 0 w 415"/>
                  <a:gd name="T25" fmla="*/ 415 h 415"/>
                  <a:gd name="T26" fmla="*/ 0 w 415"/>
                  <a:gd name="T2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415">
                    <a:moveTo>
                      <a:pt x="273" y="273"/>
                    </a:moveTo>
                    <a:lnTo>
                      <a:pt x="131" y="415"/>
                    </a:lnTo>
                    <a:lnTo>
                      <a:pt x="415" y="415"/>
                    </a:lnTo>
                    <a:lnTo>
                      <a:pt x="273" y="273"/>
                    </a:lnTo>
                    <a:moveTo>
                      <a:pt x="209" y="209"/>
                    </a:moveTo>
                    <a:lnTo>
                      <a:pt x="0" y="415"/>
                    </a:lnTo>
                    <a:lnTo>
                      <a:pt x="3" y="415"/>
                    </a:lnTo>
                    <a:lnTo>
                      <a:pt x="3" y="415"/>
                    </a:lnTo>
                    <a:lnTo>
                      <a:pt x="3" y="415"/>
                    </a:lnTo>
                    <a:lnTo>
                      <a:pt x="209" y="209"/>
                    </a:lnTo>
                    <a:lnTo>
                      <a:pt x="209" y="209"/>
                    </a:lnTo>
                    <a:moveTo>
                      <a:pt x="0" y="0"/>
                    </a:moveTo>
                    <a:lnTo>
                      <a:pt x="0" y="4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86" name="Freeform 31">
                <a:extLst>
                  <a:ext uri="{FF2B5EF4-FFF2-40B4-BE49-F238E27FC236}">
                    <a16:creationId xmlns:a16="http://schemas.microsoft.com/office/drawing/2014/main" id="{3BEEFF1D-55E4-4CE1-85B0-4E37836815FC}"/>
                  </a:ext>
                </a:extLst>
              </p:cNvPr>
              <p:cNvSpPr>
                <a:spLocks/>
              </p:cNvSpPr>
              <p:nvPr/>
            </p:nvSpPr>
            <p:spPr bwMode="auto">
              <a:xfrm rot="20498159">
                <a:off x="4507832" y="1396505"/>
                <a:ext cx="568974" cy="718315"/>
              </a:xfrm>
              <a:custGeom>
                <a:avLst/>
                <a:gdLst>
                  <a:gd name="T0" fmla="*/ 415 w 415"/>
                  <a:gd name="T1" fmla="*/ 0 h 415"/>
                  <a:gd name="T2" fmla="*/ 0 w 415"/>
                  <a:gd name="T3" fmla="*/ 0 h 415"/>
                  <a:gd name="T4" fmla="*/ 0 w 415"/>
                  <a:gd name="T5" fmla="*/ 415 h 415"/>
                  <a:gd name="T6" fmla="*/ 415 w 415"/>
                  <a:gd name="T7" fmla="*/ 0 h 415"/>
                </a:gdLst>
                <a:ahLst/>
                <a:cxnLst>
                  <a:cxn ang="0">
                    <a:pos x="T0" y="T1"/>
                  </a:cxn>
                  <a:cxn ang="0">
                    <a:pos x="T2" y="T3"/>
                  </a:cxn>
                  <a:cxn ang="0">
                    <a:pos x="T4" y="T5"/>
                  </a:cxn>
                  <a:cxn ang="0">
                    <a:pos x="T6" y="T7"/>
                  </a:cxn>
                </a:cxnLst>
                <a:rect l="0" t="0" r="r" b="b"/>
                <a:pathLst>
                  <a:path w="415" h="415">
                    <a:moveTo>
                      <a:pt x="415" y="0"/>
                    </a:moveTo>
                    <a:lnTo>
                      <a:pt x="0" y="0"/>
                    </a:lnTo>
                    <a:lnTo>
                      <a:pt x="0" y="415"/>
                    </a:lnTo>
                    <a:lnTo>
                      <a:pt x="4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grpSp>
            <p:nvGrpSpPr>
              <p:cNvPr id="87" name="Group 86">
                <a:extLst>
                  <a:ext uri="{FF2B5EF4-FFF2-40B4-BE49-F238E27FC236}">
                    <a16:creationId xmlns:a16="http://schemas.microsoft.com/office/drawing/2014/main" id="{8D628444-FC7C-42A8-BCF9-4B6D86CDF3CB}"/>
                  </a:ext>
                </a:extLst>
              </p:cNvPr>
              <p:cNvGrpSpPr/>
              <p:nvPr/>
            </p:nvGrpSpPr>
            <p:grpSpPr>
              <a:xfrm>
                <a:off x="3031003" y="1498029"/>
                <a:ext cx="1615541" cy="4584941"/>
                <a:chOff x="3081803" y="1317921"/>
                <a:chExt cx="1615541" cy="4584941"/>
              </a:xfrm>
            </p:grpSpPr>
            <p:sp>
              <p:nvSpPr>
                <p:cNvPr id="89" name="Freeform 13">
                  <a:extLst>
                    <a:ext uri="{FF2B5EF4-FFF2-40B4-BE49-F238E27FC236}">
                      <a16:creationId xmlns:a16="http://schemas.microsoft.com/office/drawing/2014/main" id="{92226D54-42FB-413D-AA27-E2D8D350E5A6}"/>
                    </a:ext>
                  </a:extLst>
                </p:cNvPr>
                <p:cNvSpPr>
                  <a:spLocks/>
                </p:cNvSpPr>
                <p:nvPr/>
              </p:nvSpPr>
              <p:spPr bwMode="auto">
                <a:xfrm rot="20498159">
                  <a:off x="4129741" y="2350311"/>
                  <a:ext cx="567603" cy="714854"/>
                </a:xfrm>
                <a:custGeom>
                  <a:avLst/>
                  <a:gdLst>
                    <a:gd name="T0" fmla="*/ 0 w 414"/>
                    <a:gd name="T1" fmla="*/ 413 h 413"/>
                    <a:gd name="T2" fmla="*/ 0 w 414"/>
                    <a:gd name="T3" fmla="*/ 0 h 413"/>
                    <a:gd name="T4" fmla="*/ 414 w 414"/>
                    <a:gd name="T5" fmla="*/ 0 h 413"/>
                    <a:gd name="T6" fmla="*/ 0 w 414"/>
                    <a:gd name="T7" fmla="*/ 413 h 413"/>
                  </a:gdLst>
                  <a:ahLst/>
                  <a:cxnLst>
                    <a:cxn ang="0">
                      <a:pos x="T0" y="T1"/>
                    </a:cxn>
                    <a:cxn ang="0">
                      <a:pos x="T2" y="T3"/>
                    </a:cxn>
                    <a:cxn ang="0">
                      <a:pos x="T4" y="T5"/>
                    </a:cxn>
                    <a:cxn ang="0">
                      <a:pos x="T6" y="T7"/>
                    </a:cxn>
                  </a:cxnLst>
                  <a:rect l="0" t="0" r="r" b="b"/>
                  <a:pathLst>
                    <a:path w="414" h="413">
                      <a:moveTo>
                        <a:pt x="0" y="413"/>
                      </a:moveTo>
                      <a:lnTo>
                        <a:pt x="0" y="0"/>
                      </a:lnTo>
                      <a:lnTo>
                        <a:pt x="414" y="0"/>
                      </a:lnTo>
                      <a:lnTo>
                        <a:pt x="0" y="4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0" name="Freeform 15">
                  <a:extLst>
                    <a:ext uri="{FF2B5EF4-FFF2-40B4-BE49-F238E27FC236}">
                      <a16:creationId xmlns:a16="http://schemas.microsoft.com/office/drawing/2014/main" id="{C00F355B-2A90-47AA-9543-455EBD0F52E4}"/>
                    </a:ext>
                  </a:extLst>
                </p:cNvPr>
                <p:cNvSpPr>
                  <a:spLocks/>
                </p:cNvSpPr>
                <p:nvPr/>
              </p:nvSpPr>
              <p:spPr bwMode="auto">
                <a:xfrm rot="20498159">
                  <a:off x="3562488" y="2588615"/>
                  <a:ext cx="564861" cy="714854"/>
                </a:xfrm>
                <a:custGeom>
                  <a:avLst/>
                  <a:gdLst>
                    <a:gd name="T0" fmla="*/ 412 w 412"/>
                    <a:gd name="T1" fmla="*/ 0 h 413"/>
                    <a:gd name="T2" fmla="*/ 412 w 412"/>
                    <a:gd name="T3" fmla="*/ 413 h 413"/>
                    <a:gd name="T4" fmla="*/ 0 w 412"/>
                    <a:gd name="T5" fmla="*/ 413 h 413"/>
                    <a:gd name="T6" fmla="*/ 412 w 412"/>
                    <a:gd name="T7" fmla="*/ 0 h 413"/>
                  </a:gdLst>
                  <a:ahLst/>
                  <a:cxnLst>
                    <a:cxn ang="0">
                      <a:pos x="T0" y="T1"/>
                    </a:cxn>
                    <a:cxn ang="0">
                      <a:pos x="T2" y="T3"/>
                    </a:cxn>
                    <a:cxn ang="0">
                      <a:pos x="T4" y="T5"/>
                    </a:cxn>
                    <a:cxn ang="0">
                      <a:pos x="T6" y="T7"/>
                    </a:cxn>
                  </a:cxnLst>
                  <a:rect l="0" t="0" r="r" b="b"/>
                  <a:pathLst>
                    <a:path w="412" h="413">
                      <a:moveTo>
                        <a:pt x="412" y="0"/>
                      </a:moveTo>
                      <a:lnTo>
                        <a:pt x="412" y="413"/>
                      </a:lnTo>
                      <a:lnTo>
                        <a:pt x="0" y="413"/>
                      </a:lnTo>
                      <a:lnTo>
                        <a:pt x="4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1" name="Freeform 33">
                  <a:extLst>
                    <a:ext uri="{FF2B5EF4-FFF2-40B4-BE49-F238E27FC236}">
                      <a16:creationId xmlns:a16="http://schemas.microsoft.com/office/drawing/2014/main" id="{14C8431D-83FC-47CF-A794-BBCEE3639A58}"/>
                    </a:ext>
                  </a:extLst>
                </p:cNvPr>
                <p:cNvSpPr>
                  <a:spLocks/>
                </p:cNvSpPr>
                <p:nvPr/>
              </p:nvSpPr>
              <p:spPr bwMode="auto">
                <a:xfrm rot="20498159">
                  <a:off x="3941845" y="1633991"/>
                  <a:ext cx="567603" cy="718315"/>
                </a:xfrm>
                <a:custGeom>
                  <a:avLst/>
                  <a:gdLst>
                    <a:gd name="T0" fmla="*/ 0 w 414"/>
                    <a:gd name="T1" fmla="*/ 415 h 415"/>
                    <a:gd name="T2" fmla="*/ 414 w 414"/>
                    <a:gd name="T3" fmla="*/ 415 h 415"/>
                    <a:gd name="T4" fmla="*/ 414 w 414"/>
                    <a:gd name="T5" fmla="*/ 0 h 415"/>
                    <a:gd name="T6" fmla="*/ 0 w 414"/>
                    <a:gd name="T7" fmla="*/ 415 h 415"/>
                  </a:gdLst>
                  <a:ahLst/>
                  <a:cxnLst>
                    <a:cxn ang="0">
                      <a:pos x="T0" y="T1"/>
                    </a:cxn>
                    <a:cxn ang="0">
                      <a:pos x="T2" y="T3"/>
                    </a:cxn>
                    <a:cxn ang="0">
                      <a:pos x="T4" y="T5"/>
                    </a:cxn>
                    <a:cxn ang="0">
                      <a:pos x="T6" y="T7"/>
                    </a:cxn>
                  </a:cxnLst>
                  <a:rect l="0" t="0" r="r" b="b"/>
                  <a:pathLst>
                    <a:path w="414" h="415">
                      <a:moveTo>
                        <a:pt x="0" y="415"/>
                      </a:moveTo>
                      <a:lnTo>
                        <a:pt x="414" y="415"/>
                      </a:lnTo>
                      <a:lnTo>
                        <a:pt x="414" y="0"/>
                      </a:lnTo>
                      <a:lnTo>
                        <a:pt x="0" y="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2" name="Freeform 97">
                  <a:extLst>
                    <a:ext uri="{FF2B5EF4-FFF2-40B4-BE49-F238E27FC236}">
                      <a16:creationId xmlns:a16="http://schemas.microsoft.com/office/drawing/2014/main" id="{BEC95695-02C6-4DBD-A2C6-B20FAF95BBAA}"/>
                    </a:ext>
                  </a:extLst>
                </p:cNvPr>
                <p:cNvSpPr>
                  <a:spLocks noEditPoints="1"/>
                </p:cNvSpPr>
                <p:nvPr/>
              </p:nvSpPr>
              <p:spPr bwMode="auto">
                <a:xfrm rot="20498159">
                  <a:off x="3365414" y="4271647"/>
                  <a:ext cx="568974" cy="716584"/>
                </a:xfrm>
                <a:custGeom>
                  <a:avLst/>
                  <a:gdLst>
                    <a:gd name="T0" fmla="*/ 272 w 415"/>
                    <a:gd name="T1" fmla="*/ 272 h 414"/>
                    <a:gd name="T2" fmla="*/ 130 w 415"/>
                    <a:gd name="T3" fmla="*/ 414 h 414"/>
                    <a:gd name="T4" fmla="*/ 415 w 415"/>
                    <a:gd name="T5" fmla="*/ 414 h 414"/>
                    <a:gd name="T6" fmla="*/ 272 w 415"/>
                    <a:gd name="T7" fmla="*/ 272 h 414"/>
                    <a:gd name="T8" fmla="*/ 0 w 415"/>
                    <a:gd name="T9" fmla="*/ 0 h 414"/>
                    <a:gd name="T10" fmla="*/ 0 w 415"/>
                    <a:gd name="T11" fmla="*/ 414 h 414"/>
                    <a:gd name="T12" fmla="*/ 0 w 415"/>
                    <a:gd name="T13" fmla="*/ 414 h 414"/>
                    <a:gd name="T14" fmla="*/ 0 w 415"/>
                    <a:gd name="T15" fmla="*/ 414 h 414"/>
                    <a:gd name="T16" fmla="*/ 0 w 415"/>
                    <a:gd name="T17" fmla="*/ 412 h 414"/>
                    <a:gd name="T18" fmla="*/ 206 w 415"/>
                    <a:gd name="T19" fmla="*/ 206 h 414"/>
                    <a:gd name="T20" fmla="*/ 206 w 415"/>
                    <a:gd name="T21" fmla="*/ 206 h 414"/>
                    <a:gd name="T22" fmla="*/ 0 w 415"/>
                    <a:gd name="T23" fmla="*/ 414 h 414"/>
                    <a:gd name="T24" fmla="*/ 0 w 415"/>
                    <a:gd name="T25"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5" h="414">
                      <a:moveTo>
                        <a:pt x="272" y="272"/>
                      </a:moveTo>
                      <a:lnTo>
                        <a:pt x="130" y="414"/>
                      </a:lnTo>
                      <a:lnTo>
                        <a:pt x="415" y="414"/>
                      </a:lnTo>
                      <a:lnTo>
                        <a:pt x="272" y="272"/>
                      </a:lnTo>
                      <a:moveTo>
                        <a:pt x="0" y="0"/>
                      </a:moveTo>
                      <a:lnTo>
                        <a:pt x="0" y="414"/>
                      </a:lnTo>
                      <a:lnTo>
                        <a:pt x="0" y="414"/>
                      </a:lnTo>
                      <a:lnTo>
                        <a:pt x="0" y="414"/>
                      </a:lnTo>
                      <a:lnTo>
                        <a:pt x="0" y="412"/>
                      </a:lnTo>
                      <a:lnTo>
                        <a:pt x="206" y="206"/>
                      </a:lnTo>
                      <a:lnTo>
                        <a:pt x="206" y="206"/>
                      </a:lnTo>
                      <a:lnTo>
                        <a:pt x="0" y="4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3" name="Freeform 101">
                  <a:extLst>
                    <a:ext uri="{FF2B5EF4-FFF2-40B4-BE49-F238E27FC236}">
                      <a16:creationId xmlns:a16="http://schemas.microsoft.com/office/drawing/2014/main" id="{DD1B91C6-885E-48D6-9062-2894C431EF23}"/>
                    </a:ext>
                  </a:extLst>
                </p:cNvPr>
                <p:cNvSpPr>
                  <a:spLocks/>
                </p:cNvSpPr>
                <p:nvPr/>
              </p:nvSpPr>
              <p:spPr bwMode="auto">
                <a:xfrm rot="20498159">
                  <a:off x="3365414" y="4271647"/>
                  <a:ext cx="568974" cy="716584"/>
                </a:xfrm>
                <a:custGeom>
                  <a:avLst/>
                  <a:gdLst>
                    <a:gd name="T0" fmla="*/ 415 w 415"/>
                    <a:gd name="T1" fmla="*/ 0 h 414"/>
                    <a:gd name="T2" fmla="*/ 0 w 415"/>
                    <a:gd name="T3" fmla="*/ 0 h 414"/>
                    <a:gd name="T4" fmla="*/ 0 w 415"/>
                    <a:gd name="T5" fmla="*/ 414 h 414"/>
                    <a:gd name="T6" fmla="*/ 415 w 415"/>
                    <a:gd name="T7" fmla="*/ 0 h 414"/>
                  </a:gdLst>
                  <a:ahLst/>
                  <a:cxnLst>
                    <a:cxn ang="0">
                      <a:pos x="T0" y="T1"/>
                    </a:cxn>
                    <a:cxn ang="0">
                      <a:pos x="T2" y="T3"/>
                    </a:cxn>
                    <a:cxn ang="0">
                      <a:pos x="T4" y="T5"/>
                    </a:cxn>
                    <a:cxn ang="0">
                      <a:pos x="T6" y="T7"/>
                    </a:cxn>
                  </a:cxnLst>
                  <a:rect l="0" t="0" r="r" b="b"/>
                  <a:pathLst>
                    <a:path w="415" h="414">
                      <a:moveTo>
                        <a:pt x="415" y="0"/>
                      </a:moveTo>
                      <a:lnTo>
                        <a:pt x="0" y="0"/>
                      </a:lnTo>
                      <a:lnTo>
                        <a:pt x="0" y="414"/>
                      </a:lnTo>
                      <a:lnTo>
                        <a:pt x="4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4" name="Freeform 103">
                  <a:extLst>
                    <a:ext uri="{FF2B5EF4-FFF2-40B4-BE49-F238E27FC236}">
                      <a16:creationId xmlns:a16="http://schemas.microsoft.com/office/drawing/2014/main" id="{15B812A2-5EF7-4435-BAE3-4A9DEE469C05}"/>
                    </a:ext>
                  </a:extLst>
                </p:cNvPr>
                <p:cNvSpPr>
                  <a:spLocks/>
                </p:cNvSpPr>
                <p:nvPr/>
              </p:nvSpPr>
              <p:spPr bwMode="auto">
                <a:xfrm rot="20498159">
                  <a:off x="3081803" y="3225705"/>
                  <a:ext cx="564861" cy="716584"/>
                </a:xfrm>
                <a:custGeom>
                  <a:avLst/>
                  <a:gdLst>
                    <a:gd name="T0" fmla="*/ 0 w 412"/>
                    <a:gd name="T1" fmla="*/ 414 h 414"/>
                    <a:gd name="T2" fmla="*/ 412 w 412"/>
                    <a:gd name="T3" fmla="*/ 414 h 414"/>
                    <a:gd name="T4" fmla="*/ 412 w 412"/>
                    <a:gd name="T5" fmla="*/ 0 h 414"/>
                    <a:gd name="T6" fmla="*/ 0 w 412"/>
                    <a:gd name="T7" fmla="*/ 414 h 414"/>
                  </a:gdLst>
                  <a:ahLst/>
                  <a:cxnLst>
                    <a:cxn ang="0">
                      <a:pos x="T0" y="T1"/>
                    </a:cxn>
                    <a:cxn ang="0">
                      <a:pos x="T2" y="T3"/>
                    </a:cxn>
                    <a:cxn ang="0">
                      <a:pos x="T4" y="T5"/>
                    </a:cxn>
                    <a:cxn ang="0">
                      <a:pos x="T6" y="T7"/>
                    </a:cxn>
                  </a:cxnLst>
                  <a:rect l="0" t="0" r="r" b="b"/>
                  <a:pathLst>
                    <a:path w="412" h="414">
                      <a:moveTo>
                        <a:pt x="0" y="414"/>
                      </a:moveTo>
                      <a:lnTo>
                        <a:pt x="412" y="414"/>
                      </a:lnTo>
                      <a:lnTo>
                        <a:pt x="412" y="0"/>
                      </a:lnTo>
                      <a:lnTo>
                        <a:pt x="0" y="4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5" name="Freeform 114">
                  <a:extLst>
                    <a:ext uri="{FF2B5EF4-FFF2-40B4-BE49-F238E27FC236}">
                      <a16:creationId xmlns:a16="http://schemas.microsoft.com/office/drawing/2014/main" id="{AA840C10-B0A2-46A5-A490-2E23E054F57F}"/>
                    </a:ext>
                  </a:extLst>
                </p:cNvPr>
                <p:cNvSpPr>
                  <a:spLocks noEditPoints="1"/>
                </p:cNvSpPr>
                <p:nvPr/>
              </p:nvSpPr>
              <p:spPr bwMode="auto">
                <a:xfrm rot="20498159">
                  <a:off x="3745932" y="3311595"/>
                  <a:ext cx="568974" cy="718315"/>
                </a:xfrm>
                <a:custGeom>
                  <a:avLst/>
                  <a:gdLst>
                    <a:gd name="T0" fmla="*/ 273 w 415"/>
                    <a:gd name="T1" fmla="*/ 273 h 415"/>
                    <a:gd name="T2" fmla="*/ 130 w 415"/>
                    <a:gd name="T3" fmla="*/ 415 h 415"/>
                    <a:gd name="T4" fmla="*/ 415 w 415"/>
                    <a:gd name="T5" fmla="*/ 415 h 415"/>
                    <a:gd name="T6" fmla="*/ 273 w 415"/>
                    <a:gd name="T7" fmla="*/ 273 h 415"/>
                    <a:gd name="T8" fmla="*/ 0 w 415"/>
                    <a:gd name="T9" fmla="*/ 0 h 415"/>
                    <a:gd name="T10" fmla="*/ 0 w 415"/>
                    <a:gd name="T11" fmla="*/ 415 h 415"/>
                    <a:gd name="T12" fmla="*/ 3 w 415"/>
                    <a:gd name="T13" fmla="*/ 415 h 415"/>
                    <a:gd name="T14" fmla="*/ 0 w 415"/>
                    <a:gd name="T15" fmla="*/ 415 h 415"/>
                    <a:gd name="T16" fmla="*/ 0 w 415"/>
                    <a:gd name="T17" fmla="*/ 415 h 415"/>
                    <a:gd name="T18" fmla="*/ 0 w 415"/>
                    <a:gd name="T1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5" h="415">
                      <a:moveTo>
                        <a:pt x="273" y="273"/>
                      </a:moveTo>
                      <a:lnTo>
                        <a:pt x="130" y="415"/>
                      </a:lnTo>
                      <a:lnTo>
                        <a:pt x="415" y="415"/>
                      </a:lnTo>
                      <a:lnTo>
                        <a:pt x="273" y="273"/>
                      </a:lnTo>
                      <a:moveTo>
                        <a:pt x="0" y="0"/>
                      </a:moveTo>
                      <a:lnTo>
                        <a:pt x="0" y="415"/>
                      </a:lnTo>
                      <a:lnTo>
                        <a:pt x="3" y="415"/>
                      </a:lnTo>
                      <a:lnTo>
                        <a:pt x="0" y="415"/>
                      </a:lnTo>
                      <a:lnTo>
                        <a:pt x="0" y="4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6" name="Freeform 116">
                  <a:extLst>
                    <a:ext uri="{FF2B5EF4-FFF2-40B4-BE49-F238E27FC236}">
                      <a16:creationId xmlns:a16="http://schemas.microsoft.com/office/drawing/2014/main" id="{CA16C802-7D55-4745-8D02-AD5F18F56427}"/>
                    </a:ext>
                  </a:extLst>
                </p:cNvPr>
                <p:cNvSpPr>
                  <a:spLocks/>
                </p:cNvSpPr>
                <p:nvPr/>
              </p:nvSpPr>
              <p:spPr bwMode="auto">
                <a:xfrm rot="20498159">
                  <a:off x="3745932" y="3311595"/>
                  <a:ext cx="568974" cy="718315"/>
                </a:xfrm>
                <a:custGeom>
                  <a:avLst/>
                  <a:gdLst>
                    <a:gd name="T0" fmla="*/ 0 w 415"/>
                    <a:gd name="T1" fmla="*/ 415 h 415"/>
                    <a:gd name="T2" fmla="*/ 0 w 415"/>
                    <a:gd name="T3" fmla="*/ 0 h 415"/>
                    <a:gd name="T4" fmla="*/ 415 w 415"/>
                    <a:gd name="T5" fmla="*/ 0 h 415"/>
                    <a:gd name="T6" fmla="*/ 0 w 415"/>
                    <a:gd name="T7" fmla="*/ 415 h 415"/>
                  </a:gdLst>
                  <a:ahLst/>
                  <a:cxnLst>
                    <a:cxn ang="0">
                      <a:pos x="T0" y="T1"/>
                    </a:cxn>
                    <a:cxn ang="0">
                      <a:pos x="T2" y="T3"/>
                    </a:cxn>
                    <a:cxn ang="0">
                      <a:pos x="T4" y="T5"/>
                    </a:cxn>
                    <a:cxn ang="0">
                      <a:pos x="T6" y="T7"/>
                    </a:cxn>
                  </a:cxnLst>
                  <a:rect l="0" t="0" r="r" b="b"/>
                  <a:pathLst>
                    <a:path w="415" h="415">
                      <a:moveTo>
                        <a:pt x="0" y="415"/>
                      </a:moveTo>
                      <a:lnTo>
                        <a:pt x="0" y="0"/>
                      </a:lnTo>
                      <a:lnTo>
                        <a:pt x="415" y="0"/>
                      </a:lnTo>
                      <a:lnTo>
                        <a:pt x="0" y="4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7" name="Freeform 118">
                  <a:extLst>
                    <a:ext uri="{FF2B5EF4-FFF2-40B4-BE49-F238E27FC236}">
                      <a16:creationId xmlns:a16="http://schemas.microsoft.com/office/drawing/2014/main" id="{987EA1EC-78EA-46E1-8017-41B439938FE9}"/>
                    </a:ext>
                  </a:extLst>
                </p:cNvPr>
                <p:cNvSpPr>
                  <a:spLocks/>
                </p:cNvSpPr>
                <p:nvPr/>
              </p:nvSpPr>
              <p:spPr bwMode="auto">
                <a:xfrm rot="20498159">
                  <a:off x="3178610" y="3549354"/>
                  <a:ext cx="568974" cy="718315"/>
                </a:xfrm>
                <a:custGeom>
                  <a:avLst/>
                  <a:gdLst>
                    <a:gd name="T0" fmla="*/ 415 w 415"/>
                    <a:gd name="T1" fmla="*/ 0 h 415"/>
                    <a:gd name="T2" fmla="*/ 415 w 415"/>
                    <a:gd name="T3" fmla="*/ 415 h 415"/>
                    <a:gd name="T4" fmla="*/ 0 w 415"/>
                    <a:gd name="T5" fmla="*/ 415 h 415"/>
                    <a:gd name="T6" fmla="*/ 415 w 415"/>
                    <a:gd name="T7" fmla="*/ 0 h 415"/>
                  </a:gdLst>
                  <a:ahLst/>
                  <a:cxnLst>
                    <a:cxn ang="0">
                      <a:pos x="T0" y="T1"/>
                    </a:cxn>
                    <a:cxn ang="0">
                      <a:pos x="T2" y="T3"/>
                    </a:cxn>
                    <a:cxn ang="0">
                      <a:pos x="T4" y="T5"/>
                    </a:cxn>
                    <a:cxn ang="0">
                      <a:pos x="T6" y="T7"/>
                    </a:cxn>
                  </a:cxnLst>
                  <a:rect l="0" t="0" r="r" b="b"/>
                  <a:pathLst>
                    <a:path w="415" h="415">
                      <a:moveTo>
                        <a:pt x="415" y="0"/>
                      </a:moveTo>
                      <a:lnTo>
                        <a:pt x="415" y="415"/>
                      </a:lnTo>
                      <a:lnTo>
                        <a:pt x="0" y="415"/>
                      </a:lnTo>
                      <a:lnTo>
                        <a:pt x="4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sp>
              <p:nvSpPr>
                <p:cNvPr id="98" name="TextBox 97">
                  <a:extLst>
                    <a:ext uri="{FF2B5EF4-FFF2-40B4-BE49-F238E27FC236}">
                      <a16:creationId xmlns:a16="http://schemas.microsoft.com/office/drawing/2014/main" id="{A09E07C4-1AF5-4855-85E8-2FEBC063FA76}"/>
                    </a:ext>
                  </a:extLst>
                </p:cNvPr>
                <p:cNvSpPr txBox="1"/>
                <p:nvPr/>
              </p:nvSpPr>
              <p:spPr bwMode="auto">
                <a:xfrm>
                  <a:off x="4253144" y="1317921"/>
                  <a:ext cx="62780" cy="1052596"/>
                </a:xfrm>
                <a:prstGeom prst="rect">
                  <a:avLst/>
                </a:prstGeom>
                <a:noFill/>
                <a:ln w="9525">
                  <a:noFill/>
                  <a:miter lim="800000"/>
                  <a:headEnd/>
                  <a:tailEnd/>
                </a:ln>
              </p:spPr>
              <p:txBody>
                <a:bodyPr wrap="none" lIns="18288" tIns="18288" rIns="18288" bIns="18288" rtlCol="0" anchor="ctr">
                  <a:spAutoFit/>
                </a:bodyPr>
                <a:lstStyle/>
                <a:p>
                  <a:pPr marL="1588" indent="-3175" defTabSz="114300">
                    <a:spcBef>
                      <a:spcPts val="600"/>
                    </a:spcBef>
                  </a:pPr>
                  <a:endParaRPr lang="en-ZA" sz="6600" b="1" dirty="0">
                    <a:solidFill>
                      <a:schemeClr val="bg1"/>
                    </a:solidFill>
                    <a:latin typeface="+mj-lt"/>
                  </a:endParaRPr>
                </a:p>
              </p:txBody>
            </p:sp>
            <p:sp>
              <p:nvSpPr>
                <p:cNvPr id="99" name="Freeform 97">
                  <a:extLst>
                    <a:ext uri="{FF2B5EF4-FFF2-40B4-BE49-F238E27FC236}">
                      <a16:creationId xmlns:a16="http://schemas.microsoft.com/office/drawing/2014/main" id="{05B4AD32-0175-405F-BF06-B15A9ED38A39}"/>
                    </a:ext>
                  </a:extLst>
                </p:cNvPr>
                <p:cNvSpPr>
                  <a:spLocks noEditPoints="1"/>
                </p:cNvSpPr>
                <p:nvPr/>
              </p:nvSpPr>
              <p:spPr bwMode="auto">
                <a:xfrm rot="20498159">
                  <a:off x="3083143" y="5186278"/>
                  <a:ext cx="568974" cy="716584"/>
                </a:xfrm>
                <a:custGeom>
                  <a:avLst/>
                  <a:gdLst>
                    <a:gd name="T0" fmla="*/ 272 w 415"/>
                    <a:gd name="T1" fmla="*/ 272 h 414"/>
                    <a:gd name="T2" fmla="*/ 130 w 415"/>
                    <a:gd name="T3" fmla="*/ 414 h 414"/>
                    <a:gd name="T4" fmla="*/ 415 w 415"/>
                    <a:gd name="T5" fmla="*/ 414 h 414"/>
                    <a:gd name="T6" fmla="*/ 272 w 415"/>
                    <a:gd name="T7" fmla="*/ 272 h 414"/>
                    <a:gd name="T8" fmla="*/ 0 w 415"/>
                    <a:gd name="T9" fmla="*/ 0 h 414"/>
                    <a:gd name="T10" fmla="*/ 0 w 415"/>
                    <a:gd name="T11" fmla="*/ 414 h 414"/>
                    <a:gd name="T12" fmla="*/ 0 w 415"/>
                    <a:gd name="T13" fmla="*/ 414 h 414"/>
                    <a:gd name="T14" fmla="*/ 0 w 415"/>
                    <a:gd name="T15" fmla="*/ 414 h 414"/>
                    <a:gd name="T16" fmla="*/ 0 w 415"/>
                    <a:gd name="T17" fmla="*/ 412 h 414"/>
                    <a:gd name="T18" fmla="*/ 206 w 415"/>
                    <a:gd name="T19" fmla="*/ 206 h 414"/>
                    <a:gd name="T20" fmla="*/ 206 w 415"/>
                    <a:gd name="T21" fmla="*/ 206 h 414"/>
                    <a:gd name="T22" fmla="*/ 0 w 415"/>
                    <a:gd name="T23" fmla="*/ 414 h 414"/>
                    <a:gd name="T24" fmla="*/ 0 w 415"/>
                    <a:gd name="T25"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5" h="414">
                      <a:moveTo>
                        <a:pt x="272" y="272"/>
                      </a:moveTo>
                      <a:lnTo>
                        <a:pt x="130" y="414"/>
                      </a:lnTo>
                      <a:lnTo>
                        <a:pt x="415" y="414"/>
                      </a:lnTo>
                      <a:lnTo>
                        <a:pt x="272" y="272"/>
                      </a:lnTo>
                      <a:moveTo>
                        <a:pt x="0" y="0"/>
                      </a:moveTo>
                      <a:lnTo>
                        <a:pt x="0" y="414"/>
                      </a:lnTo>
                      <a:lnTo>
                        <a:pt x="0" y="414"/>
                      </a:lnTo>
                      <a:lnTo>
                        <a:pt x="0" y="414"/>
                      </a:lnTo>
                      <a:lnTo>
                        <a:pt x="0" y="412"/>
                      </a:lnTo>
                      <a:lnTo>
                        <a:pt x="206" y="206"/>
                      </a:lnTo>
                      <a:lnTo>
                        <a:pt x="206" y="206"/>
                      </a:lnTo>
                      <a:lnTo>
                        <a:pt x="0" y="41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dirty="0">
                    <a:latin typeface="+mj-lt"/>
                  </a:endParaRPr>
                </a:p>
              </p:txBody>
            </p:sp>
          </p:grpSp>
        </p:grpSp>
        <p:sp>
          <p:nvSpPr>
            <p:cNvPr id="78" name="Freeform 9">
              <a:extLst>
                <a:ext uri="{FF2B5EF4-FFF2-40B4-BE49-F238E27FC236}">
                  <a16:creationId xmlns:a16="http://schemas.microsoft.com/office/drawing/2014/main" id="{410F96D1-54A3-4298-A645-D8B156821564}"/>
                </a:ext>
              </a:extLst>
            </p:cNvPr>
            <p:cNvSpPr>
              <a:spLocks/>
            </p:cNvSpPr>
            <p:nvPr/>
          </p:nvSpPr>
          <p:spPr bwMode="gray">
            <a:xfrm>
              <a:off x="1742282" y="1110365"/>
              <a:ext cx="8708399" cy="371994"/>
            </a:xfrm>
            <a:prstGeom prst="rect">
              <a:avLst/>
            </a:prstGeom>
            <a:solidFill>
              <a:schemeClr val="accent3">
                <a:lumMod val="50000"/>
              </a:schemeClr>
            </a:solidFill>
            <a:ln w="9525" cap="flat" cmpd="sng">
              <a:noFill/>
              <a:prstDash val="solid"/>
              <a:round/>
              <a:headEnd type="none" w="med" len="med"/>
              <a:tailEnd type="none" w="med" len="me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ZA" sz="1100" b="1" dirty="0">
                  <a:solidFill>
                    <a:schemeClr val="bg1"/>
                  </a:solidFill>
                  <a:latin typeface="+mj-lt"/>
                </a:rPr>
                <a:t>Drivers Perceived by the Travel Trade Value Chain to Sell South Africa as a Destination</a:t>
              </a:r>
            </a:p>
          </p:txBody>
        </p:sp>
      </p:grpSp>
    </p:spTree>
    <p:extLst>
      <p:ext uri="{BB962C8B-B14F-4D97-AF65-F5344CB8AC3E}">
        <p14:creationId xmlns:p14="http://schemas.microsoft.com/office/powerpoint/2010/main" val="4105191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7A7C-9865-45B0-BB92-F7ED74DAE011}"/>
              </a:ext>
            </a:extLst>
          </p:cNvPr>
          <p:cNvSpPr>
            <a:spLocks noGrp="1"/>
          </p:cNvSpPr>
          <p:nvPr>
            <p:ph type="title"/>
          </p:nvPr>
        </p:nvSpPr>
        <p:spPr/>
        <p:txBody>
          <a:bodyPr/>
          <a:lstStyle/>
          <a:p>
            <a:r>
              <a:rPr lang="en-ZA" dirty="0"/>
              <a:t>Summary Report – JMAs in 2017/18</a:t>
            </a:r>
          </a:p>
        </p:txBody>
      </p:sp>
      <p:graphicFrame>
        <p:nvGraphicFramePr>
          <p:cNvPr id="4" name="Content Placeholder 3">
            <a:extLst>
              <a:ext uri="{FF2B5EF4-FFF2-40B4-BE49-F238E27FC236}">
                <a16:creationId xmlns:a16="http://schemas.microsoft.com/office/drawing/2014/main" id="{DC9A2C52-3EDC-490F-A997-1B15A11ACF49}"/>
              </a:ext>
            </a:extLst>
          </p:cNvPr>
          <p:cNvGraphicFramePr>
            <a:graphicFrameLocks noGrp="1"/>
          </p:cNvGraphicFramePr>
          <p:nvPr>
            <p:ph idx="1"/>
            <p:extLst>
              <p:ext uri="{D42A27DB-BD31-4B8C-83A1-F6EECF244321}">
                <p14:modId xmlns:p14="http://schemas.microsoft.com/office/powerpoint/2010/main" val="397143591"/>
              </p:ext>
            </p:extLst>
          </p:nvPr>
        </p:nvGraphicFramePr>
        <p:xfrm>
          <a:off x="507998" y="812379"/>
          <a:ext cx="5513239" cy="3596640"/>
        </p:xfrm>
        <a:graphic>
          <a:graphicData uri="http://schemas.openxmlformats.org/drawingml/2006/table">
            <a:tbl>
              <a:tblPr firstRow="1" bandRow="1">
                <a:tableStyleId>{5C22544A-7EE6-4342-B048-85BDC9FD1C3A}</a:tableStyleId>
              </a:tblPr>
              <a:tblGrid>
                <a:gridCol w="2502621">
                  <a:extLst>
                    <a:ext uri="{9D8B030D-6E8A-4147-A177-3AD203B41FA5}">
                      <a16:colId xmlns:a16="http://schemas.microsoft.com/office/drawing/2014/main" val="1848489647"/>
                    </a:ext>
                  </a:extLst>
                </a:gridCol>
                <a:gridCol w="1505309">
                  <a:extLst>
                    <a:ext uri="{9D8B030D-6E8A-4147-A177-3AD203B41FA5}">
                      <a16:colId xmlns:a16="http://schemas.microsoft.com/office/drawing/2014/main" val="872834217"/>
                    </a:ext>
                  </a:extLst>
                </a:gridCol>
                <a:gridCol w="1505309">
                  <a:extLst>
                    <a:ext uri="{9D8B030D-6E8A-4147-A177-3AD203B41FA5}">
                      <a16:colId xmlns:a16="http://schemas.microsoft.com/office/drawing/2014/main" val="247120265"/>
                    </a:ext>
                  </a:extLst>
                </a:gridCol>
              </a:tblGrid>
              <a:tr h="370840">
                <a:tc>
                  <a:txBody>
                    <a:bodyPr/>
                    <a:lstStyle/>
                    <a:p>
                      <a:pPr algn="ctr"/>
                      <a:r>
                        <a:rPr lang="en-ZA" sz="1200" b="1" dirty="0"/>
                        <a:t>Country</a:t>
                      </a:r>
                    </a:p>
                  </a:txBody>
                  <a:tcPr/>
                </a:tc>
                <a:tc>
                  <a:txBody>
                    <a:bodyPr/>
                    <a:lstStyle/>
                    <a:p>
                      <a:pPr algn="ctr"/>
                      <a:r>
                        <a:rPr lang="en-ZA" sz="1200" b="1" dirty="0"/>
                        <a:t>Investment </a:t>
                      </a:r>
                    </a:p>
                    <a:p>
                      <a:pPr algn="ctr"/>
                      <a:r>
                        <a:rPr lang="en-ZA" sz="1200" b="1" dirty="0"/>
                        <a:t>(Local Currency)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b="1" dirty="0"/>
                        <a:t>Investment (ZAR)</a:t>
                      </a:r>
                    </a:p>
                  </a:txBody>
                  <a:tcPr/>
                </a:tc>
                <a:extLst>
                  <a:ext uri="{0D108BD9-81ED-4DB2-BD59-A6C34878D82A}">
                    <a16:rowId xmlns:a16="http://schemas.microsoft.com/office/drawing/2014/main" val="2356411603"/>
                  </a:ext>
                </a:extLst>
              </a:tr>
              <a:tr h="370840">
                <a:tc>
                  <a:txBody>
                    <a:bodyPr/>
                    <a:lstStyle/>
                    <a:p>
                      <a:r>
                        <a:rPr lang="en-ZA" sz="1200" b="1" dirty="0"/>
                        <a:t>UK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latin typeface="+mn-lt"/>
                        </a:rPr>
                        <a:t>£</a:t>
                      </a: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299 474,00 </a:t>
                      </a:r>
                    </a:p>
                  </a:txBody>
                  <a:tcPr/>
                </a:tc>
                <a:tc>
                  <a:txBody>
                    <a:bodyPr/>
                    <a:lstStyle/>
                    <a:p>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R4 967 644,76</a:t>
                      </a:r>
                      <a:endParaRPr lang="en-ZA" sz="1200" b="0" dirty="0"/>
                    </a:p>
                  </a:txBody>
                  <a:tcPr/>
                </a:tc>
                <a:extLst>
                  <a:ext uri="{0D108BD9-81ED-4DB2-BD59-A6C34878D82A}">
                    <a16:rowId xmlns:a16="http://schemas.microsoft.com/office/drawing/2014/main" val="1121347193"/>
                  </a:ext>
                </a:extLst>
              </a:tr>
              <a:tr h="370840">
                <a:tc>
                  <a:txBody>
                    <a:bodyPr/>
                    <a:lstStyle/>
                    <a:p>
                      <a:r>
                        <a:rPr lang="en-ZA" sz="1200" b="1" dirty="0"/>
                        <a:t>Ireland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€21 996,20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R320 858,57 </a:t>
                      </a:r>
                    </a:p>
                  </a:txBody>
                  <a:tcPr/>
                </a:tc>
                <a:extLst>
                  <a:ext uri="{0D108BD9-81ED-4DB2-BD59-A6C34878D82A}">
                    <a16:rowId xmlns:a16="http://schemas.microsoft.com/office/drawing/2014/main" val="4016940867"/>
                  </a:ext>
                </a:extLst>
              </a:tr>
              <a:tr h="370840">
                <a:tc>
                  <a:txBody>
                    <a:bodyPr/>
                    <a:lstStyle/>
                    <a:p>
                      <a:r>
                        <a:rPr lang="en-ZA" sz="1200" b="1" dirty="0"/>
                        <a:t>Germany</a:t>
                      </a:r>
                    </a:p>
                  </a:txBody>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€573 055</a:t>
                      </a: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R8 359 153,28</a:t>
                      </a:r>
                    </a:p>
                  </a:txBody>
                  <a:tcPr/>
                </a:tc>
                <a:extLst>
                  <a:ext uri="{0D108BD9-81ED-4DB2-BD59-A6C34878D82A}">
                    <a16:rowId xmlns:a16="http://schemas.microsoft.com/office/drawing/2014/main" val="3037503012"/>
                  </a:ext>
                </a:extLst>
              </a:tr>
              <a:tr h="370840">
                <a:tc>
                  <a:txBody>
                    <a:bodyPr/>
                    <a:lstStyle/>
                    <a:p>
                      <a:r>
                        <a:rPr lang="en-ZA" sz="1200" b="1" dirty="0"/>
                        <a:t>Austria</a:t>
                      </a:r>
                    </a:p>
                  </a:txBody>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€54 500,00</a:t>
                      </a: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R794 991,50</a:t>
                      </a:r>
                    </a:p>
                  </a:txBody>
                  <a:tcPr/>
                </a:tc>
                <a:extLst>
                  <a:ext uri="{0D108BD9-81ED-4DB2-BD59-A6C34878D82A}">
                    <a16:rowId xmlns:a16="http://schemas.microsoft.com/office/drawing/2014/main" val="4049767338"/>
                  </a:ext>
                </a:extLst>
              </a:tr>
              <a:tr h="370840">
                <a:tc>
                  <a:txBody>
                    <a:bodyPr/>
                    <a:lstStyle/>
                    <a:p>
                      <a:r>
                        <a:rPr lang="en-ZA" sz="1200" b="1" dirty="0"/>
                        <a:t>Switzerland</a:t>
                      </a:r>
                    </a:p>
                  </a:txBody>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0" kern="1200" dirty="0">
                          <a:solidFill>
                            <a:schemeClr val="dk1"/>
                          </a:solidFill>
                          <a:latin typeface="+mn-lt"/>
                          <a:ea typeface="+mn-ea"/>
                          <a:cs typeface="+mn-cs"/>
                        </a:rPr>
                        <a:t>194 600,00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R2 838 630,20</a:t>
                      </a:r>
                    </a:p>
                  </a:txBody>
                  <a:tcPr/>
                </a:tc>
                <a:extLst>
                  <a:ext uri="{0D108BD9-81ED-4DB2-BD59-A6C34878D82A}">
                    <a16:rowId xmlns:a16="http://schemas.microsoft.com/office/drawing/2014/main" val="211135897"/>
                  </a:ext>
                </a:extLst>
              </a:tr>
              <a:tr h="370840">
                <a:tc>
                  <a:txBody>
                    <a:bodyPr/>
                    <a:lstStyle/>
                    <a:p>
                      <a:r>
                        <a:rPr lang="en-ZA" sz="1200" b="1" dirty="0">
                          <a:solidFill>
                            <a:srgbClr val="000000"/>
                          </a:solidFill>
                          <a:cs typeface="Osaka"/>
                        </a:rPr>
                        <a:t>South Europe (France, Italy, Spain &amp; Portugal) </a:t>
                      </a:r>
                      <a:endParaRPr lang="en-ZA" sz="1200" b="1" dirty="0"/>
                    </a:p>
                  </a:txBody>
                  <a:tcPr/>
                </a:tc>
                <a:tc>
                  <a:txBody>
                    <a:bodyPr/>
                    <a:lstStyle/>
                    <a:p>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a:t>
                      </a:r>
                      <a:r>
                        <a:rPr lang="en-US" sz="1200" b="0" kern="1200" dirty="0">
                          <a:solidFill>
                            <a:schemeClr val="dk1"/>
                          </a:solidFill>
                          <a:latin typeface="+mn-lt"/>
                          <a:ea typeface="+mn-ea"/>
                          <a:cs typeface="+mn-cs"/>
                        </a:rPr>
                        <a:t>500 800,00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ea typeface="+mn-ea"/>
                          <a:cs typeface="+mn-cs"/>
                        </a:rPr>
                        <a:t>R7 421 865,60</a:t>
                      </a:r>
                    </a:p>
                    <a:p>
                      <a:endParaRPr lang="en-ZA" sz="1200" b="0" dirty="0"/>
                    </a:p>
                  </a:txBody>
                  <a:tcPr/>
                </a:tc>
                <a:extLst>
                  <a:ext uri="{0D108BD9-81ED-4DB2-BD59-A6C34878D82A}">
                    <a16:rowId xmlns:a16="http://schemas.microsoft.com/office/drawing/2014/main" val="3633734308"/>
                  </a:ext>
                </a:extLst>
              </a:tr>
              <a:tr h="370840">
                <a:tc>
                  <a:txBody>
                    <a:bodyPr/>
                    <a:lstStyle/>
                    <a:p>
                      <a:r>
                        <a:rPr lang="en-ZA" sz="1200" b="1" dirty="0"/>
                        <a:t>North Europe (Netherlands, Belgium &amp; Nordics)</a:t>
                      </a:r>
                    </a:p>
                  </a:txBody>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 </a:t>
                      </a:r>
                      <a:r>
                        <a:rPr lang="en-US" sz="1200" b="0" kern="1200" dirty="0">
                          <a:solidFill>
                            <a:schemeClr val="tx1"/>
                          </a:solidFill>
                          <a:latin typeface="+mn-lt"/>
                          <a:ea typeface="+mn-ea"/>
                          <a:cs typeface="+mn-cs"/>
                        </a:rPr>
                        <a:t>€</a:t>
                      </a: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204 277,10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normalizeH="0" baseline="0" dirty="0">
                          <a:ln>
                            <a:noFill/>
                          </a:ln>
                          <a:solidFill>
                            <a:srgbClr val="000000"/>
                          </a:solidFill>
                          <a:effectLst/>
                          <a:latin typeface="+mn-lt"/>
                          <a:ea typeface="ヒラギノ角ゴ Pro W3" charset="0"/>
                          <a:cs typeface="ヒラギノ角ゴ Pro W3" charset="0"/>
                        </a:rPr>
                        <a:t>R2 979 790,00</a:t>
                      </a:r>
                    </a:p>
                    <a:p>
                      <a:endParaRPr lang="en-ZA" sz="1200" b="0" dirty="0"/>
                    </a:p>
                  </a:txBody>
                  <a:tcPr/>
                </a:tc>
                <a:extLst>
                  <a:ext uri="{0D108BD9-81ED-4DB2-BD59-A6C34878D82A}">
                    <a16:rowId xmlns:a16="http://schemas.microsoft.com/office/drawing/2014/main" val="2250579958"/>
                  </a:ext>
                </a:extLst>
              </a:tr>
              <a:tr h="370840">
                <a:tc>
                  <a:txBody>
                    <a:bodyPr/>
                    <a:lstStyle/>
                    <a:p>
                      <a:r>
                        <a:rPr lang="en-ZA" sz="1200" b="1" dirty="0"/>
                        <a:t>Australia</a:t>
                      </a:r>
                    </a:p>
                  </a:txBody>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lang="en-ZA" sz="1200" dirty="0">
                          <a:latin typeface="+mn-lt"/>
                        </a:rPr>
                        <a:t>AUD 43 799.50</a:t>
                      </a:r>
                    </a:p>
                  </a:txBody>
                  <a:tcPr/>
                </a:tc>
                <a:tc>
                  <a:txBody>
                    <a:bodyPr/>
                    <a:lstStyle/>
                    <a:p>
                      <a:r>
                        <a:rPr lang="en-ZA" sz="1200" b="0"/>
                        <a:t>R512 454,15</a:t>
                      </a:r>
                      <a:endParaRPr lang="en-ZA" sz="1200" b="0" dirty="0"/>
                    </a:p>
                  </a:txBody>
                  <a:tcPr/>
                </a:tc>
                <a:extLst>
                  <a:ext uri="{0D108BD9-81ED-4DB2-BD59-A6C34878D82A}">
                    <a16:rowId xmlns:a16="http://schemas.microsoft.com/office/drawing/2014/main" val="1905000411"/>
                  </a:ext>
                </a:extLst>
              </a:tr>
            </a:tbl>
          </a:graphicData>
        </a:graphic>
      </p:graphicFrame>
      <p:graphicFrame>
        <p:nvGraphicFramePr>
          <p:cNvPr id="6" name="Content Placeholder 3">
            <a:extLst>
              <a:ext uri="{FF2B5EF4-FFF2-40B4-BE49-F238E27FC236}">
                <a16:creationId xmlns:a16="http://schemas.microsoft.com/office/drawing/2014/main" id="{1DF38715-6C1A-44D6-8A04-90363ACB0F4E}"/>
              </a:ext>
            </a:extLst>
          </p:cNvPr>
          <p:cNvGraphicFramePr>
            <a:graphicFrameLocks/>
          </p:cNvGraphicFramePr>
          <p:nvPr>
            <p:extLst>
              <p:ext uri="{D42A27DB-BD31-4B8C-83A1-F6EECF244321}">
                <p14:modId xmlns:p14="http://schemas.microsoft.com/office/powerpoint/2010/main" val="499114916"/>
              </p:ext>
            </p:extLst>
          </p:nvPr>
        </p:nvGraphicFramePr>
        <p:xfrm>
          <a:off x="6310923" y="821005"/>
          <a:ext cx="5388708" cy="4028440"/>
        </p:xfrm>
        <a:graphic>
          <a:graphicData uri="http://schemas.openxmlformats.org/drawingml/2006/table">
            <a:tbl>
              <a:tblPr firstRow="1" bandRow="1">
                <a:tableStyleId>{5C22544A-7EE6-4342-B048-85BDC9FD1C3A}</a:tableStyleId>
              </a:tblPr>
              <a:tblGrid>
                <a:gridCol w="1871052">
                  <a:extLst>
                    <a:ext uri="{9D8B030D-6E8A-4147-A177-3AD203B41FA5}">
                      <a16:colId xmlns:a16="http://schemas.microsoft.com/office/drawing/2014/main" val="1848489647"/>
                    </a:ext>
                  </a:extLst>
                </a:gridCol>
                <a:gridCol w="1524000">
                  <a:extLst>
                    <a:ext uri="{9D8B030D-6E8A-4147-A177-3AD203B41FA5}">
                      <a16:colId xmlns:a16="http://schemas.microsoft.com/office/drawing/2014/main" val="872834217"/>
                    </a:ext>
                  </a:extLst>
                </a:gridCol>
                <a:gridCol w="1993656">
                  <a:extLst>
                    <a:ext uri="{9D8B030D-6E8A-4147-A177-3AD203B41FA5}">
                      <a16:colId xmlns:a16="http://schemas.microsoft.com/office/drawing/2014/main" val="3758470859"/>
                    </a:ext>
                  </a:extLst>
                </a:gridCol>
              </a:tblGrid>
              <a:tr h="370840">
                <a:tc>
                  <a:txBody>
                    <a:bodyPr/>
                    <a:lstStyle/>
                    <a:p>
                      <a:pPr algn="ctr"/>
                      <a:r>
                        <a:rPr lang="en-ZA" sz="1200" b="1" dirty="0"/>
                        <a:t>Country</a:t>
                      </a:r>
                    </a:p>
                  </a:txBody>
                  <a:tcPr/>
                </a:tc>
                <a:tc>
                  <a:txBody>
                    <a:bodyPr/>
                    <a:lstStyle/>
                    <a:p>
                      <a:pPr algn="ctr"/>
                      <a:r>
                        <a:rPr lang="en-ZA" sz="1200"/>
                        <a:t>Investment </a:t>
                      </a:r>
                    </a:p>
                    <a:p>
                      <a:pPr algn="ctr"/>
                      <a:r>
                        <a:rPr lang="en-ZA" sz="1200" dirty="0"/>
                        <a:t>(Local Currency)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200" dirty="0"/>
                        <a:t>Investment (ZAR)</a:t>
                      </a:r>
                    </a:p>
                  </a:txBody>
                  <a:tcPr/>
                </a:tc>
                <a:extLst>
                  <a:ext uri="{0D108BD9-81ED-4DB2-BD59-A6C34878D82A}">
                    <a16:rowId xmlns:a16="http://schemas.microsoft.com/office/drawing/2014/main" val="2356411603"/>
                  </a:ext>
                </a:extLst>
              </a:tr>
              <a:tr h="370840">
                <a:tc>
                  <a:txBody>
                    <a:bodyPr/>
                    <a:lstStyle/>
                    <a:p>
                      <a:r>
                        <a:rPr lang="en-ZA" sz="1200" b="1" dirty="0"/>
                        <a:t>USA</a:t>
                      </a:r>
                    </a:p>
                  </a:txBody>
                  <a:tcPr/>
                </a:tc>
                <a:tc>
                  <a:txBody>
                    <a:bodyPr/>
                    <a:lstStyle/>
                    <a:p>
                      <a:pPr algn="l"/>
                      <a:r>
                        <a:rPr lang="en-US" sz="1200" kern="1200" dirty="0">
                          <a:solidFill>
                            <a:schemeClr val="dk1"/>
                          </a:solidFill>
                          <a:latin typeface="+mn-lt"/>
                          <a:ea typeface="+mn-ea"/>
                          <a:cs typeface="+mn-cs"/>
                        </a:rPr>
                        <a:t>$ 268 790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mn-lt"/>
                          <a:ea typeface="ヒラギノ角ゴ Pro W3" pitchFamily="-112" charset="-128"/>
                          <a:cs typeface="ヒラギノ角ゴ Pro W3" pitchFamily="-112" charset="-128"/>
                        </a:rPr>
                        <a:t>R3 181 344,68</a:t>
                      </a:r>
                    </a:p>
                    <a:p>
                      <a:endParaRPr lang="en-ZA" sz="1200" dirty="0"/>
                    </a:p>
                  </a:txBody>
                  <a:tcPr/>
                </a:tc>
                <a:extLst>
                  <a:ext uri="{0D108BD9-81ED-4DB2-BD59-A6C34878D82A}">
                    <a16:rowId xmlns:a16="http://schemas.microsoft.com/office/drawing/2014/main" val="2811854296"/>
                  </a:ext>
                </a:extLst>
              </a:tr>
              <a:tr h="370840">
                <a:tc>
                  <a:txBody>
                    <a:bodyPr/>
                    <a:lstStyle/>
                    <a:p>
                      <a:r>
                        <a:rPr lang="en-ZA" sz="1200" b="1" dirty="0"/>
                        <a:t>Canada</a:t>
                      </a:r>
                    </a:p>
                  </a:txBody>
                  <a:tcPr/>
                </a:tc>
                <a:tc>
                  <a:txBody>
                    <a:bodyPr/>
                    <a:lstStyle/>
                    <a:p>
                      <a:pPr algn="l"/>
                      <a:r>
                        <a:rPr lang="en-ZA" sz="1200" kern="1200" dirty="0">
                          <a:solidFill>
                            <a:schemeClr val="dk1"/>
                          </a:solidFill>
                          <a:latin typeface="+mn-lt"/>
                          <a:ea typeface="+mn-ea"/>
                          <a:cs typeface="+mn-cs"/>
                        </a:rPr>
                        <a:t>$113 100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latin typeface="+mn-lt"/>
                          <a:ea typeface="+mn-ea"/>
                          <a:cs typeface="+mn-cs"/>
                        </a:rPr>
                        <a:t>R1 338 629,00</a:t>
                      </a:r>
                    </a:p>
                    <a:p>
                      <a:endParaRPr lang="en-ZA" sz="1200" dirty="0"/>
                    </a:p>
                  </a:txBody>
                  <a:tcPr/>
                </a:tc>
                <a:extLst>
                  <a:ext uri="{0D108BD9-81ED-4DB2-BD59-A6C34878D82A}">
                    <a16:rowId xmlns:a16="http://schemas.microsoft.com/office/drawing/2014/main" val="3956892803"/>
                  </a:ext>
                </a:extLst>
              </a:tr>
              <a:tr h="370840">
                <a:tc>
                  <a:txBody>
                    <a:bodyPr/>
                    <a:lstStyle/>
                    <a:p>
                      <a:r>
                        <a:rPr lang="en-ZA" sz="1200" b="1" dirty="0"/>
                        <a:t>China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mn-lt"/>
                        </a:rPr>
                        <a:t>CNY 900 00</a:t>
                      </a:r>
                    </a:p>
                    <a:p>
                      <a:endParaRPr lang="en-ZA"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mn-lt"/>
                        </a:rPr>
                        <a:t>R1 698 030</a:t>
                      </a:r>
                    </a:p>
                    <a:p>
                      <a:endParaRPr lang="en-ZA" sz="1200" dirty="0"/>
                    </a:p>
                  </a:txBody>
                  <a:tcPr/>
                </a:tc>
                <a:extLst>
                  <a:ext uri="{0D108BD9-81ED-4DB2-BD59-A6C34878D82A}">
                    <a16:rowId xmlns:a16="http://schemas.microsoft.com/office/drawing/2014/main" val="2887925191"/>
                  </a:ext>
                </a:extLst>
              </a:tr>
              <a:tr h="370840">
                <a:tc>
                  <a:txBody>
                    <a:bodyPr/>
                    <a:lstStyle/>
                    <a:p>
                      <a:r>
                        <a:rPr lang="en-ZA" sz="1200" b="1" dirty="0"/>
                        <a:t>Japan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mn-lt"/>
                        </a:rPr>
                        <a:t>JPY 17 000 000</a:t>
                      </a:r>
                    </a:p>
                    <a:p>
                      <a:endParaRPr lang="en-ZA"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mn-lt"/>
                        </a:rPr>
                        <a:t>R1 893 800,00</a:t>
                      </a:r>
                    </a:p>
                    <a:p>
                      <a:endParaRPr lang="en-ZA" sz="1200" dirty="0"/>
                    </a:p>
                  </a:txBody>
                  <a:tcPr/>
                </a:tc>
                <a:extLst>
                  <a:ext uri="{0D108BD9-81ED-4DB2-BD59-A6C34878D82A}">
                    <a16:rowId xmlns:a16="http://schemas.microsoft.com/office/drawing/2014/main" val="1897895422"/>
                  </a:ext>
                </a:extLst>
              </a:tr>
              <a:tr h="370840">
                <a:tc>
                  <a:txBody>
                    <a:bodyPr/>
                    <a:lstStyle/>
                    <a:p>
                      <a:r>
                        <a:rPr lang="en-ZA" sz="1200" b="1" dirty="0"/>
                        <a:t>Nigeria</a:t>
                      </a:r>
                    </a:p>
                  </a:txBody>
                  <a:tcPr/>
                </a:tc>
                <a:tc>
                  <a:txBody>
                    <a:bodyPr/>
                    <a:lstStyle/>
                    <a:p>
                      <a:pPr>
                        <a:lnSpc>
                          <a:spcPct val="100000"/>
                        </a:lnSpc>
                        <a:buFontTx/>
                        <a:buNone/>
                      </a:pPr>
                      <a:r>
                        <a:rPr lang="en-ZA" sz="1200" b="1" dirty="0">
                          <a:solidFill>
                            <a:schemeClr val="tx1"/>
                          </a:solidFill>
                          <a:latin typeface="+mn-lt"/>
                        </a:rPr>
                        <a:t>$73 000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mn-lt"/>
                        </a:rPr>
                        <a:t>R864 013,40</a:t>
                      </a:r>
                    </a:p>
                    <a:p>
                      <a:endParaRPr lang="en-ZA" sz="1200" dirty="0"/>
                    </a:p>
                  </a:txBody>
                  <a:tcPr/>
                </a:tc>
                <a:extLst>
                  <a:ext uri="{0D108BD9-81ED-4DB2-BD59-A6C34878D82A}">
                    <a16:rowId xmlns:a16="http://schemas.microsoft.com/office/drawing/2014/main" val="1183201381"/>
                  </a:ext>
                </a:extLst>
              </a:tr>
              <a:tr h="370840">
                <a:tc>
                  <a:txBody>
                    <a:bodyPr/>
                    <a:lstStyle/>
                    <a:p>
                      <a:r>
                        <a:rPr lang="en-ZA" sz="1200" b="1" dirty="0"/>
                        <a:t>Ghana</a:t>
                      </a:r>
                    </a:p>
                  </a:txBody>
                  <a:tcPr/>
                </a:tc>
                <a:tc>
                  <a:txBody>
                    <a:bodyPr/>
                    <a:lstStyle/>
                    <a:p>
                      <a:r>
                        <a:rPr lang="en-ZA" sz="1200" b="1" dirty="0">
                          <a:solidFill>
                            <a:schemeClr val="tx1"/>
                          </a:solidFill>
                          <a:latin typeface="+mn-lt"/>
                        </a:rPr>
                        <a:t>$50 000,00</a:t>
                      </a:r>
                    </a:p>
                    <a:p>
                      <a:endParaRPr lang="en-ZA"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mn-lt"/>
                        </a:rPr>
                        <a:t>R591 790,00</a:t>
                      </a:r>
                    </a:p>
                    <a:p>
                      <a:endParaRPr lang="en-ZA" sz="1200" dirty="0"/>
                    </a:p>
                  </a:txBody>
                  <a:tcPr/>
                </a:tc>
                <a:extLst>
                  <a:ext uri="{0D108BD9-81ED-4DB2-BD59-A6C34878D82A}">
                    <a16:rowId xmlns:a16="http://schemas.microsoft.com/office/drawing/2014/main" val="178425201"/>
                  </a:ext>
                </a:extLst>
              </a:tr>
              <a:tr h="370840">
                <a:tc>
                  <a:txBody>
                    <a:bodyPr/>
                    <a:lstStyle/>
                    <a:p>
                      <a:r>
                        <a:rPr lang="en-ZA" sz="1200" b="1" dirty="0"/>
                        <a:t>India</a:t>
                      </a:r>
                    </a:p>
                  </a:txBody>
                  <a:tcPr/>
                </a:tc>
                <a:tc>
                  <a:txBody>
                    <a:bodyPr/>
                    <a:lstStyle/>
                    <a:p>
                      <a:r>
                        <a:rPr lang="en-ZA" sz="1200" kern="1200" dirty="0">
                          <a:solidFill>
                            <a:schemeClr val="dk1"/>
                          </a:solidFill>
                          <a:latin typeface="+mn-lt"/>
                          <a:ea typeface="+mn-ea"/>
                          <a:cs typeface="+mn-cs"/>
                        </a:rPr>
                        <a:t>INR 19 275 481 </a:t>
                      </a:r>
                    </a:p>
                    <a:p>
                      <a:endParaRPr lang="en-ZA"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latin typeface="+mn-lt"/>
                          <a:ea typeface="+mn-ea"/>
                          <a:cs typeface="+mn-cs"/>
                        </a:rPr>
                        <a:t>R3 502 354,90 </a:t>
                      </a:r>
                    </a:p>
                    <a:p>
                      <a:endParaRPr lang="en-ZA" sz="1200" dirty="0"/>
                    </a:p>
                  </a:txBody>
                  <a:tcPr/>
                </a:tc>
                <a:extLst>
                  <a:ext uri="{0D108BD9-81ED-4DB2-BD59-A6C34878D82A}">
                    <a16:rowId xmlns:a16="http://schemas.microsoft.com/office/drawing/2014/main" val="495943659"/>
                  </a:ext>
                </a:extLst>
              </a:tr>
              <a:tr h="370840">
                <a:tc gridSpan="2">
                  <a:txBody>
                    <a:bodyPr/>
                    <a:lstStyle/>
                    <a:p>
                      <a:r>
                        <a:rPr lang="en-ZA" sz="1200" b="1" dirty="0"/>
                        <a:t>Total JMAs</a:t>
                      </a:r>
                    </a:p>
                  </a:txBody>
                  <a:tcPr>
                    <a:solidFill>
                      <a:schemeClr val="bg1">
                        <a:lumMod val="75000"/>
                      </a:schemeClr>
                    </a:solidFill>
                  </a:tcPr>
                </a:tc>
                <a:tc hMerge="1">
                  <a:txBody>
                    <a:bodyPr/>
                    <a:lstStyle/>
                    <a:p>
                      <a:endParaRPr lang="en-ZA" sz="1200" dirty="0"/>
                    </a:p>
                  </a:txBody>
                  <a:tcPr>
                    <a:solidFill>
                      <a:schemeClr val="bg1">
                        <a:lumMod val="75000"/>
                      </a:schemeClr>
                    </a:solidFill>
                  </a:tcPr>
                </a:tc>
                <a:tc>
                  <a:txBody>
                    <a:bodyPr/>
                    <a:lstStyle/>
                    <a:p>
                      <a:r>
                        <a:rPr lang="en-ZA" sz="1200" dirty="0"/>
                        <a:t>R41 265 350,04</a:t>
                      </a:r>
                    </a:p>
                  </a:txBody>
                  <a:tcPr>
                    <a:solidFill>
                      <a:schemeClr val="bg1">
                        <a:lumMod val="75000"/>
                      </a:schemeClr>
                    </a:solidFill>
                  </a:tcPr>
                </a:tc>
                <a:extLst>
                  <a:ext uri="{0D108BD9-81ED-4DB2-BD59-A6C34878D82A}">
                    <a16:rowId xmlns:a16="http://schemas.microsoft.com/office/drawing/2014/main" val="3999659635"/>
                  </a:ext>
                </a:extLst>
              </a:tr>
            </a:tbl>
          </a:graphicData>
        </a:graphic>
      </p:graphicFrame>
    </p:spTree>
    <p:extLst>
      <p:ext uri="{BB962C8B-B14F-4D97-AF65-F5344CB8AC3E}">
        <p14:creationId xmlns:p14="http://schemas.microsoft.com/office/powerpoint/2010/main" val="1329660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0793-F9D6-4146-97F8-FB0DF84E4035}"/>
              </a:ext>
            </a:extLst>
          </p:cNvPr>
          <p:cNvSpPr>
            <a:spLocks noGrp="1"/>
          </p:cNvSpPr>
          <p:nvPr>
            <p:ph type="title"/>
          </p:nvPr>
        </p:nvSpPr>
        <p:spPr/>
        <p:txBody>
          <a:bodyPr/>
          <a:lstStyle/>
          <a:p>
            <a:pPr eaLnBrk="0" hangingPunct="0">
              <a:defRPr/>
            </a:pPr>
            <a:r>
              <a:rPr lang="en-ZA" dirty="0">
                <a:solidFill>
                  <a:srgbClr val="000000"/>
                </a:solidFill>
                <a:cs typeface="Osaka"/>
              </a:rPr>
              <a:t>UK - JMA Report 2017/18</a:t>
            </a:r>
            <a:endParaRPr lang="en-GB" dirty="0">
              <a:solidFill>
                <a:srgbClr val="000000"/>
              </a:solidFill>
              <a:cs typeface="Osaka"/>
            </a:endParaRPr>
          </a:p>
        </p:txBody>
      </p:sp>
      <p:graphicFrame>
        <p:nvGraphicFramePr>
          <p:cNvPr id="8" name="Table Placeholder 7"/>
          <p:cNvGraphicFramePr>
            <a:graphicFrameLocks noGrp="1"/>
          </p:cNvGraphicFramePr>
          <p:nvPr>
            <p:ph idx="1"/>
            <p:extLst>
              <p:ext uri="{D42A27DB-BD31-4B8C-83A1-F6EECF244321}">
                <p14:modId xmlns:p14="http://schemas.microsoft.com/office/powerpoint/2010/main" val="1576869821"/>
              </p:ext>
            </p:extLst>
          </p:nvPr>
        </p:nvGraphicFramePr>
        <p:xfrm>
          <a:off x="508000" y="818078"/>
          <a:ext cx="11180790" cy="4921029"/>
        </p:xfrm>
        <a:graphic>
          <a:graphicData uri="http://schemas.openxmlformats.org/drawingml/2006/table">
            <a:tbl>
              <a:tblPr firstRow="1" bandRow="1"/>
              <a:tblGrid>
                <a:gridCol w="1800780">
                  <a:extLst>
                    <a:ext uri="{9D8B030D-6E8A-4147-A177-3AD203B41FA5}">
                      <a16:colId xmlns:a16="http://schemas.microsoft.com/office/drawing/2014/main" val="3810152096"/>
                    </a:ext>
                  </a:extLst>
                </a:gridCol>
                <a:gridCol w="1800780">
                  <a:extLst>
                    <a:ext uri="{9D8B030D-6E8A-4147-A177-3AD203B41FA5}">
                      <a16:colId xmlns:a16="http://schemas.microsoft.com/office/drawing/2014/main" val="20001"/>
                    </a:ext>
                  </a:extLst>
                </a:gridCol>
                <a:gridCol w="3596226">
                  <a:extLst>
                    <a:ext uri="{9D8B030D-6E8A-4147-A177-3AD203B41FA5}">
                      <a16:colId xmlns:a16="http://schemas.microsoft.com/office/drawing/2014/main" val="20002"/>
                    </a:ext>
                  </a:extLst>
                </a:gridCol>
                <a:gridCol w="1335325">
                  <a:extLst>
                    <a:ext uri="{9D8B030D-6E8A-4147-A177-3AD203B41FA5}">
                      <a16:colId xmlns:a16="http://schemas.microsoft.com/office/drawing/2014/main" val="20004"/>
                    </a:ext>
                  </a:extLst>
                </a:gridCol>
                <a:gridCol w="1455212">
                  <a:extLst>
                    <a:ext uri="{9D8B030D-6E8A-4147-A177-3AD203B41FA5}">
                      <a16:colId xmlns:a16="http://schemas.microsoft.com/office/drawing/2014/main" val="20006"/>
                    </a:ext>
                  </a:extLst>
                </a:gridCol>
                <a:gridCol w="1192467">
                  <a:extLst>
                    <a:ext uri="{9D8B030D-6E8A-4147-A177-3AD203B41FA5}">
                      <a16:colId xmlns:a16="http://schemas.microsoft.com/office/drawing/2014/main" val="1988858873"/>
                    </a:ext>
                  </a:extLst>
                </a:gridCol>
              </a:tblGrid>
              <a:tr h="334369">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COUNTRY</a:t>
                      </a:r>
                    </a:p>
                  </a:txBody>
                  <a:tcPr marL="5233" marR="5233"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PARTNER </a:t>
                      </a:r>
                    </a:p>
                  </a:txBody>
                  <a:tcPr marL="5233" marR="5233"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OBJECTIVE </a:t>
                      </a:r>
                    </a:p>
                  </a:txBody>
                  <a:tcPr marL="5233" marR="5233"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INVESTMENT*</a:t>
                      </a:r>
                    </a:p>
                  </a:txBody>
                  <a:tcPr marL="5233" marR="5233"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TIMING</a:t>
                      </a:r>
                    </a:p>
                  </a:txBody>
                  <a:tcPr marL="5233" marR="5233"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j-lt"/>
                          <a:ea typeface="ヒラギノ角ゴ Pro W3" charset="0"/>
                          <a:cs typeface="ヒラギノ角ゴ Pro W3" charset="0"/>
                        </a:rPr>
                        <a:t>RETURN ON INVESTMENT</a:t>
                      </a:r>
                    </a:p>
                  </a:txBody>
                  <a:tcPr marL="5233" marR="5233"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568564">
                <a:tc rowSpan="6">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UK</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Kuoni Travel</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Continue passenger growth of 30% YOY to target 1250 passengers for 2017 and 1615 for 2018. Additional 650 passengers over JMA period</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£54 600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(R905 699,34)</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July 17 – March 18</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We defended our</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Double digit ARRIVAL growth of 10%, 2016 versus 2015 with a 0,01% growth in ARRIVALS, 2017 versus 2016. We grew SPEND in 2017 by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2.5% from R7.9 Billion in 2016 to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R8.1 Billion in 2017</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422">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Travel Counsellors</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Push sales to SA via internal and external cannels and use the unique advantage of +1000 UK TCs to educate the hearts and minds of the customer and become destination experts </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£30 000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(R497 637,00)</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July 17 – March 18</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3422">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Travel Bag</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Driving destination/brand</a:t>
                      </a:r>
                      <a:r>
                        <a:rPr lang="en-US" sz="1200" baseline="0" dirty="0">
                          <a:latin typeface="+mj-lt"/>
                        </a:rPr>
                        <a:t> awareness and bookings nationally and regionally.  TB will showcase SA’s world-class coastal and wildlife experiences as well as Food &amp; Wine, adventure. Targeting competitor dest databases</a:t>
                      </a:r>
                      <a:endParaRPr lang="en-US" sz="1200" dirty="0">
                        <a:latin typeface="+mj-lt"/>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£42 000</a:t>
                      </a:r>
                    </a:p>
                    <a:p>
                      <a:r>
                        <a:rPr lang="en-US" sz="1200" dirty="0">
                          <a:latin typeface="+mj-lt"/>
                        </a:rPr>
                        <a:t>(R696 691,80)</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July 17 – March 18</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135">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Distant Journey </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To build on an extremely successful first year selling SA and grow the pax numbers by a significant margin</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£7 500</a:t>
                      </a:r>
                    </a:p>
                    <a:p>
                      <a:r>
                        <a:rPr lang="en-US" sz="1200" dirty="0">
                          <a:latin typeface="+mj-lt"/>
                        </a:rPr>
                        <a:t>(R124 409,25)</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Oct 17 – Feb 18</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3422">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Thomas Cook</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Increase awareness</a:t>
                      </a:r>
                      <a:r>
                        <a:rPr lang="en-US" sz="1200" baseline="0" dirty="0">
                          <a:latin typeface="+mj-lt"/>
                        </a:rPr>
                        <a:t> of SA to TC consultants and customers, to support the delivery and continued growth to SA and fill seats on TC Airlines from LGW – CPT </a:t>
                      </a:r>
                      <a:endParaRPr lang="en-US" sz="1200" dirty="0">
                        <a:latin typeface="+mj-lt"/>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£7 200</a:t>
                      </a:r>
                    </a:p>
                    <a:p>
                      <a:r>
                        <a:rPr lang="en-US" sz="1200" dirty="0">
                          <a:latin typeface="+mj-lt"/>
                        </a:rPr>
                        <a:t>(R119 432,88)</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j-lt"/>
                        </a:rPr>
                        <a:t>Sept 17 – Jan 18</a:t>
                      </a: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5549">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Flight Centre</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Promote SA as a diverse destination.  Showcase world class accommodation and experiences. Drive closure to enquiries</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£48 000</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(R796 219,20)</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ea typeface="ヒラギノ角ゴ Pro W3" charset="0"/>
                          <a:cs typeface="ヒラギノ角ゴ Pro W3" charset="0"/>
                        </a:rPr>
                        <a:t>Sept, Dec 17 &amp; Jan 18</a:t>
                      </a:r>
                    </a:p>
                  </a:txBody>
                  <a:tcPr marL="72000"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mj-lt"/>
                        <a:ea typeface="ヒラギノ角ゴ Pro W3" charset="0"/>
                        <a:cs typeface="ヒラギノ角ゴ Pro W3" charset="0"/>
                      </a:endParaRPr>
                    </a:p>
                  </a:txBody>
                  <a:tcPr marL="72000" marR="5233"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0675076"/>
                  </a:ext>
                </a:extLst>
              </a:tr>
            </a:tbl>
          </a:graphicData>
        </a:graphic>
      </p:graphicFrame>
      <p:sp>
        <p:nvSpPr>
          <p:cNvPr id="4" name="Rectangle 2"/>
          <p:cNvSpPr txBox="1">
            <a:spLocks noChangeArrowheads="1"/>
          </p:cNvSpPr>
          <p:nvPr/>
        </p:nvSpPr>
        <p:spPr>
          <a:xfrm>
            <a:off x="-84748" y="43856"/>
            <a:ext cx="8496944" cy="504825"/>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3" name="TextBox 2">
            <a:extLst>
              <a:ext uri="{FF2B5EF4-FFF2-40B4-BE49-F238E27FC236}">
                <a16:creationId xmlns:a16="http://schemas.microsoft.com/office/drawing/2014/main" id="{ADDCD69D-5FF8-4798-86C8-DD97700AC6B3}"/>
              </a:ext>
            </a:extLst>
          </p:cNvPr>
          <p:cNvSpPr txBox="1"/>
          <p:nvPr/>
        </p:nvSpPr>
        <p:spPr>
          <a:xfrm>
            <a:off x="508000" y="5786322"/>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cs typeface="ヒラギノ角ゴ Pro W3" charset="0"/>
              </a:rPr>
              <a:t>£ = R16,5879</a:t>
            </a:r>
            <a:endParaRPr lang="en-ZA" sz="900" dirty="0"/>
          </a:p>
        </p:txBody>
      </p:sp>
    </p:spTree>
    <p:extLst>
      <p:ext uri="{BB962C8B-B14F-4D97-AF65-F5344CB8AC3E}">
        <p14:creationId xmlns:p14="http://schemas.microsoft.com/office/powerpoint/2010/main" val="3915560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DD45-1B91-4180-90B0-6B2BDF97864B}"/>
              </a:ext>
            </a:extLst>
          </p:cNvPr>
          <p:cNvSpPr>
            <a:spLocks noGrp="1"/>
          </p:cNvSpPr>
          <p:nvPr>
            <p:ph type="title"/>
          </p:nvPr>
        </p:nvSpPr>
        <p:spPr/>
        <p:txBody>
          <a:bodyPr/>
          <a:lstStyle/>
          <a:p>
            <a:r>
              <a:rPr lang="en-ZA" dirty="0">
                <a:solidFill>
                  <a:srgbClr val="000000"/>
                </a:solidFill>
                <a:cs typeface="Osaka"/>
              </a:rPr>
              <a:t>UK - JMA Report 2017/18</a:t>
            </a:r>
            <a:r>
              <a:rPr lang="en-GB" dirty="0">
                <a:solidFill>
                  <a:srgbClr val="000000"/>
                </a:solidFill>
                <a:cs typeface="Osaka"/>
              </a:rPr>
              <a:t/>
            </a:r>
            <a:br>
              <a:rPr lang="en-GB" dirty="0">
                <a:solidFill>
                  <a:srgbClr val="000000"/>
                </a:solidFill>
                <a:cs typeface="Osaka"/>
              </a:rPr>
            </a:br>
            <a:endParaRPr lang="en-ZA" dirty="0"/>
          </a:p>
        </p:txBody>
      </p:sp>
      <p:graphicFrame>
        <p:nvGraphicFramePr>
          <p:cNvPr id="8" name="Table Placeholder 7"/>
          <p:cNvGraphicFramePr>
            <a:graphicFrameLocks noGrp="1"/>
          </p:cNvGraphicFramePr>
          <p:nvPr>
            <p:ph idx="1"/>
            <p:extLst>
              <p:ext uri="{D42A27DB-BD31-4B8C-83A1-F6EECF244321}">
                <p14:modId xmlns:p14="http://schemas.microsoft.com/office/powerpoint/2010/main" val="2064380566"/>
              </p:ext>
            </p:extLst>
          </p:nvPr>
        </p:nvGraphicFramePr>
        <p:xfrm>
          <a:off x="508000" y="826696"/>
          <a:ext cx="11146287" cy="4546457"/>
        </p:xfrm>
        <a:graphic>
          <a:graphicData uri="http://schemas.openxmlformats.org/drawingml/2006/table">
            <a:tbl>
              <a:tblPr/>
              <a:tblGrid>
                <a:gridCol w="2034590">
                  <a:extLst>
                    <a:ext uri="{9D8B030D-6E8A-4147-A177-3AD203B41FA5}">
                      <a16:colId xmlns:a16="http://schemas.microsoft.com/office/drawing/2014/main" val="3133643995"/>
                    </a:ext>
                  </a:extLst>
                </a:gridCol>
                <a:gridCol w="2034590">
                  <a:extLst>
                    <a:ext uri="{9D8B030D-6E8A-4147-A177-3AD203B41FA5}">
                      <a16:colId xmlns:a16="http://schemas.microsoft.com/office/drawing/2014/main" val="20001"/>
                    </a:ext>
                  </a:extLst>
                </a:gridCol>
                <a:gridCol w="2256289">
                  <a:extLst>
                    <a:ext uri="{9D8B030D-6E8A-4147-A177-3AD203B41FA5}">
                      <a16:colId xmlns:a16="http://schemas.microsoft.com/office/drawing/2014/main" val="20002"/>
                    </a:ext>
                  </a:extLst>
                </a:gridCol>
                <a:gridCol w="1886408">
                  <a:extLst>
                    <a:ext uri="{9D8B030D-6E8A-4147-A177-3AD203B41FA5}">
                      <a16:colId xmlns:a16="http://schemas.microsoft.com/office/drawing/2014/main" val="20004"/>
                    </a:ext>
                  </a:extLst>
                </a:gridCol>
                <a:gridCol w="1462544">
                  <a:extLst>
                    <a:ext uri="{9D8B030D-6E8A-4147-A177-3AD203B41FA5}">
                      <a16:colId xmlns:a16="http://schemas.microsoft.com/office/drawing/2014/main" val="20006"/>
                    </a:ext>
                  </a:extLst>
                </a:gridCol>
                <a:gridCol w="1471866">
                  <a:extLst>
                    <a:ext uri="{9D8B030D-6E8A-4147-A177-3AD203B41FA5}">
                      <a16:colId xmlns:a16="http://schemas.microsoft.com/office/drawing/2014/main" val="3102728704"/>
                    </a:ext>
                  </a:extLst>
                </a:gridCol>
              </a:tblGrid>
              <a:tr h="326254">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COUNTRY</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PARTNER </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OBJECTIVE </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INVESTMENT*</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TIMING</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210149">
                <a:tc rowSpan="4">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UK</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Premier Holidays</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Showcasing variety of experience. Increase pax spend in country and geographical spread</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£32 174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(R533 699,09)</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July 17 – Mar 18</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We defended our</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Double digit ARRIVAL growth of 10%, 2016 versus 2015 with a 0,01% growth in ARRIVALS, 2017 versus 2016. We grew SPEND in 2017 by 2.5% from R7.9 Billion in 2016 to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R8.1 Billion in 2017</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4782">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Trailfinders</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Build on overall numbers.</a:t>
                      </a:r>
                      <a:r>
                        <a:rPr lang="en-US" sz="1200" baseline="0" dirty="0">
                          <a:latin typeface="+mn-lt"/>
                        </a:rPr>
                        <a:t>  Increase consultants knowledge, promote destination as inspirational &amp; appealing</a:t>
                      </a:r>
                      <a:endParaRPr lang="en-US" sz="1200" dirty="0">
                        <a:latin typeface="+mn-lt"/>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£60 000</a:t>
                      </a:r>
                    </a:p>
                    <a:p>
                      <a:r>
                        <a:rPr lang="en-US" sz="1200" dirty="0">
                          <a:latin typeface="+mn-lt"/>
                        </a:rPr>
                        <a:t>(R995 274,00)</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Sept – Dec 17</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4987">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Gold Medal</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Train and arm independent agents with the selling tools to promote and sell SA. In-house call centre will be linked and incentivized to push SA</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£6 000</a:t>
                      </a:r>
                    </a:p>
                    <a:p>
                      <a:r>
                        <a:rPr lang="en-US" sz="1200" dirty="0">
                          <a:latin typeface="+mn-lt"/>
                        </a:rPr>
                        <a:t>(R99 527,40)</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Jan – Mar 18</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7645">
                <a:tc v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Africa Travel</a:t>
                      </a:r>
                    </a:p>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Showcase</a:t>
                      </a:r>
                      <a:r>
                        <a:rPr lang="en-US" sz="1200" baseline="0" dirty="0">
                          <a:latin typeface="+mn-lt"/>
                        </a:rPr>
                        <a:t> SA as a variety of experiences destination to inspire consumers to book</a:t>
                      </a:r>
                      <a:endParaRPr lang="en-US" sz="1200" dirty="0">
                        <a:latin typeface="+mn-lt"/>
                      </a:endParaRP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200" dirty="0">
                          <a:latin typeface="+mn-lt"/>
                        </a:rPr>
                        <a:t>£12 000</a:t>
                      </a:r>
                    </a:p>
                    <a:p>
                      <a:r>
                        <a:rPr lang="en-US" sz="1200" dirty="0">
                          <a:latin typeface="+mn-lt"/>
                        </a:rPr>
                        <a:t>(R199 054,80)</a:t>
                      </a:r>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dirty="0">
                          <a:latin typeface="+mn-lt"/>
                        </a:rPr>
                        <a:t>Jan 2018</a:t>
                      </a:r>
                    </a:p>
                  </a:txBody>
                  <a:tcPr marL="72000" marR="0" marT="61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sz="1000" dirty="0">
                        <a:latin typeface="+mn-lt"/>
                      </a:endParaRPr>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95">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ヒラギノ角ゴ Pro W3" charset="0"/>
                          <a:cs typeface="ヒラギノ角ゴ Pro W3" charset="0"/>
                        </a:rPr>
                        <a:t>Total UK</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lang="en-US" sz="1200" b="1" dirty="0">
                          <a:latin typeface="+mn-lt"/>
                        </a:rPr>
                        <a:t>£</a:t>
                      </a:r>
                      <a:r>
                        <a:rPr kumimoji="0" lang="en-US" sz="1200" b="1" i="0" u="none" strike="noStrike" cap="none" normalizeH="0" baseline="0" dirty="0">
                          <a:ln>
                            <a:noFill/>
                          </a:ln>
                          <a:solidFill>
                            <a:srgbClr val="000000"/>
                          </a:solidFill>
                          <a:effectLst/>
                          <a:latin typeface="+mn-lt"/>
                          <a:ea typeface="ヒラギノ角ゴ Pro W3" charset="0"/>
                          <a:cs typeface="ヒラギノ角ゴ Pro W3" charset="0"/>
                        </a:rPr>
                        <a:t>299 474,00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ヒラギノ角ゴ Pro W3" charset="0"/>
                          <a:cs typeface="ヒラギノ角ゴ Pro W3" charset="0"/>
                        </a:rPr>
                        <a:t>(R4 967 644,76) </a:t>
                      </a:r>
                    </a:p>
                  </a:txBody>
                  <a:tcPr marL="72000" marR="5912" marT="6125"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912" marT="6125" marB="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ZA" b="1" dirty="0"/>
                    </a:p>
                  </a:txBody>
                  <a:tcPr marL="72000" marR="0" marT="6125"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8909433"/>
                  </a:ext>
                </a:extLst>
              </a:tr>
            </a:tbl>
          </a:graphicData>
        </a:graphic>
      </p:graphicFrame>
      <p:sp>
        <p:nvSpPr>
          <p:cNvPr id="5" name="Rectangle 2">
            <a:extLst>
              <a:ext uri="{FF2B5EF4-FFF2-40B4-BE49-F238E27FC236}">
                <a16:creationId xmlns:a16="http://schemas.microsoft.com/office/drawing/2014/main" id="{808CF5D7-8CE5-4118-A577-4110D9EF9713}"/>
              </a:ext>
            </a:extLst>
          </p:cNvPr>
          <p:cNvSpPr txBox="1">
            <a:spLocks noChangeArrowheads="1"/>
          </p:cNvSpPr>
          <p:nvPr/>
        </p:nvSpPr>
        <p:spPr>
          <a:xfrm>
            <a:off x="41087" y="178080"/>
            <a:ext cx="8496944" cy="350427"/>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6" name="TextBox 5">
            <a:extLst>
              <a:ext uri="{FF2B5EF4-FFF2-40B4-BE49-F238E27FC236}">
                <a16:creationId xmlns:a16="http://schemas.microsoft.com/office/drawing/2014/main" id="{6B505311-1A78-48E9-BA59-A3F2BD484257}"/>
              </a:ext>
            </a:extLst>
          </p:cNvPr>
          <p:cNvSpPr txBox="1"/>
          <p:nvPr/>
        </p:nvSpPr>
        <p:spPr>
          <a:xfrm>
            <a:off x="508792" y="5869602"/>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cs typeface="ヒラギノ角ゴ Pro W3" charset="0"/>
              </a:rPr>
              <a:t>£ = R16,5879</a:t>
            </a:r>
            <a:endParaRPr lang="en-ZA" sz="900" dirty="0"/>
          </a:p>
        </p:txBody>
      </p:sp>
    </p:spTree>
    <p:extLst>
      <p:ext uri="{BB962C8B-B14F-4D97-AF65-F5344CB8AC3E}">
        <p14:creationId xmlns:p14="http://schemas.microsoft.com/office/powerpoint/2010/main" val="384408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DD45-1B91-4180-90B0-6B2BDF97864B}"/>
              </a:ext>
            </a:extLst>
          </p:cNvPr>
          <p:cNvSpPr>
            <a:spLocks noGrp="1"/>
          </p:cNvSpPr>
          <p:nvPr>
            <p:ph type="title"/>
          </p:nvPr>
        </p:nvSpPr>
        <p:spPr/>
        <p:txBody>
          <a:bodyPr/>
          <a:lstStyle/>
          <a:p>
            <a:r>
              <a:rPr lang="en-ZA" dirty="0">
                <a:solidFill>
                  <a:srgbClr val="000000"/>
                </a:solidFill>
                <a:cs typeface="Osaka"/>
              </a:rPr>
              <a:t>Ireland - JMA Report 2017/18</a:t>
            </a:r>
            <a:r>
              <a:rPr lang="en-GB" dirty="0">
                <a:solidFill>
                  <a:srgbClr val="000000"/>
                </a:solidFill>
                <a:cs typeface="Osaka"/>
              </a:rPr>
              <a:t/>
            </a:r>
            <a:br>
              <a:rPr lang="en-GB" dirty="0">
                <a:solidFill>
                  <a:srgbClr val="000000"/>
                </a:solidFill>
                <a:cs typeface="Osaka"/>
              </a:rPr>
            </a:br>
            <a:endParaRPr lang="en-ZA" dirty="0"/>
          </a:p>
        </p:txBody>
      </p:sp>
      <p:graphicFrame>
        <p:nvGraphicFramePr>
          <p:cNvPr id="8" name="Table Placeholder 7"/>
          <p:cNvGraphicFramePr>
            <a:graphicFrameLocks noGrp="1"/>
          </p:cNvGraphicFramePr>
          <p:nvPr>
            <p:ph idx="1"/>
            <p:extLst>
              <p:ext uri="{D42A27DB-BD31-4B8C-83A1-F6EECF244321}">
                <p14:modId xmlns:p14="http://schemas.microsoft.com/office/powerpoint/2010/main" val="3160112058"/>
              </p:ext>
            </p:extLst>
          </p:nvPr>
        </p:nvGraphicFramePr>
        <p:xfrm>
          <a:off x="508000" y="826696"/>
          <a:ext cx="11146287" cy="3427985"/>
        </p:xfrm>
        <a:graphic>
          <a:graphicData uri="http://schemas.openxmlformats.org/drawingml/2006/table">
            <a:tbl>
              <a:tblPr/>
              <a:tblGrid>
                <a:gridCol w="2034590">
                  <a:extLst>
                    <a:ext uri="{9D8B030D-6E8A-4147-A177-3AD203B41FA5}">
                      <a16:colId xmlns:a16="http://schemas.microsoft.com/office/drawing/2014/main" val="3133643995"/>
                    </a:ext>
                  </a:extLst>
                </a:gridCol>
                <a:gridCol w="2034590">
                  <a:extLst>
                    <a:ext uri="{9D8B030D-6E8A-4147-A177-3AD203B41FA5}">
                      <a16:colId xmlns:a16="http://schemas.microsoft.com/office/drawing/2014/main" val="20001"/>
                    </a:ext>
                  </a:extLst>
                </a:gridCol>
                <a:gridCol w="2256289">
                  <a:extLst>
                    <a:ext uri="{9D8B030D-6E8A-4147-A177-3AD203B41FA5}">
                      <a16:colId xmlns:a16="http://schemas.microsoft.com/office/drawing/2014/main" val="20002"/>
                    </a:ext>
                  </a:extLst>
                </a:gridCol>
                <a:gridCol w="1886408">
                  <a:extLst>
                    <a:ext uri="{9D8B030D-6E8A-4147-A177-3AD203B41FA5}">
                      <a16:colId xmlns:a16="http://schemas.microsoft.com/office/drawing/2014/main" val="20004"/>
                    </a:ext>
                  </a:extLst>
                </a:gridCol>
                <a:gridCol w="1462544">
                  <a:extLst>
                    <a:ext uri="{9D8B030D-6E8A-4147-A177-3AD203B41FA5}">
                      <a16:colId xmlns:a16="http://schemas.microsoft.com/office/drawing/2014/main" val="20006"/>
                    </a:ext>
                  </a:extLst>
                </a:gridCol>
                <a:gridCol w="1471866">
                  <a:extLst>
                    <a:ext uri="{9D8B030D-6E8A-4147-A177-3AD203B41FA5}">
                      <a16:colId xmlns:a16="http://schemas.microsoft.com/office/drawing/2014/main" val="3102728704"/>
                    </a:ext>
                  </a:extLst>
                </a:gridCol>
              </a:tblGrid>
              <a:tr h="326254">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COUNTRY</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PARTNER </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OBJECTIVE </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INVESTMENT*</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mn-lt"/>
                          <a:ea typeface="ヒラギノ角ゴ Pro W3" charset="0"/>
                          <a:cs typeface="ヒラギノ角ゴ Pro W3" charset="0"/>
                        </a:rPr>
                        <a:t>TIMING</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US" sz="1200" b="1" i="0" u="none" strike="noStrike" kern="1200" cap="none" normalizeH="0" baseline="0" dirty="0">
                          <a:ln>
                            <a:noFill/>
                          </a:ln>
                          <a:solidFill>
                            <a:srgbClr val="FFFFFF"/>
                          </a:solidFill>
                          <a:effectLst/>
                          <a:latin typeface="+mn-lt"/>
                          <a:ea typeface="ヒラギノ角ゴ Pro W3" charset="0"/>
                          <a:cs typeface="ヒラギノ角ゴ Pro W3" charset="0"/>
                        </a:rPr>
                        <a:t>RETURN ON INVESTMENT</a:t>
                      </a:r>
                    </a:p>
                  </a:txBody>
                  <a:tcPr marL="72000" marR="5912" marT="612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3300"/>
                    </a:solidFill>
                  </a:tcPr>
                </a:tc>
                <a:extLst>
                  <a:ext uri="{0D108BD9-81ED-4DB2-BD59-A6C34878D82A}">
                    <a16:rowId xmlns:a16="http://schemas.microsoft.com/office/drawing/2014/main" val="10000"/>
                  </a:ext>
                </a:extLst>
              </a:tr>
              <a:tr h="58109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Ireland</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Travel Focus (Ire)</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Generate trade &amp; consumer awareness.  Underpinning offers to destination will help with closure</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€11 000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(R160 457,00)</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July 17 – Mar 18</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We defended our</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Double digit ARRIVAL growth of 10%, 2016 versus 2015 with a 0,01% growth in ARRIVALS, 2017 versus 2016. We grew SPEND in 2017 by 2.5% from R7.9 Billion in 2016 to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R8.1 Billion in 2017</a:t>
                      </a:r>
                    </a:p>
                    <a:p>
                      <a:endParaRPr lang="en-ZA" dirty="0"/>
                    </a:p>
                  </a:txBody>
                  <a:tcPr marL="72000" marR="0"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8909433"/>
                  </a:ext>
                </a:extLst>
              </a:tr>
              <a:tr h="581095">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Ireland</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Go Hop.ie</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Driving awareness and creating closure in enquiries</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€10 996.20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(R160 401,56)</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n-lt"/>
                          <a:ea typeface="ヒラギノ角ゴ Pro W3" charset="0"/>
                          <a:cs typeface="ヒラギノ角ゴ Pro W3" charset="0"/>
                        </a:rPr>
                        <a:t>July 17 – Mar 18</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ZA" dirty="0"/>
                    </a:p>
                  </a:txBody>
                  <a:tcPr marL="5654" marR="5654"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7401863"/>
                  </a:ext>
                </a:extLst>
              </a:tr>
              <a:tr h="581095">
                <a:tc gridSpan="3">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ヒラギノ角ゴ Pro W3" charset="0"/>
                          <a:cs typeface="ヒラギノ角ゴ Pro W3" charset="0"/>
                        </a:rPr>
                        <a:t>Total Ireland</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ヒラギノ角ゴ Pro W3" charset="0"/>
                          <a:cs typeface="ヒラギノ角ゴ Pro W3" charset="0"/>
                        </a:rPr>
                        <a:t>€21 996,20 </a:t>
                      </a:r>
                    </a:p>
                    <a:p>
                      <a:pPr marL="0" marR="0" lvl="0" indent="0" algn="l" defTabSz="4572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mn-lt"/>
                          <a:ea typeface="ヒラギノ角ゴ Pro W3" charset="0"/>
                          <a:cs typeface="ヒラギノ角ゴ Pro W3" charset="0"/>
                        </a:rPr>
                        <a:t>R320 858,57 </a:t>
                      </a:r>
                    </a:p>
                  </a:txBody>
                  <a:tcPr marL="72000" marR="5912" marT="6125" marB="0" anchor="ctr" horzOverflow="overflow">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mn-lt"/>
                        <a:ea typeface="ヒラギノ角ゴ Pro W3" charset="0"/>
                        <a:cs typeface="ヒラギノ角ゴ Pro W3" charset="0"/>
                      </a:endParaRPr>
                    </a:p>
                  </a:txBody>
                  <a:tcPr marL="72000" marR="5912" marT="6125" marB="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lang="en-ZA" dirty="0"/>
                    </a:p>
                  </a:txBody>
                  <a:tcPr marL="72000" marR="0" marT="6125"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1650534"/>
                  </a:ext>
                </a:extLst>
              </a:tr>
            </a:tbl>
          </a:graphicData>
        </a:graphic>
      </p:graphicFrame>
      <p:sp>
        <p:nvSpPr>
          <p:cNvPr id="5" name="Rectangle 2">
            <a:extLst>
              <a:ext uri="{FF2B5EF4-FFF2-40B4-BE49-F238E27FC236}">
                <a16:creationId xmlns:a16="http://schemas.microsoft.com/office/drawing/2014/main" id="{808CF5D7-8CE5-4118-A577-4110D9EF9713}"/>
              </a:ext>
            </a:extLst>
          </p:cNvPr>
          <p:cNvSpPr txBox="1">
            <a:spLocks noChangeArrowheads="1"/>
          </p:cNvSpPr>
          <p:nvPr/>
        </p:nvSpPr>
        <p:spPr>
          <a:xfrm>
            <a:off x="41087" y="178080"/>
            <a:ext cx="8496944" cy="350427"/>
          </a:xfrm>
          <a:prstGeom prst="rect">
            <a:avLst/>
          </a:prstGeom>
        </p:spPr>
        <p:txBody>
          <a:bodyPr/>
          <a:lstStyle/>
          <a:p>
            <a:pPr eaLnBrk="0" hangingPunct="0">
              <a:defRPr/>
            </a:pPr>
            <a:endParaRPr lang="en-GB" sz="1600" b="1" kern="0" dirty="0">
              <a:solidFill>
                <a:srgbClr val="000000"/>
              </a:solidFill>
              <a:latin typeface="Trebuchet MS"/>
              <a:ea typeface="+mj-ea"/>
              <a:cs typeface="Osaka"/>
            </a:endParaRPr>
          </a:p>
        </p:txBody>
      </p:sp>
      <p:sp>
        <p:nvSpPr>
          <p:cNvPr id="6" name="TextBox 5">
            <a:extLst>
              <a:ext uri="{FF2B5EF4-FFF2-40B4-BE49-F238E27FC236}">
                <a16:creationId xmlns:a16="http://schemas.microsoft.com/office/drawing/2014/main" id="{6B505311-1A78-48E9-BA59-A3F2BD484257}"/>
              </a:ext>
            </a:extLst>
          </p:cNvPr>
          <p:cNvSpPr txBox="1"/>
          <p:nvPr/>
        </p:nvSpPr>
        <p:spPr>
          <a:xfrm>
            <a:off x="508792" y="5869599"/>
            <a:ext cx="6745757" cy="369332"/>
          </a:xfrm>
          <a:prstGeom prst="rect">
            <a:avLst/>
          </a:prstGeom>
          <a:noFill/>
        </p:spPr>
        <p:txBody>
          <a:bodyPr wrap="none" rtlCol="0">
            <a:spAutoFit/>
          </a:bodyPr>
          <a:lstStyle/>
          <a:p>
            <a:r>
              <a:rPr lang="en-ZA" sz="900" dirty="0"/>
              <a:t>Note: Investment is the contribution by SA Tourism and not the total investment of the JMA as all parties make a contribution</a:t>
            </a:r>
          </a:p>
          <a:p>
            <a:r>
              <a:rPr lang="en-ZA" sz="900" dirty="0"/>
              <a:t>Exchange rate: 1</a:t>
            </a:r>
            <a:r>
              <a:rPr lang="en-US" sz="900" dirty="0">
                <a:solidFill>
                  <a:srgbClr val="000000"/>
                </a:solidFill>
                <a:ea typeface="ヒラギノ角ゴ Pro W3" charset="0"/>
                <a:cs typeface="ヒラギノ角ゴ Pro W3" charset="0"/>
              </a:rPr>
              <a:t>€ = R14,587</a:t>
            </a:r>
            <a:endParaRPr lang="en-ZA" sz="900" dirty="0"/>
          </a:p>
        </p:txBody>
      </p:sp>
    </p:spTree>
    <p:extLst>
      <p:ext uri="{BB962C8B-B14F-4D97-AF65-F5344CB8AC3E}">
        <p14:creationId xmlns:p14="http://schemas.microsoft.com/office/powerpoint/2010/main" val="7132552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680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4&quot;&gt;&lt;elem m_fUsage=&quot;2.78559000000000001052E+00&quot;&gt;&lt;m_msothmcolidx val=&quot;0&quot;/&gt;&lt;m_rgb r=&quot;0B&quot; g=&quot;6C&quot; b=&quot;FF&quot;/&gt;&lt;m_nBrightness tagver0=&quot;26206&quot; tagname0=&quot;m_nBrightnessUNRECOGNIZED&quot; val=&quot;0&quot;/&gt;&lt;/elem&gt;&lt;elem m_fUsage=&quot;1.00000000000000000000E+00&quot;&gt;&lt;m_msothmcolidx val=&quot;0&quot;/&gt;&lt;m_rgb r=&quot;F5&quot; g=&quot;1B&quot; b=&quot;52&quot;/&gt;&lt;m_nBrightness tagver0=&quot;26206&quot; tagname0=&quot;m_nBrightnessUNRECOGNIZED&quot; val=&quot;0&quot;/&gt;&lt;/elem&gt;&lt;elem m_fUsage=&quot;9.00000000000000022204E-01&quot;&gt;&lt;m_msothmcolidx val=&quot;0&quot;/&gt;&lt;m_rgb r=&quot;D4&quot; g=&quot;0D&quot; b=&quot;16&quot;/&gt;&lt;m_nBrightness tagver0=&quot;26206&quot; tagname0=&quot;m_nBrightnessUNRECOGNIZED&quot; val=&quot;0&quot;/&gt;&lt;/elem&gt;&lt;elem m_fUsage=&quot;5.31441000000000163261E-01&quot;&gt;&lt;m_msothmcolidx val=&quot;0&quot;/&gt;&lt;m_rgb r=&quot;FF&quot; g=&quot;D0&quot; b=&quot;79&quot;/&gt;&lt;m_nBrightness tagver0=&quot;26206&quot; tagname0=&quot;m_nBrightnessUNRECOGNIZED&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8YZoL24SxidAZ85up9g7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8YZoL24SxidAZ85up9g7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CM1Fr2KT3.YfQbRGD..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7CM1Fr2KT3.YfQbRGD..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8YZoL24SxidAZ85up9g7Q"/>
</p:tagLst>
</file>

<file path=ppt/theme/theme1.xml><?xml version="1.0" encoding="utf-8"?>
<a:theme xmlns:a="http://schemas.openxmlformats.org/drawingml/2006/main" name="Blends">
  <a:themeElements>
    <a:clrScheme name="SAT Use">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SAT Use">
      <a:dk1>
        <a:sysClr val="windowText" lastClr="000000"/>
      </a:dk1>
      <a:lt1>
        <a:sysClr val="window" lastClr="FFFFFF"/>
      </a:lt1>
      <a:dk2>
        <a:srgbClr val="009999"/>
      </a:dk2>
      <a:lt2>
        <a:srgbClr val="CDBE97"/>
      </a:lt2>
      <a:accent1>
        <a:srgbClr val="D40D16"/>
      </a:accent1>
      <a:accent2>
        <a:srgbClr val="000000"/>
      </a:accent2>
      <a:accent3>
        <a:srgbClr val="3E7B25"/>
      </a:accent3>
      <a:accent4>
        <a:srgbClr val="FFA700"/>
      </a:accent4>
      <a:accent5>
        <a:srgbClr val="002967"/>
      </a:accent5>
      <a:accent6>
        <a:srgbClr val="009999"/>
      </a:accent6>
      <a:hlink>
        <a:srgbClr val="C61200"/>
      </a:hlink>
      <a:folHlink>
        <a:srgbClr val="777777"/>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HQ</Template>
  <TotalTime>15659</TotalTime>
  <Words>6023</Words>
  <Application>Microsoft Office PowerPoint</Application>
  <PresentationFormat>Widescreen</PresentationFormat>
  <Paragraphs>1130</Paragraphs>
  <Slides>29</Slides>
  <Notes>14</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5" baseType="lpstr">
      <vt:lpstr>MS PGothic</vt:lpstr>
      <vt:lpstr>MS PGothic</vt:lpstr>
      <vt:lpstr>Arial</vt:lpstr>
      <vt:lpstr>Calibri</vt:lpstr>
      <vt:lpstr>Calibri Light</vt:lpstr>
      <vt:lpstr>Courier New</vt:lpstr>
      <vt:lpstr>Osaka</vt:lpstr>
      <vt:lpstr>Segoe UI</vt:lpstr>
      <vt:lpstr>Times</vt:lpstr>
      <vt:lpstr>Times New Roman</vt:lpstr>
      <vt:lpstr>Trebuchet MS</vt:lpstr>
      <vt:lpstr>Wingdings</vt:lpstr>
      <vt:lpstr>ヒラギノ角ゴ Pro W3</vt:lpstr>
      <vt:lpstr>Blends</vt:lpstr>
      <vt:lpstr>1_Blends</vt:lpstr>
      <vt:lpstr>think-cell Slide</vt:lpstr>
      <vt:lpstr>PowerPoint Presentation</vt:lpstr>
      <vt:lpstr>PowerPoint Presentation</vt:lpstr>
      <vt:lpstr>What are Joint Marketing Agreements (JMAs)?</vt:lpstr>
      <vt:lpstr>5-in-5 strategic thrusts</vt:lpstr>
      <vt:lpstr>Objectives of JMAs include seeking to minimise the impact of perceived barriers while emphasising the value proposition of South Africa as a destination</vt:lpstr>
      <vt:lpstr>Summary Report – JMAs in 2017/18</vt:lpstr>
      <vt:lpstr>UK - JMA Report 2017/18</vt:lpstr>
      <vt:lpstr>UK - JMA Report 2017/18 </vt:lpstr>
      <vt:lpstr>Ireland - JMA Report 2017/18 </vt:lpstr>
      <vt:lpstr>Germany - JMA Report 2017/18</vt:lpstr>
      <vt:lpstr>Germany - JMA Report 2017/18 </vt:lpstr>
      <vt:lpstr>Austria &amp; Switzerland  - JMA Report 2017/18 </vt:lpstr>
      <vt:lpstr>South Europe (France, Italy, Spain &amp; Portugal)  - JMA Report 2017/18 </vt:lpstr>
      <vt:lpstr>North Europe (Netherlands, Belgium &amp; The Nordics) - JMA Report 2017/18</vt:lpstr>
      <vt:lpstr>North Europe (Netherlands, Belgium &amp; The Nordics) - JMA Report 2017/18 </vt:lpstr>
      <vt:lpstr>Australia - JMA Report 2017/18</vt:lpstr>
      <vt:lpstr>USA - JMA Report 2017/18</vt:lpstr>
      <vt:lpstr>USA - JMA Report 2017/18</vt:lpstr>
      <vt:lpstr>Canada - JMA Report 2017/18</vt:lpstr>
      <vt:lpstr>China and Japan - JMA Report 2017/18</vt:lpstr>
      <vt:lpstr>Nigeria - JMA Report 2017/18</vt:lpstr>
      <vt:lpstr>Nigeria - JMA Report 2017/18</vt:lpstr>
      <vt:lpstr>Ghana - JMA Report 2017/18</vt:lpstr>
      <vt:lpstr>India- JMA Report 2017/18</vt:lpstr>
      <vt:lpstr>India- JMA Report 2017/18</vt:lpstr>
      <vt:lpstr>Partnership with Provinces</vt:lpstr>
      <vt:lpstr>Auditor-General Assessment on JMAs </vt:lpstr>
      <vt:lpstr>Way forward on JMAs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South African Tourism</dc:creator>
  <cp:lastModifiedBy>Sibusiso Khuzwayo</cp:lastModifiedBy>
  <cp:revision>210</cp:revision>
  <cp:lastPrinted>2018-10-18T10:14:52Z</cp:lastPrinted>
  <dcterms:created xsi:type="dcterms:W3CDTF">2018-02-12T13:21:03Z</dcterms:created>
  <dcterms:modified xsi:type="dcterms:W3CDTF">2018-10-24T11:59:56Z</dcterms:modified>
</cp:coreProperties>
</file>