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9" r:id="rId4"/>
    <p:sldId id="258" r:id="rId5"/>
    <p:sldId id="260" r:id="rId6"/>
    <p:sldId id="274" r:id="rId7"/>
    <p:sldId id="261" r:id="rId8"/>
    <p:sldId id="275"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71" d="100"/>
          <a:sy n="71" d="100"/>
        </p:scale>
        <p:origin x="-822"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2BEF2384-1F72-C84D-A18F-C706DE84776E}" type="datetimeFigureOut">
              <a:rPr lang="en-US" smtClean="0"/>
              <a:pPr/>
              <a:t>10/24/2018</a:t>
            </a:fld>
            <a:endParaRPr lang="en-US"/>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99138C4C-8853-614A-8180-0E4867197F05}" type="slidenum">
              <a:rPr lang="en-US" smtClean="0"/>
              <a:pPr/>
              <a:t>‹#›</a:t>
            </a:fld>
            <a:endParaRPr lang="en-US"/>
          </a:p>
        </p:txBody>
      </p:sp>
    </p:spTree>
    <p:extLst>
      <p:ext uri="{BB962C8B-B14F-4D97-AF65-F5344CB8AC3E}">
        <p14:creationId xmlns:p14="http://schemas.microsoft.com/office/powerpoint/2010/main" xmlns="" val="246034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138C4C-8853-614A-8180-0E4867197F05}" type="slidenum">
              <a:rPr lang="en-US" smtClean="0"/>
              <a:pPr/>
              <a:t>7</a:t>
            </a:fld>
            <a:endParaRPr lang="en-US"/>
          </a:p>
        </p:txBody>
      </p:sp>
    </p:spTree>
    <p:extLst>
      <p:ext uri="{BB962C8B-B14F-4D97-AF65-F5344CB8AC3E}">
        <p14:creationId xmlns:p14="http://schemas.microsoft.com/office/powerpoint/2010/main" xmlns="" val="1305458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pPr/>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pPr/>
              <a:t>10/24/2018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pPr/>
              <a:t>10/24/2018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pPr/>
              <a:t>10/24/2018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pPr/>
              <a:t>10/24/2018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pPr/>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pPr/>
              <a:t>10/24/2018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200" b="1" dirty="0"/>
              <a:t>Presentation to the National Assembly Portfolio Committee on Trade and Industry on the National Gambling Bill 2018</a:t>
            </a:r>
            <a:br>
              <a:rPr lang="en-US" sz="3200" b="1" dirty="0"/>
            </a:br>
            <a:r>
              <a:rPr lang="en-US" sz="3200" dirty="0"/>
              <a:t/>
            </a:r>
            <a:br>
              <a:rPr lang="en-US" sz="3200" dirty="0"/>
            </a:br>
            <a:r>
              <a:rPr lang="en-US" sz="3200" dirty="0"/>
              <a:t>By the </a:t>
            </a:r>
            <a:r>
              <a:rPr lang="en-US" sz="3200" dirty="0" err="1"/>
              <a:t>Goldrush</a:t>
            </a:r>
            <a:r>
              <a:rPr lang="en-US" sz="3200" dirty="0"/>
              <a:t> Group</a:t>
            </a:r>
            <a:br>
              <a:rPr lang="en-US" sz="3200" dirty="0"/>
            </a:br>
            <a:r>
              <a:rPr lang="en-US" sz="3200" dirty="0"/>
              <a:t/>
            </a:r>
            <a:br>
              <a:rPr lang="en-US" sz="3200" dirty="0"/>
            </a:br>
            <a:r>
              <a:rPr lang="en-US" sz="3200" dirty="0"/>
              <a:t>24 October 2018</a:t>
            </a:r>
            <a:r>
              <a:rPr lang="en-US" sz="4000" dirty="0"/>
              <a:t/>
            </a:r>
            <a:br>
              <a:rPr lang="en-US" sz="4000" dirty="0"/>
            </a:br>
            <a:endParaRPr lang="en-US" sz="4400"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3619166" y="4739105"/>
            <a:ext cx="4737100" cy="1422400"/>
          </a:xfrm>
          <a:prstGeom prst="rect">
            <a:avLst/>
          </a:prstGeom>
        </p:spPr>
      </p:pic>
    </p:spTree>
    <p:extLst>
      <p:ext uri="{BB962C8B-B14F-4D97-AF65-F5344CB8AC3E}">
        <p14:creationId xmlns:p14="http://schemas.microsoft.com/office/powerpoint/2010/main" xmlns="" val="1233805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Goldrush</a:t>
            </a:r>
            <a:r>
              <a:rPr lang="en-US" dirty="0"/>
              <a:t> has no experience of a “struggle to obtain information” by PLAs</a:t>
            </a:r>
          </a:p>
        </p:txBody>
      </p:sp>
      <p:sp>
        <p:nvSpPr>
          <p:cNvPr id="3" name="Content Placeholder 2"/>
          <p:cNvSpPr>
            <a:spLocks noGrp="1"/>
          </p:cNvSpPr>
          <p:nvPr>
            <p:ph idx="1"/>
          </p:nvPr>
        </p:nvSpPr>
        <p:spPr/>
        <p:txBody>
          <a:bodyPr>
            <a:normAutofit lnSpcReduction="10000"/>
          </a:bodyPr>
          <a:lstStyle/>
          <a:p>
            <a:r>
              <a:rPr lang="en-US" sz="2800" dirty="0"/>
              <a:t>The difficulty created by the absence of consultation in the Policy and draft Bill processes on this proposal is that the industry has not had an opportunity to consider and comment on the rationale that is now offered for the proposal.</a:t>
            </a:r>
          </a:p>
          <a:p>
            <a:r>
              <a:rPr lang="en-US" sz="2800" dirty="0"/>
              <a:t>That rationale is open to doubt:    </a:t>
            </a:r>
          </a:p>
          <a:p>
            <a:pPr lvl="1"/>
            <a:r>
              <a:rPr lang="en-ZA" sz="2600" dirty="0" err="1"/>
              <a:t>Goldrush</a:t>
            </a:r>
            <a:r>
              <a:rPr lang="en-ZA" sz="2600" dirty="0"/>
              <a:t> is a licensed operator in the majority of provinces and has no experience of the “struggle to collect information” referred to in the Policy.  </a:t>
            </a:r>
          </a:p>
          <a:p>
            <a:pPr lvl="1"/>
            <a:r>
              <a:rPr lang="en-ZA" sz="2600" dirty="0"/>
              <a:t>Licensees are obliged to provide information to PLAs in order to declare and confirm provincial gaming taxes and they do so.  Licensees that did not provide this information to PLAs would have their licenses revoked.  </a:t>
            </a:r>
            <a:endParaRPr lang="en-GB" sz="2600" dirty="0"/>
          </a:p>
        </p:txBody>
      </p:sp>
    </p:spTree>
    <p:extLst>
      <p:ext uri="{BB962C8B-B14F-4D97-AF65-F5344CB8AC3E}">
        <p14:creationId xmlns:p14="http://schemas.microsoft.com/office/powerpoint/2010/main" xmlns="" val="298203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PLAs have access to licensees’ internal monitoring systems</a:t>
            </a:r>
          </a:p>
        </p:txBody>
      </p:sp>
      <p:sp>
        <p:nvSpPr>
          <p:cNvPr id="3" name="Content Placeholder 2"/>
          <p:cNvSpPr>
            <a:spLocks noGrp="1"/>
          </p:cNvSpPr>
          <p:nvPr>
            <p:ph idx="1"/>
          </p:nvPr>
        </p:nvSpPr>
        <p:spPr/>
        <p:txBody>
          <a:bodyPr>
            <a:normAutofit/>
          </a:bodyPr>
          <a:lstStyle/>
          <a:p>
            <a:r>
              <a:rPr lang="en-ZA" sz="2400" dirty="0"/>
              <a:t>Goldrush has installed a state of the art electronic monitoring and management system for all its electronic gaming operations, as have its competitors and the casinos.  </a:t>
            </a:r>
            <a:endParaRPr lang="en-ZA" sz="1400" b="1" dirty="0"/>
          </a:p>
          <a:p>
            <a:r>
              <a:rPr lang="en-ZA" sz="2400" dirty="0"/>
              <a:t>PLAs include in their gambling rules a requirement that they must be given dial-in access to these internal monitoring systems for purposes of monitoring significant events and verifying and collecting information provided by licensees.  </a:t>
            </a:r>
            <a:endParaRPr lang="en-US" sz="2400" dirty="0"/>
          </a:p>
          <a:p>
            <a:r>
              <a:rPr lang="en-US" sz="2400" dirty="0"/>
              <a:t>Ensuring that PLAs and the NGR are able to access the data in licensees’ own monitoring systems is the answer to any “struggle to obtain information”.  It does not require establishing a national NCEMS for all modes of gambling. </a:t>
            </a:r>
          </a:p>
        </p:txBody>
      </p:sp>
    </p:spTree>
    <p:extLst>
      <p:ext uri="{BB962C8B-B14F-4D97-AF65-F5344CB8AC3E}">
        <p14:creationId xmlns:p14="http://schemas.microsoft.com/office/powerpoint/2010/main" xmlns="" val="429404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scope of the NCEMS goes beyond obtaining information from licensees</a:t>
            </a:r>
          </a:p>
        </p:txBody>
      </p:sp>
      <p:sp>
        <p:nvSpPr>
          <p:cNvPr id="3" name="Content Placeholder 2"/>
          <p:cNvSpPr>
            <a:spLocks noGrp="1"/>
          </p:cNvSpPr>
          <p:nvPr>
            <p:ph idx="1"/>
          </p:nvPr>
        </p:nvSpPr>
        <p:spPr/>
        <p:txBody>
          <a:bodyPr>
            <a:normAutofit/>
          </a:bodyPr>
          <a:lstStyle/>
          <a:p>
            <a:r>
              <a:rPr lang="en-ZA" sz="2400" dirty="0"/>
              <a:t>The proposed amendment to section 27 goes much further than simply requiring data to be shared with PLAs or with the NGR.  </a:t>
            </a:r>
          </a:p>
          <a:p>
            <a:r>
              <a:rPr lang="en-ZA" sz="2400" dirty="0"/>
              <a:t>It envisages that the NCEMS will monitor significant events in all gambling modes in the same way as LPMs are currently monitored.  In other words, the NCEMS will be a fully-fledged monitoring and enforcement mechanism rather than simply an information-gathering mechanism.  </a:t>
            </a:r>
          </a:p>
          <a:p>
            <a:r>
              <a:rPr lang="en-ZA" sz="2400" dirty="0"/>
              <a:t>This is not catered for in the Policy and the “struggle to obtain information” is not a rationale for this dramatic extension of the CEMS or justification for the considerable costs that this will entail for the gambling industry. </a:t>
            </a:r>
            <a:endParaRPr lang="en-US" sz="2400" dirty="0"/>
          </a:p>
        </p:txBody>
      </p:sp>
    </p:spTree>
    <p:extLst>
      <p:ext uri="{BB962C8B-B14F-4D97-AF65-F5344CB8AC3E}">
        <p14:creationId xmlns:p14="http://schemas.microsoft.com/office/powerpoint/2010/main" xmlns="" val="67727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PLAs and not the NGR are the regulators of the gambling industry</a:t>
            </a:r>
          </a:p>
        </p:txBody>
      </p:sp>
      <p:sp>
        <p:nvSpPr>
          <p:cNvPr id="3" name="Content Placeholder 2"/>
          <p:cNvSpPr>
            <a:spLocks noGrp="1"/>
          </p:cNvSpPr>
          <p:nvPr>
            <p:ph idx="1"/>
          </p:nvPr>
        </p:nvSpPr>
        <p:spPr/>
        <p:txBody>
          <a:bodyPr>
            <a:normAutofit lnSpcReduction="10000"/>
          </a:bodyPr>
          <a:lstStyle/>
          <a:p>
            <a:r>
              <a:rPr lang="en-ZA" sz="2800" dirty="0"/>
              <a:t>The NGR does not collect taxes and it does not police or regulate the day-to-day activities of the gambling industry.  That is the role of the PLAs.  </a:t>
            </a:r>
          </a:p>
          <a:p>
            <a:r>
              <a:rPr lang="en-ZA" sz="2800" dirty="0"/>
              <a:t>It is therefore difficult to justify the expense of constructing and maintaining an industry-wide CEMS reporting to the NGR rather than to PLAs.  The costs are not dealt with in the Policy or the Bill.  Currently LPMs pay 6 per cent of Gross Gaming Revenue as the fee for the CEMS. </a:t>
            </a:r>
          </a:p>
          <a:p>
            <a:r>
              <a:rPr lang="en-ZA" sz="2800" dirty="0"/>
              <a:t>A fee set at 6 per cent of GGR for all gambling modes would cost the industry R1.8bn in fees (based on current gross GGR of R30bn).         </a:t>
            </a:r>
          </a:p>
          <a:p>
            <a:endParaRPr lang="en-US" sz="1400" dirty="0"/>
          </a:p>
        </p:txBody>
      </p:sp>
    </p:spTree>
    <p:extLst>
      <p:ext uri="{BB962C8B-B14F-4D97-AF65-F5344CB8AC3E}">
        <p14:creationId xmlns:p14="http://schemas.microsoft.com/office/powerpoint/2010/main" xmlns="" val="11040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NCEMS will require extensive additions to existing in-house monitoring systems</a:t>
            </a:r>
          </a:p>
        </p:txBody>
      </p:sp>
      <p:sp>
        <p:nvSpPr>
          <p:cNvPr id="3" name="Content Placeholder 2"/>
          <p:cNvSpPr>
            <a:spLocks noGrp="1"/>
          </p:cNvSpPr>
          <p:nvPr>
            <p:ph idx="1"/>
          </p:nvPr>
        </p:nvSpPr>
        <p:spPr/>
        <p:txBody>
          <a:bodyPr>
            <a:noAutofit/>
          </a:bodyPr>
          <a:lstStyle/>
          <a:p>
            <a:r>
              <a:rPr lang="en-ZA" sz="2800" dirty="0"/>
              <a:t>In addition to paying fees, the NCEMS will require licensees to install and run an additional monitoring systems which must added to the existing systems and also installed on individual gaming machines and bingo terminals which will need major re-developments and re-engineering to cater for two systems running in parallel.  </a:t>
            </a:r>
          </a:p>
          <a:p>
            <a:r>
              <a:rPr lang="en-ZA" sz="2800" dirty="0"/>
              <a:t>All gaming machines and bingo terminals will have to go through full re-testing by the approved test laboratories and the NRCS as well as further approvals of LOCs by the PLAs. </a:t>
            </a:r>
          </a:p>
          <a:p>
            <a:r>
              <a:rPr lang="en-ZA" sz="2800" dirty="0"/>
              <a:t>These extra and unnecessary costs have the potential to cripple the industry.  </a:t>
            </a:r>
            <a:endParaRPr lang="en-US" sz="2800" dirty="0"/>
          </a:p>
        </p:txBody>
      </p:sp>
    </p:spTree>
    <p:extLst>
      <p:ext uri="{BB962C8B-B14F-4D97-AF65-F5344CB8AC3E}">
        <p14:creationId xmlns:p14="http://schemas.microsoft.com/office/powerpoint/2010/main" xmlns="" val="1540400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existing CEMS provides a useful service for LPMs but central monitoring is needed for other gambling modes</a:t>
            </a:r>
          </a:p>
        </p:txBody>
      </p:sp>
      <p:sp>
        <p:nvSpPr>
          <p:cNvPr id="3" name="Content Placeholder 2"/>
          <p:cNvSpPr>
            <a:spLocks noGrp="1"/>
          </p:cNvSpPr>
          <p:nvPr>
            <p:ph idx="1"/>
          </p:nvPr>
        </p:nvSpPr>
        <p:spPr/>
        <p:txBody>
          <a:bodyPr>
            <a:normAutofit lnSpcReduction="10000"/>
          </a:bodyPr>
          <a:lstStyle/>
          <a:p>
            <a:r>
              <a:rPr lang="en-ZA" sz="2400" dirty="0"/>
              <a:t>The current CEMS provides a useful service for the national authorities, the PLAs and route operators.  LPMs are located all over the country in venues like bars and taverns.  There are no on-site personnel to monitor the significant events or breakdowns occurring on LPMs. </a:t>
            </a:r>
          </a:p>
          <a:p>
            <a:r>
              <a:rPr lang="en-ZA" sz="2400" dirty="0"/>
              <a:t>The current CEMS also benefits the licenced Route operators who install their LPMs (which are expensive assets) on sites scattered all over the provinces.  The CEMS allows them to monitor any problems/breakdowns with the LPMs so technical support can be deployed to the site.  This helps to justify the high costs of the CEMS fees.   </a:t>
            </a:r>
          </a:p>
          <a:p>
            <a:r>
              <a:rPr lang="en-ZA" sz="2400" dirty="0"/>
              <a:t>None of this is necessary for primary gambling establishments like bingo centres and casinos which all have on-site monitoring and technical backup.  Their in-house systems can provide all data that the PLAs and the NGR require.     </a:t>
            </a:r>
            <a:endParaRPr lang="en-US" sz="2400" dirty="0"/>
          </a:p>
        </p:txBody>
      </p:sp>
    </p:spTree>
    <p:extLst>
      <p:ext uri="{BB962C8B-B14F-4D97-AF65-F5344CB8AC3E}">
        <p14:creationId xmlns:p14="http://schemas.microsoft.com/office/powerpoint/2010/main" xmlns="" val="1008233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Goldrush’s</a:t>
            </a:r>
            <a:r>
              <a:rPr lang="en-US" dirty="0"/>
              <a:t> proposal on the NCEMS</a:t>
            </a:r>
          </a:p>
        </p:txBody>
      </p:sp>
      <p:sp>
        <p:nvSpPr>
          <p:cNvPr id="3" name="Content Placeholder 2"/>
          <p:cNvSpPr>
            <a:spLocks noGrp="1"/>
          </p:cNvSpPr>
          <p:nvPr>
            <p:ph idx="1"/>
          </p:nvPr>
        </p:nvSpPr>
        <p:spPr/>
        <p:txBody>
          <a:bodyPr>
            <a:normAutofit fontScale="92500" lnSpcReduction="20000"/>
          </a:bodyPr>
          <a:lstStyle/>
          <a:p>
            <a:r>
              <a:rPr lang="en-US" sz="2800" dirty="0"/>
              <a:t>Goldrush requests the Committee not to proceed with the proposed extension of the NCEMS.  </a:t>
            </a:r>
          </a:p>
          <a:p>
            <a:r>
              <a:rPr lang="en-US" sz="2800" dirty="0"/>
              <a:t>Consultation between all licensees, PLAs and the NGR needs to take place to discuss this proposal and the contention that “PLAs struggle to collect information”.    </a:t>
            </a:r>
          </a:p>
          <a:p>
            <a:r>
              <a:rPr lang="en-US" sz="2800" dirty="0"/>
              <a:t>Access to information does not require a full-blown extension of the NCEMS.  Information from in-house systems can be made accessible to the NGR.  </a:t>
            </a:r>
          </a:p>
          <a:p>
            <a:r>
              <a:rPr lang="en-US" sz="2800" dirty="0"/>
              <a:t>Other methods of funding the NGR ought not be considered rather than imposing on the gambling industry the burden of paying for and accommodating an unnecessary extension of the NCEMS.  </a:t>
            </a:r>
          </a:p>
          <a:p>
            <a:endParaRPr lang="en-US" dirty="0"/>
          </a:p>
        </p:txBody>
      </p:sp>
    </p:spTree>
    <p:extLst>
      <p:ext uri="{BB962C8B-B14F-4D97-AF65-F5344CB8AC3E}">
        <p14:creationId xmlns:p14="http://schemas.microsoft.com/office/powerpoint/2010/main" xmlns="" val="885595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underlying the quorum of the Council</a:t>
            </a:r>
          </a:p>
        </p:txBody>
      </p:sp>
      <p:sp>
        <p:nvSpPr>
          <p:cNvPr id="3" name="Content Placeholder 2"/>
          <p:cNvSpPr>
            <a:spLocks noGrp="1"/>
          </p:cNvSpPr>
          <p:nvPr>
            <p:ph idx="1"/>
          </p:nvPr>
        </p:nvSpPr>
        <p:spPr/>
        <p:txBody>
          <a:bodyPr>
            <a:noAutofit/>
          </a:bodyPr>
          <a:lstStyle/>
          <a:p>
            <a:pPr lvl="0"/>
            <a:r>
              <a:rPr lang="en-ZA" sz="2800" dirty="0"/>
              <a:t>The National Gambling Policy Council plays a crucial role in ensuring co-operation and co-ordination of gambling policy between the provinces and between the provinces and the national government.  This is in accordance with and gives effect to the constitutional principle of co-operative governance.  </a:t>
            </a:r>
            <a:endParaRPr lang="en-US" sz="2800" dirty="0"/>
          </a:p>
          <a:p>
            <a:r>
              <a:rPr lang="en-ZA" sz="2800" dirty="0"/>
              <a:t>The voting members of the Council are the Minister and the nine MECs responsible for gambling in each province.  An issue put to the vote must be supported by the Minister and five MECs to pass.  This is to ensure that a decision that does not have the support of a majority of the provinces will not pass. </a:t>
            </a:r>
            <a:endParaRPr lang="en-US" sz="2800" dirty="0"/>
          </a:p>
        </p:txBody>
      </p:sp>
    </p:spTree>
    <p:extLst>
      <p:ext uri="{BB962C8B-B14F-4D97-AF65-F5344CB8AC3E}">
        <p14:creationId xmlns:p14="http://schemas.microsoft.com/office/powerpoint/2010/main" xmlns="" val="695084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Allowing the Council to make decisions without a majority of the provinces undermines these principles</a:t>
            </a:r>
          </a:p>
        </p:txBody>
      </p:sp>
      <p:sp>
        <p:nvSpPr>
          <p:cNvPr id="3" name="Content Placeholder 2"/>
          <p:cNvSpPr>
            <a:spLocks noGrp="1"/>
          </p:cNvSpPr>
          <p:nvPr>
            <p:ph idx="1"/>
          </p:nvPr>
        </p:nvSpPr>
        <p:spPr/>
        <p:txBody>
          <a:bodyPr>
            <a:noAutofit/>
          </a:bodyPr>
          <a:lstStyle/>
          <a:p>
            <a:pPr lvl="0"/>
            <a:r>
              <a:rPr lang="en-ZA" sz="3600" dirty="0"/>
              <a:t>The effect of the proposed amendment is that a binding decision can be taken without at least five provinces being in favour of it.  </a:t>
            </a:r>
            <a:endParaRPr lang="en-GB" sz="3600" dirty="0"/>
          </a:p>
          <a:p>
            <a:r>
              <a:rPr lang="en-ZA" sz="3600" dirty="0"/>
              <a:t>According to the Policy this provision is necessary because Council meetings are sometimes inquorate because fewer than five provincial representatives attend.  </a:t>
            </a:r>
          </a:p>
          <a:p>
            <a:pPr marL="0" indent="0">
              <a:buNone/>
            </a:pPr>
            <a:r>
              <a:rPr lang="en-ZA" sz="3600" dirty="0"/>
              <a:t> </a:t>
            </a:r>
            <a:r>
              <a:rPr lang="en-ZA" sz="2800" dirty="0"/>
              <a:t> </a:t>
            </a:r>
          </a:p>
        </p:txBody>
      </p:sp>
    </p:spTree>
    <p:extLst>
      <p:ext uri="{BB962C8B-B14F-4D97-AF65-F5344CB8AC3E}">
        <p14:creationId xmlns:p14="http://schemas.microsoft.com/office/powerpoint/2010/main" xmlns="" val="1965673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Goldrush’s</a:t>
            </a:r>
            <a:r>
              <a:rPr lang="en-US" dirty="0"/>
              <a:t> proposal on the quorum</a:t>
            </a:r>
          </a:p>
        </p:txBody>
      </p:sp>
      <p:sp>
        <p:nvSpPr>
          <p:cNvPr id="3" name="Content Placeholder 2"/>
          <p:cNvSpPr>
            <a:spLocks noGrp="1"/>
          </p:cNvSpPr>
          <p:nvPr>
            <p:ph idx="1"/>
          </p:nvPr>
        </p:nvSpPr>
        <p:spPr/>
        <p:txBody>
          <a:bodyPr>
            <a:normAutofit/>
          </a:bodyPr>
          <a:lstStyle/>
          <a:p>
            <a:r>
              <a:rPr lang="en-ZA" sz="3200" dirty="0" err="1"/>
              <a:t>Goldrush</a:t>
            </a:r>
            <a:r>
              <a:rPr lang="en-ZA" sz="3200" dirty="0"/>
              <a:t> submits that this problem should be tackled in ways that do not undermine the Constitutional principles.  For examples, decisions may be made by a round robin method or proxy votes may be considered.  Members of the Council could be permitted to appoint an alternate to deal with the problem that they are not always able to attend meetings.</a:t>
            </a:r>
            <a:endParaRPr lang="en-US" sz="3200" dirty="0"/>
          </a:p>
        </p:txBody>
      </p:sp>
    </p:spTree>
    <p:extLst>
      <p:ext uri="{BB962C8B-B14F-4D97-AF65-F5344CB8AC3E}">
        <p14:creationId xmlns:p14="http://schemas.microsoft.com/office/powerpoint/2010/main" xmlns="" val="174913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a:t>
            </a:r>
            <a:r>
              <a:rPr lang="en-US" dirty="0" err="1"/>
              <a:t>Goldrush</a:t>
            </a:r>
            <a:r>
              <a:rPr lang="en-US" dirty="0"/>
              <a:t> Group</a:t>
            </a:r>
          </a:p>
        </p:txBody>
      </p:sp>
      <p:sp>
        <p:nvSpPr>
          <p:cNvPr id="3" name="Content Placeholder 2"/>
          <p:cNvSpPr>
            <a:spLocks noGrp="1"/>
          </p:cNvSpPr>
          <p:nvPr>
            <p:ph idx="1"/>
          </p:nvPr>
        </p:nvSpPr>
        <p:spPr/>
        <p:txBody>
          <a:bodyPr>
            <a:normAutofit/>
          </a:bodyPr>
          <a:lstStyle/>
          <a:p>
            <a:r>
              <a:rPr lang="en-US" dirty="0"/>
              <a:t>The </a:t>
            </a:r>
            <a:r>
              <a:rPr lang="en-US" dirty="0" err="1"/>
              <a:t>Goldrush</a:t>
            </a:r>
            <a:r>
              <a:rPr lang="en-US" dirty="0"/>
              <a:t> Group is a diversified gaming group with interests in Sports Betting, LPM Route operations and Bingo.</a:t>
            </a:r>
          </a:p>
          <a:p>
            <a:r>
              <a:rPr lang="en-US" dirty="0" err="1"/>
              <a:t>Goldrush</a:t>
            </a:r>
            <a:r>
              <a:rPr lang="en-US" dirty="0"/>
              <a:t> Bingo was awarded the first Bingo </a:t>
            </a:r>
            <a:r>
              <a:rPr lang="en-US" dirty="0" err="1"/>
              <a:t>licences</a:t>
            </a:r>
            <a:r>
              <a:rPr lang="en-US" dirty="0"/>
              <a:t> in Gauteng during 1998 and the first licensed operation in South Africa became operational on the 1</a:t>
            </a:r>
            <a:r>
              <a:rPr lang="en-US" baseline="30000" dirty="0"/>
              <a:t>st</a:t>
            </a:r>
            <a:r>
              <a:rPr lang="en-US" dirty="0"/>
              <a:t> October 1998.</a:t>
            </a:r>
            <a:endParaRPr lang="en-ZA" dirty="0"/>
          </a:p>
          <a:p>
            <a:r>
              <a:rPr lang="en-ZA" dirty="0" err="1"/>
              <a:t>Goldrush</a:t>
            </a:r>
            <a:r>
              <a:rPr lang="en-ZA" dirty="0"/>
              <a:t> has since been awarded bingo licences in all six provinces where bingo is licensed: Gauteng, Mpumalanga, </a:t>
            </a:r>
            <a:r>
              <a:rPr lang="en-ZA" dirty="0" err="1"/>
              <a:t>Kwa</a:t>
            </a:r>
            <a:r>
              <a:rPr lang="en-ZA" dirty="0"/>
              <a:t>-Zulu Natal, North-West, Eastern Cape and Limpopo. </a:t>
            </a:r>
          </a:p>
          <a:p>
            <a:pPr fontAlgn="base"/>
            <a:r>
              <a:rPr lang="en-ZA" dirty="0" err="1"/>
              <a:t>Goldrush</a:t>
            </a:r>
            <a:r>
              <a:rPr lang="en-ZA" dirty="0"/>
              <a:t> is the largest licensed Bingo operator in the Republic.  </a:t>
            </a:r>
          </a:p>
          <a:p>
            <a:pPr fontAlgn="base"/>
            <a:r>
              <a:rPr lang="en-ZA" dirty="0"/>
              <a:t>It currently employs over 2000 people.  </a:t>
            </a:r>
          </a:p>
          <a:p>
            <a:endParaRPr lang="en-ZA" dirty="0"/>
          </a:p>
          <a:p>
            <a:endParaRPr lang="en-US" dirty="0"/>
          </a:p>
        </p:txBody>
      </p:sp>
      <p:pic>
        <p:nvPicPr>
          <p:cNvPr id="6" name="Picture 5"/>
          <p:cNvPicPr>
            <a:picLocks noChangeAspect="1"/>
          </p:cNvPicPr>
          <p:nvPr/>
        </p:nvPicPr>
        <p:blipFill>
          <a:blip r:embed="rId2"/>
          <a:stretch>
            <a:fillRect/>
          </a:stretch>
        </p:blipFill>
        <p:spPr>
          <a:xfrm>
            <a:off x="8254331" y="4389968"/>
            <a:ext cx="2565400" cy="1587500"/>
          </a:xfrm>
          <a:prstGeom prst="rect">
            <a:avLst/>
          </a:prstGeom>
        </p:spPr>
      </p:pic>
    </p:spTree>
    <p:extLst>
      <p:ext uri="{BB962C8B-B14F-4D97-AF65-F5344CB8AC3E}">
        <p14:creationId xmlns:p14="http://schemas.microsoft.com/office/powerpoint/2010/main" xmlns="" val="1216490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endParaRPr lang="en-US" dirty="0"/>
          </a:p>
          <a:p>
            <a:r>
              <a:rPr lang="en-US" sz="3200" dirty="0" err="1"/>
              <a:t>Goldrush</a:t>
            </a:r>
            <a:r>
              <a:rPr lang="en-US" sz="3200" dirty="0"/>
              <a:t> thanks the Committee for the invitation to participate in these proceedings.  </a:t>
            </a:r>
          </a:p>
          <a:p>
            <a:endParaRPr lang="en-US" dirty="0"/>
          </a:p>
        </p:txBody>
      </p:sp>
      <p:pic>
        <p:nvPicPr>
          <p:cNvPr id="4" name="Picture 3"/>
          <p:cNvPicPr>
            <a:picLocks noChangeAspect="1"/>
          </p:cNvPicPr>
          <p:nvPr/>
        </p:nvPicPr>
        <p:blipFill>
          <a:blip r:embed="rId2"/>
          <a:stretch>
            <a:fillRect/>
          </a:stretch>
        </p:blipFill>
        <p:spPr>
          <a:xfrm>
            <a:off x="3619166" y="4739105"/>
            <a:ext cx="4737100" cy="1422400"/>
          </a:xfrm>
          <a:prstGeom prst="rect">
            <a:avLst/>
          </a:prstGeom>
        </p:spPr>
      </p:pic>
    </p:spTree>
    <p:extLst>
      <p:ext uri="{BB962C8B-B14F-4D97-AF65-F5344CB8AC3E}">
        <p14:creationId xmlns:p14="http://schemas.microsoft.com/office/powerpoint/2010/main" xmlns="" val="733219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focus areas</a:t>
            </a:r>
          </a:p>
        </p:txBody>
      </p:sp>
      <p:sp>
        <p:nvSpPr>
          <p:cNvPr id="3" name="Content Placeholder 2"/>
          <p:cNvSpPr>
            <a:spLocks noGrp="1"/>
          </p:cNvSpPr>
          <p:nvPr>
            <p:ph idx="1"/>
          </p:nvPr>
        </p:nvSpPr>
        <p:spPr/>
        <p:txBody>
          <a:bodyPr/>
          <a:lstStyle/>
          <a:p>
            <a:r>
              <a:rPr lang="en-US" sz="2800" dirty="0"/>
              <a:t>In its email of 16 October 2012 the Committee identified the following areas in the Bill as its focus areas for consideration at this stage:  </a:t>
            </a:r>
          </a:p>
          <a:p>
            <a:endParaRPr lang="en-US" dirty="0"/>
          </a:p>
          <a:p>
            <a:pPr marL="292608" lvl="1" indent="0">
              <a:buNone/>
            </a:pPr>
            <a:r>
              <a:rPr lang="en-US" sz="2400" dirty="0"/>
              <a:t>The reconfiguration of the National Gambling Board to the National Gambling Regulator (</a:t>
            </a:r>
            <a:r>
              <a:rPr lang="en-US" sz="2400" b="1" dirty="0"/>
              <a:t>NGR</a:t>
            </a:r>
            <a:r>
              <a:rPr lang="en-US" sz="2400" dirty="0"/>
              <a:t>) and the related clauses.</a:t>
            </a:r>
          </a:p>
          <a:p>
            <a:pPr marL="201168" lvl="1" indent="0">
              <a:buNone/>
            </a:pPr>
            <a:endParaRPr lang="en-US" sz="2400" dirty="0"/>
          </a:p>
          <a:p>
            <a:pPr marL="201168" lvl="1" indent="0">
              <a:buNone/>
            </a:pPr>
            <a:r>
              <a:rPr lang="en-US" sz="2400" dirty="0"/>
              <a:t>Consideration of governance challenges as it relates to the National Gambling Policy Council, and the related clauses.</a:t>
            </a:r>
          </a:p>
        </p:txBody>
      </p:sp>
    </p:spTree>
    <p:extLst>
      <p:ext uri="{BB962C8B-B14F-4D97-AF65-F5344CB8AC3E}">
        <p14:creationId xmlns:p14="http://schemas.microsoft.com/office/powerpoint/2010/main" xmlns="" val="796278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Goldrush</a:t>
            </a:r>
            <a:r>
              <a:rPr lang="en-US" dirty="0"/>
              <a:t> is concerned about the following aspects of the focus areas</a:t>
            </a:r>
          </a:p>
        </p:txBody>
      </p:sp>
      <p:sp>
        <p:nvSpPr>
          <p:cNvPr id="3" name="Content Placeholder 2"/>
          <p:cNvSpPr>
            <a:spLocks noGrp="1"/>
          </p:cNvSpPr>
          <p:nvPr>
            <p:ph idx="1"/>
          </p:nvPr>
        </p:nvSpPr>
        <p:spPr/>
        <p:txBody>
          <a:bodyPr>
            <a:normAutofit fontScale="92500" lnSpcReduction="10000"/>
          </a:bodyPr>
          <a:lstStyle/>
          <a:p>
            <a:pPr marL="201168" lvl="1" indent="0">
              <a:buNone/>
            </a:pPr>
            <a:endParaRPr lang="en-US" dirty="0"/>
          </a:p>
          <a:p>
            <a:pPr marL="201168" lvl="1" indent="0">
              <a:buNone/>
            </a:pPr>
            <a:r>
              <a:rPr lang="en-US" sz="2400" b="1" dirty="0"/>
              <a:t>The NCEMS system</a:t>
            </a:r>
          </a:p>
          <a:p>
            <a:pPr marL="201168" lvl="1" indent="0">
              <a:buNone/>
            </a:pPr>
            <a:r>
              <a:rPr lang="en-US" sz="2400" dirty="0"/>
              <a:t>The Bill </a:t>
            </a:r>
            <a:r>
              <a:rPr lang="en-ZA" sz="2400" dirty="0"/>
              <a:t>proposes to extend the central electronic monitoring system which currently monitors only LPMs to monitor any “limited pay-out machine, casino, bingo or betting activity”.  The extended system, to be called the National Central Electronic Management System (</a:t>
            </a:r>
            <a:r>
              <a:rPr lang="en-ZA" sz="2400" b="1" dirty="0"/>
              <a:t>NCEMS</a:t>
            </a:r>
            <a:r>
              <a:rPr lang="en-ZA" sz="2400" dirty="0"/>
              <a:t>) is to be established by and report to the NGR.    </a:t>
            </a:r>
          </a:p>
          <a:p>
            <a:pPr lvl="1"/>
            <a:r>
              <a:rPr lang="en-ZA" sz="2400" dirty="0"/>
              <a:t>Clause 19 of the Bill, amending section 27 of the Act</a:t>
            </a:r>
          </a:p>
          <a:p>
            <a:pPr lvl="1"/>
            <a:endParaRPr lang="en-ZA" sz="2400" dirty="0"/>
          </a:p>
          <a:p>
            <a:pPr marL="201168" lvl="1" indent="0">
              <a:buNone/>
            </a:pPr>
            <a:r>
              <a:rPr lang="en-ZA" sz="2400" b="1" dirty="0"/>
              <a:t>The quorum of the Council</a:t>
            </a:r>
          </a:p>
          <a:p>
            <a:pPr marL="201168" lvl="1" indent="0">
              <a:buNone/>
            </a:pPr>
            <a:r>
              <a:rPr lang="en-ZA" sz="2400" dirty="0"/>
              <a:t>The Bill proposes amendments that will allow a binding decision to be taken by the National Gambling Policy Council without at least five provinces being in favour of it. </a:t>
            </a:r>
          </a:p>
          <a:p>
            <a:pPr lvl="1"/>
            <a:r>
              <a:rPr lang="en-ZA" sz="2400" dirty="0"/>
              <a:t>Clause 36 of the Bill, inserting section 63A into the Act</a:t>
            </a:r>
          </a:p>
          <a:p>
            <a:pPr lvl="1"/>
            <a:endParaRPr lang="en-ZA"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xmlns="" val="1341171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has been inadequate consultation on the NCEMS proposal </a:t>
            </a:r>
          </a:p>
        </p:txBody>
      </p:sp>
      <p:sp>
        <p:nvSpPr>
          <p:cNvPr id="3" name="Content Placeholder 2"/>
          <p:cNvSpPr>
            <a:spLocks noGrp="1"/>
          </p:cNvSpPr>
          <p:nvPr>
            <p:ph idx="1"/>
          </p:nvPr>
        </p:nvSpPr>
        <p:spPr/>
        <p:txBody>
          <a:bodyPr>
            <a:normAutofit/>
          </a:bodyPr>
          <a:lstStyle/>
          <a:p>
            <a:r>
              <a:rPr lang="en-US" sz="2800" dirty="0"/>
              <a:t>The draft National Gambling Policy 2015 circulated for comment does not contain a proposal to extend the existing CEMS to bingo, casinos and sports betting.  </a:t>
            </a:r>
          </a:p>
          <a:p>
            <a:r>
              <a:rPr lang="en-US" sz="2800" dirty="0"/>
              <a:t>It envisages that the CEMS will remain confined to LPMs but the service provider will require a national </a:t>
            </a:r>
            <a:r>
              <a:rPr lang="en-US" sz="2800" dirty="0" err="1"/>
              <a:t>licence</a:t>
            </a:r>
            <a:r>
              <a:rPr lang="en-US" sz="2800" dirty="0"/>
              <a:t>. </a:t>
            </a:r>
          </a:p>
          <a:p>
            <a:endParaRPr lang="en-US" sz="2800" dirty="0"/>
          </a:p>
          <a:p>
            <a:r>
              <a:rPr lang="en-US" sz="2800" dirty="0"/>
              <a:t>This is the proposal that the gambling industry was asked to comment on.   </a:t>
            </a:r>
          </a:p>
        </p:txBody>
      </p:sp>
    </p:spTree>
    <p:extLst>
      <p:ext uri="{BB962C8B-B14F-4D97-AF65-F5344CB8AC3E}">
        <p14:creationId xmlns:p14="http://schemas.microsoft.com/office/powerpoint/2010/main" xmlns="" val="1510891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NCEMS is announced in the 2016 final Policy</a:t>
            </a:r>
          </a:p>
        </p:txBody>
      </p:sp>
      <p:sp>
        <p:nvSpPr>
          <p:cNvPr id="3" name="Content Placeholder 2"/>
          <p:cNvSpPr>
            <a:spLocks noGrp="1"/>
          </p:cNvSpPr>
          <p:nvPr>
            <p:ph idx="1"/>
          </p:nvPr>
        </p:nvSpPr>
        <p:spPr/>
        <p:txBody>
          <a:bodyPr>
            <a:normAutofit fontScale="85000" lnSpcReduction="20000"/>
          </a:bodyPr>
          <a:lstStyle/>
          <a:p>
            <a:r>
              <a:rPr lang="en-US" sz="2800" dirty="0"/>
              <a:t>The final </a:t>
            </a:r>
            <a:r>
              <a:rPr lang="en-US" sz="2800" dirty="0" err="1"/>
              <a:t>gazetted</a:t>
            </a:r>
            <a:r>
              <a:rPr lang="en-US" sz="2800" dirty="0"/>
              <a:t> National Gambling Policy 2016 elaborates on the idea that the NGR will develop the capacity to run the CEMS itself.  It will earn the revenue from the operation fees that are currently earned by the service provider.  </a:t>
            </a:r>
          </a:p>
          <a:p>
            <a:r>
              <a:rPr lang="en-US" sz="2800" dirty="0"/>
              <a:t>To the surprise of the industry, the Final Policy then introduces the policy that the CEMS should be extended to all gambling modes (paragraph 4.27):    </a:t>
            </a:r>
          </a:p>
          <a:p>
            <a:pPr marL="201168" lvl="1" indent="0">
              <a:buNone/>
            </a:pPr>
            <a:endParaRPr lang="en-US" sz="2600" dirty="0"/>
          </a:p>
          <a:p>
            <a:pPr marL="201168" lvl="1" indent="0">
              <a:buNone/>
            </a:pPr>
            <a:r>
              <a:rPr lang="en-US" sz="2600" dirty="0"/>
              <a:t>“The operation of the CEMS should not be limited to LPMs as PLAs struggle to collect information from other gambling modes which operate their own CEMS.  The existing CEMS operated in other gambling modes must be linked to the CEMS established and maintained by the NGR. The licensees affected must pay the prescribed monitoring fee in respect of such machine tested to the NGR. The Minister will, after consulting Council and the industry, determine when the operation of the CEMS should be extended to all other gambling modes.”</a:t>
            </a:r>
          </a:p>
          <a:p>
            <a:endParaRPr lang="en-US" dirty="0"/>
          </a:p>
        </p:txBody>
      </p:sp>
    </p:spTree>
    <p:extLst>
      <p:ext uri="{BB962C8B-B14F-4D97-AF65-F5344CB8AC3E}">
        <p14:creationId xmlns:p14="http://schemas.microsoft.com/office/powerpoint/2010/main" xmlns="" val="276216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NCEMS proposal was not included in the 2016 draft Bill</a:t>
            </a:r>
          </a:p>
        </p:txBody>
      </p:sp>
      <p:sp>
        <p:nvSpPr>
          <p:cNvPr id="3" name="Content Placeholder 2"/>
          <p:cNvSpPr>
            <a:spLocks noGrp="1"/>
          </p:cNvSpPr>
          <p:nvPr>
            <p:ph idx="1"/>
          </p:nvPr>
        </p:nvSpPr>
        <p:spPr/>
        <p:txBody>
          <a:bodyPr>
            <a:noAutofit/>
          </a:bodyPr>
          <a:lstStyle/>
          <a:p>
            <a:pPr lvl="1"/>
            <a:r>
              <a:rPr lang="en-US" sz="3200" dirty="0"/>
              <a:t>The 2016 draft Bill circulated for comment by the DTI provided for a National Central Electronic Monitoring System under the jurisdiction of the NGR but it did not propose its extension beyond LPMs to other modes of gambling.  </a:t>
            </a:r>
          </a:p>
          <a:p>
            <a:pPr lvl="1"/>
            <a:r>
              <a:rPr lang="en-US" sz="3200" dirty="0"/>
              <a:t>The draft Bill provided that “The Minister may, after consultation with the Council and the industry, determine the operation of the national central electronic monitoring system”.</a:t>
            </a:r>
          </a:p>
        </p:txBody>
      </p:sp>
    </p:spTree>
    <p:extLst>
      <p:ext uri="{BB962C8B-B14F-4D97-AF65-F5344CB8AC3E}">
        <p14:creationId xmlns:p14="http://schemas.microsoft.com/office/powerpoint/2010/main" xmlns="" val="102616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2018 Bill intends to extend the NCEMS to all gambling modes</a:t>
            </a:r>
          </a:p>
        </p:txBody>
      </p:sp>
      <p:sp>
        <p:nvSpPr>
          <p:cNvPr id="3" name="Content Placeholder 2"/>
          <p:cNvSpPr>
            <a:spLocks noGrp="1"/>
          </p:cNvSpPr>
          <p:nvPr>
            <p:ph idx="1"/>
          </p:nvPr>
        </p:nvSpPr>
        <p:spPr/>
        <p:txBody>
          <a:bodyPr/>
          <a:lstStyle/>
          <a:p>
            <a:pPr lvl="1"/>
            <a:r>
              <a:rPr lang="en-US" sz="3600" dirty="0"/>
              <a:t>The extension of the scope of the NCEMS to other gambling modes is proposed for the first time in the this Bill placed before Parliament.    </a:t>
            </a:r>
          </a:p>
          <a:p>
            <a:pPr lvl="1"/>
            <a:r>
              <a:rPr lang="en-US" sz="3600" dirty="0"/>
              <a:t>The gambling industry, on which the burden of paying for the extended NCEMS is to be placed, has not been consulted on this proposal, contrary to what is stated in the Policy and in the draft Bill.   </a:t>
            </a:r>
          </a:p>
          <a:p>
            <a:endParaRPr lang="en-US" dirty="0"/>
          </a:p>
        </p:txBody>
      </p:sp>
    </p:spTree>
    <p:extLst>
      <p:ext uri="{BB962C8B-B14F-4D97-AF65-F5344CB8AC3E}">
        <p14:creationId xmlns:p14="http://schemas.microsoft.com/office/powerpoint/2010/main" xmlns="" val="416621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 for the extended NCEMS</a:t>
            </a:r>
          </a:p>
        </p:txBody>
      </p:sp>
      <p:sp>
        <p:nvSpPr>
          <p:cNvPr id="3" name="Content Placeholder 2"/>
          <p:cNvSpPr>
            <a:spLocks noGrp="1"/>
          </p:cNvSpPr>
          <p:nvPr>
            <p:ph idx="1"/>
          </p:nvPr>
        </p:nvSpPr>
        <p:spPr/>
        <p:txBody>
          <a:bodyPr>
            <a:normAutofit fontScale="92500"/>
          </a:bodyPr>
          <a:lstStyle/>
          <a:p>
            <a:pPr lvl="0"/>
            <a:r>
              <a:rPr lang="en-ZA" sz="2600" dirty="0"/>
              <a:t>According to the final National Policy the existing CEMS must be extended and operated by the NGR (rather than by provincial licensing authorities (</a:t>
            </a:r>
            <a:r>
              <a:rPr lang="en-ZA" sz="2600" b="1" dirty="0"/>
              <a:t>PLAs</a:t>
            </a:r>
            <a:r>
              <a:rPr lang="en-ZA" sz="2600" dirty="0"/>
              <a:t>)) for the following reason:  </a:t>
            </a:r>
          </a:p>
          <a:p>
            <a:pPr lvl="0"/>
            <a:endParaRPr lang="en-ZA" sz="2600" dirty="0"/>
          </a:p>
          <a:p>
            <a:pPr marL="384048" lvl="2" indent="0">
              <a:buNone/>
            </a:pPr>
            <a:r>
              <a:rPr lang="en-ZA" sz="1700" dirty="0"/>
              <a:t>“PLAs struggle to collect information from other gambling modes which operate their own CEMS.  The existing CEMS operated in other gambling modes must be linked to the CEMS established and maintained by the NGR”.  </a:t>
            </a:r>
          </a:p>
          <a:p>
            <a:pPr marL="384048" lvl="2" indent="0">
              <a:buNone/>
            </a:pPr>
            <a:endParaRPr lang="en-ZA" sz="2400" dirty="0"/>
          </a:p>
          <a:p>
            <a:pPr marL="201168" lvl="1" indent="0">
              <a:buNone/>
            </a:pPr>
            <a:r>
              <a:rPr lang="en-ZA" sz="2800" dirty="0"/>
              <a:t>An additional rationale is that Policy envisages that the NGR, once it has developed the capacity to operate the CEMS, will derive revenue from it to fund its operations.  Extending the scope of the CEMS to all gambling modes will greatly increase this source of revenue. </a:t>
            </a:r>
            <a:endParaRPr lang="en-GB" sz="1600" dirty="0"/>
          </a:p>
          <a:p>
            <a:endParaRPr lang="en-US" dirty="0"/>
          </a:p>
        </p:txBody>
      </p:sp>
    </p:spTree>
    <p:extLst>
      <p:ext uri="{BB962C8B-B14F-4D97-AF65-F5344CB8AC3E}">
        <p14:creationId xmlns:p14="http://schemas.microsoft.com/office/powerpoint/2010/main" xmlns="" val="214618936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622</TotalTime>
  <Words>1916</Words>
  <Application>Microsoft Office PowerPoint</Application>
  <PresentationFormat>Custom</PresentationFormat>
  <Paragraphs>90</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Presentation to the National Assembly Portfolio Committee on Trade and Industry on the National Gambling Bill 2018  By the Goldrush Group  24 October 2018 </vt:lpstr>
      <vt:lpstr>About the Goldrush Group</vt:lpstr>
      <vt:lpstr>The focus areas</vt:lpstr>
      <vt:lpstr>Goldrush is concerned about the following aspects of the focus areas</vt:lpstr>
      <vt:lpstr>There has been inadequate consultation on the NCEMS proposal </vt:lpstr>
      <vt:lpstr>The NCEMS is announced in the 2016 final Policy</vt:lpstr>
      <vt:lpstr>The NCEMS proposal was not included in the 2016 draft Bill</vt:lpstr>
      <vt:lpstr>The 2018 Bill intends to extend the NCEMS to all gambling modes</vt:lpstr>
      <vt:lpstr>Rationale for the extended NCEMS</vt:lpstr>
      <vt:lpstr>Goldrush has no experience of a “struggle to obtain information” by PLAs</vt:lpstr>
      <vt:lpstr>The PLAs have access to licensees’ internal monitoring systems</vt:lpstr>
      <vt:lpstr>The scope of the NCEMS goes beyond obtaining information from licensees</vt:lpstr>
      <vt:lpstr>The PLAs and not the NGR are the regulators of the gambling industry</vt:lpstr>
      <vt:lpstr>The NCEMS will require extensive additions to existing in-house monitoring systems</vt:lpstr>
      <vt:lpstr>The existing CEMS provides a useful service for LPMs but central monitoring is needed for other gambling modes</vt:lpstr>
      <vt:lpstr>Goldrush’s proposal on the NCEMS</vt:lpstr>
      <vt:lpstr>Principles underlying the quorum of the Council</vt:lpstr>
      <vt:lpstr>Allowing the Council to make decisions without a majority of the provinces undermines these principles</vt:lpstr>
      <vt:lpstr>Goldrush’s proposal on the quorum</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Iain's Macbook</dc:creator>
  <cp:lastModifiedBy>PUMZA</cp:lastModifiedBy>
  <cp:revision>39</cp:revision>
  <cp:lastPrinted>2018-10-22T05:05:50Z</cp:lastPrinted>
  <dcterms:created xsi:type="dcterms:W3CDTF">2018-10-21T06:49:54Z</dcterms:created>
  <dcterms:modified xsi:type="dcterms:W3CDTF">2018-10-24T13:31:31Z</dcterms:modified>
</cp:coreProperties>
</file>