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2" r:id="rId7"/>
    <p:sldId id="263" r:id="rId8"/>
    <p:sldId id="265"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snapToObjects="1">
      <p:cViewPr varScale="1">
        <p:scale>
          <a:sx n="71" d="100"/>
          <a:sy n="71" d="100"/>
        </p:scale>
        <p:origin x="-822"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51793F-93A2-554C-92F0-62C751D0682F}" type="datetimeFigureOut">
              <a:rPr lang="en-US" smtClean="0"/>
              <a:pPr/>
              <a:t>10/24/2018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13AEF-D116-A840-A235-07E8E16E71F5}" type="slidenum">
              <a:rPr lang="en-US" smtClean="0"/>
              <a:pPr/>
              <a:t>‹#›</a:t>
            </a:fld>
            <a:endParaRPr lang="en-US"/>
          </a:p>
        </p:txBody>
      </p:sp>
    </p:spTree>
    <p:extLst>
      <p:ext uri="{BB962C8B-B14F-4D97-AF65-F5344CB8AC3E}">
        <p14:creationId xmlns:p14="http://schemas.microsoft.com/office/powerpoint/2010/main" xmlns="" val="1389568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8D497F-1E3A-E24E-9770-66FE54FEB8F5}"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6C602-59EF-234C-998C-60E5F3D4F0BF}" type="slidenum">
              <a:rPr lang="en-US" smtClean="0"/>
              <a:pPr/>
              <a:t>‹#›</a:t>
            </a:fld>
            <a:endParaRPr lang="en-US"/>
          </a:p>
        </p:txBody>
      </p:sp>
    </p:spTree>
    <p:extLst>
      <p:ext uri="{BB962C8B-B14F-4D97-AF65-F5344CB8AC3E}">
        <p14:creationId xmlns:p14="http://schemas.microsoft.com/office/powerpoint/2010/main" xmlns="" val="1283037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8D497F-1E3A-E24E-9770-66FE54FEB8F5}"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6C602-59EF-234C-998C-60E5F3D4F0BF}" type="slidenum">
              <a:rPr lang="en-US" smtClean="0"/>
              <a:pPr/>
              <a:t>‹#›</a:t>
            </a:fld>
            <a:endParaRPr lang="en-US"/>
          </a:p>
        </p:txBody>
      </p:sp>
    </p:spTree>
    <p:extLst>
      <p:ext uri="{BB962C8B-B14F-4D97-AF65-F5344CB8AC3E}">
        <p14:creationId xmlns:p14="http://schemas.microsoft.com/office/powerpoint/2010/main" xmlns="" val="1520854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8D497F-1E3A-E24E-9770-66FE54FEB8F5}"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6C602-59EF-234C-998C-60E5F3D4F0BF}" type="slidenum">
              <a:rPr lang="en-US" smtClean="0"/>
              <a:pPr/>
              <a:t>‹#›</a:t>
            </a:fld>
            <a:endParaRPr lang="en-US"/>
          </a:p>
        </p:txBody>
      </p:sp>
    </p:spTree>
    <p:extLst>
      <p:ext uri="{BB962C8B-B14F-4D97-AF65-F5344CB8AC3E}">
        <p14:creationId xmlns:p14="http://schemas.microsoft.com/office/powerpoint/2010/main" xmlns="" val="1643500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8D497F-1E3A-E24E-9770-66FE54FEB8F5}"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6C602-59EF-234C-998C-60E5F3D4F0BF}" type="slidenum">
              <a:rPr lang="en-US" smtClean="0"/>
              <a:pPr/>
              <a:t>‹#›</a:t>
            </a:fld>
            <a:endParaRPr lang="en-US"/>
          </a:p>
        </p:txBody>
      </p:sp>
    </p:spTree>
    <p:extLst>
      <p:ext uri="{BB962C8B-B14F-4D97-AF65-F5344CB8AC3E}">
        <p14:creationId xmlns:p14="http://schemas.microsoft.com/office/powerpoint/2010/main" xmlns="" val="1130719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8D497F-1E3A-E24E-9770-66FE54FEB8F5}"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6C602-59EF-234C-998C-60E5F3D4F0BF}" type="slidenum">
              <a:rPr lang="en-US" smtClean="0"/>
              <a:pPr/>
              <a:t>‹#›</a:t>
            </a:fld>
            <a:endParaRPr lang="en-US"/>
          </a:p>
        </p:txBody>
      </p:sp>
    </p:spTree>
    <p:extLst>
      <p:ext uri="{BB962C8B-B14F-4D97-AF65-F5344CB8AC3E}">
        <p14:creationId xmlns:p14="http://schemas.microsoft.com/office/powerpoint/2010/main" xmlns="" val="9168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8D497F-1E3A-E24E-9770-66FE54FEB8F5}" type="datetimeFigureOut">
              <a:rPr lang="en-US" smtClean="0"/>
              <a:pPr/>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6C602-59EF-234C-998C-60E5F3D4F0BF}" type="slidenum">
              <a:rPr lang="en-US" smtClean="0"/>
              <a:pPr/>
              <a:t>‹#›</a:t>
            </a:fld>
            <a:endParaRPr lang="en-US"/>
          </a:p>
        </p:txBody>
      </p:sp>
    </p:spTree>
    <p:extLst>
      <p:ext uri="{BB962C8B-B14F-4D97-AF65-F5344CB8AC3E}">
        <p14:creationId xmlns:p14="http://schemas.microsoft.com/office/powerpoint/2010/main" xmlns="" val="1063182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8D497F-1E3A-E24E-9770-66FE54FEB8F5}" type="datetimeFigureOut">
              <a:rPr lang="en-US" smtClean="0"/>
              <a:pPr/>
              <a:t>10/24/2018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C6C602-59EF-234C-998C-60E5F3D4F0BF}" type="slidenum">
              <a:rPr lang="en-US" smtClean="0"/>
              <a:pPr/>
              <a:t>‹#›</a:t>
            </a:fld>
            <a:endParaRPr lang="en-US"/>
          </a:p>
        </p:txBody>
      </p:sp>
    </p:spTree>
    <p:extLst>
      <p:ext uri="{BB962C8B-B14F-4D97-AF65-F5344CB8AC3E}">
        <p14:creationId xmlns:p14="http://schemas.microsoft.com/office/powerpoint/2010/main" xmlns="" val="183900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8D497F-1E3A-E24E-9770-66FE54FEB8F5}" type="datetimeFigureOut">
              <a:rPr lang="en-US" smtClean="0"/>
              <a:pPr/>
              <a:t>10/24/2018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C6C602-59EF-234C-998C-60E5F3D4F0BF}" type="slidenum">
              <a:rPr lang="en-US" smtClean="0"/>
              <a:pPr/>
              <a:t>‹#›</a:t>
            </a:fld>
            <a:endParaRPr lang="en-US"/>
          </a:p>
        </p:txBody>
      </p:sp>
    </p:spTree>
    <p:extLst>
      <p:ext uri="{BB962C8B-B14F-4D97-AF65-F5344CB8AC3E}">
        <p14:creationId xmlns:p14="http://schemas.microsoft.com/office/powerpoint/2010/main" xmlns="" val="159996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D497F-1E3A-E24E-9770-66FE54FEB8F5}" type="datetimeFigureOut">
              <a:rPr lang="en-US" smtClean="0"/>
              <a:pPr/>
              <a:t>10/24/2018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C6C602-59EF-234C-998C-60E5F3D4F0BF}" type="slidenum">
              <a:rPr lang="en-US" smtClean="0"/>
              <a:pPr/>
              <a:t>‹#›</a:t>
            </a:fld>
            <a:endParaRPr lang="en-US"/>
          </a:p>
        </p:txBody>
      </p:sp>
    </p:spTree>
    <p:extLst>
      <p:ext uri="{BB962C8B-B14F-4D97-AF65-F5344CB8AC3E}">
        <p14:creationId xmlns:p14="http://schemas.microsoft.com/office/powerpoint/2010/main" xmlns="" val="201376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8D497F-1E3A-E24E-9770-66FE54FEB8F5}" type="datetimeFigureOut">
              <a:rPr lang="en-US" smtClean="0"/>
              <a:pPr/>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6C602-59EF-234C-998C-60E5F3D4F0BF}" type="slidenum">
              <a:rPr lang="en-US" smtClean="0"/>
              <a:pPr/>
              <a:t>‹#›</a:t>
            </a:fld>
            <a:endParaRPr lang="en-US"/>
          </a:p>
        </p:txBody>
      </p:sp>
    </p:spTree>
    <p:extLst>
      <p:ext uri="{BB962C8B-B14F-4D97-AF65-F5344CB8AC3E}">
        <p14:creationId xmlns:p14="http://schemas.microsoft.com/office/powerpoint/2010/main" xmlns="" val="1055726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8D497F-1E3A-E24E-9770-66FE54FEB8F5}" type="datetimeFigureOut">
              <a:rPr lang="en-US" smtClean="0"/>
              <a:pPr/>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6C602-59EF-234C-998C-60E5F3D4F0BF}" type="slidenum">
              <a:rPr lang="en-US" smtClean="0"/>
              <a:pPr/>
              <a:t>‹#›</a:t>
            </a:fld>
            <a:endParaRPr lang="en-US"/>
          </a:p>
        </p:txBody>
      </p:sp>
    </p:spTree>
    <p:extLst>
      <p:ext uri="{BB962C8B-B14F-4D97-AF65-F5344CB8AC3E}">
        <p14:creationId xmlns:p14="http://schemas.microsoft.com/office/powerpoint/2010/main" xmlns="" val="107964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D497F-1E3A-E24E-9770-66FE54FEB8F5}" type="datetimeFigureOut">
              <a:rPr lang="en-US" smtClean="0"/>
              <a:pPr/>
              <a:t>10/24/2018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6C602-59EF-234C-998C-60E5F3D4F0BF}" type="slidenum">
              <a:rPr lang="en-US" smtClean="0"/>
              <a:pPr/>
              <a:t>‹#›</a:t>
            </a:fld>
            <a:endParaRPr lang="en-US"/>
          </a:p>
        </p:txBody>
      </p:sp>
    </p:spTree>
    <p:extLst>
      <p:ext uri="{BB962C8B-B14F-4D97-AF65-F5344CB8AC3E}">
        <p14:creationId xmlns:p14="http://schemas.microsoft.com/office/powerpoint/2010/main" xmlns="" val="1408903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r"/>
            <a:r>
              <a:rPr lang="en-US" dirty="0" smtClean="0"/>
              <a:t>Will Business As Usual electricity plan save our future? </a:t>
            </a:r>
            <a:endParaRPr lang="en-US" dirty="0"/>
          </a:p>
        </p:txBody>
      </p:sp>
      <p:sp>
        <p:nvSpPr>
          <p:cNvPr id="3" name="Subtitle 2"/>
          <p:cNvSpPr>
            <a:spLocks noGrp="1"/>
          </p:cNvSpPr>
          <p:nvPr>
            <p:ph type="subTitle" idx="1"/>
          </p:nvPr>
        </p:nvSpPr>
        <p:spPr/>
        <p:txBody>
          <a:bodyPr/>
          <a:lstStyle/>
          <a:p>
            <a:pPr algn="r"/>
            <a:r>
              <a:rPr lang="en-US" dirty="0" smtClean="0"/>
              <a:t>Comments on the draft Integrated Resource Plan </a:t>
            </a:r>
          </a:p>
          <a:p>
            <a:pPr algn="r"/>
            <a:r>
              <a:rPr lang="en-US" dirty="0" smtClean="0"/>
              <a:t>Parliament of the Republic of South Africa </a:t>
            </a:r>
          </a:p>
          <a:p>
            <a:pPr algn="r"/>
            <a:r>
              <a:rPr lang="en-US" dirty="0" smtClean="0"/>
              <a:t>Energy Committe23 October 2018   </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2091" y="2576945"/>
            <a:ext cx="3937399" cy="394280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xmlns="" val="1378118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49299"/>
          </a:xfrm>
        </p:spPr>
        <p:txBody>
          <a:bodyPr>
            <a:normAutofit fontScale="90000"/>
          </a:bodyPr>
          <a:lstStyle/>
          <a:p>
            <a:r>
              <a:rPr lang="en-US" dirty="0" smtClean="0"/>
              <a:t>Plan must protect our climate , water and health. </a:t>
            </a:r>
            <a:endParaRPr lang="en-US" dirty="0"/>
          </a:p>
        </p:txBody>
      </p:sp>
      <p:pic>
        <p:nvPicPr>
          <p:cNvPr id="4" name="Content Placeholder 3"/>
          <p:cNvPicPr>
            <a:picLocks noGrp="1" noChangeAspect="1"/>
          </p:cNvPicPr>
          <p:nvPr>
            <p:ph idx="1"/>
          </p:nvPr>
        </p:nvPicPr>
        <p:blipFill>
          <a:blip r:embed="rId2"/>
          <a:stretch>
            <a:fillRect/>
          </a:stretch>
        </p:blipFill>
        <p:spPr>
          <a:xfrm>
            <a:off x="657225" y="1114424"/>
            <a:ext cx="10415588" cy="5414963"/>
          </a:xfrm>
          <a:prstGeom prst="rect">
            <a:avLst/>
          </a:prstGeom>
        </p:spPr>
      </p:pic>
    </p:spTree>
    <p:extLst>
      <p:ext uri="{BB962C8B-B14F-4D97-AF65-F5344CB8AC3E}">
        <p14:creationId xmlns:p14="http://schemas.microsoft.com/office/powerpoint/2010/main" xmlns="" val="2134906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4911"/>
          </a:xfrm>
        </p:spPr>
        <p:txBody>
          <a:bodyPr/>
          <a:lstStyle/>
          <a:p>
            <a:r>
              <a:rPr lang="en-US" dirty="0" smtClean="0"/>
              <a:t>Welcome the draft IRP </a:t>
            </a:r>
            <a:endParaRPr lang="en-US" dirty="0"/>
          </a:p>
        </p:txBody>
      </p:sp>
      <p:sp>
        <p:nvSpPr>
          <p:cNvPr id="3" name="Content Placeholder 2"/>
          <p:cNvSpPr>
            <a:spLocks noGrp="1"/>
          </p:cNvSpPr>
          <p:nvPr>
            <p:ph idx="1"/>
          </p:nvPr>
        </p:nvSpPr>
        <p:spPr>
          <a:xfrm>
            <a:off x="838200" y="1330036"/>
            <a:ext cx="10515600" cy="3667849"/>
          </a:xfrm>
        </p:spPr>
        <p:txBody>
          <a:bodyPr>
            <a:noAutofit/>
          </a:bodyPr>
          <a:lstStyle/>
          <a:p>
            <a:endParaRPr lang="en-US" sz="3600" dirty="0" smtClean="0"/>
          </a:p>
          <a:p>
            <a:r>
              <a:rPr lang="en-US" sz="3600" dirty="0" smtClean="0"/>
              <a:t>Highly ambitious for public to comment on a process that has long term implications </a:t>
            </a:r>
            <a:r>
              <a:rPr lang="en-US" sz="3600" dirty="0" err="1" smtClean="0"/>
              <a:t>socialy</a:t>
            </a:r>
            <a:r>
              <a:rPr lang="en-US" sz="3600" dirty="0" smtClean="0"/>
              <a:t> , eco  in to larger extend politically  60 days </a:t>
            </a:r>
          </a:p>
          <a:p>
            <a:r>
              <a:rPr lang="en-US" sz="3600" dirty="0" smtClean="0"/>
              <a:t>No actual documentation on the draft ---</a:t>
            </a:r>
            <a:r>
              <a:rPr lang="en-US" sz="3600" dirty="0" err="1" smtClean="0"/>
              <a:t>sns</a:t>
            </a:r>
            <a:r>
              <a:rPr lang="en-US" sz="3600" dirty="0" smtClean="0"/>
              <a:t> are </a:t>
            </a:r>
          </a:p>
          <a:p>
            <a:r>
              <a:rPr lang="en-US" sz="3600" dirty="0" smtClean="0"/>
              <a:t> </a:t>
            </a:r>
            <a:r>
              <a:rPr lang="en-US" sz="3600" dirty="0"/>
              <a:t>R</a:t>
            </a:r>
            <a:r>
              <a:rPr lang="en-US" sz="3600" dirty="0" smtClean="0"/>
              <a:t>ight to informed decision making processes  </a:t>
            </a:r>
          </a:p>
          <a:p>
            <a:r>
              <a:rPr lang="en-US" sz="3600" dirty="0" smtClean="0"/>
              <a:t>Majority citizens left out </a:t>
            </a:r>
            <a:endParaRPr lang="en-US" sz="36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2092" y="5154504"/>
            <a:ext cx="1500188" cy="13652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xmlns="" val="1833611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00038" y="0"/>
            <a:ext cx="11272838" cy="6839744"/>
          </a:xfrm>
        </p:spPr>
      </p:pic>
    </p:spTree>
    <p:extLst>
      <p:ext uri="{BB962C8B-B14F-4D97-AF65-F5344CB8AC3E}">
        <p14:creationId xmlns:p14="http://schemas.microsoft.com/office/powerpoint/2010/main" xmlns="" val="1646451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a:t>
            </a:r>
            <a:endParaRPr lang="en-US" dirty="0"/>
          </a:p>
        </p:txBody>
      </p:sp>
      <p:sp>
        <p:nvSpPr>
          <p:cNvPr id="4" name="Text Placeholder 3"/>
          <p:cNvSpPr>
            <a:spLocks noGrp="1"/>
          </p:cNvSpPr>
          <p:nvPr>
            <p:ph type="body" sz="half" idx="4294967295"/>
          </p:nvPr>
        </p:nvSpPr>
        <p:spPr>
          <a:xfrm>
            <a:off x="0" y="2057400"/>
            <a:ext cx="3932238" cy="3811588"/>
          </a:xfrm>
        </p:spPr>
        <p:txBody>
          <a:bodyPr/>
          <a:lstStyle/>
          <a:p>
            <a:pPr marL="742950" lvl="1" indent="-285750">
              <a:buFont typeface="Arial" charset="0"/>
              <a:buChar char="•"/>
            </a:pPr>
            <a:endParaRPr lang="en-US" sz="2600" dirty="0" smtClean="0"/>
          </a:p>
          <a:p>
            <a:pPr marL="742950" lvl="1" indent="-285750">
              <a:buFont typeface="Arial" charset="0"/>
              <a:buChar char="•"/>
            </a:pPr>
            <a:endParaRPr lang="en-US" sz="3200" dirty="0"/>
          </a:p>
          <a:p>
            <a:pPr marL="742950" lvl="1" indent="-285750">
              <a:buFont typeface="Arial" charset="0"/>
              <a:buChar char="•"/>
            </a:pPr>
            <a:endParaRPr lang="en-US" sz="3200" dirty="0" smtClean="0"/>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8200" y="285750"/>
            <a:ext cx="5129213" cy="6572250"/>
          </a:xfrm>
          <a:prstGeom prst="rect">
            <a:avLst/>
          </a:prstGeom>
        </p:spPr>
      </p:pic>
      <p:sp>
        <p:nvSpPr>
          <p:cNvPr id="3" name="TextBox 2"/>
          <p:cNvSpPr txBox="1"/>
          <p:nvPr/>
        </p:nvSpPr>
        <p:spPr>
          <a:xfrm>
            <a:off x="6215062" y="843240"/>
            <a:ext cx="3771900" cy="369332"/>
          </a:xfrm>
          <a:prstGeom prst="rect">
            <a:avLst/>
          </a:prstGeom>
          <a:noFill/>
        </p:spPr>
        <p:txBody>
          <a:bodyPr wrap="square" rtlCol="0">
            <a:spAutoFit/>
          </a:bodyPr>
          <a:lstStyle/>
          <a:p>
            <a:r>
              <a:rPr lang="en-US" dirty="0" err="1" smtClean="0"/>
              <a:t>Earthlife</a:t>
            </a:r>
            <a:r>
              <a:rPr lang="en-US" dirty="0" smtClean="0"/>
              <a:t> Africa pamphlet 2002 </a:t>
            </a:r>
            <a:endParaRPr lang="en-US" dirty="0"/>
          </a:p>
        </p:txBody>
      </p:sp>
    </p:spTree>
    <p:extLst>
      <p:ext uri="{BB962C8B-B14F-4D97-AF65-F5344CB8AC3E}">
        <p14:creationId xmlns:p14="http://schemas.microsoft.com/office/powerpoint/2010/main" xmlns="" val="1579888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66147"/>
          </a:xfrm>
        </p:spPr>
        <p:txBody>
          <a:bodyPr>
            <a:normAutofit fontScale="90000"/>
          </a:bodyPr>
          <a:lstStyle/>
          <a:p>
            <a:r>
              <a:rPr lang="en-US" b="1" dirty="0" smtClean="0"/>
              <a:t>Climate Change </a:t>
            </a:r>
            <a:endParaRPr lang="en-US" b="1" dirty="0"/>
          </a:p>
        </p:txBody>
      </p:sp>
      <p:sp>
        <p:nvSpPr>
          <p:cNvPr id="3" name="Content Placeholder 2"/>
          <p:cNvSpPr>
            <a:spLocks noGrp="1"/>
          </p:cNvSpPr>
          <p:nvPr>
            <p:ph idx="1"/>
          </p:nvPr>
        </p:nvSpPr>
        <p:spPr>
          <a:xfrm>
            <a:off x="838200" y="1104405"/>
            <a:ext cx="10515600" cy="5072558"/>
          </a:xfrm>
        </p:spPr>
        <p:txBody>
          <a:bodyPr>
            <a:normAutofit/>
          </a:bodyPr>
          <a:lstStyle/>
          <a:p>
            <a:endParaRPr lang="en-US" dirty="0" smtClean="0"/>
          </a:p>
          <a:p>
            <a:pPr marL="0" indent="0" algn="ctr">
              <a:buNone/>
            </a:pPr>
            <a:r>
              <a:rPr lang="en-US" dirty="0" smtClean="0"/>
              <a:t>" The decisions we make today are critical in ensuring a safe and sustainable world for everyone, both now and in the future. This report gives policymakers and practitioners the information they need to make decisions that tackle climate change while considering local context and people’s needs. The next few years are probably the most important in our history,” </a:t>
            </a:r>
          </a:p>
          <a:p>
            <a:pPr marL="0" indent="0" algn="ctr">
              <a:buNone/>
            </a:pPr>
            <a:r>
              <a:rPr lang="en-US" i="1" dirty="0" smtClean="0"/>
              <a:t>Debra Roberts, Co-Chair of IPCC Working Group II</a:t>
            </a:r>
          </a:p>
          <a:p>
            <a:pPr marL="0" indent="0" algn="ctr">
              <a:buNone/>
            </a:pPr>
            <a:endParaRPr lang="en-US" i="1" dirty="0" smtClean="0"/>
          </a:p>
          <a:p>
            <a:pPr marL="0" indent="0" algn="ctr">
              <a:buNone/>
            </a:pPr>
            <a:r>
              <a:rPr lang="en-US" sz="1600" dirty="0"/>
              <a:t>IPCC report 2018, press release 8 October 2018.</a:t>
            </a:r>
          </a:p>
          <a:p>
            <a:pPr marL="0" indent="0" algn="ctr">
              <a:buNone/>
            </a:pPr>
            <a:endParaRPr lang="en-US" i="1" dirty="0"/>
          </a:p>
        </p:txBody>
      </p:sp>
    </p:spTree>
    <p:extLst>
      <p:ext uri="{BB962C8B-B14F-4D97-AF65-F5344CB8AC3E}">
        <p14:creationId xmlns:p14="http://schemas.microsoft.com/office/powerpoint/2010/main" xmlns="" val="1099720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A JUST TRANSITION TO A LOW CARBON DEVELOPMENT </a:t>
            </a:r>
            <a:br>
              <a:rPr lang="en-US" sz="3600" dirty="0" smtClean="0"/>
            </a:br>
            <a:r>
              <a:rPr lang="en-US" sz="3600" dirty="0"/>
              <a:t> </a:t>
            </a:r>
            <a:r>
              <a:rPr lang="en-US" sz="3600" dirty="0" smtClean="0"/>
              <a:t>REDUCTION OF CARBON  = LESS COAL , NO NUCLEAR ! </a:t>
            </a:r>
            <a:endParaRPr lang="en-US" sz="36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1454978" y="1825625"/>
            <a:ext cx="3948043" cy="4351338"/>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6959068" y="1825625"/>
            <a:ext cx="3607864" cy="4351338"/>
          </a:xfrm>
        </p:spPr>
      </p:pic>
    </p:spTree>
    <p:extLst>
      <p:ext uri="{BB962C8B-B14F-4D97-AF65-F5344CB8AC3E}">
        <p14:creationId xmlns:p14="http://schemas.microsoft.com/office/powerpoint/2010/main" xmlns="" val="1611627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800" dirty="0" smtClean="0">
                <a:solidFill>
                  <a:schemeClr val="accent6">
                    <a:lumMod val="60000"/>
                    <a:lumOff val="40000"/>
                  </a:schemeClr>
                </a:solidFill>
              </a:rPr>
              <a:t>TRUE COSTS OF FOSSIL FUEL ELECTRICITY GENERATION</a:t>
            </a:r>
            <a:endParaRPr lang="en-US" sz="2800" dirty="0">
              <a:solidFill>
                <a:schemeClr val="accent6">
                  <a:lumMod val="60000"/>
                  <a:lumOff val="40000"/>
                </a:schemeClr>
              </a:solidFill>
            </a:endParaRPr>
          </a:p>
        </p:txBody>
      </p:sp>
      <p:pic>
        <p:nvPicPr>
          <p:cNvPr id="8" name="Content Placeholder 7" descr="age18image1483045904"/>
          <p:cNvPicPr>
            <a:picLocks noGrp="1"/>
          </p:cNvPicPr>
          <p:nvPr>
            <p:ph type="pic" idx="1"/>
          </p:nvPr>
        </p:nvPicPr>
        <p:blipFill>
          <a:blip r:embed="rId2">
            <a:extLst>
              <a:ext uri="{28A0092B-C50C-407E-A947-70E740481C1C}">
                <a14:useLocalDpi xmlns:a14="http://schemas.microsoft.com/office/drawing/2010/main" xmlns="" val="0"/>
              </a:ext>
            </a:extLst>
          </a:blip>
          <a:srcRect t="14690" b="14690"/>
          <a:stretch>
            <a:fillRect/>
          </a:stretch>
        </p:blipFill>
        <p:spPr bwMode="auto">
          <a:prstGeom prst="rect">
            <a:avLst/>
          </a:prstGeom>
          <a:noFill/>
          <a:ln>
            <a:noFill/>
          </a:ln>
        </p:spPr>
      </p:pic>
      <p:sp>
        <p:nvSpPr>
          <p:cNvPr id="12" name="Text Placeholder 11"/>
          <p:cNvSpPr>
            <a:spLocks noGrp="1"/>
          </p:cNvSpPr>
          <p:nvPr>
            <p:ph type="body" sz="half" idx="2"/>
          </p:nvPr>
        </p:nvSpPr>
        <p:spPr/>
        <p:txBody>
          <a:bodyPr/>
          <a:lstStyle/>
          <a:p>
            <a:r>
              <a:rPr lang="en-US" sz="2400" dirty="0" smtClean="0"/>
              <a:t>POLLUTION </a:t>
            </a:r>
          </a:p>
          <a:p>
            <a:r>
              <a:rPr lang="en-US" sz="2400" dirty="0" smtClean="0"/>
              <a:t>WATER AND AIR </a:t>
            </a:r>
          </a:p>
          <a:p>
            <a:r>
              <a:rPr lang="en-US" sz="2400" dirty="0" smtClean="0"/>
              <a:t>HUMAN HEALTH NEGATIVE IMPACTS </a:t>
            </a:r>
          </a:p>
          <a:p>
            <a:r>
              <a:rPr lang="en-US" sz="2400" dirty="0"/>
              <a:t>	</a:t>
            </a:r>
            <a:r>
              <a:rPr lang="en-US" sz="2400" dirty="0" smtClean="0"/>
              <a:t>ASTHMA </a:t>
            </a:r>
          </a:p>
          <a:p>
            <a:r>
              <a:rPr lang="en-US" sz="2400" dirty="0"/>
              <a:t>	</a:t>
            </a:r>
            <a:r>
              <a:rPr lang="en-US" sz="2400" dirty="0" smtClean="0"/>
              <a:t>SINUTISIS </a:t>
            </a:r>
          </a:p>
          <a:p>
            <a:r>
              <a:rPr lang="en-US" sz="2400" dirty="0" smtClean="0"/>
              <a:t>CANCERS </a:t>
            </a:r>
          </a:p>
          <a:p>
            <a:endParaRPr lang="en-US" dirty="0"/>
          </a:p>
          <a:p>
            <a:endParaRPr lang="en-US" dirty="0"/>
          </a:p>
        </p:txBody>
      </p:sp>
      <p:sp>
        <p:nvSpPr>
          <p:cNvPr id="10" name="TextBox 9"/>
          <p:cNvSpPr txBox="1"/>
          <p:nvPr/>
        </p:nvSpPr>
        <p:spPr>
          <a:xfrm>
            <a:off x="7445829" y="1781299"/>
            <a:ext cx="1160895" cy="2308324"/>
          </a:xfrm>
          <a:prstGeom prst="rect">
            <a:avLst/>
          </a:prstGeom>
          <a:noFill/>
        </p:spPr>
        <p:txBody>
          <a:bodyPr wrap="none" rtlCol="0">
            <a:spAutoFit/>
          </a:bodyPr>
          <a:lstStyle/>
          <a:p>
            <a:endParaRPr lang="en-US" dirty="0" smtClean="0"/>
          </a:p>
          <a:p>
            <a:endParaRPr lang="en-US" dirty="0"/>
          </a:p>
          <a:p>
            <a:r>
              <a:rPr lang="en-US" dirty="0" smtClean="0"/>
              <a:t> </a:t>
            </a:r>
          </a:p>
          <a:p>
            <a:endParaRPr lang="en-US" dirty="0" smtClean="0"/>
          </a:p>
          <a:p>
            <a:r>
              <a:rPr lang="en-US" dirty="0"/>
              <a:t>	</a:t>
            </a:r>
            <a:r>
              <a:rPr lang="en-US" dirty="0" smtClean="0"/>
              <a:t> </a:t>
            </a:r>
          </a:p>
          <a:p>
            <a:endParaRPr lang="en-US" dirty="0" smtClean="0"/>
          </a:p>
          <a:p>
            <a:endParaRPr lang="en-US" dirty="0" smtClean="0"/>
          </a:p>
          <a:p>
            <a:r>
              <a:rPr lang="en-US" dirty="0"/>
              <a:t>	</a:t>
            </a:r>
          </a:p>
        </p:txBody>
      </p:sp>
    </p:spTree>
    <p:extLst>
      <p:ext uri="{BB962C8B-B14F-4D97-AF65-F5344CB8AC3E}">
        <p14:creationId xmlns:p14="http://schemas.microsoft.com/office/powerpoint/2010/main" xmlns="" val="150902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3200" dirty="0" smtClean="0"/>
              <a:t>Draft plan does not put SA in a position to reduce emissions to a level required by science. </a:t>
            </a:r>
            <a:br>
              <a:rPr lang="en-US" sz="3200" dirty="0" smtClean="0"/>
            </a:br>
            <a:r>
              <a:rPr lang="en-US" sz="3200" dirty="0" smtClean="0"/>
              <a:t> </a:t>
            </a:r>
            <a:endParaRPr lang="en-US" sz="3200" dirty="0"/>
          </a:p>
        </p:txBody>
      </p:sp>
      <p:sp>
        <p:nvSpPr>
          <p:cNvPr id="6" name="Subtitle 5"/>
          <p:cNvSpPr>
            <a:spLocks noGrp="1"/>
          </p:cNvSpPr>
          <p:nvPr>
            <p:ph type="subTitle" idx="1"/>
          </p:nvPr>
        </p:nvSpPr>
        <p:spPr>
          <a:xfrm>
            <a:off x="1524000" y="3387725"/>
            <a:ext cx="9144000" cy="1655762"/>
          </a:xfrm>
        </p:spPr>
        <p:txBody>
          <a:bodyPr>
            <a:normAutofit fontScale="92500" lnSpcReduction="10000"/>
          </a:bodyPr>
          <a:lstStyle/>
          <a:p>
            <a:r>
              <a:rPr lang="en-US" sz="3600" dirty="0" smtClean="0"/>
              <a:t>Long Term Mitigation Scenarios </a:t>
            </a:r>
          </a:p>
          <a:p>
            <a:r>
              <a:rPr lang="en-US" sz="3600" dirty="0" smtClean="0"/>
              <a:t>Broad range </a:t>
            </a:r>
            <a:r>
              <a:rPr lang="en-US" sz="3600" dirty="0"/>
              <a:t>of </a:t>
            </a:r>
            <a:r>
              <a:rPr lang="en-US" sz="3600" dirty="0" smtClean="0"/>
              <a:t>electricity </a:t>
            </a:r>
            <a:r>
              <a:rPr lang="en-US" sz="3600" dirty="0"/>
              <a:t>generating </a:t>
            </a:r>
            <a:r>
              <a:rPr lang="en-US" sz="3600" dirty="0" smtClean="0"/>
              <a:t>options </a:t>
            </a:r>
          </a:p>
          <a:p>
            <a:r>
              <a:rPr lang="en-US" sz="3600" dirty="0" smtClean="0"/>
              <a:t>Plan still fixated on centralized electricity generation </a:t>
            </a:r>
          </a:p>
          <a:p>
            <a:endParaRPr lang="en-US" sz="3600" dirty="0"/>
          </a:p>
          <a:p>
            <a:endParaRPr lang="en-US" sz="3600" dirty="0"/>
          </a:p>
        </p:txBody>
      </p:sp>
    </p:spTree>
    <p:extLst>
      <p:ext uri="{BB962C8B-B14F-4D97-AF65-F5344CB8AC3E}">
        <p14:creationId xmlns:p14="http://schemas.microsoft.com/office/powerpoint/2010/main" xmlns="" val="1383330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t>P</a:t>
            </a:r>
            <a:r>
              <a:rPr lang="en-US" dirty="0" smtClean="0"/>
              <a:t>lan </a:t>
            </a:r>
            <a:r>
              <a:rPr lang="en-US" dirty="0"/>
              <a:t>must have the following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sz="3600" dirty="0" smtClean="0"/>
              <a:t>Carbon reduction </a:t>
            </a:r>
          </a:p>
          <a:p>
            <a:r>
              <a:rPr lang="en-US" sz="3600" dirty="0" smtClean="0"/>
              <a:t>Low cost electricity options </a:t>
            </a:r>
          </a:p>
          <a:p>
            <a:r>
              <a:rPr lang="en-US" sz="3600" dirty="0" smtClean="0"/>
              <a:t>Take into consideration climate change impacts</a:t>
            </a:r>
          </a:p>
          <a:p>
            <a:r>
              <a:rPr lang="en-US" sz="3600" dirty="0" smtClean="0"/>
              <a:t>People centered </a:t>
            </a:r>
            <a:r>
              <a:rPr lang="mr-IN" sz="3600" dirty="0" smtClean="0"/>
              <a:t>–</a:t>
            </a:r>
            <a:r>
              <a:rPr lang="en-US" sz="3600" dirty="0" smtClean="0"/>
              <a:t> socially owned generation  </a:t>
            </a:r>
          </a:p>
          <a:p>
            <a:r>
              <a:rPr lang="en-US" sz="3600" dirty="0" err="1" smtClean="0"/>
              <a:t>Decentralise</a:t>
            </a:r>
            <a:r>
              <a:rPr lang="en-US" sz="3600" dirty="0" smtClean="0"/>
              <a:t>  generation- BAU not ideal  </a:t>
            </a:r>
          </a:p>
          <a:p>
            <a:r>
              <a:rPr lang="en-US" sz="3600" dirty="0" smtClean="0"/>
              <a:t>Create decent jobs</a:t>
            </a:r>
          </a:p>
          <a:p>
            <a:pPr lvl="3"/>
            <a:r>
              <a:rPr lang="en-US" sz="2800" dirty="0" smtClean="0"/>
              <a:t> </a:t>
            </a:r>
            <a:r>
              <a:rPr lang="en-US" sz="2800" dirty="0" err="1"/>
              <a:t>Governmennt‟s</a:t>
            </a:r>
            <a:r>
              <a:rPr lang="en-US" sz="2800" dirty="0"/>
              <a:t> briefing document for the Green Economy Summit, May 2010: “15% of electricity supply from renewable sources by 2020 would create 36 400 new jobs, with no loss of jobs in the coal sector” </a:t>
            </a:r>
            <a:endParaRPr lang="en-US" sz="2800" dirty="0" smtClean="0"/>
          </a:p>
        </p:txBody>
      </p:sp>
    </p:spTree>
    <p:extLst>
      <p:ext uri="{BB962C8B-B14F-4D97-AF65-F5344CB8AC3E}">
        <p14:creationId xmlns:p14="http://schemas.microsoft.com/office/powerpoint/2010/main" xmlns="" val="1183810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308</Words>
  <Application>Microsoft Office PowerPoint</Application>
  <PresentationFormat>Custom</PresentationFormat>
  <Paragraphs>48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Will Business As Usual electricity plan save our future? </vt:lpstr>
      <vt:lpstr>Welcome the draft IRP </vt:lpstr>
      <vt:lpstr>Slide 3</vt:lpstr>
      <vt:lpstr> </vt:lpstr>
      <vt:lpstr>Climate Change </vt:lpstr>
      <vt:lpstr>A JUST TRANSITION TO A LOW CARBON DEVELOPMENT   REDUCTION OF CARBON  = LESS COAL , NO NUCLEAR ! </vt:lpstr>
      <vt:lpstr>TRUE COSTS OF FOSSIL FUEL ELECTRICITY GENERATION</vt:lpstr>
      <vt:lpstr>Draft plan does not put SA in a position to reduce emissions to a level required by science.   </vt:lpstr>
      <vt:lpstr> Plan must have the following  </vt:lpstr>
      <vt:lpstr>Plan must protect our climate , water and health.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Sabina Taderera</dc:creator>
  <cp:lastModifiedBy>PUMZA</cp:lastModifiedBy>
  <cp:revision>26</cp:revision>
  <dcterms:created xsi:type="dcterms:W3CDTF">2018-10-19T08:56:00Z</dcterms:created>
  <dcterms:modified xsi:type="dcterms:W3CDTF">2018-10-24T10:39:32Z</dcterms:modified>
</cp:coreProperties>
</file>