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18"/>
  </p:notesMasterIdLst>
  <p:handoutMasterIdLst>
    <p:handoutMasterId r:id="rId19"/>
  </p:handoutMasterIdLst>
  <p:sldIdLst>
    <p:sldId id="279" r:id="rId2"/>
    <p:sldId id="280" r:id="rId3"/>
    <p:sldId id="305" r:id="rId4"/>
    <p:sldId id="281" r:id="rId5"/>
    <p:sldId id="306" r:id="rId6"/>
    <p:sldId id="284" r:id="rId7"/>
    <p:sldId id="285" r:id="rId8"/>
    <p:sldId id="302" r:id="rId9"/>
    <p:sldId id="286" r:id="rId10"/>
    <p:sldId id="288" r:id="rId11"/>
    <p:sldId id="294" r:id="rId12"/>
    <p:sldId id="295" r:id="rId13"/>
    <p:sldId id="296" r:id="rId14"/>
    <p:sldId id="297" r:id="rId15"/>
    <p:sldId id="298" r:id="rId16"/>
    <p:sldId id="300" r:id="rId1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275"/>
    <p:restoredTop sz="94631"/>
  </p:normalViewPr>
  <p:slideViewPr>
    <p:cSldViewPr>
      <p:cViewPr varScale="1">
        <p:scale>
          <a:sx n="110" d="100"/>
          <a:sy n="110" d="100"/>
        </p:scale>
        <p:origin x="-1644" y="-84"/>
      </p:cViewPr>
      <p:guideLst>
        <p:guide orient="horz" pos="2160"/>
        <p:guide pos="2880"/>
      </p:guideLst>
    </p:cSldViewPr>
  </p:slideViewPr>
  <p:outlineViewPr>
    <p:cViewPr>
      <p:scale>
        <a:sx n="33" d="100"/>
        <a:sy n="33" d="100"/>
      </p:scale>
      <p:origin x="0" y="-75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532" y="-102"/>
      </p:cViewPr>
      <p:guideLst>
        <p:guide orient="horz" pos="3126"/>
        <p:guide pos="214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BBFEE71-AB8B-44A5-988B-EC2897A053BE}" type="datetime1">
              <a:rPr lang="en-US" smtClean="0"/>
              <a:pPr/>
              <a:t>10/23/2018</a:t>
            </a:fld>
            <a:endParaRPr lang="en-ZA" dirty="0"/>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537A12ED-F32A-47F0-AB5B-DA049A49CEC4}" type="slidenum">
              <a:rPr lang="en-ZA" smtClean="0"/>
              <a:pPr/>
              <a:t>‹#›</a:t>
            </a:fld>
            <a:endParaRPr lang="en-ZA" dirty="0"/>
          </a:p>
        </p:txBody>
      </p:sp>
    </p:spTree>
  </p:cSld>
  <p:clrMap bg1="lt1" tx1="dk1" bg2="lt2" tx2="dk2" accent1="accent1" accent2="accent2" accent3="accent3" accent4="accent4" accent5="accent5" accent6="accent6" hlink="hlink" folHlink="folHlink"/>
  <p:hf sldNum="0"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1B234CC-8626-459A-A6E4-CDD5A4E58003}" type="datetime1">
              <a:rPr lang="en-US" smtClean="0"/>
              <a:pPr/>
              <a:t>10/23/2018</a:t>
            </a:fld>
            <a:endParaRPr lang="en-ZA"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D4EA3F3-7F60-4372-AD96-0BFBCD79137E}" type="slidenum">
              <a:rPr lang="en-ZA" smtClean="0"/>
              <a:pPr/>
              <a:t>‹#›</a:t>
            </a:fld>
            <a:endParaRPr lang="en-ZA" dirty="0"/>
          </a:p>
        </p:txBody>
      </p:sp>
    </p:spTree>
  </p:cSld>
  <p:clrMap bg1="lt1" tx1="dk1" bg2="lt2" tx2="dk2" accent1="accent1" accent2="accent2" accent3="accent3" accent4="accent4" accent5="accent5" accent6="accent6" hlink="hlink" folHlink="folHlink"/>
  <p:hf sldNum="0"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5" name="Date Placeholder 4"/>
          <p:cNvSpPr>
            <a:spLocks noGrp="1"/>
          </p:cNvSpPr>
          <p:nvPr>
            <p:ph type="dt" idx="11"/>
          </p:nvPr>
        </p:nvSpPr>
        <p:spPr/>
        <p:txBody>
          <a:bodyPr/>
          <a:lstStyle/>
          <a:p>
            <a:fld id="{52312787-A6E1-422C-87F1-854CFD388B96}" type="datetime1">
              <a:rPr lang="en-US" smtClean="0"/>
              <a:pPr/>
              <a:t>10/23/2018</a:t>
            </a:fld>
            <a:endParaRPr lang="en-ZA" dirty="0"/>
          </a:p>
        </p:txBody>
      </p:sp>
      <p:sp>
        <p:nvSpPr>
          <p:cNvPr id="6" name="Footer Placeholder 5"/>
          <p:cNvSpPr>
            <a:spLocks noGrp="1"/>
          </p:cNvSpPr>
          <p:nvPr>
            <p:ph type="ftr" sz="quarter" idx="12"/>
          </p:nvPr>
        </p:nvSpPr>
        <p:spPr/>
        <p:txBody>
          <a:bodyPr/>
          <a:lstStyle/>
          <a:p>
            <a:endParaRPr lang="en-ZA" dirty="0"/>
          </a:p>
        </p:txBody>
      </p:sp>
    </p:spTree>
    <p:extLst>
      <p:ext uri="{BB962C8B-B14F-4D97-AF65-F5344CB8AC3E}">
        <p14:creationId xmlns:p14="http://schemas.microsoft.com/office/powerpoint/2010/main" xmlns="" val="459560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5" name="Date Placeholder 4"/>
          <p:cNvSpPr>
            <a:spLocks noGrp="1"/>
          </p:cNvSpPr>
          <p:nvPr>
            <p:ph type="dt" idx="11"/>
          </p:nvPr>
        </p:nvSpPr>
        <p:spPr/>
        <p:txBody>
          <a:bodyPr/>
          <a:lstStyle/>
          <a:p>
            <a:fld id="{B39C1B22-7F7D-4DD7-823F-60D80E1805FA}" type="datetime1">
              <a:rPr lang="en-US" smtClean="0"/>
              <a:pPr/>
              <a:t>10/23/2018</a:t>
            </a:fld>
            <a:endParaRPr lang="en-ZA" dirty="0"/>
          </a:p>
        </p:txBody>
      </p:sp>
      <p:sp>
        <p:nvSpPr>
          <p:cNvPr id="6" name="Footer Placeholder 5"/>
          <p:cNvSpPr>
            <a:spLocks noGrp="1"/>
          </p:cNvSpPr>
          <p:nvPr>
            <p:ph type="ftr" sz="quarter" idx="12"/>
          </p:nvPr>
        </p:nvSpPr>
        <p:spPr/>
        <p:txBody>
          <a:bodyPr/>
          <a:lstStyle/>
          <a:p>
            <a:endParaRPr lang="en-ZA" dirty="0"/>
          </a:p>
        </p:txBody>
      </p:sp>
    </p:spTree>
    <p:extLst>
      <p:ext uri="{BB962C8B-B14F-4D97-AF65-F5344CB8AC3E}">
        <p14:creationId xmlns:p14="http://schemas.microsoft.com/office/powerpoint/2010/main" xmlns="" val="937635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fld id="{81B234CC-8626-459A-A6E4-CDD5A4E58003}" type="datetime1">
              <a:rPr lang="en-US" smtClean="0"/>
              <a:pPr/>
              <a:t>10/23/2018</a:t>
            </a:fld>
            <a:endParaRPr lang="en-ZA" dirty="0"/>
          </a:p>
        </p:txBody>
      </p:sp>
      <p:sp>
        <p:nvSpPr>
          <p:cNvPr id="5" name="Footer Placeholder 4"/>
          <p:cNvSpPr>
            <a:spLocks noGrp="1"/>
          </p:cNvSpPr>
          <p:nvPr>
            <p:ph type="ftr" sz="quarter" idx="4"/>
          </p:nvPr>
        </p:nvSpPr>
        <p:spPr/>
        <p:txBody>
          <a:bodyPr/>
          <a:lstStyle/>
          <a:p>
            <a:endParaRPr lang="en-ZA" dirty="0"/>
          </a:p>
        </p:txBody>
      </p:sp>
    </p:spTree>
    <p:extLst>
      <p:ext uri="{BB962C8B-B14F-4D97-AF65-F5344CB8AC3E}">
        <p14:creationId xmlns:p14="http://schemas.microsoft.com/office/powerpoint/2010/main" xmlns="" val="1959096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fld id="{81B234CC-8626-459A-A6E4-CDD5A4E58003}" type="datetime1">
              <a:rPr lang="en-US" smtClean="0"/>
              <a:pPr/>
              <a:t>10/23/2018</a:t>
            </a:fld>
            <a:endParaRPr lang="en-ZA" dirty="0"/>
          </a:p>
        </p:txBody>
      </p:sp>
      <p:sp>
        <p:nvSpPr>
          <p:cNvPr id="5" name="Footer Placeholder 4"/>
          <p:cNvSpPr>
            <a:spLocks noGrp="1"/>
          </p:cNvSpPr>
          <p:nvPr>
            <p:ph type="ftr" sz="quarter" idx="4"/>
          </p:nvPr>
        </p:nvSpPr>
        <p:spPr/>
        <p:txBody>
          <a:bodyPr/>
          <a:lstStyle/>
          <a:p>
            <a:endParaRPr lang="en-ZA" dirty="0"/>
          </a:p>
        </p:txBody>
      </p:sp>
    </p:spTree>
    <p:extLst>
      <p:ext uri="{BB962C8B-B14F-4D97-AF65-F5344CB8AC3E}">
        <p14:creationId xmlns:p14="http://schemas.microsoft.com/office/powerpoint/2010/main" xmlns="" val="4219893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5" name="Date Placeholder 4"/>
          <p:cNvSpPr>
            <a:spLocks noGrp="1"/>
          </p:cNvSpPr>
          <p:nvPr>
            <p:ph type="dt" idx="11"/>
          </p:nvPr>
        </p:nvSpPr>
        <p:spPr/>
        <p:txBody>
          <a:bodyPr/>
          <a:lstStyle/>
          <a:p>
            <a:fld id="{F02C863E-E44D-4AFE-A372-DC1BCC579BED}" type="datetime1">
              <a:rPr lang="en-US" smtClean="0"/>
              <a:pPr/>
              <a:t>10/23/2018</a:t>
            </a:fld>
            <a:endParaRPr lang="en-ZA" dirty="0"/>
          </a:p>
        </p:txBody>
      </p:sp>
      <p:sp>
        <p:nvSpPr>
          <p:cNvPr id="6" name="Footer Placeholder 5"/>
          <p:cNvSpPr>
            <a:spLocks noGrp="1"/>
          </p:cNvSpPr>
          <p:nvPr>
            <p:ph type="ftr" sz="quarter" idx="12"/>
          </p:nvPr>
        </p:nvSpPr>
        <p:spPr/>
        <p:txBody>
          <a:bodyPr/>
          <a:lstStyle/>
          <a:p>
            <a:endParaRPr lang="en-ZA" dirty="0"/>
          </a:p>
        </p:txBody>
      </p:sp>
    </p:spTree>
    <p:extLst>
      <p:ext uri="{BB962C8B-B14F-4D97-AF65-F5344CB8AC3E}">
        <p14:creationId xmlns:p14="http://schemas.microsoft.com/office/powerpoint/2010/main" xmlns="" val="15264623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5" name="Date Placeholder 4"/>
          <p:cNvSpPr>
            <a:spLocks noGrp="1"/>
          </p:cNvSpPr>
          <p:nvPr>
            <p:ph type="dt" idx="11"/>
          </p:nvPr>
        </p:nvSpPr>
        <p:spPr/>
        <p:txBody>
          <a:bodyPr/>
          <a:lstStyle/>
          <a:p>
            <a:fld id="{0EC55608-8BFE-4AF6-BDA7-22F9B680BA67}" type="datetime1">
              <a:rPr lang="en-US" smtClean="0"/>
              <a:pPr/>
              <a:t>10/23/2018</a:t>
            </a:fld>
            <a:endParaRPr lang="en-ZA" dirty="0"/>
          </a:p>
        </p:txBody>
      </p:sp>
      <p:sp>
        <p:nvSpPr>
          <p:cNvPr id="6" name="Footer Placeholder 5"/>
          <p:cNvSpPr>
            <a:spLocks noGrp="1"/>
          </p:cNvSpPr>
          <p:nvPr>
            <p:ph type="ftr" sz="quarter" idx="12"/>
          </p:nvPr>
        </p:nvSpPr>
        <p:spPr/>
        <p:txBody>
          <a:bodyPr/>
          <a:lstStyle/>
          <a:p>
            <a:endParaRPr lang="en-ZA" dirty="0"/>
          </a:p>
        </p:txBody>
      </p:sp>
    </p:spTree>
    <p:extLst>
      <p:ext uri="{BB962C8B-B14F-4D97-AF65-F5344CB8AC3E}">
        <p14:creationId xmlns:p14="http://schemas.microsoft.com/office/powerpoint/2010/main" xmlns="" val="4012762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1.jpeg"/><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7" name="Straight Connector 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3" name="Picture 2" descr="Logo - NDP - Full colour.jpg"/>
          <p:cNvPicPr>
            <a:picLocks noChangeAspect="1"/>
          </p:cNvPicPr>
          <p:nvPr userDrawn="1"/>
        </p:nvPicPr>
        <p:blipFill>
          <a:blip r:embed="rId2" cstate="print"/>
          <a:stretch>
            <a:fillRect/>
          </a:stretch>
        </p:blipFill>
        <p:spPr>
          <a:xfrm>
            <a:off x="7786710" y="5857892"/>
            <a:ext cx="1130416" cy="107157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1143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11"/>
          <p:cNvPicPr>
            <a:picLocks noChangeAspect="1" noChangeArrowheads="1"/>
          </p:cNvPicPr>
          <p:nvPr userDrawn="1"/>
        </p:nvPicPr>
        <p:blipFill>
          <a:blip r:embed="rId2" cstate="print"/>
          <a:srcRect r="26000"/>
          <a:stretch>
            <a:fillRect/>
          </a:stretch>
        </p:blipFill>
        <p:spPr bwMode="auto">
          <a:xfrm>
            <a:off x="228600" y="1219200"/>
            <a:ext cx="1524000" cy="1372973"/>
          </a:xfrm>
          <a:prstGeom prst="rect">
            <a:avLst/>
          </a:prstGeom>
          <a:noFill/>
          <a:ln w="9525">
            <a:noFill/>
            <a:miter lim="800000"/>
            <a:headEnd/>
            <a:tailEnd/>
          </a:ln>
          <a:effectLst/>
        </p:spPr>
      </p:pic>
      <p:pic>
        <p:nvPicPr>
          <p:cNvPr id="9" name="Picture 7"/>
          <p:cNvPicPr>
            <a:picLocks noChangeAspect="1" noChangeArrowheads="1"/>
          </p:cNvPicPr>
          <p:nvPr userDrawn="1"/>
        </p:nvPicPr>
        <p:blipFill>
          <a:blip r:embed="rId3" cstate="print"/>
          <a:srcRect l="5799" r="18813"/>
          <a:stretch>
            <a:fillRect/>
          </a:stretch>
        </p:blipFill>
        <p:spPr bwMode="auto">
          <a:xfrm flipH="1">
            <a:off x="228600" y="2743200"/>
            <a:ext cx="1524000" cy="1333891"/>
          </a:xfrm>
          <a:prstGeom prst="rect">
            <a:avLst/>
          </a:prstGeom>
          <a:noFill/>
          <a:ln w="9525">
            <a:noFill/>
            <a:miter lim="800000"/>
            <a:headEnd/>
            <a:tailEnd/>
          </a:ln>
          <a:effectLst/>
        </p:spPr>
      </p:pic>
      <p:pic>
        <p:nvPicPr>
          <p:cNvPr id="10" name="Picture 9"/>
          <p:cNvPicPr>
            <a:picLocks noChangeAspect="1" noChangeArrowheads="1"/>
          </p:cNvPicPr>
          <p:nvPr userDrawn="1"/>
        </p:nvPicPr>
        <p:blipFill>
          <a:blip r:embed="rId4" cstate="print"/>
          <a:srcRect l="11563" r="32932" b="27168"/>
          <a:stretch>
            <a:fillRect/>
          </a:stretch>
        </p:blipFill>
        <p:spPr bwMode="auto">
          <a:xfrm>
            <a:off x="228600" y="4267200"/>
            <a:ext cx="1567543" cy="1371600"/>
          </a:xfrm>
          <a:prstGeom prst="rect">
            <a:avLst/>
          </a:prstGeom>
          <a:noFill/>
          <a:ln w="9525">
            <a:noFill/>
            <a:miter lim="800000"/>
            <a:headEnd/>
            <a:tailEnd/>
          </a:ln>
          <a:effectLst/>
        </p:spPr>
      </p:pic>
      <p:cxnSp>
        <p:nvCxnSpPr>
          <p:cNvPr id="12" name="Straight Connector 11"/>
          <p:cNvCxnSpPr/>
          <p:nvPr userDrawn="1"/>
        </p:nvCxnSpPr>
        <p:spPr>
          <a:xfrm>
            <a:off x="2514600" y="2667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2514600" y="4191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pic>
        <p:nvPicPr>
          <p:cNvPr id="16" name="Picture 15" descr="NDOH Logo.jpg"/>
          <p:cNvPicPr>
            <a:picLocks noChangeAspect="1"/>
          </p:cNvPicPr>
          <p:nvPr userDrawn="1"/>
        </p:nvPicPr>
        <p:blipFill>
          <a:blip r:embed="rId5" cstate="print"/>
          <a:stretch>
            <a:fillRect/>
          </a:stretch>
        </p:blipFill>
        <p:spPr>
          <a:xfrm>
            <a:off x="152400" y="5867400"/>
            <a:ext cx="2286000" cy="824484"/>
          </a:xfrm>
          <a:prstGeom prst="rect">
            <a:avLst/>
          </a:prstGeom>
        </p:spPr>
      </p:pic>
      <p:cxnSp>
        <p:nvCxnSpPr>
          <p:cNvPr id="17" name="Straight Connector 1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0398930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10668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NDOH Logo.jpg"/>
          <p:cNvPicPr>
            <a:picLocks noChangeAspect="1"/>
          </p:cNvPicPr>
          <p:nvPr userDrawn="1"/>
        </p:nvPicPr>
        <p:blipFill>
          <a:blip r:embed="rId4" cstate="print"/>
          <a:stretch>
            <a:fillRect/>
          </a:stretch>
        </p:blipFill>
        <p:spPr>
          <a:xfrm>
            <a:off x="152400" y="5867400"/>
            <a:ext cx="2286000" cy="824484"/>
          </a:xfrm>
          <a:prstGeom prst="rect">
            <a:avLst/>
          </a:prstGeom>
        </p:spPr>
      </p:pic>
      <p:pic>
        <p:nvPicPr>
          <p:cNvPr id="9" name="Picture 11"/>
          <p:cNvPicPr>
            <a:picLocks noChangeAspect="1" noChangeArrowheads="1"/>
          </p:cNvPicPr>
          <p:nvPr userDrawn="1"/>
        </p:nvPicPr>
        <p:blipFill>
          <a:blip r:embed="rId5" cstate="print"/>
          <a:srcRect r="26000"/>
          <a:stretch>
            <a:fillRect/>
          </a:stretch>
        </p:blipFill>
        <p:spPr bwMode="auto">
          <a:xfrm>
            <a:off x="7341870" y="1"/>
            <a:ext cx="1184147" cy="1066799"/>
          </a:xfrm>
          <a:prstGeom prst="rect">
            <a:avLst/>
          </a:prstGeom>
          <a:noFill/>
          <a:ln w="9525">
            <a:noFill/>
            <a:miter lim="800000"/>
            <a:headEnd/>
            <a:tailEnd/>
          </a:ln>
          <a:effectLst/>
        </p:spPr>
      </p:pic>
      <p:pic>
        <p:nvPicPr>
          <p:cNvPr id="5" name="Picture 4" descr="Logo - NDP - Full colour.jpg"/>
          <p:cNvPicPr>
            <a:picLocks noChangeAspect="1"/>
          </p:cNvPicPr>
          <p:nvPr userDrawn="1"/>
        </p:nvPicPr>
        <p:blipFill>
          <a:blip r:embed="rId6" cstate="print"/>
          <a:stretch>
            <a:fillRect/>
          </a:stretch>
        </p:blipFill>
        <p:spPr>
          <a:xfrm>
            <a:off x="7786710" y="5857892"/>
            <a:ext cx="1130416" cy="1071570"/>
          </a:xfrm>
          <a:prstGeom prst="rect">
            <a:avLst/>
          </a:prstGeom>
        </p:spPr>
      </p:pic>
    </p:spTree>
  </p:cSld>
  <p:clrMap bg1="lt1" tx1="dk1" bg2="lt2" tx2="dk2" accent1="accent1" accent2="accent2" accent3="accent3" accent4="accent4" accent5="accent5" accent6="accent6" hlink="hlink" folHlink="folHlink"/>
  <p:sldLayoutIdLst>
    <p:sldLayoutId id="2147483653" r:id="rId1"/>
    <p:sldLayoutId id="2147483654"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70293" y="1532865"/>
            <a:ext cx="6253064" cy="830997"/>
          </a:xfrm>
          <a:prstGeom prst="rect">
            <a:avLst/>
          </a:prstGeom>
          <a:noFill/>
        </p:spPr>
        <p:txBody>
          <a:bodyPr wrap="square" rtlCol="0">
            <a:spAutoFit/>
          </a:bodyPr>
          <a:lstStyle/>
          <a:p>
            <a:pPr algn="ctr"/>
            <a:r>
              <a:rPr lang="en-US" sz="2400" b="1" dirty="0">
                <a:latin typeface="Arial" panose="020B0604020202020204" pitchFamily="34" charset="0"/>
                <a:cs typeface="Arial" panose="020B0604020202020204" pitchFamily="34" charset="0"/>
              </a:rPr>
              <a:t>THE NATIONAL PUBLIC HEALTH INSTITUTE OF SOUTH AFRICA Bill, 2018</a:t>
            </a:r>
            <a:endParaRPr lang="en-US" sz="2400" b="1" dirty="0">
              <a:solidFill>
                <a:schemeClr val="accent6">
                  <a:lumMod val="75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7" name="Rectangle 2"/>
          <p:cNvSpPr txBox="1">
            <a:spLocks noChangeArrowheads="1"/>
          </p:cNvSpPr>
          <p:nvPr/>
        </p:nvSpPr>
        <p:spPr>
          <a:xfrm>
            <a:off x="142844" y="214290"/>
            <a:ext cx="9001156" cy="928694"/>
          </a:xfrm>
          <a:prstGeom prst="rect">
            <a:avLst/>
          </a:prstGeom>
        </p:spPr>
        <p:txBody>
          <a:bodyPr tIns="45720" rIns="91440" bIns="45720" anchor="b">
            <a:normAutofit/>
          </a:bodyPr>
          <a:lstStyle/>
          <a:p>
            <a:pPr algn="ctr"/>
            <a:endParaRPr lang="en-US" altLang="en-US" sz="2800" b="1" dirty="0">
              <a:solidFill>
                <a:schemeClr val="bg1"/>
              </a:solidFill>
              <a:effectLst>
                <a:outerShdw blurRad="38100" dist="38100" dir="2700000" algn="tl">
                  <a:srgbClr val="000000">
                    <a:alpha val="43137"/>
                  </a:srgbClr>
                </a:outerShdw>
              </a:effectLst>
              <a:latin typeface="Helvetica Neue UltraLight" pitchFamily="-84" charset="0"/>
            </a:endParaRPr>
          </a:p>
        </p:txBody>
      </p:sp>
      <p:sp>
        <p:nvSpPr>
          <p:cNvPr id="2" name="TextBox 1"/>
          <p:cNvSpPr txBox="1"/>
          <p:nvPr/>
        </p:nvSpPr>
        <p:spPr>
          <a:xfrm>
            <a:off x="2627785" y="2996952"/>
            <a:ext cx="6095572" cy="1938992"/>
          </a:xfrm>
          <a:prstGeom prst="rect">
            <a:avLst/>
          </a:prstGeom>
          <a:noFill/>
        </p:spPr>
        <p:txBody>
          <a:bodyPr wrap="square" rtlCol="0">
            <a:spAutoFit/>
          </a:bodyPr>
          <a:lstStyle/>
          <a:p>
            <a:pPr algn="ctr"/>
            <a:r>
              <a:rPr lang="en-ZA" sz="2400" b="1" dirty="0">
                <a:latin typeface="Arial" panose="020B0604020202020204" pitchFamily="34" charset="0"/>
                <a:cs typeface="Arial" panose="020B0604020202020204" pitchFamily="34" charset="0"/>
              </a:rPr>
              <a:t>SELECT COMMITTEE ON SOCIAL </a:t>
            </a:r>
            <a:r>
              <a:rPr lang="en-ZA" sz="2400" b="1" dirty="0" smtClean="0">
                <a:latin typeface="Arial" panose="020B0604020202020204" pitchFamily="34" charset="0"/>
                <a:cs typeface="Arial" panose="020B0604020202020204" pitchFamily="34" charset="0"/>
              </a:rPr>
              <a:t>SERVICES</a:t>
            </a:r>
          </a:p>
          <a:p>
            <a:pPr algn="ctr"/>
            <a:endParaRPr lang="en-ZA" sz="2400" b="1" dirty="0" smtClean="0">
              <a:latin typeface="Arial" panose="020B0604020202020204" pitchFamily="34" charset="0"/>
              <a:cs typeface="Arial" panose="020B0604020202020204" pitchFamily="34" charset="0"/>
            </a:endParaRPr>
          </a:p>
          <a:p>
            <a:pPr algn="ctr"/>
            <a:endParaRPr lang="en-ZA" sz="2400" b="1" dirty="0" smtClean="0">
              <a:latin typeface="Arial" panose="020B0604020202020204" pitchFamily="34" charset="0"/>
              <a:cs typeface="Arial" panose="020B0604020202020204" pitchFamily="34" charset="0"/>
            </a:endParaRPr>
          </a:p>
          <a:p>
            <a:pPr algn="ctr"/>
            <a:r>
              <a:rPr lang="en-ZA" sz="2400" b="1" dirty="0" smtClean="0">
                <a:latin typeface="Arial" panose="020B0604020202020204" pitchFamily="34" charset="0"/>
                <a:cs typeface="Arial" panose="020B0604020202020204" pitchFamily="34" charset="0"/>
              </a:rPr>
              <a:t>23 October 2018</a:t>
            </a:r>
          </a:p>
        </p:txBody>
      </p:sp>
      <p:sp>
        <p:nvSpPr>
          <p:cNvPr id="5" name="TextBox 4"/>
          <p:cNvSpPr txBox="1"/>
          <p:nvPr/>
        </p:nvSpPr>
        <p:spPr>
          <a:xfrm>
            <a:off x="4355976" y="6165304"/>
            <a:ext cx="360040" cy="276999"/>
          </a:xfrm>
          <a:prstGeom prst="rect">
            <a:avLst/>
          </a:prstGeom>
          <a:noFill/>
        </p:spPr>
        <p:txBody>
          <a:bodyPr wrap="square" rtlCol="0">
            <a:spAutoFit/>
          </a:bodyPr>
          <a:lstStyle/>
          <a:p>
            <a:r>
              <a:rPr lang="en-ZA" sz="1200" dirty="0"/>
              <a:t>1</a:t>
            </a:r>
          </a:p>
        </p:txBody>
      </p:sp>
    </p:spTree>
    <p:extLst>
      <p:ext uri="{BB962C8B-B14F-4D97-AF65-F5344CB8AC3E}">
        <p14:creationId xmlns:p14="http://schemas.microsoft.com/office/powerpoint/2010/main" xmlns="" val="4192727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79512" y="1124744"/>
            <a:ext cx="8852221" cy="5062924"/>
          </a:xfrm>
          <a:prstGeom prst="rect">
            <a:avLst/>
          </a:prstGeom>
          <a:noFill/>
        </p:spPr>
        <p:txBody>
          <a:bodyPr wrap="square" rtlCol="0">
            <a:spAutoFit/>
          </a:bodyPr>
          <a:lstStyle/>
          <a:p>
            <a:pPr marL="400050" indent="-400050" algn="just">
              <a:buFont typeface="+mj-lt"/>
              <a:buAutoNum type="alphaLcParenR" startAt="23"/>
            </a:pPr>
            <a:r>
              <a:rPr lang="en-ZA" sz="1700" dirty="0">
                <a:latin typeface="Arial" pitchFamily="34" charset="0"/>
                <a:ea typeface="Roboto" panose="02000000000000000000" pitchFamily="2" charset="0"/>
                <a:cs typeface="Arial" pitchFamily="34" charset="0"/>
              </a:rPr>
              <a:t>produce and distribute reports on health and disease profiles, injuries and violence and occupational health;</a:t>
            </a:r>
          </a:p>
          <a:p>
            <a:pPr marL="400050" indent="-400050" algn="just">
              <a:buFont typeface="+mj-lt"/>
              <a:buAutoNum type="alphaLcParenR" startAt="24"/>
            </a:pPr>
            <a:r>
              <a:rPr lang="en-ZA" sz="1700" dirty="0">
                <a:latin typeface="Arial" pitchFamily="34" charset="0"/>
                <a:ea typeface="Roboto" panose="02000000000000000000" pitchFamily="2" charset="0"/>
                <a:cs typeface="Arial" pitchFamily="34" charset="0"/>
              </a:rPr>
              <a:t>“provide specialized and referral services related to occupational safety and health including–</a:t>
            </a:r>
          </a:p>
          <a:p>
            <a:pPr marL="857250" lvl="1" indent="-400050" algn="just">
              <a:buFont typeface="+mj-lt"/>
              <a:buAutoNum type="romanLcPeriod"/>
              <a:tabLst>
                <a:tab pos="355600" algn="l"/>
                <a:tab pos="982663" algn="l"/>
              </a:tabLst>
            </a:pPr>
            <a:r>
              <a:rPr lang="en-ZA" sz="1700" dirty="0">
                <a:latin typeface="Arial" pitchFamily="34" charset="0"/>
                <a:ea typeface="Roboto" panose="02000000000000000000" pitchFamily="2" charset="0"/>
                <a:cs typeface="Arial" pitchFamily="34" charset="0"/>
              </a:rPr>
              <a:t>specialised analytical laboratory services to support the practice of occupational medicine and occupational hygiene;</a:t>
            </a:r>
          </a:p>
          <a:p>
            <a:pPr marL="857250" lvl="1" indent="-400050" algn="just">
              <a:buFont typeface="+mj-lt"/>
              <a:buAutoNum type="romanLcPeriod"/>
            </a:pPr>
            <a:r>
              <a:rPr lang="en-ZA" sz="1700" dirty="0">
                <a:latin typeface="Arial" pitchFamily="34" charset="0"/>
                <a:ea typeface="Roboto" panose="02000000000000000000" pitchFamily="2" charset="0"/>
                <a:cs typeface="Arial" pitchFamily="34" charset="0"/>
              </a:rPr>
              <a:t>consultations on the appropriate collection of samples;</a:t>
            </a:r>
          </a:p>
          <a:p>
            <a:pPr marL="857250" lvl="1" indent="-400050" algn="just">
              <a:buFont typeface="+mj-lt"/>
              <a:buAutoNum type="romanLcPeriod"/>
            </a:pPr>
            <a:r>
              <a:rPr lang="en-ZA" sz="1700" dirty="0">
                <a:latin typeface="Arial" pitchFamily="34" charset="0"/>
                <a:ea typeface="Roboto" panose="02000000000000000000" pitchFamily="2" charset="0"/>
                <a:cs typeface="Arial" pitchFamily="34" charset="0"/>
              </a:rPr>
              <a:t>measurement of selected contaminants from environmental and biological samples collected from the workplace and from workers, and participation in quality assurance schemes for selected hazardous agents;</a:t>
            </a:r>
          </a:p>
          <a:p>
            <a:pPr marL="857250" lvl="1" indent="-400050" algn="just">
              <a:buFont typeface="+mj-lt"/>
              <a:buAutoNum type="romanLcPeriod"/>
            </a:pPr>
            <a:r>
              <a:rPr lang="en-ZA" sz="1700" dirty="0">
                <a:latin typeface="Arial" pitchFamily="34" charset="0"/>
                <a:ea typeface="Roboto" panose="02000000000000000000" pitchFamily="2" charset="0"/>
                <a:cs typeface="Arial" pitchFamily="34" charset="0"/>
              </a:rPr>
              <a:t>analyses of workplace contaminants in biological and environmental samples for toxic metals, organic substances, pesticides and persistent  organic pollutants;</a:t>
            </a:r>
          </a:p>
          <a:p>
            <a:pPr marL="857250" lvl="1" indent="-400050" algn="just">
              <a:buFont typeface="+mj-lt"/>
              <a:buAutoNum type="romanLcPeriod"/>
            </a:pPr>
            <a:r>
              <a:rPr lang="en-ZA" sz="1700" dirty="0">
                <a:latin typeface="Arial" pitchFamily="34" charset="0"/>
                <a:ea typeface="Roboto" panose="02000000000000000000" pitchFamily="2" charset="0"/>
                <a:cs typeface="Arial" pitchFamily="34" charset="0"/>
              </a:rPr>
              <a:t>specialised testing for bio-aerosols and </a:t>
            </a:r>
            <a:r>
              <a:rPr lang="en-ZA" sz="1700" dirty="0" err="1">
                <a:latin typeface="Arial" pitchFamily="34" charset="0"/>
                <a:ea typeface="Roboto" panose="02000000000000000000" pitchFamily="2" charset="0"/>
                <a:cs typeface="Arial" pitchFamily="34" charset="0"/>
              </a:rPr>
              <a:t>nano</a:t>
            </a:r>
            <a:r>
              <a:rPr lang="en-ZA" sz="1700" dirty="0">
                <a:latin typeface="Arial" pitchFamily="34" charset="0"/>
                <a:ea typeface="Roboto" panose="02000000000000000000" pitchFamily="2" charset="0"/>
                <a:cs typeface="Arial" pitchFamily="34" charset="0"/>
              </a:rPr>
              <a:t>-particles; </a:t>
            </a:r>
          </a:p>
          <a:p>
            <a:pPr marL="857250" lvl="1" indent="-400050" algn="just">
              <a:buFont typeface="+mj-lt"/>
              <a:buAutoNum type="romanLcPeriod"/>
            </a:pPr>
            <a:r>
              <a:rPr lang="en-ZA" sz="1700" dirty="0">
                <a:latin typeface="Arial" pitchFamily="34" charset="0"/>
                <a:ea typeface="Roboto" panose="02000000000000000000" pitchFamily="2" charset="0"/>
                <a:cs typeface="Arial" pitchFamily="34" charset="0"/>
              </a:rPr>
              <a:t>assessment of occupational allergies;</a:t>
            </a:r>
          </a:p>
          <a:p>
            <a:pPr marL="857250" lvl="1" indent="-400050" algn="just">
              <a:buFont typeface="+mj-lt"/>
              <a:buAutoNum type="romanLcPeriod"/>
            </a:pPr>
            <a:r>
              <a:rPr lang="en-ZA" sz="1700" dirty="0">
                <a:latin typeface="Arial" pitchFamily="34" charset="0"/>
                <a:ea typeface="Roboto" panose="02000000000000000000" pitchFamily="2" charset="0"/>
                <a:cs typeface="Arial" pitchFamily="34" charset="0"/>
              </a:rPr>
              <a:t>advising on preventing occupational diseases and occupational injuries;</a:t>
            </a:r>
          </a:p>
          <a:p>
            <a:pPr marL="857250" lvl="1" indent="-400050" algn="just">
              <a:buFont typeface="+mj-lt"/>
              <a:buAutoNum type="romanLcPeriod"/>
            </a:pPr>
            <a:r>
              <a:rPr lang="en-ZA" sz="1700" dirty="0">
                <a:latin typeface="Arial" pitchFamily="34" charset="0"/>
                <a:ea typeface="Roboto" panose="02000000000000000000" pitchFamily="2" charset="0"/>
                <a:cs typeface="Arial" pitchFamily="34" charset="0"/>
              </a:rPr>
              <a:t>conducting workplace visits and risk assessments of hazardous factors; and </a:t>
            </a:r>
          </a:p>
          <a:p>
            <a:pPr marL="857250" lvl="1" indent="-400050" algn="just">
              <a:buFont typeface="+mj-lt"/>
              <a:buAutoNum type="romanLcPeriod"/>
            </a:pPr>
            <a:r>
              <a:rPr lang="en-ZA" sz="1700" dirty="0">
                <a:latin typeface="Arial" pitchFamily="34" charset="0"/>
                <a:ea typeface="Roboto" panose="02000000000000000000" pitchFamily="2" charset="0"/>
                <a:cs typeface="Arial" pitchFamily="34" charset="0"/>
              </a:rPr>
              <a:t>providing pathology services for occupational health.</a:t>
            </a:r>
          </a:p>
          <a:p>
            <a:pPr marL="400050" indent="-400050" algn="just">
              <a:buFont typeface="+mj-lt"/>
              <a:buAutoNum type="alphaLcParenR" startAt="20"/>
            </a:pPr>
            <a:endParaRPr lang="en-ZA" sz="1700" dirty="0">
              <a:latin typeface="Arial" pitchFamily="34" charset="0"/>
              <a:ea typeface="Roboto" panose="02000000000000000000" pitchFamily="2" charset="0"/>
              <a:cs typeface="Arial" pitchFamily="34" charset="0"/>
            </a:endParaRPr>
          </a:p>
          <a:p>
            <a:pPr algn="just"/>
            <a:endParaRPr lang="en-ZA" sz="1700" dirty="0">
              <a:latin typeface="Arial" pitchFamily="34" charset="0"/>
              <a:ea typeface="Roboto" panose="02000000000000000000" pitchFamily="2" charset="0"/>
              <a:cs typeface="Arial" pitchFamily="34" charset="0"/>
            </a:endParaRPr>
          </a:p>
        </p:txBody>
      </p:sp>
      <p:sp>
        <p:nvSpPr>
          <p:cNvPr id="2" name="TextBox 1"/>
          <p:cNvSpPr txBox="1"/>
          <p:nvPr/>
        </p:nvSpPr>
        <p:spPr>
          <a:xfrm>
            <a:off x="4067944" y="6021288"/>
            <a:ext cx="576064" cy="276999"/>
          </a:xfrm>
          <a:prstGeom prst="rect">
            <a:avLst/>
          </a:prstGeom>
          <a:noFill/>
        </p:spPr>
        <p:txBody>
          <a:bodyPr wrap="square" rtlCol="0">
            <a:spAutoFit/>
          </a:bodyPr>
          <a:lstStyle/>
          <a:p>
            <a:pPr algn="ctr"/>
            <a:r>
              <a:rPr lang="en-ZA" sz="1200" dirty="0"/>
              <a:t>11</a:t>
            </a:r>
          </a:p>
        </p:txBody>
      </p:sp>
      <p:sp>
        <p:nvSpPr>
          <p:cNvPr id="5" name="Rectangle 4">
            <a:extLst>
              <a:ext uri="{FF2B5EF4-FFF2-40B4-BE49-F238E27FC236}">
                <a16:creationId xmlns:a16="http://schemas.microsoft.com/office/drawing/2014/main" xmlns="" id="{F5A69461-BDC1-5144-9C8C-C6AACE67C5A5}"/>
              </a:ext>
            </a:extLst>
          </p:cNvPr>
          <p:cNvSpPr/>
          <p:nvPr/>
        </p:nvSpPr>
        <p:spPr>
          <a:xfrm>
            <a:off x="-10492" y="0"/>
            <a:ext cx="7452320" cy="707886"/>
          </a:xfrm>
          <a:prstGeom prst="rect">
            <a:avLst/>
          </a:prstGeom>
        </p:spPr>
        <p:txBody>
          <a:bodyPr wrap="square">
            <a:spAutoFit/>
          </a:bodyPr>
          <a:lstStyle/>
          <a:p>
            <a:pPr algn="just"/>
            <a:r>
              <a:rPr lang="en-ZA" sz="4000" b="1" dirty="0">
                <a:solidFill>
                  <a:schemeClr val="bg1"/>
                </a:solidFill>
                <a:effectLst>
                  <a:outerShdw blurRad="38100" dist="38100" dir="2700000" algn="tl">
                    <a:srgbClr val="000000">
                      <a:alpha val="43137"/>
                    </a:srgbClr>
                  </a:outerShdw>
                </a:effectLst>
                <a:latin typeface="Arial" pitchFamily="34" charset="0"/>
                <a:ea typeface="Roboto" panose="02000000000000000000" pitchFamily="2" charset="0"/>
                <a:cs typeface="Arial" pitchFamily="34" charset="0"/>
              </a:rPr>
              <a:t>Functions of NAPHISA </a:t>
            </a:r>
            <a:r>
              <a:rPr lang="en-ZA" b="1" dirty="0">
                <a:solidFill>
                  <a:schemeClr val="bg1"/>
                </a:solidFill>
                <a:effectLst>
                  <a:outerShdw blurRad="38100" dist="38100" dir="2700000" algn="tl">
                    <a:srgbClr val="000000">
                      <a:alpha val="43137"/>
                    </a:srgbClr>
                  </a:outerShdw>
                </a:effectLst>
                <a:latin typeface="Arial" pitchFamily="34" charset="0"/>
                <a:ea typeface="Roboto" panose="02000000000000000000" pitchFamily="2" charset="0"/>
                <a:cs typeface="Arial" pitchFamily="34" charset="0"/>
              </a:rPr>
              <a:t>( CONT..)</a:t>
            </a:r>
          </a:p>
        </p:txBody>
      </p:sp>
    </p:spTree>
    <p:extLst>
      <p:ext uri="{BB962C8B-B14F-4D97-AF65-F5344CB8AC3E}">
        <p14:creationId xmlns:p14="http://schemas.microsoft.com/office/powerpoint/2010/main" xmlns="" val="3448837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260648"/>
            <a:ext cx="8501692" cy="461665"/>
          </a:xfrm>
          <a:prstGeom prst="rect">
            <a:avLst/>
          </a:prstGeom>
          <a:noFill/>
        </p:spPr>
        <p:txBody>
          <a:bodyPr wrap="square" rtlCol="0">
            <a:spAutoFit/>
          </a:bodyPr>
          <a:lstStyle/>
          <a:p>
            <a:pPr algn="just"/>
            <a:r>
              <a:rPr lang="en-US" sz="2400" b="1" dirty="0">
                <a:solidFill>
                  <a:schemeClr val="bg1"/>
                </a:solidFill>
              </a:rPr>
              <a:t>GOVERNANCE AND CONTROL OF NAPHISA</a:t>
            </a:r>
            <a:endParaRPr lang="en-ZA" sz="2400" b="1" dirty="0">
              <a:solidFill>
                <a:schemeClr val="bg1"/>
              </a:solidFill>
              <a:effectLst>
                <a:outerShdw blurRad="38100" dist="38100" dir="2700000" algn="tl">
                  <a:srgbClr val="000000">
                    <a:alpha val="43137"/>
                  </a:srgbClr>
                </a:outerShdw>
              </a:effectLst>
              <a:latin typeface="Arial" pitchFamily="34" charset="0"/>
              <a:ea typeface="Roboto" panose="02000000000000000000" pitchFamily="2" charset="0"/>
              <a:cs typeface="Arial" pitchFamily="34" charset="0"/>
            </a:endParaRP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571472" y="285728"/>
            <a:ext cx="5753128" cy="500066"/>
          </a:xfrm>
          <a:prstGeom prst="rect">
            <a:avLst/>
          </a:prstGeom>
        </p:spPr>
        <p:txBody>
          <a:bodyPr tIns="45720" rIns="91440" bIns="45720" anchor="b">
            <a:noAutofit/>
          </a:bodyPr>
          <a:lstStyle/>
          <a:p>
            <a:pPr lvl="0"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3200" b="1"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
        <p:nvSpPr>
          <p:cNvPr id="7" name="TextBox 6"/>
          <p:cNvSpPr txBox="1"/>
          <p:nvPr/>
        </p:nvSpPr>
        <p:spPr>
          <a:xfrm>
            <a:off x="0" y="1010107"/>
            <a:ext cx="9074993" cy="5647700"/>
          </a:xfrm>
          <a:prstGeom prst="rect">
            <a:avLst/>
          </a:prstGeom>
          <a:noFill/>
        </p:spPr>
        <p:txBody>
          <a:bodyPr wrap="square" rtlCol="0">
            <a:spAutoFit/>
          </a:bodyPr>
          <a:lstStyle/>
          <a:p>
            <a:pPr marL="285750" indent="-285750" algn="just">
              <a:buFont typeface="Arial" panose="020B0604020202020204" pitchFamily="34" charset="0"/>
              <a:buChar char="•"/>
            </a:pPr>
            <a:r>
              <a:rPr lang="en-US" sz="1600" dirty="0">
                <a:latin typeface="Arial" panose="020B0604020202020204" pitchFamily="34" charset="0"/>
                <a:cs typeface="Arial" pitchFamily="34" charset="0"/>
              </a:rPr>
              <a:t>NAPHISA is governed and controlled by the Board, which will be the accounting authority of NAPHISA  and is required to fulfill its responsibilities in terms of the PFMA.</a:t>
            </a:r>
            <a:endParaRPr lang="en-US" sz="1600" b="1" dirty="0">
              <a:latin typeface="Arial" pitchFamily="34" charset="0"/>
              <a:cs typeface="Arial" pitchFamily="34" charset="0"/>
            </a:endParaRPr>
          </a:p>
          <a:p>
            <a:pPr marL="285750" indent="-285750" algn="just">
              <a:buFont typeface="Arial" panose="020B0604020202020204" pitchFamily="34" charset="0"/>
              <a:buChar char="•"/>
            </a:pPr>
            <a:r>
              <a:rPr lang="en-US" sz="1600" dirty="0">
                <a:latin typeface="Arial" pitchFamily="34" charset="0"/>
                <a:cs typeface="Arial" pitchFamily="34" charset="0"/>
              </a:rPr>
              <a:t>The Board consists of members, appointed by the Minister, taking into account, among other things, the appropriate representation of race, gender and disability.</a:t>
            </a:r>
          </a:p>
          <a:p>
            <a:pPr marL="285750" indent="-285750" algn="just">
              <a:buFont typeface="Arial" panose="020B0604020202020204" pitchFamily="34" charset="0"/>
              <a:buChar char="•"/>
            </a:pPr>
            <a:r>
              <a:rPr lang="en-US" sz="1500" b="1" dirty="0">
                <a:latin typeface="Arial" pitchFamily="34" charset="0"/>
                <a:cs typeface="Arial" pitchFamily="34" charset="0"/>
              </a:rPr>
              <a:t>Composition of the Board </a:t>
            </a:r>
          </a:p>
          <a:p>
            <a:pPr marL="800100" lvl="1" indent="-342900">
              <a:buFont typeface="+mj-lt"/>
              <a:buAutoNum type="alphaLcParenR"/>
            </a:pPr>
            <a:r>
              <a:rPr lang="en-US" sz="1500" dirty="0">
                <a:latin typeface="Arial" pitchFamily="34" charset="0"/>
                <a:cs typeface="Arial" pitchFamily="34" charset="0"/>
              </a:rPr>
              <a:t>An official from the national Department of Health;</a:t>
            </a:r>
          </a:p>
          <a:p>
            <a:pPr marL="800100" lvl="1" indent="-342900">
              <a:buFont typeface="+mj-lt"/>
              <a:buAutoNum type="alphaLcParenR"/>
            </a:pPr>
            <a:r>
              <a:rPr lang="en-US" sz="1500" dirty="0">
                <a:latin typeface="Arial" pitchFamily="34" charset="0"/>
                <a:cs typeface="Arial" pitchFamily="34" charset="0"/>
              </a:rPr>
              <a:t>Two members each with special knowledge in one of the following areas: </a:t>
            </a:r>
          </a:p>
          <a:p>
            <a:pPr marL="1314450" lvl="2" indent="-400050">
              <a:buFont typeface="+mj-lt"/>
              <a:buAutoNum type="romanLcPeriod"/>
            </a:pPr>
            <a:r>
              <a:rPr lang="en-US" sz="1500" dirty="0">
                <a:latin typeface="Arial" pitchFamily="34" charset="0"/>
                <a:cs typeface="Arial" pitchFamily="34" charset="0"/>
              </a:rPr>
              <a:t>economics, financial matters or accounting; and</a:t>
            </a:r>
          </a:p>
          <a:p>
            <a:pPr marL="1314450" lvl="2" indent="-400050">
              <a:buFont typeface="+mj-lt"/>
              <a:buAutoNum type="romanLcPeriod"/>
            </a:pPr>
            <a:r>
              <a:rPr lang="en-US" sz="1500" dirty="0">
                <a:latin typeface="Arial" pitchFamily="34" charset="0"/>
                <a:cs typeface="Arial" pitchFamily="34" charset="0"/>
              </a:rPr>
              <a:t>legal matters;</a:t>
            </a:r>
            <a:endParaRPr lang="en-US" sz="1500" i="1" dirty="0">
              <a:latin typeface="Arial" pitchFamily="34" charset="0"/>
              <a:cs typeface="Arial" pitchFamily="34" charset="0"/>
            </a:endParaRPr>
          </a:p>
          <a:p>
            <a:pPr marL="857250" lvl="1" indent="-400050">
              <a:buFont typeface="+mj-lt"/>
              <a:buAutoNum type="alphaLcParenR"/>
            </a:pPr>
            <a:r>
              <a:rPr lang="en-US" sz="1500" dirty="0">
                <a:latin typeface="Arial" pitchFamily="34" charset="0"/>
                <a:cs typeface="Arial" pitchFamily="34" charset="0"/>
              </a:rPr>
              <a:t>Seven members, each with special knowledge in one of the following areas—</a:t>
            </a:r>
          </a:p>
          <a:p>
            <a:pPr marL="1314450" lvl="2" indent="-400050">
              <a:buFont typeface="+mj-lt"/>
              <a:buAutoNum type="romanLcPeriod"/>
            </a:pPr>
            <a:r>
              <a:rPr lang="en-US" sz="1500" dirty="0">
                <a:latin typeface="Arial" pitchFamily="34" charset="0"/>
                <a:cs typeface="Arial" pitchFamily="34" charset="0"/>
              </a:rPr>
              <a:t>Communicable diseases;</a:t>
            </a:r>
          </a:p>
          <a:p>
            <a:pPr marL="1314450" lvl="2" indent="-400050">
              <a:buFont typeface="+mj-lt"/>
              <a:buAutoNum type="romanLcPeriod"/>
            </a:pPr>
            <a:r>
              <a:rPr lang="en-US" sz="1500" dirty="0">
                <a:latin typeface="Arial" pitchFamily="34" charset="0"/>
                <a:cs typeface="Arial" pitchFamily="34" charset="0"/>
              </a:rPr>
              <a:t>Non-communicable diseases;</a:t>
            </a:r>
          </a:p>
          <a:p>
            <a:pPr marL="1314450" lvl="2" indent="-400050">
              <a:buFont typeface="+mj-lt"/>
              <a:buAutoNum type="romanLcPeriod"/>
            </a:pPr>
            <a:r>
              <a:rPr lang="en-US" sz="1500" dirty="0">
                <a:latin typeface="Arial" pitchFamily="34" charset="0"/>
                <a:cs typeface="Arial" pitchFamily="34" charset="0"/>
              </a:rPr>
              <a:t>Occupational health; </a:t>
            </a:r>
          </a:p>
          <a:p>
            <a:pPr marL="1314450" lvl="2" indent="-400050">
              <a:buFont typeface="+mj-lt"/>
              <a:buAutoNum type="romanLcPeriod"/>
            </a:pPr>
            <a:r>
              <a:rPr lang="en-US" sz="1500" dirty="0">
                <a:latin typeface="Arial" pitchFamily="34" charset="0"/>
                <a:cs typeface="Arial" pitchFamily="34" charset="0"/>
              </a:rPr>
              <a:t>Cancer surveillance; </a:t>
            </a:r>
          </a:p>
          <a:p>
            <a:pPr marL="1314450" lvl="2" indent="-400050">
              <a:buFont typeface="+mj-lt"/>
              <a:buAutoNum type="romanLcPeriod"/>
            </a:pPr>
            <a:r>
              <a:rPr lang="en-US" sz="1500" dirty="0">
                <a:latin typeface="Arial" pitchFamily="34" charset="0"/>
                <a:cs typeface="Arial" pitchFamily="34" charset="0"/>
              </a:rPr>
              <a:t>Injury and violence prevention;</a:t>
            </a:r>
          </a:p>
          <a:p>
            <a:pPr marL="1314450" lvl="2" indent="-400050">
              <a:buFont typeface="+mj-lt"/>
              <a:buAutoNum type="romanLcPeriod"/>
            </a:pPr>
            <a:r>
              <a:rPr lang="en-US" sz="1500" dirty="0">
                <a:latin typeface="Arial" pitchFamily="34" charset="0"/>
                <a:cs typeface="Arial" pitchFamily="34" charset="0"/>
              </a:rPr>
              <a:t>Environmental health; and </a:t>
            </a:r>
          </a:p>
          <a:p>
            <a:pPr marL="1314450" lvl="2" indent="-400050">
              <a:buFont typeface="+mj-lt"/>
              <a:buAutoNum type="romanLcPeriod"/>
            </a:pPr>
            <a:r>
              <a:rPr lang="en-US" sz="1500" dirty="0">
                <a:latin typeface="Arial" pitchFamily="34" charset="0"/>
                <a:cs typeface="Arial" pitchFamily="34" charset="0"/>
              </a:rPr>
              <a:t>Field epidemiology;</a:t>
            </a:r>
          </a:p>
          <a:p>
            <a:pPr marL="857250" lvl="1" indent="-400050">
              <a:buFont typeface="+mj-lt"/>
              <a:buAutoNum type="alphaLcParenR"/>
            </a:pPr>
            <a:r>
              <a:rPr lang="en-US" sz="1500" dirty="0">
                <a:latin typeface="Arial" pitchFamily="34" charset="0"/>
                <a:cs typeface="Arial" pitchFamily="34" charset="0"/>
              </a:rPr>
              <a:t>The Chief Financial Officer of the NAPHISA by virtue of his or her office;</a:t>
            </a:r>
          </a:p>
          <a:p>
            <a:pPr marL="857250" lvl="1" indent="-400050">
              <a:buFont typeface="+mj-lt"/>
              <a:buAutoNum type="alphaLcParenR"/>
            </a:pPr>
            <a:r>
              <a:rPr lang="en-US" sz="1500" dirty="0">
                <a:latin typeface="Arial" pitchFamily="34" charset="0"/>
                <a:cs typeface="Arial" pitchFamily="34" charset="0"/>
              </a:rPr>
              <a:t>The Chief Executive Officer of the NAPHISA by virtue of his or her office; and</a:t>
            </a:r>
          </a:p>
          <a:p>
            <a:pPr marL="857250" lvl="1" indent="-400050">
              <a:buFont typeface="+mj-lt"/>
              <a:buAutoNum type="alphaLcParenR"/>
            </a:pPr>
            <a:r>
              <a:rPr lang="en-US" sz="1500" dirty="0">
                <a:latin typeface="Arial" pitchFamily="34" charset="0"/>
                <a:cs typeface="Arial" pitchFamily="34" charset="0"/>
              </a:rPr>
              <a:t>One member nominated by the schools of public health from publicly funded higher education institutions.</a:t>
            </a:r>
            <a:endParaRPr lang="en-ZA" sz="1500" dirty="0"/>
          </a:p>
          <a:p>
            <a:pPr marL="742950" lvl="1" indent="-285750" algn="just">
              <a:buFont typeface="Arial" panose="020B0604020202020204" pitchFamily="34" charset="0"/>
              <a:buChar char="•"/>
            </a:pPr>
            <a:endParaRPr lang="en-US" sz="1400" b="1" dirty="0">
              <a:latin typeface="Arial" pitchFamily="34" charset="0"/>
              <a:cs typeface="Arial" pitchFamily="34" charset="0"/>
            </a:endParaRPr>
          </a:p>
          <a:p>
            <a:endParaRPr lang="en-US" sz="1400" i="1" dirty="0">
              <a:latin typeface="Arial" pitchFamily="34" charset="0"/>
              <a:cs typeface="Arial" pitchFamily="34" charset="0"/>
            </a:endParaRPr>
          </a:p>
          <a:p>
            <a:r>
              <a:rPr lang="en-US" sz="1400" dirty="0">
                <a:latin typeface="Arial" pitchFamily="34" charset="0"/>
                <a:cs typeface="Arial" pitchFamily="34" charset="0"/>
              </a:rPr>
              <a:t>.</a:t>
            </a:r>
          </a:p>
        </p:txBody>
      </p:sp>
      <p:sp>
        <p:nvSpPr>
          <p:cNvPr id="5" name="TextBox 4"/>
          <p:cNvSpPr txBox="1"/>
          <p:nvPr/>
        </p:nvSpPr>
        <p:spPr>
          <a:xfrm>
            <a:off x="4211960" y="6093296"/>
            <a:ext cx="576064" cy="276999"/>
          </a:xfrm>
          <a:prstGeom prst="rect">
            <a:avLst/>
          </a:prstGeom>
          <a:noFill/>
        </p:spPr>
        <p:txBody>
          <a:bodyPr wrap="square" rtlCol="0">
            <a:spAutoFit/>
          </a:bodyPr>
          <a:lstStyle/>
          <a:p>
            <a:pPr algn="ctr"/>
            <a:r>
              <a:rPr lang="en-ZA" sz="1200" dirty="0"/>
              <a:t>18</a:t>
            </a:r>
          </a:p>
        </p:txBody>
      </p:sp>
    </p:spTree>
    <p:extLst>
      <p:ext uri="{BB962C8B-B14F-4D97-AF65-F5344CB8AC3E}">
        <p14:creationId xmlns:p14="http://schemas.microsoft.com/office/powerpoint/2010/main" xmlns="" val="3993639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512" y="1021350"/>
            <a:ext cx="8928992" cy="276999"/>
          </a:xfrm>
          <a:prstGeom prst="rect">
            <a:avLst/>
          </a:prstGeom>
          <a:noFill/>
        </p:spPr>
        <p:txBody>
          <a:bodyPr wrap="square" rtlCol="0">
            <a:spAutoFit/>
          </a:bodyPr>
          <a:lstStyle/>
          <a:p>
            <a:endParaRPr lang="en-ZA" sz="1200" dirty="0">
              <a:solidFill>
                <a:schemeClr val="tx1">
                  <a:lumMod val="65000"/>
                  <a:lumOff val="35000"/>
                </a:schemeClr>
              </a:solidFill>
              <a:latin typeface="Arial" pitchFamily="34" charset="0"/>
              <a:ea typeface="Roboto" panose="02000000000000000000" pitchFamily="2" charset="0"/>
              <a:cs typeface="Arial" pitchFamily="34" charset="0"/>
            </a:endParaRPr>
          </a:p>
        </p:txBody>
      </p:sp>
      <p:sp>
        <p:nvSpPr>
          <p:cNvPr id="4" name="TextBox 3"/>
          <p:cNvSpPr txBox="1"/>
          <p:nvPr/>
        </p:nvSpPr>
        <p:spPr>
          <a:xfrm>
            <a:off x="179512" y="332656"/>
            <a:ext cx="8429684" cy="461665"/>
          </a:xfrm>
          <a:prstGeom prst="rect">
            <a:avLst/>
          </a:prstGeom>
          <a:noFill/>
        </p:spPr>
        <p:txBody>
          <a:bodyPr wrap="square" rtlCol="0">
            <a:spAutoFit/>
          </a:bodyPr>
          <a:lstStyle/>
          <a:p>
            <a:pPr algn="just"/>
            <a:r>
              <a:rPr lang="en-ZA" sz="2400" b="1" dirty="0">
                <a:solidFill>
                  <a:schemeClr val="bg1"/>
                </a:solidFill>
                <a:effectLst>
                  <a:outerShdw blurRad="38100" dist="38100" dir="2700000" algn="tl">
                    <a:srgbClr val="000000">
                      <a:alpha val="43137"/>
                    </a:srgbClr>
                  </a:outerShdw>
                </a:effectLst>
                <a:latin typeface="Arial" pitchFamily="34" charset="0"/>
                <a:ea typeface="Roboto" panose="02000000000000000000" pitchFamily="2" charset="0"/>
                <a:cs typeface="Arial" pitchFamily="34" charset="0"/>
              </a:rPr>
              <a:t>FINANCES OF NAPHISA </a:t>
            </a:r>
          </a:p>
        </p:txBody>
      </p:sp>
      <p:sp>
        <p:nvSpPr>
          <p:cNvPr id="5" name="TextBox 4"/>
          <p:cNvSpPr txBox="1"/>
          <p:nvPr/>
        </p:nvSpPr>
        <p:spPr>
          <a:xfrm>
            <a:off x="210911" y="1295373"/>
            <a:ext cx="8539726" cy="2862322"/>
          </a:xfrm>
          <a:prstGeom prst="rect">
            <a:avLst/>
          </a:prstGeom>
          <a:noFill/>
        </p:spPr>
        <p:txBody>
          <a:bodyPr wrap="square" rtlCol="0">
            <a:spAutoFit/>
          </a:bodyPr>
          <a:lstStyle/>
          <a:p>
            <a:pPr algn="just"/>
            <a:r>
              <a:rPr lang="en-US" b="1" dirty="0">
                <a:latin typeface="Arial" pitchFamily="34" charset="0"/>
                <a:ea typeface="Roboto" panose="02000000000000000000" pitchFamily="2" charset="0"/>
                <a:cs typeface="Arial" pitchFamily="34" charset="0"/>
              </a:rPr>
              <a:t>NAPHISA is funded by:</a:t>
            </a:r>
          </a:p>
          <a:p>
            <a:pPr marL="285750" indent="-285750" algn="just">
              <a:buFont typeface="Arial" panose="020B0604020202020204" pitchFamily="34" charset="0"/>
              <a:buChar char="•"/>
            </a:pPr>
            <a:r>
              <a:rPr lang="en-GB" dirty="0">
                <a:latin typeface="Arial" pitchFamily="34" charset="0"/>
                <a:ea typeface="Roboto" panose="02000000000000000000" pitchFamily="2" charset="0"/>
                <a:cs typeface="Arial" pitchFamily="34" charset="0"/>
              </a:rPr>
              <a:t>money appropriated by Parliament;</a:t>
            </a:r>
          </a:p>
          <a:p>
            <a:pPr marL="285750" indent="-285750" algn="just">
              <a:buFont typeface="Arial" panose="020B0604020202020204" pitchFamily="34" charset="0"/>
              <a:buChar char="•"/>
            </a:pPr>
            <a:r>
              <a:rPr lang="en-US" dirty="0">
                <a:latin typeface="Arial" pitchFamily="34" charset="0"/>
                <a:cs typeface="Arial" pitchFamily="34" charset="0"/>
              </a:rPr>
              <a:t>fees received for services rendered;</a:t>
            </a:r>
          </a:p>
          <a:p>
            <a:pPr marL="285750" indent="-285750" algn="just">
              <a:buFont typeface="Arial" panose="020B0604020202020204" pitchFamily="34" charset="0"/>
              <a:buChar char="•"/>
            </a:pPr>
            <a:r>
              <a:rPr lang="en-US" dirty="0">
                <a:latin typeface="Arial" pitchFamily="34" charset="0"/>
                <a:cs typeface="Arial" pitchFamily="34" charset="0"/>
              </a:rPr>
              <a:t>income earned on surplus moneys deposited or invested;</a:t>
            </a:r>
          </a:p>
          <a:p>
            <a:pPr marL="285750" indent="-285750" algn="just">
              <a:buFont typeface="Arial" panose="020B0604020202020204" pitchFamily="34" charset="0"/>
              <a:buChar char="•"/>
            </a:pPr>
            <a:r>
              <a:rPr lang="en-US" dirty="0">
                <a:latin typeface="Arial" pitchFamily="34" charset="0"/>
                <a:cs typeface="Arial" pitchFamily="34" charset="0"/>
              </a:rPr>
              <a:t>grants, donations and bequests made to it;</a:t>
            </a:r>
          </a:p>
          <a:p>
            <a:pPr marL="285750" indent="-285750" algn="just">
              <a:buFont typeface="Arial" panose="020B0604020202020204" pitchFamily="34" charset="0"/>
              <a:buChar char="•"/>
            </a:pPr>
            <a:r>
              <a:rPr lang="en-US" dirty="0">
                <a:latin typeface="Arial" pitchFamily="34" charset="0"/>
                <a:cs typeface="Arial" pitchFamily="34" charset="0"/>
              </a:rPr>
              <a:t>royalties; and</a:t>
            </a:r>
          </a:p>
          <a:p>
            <a:pPr marL="285750" indent="-285750" algn="just">
              <a:buFont typeface="Arial" panose="020B0604020202020204" pitchFamily="34" charset="0"/>
              <a:buChar char="•"/>
            </a:pPr>
            <a:r>
              <a:rPr lang="en-US" dirty="0">
                <a:latin typeface="Arial" pitchFamily="34" charset="0"/>
                <a:cs typeface="Arial" pitchFamily="34" charset="0"/>
              </a:rPr>
              <a:t>money received from any other source.</a:t>
            </a:r>
          </a:p>
          <a:p>
            <a:pPr marL="285750" indent="-285750" algn="just">
              <a:buFont typeface="Arial" panose="020B0604020202020204" pitchFamily="34" charset="0"/>
              <a:buChar char="•"/>
            </a:pPr>
            <a:endParaRPr lang="en-US" dirty="0">
              <a:latin typeface="Arial" pitchFamily="34" charset="0"/>
              <a:ea typeface="Roboto" panose="02000000000000000000" pitchFamily="2" charset="0"/>
              <a:cs typeface="Arial" pitchFamily="34" charset="0"/>
            </a:endParaRPr>
          </a:p>
          <a:p>
            <a:pPr marL="285750" indent="-285750" algn="just">
              <a:buFont typeface="Arial" panose="020B0604020202020204" pitchFamily="34" charset="0"/>
              <a:buChar char="•"/>
            </a:pPr>
            <a:endParaRPr lang="en-US" dirty="0">
              <a:latin typeface="Arial" pitchFamily="34" charset="0"/>
              <a:ea typeface="Roboto" panose="02000000000000000000" pitchFamily="2" charset="0"/>
              <a:cs typeface="Arial" pitchFamily="34" charset="0"/>
            </a:endParaRPr>
          </a:p>
          <a:p>
            <a:pPr marL="285750" indent="-285750" algn="just"/>
            <a:r>
              <a:rPr lang="en-US" dirty="0">
                <a:latin typeface="Arial" pitchFamily="34" charset="0"/>
                <a:cs typeface="Arial" pitchFamily="34" charset="0"/>
              </a:rPr>
              <a:t>The Public Finance Management Act applies to NAPHISA.</a:t>
            </a:r>
            <a:endParaRPr lang="en-GB" dirty="0">
              <a:latin typeface="Arial" pitchFamily="34" charset="0"/>
              <a:ea typeface="Roboto" panose="02000000000000000000" pitchFamily="2" charset="0"/>
              <a:cs typeface="Arial" pitchFamily="34" charset="0"/>
            </a:endParaRPr>
          </a:p>
        </p:txBody>
      </p:sp>
      <p:sp>
        <p:nvSpPr>
          <p:cNvPr id="2" name="TextBox 1"/>
          <p:cNvSpPr txBox="1"/>
          <p:nvPr/>
        </p:nvSpPr>
        <p:spPr>
          <a:xfrm>
            <a:off x="4139952" y="6093296"/>
            <a:ext cx="576064" cy="276999"/>
          </a:xfrm>
          <a:prstGeom prst="rect">
            <a:avLst/>
          </a:prstGeom>
          <a:noFill/>
        </p:spPr>
        <p:txBody>
          <a:bodyPr wrap="square" rtlCol="0">
            <a:spAutoFit/>
          </a:bodyPr>
          <a:lstStyle/>
          <a:p>
            <a:pPr algn="ctr"/>
            <a:r>
              <a:rPr lang="en-ZA" sz="1200" dirty="0"/>
              <a:t>20</a:t>
            </a:r>
          </a:p>
        </p:txBody>
      </p:sp>
    </p:spTree>
    <p:extLst>
      <p:ext uri="{BB962C8B-B14F-4D97-AF65-F5344CB8AC3E}">
        <p14:creationId xmlns:p14="http://schemas.microsoft.com/office/powerpoint/2010/main" xmlns="" val="37957953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332656"/>
            <a:ext cx="8429684" cy="461665"/>
          </a:xfrm>
          <a:prstGeom prst="rect">
            <a:avLst/>
          </a:prstGeom>
          <a:noFill/>
        </p:spPr>
        <p:txBody>
          <a:bodyPr wrap="square" rtlCol="0">
            <a:spAutoFit/>
          </a:bodyPr>
          <a:lstStyle/>
          <a:p>
            <a:pPr algn="just"/>
            <a:r>
              <a:rPr lang="en-ZA" sz="2400" b="1" dirty="0">
                <a:solidFill>
                  <a:schemeClr val="bg1"/>
                </a:solidFill>
                <a:effectLst>
                  <a:outerShdw blurRad="38100" dist="38100" dir="2700000" algn="tl">
                    <a:srgbClr val="000000">
                      <a:alpha val="43137"/>
                    </a:srgbClr>
                  </a:outerShdw>
                </a:effectLst>
                <a:latin typeface="Arial" pitchFamily="34" charset="0"/>
                <a:ea typeface="Roboto" panose="02000000000000000000" pitchFamily="2" charset="0"/>
                <a:cs typeface="Arial" pitchFamily="34" charset="0"/>
              </a:rPr>
              <a:t>SUMMARY OF THE BILL</a:t>
            </a:r>
          </a:p>
        </p:txBody>
      </p:sp>
      <p:sp>
        <p:nvSpPr>
          <p:cNvPr id="3" name="TextBox 2"/>
          <p:cNvSpPr txBox="1"/>
          <p:nvPr/>
        </p:nvSpPr>
        <p:spPr>
          <a:xfrm>
            <a:off x="156185" y="1124744"/>
            <a:ext cx="8876416" cy="4247317"/>
          </a:xfrm>
          <a:prstGeom prst="rect">
            <a:avLst/>
          </a:prstGeom>
          <a:noFill/>
        </p:spPr>
        <p:txBody>
          <a:bodyPr wrap="square" rtlCol="0">
            <a:spAutoFit/>
          </a:bodyPr>
          <a:lstStyle/>
          <a:p>
            <a:pPr algn="just"/>
            <a:r>
              <a:rPr lang="en-ZA" dirty="0">
                <a:latin typeface="Arial" pitchFamily="34" charset="0"/>
                <a:cs typeface="Arial" pitchFamily="34" charset="0"/>
              </a:rPr>
              <a:t>The NAPHISA Bill provides for the following:</a:t>
            </a:r>
            <a:endParaRPr lang="en-ZA" b="1" dirty="0">
              <a:latin typeface="Arial" pitchFamily="34" charset="0"/>
              <a:ea typeface="Roboto" panose="02000000000000000000" pitchFamily="2" charset="0"/>
              <a:cs typeface="Arial" pitchFamily="34" charset="0"/>
            </a:endParaRPr>
          </a:p>
          <a:p>
            <a:pPr marL="285750" indent="-285750" algn="just">
              <a:buFont typeface="Arial" panose="020B0604020202020204" pitchFamily="34" charset="0"/>
              <a:buChar char="•"/>
            </a:pPr>
            <a:r>
              <a:rPr lang="en-ZA" b="1" dirty="0">
                <a:latin typeface="Arial" pitchFamily="34" charset="0"/>
                <a:ea typeface="Roboto" panose="02000000000000000000" pitchFamily="2" charset="0"/>
                <a:cs typeface="Arial" pitchFamily="34" charset="0"/>
              </a:rPr>
              <a:t>Clause 1:  </a:t>
            </a:r>
            <a:r>
              <a:rPr lang="en-ZA" dirty="0">
                <a:latin typeface="Arial" pitchFamily="34" charset="0"/>
                <a:ea typeface="Roboto" panose="02000000000000000000" pitchFamily="2" charset="0"/>
                <a:cs typeface="Arial" pitchFamily="34" charset="0"/>
              </a:rPr>
              <a:t>provides for the definitions of words or expressions used in the context of the Bill;</a:t>
            </a:r>
          </a:p>
          <a:p>
            <a:pPr marL="285750" indent="-285750" algn="just">
              <a:buFont typeface="Arial" panose="020B0604020202020204" pitchFamily="34" charset="0"/>
              <a:buChar char="•"/>
            </a:pPr>
            <a:r>
              <a:rPr lang="en-ZA" b="1" dirty="0">
                <a:latin typeface="Arial" pitchFamily="34" charset="0"/>
                <a:ea typeface="Roboto" panose="02000000000000000000" pitchFamily="2" charset="0"/>
                <a:cs typeface="Arial" pitchFamily="34" charset="0"/>
              </a:rPr>
              <a:t>Clause 2: </a:t>
            </a:r>
            <a:r>
              <a:rPr lang="en-ZA" dirty="0">
                <a:latin typeface="Arial" pitchFamily="34" charset="0"/>
                <a:ea typeface="Roboto" panose="02000000000000000000" pitchFamily="2" charset="0"/>
                <a:cs typeface="Arial" pitchFamily="34" charset="0"/>
              </a:rPr>
              <a:t>provides for the establishment of the National Public Health Institute of South Africa as a juristic person and the 6 divisions it will be comprised of and states that the Public Finance Management Act applies to the Institute; </a:t>
            </a:r>
          </a:p>
          <a:p>
            <a:pPr marL="285750" indent="-285750" algn="just">
              <a:buFont typeface="Arial" panose="020B0604020202020204" pitchFamily="34" charset="0"/>
              <a:buChar char="•"/>
            </a:pPr>
            <a:r>
              <a:rPr lang="en-ZA" b="1" dirty="0">
                <a:latin typeface="Arial" pitchFamily="34" charset="0"/>
                <a:ea typeface="Roboto" panose="02000000000000000000" pitchFamily="2" charset="0"/>
                <a:cs typeface="Arial" pitchFamily="34" charset="0"/>
              </a:rPr>
              <a:t>Clause 3: </a:t>
            </a:r>
            <a:r>
              <a:rPr lang="en-ZA" dirty="0">
                <a:latin typeface="Arial" pitchFamily="34" charset="0"/>
                <a:ea typeface="Roboto" panose="02000000000000000000" pitchFamily="2" charset="0"/>
                <a:cs typeface="Arial" pitchFamily="34" charset="0"/>
              </a:rPr>
              <a:t>provides for the functions that NAPHISA must perform and those functions that NAPHISA may perform;</a:t>
            </a:r>
          </a:p>
          <a:p>
            <a:pPr marL="285750" indent="-285750" algn="just">
              <a:buFont typeface="Arial" panose="020B0604020202020204" pitchFamily="34" charset="0"/>
              <a:buChar char="•"/>
            </a:pPr>
            <a:r>
              <a:rPr lang="en-ZA" b="1" dirty="0">
                <a:latin typeface="Arial" pitchFamily="34" charset="0"/>
                <a:ea typeface="Roboto" panose="02000000000000000000" pitchFamily="2" charset="0"/>
                <a:cs typeface="Arial" pitchFamily="34" charset="0"/>
              </a:rPr>
              <a:t>Clause 4: </a:t>
            </a:r>
            <a:r>
              <a:rPr lang="en-ZA" dirty="0">
                <a:latin typeface="Arial" pitchFamily="34" charset="0"/>
                <a:ea typeface="Roboto" panose="02000000000000000000" pitchFamily="2" charset="0"/>
                <a:cs typeface="Arial" pitchFamily="34" charset="0"/>
              </a:rPr>
              <a:t>provides for the governance and control of NAPHISA - NAPHISA is governed and controlled by its Board, which is the accounting authority of NAPHISA;</a:t>
            </a:r>
          </a:p>
          <a:p>
            <a:pPr marL="285750" indent="-285750" algn="just">
              <a:buFont typeface="Arial" panose="020B0604020202020204" pitchFamily="34" charset="0"/>
              <a:buChar char="•"/>
            </a:pPr>
            <a:r>
              <a:rPr lang="en-ZA" b="1" dirty="0">
                <a:latin typeface="Arial" pitchFamily="34" charset="0"/>
                <a:ea typeface="Roboto" panose="02000000000000000000" pitchFamily="2" charset="0"/>
                <a:cs typeface="Arial" pitchFamily="34" charset="0"/>
              </a:rPr>
              <a:t>Clause 5: </a:t>
            </a:r>
            <a:r>
              <a:rPr lang="en-ZA" dirty="0">
                <a:latin typeface="Arial" pitchFamily="34" charset="0"/>
                <a:ea typeface="Roboto" panose="02000000000000000000" pitchFamily="2" charset="0"/>
                <a:cs typeface="Arial" pitchFamily="34" charset="0"/>
              </a:rPr>
              <a:t>provides for the composition of the Board; </a:t>
            </a:r>
          </a:p>
          <a:p>
            <a:pPr marL="285750" indent="-285750" algn="just">
              <a:buFont typeface="Arial" panose="020B0604020202020204" pitchFamily="34" charset="0"/>
              <a:buChar char="•"/>
            </a:pPr>
            <a:r>
              <a:rPr lang="en-ZA" b="1" dirty="0">
                <a:latin typeface="Arial" pitchFamily="34" charset="0"/>
                <a:ea typeface="Roboto" panose="02000000000000000000" pitchFamily="2" charset="0"/>
                <a:cs typeface="Arial" pitchFamily="34" charset="0"/>
              </a:rPr>
              <a:t>Clause 6: </a:t>
            </a:r>
            <a:r>
              <a:rPr lang="en-ZA" dirty="0">
                <a:latin typeface="Arial" pitchFamily="34" charset="0"/>
                <a:ea typeface="Roboto" panose="02000000000000000000" pitchFamily="2" charset="0"/>
                <a:cs typeface="Arial" pitchFamily="34" charset="0"/>
              </a:rPr>
              <a:t>provides for the appointment of Members of the Board – a member of the Board holds office for a period of at least five years as the Minister may determine at the time of appointment, and is eligible for reappointment; </a:t>
            </a:r>
          </a:p>
        </p:txBody>
      </p:sp>
      <p:sp>
        <p:nvSpPr>
          <p:cNvPr id="4" name="TextBox 3"/>
          <p:cNvSpPr txBox="1"/>
          <p:nvPr/>
        </p:nvSpPr>
        <p:spPr>
          <a:xfrm>
            <a:off x="4283968" y="6141502"/>
            <a:ext cx="432048" cy="276999"/>
          </a:xfrm>
          <a:prstGeom prst="rect">
            <a:avLst/>
          </a:prstGeom>
          <a:noFill/>
        </p:spPr>
        <p:txBody>
          <a:bodyPr wrap="square" rtlCol="0">
            <a:spAutoFit/>
          </a:bodyPr>
          <a:lstStyle/>
          <a:p>
            <a:pPr algn="ctr"/>
            <a:r>
              <a:rPr lang="en-ZA" sz="1200" dirty="0"/>
              <a:t>21</a:t>
            </a:r>
          </a:p>
        </p:txBody>
      </p:sp>
    </p:spTree>
    <p:extLst>
      <p:ext uri="{BB962C8B-B14F-4D97-AF65-F5344CB8AC3E}">
        <p14:creationId xmlns:p14="http://schemas.microsoft.com/office/powerpoint/2010/main" xmlns="" val="3113751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46" y="260648"/>
            <a:ext cx="6091604" cy="461665"/>
          </a:xfrm>
          <a:prstGeom prst="rect">
            <a:avLst/>
          </a:prstGeom>
        </p:spPr>
        <p:txBody>
          <a:bodyPr wrap="none">
            <a:spAutoFit/>
          </a:bodyPr>
          <a:lstStyle/>
          <a:p>
            <a:pPr algn="just"/>
            <a:r>
              <a:rPr lang="en-ZA" sz="2400" b="1" dirty="0">
                <a:solidFill>
                  <a:schemeClr val="bg1"/>
                </a:solidFill>
                <a:effectLst>
                  <a:outerShdw blurRad="38100" dist="38100" dir="2700000" algn="tl">
                    <a:srgbClr val="000000">
                      <a:alpha val="43137"/>
                    </a:srgbClr>
                  </a:outerShdw>
                </a:effectLst>
                <a:latin typeface="Arial" pitchFamily="34" charset="0"/>
                <a:ea typeface="Roboto" panose="02000000000000000000" pitchFamily="2" charset="0"/>
                <a:cs typeface="Arial" pitchFamily="34" charset="0"/>
              </a:rPr>
              <a:t>SUMMARY OF THE BILL - CONTINUED...</a:t>
            </a:r>
          </a:p>
        </p:txBody>
      </p:sp>
      <p:sp>
        <p:nvSpPr>
          <p:cNvPr id="3" name="Rectangle 2"/>
          <p:cNvSpPr/>
          <p:nvPr/>
        </p:nvSpPr>
        <p:spPr>
          <a:xfrm>
            <a:off x="9046" y="1124744"/>
            <a:ext cx="9027450" cy="4801314"/>
          </a:xfrm>
          <a:prstGeom prst="rect">
            <a:avLst/>
          </a:prstGeom>
        </p:spPr>
        <p:txBody>
          <a:bodyPr wrap="square">
            <a:spAutoFit/>
          </a:bodyPr>
          <a:lstStyle/>
          <a:p>
            <a:pPr marL="285750" indent="-285750" algn="just">
              <a:buFont typeface="Arial" panose="020B0604020202020204" pitchFamily="34" charset="0"/>
              <a:buChar char="•"/>
            </a:pPr>
            <a:r>
              <a:rPr lang="en-ZA" b="1" dirty="0">
                <a:latin typeface="Arial" pitchFamily="34" charset="0"/>
                <a:ea typeface="Roboto" panose="02000000000000000000" pitchFamily="2" charset="0"/>
                <a:cs typeface="Arial" pitchFamily="34" charset="0"/>
              </a:rPr>
              <a:t>Clause 7: </a:t>
            </a:r>
            <a:r>
              <a:rPr lang="en-ZA" dirty="0">
                <a:latin typeface="Arial" pitchFamily="34" charset="0"/>
                <a:ea typeface="Roboto" panose="02000000000000000000" pitchFamily="2" charset="0"/>
                <a:cs typeface="Arial" pitchFamily="34" charset="0"/>
              </a:rPr>
              <a:t>provides for the appointment of the Chairperson and Vice-Chairperson of the Board;</a:t>
            </a:r>
          </a:p>
          <a:p>
            <a:pPr marL="285750" indent="-285750" algn="just">
              <a:buFont typeface="Arial" panose="020B0604020202020204" pitchFamily="34" charset="0"/>
              <a:buChar char="•"/>
            </a:pPr>
            <a:r>
              <a:rPr lang="en-ZA" b="1" dirty="0">
                <a:latin typeface="Arial" pitchFamily="34" charset="0"/>
                <a:ea typeface="Roboto" panose="02000000000000000000" pitchFamily="2" charset="0"/>
                <a:cs typeface="Arial" pitchFamily="34" charset="0"/>
              </a:rPr>
              <a:t>Clause 8: </a:t>
            </a:r>
            <a:r>
              <a:rPr lang="en-ZA" dirty="0">
                <a:latin typeface="Arial" pitchFamily="34" charset="0"/>
                <a:ea typeface="Roboto" panose="02000000000000000000" pitchFamily="2" charset="0"/>
                <a:cs typeface="Arial" pitchFamily="34" charset="0"/>
              </a:rPr>
              <a:t>provides for the disqualification from membership of the Board, vacation of office by a member, removal of a member from the Board and dissolution of the Board; </a:t>
            </a:r>
          </a:p>
          <a:p>
            <a:pPr marL="285750" indent="-285750" algn="just">
              <a:buFont typeface="Arial" panose="020B0604020202020204" pitchFamily="34" charset="0"/>
              <a:buChar char="•"/>
            </a:pPr>
            <a:r>
              <a:rPr lang="en-ZA" b="1" dirty="0">
                <a:latin typeface="Arial" pitchFamily="34" charset="0"/>
                <a:ea typeface="Roboto" panose="02000000000000000000" pitchFamily="2" charset="0"/>
                <a:cs typeface="Arial" pitchFamily="34" charset="0"/>
              </a:rPr>
              <a:t>Clause 9: </a:t>
            </a:r>
            <a:r>
              <a:rPr lang="en-ZA" dirty="0">
                <a:latin typeface="Arial" pitchFamily="34" charset="0"/>
                <a:ea typeface="Roboto" panose="02000000000000000000" pitchFamily="2" charset="0"/>
                <a:cs typeface="Arial" pitchFamily="34" charset="0"/>
              </a:rPr>
              <a:t>provides for the meetings of the Board; </a:t>
            </a:r>
          </a:p>
          <a:p>
            <a:pPr marL="285750" indent="-285750" algn="just">
              <a:buFont typeface="Arial" panose="020B0604020202020204" pitchFamily="34" charset="0"/>
              <a:buChar char="•"/>
            </a:pPr>
            <a:r>
              <a:rPr lang="en-ZA" b="1" dirty="0">
                <a:latin typeface="Arial" pitchFamily="34" charset="0"/>
                <a:ea typeface="Roboto" panose="02000000000000000000" pitchFamily="2" charset="0"/>
                <a:cs typeface="Arial" pitchFamily="34" charset="0"/>
              </a:rPr>
              <a:t>Clause 10: </a:t>
            </a:r>
            <a:r>
              <a:rPr lang="en-ZA" dirty="0">
                <a:latin typeface="Arial" pitchFamily="34" charset="0"/>
                <a:ea typeface="Roboto" panose="02000000000000000000" pitchFamily="2" charset="0"/>
                <a:cs typeface="Arial" pitchFamily="34" charset="0"/>
              </a:rPr>
              <a:t>provides for the appointment of Committees of the Board; </a:t>
            </a:r>
          </a:p>
          <a:p>
            <a:pPr marL="285750" indent="-285750" algn="just">
              <a:buFont typeface="Arial" panose="020B0604020202020204" pitchFamily="34" charset="0"/>
              <a:buChar char="•"/>
            </a:pPr>
            <a:r>
              <a:rPr lang="en-ZA" b="1" dirty="0">
                <a:latin typeface="Arial" pitchFamily="34" charset="0"/>
                <a:ea typeface="Roboto" panose="02000000000000000000" pitchFamily="2" charset="0"/>
                <a:cs typeface="Arial" pitchFamily="34" charset="0"/>
              </a:rPr>
              <a:t>Clause 11: </a:t>
            </a:r>
            <a:r>
              <a:rPr lang="en-ZA" dirty="0">
                <a:latin typeface="Arial" pitchFamily="34" charset="0"/>
                <a:ea typeface="Roboto" panose="02000000000000000000" pitchFamily="2" charset="0"/>
                <a:cs typeface="Arial" pitchFamily="34" charset="0"/>
              </a:rPr>
              <a:t>provides for the appointment of the Chief Executive Officer – the Board in consultation with the Minister, must appoint a fit and proper and suitably qualified South African Citizen as the Chief Executive Officer of the NAPHISA;</a:t>
            </a:r>
          </a:p>
          <a:p>
            <a:pPr marL="285750" indent="-285750" algn="just">
              <a:buFont typeface="Arial" panose="020B0604020202020204" pitchFamily="34" charset="0"/>
              <a:buChar char="•"/>
            </a:pPr>
            <a:r>
              <a:rPr lang="en-ZA" b="1" dirty="0">
                <a:latin typeface="Arial" pitchFamily="34" charset="0"/>
                <a:ea typeface="Roboto" panose="02000000000000000000" pitchFamily="2" charset="0"/>
                <a:cs typeface="Arial" pitchFamily="34" charset="0"/>
              </a:rPr>
              <a:t>Clause 12: </a:t>
            </a:r>
            <a:r>
              <a:rPr lang="en-ZA" dirty="0">
                <a:latin typeface="Arial" pitchFamily="34" charset="0"/>
                <a:ea typeface="Roboto" panose="02000000000000000000" pitchFamily="2" charset="0"/>
                <a:cs typeface="Arial" pitchFamily="34" charset="0"/>
              </a:rPr>
              <a:t>provides for the functions of the Chief Executive Officer – the Chief Executive Officer is the administrative head of the NAPHISA and, amongst other things, is responsible for the proper and diligent implementation of the PFMA;</a:t>
            </a:r>
          </a:p>
          <a:p>
            <a:pPr marL="285750" indent="-285750" algn="just">
              <a:buFont typeface="Arial" panose="020B0604020202020204" pitchFamily="34" charset="0"/>
              <a:buChar char="•"/>
            </a:pPr>
            <a:r>
              <a:rPr lang="en-ZA" b="1" dirty="0">
                <a:latin typeface="Arial" pitchFamily="34" charset="0"/>
                <a:ea typeface="Roboto" panose="02000000000000000000" pitchFamily="2" charset="0"/>
                <a:cs typeface="Arial" pitchFamily="34" charset="0"/>
              </a:rPr>
              <a:t>Clause 13: </a:t>
            </a:r>
            <a:r>
              <a:rPr lang="en-ZA" dirty="0">
                <a:latin typeface="Arial" pitchFamily="34" charset="0"/>
                <a:ea typeface="Roboto" panose="02000000000000000000" pitchFamily="2" charset="0"/>
                <a:cs typeface="Arial" pitchFamily="34" charset="0"/>
              </a:rPr>
              <a:t>provides for the accountability of and reporting as required by the PFMA; </a:t>
            </a:r>
          </a:p>
          <a:p>
            <a:pPr marL="285750" indent="-285750" algn="just">
              <a:buFont typeface="Arial" panose="020B0604020202020204" pitchFamily="34" charset="0"/>
              <a:buChar char="•"/>
            </a:pPr>
            <a:r>
              <a:rPr lang="en-ZA" b="1" dirty="0">
                <a:latin typeface="Arial" pitchFamily="34" charset="0"/>
                <a:ea typeface="Roboto" panose="02000000000000000000" pitchFamily="2" charset="0"/>
                <a:cs typeface="Arial" pitchFamily="34" charset="0"/>
              </a:rPr>
              <a:t>Clause 14:  </a:t>
            </a:r>
            <a:r>
              <a:rPr lang="en-ZA" dirty="0">
                <a:latin typeface="Arial" pitchFamily="34" charset="0"/>
                <a:ea typeface="Roboto" panose="02000000000000000000" pitchFamily="2" charset="0"/>
                <a:cs typeface="Arial" pitchFamily="34" charset="0"/>
              </a:rPr>
              <a:t>provides for the transfer or secondment of certain persons to or from employ of the NAPHISA; </a:t>
            </a:r>
          </a:p>
          <a:p>
            <a:pPr marL="285750" indent="-285750" algn="just">
              <a:buFont typeface="Arial" panose="020B0604020202020204" pitchFamily="34" charset="0"/>
              <a:buChar char="•"/>
            </a:pPr>
            <a:endParaRPr lang="en-ZA" dirty="0">
              <a:solidFill>
                <a:schemeClr val="tx1">
                  <a:lumMod val="65000"/>
                  <a:lumOff val="35000"/>
                </a:schemeClr>
              </a:solidFill>
              <a:latin typeface="Arial" pitchFamily="34" charset="0"/>
              <a:ea typeface="Roboto" panose="02000000000000000000" pitchFamily="2" charset="0"/>
              <a:cs typeface="Arial" pitchFamily="34" charset="0"/>
            </a:endParaRPr>
          </a:p>
        </p:txBody>
      </p:sp>
      <p:sp>
        <p:nvSpPr>
          <p:cNvPr id="4" name="TextBox 3"/>
          <p:cNvSpPr txBox="1"/>
          <p:nvPr/>
        </p:nvSpPr>
        <p:spPr>
          <a:xfrm>
            <a:off x="4067944" y="5895281"/>
            <a:ext cx="648072" cy="276999"/>
          </a:xfrm>
          <a:prstGeom prst="rect">
            <a:avLst/>
          </a:prstGeom>
          <a:noFill/>
        </p:spPr>
        <p:txBody>
          <a:bodyPr wrap="square" rtlCol="0">
            <a:spAutoFit/>
          </a:bodyPr>
          <a:lstStyle/>
          <a:p>
            <a:pPr algn="ctr"/>
            <a:r>
              <a:rPr lang="en-ZA" sz="1200" dirty="0"/>
              <a:t>22</a:t>
            </a:r>
          </a:p>
        </p:txBody>
      </p:sp>
    </p:spTree>
    <p:extLst>
      <p:ext uri="{BB962C8B-B14F-4D97-AF65-F5344CB8AC3E}">
        <p14:creationId xmlns:p14="http://schemas.microsoft.com/office/powerpoint/2010/main" xmlns="" val="40429229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332656"/>
            <a:ext cx="8429684" cy="461665"/>
          </a:xfrm>
          <a:prstGeom prst="rect">
            <a:avLst/>
          </a:prstGeom>
          <a:noFill/>
        </p:spPr>
        <p:txBody>
          <a:bodyPr wrap="square" rtlCol="0">
            <a:spAutoFit/>
          </a:bodyPr>
          <a:lstStyle/>
          <a:p>
            <a:pPr algn="just"/>
            <a:r>
              <a:rPr lang="en-ZA" sz="2400" b="1" dirty="0">
                <a:solidFill>
                  <a:schemeClr val="bg1"/>
                </a:solidFill>
                <a:effectLst>
                  <a:outerShdw blurRad="38100" dist="38100" dir="2700000" algn="tl">
                    <a:srgbClr val="000000">
                      <a:alpha val="43137"/>
                    </a:srgbClr>
                  </a:outerShdw>
                </a:effectLst>
                <a:latin typeface="Arial" pitchFamily="34" charset="0"/>
                <a:ea typeface="Roboto" panose="02000000000000000000" pitchFamily="2" charset="0"/>
                <a:cs typeface="Arial" pitchFamily="34" charset="0"/>
              </a:rPr>
              <a:t>SUMMARY OF THE BILL - CONTINUED...</a:t>
            </a:r>
          </a:p>
        </p:txBody>
      </p:sp>
      <p:sp>
        <p:nvSpPr>
          <p:cNvPr id="3" name="TextBox 2"/>
          <p:cNvSpPr txBox="1"/>
          <p:nvPr/>
        </p:nvSpPr>
        <p:spPr>
          <a:xfrm>
            <a:off x="0" y="1052736"/>
            <a:ext cx="8893652" cy="3693319"/>
          </a:xfrm>
          <a:prstGeom prst="rect">
            <a:avLst/>
          </a:prstGeom>
          <a:noFill/>
        </p:spPr>
        <p:txBody>
          <a:bodyPr wrap="square" rtlCol="0">
            <a:spAutoFit/>
          </a:bodyPr>
          <a:lstStyle/>
          <a:p>
            <a:pPr marL="285750" indent="-285750" algn="just">
              <a:buFont typeface="Arial" panose="020B0604020202020204" pitchFamily="34" charset="0"/>
              <a:buChar char="•"/>
            </a:pPr>
            <a:r>
              <a:rPr lang="en-ZA" b="1" dirty="0">
                <a:latin typeface="Arial" pitchFamily="34" charset="0"/>
                <a:ea typeface="Roboto" panose="02000000000000000000" pitchFamily="2" charset="0"/>
                <a:cs typeface="Arial" pitchFamily="34" charset="0"/>
              </a:rPr>
              <a:t>Clause 15: </a:t>
            </a:r>
            <a:r>
              <a:rPr lang="en-ZA" dirty="0">
                <a:latin typeface="Arial" pitchFamily="34" charset="0"/>
                <a:ea typeface="Roboto" panose="02000000000000000000" pitchFamily="2" charset="0"/>
                <a:cs typeface="Arial" pitchFamily="34" charset="0"/>
              </a:rPr>
              <a:t>provides for the Intellectual property rights; </a:t>
            </a:r>
          </a:p>
          <a:p>
            <a:pPr marL="285750" indent="-285750" algn="just">
              <a:buFont typeface="Arial" panose="020B0604020202020204" pitchFamily="34" charset="0"/>
              <a:buChar char="•"/>
            </a:pPr>
            <a:r>
              <a:rPr lang="en-ZA" b="1" dirty="0">
                <a:latin typeface="Arial" pitchFamily="34" charset="0"/>
                <a:ea typeface="Roboto" panose="02000000000000000000" pitchFamily="2" charset="0"/>
                <a:cs typeface="Arial" pitchFamily="34" charset="0"/>
              </a:rPr>
              <a:t>Clause 16: </a:t>
            </a:r>
            <a:r>
              <a:rPr lang="en-ZA" dirty="0">
                <a:latin typeface="Arial" pitchFamily="34" charset="0"/>
                <a:ea typeface="Roboto" panose="02000000000000000000" pitchFamily="2" charset="0"/>
                <a:cs typeface="Arial" pitchFamily="34" charset="0"/>
              </a:rPr>
              <a:t>provides for the finances of NAPHISA</a:t>
            </a:r>
            <a:endParaRPr lang="en-ZA" b="1" dirty="0">
              <a:latin typeface="Arial" pitchFamily="34" charset="0"/>
              <a:ea typeface="Roboto" panose="02000000000000000000" pitchFamily="2" charset="0"/>
              <a:cs typeface="Arial" pitchFamily="34" charset="0"/>
            </a:endParaRPr>
          </a:p>
          <a:p>
            <a:pPr marL="285750" indent="-285750" algn="just">
              <a:buFont typeface="Arial" panose="020B0604020202020204" pitchFamily="34" charset="0"/>
              <a:buChar char="•"/>
            </a:pPr>
            <a:r>
              <a:rPr lang="en-ZA" b="1" dirty="0">
                <a:latin typeface="Arial" pitchFamily="34" charset="0"/>
                <a:ea typeface="Roboto" panose="02000000000000000000" pitchFamily="2" charset="0"/>
                <a:cs typeface="Arial" pitchFamily="34" charset="0"/>
              </a:rPr>
              <a:t>Clause 17: </a:t>
            </a:r>
            <a:r>
              <a:rPr lang="en-ZA" dirty="0">
                <a:latin typeface="Arial" pitchFamily="34" charset="0"/>
                <a:ea typeface="Roboto" panose="02000000000000000000" pitchFamily="2" charset="0"/>
                <a:cs typeface="Arial" pitchFamily="34" charset="0"/>
              </a:rPr>
              <a:t>provides for the Delegations of powers and assignment of duties of the Board and the CEO; </a:t>
            </a:r>
          </a:p>
          <a:p>
            <a:pPr marL="285750" indent="-285750" algn="just">
              <a:buFont typeface="Arial" panose="020B0604020202020204" pitchFamily="34" charset="0"/>
              <a:buChar char="•"/>
            </a:pPr>
            <a:r>
              <a:rPr lang="en-ZA" b="1" dirty="0">
                <a:latin typeface="Arial" pitchFamily="34" charset="0"/>
                <a:ea typeface="Roboto" panose="02000000000000000000" pitchFamily="2" charset="0"/>
                <a:cs typeface="Arial" pitchFamily="34" charset="0"/>
              </a:rPr>
              <a:t>Clause 18: </a:t>
            </a:r>
            <a:r>
              <a:rPr lang="en-ZA" dirty="0">
                <a:latin typeface="Arial" pitchFamily="34" charset="0"/>
                <a:ea typeface="Roboto" panose="02000000000000000000" pitchFamily="2" charset="0"/>
                <a:cs typeface="Arial" pitchFamily="34" charset="0"/>
              </a:rPr>
              <a:t>limits the liability of certain persons liable in respect of anything done or omitted in good faith in the performance of any function in terms of the Bill;</a:t>
            </a:r>
          </a:p>
          <a:p>
            <a:pPr marL="285750" indent="-285750" algn="just">
              <a:buFont typeface="Arial" panose="020B0604020202020204" pitchFamily="34" charset="0"/>
              <a:buChar char="•"/>
            </a:pPr>
            <a:r>
              <a:rPr lang="en-ZA" b="1" dirty="0">
                <a:latin typeface="Arial" pitchFamily="34" charset="0"/>
                <a:ea typeface="Roboto" panose="02000000000000000000" pitchFamily="2" charset="0"/>
                <a:cs typeface="Arial" pitchFamily="34" charset="0"/>
              </a:rPr>
              <a:t>Clause 19: </a:t>
            </a:r>
            <a:r>
              <a:rPr lang="en-ZA" dirty="0">
                <a:latin typeface="Arial" pitchFamily="34" charset="0"/>
                <a:ea typeface="Roboto" panose="02000000000000000000" pitchFamily="2" charset="0"/>
                <a:cs typeface="Arial" pitchFamily="34" charset="0"/>
              </a:rPr>
              <a:t>empowers the Minister to make regulations;</a:t>
            </a:r>
          </a:p>
          <a:p>
            <a:pPr marL="285750" indent="-285750" algn="just">
              <a:buFont typeface="Arial" panose="020B0604020202020204" pitchFamily="34" charset="0"/>
              <a:buChar char="•"/>
            </a:pPr>
            <a:r>
              <a:rPr lang="en-ZA" b="1" dirty="0">
                <a:latin typeface="Arial" pitchFamily="34" charset="0"/>
                <a:ea typeface="Roboto" panose="02000000000000000000" pitchFamily="2" charset="0"/>
                <a:cs typeface="Arial" pitchFamily="34" charset="0"/>
              </a:rPr>
              <a:t>Clause 20: </a:t>
            </a:r>
            <a:r>
              <a:rPr lang="en-ZA" dirty="0">
                <a:latin typeface="Arial" pitchFamily="34" charset="0"/>
                <a:ea typeface="Roboto" panose="02000000000000000000" pitchFamily="2" charset="0"/>
                <a:cs typeface="Arial" pitchFamily="34" charset="0"/>
              </a:rPr>
              <a:t>provides for the transfer of immovable property belonging to the state to NAPHISA on conditions determined by the Minister with the concurrence of the Minister of Finance, in order for NAPHISA to perform its function;</a:t>
            </a:r>
          </a:p>
          <a:p>
            <a:pPr marL="285750" indent="-285750" algn="just">
              <a:buFont typeface="Arial" panose="020B0604020202020204" pitchFamily="34" charset="0"/>
              <a:buChar char="•"/>
            </a:pPr>
            <a:r>
              <a:rPr lang="en-ZA" b="1" dirty="0">
                <a:latin typeface="Arial" pitchFamily="34" charset="0"/>
                <a:ea typeface="Roboto" panose="02000000000000000000" pitchFamily="2" charset="0"/>
                <a:cs typeface="Arial" pitchFamily="34" charset="0"/>
              </a:rPr>
              <a:t>Clause 21: </a:t>
            </a:r>
            <a:r>
              <a:rPr lang="en-ZA" dirty="0">
                <a:latin typeface="Arial" pitchFamily="34" charset="0"/>
                <a:ea typeface="Roboto" panose="02000000000000000000" pitchFamily="2" charset="0"/>
                <a:cs typeface="Arial" pitchFamily="34" charset="0"/>
              </a:rPr>
              <a:t>provides for the transfer of certain employees, assets and liabilities to NAPHISA; and </a:t>
            </a:r>
            <a:endParaRPr lang="en-ZA" b="1" dirty="0">
              <a:latin typeface="Arial" pitchFamily="34" charset="0"/>
              <a:ea typeface="Roboto" panose="02000000000000000000" pitchFamily="2" charset="0"/>
              <a:cs typeface="Arial" pitchFamily="34" charset="0"/>
            </a:endParaRPr>
          </a:p>
          <a:p>
            <a:pPr marL="285750" indent="-285750" algn="just">
              <a:buFont typeface="Arial" panose="020B0604020202020204" pitchFamily="34" charset="0"/>
              <a:buChar char="•"/>
            </a:pPr>
            <a:r>
              <a:rPr lang="en-ZA" b="1" dirty="0">
                <a:latin typeface="Arial" pitchFamily="34" charset="0"/>
                <a:ea typeface="Roboto" panose="02000000000000000000" pitchFamily="2" charset="0"/>
                <a:cs typeface="Arial" pitchFamily="34" charset="0"/>
              </a:rPr>
              <a:t>Clause 22: </a:t>
            </a:r>
            <a:r>
              <a:rPr lang="en-ZA" dirty="0">
                <a:latin typeface="Arial" pitchFamily="34" charset="0"/>
                <a:ea typeface="Roboto" panose="02000000000000000000" pitchFamily="2" charset="0"/>
                <a:cs typeface="Arial" pitchFamily="34" charset="0"/>
              </a:rPr>
              <a:t>provides for the short title and commencement</a:t>
            </a:r>
          </a:p>
        </p:txBody>
      </p:sp>
      <p:sp>
        <p:nvSpPr>
          <p:cNvPr id="4" name="TextBox 3"/>
          <p:cNvSpPr txBox="1"/>
          <p:nvPr/>
        </p:nvSpPr>
        <p:spPr>
          <a:xfrm>
            <a:off x="4067944" y="6021288"/>
            <a:ext cx="576064" cy="276999"/>
          </a:xfrm>
          <a:prstGeom prst="rect">
            <a:avLst/>
          </a:prstGeom>
          <a:noFill/>
        </p:spPr>
        <p:txBody>
          <a:bodyPr wrap="square" rtlCol="0">
            <a:spAutoFit/>
          </a:bodyPr>
          <a:lstStyle/>
          <a:p>
            <a:pPr algn="ctr"/>
            <a:r>
              <a:rPr lang="en-ZA" sz="1200" dirty="0"/>
              <a:t>23</a:t>
            </a:r>
          </a:p>
        </p:txBody>
      </p:sp>
    </p:spTree>
    <p:extLst>
      <p:ext uri="{BB962C8B-B14F-4D97-AF65-F5344CB8AC3E}">
        <p14:creationId xmlns:p14="http://schemas.microsoft.com/office/powerpoint/2010/main" xmlns="" val="19932053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3429000"/>
            <a:ext cx="8429684" cy="584775"/>
          </a:xfrm>
          <a:prstGeom prst="rect">
            <a:avLst/>
          </a:prstGeom>
          <a:noFill/>
        </p:spPr>
        <p:txBody>
          <a:bodyPr wrap="square" rtlCol="0">
            <a:spAutoFit/>
          </a:bodyPr>
          <a:lstStyle/>
          <a:p>
            <a:pPr algn="ctr"/>
            <a:r>
              <a:rPr lang="en-ZA" sz="3200" b="1" dirty="0">
                <a:effectLst>
                  <a:outerShdw blurRad="38100" dist="38100" dir="2700000" algn="tl">
                    <a:srgbClr val="000000">
                      <a:alpha val="43137"/>
                    </a:srgbClr>
                  </a:outerShdw>
                </a:effectLst>
                <a:latin typeface="Arial" pitchFamily="34" charset="0"/>
                <a:cs typeface="Arial" pitchFamily="34" charset="0"/>
              </a:rPr>
              <a:t>Thank you</a:t>
            </a: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571472" y="285728"/>
            <a:ext cx="5753128" cy="500066"/>
          </a:xfrm>
          <a:prstGeom prst="rect">
            <a:avLst/>
          </a:prstGeom>
        </p:spPr>
        <p:txBody>
          <a:bodyPr tIns="45720" rIns="91440" bIns="45720" anchor="b">
            <a:noAutofit/>
          </a:bodyPr>
          <a:lstStyle/>
          <a:p>
            <a:pPr lvl="0"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3200" b="1"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
        <p:nvSpPr>
          <p:cNvPr id="3" name="TextBox 2"/>
          <p:cNvSpPr txBox="1"/>
          <p:nvPr/>
        </p:nvSpPr>
        <p:spPr>
          <a:xfrm>
            <a:off x="4211960" y="6021288"/>
            <a:ext cx="360040" cy="276999"/>
          </a:xfrm>
          <a:prstGeom prst="rect">
            <a:avLst/>
          </a:prstGeom>
          <a:noFill/>
        </p:spPr>
        <p:txBody>
          <a:bodyPr wrap="square" rtlCol="0">
            <a:spAutoFit/>
          </a:bodyPr>
          <a:lstStyle/>
          <a:p>
            <a:pPr algn="ctr"/>
            <a:r>
              <a:rPr lang="en-ZA" sz="1200" dirty="0"/>
              <a:t>25</a:t>
            </a:r>
          </a:p>
        </p:txBody>
      </p:sp>
    </p:spTree>
    <p:extLst>
      <p:ext uri="{BB962C8B-B14F-4D97-AF65-F5344CB8AC3E}">
        <p14:creationId xmlns:p14="http://schemas.microsoft.com/office/powerpoint/2010/main" xmlns="" val="2253622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12595"/>
            <a:ext cx="8429684" cy="769441"/>
          </a:xfrm>
          <a:prstGeom prst="rect">
            <a:avLst/>
          </a:prstGeom>
          <a:noFill/>
        </p:spPr>
        <p:txBody>
          <a:bodyPr wrap="square" rtlCol="0">
            <a:spAutoFit/>
          </a:bodyPr>
          <a:lstStyle/>
          <a:p>
            <a:pPr algn="just"/>
            <a:r>
              <a:rPr lang="en-US" sz="4400" b="1" dirty="0">
                <a:solidFill>
                  <a:schemeClr val="bg1"/>
                </a:solidFill>
              </a:rPr>
              <a:t>Background</a:t>
            </a:r>
            <a:endParaRPr lang="en-ZA" sz="44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571472" y="285728"/>
            <a:ext cx="5753128" cy="500066"/>
          </a:xfrm>
          <a:prstGeom prst="rect">
            <a:avLst/>
          </a:prstGeom>
        </p:spPr>
        <p:txBody>
          <a:bodyPr tIns="45720" rIns="91440" bIns="45720" anchor="b">
            <a:noAutofit/>
          </a:bodyPr>
          <a:lstStyle/>
          <a:p>
            <a:pPr lvl="0"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3200" b="1"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
        <p:nvSpPr>
          <p:cNvPr id="5" name="TextBox 4"/>
          <p:cNvSpPr txBox="1"/>
          <p:nvPr/>
        </p:nvSpPr>
        <p:spPr>
          <a:xfrm>
            <a:off x="0" y="1124744"/>
            <a:ext cx="9036496" cy="2462213"/>
          </a:xfrm>
          <a:prstGeom prst="rect">
            <a:avLst/>
          </a:prstGeom>
          <a:noFill/>
        </p:spPr>
        <p:txBody>
          <a:bodyPr wrap="square" rtlCol="0">
            <a:spAutoFit/>
          </a:bodyPr>
          <a:lstStyle/>
          <a:p>
            <a:pPr marL="285750" indent="-285750" algn="just">
              <a:buFont typeface="Arial"/>
              <a:buChar char="•"/>
            </a:pPr>
            <a:r>
              <a:rPr lang="en-GB" sz="2000" dirty="0">
                <a:latin typeface="Arial" panose="020B0604020202020204" pitchFamily="34" charset="0"/>
                <a:cs typeface="Arial" pitchFamily="34" charset="0"/>
              </a:rPr>
              <a:t>The Bill seeks to establish the National Public Health Institute of South Africa  (NAPHISA) as a legally defined organ of the state </a:t>
            </a:r>
            <a:r>
              <a:rPr lang="en-US" sz="2000" dirty="0">
                <a:latin typeface="Arial" panose="020B0604020202020204" pitchFamily="34" charset="0"/>
                <a:cs typeface="Arial" pitchFamily="34" charset="0"/>
              </a:rPr>
              <a:t>in order to:</a:t>
            </a:r>
          </a:p>
          <a:p>
            <a:pPr marL="800100" lvl="1" indent="-342900">
              <a:buFont typeface="Arial"/>
              <a:buChar char="•"/>
            </a:pPr>
            <a:r>
              <a:rPr lang="en-GB" sz="2000" dirty="0">
                <a:latin typeface="Arial" panose="020B0604020202020204" pitchFamily="34" charset="0"/>
                <a:cs typeface="Arial" panose="020B0604020202020204" pitchFamily="34" charset="0"/>
              </a:rPr>
              <a:t>co-ordinate surveillance systems that monitor diseases and injuries;</a:t>
            </a:r>
            <a:endParaRPr lang="en-ZA" sz="2000" dirty="0">
              <a:latin typeface="Arial" panose="020B0604020202020204" pitchFamily="34" charset="0"/>
              <a:cs typeface="Arial" panose="020B0604020202020204" pitchFamily="34" charset="0"/>
            </a:endParaRPr>
          </a:p>
          <a:p>
            <a:pPr marL="800100" lvl="1" indent="-342900">
              <a:buFont typeface="Arial"/>
              <a:buChar char="•"/>
            </a:pPr>
            <a:r>
              <a:rPr lang="en-GB" sz="2000" dirty="0">
                <a:latin typeface="Arial" panose="020B0604020202020204" pitchFamily="34" charset="0"/>
                <a:cs typeface="Arial" panose="020B0604020202020204" pitchFamily="34" charset="0"/>
              </a:rPr>
              <a:t>provide specialised reference laboratory and referral services;</a:t>
            </a:r>
            <a:endParaRPr lang="en-ZA" sz="2000" dirty="0">
              <a:latin typeface="Arial" panose="020B0604020202020204" pitchFamily="34" charset="0"/>
              <a:cs typeface="Arial" panose="020B0604020202020204" pitchFamily="34" charset="0"/>
            </a:endParaRPr>
          </a:p>
          <a:p>
            <a:pPr marL="800100" lvl="1" indent="-342900">
              <a:buFont typeface="Arial"/>
              <a:buChar char="•"/>
            </a:pPr>
            <a:r>
              <a:rPr lang="en-GB" sz="2000" dirty="0">
                <a:latin typeface="Arial" panose="020B0604020202020204" pitchFamily="34" charset="0"/>
                <a:cs typeface="Arial" panose="020B0604020202020204" pitchFamily="34" charset="0"/>
              </a:rPr>
              <a:t>provide training and workforce development; and</a:t>
            </a:r>
            <a:endParaRPr lang="en-ZA" sz="2000" dirty="0">
              <a:latin typeface="Arial" panose="020B0604020202020204" pitchFamily="34" charset="0"/>
              <a:cs typeface="Arial" panose="020B0604020202020204" pitchFamily="34" charset="0"/>
            </a:endParaRPr>
          </a:p>
          <a:p>
            <a:pPr marL="800100" lvl="1" indent="-342900">
              <a:buFont typeface="Arial"/>
              <a:buChar char="•"/>
            </a:pPr>
            <a:r>
              <a:rPr lang="en-GB" sz="2000" dirty="0">
                <a:latin typeface="Arial" panose="020B0604020202020204" pitchFamily="34" charset="0"/>
                <a:cs typeface="Arial" panose="020B0604020202020204" pitchFamily="34" charset="0"/>
              </a:rPr>
              <a:t>conduct research and support public health interventions aimed at reducing the burden of </a:t>
            </a:r>
            <a:endParaRPr lang="en-ZA" sz="2000" dirty="0">
              <a:latin typeface="Arial" panose="020B0604020202020204" pitchFamily="34" charset="0"/>
              <a:cs typeface="Arial" panose="020B0604020202020204" pitchFamily="34" charset="0"/>
            </a:endParaRPr>
          </a:p>
          <a:p>
            <a:pPr marL="285750" indent="-285750" algn="just">
              <a:buFont typeface="Arial"/>
              <a:buChar char="•"/>
            </a:pPr>
            <a:endParaRPr lang="en-ZA" sz="1200" dirty="0">
              <a:latin typeface="Arial" pitchFamily="34" charset="0"/>
              <a:cs typeface="Arial" pitchFamily="34" charset="0"/>
            </a:endParaRPr>
          </a:p>
        </p:txBody>
      </p:sp>
      <p:sp>
        <p:nvSpPr>
          <p:cNvPr id="7" name="TextBox 6"/>
          <p:cNvSpPr txBox="1"/>
          <p:nvPr/>
        </p:nvSpPr>
        <p:spPr>
          <a:xfrm>
            <a:off x="3995936" y="6093296"/>
            <a:ext cx="576064" cy="276999"/>
          </a:xfrm>
          <a:prstGeom prst="rect">
            <a:avLst/>
          </a:prstGeom>
          <a:noFill/>
        </p:spPr>
        <p:txBody>
          <a:bodyPr wrap="square" rtlCol="0">
            <a:spAutoFit/>
          </a:bodyPr>
          <a:lstStyle/>
          <a:p>
            <a:pPr algn="ctr"/>
            <a:r>
              <a:rPr lang="en-ZA" sz="1200" dirty="0"/>
              <a:t>2</a:t>
            </a:r>
          </a:p>
        </p:txBody>
      </p:sp>
    </p:spTree>
    <p:extLst>
      <p:ext uri="{BB962C8B-B14F-4D97-AF65-F5344CB8AC3E}">
        <p14:creationId xmlns:p14="http://schemas.microsoft.com/office/powerpoint/2010/main" xmlns="" val="2407887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166842"/>
            <a:ext cx="8568952" cy="3170099"/>
          </a:xfrm>
          <a:prstGeom prst="rect">
            <a:avLst/>
          </a:prstGeom>
        </p:spPr>
        <p:txBody>
          <a:bodyPr wrap="square">
            <a:spAutoFit/>
          </a:bodyPr>
          <a:lstStyle/>
          <a:p>
            <a:pPr marL="342900" indent="-342900">
              <a:buFont typeface="Arial"/>
              <a:buChar char="•"/>
            </a:pPr>
            <a:r>
              <a:rPr lang="en-GB" sz="2000" dirty="0"/>
              <a:t>The aim of NAPHISA is to provide integrated and coordinated disease and injury surveillance, research, monitoring and evaluation of services and interventions directed towards the major public health problems affecting persons in South Africa.</a:t>
            </a:r>
            <a:endParaRPr lang="en-ZA" sz="2000" dirty="0"/>
          </a:p>
          <a:p>
            <a:pPr marL="342900" indent="-342900">
              <a:buFont typeface="Arial"/>
              <a:buChar char="•"/>
            </a:pPr>
            <a:r>
              <a:rPr lang="en-GB" sz="2000" dirty="0"/>
              <a:t>The core functions of NAPHISA will be to;</a:t>
            </a:r>
            <a:endParaRPr lang="en-ZA" sz="2000" dirty="0"/>
          </a:p>
          <a:p>
            <a:pPr marL="800100" lvl="1" indent="-342900">
              <a:buFont typeface="Arial"/>
              <a:buChar char="•"/>
            </a:pPr>
            <a:r>
              <a:rPr lang="en-GB" sz="2000" dirty="0"/>
              <a:t>co-ordinate surveillance systems that monitor diseases and injuries;</a:t>
            </a:r>
            <a:endParaRPr lang="en-ZA" sz="2000" dirty="0"/>
          </a:p>
          <a:p>
            <a:pPr marL="800100" lvl="1" indent="-342900">
              <a:buFont typeface="Arial"/>
              <a:buChar char="•"/>
            </a:pPr>
            <a:r>
              <a:rPr lang="en-GB" sz="2000" dirty="0"/>
              <a:t>provide specialised reference laboratory and referral services;</a:t>
            </a:r>
            <a:endParaRPr lang="en-ZA" sz="2000" dirty="0"/>
          </a:p>
          <a:p>
            <a:pPr marL="800100" lvl="1" indent="-342900">
              <a:buFont typeface="Arial"/>
              <a:buChar char="•"/>
            </a:pPr>
            <a:r>
              <a:rPr lang="en-GB" sz="2000" dirty="0"/>
              <a:t>provide training and workforce development; and</a:t>
            </a:r>
            <a:endParaRPr lang="en-ZA" sz="2000" dirty="0"/>
          </a:p>
          <a:p>
            <a:pPr marL="800100" lvl="1" indent="-342900">
              <a:buFont typeface="Arial"/>
              <a:buChar char="•"/>
            </a:pPr>
            <a:r>
              <a:rPr lang="en-GB" sz="2000" dirty="0"/>
              <a:t>conduct research and support public health interventions aimed at reducing the burden of </a:t>
            </a:r>
            <a:endParaRPr lang="en-ZA" sz="2000" dirty="0"/>
          </a:p>
        </p:txBody>
      </p:sp>
      <p:sp>
        <p:nvSpPr>
          <p:cNvPr id="3" name="Title 2"/>
          <p:cNvSpPr>
            <a:spLocks noGrp="1"/>
          </p:cNvSpPr>
          <p:nvPr>
            <p:ph type="title" idx="4294967295"/>
          </p:nvPr>
        </p:nvSpPr>
        <p:spPr>
          <a:xfrm>
            <a:off x="0" y="0"/>
            <a:ext cx="8229600" cy="1143000"/>
          </a:xfrm>
          <a:prstGeom prst="rect">
            <a:avLst/>
          </a:prstGeom>
        </p:spPr>
        <p:txBody>
          <a:bodyPr anchor="ctr"/>
          <a:lstStyle/>
          <a:p>
            <a:pPr algn="l"/>
            <a:r>
              <a:rPr lang="en-ZA" dirty="0">
                <a:solidFill>
                  <a:srgbClr val="FFFFFF"/>
                </a:solidFill>
              </a:rPr>
              <a:t>Aim of NAPHISA</a:t>
            </a:r>
          </a:p>
        </p:txBody>
      </p:sp>
    </p:spTree>
    <p:extLst>
      <p:ext uri="{BB962C8B-B14F-4D97-AF65-F5344CB8AC3E}">
        <p14:creationId xmlns:p14="http://schemas.microsoft.com/office/powerpoint/2010/main" xmlns="" val="2003000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332656"/>
            <a:ext cx="8429684" cy="461665"/>
          </a:xfrm>
          <a:prstGeom prst="rect">
            <a:avLst/>
          </a:prstGeom>
          <a:noFill/>
        </p:spPr>
        <p:txBody>
          <a:bodyPr wrap="square" rtlCol="0">
            <a:spAutoFit/>
          </a:bodyPr>
          <a:lstStyle/>
          <a:p>
            <a:pPr algn="just"/>
            <a:r>
              <a:rPr lang="en-ZA" sz="2400" b="1" dirty="0">
                <a:solidFill>
                  <a:schemeClr val="bg1"/>
                </a:solidFill>
                <a:effectLst>
                  <a:outerShdw blurRad="38100" dist="38100" dir="2700000" algn="tl">
                    <a:srgbClr val="000000">
                      <a:alpha val="43137"/>
                    </a:srgbClr>
                  </a:outerShdw>
                </a:effectLst>
                <a:latin typeface="Arial" pitchFamily="34" charset="0"/>
                <a:cs typeface="Arial" pitchFamily="34" charset="0"/>
              </a:rPr>
              <a:t>WHY NAPHISA?</a:t>
            </a: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571472" y="285728"/>
            <a:ext cx="5753128" cy="500066"/>
          </a:xfrm>
          <a:prstGeom prst="rect">
            <a:avLst/>
          </a:prstGeom>
        </p:spPr>
        <p:txBody>
          <a:bodyPr tIns="45720" rIns="91440" bIns="45720" anchor="b">
            <a:noAutofit/>
          </a:bodyPr>
          <a:lstStyle/>
          <a:p>
            <a:pPr lvl="0"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3200" b="1"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
        <p:nvSpPr>
          <p:cNvPr id="5" name="TextBox 4"/>
          <p:cNvSpPr txBox="1"/>
          <p:nvPr/>
        </p:nvSpPr>
        <p:spPr>
          <a:xfrm>
            <a:off x="0" y="1113662"/>
            <a:ext cx="8892480" cy="4992136"/>
          </a:xfrm>
          <a:prstGeom prst="rect">
            <a:avLst/>
          </a:prstGeom>
          <a:noFill/>
        </p:spPr>
        <p:txBody>
          <a:bodyPr wrap="square" rtlCol="0">
            <a:spAutoFit/>
          </a:bodyPr>
          <a:lstStyle/>
          <a:p>
            <a:pPr marL="342900" lvl="0" indent="-342900" algn="just">
              <a:spcBef>
                <a:spcPct val="20000"/>
              </a:spcBef>
              <a:buFont typeface="Arial" pitchFamily="34" charset="0"/>
              <a:buChar char="•"/>
            </a:pPr>
            <a:r>
              <a:rPr lang="en-GB" dirty="0">
                <a:solidFill>
                  <a:prstClr val="black"/>
                </a:solidFill>
                <a:latin typeface="Arial" pitchFamily="34" charset="0"/>
                <a:cs typeface="Arial" pitchFamily="34" charset="0"/>
              </a:rPr>
              <a:t>Currently there is no integrated surveillance system in the country, different institutes deal with different aspects of surveillance and there is lack of institutional capacity for effective surveillance. </a:t>
            </a:r>
          </a:p>
          <a:p>
            <a:pPr marL="342900" lvl="0" indent="-342900" algn="just">
              <a:spcBef>
                <a:spcPct val="20000"/>
              </a:spcBef>
              <a:buFont typeface="Arial" pitchFamily="34" charset="0"/>
              <a:buChar char="•"/>
            </a:pPr>
            <a:r>
              <a:rPr lang="en-GB" dirty="0">
                <a:solidFill>
                  <a:prstClr val="black"/>
                </a:solidFill>
                <a:latin typeface="Arial" pitchFamily="34" charset="0"/>
                <a:cs typeface="Arial" pitchFamily="34" charset="0"/>
              </a:rPr>
              <a:t>There is a need for a single accountable authority and the lack of this accountability to date is a root cause of fragmented surveillance.</a:t>
            </a:r>
          </a:p>
          <a:p>
            <a:pPr marL="285750" indent="-285750" algn="just">
              <a:buFont typeface="Arial" panose="020B0604020202020204" pitchFamily="34" charset="0"/>
              <a:buChar char="•"/>
            </a:pPr>
            <a:r>
              <a:rPr lang="en-GB" dirty="0">
                <a:latin typeface="Arial" panose="020B0604020202020204" pitchFamily="34" charset="0"/>
                <a:cs typeface="Arial" panose="020B0604020202020204" pitchFamily="34" charset="0"/>
              </a:rPr>
              <a:t>Current evidence is subject to inaccuracies and may not sufficiently address national and regional needs. </a:t>
            </a:r>
          </a:p>
          <a:p>
            <a:pPr marL="285750" indent="-285750" algn="just">
              <a:buFont typeface="Arial" panose="020B0604020202020204" pitchFamily="34" charset="0"/>
              <a:buChar char="•"/>
            </a:pPr>
            <a:r>
              <a:rPr lang="en-GB" dirty="0">
                <a:latin typeface="Arial" panose="020B0604020202020204" pitchFamily="34" charset="0"/>
                <a:cs typeface="Arial" panose="020B0604020202020204" pitchFamily="34" charset="0"/>
              </a:rPr>
              <a:t>A higher cost could be incurred by the Department of Health due to the fragmentation and this will need to be substantiated by quantitative assessment. </a:t>
            </a:r>
            <a:endParaRPr lang="en-ZA" dirty="0">
              <a:latin typeface="Arial" panose="020B0604020202020204" pitchFamily="34" charset="0"/>
              <a:cs typeface="Arial" panose="020B0604020202020204" pitchFamily="34" charset="0"/>
            </a:endParaRPr>
          </a:p>
          <a:p>
            <a:pPr marL="342900" lvl="0" indent="-342900" algn="just">
              <a:spcBef>
                <a:spcPct val="20000"/>
              </a:spcBef>
              <a:buFont typeface="Arial" pitchFamily="34" charset="0"/>
              <a:buChar char="•"/>
            </a:pPr>
            <a:r>
              <a:rPr lang="en-GB" dirty="0">
                <a:solidFill>
                  <a:prstClr val="black"/>
                </a:solidFill>
                <a:latin typeface="Arial" pitchFamily="34" charset="0"/>
                <a:cs typeface="Arial" pitchFamily="34" charset="0"/>
              </a:rPr>
              <a:t>South Africa’s public health entities have different mandates and institutional arrangements. </a:t>
            </a:r>
          </a:p>
          <a:p>
            <a:pPr marL="342900" lvl="0" indent="-342900" algn="just">
              <a:spcBef>
                <a:spcPct val="20000"/>
              </a:spcBef>
              <a:buFont typeface="Arial" pitchFamily="34" charset="0"/>
              <a:buChar char="•"/>
            </a:pPr>
            <a:r>
              <a:rPr lang="en-GB" dirty="0">
                <a:solidFill>
                  <a:prstClr val="black"/>
                </a:solidFill>
                <a:latin typeface="Arial" pitchFamily="34" charset="0"/>
                <a:cs typeface="Arial" pitchFamily="34" charset="0"/>
              </a:rPr>
              <a:t>The lack of coordinated human resources puts an additional strain on very limited expertise. </a:t>
            </a:r>
          </a:p>
          <a:p>
            <a:pPr marL="342900" lvl="0" indent="-342900" algn="just">
              <a:spcBef>
                <a:spcPct val="20000"/>
              </a:spcBef>
              <a:buFont typeface="Arial" pitchFamily="34" charset="0"/>
              <a:buChar char="•"/>
            </a:pPr>
            <a:r>
              <a:rPr lang="en-GB" dirty="0">
                <a:solidFill>
                  <a:prstClr val="black"/>
                </a:solidFill>
                <a:latin typeface="Arial" pitchFamily="34" charset="0"/>
                <a:cs typeface="Arial" pitchFamily="34" charset="0"/>
              </a:rPr>
              <a:t>Funding for these functions is inconsistent and this jeopardizes sustainability of services. </a:t>
            </a:r>
            <a:endParaRPr lang="en-ZA" dirty="0">
              <a:solidFill>
                <a:prstClr val="black"/>
              </a:solidFill>
              <a:latin typeface="Arial" pitchFamily="34" charset="0"/>
              <a:cs typeface="Arial" pitchFamily="34" charset="0"/>
            </a:endParaRPr>
          </a:p>
          <a:p>
            <a:pPr algn="just"/>
            <a:endParaRPr lang="en-ZA" dirty="0">
              <a:solidFill>
                <a:schemeClr val="tx1">
                  <a:lumMod val="65000"/>
                  <a:lumOff val="35000"/>
                </a:schemeClr>
              </a:solidFill>
              <a:latin typeface="Arial" pitchFamily="34" charset="0"/>
              <a:ea typeface="Roboto" panose="02000000000000000000" pitchFamily="2" charset="0"/>
              <a:cs typeface="Arial" pitchFamily="34" charset="0"/>
            </a:endParaRPr>
          </a:p>
          <a:p>
            <a:pPr algn="just"/>
            <a:endParaRPr lang="en-ZA" sz="1600" dirty="0">
              <a:solidFill>
                <a:schemeClr val="tx1">
                  <a:lumMod val="65000"/>
                  <a:lumOff val="35000"/>
                </a:schemeClr>
              </a:solidFill>
              <a:latin typeface="Arial" pitchFamily="34" charset="0"/>
              <a:ea typeface="Roboto" panose="02000000000000000000" pitchFamily="2" charset="0"/>
              <a:cs typeface="Arial" pitchFamily="34" charset="0"/>
            </a:endParaRPr>
          </a:p>
        </p:txBody>
      </p:sp>
      <p:sp>
        <p:nvSpPr>
          <p:cNvPr id="3" name="TextBox 2"/>
          <p:cNvSpPr txBox="1"/>
          <p:nvPr/>
        </p:nvSpPr>
        <p:spPr>
          <a:xfrm>
            <a:off x="4355976" y="6237312"/>
            <a:ext cx="360040" cy="276999"/>
          </a:xfrm>
          <a:prstGeom prst="rect">
            <a:avLst/>
          </a:prstGeom>
          <a:noFill/>
        </p:spPr>
        <p:txBody>
          <a:bodyPr wrap="square" rtlCol="0">
            <a:spAutoFit/>
          </a:bodyPr>
          <a:lstStyle/>
          <a:p>
            <a:pPr algn="ctr"/>
            <a:r>
              <a:rPr lang="en-ZA" sz="1200" dirty="0"/>
              <a:t>3</a:t>
            </a:r>
          </a:p>
        </p:txBody>
      </p:sp>
    </p:spTree>
    <p:extLst>
      <p:ext uri="{BB962C8B-B14F-4D97-AF65-F5344CB8AC3E}">
        <p14:creationId xmlns:p14="http://schemas.microsoft.com/office/powerpoint/2010/main" xmlns="" val="1072463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872" y="0"/>
            <a:ext cx="8229600" cy="1143000"/>
          </a:xfrm>
          <a:prstGeom prst="rect">
            <a:avLst/>
          </a:prstGeom>
        </p:spPr>
        <p:txBody>
          <a:bodyPr anchor="ctr"/>
          <a:lstStyle/>
          <a:p>
            <a:pPr algn="l"/>
            <a:r>
              <a:rPr lang="en-ZA" dirty="0">
                <a:solidFill>
                  <a:schemeClr val="bg1"/>
                </a:solidFill>
              </a:rPr>
              <a:t>Role of NAPHISA</a:t>
            </a:r>
          </a:p>
        </p:txBody>
      </p:sp>
      <p:sp>
        <p:nvSpPr>
          <p:cNvPr id="3" name="Text Placeholder 2"/>
          <p:cNvSpPr>
            <a:spLocks noGrp="1"/>
          </p:cNvSpPr>
          <p:nvPr>
            <p:ph type="body" idx="4294967295"/>
          </p:nvPr>
        </p:nvSpPr>
        <p:spPr>
          <a:xfrm>
            <a:off x="0" y="1196752"/>
            <a:ext cx="9144000" cy="4525963"/>
          </a:xfrm>
          <a:prstGeom prst="rect">
            <a:avLst/>
          </a:prstGeom>
        </p:spPr>
        <p:txBody>
          <a:bodyPr/>
          <a:lstStyle/>
          <a:p>
            <a:pPr rtl="0" eaLnBrk="1" latinLnBrk="0" hangingPunct="1"/>
            <a:r>
              <a:rPr lang="en-US" sz="2000" kern="1200" dirty="0">
                <a:solidFill>
                  <a:schemeClr val="tx1"/>
                </a:solidFill>
                <a:effectLst/>
                <a:latin typeface="Arial" panose="020B0604020202020204" pitchFamily="34" charset="0"/>
                <a:cs typeface="Arial" panose="020B0604020202020204" pitchFamily="34" charset="0"/>
              </a:rPr>
              <a:t>South Africa has significant strength in the core essential public health functions and operations: </a:t>
            </a:r>
          </a:p>
          <a:p>
            <a:pPr lvl="1" rtl="0" eaLnBrk="1" latinLnBrk="0" hangingPunct="1"/>
            <a:r>
              <a:rPr lang="en-US" sz="2000" kern="1200" dirty="0">
                <a:solidFill>
                  <a:schemeClr val="tx1"/>
                </a:solidFill>
                <a:effectLst/>
                <a:latin typeface="Arial" panose="020B0604020202020204" pitchFamily="34" charset="0"/>
                <a:cs typeface="Arial" panose="020B0604020202020204" pitchFamily="34" charset="0"/>
              </a:rPr>
              <a:t>surveillance and assessment of the population’s health and well-being;</a:t>
            </a:r>
          </a:p>
          <a:p>
            <a:pPr lvl="1" rtl="0" eaLnBrk="1" latinLnBrk="0" hangingPunct="1"/>
            <a:r>
              <a:rPr lang="en-US" sz="2000" kern="1200" dirty="0">
                <a:solidFill>
                  <a:schemeClr val="tx1"/>
                </a:solidFill>
                <a:effectLst/>
                <a:latin typeface="Arial" panose="020B0604020202020204" pitchFamily="34" charset="0"/>
                <a:cs typeface="Arial" panose="020B0604020202020204" pitchFamily="34" charset="0"/>
              </a:rPr>
              <a:t>identifying health problems and health hazards in the community; and </a:t>
            </a:r>
          </a:p>
          <a:p>
            <a:pPr lvl="1" rtl="0" eaLnBrk="1" latinLnBrk="0" hangingPunct="1"/>
            <a:r>
              <a:rPr lang="en-US" sz="2000" kern="1200" dirty="0">
                <a:solidFill>
                  <a:schemeClr val="tx1"/>
                </a:solidFill>
                <a:effectLst/>
                <a:latin typeface="Arial" panose="020B0604020202020204" pitchFamily="34" charset="0"/>
                <a:cs typeface="Arial" panose="020B0604020202020204" pitchFamily="34" charset="0"/>
              </a:rPr>
              <a:t>health related research; </a:t>
            </a:r>
          </a:p>
          <a:p>
            <a:pPr lvl="2" rtl="0" eaLnBrk="1" latinLnBrk="0" hangingPunct="1"/>
            <a:r>
              <a:rPr lang="en-US" sz="2000" kern="1200" dirty="0">
                <a:solidFill>
                  <a:schemeClr val="tx1"/>
                </a:solidFill>
                <a:effectLst/>
                <a:latin typeface="Arial" panose="020B0604020202020204" pitchFamily="34" charset="0"/>
                <a:cs typeface="Arial" panose="020B0604020202020204" pitchFamily="34" charset="0"/>
              </a:rPr>
              <a:t>Creation of NAPHISA would bring these functions together in a focused and unified manner</a:t>
            </a:r>
          </a:p>
          <a:p>
            <a:pPr lvl="1" rtl="0" eaLnBrk="1" latinLnBrk="0" hangingPunct="1"/>
            <a:r>
              <a:rPr lang="en-US" sz="2000" kern="1200" dirty="0">
                <a:solidFill>
                  <a:schemeClr val="tx1"/>
                </a:solidFill>
                <a:effectLst/>
                <a:latin typeface="Arial" panose="020B0604020202020204" pitchFamily="34" charset="0"/>
                <a:cs typeface="Arial" panose="020B0604020202020204" pitchFamily="34" charset="0"/>
              </a:rPr>
              <a:t>health protection operations (environmental, occupational, food safety and others); </a:t>
            </a:r>
          </a:p>
          <a:p>
            <a:pPr lvl="1" rtl="0" eaLnBrk="1" latinLnBrk="0" hangingPunct="1"/>
            <a:r>
              <a:rPr lang="en-US" sz="2000" kern="1200" dirty="0">
                <a:solidFill>
                  <a:schemeClr val="tx1"/>
                </a:solidFill>
                <a:effectLst/>
                <a:latin typeface="Arial" panose="020B0604020202020204" pitchFamily="34" charset="0"/>
                <a:cs typeface="Arial" panose="020B0604020202020204" pitchFamily="34" charset="0"/>
              </a:rPr>
              <a:t>evaluation of quality and effectiveness of personal and community health services; </a:t>
            </a:r>
          </a:p>
          <a:p>
            <a:pPr lvl="1" rtl="0" eaLnBrk="1" latinLnBrk="0" hangingPunct="1"/>
            <a:r>
              <a:rPr lang="en-US" sz="2000" kern="1200" dirty="0">
                <a:solidFill>
                  <a:schemeClr val="tx1"/>
                </a:solidFill>
                <a:effectLst/>
                <a:latin typeface="Arial" panose="020B0604020202020204" pitchFamily="34" charset="0"/>
                <a:cs typeface="Arial" panose="020B0604020202020204" pitchFamily="34" charset="0"/>
              </a:rPr>
              <a:t>assuring a competent public health and personal health care workforce. </a:t>
            </a:r>
            <a:endParaRPr lang="en-US" sz="200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657412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468" y="30372"/>
            <a:ext cx="8429684" cy="769441"/>
          </a:xfrm>
          <a:prstGeom prst="rect">
            <a:avLst/>
          </a:prstGeom>
          <a:noFill/>
        </p:spPr>
        <p:txBody>
          <a:bodyPr wrap="square" rtlCol="0">
            <a:spAutoFit/>
          </a:bodyPr>
          <a:lstStyle/>
          <a:p>
            <a:pPr algn="just"/>
            <a:r>
              <a:rPr lang="en-ZA" sz="4400" b="1" dirty="0">
                <a:solidFill>
                  <a:schemeClr val="bg1"/>
                </a:solidFill>
                <a:effectLst>
                  <a:outerShdw blurRad="38100" dist="38100" dir="2700000" algn="tl">
                    <a:srgbClr val="000000">
                      <a:alpha val="43137"/>
                    </a:srgbClr>
                  </a:outerShdw>
                </a:effectLst>
                <a:latin typeface="Arial" pitchFamily="34" charset="0"/>
                <a:ea typeface="Roboto" panose="02000000000000000000" pitchFamily="2" charset="0"/>
                <a:cs typeface="Arial" pitchFamily="34" charset="0"/>
              </a:rPr>
              <a:t>Structure of NAPHISA</a:t>
            </a:r>
          </a:p>
        </p:txBody>
      </p:sp>
      <p:sp>
        <p:nvSpPr>
          <p:cNvPr id="7" name="TextBox 6"/>
          <p:cNvSpPr txBox="1"/>
          <p:nvPr/>
        </p:nvSpPr>
        <p:spPr>
          <a:xfrm>
            <a:off x="179512" y="1124744"/>
            <a:ext cx="8852221" cy="2862322"/>
          </a:xfrm>
          <a:prstGeom prst="rect">
            <a:avLst/>
          </a:prstGeom>
          <a:noFill/>
        </p:spPr>
        <p:txBody>
          <a:bodyPr wrap="square" rtlCol="0">
            <a:spAutoFit/>
          </a:bodyPr>
          <a:lstStyle/>
          <a:p>
            <a:pPr algn="just"/>
            <a:endParaRPr lang="en-ZA" sz="2000" b="1" dirty="0">
              <a:latin typeface="Arial" pitchFamily="34" charset="0"/>
              <a:ea typeface="Roboto" panose="02000000000000000000" pitchFamily="2" charset="0"/>
              <a:cs typeface="Arial" pitchFamily="34" charset="0"/>
            </a:endParaRPr>
          </a:p>
          <a:p>
            <a:pPr algn="just"/>
            <a:r>
              <a:rPr lang="en-ZA" sz="2000" b="1" dirty="0">
                <a:latin typeface="Arial" pitchFamily="34" charset="0"/>
                <a:ea typeface="Roboto" panose="02000000000000000000" pitchFamily="2" charset="0"/>
                <a:cs typeface="Arial" pitchFamily="34" charset="0"/>
              </a:rPr>
              <a:t>NAPHISA will comprise of divisions dealing with the following:</a:t>
            </a:r>
          </a:p>
          <a:p>
            <a:pPr algn="just"/>
            <a:endParaRPr lang="en-ZA" sz="2000" b="1" dirty="0">
              <a:latin typeface="Arial" pitchFamily="34" charset="0"/>
              <a:ea typeface="Roboto" panose="02000000000000000000" pitchFamily="2" charset="0"/>
              <a:cs typeface="Arial" pitchFamily="34" charset="0"/>
            </a:endParaRPr>
          </a:p>
          <a:p>
            <a:pPr marL="285750" indent="-285750" algn="just">
              <a:buFont typeface="Arial" panose="020B0604020202020204" pitchFamily="34" charset="0"/>
              <a:buChar char="•"/>
            </a:pPr>
            <a:r>
              <a:rPr lang="en-GB" sz="2000" dirty="0">
                <a:latin typeface="Arial" pitchFamily="34" charset="0"/>
                <a:ea typeface="Roboto" panose="02000000000000000000" pitchFamily="2" charset="0"/>
                <a:cs typeface="Arial" pitchFamily="34" charset="0"/>
              </a:rPr>
              <a:t>Communicable Diseases;</a:t>
            </a:r>
          </a:p>
          <a:p>
            <a:pPr marL="285750" indent="-285750" algn="just">
              <a:buFont typeface="Arial" panose="020B0604020202020204" pitchFamily="34" charset="0"/>
              <a:buChar char="•"/>
            </a:pPr>
            <a:r>
              <a:rPr lang="en-GB" sz="2000" dirty="0">
                <a:latin typeface="Arial" pitchFamily="34" charset="0"/>
                <a:ea typeface="Roboto" panose="02000000000000000000" pitchFamily="2" charset="0"/>
                <a:cs typeface="Arial" pitchFamily="34" charset="0"/>
              </a:rPr>
              <a:t>Non-Communicable Diseases;</a:t>
            </a:r>
          </a:p>
          <a:p>
            <a:pPr marL="285750" indent="-285750" algn="just">
              <a:buFont typeface="Arial" panose="020B0604020202020204" pitchFamily="34" charset="0"/>
              <a:buChar char="•"/>
            </a:pPr>
            <a:r>
              <a:rPr lang="en-US" sz="2000" dirty="0">
                <a:latin typeface="Arial" pitchFamily="34" charset="0"/>
                <a:cs typeface="Arial" pitchFamily="34" charset="0"/>
              </a:rPr>
              <a:t>Occupational Health;</a:t>
            </a:r>
          </a:p>
          <a:p>
            <a:pPr marL="285750" indent="-285750" algn="just">
              <a:buFont typeface="Arial" panose="020B0604020202020204" pitchFamily="34" charset="0"/>
              <a:buChar char="•"/>
            </a:pPr>
            <a:r>
              <a:rPr lang="en-US" sz="2000" dirty="0">
                <a:latin typeface="Arial" pitchFamily="34" charset="0"/>
                <a:cs typeface="Arial" pitchFamily="34" charset="0"/>
              </a:rPr>
              <a:t>Cancer Surveillance;</a:t>
            </a:r>
          </a:p>
          <a:p>
            <a:pPr marL="285750" indent="-285750" algn="just">
              <a:buFont typeface="Arial" panose="020B0604020202020204" pitchFamily="34" charset="0"/>
              <a:buChar char="•"/>
            </a:pPr>
            <a:r>
              <a:rPr lang="en-US" sz="2000" dirty="0">
                <a:latin typeface="Arial" pitchFamily="34" charset="0"/>
                <a:cs typeface="Arial" pitchFamily="34" charset="0"/>
              </a:rPr>
              <a:t>Injury and Violence Prevention; and</a:t>
            </a:r>
          </a:p>
          <a:p>
            <a:pPr marL="285750" indent="-285750" algn="just">
              <a:buFont typeface="Arial" panose="020B0604020202020204" pitchFamily="34" charset="0"/>
              <a:buChar char="•"/>
            </a:pPr>
            <a:r>
              <a:rPr lang="en-US" sz="2000" dirty="0">
                <a:latin typeface="Arial" pitchFamily="34" charset="0"/>
                <a:ea typeface="Roboto" panose="02000000000000000000" pitchFamily="2" charset="0"/>
                <a:cs typeface="Arial" pitchFamily="34" charset="0"/>
              </a:rPr>
              <a:t>Environmental Health.</a:t>
            </a:r>
            <a:endParaRPr lang="en-GB" sz="2000" dirty="0">
              <a:latin typeface="Arial" pitchFamily="34" charset="0"/>
              <a:ea typeface="Roboto" panose="02000000000000000000" pitchFamily="2" charset="0"/>
              <a:cs typeface="Arial" pitchFamily="34" charset="0"/>
            </a:endParaRPr>
          </a:p>
        </p:txBody>
      </p:sp>
      <p:sp>
        <p:nvSpPr>
          <p:cNvPr id="2" name="TextBox 1"/>
          <p:cNvSpPr txBox="1"/>
          <p:nvPr/>
        </p:nvSpPr>
        <p:spPr>
          <a:xfrm>
            <a:off x="4139952" y="6165304"/>
            <a:ext cx="504056" cy="276999"/>
          </a:xfrm>
          <a:prstGeom prst="rect">
            <a:avLst/>
          </a:prstGeom>
          <a:noFill/>
        </p:spPr>
        <p:txBody>
          <a:bodyPr wrap="square" rtlCol="0">
            <a:spAutoFit/>
          </a:bodyPr>
          <a:lstStyle/>
          <a:p>
            <a:pPr algn="ctr"/>
            <a:r>
              <a:rPr lang="en-ZA" sz="1200" dirty="0"/>
              <a:t>6</a:t>
            </a:r>
          </a:p>
        </p:txBody>
      </p:sp>
    </p:spTree>
    <p:extLst>
      <p:ext uri="{BB962C8B-B14F-4D97-AF65-F5344CB8AC3E}">
        <p14:creationId xmlns:p14="http://schemas.microsoft.com/office/powerpoint/2010/main" xmlns="" val="12354591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57862"/>
            <a:ext cx="8609196" cy="646331"/>
          </a:xfrm>
          <a:prstGeom prst="rect">
            <a:avLst/>
          </a:prstGeom>
          <a:noFill/>
        </p:spPr>
        <p:txBody>
          <a:bodyPr wrap="square" rtlCol="0" anchor="ctr">
            <a:spAutoFit/>
          </a:bodyPr>
          <a:lstStyle/>
          <a:p>
            <a:pPr algn="just"/>
            <a:r>
              <a:rPr lang="en-ZA" sz="3600" b="1" dirty="0">
                <a:solidFill>
                  <a:schemeClr val="bg1"/>
                </a:solidFill>
                <a:effectLst>
                  <a:outerShdw blurRad="38100" dist="38100" dir="2700000" algn="tl">
                    <a:srgbClr val="000000">
                      <a:alpha val="43137"/>
                    </a:srgbClr>
                  </a:outerShdw>
                </a:effectLst>
                <a:latin typeface="Arial" pitchFamily="34" charset="0"/>
                <a:ea typeface="Roboto" panose="02000000000000000000" pitchFamily="2" charset="0"/>
                <a:cs typeface="Arial" pitchFamily="34" charset="0"/>
              </a:rPr>
              <a:t>Functions of NAPHISA</a:t>
            </a:r>
          </a:p>
        </p:txBody>
      </p:sp>
      <p:sp>
        <p:nvSpPr>
          <p:cNvPr id="7" name="TextBox 6"/>
          <p:cNvSpPr txBox="1"/>
          <p:nvPr/>
        </p:nvSpPr>
        <p:spPr>
          <a:xfrm>
            <a:off x="0" y="1124744"/>
            <a:ext cx="9031733" cy="6032421"/>
          </a:xfrm>
          <a:prstGeom prst="rect">
            <a:avLst/>
          </a:prstGeom>
          <a:noFill/>
        </p:spPr>
        <p:txBody>
          <a:bodyPr wrap="square" rtlCol="0">
            <a:spAutoFit/>
          </a:bodyPr>
          <a:lstStyle/>
          <a:p>
            <a:pPr algn="just"/>
            <a:r>
              <a:rPr lang="en-ZA" sz="2400" b="1" dirty="0">
                <a:latin typeface="Arial" pitchFamily="34" charset="0"/>
                <a:ea typeface="Roboto" panose="02000000000000000000" pitchFamily="2" charset="0"/>
                <a:cs typeface="Arial" pitchFamily="34" charset="0"/>
              </a:rPr>
              <a:t>Section 3 (1) of the Bill provide that NAPHISA must:</a:t>
            </a:r>
          </a:p>
          <a:p>
            <a:pPr marL="342900" indent="-342900" algn="just">
              <a:buFont typeface="+mj-lt"/>
              <a:buAutoNum type="alphaLcParenR"/>
            </a:pPr>
            <a:r>
              <a:rPr lang="en-US" sz="1700" dirty="0">
                <a:latin typeface="Arial" pitchFamily="34" charset="0"/>
                <a:cs typeface="Arial" pitchFamily="34" charset="0"/>
              </a:rPr>
              <a:t>promote co-operation between the Republic and other countries with regard to the epidemiological surveillance and management of diseases exposures and injuries;</a:t>
            </a:r>
          </a:p>
          <a:p>
            <a:pPr marL="342900" indent="-342900" algn="just">
              <a:buFont typeface="+mj-lt"/>
              <a:buAutoNum type="alphaLcParenR"/>
            </a:pPr>
            <a:r>
              <a:rPr lang="en-US" sz="1700" dirty="0">
                <a:latin typeface="Arial" pitchFamily="34" charset="0"/>
                <a:cs typeface="Arial" pitchFamily="34" charset="0"/>
              </a:rPr>
              <a:t>coordinate, develop or maintain surveillance systems to collect, analyse and interpret public and occupational health data to guide health interventions;</a:t>
            </a:r>
          </a:p>
          <a:p>
            <a:pPr marL="342900" indent="-342900" algn="just">
              <a:buFont typeface="+mj-lt"/>
              <a:buAutoNum type="alphaLcParenR"/>
            </a:pPr>
            <a:r>
              <a:rPr lang="en-US" sz="1700" dirty="0">
                <a:latin typeface="Arial" pitchFamily="34" charset="0"/>
                <a:cs typeface="Arial" pitchFamily="34" charset="0"/>
              </a:rPr>
              <a:t>use surveillance data and other sources of information where appropriate to advise on setting health policies, priorities and planning;</a:t>
            </a:r>
          </a:p>
          <a:p>
            <a:pPr marL="342900" indent="-342900" algn="just">
              <a:buFont typeface="+mj-lt"/>
              <a:buAutoNum type="alphaLcParenR"/>
            </a:pPr>
            <a:r>
              <a:rPr lang="en-ZA" sz="1700" dirty="0">
                <a:latin typeface="Arial" pitchFamily="34" charset="0"/>
                <a:ea typeface="Roboto" panose="02000000000000000000" pitchFamily="2" charset="0"/>
                <a:cs typeface="Arial" pitchFamily="34" charset="0"/>
              </a:rPr>
              <a:t>use public and occupational health information for monitoring and evaluation of policies and interventions;</a:t>
            </a:r>
          </a:p>
          <a:p>
            <a:pPr marL="342900" indent="-342900" algn="just">
              <a:buFont typeface="+mj-lt"/>
              <a:buAutoNum type="alphaLcParenR"/>
            </a:pPr>
            <a:r>
              <a:rPr lang="en-ZA" sz="1700" dirty="0">
                <a:latin typeface="Arial" pitchFamily="34" charset="0"/>
                <a:ea typeface="Roboto" panose="02000000000000000000" pitchFamily="2" charset="0"/>
                <a:cs typeface="Arial" pitchFamily="34" charset="0"/>
              </a:rPr>
              <a:t>coordinate reference laboratory and referral services;</a:t>
            </a:r>
          </a:p>
          <a:p>
            <a:pPr marL="342900" indent="-342900" algn="just">
              <a:buFont typeface="+mj-lt"/>
              <a:buAutoNum type="alphaLcParenR" startAt="6"/>
            </a:pPr>
            <a:r>
              <a:rPr lang="en-ZA" sz="1700" dirty="0">
                <a:latin typeface="Arial" pitchFamily="34" charset="0"/>
                <a:ea typeface="Roboto" panose="02000000000000000000" pitchFamily="2" charset="0"/>
                <a:cs typeface="Arial" pitchFamily="34" charset="0"/>
              </a:rPr>
              <a:t>provide leadership and direction to provinces and local authorities in disease and injury surveillance and outbreak response;</a:t>
            </a:r>
          </a:p>
          <a:p>
            <a:pPr marL="342900" indent="-342900" algn="just">
              <a:buFont typeface="+mj-lt"/>
              <a:buAutoNum type="alphaLcParenR" startAt="6"/>
            </a:pPr>
            <a:r>
              <a:rPr lang="en-ZA" sz="1700" dirty="0">
                <a:latin typeface="Arial" pitchFamily="34" charset="0"/>
                <a:cs typeface="Arial" pitchFamily="34" charset="0"/>
              </a:rPr>
              <a:t>strengthen capacity in public and occupational health surveillance to reduce the burden of disease and injury; </a:t>
            </a:r>
          </a:p>
          <a:p>
            <a:pPr marL="342900" indent="-342900" algn="just">
              <a:buFont typeface="+mj-lt"/>
              <a:buAutoNum type="alphaLcParenR" startAt="6"/>
            </a:pPr>
            <a:r>
              <a:rPr lang="en-ZA" sz="1700" dirty="0">
                <a:latin typeface="Arial" pitchFamily="34" charset="0"/>
                <a:cs typeface="Arial" pitchFamily="34" charset="0"/>
              </a:rPr>
              <a:t>strengthen the capacity of the workforce in occupational health by developing the curricula for occupational health;</a:t>
            </a:r>
          </a:p>
          <a:p>
            <a:pPr marL="342900" indent="-342900" algn="just">
              <a:buFont typeface="+mj-lt"/>
              <a:buAutoNum type="alphaLcParenR" startAt="6"/>
            </a:pPr>
            <a:endParaRPr lang="en-ZA" dirty="0">
              <a:latin typeface="Arial" pitchFamily="34" charset="0"/>
              <a:ea typeface="Roboto" panose="02000000000000000000" pitchFamily="2" charset="0"/>
              <a:cs typeface="Arial" pitchFamily="34" charset="0"/>
            </a:endParaRPr>
          </a:p>
          <a:p>
            <a:pPr marL="342900" indent="-342900" algn="just">
              <a:buFont typeface="+mj-lt"/>
              <a:buAutoNum type="alphaLcParenR" startAt="6"/>
            </a:pPr>
            <a:endParaRPr lang="en-ZA" dirty="0">
              <a:latin typeface="Arial" pitchFamily="34" charset="0"/>
              <a:ea typeface="Roboto" panose="02000000000000000000" pitchFamily="2" charset="0"/>
              <a:cs typeface="Arial" pitchFamily="34" charset="0"/>
            </a:endParaRPr>
          </a:p>
          <a:p>
            <a:pPr algn="just"/>
            <a:endParaRPr lang="en-ZA" sz="2000" dirty="0">
              <a:latin typeface="Arial" pitchFamily="34" charset="0"/>
              <a:ea typeface="Roboto" panose="02000000000000000000" pitchFamily="2" charset="0"/>
              <a:cs typeface="Arial" pitchFamily="34" charset="0"/>
            </a:endParaRPr>
          </a:p>
          <a:p>
            <a:pPr marL="342900" indent="-342900" algn="just">
              <a:buFont typeface="+mj-lt"/>
              <a:buAutoNum type="alphaLcParenR"/>
            </a:pPr>
            <a:endParaRPr lang="en-ZA" sz="2000" dirty="0">
              <a:latin typeface="Arial" pitchFamily="34" charset="0"/>
              <a:ea typeface="Roboto" panose="02000000000000000000" pitchFamily="2" charset="0"/>
              <a:cs typeface="Arial" pitchFamily="34" charset="0"/>
            </a:endParaRPr>
          </a:p>
          <a:p>
            <a:pPr marL="342900" indent="-342900" algn="just">
              <a:buFont typeface="+mj-lt"/>
              <a:buAutoNum type="alphaLcParenR"/>
            </a:pPr>
            <a:endParaRPr lang="en-ZA" sz="1600" dirty="0">
              <a:latin typeface="Arial" pitchFamily="34" charset="0"/>
              <a:ea typeface="Roboto" panose="02000000000000000000" pitchFamily="2" charset="0"/>
              <a:cs typeface="Arial" pitchFamily="34" charset="0"/>
            </a:endParaRPr>
          </a:p>
        </p:txBody>
      </p:sp>
      <p:sp>
        <p:nvSpPr>
          <p:cNvPr id="2" name="TextBox 1"/>
          <p:cNvSpPr txBox="1"/>
          <p:nvPr/>
        </p:nvSpPr>
        <p:spPr>
          <a:xfrm>
            <a:off x="4067944" y="6093296"/>
            <a:ext cx="360040" cy="276999"/>
          </a:xfrm>
          <a:prstGeom prst="rect">
            <a:avLst/>
          </a:prstGeom>
          <a:noFill/>
        </p:spPr>
        <p:txBody>
          <a:bodyPr wrap="square" rtlCol="0">
            <a:spAutoFit/>
          </a:bodyPr>
          <a:lstStyle/>
          <a:p>
            <a:pPr algn="ctr"/>
            <a:r>
              <a:rPr lang="en-ZA" sz="1200" dirty="0"/>
              <a:t>7</a:t>
            </a:r>
          </a:p>
        </p:txBody>
      </p:sp>
    </p:spTree>
    <p:extLst>
      <p:ext uri="{BB962C8B-B14F-4D97-AF65-F5344CB8AC3E}">
        <p14:creationId xmlns:p14="http://schemas.microsoft.com/office/powerpoint/2010/main" xmlns="" val="2969116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52736"/>
            <a:ext cx="9144000" cy="5424562"/>
          </a:xfrm>
          <a:prstGeom prst="rect">
            <a:avLst/>
          </a:prstGeom>
        </p:spPr>
        <p:txBody>
          <a:bodyPr wrap="square">
            <a:spAutoFit/>
          </a:bodyPr>
          <a:lstStyle/>
          <a:p>
            <a:pPr marL="457200" indent="-457200">
              <a:buFont typeface="+mj-lt"/>
              <a:buAutoNum type="alphaLcParenR" startAt="9"/>
            </a:pPr>
            <a:r>
              <a:rPr lang="en-ZA" sz="1650" dirty="0">
                <a:latin typeface="Arial" pitchFamily="34" charset="0"/>
                <a:cs typeface="Arial" pitchFamily="34" charset="0"/>
              </a:rPr>
              <a:t>strengthen cross border, regional and international collaboration on communicable diseases, non-communicable diseases, occupational health and safety, cancer, injury and violence prevention and environmental health;</a:t>
            </a:r>
          </a:p>
          <a:p>
            <a:pPr marL="457200" indent="-457200">
              <a:buFont typeface="+mj-lt"/>
              <a:buAutoNum type="alphaLcParenR" startAt="9"/>
            </a:pPr>
            <a:r>
              <a:rPr lang="en-ZA" sz="1650" dirty="0">
                <a:latin typeface="Arial" pitchFamily="34" charset="0"/>
                <a:cs typeface="Arial" pitchFamily="34" charset="0"/>
              </a:rPr>
              <a:t>Strengthen epidemiology and surveillance of communicable diseases, non-communicable diseases, occupational health and safety, cancer, injury and violence prevention and environmental health;</a:t>
            </a:r>
          </a:p>
          <a:p>
            <a:pPr marL="457200" indent="-457200">
              <a:buFont typeface="+mj-lt"/>
              <a:buAutoNum type="alphaLcParenR" startAt="9"/>
            </a:pPr>
            <a:r>
              <a:rPr lang="en-ZA" sz="1650" dirty="0">
                <a:latin typeface="Arial" pitchFamily="34" charset="0"/>
                <a:ea typeface="Roboto" panose="02000000000000000000" pitchFamily="2" charset="0"/>
                <a:cs typeface="Arial" pitchFamily="34" charset="0"/>
              </a:rPr>
              <a:t>advise the Minister on strategies to improve the health of the population;</a:t>
            </a:r>
          </a:p>
          <a:p>
            <a:pPr marL="457200" indent="-457200">
              <a:buFont typeface="+mj-lt"/>
              <a:buAutoNum type="alphaLcParenR" startAt="9"/>
            </a:pPr>
            <a:r>
              <a:rPr lang="en-ZA" sz="1650" dirty="0">
                <a:latin typeface="Arial" pitchFamily="34" charset="0"/>
                <a:ea typeface="Roboto" panose="02000000000000000000" pitchFamily="2" charset="0"/>
                <a:cs typeface="Arial" pitchFamily="34" charset="0"/>
              </a:rPr>
              <a:t>support the health sector response and provide recommendations to the Department of Health on-</a:t>
            </a:r>
          </a:p>
          <a:p>
            <a:pPr marL="857250" lvl="1" indent="-400050">
              <a:buAutoNum type="romanLcParenBoth"/>
            </a:pPr>
            <a:r>
              <a:rPr lang="en-ZA" sz="1650" dirty="0">
                <a:latin typeface="Arial" pitchFamily="34" charset="0"/>
                <a:ea typeface="Roboto" panose="02000000000000000000" pitchFamily="2" charset="0"/>
                <a:cs typeface="Arial" pitchFamily="34" charset="0"/>
              </a:rPr>
              <a:t>control measures for disease outbreaks; and</a:t>
            </a:r>
          </a:p>
          <a:p>
            <a:pPr marL="857250" lvl="1" indent="-400050">
              <a:buAutoNum type="romanLcParenBoth"/>
            </a:pPr>
            <a:r>
              <a:rPr lang="en-ZA" sz="1650" dirty="0">
                <a:latin typeface="Arial" pitchFamily="34" charset="0"/>
                <a:ea typeface="Roboto" panose="02000000000000000000" pitchFamily="2" charset="0"/>
                <a:cs typeface="Arial" pitchFamily="34" charset="0"/>
              </a:rPr>
              <a:t>mitigating risks and hazards of injury and violence, cancer and workplace exposures; </a:t>
            </a:r>
          </a:p>
          <a:p>
            <a:pPr marL="400050" indent="-400050">
              <a:buAutoNum type="alphaLcParenR" startAt="9"/>
            </a:pPr>
            <a:r>
              <a:rPr lang="en-ZA" sz="1650" dirty="0">
                <a:latin typeface="Arial" pitchFamily="34" charset="0"/>
                <a:ea typeface="Roboto" panose="02000000000000000000" pitchFamily="2" charset="0"/>
                <a:cs typeface="Arial" pitchFamily="34" charset="0"/>
              </a:rPr>
              <a:t>collaborate with relevant government departments and government agencies to implement communication strategies on public and occupational health issues and outbreak response;</a:t>
            </a:r>
          </a:p>
          <a:p>
            <a:pPr marL="400050" indent="-400050">
              <a:buAutoNum type="alphaLcParenR" startAt="9"/>
            </a:pPr>
            <a:r>
              <a:rPr lang="en-ZA" sz="1650" dirty="0">
                <a:latin typeface="Arial" pitchFamily="34" charset="0"/>
                <a:ea typeface="Roboto" panose="02000000000000000000" pitchFamily="2" charset="0"/>
                <a:cs typeface="Arial" pitchFamily="34" charset="0"/>
              </a:rPr>
              <a:t>provide technical support to all spheres of government and other regulatory bodies on surveillance of communicable diseases, non-communicable diseases, occupational health and mitigation strategies for occupational exposures, cancer, injury and violence prevention and environmental health;</a:t>
            </a:r>
          </a:p>
          <a:p>
            <a:pPr marL="400050" indent="-400050" algn="just">
              <a:buFont typeface="+mj-lt"/>
              <a:buAutoNum type="alphaLcParenR" startAt="11"/>
            </a:pPr>
            <a:endParaRPr lang="en-ZA" sz="1650" dirty="0">
              <a:latin typeface="Arial" pitchFamily="34" charset="0"/>
              <a:ea typeface="Roboto" panose="02000000000000000000" pitchFamily="2" charset="0"/>
              <a:cs typeface="Arial" pitchFamily="34" charset="0"/>
            </a:endParaRPr>
          </a:p>
          <a:p>
            <a:pPr marL="400050" indent="-400050" algn="just">
              <a:buFont typeface="+mj-lt"/>
              <a:buAutoNum type="alphaLcParenR" startAt="11"/>
            </a:pPr>
            <a:endParaRPr lang="en-ZA" sz="1650" dirty="0">
              <a:latin typeface="Arial" pitchFamily="34" charset="0"/>
              <a:ea typeface="Roboto" panose="02000000000000000000" pitchFamily="2" charset="0"/>
              <a:cs typeface="Arial" pitchFamily="34" charset="0"/>
            </a:endParaRPr>
          </a:p>
          <a:p>
            <a:pPr marL="457200" indent="-457200" algn="just">
              <a:buFont typeface="+mj-lt"/>
              <a:buAutoNum type="alphaLcParenR" startAt="9"/>
            </a:pPr>
            <a:endParaRPr lang="en-ZA" sz="1650" dirty="0">
              <a:latin typeface="Arial" pitchFamily="34" charset="0"/>
              <a:cs typeface="Arial" pitchFamily="34" charset="0"/>
            </a:endParaRPr>
          </a:p>
          <a:p>
            <a:pPr algn="just"/>
            <a:endParaRPr lang="en-ZA" sz="1650" dirty="0">
              <a:solidFill>
                <a:srgbClr val="FF0000"/>
              </a:solidFill>
              <a:latin typeface="Arial" pitchFamily="34" charset="0"/>
              <a:ea typeface="Roboto" panose="02000000000000000000" pitchFamily="2" charset="0"/>
              <a:cs typeface="Arial" pitchFamily="34" charset="0"/>
            </a:endParaRPr>
          </a:p>
        </p:txBody>
      </p:sp>
      <p:sp>
        <p:nvSpPr>
          <p:cNvPr id="3" name="Rectangle 2"/>
          <p:cNvSpPr/>
          <p:nvPr/>
        </p:nvSpPr>
        <p:spPr>
          <a:xfrm>
            <a:off x="-10492" y="0"/>
            <a:ext cx="7452320" cy="707886"/>
          </a:xfrm>
          <a:prstGeom prst="rect">
            <a:avLst/>
          </a:prstGeom>
        </p:spPr>
        <p:txBody>
          <a:bodyPr wrap="square">
            <a:spAutoFit/>
          </a:bodyPr>
          <a:lstStyle/>
          <a:p>
            <a:pPr algn="just"/>
            <a:r>
              <a:rPr lang="en-ZA" sz="4000" b="1" dirty="0">
                <a:solidFill>
                  <a:schemeClr val="bg1"/>
                </a:solidFill>
                <a:effectLst>
                  <a:outerShdw blurRad="38100" dist="38100" dir="2700000" algn="tl">
                    <a:srgbClr val="000000">
                      <a:alpha val="43137"/>
                    </a:srgbClr>
                  </a:outerShdw>
                </a:effectLst>
                <a:latin typeface="Arial" pitchFamily="34" charset="0"/>
                <a:ea typeface="Roboto" panose="02000000000000000000" pitchFamily="2" charset="0"/>
                <a:cs typeface="Arial" pitchFamily="34" charset="0"/>
              </a:rPr>
              <a:t>Functions of NAPHISA </a:t>
            </a:r>
            <a:r>
              <a:rPr lang="en-ZA" b="1" dirty="0">
                <a:solidFill>
                  <a:schemeClr val="bg1"/>
                </a:solidFill>
                <a:effectLst>
                  <a:outerShdw blurRad="38100" dist="38100" dir="2700000" algn="tl">
                    <a:srgbClr val="000000">
                      <a:alpha val="43137"/>
                    </a:srgbClr>
                  </a:outerShdw>
                </a:effectLst>
                <a:latin typeface="Arial" pitchFamily="34" charset="0"/>
                <a:ea typeface="Roboto" panose="02000000000000000000" pitchFamily="2" charset="0"/>
                <a:cs typeface="Arial" pitchFamily="34" charset="0"/>
              </a:rPr>
              <a:t>( CONT..)</a:t>
            </a:r>
          </a:p>
        </p:txBody>
      </p:sp>
      <p:sp>
        <p:nvSpPr>
          <p:cNvPr id="4" name="TextBox 3"/>
          <p:cNvSpPr txBox="1"/>
          <p:nvPr/>
        </p:nvSpPr>
        <p:spPr>
          <a:xfrm>
            <a:off x="4283968" y="6165304"/>
            <a:ext cx="504056" cy="276999"/>
          </a:xfrm>
          <a:prstGeom prst="rect">
            <a:avLst/>
          </a:prstGeom>
          <a:noFill/>
        </p:spPr>
        <p:txBody>
          <a:bodyPr wrap="square" rtlCol="0">
            <a:spAutoFit/>
          </a:bodyPr>
          <a:lstStyle/>
          <a:p>
            <a:pPr algn="ctr"/>
            <a:r>
              <a:rPr lang="en-ZA" sz="1200" dirty="0"/>
              <a:t>8</a:t>
            </a:r>
          </a:p>
        </p:txBody>
      </p:sp>
    </p:spTree>
    <p:extLst>
      <p:ext uri="{BB962C8B-B14F-4D97-AF65-F5344CB8AC3E}">
        <p14:creationId xmlns:p14="http://schemas.microsoft.com/office/powerpoint/2010/main" xmlns="" val="2491595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24744"/>
            <a:ext cx="8928992" cy="5247590"/>
          </a:xfrm>
          <a:prstGeom prst="rect">
            <a:avLst/>
          </a:prstGeom>
        </p:spPr>
        <p:txBody>
          <a:bodyPr wrap="square">
            <a:spAutoFit/>
          </a:bodyPr>
          <a:lstStyle/>
          <a:p>
            <a:pPr marL="355600" indent="-355600" algn="just">
              <a:buFont typeface="+mj-lt"/>
              <a:buAutoNum type="alphaLcParenR" startAt="15"/>
            </a:pPr>
            <a:r>
              <a:rPr lang="en-ZA" sz="1700" dirty="0">
                <a:latin typeface="Arial" pitchFamily="34" charset="0"/>
                <a:ea typeface="Roboto" panose="02000000000000000000" pitchFamily="2" charset="0"/>
                <a:cs typeface="Arial" pitchFamily="34" charset="0"/>
              </a:rPr>
              <a:t>co-ordinate research and where appropriate conduct research to inform policy and guidelines on communicable diseases, non-communicable diseases, occupational health, cancer, injury and violence prevention and environmental health and must  develop processes for dissemination of research findings to key stakeholders;</a:t>
            </a:r>
          </a:p>
          <a:p>
            <a:pPr marL="355600" indent="-355600" algn="just">
              <a:buFont typeface="+mj-lt"/>
              <a:buAutoNum type="alphaLcParenR" startAt="15"/>
            </a:pPr>
            <a:r>
              <a:rPr lang="en-ZA" sz="1700" dirty="0">
                <a:latin typeface="Arial" pitchFamily="34" charset="0"/>
                <a:ea typeface="Roboto" panose="02000000000000000000" pitchFamily="2" charset="0"/>
                <a:cs typeface="Arial" pitchFamily="34" charset="0"/>
              </a:rPr>
              <a:t>participate in research independently or collaborate with government and academic and/ or scientific institutions and any other similar institutions;	</a:t>
            </a:r>
          </a:p>
          <a:p>
            <a:pPr marL="355600" indent="-355600" algn="just">
              <a:buFont typeface="+mj-lt"/>
              <a:buAutoNum type="alphaLcParenR" startAt="15"/>
            </a:pPr>
            <a:r>
              <a:rPr lang="en-ZA" sz="1700" dirty="0">
                <a:latin typeface="Arial" pitchFamily="34" charset="0"/>
                <a:ea typeface="Roboto" panose="02000000000000000000" pitchFamily="2" charset="0"/>
                <a:cs typeface="Arial" pitchFamily="34" charset="0"/>
              </a:rPr>
              <a:t>strengthen advocacy, social mobilisation and partnerships in order to address communicable diseases, non-communicable diseases, occupational health, cancer surveillance, injury and violence prevention and environmental health;</a:t>
            </a:r>
          </a:p>
          <a:p>
            <a:pPr marL="355600" indent="-355600" algn="just">
              <a:buFont typeface="+mj-lt"/>
              <a:buAutoNum type="alphaLcParenR" startAt="15"/>
            </a:pPr>
            <a:r>
              <a:rPr lang="en-ZA" sz="1700" dirty="0">
                <a:latin typeface="Arial" pitchFamily="34" charset="0"/>
                <a:ea typeface="Roboto" panose="02000000000000000000" pitchFamily="2" charset="0"/>
                <a:cs typeface="Arial" pitchFamily="34" charset="0"/>
              </a:rPr>
              <a:t>provide training and technical information on health issues to health professionals, government and regulatory bodies;</a:t>
            </a:r>
          </a:p>
          <a:p>
            <a:pPr marL="355600" indent="-355600" algn="just">
              <a:buFont typeface="+mj-lt"/>
              <a:buAutoNum type="alphaLcParenR" startAt="15"/>
            </a:pPr>
            <a:r>
              <a:rPr lang="en-ZA" sz="1700" dirty="0">
                <a:latin typeface="Arial" pitchFamily="34" charset="0"/>
                <a:ea typeface="Roboto" panose="02000000000000000000" pitchFamily="2" charset="0"/>
                <a:cs typeface="Arial" pitchFamily="34" charset="0"/>
              </a:rPr>
              <a:t>contribute to human resource development in public and occupational health;</a:t>
            </a:r>
          </a:p>
          <a:p>
            <a:pPr marL="342900" indent="-342900" algn="just">
              <a:buFont typeface="+mj-lt"/>
              <a:buAutoNum type="alphaLcParenR" startAt="20"/>
            </a:pPr>
            <a:r>
              <a:rPr lang="en-ZA" sz="1600" dirty="0">
                <a:latin typeface="Arial" pitchFamily="34" charset="0"/>
                <a:ea typeface="Roboto" panose="02000000000000000000" pitchFamily="2" charset="0"/>
                <a:cs typeface="Arial" pitchFamily="34" charset="0"/>
              </a:rPr>
              <a:t>maintain accredited reference and specialised  laboratories for pathogen detection, disease and injury surveillance and monitoring, outbreak response and the provision of scientific evidence to prevent and control infectious diseases;</a:t>
            </a:r>
          </a:p>
          <a:p>
            <a:pPr marL="355600" indent="-355600" algn="just">
              <a:buFont typeface="+mj-lt"/>
              <a:buAutoNum type="alphaLcParenR" startAt="20"/>
            </a:pPr>
            <a:r>
              <a:rPr lang="en-ZA" sz="1600" dirty="0">
                <a:latin typeface="Arial" pitchFamily="34" charset="0"/>
                <a:ea typeface="Roboto" panose="02000000000000000000" pitchFamily="2" charset="0"/>
                <a:cs typeface="Arial" pitchFamily="34" charset="0"/>
              </a:rPr>
              <a:t>monitor trends in occupational health and conduct workplace health risk assessments;</a:t>
            </a:r>
          </a:p>
          <a:p>
            <a:pPr marL="355600" indent="-355600" algn="just">
              <a:buFont typeface="+mj-lt"/>
              <a:buAutoNum type="alphaLcParenR" startAt="20"/>
            </a:pPr>
            <a:r>
              <a:rPr lang="en-ZA" sz="1600" dirty="0">
                <a:latin typeface="Arial" pitchFamily="34" charset="0"/>
                <a:ea typeface="Roboto" panose="02000000000000000000" pitchFamily="2" charset="0"/>
                <a:cs typeface="Arial" pitchFamily="34" charset="0"/>
              </a:rPr>
              <a:t>support the monitoring of workplaces to assess worker exposures to workplace hazards;</a:t>
            </a:r>
          </a:p>
          <a:p>
            <a:pPr algn="just"/>
            <a:endParaRPr lang="en-ZA" sz="1700" dirty="0">
              <a:latin typeface="Arial" pitchFamily="34" charset="0"/>
              <a:ea typeface="Roboto" panose="02000000000000000000" pitchFamily="2" charset="0"/>
              <a:cs typeface="Arial" pitchFamily="34" charset="0"/>
            </a:endParaRPr>
          </a:p>
          <a:p>
            <a:pPr algn="just"/>
            <a:endParaRPr lang="en-ZA" sz="1700" dirty="0">
              <a:solidFill>
                <a:srgbClr val="FF0000"/>
              </a:solidFill>
              <a:latin typeface="Arial" pitchFamily="34" charset="0"/>
              <a:ea typeface="Roboto" panose="02000000000000000000" pitchFamily="2" charset="0"/>
              <a:cs typeface="Arial" pitchFamily="34" charset="0"/>
            </a:endParaRPr>
          </a:p>
          <a:p>
            <a:pPr algn="just"/>
            <a:endParaRPr lang="en-ZA" sz="1700" dirty="0">
              <a:solidFill>
                <a:srgbClr val="FF0000"/>
              </a:solidFill>
              <a:latin typeface="Arial" pitchFamily="34" charset="0"/>
              <a:ea typeface="Roboto" panose="02000000000000000000" pitchFamily="2" charset="0"/>
              <a:cs typeface="Arial" pitchFamily="34" charset="0"/>
            </a:endParaRPr>
          </a:p>
        </p:txBody>
      </p:sp>
      <p:sp>
        <p:nvSpPr>
          <p:cNvPr id="4" name="TextBox 3"/>
          <p:cNvSpPr txBox="1"/>
          <p:nvPr/>
        </p:nvSpPr>
        <p:spPr>
          <a:xfrm>
            <a:off x="4283968" y="6093296"/>
            <a:ext cx="360040" cy="276999"/>
          </a:xfrm>
          <a:prstGeom prst="rect">
            <a:avLst/>
          </a:prstGeom>
          <a:noFill/>
        </p:spPr>
        <p:txBody>
          <a:bodyPr wrap="square" rtlCol="0">
            <a:spAutoFit/>
          </a:bodyPr>
          <a:lstStyle/>
          <a:p>
            <a:pPr algn="ctr"/>
            <a:r>
              <a:rPr lang="en-ZA" sz="1200" dirty="0"/>
              <a:t>9</a:t>
            </a:r>
          </a:p>
        </p:txBody>
      </p:sp>
      <p:sp>
        <p:nvSpPr>
          <p:cNvPr id="5" name="Rectangle 4">
            <a:extLst>
              <a:ext uri="{FF2B5EF4-FFF2-40B4-BE49-F238E27FC236}">
                <a16:creationId xmlns:a16="http://schemas.microsoft.com/office/drawing/2014/main" xmlns="" id="{32122AF5-D668-9E4E-BBD4-808F1B019FD6}"/>
              </a:ext>
            </a:extLst>
          </p:cNvPr>
          <p:cNvSpPr/>
          <p:nvPr/>
        </p:nvSpPr>
        <p:spPr>
          <a:xfrm>
            <a:off x="-10492" y="0"/>
            <a:ext cx="7452320" cy="707886"/>
          </a:xfrm>
          <a:prstGeom prst="rect">
            <a:avLst/>
          </a:prstGeom>
        </p:spPr>
        <p:txBody>
          <a:bodyPr wrap="square">
            <a:spAutoFit/>
          </a:bodyPr>
          <a:lstStyle/>
          <a:p>
            <a:pPr algn="just"/>
            <a:r>
              <a:rPr lang="en-ZA" sz="4000" b="1" dirty="0">
                <a:solidFill>
                  <a:schemeClr val="bg1"/>
                </a:solidFill>
                <a:effectLst>
                  <a:outerShdw blurRad="38100" dist="38100" dir="2700000" algn="tl">
                    <a:srgbClr val="000000">
                      <a:alpha val="43137"/>
                    </a:srgbClr>
                  </a:outerShdw>
                </a:effectLst>
                <a:latin typeface="Arial" pitchFamily="34" charset="0"/>
                <a:ea typeface="Roboto" panose="02000000000000000000" pitchFamily="2" charset="0"/>
                <a:cs typeface="Arial" pitchFamily="34" charset="0"/>
              </a:rPr>
              <a:t>Functions of NAPHISA </a:t>
            </a:r>
            <a:r>
              <a:rPr lang="en-ZA" b="1" dirty="0">
                <a:solidFill>
                  <a:schemeClr val="bg1"/>
                </a:solidFill>
                <a:effectLst>
                  <a:outerShdw blurRad="38100" dist="38100" dir="2700000" algn="tl">
                    <a:srgbClr val="000000">
                      <a:alpha val="43137"/>
                    </a:srgbClr>
                  </a:outerShdw>
                </a:effectLst>
                <a:latin typeface="Arial" pitchFamily="34" charset="0"/>
                <a:ea typeface="Roboto" panose="02000000000000000000" pitchFamily="2" charset="0"/>
                <a:cs typeface="Arial" pitchFamily="34" charset="0"/>
              </a:rPr>
              <a:t>( CONT..)</a:t>
            </a:r>
          </a:p>
        </p:txBody>
      </p:sp>
    </p:spTree>
    <p:extLst>
      <p:ext uri="{BB962C8B-B14F-4D97-AF65-F5344CB8AC3E}">
        <p14:creationId xmlns:p14="http://schemas.microsoft.com/office/powerpoint/2010/main" xmlns="" val="32228669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978</TotalTime>
  <Words>1784</Words>
  <Application>Microsoft Office PowerPoint</Application>
  <PresentationFormat>On-screen Show (4:3)</PresentationFormat>
  <Paragraphs>171</Paragraphs>
  <Slides>16</Slides>
  <Notes>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Custom Design</vt:lpstr>
      <vt:lpstr>Slide 1</vt:lpstr>
      <vt:lpstr>Slide 2</vt:lpstr>
      <vt:lpstr>Aim of NAPHISA</vt:lpstr>
      <vt:lpstr>Slide 4</vt:lpstr>
      <vt:lpstr>Role of NAPHISA</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Schmim</dc:creator>
  <cp:lastModifiedBy>PUMZA</cp:lastModifiedBy>
  <cp:revision>158</cp:revision>
  <dcterms:created xsi:type="dcterms:W3CDTF">2013-10-17T06:13:57Z</dcterms:created>
  <dcterms:modified xsi:type="dcterms:W3CDTF">2018-10-23T10:44:21Z</dcterms:modified>
</cp:coreProperties>
</file>