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5" r:id="rId42"/>
    <p:sldId id="322" r:id="rId43"/>
    <p:sldId id="323" r:id="rId44"/>
    <p:sldId id="32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331E38-80F3-4653-9200-649E067FA81D}"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131789303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9FFC7AC-A8DC-473B-ADBF-64836D6E33B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260007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7A33FED-5997-4C2E-B6A7-497FE98EAEC2}"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369539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9AA8BA9-080E-4EDB-BAF0-9B905D3FA43D}"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2593548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A192BD2-C0F2-40EC-B6BB-00BE18CFA4B9}"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1477911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6A87A66-7BE5-4CE8-B12F-F4D7685407F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2916329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A061AC1-CD42-48DD-A622-56D0FEC85D92}"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4182110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8503680A-7897-45DA-BEE0-6BBFA08CA8F1}"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1332539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A2400330-6ABA-4620-95F3-53583E45A496}"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1588020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1D9E4B8-ECC1-4480-B8D8-746B018760A1}"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266351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75E5BBD-569B-4395-80B4-AE2B41DC83A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xmlns="" val="3564501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ZA"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ZA"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GB">
              <a:solidFill>
                <a:prstClr val="black">
                  <a:tint val="75000"/>
                </a:prstClr>
              </a:solidFill>
              <a:latin typeface="Tahoma"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GB">
              <a:solidFill>
                <a:prstClr val="black">
                  <a:tint val="75000"/>
                </a:prstClr>
              </a:solidFill>
              <a:latin typeface="Tahoma"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fontAlgn="base">
              <a:spcBef>
                <a:spcPct val="0"/>
              </a:spcBef>
              <a:spcAft>
                <a:spcPct val="0"/>
              </a:spcAft>
              <a:defRPr/>
            </a:pPr>
            <a:fld id="{9C027CBD-05D7-428C-863F-7EE122BDFAE2}" type="slidenum">
              <a:rPr lang="en-GB">
                <a:solidFill>
                  <a:prstClr val="black">
                    <a:tint val="75000"/>
                  </a:prstClr>
                </a:solidFill>
                <a:latin typeface="Tahoma" charset="0"/>
              </a:rPr>
              <a:pPr fontAlgn="base">
                <a:spcBef>
                  <a:spcPct val="0"/>
                </a:spcBef>
                <a:spcAft>
                  <a:spcPct val="0"/>
                </a:spcAft>
                <a:defRPr/>
              </a:pPr>
              <a:t>‹#›</a:t>
            </a:fld>
            <a:endParaRPr lang="en-GB">
              <a:solidFill>
                <a:prstClr val="black">
                  <a:tint val="75000"/>
                </a:prstClr>
              </a:solidFill>
              <a:latin typeface="Tahoma" charset="0"/>
            </a:endParaRP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3453277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250825" y="4221163"/>
            <a:ext cx="4826000" cy="1470025"/>
          </a:xfrm>
        </p:spPr>
        <p:txBody>
          <a:bodyPr/>
          <a:lstStyle/>
          <a:p>
            <a:r>
              <a:rPr lang="en-ZA" altLang="en-US" b="1" smtClean="0">
                <a:solidFill>
                  <a:schemeClr val="bg1"/>
                </a:solidFill>
              </a:rPr>
              <a:t>Type your topic here</a:t>
            </a:r>
            <a:endParaRPr lang="en-GB" altLang="en-US" b="1" smtClean="0">
              <a:solidFill>
                <a:schemeClr val="bg1"/>
              </a:solidFill>
            </a:endParaRPr>
          </a:p>
        </p:txBody>
      </p:sp>
      <p:sp>
        <p:nvSpPr>
          <p:cNvPr id="2" name="Rectangle 3"/>
          <p:cNvSpPr>
            <a:spLocks noGrp="1" noChangeArrowheads="1"/>
          </p:cNvSpPr>
          <p:nvPr>
            <p:ph type="subTitle" idx="1"/>
          </p:nvPr>
        </p:nvSpPr>
        <p:spPr>
          <a:xfrm>
            <a:off x="6300788" y="5949950"/>
            <a:ext cx="2592387" cy="719138"/>
          </a:xfrm>
        </p:spPr>
        <p:txBody>
          <a:bodyPr rtlCol="0">
            <a:normAutofit fontScale="92500" lnSpcReduction="10000"/>
          </a:bodyPr>
          <a:lstStyle/>
          <a:p>
            <a:pPr fontAlgn="auto">
              <a:spcAft>
                <a:spcPts val="0"/>
              </a:spcAft>
              <a:buFont typeface="Arial" panose="020B0604020202020204" pitchFamily="34" charset="0"/>
              <a:buNone/>
              <a:defRPr/>
            </a:pPr>
            <a:r>
              <a:rPr lang="en-ZA" sz="2400" i="1" dirty="0" smtClean="0">
                <a:solidFill>
                  <a:srgbClr val="000099"/>
                </a:solidFill>
              </a:rPr>
              <a:t>Electoral Matters</a:t>
            </a:r>
          </a:p>
          <a:p>
            <a:pPr fontAlgn="auto">
              <a:spcAft>
                <a:spcPts val="0"/>
              </a:spcAft>
              <a:buFont typeface="Arial" panose="020B0604020202020204" pitchFamily="34" charset="0"/>
              <a:buNone/>
              <a:defRPr/>
            </a:pPr>
            <a:r>
              <a:rPr lang="en-GB" sz="1800" dirty="0" smtClean="0">
                <a:solidFill>
                  <a:srgbClr val="000099"/>
                </a:solidFill>
              </a:rPr>
              <a:t>May 2016</a:t>
            </a:r>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0274"/>
            <a:ext cx="9144000" cy="6858000"/>
          </a:xfrm>
          <a:prstGeom prst="rect">
            <a:avLst/>
          </a:prstGeom>
        </p:spPr>
      </p:pic>
      <p:sp>
        <p:nvSpPr>
          <p:cNvPr id="9" name="TextBox 8"/>
          <p:cNvSpPr txBox="1"/>
          <p:nvPr/>
        </p:nvSpPr>
        <p:spPr>
          <a:xfrm>
            <a:off x="899592" y="1628800"/>
            <a:ext cx="7041621" cy="4031873"/>
          </a:xfrm>
          <a:prstGeom prst="rect">
            <a:avLst/>
          </a:prstGeom>
          <a:noFill/>
        </p:spPr>
        <p:txBody>
          <a:bodyPr wrap="square" rtlCol="0">
            <a:spAutoFit/>
          </a:bodyPr>
          <a:lstStyle/>
          <a:p>
            <a:pPr algn="ctr" fontAlgn="base">
              <a:spcBef>
                <a:spcPct val="0"/>
              </a:spcBef>
              <a:spcAft>
                <a:spcPct val="0"/>
              </a:spcAft>
            </a:pPr>
            <a:r>
              <a:rPr lang="en-ZA" sz="4000" b="1" dirty="0">
                <a:solidFill>
                  <a:prstClr val="white"/>
                </a:solidFill>
                <a:latin typeface="Arial" charset="0"/>
                <a:ea typeface="Arial" charset="0"/>
                <a:cs typeface="Arial" charset="0"/>
              </a:rPr>
              <a:t>Electoral Commission</a:t>
            </a:r>
          </a:p>
          <a:p>
            <a:pPr algn="ctr" fontAlgn="base">
              <a:spcBef>
                <a:spcPct val="0"/>
              </a:spcBef>
              <a:spcAft>
                <a:spcPct val="0"/>
              </a:spcAft>
            </a:pPr>
            <a:endParaRPr lang="en-ZA" sz="2000" b="1" dirty="0">
              <a:solidFill>
                <a:prstClr val="white"/>
              </a:solidFill>
              <a:latin typeface="Arial" charset="0"/>
              <a:ea typeface="Arial" charset="0"/>
              <a:cs typeface="Arial" charset="0"/>
            </a:endParaRPr>
          </a:p>
          <a:p>
            <a:pPr algn="ctr" fontAlgn="base">
              <a:lnSpc>
                <a:spcPct val="90000"/>
              </a:lnSpc>
              <a:spcBef>
                <a:spcPct val="0"/>
              </a:spcBef>
              <a:spcAft>
                <a:spcPct val="0"/>
              </a:spcAft>
            </a:pPr>
            <a:r>
              <a:rPr lang="en-US" sz="3200" b="1" dirty="0">
                <a:solidFill>
                  <a:prstClr val="white"/>
                </a:solidFill>
                <a:latin typeface="Arial" charset="0"/>
                <a:ea typeface="Arial" charset="0"/>
                <a:cs typeface="Arial" charset="0"/>
              </a:rPr>
              <a:t>Briefing on </a:t>
            </a:r>
            <a:r>
              <a:rPr lang="en-US" sz="3200" b="1" dirty="0" smtClean="0">
                <a:solidFill>
                  <a:prstClr val="white"/>
                </a:solidFill>
                <a:latin typeface="Arial" charset="0"/>
                <a:ea typeface="Arial" charset="0"/>
                <a:cs typeface="Arial" charset="0"/>
              </a:rPr>
              <a:t>the Electoral Laws Amendment Bill </a:t>
            </a:r>
          </a:p>
          <a:p>
            <a:pPr algn="ctr" fontAlgn="base">
              <a:lnSpc>
                <a:spcPct val="90000"/>
              </a:lnSpc>
              <a:spcBef>
                <a:spcPct val="0"/>
              </a:spcBef>
              <a:spcAft>
                <a:spcPct val="0"/>
              </a:spcAft>
            </a:pPr>
            <a:endParaRPr lang="en-US" sz="3200" b="1" dirty="0">
              <a:solidFill>
                <a:prstClr val="white"/>
              </a:solidFill>
              <a:latin typeface="Arial" charset="0"/>
              <a:ea typeface="Arial" charset="0"/>
              <a:cs typeface="Arial" charset="0"/>
            </a:endParaRPr>
          </a:p>
          <a:p>
            <a:pPr algn="ctr" fontAlgn="base">
              <a:lnSpc>
                <a:spcPct val="90000"/>
              </a:lnSpc>
              <a:spcBef>
                <a:spcPct val="0"/>
              </a:spcBef>
              <a:spcAft>
                <a:spcPct val="0"/>
              </a:spcAft>
            </a:pPr>
            <a:r>
              <a:rPr lang="en-US" sz="3200" b="1" dirty="0">
                <a:solidFill>
                  <a:prstClr val="white"/>
                </a:solidFill>
                <a:latin typeface="Arial" charset="0"/>
                <a:ea typeface="Arial" charset="0"/>
                <a:cs typeface="Arial" charset="0"/>
              </a:rPr>
              <a:t>Portfolio Committee on Home Affairs</a:t>
            </a:r>
          </a:p>
          <a:p>
            <a:pPr algn="ctr" fontAlgn="base">
              <a:spcBef>
                <a:spcPct val="0"/>
              </a:spcBef>
              <a:spcAft>
                <a:spcPct val="0"/>
              </a:spcAft>
            </a:pPr>
            <a:endParaRPr lang="en-US" sz="2000" b="1" dirty="0">
              <a:solidFill>
                <a:prstClr val="white"/>
              </a:solidFill>
              <a:latin typeface="Arial" charset="0"/>
              <a:ea typeface="Arial" charset="0"/>
              <a:cs typeface="Arial" charset="0"/>
            </a:endParaRPr>
          </a:p>
          <a:p>
            <a:pPr algn="ctr" fontAlgn="base">
              <a:spcBef>
                <a:spcPct val="0"/>
              </a:spcBef>
              <a:spcAft>
                <a:spcPct val="0"/>
              </a:spcAft>
            </a:pPr>
            <a:r>
              <a:rPr lang="en-US" sz="3200" b="1" dirty="0" smtClean="0">
                <a:solidFill>
                  <a:prstClr val="white"/>
                </a:solidFill>
                <a:latin typeface="Arial" charset="0"/>
                <a:ea typeface="Arial" charset="0"/>
                <a:cs typeface="Arial" charset="0"/>
              </a:rPr>
              <a:t>23 </a:t>
            </a:r>
            <a:r>
              <a:rPr lang="en-US" sz="3200" b="1" dirty="0">
                <a:solidFill>
                  <a:prstClr val="white"/>
                </a:solidFill>
                <a:latin typeface="Arial" charset="0"/>
                <a:ea typeface="Arial" charset="0"/>
                <a:cs typeface="Arial" charset="0"/>
              </a:rPr>
              <a:t>October 2018</a:t>
            </a:r>
            <a:endParaRPr lang="en-ZA" sz="3200" b="1" dirty="0">
              <a:solidFill>
                <a:prstClr val="white"/>
              </a:solidFill>
              <a:latin typeface="Arial" charset="0"/>
              <a:ea typeface="Arial" charset="0"/>
              <a:cs typeface="Arial" charset="0"/>
            </a:endParaRPr>
          </a:p>
        </p:txBody>
      </p:sp>
    </p:spTree>
    <p:extLst>
      <p:ext uri="{BB962C8B-B14F-4D97-AF65-F5344CB8AC3E}">
        <p14:creationId xmlns:p14="http://schemas.microsoft.com/office/powerpoint/2010/main" xmlns="" val="1681166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Electoral Act</a:t>
            </a:r>
            <a:endParaRPr lang="en-ZA" dirty="0"/>
          </a:p>
        </p:txBody>
      </p:sp>
      <p:sp>
        <p:nvSpPr>
          <p:cNvPr id="3" name="Content Placeholder 2"/>
          <p:cNvSpPr>
            <a:spLocks noGrp="1"/>
          </p:cNvSpPr>
          <p:nvPr>
            <p:ph idx="1"/>
          </p:nvPr>
        </p:nvSpPr>
        <p:spPr/>
        <p:txBody>
          <a:bodyPr/>
          <a:lstStyle/>
          <a:p>
            <a:pPr lvl="0"/>
            <a:r>
              <a:rPr lang="en-US" b="1" dirty="0" smtClean="0"/>
              <a:t>To </a:t>
            </a:r>
            <a:r>
              <a:rPr lang="en-US" b="1" dirty="0"/>
              <a:t>align the provision regarding the circumstances in which new ballot papers may be issued to voters with the provisions of the Municipal Electoral Act</a:t>
            </a:r>
            <a:endParaRPr lang="en-ZA" dirty="0"/>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10</a:t>
            </a:fld>
            <a:endParaRPr lang="en-GB">
              <a:solidFill>
                <a:prstClr val="black">
                  <a:tint val="75000"/>
                </a:prstClr>
              </a:solidFill>
            </a:endParaRPr>
          </a:p>
        </p:txBody>
      </p:sp>
    </p:spTree>
    <p:extLst>
      <p:ext uri="{BB962C8B-B14F-4D97-AF65-F5344CB8AC3E}">
        <p14:creationId xmlns:p14="http://schemas.microsoft.com/office/powerpoint/2010/main" xmlns="" val="2645060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Municipal Electoral Act</a:t>
            </a:r>
            <a:endParaRPr lang="en-ZA" dirty="0"/>
          </a:p>
        </p:txBody>
      </p:sp>
      <p:sp>
        <p:nvSpPr>
          <p:cNvPr id="3" name="Content Placeholder 2"/>
          <p:cNvSpPr>
            <a:spLocks noGrp="1"/>
          </p:cNvSpPr>
          <p:nvPr>
            <p:ph idx="1"/>
          </p:nvPr>
        </p:nvSpPr>
        <p:spPr/>
        <p:txBody>
          <a:bodyPr/>
          <a:lstStyle/>
          <a:p>
            <a:r>
              <a:rPr lang="en-ZA" b="1" dirty="0"/>
              <a:t>T</a:t>
            </a:r>
            <a:r>
              <a:rPr lang="en-ZA" b="1" dirty="0" smtClean="0"/>
              <a:t>o </a:t>
            </a:r>
            <a:r>
              <a:rPr lang="en-ZA" b="1" dirty="0"/>
              <a:t>regulate the publication of, and objections to, a provisionally compiled voters' roll ahead of elections, in order to establish a structured process of resolving these objections without jeopardising the preparation for elections; </a:t>
            </a:r>
            <a:endParaRPr lang="en-ZA" b="1" dirty="0" smtClean="0"/>
          </a:p>
          <a:p>
            <a:r>
              <a:rPr lang="en-ZA" b="1" dirty="0"/>
              <a:t>T</a:t>
            </a:r>
            <a:r>
              <a:rPr lang="en-ZA" b="1" dirty="0" smtClean="0"/>
              <a:t>o </a:t>
            </a:r>
            <a:r>
              <a:rPr lang="en-ZA" b="1" dirty="0"/>
              <a:t>provide for the prohibition of the use of public finances to fund party political </a:t>
            </a:r>
            <a:r>
              <a:rPr lang="en-ZA" b="1" dirty="0" smtClean="0"/>
              <a:t>campaigns</a:t>
            </a:r>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11</a:t>
            </a:fld>
            <a:endParaRPr lang="en-GB">
              <a:solidFill>
                <a:prstClr val="black">
                  <a:tint val="75000"/>
                </a:prstClr>
              </a:solidFill>
            </a:endParaRPr>
          </a:p>
        </p:txBody>
      </p:sp>
    </p:spTree>
    <p:extLst>
      <p:ext uri="{BB962C8B-B14F-4D97-AF65-F5344CB8AC3E}">
        <p14:creationId xmlns:p14="http://schemas.microsoft.com/office/powerpoint/2010/main" xmlns="" val="2454110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a:t>
            </a:r>
            <a:endParaRPr lang="en-ZA" dirty="0"/>
          </a:p>
        </p:txBody>
      </p:sp>
      <p:sp>
        <p:nvSpPr>
          <p:cNvPr id="3" name="Content Placeholder 2"/>
          <p:cNvSpPr>
            <a:spLocks noGrp="1"/>
          </p:cNvSpPr>
          <p:nvPr>
            <p:ph idx="1"/>
          </p:nvPr>
        </p:nvSpPr>
        <p:spPr/>
        <p:txBody>
          <a:bodyPr/>
          <a:lstStyle/>
          <a:p>
            <a:r>
              <a:rPr lang="en-ZA" dirty="0"/>
              <a:t>Clause 1 of the Bill amends section 5</a:t>
            </a:r>
            <a:r>
              <a:rPr lang="en-ZA" i="1" dirty="0"/>
              <a:t> </a:t>
            </a:r>
            <a:r>
              <a:rPr lang="en-ZA" dirty="0"/>
              <a:t>of the Electoral Commission Act, to clarify that the Commission may use all available sources of data to obtain information necessary to compile and maintain the national common voters’ roll.</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12</a:t>
            </a:fld>
            <a:endParaRPr lang="en-GB">
              <a:solidFill>
                <a:prstClr val="black">
                  <a:tint val="75000"/>
                </a:prstClr>
              </a:solidFill>
            </a:endParaRPr>
          </a:p>
        </p:txBody>
      </p:sp>
    </p:spTree>
    <p:extLst>
      <p:ext uri="{BB962C8B-B14F-4D97-AF65-F5344CB8AC3E}">
        <p14:creationId xmlns:p14="http://schemas.microsoft.com/office/powerpoint/2010/main" xmlns="" val="1451246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2</a:t>
            </a:r>
            <a:endParaRPr lang="en-ZA" dirty="0"/>
          </a:p>
        </p:txBody>
      </p:sp>
      <p:sp>
        <p:nvSpPr>
          <p:cNvPr id="3" name="Content Placeholder 2"/>
          <p:cNvSpPr>
            <a:spLocks noGrp="1"/>
          </p:cNvSpPr>
          <p:nvPr>
            <p:ph idx="1"/>
          </p:nvPr>
        </p:nvSpPr>
        <p:spPr/>
        <p:txBody>
          <a:bodyPr/>
          <a:lstStyle/>
          <a:p>
            <a:r>
              <a:rPr lang="en-ZA" dirty="0"/>
              <a:t>Clause 2 amends section 15 of the Electoral Commission Act, to authorise the Commission to regulate the application procedure for registration of parties to contest national and provincial elections. (The envisaged procedure may include electronic submission.) </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13</a:t>
            </a:fld>
            <a:endParaRPr lang="en-GB">
              <a:solidFill>
                <a:prstClr val="black">
                  <a:tint val="75000"/>
                </a:prstClr>
              </a:solidFill>
            </a:endParaRPr>
          </a:p>
        </p:txBody>
      </p:sp>
    </p:spTree>
    <p:extLst>
      <p:ext uri="{BB962C8B-B14F-4D97-AF65-F5344CB8AC3E}">
        <p14:creationId xmlns:p14="http://schemas.microsoft.com/office/powerpoint/2010/main" xmlns="" val="1736054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3</a:t>
            </a:r>
            <a:endParaRPr lang="en-ZA" dirty="0"/>
          </a:p>
        </p:txBody>
      </p:sp>
      <p:sp>
        <p:nvSpPr>
          <p:cNvPr id="3" name="Content Placeholder 2"/>
          <p:cNvSpPr>
            <a:spLocks noGrp="1"/>
          </p:cNvSpPr>
          <p:nvPr>
            <p:ph idx="1"/>
          </p:nvPr>
        </p:nvSpPr>
        <p:spPr/>
        <p:txBody>
          <a:bodyPr/>
          <a:lstStyle/>
          <a:p>
            <a:r>
              <a:rPr lang="en-ZA" dirty="0"/>
              <a:t>Clause 3 amends section 15A of the Electoral Commission Act, to authorise the Commission to regulate the application procedure for registration of parties to contest municipal elections in a particular municipality. (The envisaged procedure may include electronic submission.)</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14</a:t>
            </a:fld>
            <a:endParaRPr lang="en-GB">
              <a:solidFill>
                <a:prstClr val="black">
                  <a:tint val="75000"/>
                </a:prstClr>
              </a:solidFill>
            </a:endParaRPr>
          </a:p>
        </p:txBody>
      </p:sp>
    </p:spTree>
    <p:extLst>
      <p:ext uri="{BB962C8B-B14F-4D97-AF65-F5344CB8AC3E}">
        <p14:creationId xmlns:p14="http://schemas.microsoft.com/office/powerpoint/2010/main" xmlns="" val="250810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4</a:t>
            </a:r>
            <a:endParaRPr lang="en-ZA" dirty="0"/>
          </a:p>
        </p:txBody>
      </p:sp>
      <p:sp>
        <p:nvSpPr>
          <p:cNvPr id="3" name="Content Placeholder 2"/>
          <p:cNvSpPr>
            <a:spLocks noGrp="1"/>
          </p:cNvSpPr>
          <p:nvPr>
            <p:ph idx="1"/>
          </p:nvPr>
        </p:nvSpPr>
        <p:spPr/>
        <p:txBody>
          <a:bodyPr/>
          <a:lstStyle/>
          <a:p>
            <a:r>
              <a:rPr lang="en-ZA" dirty="0"/>
              <a:t>Clause 4 amends section 20 of the Electoral Commission Act, by inserting subsection (2A), to empower the Electoral Court to hear and determine any dispute relating to the constitution or founding instruments, membership and leadership of any party registered in terms of the Electoral Act.</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15</a:t>
            </a:fld>
            <a:endParaRPr lang="en-GB">
              <a:solidFill>
                <a:prstClr val="black">
                  <a:tint val="75000"/>
                </a:prstClr>
              </a:solidFill>
            </a:endParaRPr>
          </a:p>
        </p:txBody>
      </p:sp>
    </p:spTree>
    <p:extLst>
      <p:ext uri="{BB962C8B-B14F-4D97-AF65-F5344CB8AC3E}">
        <p14:creationId xmlns:p14="http://schemas.microsoft.com/office/powerpoint/2010/main" xmlns="" val="159710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5</a:t>
            </a:r>
            <a:endParaRPr lang="en-ZA" dirty="0"/>
          </a:p>
        </p:txBody>
      </p:sp>
      <p:sp>
        <p:nvSpPr>
          <p:cNvPr id="3" name="Content Placeholder 2"/>
          <p:cNvSpPr>
            <a:spLocks noGrp="1"/>
          </p:cNvSpPr>
          <p:nvPr>
            <p:ph idx="1"/>
          </p:nvPr>
        </p:nvSpPr>
        <p:spPr/>
        <p:txBody>
          <a:bodyPr/>
          <a:lstStyle/>
          <a:p>
            <a:r>
              <a:rPr lang="en-GB" dirty="0"/>
              <a:t>Clause 5 inserts a new section 21A into the Electoral Commission Act to provide for the prohibition of the use of the name and its acronym, logo, designs or electoral material used or owned by the Commission.</a:t>
            </a:r>
            <a:endParaRPr lang="en-ZA" dirty="0"/>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16</a:t>
            </a:fld>
            <a:endParaRPr lang="en-GB">
              <a:solidFill>
                <a:prstClr val="black">
                  <a:tint val="75000"/>
                </a:prstClr>
              </a:solidFill>
            </a:endParaRPr>
          </a:p>
        </p:txBody>
      </p:sp>
    </p:spTree>
    <p:extLst>
      <p:ext uri="{BB962C8B-B14F-4D97-AF65-F5344CB8AC3E}">
        <p14:creationId xmlns:p14="http://schemas.microsoft.com/office/powerpoint/2010/main" xmlns="" val="1615380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6</a:t>
            </a:r>
            <a:endParaRPr lang="en-ZA" dirty="0"/>
          </a:p>
        </p:txBody>
      </p:sp>
      <p:sp>
        <p:nvSpPr>
          <p:cNvPr id="3" name="Content Placeholder 2"/>
          <p:cNvSpPr>
            <a:spLocks noGrp="1"/>
          </p:cNvSpPr>
          <p:nvPr>
            <p:ph idx="1"/>
          </p:nvPr>
        </p:nvSpPr>
        <p:spPr/>
        <p:txBody>
          <a:bodyPr/>
          <a:lstStyle/>
          <a:p>
            <a:r>
              <a:rPr lang="en-ZA" dirty="0"/>
              <a:t>Clause 6 revises section 7 of the Electoral Act, to empower the Commission to make regulations regarding the application procedure for registration as a voter. </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17</a:t>
            </a:fld>
            <a:endParaRPr lang="en-GB">
              <a:solidFill>
                <a:prstClr val="black">
                  <a:tint val="75000"/>
                </a:prstClr>
              </a:solidFill>
            </a:endParaRPr>
          </a:p>
        </p:txBody>
      </p:sp>
    </p:spTree>
    <p:extLst>
      <p:ext uri="{BB962C8B-B14F-4D97-AF65-F5344CB8AC3E}">
        <p14:creationId xmlns:p14="http://schemas.microsoft.com/office/powerpoint/2010/main" xmlns="" val="2278833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7</a:t>
            </a:r>
            <a:endParaRPr lang="en-ZA" dirty="0"/>
          </a:p>
        </p:txBody>
      </p:sp>
      <p:sp>
        <p:nvSpPr>
          <p:cNvPr id="3" name="Content Placeholder 2"/>
          <p:cNvSpPr>
            <a:spLocks noGrp="1"/>
          </p:cNvSpPr>
          <p:nvPr>
            <p:ph idx="1"/>
          </p:nvPr>
        </p:nvSpPr>
        <p:spPr/>
        <p:txBody>
          <a:bodyPr/>
          <a:lstStyle/>
          <a:p>
            <a:r>
              <a:rPr lang="en-ZA" dirty="0"/>
              <a:t>Clause 7 amends section 8 of the Electoral Act, to make provision for a voter to be registered on the segment of the voters’ roll for a voting district of his or her choice within the ward where he or she is ordinarily resident.</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18</a:t>
            </a:fld>
            <a:endParaRPr lang="en-GB">
              <a:solidFill>
                <a:prstClr val="black">
                  <a:tint val="75000"/>
                </a:prstClr>
              </a:solidFill>
            </a:endParaRPr>
          </a:p>
        </p:txBody>
      </p:sp>
    </p:spTree>
    <p:extLst>
      <p:ext uri="{BB962C8B-B14F-4D97-AF65-F5344CB8AC3E}">
        <p14:creationId xmlns:p14="http://schemas.microsoft.com/office/powerpoint/2010/main" xmlns="" val="4111379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8</a:t>
            </a:r>
            <a:endParaRPr lang="en-ZA" dirty="0"/>
          </a:p>
        </p:txBody>
      </p:sp>
      <p:sp>
        <p:nvSpPr>
          <p:cNvPr id="3" name="Content Placeholder 2"/>
          <p:cNvSpPr>
            <a:spLocks noGrp="1"/>
          </p:cNvSpPr>
          <p:nvPr>
            <p:ph idx="1"/>
          </p:nvPr>
        </p:nvSpPr>
        <p:spPr/>
        <p:txBody>
          <a:bodyPr/>
          <a:lstStyle/>
          <a:p>
            <a:r>
              <a:rPr lang="en-ZA" dirty="0"/>
              <a:t>Clause 8 amends section 11 of the Electoral Act, and deals with consequential amendments related to clause 7.</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19</a:t>
            </a:fld>
            <a:endParaRPr lang="en-GB">
              <a:solidFill>
                <a:prstClr val="black">
                  <a:tint val="75000"/>
                </a:prstClr>
              </a:solidFill>
            </a:endParaRPr>
          </a:p>
        </p:txBody>
      </p:sp>
    </p:spTree>
    <p:extLst>
      <p:ext uri="{BB962C8B-B14F-4D97-AF65-F5344CB8AC3E}">
        <p14:creationId xmlns:p14="http://schemas.microsoft.com/office/powerpoint/2010/main" xmlns="" val="1088909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Presentation Outline</a:t>
            </a:r>
            <a:endParaRPr lang="en-ZA" sz="3600" dirty="0"/>
          </a:p>
        </p:txBody>
      </p:sp>
      <p:sp>
        <p:nvSpPr>
          <p:cNvPr id="3" name="Content Placeholder 2"/>
          <p:cNvSpPr>
            <a:spLocks noGrp="1"/>
          </p:cNvSpPr>
          <p:nvPr>
            <p:ph idx="1"/>
          </p:nvPr>
        </p:nvSpPr>
        <p:spPr/>
        <p:txBody>
          <a:bodyPr/>
          <a:lstStyle/>
          <a:p>
            <a:endParaRPr lang="en-ZA"/>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2</a:t>
            </a:fld>
            <a:endParaRPr lang="en-GB">
              <a:solidFill>
                <a:prstClr val="black">
                  <a:tint val="75000"/>
                </a:prstClr>
              </a:solidFill>
            </a:endParaRPr>
          </a:p>
        </p:txBody>
      </p:sp>
    </p:spTree>
    <p:extLst>
      <p:ext uri="{BB962C8B-B14F-4D97-AF65-F5344CB8AC3E}">
        <p14:creationId xmlns:p14="http://schemas.microsoft.com/office/powerpoint/2010/main" xmlns="" val="630336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9</a:t>
            </a:r>
            <a:endParaRPr lang="en-ZA" dirty="0"/>
          </a:p>
        </p:txBody>
      </p:sp>
      <p:sp>
        <p:nvSpPr>
          <p:cNvPr id="3" name="Content Placeholder 2"/>
          <p:cNvSpPr>
            <a:spLocks noGrp="1"/>
          </p:cNvSpPr>
          <p:nvPr>
            <p:ph idx="1"/>
          </p:nvPr>
        </p:nvSpPr>
        <p:spPr/>
        <p:txBody>
          <a:bodyPr/>
          <a:lstStyle/>
          <a:p>
            <a:r>
              <a:rPr lang="en-ZA" dirty="0"/>
              <a:t>Clause 9 amends section 20 of the Electoral Act, in order to clarify that the election timetable may include any matter authorised in terms of the Electoral Act.</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20</a:t>
            </a:fld>
            <a:endParaRPr lang="en-GB">
              <a:solidFill>
                <a:prstClr val="black">
                  <a:tint val="75000"/>
                </a:prstClr>
              </a:solidFill>
            </a:endParaRPr>
          </a:p>
        </p:txBody>
      </p:sp>
    </p:spTree>
    <p:extLst>
      <p:ext uri="{BB962C8B-B14F-4D97-AF65-F5344CB8AC3E}">
        <p14:creationId xmlns:p14="http://schemas.microsoft.com/office/powerpoint/2010/main" xmlns="" val="3853677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10</a:t>
            </a:r>
            <a:endParaRPr lang="en-ZA" dirty="0"/>
          </a:p>
        </p:txBody>
      </p:sp>
      <p:sp>
        <p:nvSpPr>
          <p:cNvPr id="3" name="Content Placeholder 2"/>
          <p:cNvSpPr>
            <a:spLocks noGrp="1"/>
          </p:cNvSpPr>
          <p:nvPr>
            <p:ph idx="1"/>
          </p:nvPr>
        </p:nvSpPr>
        <p:spPr/>
        <p:txBody>
          <a:bodyPr/>
          <a:lstStyle/>
          <a:p>
            <a:pPr lvl="0"/>
            <a:r>
              <a:rPr lang="en-GB" dirty="0"/>
              <a:t>Clause 10 revises section 24 of the Electoral Act, to clarify that the voters’ roll to be used in an election must be the one certified by the chief electoral officer for that election.  </a:t>
            </a:r>
            <a:endParaRPr lang="en-ZA" dirty="0"/>
          </a:p>
          <a:p>
            <a:pPr lvl="0"/>
            <a:r>
              <a:rPr lang="en-GB" dirty="0"/>
              <a:t>Clause 10 further makes provision to clarify that the cut-off date for registration of voters for an upcoming election must be the date of proclamation of an election date.</a:t>
            </a:r>
            <a:endParaRPr lang="en-ZA" dirty="0"/>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21</a:t>
            </a:fld>
            <a:endParaRPr lang="en-GB">
              <a:solidFill>
                <a:prstClr val="black">
                  <a:tint val="75000"/>
                </a:prstClr>
              </a:solidFill>
            </a:endParaRPr>
          </a:p>
        </p:txBody>
      </p:sp>
    </p:spTree>
    <p:extLst>
      <p:ext uri="{BB962C8B-B14F-4D97-AF65-F5344CB8AC3E}">
        <p14:creationId xmlns:p14="http://schemas.microsoft.com/office/powerpoint/2010/main" xmlns="" val="3663108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11</a:t>
            </a:r>
            <a:endParaRPr lang="en-ZA" dirty="0"/>
          </a:p>
        </p:txBody>
      </p:sp>
      <p:sp>
        <p:nvSpPr>
          <p:cNvPr id="3" name="Content Placeholder 2"/>
          <p:cNvSpPr>
            <a:spLocks noGrp="1"/>
          </p:cNvSpPr>
          <p:nvPr>
            <p:ph idx="1"/>
          </p:nvPr>
        </p:nvSpPr>
        <p:spPr/>
        <p:txBody>
          <a:bodyPr/>
          <a:lstStyle/>
          <a:p>
            <a:pPr lvl="0"/>
            <a:r>
              <a:rPr lang="en-GB" dirty="0"/>
              <a:t>Clause 11 amends section 28 of the Electoral Act, in order to deal with technical amendments by making reference to the specific provisions of section 27 that the chief electoral officer must notify any party of its non-compliance therewith. </a:t>
            </a:r>
            <a:endParaRPr lang="en-ZA" dirty="0"/>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22</a:t>
            </a:fld>
            <a:endParaRPr lang="en-GB">
              <a:solidFill>
                <a:prstClr val="black">
                  <a:tint val="75000"/>
                </a:prstClr>
              </a:solidFill>
            </a:endParaRPr>
          </a:p>
        </p:txBody>
      </p:sp>
    </p:spTree>
    <p:extLst>
      <p:ext uri="{BB962C8B-B14F-4D97-AF65-F5344CB8AC3E}">
        <p14:creationId xmlns:p14="http://schemas.microsoft.com/office/powerpoint/2010/main" xmlns="" val="2545557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11</a:t>
            </a:r>
            <a:endParaRPr lang="en-ZA" dirty="0"/>
          </a:p>
        </p:txBody>
      </p:sp>
      <p:sp>
        <p:nvSpPr>
          <p:cNvPr id="3" name="Content Placeholder 2"/>
          <p:cNvSpPr>
            <a:spLocks noGrp="1"/>
          </p:cNvSpPr>
          <p:nvPr>
            <p:ph idx="1"/>
          </p:nvPr>
        </p:nvSpPr>
        <p:spPr/>
        <p:txBody>
          <a:bodyPr/>
          <a:lstStyle/>
          <a:p>
            <a:pPr lvl="0"/>
            <a:r>
              <a:rPr lang="en-GB" dirty="0"/>
              <a:t>Clause 11 further introduces a </a:t>
            </a:r>
            <a:r>
              <a:rPr lang="en-US" dirty="0"/>
              <a:t>requirement for the chief electoral officer to notify the relevant parties where a candidate’s name appears on multiple party lists and to afford such parties an opportunity to substitute that candidate and re-order their party lists.</a:t>
            </a:r>
            <a:endParaRPr lang="en-ZA" dirty="0"/>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23</a:t>
            </a:fld>
            <a:endParaRPr lang="en-GB">
              <a:solidFill>
                <a:prstClr val="black">
                  <a:tint val="75000"/>
                </a:prstClr>
              </a:solidFill>
            </a:endParaRPr>
          </a:p>
        </p:txBody>
      </p:sp>
    </p:spTree>
    <p:extLst>
      <p:ext uri="{BB962C8B-B14F-4D97-AF65-F5344CB8AC3E}">
        <p14:creationId xmlns:p14="http://schemas.microsoft.com/office/powerpoint/2010/main" xmlns="" val="3324130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12</a:t>
            </a:r>
            <a:endParaRPr lang="en-ZA" dirty="0"/>
          </a:p>
        </p:txBody>
      </p:sp>
      <p:sp>
        <p:nvSpPr>
          <p:cNvPr id="3" name="Content Placeholder 2"/>
          <p:cNvSpPr>
            <a:spLocks noGrp="1"/>
          </p:cNvSpPr>
          <p:nvPr>
            <p:ph idx="1"/>
          </p:nvPr>
        </p:nvSpPr>
        <p:spPr/>
        <p:txBody>
          <a:bodyPr/>
          <a:lstStyle/>
          <a:p>
            <a:r>
              <a:rPr lang="en-ZA" dirty="0"/>
              <a:t>Clause 12 amends section 38 of the Electoral Act by the deletion of subsection (5)(</a:t>
            </a:r>
            <a:r>
              <a:rPr lang="en-ZA" dirty="0" err="1"/>
              <a:t>aA</a:t>
            </a:r>
            <a:r>
              <a:rPr lang="en-ZA" dirty="0"/>
              <a:t>) which requires that the identity document of a voter must be stamped as proof of voting as this requirement is no longer feasible due to the introduction of the Identity Cards. </a:t>
            </a:r>
            <a:endParaRPr lang="en-ZA" dirty="0" smtClean="0"/>
          </a:p>
          <a:p>
            <a:r>
              <a:rPr lang="en-ZA" dirty="0" smtClean="0"/>
              <a:t>Clause </a:t>
            </a:r>
            <a:r>
              <a:rPr lang="en-ZA" dirty="0"/>
              <a:t>12 also provides for a different procedure for voters whose names appear in the voter’s roll without addresses.</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24</a:t>
            </a:fld>
            <a:endParaRPr lang="en-GB">
              <a:solidFill>
                <a:prstClr val="black">
                  <a:tint val="75000"/>
                </a:prstClr>
              </a:solidFill>
            </a:endParaRPr>
          </a:p>
        </p:txBody>
      </p:sp>
    </p:spTree>
    <p:extLst>
      <p:ext uri="{BB962C8B-B14F-4D97-AF65-F5344CB8AC3E}">
        <p14:creationId xmlns:p14="http://schemas.microsoft.com/office/powerpoint/2010/main" xmlns="" val="2400348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13</a:t>
            </a:r>
            <a:endParaRPr lang="en-ZA" dirty="0"/>
          </a:p>
        </p:txBody>
      </p:sp>
      <p:sp>
        <p:nvSpPr>
          <p:cNvPr id="3" name="Content Placeholder 2"/>
          <p:cNvSpPr>
            <a:spLocks noGrp="1"/>
          </p:cNvSpPr>
          <p:nvPr>
            <p:ph idx="1"/>
          </p:nvPr>
        </p:nvSpPr>
        <p:spPr/>
        <p:txBody>
          <a:bodyPr/>
          <a:lstStyle/>
          <a:p>
            <a:r>
              <a:rPr lang="en-ZA" dirty="0"/>
              <a:t>Clause 13 inserts section 38A in the Electoral Act, and provides for a different voting procedure for voters whose names appear on the voters roll without addresses.</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25</a:t>
            </a:fld>
            <a:endParaRPr lang="en-GB">
              <a:solidFill>
                <a:prstClr val="black">
                  <a:tint val="75000"/>
                </a:prstClr>
              </a:solidFill>
            </a:endParaRPr>
          </a:p>
        </p:txBody>
      </p:sp>
    </p:spTree>
    <p:extLst>
      <p:ext uri="{BB962C8B-B14F-4D97-AF65-F5344CB8AC3E}">
        <p14:creationId xmlns:p14="http://schemas.microsoft.com/office/powerpoint/2010/main" xmlns="" val="457186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14</a:t>
            </a:r>
            <a:endParaRPr lang="en-ZA" dirty="0"/>
          </a:p>
        </p:txBody>
      </p:sp>
      <p:sp>
        <p:nvSpPr>
          <p:cNvPr id="3" name="Content Placeholder 2"/>
          <p:cNvSpPr>
            <a:spLocks noGrp="1"/>
          </p:cNvSpPr>
          <p:nvPr>
            <p:ph idx="1"/>
          </p:nvPr>
        </p:nvSpPr>
        <p:spPr/>
        <p:txBody>
          <a:bodyPr/>
          <a:lstStyle/>
          <a:p>
            <a:r>
              <a:rPr lang="en-ZA" dirty="0"/>
              <a:t>Clause 14 amends section 40 of the Electoral Act, to align the circumstances under which a voter may be issued a new ballot paper to those provided for in section 49 of the Local Government: Municipal Electoral Act.</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26</a:t>
            </a:fld>
            <a:endParaRPr lang="en-GB">
              <a:solidFill>
                <a:prstClr val="black">
                  <a:tint val="75000"/>
                </a:prstClr>
              </a:solidFill>
            </a:endParaRPr>
          </a:p>
        </p:txBody>
      </p:sp>
    </p:spTree>
    <p:extLst>
      <p:ext uri="{BB962C8B-B14F-4D97-AF65-F5344CB8AC3E}">
        <p14:creationId xmlns:p14="http://schemas.microsoft.com/office/powerpoint/2010/main" xmlns="" val="311469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15</a:t>
            </a:r>
            <a:endParaRPr lang="en-ZA" dirty="0"/>
          </a:p>
        </p:txBody>
      </p:sp>
      <p:sp>
        <p:nvSpPr>
          <p:cNvPr id="3" name="Content Placeholder 2"/>
          <p:cNvSpPr>
            <a:spLocks noGrp="1"/>
          </p:cNvSpPr>
          <p:nvPr>
            <p:ph idx="1"/>
          </p:nvPr>
        </p:nvSpPr>
        <p:spPr/>
        <p:txBody>
          <a:bodyPr/>
          <a:lstStyle/>
          <a:p>
            <a:r>
              <a:rPr lang="en-ZA" dirty="0"/>
              <a:t>Clause 15 amends section 41 of the Electoral Act, in order to provide for the circumstances under which an agent may object to a voter whose name appears on the segment of the voters’ roll for the voting district in which the voting station is located. </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27</a:t>
            </a:fld>
            <a:endParaRPr lang="en-GB">
              <a:solidFill>
                <a:prstClr val="black">
                  <a:tint val="75000"/>
                </a:prstClr>
              </a:solidFill>
            </a:endParaRPr>
          </a:p>
        </p:txBody>
      </p:sp>
    </p:spTree>
    <p:extLst>
      <p:ext uri="{BB962C8B-B14F-4D97-AF65-F5344CB8AC3E}">
        <p14:creationId xmlns:p14="http://schemas.microsoft.com/office/powerpoint/2010/main" xmlns="" val="4142189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16</a:t>
            </a:r>
            <a:endParaRPr lang="en-ZA" dirty="0"/>
          </a:p>
        </p:txBody>
      </p:sp>
      <p:sp>
        <p:nvSpPr>
          <p:cNvPr id="3" name="Content Placeholder 2"/>
          <p:cNvSpPr>
            <a:spLocks noGrp="1"/>
          </p:cNvSpPr>
          <p:nvPr>
            <p:ph idx="1"/>
          </p:nvPr>
        </p:nvSpPr>
        <p:spPr/>
        <p:txBody>
          <a:bodyPr/>
          <a:lstStyle/>
          <a:p>
            <a:r>
              <a:rPr lang="en-ZA" dirty="0"/>
              <a:t>Clause 16 amends section 86 of the Electoral Act, in order to limit the class of persons who may apply for accreditation to provide voter education for an election to juristic persons only. </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28</a:t>
            </a:fld>
            <a:endParaRPr lang="en-GB">
              <a:solidFill>
                <a:prstClr val="black">
                  <a:tint val="75000"/>
                </a:prstClr>
              </a:solidFill>
            </a:endParaRPr>
          </a:p>
        </p:txBody>
      </p:sp>
    </p:spTree>
    <p:extLst>
      <p:ext uri="{BB962C8B-B14F-4D97-AF65-F5344CB8AC3E}">
        <p14:creationId xmlns:p14="http://schemas.microsoft.com/office/powerpoint/2010/main" xmlns="" val="1426280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17</a:t>
            </a:r>
            <a:endParaRPr lang="en-ZA" dirty="0"/>
          </a:p>
        </p:txBody>
      </p:sp>
      <p:sp>
        <p:nvSpPr>
          <p:cNvPr id="3" name="Content Placeholder 2"/>
          <p:cNvSpPr>
            <a:spLocks noGrp="1"/>
          </p:cNvSpPr>
          <p:nvPr>
            <p:ph idx="1"/>
          </p:nvPr>
        </p:nvSpPr>
        <p:spPr/>
        <p:txBody>
          <a:bodyPr/>
          <a:lstStyle/>
          <a:p>
            <a:r>
              <a:rPr lang="en-ZA" dirty="0"/>
              <a:t>Clause 17 amends section 87 of the Electoral Act, to prohibit the use of public funds, except those allocated to a party in terms of the Public Funding of Represented Political Parties Act, 1997 (Act No. 103 of 1997), for the purpose of a political campaign.</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29</a:t>
            </a:fld>
            <a:endParaRPr lang="en-GB">
              <a:solidFill>
                <a:prstClr val="black">
                  <a:tint val="75000"/>
                </a:prstClr>
              </a:solidFill>
            </a:endParaRPr>
          </a:p>
        </p:txBody>
      </p:sp>
    </p:spTree>
    <p:extLst>
      <p:ext uri="{BB962C8B-B14F-4D97-AF65-F5344CB8AC3E}">
        <p14:creationId xmlns:p14="http://schemas.microsoft.com/office/powerpoint/2010/main" xmlns="" val="1173432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Electoral Commission Act</a:t>
            </a:r>
            <a:endParaRPr lang="en-ZA" dirty="0"/>
          </a:p>
        </p:txBody>
      </p:sp>
      <p:sp>
        <p:nvSpPr>
          <p:cNvPr id="3" name="Content Placeholder 2"/>
          <p:cNvSpPr>
            <a:spLocks noGrp="1"/>
          </p:cNvSpPr>
          <p:nvPr>
            <p:ph idx="1"/>
          </p:nvPr>
        </p:nvSpPr>
        <p:spPr/>
        <p:txBody>
          <a:bodyPr/>
          <a:lstStyle/>
          <a:p>
            <a:pPr lvl="0"/>
            <a:r>
              <a:rPr lang="en-GB" b="1" dirty="0" smtClean="0"/>
              <a:t>To provide </a:t>
            </a:r>
            <a:r>
              <a:rPr lang="en-GB" b="1" dirty="0"/>
              <a:t>for the use of all available sources of data to obtain information necessary for the Commission to compile and maintain the national common voters' roll; </a:t>
            </a:r>
            <a:endParaRPr lang="en-GB" b="1" dirty="0" smtClean="0"/>
          </a:p>
          <a:p>
            <a:pPr lvl="0"/>
            <a:r>
              <a:rPr lang="en-GB" b="1" dirty="0"/>
              <a:t>T</a:t>
            </a:r>
            <a:r>
              <a:rPr lang="en-GB" b="1" dirty="0" smtClean="0"/>
              <a:t>o </a:t>
            </a:r>
            <a:r>
              <a:rPr lang="en-GB" b="1" dirty="0"/>
              <a:t>provide for the electronic submission of party registration applications; </a:t>
            </a:r>
            <a:endParaRPr lang="en-GB" b="1" dirty="0" smtClean="0"/>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3</a:t>
            </a:fld>
            <a:endParaRPr lang="en-GB">
              <a:solidFill>
                <a:prstClr val="black">
                  <a:tint val="75000"/>
                </a:prstClr>
              </a:solidFill>
            </a:endParaRPr>
          </a:p>
        </p:txBody>
      </p:sp>
    </p:spTree>
    <p:extLst>
      <p:ext uri="{BB962C8B-B14F-4D97-AF65-F5344CB8AC3E}">
        <p14:creationId xmlns:p14="http://schemas.microsoft.com/office/powerpoint/2010/main" xmlns="" val="1873678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18</a:t>
            </a:r>
            <a:endParaRPr lang="en-ZA" dirty="0"/>
          </a:p>
        </p:txBody>
      </p:sp>
      <p:sp>
        <p:nvSpPr>
          <p:cNvPr id="3" name="Content Placeholder 2"/>
          <p:cNvSpPr>
            <a:spLocks noGrp="1"/>
          </p:cNvSpPr>
          <p:nvPr>
            <p:ph idx="1"/>
          </p:nvPr>
        </p:nvSpPr>
        <p:spPr/>
        <p:txBody>
          <a:bodyPr/>
          <a:lstStyle/>
          <a:p>
            <a:r>
              <a:rPr lang="en-ZA" dirty="0"/>
              <a:t>Clause 18 amends the election timetable contained in Schedule 1 to the Electoral Act, to provide for additional compulsory steps to be observed in preparing for an election. These steps relate to the publication of a provisionally compiled voters’ roll compiled for an election to be published for inspection, </a:t>
            </a:r>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30</a:t>
            </a:fld>
            <a:endParaRPr lang="en-GB">
              <a:solidFill>
                <a:prstClr val="black">
                  <a:tint val="75000"/>
                </a:prstClr>
              </a:solidFill>
            </a:endParaRPr>
          </a:p>
        </p:txBody>
      </p:sp>
    </p:spTree>
    <p:extLst>
      <p:ext uri="{BB962C8B-B14F-4D97-AF65-F5344CB8AC3E}">
        <p14:creationId xmlns:p14="http://schemas.microsoft.com/office/powerpoint/2010/main" xmlns="" val="41710521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18</a:t>
            </a:r>
            <a:endParaRPr lang="en-ZA" dirty="0"/>
          </a:p>
        </p:txBody>
      </p:sp>
      <p:sp>
        <p:nvSpPr>
          <p:cNvPr id="3" name="Content Placeholder 2"/>
          <p:cNvSpPr>
            <a:spLocks noGrp="1"/>
          </p:cNvSpPr>
          <p:nvPr>
            <p:ph idx="1"/>
          </p:nvPr>
        </p:nvSpPr>
        <p:spPr/>
        <p:txBody>
          <a:bodyPr/>
          <a:lstStyle/>
          <a:p>
            <a:r>
              <a:rPr lang="en-ZA" dirty="0" smtClean="0"/>
              <a:t>This measure will allow </a:t>
            </a:r>
            <a:r>
              <a:rPr lang="en-ZA" dirty="0"/>
              <a:t>political parties and members of the public to have an opportunity to object to that voters’ roll, and to allow for the orderly determination of those objections by the Commission prior to the certification of the voters’ roll to be used in that election</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31</a:t>
            </a:fld>
            <a:endParaRPr lang="en-GB">
              <a:solidFill>
                <a:prstClr val="black">
                  <a:tint val="75000"/>
                </a:prstClr>
              </a:solidFill>
            </a:endParaRPr>
          </a:p>
        </p:txBody>
      </p:sp>
    </p:spTree>
    <p:extLst>
      <p:ext uri="{BB962C8B-B14F-4D97-AF65-F5344CB8AC3E}">
        <p14:creationId xmlns:p14="http://schemas.microsoft.com/office/powerpoint/2010/main" xmlns="" val="15702976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19</a:t>
            </a:r>
            <a:endParaRPr lang="en-ZA" dirty="0"/>
          </a:p>
        </p:txBody>
      </p:sp>
      <p:sp>
        <p:nvSpPr>
          <p:cNvPr id="3" name="Content Placeholder 2"/>
          <p:cNvSpPr>
            <a:spLocks noGrp="1"/>
          </p:cNvSpPr>
          <p:nvPr>
            <p:ph idx="1"/>
          </p:nvPr>
        </p:nvSpPr>
        <p:spPr/>
        <p:txBody>
          <a:bodyPr/>
          <a:lstStyle/>
          <a:p>
            <a:r>
              <a:rPr lang="en-ZA" dirty="0"/>
              <a:t>Clause 19 amends section 6 of the Local Government: Municipal Electoral Act, to mirror the provisions of section 24 of the Electoral Act relating to the voters’ roll to be used in a municipal election.</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32</a:t>
            </a:fld>
            <a:endParaRPr lang="en-GB">
              <a:solidFill>
                <a:prstClr val="black">
                  <a:tint val="75000"/>
                </a:prstClr>
              </a:solidFill>
            </a:endParaRPr>
          </a:p>
        </p:txBody>
      </p:sp>
    </p:spTree>
    <p:extLst>
      <p:ext uri="{BB962C8B-B14F-4D97-AF65-F5344CB8AC3E}">
        <p14:creationId xmlns:p14="http://schemas.microsoft.com/office/powerpoint/2010/main" xmlns="" val="2448857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20</a:t>
            </a:r>
            <a:endParaRPr lang="en-ZA" dirty="0"/>
          </a:p>
        </p:txBody>
      </p:sp>
      <p:sp>
        <p:nvSpPr>
          <p:cNvPr id="3" name="Content Placeholder 2"/>
          <p:cNvSpPr>
            <a:spLocks noGrp="1"/>
          </p:cNvSpPr>
          <p:nvPr>
            <p:ph idx="1"/>
          </p:nvPr>
        </p:nvSpPr>
        <p:spPr/>
        <p:txBody>
          <a:bodyPr/>
          <a:lstStyle/>
          <a:p>
            <a:r>
              <a:rPr lang="en-ZA" dirty="0"/>
              <a:t>Clause 20 amends section 11 of the Local Government: Municipal Electoral Act, in order to clarify that the election timetable may include any matter authorised in terms of the Local Government: Municipal Electoral Act.</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33</a:t>
            </a:fld>
            <a:endParaRPr lang="en-GB">
              <a:solidFill>
                <a:prstClr val="black">
                  <a:tint val="75000"/>
                </a:prstClr>
              </a:solidFill>
            </a:endParaRPr>
          </a:p>
        </p:txBody>
      </p:sp>
    </p:spTree>
    <p:extLst>
      <p:ext uri="{BB962C8B-B14F-4D97-AF65-F5344CB8AC3E}">
        <p14:creationId xmlns:p14="http://schemas.microsoft.com/office/powerpoint/2010/main" xmlns="" val="2184912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21</a:t>
            </a:r>
            <a:endParaRPr lang="en-ZA" dirty="0"/>
          </a:p>
        </p:txBody>
      </p:sp>
      <p:sp>
        <p:nvSpPr>
          <p:cNvPr id="3" name="Content Placeholder 2"/>
          <p:cNvSpPr>
            <a:spLocks noGrp="1"/>
          </p:cNvSpPr>
          <p:nvPr>
            <p:ph idx="1"/>
          </p:nvPr>
        </p:nvSpPr>
        <p:spPr/>
        <p:txBody>
          <a:bodyPr/>
          <a:lstStyle/>
          <a:p>
            <a:r>
              <a:rPr lang="en-ZA" dirty="0"/>
              <a:t>Clause 21 amends section 51 of the Local Government: Municipal Electoral Act, to provide for the circumstances under which an agent may object to a voter whose name appears on the segment of the voters’ roll for the voting district in which the voting station is located, and the decision of the presiding officer regarding a special vote.</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34</a:t>
            </a:fld>
            <a:endParaRPr lang="en-GB">
              <a:solidFill>
                <a:prstClr val="black">
                  <a:tint val="75000"/>
                </a:prstClr>
              </a:solidFill>
            </a:endParaRPr>
          </a:p>
        </p:txBody>
      </p:sp>
    </p:spTree>
    <p:extLst>
      <p:ext uri="{BB962C8B-B14F-4D97-AF65-F5344CB8AC3E}">
        <p14:creationId xmlns:p14="http://schemas.microsoft.com/office/powerpoint/2010/main" xmlns="" val="3957034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22</a:t>
            </a:r>
            <a:endParaRPr lang="en-ZA" dirty="0"/>
          </a:p>
        </p:txBody>
      </p:sp>
      <p:sp>
        <p:nvSpPr>
          <p:cNvPr id="3" name="Content Placeholder 2"/>
          <p:cNvSpPr>
            <a:spLocks noGrp="1"/>
          </p:cNvSpPr>
          <p:nvPr>
            <p:ph idx="1"/>
          </p:nvPr>
        </p:nvSpPr>
        <p:spPr/>
        <p:txBody>
          <a:bodyPr/>
          <a:lstStyle/>
          <a:p>
            <a:r>
              <a:rPr lang="en-ZA" dirty="0"/>
              <a:t>Clause 22 amends section 67 of the Local Government: Municipal Electoral Act to mirror the provision of the Electoral Act relating to the use of public funds, except those allocated to a party in terms of section 5 of the Public Funding of Represented Political Parties Act, 1997, for the purpose of a political campaign, proposed to be introduced into the Electoral Act.</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35</a:t>
            </a:fld>
            <a:endParaRPr lang="en-GB">
              <a:solidFill>
                <a:prstClr val="black">
                  <a:tint val="75000"/>
                </a:prstClr>
              </a:solidFill>
            </a:endParaRPr>
          </a:p>
        </p:txBody>
      </p:sp>
    </p:spTree>
    <p:extLst>
      <p:ext uri="{BB962C8B-B14F-4D97-AF65-F5344CB8AC3E}">
        <p14:creationId xmlns:p14="http://schemas.microsoft.com/office/powerpoint/2010/main" xmlns="" val="12776241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23</a:t>
            </a:r>
            <a:endParaRPr lang="en-ZA" dirty="0"/>
          </a:p>
        </p:txBody>
      </p:sp>
      <p:sp>
        <p:nvSpPr>
          <p:cNvPr id="3" name="Content Placeholder 2"/>
          <p:cNvSpPr>
            <a:spLocks noGrp="1"/>
          </p:cNvSpPr>
          <p:nvPr>
            <p:ph idx="1"/>
          </p:nvPr>
        </p:nvSpPr>
        <p:spPr/>
        <p:txBody>
          <a:bodyPr/>
          <a:lstStyle/>
          <a:p>
            <a:r>
              <a:rPr lang="en-ZA" dirty="0"/>
              <a:t>Clause 23 amends the election timetable contained in Schedule 3 to the Local Government: Municipal Electoral Act, to provide for additional compulsory steps to be observed in preparing for an election. </a:t>
            </a:r>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36</a:t>
            </a:fld>
            <a:endParaRPr lang="en-GB">
              <a:solidFill>
                <a:prstClr val="black">
                  <a:tint val="75000"/>
                </a:prstClr>
              </a:solidFill>
            </a:endParaRPr>
          </a:p>
        </p:txBody>
      </p:sp>
    </p:spTree>
    <p:extLst>
      <p:ext uri="{BB962C8B-B14F-4D97-AF65-F5344CB8AC3E}">
        <p14:creationId xmlns:p14="http://schemas.microsoft.com/office/powerpoint/2010/main" xmlns="" val="2190649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23</a:t>
            </a:r>
            <a:endParaRPr lang="en-ZA" dirty="0"/>
          </a:p>
        </p:txBody>
      </p:sp>
      <p:sp>
        <p:nvSpPr>
          <p:cNvPr id="3" name="Content Placeholder 2"/>
          <p:cNvSpPr>
            <a:spLocks noGrp="1"/>
          </p:cNvSpPr>
          <p:nvPr>
            <p:ph idx="1"/>
          </p:nvPr>
        </p:nvSpPr>
        <p:spPr/>
        <p:txBody>
          <a:bodyPr/>
          <a:lstStyle/>
          <a:p>
            <a:r>
              <a:rPr lang="en-ZA" dirty="0"/>
              <a:t>These steps relate to the publication of a provisionally compiled voters’ roll compiled for an election to be published for inspection, for political parties and members of the public to have an opportunity to object to that voters’ roll, and to allow for the orderly determination of those objections by the Commission prior to the certification of the voters’ roll to be used in that election.</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37</a:t>
            </a:fld>
            <a:endParaRPr lang="en-GB">
              <a:solidFill>
                <a:prstClr val="black">
                  <a:tint val="75000"/>
                </a:prstClr>
              </a:solidFill>
            </a:endParaRPr>
          </a:p>
        </p:txBody>
      </p:sp>
    </p:spTree>
    <p:extLst>
      <p:ext uri="{BB962C8B-B14F-4D97-AF65-F5344CB8AC3E}">
        <p14:creationId xmlns:p14="http://schemas.microsoft.com/office/powerpoint/2010/main" xmlns="" val="1547285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24</a:t>
            </a:r>
            <a:endParaRPr lang="en-ZA" dirty="0"/>
          </a:p>
        </p:txBody>
      </p:sp>
      <p:sp>
        <p:nvSpPr>
          <p:cNvPr id="3" name="Content Placeholder 2"/>
          <p:cNvSpPr>
            <a:spLocks noGrp="1"/>
          </p:cNvSpPr>
          <p:nvPr>
            <p:ph idx="1"/>
          </p:nvPr>
        </p:nvSpPr>
        <p:spPr/>
        <p:txBody>
          <a:bodyPr/>
          <a:lstStyle/>
          <a:p>
            <a:r>
              <a:rPr lang="en-ZA" dirty="0"/>
              <a:t>Clause 24 deals with the short title and commencement of the Act.</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38</a:t>
            </a:fld>
            <a:endParaRPr lang="en-GB">
              <a:solidFill>
                <a:prstClr val="black">
                  <a:tint val="75000"/>
                </a:prstClr>
              </a:solidFill>
            </a:endParaRPr>
          </a:p>
        </p:txBody>
      </p:sp>
    </p:spTree>
    <p:extLst>
      <p:ext uri="{BB962C8B-B14F-4D97-AF65-F5344CB8AC3E}">
        <p14:creationId xmlns:p14="http://schemas.microsoft.com/office/powerpoint/2010/main" xmlns="" val="33323049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Implications</a:t>
            </a:r>
            <a:endParaRPr lang="en-ZA" dirty="0"/>
          </a:p>
        </p:txBody>
      </p:sp>
      <p:sp>
        <p:nvSpPr>
          <p:cNvPr id="3" name="Content Placeholder 2"/>
          <p:cNvSpPr>
            <a:spLocks noGrp="1"/>
          </p:cNvSpPr>
          <p:nvPr>
            <p:ph idx="1"/>
          </p:nvPr>
        </p:nvSpPr>
        <p:spPr/>
        <p:txBody>
          <a:bodyPr/>
          <a:lstStyle/>
          <a:p>
            <a:r>
              <a:rPr lang="en-ZA" dirty="0"/>
              <a:t>There are no additional personnel implications as a result of the introduction of the Bill.</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39</a:t>
            </a:fld>
            <a:endParaRPr lang="en-GB">
              <a:solidFill>
                <a:prstClr val="black">
                  <a:tint val="75000"/>
                </a:prstClr>
              </a:solidFill>
            </a:endParaRPr>
          </a:p>
        </p:txBody>
      </p:sp>
    </p:spTree>
    <p:extLst>
      <p:ext uri="{BB962C8B-B14F-4D97-AF65-F5344CB8AC3E}">
        <p14:creationId xmlns:p14="http://schemas.microsoft.com/office/powerpoint/2010/main" xmlns="" val="2732570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Electoral Commission Act</a:t>
            </a:r>
            <a:endParaRPr lang="en-ZA" dirty="0"/>
          </a:p>
        </p:txBody>
      </p:sp>
      <p:sp>
        <p:nvSpPr>
          <p:cNvPr id="3" name="Content Placeholder 2"/>
          <p:cNvSpPr>
            <a:spLocks noGrp="1"/>
          </p:cNvSpPr>
          <p:nvPr>
            <p:ph idx="1"/>
          </p:nvPr>
        </p:nvSpPr>
        <p:spPr/>
        <p:txBody>
          <a:bodyPr/>
          <a:lstStyle/>
          <a:p>
            <a:pPr lvl="0"/>
            <a:r>
              <a:rPr lang="en-GB" b="1" dirty="0" smtClean="0"/>
              <a:t>To </a:t>
            </a:r>
            <a:r>
              <a:rPr lang="en-GB" b="1" dirty="0"/>
              <a:t>provide for the exclusive jurisdiction of the Electoral Court to adjudicate intra-party leadership disputes that have an impact on the Commission's preparation for elections; </a:t>
            </a:r>
            <a:endParaRPr lang="en-GB" b="1" dirty="0" smtClean="0"/>
          </a:p>
          <a:p>
            <a:pPr lvl="0"/>
            <a:r>
              <a:rPr lang="en-GB" b="1" dirty="0"/>
              <a:t>T</a:t>
            </a:r>
            <a:r>
              <a:rPr lang="en-GB" b="1" dirty="0" smtClean="0"/>
              <a:t>o </a:t>
            </a:r>
            <a:r>
              <a:rPr lang="en-GB" b="1" dirty="0"/>
              <a:t>provide for the prohibition of the use of the name and its acronym, logo, designs or electoral material used or owned by the </a:t>
            </a:r>
            <a:r>
              <a:rPr lang="en-GB" b="1" dirty="0" err="1" smtClean="0"/>
              <a:t>Commision</a:t>
            </a:r>
            <a:r>
              <a:rPr lang="en-GB" b="1" dirty="0" smtClean="0"/>
              <a:t> </a:t>
            </a:r>
            <a:endParaRPr lang="en-ZA" dirty="0"/>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4</a:t>
            </a:fld>
            <a:endParaRPr lang="en-GB">
              <a:solidFill>
                <a:prstClr val="black">
                  <a:tint val="75000"/>
                </a:prstClr>
              </a:solidFill>
            </a:endParaRPr>
          </a:p>
        </p:txBody>
      </p:sp>
    </p:spTree>
    <p:extLst>
      <p:ext uri="{BB962C8B-B14F-4D97-AF65-F5344CB8AC3E}">
        <p14:creationId xmlns:p14="http://schemas.microsoft.com/office/powerpoint/2010/main" xmlns="" val="30072482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Implications</a:t>
            </a:r>
            <a:endParaRPr lang="en-ZA" dirty="0"/>
          </a:p>
        </p:txBody>
      </p:sp>
      <p:sp>
        <p:nvSpPr>
          <p:cNvPr id="3" name="Content Placeholder 2"/>
          <p:cNvSpPr>
            <a:spLocks noGrp="1"/>
          </p:cNvSpPr>
          <p:nvPr>
            <p:ph idx="1"/>
          </p:nvPr>
        </p:nvSpPr>
        <p:spPr/>
        <p:txBody>
          <a:bodyPr/>
          <a:lstStyle/>
          <a:p>
            <a:r>
              <a:rPr lang="en-ZA" dirty="0"/>
              <a:t>Most of the amendments proposed by this Bill relate to normal operations related to elections. For this reason, the financial implications thereof have already been taken into account when compiling the budget for those elections. </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40</a:t>
            </a:fld>
            <a:endParaRPr lang="en-GB">
              <a:solidFill>
                <a:prstClr val="black">
                  <a:tint val="75000"/>
                </a:prstClr>
              </a:solidFill>
            </a:endParaRPr>
          </a:p>
        </p:txBody>
      </p:sp>
    </p:spTree>
    <p:extLst>
      <p:ext uri="{BB962C8B-B14F-4D97-AF65-F5344CB8AC3E}">
        <p14:creationId xmlns:p14="http://schemas.microsoft.com/office/powerpoint/2010/main" xmlns="" val="39943738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Implications</a:t>
            </a:r>
            <a:endParaRPr lang="en-ZA" dirty="0"/>
          </a:p>
        </p:txBody>
      </p:sp>
      <p:sp>
        <p:nvSpPr>
          <p:cNvPr id="3" name="Content Placeholder 2"/>
          <p:cNvSpPr>
            <a:spLocks noGrp="1"/>
          </p:cNvSpPr>
          <p:nvPr>
            <p:ph idx="1"/>
          </p:nvPr>
        </p:nvSpPr>
        <p:spPr/>
        <p:txBody>
          <a:bodyPr/>
          <a:lstStyle/>
          <a:p>
            <a:r>
              <a:rPr lang="en-ZA" dirty="0"/>
              <a:t>There are no </a:t>
            </a:r>
            <a:r>
              <a:rPr lang="en-ZA" dirty="0" smtClean="0"/>
              <a:t>additional communication </a:t>
            </a:r>
            <a:r>
              <a:rPr lang="en-ZA" dirty="0"/>
              <a:t>implications envisaged as a result of the introduction of the Bill.</a:t>
            </a:r>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41</a:t>
            </a:fld>
            <a:endParaRPr lang="en-GB">
              <a:solidFill>
                <a:prstClr val="black">
                  <a:tint val="75000"/>
                </a:prstClr>
              </a:solidFill>
            </a:endParaRPr>
          </a:p>
        </p:txBody>
      </p:sp>
    </p:spTree>
    <p:extLst>
      <p:ext uri="{BB962C8B-B14F-4D97-AF65-F5344CB8AC3E}">
        <p14:creationId xmlns:p14="http://schemas.microsoft.com/office/powerpoint/2010/main" xmlns="" val="16206378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Implications</a:t>
            </a:r>
            <a:endParaRPr lang="en-ZA" dirty="0"/>
          </a:p>
        </p:txBody>
      </p:sp>
      <p:sp>
        <p:nvSpPr>
          <p:cNvPr id="3" name="Content Placeholder 2"/>
          <p:cNvSpPr>
            <a:spLocks noGrp="1"/>
          </p:cNvSpPr>
          <p:nvPr>
            <p:ph idx="1"/>
          </p:nvPr>
        </p:nvSpPr>
        <p:spPr/>
        <p:txBody>
          <a:bodyPr/>
          <a:lstStyle/>
          <a:p>
            <a:r>
              <a:rPr lang="en-ZA" dirty="0"/>
              <a:t>The </a:t>
            </a:r>
            <a:r>
              <a:rPr lang="en-ZA" dirty="0" smtClean="0"/>
              <a:t>Bill </a:t>
            </a:r>
            <a:r>
              <a:rPr lang="en-ZA" dirty="0"/>
              <a:t>will give effect to sections 1</a:t>
            </a:r>
            <a:r>
              <a:rPr lang="en-ZA" i="1" dirty="0"/>
              <a:t>(d)</a:t>
            </a:r>
            <a:r>
              <a:rPr lang="en-ZA" dirty="0"/>
              <a:t>, 19, 46(1), 105(1) and 157 of the Constitution of the Republic of South </a:t>
            </a:r>
            <a:r>
              <a:rPr lang="en-ZA" dirty="0" smtClean="0"/>
              <a:t>Africa</a:t>
            </a:r>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42</a:t>
            </a:fld>
            <a:endParaRPr lang="en-GB">
              <a:solidFill>
                <a:prstClr val="black">
                  <a:tint val="75000"/>
                </a:prstClr>
              </a:solidFill>
            </a:endParaRPr>
          </a:p>
        </p:txBody>
      </p:sp>
    </p:spTree>
    <p:extLst>
      <p:ext uri="{BB962C8B-B14F-4D97-AF65-F5344CB8AC3E}">
        <p14:creationId xmlns:p14="http://schemas.microsoft.com/office/powerpoint/2010/main" xmlns="" val="36506393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Institutions Consulted</a:t>
            </a:r>
            <a:endParaRPr lang="en-ZA" dirty="0"/>
          </a:p>
        </p:txBody>
      </p:sp>
      <p:sp>
        <p:nvSpPr>
          <p:cNvPr id="3" name="Content Placeholder 2"/>
          <p:cNvSpPr>
            <a:spLocks noGrp="1"/>
          </p:cNvSpPr>
          <p:nvPr>
            <p:ph idx="1"/>
          </p:nvPr>
        </p:nvSpPr>
        <p:spPr/>
        <p:txBody>
          <a:bodyPr/>
          <a:lstStyle/>
          <a:p>
            <a:r>
              <a:rPr lang="en-ZA" dirty="0"/>
              <a:t>The National Party Liaison Committee; </a:t>
            </a:r>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43</a:t>
            </a:fld>
            <a:endParaRPr lang="en-GB">
              <a:solidFill>
                <a:prstClr val="black">
                  <a:tint val="75000"/>
                </a:prstClr>
              </a:solidFill>
            </a:endParaRPr>
          </a:p>
        </p:txBody>
      </p:sp>
    </p:spTree>
    <p:extLst>
      <p:ext uri="{BB962C8B-B14F-4D97-AF65-F5344CB8AC3E}">
        <p14:creationId xmlns:p14="http://schemas.microsoft.com/office/powerpoint/2010/main" xmlns="" val="13776005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7200" dirty="0" smtClean="0"/>
              <a:t>Thank you</a:t>
            </a:r>
            <a:endParaRPr lang="en-ZA" sz="7200"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44</a:t>
            </a:fld>
            <a:endParaRPr lang="en-GB">
              <a:solidFill>
                <a:prstClr val="black">
                  <a:tint val="75000"/>
                </a:prstClr>
              </a:solidFill>
            </a:endParaRPr>
          </a:p>
        </p:txBody>
      </p:sp>
    </p:spTree>
    <p:extLst>
      <p:ext uri="{BB962C8B-B14F-4D97-AF65-F5344CB8AC3E}">
        <p14:creationId xmlns:p14="http://schemas.microsoft.com/office/powerpoint/2010/main" xmlns="" val="177344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Electoral Act</a:t>
            </a:r>
            <a:endParaRPr lang="en-ZA" dirty="0"/>
          </a:p>
        </p:txBody>
      </p:sp>
      <p:sp>
        <p:nvSpPr>
          <p:cNvPr id="3" name="Content Placeholder 2"/>
          <p:cNvSpPr>
            <a:spLocks noGrp="1"/>
          </p:cNvSpPr>
          <p:nvPr>
            <p:ph idx="1"/>
          </p:nvPr>
        </p:nvSpPr>
        <p:spPr/>
        <p:txBody>
          <a:bodyPr/>
          <a:lstStyle/>
          <a:p>
            <a:pPr lvl="0"/>
            <a:r>
              <a:rPr lang="en-GB" b="1" dirty="0"/>
              <a:t>T</a:t>
            </a:r>
            <a:r>
              <a:rPr lang="en-GB" b="1" dirty="0" smtClean="0"/>
              <a:t>o </a:t>
            </a:r>
            <a:r>
              <a:rPr lang="en-GB" b="1" dirty="0"/>
              <a:t>revise the existing provisions relating to voter registration, voters' roll, voting districts and voting procedure; </a:t>
            </a:r>
            <a:endParaRPr lang="en-GB" b="1" dirty="0" smtClean="0"/>
          </a:p>
          <a:p>
            <a:pPr lvl="0"/>
            <a:r>
              <a:rPr lang="en-GB" b="1" dirty="0" smtClean="0"/>
              <a:t>to </a:t>
            </a:r>
            <a:r>
              <a:rPr lang="en-GB" b="1" dirty="0"/>
              <a:t>regulate the publication of, and objections to, a provisionally compiled voters' roll ahead of elections in order to establish a structured process for resolving these objections without jeopardising the  preparations for elections; </a:t>
            </a:r>
            <a:endParaRPr lang="en-GB" b="1" dirty="0" smtClean="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5</a:t>
            </a:fld>
            <a:endParaRPr lang="en-GB" dirty="0">
              <a:solidFill>
                <a:prstClr val="black">
                  <a:tint val="75000"/>
                </a:prstClr>
              </a:solidFill>
            </a:endParaRPr>
          </a:p>
        </p:txBody>
      </p:sp>
    </p:spTree>
    <p:extLst>
      <p:ext uri="{BB962C8B-B14F-4D97-AF65-F5344CB8AC3E}">
        <p14:creationId xmlns:p14="http://schemas.microsoft.com/office/powerpoint/2010/main" xmlns="" val="2324498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Electoral Act</a:t>
            </a:r>
            <a:endParaRPr lang="en-ZA" dirty="0"/>
          </a:p>
        </p:txBody>
      </p:sp>
      <p:sp>
        <p:nvSpPr>
          <p:cNvPr id="3" name="Content Placeholder 2"/>
          <p:cNvSpPr>
            <a:spLocks noGrp="1"/>
          </p:cNvSpPr>
          <p:nvPr>
            <p:ph idx="1"/>
          </p:nvPr>
        </p:nvSpPr>
        <p:spPr/>
        <p:txBody>
          <a:bodyPr/>
          <a:lstStyle/>
          <a:p>
            <a:r>
              <a:rPr lang="en-GB" b="1" dirty="0" smtClean="0"/>
              <a:t>To </a:t>
            </a:r>
            <a:r>
              <a:rPr lang="en-GB" b="1" dirty="0"/>
              <a:t>clarify that the election timetable may include any matter authorised in terms of the Electoral Act; to clarify that the voter's roll to be used in an election must be that certified by the chief electoral officer for that election</a:t>
            </a:r>
            <a:r>
              <a:rPr lang="en-GB" b="1" dirty="0" smtClean="0"/>
              <a:t>;</a:t>
            </a:r>
          </a:p>
          <a:p>
            <a:r>
              <a:rPr lang="en-GB" b="1" dirty="0" smtClean="0"/>
              <a:t>To </a:t>
            </a:r>
            <a:r>
              <a:rPr lang="en-GB" b="1" dirty="0"/>
              <a:t>clarify that the cut-off date for the registration of voters for an</a:t>
            </a:r>
            <a:r>
              <a:rPr lang="en-GB" dirty="0"/>
              <a:t> </a:t>
            </a:r>
            <a:r>
              <a:rPr lang="en-GB" b="1" dirty="0"/>
              <a:t>upcoming election must be the date of proclamation of an election date;</a:t>
            </a:r>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6</a:t>
            </a:fld>
            <a:endParaRPr lang="en-GB">
              <a:solidFill>
                <a:prstClr val="black">
                  <a:tint val="75000"/>
                </a:prstClr>
              </a:solidFill>
            </a:endParaRPr>
          </a:p>
        </p:txBody>
      </p:sp>
    </p:spTree>
    <p:extLst>
      <p:ext uri="{BB962C8B-B14F-4D97-AF65-F5344CB8AC3E}">
        <p14:creationId xmlns:p14="http://schemas.microsoft.com/office/powerpoint/2010/main" xmlns="" val="3499391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Electoral Act</a:t>
            </a:r>
            <a:endParaRPr lang="en-ZA" dirty="0"/>
          </a:p>
        </p:txBody>
      </p:sp>
      <p:sp>
        <p:nvSpPr>
          <p:cNvPr id="3" name="Content Placeholder 2"/>
          <p:cNvSpPr>
            <a:spLocks noGrp="1"/>
          </p:cNvSpPr>
          <p:nvPr>
            <p:ph idx="1"/>
          </p:nvPr>
        </p:nvSpPr>
        <p:spPr/>
        <p:txBody>
          <a:bodyPr/>
          <a:lstStyle/>
          <a:p>
            <a:r>
              <a:rPr lang="en-GB" b="1" dirty="0" smtClean="0"/>
              <a:t>To </a:t>
            </a:r>
            <a:r>
              <a:rPr lang="en-GB" b="1" dirty="0"/>
              <a:t>provide for the chief electoral officer to notify the relevant parties where a candidate's name appears on multiple party lists and to afford such parties an opportunity to substitute that candidate and re-order their party lists;</a:t>
            </a:r>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7</a:t>
            </a:fld>
            <a:endParaRPr lang="en-GB">
              <a:solidFill>
                <a:prstClr val="black">
                  <a:tint val="75000"/>
                </a:prstClr>
              </a:solidFill>
            </a:endParaRPr>
          </a:p>
        </p:txBody>
      </p:sp>
    </p:spTree>
    <p:extLst>
      <p:ext uri="{BB962C8B-B14F-4D97-AF65-F5344CB8AC3E}">
        <p14:creationId xmlns:p14="http://schemas.microsoft.com/office/powerpoint/2010/main" xmlns="" val="3358144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Electoral Act</a:t>
            </a:r>
            <a:endParaRPr lang="en-ZA" dirty="0"/>
          </a:p>
        </p:txBody>
      </p:sp>
      <p:sp>
        <p:nvSpPr>
          <p:cNvPr id="3" name="Content Placeholder 2"/>
          <p:cNvSpPr>
            <a:spLocks noGrp="1"/>
          </p:cNvSpPr>
          <p:nvPr>
            <p:ph idx="1"/>
          </p:nvPr>
        </p:nvSpPr>
        <p:spPr/>
        <p:txBody>
          <a:bodyPr/>
          <a:lstStyle/>
          <a:p>
            <a:r>
              <a:rPr lang="en-GB" b="1" dirty="0" smtClean="0"/>
              <a:t>To </a:t>
            </a:r>
            <a:r>
              <a:rPr lang="en-GB" b="1" dirty="0"/>
              <a:t>repeal the requirement that the identity document of a voter must be stamped as proof of voting</a:t>
            </a:r>
            <a:r>
              <a:rPr lang="en-GB" b="1" dirty="0" smtClean="0"/>
              <a:t>;</a:t>
            </a:r>
          </a:p>
          <a:p>
            <a:r>
              <a:rPr lang="en-GB" b="1" dirty="0" smtClean="0"/>
              <a:t>To </a:t>
            </a:r>
            <a:r>
              <a:rPr lang="en-GB" b="1" dirty="0"/>
              <a:t>provide for different voting procedure for voters without addresses on the voter’s roll;</a:t>
            </a:r>
            <a:endParaRPr lang="en-GB" b="1" dirty="0" smtClean="0"/>
          </a:p>
          <a:p>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8</a:t>
            </a:fld>
            <a:endParaRPr lang="en-GB">
              <a:solidFill>
                <a:prstClr val="black">
                  <a:tint val="75000"/>
                </a:prstClr>
              </a:solidFill>
            </a:endParaRPr>
          </a:p>
        </p:txBody>
      </p:sp>
    </p:spTree>
    <p:extLst>
      <p:ext uri="{BB962C8B-B14F-4D97-AF65-F5344CB8AC3E}">
        <p14:creationId xmlns:p14="http://schemas.microsoft.com/office/powerpoint/2010/main" xmlns="" val="2810029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Electoral Act</a:t>
            </a:r>
            <a:endParaRPr lang="en-ZA" dirty="0"/>
          </a:p>
        </p:txBody>
      </p:sp>
      <p:sp>
        <p:nvSpPr>
          <p:cNvPr id="3" name="Content Placeholder 2"/>
          <p:cNvSpPr>
            <a:spLocks noGrp="1"/>
          </p:cNvSpPr>
          <p:nvPr>
            <p:ph idx="1"/>
          </p:nvPr>
        </p:nvSpPr>
        <p:spPr/>
        <p:txBody>
          <a:bodyPr/>
          <a:lstStyle/>
          <a:p>
            <a:r>
              <a:rPr lang="en-GB" b="1" dirty="0" smtClean="0"/>
              <a:t>To </a:t>
            </a:r>
            <a:r>
              <a:rPr lang="en-GB" b="1" dirty="0"/>
              <a:t>provide for the circumstances under which an agent may object to a voter whose name appears on the segment of the voters' roll for the voting district in which the voting station is located</a:t>
            </a:r>
            <a:r>
              <a:rPr lang="en-GB" b="1" dirty="0" smtClean="0"/>
              <a:t>;</a:t>
            </a:r>
          </a:p>
          <a:p>
            <a:r>
              <a:rPr lang="en-GB" b="1" dirty="0" smtClean="0"/>
              <a:t>To </a:t>
            </a:r>
            <a:r>
              <a:rPr lang="en-GB" b="1" dirty="0"/>
              <a:t>limit the class of persons who may apply for accreditation to provide voter education for an election to juristic persons;</a:t>
            </a:r>
            <a:endParaRPr lang="en-ZA" dirty="0"/>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solidFill>
                  <a:prstClr val="black">
                    <a:tint val="75000"/>
                  </a:prstClr>
                </a:solidFill>
              </a:rPr>
              <a:pPr>
                <a:defRPr/>
              </a:pPr>
              <a:t>9</a:t>
            </a:fld>
            <a:endParaRPr lang="en-GB">
              <a:solidFill>
                <a:prstClr val="black">
                  <a:tint val="75000"/>
                </a:prstClr>
              </a:solidFill>
            </a:endParaRPr>
          </a:p>
        </p:txBody>
      </p:sp>
    </p:spTree>
    <p:extLst>
      <p:ext uri="{BB962C8B-B14F-4D97-AF65-F5344CB8AC3E}">
        <p14:creationId xmlns:p14="http://schemas.microsoft.com/office/powerpoint/2010/main" xmlns="" val="156745973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1856</Words>
  <Application>Microsoft Office PowerPoint</Application>
  <PresentationFormat>On-screen Show (4:3)</PresentationFormat>
  <Paragraphs>148</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1_Office Theme</vt:lpstr>
      <vt:lpstr>Type your topic here</vt:lpstr>
      <vt:lpstr>Presentation Outline</vt:lpstr>
      <vt:lpstr>Electoral Commission Act</vt:lpstr>
      <vt:lpstr>Electoral Commission Act</vt:lpstr>
      <vt:lpstr>Electoral Act</vt:lpstr>
      <vt:lpstr>Electoral Act</vt:lpstr>
      <vt:lpstr>Electoral Act</vt:lpstr>
      <vt:lpstr>Electoral Act</vt:lpstr>
      <vt:lpstr>Electoral Act</vt:lpstr>
      <vt:lpstr>Electoral Act</vt:lpstr>
      <vt:lpstr>Municipal Electoral Act</vt:lpstr>
      <vt:lpstr>Clause 1</vt:lpstr>
      <vt:lpstr>Clause 2</vt:lpstr>
      <vt:lpstr>Clause 3</vt:lpstr>
      <vt:lpstr>Clause 4</vt:lpstr>
      <vt:lpstr>Clause 5</vt:lpstr>
      <vt:lpstr>Clause 6</vt:lpstr>
      <vt:lpstr>Clause 7</vt:lpstr>
      <vt:lpstr>Clause 8</vt:lpstr>
      <vt:lpstr>Clause 9</vt:lpstr>
      <vt:lpstr>Clause 10</vt:lpstr>
      <vt:lpstr>Clause 11</vt:lpstr>
      <vt:lpstr>Clause 11</vt:lpstr>
      <vt:lpstr>Clause 12</vt:lpstr>
      <vt:lpstr>Clause 13</vt:lpstr>
      <vt:lpstr>Clause 14</vt:lpstr>
      <vt:lpstr>Clause 15</vt:lpstr>
      <vt:lpstr>Clause 16</vt:lpstr>
      <vt:lpstr>Clause 17</vt:lpstr>
      <vt:lpstr>Clause 18</vt:lpstr>
      <vt:lpstr>Clause 18</vt:lpstr>
      <vt:lpstr>Clause 19</vt:lpstr>
      <vt:lpstr>Clause 20</vt:lpstr>
      <vt:lpstr>Clause 21</vt:lpstr>
      <vt:lpstr>Clause 22</vt:lpstr>
      <vt:lpstr>Clause 23</vt:lpstr>
      <vt:lpstr>Clause 23</vt:lpstr>
      <vt:lpstr>Clause 24</vt:lpstr>
      <vt:lpstr>Organizational Implications</vt:lpstr>
      <vt:lpstr>Financial Implications</vt:lpstr>
      <vt:lpstr>Communication Implications</vt:lpstr>
      <vt:lpstr>Constitutional Implications</vt:lpstr>
      <vt:lpstr>Institutions Consulted</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your topic here</dc:title>
  <dc:creator>Mamabolo, Sy</dc:creator>
  <cp:lastModifiedBy>PUMZA</cp:lastModifiedBy>
  <cp:revision>13</cp:revision>
  <dcterms:created xsi:type="dcterms:W3CDTF">2018-10-08T15:53:45Z</dcterms:created>
  <dcterms:modified xsi:type="dcterms:W3CDTF">2018-10-25T08:47:15Z</dcterms:modified>
</cp:coreProperties>
</file>