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9" r:id="rId6"/>
    <p:sldId id="270" r:id="rId7"/>
    <p:sldId id="271" r:id="rId8"/>
    <p:sldId id="272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2188825" cy="6858000"/>
  <p:notesSz cx="6858000" cy="9144000"/>
  <p:defaultTextStyle>
    <a:defPPr lvl="0">
      <a:defRPr lang="en-US"/>
    </a:defPPr>
    <a:lvl1pPr marL="0" lv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39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10F0CC-56C5-B542-B7A4-7155839F82B3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65E5C3-42FB-3340-8120-A7314131C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424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Composition of SAYNPS and all its chapters. The objective and role of the organisation</a:t>
            </a:r>
            <a:r>
              <a:rPr lang="en-US" baseline="0" dirty="0" smtClean="0"/>
              <a:t> amongst the working youth. Target membership</a:t>
            </a:r>
          </a:p>
          <a:p>
            <a:r>
              <a:rPr lang="en-US" baseline="0" dirty="0" smtClean="0"/>
              <a:t>Composition of SARPA and membership. Objective and role in society.</a:t>
            </a:r>
          </a:p>
          <a:p>
            <a:r>
              <a:rPr lang="en-US" baseline="0" dirty="0" smtClean="0"/>
              <a:t>Both non profit organisations and funded by mother companies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5E5C3-42FB-3340-8120-A7314131C9C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6804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Experienced personnel will not see the need to move to other countries like UAE for nuclear jobs.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SA is experiencing high youth unemployment. Youth accounts to more than half of current population.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Nuclear is special. Nuclear Personnel</a:t>
            </a:r>
            <a:r>
              <a:rPr lang="en-US" baseline="0" dirty="0" smtClean="0"/>
              <a:t> needs </a:t>
            </a:r>
            <a:r>
              <a:rPr lang="en-US" baseline="0" dirty="0" err="1" smtClean="0"/>
              <a:t>specialised</a:t>
            </a:r>
            <a:r>
              <a:rPr lang="en-US" baseline="0" dirty="0" smtClean="0"/>
              <a:t> training to safeguard property and environment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5E5C3-42FB-3340-8120-A7314131C9C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5583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Nuclear New Build Programme will give more meaning to procurement processes and ensure that black-owned companies benefit.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5E5C3-42FB-3340-8120-A7314131C9C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5583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Nuclear New Build Programme will give more meaning to procurement processes and ensure that black-owned companies benefit.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Nuclear power plants occupy less land compared to other renewable energy sources. 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5E5C3-42FB-3340-8120-A7314131C9C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5583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Coal plants</a:t>
            </a:r>
            <a:r>
              <a:rPr lang="en-US" baseline="0" dirty="0" smtClean="0"/>
              <a:t> produces Carbon. Carbon is payable. Nuclear makes for a best case with no GHG. Nuclear required for Base Load Power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Delaying the decision until beyond 2030 will be catastrophic</a:t>
            </a:r>
            <a:r>
              <a:rPr lang="en-US" baseline="0" dirty="0" smtClean="0"/>
              <a:t> as costs will be very higher. Current exchange rate is high.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5E5C3-42FB-3340-8120-A7314131C9C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5583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Nuclear power plants</a:t>
            </a:r>
            <a:r>
              <a:rPr lang="en-US" baseline="0" dirty="0" smtClean="0"/>
              <a:t> must be built at the rate and pace that the country can afford. 1000- 1200 MW per plant.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5E5C3-42FB-3340-8120-A7314131C9C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989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SA needs to be investor-friendly</a:t>
            </a:r>
            <a:r>
              <a:rPr lang="en-US" baseline="0" dirty="0" smtClean="0"/>
              <a:t> and </a:t>
            </a:r>
            <a:r>
              <a:rPr lang="en-US" dirty="0" smtClean="0"/>
              <a:t>Investors</a:t>
            </a:r>
            <a:r>
              <a:rPr lang="en-US" baseline="0" dirty="0" smtClean="0"/>
              <a:t> needs assurance for security of </a:t>
            </a:r>
            <a:r>
              <a:rPr lang="en-US" baseline="0" dirty="0" err="1" smtClean="0"/>
              <a:t>elec</a:t>
            </a:r>
            <a:r>
              <a:rPr lang="en-US" baseline="0" dirty="0" smtClean="0"/>
              <a:t> supply 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SA is experiencing high Youth unemployment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5E5C3-42FB-3340-8120-A7314131C9C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330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SA needs to be investor-friendly</a:t>
            </a:r>
            <a:r>
              <a:rPr lang="en-US" baseline="0" dirty="0" smtClean="0"/>
              <a:t> and </a:t>
            </a:r>
            <a:r>
              <a:rPr lang="en-US" dirty="0" smtClean="0"/>
              <a:t>Investors</a:t>
            </a:r>
            <a:r>
              <a:rPr lang="en-US" baseline="0" dirty="0" smtClean="0"/>
              <a:t> needs assurance for security of </a:t>
            </a:r>
            <a:r>
              <a:rPr lang="en-US" baseline="0" dirty="0" err="1" smtClean="0"/>
              <a:t>elec</a:t>
            </a:r>
            <a:r>
              <a:rPr lang="en-US" baseline="0" dirty="0" smtClean="0"/>
              <a:t> supply 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SA is experiencing high Youth unemployment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5E5C3-42FB-3340-8120-A7314131C9C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852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SA needs to be investor-friendly</a:t>
            </a:r>
            <a:r>
              <a:rPr lang="en-US" baseline="0" dirty="0" smtClean="0"/>
              <a:t> and </a:t>
            </a:r>
            <a:r>
              <a:rPr lang="en-US" dirty="0" smtClean="0"/>
              <a:t>Investors</a:t>
            </a:r>
            <a:r>
              <a:rPr lang="en-US" baseline="0" dirty="0" smtClean="0"/>
              <a:t> needs assurance for security of </a:t>
            </a:r>
            <a:r>
              <a:rPr lang="en-US" baseline="0" dirty="0" err="1" smtClean="0"/>
              <a:t>elec</a:t>
            </a:r>
            <a:r>
              <a:rPr lang="en-US" baseline="0" dirty="0" smtClean="0"/>
              <a:t> supply 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SA is experiencing high Youth unemployment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5E5C3-42FB-3340-8120-A7314131C9C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98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SA needs to be investor-friendly</a:t>
            </a:r>
            <a:r>
              <a:rPr lang="en-US" baseline="0" dirty="0" smtClean="0"/>
              <a:t> and </a:t>
            </a:r>
            <a:r>
              <a:rPr lang="en-US" dirty="0" smtClean="0"/>
              <a:t>Investors</a:t>
            </a:r>
            <a:r>
              <a:rPr lang="en-US" baseline="0" dirty="0" smtClean="0"/>
              <a:t> needs assurance for security of </a:t>
            </a:r>
            <a:r>
              <a:rPr lang="en-US" baseline="0" dirty="0" err="1" smtClean="0"/>
              <a:t>elec</a:t>
            </a:r>
            <a:r>
              <a:rPr lang="en-US" baseline="0" dirty="0" smtClean="0"/>
              <a:t> supply 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SA is experiencing high Youth unemployment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5E5C3-42FB-3340-8120-A7314131C9C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916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SA needs to be investor-friendly</a:t>
            </a:r>
            <a:r>
              <a:rPr lang="en-US" baseline="0" dirty="0" smtClean="0"/>
              <a:t> and </a:t>
            </a:r>
            <a:r>
              <a:rPr lang="en-US" dirty="0" smtClean="0"/>
              <a:t>Investors</a:t>
            </a:r>
            <a:r>
              <a:rPr lang="en-US" baseline="0" dirty="0" smtClean="0"/>
              <a:t> needs assurance for security of </a:t>
            </a:r>
            <a:r>
              <a:rPr lang="en-US" baseline="0" dirty="0" err="1" smtClean="0"/>
              <a:t>elec</a:t>
            </a:r>
            <a:r>
              <a:rPr lang="en-US" baseline="0" dirty="0" smtClean="0"/>
              <a:t> supply 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SA is experiencing high Youth unemployment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5E5C3-42FB-3340-8120-A7314131C9C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432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Promotes</a:t>
            </a:r>
            <a:r>
              <a:rPr lang="en-US" baseline="0" dirty="0" smtClean="0"/>
              <a:t> </a:t>
            </a:r>
            <a:r>
              <a:rPr lang="en-US" dirty="0" smtClean="0"/>
              <a:t>Skills development, sustainable</a:t>
            </a:r>
            <a:r>
              <a:rPr lang="en-US" baseline="0" dirty="0" smtClean="0"/>
              <a:t> job creation for the youth, enterprise supplier Development, Localisation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Operating the only nuclear power station in Africa</a:t>
            </a:r>
            <a:r>
              <a:rPr lang="en-US" baseline="0" dirty="0" smtClean="0"/>
              <a:t>n continent (Retain the developed skills)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5E5C3-42FB-3340-8120-A7314131C9C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9357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Role of the regulator is to ensure peaceful and</a:t>
            </a:r>
            <a:r>
              <a:rPr lang="en-US" baseline="0" dirty="0" smtClean="0"/>
              <a:t> safe use of nuclear technology and not diverted to other uses.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SA is party to non proliferation agreements.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Saving on Carbon tax.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Koeberg a cash cow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Capacity factor is the ratio of </a:t>
            </a:r>
            <a:r>
              <a:rPr lang="en-US" baseline="0" dirty="0" err="1" smtClean="0"/>
              <a:t>ave</a:t>
            </a:r>
            <a:r>
              <a:rPr lang="en-US" baseline="0" dirty="0" smtClean="0"/>
              <a:t> output of a facility to its max output and Availability factor is the ratio of the </a:t>
            </a:r>
            <a:r>
              <a:rPr lang="en-US" baseline="0" dirty="0" err="1" smtClean="0"/>
              <a:t>ave</a:t>
            </a:r>
            <a:r>
              <a:rPr lang="en-US" baseline="0" dirty="0" smtClean="0"/>
              <a:t> output of a facility to its max output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Nuclear fuel is changed every 18 months and only 1/3 is changed and rest re-configured.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5E5C3-42FB-3340-8120-A7314131C9C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8548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Koeberg has lost many experienced personnel due to uncertainty on new nuclear build.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Policy is dynamic in nature but investors</a:t>
            </a:r>
            <a:r>
              <a:rPr lang="en-US" baseline="0" dirty="0" smtClean="0"/>
              <a:t> need assurance of security of supply to invest in the economy (production and manufacturing).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Fossil plants approaching </a:t>
            </a:r>
            <a:r>
              <a:rPr lang="en-US" baseline="0" dirty="0" err="1" smtClean="0"/>
              <a:t>eol</a:t>
            </a:r>
            <a:r>
              <a:rPr lang="en-US" baseline="0" dirty="0" smtClean="0"/>
              <a:t>, prone to break-ups and low availability 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5E5C3-42FB-3340-8120-A7314131C9C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59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AGE 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88825" cy="69142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91995" y="2867092"/>
            <a:ext cx="5018359" cy="1043410"/>
          </a:xfrm>
        </p:spPr>
        <p:txBody>
          <a:bodyPr/>
          <a:lstStyle>
            <a:lvl1pPr algn="l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91995" y="4120162"/>
            <a:ext cx="3263669" cy="592494"/>
          </a:xfrm>
        </p:spPr>
        <p:txBody>
          <a:bodyPr/>
          <a:lstStyle>
            <a:lvl1pPr marL="0" indent="0" algn="l">
              <a:buNone/>
              <a:defRPr>
                <a:solidFill>
                  <a:srgbClr val="AC003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 TITLE</a:t>
            </a:r>
            <a:endParaRPr lang="en-US" dirty="0"/>
          </a:p>
        </p:txBody>
      </p:sp>
      <p:pic>
        <p:nvPicPr>
          <p:cNvPr id="10" name="Picture 9" descr="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03" y="2027917"/>
            <a:ext cx="3415032" cy="30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110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492AE-8689-B547-8685-4B33CBCC71F2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DAAC-69DA-564A-97F9-3EA0A94D4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031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0415" y="274639"/>
            <a:ext cx="3654531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589" y="274639"/>
            <a:ext cx="1076468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492AE-8689-B547-8685-4B33CBCC71F2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DAAC-69DA-564A-97F9-3EA0A94D4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519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rgbClr val="BCC1C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Placeholder 4" descr="PAGE 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" r="221"/>
          <a:stretch>
            <a:fillRect/>
          </a:stretch>
        </p:blipFill>
        <p:spPr>
          <a:xfrm>
            <a:off x="0" y="0"/>
            <a:ext cx="3932238" cy="6858000"/>
          </a:xfrm>
          <a:prstGeom prst="rect">
            <a:avLst/>
          </a:prstGeom>
        </p:spPr>
      </p:pic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8756651" y="2079012"/>
            <a:ext cx="2503038" cy="3407388"/>
          </a:xfrm>
        </p:spPr>
        <p:txBody>
          <a:bodyPr>
            <a:noAutofit/>
          </a:bodyPr>
          <a:lstStyle>
            <a:lvl1pPr marL="0" indent="0" rtl="0">
              <a:buNone/>
              <a:defRPr lang="en-US" sz="2600" b="0" i="0" u="none" strike="noStrike" baseline="30000" smtClean="0">
                <a:latin typeface="Arial"/>
                <a:cs typeface="Arial"/>
              </a:defRPr>
            </a:lvl1pPr>
          </a:lstStyle>
          <a:p>
            <a:pPr lvl="0"/>
            <a:r>
              <a:rPr lang="en-US" dirty="0" err="1" smtClean="0"/>
              <a:t>Soloreiu</a:t>
            </a:r>
            <a:r>
              <a:rPr lang="en-US" dirty="0" smtClean="0"/>
              <a:t> m </a:t>
            </a:r>
            <a:r>
              <a:rPr lang="en-US" dirty="0" err="1" smtClean="0"/>
              <a:t>eos</a:t>
            </a:r>
            <a:r>
              <a:rPr lang="en-US" dirty="0" smtClean="0"/>
              <a:t> </a:t>
            </a:r>
            <a:r>
              <a:rPr lang="en-US" dirty="0" err="1" smtClean="0"/>
              <a:t>volest</a:t>
            </a:r>
            <a:r>
              <a:rPr lang="en-US" dirty="0" smtClean="0"/>
              <a:t> qui </a:t>
            </a:r>
            <a:r>
              <a:rPr lang="en-US" dirty="0" err="1" smtClean="0"/>
              <a:t>veris</a:t>
            </a:r>
            <a:r>
              <a:rPr lang="en-US" dirty="0" smtClean="0"/>
              <a:t> sit quos </a:t>
            </a:r>
            <a:r>
              <a:rPr lang="en-US" dirty="0" err="1" smtClean="0"/>
              <a:t>idu</a:t>
            </a:r>
            <a:r>
              <a:rPr lang="en-US" dirty="0" smtClean="0"/>
              <a:t> </a:t>
            </a:r>
            <a:r>
              <a:rPr lang="en-US" dirty="0" err="1" smtClean="0"/>
              <a:t>ntioIntis</a:t>
            </a:r>
            <a:r>
              <a:rPr lang="en-US" dirty="0" smtClean="0"/>
              <a:t> </a:t>
            </a:r>
            <a:r>
              <a:rPr lang="en-US" dirty="0" err="1" smtClean="0"/>
              <a:t>inverum</a:t>
            </a:r>
            <a:r>
              <a:rPr lang="en-US" dirty="0" smtClean="0"/>
              <a:t> quo en dam </a:t>
            </a:r>
            <a:r>
              <a:rPr lang="en-US" dirty="0" err="1" smtClean="0"/>
              <a:t>volupta</a:t>
            </a:r>
            <a:r>
              <a:rPr lang="en-US" dirty="0" smtClean="0"/>
              <a:t> p re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magnatendi</a:t>
            </a:r>
            <a:r>
              <a:rPr lang="en-US" dirty="0" smtClean="0"/>
              <a:t> </a:t>
            </a:r>
            <a:r>
              <a:rPr lang="en-US" dirty="0" err="1" smtClean="0"/>
              <a:t>denteni</a:t>
            </a:r>
            <a:r>
              <a:rPr lang="en-US" dirty="0" smtClean="0"/>
              <a:t> </a:t>
            </a:r>
            <a:r>
              <a:rPr lang="en-US" dirty="0" err="1" smtClean="0"/>
              <a:t>ent</a:t>
            </a:r>
            <a:r>
              <a:rPr lang="en-US" dirty="0" smtClean="0"/>
              <a:t> faces </a:t>
            </a:r>
            <a:r>
              <a:rPr lang="en-US" dirty="0" err="1" smtClean="0"/>
              <a:t>neceper</a:t>
            </a:r>
            <a:r>
              <a:rPr lang="en-US" dirty="0" smtClean="0"/>
              <a:t> </a:t>
            </a:r>
            <a:r>
              <a:rPr lang="en-US" dirty="0" err="1" smtClean="0"/>
              <a:t>atqua</a:t>
            </a:r>
            <a:r>
              <a:rPr lang="en-US" dirty="0" smtClean="0"/>
              <a:t> </a:t>
            </a:r>
            <a:r>
              <a:rPr lang="en-US" dirty="0" err="1" smtClean="0"/>
              <a:t>tur</a:t>
            </a:r>
            <a:r>
              <a:rPr lang="en-US" dirty="0" smtClean="0"/>
              <a:t>, se </a:t>
            </a:r>
            <a:r>
              <a:rPr lang="en-US" dirty="0" err="1" smtClean="0"/>
              <a:t>nonet</a:t>
            </a:r>
            <a:r>
              <a:rPr lang="en-US" dirty="0" smtClean="0"/>
              <a:t> et </a:t>
            </a:r>
            <a:r>
              <a:rPr lang="en-US" dirty="0" err="1" smtClean="0"/>
              <a:t>expe</a:t>
            </a:r>
            <a:r>
              <a:rPr lang="en-US" dirty="0" smtClean="0"/>
              <a:t> et </a:t>
            </a:r>
            <a:r>
              <a:rPr lang="en-US" dirty="0" err="1" smtClean="0"/>
              <a:t>inctumquiae</a:t>
            </a:r>
            <a:r>
              <a:rPr lang="en-US" dirty="0" smtClean="0"/>
              <a:t> </a:t>
            </a:r>
            <a:r>
              <a:rPr lang="en-US" dirty="0" err="1" smtClean="0"/>
              <a:t>odit</a:t>
            </a:r>
            <a:r>
              <a:rPr lang="en-US" dirty="0" smtClean="0"/>
              <a:t>, </a:t>
            </a:r>
            <a:r>
              <a:rPr lang="en-US" dirty="0" err="1" smtClean="0"/>
              <a:t>vernatemp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eos</a:t>
            </a:r>
            <a:r>
              <a:rPr lang="en-US" dirty="0" smtClean="0"/>
              <a:t> </a:t>
            </a:r>
            <a:r>
              <a:rPr lang="en-US" dirty="0" err="1" smtClean="0"/>
              <a:t>remporum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tectistibus</a:t>
            </a:r>
            <a:r>
              <a:rPr lang="en-US" dirty="0" smtClean="0"/>
              <a:t> </a:t>
            </a:r>
            <a:r>
              <a:rPr lang="en-US" dirty="0" err="1" smtClean="0"/>
              <a:t>aut</a:t>
            </a:r>
            <a:r>
              <a:rPr lang="en-US" dirty="0" smtClean="0"/>
              <a:t> </a:t>
            </a:r>
            <a:r>
              <a:rPr lang="en-US" dirty="0" err="1" smtClean="0"/>
              <a:t>aliquo</a:t>
            </a:r>
            <a:endParaRPr lang="en-US" dirty="0" smtClean="0"/>
          </a:p>
        </p:txBody>
      </p:sp>
      <p:sp>
        <p:nvSpPr>
          <p:cNvPr id="12" name="Rectangle 11"/>
          <p:cNvSpPr/>
          <p:nvPr userDrawn="1"/>
        </p:nvSpPr>
        <p:spPr>
          <a:xfrm>
            <a:off x="3427223" y="1478580"/>
            <a:ext cx="5010358" cy="3879097"/>
          </a:xfrm>
          <a:prstGeom prst="rect">
            <a:avLst/>
          </a:prstGeom>
          <a:solidFill>
            <a:srgbClr val="AC003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3625850" y="2079012"/>
            <a:ext cx="4595813" cy="2890614"/>
          </a:xfrm>
          <a:ln>
            <a:noFill/>
          </a:ln>
        </p:spPr>
        <p:txBody>
          <a:bodyPr/>
          <a:lstStyle>
            <a:lvl1pPr marL="0" indent="0" algn="ctr" rtl="0">
              <a:buNone/>
              <a:defRPr lang="en-US" sz="2900" b="0" i="0" u="none" strike="noStrike" baseline="0" smtClean="0"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Soloreiu</a:t>
            </a:r>
            <a:r>
              <a:rPr lang="en-US" dirty="0" smtClean="0"/>
              <a:t> m </a:t>
            </a:r>
            <a:r>
              <a:rPr lang="en-US" dirty="0" err="1" smtClean="0"/>
              <a:t>eos</a:t>
            </a:r>
            <a:r>
              <a:rPr lang="en-US" dirty="0" smtClean="0"/>
              <a:t> </a:t>
            </a:r>
            <a:r>
              <a:rPr lang="en-US" dirty="0" err="1" smtClean="0"/>
              <a:t>volest</a:t>
            </a:r>
            <a:r>
              <a:rPr lang="en-US" dirty="0" smtClean="0"/>
              <a:t> qui </a:t>
            </a:r>
            <a:r>
              <a:rPr lang="en-US" dirty="0" err="1" smtClean="0"/>
              <a:t>veris</a:t>
            </a:r>
            <a:r>
              <a:rPr lang="en-US" dirty="0" smtClean="0"/>
              <a:t> sit quos </a:t>
            </a:r>
            <a:r>
              <a:rPr lang="en-US" dirty="0" err="1" smtClean="0"/>
              <a:t>idu</a:t>
            </a:r>
            <a:r>
              <a:rPr lang="en-US" dirty="0" smtClean="0"/>
              <a:t> </a:t>
            </a:r>
            <a:r>
              <a:rPr lang="en-US" dirty="0" err="1" smtClean="0"/>
              <a:t>ntiI</a:t>
            </a:r>
            <a:r>
              <a:rPr lang="en-US" dirty="0" smtClean="0"/>
              <a:t> </a:t>
            </a:r>
            <a:r>
              <a:rPr lang="en-US" dirty="0" err="1" smtClean="0"/>
              <a:t>inverum</a:t>
            </a:r>
            <a:r>
              <a:rPr lang="en-US" dirty="0" smtClean="0"/>
              <a:t> quo en dam </a:t>
            </a:r>
            <a:r>
              <a:rPr lang="en-US" dirty="0" err="1" smtClean="0"/>
              <a:t>volupta</a:t>
            </a:r>
            <a:r>
              <a:rPr lang="en-US" dirty="0" smtClean="0"/>
              <a:t> p re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magnatendi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99301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rgbClr val="BCC1C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3983691" y="534769"/>
            <a:ext cx="7595534" cy="5821581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1" name="Picture 10" descr="PAGE 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83691" cy="6858000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50837" y="1353784"/>
            <a:ext cx="3425825" cy="2189163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Copy to start here </a:t>
            </a:r>
            <a:r>
              <a:rPr lang="en-US" dirty="0" err="1" smtClean="0"/>
              <a:t>volest</a:t>
            </a:r>
            <a:r>
              <a:rPr lang="en-US" dirty="0" smtClean="0"/>
              <a:t> qui </a:t>
            </a:r>
            <a:r>
              <a:rPr lang="en-US" dirty="0" err="1" smtClean="0"/>
              <a:t>veris</a:t>
            </a:r>
            <a:r>
              <a:rPr lang="en-US" dirty="0" smtClean="0"/>
              <a:t> sit quos </a:t>
            </a:r>
            <a:r>
              <a:rPr lang="en-US" dirty="0" err="1" smtClean="0"/>
              <a:t>idu</a:t>
            </a:r>
            <a:r>
              <a:rPr lang="en-US" dirty="0" smtClean="0"/>
              <a:t> </a:t>
            </a:r>
            <a:r>
              <a:rPr lang="en-US" dirty="0" err="1" smtClean="0"/>
              <a:t>ntiI</a:t>
            </a:r>
            <a:r>
              <a:rPr lang="en-US" dirty="0" smtClean="0"/>
              <a:t> </a:t>
            </a:r>
            <a:r>
              <a:rPr lang="en-US" dirty="0" err="1" smtClean="0"/>
              <a:t>inv</a:t>
            </a:r>
            <a:r>
              <a:rPr lang="en-US" dirty="0" smtClean="0"/>
              <a:t> </a:t>
            </a:r>
            <a:r>
              <a:rPr lang="en-US" dirty="0" err="1" smtClean="0"/>
              <a:t>erum</a:t>
            </a:r>
            <a:r>
              <a:rPr lang="en-US" dirty="0" smtClean="0"/>
              <a:t> quo en dam </a:t>
            </a:r>
            <a:r>
              <a:rPr lang="en-US" dirty="0" err="1" smtClean="0"/>
              <a:t>volupta</a:t>
            </a:r>
            <a:r>
              <a:rPr lang="en-US" dirty="0" smtClean="0"/>
              <a:t> p re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magnatendi</a:t>
            </a:r>
            <a:endParaRPr lang="en-US" dirty="0" smtClean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350838" y="3614463"/>
            <a:ext cx="3425825" cy="2579687"/>
          </a:xfrm>
        </p:spPr>
        <p:txBody>
          <a:bodyPr>
            <a:normAutofit/>
          </a:bodyPr>
          <a:lstStyle>
            <a:lvl1pPr marL="0" indent="0">
              <a:buNone/>
              <a:defRPr sz="17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err="1" smtClean="0"/>
              <a:t>Soloreiu</a:t>
            </a:r>
            <a:r>
              <a:rPr lang="en-US" dirty="0" smtClean="0"/>
              <a:t> m </a:t>
            </a:r>
            <a:r>
              <a:rPr lang="en-US" dirty="0" err="1" smtClean="0"/>
              <a:t>eos</a:t>
            </a:r>
            <a:r>
              <a:rPr lang="en-US" dirty="0" smtClean="0"/>
              <a:t> </a:t>
            </a:r>
            <a:r>
              <a:rPr lang="en-US" dirty="0" err="1" smtClean="0"/>
              <a:t>volest</a:t>
            </a:r>
            <a:r>
              <a:rPr lang="en-US" dirty="0" smtClean="0"/>
              <a:t> qui </a:t>
            </a:r>
            <a:r>
              <a:rPr lang="en-US" dirty="0" err="1" smtClean="0"/>
              <a:t>veris</a:t>
            </a:r>
            <a:r>
              <a:rPr lang="en-US" dirty="0" smtClean="0"/>
              <a:t> sit quos </a:t>
            </a:r>
            <a:r>
              <a:rPr lang="en-US" dirty="0" err="1" smtClean="0"/>
              <a:t>idu</a:t>
            </a:r>
            <a:r>
              <a:rPr lang="en-US" dirty="0" smtClean="0"/>
              <a:t> </a:t>
            </a:r>
            <a:r>
              <a:rPr lang="en-US" dirty="0" err="1" smtClean="0"/>
              <a:t>ntioIntis</a:t>
            </a:r>
            <a:r>
              <a:rPr lang="en-US" dirty="0" smtClean="0"/>
              <a:t> </a:t>
            </a:r>
            <a:r>
              <a:rPr lang="en-US" dirty="0" err="1" smtClean="0"/>
              <a:t>inverum</a:t>
            </a:r>
            <a:r>
              <a:rPr lang="en-US" dirty="0" smtClean="0"/>
              <a:t> quo en dam </a:t>
            </a:r>
            <a:r>
              <a:rPr lang="en-US" dirty="0" err="1" smtClean="0"/>
              <a:t>volupta</a:t>
            </a:r>
            <a:r>
              <a:rPr lang="en-US" dirty="0" smtClean="0"/>
              <a:t> p re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magnatendi</a:t>
            </a:r>
            <a:r>
              <a:rPr lang="en-US" dirty="0" smtClean="0"/>
              <a:t> </a:t>
            </a:r>
            <a:r>
              <a:rPr lang="en-US" dirty="0" err="1" smtClean="0"/>
              <a:t>denteni</a:t>
            </a:r>
            <a:r>
              <a:rPr lang="en-US" dirty="0" smtClean="0"/>
              <a:t> </a:t>
            </a:r>
            <a:r>
              <a:rPr lang="en-US" dirty="0" err="1" smtClean="0"/>
              <a:t>ent</a:t>
            </a:r>
            <a:r>
              <a:rPr lang="en-US" dirty="0" smtClean="0"/>
              <a:t> faces </a:t>
            </a:r>
            <a:r>
              <a:rPr lang="en-US" dirty="0" err="1" smtClean="0"/>
              <a:t>neceper</a:t>
            </a:r>
            <a:r>
              <a:rPr lang="en-US" dirty="0" smtClean="0"/>
              <a:t> </a:t>
            </a:r>
            <a:r>
              <a:rPr lang="en-US" dirty="0" err="1" smtClean="0"/>
              <a:t>atqua</a:t>
            </a:r>
            <a:r>
              <a:rPr lang="en-US" dirty="0" smtClean="0"/>
              <a:t> </a:t>
            </a:r>
            <a:r>
              <a:rPr lang="en-US" dirty="0" err="1" smtClean="0"/>
              <a:t>tur</a:t>
            </a:r>
            <a:r>
              <a:rPr lang="en-US" dirty="0" smtClean="0"/>
              <a:t>, se </a:t>
            </a:r>
            <a:r>
              <a:rPr lang="en-US" dirty="0" err="1" smtClean="0"/>
              <a:t>nonet</a:t>
            </a:r>
            <a:r>
              <a:rPr lang="en-US" dirty="0" smtClean="0"/>
              <a:t> et </a:t>
            </a:r>
            <a:r>
              <a:rPr lang="en-US" dirty="0" err="1" smtClean="0"/>
              <a:t>expe</a:t>
            </a:r>
            <a:r>
              <a:rPr lang="en-US" dirty="0" smtClean="0"/>
              <a:t> et </a:t>
            </a:r>
            <a:r>
              <a:rPr lang="en-US" dirty="0" err="1" smtClean="0"/>
              <a:t>inctumquiae</a:t>
            </a:r>
            <a:r>
              <a:rPr lang="en-US" dirty="0" smtClean="0"/>
              <a:t> </a:t>
            </a:r>
            <a:r>
              <a:rPr lang="en-US" dirty="0" err="1" smtClean="0"/>
              <a:t>odit</a:t>
            </a:r>
            <a:r>
              <a:rPr lang="en-US" dirty="0" smtClean="0"/>
              <a:t>, </a:t>
            </a:r>
            <a:r>
              <a:rPr lang="en-US" dirty="0" err="1" smtClean="0"/>
              <a:t>vernatemp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eos</a:t>
            </a:r>
            <a:r>
              <a:rPr lang="en-US" dirty="0" smtClean="0"/>
              <a:t> </a:t>
            </a:r>
            <a:r>
              <a:rPr lang="en-US" dirty="0" err="1" smtClean="0"/>
              <a:t>remporum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tectistibus</a:t>
            </a:r>
            <a:r>
              <a:rPr lang="en-US" dirty="0" smtClean="0"/>
              <a:t> </a:t>
            </a:r>
            <a:r>
              <a:rPr lang="en-US" dirty="0" err="1" smtClean="0"/>
              <a:t>aut</a:t>
            </a:r>
            <a:r>
              <a:rPr lang="en-US" dirty="0" smtClean="0"/>
              <a:t> </a:t>
            </a:r>
            <a:r>
              <a:rPr lang="en-US" dirty="0" err="1" smtClean="0"/>
              <a:t>aliquo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14467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12188825" cy="6857999"/>
          </a:xfrm>
          <a:prstGeom prst="rect">
            <a:avLst/>
          </a:prstGeom>
          <a:solidFill>
            <a:srgbClr val="BCC1C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079875" cy="3592513"/>
          </a:xfrm>
          <a:noFill/>
          <a:ln>
            <a:noFill/>
          </a:ln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4079875" y="0"/>
            <a:ext cx="3997325" cy="3592513"/>
          </a:xfrm>
          <a:noFill/>
          <a:ln>
            <a:noFill/>
          </a:ln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pic>
        <p:nvPicPr>
          <p:cNvPr id="15" name="Picture 14" descr="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3164"/>
            <a:ext cx="12188825" cy="139663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8077200" y="0"/>
            <a:ext cx="4111625" cy="3592513"/>
          </a:xfrm>
          <a:noFill/>
          <a:ln>
            <a:noFill/>
          </a:ln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524923" y="5300133"/>
            <a:ext cx="11310938" cy="12700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 smtClean="0"/>
              <a:t>Soloreiu</a:t>
            </a:r>
            <a:r>
              <a:rPr lang="en-US" dirty="0" smtClean="0"/>
              <a:t> m </a:t>
            </a:r>
            <a:r>
              <a:rPr lang="en-US" dirty="0" err="1" smtClean="0"/>
              <a:t>eos</a:t>
            </a:r>
            <a:r>
              <a:rPr lang="en-US" dirty="0" smtClean="0"/>
              <a:t> </a:t>
            </a:r>
            <a:r>
              <a:rPr lang="en-US" dirty="0" err="1" smtClean="0"/>
              <a:t>volest</a:t>
            </a:r>
            <a:r>
              <a:rPr lang="en-US" dirty="0" smtClean="0"/>
              <a:t> qui </a:t>
            </a:r>
            <a:r>
              <a:rPr lang="en-US" dirty="0" err="1" smtClean="0"/>
              <a:t>veris</a:t>
            </a:r>
            <a:r>
              <a:rPr lang="en-US" dirty="0" smtClean="0"/>
              <a:t> sit quos </a:t>
            </a:r>
            <a:r>
              <a:rPr lang="en-US" dirty="0" err="1" smtClean="0"/>
              <a:t>idu</a:t>
            </a:r>
            <a:r>
              <a:rPr lang="en-US" dirty="0" smtClean="0"/>
              <a:t> </a:t>
            </a:r>
            <a:r>
              <a:rPr lang="en-US" dirty="0" err="1" smtClean="0"/>
              <a:t>ntioIntis</a:t>
            </a:r>
            <a:r>
              <a:rPr lang="en-US" dirty="0" smtClean="0"/>
              <a:t> </a:t>
            </a:r>
            <a:r>
              <a:rPr lang="en-US" dirty="0" err="1" smtClean="0"/>
              <a:t>inverum</a:t>
            </a:r>
            <a:r>
              <a:rPr lang="en-US" dirty="0" smtClean="0"/>
              <a:t> quo en dam </a:t>
            </a:r>
            <a:r>
              <a:rPr lang="en-US" dirty="0" err="1" smtClean="0"/>
              <a:t>volupta</a:t>
            </a:r>
            <a:r>
              <a:rPr lang="en-US" dirty="0" smtClean="0"/>
              <a:t> p re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magnatendi</a:t>
            </a:r>
            <a:r>
              <a:rPr lang="en-US" dirty="0" smtClean="0"/>
              <a:t> </a:t>
            </a:r>
            <a:r>
              <a:rPr lang="en-US" dirty="0" err="1" smtClean="0"/>
              <a:t>denteni</a:t>
            </a:r>
            <a:r>
              <a:rPr lang="en-US" dirty="0" smtClean="0"/>
              <a:t> </a:t>
            </a:r>
            <a:r>
              <a:rPr lang="en-US" dirty="0" err="1" smtClean="0"/>
              <a:t>ent</a:t>
            </a:r>
            <a:r>
              <a:rPr lang="en-US" dirty="0" smtClean="0"/>
              <a:t> faces </a:t>
            </a:r>
            <a:r>
              <a:rPr lang="en-US" dirty="0" err="1" smtClean="0"/>
              <a:t>neceper</a:t>
            </a:r>
            <a:r>
              <a:rPr lang="en-US" dirty="0" smtClean="0"/>
              <a:t> </a:t>
            </a:r>
            <a:r>
              <a:rPr lang="en-US" dirty="0" err="1" smtClean="0"/>
              <a:t>atqua</a:t>
            </a:r>
            <a:r>
              <a:rPr lang="en-US" dirty="0" smtClean="0"/>
              <a:t> </a:t>
            </a:r>
            <a:r>
              <a:rPr lang="en-US" dirty="0" err="1" smtClean="0"/>
              <a:t>tur</a:t>
            </a:r>
            <a:r>
              <a:rPr lang="en-US" dirty="0" smtClean="0"/>
              <a:t>, se </a:t>
            </a:r>
            <a:r>
              <a:rPr lang="en-US" dirty="0" err="1" smtClean="0"/>
              <a:t>nonet</a:t>
            </a:r>
            <a:r>
              <a:rPr lang="en-US" dirty="0" smtClean="0"/>
              <a:t> et </a:t>
            </a:r>
            <a:r>
              <a:rPr lang="en-US" dirty="0" err="1" smtClean="0"/>
              <a:t>expe</a:t>
            </a:r>
            <a:r>
              <a:rPr lang="en-US" dirty="0" smtClean="0"/>
              <a:t> et </a:t>
            </a:r>
            <a:r>
              <a:rPr lang="en-US" dirty="0" err="1" smtClean="0"/>
              <a:t>inctumquiae</a:t>
            </a:r>
            <a:r>
              <a:rPr lang="en-US" dirty="0" smtClean="0"/>
              <a:t> </a:t>
            </a:r>
            <a:r>
              <a:rPr lang="en-US" dirty="0" err="1" smtClean="0"/>
              <a:t>odit</a:t>
            </a:r>
            <a:r>
              <a:rPr lang="en-US" dirty="0" smtClean="0"/>
              <a:t>, </a:t>
            </a:r>
            <a:r>
              <a:rPr lang="en-US" dirty="0" err="1" smtClean="0"/>
              <a:t>vernatemp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eos</a:t>
            </a:r>
            <a:r>
              <a:rPr lang="en-US" dirty="0" smtClean="0"/>
              <a:t> </a:t>
            </a:r>
            <a:r>
              <a:rPr lang="en-US" dirty="0" err="1" smtClean="0"/>
              <a:t>remporum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tectistibus</a:t>
            </a:r>
            <a:r>
              <a:rPr lang="en-US" dirty="0" smtClean="0"/>
              <a:t> </a:t>
            </a:r>
            <a:r>
              <a:rPr lang="en-US" dirty="0" err="1" smtClean="0"/>
              <a:t>aut</a:t>
            </a:r>
            <a:r>
              <a:rPr lang="en-US" dirty="0" smtClean="0"/>
              <a:t> </a:t>
            </a:r>
            <a:r>
              <a:rPr lang="en-US" dirty="0" err="1" smtClean="0"/>
              <a:t>aliquo</a:t>
            </a:r>
            <a:endParaRPr lang="en-US" dirty="0" smtClean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322263" y="4015319"/>
            <a:ext cx="8736012" cy="558270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400" cap="all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Copy to start here </a:t>
            </a:r>
            <a:r>
              <a:rPr lang="en-US" dirty="0" err="1" smtClean="0"/>
              <a:t>volest</a:t>
            </a:r>
            <a:r>
              <a:rPr lang="en-US" dirty="0" smtClean="0"/>
              <a:t> qui </a:t>
            </a:r>
            <a:r>
              <a:rPr lang="en-US" dirty="0" err="1" smtClean="0"/>
              <a:t>veris</a:t>
            </a:r>
            <a:r>
              <a:rPr lang="en-US" dirty="0" smtClean="0"/>
              <a:t> sit quos </a:t>
            </a:r>
            <a:r>
              <a:rPr lang="en-US" dirty="0" err="1" smtClean="0"/>
              <a:t>idu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7903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924580"/>
            <a:ext cx="5385514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564342"/>
            <a:ext cx="5385514" cy="3951288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924580"/>
            <a:ext cx="5387630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564342"/>
            <a:ext cx="5387630" cy="3951288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2" name="Picture 11" descr="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0"/>
            <a:ext cx="12188825" cy="139663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 Placehold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322263" y="424275"/>
            <a:ext cx="8736012" cy="558270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400" cap="all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Copy to start here </a:t>
            </a:r>
            <a:r>
              <a:rPr lang="en-US" dirty="0" err="1" smtClean="0"/>
              <a:t>volest</a:t>
            </a:r>
            <a:r>
              <a:rPr lang="en-US" dirty="0" smtClean="0"/>
              <a:t> qui </a:t>
            </a:r>
            <a:r>
              <a:rPr lang="en-US" dirty="0" err="1" smtClean="0"/>
              <a:t>veris</a:t>
            </a:r>
            <a:r>
              <a:rPr lang="en-US" dirty="0" smtClean="0"/>
              <a:t> sit quos </a:t>
            </a:r>
            <a:r>
              <a:rPr lang="en-US" dirty="0" err="1" smtClean="0"/>
              <a:t>idu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43457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AGE 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83691" cy="6858000"/>
          </a:xfrm>
          <a:prstGeom prst="rect">
            <a:avLst/>
          </a:prstGeom>
        </p:spPr>
      </p:pic>
      <p:sp>
        <p:nvSpPr>
          <p:cNvPr id="7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50837" y="2448365"/>
            <a:ext cx="3425825" cy="2189163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Copy to start here </a:t>
            </a:r>
            <a:r>
              <a:rPr lang="en-US" dirty="0" err="1" smtClean="0"/>
              <a:t>volest</a:t>
            </a:r>
            <a:r>
              <a:rPr lang="en-US" dirty="0" smtClean="0"/>
              <a:t> qui </a:t>
            </a:r>
            <a:r>
              <a:rPr lang="en-US" dirty="0" err="1" smtClean="0"/>
              <a:t>veris</a:t>
            </a:r>
            <a:r>
              <a:rPr lang="en-US" dirty="0" smtClean="0"/>
              <a:t> sit quos </a:t>
            </a:r>
            <a:r>
              <a:rPr lang="en-US" dirty="0" err="1" smtClean="0"/>
              <a:t>idu</a:t>
            </a:r>
            <a:r>
              <a:rPr lang="en-US" dirty="0" smtClean="0"/>
              <a:t> </a:t>
            </a:r>
            <a:r>
              <a:rPr lang="en-US" dirty="0" err="1" smtClean="0"/>
              <a:t>ntiI</a:t>
            </a:r>
            <a:r>
              <a:rPr lang="en-US" dirty="0" smtClean="0"/>
              <a:t> </a:t>
            </a:r>
            <a:r>
              <a:rPr lang="en-US" dirty="0" err="1" smtClean="0"/>
              <a:t>inv</a:t>
            </a:r>
            <a:r>
              <a:rPr lang="en-US" dirty="0" smtClean="0"/>
              <a:t> </a:t>
            </a:r>
            <a:r>
              <a:rPr lang="en-US" dirty="0" err="1" smtClean="0"/>
              <a:t>erum</a:t>
            </a:r>
            <a:r>
              <a:rPr lang="en-US" dirty="0" smtClean="0"/>
              <a:t> quo en dam </a:t>
            </a:r>
            <a:r>
              <a:rPr lang="en-US" dirty="0" err="1" smtClean="0"/>
              <a:t>volupta</a:t>
            </a:r>
            <a:r>
              <a:rPr lang="en-US" dirty="0" smtClean="0"/>
              <a:t> p re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magnatendi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32816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492AE-8689-B547-8685-4B33CBCC71F2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DAAC-69DA-564A-97F9-3EA0A94D44FC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PAGE 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825" cy="691340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5091995" y="3169212"/>
            <a:ext cx="5018359" cy="604241"/>
          </a:xfrm>
        </p:spPr>
        <p:txBody>
          <a:bodyPr/>
          <a:lstStyle>
            <a:lvl1pPr algn="l">
              <a:defRPr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092700" y="4171421"/>
            <a:ext cx="5018088" cy="654050"/>
          </a:xfrm>
        </p:spPr>
        <p:txBody>
          <a:bodyPr>
            <a:noAutofit/>
          </a:bodyPr>
          <a:lstStyle>
            <a:lvl1pPr marL="0" indent="0">
              <a:buNone/>
              <a:defRPr sz="1000" baseline="0">
                <a:latin typeface="Arial"/>
                <a:cs typeface="Arial"/>
              </a:defRPr>
            </a:lvl1pPr>
            <a:lvl2pPr marL="457200" indent="0">
              <a:buNone/>
              <a:defRPr sz="1000">
                <a:latin typeface="Arial"/>
                <a:cs typeface="Arial"/>
              </a:defRPr>
            </a:lvl2pPr>
            <a:lvl3pPr marL="914400" indent="0">
              <a:buNone/>
              <a:defRPr sz="1000">
                <a:latin typeface="Arial"/>
                <a:cs typeface="Arial"/>
              </a:defRPr>
            </a:lvl3pPr>
            <a:lvl4pPr marL="1371600" indent="0">
              <a:buNone/>
              <a:defRPr sz="1000">
                <a:latin typeface="Arial"/>
                <a:cs typeface="Arial"/>
              </a:defRPr>
            </a:lvl4pPr>
            <a:lvl5pPr marL="1828800" indent="0">
              <a:buNone/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2830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492AE-8689-B547-8685-4B33CBCC71F2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DAAC-69DA-564A-97F9-3EA0A94D4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367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492AE-8689-B547-8685-4B33CBCC71F2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DAAC-69DA-564A-97F9-3EA0A94D4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846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492AE-8689-B547-8685-4B33CBCC71F2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2DAAC-69DA-564A-97F9-3EA0A94D4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49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ergy-charts.de/power.htm?source=all-sources&amp;year=2018&amp;week=39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IRP Review Submission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5091993" y="4120161"/>
            <a:ext cx="5266657" cy="1530011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Gaopalelwe Santswere</a:t>
            </a:r>
          </a:p>
          <a:p>
            <a:r>
              <a:rPr lang="en-US" sz="2900" dirty="0" smtClean="0"/>
              <a:t>Executive Chairperson: SAYNPS </a:t>
            </a:r>
            <a:endParaRPr lang="en-US" sz="2900" dirty="0"/>
          </a:p>
          <a:p>
            <a:r>
              <a:rPr lang="en-US" dirty="0" smtClean="0"/>
              <a:t>Portfolio Committee on Energy Hearings</a:t>
            </a:r>
          </a:p>
          <a:p>
            <a:r>
              <a:rPr lang="en-US" dirty="0" smtClean="0"/>
              <a:t>17</a:t>
            </a:r>
            <a:r>
              <a:rPr lang="en-US" baseline="30000" dirty="0" smtClean="0"/>
              <a:t>th</a:t>
            </a:r>
            <a:r>
              <a:rPr lang="en-US" dirty="0" smtClean="0"/>
              <a:t> October 2018</a:t>
            </a:r>
          </a:p>
          <a:p>
            <a:r>
              <a:rPr lang="en-US" dirty="0" smtClean="0"/>
              <a:t>Parliament South Africa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68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322263" y="1591294"/>
            <a:ext cx="11446184" cy="502326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</a:pPr>
            <a:r>
              <a:rPr lang="en-US" dirty="0" smtClean="0"/>
              <a:t>Highly Regulated by </a:t>
            </a:r>
            <a:r>
              <a:rPr lang="en-US" dirty="0" smtClean="0">
                <a:solidFill>
                  <a:srgbClr val="C00000"/>
                </a:solidFill>
              </a:rPr>
              <a:t>National Nuclear Regulator </a:t>
            </a:r>
            <a:r>
              <a:rPr lang="en-US" dirty="0" smtClean="0"/>
              <a:t>- NNR (Locally) and IAEA- </a:t>
            </a:r>
            <a:r>
              <a:rPr lang="en-US" dirty="0" smtClean="0">
                <a:solidFill>
                  <a:srgbClr val="C00000"/>
                </a:solidFill>
              </a:rPr>
              <a:t>International Atomic Energy Agency</a:t>
            </a:r>
            <a:r>
              <a:rPr lang="en-US" dirty="0" smtClean="0"/>
              <a:t> (Internationally) helps mitigate nuclear accidents. 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>Nuclear Power is </a:t>
            </a:r>
            <a:r>
              <a:rPr lang="en-US" dirty="0" smtClean="0">
                <a:solidFill>
                  <a:srgbClr val="C00000"/>
                </a:solidFill>
              </a:rPr>
              <a:t>Safe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C00000"/>
                </a:solidFill>
              </a:rPr>
              <a:t>Reliable</a:t>
            </a:r>
            <a:r>
              <a:rPr lang="en-US" dirty="0" smtClean="0"/>
              <a:t> as Base Load Electrical Power in SA.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>No </a:t>
            </a:r>
            <a:r>
              <a:rPr lang="en-US" dirty="0" smtClean="0">
                <a:solidFill>
                  <a:srgbClr val="C00000"/>
                </a:solidFill>
              </a:rPr>
              <a:t>Carbon (GHG) </a:t>
            </a:r>
            <a:r>
              <a:rPr lang="en-US" dirty="0" smtClean="0"/>
              <a:t>footprint thus mitigating </a:t>
            </a:r>
            <a:r>
              <a:rPr lang="en-US" dirty="0" smtClean="0">
                <a:solidFill>
                  <a:srgbClr val="C00000"/>
                </a:solidFill>
              </a:rPr>
              <a:t>Global Warming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C00000"/>
                </a:solidFill>
              </a:rPr>
              <a:t>Ozone Layer Degradation. </a:t>
            </a:r>
          </a:p>
          <a:p>
            <a:pPr>
              <a:lnSpc>
                <a:spcPct val="170000"/>
              </a:lnSpc>
            </a:pPr>
            <a:r>
              <a:rPr lang="en-US" dirty="0" smtClean="0">
                <a:solidFill>
                  <a:srgbClr val="C00000"/>
                </a:solidFill>
              </a:rPr>
              <a:t>Generation III+ </a:t>
            </a:r>
            <a:r>
              <a:rPr lang="en-US" dirty="0" smtClean="0"/>
              <a:t>Plants Operates for up to </a:t>
            </a:r>
            <a:r>
              <a:rPr lang="en-US" dirty="0" smtClean="0">
                <a:solidFill>
                  <a:srgbClr val="C00000"/>
                </a:solidFill>
              </a:rPr>
              <a:t>60 years</a:t>
            </a:r>
            <a:r>
              <a:rPr lang="en-US" dirty="0" smtClean="0"/>
              <a:t>.</a:t>
            </a:r>
          </a:p>
          <a:p>
            <a:pPr>
              <a:lnSpc>
                <a:spcPct val="170000"/>
              </a:lnSpc>
            </a:pPr>
            <a:r>
              <a:rPr lang="en-US" dirty="0" smtClean="0">
                <a:solidFill>
                  <a:srgbClr val="C00000"/>
                </a:solidFill>
              </a:rPr>
              <a:t>Low Cost </a:t>
            </a:r>
            <a:r>
              <a:rPr lang="en-US" dirty="0" smtClean="0"/>
              <a:t>of generation during operation of a plant. (Koeberg has lowest operating costs among Eskom fleet). 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>As part of </a:t>
            </a:r>
            <a:r>
              <a:rPr lang="en-US" dirty="0" smtClean="0">
                <a:solidFill>
                  <a:srgbClr val="C00000"/>
                </a:solidFill>
              </a:rPr>
              <a:t>Electricity Generation mix</a:t>
            </a:r>
            <a:r>
              <a:rPr lang="en-US" dirty="0" smtClean="0"/>
              <a:t>, it ensures </a:t>
            </a:r>
            <a:r>
              <a:rPr lang="en-US" dirty="0" smtClean="0">
                <a:solidFill>
                  <a:srgbClr val="C00000"/>
                </a:solidFill>
              </a:rPr>
              <a:t>Diversity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C00000"/>
                </a:solidFill>
              </a:rPr>
              <a:t>Security of Supply. 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>Nuclear Fleet has </a:t>
            </a:r>
            <a:r>
              <a:rPr lang="en-US" dirty="0" smtClean="0">
                <a:solidFill>
                  <a:srgbClr val="C00000"/>
                </a:solidFill>
              </a:rPr>
              <a:t>Higher Availability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C00000"/>
                </a:solidFill>
              </a:rPr>
              <a:t>Capacity Factors </a:t>
            </a:r>
            <a:r>
              <a:rPr lang="en-US" dirty="0" smtClean="0"/>
              <a:t>among ESKOM fleet. ~90%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dirty="0"/>
              <a:t>	</a:t>
            </a:r>
            <a:r>
              <a:rPr lang="en-US" dirty="0" smtClean="0"/>
              <a:t>	- </a:t>
            </a:r>
            <a:r>
              <a:rPr lang="en-US" sz="2200" dirty="0" smtClean="0"/>
              <a:t>Wind and Solar has 10 – 25%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322262" y="332509"/>
            <a:ext cx="10424907" cy="650036"/>
          </a:xfrm>
        </p:spPr>
        <p:txBody>
          <a:bodyPr>
            <a:normAutofit fontScale="92500"/>
          </a:bodyPr>
          <a:lstStyle/>
          <a:p>
            <a:pPr algn="ctr"/>
            <a:r>
              <a:rPr lang="en-US" dirty="0" smtClean="0"/>
              <a:t>Advantages of Nuclear power energy today In </a:t>
            </a:r>
            <a:r>
              <a:rPr lang="en-US" dirty="0" err="1" smtClean="0"/>
              <a:t>sa</a:t>
            </a:r>
            <a:r>
              <a:rPr lang="en-US" dirty="0" smtClean="0"/>
              <a:t> perspective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89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322263" y="1508166"/>
            <a:ext cx="11517436" cy="5007464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Loss of Nuclear Skills in the country.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Job Losses in the Nuclear Sector.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Policy Uncertainty 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SA loses its No.1 Position as Nuclear Technology leader in the Continent.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Slow Economic Growth (Knock on effects) – Investors need certainty in solid Electricity Supply. 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Generation Mix cannot be guaranteed thus risk security of supply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Eskom fleet of Fossil Power Plants approaching end of life thus a challenge on Base Load.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322263" y="424275"/>
            <a:ext cx="10033020" cy="558270"/>
          </a:xfrm>
        </p:spPr>
        <p:txBody>
          <a:bodyPr/>
          <a:lstStyle/>
          <a:p>
            <a:pPr algn="ctr"/>
            <a:r>
              <a:rPr lang="en-US" dirty="0" smtClean="0"/>
              <a:t>risks of no Nuclear power energy </a:t>
            </a:r>
            <a:r>
              <a:rPr lang="en-US" dirty="0" err="1" smtClean="0"/>
              <a:t>irp</a:t>
            </a:r>
            <a:r>
              <a:rPr lang="en-US" dirty="0" smtClean="0"/>
              <a:t>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69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322263" y="1508166"/>
            <a:ext cx="11517436" cy="500746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Skills Retention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Reduce Youth Unemployment.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Safe and Reliable Base Load Power.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Skills Development in the Nuclear sector.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Proven technology and skilled personnel in SA with 2 plants operating for ~30 years.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Localisation and Stimulating Local Economic Development.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Promote High Technology Industry </a:t>
            </a:r>
            <a:r>
              <a:rPr lang="en-US" dirty="0" err="1" smtClean="0"/>
              <a:t>eg</a:t>
            </a:r>
            <a:r>
              <a:rPr lang="en-US" dirty="0" smtClean="0"/>
              <a:t>, Japan, South Korea, China, France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Contribute to Science and Technology Innovation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Introduce the complete Nuclear Fuel Cycle thus increasing personnel skills (Mining, Conversion, Enrichment and Fuel Fabrication)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en-US" dirty="0" smtClean="0"/>
              <a:t>Advantages of New Nuclear build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99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322263" y="1508166"/>
            <a:ext cx="11517436" cy="5007464"/>
          </a:xfrm>
        </p:spPr>
        <p:txBody>
          <a:bodyPr/>
          <a:lstStyle/>
          <a:p>
            <a:r>
              <a:rPr lang="en-US" dirty="0" smtClean="0"/>
              <a:t>Supplier Development Pipeline</a:t>
            </a:r>
          </a:p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322263" y="424275"/>
            <a:ext cx="10496158" cy="558270"/>
          </a:xfrm>
        </p:spPr>
        <p:txBody>
          <a:bodyPr/>
          <a:lstStyle/>
          <a:p>
            <a:pPr algn="ctr"/>
            <a:r>
              <a:rPr lang="en-US" dirty="0" smtClean="0"/>
              <a:t>Advantages of New Nuclear build…..Continued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359" y="2539710"/>
            <a:ext cx="8311761" cy="3291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216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322263" y="1508166"/>
            <a:ext cx="11517436" cy="5007464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Sea Water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	-  Nuclear Energy Generation in SA uses Sea Water for Cooling. No strain on  	    scarce resources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Land</a:t>
            </a:r>
            <a:r>
              <a:rPr lang="en-US" dirty="0" smtClean="0"/>
              <a:t> 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1 </a:t>
            </a:r>
            <a:r>
              <a:rPr lang="en-US" b="1" dirty="0" smtClean="0"/>
              <a:t>Km</a:t>
            </a:r>
            <a:r>
              <a:rPr lang="en-US" b="1" baseline="30000" dirty="0" smtClean="0"/>
              <a:t>2</a:t>
            </a:r>
            <a:r>
              <a:rPr lang="en-US" dirty="0" smtClean="0"/>
              <a:t> for Nuclear Plant ~ 1 000 W of electricity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1 </a:t>
            </a:r>
            <a:r>
              <a:rPr lang="en-US" b="1" dirty="0" smtClean="0"/>
              <a:t>Km</a:t>
            </a:r>
            <a:r>
              <a:rPr lang="en-US" b="1" baseline="30000" dirty="0" smtClean="0"/>
              <a:t>2</a:t>
            </a:r>
            <a:r>
              <a:rPr lang="en-ZA" dirty="0"/>
              <a:t> </a:t>
            </a:r>
            <a:r>
              <a:rPr lang="en-US" dirty="0" smtClean="0"/>
              <a:t>Photovoltaics ~ 22 W of electricity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1 </a:t>
            </a:r>
            <a:r>
              <a:rPr lang="en-US" b="1" dirty="0" smtClean="0"/>
              <a:t>Km</a:t>
            </a:r>
            <a:r>
              <a:rPr lang="en-US" b="1" baseline="30000" dirty="0" smtClean="0"/>
              <a:t>2</a:t>
            </a:r>
            <a:r>
              <a:rPr lang="en-ZA" dirty="0"/>
              <a:t> </a:t>
            </a:r>
            <a:r>
              <a:rPr lang="en-US" dirty="0" smtClean="0"/>
              <a:t>of Wind farm ~ 2 W of electricity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n-ZA" sz="2400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322263" y="424275"/>
            <a:ext cx="10496158" cy="558270"/>
          </a:xfrm>
        </p:spPr>
        <p:txBody>
          <a:bodyPr/>
          <a:lstStyle/>
          <a:p>
            <a:pPr algn="ctr"/>
            <a:r>
              <a:rPr lang="en-US" dirty="0" smtClean="0"/>
              <a:t>Advantages of New Nuclear build…..Continued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40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322263" y="1508166"/>
            <a:ext cx="11517436" cy="5007464"/>
          </a:xfrm>
        </p:spPr>
        <p:txBody>
          <a:bodyPr>
            <a:normAutofit fontScale="92500"/>
          </a:bodyPr>
          <a:lstStyle/>
          <a:p>
            <a:pPr lvl="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Half of Eskom coal fleet will not be in operation beyond 2030. (EOL) – Average useful life of 40 years. Half of Base Load current </a:t>
            </a:r>
            <a:r>
              <a:rPr lang="en-US" sz="2400" dirty="0" err="1" smtClean="0"/>
              <a:t>elec</a:t>
            </a:r>
            <a:r>
              <a:rPr lang="en-US" sz="2400" dirty="0" smtClean="0"/>
              <a:t> will be decommissioned. </a:t>
            </a:r>
          </a:p>
          <a:p>
            <a:pPr lvl="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Natural Gas is imported and future prices cannot be guaranteed. The Cost of Gas maybe passed to the Consumer </a:t>
            </a:r>
            <a:r>
              <a:rPr lang="en-US" sz="2400" dirty="0" smtClean="0">
                <a:solidFill>
                  <a:srgbClr val="FF0000"/>
                </a:solidFill>
              </a:rPr>
              <a:t>(Not Desirable). </a:t>
            </a:r>
          </a:p>
          <a:p>
            <a:pPr lvl="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Base Load is necessary to stabilise the Electricity Grid. Only Coal and Nuclear can provide the Assurance. </a:t>
            </a:r>
          </a:p>
          <a:p>
            <a:pPr lvl="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Useful life of Nuclear Plant is 60 years. Nuclear has </a:t>
            </a:r>
            <a:r>
              <a:rPr lang="en-US" sz="2400" dirty="0" smtClean="0">
                <a:solidFill>
                  <a:srgbClr val="FF0000"/>
                </a:solidFill>
              </a:rPr>
              <a:t>High Capital Costs </a:t>
            </a:r>
            <a:r>
              <a:rPr lang="en-US" sz="2400" dirty="0" smtClean="0"/>
              <a:t>during </a:t>
            </a:r>
            <a:r>
              <a:rPr lang="en-US" sz="2400" dirty="0" smtClean="0">
                <a:solidFill>
                  <a:srgbClr val="FF0000"/>
                </a:solidFill>
              </a:rPr>
              <a:t>Construction</a:t>
            </a:r>
            <a:r>
              <a:rPr lang="en-US" sz="2400" dirty="0" smtClean="0"/>
              <a:t> but </a:t>
            </a:r>
            <a:r>
              <a:rPr lang="en-US" sz="2400" dirty="0" smtClean="0">
                <a:solidFill>
                  <a:srgbClr val="FF0000"/>
                </a:solidFill>
              </a:rPr>
              <a:t>Low Operating Costs </a:t>
            </a:r>
            <a:r>
              <a:rPr lang="en-US" sz="2400" dirty="0" smtClean="0"/>
              <a:t>and delaying the decision until beyond 2030 does not guarantee Costs will be Low.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ZA" sz="2400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322263" y="424275"/>
            <a:ext cx="10496158" cy="558270"/>
          </a:xfrm>
        </p:spPr>
        <p:txBody>
          <a:bodyPr/>
          <a:lstStyle/>
          <a:p>
            <a:pPr algn="ctr"/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06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22263" y="1460665"/>
            <a:ext cx="11731192" cy="5054965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Creation of Sustainable Jobs in the Nuclear Sector 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Coal </a:t>
            </a:r>
            <a:r>
              <a:rPr lang="en-US" dirty="0"/>
              <a:t>plants produces Carbon. Carbon </a:t>
            </a:r>
            <a:r>
              <a:rPr lang="en-US" dirty="0" smtClean="0"/>
              <a:t>Tax is </a:t>
            </a:r>
            <a:r>
              <a:rPr lang="en-US" dirty="0"/>
              <a:t>payable. </a:t>
            </a: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dirty="0" smtClean="0"/>
              <a:t>Nuclear </a:t>
            </a:r>
            <a:r>
              <a:rPr lang="en-US" dirty="0"/>
              <a:t>makes for a best case with no GHG. Nuclear </a:t>
            </a:r>
            <a:r>
              <a:rPr lang="en-US" dirty="0" smtClean="0"/>
              <a:t>is required </a:t>
            </a:r>
            <a:r>
              <a:rPr lang="en-US" dirty="0"/>
              <a:t>for Base Load </a:t>
            </a:r>
            <a:r>
              <a:rPr lang="en-US" dirty="0" smtClean="0"/>
              <a:t>Power. 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Decision to Build New Nuclear Power Plants cannot be delayed. Nuclear is necessary by 2030. IRP must include Nuclear Energy for commissioning in early 2030’s. 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1000 – 1600 MW per plant in phases. (Total of 6 600 MW of Nuclear Energy)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The only way to know the true cost of nuclear energy is for Department of Energy to issue Request for Information from technology supplier and subject it to a competitive bidding process like REIPPP!</a:t>
            </a:r>
            <a:endParaRPr lang="en-US" b="1" i="1" dirty="0">
              <a:solidFill>
                <a:srgbClr val="FF0000"/>
              </a:solidFill>
            </a:endParaRPr>
          </a:p>
          <a:p>
            <a:endParaRPr lang="en-Z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en-US" dirty="0" smtClean="0"/>
              <a:t>Conclusion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1133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5092700" y="4165600"/>
            <a:ext cx="5168009" cy="82973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PO BOX 582  </a:t>
            </a:r>
            <a:r>
              <a:rPr lang="en-US" sz="1200" dirty="0" smtClean="0">
                <a:solidFill>
                  <a:srgbClr val="AC0033"/>
                </a:solidFill>
                <a:latin typeface="Arial"/>
                <a:cs typeface="Arial"/>
              </a:rPr>
              <a:t>I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 Pretoria  </a:t>
            </a:r>
            <a:r>
              <a:rPr lang="en-US" sz="1200" dirty="0" smtClean="0">
                <a:solidFill>
                  <a:srgbClr val="AC0033"/>
                </a:solidFill>
                <a:latin typeface="Arial"/>
                <a:cs typeface="Arial"/>
              </a:rPr>
              <a:t>I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0001  </a:t>
            </a:r>
            <a:r>
              <a:rPr lang="en-US" sz="1200" dirty="0" smtClean="0">
                <a:solidFill>
                  <a:srgbClr val="AC0033"/>
                </a:solidFill>
                <a:latin typeface="Arial"/>
                <a:cs typeface="Arial"/>
              </a:rPr>
              <a:t>I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 Contact: </a:t>
            </a:r>
            <a:r>
              <a:rPr 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Gaopalelwe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Santswere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</a:p>
          <a:p>
            <a:pPr marL="0" lvl="0" indent="0">
              <a:buNone/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Tel: +27 12 305 3227  </a:t>
            </a:r>
            <a:r>
              <a:rPr lang="en-US" sz="1200" dirty="0" smtClean="0">
                <a:solidFill>
                  <a:srgbClr val="AC0033"/>
                </a:solidFill>
                <a:latin typeface="Arial"/>
                <a:cs typeface="Arial"/>
              </a:rPr>
              <a:t>I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 Mobile +27 71 302 4674</a:t>
            </a:r>
          </a:p>
          <a:p>
            <a:pPr marL="0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8221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IMAGE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0" r="4010"/>
          <a:stretch>
            <a:fillRect/>
          </a:stretch>
        </p:blipFill>
        <p:spPr>
          <a:xfrm>
            <a:off x="3975100" y="534988"/>
            <a:ext cx="7604125" cy="5821362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975100" y="45979"/>
            <a:ext cx="5976973" cy="489009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Contents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3975100" y="534988"/>
            <a:ext cx="7604125" cy="5821362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Who is SAYNPS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Executive Summary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What is Energy System Planning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Energy Modelling – What is it and what is not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German Electricity Mix 2017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Energy Plan for Myanmar 2017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Benefits of Nuclear Technology in South African Perspective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Advantages of Nuclear Power Energy in South African Perspective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Risks of No Nuclear Power IRP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Advantages of New Nuclear Build.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Conclusion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37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0" y="2075331"/>
            <a:ext cx="11914496" cy="4693603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en-US" sz="2100" dirty="0" smtClean="0">
                <a:solidFill>
                  <a:srgbClr val="FF0000"/>
                </a:solidFill>
              </a:rPr>
              <a:t>South African Young Nuclear Professionals Society (SAYNPS) was established in 2002 </a:t>
            </a:r>
          </a:p>
          <a:p>
            <a:pPr algn="just">
              <a:lnSpc>
                <a:spcPct val="110000"/>
              </a:lnSpc>
            </a:pPr>
            <a:r>
              <a:rPr lang="en-US" sz="2100" dirty="0" smtClean="0">
                <a:solidFill>
                  <a:srgbClr val="FF0000"/>
                </a:solidFill>
              </a:rPr>
              <a:t>Membership</a:t>
            </a:r>
            <a:r>
              <a:rPr lang="en-US" sz="2100" dirty="0" smtClean="0"/>
              <a:t> Comprises of all Nuclear Institutions in SA. ESKOM, NNR, NECSA, DoE, Academia (NWU, SMU).</a:t>
            </a:r>
          </a:p>
          <a:p>
            <a:pPr algn="just">
              <a:lnSpc>
                <a:spcPct val="110000"/>
              </a:lnSpc>
            </a:pPr>
            <a:r>
              <a:rPr lang="en-US" sz="2100" dirty="0" smtClean="0">
                <a:solidFill>
                  <a:srgbClr val="FF0000"/>
                </a:solidFill>
              </a:rPr>
              <a:t>Objective</a:t>
            </a:r>
            <a:r>
              <a:rPr lang="en-US" sz="2100" dirty="0" smtClean="0"/>
              <a:t>: Educate and raise awareness in society </a:t>
            </a:r>
            <a:r>
              <a:rPr lang="en-US" sz="2100" dirty="0" err="1" smtClean="0"/>
              <a:t>esp</a:t>
            </a:r>
            <a:r>
              <a:rPr lang="en-US" sz="2100" dirty="0" smtClean="0"/>
              <a:t> Youth of the benefits of peaceful use of Nuclear Technology</a:t>
            </a:r>
          </a:p>
          <a:p>
            <a:pPr algn="just">
              <a:lnSpc>
                <a:spcPct val="110000"/>
              </a:lnSpc>
            </a:pPr>
            <a:r>
              <a:rPr lang="en-US" sz="2100" dirty="0" smtClean="0"/>
              <a:t>Encourage </a:t>
            </a:r>
            <a:r>
              <a:rPr lang="en-US" sz="2100" dirty="0" smtClean="0">
                <a:solidFill>
                  <a:srgbClr val="FF0000"/>
                </a:solidFill>
              </a:rPr>
              <a:t>Career</a:t>
            </a:r>
            <a:r>
              <a:rPr lang="en-US" sz="2100" dirty="0" smtClean="0"/>
              <a:t> </a:t>
            </a:r>
            <a:r>
              <a:rPr lang="en-US" sz="2100" dirty="0"/>
              <a:t>choices in Nuclear </a:t>
            </a:r>
            <a:r>
              <a:rPr lang="en-US" sz="2100" dirty="0" smtClean="0"/>
              <a:t>Sector for </a:t>
            </a:r>
            <a:r>
              <a:rPr lang="en-US" sz="2100" dirty="0" smtClean="0">
                <a:solidFill>
                  <a:srgbClr val="FF0000"/>
                </a:solidFill>
              </a:rPr>
              <a:t>University</a:t>
            </a:r>
            <a:r>
              <a:rPr lang="en-US" sz="2100" dirty="0" smtClean="0"/>
              <a:t> &amp; </a:t>
            </a:r>
            <a:r>
              <a:rPr lang="en-US" sz="2100" dirty="0" smtClean="0">
                <a:solidFill>
                  <a:srgbClr val="FF0000"/>
                </a:solidFill>
              </a:rPr>
              <a:t>FET</a:t>
            </a:r>
            <a:r>
              <a:rPr lang="en-US" sz="2100" dirty="0" smtClean="0"/>
              <a:t> Institutions students. </a:t>
            </a:r>
          </a:p>
          <a:p>
            <a:pPr algn="just">
              <a:lnSpc>
                <a:spcPct val="110000"/>
              </a:lnSpc>
            </a:pPr>
            <a:r>
              <a:rPr lang="en-US" sz="2100" dirty="0" smtClean="0">
                <a:solidFill>
                  <a:srgbClr val="FF0000"/>
                </a:solidFill>
              </a:rPr>
              <a:t>Advocacy</a:t>
            </a:r>
            <a:r>
              <a:rPr lang="en-US" sz="2100" dirty="0" smtClean="0"/>
              <a:t> &amp; </a:t>
            </a:r>
            <a:r>
              <a:rPr lang="en-US" sz="2100" dirty="0" smtClean="0">
                <a:solidFill>
                  <a:srgbClr val="FF0000"/>
                </a:solidFill>
              </a:rPr>
              <a:t>Advisory</a:t>
            </a:r>
            <a:r>
              <a:rPr lang="en-US" sz="2100" dirty="0" smtClean="0"/>
              <a:t> </a:t>
            </a:r>
            <a:r>
              <a:rPr lang="en-US" sz="2100" dirty="0" smtClean="0">
                <a:solidFill>
                  <a:srgbClr val="FF0000"/>
                </a:solidFill>
              </a:rPr>
              <a:t>Role</a:t>
            </a:r>
            <a:r>
              <a:rPr lang="en-US" sz="2100" dirty="0" smtClean="0"/>
              <a:t> to Policy </a:t>
            </a:r>
            <a:r>
              <a:rPr lang="en-US" sz="2100" dirty="0"/>
              <a:t>M</a:t>
            </a:r>
            <a:r>
              <a:rPr lang="en-US" sz="2100" dirty="0" smtClean="0"/>
              <a:t>akers </a:t>
            </a:r>
            <a:r>
              <a:rPr lang="en-US" sz="2100" dirty="0"/>
              <a:t>and </a:t>
            </a:r>
            <a:r>
              <a:rPr lang="en-US" sz="2100" dirty="0" smtClean="0"/>
              <a:t>Implementers </a:t>
            </a:r>
            <a:r>
              <a:rPr lang="en-US" sz="2100" dirty="0"/>
              <a:t>in determining the </a:t>
            </a:r>
            <a:r>
              <a:rPr lang="en-US" sz="2100" dirty="0" smtClean="0"/>
              <a:t>future of </a:t>
            </a:r>
            <a:r>
              <a:rPr lang="en-US" sz="2100" dirty="0"/>
              <a:t>the youth of South Africa in the Nuclear Sector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322262" y="424275"/>
            <a:ext cx="9914267" cy="558270"/>
          </a:xfrm>
        </p:spPr>
        <p:txBody>
          <a:bodyPr/>
          <a:lstStyle/>
          <a:p>
            <a:pPr algn="ctr"/>
            <a:r>
              <a:rPr lang="en-US" dirty="0" smtClean="0"/>
              <a:t>Who is SAYNPS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24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75013" y="1531917"/>
            <a:ext cx="11352810" cy="498371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To Support the NDP 2030 and attract Global Investors for a Developing Country the following must happen: 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Infrastructure Development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Investor destination for Low Production and Manufacturing Costs (Car manufacturers, Mining, Industry, etc.)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Sustainable Job Creation (Reduce High Youth Unemployment)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Technology that supports Greenhouse Gases (GHG) Emission Reduction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Security of Electricity Supply through optimal cost benefit Generation Mix option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Social Cohesion (Reduce Poverty, Eliminate Inequality and Unemployment)  Socio-Economic Development. 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Skilled Workforce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Industrial Revolution with No Electrical Power Disruptions.</a:t>
            </a:r>
          </a:p>
          <a:p>
            <a:endParaRPr lang="en-Z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322262" y="424275"/>
            <a:ext cx="9284875" cy="558270"/>
          </a:xfrm>
        </p:spPr>
        <p:txBody>
          <a:bodyPr/>
          <a:lstStyle/>
          <a:p>
            <a:pPr algn="ctr"/>
            <a:r>
              <a:rPr lang="en-US" dirty="0" smtClean="0"/>
              <a:t>Executive summary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1004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75013" y="1531917"/>
            <a:ext cx="11352810" cy="498371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Preparing for an uncertain future in a comprehensive, organized and transparent manner.</a:t>
            </a:r>
          </a:p>
          <a:p>
            <a:r>
              <a:rPr lang="en-US" dirty="0" smtClean="0"/>
              <a:t>Trade-offs in the optimal allocation of scarce resources between energy and non-energy sectors of the economy. </a:t>
            </a:r>
          </a:p>
          <a:p>
            <a:r>
              <a:rPr lang="en-US" dirty="0" smtClean="0"/>
              <a:t>Longevity and capital-intensity of energy infrastructures.</a:t>
            </a:r>
          </a:p>
          <a:p>
            <a:r>
              <a:rPr lang="en-US" dirty="0" smtClean="0"/>
              <a:t>A prerequisite for informed decision making;</a:t>
            </a:r>
          </a:p>
          <a:p>
            <a:pPr lvl="1"/>
            <a:r>
              <a:rPr lang="en-US" dirty="0" smtClean="0"/>
              <a:t>Understanding future demands developments</a:t>
            </a:r>
          </a:p>
          <a:p>
            <a:pPr lvl="1"/>
            <a:r>
              <a:rPr lang="en-US" dirty="0" smtClean="0"/>
              <a:t>Evaluating options &amp; reviewing different ways to meet those needs</a:t>
            </a:r>
          </a:p>
          <a:p>
            <a:pPr lvl="1"/>
            <a:r>
              <a:rPr lang="en-US" dirty="0" smtClean="0"/>
              <a:t>Identifying risks and benefits</a:t>
            </a:r>
          </a:p>
          <a:p>
            <a:pPr lvl="1"/>
            <a:r>
              <a:rPr lang="en-US" dirty="0" smtClean="0"/>
              <a:t>Exploring “what id..” questions</a:t>
            </a:r>
          </a:p>
          <a:p>
            <a:pPr lvl="1"/>
            <a:r>
              <a:rPr lang="en-US" dirty="0" smtClean="0"/>
              <a:t>Investment requirements including returns (e.g. socioeconomic benefits)</a:t>
            </a:r>
          </a:p>
          <a:p>
            <a:pPr lvl="1"/>
            <a:r>
              <a:rPr lang="en-US" dirty="0" smtClean="0"/>
              <a:t>Optimal energy mix and resource allocation</a:t>
            </a:r>
          </a:p>
          <a:p>
            <a:pPr lvl="1"/>
            <a:r>
              <a:rPr lang="en-US" dirty="0" smtClean="0"/>
              <a:t>Compliance with policy constraints</a:t>
            </a:r>
          </a:p>
          <a:p>
            <a:pPr lvl="1"/>
            <a:r>
              <a:rPr lang="en-US" dirty="0" smtClean="0"/>
              <a:t>Testing the effectiveness/feasibility of policy measures</a:t>
            </a:r>
          </a:p>
          <a:p>
            <a:r>
              <a:rPr lang="en-US" dirty="0" smtClean="0"/>
              <a:t>Minimizing sequential stop-gap measures. </a:t>
            </a:r>
          </a:p>
          <a:p>
            <a:endParaRPr lang="en-US" dirty="0" smtClean="0"/>
          </a:p>
          <a:p>
            <a:endParaRPr lang="en-Z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322262" y="424275"/>
            <a:ext cx="9284875" cy="558270"/>
          </a:xfrm>
        </p:spPr>
        <p:txBody>
          <a:bodyPr/>
          <a:lstStyle/>
          <a:p>
            <a:pPr algn="ctr"/>
            <a:r>
              <a:rPr lang="en-US" dirty="0" smtClean="0"/>
              <a:t>WHAT IS ENERGY SYSTEM PLANNING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4433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75013" y="1531917"/>
            <a:ext cx="11352810" cy="498371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Energy models create simplified images of real life energy systems by translating the essential components, structure and flow into tractable mathematical formulations (equations).</a:t>
            </a:r>
          </a:p>
          <a:p>
            <a:r>
              <a:rPr lang="en-US" dirty="0" smtClean="0"/>
              <a:t>The equations represent rule-based interactions between the key energy system components.</a:t>
            </a:r>
          </a:p>
          <a:p>
            <a:r>
              <a:rPr lang="en-US" dirty="0" smtClean="0"/>
              <a:t>Once calibrated to reflect the current energy system and base year energy flows, future technology and fuel or resource options (portfolio) as well as demand projections need to be added.</a:t>
            </a:r>
          </a:p>
          <a:p>
            <a:r>
              <a:rPr lang="en-US" dirty="0" smtClean="0"/>
              <a:t>Forward looking is accomplished by the use of scenarios.</a:t>
            </a:r>
          </a:p>
          <a:p>
            <a:r>
              <a:rPr lang="en-US" dirty="0" smtClean="0"/>
              <a:t>Different agents require different answers and thus different models or model trail (no one size fits all).</a:t>
            </a:r>
          </a:p>
          <a:p>
            <a:r>
              <a:rPr lang="en-US" dirty="0" smtClean="0"/>
              <a:t>Energy modelling is an art not a science. </a:t>
            </a:r>
          </a:p>
          <a:p>
            <a:r>
              <a:rPr lang="en-US" dirty="0" smtClean="0"/>
              <a:t>The information models provided is often complex and needs to be ‘interpreted/conditioned’ for use by decision makers.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Note: Energy modelling generates insights – NOT answers!!!!!!!</a:t>
            </a:r>
          </a:p>
          <a:p>
            <a:pPr marL="0" indent="0">
              <a:buNone/>
            </a:pPr>
            <a:r>
              <a:rPr lang="en-US" b="1" i="1" dirty="0">
                <a:solidFill>
                  <a:srgbClr val="FF0000"/>
                </a:solidFill>
                <a:hlinkClick r:id="rId3"/>
              </a:rPr>
              <a:t>https://</a:t>
            </a:r>
            <a:r>
              <a:rPr lang="en-US" b="1" i="1" dirty="0" smtClean="0">
                <a:solidFill>
                  <a:srgbClr val="FF0000"/>
                </a:solidFill>
                <a:hlinkClick r:id="rId3"/>
              </a:rPr>
              <a:t>www.energy-charts.de/power.htm?source=all-sources&amp;year=2018&amp;week=39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</a:p>
          <a:p>
            <a:endParaRPr lang="en-US" dirty="0" smtClean="0"/>
          </a:p>
          <a:p>
            <a:endParaRPr lang="en-Z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322262" y="424275"/>
            <a:ext cx="9284875" cy="558270"/>
          </a:xfrm>
        </p:spPr>
        <p:txBody>
          <a:bodyPr/>
          <a:lstStyle/>
          <a:p>
            <a:pPr algn="ctr"/>
            <a:r>
              <a:rPr lang="en-US" dirty="0" smtClean="0"/>
              <a:t>Energy modelling – what is it and what is not?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7115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322262" y="424275"/>
            <a:ext cx="9284875" cy="558270"/>
          </a:xfrm>
        </p:spPr>
        <p:txBody>
          <a:bodyPr/>
          <a:lstStyle/>
          <a:p>
            <a:pPr algn="ctr"/>
            <a:r>
              <a:rPr lang="en-US" dirty="0" smtClean="0"/>
              <a:t>German electricity mix 2017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43" y="1499586"/>
            <a:ext cx="10449470" cy="519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322262" y="424275"/>
            <a:ext cx="9284875" cy="558270"/>
          </a:xfrm>
        </p:spPr>
        <p:txBody>
          <a:bodyPr/>
          <a:lstStyle/>
          <a:p>
            <a:pPr algn="ctr"/>
            <a:r>
              <a:rPr lang="en-US" dirty="0" smtClean="0"/>
              <a:t>Energy plan for Myanmar 2017</a:t>
            </a:r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262" y="1539435"/>
            <a:ext cx="11382189" cy="44534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9611" y="5934339"/>
            <a:ext cx="4987633" cy="92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99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170121" y="2185060"/>
            <a:ext cx="5399406" cy="433057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Nuclear Power Generation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Nuclear Medicine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Radioisotopes Production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Research and Development, R&amp;D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Food and Agriculture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Water Desalination – </a:t>
            </a:r>
            <a:r>
              <a:rPr lang="en-US" dirty="0" smtClean="0">
                <a:solidFill>
                  <a:srgbClr val="FFC000"/>
                </a:solidFill>
              </a:rPr>
              <a:t>R&amp;D Phase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322262" y="424275"/>
            <a:ext cx="10579285" cy="55827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Benefits of nuclear technology IN sa perspective</a:t>
            </a:r>
            <a:endParaRPr lang="en-US" dirty="0"/>
          </a:p>
        </p:txBody>
      </p:sp>
      <p:sp>
        <p:nvSpPr>
          <p:cNvPr id="12" name="Content Placeholder 9"/>
          <p:cNvSpPr>
            <a:spLocks noGrp="1"/>
          </p:cNvSpPr>
          <p:nvPr>
            <p:ph sz="quarter" idx="4"/>
          </p:nvPr>
        </p:nvSpPr>
        <p:spPr>
          <a:xfrm>
            <a:off x="6191754" y="2185060"/>
            <a:ext cx="5387630" cy="433057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Nuclear Engineers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Nuclear Scientists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Artisans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Nuclear Operators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Radiation Protection Personnel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Nuclear Inspectors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Environmentalists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idx="1"/>
          </p:nvPr>
        </p:nvSpPr>
        <p:spPr>
          <a:xfrm>
            <a:off x="170121" y="1425817"/>
            <a:ext cx="5385514" cy="639762"/>
          </a:xfrm>
        </p:spPr>
        <p:txBody>
          <a:bodyPr/>
          <a:lstStyle/>
          <a:p>
            <a:r>
              <a:rPr lang="en-US" dirty="0" smtClean="0"/>
              <a:t>Uses of Nuclear Technology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idx="1"/>
          </p:nvPr>
        </p:nvSpPr>
        <p:spPr>
          <a:xfrm>
            <a:off x="5994955" y="1425817"/>
            <a:ext cx="5385514" cy="639762"/>
          </a:xfrm>
        </p:spPr>
        <p:txBody>
          <a:bodyPr/>
          <a:lstStyle/>
          <a:p>
            <a:r>
              <a:rPr lang="en-US" dirty="0" smtClean="0"/>
              <a:t>Careers in Nuclear Sector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73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YNPS POWERPOINT TEMPLATE - FINAL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2372</TotalTime>
  <Words>1653</Words>
  <Application>Microsoft Office PowerPoint</Application>
  <PresentationFormat>Custom</PresentationFormat>
  <Paragraphs>178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SAYNPS POWERPOINT TEMPLATE - FINAL </vt:lpstr>
      <vt:lpstr>IRP Review Submission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IRP Review Submission</dc:title>
  <dc:creator>Blessed Raphotle</dc:creator>
  <cp:lastModifiedBy>Arico Kotze</cp:lastModifiedBy>
  <cp:revision>17</cp:revision>
  <dcterms:modified xsi:type="dcterms:W3CDTF">2018-10-15T08:49:18Z</dcterms:modified>
</cp:coreProperties>
</file>