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60"/>
  </p:notesMasterIdLst>
  <p:handoutMasterIdLst>
    <p:handoutMasterId r:id="rId61"/>
  </p:handoutMasterIdLst>
  <p:sldIdLst>
    <p:sldId id="256" r:id="rId6"/>
    <p:sldId id="431" r:id="rId7"/>
    <p:sldId id="454" r:id="rId8"/>
    <p:sldId id="438" r:id="rId9"/>
    <p:sldId id="455" r:id="rId10"/>
    <p:sldId id="456" r:id="rId11"/>
    <p:sldId id="457" r:id="rId12"/>
    <p:sldId id="458" r:id="rId13"/>
    <p:sldId id="459" r:id="rId14"/>
    <p:sldId id="460" r:id="rId15"/>
    <p:sldId id="461" r:id="rId16"/>
    <p:sldId id="462" r:id="rId17"/>
    <p:sldId id="463" r:id="rId18"/>
    <p:sldId id="464" r:id="rId19"/>
    <p:sldId id="465" r:id="rId20"/>
    <p:sldId id="466" r:id="rId21"/>
    <p:sldId id="467" r:id="rId22"/>
    <p:sldId id="468" r:id="rId23"/>
    <p:sldId id="469" r:id="rId24"/>
    <p:sldId id="470" r:id="rId25"/>
    <p:sldId id="471" r:id="rId26"/>
    <p:sldId id="472" r:id="rId27"/>
    <p:sldId id="473" r:id="rId28"/>
    <p:sldId id="474" r:id="rId29"/>
    <p:sldId id="475" r:id="rId30"/>
    <p:sldId id="476" r:id="rId31"/>
    <p:sldId id="477" r:id="rId32"/>
    <p:sldId id="478" r:id="rId33"/>
    <p:sldId id="479" r:id="rId34"/>
    <p:sldId id="480" r:id="rId35"/>
    <p:sldId id="481" r:id="rId36"/>
    <p:sldId id="482" r:id="rId37"/>
    <p:sldId id="483" r:id="rId38"/>
    <p:sldId id="484" r:id="rId39"/>
    <p:sldId id="485" r:id="rId40"/>
    <p:sldId id="486" r:id="rId41"/>
    <p:sldId id="487" r:id="rId42"/>
    <p:sldId id="488" r:id="rId43"/>
    <p:sldId id="489" r:id="rId44"/>
    <p:sldId id="490" r:id="rId45"/>
    <p:sldId id="491" r:id="rId46"/>
    <p:sldId id="492" r:id="rId47"/>
    <p:sldId id="493" r:id="rId48"/>
    <p:sldId id="494" r:id="rId49"/>
    <p:sldId id="495" r:id="rId50"/>
    <p:sldId id="496" r:id="rId51"/>
    <p:sldId id="497" r:id="rId52"/>
    <p:sldId id="498" r:id="rId53"/>
    <p:sldId id="499" r:id="rId54"/>
    <p:sldId id="500" r:id="rId55"/>
    <p:sldId id="501" r:id="rId56"/>
    <p:sldId id="502" r:id="rId57"/>
    <p:sldId id="503" r:id="rId58"/>
    <p:sldId id="281" r:id="rId5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Petersen" initials="B" lastIdx="4" clrIdx="0">
    <p:extLst/>
  </p:cmAuthor>
  <p:cmAuthor id="2" name="Janette van Dyk" initials="JvD" lastIdx="0" clrIdx="1">
    <p:extLst>
      <p:ext uri="{19B8F6BF-5375-455C-9EA6-DF929625EA0E}">
        <p15:presenceInfo xmlns:p15="http://schemas.microsoft.com/office/powerpoint/2012/main" xmlns="" userId="S-1-5-21-2624322503-2754495404-2657103326-15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9933"/>
    <a:srgbClr val="FFFFE1"/>
    <a:srgbClr val="FFFF66"/>
    <a:srgbClr val="800080"/>
    <a:srgbClr val="FCFDF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0" autoAdjust="0"/>
    <p:restoredTop sz="90625" autoAdjust="0"/>
  </p:normalViewPr>
  <p:slideViewPr>
    <p:cSldViewPr>
      <p:cViewPr varScale="1">
        <p:scale>
          <a:sx n="105" d="100"/>
          <a:sy n="105" d="100"/>
        </p:scale>
        <p:origin x="-203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888"/>
          </a:xfrm>
          <a:prstGeom prst="rect">
            <a:avLst/>
          </a:prstGeom>
        </p:spPr>
        <p:txBody>
          <a:bodyPr vert="horz" lIns="91440" tIns="45720" rIns="91440" bIns="45720" rtlCol="0"/>
          <a:lstStyle>
            <a:lvl1pPr algn="r">
              <a:defRPr sz="1200"/>
            </a:lvl1pPr>
          </a:lstStyle>
          <a:p>
            <a:fld id="{2E9A0B46-7305-42B6-915B-BA669FBEC02E}" type="datetimeFigureOut">
              <a:rPr lang="en-GB" smtClean="0"/>
              <a:pPr/>
              <a:t>18/10/2018</a:t>
            </a:fld>
            <a:endParaRPr lang="en-GB"/>
          </a:p>
        </p:txBody>
      </p:sp>
      <p:sp>
        <p:nvSpPr>
          <p:cNvPr id="4" name="Footer Placeholder 3"/>
          <p:cNvSpPr>
            <a:spLocks noGrp="1"/>
          </p:cNvSpPr>
          <p:nvPr>
            <p:ph type="ftr" sz="quarter" idx="2"/>
          </p:nvPr>
        </p:nvSpPr>
        <p:spPr>
          <a:xfrm>
            <a:off x="0" y="9428164"/>
            <a:ext cx="2945659"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164"/>
            <a:ext cx="2945659" cy="496887"/>
          </a:xfrm>
          <a:prstGeom prst="rect">
            <a:avLst/>
          </a:prstGeom>
        </p:spPr>
        <p:txBody>
          <a:bodyPr vert="horz" lIns="91440" tIns="45720" rIns="91440" bIns="45720" rtlCol="0" anchor="b"/>
          <a:lstStyle>
            <a:lvl1pPr algn="r">
              <a:defRPr sz="1200"/>
            </a:lvl1pPr>
          </a:lstStyle>
          <a:p>
            <a:fld id="{431232B6-5637-4FEE-980E-DF665B6EDE13}" type="slidenum">
              <a:rPr lang="en-GB" smtClean="0"/>
              <a:pPr/>
              <a:t>‹#›</a:t>
            </a:fld>
            <a:endParaRPr lang="en-GB"/>
          </a:p>
        </p:txBody>
      </p:sp>
    </p:spTree>
    <p:extLst>
      <p:ext uri="{BB962C8B-B14F-4D97-AF65-F5344CB8AC3E}">
        <p14:creationId xmlns:p14="http://schemas.microsoft.com/office/powerpoint/2010/main" xmlns="" val="1919406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864" cy="49718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271" y="1"/>
            <a:ext cx="2945864" cy="497187"/>
          </a:xfrm>
          <a:prstGeom prst="rect">
            <a:avLst/>
          </a:prstGeom>
        </p:spPr>
        <p:txBody>
          <a:bodyPr vert="horz" lIns="91440" tIns="45720" rIns="91440" bIns="45720" rtlCol="0"/>
          <a:lstStyle>
            <a:lvl1pPr algn="r">
              <a:defRPr sz="1200"/>
            </a:lvl1pPr>
          </a:lstStyle>
          <a:p>
            <a:fld id="{7752CEE7-8A8D-4C3E-8F24-10123F03800F}" type="datetimeFigureOut">
              <a:rPr lang="en-US" smtClean="0"/>
              <a:pPr/>
              <a:t>10/18/2018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60" y="4715582"/>
            <a:ext cx="5438757" cy="446613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7745"/>
            <a:ext cx="2945864" cy="4971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271" y="9427745"/>
            <a:ext cx="2945864" cy="497187"/>
          </a:xfrm>
          <a:prstGeom prst="rect">
            <a:avLst/>
          </a:prstGeom>
        </p:spPr>
        <p:txBody>
          <a:bodyPr vert="horz" lIns="91440" tIns="45720" rIns="91440" bIns="45720" rtlCol="0" anchor="b"/>
          <a:lstStyle>
            <a:lvl1pPr algn="r">
              <a:defRPr sz="1200"/>
            </a:lvl1pPr>
          </a:lstStyle>
          <a:p>
            <a:fld id="{52865CB0-A193-4D12-ADDF-1776001E289F}" type="slidenum">
              <a:rPr lang="en-US" smtClean="0"/>
              <a:pPr/>
              <a:t>‹#›</a:t>
            </a:fld>
            <a:endParaRPr lang="en-US"/>
          </a:p>
        </p:txBody>
      </p:sp>
    </p:spTree>
    <p:extLst>
      <p:ext uri="{BB962C8B-B14F-4D97-AF65-F5344CB8AC3E}">
        <p14:creationId xmlns:p14="http://schemas.microsoft.com/office/powerpoint/2010/main" xmlns="" val="1655461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5</a:t>
            </a:fld>
            <a:endParaRPr lang="en-US" smtClean="0"/>
          </a:p>
        </p:txBody>
      </p:sp>
    </p:spTree>
    <p:extLst>
      <p:ext uri="{BB962C8B-B14F-4D97-AF65-F5344CB8AC3E}">
        <p14:creationId xmlns:p14="http://schemas.microsoft.com/office/powerpoint/2010/main" xmlns="" val="2370216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14 (1) (</a:t>
            </a:r>
            <a:r>
              <a:rPr lang="en-US" dirty="0" err="1" smtClean="0"/>
              <a:t>i</a:t>
            </a:r>
            <a:r>
              <a:rPr lang="en-US" dirty="0" smtClean="0"/>
              <a:t>)</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14</a:t>
            </a:fld>
            <a:endParaRPr lang="en-US" dirty="0" smtClean="0"/>
          </a:p>
        </p:txBody>
      </p:sp>
    </p:spTree>
    <p:extLst>
      <p:ext uri="{BB962C8B-B14F-4D97-AF65-F5344CB8AC3E}">
        <p14:creationId xmlns:p14="http://schemas.microsoft.com/office/powerpoint/2010/main" xmlns="" val="2572173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14 (</a:t>
            </a:r>
            <a:r>
              <a:rPr lang="en-US" dirty="0" err="1" smtClean="0"/>
              <a:t>i</a:t>
            </a:r>
            <a:r>
              <a:rPr lang="en-US" dirty="0" smtClean="0"/>
              <a:t>) (b)</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15</a:t>
            </a:fld>
            <a:endParaRPr lang="en-US" dirty="0" smtClean="0"/>
          </a:p>
        </p:txBody>
      </p:sp>
    </p:spTree>
    <p:extLst>
      <p:ext uri="{BB962C8B-B14F-4D97-AF65-F5344CB8AC3E}">
        <p14:creationId xmlns:p14="http://schemas.microsoft.com/office/powerpoint/2010/main" xmlns="" val="1690805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14 (1) (</a:t>
            </a:r>
            <a:r>
              <a:rPr lang="en-US" dirty="0" err="1" smtClean="0"/>
              <a:t>i</a:t>
            </a:r>
            <a:r>
              <a:rPr lang="en-US" dirty="0" smtClean="0"/>
              <a:t>)</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16</a:t>
            </a:fld>
            <a:endParaRPr lang="en-US" dirty="0" smtClean="0"/>
          </a:p>
        </p:txBody>
      </p:sp>
    </p:spTree>
    <p:extLst>
      <p:ext uri="{BB962C8B-B14F-4D97-AF65-F5344CB8AC3E}">
        <p14:creationId xmlns:p14="http://schemas.microsoft.com/office/powerpoint/2010/main" xmlns="" val="2925700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23</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17</a:t>
            </a:fld>
            <a:endParaRPr lang="en-US" dirty="0" smtClean="0"/>
          </a:p>
        </p:txBody>
      </p:sp>
    </p:spTree>
    <p:extLst>
      <p:ext uri="{BB962C8B-B14F-4D97-AF65-F5344CB8AC3E}">
        <p14:creationId xmlns:p14="http://schemas.microsoft.com/office/powerpoint/2010/main" xmlns="" val="3194678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18</a:t>
            </a:fld>
            <a:endParaRPr lang="en-US" smtClean="0"/>
          </a:p>
        </p:txBody>
      </p:sp>
    </p:spTree>
    <p:extLst>
      <p:ext uri="{BB962C8B-B14F-4D97-AF65-F5344CB8AC3E}">
        <p14:creationId xmlns:p14="http://schemas.microsoft.com/office/powerpoint/2010/main" xmlns="" val="3404551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19</a:t>
            </a:fld>
            <a:endParaRPr lang="en-US" dirty="0" smtClean="0"/>
          </a:p>
        </p:txBody>
      </p:sp>
    </p:spTree>
    <p:extLst>
      <p:ext uri="{BB962C8B-B14F-4D97-AF65-F5344CB8AC3E}">
        <p14:creationId xmlns:p14="http://schemas.microsoft.com/office/powerpoint/2010/main" xmlns="" val="1246655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20</a:t>
            </a:fld>
            <a:endParaRPr lang="en-US" dirty="0" smtClean="0"/>
          </a:p>
        </p:txBody>
      </p:sp>
    </p:spTree>
    <p:extLst>
      <p:ext uri="{BB962C8B-B14F-4D97-AF65-F5344CB8AC3E}">
        <p14:creationId xmlns:p14="http://schemas.microsoft.com/office/powerpoint/2010/main" xmlns="" val="2589060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21</a:t>
            </a:fld>
            <a:endParaRPr lang="en-US" dirty="0" smtClean="0"/>
          </a:p>
        </p:txBody>
      </p:sp>
    </p:spTree>
    <p:extLst>
      <p:ext uri="{BB962C8B-B14F-4D97-AF65-F5344CB8AC3E}">
        <p14:creationId xmlns:p14="http://schemas.microsoft.com/office/powerpoint/2010/main" xmlns="" val="1012676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22</a:t>
            </a:fld>
            <a:endParaRPr lang="en-US" dirty="0" smtClean="0"/>
          </a:p>
        </p:txBody>
      </p:sp>
    </p:spTree>
    <p:extLst>
      <p:ext uri="{BB962C8B-B14F-4D97-AF65-F5344CB8AC3E}">
        <p14:creationId xmlns:p14="http://schemas.microsoft.com/office/powerpoint/2010/main" xmlns="" val="2675018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23</a:t>
            </a:fld>
            <a:endParaRPr lang="en-US" dirty="0" smtClean="0"/>
          </a:p>
        </p:txBody>
      </p:sp>
    </p:spTree>
    <p:extLst>
      <p:ext uri="{BB962C8B-B14F-4D97-AF65-F5344CB8AC3E}">
        <p14:creationId xmlns:p14="http://schemas.microsoft.com/office/powerpoint/2010/main" xmlns="" val="4286440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6</a:t>
            </a:fld>
            <a:endParaRPr lang="en-US" smtClean="0"/>
          </a:p>
        </p:txBody>
      </p:sp>
    </p:spTree>
    <p:extLst>
      <p:ext uri="{BB962C8B-B14F-4D97-AF65-F5344CB8AC3E}">
        <p14:creationId xmlns:p14="http://schemas.microsoft.com/office/powerpoint/2010/main" xmlns="" val="266287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24</a:t>
            </a:fld>
            <a:endParaRPr lang="en-US" dirty="0" smtClean="0"/>
          </a:p>
        </p:txBody>
      </p:sp>
    </p:spTree>
    <p:extLst>
      <p:ext uri="{BB962C8B-B14F-4D97-AF65-F5344CB8AC3E}">
        <p14:creationId xmlns:p14="http://schemas.microsoft.com/office/powerpoint/2010/main" xmlns="" val="2571609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25</a:t>
            </a:fld>
            <a:endParaRPr lang="en-US" dirty="0" smtClean="0"/>
          </a:p>
        </p:txBody>
      </p:sp>
    </p:spTree>
    <p:extLst>
      <p:ext uri="{BB962C8B-B14F-4D97-AF65-F5344CB8AC3E}">
        <p14:creationId xmlns:p14="http://schemas.microsoft.com/office/powerpoint/2010/main" xmlns="" val="2036154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26</a:t>
            </a:fld>
            <a:endParaRPr lang="en-US" dirty="0" smtClean="0"/>
          </a:p>
        </p:txBody>
      </p:sp>
    </p:spTree>
    <p:extLst>
      <p:ext uri="{BB962C8B-B14F-4D97-AF65-F5344CB8AC3E}">
        <p14:creationId xmlns:p14="http://schemas.microsoft.com/office/powerpoint/2010/main" xmlns="" val="5112282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27</a:t>
            </a:fld>
            <a:endParaRPr lang="en-US" dirty="0" smtClean="0"/>
          </a:p>
        </p:txBody>
      </p:sp>
    </p:spTree>
    <p:extLst>
      <p:ext uri="{BB962C8B-B14F-4D97-AF65-F5344CB8AC3E}">
        <p14:creationId xmlns:p14="http://schemas.microsoft.com/office/powerpoint/2010/main" xmlns="" val="42663161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28</a:t>
            </a:fld>
            <a:endParaRPr lang="en-US" dirty="0" smtClean="0"/>
          </a:p>
        </p:txBody>
      </p:sp>
    </p:spTree>
    <p:extLst>
      <p:ext uri="{BB962C8B-B14F-4D97-AF65-F5344CB8AC3E}">
        <p14:creationId xmlns:p14="http://schemas.microsoft.com/office/powerpoint/2010/main" xmlns="" val="3749889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29</a:t>
            </a:fld>
            <a:endParaRPr lang="en-US" dirty="0" smtClean="0"/>
          </a:p>
        </p:txBody>
      </p:sp>
    </p:spTree>
    <p:extLst>
      <p:ext uri="{BB962C8B-B14F-4D97-AF65-F5344CB8AC3E}">
        <p14:creationId xmlns:p14="http://schemas.microsoft.com/office/powerpoint/2010/main" xmlns="" val="3529884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30</a:t>
            </a:fld>
            <a:endParaRPr lang="en-US" dirty="0" smtClean="0"/>
          </a:p>
        </p:txBody>
      </p:sp>
    </p:spTree>
    <p:extLst>
      <p:ext uri="{BB962C8B-B14F-4D97-AF65-F5344CB8AC3E}">
        <p14:creationId xmlns:p14="http://schemas.microsoft.com/office/powerpoint/2010/main" xmlns="" val="15657077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31</a:t>
            </a:fld>
            <a:endParaRPr lang="en-US" smtClean="0"/>
          </a:p>
        </p:txBody>
      </p:sp>
    </p:spTree>
    <p:extLst>
      <p:ext uri="{BB962C8B-B14F-4D97-AF65-F5344CB8AC3E}">
        <p14:creationId xmlns:p14="http://schemas.microsoft.com/office/powerpoint/2010/main" xmlns="" val="12818311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32</a:t>
            </a:fld>
            <a:endParaRPr lang="en-US" dirty="0" smtClean="0"/>
          </a:p>
        </p:txBody>
      </p:sp>
    </p:spTree>
    <p:extLst>
      <p:ext uri="{BB962C8B-B14F-4D97-AF65-F5344CB8AC3E}">
        <p14:creationId xmlns:p14="http://schemas.microsoft.com/office/powerpoint/2010/main" xmlns="" val="29073431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33</a:t>
            </a:fld>
            <a:endParaRPr lang="en-US" dirty="0" smtClean="0"/>
          </a:p>
        </p:txBody>
      </p:sp>
    </p:spTree>
    <p:extLst>
      <p:ext uri="{BB962C8B-B14F-4D97-AF65-F5344CB8AC3E}">
        <p14:creationId xmlns:p14="http://schemas.microsoft.com/office/powerpoint/2010/main" xmlns="" val="4090515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7</a:t>
            </a:fld>
            <a:endParaRPr lang="en-US" dirty="0" smtClean="0"/>
          </a:p>
        </p:txBody>
      </p:sp>
    </p:spTree>
    <p:extLst>
      <p:ext uri="{BB962C8B-B14F-4D97-AF65-F5344CB8AC3E}">
        <p14:creationId xmlns:p14="http://schemas.microsoft.com/office/powerpoint/2010/main" xmlns="" val="7776222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34</a:t>
            </a:fld>
            <a:endParaRPr lang="en-US" dirty="0" smtClean="0"/>
          </a:p>
        </p:txBody>
      </p:sp>
    </p:spTree>
    <p:extLst>
      <p:ext uri="{BB962C8B-B14F-4D97-AF65-F5344CB8AC3E}">
        <p14:creationId xmlns:p14="http://schemas.microsoft.com/office/powerpoint/2010/main" xmlns="" val="35829797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35</a:t>
            </a:fld>
            <a:endParaRPr lang="en-US" dirty="0" smtClean="0"/>
          </a:p>
        </p:txBody>
      </p:sp>
    </p:spTree>
    <p:extLst>
      <p:ext uri="{BB962C8B-B14F-4D97-AF65-F5344CB8AC3E}">
        <p14:creationId xmlns:p14="http://schemas.microsoft.com/office/powerpoint/2010/main" xmlns="" val="26810860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36</a:t>
            </a:fld>
            <a:endParaRPr lang="en-US" dirty="0" smtClean="0"/>
          </a:p>
        </p:txBody>
      </p:sp>
    </p:spTree>
    <p:extLst>
      <p:ext uri="{BB962C8B-B14F-4D97-AF65-F5344CB8AC3E}">
        <p14:creationId xmlns:p14="http://schemas.microsoft.com/office/powerpoint/2010/main" xmlns="" val="635637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37</a:t>
            </a:fld>
            <a:endParaRPr lang="en-US" dirty="0" smtClean="0"/>
          </a:p>
        </p:txBody>
      </p:sp>
    </p:spTree>
    <p:extLst>
      <p:ext uri="{BB962C8B-B14F-4D97-AF65-F5344CB8AC3E}">
        <p14:creationId xmlns:p14="http://schemas.microsoft.com/office/powerpoint/2010/main" xmlns="" val="42049178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38</a:t>
            </a:fld>
            <a:endParaRPr lang="en-US" dirty="0" smtClean="0"/>
          </a:p>
        </p:txBody>
      </p:sp>
    </p:spTree>
    <p:extLst>
      <p:ext uri="{BB962C8B-B14F-4D97-AF65-F5344CB8AC3E}">
        <p14:creationId xmlns:p14="http://schemas.microsoft.com/office/powerpoint/2010/main" xmlns="" val="26084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28</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39</a:t>
            </a:fld>
            <a:endParaRPr lang="en-US" dirty="0" smtClean="0"/>
          </a:p>
        </p:txBody>
      </p:sp>
    </p:spTree>
    <p:extLst>
      <p:ext uri="{BB962C8B-B14F-4D97-AF65-F5344CB8AC3E}">
        <p14:creationId xmlns:p14="http://schemas.microsoft.com/office/powerpoint/2010/main" xmlns="" val="22067769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40</a:t>
            </a:fld>
            <a:endParaRPr lang="en-US" dirty="0" smtClean="0"/>
          </a:p>
        </p:txBody>
      </p:sp>
    </p:spTree>
    <p:extLst>
      <p:ext uri="{BB962C8B-B14F-4D97-AF65-F5344CB8AC3E}">
        <p14:creationId xmlns:p14="http://schemas.microsoft.com/office/powerpoint/2010/main" xmlns="" val="18799607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41</a:t>
            </a:fld>
            <a:endParaRPr lang="en-US" smtClean="0"/>
          </a:p>
        </p:txBody>
      </p:sp>
    </p:spTree>
    <p:extLst>
      <p:ext uri="{BB962C8B-B14F-4D97-AF65-F5344CB8AC3E}">
        <p14:creationId xmlns:p14="http://schemas.microsoft.com/office/powerpoint/2010/main" xmlns="" val="2408418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Chapter 12</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42</a:t>
            </a:fld>
            <a:endParaRPr lang="en-US" dirty="0" smtClean="0"/>
          </a:p>
        </p:txBody>
      </p:sp>
    </p:spTree>
    <p:extLst>
      <p:ext uri="{BB962C8B-B14F-4D97-AF65-F5344CB8AC3E}">
        <p14:creationId xmlns:p14="http://schemas.microsoft.com/office/powerpoint/2010/main" xmlns="" val="25298498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43</a:t>
            </a:fld>
            <a:endParaRPr lang="en-US" dirty="0" smtClean="0"/>
          </a:p>
        </p:txBody>
      </p:sp>
    </p:spTree>
    <p:extLst>
      <p:ext uri="{BB962C8B-B14F-4D97-AF65-F5344CB8AC3E}">
        <p14:creationId xmlns:p14="http://schemas.microsoft.com/office/powerpoint/2010/main" xmlns="" val="2986095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8</a:t>
            </a:fld>
            <a:endParaRPr lang="en-US" dirty="0" smtClean="0"/>
          </a:p>
        </p:txBody>
      </p:sp>
    </p:spTree>
    <p:extLst>
      <p:ext uri="{BB962C8B-B14F-4D97-AF65-F5344CB8AC3E}">
        <p14:creationId xmlns:p14="http://schemas.microsoft.com/office/powerpoint/2010/main" xmlns="" val="29706164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44</a:t>
            </a:fld>
            <a:endParaRPr lang="en-US" dirty="0" smtClean="0"/>
          </a:p>
        </p:txBody>
      </p:sp>
    </p:spTree>
    <p:extLst>
      <p:ext uri="{BB962C8B-B14F-4D97-AF65-F5344CB8AC3E}">
        <p14:creationId xmlns:p14="http://schemas.microsoft.com/office/powerpoint/2010/main" xmlns="" val="42408067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45</a:t>
            </a:fld>
            <a:endParaRPr lang="en-US" dirty="0" smtClean="0"/>
          </a:p>
        </p:txBody>
      </p:sp>
    </p:spTree>
    <p:extLst>
      <p:ext uri="{BB962C8B-B14F-4D97-AF65-F5344CB8AC3E}">
        <p14:creationId xmlns:p14="http://schemas.microsoft.com/office/powerpoint/2010/main" xmlns="" val="9930607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46</a:t>
            </a:fld>
            <a:endParaRPr lang="en-US" dirty="0" smtClean="0"/>
          </a:p>
        </p:txBody>
      </p:sp>
    </p:spTree>
    <p:extLst>
      <p:ext uri="{BB962C8B-B14F-4D97-AF65-F5344CB8AC3E}">
        <p14:creationId xmlns:p14="http://schemas.microsoft.com/office/powerpoint/2010/main" xmlns="" val="386098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Chapter 12 C</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47</a:t>
            </a:fld>
            <a:endParaRPr lang="en-US" dirty="0" smtClean="0"/>
          </a:p>
        </p:txBody>
      </p:sp>
    </p:spTree>
    <p:extLst>
      <p:ext uri="{BB962C8B-B14F-4D97-AF65-F5344CB8AC3E}">
        <p14:creationId xmlns:p14="http://schemas.microsoft.com/office/powerpoint/2010/main" xmlns="" val="22012886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48</a:t>
            </a:fld>
            <a:endParaRPr lang="en-US" dirty="0" smtClean="0"/>
          </a:p>
        </p:txBody>
      </p:sp>
    </p:spTree>
    <p:extLst>
      <p:ext uri="{BB962C8B-B14F-4D97-AF65-F5344CB8AC3E}">
        <p14:creationId xmlns:p14="http://schemas.microsoft.com/office/powerpoint/2010/main" xmlns="" val="23265064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endParaRPr lang="en-US"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49</a:t>
            </a:fld>
            <a:endParaRPr lang="en-US" smtClean="0"/>
          </a:p>
        </p:txBody>
      </p:sp>
    </p:spTree>
    <p:extLst>
      <p:ext uri="{BB962C8B-B14F-4D97-AF65-F5344CB8AC3E}">
        <p14:creationId xmlns:p14="http://schemas.microsoft.com/office/powerpoint/2010/main" xmlns="" val="17230320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3 (3),</a:t>
            </a:r>
            <a:r>
              <a:rPr lang="en-US" baseline="0" dirty="0" smtClean="0"/>
              <a:t> (4), (5) and (6)</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50</a:t>
            </a:fld>
            <a:endParaRPr lang="en-US" dirty="0" smtClean="0"/>
          </a:p>
        </p:txBody>
      </p:sp>
    </p:spTree>
    <p:extLst>
      <p:ext uri="{BB962C8B-B14F-4D97-AF65-F5344CB8AC3E}">
        <p14:creationId xmlns:p14="http://schemas.microsoft.com/office/powerpoint/2010/main" xmlns="" val="33071418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3 (3),</a:t>
            </a:r>
            <a:r>
              <a:rPr lang="en-US" baseline="0" dirty="0" smtClean="0"/>
              <a:t> (4), (5) and (6)</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51</a:t>
            </a:fld>
            <a:endParaRPr lang="en-US" dirty="0" smtClean="0"/>
          </a:p>
        </p:txBody>
      </p:sp>
    </p:spTree>
    <p:extLst>
      <p:ext uri="{BB962C8B-B14F-4D97-AF65-F5344CB8AC3E}">
        <p14:creationId xmlns:p14="http://schemas.microsoft.com/office/powerpoint/2010/main" xmlns="" val="41173022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3 (3),</a:t>
            </a:r>
            <a:r>
              <a:rPr lang="en-US" baseline="0" dirty="0" smtClean="0"/>
              <a:t> (4), (5) and (6)</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52</a:t>
            </a:fld>
            <a:endParaRPr lang="en-US" dirty="0" smtClean="0"/>
          </a:p>
        </p:txBody>
      </p:sp>
    </p:spTree>
    <p:extLst>
      <p:ext uri="{BB962C8B-B14F-4D97-AF65-F5344CB8AC3E}">
        <p14:creationId xmlns:p14="http://schemas.microsoft.com/office/powerpoint/2010/main" xmlns="" val="6633312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3 (3),</a:t>
            </a:r>
            <a:r>
              <a:rPr lang="en-US" baseline="0" dirty="0" smtClean="0"/>
              <a:t> (4), (5) and (6)</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53</a:t>
            </a:fld>
            <a:endParaRPr lang="en-US" dirty="0" smtClean="0"/>
          </a:p>
        </p:txBody>
      </p:sp>
    </p:spTree>
    <p:extLst>
      <p:ext uri="{BB962C8B-B14F-4D97-AF65-F5344CB8AC3E}">
        <p14:creationId xmlns:p14="http://schemas.microsoft.com/office/powerpoint/2010/main" xmlns="" val="2075515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9</a:t>
            </a:fld>
            <a:endParaRPr lang="en-US" dirty="0" smtClean="0"/>
          </a:p>
        </p:txBody>
      </p:sp>
    </p:spTree>
    <p:extLst>
      <p:ext uri="{BB962C8B-B14F-4D97-AF65-F5344CB8AC3E}">
        <p14:creationId xmlns:p14="http://schemas.microsoft.com/office/powerpoint/2010/main" xmlns="" val="367298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15A</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10</a:t>
            </a:fld>
            <a:endParaRPr lang="en-US" dirty="0" smtClean="0"/>
          </a:p>
        </p:txBody>
      </p:sp>
    </p:spTree>
    <p:extLst>
      <p:ext uri="{BB962C8B-B14F-4D97-AF65-F5344CB8AC3E}">
        <p14:creationId xmlns:p14="http://schemas.microsoft.com/office/powerpoint/2010/main" xmlns="" val="983858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a:t>
            </a:r>
            <a:r>
              <a:rPr lang="en-US" baseline="0" dirty="0" smtClean="0"/>
              <a:t> 3 and Section 46 page 13</a:t>
            </a:r>
            <a:endParaRPr lang="en-US" dirty="0" smtClean="0"/>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11</a:t>
            </a:fld>
            <a:endParaRPr lang="en-US" dirty="0" smtClean="0"/>
          </a:p>
        </p:txBody>
      </p:sp>
    </p:spTree>
    <p:extLst>
      <p:ext uri="{BB962C8B-B14F-4D97-AF65-F5344CB8AC3E}">
        <p14:creationId xmlns:p14="http://schemas.microsoft.com/office/powerpoint/2010/main" xmlns="" val="2002351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14 (1) (</a:t>
            </a:r>
            <a:r>
              <a:rPr lang="en-US" dirty="0" err="1" smtClean="0"/>
              <a:t>i</a:t>
            </a:r>
            <a:r>
              <a:rPr lang="en-US" dirty="0" smtClean="0"/>
              <a:t>)</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12</a:t>
            </a:fld>
            <a:endParaRPr lang="en-US" dirty="0" smtClean="0"/>
          </a:p>
        </p:txBody>
      </p:sp>
    </p:spTree>
    <p:extLst>
      <p:ext uri="{BB962C8B-B14F-4D97-AF65-F5344CB8AC3E}">
        <p14:creationId xmlns:p14="http://schemas.microsoft.com/office/powerpoint/2010/main" xmlns="" val="497885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pPr eaLnBrk="1" hangingPunct="1"/>
            <a:r>
              <a:rPr lang="en-US" dirty="0" smtClean="0"/>
              <a:t>Section 14 (1) (</a:t>
            </a:r>
            <a:r>
              <a:rPr lang="en-US" dirty="0" err="1" smtClean="0"/>
              <a:t>i</a:t>
            </a:r>
            <a:r>
              <a:rPr lang="en-US" dirty="0" smtClean="0"/>
              <a:t>)</a:t>
            </a:r>
          </a:p>
        </p:txBody>
      </p:sp>
      <p:sp>
        <p:nvSpPr>
          <p:cNvPr id="9220" name="Slide Number Placeholder 3"/>
          <p:cNvSpPr>
            <a:spLocks noGrp="1"/>
          </p:cNvSpPr>
          <p:nvPr>
            <p:ph type="sldNum" sz="quarter" idx="5"/>
          </p:nvPr>
        </p:nvSpPr>
        <p:spPr>
          <a:noFill/>
        </p:spPr>
        <p:txBody>
          <a:bodyPr/>
          <a:lstStyle/>
          <a:p>
            <a:fld id="{13C05A9C-254D-4380-A2ED-FDDE53A72F01}" type="slidenum">
              <a:rPr lang="en-US" smtClean="0"/>
              <a:pPr/>
              <a:t>13</a:t>
            </a:fld>
            <a:endParaRPr lang="en-US" dirty="0" smtClean="0"/>
          </a:p>
        </p:txBody>
      </p:sp>
    </p:spTree>
    <p:extLst>
      <p:ext uri="{BB962C8B-B14F-4D97-AF65-F5344CB8AC3E}">
        <p14:creationId xmlns:p14="http://schemas.microsoft.com/office/powerpoint/2010/main" xmlns="" val="2034062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44A24CF-D0C5-43EB-938B-84643F22D47E}" type="datetime1">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3532286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4F61BB-0195-4BFE-AAFE-0A161F2BCACE}" type="datetime1">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3475904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B76A09-1059-4783-B634-CC44AC32D2E7}" type="datetime1">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408705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1879C-47E6-43D6-AFAF-01AE5B132A6B}" type="datetime1">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66366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15AEF-41EF-4705-AC01-CAE7823A73E9}" type="datetime1">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398897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F26723-24BC-4E98-8C09-2062DAE0C839}" type="datetime1">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70742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0531AE-26F7-4A55-8573-1E2943A9D7E9}" type="datetime1">
              <a:rPr lang="en-US" smtClean="0"/>
              <a:pPr/>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84229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A4B9A-8C4D-46BA-9481-4FBE05D1D525}" type="datetime1">
              <a:rPr lang="en-US" smtClean="0"/>
              <a:pPr/>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3205934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E85C8-ACB6-4DF5-9E77-AE4FA24FBF8A}" type="datetime1">
              <a:rPr lang="en-US" smtClean="0"/>
              <a:pPr/>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202801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04C23F-EEE5-4848-88CE-A99664CAF576}" type="datetime1">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112177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76BE9E-D1B6-4E06-8F0E-406E484615BE}" type="datetime1">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202182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264BE-E215-4CF9-91DE-B919611A2597}" type="datetime1">
              <a:rPr lang="en-US" smtClean="0"/>
              <a:pPr/>
              <a:t>10/18/2018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C0674-870A-4101-9690-44C07D097014}" type="slidenum">
              <a:rPr lang="en-US" smtClean="0"/>
              <a:pPr/>
              <a:t>‹#›</a:t>
            </a:fld>
            <a:endParaRPr lang="en-US"/>
          </a:p>
        </p:txBody>
      </p:sp>
    </p:spTree>
    <p:extLst>
      <p:ext uri="{BB962C8B-B14F-4D97-AF65-F5344CB8AC3E}">
        <p14:creationId xmlns:p14="http://schemas.microsoft.com/office/powerpoint/2010/main" xmlns="" val="3143141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Coop%20Principles.doc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85800" y="685800"/>
            <a:ext cx="7848600" cy="1143000"/>
          </a:xfrm>
          <a:ln/>
        </p:spPr>
        <p:style>
          <a:lnRef idx="0">
            <a:schemeClr val="accent3"/>
          </a:lnRef>
          <a:fillRef idx="3">
            <a:schemeClr val="accent3"/>
          </a:fillRef>
          <a:effectRef idx="3">
            <a:schemeClr val="accent3"/>
          </a:effectRef>
          <a:fontRef idx="minor">
            <a:schemeClr val="lt1"/>
          </a:fontRef>
        </p:style>
        <p:txBody>
          <a:bodyPr>
            <a:normAutofit/>
          </a:bodyPr>
          <a:lstStyle/>
          <a:p>
            <a:r>
              <a:rPr lang="en-US" sz="3200" b="1" dirty="0">
                <a:latin typeface="Arial" charset="0"/>
              </a:rPr>
              <a:t>Department of Small Business Development</a:t>
            </a:r>
            <a:endParaRPr lang="en-US" b="1" dirty="0">
              <a:latin typeface="Arial" charset="0"/>
            </a:endParaRPr>
          </a:p>
        </p:txBody>
      </p:sp>
      <p:sp>
        <p:nvSpPr>
          <p:cNvPr id="5" name="Text Box 6"/>
          <p:cNvSpPr txBox="1">
            <a:spLocks noChangeArrowheads="1"/>
          </p:cNvSpPr>
          <p:nvPr/>
        </p:nvSpPr>
        <p:spPr bwMode="auto">
          <a:xfrm>
            <a:off x="76200" y="2362200"/>
            <a:ext cx="8991600" cy="1261884"/>
          </a:xfrm>
          <a:prstGeom prst="rect">
            <a:avLst/>
          </a:prstGeom>
          <a:noFill/>
          <a:ln w="9525">
            <a:noFill/>
            <a:miter lim="800000"/>
            <a:headEnd/>
            <a:tailEnd/>
          </a:ln>
          <a:effectLst/>
        </p:spPr>
        <p:txBody>
          <a:bodyPr wrap="square">
            <a:spAutoFit/>
          </a:bodyPr>
          <a:lstStyle/>
          <a:p>
            <a:pPr algn="ctr"/>
            <a:endParaRPr lang="en-US" sz="2800" b="1" dirty="0" smtClean="0">
              <a:solidFill>
                <a:schemeClr val="tx2"/>
              </a:solidFill>
              <a:latin typeface="Arial" panose="020B0604020202020204" pitchFamily="34" charset="0"/>
              <a:cs typeface="Arial" panose="020B0604020202020204" pitchFamily="34" charset="0"/>
            </a:endParaRPr>
          </a:p>
          <a:p>
            <a:pPr algn="ctr"/>
            <a:r>
              <a:rPr lang="en-US" sz="2000" b="1" dirty="0">
                <a:solidFill>
                  <a:schemeClr val="tx2"/>
                </a:solidFill>
                <a:latin typeface="Arial" charset="0"/>
              </a:rPr>
              <a:t>Co-operatives Amendment </a:t>
            </a:r>
            <a:r>
              <a:rPr lang="en-US" sz="2000" b="1" dirty="0" smtClean="0">
                <a:solidFill>
                  <a:schemeClr val="tx2"/>
                </a:solidFill>
                <a:latin typeface="Arial" charset="0"/>
              </a:rPr>
              <a:t>Act,  No 6 </a:t>
            </a:r>
            <a:r>
              <a:rPr lang="en-US" sz="2000" b="1" dirty="0">
                <a:solidFill>
                  <a:schemeClr val="tx2"/>
                </a:solidFill>
                <a:latin typeface="Arial" charset="0"/>
              </a:rPr>
              <a:t>of </a:t>
            </a:r>
            <a:r>
              <a:rPr lang="en-US" sz="2000" b="1" dirty="0" smtClean="0">
                <a:solidFill>
                  <a:schemeClr val="tx2"/>
                </a:solidFill>
                <a:latin typeface="Arial" charset="0"/>
              </a:rPr>
              <a:t>2013</a:t>
            </a:r>
          </a:p>
          <a:p>
            <a:pPr algn="ctr"/>
            <a:r>
              <a:rPr lang="en-US" sz="2800" b="1" dirty="0" smtClean="0">
                <a:solidFill>
                  <a:schemeClr val="tx2"/>
                </a:solidFill>
                <a:latin typeface="Arial" panose="020B0604020202020204" pitchFamily="34" charset="0"/>
                <a:cs typeface="Arial" panose="020B0604020202020204" pitchFamily="34" charset="0"/>
              </a:rPr>
              <a:t>  </a:t>
            </a:r>
          </a:p>
        </p:txBody>
      </p:sp>
      <p:sp>
        <p:nvSpPr>
          <p:cNvPr id="6" name="Right Triangle 5"/>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pic>
        <p:nvPicPr>
          <p:cNvPr id="8"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 Box 6"/>
          <p:cNvSpPr txBox="1">
            <a:spLocks noChangeArrowheads="1"/>
          </p:cNvSpPr>
          <p:nvPr/>
        </p:nvSpPr>
        <p:spPr bwMode="auto">
          <a:xfrm>
            <a:off x="152400" y="4038600"/>
            <a:ext cx="8991600" cy="1261884"/>
          </a:xfrm>
          <a:prstGeom prst="rect">
            <a:avLst/>
          </a:prstGeom>
          <a:noFill/>
          <a:ln w="9525">
            <a:noFill/>
            <a:miter lim="800000"/>
            <a:headEnd/>
            <a:tailEnd/>
          </a:ln>
          <a:effectLst/>
        </p:spPr>
        <p:txBody>
          <a:bodyPr wrap="square">
            <a:spAutoFit/>
          </a:bodyPr>
          <a:lstStyle/>
          <a:p>
            <a:pPr algn="ctr"/>
            <a:endParaRPr lang="en-US" sz="2800" b="1" dirty="0" smtClean="0">
              <a:solidFill>
                <a:schemeClr val="tx2"/>
              </a:solidFill>
              <a:latin typeface="Arial" panose="020B0604020202020204" pitchFamily="34" charset="0"/>
              <a:cs typeface="Arial" panose="020B0604020202020204" pitchFamily="34" charset="0"/>
            </a:endParaRPr>
          </a:p>
          <a:p>
            <a:pPr algn="ctr"/>
            <a:r>
              <a:rPr lang="en-US" sz="2000" b="1" dirty="0">
                <a:solidFill>
                  <a:schemeClr val="tx2"/>
                </a:solidFill>
                <a:latin typeface="Arial" panose="020B0604020202020204" pitchFamily="34" charset="0"/>
                <a:cs typeface="Arial" panose="020B0604020202020204" pitchFamily="34" charset="0"/>
              </a:rPr>
              <a:t>Briefing to </a:t>
            </a:r>
            <a:r>
              <a:rPr lang="en-US" sz="2000" b="1" dirty="0" smtClean="0">
                <a:solidFill>
                  <a:schemeClr val="tx2"/>
                </a:solidFill>
                <a:latin typeface="Arial" panose="020B0604020202020204" pitchFamily="34" charset="0"/>
                <a:cs typeface="Arial" panose="020B0604020202020204" pitchFamily="34" charset="0"/>
              </a:rPr>
              <a:t>the Portfolio Committee on Small Business Development</a:t>
            </a:r>
          </a:p>
          <a:p>
            <a:pPr algn="ctr"/>
            <a:r>
              <a:rPr lang="en-US" sz="2800" b="1" dirty="0" smtClean="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2302721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686800" cy="12954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Area amended: Categorisation of primary Co-operatives</a:t>
            </a:r>
          </a:p>
        </p:txBody>
      </p:sp>
      <p:sp>
        <p:nvSpPr>
          <p:cNvPr id="3075" name="Rectangle 3"/>
          <p:cNvSpPr>
            <a:spLocks noGrp="1" noChangeArrowheads="1"/>
          </p:cNvSpPr>
          <p:nvPr>
            <p:ph type="body" idx="1"/>
          </p:nvPr>
        </p:nvSpPr>
        <p:spPr>
          <a:xfrm>
            <a:off x="228600" y="1524000"/>
            <a:ext cx="8686800" cy="8382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normAutofit lnSpcReduction="10000"/>
          </a:bodyPr>
          <a:lstStyle/>
          <a:p>
            <a:pPr marL="0" indent="0" algn="ctr" eaLnBrk="1" hangingPunct="1">
              <a:buNone/>
            </a:pPr>
            <a:r>
              <a:rPr lang="en-US" sz="2600" dirty="0" smtClean="0">
                <a:latin typeface="Arial" panose="020B0604020202020204" pitchFamily="34" charset="0"/>
                <a:cs typeface="Arial" panose="020B0604020202020204" pitchFamily="34" charset="0"/>
              </a:rPr>
              <a:t>Challenge: High cost of compliance for smaller co-operatives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657600" y="59436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2514600"/>
            <a:ext cx="8686800" cy="35052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182880" marR="0" lvl="0" indent="-182880" algn="just" defTabSz="914400" rtl="0" eaLnBrk="1" fontAlgn="base" latinLnBrk="0" hangingPunct="1">
              <a:lnSpc>
                <a:spcPct val="100000"/>
              </a:lnSpc>
              <a:spcBef>
                <a:spcPts val="600"/>
              </a:spcBef>
              <a:spcAft>
                <a:spcPts val="600"/>
              </a:spcAft>
              <a:buClrTx/>
              <a:buSzTx/>
              <a:tabLst/>
              <a:defRPr/>
            </a:pPr>
            <a:r>
              <a:rPr kumimoji="0" lang="en-US" sz="2600" b="0" i="0" u="none" strike="noStrike" kern="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Primary co-operatives </a:t>
            </a:r>
            <a:r>
              <a:rPr lang="en-US" sz="2600" kern="0" dirty="0" smtClean="0">
                <a:solidFill>
                  <a:schemeClr val="tx1"/>
                </a:solidFill>
                <a:latin typeface="Arial" panose="020B0604020202020204" pitchFamily="34" charset="0"/>
                <a:cs typeface="Arial" panose="020B0604020202020204" pitchFamily="34" charset="0"/>
              </a:rPr>
              <a:t>categorised as follows:</a:t>
            </a:r>
          </a:p>
          <a:p>
            <a:pPr marL="177800" marR="0" lvl="0" indent="-177800" algn="just" defTabSz="914400" rtl="0" eaLnBrk="1" fontAlgn="base" latinLnBrk="0" hangingPunct="1">
              <a:lnSpc>
                <a:spcPct val="100000"/>
              </a:lnSpc>
              <a:spcBef>
                <a:spcPts val="600"/>
              </a:spcBef>
              <a:spcAft>
                <a:spcPts val="600"/>
              </a:spcAft>
              <a:buClrTx/>
              <a:buSzTx/>
              <a:buFont typeface="Wingdings" pitchFamily="2" charset="2"/>
              <a:buChar char="§"/>
              <a:tabLst/>
              <a:defRPr/>
            </a:pPr>
            <a:r>
              <a:rPr kumimoji="0" lang="en-US" sz="2600" b="0" i="0" u="none" strike="noStrike" kern="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Category A: Survivalist to small co-operatives</a:t>
            </a:r>
          </a:p>
          <a:p>
            <a:pPr marL="182880" marR="0" lvl="0" indent="-182880" algn="just" defTabSz="914400" rtl="0" eaLnBrk="1" fontAlgn="base" latinLnBrk="0" hangingPunct="1">
              <a:lnSpc>
                <a:spcPct val="100000"/>
              </a:lnSpc>
              <a:spcBef>
                <a:spcPts val="600"/>
              </a:spcBef>
              <a:spcAft>
                <a:spcPts val="600"/>
              </a:spcAft>
              <a:buClrTx/>
              <a:buSzTx/>
              <a:buFont typeface="Wingdings" pitchFamily="2" charset="2"/>
              <a:buChar char="§"/>
              <a:tabLst/>
              <a:defRPr/>
            </a:pPr>
            <a:r>
              <a:rPr lang="en-US" sz="2600" kern="0" dirty="0" smtClean="0">
                <a:solidFill>
                  <a:schemeClr val="tx1"/>
                </a:solidFill>
                <a:latin typeface="Arial" panose="020B0604020202020204" pitchFamily="34" charset="0"/>
                <a:cs typeface="Arial" panose="020B0604020202020204" pitchFamily="34" charset="0"/>
              </a:rPr>
              <a:t>Category B: Small to medium co-operatives</a:t>
            </a:r>
          </a:p>
          <a:p>
            <a:pPr marL="182880" lvl="0" indent="-182880" algn="just" eaLnBrk="1" hangingPunct="1">
              <a:spcBef>
                <a:spcPts val="600"/>
              </a:spcBef>
              <a:spcAft>
                <a:spcPts val="600"/>
              </a:spcAft>
              <a:buFont typeface="Wingdings" pitchFamily="2" charset="2"/>
              <a:buChar char="§"/>
              <a:defRPr/>
            </a:pPr>
            <a:r>
              <a:rPr lang="en-US" sz="2600" kern="0" dirty="0" smtClean="0">
                <a:solidFill>
                  <a:schemeClr val="tx1"/>
                </a:solidFill>
                <a:latin typeface="Arial" panose="020B0604020202020204" pitchFamily="34" charset="0"/>
                <a:cs typeface="Arial" panose="020B0604020202020204" pitchFamily="34" charset="0"/>
              </a:rPr>
              <a:t>Category C: Medium to large co-operatives </a:t>
            </a:r>
            <a:r>
              <a:rPr lang="en-US" sz="1800" b="1" dirty="0" smtClean="0">
                <a:solidFill>
                  <a:srgbClr val="00B050"/>
                </a:solidFill>
                <a:latin typeface="Arial" panose="020B0604020202020204" pitchFamily="34" charset="0"/>
                <a:cs typeface="Arial" panose="020B0604020202020204" pitchFamily="34" charset="0"/>
              </a:rPr>
              <a:t>Page 12, Lines 11 to 16</a:t>
            </a:r>
            <a:endParaRPr kumimoji="0" lang="en-US" sz="1800" b="0" i="0" u="none" strike="noStrike" kern="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1"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1"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p:txBody>
      </p:sp>
      <p:sp>
        <p:nvSpPr>
          <p:cNvPr id="8" name="Right Triangle 7"/>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9</a:t>
            </a:r>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95423351"/>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762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Area amended: Differential Dispensation with regard to auditing and  accounting activities</a:t>
            </a:r>
          </a:p>
        </p:txBody>
      </p:sp>
      <p:sp>
        <p:nvSpPr>
          <p:cNvPr id="3075" name="Rectangle 3"/>
          <p:cNvSpPr>
            <a:spLocks noGrp="1" noChangeArrowheads="1"/>
          </p:cNvSpPr>
          <p:nvPr>
            <p:ph type="body" idx="1"/>
          </p:nvPr>
        </p:nvSpPr>
        <p:spPr>
          <a:xfrm>
            <a:off x="152400" y="1219200"/>
            <a:ext cx="8839200" cy="6096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algn="just" eaLnBrk="1" hangingPunct="1">
              <a:buNone/>
              <a:tabLst>
                <a:tab pos="114300" algn="l"/>
              </a:tabLst>
            </a:pPr>
            <a:r>
              <a:rPr lang="en-US" sz="2600" dirty="0" smtClean="0">
                <a:latin typeface="Arial Narrow" pitchFamily="34" charset="0"/>
              </a:rPr>
              <a:t>Challenge:</a:t>
            </a:r>
            <a:r>
              <a:rPr lang="en-US" sz="2800" dirty="0" smtClean="0">
                <a:latin typeface="Arial Narrow" pitchFamily="34" charset="0"/>
              </a:rPr>
              <a:t> High cost of compliance for smaller co-operatives </a:t>
            </a:r>
            <a:endParaRPr lang="en-US" sz="2600" dirty="0" smtClean="0">
              <a:latin typeface="Arial Narrow" pitchFamily="34" charset="0"/>
            </a:endParaRP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733800" y="589915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1981200"/>
            <a:ext cx="8839200" cy="39624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114300" lvl="0" indent="-114300" eaLnBrk="1" hangingPunct="1">
              <a:spcBef>
                <a:spcPct val="20000"/>
              </a:spcBef>
              <a:buFont typeface="Arial" pitchFamily="34" charset="0"/>
              <a:buChar char="•"/>
              <a:defRPr/>
            </a:pPr>
            <a:r>
              <a:rPr lang="en-US" sz="2600" kern="0" dirty="0" smtClean="0">
                <a:latin typeface="Arial Narrow" pitchFamily="34" charset="0"/>
              </a:rPr>
              <a:t>Category C primary co-operatives, secondary, tertiary and the national apex co-operative must submit an audited report to the registrar for each financial year; </a:t>
            </a:r>
            <a:r>
              <a:rPr lang="en-US" sz="1800" b="1" dirty="0" smtClean="0">
                <a:solidFill>
                  <a:srgbClr val="00B050"/>
                </a:solidFill>
                <a:latin typeface="Arial Narrow" pitchFamily="34" charset="0"/>
              </a:rPr>
              <a:t>Page 18, Lines 9 to 14  </a:t>
            </a:r>
            <a:endParaRPr lang="en-US" sz="1800" kern="0" dirty="0" smtClean="0">
              <a:latin typeface="Arial Narrow" pitchFamily="34" charset="0"/>
            </a:endParaRPr>
          </a:p>
          <a:p>
            <a:pPr marL="114300" lvl="0" indent="-114300" eaLnBrk="1" hangingPunct="1">
              <a:spcBef>
                <a:spcPct val="20000"/>
              </a:spcBef>
              <a:buFont typeface="Arial" pitchFamily="34" charset="0"/>
              <a:buChar char="•"/>
              <a:defRPr/>
            </a:pPr>
            <a:r>
              <a:rPr lang="en-US" sz="2600" kern="0" dirty="0" smtClean="0">
                <a:latin typeface="Arial Narrow" pitchFamily="34" charset="0"/>
              </a:rPr>
              <a:t>Category B primary co-operatives must produce an independent reviewed report to the registrar in respect of each financial year; </a:t>
            </a:r>
            <a:r>
              <a:rPr lang="en-US" sz="1800" b="1" dirty="0" smtClean="0">
                <a:solidFill>
                  <a:srgbClr val="00B050"/>
                </a:solidFill>
                <a:latin typeface="Arial Narrow" pitchFamily="34" charset="0"/>
              </a:rPr>
              <a:t>Page 18, Lines 15 and 16 </a:t>
            </a:r>
            <a:endParaRPr lang="en-US" sz="1800" kern="0" dirty="0" smtClean="0">
              <a:latin typeface="Arial Narrow" pitchFamily="34" charset="0"/>
            </a:endParaRPr>
          </a:p>
          <a:p>
            <a:pPr marL="114300" lvl="0" indent="-114300" eaLnBrk="1" hangingPunct="1">
              <a:spcBef>
                <a:spcPct val="20000"/>
              </a:spcBef>
              <a:buFont typeface="Arial" pitchFamily="34" charset="0"/>
              <a:buChar char="•"/>
              <a:defRPr/>
            </a:pPr>
            <a:r>
              <a:rPr lang="en-US" sz="2600" kern="0" dirty="0" smtClean="0">
                <a:latin typeface="Arial Narrow" pitchFamily="34" charset="0"/>
              </a:rPr>
              <a:t>Category A primary co-operatives must produce an annual report which does not have to be audited or independently reviewed to the registrar for each financial year </a:t>
            </a:r>
            <a:r>
              <a:rPr lang="en-US" sz="1800" b="1" dirty="0" smtClean="0">
                <a:solidFill>
                  <a:srgbClr val="00B050"/>
                </a:solidFill>
                <a:latin typeface="Arial Narrow" pitchFamily="34" charset="0"/>
              </a:rPr>
              <a:t>Page 18, Lines 17 to 20</a:t>
            </a:r>
            <a:r>
              <a:rPr lang="en-US" sz="1800" kern="0" dirty="0" smtClean="0">
                <a:latin typeface="Arial Narrow" pitchFamily="34" charset="0"/>
              </a:rPr>
              <a:t>   </a:t>
            </a:r>
          </a:p>
          <a:p>
            <a:pPr marL="114300" lvl="0" indent="-114300" eaLnBrk="1" hangingPunct="1">
              <a:spcBef>
                <a:spcPct val="20000"/>
              </a:spcBef>
              <a:defRPr/>
            </a:pPr>
            <a:endParaRPr lang="en-US" sz="1800" kern="0" dirty="0" smtClean="0">
              <a:latin typeface="Arial Narrow" pitchFamily="34" charset="0"/>
            </a:endParaRPr>
          </a:p>
          <a:p>
            <a:pPr marL="228600" marR="0" lvl="0" indent="-2286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3200" b="0" i="0" u="none" strike="noStrike" kern="0" cap="none" spc="0" normalizeH="0" baseline="0" noProof="0" dirty="0" smtClean="0">
              <a:ln>
                <a:noFill/>
              </a:ln>
              <a:solidFill>
                <a:schemeClr val="dk1"/>
              </a:solidFill>
              <a:effectLst/>
              <a:uLnTx/>
              <a:uFillTx/>
              <a:latin typeface="Arial Narrow" pitchFamily="34" charset="0"/>
            </a:endParaRPr>
          </a:p>
        </p:txBody>
      </p:sp>
      <p:sp>
        <p:nvSpPr>
          <p:cNvPr id="8" name="Right Triangle 7"/>
          <p:cNvSpPr/>
          <p:nvPr/>
        </p:nvSpPr>
        <p:spPr>
          <a:xfrm flipH="1">
            <a:off x="8305800" y="5867400"/>
            <a:ext cx="8382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10</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00318000"/>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686800" cy="9144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Area amended: Constitution of Co-operatives</a:t>
            </a:r>
          </a:p>
        </p:txBody>
      </p:sp>
      <p:sp>
        <p:nvSpPr>
          <p:cNvPr id="3075" name="Rectangle 3"/>
          <p:cNvSpPr>
            <a:spLocks noGrp="1" noChangeArrowheads="1"/>
          </p:cNvSpPr>
          <p:nvPr>
            <p:ph type="body" idx="1"/>
          </p:nvPr>
        </p:nvSpPr>
        <p:spPr>
          <a:xfrm>
            <a:off x="228600" y="1219200"/>
            <a:ext cx="8686800" cy="6858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spcBef>
                <a:spcPts val="0"/>
              </a:spcBef>
              <a:buNone/>
            </a:pPr>
            <a:r>
              <a:rPr lang="en-US" sz="2600" dirty="0" smtClean="0">
                <a:latin typeface="Arial Narrow" pitchFamily="34" charset="0"/>
              </a:rPr>
              <a:t>Challenge: Democratic control of co-operatives compromised</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8862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2057399"/>
            <a:ext cx="8686800" cy="3749675"/>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lvl="0" algn="just" eaLnBrk="1" hangingPunct="1">
              <a:spcBef>
                <a:spcPts val="0"/>
              </a:spcBef>
              <a:spcAft>
                <a:spcPts val="0"/>
              </a:spcAft>
              <a:defRPr/>
            </a:pPr>
            <a:r>
              <a:rPr lang="en-US" sz="2600" kern="0" dirty="0" smtClean="0">
                <a:latin typeface="Arial Narrow" pitchFamily="34" charset="0"/>
              </a:rPr>
              <a:t>All co-operatives (primary, secondary, tertiary and national apex) must have constitutions;</a:t>
            </a:r>
            <a:r>
              <a:rPr lang="en-US" sz="2900" kern="0" dirty="0" smtClean="0">
                <a:latin typeface="Arial Narrow" pitchFamily="34" charset="0"/>
              </a:rPr>
              <a:t> </a:t>
            </a:r>
            <a:r>
              <a:rPr lang="en-US" sz="1800" b="1" dirty="0" smtClean="0">
                <a:solidFill>
                  <a:srgbClr val="00B050"/>
                </a:solidFill>
                <a:latin typeface="Arial Narrow" pitchFamily="34" charset="0"/>
              </a:rPr>
              <a:t>Page 10, Lines 25 and 26 </a:t>
            </a:r>
            <a:r>
              <a:rPr lang="en-US" sz="2900" kern="0" dirty="0" smtClean="0">
                <a:latin typeface="Arial Narrow" pitchFamily="34" charset="0"/>
              </a:rPr>
              <a:t> </a:t>
            </a:r>
          </a:p>
          <a:p>
            <a:pPr lvl="0" algn="just" eaLnBrk="1" hangingPunct="1">
              <a:spcBef>
                <a:spcPts val="0"/>
              </a:spcBef>
              <a:spcAft>
                <a:spcPts val="0"/>
              </a:spcAft>
              <a:defRPr/>
            </a:pPr>
            <a:endParaRPr lang="en-US" sz="2900" kern="0" dirty="0" smtClean="0">
              <a:latin typeface="Arial Narrow" pitchFamily="34" charset="0"/>
            </a:endParaRPr>
          </a:p>
          <a:p>
            <a:pPr lvl="0" algn="just" eaLnBrk="1" hangingPunct="1">
              <a:spcBef>
                <a:spcPts val="0"/>
              </a:spcBef>
              <a:spcAft>
                <a:spcPts val="0"/>
              </a:spcAft>
              <a:defRPr/>
            </a:pPr>
            <a:r>
              <a:rPr kumimoji="0" lang="en-US" sz="2600" b="0" i="0" u="none" strike="noStrike" kern="0" cap="none" spc="0" normalizeH="0" baseline="0" noProof="0" dirty="0" smtClean="0">
                <a:ln>
                  <a:noFill/>
                </a:ln>
                <a:solidFill>
                  <a:schemeClr val="dk1"/>
                </a:solidFill>
                <a:effectLst/>
                <a:uLnTx/>
                <a:uFillTx/>
                <a:latin typeface="Arial Narrow" pitchFamily="34" charset="0"/>
              </a:rPr>
              <a:t>Every group of individuals or co-operatives that intends to register as a co-operative must submit its constitution and the prescribed forms in the prescribed format to the registrar for registration.</a:t>
            </a:r>
            <a:r>
              <a:rPr kumimoji="0" lang="en-US" sz="2800" b="0" i="0" u="none" strike="noStrike" kern="0" cap="none" spc="0" normalizeH="0" baseline="0" noProof="0" dirty="0" smtClean="0">
                <a:ln>
                  <a:noFill/>
                </a:ln>
                <a:solidFill>
                  <a:schemeClr val="dk1"/>
                </a:solidFill>
                <a:effectLst/>
                <a:uLnTx/>
                <a:uFillTx/>
                <a:latin typeface="Arial Narrow" pitchFamily="34" charset="0"/>
              </a:rPr>
              <a:t> </a:t>
            </a:r>
            <a:r>
              <a:rPr lang="en-US" sz="1800" b="1" dirty="0" smtClean="0">
                <a:solidFill>
                  <a:srgbClr val="00B050"/>
                </a:solidFill>
                <a:latin typeface="Arial Narrow" pitchFamily="34" charset="0"/>
              </a:rPr>
              <a:t>Page 10, Lines 35 to 37</a:t>
            </a:r>
            <a:endParaRPr kumimoji="0" lang="en-US" sz="1800" b="0" i="0" u="none" strike="noStrike" kern="0" cap="none" spc="0" normalizeH="0" baseline="0" noProof="0" dirty="0" smtClean="0">
              <a:ln>
                <a:noFill/>
              </a:ln>
              <a:solidFill>
                <a:schemeClr val="dk1"/>
              </a:solidFill>
              <a:effectLst/>
              <a:uLnTx/>
              <a:uFillTx/>
              <a:latin typeface="Arial Narrow" pitchFamily="34" charset="0"/>
            </a:endParaRPr>
          </a:p>
        </p:txBody>
      </p:sp>
      <p:sp>
        <p:nvSpPr>
          <p:cNvPr id="8" name="Right Triangle 7"/>
          <p:cNvSpPr/>
          <p:nvPr/>
        </p:nvSpPr>
        <p:spPr>
          <a:xfrm flipH="1">
            <a:off x="8305800" y="5867400"/>
            <a:ext cx="8382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11</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26745527"/>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686800" cy="1219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2800" b="1" dirty="0">
                <a:solidFill>
                  <a:schemeClr val="lt1"/>
                </a:solidFill>
                <a:latin typeface="Arial" charset="0"/>
                <a:ea typeface="+mn-ea"/>
                <a:cs typeface="+mn-cs"/>
              </a:rPr>
              <a:t> Area amended: Constitution of Co-operatives – Minimum requirements</a:t>
            </a:r>
          </a:p>
        </p:txBody>
      </p:sp>
      <p:sp>
        <p:nvSpPr>
          <p:cNvPr id="3075" name="Rectangle 3"/>
          <p:cNvSpPr>
            <a:spLocks noGrp="1" noChangeArrowheads="1"/>
          </p:cNvSpPr>
          <p:nvPr>
            <p:ph type="body" idx="1"/>
          </p:nvPr>
        </p:nvSpPr>
        <p:spPr>
          <a:xfrm>
            <a:off x="228600" y="1447800"/>
            <a:ext cx="8686800" cy="6096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spcBef>
                <a:spcPts val="0"/>
              </a:spcBef>
              <a:buNone/>
            </a:pPr>
            <a:r>
              <a:rPr lang="en-US" sz="2800" dirty="0" smtClean="0">
                <a:latin typeface="Arial Narrow" pitchFamily="34" charset="0"/>
              </a:rPr>
              <a:t>Challenge: Democratic control of co-operatives compromised</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810000" y="589915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2209800"/>
            <a:ext cx="8686800" cy="368935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R="0" lvl="0" algn="just" defTabSz="914400" rtl="0" eaLnBrk="1" fontAlgn="base" latinLnBrk="0" hangingPunct="1">
              <a:lnSpc>
                <a:spcPct val="100000"/>
              </a:lnSpc>
              <a:spcBef>
                <a:spcPts val="0"/>
              </a:spcBef>
              <a:spcAft>
                <a:spcPts val="0"/>
              </a:spcAft>
              <a:buClrTx/>
              <a:buSzTx/>
              <a:tabLst/>
              <a:defRPr/>
            </a:pPr>
            <a:r>
              <a:rPr lang="en-US" sz="2800" kern="0" dirty="0" smtClean="0">
                <a:latin typeface="Arial Narrow" pitchFamily="34" charset="0"/>
              </a:rPr>
              <a:t>Constitution of co-operative </a:t>
            </a:r>
            <a:r>
              <a:rPr lang="en-US" sz="2800" b="1" i="1" kern="0" dirty="0" smtClean="0">
                <a:latin typeface="Arial Narrow" pitchFamily="34" charset="0"/>
              </a:rPr>
              <a:t>must </a:t>
            </a:r>
            <a:r>
              <a:rPr lang="en-US" sz="2800" kern="0" dirty="0" smtClean="0">
                <a:latin typeface="Arial Narrow" pitchFamily="34" charset="0"/>
              </a:rPr>
              <a:t>provide for:</a:t>
            </a:r>
          </a:p>
          <a:p>
            <a:pPr marL="228600" indent="-228600" algn="just" eaLnBrk="1" hangingPunct="1">
              <a:spcBef>
                <a:spcPts val="0"/>
              </a:spcBef>
              <a:spcAft>
                <a:spcPts val="0"/>
              </a:spcAft>
              <a:buFont typeface="Arial" pitchFamily="34" charset="0"/>
              <a:buChar char="•"/>
              <a:defRPr/>
            </a:pPr>
            <a:r>
              <a:rPr lang="en-US" sz="2800" kern="0" dirty="0" smtClean="0">
                <a:latin typeface="Arial Narrow" pitchFamily="34" charset="0"/>
              </a:rPr>
              <a:t> a reasonable term of office for directors</a:t>
            </a:r>
            <a:r>
              <a:rPr lang="en-US" sz="2900" kern="0" dirty="0" smtClean="0">
                <a:latin typeface="Arial Narrow" pitchFamily="34" charset="0"/>
              </a:rPr>
              <a:t>;</a:t>
            </a:r>
            <a:r>
              <a:rPr lang="en-US" sz="3200" b="1" dirty="0" smtClean="0">
                <a:solidFill>
                  <a:srgbClr val="00B050"/>
                </a:solidFill>
                <a:latin typeface="Arial Narrow" pitchFamily="34" charset="0"/>
              </a:rPr>
              <a:t> </a:t>
            </a:r>
            <a:r>
              <a:rPr lang="en-US" sz="1800" b="1" dirty="0" smtClean="0">
                <a:solidFill>
                  <a:srgbClr val="00B050"/>
                </a:solidFill>
                <a:latin typeface="Arial Narrow" pitchFamily="34" charset="0"/>
              </a:rPr>
              <a:t>Page 11, Lines 5 and 6</a:t>
            </a:r>
            <a:endParaRPr lang="en-US" sz="2900" kern="0" dirty="0" smtClean="0">
              <a:latin typeface="Arial Narrow" pitchFamily="34" charset="0"/>
            </a:endParaRPr>
          </a:p>
          <a:p>
            <a:pPr marL="292100" lvl="0" indent="-292100" algn="just" eaLnBrk="1" hangingPunct="1">
              <a:spcBef>
                <a:spcPts val="0"/>
              </a:spcBef>
              <a:spcAft>
                <a:spcPts val="0"/>
              </a:spcAft>
              <a:buFont typeface="Arial" pitchFamily="34" charset="0"/>
              <a:buChar char="•"/>
              <a:defRPr/>
            </a:pPr>
            <a:r>
              <a:rPr lang="en-US" sz="2800" kern="0" dirty="0" smtClean="0">
                <a:latin typeface="Arial Narrow" pitchFamily="34" charset="0"/>
              </a:rPr>
              <a:t>whether directors may be reappointed for a consecutive term;</a:t>
            </a:r>
            <a:r>
              <a:rPr lang="en-US" sz="2900" kern="0" dirty="0" smtClean="0">
                <a:latin typeface="Arial Narrow" pitchFamily="34" charset="0"/>
              </a:rPr>
              <a:t> </a:t>
            </a:r>
            <a:r>
              <a:rPr lang="en-US" sz="1800" b="1" dirty="0" smtClean="0">
                <a:solidFill>
                  <a:srgbClr val="00B050"/>
                </a:solidFill>
                <a:latin typeface="Arial Narrow" pitchFamily="34" charset="0"/>
              </a:rPr>
              <a:t>Page 11, Line 7</a:t>
            </a:r>
            <a:endParaRPr lang="en-US" sz="1800" kern="0" dirty="0" smtClean="0">
              <a:latin typeface="Arial Narrow" pitchFamily="34" charset="0"/>
            </a:endParaRPr>
          </a:p>
          <a:p>
            <a:pPr marL="292100" lvl="0" indent="-292100" algn="just" eaLnBrk="1" hangingPunct="1">
              <a:spcBef>
                <a:spcPts val="0"/>
              </a:spcBef>
              <a:spcAft>
                <a:spcPts val="0"/>
              </a:spcAft>
              <a:buFont typeface="Arial" pitchFamily="34" charset="0"/>
              <a:buChar char="•"/>
              <a:defRPr/>
            </a:pPr>
            <a:r>
              <a:rPr lang="en-US" sz="2800" kern="0" dirty="0" smtClean="0">
                <a:latin typeface="Arial Narrow" pitchFamily="34" charset="0"/>
              </a:rPr>
              <a:t>the manner of rotation of directors; and</a:t>
            </a:r>
            <a:r>
              <a:rPr lang="en-US" sz="2900" kern="0" dirty="0" smtClean="0">
                <a:latin typeface="Arial Narrow" pitchFamily="34" charset="0"/>
              </a:rPr>
              <a:t> </a:t>
            </a:r>
            <a:r>
              <a:rPr lang="en-US" sz="1800" b="1" dirty="0" smtClean="0">
                <a:solidFill>
                  <a:srgbClr val="00B050"/>
                </a:solidFill>
                <a:latin typeface="Arial Narrow" pitchFamily="34" charset="0"/>
              </a:rPr>
              <a:t>Page 11, Line 8</a:t>
            </a:r>
            <a:endParaRPr lang="en-US" sz="1800" kern="0" dirty="0" smtClean="0">
              <a:latin typeface="Arial Narrow" pitchFamily="34" charset="0"/>
            </a:endParaRPr>
          </a:p>
          <a:p>
            <a:pPr marL="292100" lvl="0" indent="-292100" algn="just" eaLnBrk="1" hangingPunct="1">
              <a:spcBef>
                <a:spcPts val="0"/>
              </a:spcBef>
              <a:spcAft>
                <a:spcPts val="0"/>
              </a:spcAft>
              <a:buFont typeface="Arial" pitchFamily="34" charset="0"/>
              <a:buChar char="•"/>
              <a:defRPr/>
            </a:pPr>
            <a:r>
              <a:rPr lang="en-US" sz="2800" b="1" i="1" kern="0" dirty="0" smtClean="0">
                <a:latin typeface="Arial Narrow" pitchFamily="34" charset="0"/>
              </a:rPr>
              <a:t>may</a:t>
            </a:r>
            <a:r>
              <a:rPr lang="en-US" sz="2800" kern="0" dirty="0" smtClean="0">
                <a:latin typeface="Arial Narrow" pitchFamily="34" charset="0"/>
              </a:rPr>
              <a:t> provide for the appointment of non-executive independent directors</a:t>
            </a:r>
            <a:r>
              <a:rPr lang="en-US" sz="2900" kern="0" dirty="0" smtClean="0">
                <a:latin typeface="Arial Narrow" pitchFamily="34" charset="0"/>
              </a:rPr>
              <a:t> </a:t>
            </a:r>
            <a:r>
              <a:rPr lang="en-US" sz="1800" b="1" dirty="0" smtClean="0">
                <a:solidFill>
                  <a:srgbClr val="00B050"/>
                </a:solidFill>
                <a:latin typeface="Arial Narrow" pitchFamily="34" charset="0"/>
              </a:rPr>
              <a:t>Page 8, Line 18</a:t>
            </a:r>
            <a:endParaRPr kumimoji="0" lang="en-US" sz="1800" b="0" i="0" u="none" strike="noStrike" kern="0" cap="none" spc="0" normalizeH="0" baseline="0" noProof="0" dirty="0" smtClean="0">
              <a:ln>
                <a:noFill/>
              </a:ln>
              <a:solidFill>
                <a:schemeClr val="dk1"/>
              </a:solidFill>
              <a:effectLst/>
              <a:uLnTx/>
              <a:uFillTx/>
              <a:latin typeface="Arial Narrow" pitchFamily="34" charset="0"/>
            </a:endParaRPr>
          </a:p>
        </p:txBody>
      </p:sp>
      <p:sp>
        <p:nvSpPr>
          <p:cNvPr id="8" name="Right Triangle 7"/>
          <p:cNvSpPr/>
          <p:nvPr/>
        </p:nvSpPr>
        <p:spPr>
          <a:xfrm flipH="1">
            <a:off x="8077200" y="5867400"/>
            <a:ext cx="1066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12</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06509445"/>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76200"/>
            <a:ext cx="86868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Area amended: Constitution of Co-operatives – Minimum requirements, continues…</a:t>
            </a:r>
          </a:p>
        </p:txBody>
      </p:sp>
      <p:sp>
        <p:nvSpPr>
          <p:cNvPr id="3075" name="Rectangle 3"/>
          <p:cNvSpPr>
            <a:spLocks noGrp="1" noChangeArrowheads="1"/>
          </p:cNvSpPr>
          <p:nvPr>
            <p:ph type="body" idx="1"/>
          </p:nvPr>
        </p:nvSpPr>
        <p:spPr>
          <a:xfrm>
            <a:off x="215900" y="1219200"/>
            <a:ext cx="8686800" cy="7620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spcBef>
                <a:spcPts val="0"/>
              </a:spcBef>
              <a:buNone/>
            </a:pPr>
            <a:r>
              <a:rPr lang="en-US" sz="2800" dirty="0" smtClean="0">
                <a:latin typeface="Arial Narrow" pitchFamily="34" charset="0"/>
              </a:rPr>
              <a:t>Challenge: Democratic control of co-operatives compromised</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810000" y="59436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15900" y="2133600"/>
            <a:ext cx="8686800" cy="38100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R="0" lvl="0" algn="just" defTabSz="914400" rtl="0" eaLnBrk="1" fontAlgn="base" latinLnBrk="0" hangingPunct="1">
              <a:lnSpc>
                <a:spcPct val="100000"/>
              </a:lnSpc>
              <a:spcBef>
                <a:spcPts val="0"/>
              </a:spcBef>
              <a:spcAft>
                <a:spcPts val="0"/>
              </a:spcAft>
              <a:buClrTx/>
              <a:buSzTx/>
              <a:tabLst/>
              <a:defRPr/>
            </a:pPr>
            <a:r>
              <a:rPr lang="en-US" sz="2800" kern="0" dirty="0" smtClean="0">
                <a:latin typeface="Arial Narrow" pitchFamily="34" charset="0"/>
              </a:rPr>
              <a:t>Constitution of co-operative </a:t>
            </a:r>
            <a:r>
              <a:rPr lang="en-US" sz="2800" b="1" i="1" kern="0" dirty="0" smtClean="0">
                <a:latin typeface="Arial Narrow" pitchFamily="34" charset="0"/>
              </a:rPr>
              <a:t>must </a:t>
            </a:r>
            <a:r>
              <a:rPr lang="en-US" sz="2800" kern="0" dirty="0" smtClean="0">
                <a:latin typeface="Arial Narrow" pitchFamily="34" charset="0"/>
              </a:rPr>
              <a:t>provide for:</a:t>
            </a:r>
          </a:p>
          <a:p>
            <a:pPr marL="228600" indent="-228600" algn="just" eaLnBrk="1" hangingPunct="1">
              <a:spcBef>
                <a:spcPts val="0"/>
              </a:spcBef>
              <a:spcAft>
                <a:spcPts val="0"/>
              </a:spcAft>
              <a:buFont typeface="Arial" pitchFamily="34" charset="0"/>
              <a:buChar char="•"/>
              <a:defRPr/>
            </a:pPr>
            <a:r>
              <a:rPr lang="en-US" sz="2800" kern="0" dirty="0" smtClean="0">
                <a:latin typeface="Arial Narrow" pitchFamily="34" charset="0"/>
              </a:rPr>
              <a:t> a provision relating to the extension of the period for the repayment of the nominal value of membership shares  in the event of death of a member of the co-operative to a maximum of two years</a:t>
            </a:r>
            <a:r>
              <a:rPr lang="en-US" sz="2900" kern="0" dirty="0" smtClean="0">
                <a:latin typeface="Arial Narrow" pitchFamily="34" charset="0"/>
              </a:rPr>
              <a:t>;</a:t>
            </a:r>
            <a:r>
              <a:rPr lang="en-US" sz="3200" b="1" dirty="0" smtClean="0">
                <a:solidFill>
                  <a:srgbClr val="00B050"/>
                </a:solidFill>
                <a:latin typeface="Arial Narrow" pitchFamily="34" charset="0"/>
              </a:rPr>
              <a:t> </a:t>
            </a:r>
            <a:r>
              <a:rPr lang="en-US" sz="1800" b="1" dirty="0" smtClean="0">
                <a:solidFill>
                  <a:srgbClr val="00B050"/>
                </a:solidFill>
                <a:latin typeface="Arial Narrow" pitchFamily="34" charset="0"/>
              </a:rPr>
              <a:t>Page 11, Lines 12 to 15</a:t>
            </a:r>
            <a:endParaRPr lang="en-US" sz="2900" kern="0" dirty="0" smtClean="0">
              <a:latin typeface="Arial Narrow" pitchFamily="34" charset="0"/>
            </a:endParaRPr>
          </a:p>
        </p:txBody>
      </p:sp>
      <p:sp>
        <p:nvSpPr>
          <p:cNvPr id="8" name="Right Triangle 7"/>
          <p:cNvSpPr/>
          <p:nvPr/>
        </p:nvSpPr>
        <p:spPr>
          <a:xfrm flipH="1">
            <a:off x="8077200" y="5867400"/>
            <a:ext cx="1066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13</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3761158"/>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686800" cy="1219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Area amended: Constitution of Co-operatives, continues …</a:t>
            </a:r>
          </a:p>
        </p:txBody>
      </p:sp>
      <p:sp>
        <p:nvSpPr>
          <p:cNvPr id="3075" name="Rectangle 3"/>
          <p:cNvSpPr>
            <a:spLocks noGrp="1" noChangeArrowheads="1"/>
          </p:cNvSpPr>
          <p:nvPr>
            <p:ph type="body" idx="1"/>
          </p:nvPr>
        </p:nvSpPr>
        <p:spPr>
          <a:xfrm>
            <a:off x="228600" y="1447800"/>
            <a:ext cx="8686800" cy="10668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spcBef>
                <a:spcPts val="0"/>
              </a:spcBef>
              <a:buNone/>
            </a:pPr>
            <a:r>
              <a:rPr lang="en-US" sz="2800" dirty="0" smtClean="0">
                <a:latin typeface="Arial Narrow" pitchFamily="34" charset="0"/>
              </a:rPr>
              <a:t>Challenge: No provision indication if co-operative is “Open” or “Closed” co-operative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352800" y="59436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2590800"/>
            <a:ext cx="8686800" cy="33528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lvl="0" algn="just" eaLnBrk="1" hangingPunct="1">
              <a:spcBef>
                <a:spcPts val="0"/>
              </a:spcBef>
              <a:spcAft>
                <a:spcPts val="0"/>
              </a:spcAft>
              <a:defRPr/>
            </a:pPr>
            <a:r>
              <a:rPr lang="en-US" sz="2800" kern="0" dirty="0" smtClean="0">
                <a:latin typeface="Arial Narrow" pitchFamily="34" charset="0"/>
              </a:rPr>
              <a:t>Constitution of co-operative </a:t>
            </a:r>
            <a:r>
              <a:rPr lang="en-US" sz="2800" b="1" i="1" kern="0" dirty="0" smtClean="0">
                <a:latin typeface="Arial Narrow" pitchFamily="34" charset="0"/>
              </a:rPr>
              <a:t>must </a:t>
            </a:r>
            <a:r>
              <a:rPr lang="en-US" sz="2800" kern="0" dirty="0" smtClean="0">
                <a:latin typeface="Arial Narrow" pitchFamily="34" charset="0"/>
              </a:rPr>
              <a:t>indicate if it is an “open co-operative”  or “closed co-operative”; </a:t>
            </a:r>
            <a:r>
              <a:rPr lang="en-US" sz="1800" b="1" dirty="0" smtClean="0">
                <a:solidFill>
                  <a:srgbClr val="00B050"/>
                </a:solidFill>
                <a:latin typeface="Arial Narrow" pitchFamily="34" charset="0"/>
              </a:rPr>
              <a:t>Page 10, Lines 49 to 52</a:t>
            </a:r>
          </a:p>
          <a:p>
            <a:pPr lvl="0" algn="just" eaLnBrk="1" hangingPunct="1">
              <a:spcBef>
                <a:spcPts val="0"/>
              </a:spcBef>
              <a:spcAft>
                <a:spcPts val="0"/>
              </a:spcAft>
              <a:defRPr/>
            </a:pPr>
            <a:endParaRPr lang="en-US" sz="1800" kern="0" dirty="0" smtClean="0">
              <a:solidFill>
                <a:srgbClr val="FF0000"/>
              </a:solidFill>
              <a:latin typeface="Arial Narrow" pitchFamily="34" charset="0"/>
            </a:endParaRPr>
          </a:p>
          <a:p>
            <a:pPr lvl="0" algn="just" eaLnBrk="1" hangingPunct="1">
              <a:spcBef>
                <a:spcPts val="0"/>
              </a:spcBef>
              <a:spcAft>
                <a:spcPts val="0"/>
              </a:spcAft>
              <a:defRPr/>
            </a:pPr>
            <a:r>
              <a:rPr lang="en-US" sz="2800" kern="0" dirty="0" smtClean="0">
                <a:latin typeface="Arial Narrow" pitchFamily="34" charset="0"/>
              </a:rPr>
              <a:t>A co-operative must indicate all business transactions concluded with members and non-members in its annual financial statements.</a:t>
            </a:r>
            <a:r>
              <a:rPr lang="en-US" sz="2800" b="1" dirty="0" smtClean="0">
                <a:solidFill>
                  <a:srgbClr val="00B050"/>
                </a:solidFill>
                <a:latin typeface="Arial Narrow" pitchFamily="34" charset="0"/>
              </a:rPr>
              <a:t> </a:t>
            </a:r>
            <a:r>
              <a:rPr lang="en-US" sz="1800" b="1" dirty="0" smtClean="0">
                <a:solidFill>
                  <a:srgbClr val="00B050"/>
                </a:solidFill>
                <a:latin typeface="Arial Narrow" pitchFamily="34" charset="0"/>
              </a:rPr>
              <a:t>Page 13, Lines 14 to 16</a:t>
            </a:r>
            <a:endParaRPr lang="en-US" sz="1800" kern="0" dirty="0" smtClean="0">
              <a:latin typeface="Arial Narrow" pitchFamily="34" charset="0"/>
            </a:endParaRPr>
          </a:p>
        </p:txBody>
      </p:sp>
      <p:sp>
        <p:nvSpPr>
          <p:cNvPr id="8" name="Right Triangle 7"/>
          <p:cNvSpPr/>
          <p:nvPr/>
        </p:nvSpPr>
        <p:spPr>
          <a:xfrm flipH="1">
            <a:off x="8229600" y="5867400"/>
            <a:ext cx="9144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14</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69907037"/>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76200"/>
            <a:ext cx="86868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Area amended: Constitution of  Secondary, Tertiary and the Apex Co-operatives</a:t>
            </a:r>
          </a:p>
        </p:txBody>
      </p:sp>
      <p:sp>
        <p:nvSpPr>
          <p:cNvPr id="3075" name="Rectangle 3"/>
          <p:cNvSpPr>
            <a:spLocks noGrp="1" noChangeArrowheads="1"/>
          </p:cNvSpPr>
          <p:nvPr>
            <p:ph type="body" idx="1"/>
          </p:nvPr>
        </p:nvSpPr>
        <p:spPr>
          <a:xfrm>
            <a:off x="228600" y="990600"/>
            <a:ext cx="8686800" cy="8382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normAutofit fontScale="92500"/>
          </a:bodyPr>
          <a:lstStyle/>
          <a:p>
            <a:pPr marL="0" indent="0" eaLnBrk="1" hangingPunct="1">
              <a:spcBef>
                <a:spcPts val="0"/>
              </a:spcBef>
              <a:buNone/>
            </a:pPr>
            <a:r>
              <a:rPr lang="en-US" sz="2800" dirty="0" smtClean="0">
                <a:latin typeface="Arial Narrow" pitchFamily="34" charset="0"/>
              </a:rPr>
              <a:t>Challenge: Ensure alignment with interest of members and focus area</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581400" y="5867400"/>
            <a:ext cx="1165860" cy="914400"/>
          </a:xfrm>
          <a:prstGeom prst="rect">
            <a:avLst/>
          </a:prstGeom>
          <a:noFill/>
        </p:spPr>
      </p:pic>
      <p:sp>
        <p:nvSpPr>
          <p:cNvPr id="7" name="Rectangle 3"/>
          <p:cNvSpPr txBox="1">
            <a:spLocks noChangeArrowheads="1"/>
          </p:cNvSpPr>
          <p:nvPr/>
        </p:nvSpPr>
        <p:spPr bwMode="auto">
          <a:xfrm>
            <a:off x="228600" y="1981200"/>
            <a:ext cx="8686800" cy="37338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R="0" lvl="0" algn="just" defTabSz="914400" rtl="0" eaLnBrk="1" fontAlgn="base" latinLnBrk="0" hangingPunct="1">
              <a:lnSpc>
                <a:spcPct val="100000"/>
              </a:lnSpc>
              <a:spcBef>
                <a:spcPts val="0"/>
              </a:spcBef>
              <a:spcAft>
                <a:spcPts val="0"/>
              </a:spcAft>
              <a:buClrTx/>
              <a:buSzTx/>
              <a:tabLst/>
              <a:defRPr/>
            </a:pPr>
            <a:r>
              <a:rPr lang="en-US" sz="2200" kern="0" dirty="0" smtClean="0">
                <a:latin typeface="Arial Narrow" pitchFamily="34" charset="0"/>
              </a:rPr>
              <a:t>Constitution of co-operative </a:t>
            </a:r>
            <a:r>
              <a:rPr lang="en-US" sz="2200" b="1" i="1" kern="0" dirty="0" smtClean="0">
                <a:latin typeface="Arial Narrow" pitchFamily="34" charset="0"/>
              </a:rPr>
              <a:t>must </a:t>
            </a:r>
            <a:r>
              <a:rPr lang="en-US" sz="2200" kern="0" dirty="0" smtClean="0">
                <a:latin typeface="Arial Narrow" pitchFamily="34" charset="0"/>
              </a:rPr>
              <a:t>provide for:</a:t>
            </a:r>
          </a:p>
          <a:p>
            <a:pPr marL="342900" indent="-342900" eaLnBrk="1" fontAlgn="auto" hangingPunct="1">
              <a:spcBef>
                <a:spcPts val="0"/>
              </a:spcBef>
              <a:spcAft>
                <a:spcPts val="0"/>
              </a:spcAft>
              <a:buFont typeface="Arial" pitchFamily="34" charset="0"/>
              <a:buChar char="•"/>
              <a:defRPr/>
            </a:pPr>
            <a:r>
              <a:rPr lang="en-US" sz="2200" dirty="0" smtClean="0">
                <a:solidFill>
                  <a:schemeClr val="tx1"/>
                </a:solidFill>
              </a:rPr>
              <a:t>for </a:t>
            </a:r>
            <a:r>
              <a:rPr lang="en-US" sz="2200" dirty="0">
                <a:solidFill>
                  <a:schemeClr val="tx1"/>
                </a:solidFill>
              </a:rPr>
              <a:t>the further objectives of </a:t>
            </a:r>
            <a:r>
              <a:rPr lang="en-US" sz="2200" dirty="0" smtClean="0">
                <a:solidFill>
                  <a:schemeClr val="tx1"/>
                </a:solidFill>
              </a:rPr>
              <a:t>a secondary, tertiary or the </a:t>
            </a:r>
            <a:r>
              <a:rPr lang="en-US" sz="2200" dirty="0">
                <a:solidFill>
                  <a:schemeClr val="tx1"/>
                </a:solidFill>
              </a:rPr>
              <a:t>national apex co-operative which may include any activity that is not inconsistent with the objectives of any of its members, and which is undertaken for their exclusive benefit; </a:t>
            </a:r>
            <a:r>
              <a:rPr lang="en-US" sz="2200" dirty="0" smtClean="0">
                <a:solidFill>
                  <a:schemeClr val="tx1"/>
                </a:solidFill>
              </a:rPr>
              <a:t>and</a:t>
            </a:r>
          </a:p>
          <a:p>
            <a:pPr marL="342900" indent="-342900" eaLnBrk="1" fontAlgn="auto" hangingPunct="1">
              <a:spcBef>
                <a:spcPts val="0"/>
              </a:spcBef>
              <a:spcAft>
                <a:spcPts val="0"/>
              </a:spcAft>
              <a:buFont typeface="Arial" pitchFamily="34" charset="0"/>
              <a:buChar char="•"/>
              <a:defRPr/>
            </a:pPr>
            <a:r>
              <a:rPr lang="en-US" sz="2200" dirty="0" smtClean="0">
                <a:solidFill>
                  <a:schemeClr val="tx1"/>
                </a:solidFill>
              </a:rPr>
              <a:t>The </a:t>
            </a:r>
            <a:r>
              <a:rPr lang="en-US" sz="2200" dirty="0">
                <a:solidFill>
                  <a:schemeClr val="tx1"/>
                </a:solidFill>
              </a:rPr>
              <a:t>further objectives of </a:t>
            </a:r>
            <a:r>
              <a:rPr lang="en-US" sz="2200" dirty="0" smtClean="0">
                <a:solidFill>
                  <a:schemeClr val="tx1"/>
                </a:solidFill>
              </a:rPr>
              <a:t>a tertiary or the </a:t>
            </a:r>
            <a:r>
              <a:rPr lang="en-US" sz="2200" dirty="0">
                <a:solidFill>
                  <a:schemeClr val="tx1"/>
                </a:solidFill>
              </a:rPr>
              <a:t>national apex co-operative which may include representing the interests of co-operatives within a sector or region, providing assistance for education and training, establishing a guarantee fund to facilitate external financing of its members, and the establishment of an audit fund to assist members to have their operations </a:t>
            </a:r>
            <a:r>
              <a:rPr lang="en-US" sz="2200" dirty="0" smtClean="0">
                <a:solidFill>
                  <a:schemeClr val="tx1"/>
                </a:solidFill>
              </a:rPr>
              <a:t>audited</a:t>
            </a:r>
            <a:r>
              <a:rPr lang="en-US" sz="2200" kern="0" dirty="0" smtClean="0">
                <a:latin typeface="Arial Narrow" pitchFamily="34" charset="0"/>
              </a:rPr>
              <a:t>;</a:t>
            </a:r>
            <a:r>
              <a:rPr lang="en-US" sz="2200" b="1" dirty="0" smtClean="0">
                <a:solidFill>
                  <a:srgbClr val="00B050"/>
                </a:solidFill>
                <a:latin typeface="Arial Narrow" pitchFamily="34" charset="0"/>
              </a:rPr>
              <a:t> </a:t>
            </a:r>
            <a:r>
              <a:rPr lang="en-US" sz="1800" b="1" dirty="0" smtClean="0">
                <a:solidFill>
                  <a:srgbClr val="00B050"/>
                </a:solidFill>
                <a:latin typeface="Arial Narrow" pitchFamily="34" charset="0"/>
              </a:rPr>
              <a:t>Page 12, Lines 35 to 46</a:t>
            </a:r>
            <a:endParaRPr lang="en-US" sz="2900" kern="0" dirty="0" smtClean="0">
              <a:latin typeface="Arial Narrow" pitchFamily="34" charset="0"/>
            </a:endParaRPr>
          </a:p>
        </p:txBody>
      </p:sp>
      <p:sp>
        <p:nvSpPr>
          <p:cNvPr id="6" name="Right Triangle 5"/>
          <p:cNvSpPr/>
          <p:nvPr/>
        </p:nvSpPr>
        <p:spPr>
          <a:xfrm flipH="1">
            <a:off x="8077200" y="5867400"/>
            <a:ext cx="1066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15</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32116615"/>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8686800" cy="11430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Area amended: Restrictions on the functions of co-operative</a:t>
            </a:r>
          </a:p>
        </p:txBody>
      </p:sp>
      <p:sp>
        <p:nvSpPr>
          <p:cNvPr id="3075" name="Rectangle 3"/>
          <p:cNvSpPr>
            <a:spLocks noGrp="1" noChangeArrowheads="1"/>
          </p:cNvSpPr>
          <p:nvPr>
            <p:ph type="body" idx="1"/>
          </p:nvPr>
        </p:nvSpPr>
        <p:spPr>
          <a:xfrm>
            <a:off x="152400" y="1371600"/>
            <a:ext cx="8686800" cy="6858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buNone/>
            </a:pPr>
            <a:r>
              <a:rPr lang="en-US" sz="2800" dirty="0" smtClean="0">
                <a:latin typeface="Arial Narrow" pitchFamily="34" charset="0"/>
              </a:rPr>
              <a:t>Challenge: Clarity on restrictions on functions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35957"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2133600"/>
            <a:ext cx="8686800" cy="37338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228600" lvl="0" indent="-228600" algn="just" eaLnBrk="1" hangingPunct="1">
              <a:spcBef>
                <a:spcPts val="600"/>
              </a:spcBef>
              <a:spcAft>
                <a:spcPts val="600"/>
              </a:spcAft>
              <a:buFont typeface="Arial" pitchFamily="34" charset="0"/>
              <a:buChar char="•"/>
              <a:defRPr/>
            </a:pPr>
            <a:r>
              <a:rPr kumimoji="0" lang="en-US" sz="2800" b="0" i="0" u="none" strike="noStrike" kern="0" cap="none" spc="0" normalizeH="0" baseline="0" noProof="0" dirty="0" smtClean="0">
                <a:ln>
                  <a:noFill/>
                </a:ln>
                <a:solidFill>
                  <a:schemeClr val="tx1"/>
                </a:solidFill>
                <a:effectLst/>
                <a:uLnTx/>
                <a:uFillTx/>
                <a:latin typeface="Arial Narrow" pitchFamily="34" charset="0"/>
                <a:cs typeface="Arial" charset="0"/>
              </a:rPr>
              <a:t>A</a:t>
            </a:r>
            <a:r>
              <a:rPr kumimoji="0" lang="en-US" sz="2800" b="0" i="0" u="none" strike="noStrike" kern="0" cap="none" spc="0" normalizeH="0" noProof="0" dirty="0" smtClean="0">
                <a:ln>
                  <a:noFill/>
                </a:ln>
                <a:solidFill>
                  <a:schemeClr val="tx1"/>
                </a:solidFill>
                <a:effectLst/>
                <a:uLnTx/>
                <a:uFillTx/>
                <a:latin typeface="Arial Narrow" pitchFamily="34" charset="0"/>
                <a:cs typeface="Arial" charset="0"/>
              </a:rPr>
              <a:t> co-operative must not carry out an objective or perform an action not authorised by its constitution</a:t>
            </a:r>
            <a:r>
              <a:rPr kumimoji="0" lang="en-US" sz="1800" b="0" i="0" u="none" strike="noStrike" kern="0" cap="none" spc="0" normalizeH="0" noProof="0" dirty="0" smtClean="0">
                <a:ln>
                  <a:noFill/>
                </a:ln>
                <a:solidFill>
                  <a:schemeClr val="tx1"/>
                </a:solidFill>
                <a:effectLst/>
                <a:uLnTx/>
                <a:uFillTx/>
                <a:latin typeface="Arial Narrow" pitchFamily="34" charset="0"/>
                <a:cs typeface="Arial" charset="0"/>
              </a:rPr>
              <a:t>; </a:t>
            </a:r>
            <a:r>
              <a:rPr lang="en-US" sz="1800" b="1" dirty="0" smtClean="0">
                <a:solidFill>
                  <a:srgbClr val="00B050"/>
                </a:solidFill>
                <a:latin typeface="Arial Narrow" pitchFamily="34" charset="0"/>
              </a:rPr>
              <a:t>Page 13, Lines 14 to 16</a:t>
            </a:r>
            <a:endParaRPr kumimoji="0" lang="en-US" sz="1800" b="0" i="0" u="none" strike="noStrike" kern="0" cap="none" spc="0" normalizeH="0" noProof="0" dirty="0" smtClean="0">
              <a:ln>
                <a:noFill/>
              </a:ln>
              <a:solidFill>
                <a:schemeClr val="tx1"/>
              </a:solidFill>
              <a:effectLst/>
              <a:uLnTx/>
              <a:uFillTx/>
              <a:latin typeface="Arial Narrow" pitchFamily="34" charset="0"/>
              <a:cs typeface="Arial" charset="0"/>
            </a:endParaRPr>
          </a:p>
          <a:p>
            <a:pPr marL="228600" lvl="0" indent="-228600" algn="just" eaLnBrk="1" hangingPunct="1">
              <a:spcBef>
                <a:spcPts val="600"/>
              </a:spcBef>
              <a:spcAft>
                <a:spcPts val="600"/>
              </a:spcAft>
              <a:buFont typeface="Arial" pitchFamily="34" charset="0"/>
              <a:buChar char="•"/>
              <a:defRPr/>
            </a:pPr>
            <a:r>
              <a:rPr kumimoji="0" lang="en-US" sz="2800" b="0" i="0" u="none" strike="noStrike" kern="0" cap="none" spc="0" normalizeH="0" noProof="0" dirty="0" smtClean="0">
                <a:ln>
                  <a:noFill/>
                </a:ln>
                <a:solidFill>
                  <a:schemeClr val="tx1"/>
                </a:solidFill>
                <a:effectLst/>
                <a:uLnTx/>
                <a:uFillTx/>
                <a:latin typeface="Arial Narrow" pitchFamily="34" charset="0"/>
                <a:cs typeface="Arial" charset="0"/>
              </a:rPr>
              <a:t>On conviction of a contravention a co-operative or director of a co-operative will be liable to a fine not exceeding one million rand.</a:t>
            </a:r>
            <a:r>
              <a:rPr kumimoji="0" lang="en-US" sz="2700" b="0" i="0" u="none" strike="noStrike" kern="0" cap="none" spc="0" normalizeH="0" noProof="0" dirty="0" smtClean="0">
                <a:ln>
                  <a:noFill/>
                </a:ln>
                <a:solidFill>
                  <a:schemeClr val="tx1"/>
                </a:solidFill>
                <a:effectLst/>
                <a:uLnTx/>
                <a:uFillTx/>
                <a:latin typeface="Arial Narrow" pitchFamily="34" charset="0"/>
                <a:cs typeface="Arial" charset="0"/>
              </a:rPr>
              <a:t> </a:t>
            </a:r>
            <a:r>
              <a:rPr lang="en-US" sz="1800" b="1" dirty="0" smtClean="0">
                <a:solidFill>
                  <a:srgbClr val="00B050"/>
                </a:solidFill>
                <a:latin typeface="Arial Narrow" pitchFamily="34" charset="0"/>
              </a:rPr>
              <a:t>Page 13, Line 20</a:t>
            </a:r>
            <a:endParaRPr kumimoji="0" lang="en-US" sz="1800" b="0" i="0" u="none" strike="noStrike" kern="0" cap="none" spc="0" normalizeH="0" noProof="0" dirty="0" smtClean="0">
              <a:ln>
                <a:noFill/>
              </a:ln>
              <a:solidFill>
                <a:schemeClr val="tx1"/>
              </a:solidFill>
              <a:effectLst/>
              <a:uLnTx/>
              <a:uFillTx/>
              <a:latin typeface="Arial Narrow" pitchFamily="34" charset="0"/>
              <a:cs typeface="Arial" charset="0"/>
            </a:endParaRPr>
          </a:p>
          <a:p>
            <a:pPr marL="182563" marR="0" lvl="0" indent="-4763" algn="just" defTabSz="914400" rtl="0" eaLnBrk="1" fontAlgn="base" latinLnBrk="0" hangingPunct="1">
              <a:lnSpc>
                <a:spcPct val="100000"/>
              </a:lnSpc>
              <a:spcBef>
                <a:spcPts val="600"/>
              </a:spcBef>
              <a:spcAft>
                <a:spcPts val="600"/>
              </a:spcAft>
              <a:buClrTx/>
              <a:buSzTx/>
              <a:tabLst/>
              <a:defRPr/>
            </a:pPr>
            <a:endParaRPr kumimoji="0" lang="en-US" sz="3200" b="0" i="0" u="none" strike="noStrike" kern="0" cap="none" spc="0" normalizeH="0" baseline="0" noProof="0" dirty="0" smtClean="0">
              <a:ln>
                <a:noFill/>
              </a:ln>
              <a:solidFill>
                <a:schemeClr val="dk1"/>
              </a:solidFill>
              <a:effectLst/>
              <a:uLnTx/>
              <a:uFillTx/>
              <a:latin typeface="+mn-lt"/>
              <a:ea typeface="+mn-ea"/>
              <a:cs typeface="+mn-cs"/>
            </a:endParaRPr>
          </a:p>
        </p:txBody>
      </p:sp>
      <p:sp>
        <p:nvSpPr>
          <p:cNvPr id="8" name="Right Triangle 7"/>
          <p:cNvSpPr/>
          <p:nvPr/>
        </p:nvSpPr>
        <p:spPr>
          <a:xfrm flipH="1">
            <a:off x="8077200" y="5867400"/>
            <a:ext cx="1066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16</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9227368"/>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03200" y="304800"/>
            <a:ext cx="86360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2nd Objective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124200" y="57150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8" name="Rectangle 2"/>
          <p:cNvSpPr txBox="1">
            <a:spLocks noChangeArrowheads="1"/>
          </p:cNvSpPr>
          <p:nvPr/>
        </p:nvSpPr>
        <p:spPr bwMode="auto">
          <a:xfrm>
            <a:off x="203200" y="1660525"/>
            <a:ext cx="8610600" cy="1066800"/>
          </a:xfrm>
          <a:prstGeom prst="rect">
            <a:avLst/>
          </a:prstGeom>
          <a:solidFill>
            <a:schemeClr val="accent3">
              <a:lumMod val="40000"/>
              <a:lumOff val="60000"/>
            </a:schemeClr>
          </a:solidFill>
          <a:ln w="38100" cmpd="sng">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en-US" sz="2600" b="1" kern="0" dirty="0" smtClean="0">
                <a:latin typeface="Arial Narrow" pitchFamily="34" charset="0"/>
                <a:ea typeface="+mj-ea"/>
                <a:cs typeface="+mj-cs"/>
              </a:rPr>
              <a:t>Strengthen the co-operative structure to allow for organic growth informed by own needs and requirements and to enable unity</a:t>
            </a:r>
            <a:endParaRPr kumimoji="0" lang="en-US" sz="2600" b="1" i="0" u="none" strike="noStrike" kern="0" cap="none" spc="0" normalizeH="0" baseline="0" noProof="0" dirty="0" smtClean="0">
              <a:ln>
                <a:noFill/>
              </a:ln>
              <a:effectLst/>
              <a:uLnTx/>
              <a:uFillTx/>
              <a:latin typeface="Arial Narrow" pitchFamily="34" charset="0"/>
              <a:ea typeface="+mj-ea"/>
              <a:cs typeface="+mj-cs"/>
            </a:endParaRPr>
          </a:p>
        </p:txBody>
      </p:sp>
      <p:sp>
        <p:nvSpPr>
          <p:cNvPr id="6" name="Right Triangle 5"/>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17</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87381589"/>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4572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Co-operative structure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733800" y="5826953"/>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670145799"/>
              </p:ext>
            </p:extLst>
          </p:nvPr>
        </p:nvGraphicFramePr>
        <p:xfrm>
          <a:off x="152400" y="1691639"/>
          <a:ext cx="8839200" cy="4135313"/>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xmlns="" val="20000"/>
                    </a:ext>
                  </a:extLst>
                </a:gridCol>
                <a:gridCol w="3962400">
                  <a:extLst>
                    <a:ext uri="{9D8B030D-6E8A-4147-A177-3AD203B41FA5}">
                      <a16:colId xmlns:a16="http://schemas.microsoft.com/office/drawing/2014/main" xmlns="" val="20001"/>
                    </a:ext>
                  </a:extLst>
                </a:gridCol>
                <a:gridCol w="1066800">
                  <a:extLst>
                    <a:ext uri="{9D8B030D-6E8A-4147-A177-3AD203B41FA5}">
                      <a16:colId xmlns:a16="http://schemas.microsoft.com/office/drawing/2014/main" xmlns="" val="20002"/>
                    </a:ext>
                  </a:extLst>
                </a:gridCol>
              </a:tblGrid>
              <a:tr h="712985">
                <a:tc>
                  <a:txBody>
                    <a:bodyPr/>
                    <a:lstStyle/>
                    <a:p>
                      <a:pPr algn="ctr"/>
                      <a:r>
                        <a:rPr lang="en-US" sz="2400" dirty="0" smtClean="0">
                          <a:solidFill>
                            <a:schemeClr val="tx1"/>
                          </a:solidFill>
                        </a:rPr>
                        <a:t>Act</a:t>
                      </a:r>
                      <a:r>
                        <a:rPr lang="en-US" sz="2400" baseline="0" dirty="0" smtClean="0">
                          <a:solidFill>
                            <a:schemeClr val="tx1"/>
                          </a:solidFill>
                        </a:rPr>
                        <a: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tc>
                  <a:txBody>
                    <a:bodyPr/>
                    <a:lstStyle/>
                    <a:p>
                      <a:pPr algn="ct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422328">
                <a:tc>
                  <a:txBody>
                    <a:bodyPr/>
                    <a:lstStyle/>
                    <a:p>
                      <a:r>
                        <a:rPr lang="en-US" sz="2400" b="1" u="sng" dirty="0" smtClean="0">
                          <a:solidFill>
                            <a:schemeClr val="tx1"/>
                          </a:solidFill>
                        </a:rPr>
                        <a:t>3 levels/forms</a:t>
                      </a:r>
                      <a:r>
                        <a:rPr lang="en-US" sz="2400" b="1" u="sng" baseline="0" dirty="0" smtClean="0">
                          <a:solidFill>
                            <a:schemeClr val="tx1"/>
                          </a:solidFill>
                        </a:rPr>
                        <a:t> </a:t>
                      </a:r>
                      <a:r>
                        <a:rPr lang="en-US" sz="2400" b="1" u="sng" dirty="0" smtClean="0">
                          <a:solidFill>
                            <a:schemeClr val="tx1"/>
                          </a:solidFill>
                        </a:rPr>
                        <a:t>of Co-operatives:</a:t>
                      </a:r>
                    </a:p>
                    <a:p>
                      <a:pPr marL="342900" indent="-342900">
                        <a:buFont typeface="Arial" pitchFamily="34" charset="0"/>
                        <a:buChar char="•"/>
                      </a:pPr>
                      <a:r>
                        <a:rPr lang="en-US" sz="2400" b="1" dirty="0" smtClean="0">
                          <a:solidFill>
                            <a:schemeClr val="tx1"/>
                          </a:solidFill>
                        </a:rPr>
                        <a:t>Primary</a:t>
                      </a:r>
                    </a:p>
                    <a:p>
                      <a:pPr marL="342900" indent="-342900">
                        <a:buFont typeface="Arial" pitchFamily="34" charset="0"/>
                        <a:buChar char="•"/>
                      </a:pPr>
                      <a:r>
                        <a:rPr lang="en-US" sz="2400" b="1" dirty="0" smtClean="0">
                          <a:solidFill>
                            <a:schemeClr val="tx1"/>
                          </a:solidFill>
                        </a:rPr>
                        <a:t>Secondary</a:t>
                      </a:r>
                    </a:p>
                    <a:p>
                      <a:pPr marL="342900" indent="-342900">
                        <a:buFont typeface="Arial" pitchFamily="34" charset="0"/>
                        <a:buChar char="•"/>
                      </a:pPr>
                      <a:r>
                        <a:rPr lang="en-US" sz="2400" b="1" dirty="0" smtClean="0">
                          <a:solidFill>
                            <a:schemeClr val="tx1"/>
                          </a:solidFill>
                        </a:rPr>
                        <a:t>Tertiary also called Apex</a:t>
                      </a:r>
                      <a:endParaRPr lang="en-US" sz="2400" b="1" dirty="0">
                        <a:solidFill>
                          <a:schemeClr val="tx1"/>
                        </a:solidFill>
                      </a:endParaRPr>
                    </a:p>
                  </a:txBody>
                  <a:tcPr>
                    <a:solidFill>
                      <a:schemeClr val="accent3">
                        <a:lumMod val="40000"/>
                        <a:lumOff val="60000"/>
                      </a:schemeClr>
                    </a:solidFill>
                  </a:tcPr>
                </a:tc>
                <a:tc>
                  <a:txBody>
                    <a:bodyPr/>
                    <a:lstStyle/>
                    <a:p>
                      <a:r>
                        <a:rPr lang="en-US" sz="2400" b="1" u="sng" dirty="0" smtClean="0">
                          <a:solidFill>
                            <a:schemeClr val="tx1"/>
                          </a:solidFill>
                        </a:rPr>
                        <a:t>4 levels/forms of Co-operatives:</a:t>
                      </a:r>
                    </a:p>
                    <a:p>
                      <a:pPr marL="342900" indent="-342900">
                        <a:buFont typeface="Arial" pitchFamily="34" charset="0"/>
                        <a:buChar char="•"/>
                      </a:pPr>
                      <a:r>
                        <a:rPr lang="en-US" sz="2400" b="1" dirty="0" smtClean="0">
                          <a:solidFill>
                            <a:schemeClr val="tx1"/>
                          </a:solidFill>
                        </a:rPr>
                        <a:t>Primary</a:t>
                      </a:r>
                    </a:p>
                    <a:p>
                      <a:pPr marL="342900" indent="-342900">
                        <a:buFont typeface="Arial" pitchFamily="34" charset="0"/>
                        <a:buChar char="•"/>
                      </a:pPr>
                      <a:r>
                        <a:rPr lang="en-US" sz="2400" b="1" dirty="0" smtClean="0">
                          <a:solidFill>
                            <a:schemeClr val="tx1"/>
                          </a:solidFill>
                        </a:rPr>
                        <a:t>Secondary</a:t>
                      </a:r>
                    </a:p>
                    <a:p>
                      <a:pPr marL="342900" indent="-342900">
                        <a:buFont typeface="Arial" pitchFamily="34" charset="0"/>
                        <a:buChar char="•"/>
                      </a:pPr>
                      <a:r>
                        <a:rPr lang="en-US" sz="2400" b="1" dirty="0" smtClean="0">
                          <a:solidFill>
                            <a:schemeClr val="tx1"/>
                          </a:solidFill>
                        </a:rPr>
                        <a:t>Tertiary</a:t>
                      </a:r>
                    </a:p>
                    <a:p>
                      <a:pPr marL="342900" indent="-342900">
                        <a:buFont typeface="Arial" pitchFamily="34" charset="0"/>
                        <a:buChar char="•"/>
                      </a:pPr>
                      <a:r>
                        <a:rPr lang="en-US" sz="2400" b="1" dirty="0" smtClean="0">
                          <a:solidFill>
                            <a:schemeClr val="tx1"/>
                          </a:solidFill>
                        </a:rPr>
                        <a:t>National Apex Co-operative </a:t>
                      </a:r>
                      <a:r>
                        <a:rPr lang="en-US" sz="1400" b="0" dirty="0" smtClean="0">
                          <a:solidFill>
                            <a:schemeClr val="tx1"/>
                          </a:solidFill>
                        </a:rPr>
                        <a:t>P8 line 6</a:t>
                      </a:r>
                      <a:endParaRPr lang="en-US" sz="2400" b="0" dirty="0" smtClean="0">
                        <a:solidFill>
                          <a:schemeClr val="tx1"/>
                        </a:solidFill>
                      </a:endParaRPr>
                    </a:p>
                    <a:p>
                      <a:endParaRPr lang="en-US" dirty="0">
                        <a:solidFill>
                          <a:schemeClr val="tx1"/>
                        </a:solidFill>
                      </a:endParaRPr>
                    </a:p>
                  </a:txBody>
                  <a:tcPr>
                    <a:solidFill>
                      <a:schemeClr val="accent3">
                        <a:lumMod val="40000"/>
                        <a:lumOff val="60000"/>
                      </a:schemeClr>
                    </a:solidFill>
                  </a:tcPr>
                </a:tc>
                <a:tc>
                  <a:txBody>
                    <a:bodyPr/>
                    <a:lstStyle/>
                    <a:p>
                      <a:endParaRPr lang="en-US" sz="2000" b="1" dirty="0" smtClean="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18</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41233766"/>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ZA" sz="3200" b="1" dirty="0" smtClean="0">
                <a:latin typeface="Arial" charset="0"/>
              </a:rPr>
              <a:t>Introduction  </a:t>
            </a:r>
            <a:r>
              <a:rPr lang="en-ZA" sz="3200" b="1" dirty="0" smtClean="0">
                <a:solidFill>
                  <a:schemeClr val="lt1"/>
                </a:solidFill>
                <a:latin typeface="Arial" charset="0"/>
                <a:ea typeface="+mn-ea"/>
                <a:cs typeface="+mn-cs"/>
              </a:rPr>
              <a:t> </a:t>
            </a:r>
            <a:endParaRPr lang="en-ZA" sz="3200" b="1" dirty="0">
              <a:solidFill>
                <a:schemeClr val="lt1"/>
              </a:solidFill>
              <a:latin typeface="Arial" charset="0"/>
              <a:ea typeface="+mn-ea"/>
              <a:cs typeface="+mn-cs"/>
            </a:endParaRPr>
          </a:p>
        </p:txBody>
      </p:sp>
      <p:pic>
        <p:nvPicPr>
          <p:cNvPr id="5"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ight Triangle 5"/>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a:t>
            </a:r>
            <a:endParaRPr lang="en-ZA" b="1" dirty="0"/>
          </a:p>
        </p:txBody>
      </p:sp>
      <p:sp>
        <p:nvSpPr>
          <p:cNvPr id="7" name="Rectangle 3"/>
          <p:cNvSpPr txBox="1">
            <a:spLocks noChangeArrowheads="1"/>
          </p:cNvSpPr>
          <p:nvPr/>
        </p:nvSpPr>
        <p:spPr>
          <a:xfrm>
            <a:off x="76200" y="1295400"/>
            <a:ext cx="8915400" cy="472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The Co-operatives Act, No. 14 of 2005 was assented to by the President and published in the Government Gazette on 14 August 2005;  The 2005 Act was proclaimed into Law on 2 May 2007.</a:t>
            </a:r>
          </a:p>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Regulations for the 2005 Act was published for public comment in April 2007.  The public comments received on the regulations for the implementation of the 2005 Act were more focused on raising issues pertaining to the Act itself than the regulations, hence the need to amend the Act; </a:t>
            </a:r>
          </a:p>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On 15 November 2008, Minister approved the amendment of the Act;</a:t>
            </a:r>
          </a:p>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Between June and November 2009, national and provincial workshops were held in preparation for the drafting of the Amendment Bill; </a:t>
            </a:r>
          </a:p>
          <a:p>
            <a:pPr marL="0" indent="0" algn="just">
              <a:spcAft>
                <a:spcPts val="1200"/>
              </a:spcAft>
              <a:buFont typeface="Arial" pitchFamily="34" charset="0"/>
              <a:buNone/>
            </a:pPr>
            <a:r>
              <a:rPr lang="en-US" sz="2400" dirty="0" smtClean="0">
                <a:solidFill>
                  <a:schemeClr val="tx1"/>
                </a:solidFill>
                <a:latin typeface="Arial Narrow" pitchFamily="34" charset="0"/>
                <a:cs typeface="Arial" charset="0"/>
              </a:rPr>
              <a:t>   </a:t>
            </a:r>
            <a:endParaRPr lang="en-US" sz="2400" b="1" dirty="0" smtClean="0">
              <a:latin typeface="Arial Narrow" pitchFamily="34" charset="0"/>
              <a:cs typeface="Arial" charset="0"/>
            </a:endParaRPr>
          </a:p>
          <a:p>
            <a:endParaRPr lang="en-US" dirty="0" smtClean="0"/>
          </a:p>
        </p:txBody>
      </p:sp>
    </p:spTree>
    <p:extLst>
      <p:ext uri="{BB962C8B-B14F-4D97-AF65-F5344CB8AC3E}">
        <p14:creationId xmlns:p14="http://schemas.microsoft.com/office/powerpoint/2010/main" xmlns="" val="3846782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2286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Primary Co-operative: Definition</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2766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730907562"/>
              </p:ext>
            </p:extLst>
          </p:nvPr>
        </p:nvGraphicFramePr>
        <p:xfrm>
          <a:off x="228600" y="1143000"/>
          <a:ext cx="8763000" cy="4724400"/>
        </p:xfrm>
        <a:graphic>
          <a:graphicData uri="http://schemas.openxmlformats.org/drawingml/2006/table">
            <a:tbl>
              <a:tblPr firstRow="1" bandRow="1">
                <a:tableStyleId>{5C22544A-7EE6-4342-B048-85BDC9FD1C3A}</a:tableStyleId>
              </a:tblPr>
              <a:tblGrid>
                <a:gridCol w="3631514">
                  <a:extLst>
                    <a:ext uri="{9D8B030D-6E8A-4147-A177-3AD203B41FA5}">
                      <a16:colId xmlns:a16="http://schemas.microsoft.com/office/drawing/2014/main" xmlns="" val="20000"/>
                    </a:ext>
                  </a:extLst>
                </a:gridCol>
                <a:gridCol w="5131486">
                  <a:extLst>
                    <a:ext uri="{9D8B030D-6E8A-4147-A177-3AD203B41FA5}">
                      <a16:colId xmlns:a16="http://schemas.microsoft.com/office/drawing/2014/main" xmlns="" val="20001"/>
                    </a:ext>
                  </a:extLst>
                </a:gridCol>
              </a:tblGrid>
              <a:tr h="524933">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4199467">
                <a:tc>
                  <a:txBody>
                    <a:bodyPr/>
                    <a:lstStyle/>
                    <a:p>
                      <a:r>
                        <a:rPr lang="en-US" sz="2400" b="1" dirty="0" smtClean="0">
                          <a:solidFill>
                            <a:schemeClr val="tx1"/>
                          </a:solidFill>
                        </a:rPr>
                        <a:t>“Primary co-operative” </a:t>
                      </a:r>
                      <a:r>
                        <a:rPr lang="en-US" sz="2400" b="0" dirty="0" smtClean="0">
                          <a:solidFill>
                            <a:schemeClr val="tx1"/>
                          </a:solidFill>
                        </a:rPr>
                        <a:t>means a co-operative formed by a minimum of five natural persons whose object</a:t>
                      </a:r>
                      <a:r>
                        <a:rPr lang="en-US" sz="2400" b="0" baseline="0" dirty="0" smtClean="0">
                          <a:solidFill>
                            <a:schemeClr val="tx1"/>
                          </a:solidFill>
                        </a:rPr>
                        <a:t> is to provide employment or services to its members and to facilitate community development</a:t>
                      </a:r>
                      <a:r>
                        <a:rPr lang="en-US" sz="2400" b="1" dirty="0" smtClean="0">
                          <a:solidFill>
                            <a:schemeClr val="tx1"/>
                          </a:solidFill>
                        </a:rPr>
                        <a:t> </a:t>
                      </a:r>
                      <a:endParaRPr lang="en-US" sz="2400" b="1" dirty="0">
                        <a:solidFill>
                          <a:schemeClr val="tx1"/>
                        </a:solidFill>
                      </a:endParaRPr>
                    </a:p>
                  </a:txBody>
                  <a:tcPr>
                    <a:solidFill>
                      <a:schemeClr val="accent3">
                        <a:lumMod val="40000"/>
                        <a:lumOff val="60000"/>
                      </a:schemeClr>
                    </a:solidFill>
                  </a:tcPr>
                </a:tc>
                <a:tc>
                  <a:txBody>
                    <a:bodyPr/>
                    <a:lstStyle/>
                    <a:p>
                      <a:r>
                        <a:rPr lang="en-US" sz="2400" b="1" dirty="0" smtClean="0">
                          <a:solidFill>
                            <a:schemeClr val="tx1"/>
                          </a:solidFill>
                        </a:rPr>
                        <a:t>“Primary co-operative” </a:t>
                      </a:r>
                      <a:r>
                        <a:rPr lang="en-US" sz="2400" b="0" dirty="0" smtClean="0">
                          <a:solidFill>
                            <a:schemeClr val="tx1"/>
                          </a:solidFill>
                        </a:rPr>
                        <a:t>means a co-operative whose</a:t>
                      </a:r>
                      <a:r>
                        <a:rPr lang="en-US" sz="2400" b="0" baseline="0" dirty="0" smtClean="0">
                          <a:solidFill>
                            <a:schemeClr val="tx1"/>
                          </a:solidFill>
                        </a:rPr>
                        <a:t> object is to provide employment or services to its members and to facilitate community development, formed by a minimum of:</a:t>
                      </a:r>
                    </a:p>
                    <a:p>
                      <a:r>
                        <a:rPr lang="en-US" sz="2400" b="0" baseline="0" dirty="0" smtClean="0">
                          <a:solidFill>
                            <a:schemeClr val="tx1"/>
                          </a:solidFill>
                        </a:rPr>
                        <a:t>(a) five natural persons; or</a:t>
                      </a:r>
                    </a:p>
                    <a:p>
                      <a:r>
                        <a:rPr lang="en-US" sz="2400" b="0" baseline="0" dirty="0" smtClean="0">
                          <a:solidFill>
                            <a:schemeClr val="tx1"/>
                          </a:solidFill>
                        </a:rPr>
                        <a:t>(b) two juristic persons; or</a:t>
                      </a:r>
                    </a:p>
                    <a:p>
                      <a:r>
                        <a:rPr lang="en-US" sz="2400" b="0" baseline="0" dirty="0" smtClean="0">
                          <a:solidFill>
                            <a:schemeClr val="tx1"/>
                          </a:solidFill>
                        </a:rPr>
                        <a:t>(c) a combination of any five persons, whether natural or juristic </a:t>
                      </a:r>
                      <a:r>
                        <a:rPr lang="en-US" sz="1400" b="0" baseline="0" dirty="0" smtClean="0">
                          <a:solidFill>
                            <a:schemeClr val="tx1"/>
                          </a:solidFill>
                        </a:rPr>
                        <a:t>P5, Lines 41 to 48</a:t>
                      </a:r>
                      <a:r>
                        <a:rPr lang="en-US" sz="2400" b="0" baseline="0" dirty="0" smtClean="0">
                          <a:solidFill>
                            <a:schemeClr val="tx1"/>
                          </a:solidFill>
                        </a:rPr>
                        <a:t> </a:t>
                      </a:r>
                      <a:r>
                        <a:rPr lang="en-US" sz="2400" b="1" dirty="0" smtClean="0">
                          <a:solidFill>
                            <a:schemeClr val="tx1"/>
                          </a:solidFill>
                        </a:rPr>
                        <a:t> </a:t>
                      </a:r>
                    </a:p>
                    <a:p>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19</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9124957"/>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2286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Categories of Primary Co-operatives</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505200" y="589915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350149903"/>
              </p:ext>
            </p:extLst>
          </p:nvPr>
        </p:nvGraphicFramePr>
        <p:xfrm>
          <a:off x="152400" y="1234440"/>
          <a:ext cx="8839200" cy="4632961"/>
        </p:xfrm>
        <a:graphic>
          <a:graphicData uri="http://schemas.openxmlformats.org/drawingml/2006/table">
            <a:tbl>
              <a:tblPr firstRow="1" bandRow="1">
                <a:tableStyleId>{5C22544A-7EE6-4342-B048-85BDC9FD1C3A}</a:tableStyleId>
              </a:tblPr>
              <a:tblGrid>
                <a:gridCol w="2365420">
                  <a:extLst>
                    <a:ext uri="{9D8B030D-6E8A-4147-A177-3AD203B41FA5}">
                      <a16:colId xmlns:a16="http://schemas.microsoft.com/office/drawing/2014/main" xmlns="" val="20000"/>
                    </a:ext>
                  </a:extLst>
                </a:gridCol>
                <a:gridCol w="6473780">
                  <a:extLst>
                    <a:ext uri="{9D8B030D-6E8A-4147-A177-3AD203B41FA5}">
                      <a16:colId xmlns:a16="http://schemas.microsoft.com/office/drawing/2014/main" xmlns="" val="20001"/>
                    </a:ext>
                  </a:extLst>
                </a:gridCol>
              </a:tblGrid>
              <a:tr h="501765">
                <a:tc gridSpan="2">
                  <a:txBody>
                    <a:bodyPr/>
                    <a:lstStyle/>
                    <a:p>
                      <a:pPr algn="ctr"/>
                      <a:r>
                        <a:rPr lang="en-US" sz="2400" dirty="0" smtClean="0">
                          <a:solidFill>
                            <a:schemeClr val="tx1"/>
                          </a:solidFill>
                        </a:rPr>
                        <a:t>Amendment Act 6</a:t>
                      </a:r>
                      <a:r>
                        <a:rPr lang="en-US" sz="2400" baseline="0" dirty="0" smtClean="0">
                          <a:solidFill>
                            <a:schemeClr val="tx1"/>
                          </a:solidFill>
                        </a:rPr>
                        <a:t> of 2013</a:t>
                      </a:r>
                      <a:endParaRPr lang="en-US" sz="2400" dirty="0">
                        <a:solidFill>
                          <a:schemeClr val="tx1"/>
                        </a:solidFill>
                      </a:endParaRPr>
                    </a:p>
                  </a:txBody>
                  <a:tcPr>
                    <a:solidFill>
                      <a:schemeClr val="accent3">
                        <a:lumMod val="40000"/>
                        <a:lumOff val="60000"/>
                      </a:schemeClr>
                    </a:solidFill>
                  </a:tcPr>
                </a:tc>
                <a:tc hMerge="1">
                  <a:txBody>
                    <a:bodyPr/>
                    <a:lstStyle/>
                    <a:p>
                      <a:pPr algn="ctr"/>
                      <a:endParaRPr lang="en-US" sz="2400" dirty="0">
                        <a:solidFill>
                          <a:srgbClr val="EAB200"/>
                        </a:solidFill>
                      </a:endParaRPr>
                    </a:p>
                  </a:txBody>
                  <a:tcPr>
                    <a:solidFill>
                      <a:srgbClr val="FFF3CD"/>
                    </a:solidFill>
                  </a:tcPr>
                </a:tc>
                <a:extLst>
                  <a:ext uri="{0D108BD9-81ED-4DB2-BD59-A6C34878D82A}">
                    <a16:rowId xmlns:a16="http://schemas.microsoft.com/office/drawing/2014/main" xmlns="" val="10000"/>
                  </a:ext>
                </a:extLst>
              </a:tr>
              <a:tr h="13213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Category A </a:t>
                      </a:r>
                    </a:p>
                    <a:p>
                      <a:endParaRPr lang="en-US" sz="1800" b="1" dirty="0" smtClean="0">
                        <a:solidFill>
                          <a:schemeClr val="tx1"/>
                        </a:solidFill>
                      </a:endParaRPr>
                    </a:p>
                  </a:txBody>
                  <a:tcPr>
                    <a:solidFill>
                      <a:schemeClr val="accent3">
                        <a:lumMod val="40000"/>
                        <a:lumOff val="60000"/>
                      </a:schemeClr>
                    </a:solidFill>
                  </a:tcPr>
                </a:tc>
                <a:tc>
                  <a:txBody>
                    <a:bodyPr/>
                    <a:lstStyle/>
                    <a:p>
                      <a:r>
                        <a:rPr lang="en-US" sz="2400" b="1" dirty="0" smtClean="0">
                          <a:solidFill>
                            <a:schemeClr val="tx1"/>
                          </a:solidFill>
                        </a:rPr>
                        <a:t>Small</a:t>
                      </a:r>
                      <a:r>
                        <a:rPr lang="en-US" sz="2400" b="1" baseline="0" dirty="0" smtClean="0">
                          <a:solidFill>
                            <a:schemeClr val="tx1"/>
                          </a:solidFill>
                        </a:rPr>
                        <a:t> primary co-operative </a:t>
                      </a:r>
                      <a:r>
                        <a:rPr lang="en-US" sz="1400" b="0" baseline="0" dirty="0" smtClean="0">
                          <a:solidFill>
                            <a:schemeClr val="tx1"/>
                          </a:solidFill>
                        </a:rPr>
                        <a:t>P12 Line 11</a:t>
                      </a:r>
                      <a:endParaRPr lang="en-US" sz="2400" b="0" dirty="0" smtClean="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r h="1404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Category B</a:t>
                      </a:r>
                    </a:p>
                    <a:p>
                      <a:endParaRPr lang="en-US" sz="1800" dirty="0">
                        <a:solidFill>
                          <a:schemeClr val="tx1"/>
                        </a:solidFill>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Small</a:t>
                      </a:r>
                      <a:r>
                        <a:rPr lang="en-US" sz="2400" b="1" baseline="0" dirty="0" smtClean="0">
                          <a:solidFill>
                            <a:schemeClr val="tx1"/>
                          </a:solidFill>
                        </a:rPr>
                        <a:t> to medium primary co-operative </a:t>
                      </a:r>
                      <a:r>
                        <a:rPr lang="en-US" sz="1400" b="0" baseline="0" dirty="0" smtClean="0">
                          <a:solidFill>
                            <a:schemeClr val="tx1"/>
                          </a:solidFill>
                        </a:rPr>
                        <a:t>P12 Line 13</a:t>
                      </a:r>
                      <a:endParaRPr lang="en-US" sz="2400" b="0" dirty="0" smtClean="0">
                        <a:solidFill>
                          <a:schemeClr val="tx1"/>
                        </a:solidFill>
                      </a:endParaRPr>
                    </a:p>
                    <a:p>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2"/>
                  </a:ext>
                </a:extLst>
              </a:tr>
              <a:tr h="1404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Category C</a:t>
                      </a:r>
                      <a:endParaRPr lang="en-US" sz="2400" dirty="0" smtClean="0">
                        <a:solidFill>
                          <a:schemeClr val="tx1"/>
                        </a:solidFill>
                      </a:endParaRPr>
                    </a:p>
                    <a:p>
                      <a:endParaRPr lang="en-US" sz="1800" dirty="0">
                        <a:solidFill>
                          <a:schemeClr val="tx1"/>
                        </a:solidFill>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solidFill>
                            <a:schemeClr val="tx1"/>
                          </a:solidFill>
                        </a:rPr>
                        <a:t>Medium to large primary co-operative </a:t>
                      </a:r>
                      <a:r>
                        <a:rPr lang="en-US" sz="1400" b="0" baseline="0" dirty="0" smtClean="0">
                          <a:solidFill>
                            <a:schemeClr val="tx1"/>
                          </a:solidFill>
                        </a:rPr>
                        <a:t>P12 Line 15</a:t>
                      </a:r>
                      <a:endParaRPr lang="en-US" sz="2400" b="0" dirty="0" smtClean="0">
                        <a:solidFill>
                          <a:schemeClr val="tx1"/>
                        </a:solidFill>
                      </a:endParaRPr>
                    </a:p>
                    <a:p>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3"/>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20</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73567068"/>
      </p:ext>
    </p:ext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3048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Secondary Co-operative: Definition</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733800" y="5624512"/>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858462805"/>
              </p:ext>
            </p:extLst>
          </p:nvPr>
        </p:nvGraphicFramePr>
        <p:xfrm>
          <a:off x="152400" y="1310640"/>
          <a:ext cx="8839200" cy="4313872"/>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tblGrid>
              <a:tr h="603022">
                <a:tc>
                  <a:txBody>
                    <a:bodyPr/>
                    <a:lstStyle/>
                    <a:p>
                      <a:pPr algn="ctr"/>
                      <a:r>
                        <a:rPr lang="en-US" sz="2400" dirty="0" smtClean="0">
                          <a:solidFill>
                            <a:schemeClr val="tx1"/>
                          </a:solidFill>
                        </a:rPr>
                        <a:t>Act</a:t>
                      </a:r>
                      <a:r>
                        <a:rPr lang="en-US" sz="2400" baseline="0" dirty="0" smtClean="0">
                          <a:solidFill>
                            <a:schemeClr val="tx1"/>
                          </a:solidFill>
                        </a:rPr>
                        <a: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710850">
                <a:tc>
                  <a:txBody>
                    <a:bodyPr/>
                    <a:lstStyle/>
                    <a:p>
                      <a:r>
                        <a:rPr lang="en-US" sz="2400" b="1" dirty="0" smtClean="0">
                          <a:solidFill>
                            <a:schemeClr val="tx1"/>
                          </a:solidFill>
                        </a:rPr>
                        <a:t>“Secondary co-operative” </a:t>
                      </a:r>
                      <a:r>
                        <a:rPr lang="en-US" sz="2400" b="0" dirty="0" smtClean="0">
                          <a:solidFill>
                            <a:schemeClr val="tx1"/>
                          </a:solidFill>
                        </a:rPr>
                        <a:t>means a co-operative formed by</a:t>
                      </a:r>
                      <a:r>
                        <a:rPr lang="en-US" sz="2400" b="0" baseline="0" dirty="0" smtClean="0">
                          <a:solidFill>
                            <a:schemeClr val="tx1"/>
                          </a:solidFill>
                        </a:rPr>
                        <a:t> two or more primary co-operatives to provide sectoral services to its members, and may include juristic persons</a:t>
                      </a:r>
                      <a:r>
                        <a:rPr lang="en-US" sz="2400" b="0" dirty="0" smtClean="0">
                          <a:solidFill>
                            <a:schemeClr val="tx1"/>
                          </a:solidFill>
                        </a:rPr>
                        <a:t> </a:t>
                      </a:r>
                      <a:r>
                        <a:rPr lang="en-US" sz="2400" b="1" dirty="0" smtClean="0">
                          <a:solidFill>
                            <a:schemeClr val="tx1"/>
                          </a:solidFill>
                        </a:rPr>
                        <a:t> </a:t>
                      </a:r>
                      <a:endParaRPr lang="en-US" sz="2400" b="1" dirty="0">
                        <a:solidFill>
                          <a:schemeClr val="tx1"/>
                        </a:solidFill>
                      </a:endParaRPr>
                    </a:p>
                  </a:txBody>
                  <a:tcPr>
                    <a:solidFill>
                      <a:schemeClr val="accent3">
                        <a:lumMod val="40000"/>
                        <a:lumOff val="60000"/>
                      </a:schemeClr>
                    </a:solidFill>
                  </a:tcPr>
                </a:tc>
                <a:tc>
                  <a:txBody>
                    <a:bodyPr/>
                    <a:lstStyle/>
                    <a:p>
                      <a:r>
                        <a:rPr lang="en-US" sz="2400" b="1" dirty="0" smtClean="0">
                          <a:solidFill>
                            <a:schemeClr val="tx1"/>
                          </a:solidFill>
                        </a:rPr>
                        <a:t> Remain unchanged</a:t>
                      </a: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21</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4838730"/>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3048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Secondary Co-operative: Application to register</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09453"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110310748"/>
              </p:ext>
            </p:extLst>
          </p:nvPr>
        </p:nvGraphicFramePr>
        <p:xfrm>
          <a:off x="152400" y="1310640"/>
          <a:ext cx="8839200" cy="4496435"/>
        </p:xfrm>
        <a:graphic>
          <a:graphicData uri="http://schemas.openxmlformats.org/drawingml/2006/table">
            <a:tbl>
              <a:tblPr firstRow="1" bandRow="1">
                <a:tableStyleId>{5C22544A-7EE6-4342-B048-85BDC9FD1C3A}</a:tableStyleId>
              </a:tblPr>
              <a:tblGrid>
                <a:gridCol w="4140887">
                  <a:extLst>
                    <a:ext uri="{9D8B030D-6E8A-4147-A177-3AD203B41FA5}">
                      <a16:colId xmlns:a16="http://schemas.microsoft.com/office/drawing/2014/main" xmlns="" val="20000"/>
                    </a:ext>
                  </a:extLst>
                </a:gridCol>
                <a:gridCol w="4698313">
                  <a:extLst>
                    <a:ext uri="{9D8B030D-6E8A-4147-A177-3AD203B41FA5}">
                      <a16:colId xmlns:a16="http://schemas.microsoft.com/office/drawing/2014/main" xmlns="" val="20001"/>
                    </a:ext>
                  </a:extLst>
                </a:gridCol>
              </a:tblGrid>
              <a:tr h="745052">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751383">
                <a:tc>
                  <a:txBody>
                    <a:bodyPr/>
                    <a:lstStyle/>
                    <a:p>
                      <a:r>
                        <a:rPr lang="en-US" sz="2400" b="0" baseline="0" dirty="0" smtClean="0">
                          <a:solidFill>
                            <a:schemeClr val="tx1"/>
                          </a:solidFill>
                        </a:rPr>
                        <a:t>“a minimum of two or more primary co-operatives in the case of a secondary co-operative” </a:t>
                      </a:r>
                      <a:r>
                        <a:rPr lang="en-US" sz="2400" b="0" dirty="0" smtClean="0">
                          <a:solidFill>
                            <a:schemeClr val="tx1"/>
                          </a:solidFill>
                        </a:rPr>
                        <a:t> </a:t>
                      </a:r>
                      <a:r>
                        <a:rPr lang="en-US" sz="2400" b="1" dirty="0" smtClean="0">
                          <a:solidFill>
                            <a:schemeClr val="tx1"/>
                          </a:solidFill>
                        </a:rPr>
                        <a:t> </a:t>
                      </a:r>
                      <a:endParaRPr lang="en-US" sz="2400" b="1" dirty="0">
                        <a:solidFill>
                          <a:schemeClr val="tx1"/>
                        </a:solidFill>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 </a:t>
                      </a:r>
                      <a:r>
                        <a:rPr lang="en-US" sz="2400" b="0" baseline="0" dirty="0" smtClean="0">
                          <a:solidFill>
                            <a:schemeClr val="tx1"/>
                          </a:solidFill>
                        </a:rPr>
                        <a:t>“a minimum of two or more </a:t>
                      </a:r>
                      <a:r>
                        <a:rPr lang="en-US" sz="2400" b="1" u="sng" baseline="0" dirty="0" smtClean="0">
                          <a:solidFill>
                            <a:schemeClr val="tx1"/>
                          </a:solidFill>
                        </a:rPr>
                        <a:t>operational </a:t>
                      </a:r>
                      <a:r>
                        <a:rPr lang="en-US" sz="2400" b="0" baseline="0" dirty="0" smtClean="0">
                          <a:solidFill>
                            <a:schemeClr val="tx1"/>
                          </a:solidFill>
                        </a:rPr>
                        <a:t>primary co-operatives in the case of a secondary co-operative” </a:t>
                      </a:r>
                      <a:r>
                        <a:rPr lang="en-US" sz="2400" b="0" dirty="0" smtClean="0">
                          <a:solidFill>
                            <a:schemeClr val="tx1"/>
                          </a:solidFill>
                        </a:rPr>
                        <a:t> </a:t>
                      </a:r>
                      <a:r>
                        <a:rPr lang="en-US" sz="2400" b="1" dirty="0" smtClean="0">
                          <a:solidFill>
                            <a:schemeClr val="tx1"/>
                          </a:solidFill>
                        </a:rPr>
                        <a:t> </a:t>
                      </a:r>
                      <a:r>
                        <a:rPr lang="en-US" sz="1400" b="0" dirty="0" smtClean="0">
                          <a:solidFill>
                            <a:schemeClr val="tx1"/>
                          </a:solidFill>
                        </a:rPr>
                        <a:t>P8 Line 21</a:t>
                      </a:r>
                      <a:endParaRPr lang="en-US" sz="2400" b="0" dirty="0" smtClean="0">
                        <a:solidFill>
                          <a:schemeClr val="tx1"/>
                        </a:solidFill>
                      </a:endParaRPr>
                    </a:p>
                    <a:p>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22</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9329767"/>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3048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’Operational’ in relation to Co-operative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35957" y="589915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151430141"/>
              </p:ext>
            </p:extLst>
          </p:nvPr>
        </p:nvGraphicFramePr>
        <p:xfrm>
          <a:off x="142240" y="1295400"/>
          <a:ext cx="8839200" cy="455676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xmlns="" val="20000"/>
                    </a:ext>
                  </a:extLst>
                </a:gridCol>
                <a:gridCol w="5105400">
                  <a:extLst>
                    <a:ext uri="{9D8B030D-6E8A-4147-A177-3AD203B41FA5}">
                      <a16:colId xmlns:a16="http://schemas.microsoft.com/office/drawing/2014/main" xmlns="" val="20001"/>
                    </a:ext>
                  </a:extLst>
                </a:gridCol>
              </a:tblGrid>
              <a:tr h="793658">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763102">
                <a:tc>
                  <a:txBody>
                    <a:bodyPr/>
                    <a:lstStyle/>
                    <a:p>
                      <a:r>
                        <a:rPr lang="en-US" sz="2400" b="1" dirty="0" smtClean="0">
                          <a:solidFill>
                            <a:schemeClr val="tx1"/>
                          </a:solidFill>
                        </a:rPr>
                        <a:t>No provision</a:t>
                      </a:r>
                      <a:endParaRPr lang="en-US" sz="2400" b="1" dirty="0">
                        <a:solidFill>
                          <a:schemeClr val="tx1"/>
                        </a:solidFill>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 ‘Operational’ means a co-operative that has held its annual general meeting and has submitted its annual report, audited report or independently reviewed report </a:t>
                      </a:r>
                      <a:r>
                        <a:rPr lang="en-US" sz="1400" b="0" dirty="0" smtClean="0">
                          <a:solidFill>
                            <a:schemeClr val="tx1"/>
                          </a:solidFill>
                        </a:rPr>
                        <a:t>P8 Line 33</a:t>
                      </a: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23</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46367751"/>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Tertiary Co-operative: Definition</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505200" y="589915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612573625"/>
              </p:ext>
            </p:extLst>
          </p:nvPr>
        </p:nvGraphicFramePr>
        <p:xfrm>
          <a:off x="152400" y="1295400"/>
          <a:ext cx="8839200" cy="4270151"/>
        </p:xfrm>
        <a:graphic>
          <a:graphicData uri="http://schemas.openxmlformats.org/drawingml/2006/table">
            <a:tbl>
              <a:tblPr firstRow="1" bandRow="1">
                <a:tableStyleId>{5C22544A-7EE6-4342-B048-85BDC9FD1C3A}</a:tableStyleId>
              </a:tblPr>
              <a:tblGrid>
                <a:gridCol w="4140887">
                  <a:extLst>
                    <a:ext uri="{9D8B030D-6E8A-4147-A177-3AD203B41FA5}">
                      <a16:colId xmlns:a16="http://schemas.microsoft.com/office/drawing/2014/main" xmlns="" val="20000"/>
                    </a:ext>
                  </a:extLst>
                </a:gridCol>
                <a:gridCol w="4698313">
                  <a:extLst>
                    <a:ext uri="{9D8B030D-6E8A-4147-A177-3AD203B41FA5}">
                      <a16:colId xmlns:a16="http://schemas.microsoft.com/office/drawing/2014/main" xmlns="" val="20001"/>
                    </a:ext>
                  </a:extLst>
                </a:gridCol>
              </a:tblGrid>
              <a:tr h="521111">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2816449">
                <a:tc>
                  <a:txBody>
                    <a:bodyPr/>
                    <a:lstStyle/>
                    <a:p>
                      <a:r>
                        <a:rPr lang="en-US" sz="2400" b="0" baseline="0" dirty="0" smtClean="0">
                          <a:solidFill>
                            <a:schemeClr val="tx1"/>
                          </a:solidFill>
                        </a:rPr>
                        <a:t>“</a:t>
                      </a:r>
                      <a:r>
                        <a:rPr lang="en-US" sz="2400" b="1" baseline="0" dirty="0" smtClean="0">
                          <a:solidFill>
                            <a:schemeClr val="tx1"/>
                          </a:solidFill>
                        </a:rPr>
                        <a:t>Tertiary co-operative” </a:t>
                      </a:r>
                      <a:r>
                        <a:rPr lang="en-US" sz="2400" b="0" baseline="0" dirty="0" smtClean="0">
                          <a:solidFill>
                            <a:schemeClr val="tx1"/>
                          </a:solidFill>
                        </a:rPr>
                        <a:t>means a co-operative </a:t>
                      </a:r>
                      <a:r>
                        <a:rPr lang="en-US" sz="2400" b="1" baseline="0" dirty="0" smtClean="0">
                          <a:solidFill>
                            <a:schemeClr val="tx1"/>
                          </a:solidFill>
                        </a:rPr>
                        <a:t>whose members are secondary co-operatives </a:t>
                      </a:r>
                      <a:r>
                        <a:rPr lang="en-US" sz="2400" b="0" baseline="0" dirty="0" smtClean="0">
                          <a:solidFill>
                            <a:schemeClr val="tx1"/>
                          </a:solidFill>
                        </a:rPr>
                        <a:t>and whose object is to advocate and engage organs of state, the private sector and stakeholders on behalf of its members, </a:t>
                      </a:r>
                      <a:r>
                        <a:rPr lang="en-US" sz="2400" b="0" i="1" baseline="0" dirty="0" smtClean="0">
                          <a:solidFill>
                            <a:schemeClr val="tx1"/>
                          </a:solidFill>
                        </a:rPr>
                        <a:t>and may also be referred to as a co-operative apex” </a:t>
                      </a:r>
                      <a:r>
                        <a:rPr lang="en-US" sz="2400" b="0" i="1" dirty="0" smtClean="0">
                          <a:solidFill>
                            <a:schemeClr val="tx1"/>
                          </a:solidFill>
                        </a:rPr>
                        <a:t> </a:t>
                      </a:r>
                      <a:r>
                        <a:rPr lang="en-US" sz="2400" b="1" i="1" dirty="0" smtClean="0">
                          <a:solidFill>
                            <a:schemeClr val="tx1"/>
                          </a:solidFill>
                        </a:rPr>
                        <a:t> </a:t>
                      </a:r>
                      <a:endParaRPr lang="en-US" sz="2400" b="1" i="1" dirty="0">
                        <a:solidFill>
                          <a:schemeClr val="tx1"/>
                        </a:solidFill>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 </a:t>
                      </a:r>
                      <a:r>
                        <a:rPr lang="en-US" sz="2400" b="0" baseline="0" dirty="0" smtClean="0">
                          <a:solidFill>
                            <a:schemeClr val="tx1"/>
                          </a:solidFill>
                        </a:rPr>
                        <a:t>“</a:t>
                      </a:r>
                      <a:r>
                        <a:rPr lang="en-US" sz="2400" b="1" baseline="0" dirty="0" smtClean="0">
                          <a:solidFill>
                            <a:schemeClr val="tx1"/>
                          </a:solidFill>
                        </a:rPr>
                        <a:t>Tertiary co-operative” </a:t>
                      </a:r>
                      <a:r>
                        <a:rPr lang="en-US" sz="2400" b="0" baseline="0" dirty="0" smtClean="0">
                          <a:solidFill>
                            <a:schemeClr val="tx1"/>
                          </a:solidFill>
                        </a:rPr>
                        <a:t>means a </a:t>
                      </a:r>
                      <a:r>
                        <a:rPr lang="en-US" sz="2400" b="0" u="sng" baseline="0" dirty="0" smtClean="0">
                          <a:solidFill>
                            <a:schemeClr val="tx1"/>
                          </a:solidFill>
                        </a:rPr>
                        <a:t>sectoral or multi-sectoral </a:t>
                      </a:r>
                      <a:r>
                        <a:rPr lang="en-US" sz="2400" b="0" baseline="0" dirty="0" smtClean="0">
                          <a:solidFill>
                            <a:schemeClr val="tx1"/>
                          </a:solidFill>
                        </a:rPr>
                        <a:t>co-operatives </a:t>
                      </a:r>
                      <a:r>
                        <a:rPr lang="en-US" sz="2400" b="1" baseline="0" dirty="0" smtClean="0">
                          <a:solidFill>
                            <a:schemeClr val="tx1"/>
                          </a:solidFill>
                        </a:rPr>
                        <a:t>whose members are secondary co-operatives </a:t>
                      </a:r>
                      <a:r>
                        <a:rPr lang="en-US" sz="2400" b="0" baseline="0" dirty="0" smtClean="0">
                          <a:solidFill>
                            <a:schemeClr val="tx1"/>
                          </a:solidFill>
                        </a:rPr>
                        <a:t>and whose objectives are to advocate and engage organs of state, the private sector and stakeholders on behalf of its members, </a:t>
                      </a:r>
                      <a:r>
                        <a:rPr lang="en-US" sz="2400" b="0" u="sng" baseline="0" dirty="0" smtClean="0">
                          <a:solidFill>
                            <a:schemeClr val="tx1"/>
                          </a:solidFill>
                        </a:rPr>
                        <a:t>in line with its sectoral or geographical mandate</a:t>
                      </a:r>
                      <a:r>
                        <a:rPr lang="en-US" sz="2400" b="0" baseline="0" dirty="0" smtClean="0">
                          <a:solidFill>
                            <a:schemeClr val="tx1"/>
                          </a:solidFill>
                        </a:rPr>
                        <a:t>”</a:t>
                      </a:r>
                      <a:r>
                        <a:rPr lang="en-US" sz="1400" b="0" baseline="0" dirty="0" smtClean="0">
                          <a:solidFill>
                            <a:schemeClr val="tx1"/>
                          </a:solidFill>
                        </a:rPr>
                        <a:t>P6 Line 15</a:t>
                      </a:r>
                      <a:endParaRPr lang="en-US" sz="2400" b="1" dirty="0" smtClean="0">
                        <a:solidFill>
                          <a:schemeClr val="tx1"/>
                        </a:solidFill>
                      </a:endParaRPr>
                    </a:p>
                    <a:p>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24</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20957732"/>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Tertiary Co-operative: Application to register</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06140" y="59436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264151313"/>
              </p:ext>
            </p:extLst>
          </p:nvPr>
        </p:nvGraphicFramePr>
        <p:xfrm>
          <a:off x="152400" y="1310640"/>
          <a:ext cx="8839200" cy="4632960"/>
        </p:xfrm>
        <a:graphic>
          <a:graphicData uri="http://schemas.openxmlformats.org/drawingml/2006/table">
            <a:tbl>
              <a:tblPr firstRow="1" bandRow="1">
                <a:tableStyleId>{5C22544A-7EE6-4342-B048-85BDC9FD1C3A}</a:tableStyleId>
              </a:tblPr>
              <a:tblGrid>
                <a:gridCol w="4140887">
                  <a:extLst>
                    <a:ext uri="{9D8B030D-6E8A-4147-A177-3AD203B41FA5}">
                      <a16:colId xmlns:a16="http://schemas.microsoft.com/office/drawing/2014/main" xmlns="" val="20000"/>
                    </a:ext>
                  </a:extLst>
                </a:gridCol>
                <a:gridCol w="4698313">
                  <a:extLst>
                    <a:ext uri="{9D8B030D-6E8A-4147-A177-3AD203B41FA5}">
                      <a16:colId xmlns:a16="http://schemas.microsoft.com/office/drawing/2014/main" xmlns="" val="20001"/>
                    </a:ext>
                  </a:extLst>
                </a:gridCol>
              </a:tblGrid>
              <a:tr h="1182222">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450738">
                <a:tc>
                  <a:txBody>
                    <a:bodyPr/>
                    <a:lstStyle/>
                    <a:p>
                      <a:r>
                        <a:rPr lang="en-US" sz="2400" b="0" baseline="0" dirty="0" smtClean="0">
                          <a:solidFill>
                            <a:schemeClr val="tx1"/>
                          </a:solidFill>
                        </a:rPr>
                        <a:t>“a minimum of two or more secondary co-operatives in the case of a tertiary co-operative” </a:t>
                      </a:r>
                      <a:endParaRPr lang="en-US" sz="2400" b="1" dirty="0">
                        <a:solidFill>
                          <a:schemeClr val="tx1"/>
                        </a:solidFill>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 </a:t>
                      </a:r>
                      <a:r>
                        <a:rPr lang="en-US" sz="2400" b="0" baseline="0" dirty="0" smtClean="0">
                          <a:solidFill>
                            <a:schemeClr val="tx1"/>
                          </a:solidFill>
                        </a:rPr>
                        <a:t>“a minimum of two </a:t>
                      </a:r>
                      <a:r>
                        <a:rPr lang="en-US" sz="2400" b="1" u="sng" baseline="0" dirty="0" smtClean="0">
                          <a:solidFill>
                            <a:schemeClr val="tx1"/>
                          </a:solidFill>
                        </a:rPr>
                        <a:t>operational</a:t>
                      </a:r>
                      <a:r>
                        <a:rPr lang="en-US" sz="2400" b="0" baseline="0" dirty="0" smtClean="0">
                          <a:solidFill>
                            <a:schemeClr val="tx1"/>
                          </a:solidFill>
                        </a:rPr>
                        <a:t> secondary co-operatives, in the case of a tertiary co-operative” </a:t>
                      </a:r>
                      <a:r>
                        <a:rPr lang="en-US" sz="1400" b="0" baseline="0" dirty="0" smtClean="0">
                          <a:solidFill>
                            <a:schemeClr val="tx1"/>
                          </a:solidFill>
                        </a:rPr>
                        <a:t>P8 Line 23</a:t>
                      </a: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25</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6761110"/>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National Apex Co-operative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276600" y="59436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61816823"/>
              </p:ext>
            </p:extLst>
          </p:nvPr>
        </p:nvGraphicFramePr>
        <p:xfrm>
          <a:off x="152400" y="1219200"/>
          <a:ext cx="8839200" cy="478536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xmlns="" val="20000"/>
                    </a:ext>
                  </a:extLst>
                </a:gridCol>
                <a:gridCol w="6705600">
                  <a:extLst>
                    <a:ext uri="{9D8B030D-6E8A-4147-A177-3AD203B41FA5}">
                      <a16:colId xmlns:a16="http://schemas.microsoft.com/office/drawing/2014/main" xmlns="" val="20001"/>
                    </a:ext>
                  </a:extLst>
                </a:gridCol>
              </a:tblGrid>
              <a:tr h="457200">
                <a:tc>
                  <a:txBody>
                    <a:bodyPr/>
                    <a:lstStyle/>
                    <a:p>
                      <a:pPr algn="ctr"/>
                      <a:r>
                        <a:rPr lang="en-US" sz="2400" dirty="0" smtClean="0">
                          <a:solidFill>
                            <a:schemeClr val="tx1"/>
                          </a:solidFill>
                        </a:rPr>
                        <a:t>Act</a:t>
                      </a:r>
                      <a:r>
                        <a:rPr lang="en-US" sz="2400" baseline="0" dirty="0" smtClean="0">
                          <a:solidFill>
                            <a:schemeClr val="tx1"/>
                          </a:solidFill>
                        </a:rPr>
                        <a: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2816449">
                <a:tc>
                  <a:txBody>
                    <a:bodyPr/>
                    <a:lstStyle/>
                    <a:p>
                      <a:r>
                        <a:rPr lang="en-US" sz="2400" b="0" baseline="0" dirty="0" smtClean="0">
                          <a:solidFill>
                            <a:schemeClr val="tx1"/>
                          </a:solidFill>
                        </a:rPr>
                        <a:t>Tertiary co-operative may also be referred to as a co-operative apex</a:t>
                      </a:r>
                      <a:endParaRPr lang="en-US" sz="2400" b="1" dirty="0">
                        <a:solidFill>
                          <a:schemeClr val="tx1"/>
                        </a:solidFill>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 </a:t>
                      </a:r>
                      <a:r>
                        <a:rPr lang="en-US" sz="2400" b="0" baseline="0" dirty="0" smtClean="0">
                          <a:solidFill>
                            <a:schemeClr val="tx1"/>
                          </a:solidFill>
                        </a:rPr>
                        <a:t>“</a:t>
                      </a:r>
                      <a:r>
                        <a:rPr lang="en-US" sz="2400" b="1" baseline="0" dirty="0" smtClean="0">
                          <a:solidFill>
                            <a:schemeClr val="tx1"/>
                          </a:solidFill>
                        </a:rPr>
                        <a:t>national apex </a:t>
                      </a:r>
                      <a:r>
                        <a:rPr lang="en-US" sz="2400" b="0" baseline="0" dirty="0" smtClean="0">
                          <a:solidFill>
                            <a:schemeClr val="tx1"/>
                          </a:solidFill>
                        </a:rPr>
                        <a:t>co-operative’ means </a:t>
                      </a:r>
                      <a:r>
                        <a:rPr lang="en-US" sz="2400" b="1" baseline="0" dirty="0" smtClean="0">
                          <a:solidFill>
                            <a:schemeClr val="tx1"/>
                          </a:solidFill>
                        </a:rPr>
                        <a:t>the </a:t>
                      </a:r>
                      <a:r>
                        <a:rPr lang="en-US" sz="2400" b="0" baseline="0" dirty="0" smtClean="0">
                          <a:solidFill>
                            <a:schemeClr val="tx1"/>
                          </a:solidFill>
                        </a:rPr>
                        <a:t>national apex co-operative contemplated in section 6(1)(d) </a:t>
                      </a:r>
                      <a:r>
                        <a:rPr lang="en-US" sz="1400" b="0" baseline="0" dirty="0" smtClean="0">
                          <a:solidFill>
                            <a:schemeClr val="tx1"/>
                          </a:solidFill>
                        </a:rPr>
                        <a:t>P5 Line 37</a:t>
                      </a:r>
                      <a:endParaRPr lang="en-US" sz="24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solidFill>
                        </a:rPr>
                        <a:t>An application to register a co-operative must be made by:</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solidFill>
                        </a:rPr>
                        <a:t>6(1)(d) a minimum of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solidFill>
                        </a:rPr>
                        <a:t>(i) Three operational sectoral tertiary co-operatives that operate on a national level; and</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solidFill>
                        </a:rPr>
                        <a:t>(ii) Five operational multi-sectoral tertiary co-operatives that operate on a provincial, district or local level, in the case of the national apex co-operative </a:t>
                      </a:r>
                      <a:r>
                        <a:rPr lang="en-US" sz="1400" b="0" baseline="0" dirty="0" smtClean="0">
                          <a:solidFill>
                            <a:schemeClr val="tx1"/>
                          </a:solidFill>
                        </a:rPr>
                        <a:t>P8 Line 27</a:t>
                      </a: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26</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38386082"/>
      </p:ext>
    </p:extLst>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National Apex Co-operative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6576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926026767"/>
              </p:ext>
            </p:extLst>
          </p:nvPr>
        </p:nvGraphicFramePr>
        <p:xfrm>
          <a:off x="152400" y="1310641"/>
          <a:ext cx="8839200" cy="4556759"/>
        </p:xfrm>
        <a:graphic>
          <a:graphicData uri="http://schemas.openxmlformats.org/drawingml/2006/table">
            <a:tbl>
              <a:tblPr firstRow="1" bandRow="1">
                <a:tableStyleId>{5C22544A-7EE6-4342-B048-85BDC9FD1C3A}</a:tableStyleId>
              </a:tblPr>
              <a:tblGrid>
                <a:gridCol w="8839200">
                  <a:extLst>
                    <a:ext uri="{9D8B030D-6E8A-4147-A177-3AD203B41FA5}">
                      <a16:colId xmlns:a16="http://schemas.microsoft.com/office/drawing/2014/main" xmlns="" val="20000"/>
                    </a:ext>
                  </a:extLst>
                </a:gridCol>
              </a:tblGrid>
              <a:tr h="1138270">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418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 </a:t>
                      </a:r>
                      <a:r>
                        <a:rPr lang="en-US" sz="2400" b="0" dirty="0" smtClean="0">
                          <a:solidFill>
                            <a:schemeClr val="tx1"/>
                          </a:solidFill>
                        </a:rPr>
                        <a:t>An</a:t>
                      </a:r>
                      <a:r>
                        <a:rPr lang="en-US" sz="2400" b="0" baseline="0" dirty="0" smtClean="0">
                          <a:solidFill>
                            <a:schemeClr val="tx1"/>
                          </a:solidFill>
                        </a:rPr>
                        <a:t> operational secondary co-operative may join the national apex co-operative where there is no sectoral or multi-sectoral tertiary co-operative that can represent the secondary co-operative </a:t>
                      </a:r>
                      <a:r>
                        <a:rPr lang="en-US" sz="1400" b="0" baseline="0" dirty="0" smtClean="0">
                          <a:solidFill>
                            <a:schemeClr val="tx1"/>
                          </a:solidFill>
                        </a:rPr>
                        <a:t> P8 Line 38</a:t>
                      </a: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7" name="Right Triangle 6"/>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27</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98585915"/>
      </p:ext>
    </p:extLst>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National Apex Co-operative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29331" y="5813701"/>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962586742"/>
              </p:ext>
            </p:extLst>
          </p:nvPr>
        </p:nvGraphicFramePr>
        <p:xfrm>
          <a:off x="152400" y="1310639"/>
          <a:ext cx="8839200" cy="4503061"/>
        </p:xfrm>
        <a:graphic>
          <a:graphicData uri="http://schemas.openxmlformats.org/drawingml/2006/table">
            <a:tbl>
              <a:tblPr firstRow="1" bandRow="1">
                <a:tableStyleId>{5C22544A-7EE6-4342-B048-85BDC9FD1C3A}</a:tableStyleId>
              </a:tblPr>
              <a:tblGrid>
                <a:gridCol w="8839200">
                  <a:extLst>
                    <a:ext uri="{9D8B030D-6E8A-4147-A177-3AD203B41FA5}">
                      <a16:colId xmlns:a16="http://schemas.microsoft.com/office/drawing/2014/main" xmlns="" val="20000"/>
                    </a:ext>
                  </a:extLst>
                </a:gridCol>
              </a:tblGrid>
              <a:tr h="489463">
                <a:tc>
                  <a:txBody>
                    <a:bodyPr/>
                    <a:lstStyle/>
                    <a:p>
                      <a:pPr algn="ctr"/>
                      <a:r>
                        <a:rPr lang="en-US" sz="2400" dirty="0" smtClean="0">
                          <a:solidFill>
                            <a:schemeClr val="tx1"/>
                          </a:solidFill>
                        </a:rPr>
                        <a:t>Amendment Act</a:t>
                      </a:r>
                      <a:r>
                        <a:rPr lang="en-US" sz="2400" baseline="0" dirty="0" smtClean="0">
                          <a:solidFill>
                            <a:schemeClr val="tx1"/>
                          </a:solidFill>
                        </a:rPr>
                        <a: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4013598">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0" dirty="0" smtClean="0">
                          <a:solidFill>
                            <a:schemeClr val="tx1"/>
                          </a:solidFill>
                        </a:rPr>
                        <a:t>Only</a:t>
                      </a:r>
                      <a:r>
                        <a:rPr lang="en-US" sz="2400" b="0" baseline="0" dirty="0" smtClean="0">
                          <a:solidFill>
                            <a:schemeClr val="tx1"/>
                          </a:solidFill>
                        </a:rPr>
                        <a:t> the national apex co-operative registered in terms of section 6(1)(d) may use or have as part of its name the word “apex”</a:t>
                      </a:r>
                      <a:r>
                        <a:rPr lang="en-US" sz="1400" b="0" baseline="0" dirty="0" smtClean="0">
                          <a:solidFill>
                            <a:schemeClr val="tx1"/>
                          </a:solidFill>
                        </a:rPr>
                        <a:t>P9 Line 54</a:t>
                      </a:r>
                      <a:endParaRPr lang="en-US" sz="2400" b="0" baseline="0" dirty="0" smtClean="0">
                        <a:solidFill>
                          <a:schemeClr val="tx1"/>
                        </a:solidFill>
                      </a:endParaRPr>
                    </a:p>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0" dirty="0" smtClean="0">
                          <a:solidFill>
                            <a:schemeClr val="tx1"/>
                          </a:solidFill>
                        </a:rPr>
                        <a:t>The registrar must:</a:t>
                      </a:r>
                    </a:p>
                    <a:p>
                      <a:pPr marL="800100" marR="0" indent="-457200" algn="l" defTabSz="914400" rtl="0" eaLnBrk="1" fontAlgn="auto" latinLnBrk="0" hangingPunct="1">
                        <a:lnSpc>
                          <a:spcPct val="100000"/>
                        </a:lnSpc>
                        <a:spcBef>
                          <a:spcPts val="0"/>
                        </a:spcBef>
                        <a:spcAft>
                          <a:spcPts val="0"/>
                        </a:spcAft>
                        <a:buClrTx/>
                        <a:buSzTx/>
                        <a:buFont typeface="Arial" pitchFamily="34" charset="0"/>
                        <a:buAutoNum type="alphaLcParenBoth"/>
                        <a:tabLst/>
                        <a:defRPr/>
                      </a:pPr>
                      <a:r>
                        <a:rPr lang="en-US" sz="2400" b="0" dirty="0" smtClean="0">
                          <a:solidFill>
                            <a:schemeClr val="tx1"/>
                          </a:solidFill>
                        </a:rPr>
                        <a:t>Automatically correct the name of any co-operative that at the commencement of the Co-operatives Amendment Act No 6 of  2013, has the word ‘apex’ in its name, so that the word ‘apex’ is substituted for the word ‘tertiary’; and </a:t>
                      </a:r>
                      <a:r>
                        <a:rPr lang="en-US" sz="1400" b="0" dirty="0" smtClean="0">
                          <a:solidFill>
                            <a:schemeClr val="tx1"/>
                          </a:solidFill>
                        </a:rPr>
                        <a:t>P9 Line 55</a:t>
                      </a:r>
                      <a:endParaRPr lang="en-US" sz="2400" b="0" dirty="0" smtClean="0">
                        <a:solidFill>
                          <a:schemeClr val="tx1"/>
                        </a:solidFill>
                      </a:endParaRPr>
                    </a:p>
                    <a:p>
                      <a:pPr marL="800100" marR="0" indent="-457200" algn="l" defTabSz="914400" rtl="0" eaLnBrk="1" fontAlgn="auto" latinLnBrk="0" hangingPunct="1">
                        <a:lnSpc>
                          <a:spcPct val="100000"/>
                        </a:lnSpc>
                        <a:spcBef>
                          <a:spcPts val="0"/>
                        </a:spcBef>
                        <a:spcAft>
                          <a:spcPts val="0"/>
                        </a:spcAft>
                        <a:buClrTx/>
                        <a:buSzTx/>
                        <a:buFont typeface="Arial" pitchFamily="34" charset="0"/>
                        <a:buAutoNum type="alphaLcParenBoth"/>
                        <a:tabLst/>
                        <a:defRPr/>
                      </a:pPr>
                      <a:r>
                        <a:rPr lang="en-US" sz="2400" b="0" baseline="0" dirty="0" smtClean="0">
                          <a:solidFill>
                            <a:schemeClr val="tx1"/>
                          </a:solidFill>
                        </a:rPr>
                        <a:t>Notify each affected co-operative in writing within 60days of the commencement of the Co-operatives Amendment Act, No 6 of 2013, of the amendment effected. </a:t>
                      </a:r>
                      <a:r>
                        <a:rPr lang="en-US" sz="1400" b="0" baseline="0" dirty="0" smtClean="0">
                          <a:solidFill>
                            <a:schemeClr val="tx1"/>
                          </a:solidFill>
                        </a:rPr>
                        <a:t>P10 Line 1</a:t>
                      </a: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8153400" y="5867400"/>
            <a:ext cx="990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28</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14888239"/>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ZA" sz="3200" b="1" dirty="0" smtClean="0">
                <a:latin typeface="Arial" charset="0"/>
              </a:rPr>
              <a:t>Introduction  </a:t>
            </a:r>
            <a:r>
              <a:rPr lang="en-ZA" sz="3200" b="1" dirty="0" smtClean="0">
                <a:solidFill>
                  <a:schemeClr val="lt1"/>
                </a:solidFill>
                <a:latin typeface="Arial" charset="0"/>
                <a:ea typeface="+mn-ea"/>
                <a:cs typeface="+mn-cs"/>
              </a:rPr>
              <a:t> </a:t>
            </a:r>
            <a:endParaRPr lang="en-ZA" sz="3200" b="1" dirty="0">
              <a:solidFill>
                <a:schemeClr val="lt1"/>
              </a:solidFill>
              <a:latin typeface="Arial" charset="0"/>
              <a:ea typeface="+mn-ea"/>
              <a:cs typeface="+mn-cs"/>
            </a:endParaRPr>
          </a:p>
        </p:txBody>
      </p:sp>
      <p:pic>
        <p:nvPicPr>
          <p:cNvPr id="5"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ight Triangle 5"/>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a:t>
            </a:r>
            <a:endParaRPr lang="en-ZA" b="1" dirty="0"/>
          </a:p>
        </p:txBody>
      </p:sp>
      <p:sp>
        <p:nvSpPr>
          <p:cNvPr id="8" name="Rectangle 3"/>
          <p:cNvSpPr txBox="1">
            <a:spLocks noChangeArrowheads="1"/>
          </p:cNvSpPr>
          <p:nvPr/>
        </p:nvSpPr>
        <p:spPr>
          <a:xfrm>
            <a:off x="228600" y="1371600"/>
            <a:ext cx="8763000" cy="4495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Draft Amendment Bill was published in Government Gazette for public comment January 2011;</a:t>
            </a:r>
          </a:p>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March 2011 presented to Economic and Employment cluster to solicit their inputs; </a:t>
            </a:r>
          </a:p>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NEDLAC process concluded 13 July 2011;</a:t>
            </a:r>
          </a:p>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Bills submitted to State Law Advisors and certified in February 2012; </a:t>
            </a:r>
          </a:p>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Regulatory Impact Assessment completed in February 2012;</a:t>
            </a:r>
          </a:p>
          <a:p>
            <a:pPr algn="just">
              <a:spcAft>
                <a:spcPts val="1200"/>
              </a:spcAft>
              <a:buFont typeface="Wingdings" pitchFamily="2" charset="2"/>
              <a:buChar char="§"/>
            </a:pPr>
            <a:r>
              <a:rPr lang="en-US" sz="2400" dirty="0" smtClean="0">
                <a:solidFill>
                  <a:schemeClr val="tx1"/>
                </a:solidFill>
                <a:latin typeface="Arial Narrow" pitchFamily="34" charset="0"/>
                <a:cs typeface="Arial" charset="0"/>
              </a:rPr>
              <a:t>Bills Approved by Cabinet for introduction into Parliament on 14 March 2012;</a:t>
            </a:r>
            <a:endParaRPr lang="en-US" sz="2800" dirty="0" smtClean="0">
              <a:solidFill>
                <a:schemeClr val="tx1"/>
              </a:solidFill>
              <a:latin typeface="Arial Narrow" pitchFamily="34" charset="0"/>
              <a:cs typeface="Arial" charset="0"/>
            </a:endParaRPr>
          </a:p>
          <a:p>
            <a:pPr algn="just">
              <a:spcAft>
                <a:spcPts val="1200"/>
              </a:spcAft>
              <a:buFont typeface="Wingdings" pitchFamily="2" charset="2"/>
              <a:buChar char="§"/>
            </a:pPr>
            <a:endParaRPr lang="en-US" sz="2800" dirty="0" smtClean="0">
              <a:solidFill>
                <a:schemeClr val="tx1"/>
              </a:solidFill>
              <a:latin typeface="Arial Narrow" pitchFamily="34" charset="0"/>
              <a:cs typeface="Arial" charset="0"/>
            </a:endParaRPr>
          </a:p>
          <a:p>
            <a:pPr algn="just">
              <a:spcAft>
                <a:spcPts val="1200"/>
              </a:spcAft>
              <a:buFont typeface="Wingdings" pitchFamily="2" charset="2"/>
              <a:buChar char="§"/>
            </a:pPr>
            <a:endParaRPr lang="en-US" sz="2800" dirty="0" smtClean="0">
              <a:solidFill>
                <a:schemeClr val="tx1"/>
              </a:solidFill>
              <a:latin typeface="Arial Narrow" pitchFamily="34" charset="0"/>
              <a:cs typeface="Arial" charset="0"/>
            </a:endParaRPr>
          </a:p>
          <a:p>
            <a:endParaRPr lang="en-US" sz="1800" b="1" dirty="0" smtClean="0">
              <a:latin typeface="Arial" charset="0"/>
              <a:cs typeface="Arial" charset="0"/>
            </a:endParaRPr>
          </a:p>
          <a:p>
            <a:endParaRPr lang="en-US" sz="1800" b="1" dirty="0" smtClean="0">
              <a:latin typeface="Arial" charset="0"/>
              <a:cs typeface="Arial" charset="0"/>
            </a:endParaRPr>
          </a:p>
          <a:p>
            <a:endParaRPr lang="en-US" dirty="0" smtClean="0"/>
          </a:p>
        </p:txBody>
      </p:sp>
    </p:spTree>
    <p:extLst>
      <p:ext uri="{BB962C8B-B14F-4D97-AF65-F5344CB8AC3E}">
        <p14:creationId xmlns:p14="http://schemas.microsoft.com/office/powerpoint/2010/main" xmlns="" val="18497048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Functions of the national apex co-operative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505200" y="589915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566712740"/>
              </p:ext>
            </p:extLst>
          </p:nvPr>
        </p:nvGraphicFramePr>
        <p:xfrm>
          <a:off x="152400" y="1310640"/>
          <a:ext cx="8839200" cy="4556760"/>
        </p:xfrm>
        <a:graphic>
          <a:graphicData uri="http://schemas.openxmlformats.org/drawingml/2006/table">
            <a:tbl>
              <a:tblPr firstRow="1" bandRow="1">
                <a:tableStyleId>{5C22544A-7EE6-4342-B048-85BDC9FD1C3A}</a:tableStyleId>
              </a:tblPr>
              <a:tblGrid>
                <a:gridCol w="8839200">
                  <a:extLst>
                    <a:ext uri="{9D8B030D-6E8A-4147-A177-3AD203B41FA5}">
                      <a16:colId xmlns:a16="http://schemas.microsoft.com/office/drawing/2014/main" xmlns="" val="20000"/>
                    </a:ext>
                  </a:extLst>
                </a:gridCol>
              </a:tblGrid>
              <a:tr h="599574">
                <a:tc>
                  <a:txBody>
                    <a:bodyPr/>
                    <a:lstStyle/>
                    <a:p>
                      <a:pPr algn="ctr"/>
                      <a:r>
                        <a:rPr lang="en-US" sz="2400" dirty="0" smtClean="0">
                          <a:solidFill>
                            <a:schemeClr val="tx1"/>
                          </a:solidFill>
                        </a:rPr>
                        <a:t>Amendment Act</a:t>
                      </a:r>
                      <a:r>
                        <a:rPr lang="en-US" sz="2400" baseline="0" dirty="0" smtClean="0">
                          <a:solidFill>
                            <a:schemeClr val="tx1"/>
                          </a:solidFill>
                        </a:rPr>
                        <a: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957186">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0" dirty="0" smtClean="0">
                          <a:solidFill>
                            <a:schemeClr val="tx1"/>
                          </a:solidFill>
                        </a:rPr>
                        <a:t>The functions</a:t>
                      </a:r>
                      <a:r>
                        <a:rPr lang="en-US" sz="2400" b="0" baseline="0" dirty="0" smtClean="0">
                          <a:solidFill>
                            <a:schemeClr val="tx1"/>
                          </a:solidFill>
                        </a:rPr>
                        <a:t> of the national apex co-operative must include advocacy and engaging organs of state, the private sector and stakeholders on behalf of its members;</a:t>
                      </a:r>
                      <a:r>
                        <a:rPr lang="en-US" sz="1400" b="0" baseline="0" dirty="0" smtClean="0">
                          <a:solidFill>
                            <a:schemeClr val="tx1"/>
                          </a:solidFill>
                        </a:rPr>
                        <a:t> P12 Line 50</a:t>
                      </a:r>
                      <a:endParaRPr lang="en-US" sz="2400" b="0" baseline="0" dirty="0" smtClean="0">
                        <a:solidFill>
                          <a:schemeClr val="tx1"/>
                        </a:solidFill>
                      </a:endParaRPr>
                    </a:p>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0" baseline="0" dirty="0" smtClean="0">
                          <a:solidFill>
                            <a:schemeClr val="tx1"/>
                          </a:solidFill>
                        </a:rPr>
                        <a:t>Any other functions of the national apex co-operative must be determined by its members and included in the constitution of the national apex co-operative; </a:t>
                      </a:r>
                      <a:r>
                        <a:rPr lang="en-US" sz="1400" b="0" baseline="0" dirty="0" smtClean="0">
                          <a:solidFill>
                            <a:schemeClr val="tx1"/>
                          </a:solidFill>
                        </a:rPr>
                        <a:t>P13 Line 1</a:t>
                      </a:r>
                      <a:endParaRPr lang="en-US" sz="2400" b="0" baseline="0" dirty="0" smtClean="0">
                        <a:solidFill>
                          <a:schemeClr val="tx1"/>
                        </a:solidFill>
                      </a:endParaRPr>
                    </a:p>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0" baseline="0" dirty="0" smtClean="0">
                          <a:solidFill>
                            <a:schemeClr val="tx1"/>
                          </a:solidFill>
                        </a:rPr>
                        <a:t>The Minister may publish guidelines for the functions of the national apex co-operative by notice in the </a:t>
                      </a:r>
                      <a:r>
                        <a:rPr lang="en-US" sz="2400" b="0" i="1" baseline="0" dirty="0" smtClean="0">
                          <a:solidFill>
                            <a:schemeClr val="tx1"/>
                          </a:solidFill>
                        </a:rPr>
                        <a:t>Gazette</a:t>
                      </a:r>
                      <a:r>
                        <a:rPr lang="en-US" sz="2400" b="0" baseline="0" dirty="0" smtClean="0">
                          <a:solidFill>
                            <a:schemeClr val="tx1"/>
                          </a:solidFill>
                        </a:rPr>
                        <a:t> </a:t>
                      </a:r>
                      <a:r>
                        <a:rPr lang="en-US" sz="1400" b="0" baseline="0" dirty="0" smtClean="0">
                          <a:solidFill>
                            <a:schemeClr val="tx1"/>
                          </a:solidFill>
                        </a:rPr>
                        <a:t>P13 Line 4</a:t>
                      </a: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8001000" y="5867400"/>
            <a:ext cx="11430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29</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64994968"/>
      </p:ext>
    </p:extLst>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03200" y="304800"/>
            <a:ext cx="86360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3rd Objective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328836" y="5624512"/>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10" name="Rectangle 2"/>
          <p:cNvSpPr txBox="1">
            <a:spLocks noChangeArrowheads="1"/>
          </p:cNvSpPr>
          <p:nvPr/>
        </p:nvSpPr>
        <p:spPr bwMode="auto">
          <a:xfrm>
            <a:off x="228600" y="1905000"/>
            <a:ext cx="8610600" cy="1752600"/>
          </a:xfrm>
          <a:prstGeom prst="rect">
            <a:avLst/>
          </a:prstGeom>
          <a:solidFill>
            <a:schemeClr val="accent3">
              <a:lumMod val="40000"/>
              <a:lumOff val="60000"/>
            </a:schemeClr>
          </a:solidFill>
          <a:ln w="38100" cmpd="sng">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en-US" sz="2600" b="1" kern="0" dirty="0" smtClean="0">
                <a:latin typeface="Arial Narrow" pitchFamily="34" charset="0"/>
                <a:ea typeface="+mj-ea"/>
                <a:cs typeface="+mj-cs"/>
              </a:rPr>
              <a:t>Enhance Compliance, Coordination, Administration and Sustainability of Co-operatives</a:t>
            </a:r>
            <a:endParaRPr kumimoji="0" lang="en-US" sz="2600" b="1" i="0" u="none" strike="noStrike" kern="0" cap="none" spc="0" normalizeH="0" baseline="0" noProof="0" dirty="0" smtClean="0">
              <a:ln>
                <a:noFill/>
              </a:ln>
              <a:effectLst/>
              <a:uLnTx/>
              <a:uFillTx/>
              <a:latin typeface="Arial Narrow" pitchFamily="34" charset="0"/>
              <a:ea typeface="+mj-ea"/>
              <a:cs typeface="+mj-cs"/>
            </a:endParaRPr>
          </a:p>
        </p:txBody>
      </p:sp>
      <p:sp>
        <p:nvSpPr>
          <p:cNvPr id="6" name="Right Triangle 5"/>
          <p:cNvSpPr/>
          <p:nvPr/>
        </p:nvSpPr>
        <p:spPr>
          <a:xfrm flipH="1">
            <a:off x="7696200" y="5867400"/>
            <a:ext cx="1447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30</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14952869"/>
      </p:ext>
    </p:extLst>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4572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Purpose of Act</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733800" y="5654329"/>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324477306"/>
              </p:ext>
            </p:extLst>
          </p:nvPr>
        </p:nvGraphicFramePr>
        <p:xfrm>
          <a:off x="152400" y="1691640"/>
          <a:ext cx="8839200" cy="387096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tblGrid>
              <a:tr h="697470">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173490">
                <a:tc>
                  <a:txBody>
                    <a:bodyPr/>
                    <a:lstStyle/>
                    <a:p>
                      <a:pPr marL="342900" indent="-342900">
                        <a:buFont typeface="Arial" pitchFamily="34" charset="0"/>
                        <a:buChar char="•"/>
                      </a:pPr>
                      <a:r>
                        <a:rPr lang="en-US" sz="2400" b="1" dirty="0" smtClean="0">
                          <a:solidFill>
                            <a:schemeClr val="tx1"/>
                          </a:solidFill>
                        </a:rPr>
                        <a:t>Specify the</a:t>
                      </a:r>
                      <a:r>
                        <a:rPr lang="en-US" sz="2400" b="1" baseline="0" dirty="0" smtClean="0">
                          <a:solidFill>
                            <a:schemeClr val="tx1"/>
                          </a:solidFill>
                        </a:rPr>
                        <a:t> persons that benefit from Act;</a:t>
                      </a:r>
                    </a:p>
                    <a:p>
                      <a:pPr marL="342900" indent="-342900">
                        <a:buFont typeface="Arial" pitchFamily="34" charset="0"/>
                        <a:buChar char="•"/>
                      </a:pPr>
                      <a:r>
                        <a:rPr lang="en-US" sz="2400" b="1" dirty="0" smtClean="0">
                          <a:solidFill>
                            <a:schemeClr val="tx1"/>
                          </a:solidFill>
                        </a:rPr>
                        <a:t>List agencies  of national departments to provide development</a:t>
                      </a:r>
                      <a:r>
                        <a:rPr lang="en-US" sz="2400" b="1" baseline="0" dirty="0" smtClean="0">
                          <a:solidFill>
                            <a:schemeClr val="tx1"/>
                          </a:solidFill>
                        </a:rPr>
                        <a:t> support to co-operatives;</a:t>
                      </a:r>
                      <a:endParaRPr lang="en-US" sz="2400" b="1" dirty="0" smtClean="0">
                        <a:solidFill>
                          <a:schemeClr val="tx1"/>
                        </a:solidFill>
                      </a:endParaRPr>
                    </a:p>
                  </a:txBody>
                  <a:tcPr>
                    <a:solidFill>
                      <a:schemeClr val="accent3">
                        <a:lumMod val="40000"/>
                        <a:lumOff val="60000"/>
                      </a:schemeClr>
                    </a:solidFill>
                  </a:tcPr>
                </a:tc>
                <a:tc>
                  <a:txBody>
                    <a:bodyPr/>
                    <a:lstStyle/>
                    <a:p>
                      <a:pPr marL="342900" indent="-342900">
                        <a:buFont typeface="Arial" pitchFamily="34" charset="0"/>
                        <a:buChar char="•"/>
                      </a:pPr>
                      <a:r>
                        <a:rPr lang="en-US" sz="2400" b="1" dirty="0" smtClean="0">
                          <a:solidFill>
                            <a:schemeClr val="tx1"/>
                          </a:solidFill>
                        </a:rPr>
                        <a:t>Regulations to specify</a:t>
                      </a:r>
                      <a:r>
                        <a:rPr lang="en-US" sz="2400" b="1" baseline="0" dirty="0" smtClean="0">
                          <a:solidFill>
                            <a:schemeClr val="tx1"/>
                          </a:solidFill>
                        </a:rPr>
                        <a:t> for persons that benefit from Act; </a:t>
                      </a:r>
                      <a:r>
                        <a:rPr lang="en-US" sz="1400" b="0" baseline="0" dirty="0" smtClean="0">
                          <a:solidFill>
                            <a:schemeClr val="tx1"/>
                          </a:solidFill>
                        </a:rPr>
                        <a:t>P6, lines 50 and 58 </a:t>
                      </a:r>
                      <a:endParaRPr lang="en-US" sz="2400" b="0" baseline="0" dirty="0" smtClean="0">
                        <a:solidFill>
                          <a:schemeClr val="tx1"/>
                        </a:solidFill>
                      </a:endParaRPr>
                    </a:p>
                    <a:p>
                      <a:pPr marL="342900" indent="-342900">
                        <a:buFont typeface="Arial" pitchFamily="34" charset="0"/>
                        <a:buChar char="•"/>
                      </a:pPr>
                      <a:r>
                        <a:rPr lang="en-US" sz="2400" b="1" dirty="0" smtClean="0">
                          <a:solidFill>
                            <a:schemeClr val="tx1"/>
                          </a:solidFill>
                        </a:rPr>
                        <a:t>Relevant</a:t>
                      </a:r>
                      <a:r>
                        <a:rPr lang="en-US" sz="2400" b="1" baseline="0" dirty="0" smtClean="0">
                          <a:solidFill>
                            <a:schemeClr val="tx1"/>
                          </a:solidFill>
                        </a:rPr>
                        <a:t> agencies of national departments; </a:t>
                      </a:r>
                      <a:r>
                        <a:rPr lang="en-US" sz="1400" b="0" baseline="0" dirty="0" smtClean="0">
                          <a:solidFill>
                            <a:schemeClr val="tx1"/>
                          </a:solidFill>
                        </a:rPr>
                        <a:t>P7, Line 5</a:t>
                      </a:r>
                      <a:endParaRPr lang="en-US" sz="2400" b="0" baseline="0" dirty="0" smtClean="0">
                        <a:solidFill>
                          <a:schemeClr val="tx1"/>
                        </a:solidFill>
                      </a:endParaRPr>
                    </a:p>
                    <a:p>
                      <a:pPr marL="342900" indent="-342900">
                        <a:buFont typeface="Arial" pitchFamily="34" charset="0"/>
                        <a:buChar char="•"/>
                      </a:pPr>
                      <a:r>
                        <a:rPr lang="en-US" sz="2400" b="1" dirty="0" smtClean="0">
                          <a:solidFill>
                            <a:schemeClr val="tx1"/>
                          </a:solidFill>
                        </a:rPr>
                        <a:t>Promote</a:t>
                      </a:r>
                      <a:r>
                        <a:rPr lang="en-US" sz="2400" b="1" baseline="0" dirty="0" smtClean="0">
                          <a:solidFill>
                            <a:schemeClr val="tx1"/>
                          </a:solidFill>
                        </a:rPr>
                        <a:t> the establishment of PPP</a:t>
                      </a:r>
                      <a:r>
                        <a:rPr lang="en-US" sz="2400" b="1" dirty="0" smtClean="0">
                          <a:solidFill>
                            <a:schemeClr val="tx1"/>
                          </a:solidFill>
                        </a:rPr>
                        <a:t> </a:t>
                      </a:r>
                      <a:r>
                        <a:rPr lang="en-US" sz="1400" b="0" dirty="0" smtClean="0">
                          <a:solidFill>
                            <a:schemeClr val="tx1"/>
                          </a:solidFill>
                        </a:rPr>
                        <a:t>P7, Line 13</a:t>
                      </a:r>
                      <a:endParaRPr lang="en-US" sz="2400" b="0" dirty="0" smtClean="0">
                        <a:solidFill>
                          <a:schemeClr val="tx1"/>
                        </a:solidFill>
                      </a:endParaRPr>
                    </a:p>
                    <a:p>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8077200" y="5867400"/>
            <a:ext cx="1066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31</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9227974"/>
      </p:ext>
    </p:extLst>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88392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Registration of Co-operatives</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2004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175770666"/>
              </p:ext>
            </p:extLst>
          </p:nvPr>
        </p:nvGraphicFramePr>
        <p:xfrm>
          <a:off x="152400" y="1143000"/>
          <a:ext cx="8839200" cy="457200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xmlns="" val="20000"/>
                    </a:ext>
                  </a:extLst>
                </a:gridCol>
                <a:gridCol w="5486400">
                  <a:extLst>
                    <a:ext uri="{9D8B030D-6E8A-4147-A177-3AD203B41FA5}">
                      <a16:colId xmlns:a16="http://schemas.microsoft.com/office/drawing/2014/main" xmlns="" val="20001"/>
                    </a:ext>
                  </a:extLst>
                </a:gridCol>
              </a:tblGrid>
              <a:tr h="304800">
                <a:tc>
                  <a:txBody>
                    <a:bodyPr/>
                    <a:lstStyle/>
                    <a:p>
                      <a:pPr algn="ctr"/>
                      <a:r>
                        <a:rPr lang="en-US" sz="2200" dirty="0" smtClean="0">
                          <a:solidFill>
                            <a:schemeClr val="tx1"/>
                          </a:solidFill>
                        </a:rPr>
                        <a:t>Act</a:t>
                      </a:r>
                      <a:r>
                        <a:rPr lang="en-US" sz="2200" baseline="0" dirty="0" smtClean="0">
                          <a:solidFill>
                            <a:schemeClr val="tx1"/>
                          </a:solidFill>
                        </a:rPr>
                        <a:t> 14 of 2005</a:t>
                      </a:r>
                      <a:endParaRPr lang="en-US" sz="2200" dirty="0">
                        <a:solidFill>
                          <a:schemeClr val="tx1"/>
                        </a:solidFill>
                      </a:endParaRPr>
                    </a:p>
                  </a:txBody>
                  <a:tcPr>
                    <a:solidFill>
                      <a:schemeClr val="accent3">
                        <a:lumMod val="40000"/>
                        <a:lumOff val="60000"/>
                      </a:schemeClr>
                    </a:solidFill>
                  </a:tcPr>
                </a:tc>
                <a:tc>
                  <a:txBody>
                    <a:bodyPr/>
                    <a:lstStyle/>
                    <a:p>
                      <a:pPr algn="ctr"/>
                      <a:r>
                        <a:rPr lang="en-US" sz="2200" dirty="0" smtClean="0">
                          <a:solidFill>
                            <a:schemeClr val="tx1"/>
                          </a:solidFill>
                        </a:rPr>
                        <a:t>Amendment Act 6 of 2013</a:t>
                      </a:r>
                      <a:endParaRPr lang="en-US" sz="22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1521049">
                <a:tc>
                  <a:txBody>
                    <a:bodyPr/>
                    <a:lstStyle/>
                    <a:p>
                      <a:r>
                        <a:rPr lang="en-US" sz="2200" b="0" baseline="0" dirty="0" smtClean="0">
                          <a:solidFill>
                            <a:schemeClr val="tx1"/>
                          </a:solidFill>
                        </a:rPr>
                        <a:t>An application to register a co-operative must be submitted to the registrar in the prescribed form, and must be accompanied by –</a:t>
                      </a:r>
                    </a:p>
                    <a:p>
                      <a:r>
                        <a:rPr lang="en-US" sz="2200" b="0" baseline="0" dirty="0" smtClean="0">
                          <a:solidFill>
                            <a:schemeClr val="tx1"/>
                          </a:solidFill>
                        </a:rPr>
                        <a:t>(a) The constitution of the co-op, signed by the founder members;</a:t>
                      </a:r>
                    </a:p>
                    <a:p>
                      <a:r>
                        <a:rPr lang="en-US" sz="2200" b="0" baseline="0" dirty="0" smtClean="0">
                          <a:solidFill>
                            <a:schemeClr val="tx1"/>
                          </a:solidFill>
                        </a:rPr>
                        <a:t>(b) A list of founder members;</a:t>
                      </a:r>
                    </a:p>
                    <a:p>
                      <a:r>
                        <a:rPr lang="en-US" sz="2200" b="0" baseline="0" dirty="0" smtClean="0">
                          <a:solidFill>
                            <a:schemeClr val="tx1"/>
                          </a:solidFill>
                        </a:rPr>
                        <a:t>(c) The prescribed fee or proof of payment thereof </a:t>
                      </a:r>
                      <a:endParaRPr lang="en-US" sz="2200" b="1" dirty="0">
                        <a:solidFill>
                          <a:schemeClr val="tx1"/>
                        </a:solidFill>
                      </a:endParaRPr>
                    </a:p>
                  </a:txBody>
                  <a:tcPr>
                    <a:solidFill>
                      <a:schemeClr val="accent3">
                        <a:lumMod val="40000"/>
                        <a:lumOff val="60000"/>
                      </a:schemeClr>
                    </a:solidFill>
                  </a:tcPr>
                </a:tc>
                <a:tc>
                  <a:txBody>
                    <a:bodyPr/>
                    <a:lstStyle/>
                    <a:p>
                      <a:r>
                        <a:rPr lang="en-US" sz="2200" b="1" dirty="0" smtClean="0">
                          <a:solidFill>
                            <a:schemeClr val="tx1"/>
                          </a:solidFill>
                        </a:rPr>
                        <a:t> </a:t>
                      </a:r>
                      <a:r>
                        <a:rPr lang="en-US" sz="2200" b="0" baseline="0" dirty="0" smtClean="0">
                          <a:solidFill>
                            <a:schemeClr val="tx1"/>
                          </a:solidFill>
                        </a:rPr>
                        <a:t>An application to register a co-operative must be submitted to the registrar in the prescribed form, and must be accompanied by –</a:t>
                      </a:r>
                    </a:p>
                    <a:p>
                      <a:r>
                        <a:rPr lang="en-US" sz="2200" b="0" baseline="0" dirty="0" smtClean="0">
                          <a:solidFill>
                            <a:schemeClr val="tx1"/>
                          </a:solidFill>
                        </a:rPr>
                        <a:t>(a) The constitution of the co-op </a:t>
                      </a:r>
                      <a:r>
                        <a:rPr lang="en-US" sz="2200" b="1" baseline="0" dirty="0" smtClean="0">
                          <a:solidFill>
                            <a:schemeClr val="tx1"/>
                          </a:solidFill>
                        </a:rPr>
                        <a:t>that complies with section 13</a:t>
                      </a:r>
                      <a:r>
                        <a:rPr lang="en-US" sz="2200" b="0" baseline="0" dirty="0" smtClean="0">
                          <a:solidFill>
                            <a:schemeClr val="tx1"/>
                          </a:solidFill>
                        </a:rPr>
                        <a:t>, signed by the founder members; </a:t>
                      </a:r>
                      <a:r>
                        <a:rPr lang="en-US" sz="1400" b="0" baseline="0" dirty="0" smtClean="0">
                          <a:solidFill>
                            <a:schemeClr val="tx1"/>
                          </a:solidFill>
                        </a:rPr>
                        <a:t>P8 Line 43</a:t>
                      </a:r>
                      <a:endParaRPr lang="en-US" sz="2400" b="0" baseline="0" dirty="0" smtClean="0">
                        <a:solidFill>
                          <a:schemeClr val="tx1"/>
                        </a:solidFill>
                      </a:endParaRPr>
                    </a:p>
                    <a:p>
                      <a:r>
                        <a:rPr lang="en-US" sz="2200" b="0" baseline="0" dirty="0" smtClean="0">
                          <a:solidFill>
                            <a:schemeClr val="tx1"/>
                          </a:solidFill>
                        </a:rPr>
                        <a:t>(b) A list of founder members </a:t>
                      </a:r>
                      <a:r>
                        <a:rPr lang="en-US" sz="2200" b="1" baseline="0" dirty="0" smtClean="0">
                          <a:solidFill>
                            <a:schemeClr val="tx1"/>
                          </a:solidFill>
                        </a:rPr>
                        <a:t>and proof of their identity</a:t>
                      </a:r>
                      <a:r>
                        <a:rPr lang="en-US" sz="2200" b="0" baseline="0" dirty="0" smtClean="0">
                          <a:solidFill>
                            <a:schemeClr val="tx1"/>
                          </a:solidFill>
                        </a:rPr>
                        <a:t>; </a:t>
                      </a:r>
                      <a:r>
                        <a:rPr lang="en-US" sz="1400" b="0" baseline="0" dirty="0" smtClean="0">
                          <a:solidFill>
                            <a:schemeClr val="tx1"/>
                          </a:solidFill>
                        </a:rPr>
                        <a:t>P8 Line 45</a:t>
                      </a:r>
                      <a:endParaRPr lang="en-US" sz="2400" b="0" baseline="0" dirty="0" smtClean="0">
                        <a:solidFill>
                          <a:schemeClr val="tx1"/>
                        </a:solidFill>
                      </a:endParaRPr>
                    </a:p>
                    <a:p>
                      <a:r>
                        <a:rPr lang="en-US" sz="2200" b="0" baseline="0" dirty="0" smtClean="0">
                          <a:solidFill>
                            <a:schemeClr val="tx1"/>
                          </a:solidFill>
                        </a:rPr>
                        <a:t>(c) The prescribed fee or proof of payment thereof ; and</a:t>
                      </a:r>
                    </a:p>
                    <a:p>
                      <a:r>
                        <a:rPr lang="en-US" sz="2200" b="0" baseline="0" dirty="0" smtClean="0">
                          <a:solidFill>
                            <a:schemeClr val="tx1"/>
                          </a:solidFill>
                        </a:rPr>
                        <a:t>(d) </a:t>
                      </a:r>
                      <a:r>
                        <a:rPr lang="en-US" sz="2200" b="1" baseline="0" dirty="0" smtClean="0">
                          <a:solidFill>
                            <a:schemeClr val="tx1"/>
                          </a:solidFill>
                        </a:rPr>
                        <a:t>a proposed name for the co-op and a request to reserve that name </a:t>
                      </a:r>
                      <a:r>
                        <a:rPr lang="en-US" sz="2400" b="0" baseline="0" dirty="0" smtClean="0">
                          <a:solidFill>
                            <a:schemeClr val="tx1"/>
                          </a:solidFill>
                        </a:rPr>
                        <a:t> </a:t>
                      </a:r>
                      <a:r>
                        <a:rPr lang="en-US" sz="1400" b="0" baseline="0" dirty="0" smtClean="0">
                          <a:solidFill>
                            <a:schemeClr val="tx1"/>
                          </a:solidFill>
                        </a:rPr>
                        <a:t>P8 Line 49</a:t>
                      </a:r>
                      <a:endParaRPr lang="en-US"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8077200" y="5867400"/>
            <a:ext cx="1066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32</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12104282"/>
      </p:ext>
    </p:extLst>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Area amended: Co-operative Governance – Reporting Framework for co-operatives</a:t>
            </a:r>
          </a:p>
        </p:txBody>
      </p:sp>
      <p:sp>
        <p:nvSpPr>
          <p:cNvPr id="3075" name="Rectangle 3"/>
          <p:cNvSpPr>
            <a:spLocks noGrp="1" noChangeArrowheads="1"/>
          </p:cNvSpPr>
          <p:nvPr>
            <p:ph type="body" idx="1"/>
          </p:nvPr>
        </p:nvSpPr>
        <p:spPr>
          <a:xfrm>
            <a:off x="152400" y="1295400"/>
            <a:ext cx="8839200" cy="9144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algn="just" eaLnBrk="1" hangingPunct="1">
              <a:buNone/>
              <a:tabLst>
                <a:tab pos="114300" algn="l"/>
              </a:tabLst>
            </a:pPr>
            <a:r>
              <a:rPr lang="en-US" sz="2600" dirty="0" smtClean="0">
                <a:latin typeface="Arial Narrow" pitchFamily="34" charset="0"/>
              </a:rPr>
              <a:t>Challenge: Lack of accountability by directors and management as well as transparency with members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06140" y="5780571"/>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2286000"/>
            <a:ext cx="8839200" cy="35814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114300" lvl="0" indent="-114300" eaLnBrk="1" hangingPunct="1">
              <a:spcBef>
                <a:spcPct val="20000"/>
              </a:spcBef>
              <a:buFont typeface="Arial" pitchFamily="34" charset="0"/>
              <a:buChar char="•"/>
              <a:defRPr/>
            </a:pPr>
            <a:r>
              <a:rPr lang="en-US" sz="2600" kern="0" dirty="0" smtClean="0">
                <a:latin typeface="Arial Narrow" pitchFamily="34" charset="0"/>
              </a:rPr>
              <a:t>Co-operative reporting framework for co-operatives that requires, in addition to annual financial statements, the submission of social and management decision reports </a:t>
            </a:r>
            <a:r>
              <a:rPr lang="en-US" sz="2800" b="1" dirty="0" smtClean="0">
                <a:solidFill>
                  <a:srgbClr val="00B050"/>
                </a:solidFill>
                <a:latin typeface="Arial Narrow" pitchFamily="34" charset="0"/>
              </a:rPr>
              <a:t> </a:t>
            </a:r>
            <a:r>
              <a:rPr lang="en-US" sz="1800" b="1" dirty="0" smtClean="0">
                <a:solidFill>
                  <a:srgbClr val="00B050"/>
                </a:solidFill>
                <a:latin typeface="Arial Narrow" pitchFamily="34" charset="0"/>
              </a:rPr>
              <a:t>Page 18, Lines 21 to 23</a:t>
            </a:r>
            <a:r>
              <a:rPr lang="en-US" sz="1800" kern="0" dirty="0" smtClean="0">
                <a:latin typeface="Arial Narrow" pitchFamily="34" charset="0"/>
              </a:rPr>
              <a:t>  </a:t>
            </a:r>
          </a:p>
          <a:p>
            <a:pPr marL="114300" lvl="0" indent="-114300" eaLnBrk="1" hangingPunct="1">
              <a:spcBef>
                <a:spcPct val="20000"/>
              </a:spcBef>
              <a:defRPr/>
            </a:pPr>
            <a:endParaRPr lang="en-US" sz="1800" kern="0" dirty="0" smtClean="0">
              <a:latin typeface="Arial Narrow" pitchFamily="34" charset="0"/>
            </a:endParaRPr>
          </a:p>
          <a:p>
            <a:pPr marL="228600" marR="0" lvl="0" indent="-2286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3200" b="0" i="0" u="none" strike="noStrike" kern="0" cap="none" spc="0" normalizeH="0" baseline="0" noProof="0" dirty="0" smtClean="0">
              <a:ln>
                <a:noFill/>
              </a:ln>
              <a:solidFill>
                <a:schemeClr val="dk1"/>
              </a:solidFill>
              <a:effectLst/>
              <a:uLnTx/>
              <a:uFillTx/>
              <a:latin typeface="Arial Narrow" pitchFamily="34" charset="0"/>
            </a:endParaRPr>
          </a:p>
        </p:txBody>
      </p:sp>
      <p:sp>
        <p:nvSpPr>
          <p:cNvPr id="8" name="Right Triangle 7"/>
          <p:cNvSpPr/>
          <p:nvPr/>
        </p:nvSpPr>
        <p:spPr>
          <a:xfrm flipH="1">
            <a:off x="7825740" y="5867400"/>
            <a:ext cx="131826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33</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0848381"/>
      </p:ext>
    </p:extLst>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Area amended: Co-operative Governance – Social and Management Decision Reports</a:t>
            </a:r>
          </a:p>
        </p:txBody>
      </p:sp>
      <p:sp>
        <p:nvSpPr>
          <p:cNvPr id="3075" name="Rectangle 3"/>
          <p:cNvSpPr>
            <a:spLocks noGrp="1" noChangeArrowheads="1"/>
          </p:cNvSpPr>
          <p:nvPr>
            <p:ph type="body" idx="1"/>
          </p:nvPr>
        </p:nvSpPr>
        <p:spPr>
          <a:xfrm>
            <a:off x="152400" y="1295400"/>
            <a:ext cx="8839200" cy="9144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algn="just" eaLnBrk="1" hangingPunct="1">
              <a:buNone/>
              <a:tabLst>
                <a:tab pos="114300" algn="l"/>
              </a:tabLst>
            </a:pPr>
            <a:r>
              <a:rPr lang="en-US" sz="2600" dirty="0" smtClean="0">
                <a:latin typeface="Arial Narrow" pitchFamily="34" charset="0"/>
              </a:rPr>
              <a:t>Challenge: High failure rate and lack of clarity on the corporate identity of co-operatives  and transparency</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7825740" y="57150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2286000"/>
            <a:ext cx="8839200" cy="35814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114300" lvl="0" indent="-114300" eaLnBrk="1" hangingPunct="1">
              <a:spcBef>
                <a:spcPct val="20000"/>
              </a:spcBef>
              <a:buFont typeface="Arial" pitchFamily="34" charset="0"/>
              <a:buChar char="•"/>
              <a:defRPr/>
            </a:pPr>
            <a:r>
              <a:rPr lang="en-US" sz="2600" kern="0" dirty="0" smtClean="0">
                <a:latin typeface="Arial Narrow" pitchFamily="34" charset="0"/>
              </a:rPr>
              <a:t>Social report  - means an assessment report drafted by the Board that asses the social impact and ethical performance of the co-operative in relation to its stated vision, mission, goals and code of social responsibility of the co-operative as set out in its constitution </a:t>
            </a:r>
            <a:r>
              <a:rPr lang="en-US" sz="1800" b="1" dirty="0" smtClean="0">
                <a:solidFill>
                  <a:srgbClr val="00B050"/>
                </a:solidFill>
                <a:latin typeface="Arial Narrow" pitchFamily="34" charset="0"/>
              </a:rPr>
              <a:t>Page 5, Lines 60 to  63</a:t>
            </a:r>
            <a:endParaRPr lang="en-US" sz="1800" kern="0" dirty="0" smtClean="0">
              <a:latin typeface="Arial Narrow" pitchFamily="34" charset="0"/>
            </a:endParaRPr>
          </a:p>
          <a:p>
            <a:pPr marL="114300" lvl="0" indent="-114300" eaLnBrk="1" hangingPunct="1">
              <a:spcBef>
                <a:spcPct val="20000"/>
              </a:spcBef>
              <a:buFont typeface="Arial" pitchFamily="34" charset="0"/>
              <a:buChar char="•"/>
              <a:defRPr/>
            </a:pPr>
            <a:r>
              <a:rPr lang="en-US" sz="2600" kern="0" dirty="0" smtClean="0">
                <a:latin typeface="Arial Narrow" pitchFamily="34" charset="0"/>
              </a:rPr>
              <a:t>Management decision report – means an assessment report drafted by the Board that accompanies the financial statements and that assesses the  a co-operative’s compliance with all legal requirements and the requirements contained in its own constitution </a:t>
            </a:r>
            <a:r>
              <a:rPr lang="en-US" sz="2800" b="1" dirty="0" smtClean="0">
                <a:solidFill>
                  <a:srgbClr val="00B050"/>
                </a:solidFill>
                <a:latin typeface="Arial Narrow" pitchFamily="34" charset="0"/>
              </a:rPr>
              <a:t> </a:t>
            </a:r>
            <a:r>
              <a:rPr lang="en-US" sz="1800" b="1" dirty="0" smtClean="0">
                <a:solidFill>
                  <a:srgbClr val="00B050"/>
                </a:solidFill>
                <a:latin typeface="Arial Narrow" pitchFamily="34" charset="0"/>
              </a:rPr>
              <a:t>Page 5, Lines 31 to 34</a:t>
            </a:r>
            <a:r>
              <a:rPr lang="en-US" sz="1800" kern="0" dirty="0" smtClean="0">
                <a:latin typeface="Arial Narrow" pitchFamily="34" charset="0"/>
              </a:rPr>
              <a:t>   </a:t>
            </a:r>
          </a:p>
          <a:p>
            <a:pPr marL="114300" lvl="0" indent="-114300" eaLnBrk="1" hangingPunct="1">
              <a:spcBef>
                <a:spcPct val="20000"/>
              </a:spcBef>
              <a:defRPr/>
            </a:pPr>
            <a:endParaRPr lang="en-US" sz="1800" kern="0" dirty="0" smtClean="0">
              <a:latin typeface="Arial Narrow" pitchFamily="34" charset="0"/>
            </a:endParaRPr>
          </a:p>
          <a:p>
            <a:pPr marL="228600" marR="0" lvl="0" indent="-2286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3200" b="0" i="0" u="none" strike="noStrike" kern="0" cap="none" spc="0" normalizeH="0" baseline="0" noProof="0" dirty="0" smtClean="0">
              <a:ln>
                <a:noFill/>
              </a:ln>
              <a:solidFill>
                <a:schemeClr val="dk1"/>
              </a:solidFill>
              <a:effectLst/>
              <a:uLnTx/>
              <a:uFillTx/>
              <a:latin typeface="Arial Narrow" pitchFamily="34" charset="0"/>
            </a:endParaRPr>
          </a:p>
        </p:txBody>
      </p:sp>
      <p:sp>
        <p:nvSpPr>
          <p:cNvPr id="8" name="Right Triangle 7"/>
          <p:cNvSpPr/>
          <p:nvPr/>
        </p:nvSpPr>
        <p:spPr>
          <a:xfrm flipH="1">
            <a:off x="7825740" y="5887720"/>
            <a:ext cx="131826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34</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9436110"/>
      </p:ext>
    </p:extLst>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1524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Reserves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7338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781202052"/>
              </p:ext>
            </p:extLst>
          </p:nvPr>
        </p:nvGraphicFramePr>
        <p:xfrm>
          <a:off x="152400" y="1295399"/>
          <a:ext cx="8839200" cy="4511675"/>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tblGrid>
              <a:tr h="520578">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991097">
                <a:tc>
                  <a:txBody>
                    <a:bodyPr/>
                    <a:lstStyle/>
                    <a:p>
                      <a:pPr marL="342900" indent="-342900" algn="l">
                        <a:buFont typeface="Arial" pitchFamily="34" charset="0"/>
                        <a:buChar char="•"/>
                      </a:pPr>
                      <a:r>
                        <a:rPr lang="en-US" sz="2400" b="1" dirty="0" smtClean="0">
                          <a:solidFill>
                            <a:schemeClr val="tx1"/>
                          </a:solidFill>
                        </a:rPr>
                        <a:t>At least 5%</a:t>
                      </a:r>
                      <a:r>
                        <a:rPr lang="en-US" sz="2400" b="1" baseline="0" dirty="0" smtClean="0">
                          <a:solidFill>
                            <a:schemeClr val="tx1"/>
                          </a:solidFill>
                        </a:rPr>
                        <a:t> of surplus set aside as indivisible reserve</a:t>
                      </a:r>
                      <a:endParaRPr lang="en-US" sz="2400" b="1" dirty="0" smtClean="0">
                        <a:solidFill>
                          <a:schemeClr val="tx1"/>
                        </a:solidFill>
                      </a:endParaRPr>
                    </a:p>
                  </a:txBody>
                  <a:tcPr>
                    <a:solidFill>
                      <a:schemeClr val="accent3">
                        <a:lumMod val="40000"/>
                        <a:lumOff val="60000"/>
                      </a:schemeClr>
                    </a:solidFill>
                  </a:tcPr>
                </a:tc>
                <a:tc>
                  <a:txBody>
                    <a:bodyPr/>
                    <a:lstStyle/>
                    <a:p>
                      <a:pPr marL="342900" indent="-342900" algn="l">
                        <a:buFont typeface="Arial" pitchFamily="34" charset="0"/>
                        <a:buChar char="•"/>
                      </a:pPr>
                      <a:r>
                        <a:rPr lang="en-US" sz="2400" b="1" dirty="0" smtClean="0">
                          <a:solidFill>
                            <a:schemeClr val="tx1"/>
                          </a:solidFill>
                        </a:rPr>
                        <a:t>At least a percentage of surplus set aside as indivisible reserve </a:t>
                      </a:r>
                      <a:r>
                        <a:rPr lang="en-US" sz="1400" b="0" dirty="0" smtClean="0">
                          <a:solidFill>
                            <a:schemeClr val="tx1"/>
                          </a:solidFill>
                        </a:rPr>
                        <a:t>P7 Line</a:t>
                      </a:r>
                      <a:r>
                        <a:rPr lang="en-US" sz="1400" b="0" baseline="0" dirty="0" smtClean="0">
                          <a:solidFill>
                            <a:schemeClr val="tx1"/>
                          </a:solidFill>
                        </a:rPr>
                        <a:t> 27</a:t>
                      </a:r>
                    </a:p>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1" dirty="0" smtClean="0">
                          <a:solidFill>
                            <a:schemeClr val="tx1"/>
                          </a:solidFill>
                        </a:rPr>
                        <a:t>Minimum requirements for indivisible reserve:</a:t>
                      </a:r>
                    </a:p>
                    <a:p>
                      <a:pPr marL="800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1" baseline="0" dirty="0" smtClean="0">
                          <a:solidFill>
                            <a:schemeClr val="tx1"/>
                          </a:solidFill>
                        </a:rPr>
                        <a:t>not less than 1% of its net asset value as reflected in its most recent audited reports</a:t>
                      </a:r>
                    </a:p>
                    <a:p>
                      <a:pPr marL="800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1" baseline="0" dirty="0" smtClean="0">
                          <a:solidFill>
                            <a:schemeClr val="tx1"/>
                          </a:solidFill>
                        </a:rPr>
                        <a:t>not more than 5% </a:t>
                      </a:r>
                      <a:r>
                        <a:rPr lang="en-US" sz="2400" b="1" dirty="0" smtClean="0">
                          <a:solidFill>
                            <a:schemeClr val="tx1"/>
                          </a:solidFill>
                        </a:rPr>
                        <a:t> </a:t>
                      </a:r>
                      <a:r>
                        <a:rPr lang="en-US" sz="1400" b="0" dirty="0" smtClean="0">
                          <a:solidFill>
                            <a:schemeClr val="tx1"/>
                          </a:solidFill>
                        </a:rPr>
                        <a:t>P17  Line</a:t>
                      </a:r>
                      <a:r>
                        <a:rPr lang="en-US" sz="1400" b="0" baseline="0" dirty="0" smtClean="0">
                          <a:solidFill>
                            <a:schemeClr val="tx1"/>
                          </a:solidFill>
                        </a:rPr>
                        <a:t> 40</a:t>
                      </a:r>
                    </a:p>
                    <a:p>
                      <a:pPr marL="0" indent="0" algn="l">
                        <a:buFont typeface="Arial" pitchFamily="34" charset="0"/>
                        <a:buNone/>
                      </a:pPr>
                      <a:endParaRPr lang="en-US" b="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7924800" y="5867400"/>
            <a:ext cx="12192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35</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63340"/>
      </p:ext>
    </p:extLst>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1524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Reserves … continues</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733800" y="589915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066950922"/>
              </p:ext>
            </p:extLst>
          </p:nvPr>
        </p:nvGraphicFramePr>
        <p:xfrm>
          <a:off x="152400" y="1295400"/>
          <a:ext cx="8839200" cy="460375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tblGrid>
              <a:tr h="561433">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4042317">
                <a:tc>
                  <a:txBody>
                    <a:bodyPr/>
                    <a:lstStyle/>
                    <a:p>
                      <a:pPr marL="0" indent="0" algn="l">
                        <a:buFont typeface="Arial" pitchFamily="34" charset="0"/>
                        <a:buNone/>
                      </a:pPr>
                      <a:endParaRPr lang="en-US" sz="2400" b="1" dirty="0" smtClean="0">
                        <a:solidFill>
                          <a:schemeClr val="tx1"/>
                        </a:solidFill>
                      </a:endParaRPr>
                    </a:p>
                  </a:txBody>
                  <a:tcPr>
                    <a:solidFill>
                      <a:schemeClr val="accent3">
                        <a:lumMod val="40000"/>
                        <a:lumOff val="60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1" dirty="0" smtClean="0">
                          <a:solidFill>
                            <a:schemeClr val="tx1"/>
                          </a:solidFill>
                        </a:rPr>
                        <a:t>Minister to</a:t>
                      </a:r>
                      <a:r>
                        <a:rPr lang="en-US" sz="2400" b="1" baseline="0" dirty="0" smtClean="0">
                          <a:solidFill>
                            <a:schemeClr val="tx1"/>
                          </a:solidFill>
                        </a:rPr>
                        <a:t> provide </a:t>
                      </a:r>
                      <a:r>
                        <a:rPr lang="en-US" sz="2400" b="1" i="1" baseline="0" dirty="0" smtClean="0">
                          <a:solidFill>
                            <a:schemeClr val="tx1"/>
                          </a:solidFill>
                        </a:rPr>
                        <a:t>guidelines</a:t>
                      </a:r>
                      <a:r>
                        <a:rPr lang="en-US" sz="2400" b="1" baseline="0" dirty="0" smtClean="0">
                          <a:solidFill>
                            <a:schemeClr val="tx1"/>
                          </a:solidFill>
                        </a:rPr>
                        <a:t> for (a) the manner in which records in respect of reserves must be kept; (b) the purposes for which reserves may be used; and (c) the manner in which coops must report on the use of its reserves</a:t>
                      </a:r>
                      <a:r>
                        <a:rPr lang="en-US" sz="2400" b="1" dirty="0" smtClean="0">
                          <a:solidFill>
                            <a:schemeClr val="tx1"/>
                          </a:solidFill>
                        </a:rPr>
                        <a:t> </a:t>
                      </a:r>
                      <a:r>
                        <a:rPr lang="en-US" sz="1400" b="0" dirty="0" smtClean="0">
                          <a:solidFill>
                            <a:schemeClr val="tx1"/>
                          </a:solidFill>
                        </a:rPr>
                        <a:t>P17 Line</a:t>
                      </a:r>
                      <a:r>
                        <a:rPr lang="en-US" sz="1400" b="0" baseline="0" dirty="0" smtClean="0">
                          <a:solidFill>
                            <a:schemeClr val="tx1"/>
                          </a:solidFill>
                        </a:rPr>
                        <a:t> 50</a:t>
                      </a:r>
                    </a:p>
                    <a:p>
                      <a:pPr marL="0" indent="0" algn="l">
                        <a:buFont typeface="Arial" pitchFamily="34" charset="0"/>
                        <a:buNone/>
                      </a:pPr>
                      <a:endParaRPr lang="en-US" b="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7772400" y="5867400"/>
            <a:ext cx="1371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36</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63538009"/>
      </p:ext>
    </p:extLst>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152400"/>
            <a:ext cx="8839200" cy="6858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Voting rights</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581400" y="5828641"/>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183488748"/>
              </p:ext>
            </p:extLst>
          </p:nvPr>
        </p:nvGraphicFramePr>
        <p:xfrm>
          <a:off x="152400" y="990600"/>
          <a:ext cx="8839200" cy="487680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xmlns="" val="20000"/>
                    </a:ext>
                  </a:extLst>
                </a:gridCol>
                <a:gridCol w="6477000">
                  <a:extLst>
                    <a:ext uri="{9D8B030D-6E8A-4147-A177-3AD203B41FA5}">
                      <a16:colId xmlns:a16="http://schemas.microsoft.com/office/drawing/2014/main" xmlns="" val="20001"/>
                    </a:ext>
                  </a:extLst>
                </a:gridCol>
              </a:tblGrid>
              <a:tr h="494270">
                <a:tc>
                  <a:txBody>
                    <a:bodyPr/>
                    <a:lstStyle/>
                    <a:p>
                      <a:pPr algn="ctr"/>
                      <a:r>
                        <a:rPr lang="en-US" sz="2000" dirty="0" smtClean="0">
                          <a:solidFill>
                            <a:schemeClr val="tx1"/>
                          </a:solidFill>
                        </a:rPr>
                        <a:t>Act</a:t>
                      </a:r>
                      <a:r>
                        <a:rPr lang="en-US" sz="2000" baseline="0" dirty="0" smtClean="0">
                          <a:solidFill>
                            <a:schemeClr val="tx1"/>
                          </a:solidFill>
                        </a:rPr>
                        <a:t> 14 of 2005</a:t>
                      </a:r>
                      <a:endParaRPr lang="en-US" sz="2000" dirty="0">
                        <a:solidFill>
                          <a:schemeClr val="tx1"/>
                        </a:solidFill>
                      </a:endParaRPr>
                    </a:p>
                  </a:txBody>
                  <a:tcPr>
                    <a:solidFill>
                      <a:schemeClr val="accent3">
                        <a:lumMod val="40000"/>
                        <a:lumOff val="60000"/>
                      </a:schemeClr>
                    </a:solidFill>
                  </a:tcPr>
                </a:tc>
                <a:tc>
                  <a:txBody>
                    <a:bodyPr/>
                    <a:lstStyle/>
                    <a:p>
                      <a:pPr algn="ctr"/>
                      <a:r>
                        <a:rPr lang="en-US" sz="2000" dirty="0" smtClean="0">
                          <a:solidFill>
                            <a:schemeClr val="tx1"/>
                          </a:solidFill>
                        </a:rPr>
                        <a:t>Amendment Act 6 of 2013</a:t>
                      </a:r>
                      <a:endParaRPr lang="en-US" sz="20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4382530">
                <a:tc>
                  <a:txBody>
                    <a:bodyPr/>
                    <a:lstStyle/>
                    <a:p>
                      <a:pPr marL="342900" indent="-342900">
                        <a:buFont typeface="Arial" pitchFamily="34" charset="0"/>
                        <a:buChar char="•"/>
                      </a:pPr>
                      <a:r>
                        <a:rPr lang="en-US" sz="2000" b="1" dirty="0" smtClean="0">
                          <a:solidFill>
                            <a:schemeClr val="tx1"/>
                          </a:solidFill>
                        </a:rPr>
                        <a:t>Primary co-ops – each member has</a:t>
                      </a:r>
                      <a:r>
                        <a:rPr lang="en-US" sz="2000" b="1" baseline="0" dirty="0" smtClean="0">
                          <a:solidFill>
                            <a:schemeClr val="tx1"/>
                          </a:solidFill>
                        </a:rPr>
                        <a:t> one vote;</a:t>
                      </a:r>
                    </a:p>
                    <a:p>
                      <a:pPr marL="0" indent="0">
                        <a:buFont typeface="Arial" pitchFamily="34" charset="0"/>
                        <a:buNone/>
                      </a:pPr>
                      <a:endParaRPr lang="en-US" sz="2000" b="1" dirty="0" smtClean="0">
                        <a:solidFill>
                          <a:schemeClr val="tx1"/>
                        </a:solidFill>
                      </a:endParaRPr>
                    </a:p>
                  </a:txBody>
                  <a:tcPr>
                    <a:solidFill>
                      <a:schemeClr val="accent3">
                        <a:lumMod val="40000"/>
                        <a:lumOff val="60000"/>
                      </a:schemeClr>
                    </a:solidFill>
                  </a:tcPr>
                </a:tc>
                <a:tc>
                  <a:txBody>
                    <a:bodyPr/>
                    <a:lstStyle/>
                    <a:p>
                      <a:pPr marL="342900" indent="-342900">
                        <a:buFont typeface="Arial" pitchFamily="34" charset="0"/>
                        <a:buChar char="•"/>
                      </a:pPr>
                      <a:r>
                        <a:rPr lang="en-US" sz="2000" b="1" dirty="0" smtClean="0">
                          <a:solidFill>
                            <a:schemeClr val="tx1"/>
                          </a:solidFill>
                        </a:rPr>
                        <a:t>Primary category A and B co-ops – each member has one vote;</a:t>
                      </a:r>
                    </a:p>
                    <a:p>
                      <a:pPr marL="342900" indent="-342900">
                        <a:buFont typeface="Arial" pitchFamily="34" charset="0"/>
                        <a:buChar char="•"/>
                      </a:pPr>
                      <a:r>
                        <a:rPr lang="en-US" sz="2000" b="1" dirty="0" smtClean="0">
                          <a:solidFill>
                            <a:schemeClr val="tx1"/>
                          </a:solidFill>
                        </a:rPr>
                        <a:t>Constitutions</a:t>
                      </a:r>
                      <a:r>
                        <a:rPr lang="en-US" sz="2000" b="1" baseline="0" dirty="0" smtClean="0">
                          <a:solidFill>
                            <a:schemeClr val="tx1"/>
                          </a:solidFill>
                        </a:rPr>
                        <a:t> of Primary category C, Secondary, Tertiary or the National Apex may provide for members to have more than one vote –</a:t>
                      </a:r>
                    </a:p>
                    <a:p>
                      <a:pPr marL="800100" lvl="1" indent="-342900">
                        <a:buFont typeface="Arial" pitchFamily="34" charset="0"/>
                        <a:buChar char="•"/>
                      </a:pPr>
                      <a:r>
                        <a:rPr lang="en-US" sz="2000" b="1" baseline="0" dirty="0" smtClean="0">
                          <a:solidFill>
                            <a:schemeClr val="tx1"/>
                          </a:solidFill>
                        </a:rPr>
                        <a:t>3 members &lt; 40%</a:t>
                      </a:r>
                    </a:p>
                    <a:p>
                      <a:pPr marL="800100" lvl="1" indent="-342900">
                        <a:buFont typeface="Arial" pitchFamily="34" charset="0"/>
                        <a:buChar char="•"/>
                      </a:pPr>
                      <a:r>
                        <a:rPr lang="en-US" sz="2000" b="1" baseline="0" dirty="0" smtClean="0">
                          <a:solidFill>
                            <a:schemeClr val="tx1"/>
                          </a:solidFill>
                        </a:rPr>
                        <a:t>4 members &lt; 30%</a:t>
                      </a:r>
                    </a:p>
                    <a:p>
                      <a:pPr marL="800100" lvl="1" indent="-342900">
                        <a:buFont typeface="Arial" pitchFamily="34" charset="0"/>
                        <a:buChar char="•"/>
                      </a:pPr>
                      <a:r>
                        <a:rPr lang="en-US" sz="2000" b="1" baseline="0" dirty="0" smtClean="0">
                          <a:solidFill>
                            <a:schemeClr val="tx1"/>
                          </a:solidFill>
                        </a:rPr>
                        <a:t>5 members &lt; 25%</a:t>
                      </a:r>
                    </a:p>
                    <a:p>
                      <a:pPr marL="800100" lvl="1" indent="-342900">
                        <a:buFont typeface="Arial" pitchFamily="34" charset="0"/>
                        <a:buChar char="•"/>
                      </a:pPr>
                      <a:r>
                        <a:rPr lang="en-US" sz="2000" b="1" baseline="0" dirty="0" smtClean="0">
                          <a:solidFill>
                            <a:schemeClr val="tx1"/>
                          </a:solidFill>
                        </a:rPr>
                        <a:t>&gt; 5 members &lt;17%</a:t>
                      </a:r>
                    </a:p>
                    <a:p>
                      <a:pPr marL="342900" lvl="0" indent="-342900">
                        <a:buFont typeface="Arial" pitchFamily="34" charset="0"/>
                        <a:buChar char="•"/>
                      </a:pPr>
                      <a:r>
                        <a:rPr lang="en-US" sz="2000" b="1" baseline="0" dirty="0" smtClean="0">
                          <a:solidFill>
                            <a:schemeClr val="tx1"/>
                          </a:solidFill>
                        </a:rPr>
                        <a:t>Voting rights for primary cat C, secondary and tertiary co-operatives registered prior to the commencement of Amendment Act 6 of 2013 may retain voting rights as stipulated in their constitutions </a:t>
                      </a:r>
                      <a:r>
                        <a:rPr lang="en-US" sz="1400" b="0" baseline="0" dirty="0" smtClean="0">
                          <a:solidFill>
                            <a:schemeClr val="tx1"/>
                          </a:solidFill>
                        </a:rPr>
                        <a:t>P 7 lines 31 to 49</a:t>
                      </a:r>
                      <a:endParaRPr lang="en-US" sz="2000" b="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7772400" y="5867400"/>
            <a:ext cx="1371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37</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95129305"/>
      </p:ext>
    </p:extLst>
  </p:cSld>
  <p:clrMapOvr>
    <a:masterClrMapping/>
  </p:clrMapOvr>
  <p:transition advClick="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6868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Area amended: Proxies</a:t>
            </a:r>
          </a:p>
        </p:txBody>
      </p:sp>
      <p:sp>
        <p:nvSpPr>
          <p:cNvPr id="3075" name="Rectangle 3"/>
          <p:cNvSpPr>
            <a:spLocks noGrp="1" noChangeArrowheads="1"/>
          </p:cNvSpPr>
          <p:nvPr>
            <p:ph type="body" idx="1"/>
          </p:nvPr>
        </p:nvSpPr>
        <p:spPr>
          <a:xfrm>
            <a:off x="228600" y="1066800"/>
            <a:ext cx="8686800" cy="10668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spcBef>
                <a:spcPts val="0"/>
              </a:spcBef>
              <a:buNone/>
            </a:pPr>
            <a:r>
              <a:rPr lang="en-US" sz="2800" dirty="0" smtClean="0">
                <a:latin typeface="Arial Narrow" pitchFamily="34" charset="0"/>
              </a:rPr>
              <a:t>Challenge: Confusion on appointment and limits to proxies</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0614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2209799"/>
            <a:ext cx="8686800" cy="3597275"/>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R="0" lvl="0" algn="just" defTabSz="914400" rtl="0" eaLnBrk="1" fontAlgn="base" latinLnBrk="0" hangingPunct="1">
              <a:lnSpc>
                <a:spcPct val="100000"/>
              </a:lnSpc>
              <a:spcBef>
                <a:spcPts val="0"/>
              </a:spcBef>
              <a:spcAft>
                <a:spcPts val="0"/>
              </a:spcAft>
              <a:buClrTx/>
              <a:buSzTx/>
              <a:tabLst/>
              <a:defRPr/>
            </a:pPr>
            <a:r>
              <a:rPr kumimoji="0" lang="en-US" sz="2800" i="0" u="none" strike="noStrike" kern="0" cap="none" spc="0" normalizeH="0" baseline="0" noProof="0" dirty="0" smtClean="0">
                <a:ln>
                  <a:noFill/>
                </a:ln>
                <a:solidFill>
                  <a:schemeClr val="dk1"/>
                </a:solidFill>
                <a:effectLst/>
                <a:uLnTx/>
                <a:uFillTx/>
                <a:latin typeface="Arial Narrow" pitchFamily="34" charset="0"/>
              </a:rPr>
              <a:t>Clear guidelines on the appointment and limits of proxies.</a:t>
            </a:r>
          </a:p>
          <a:p>
            <a:pPr marL="406400" marR="0" lvl="0" indent="-342900" algn="just" defTabSz="914400" rtl="0" eaLnBrk="1" fontAlgn="base" latinLnBrk="0" hangingPunct="1">
              <a:lnSpc>
                <a:spcPct val="100000"/>
              </a:lnSpc>
              <a:spcBef>
                <a:spcPts val="0"/>
              </a:spcBef>
              <a:spcAft>
                <a:spcPts val="0"/>
              </a:spcAft>
              <a:buClrTx/>
              <a:buSzTx/>
              <a:buFont typeface="Arial" pitchFamily="34" charset="0"/>
              <a:buChar char="•"/>
              <a:tabLst/>
              <a:defRPr/>
            </a:pPr>
            <a:r>
              <a:rPr lang="en-US" sz="2800" kern="0" dirty="0" smtClean="0">
                <a:latin typeface="Arial Narrow" pitchFamily="34" charset="0"/>
              </a:rPr>
              <a:t>Members may appoint one proxy;</a:t>
            </a:r>
          </a:p>
          <a:p>
            <a:pPr marL="406400" marR="0" lvl="0" indent="-342900" algn="just" defTabSz="914400" rtl="0" eaLnBrk="1" fontAlgn="base" latinLnBrk="0" hangingPunct="1">
              <a:lnSpc>
                <a:spcPct val="100000"/>
              </a:lnSpc>
              <a:spcBef>
                <a:spcPts val="0"/>
              </a:spcBef>
              <a:spcAft>
                <a:spcPts val="0"/>
              </a:spcAft>
              <a:buClrTx/>
              <a:buSzTx/>
              <a:buFont typeface="Arial" pitchFamily="34" charset="0"/>
              <a:buChar char="•"/>
              <a:defRPr/>
            </a:pPr>
            <a:r>
              <a:rPr lang="en-US" sz="2800" kern="0" dirty="0" smtClean="0">
                <a:latin typeface="Arial Narrow" pitchFamily="34" charset="0"/>
              </a:rPr>
              <a:t>Appointment must be in writing and signed by member;</a:t>
            </a:r>
          </a:p>
          <a:p>
            <a:pPr marL="406400" marR="0" lvl="0" indent="-342900" algn="just" defTabSz="914400" rtl="0" eaLnBrk="1" fontAlgn="base" latinLnBrk="0" hangingPunct="1">
              <a:lnSpc>
                <a:spcPct val="100000"/>
              </a:lnSpc>
              <a:spcBef>
                <a:spcPts val="0"/>
              </a:spcBef>
              <a:spcAft>
                <a:spcPts val="0"/>
              </a:spcAft>
              <a:buClrTx/>
              <a:buSzTx/>
              <a:buFont typeface="Arial" pitchFamily="34" charset="0"/>
              <a:buChar char="•"/>
              <a:tabLst/>
              <a:defRPr/>
            </a:pPr>
            <a:r>
              <a:rPr lang="en-US" sz="2800" kern="0" dirty="0" smtClean="0">
                <a:latin typeface="Arial Narrow" pitchFamily="34" charset="0"/>
              </a:rPr>
              <a:t>Valid for period stated on the written appointment;</a:t>
            </a:r>
          </a:p>
          <a:p>
            <a:pPr marL="406400" lvl="0" indent="-342900" algn="just" eaLnBrk="1" hangingPunct="1">
              <a:spcBef>
                <a:spcPts val="0"/>
              </a:spcBef>
              <a:spcAft>
                <a:spcPts val="0"/>
              </a:spcAft>
              <a:buFont typeface="Arial" pitchFamily="34" charset="0"/>
              <a:buChar char="•"/>
              <a:defRPr/>
            </a:pPr>
            <a:r>
              <a:rPr lang="en-US" sz="2800" kern="0" dirty="0" smtClean="0">
                <a:latin typeface="Arial Narrow" pitchFamily="34" charset="0"/>
              </a:rPr>
              <a:t>Number of proxies a member may carry on behalf of other members may not be more than 5% of total membership of the Co-operative </a:t>
            </a:r>
            <a:r>
              <a:rPr lang="en-US" sz="1800" b="1" dirty="0" smtClean="0">
                <a:solidFill>
                  <a:srgbClr val="00B050"/>
                </a:solidFill>
                <a:latin typeface="Arial Narrow" pitchFamily="34" charset="0"/>
              </a:rPr>
              <a:t>Page 15, Lines 12 to 31</a:t>
            </a:r>
            <a:endParaRPr lang="en-US" sz="1800" kern="0" dirty="0" smtClean="0">
              <a:latin typeface="Arial Narrow" pitchFamily="34" charset="0"/>
            </a:endParaRPr>
          </a:p>
          <a:p>
            <a:pPr marR="0" lvl="0" algn="just" defTabSz="914400" rtl="0" eaLnBrk="1" fontAlgn="base" latinLnBrk="0" hangingPunct="1">
              <a:lnSpc>
                <a:spcPct val="100000"/>
              </a:lnSpc>
              <a:spcBef>
                <a:spcPts val="0"/>
              </a:spcBef>
              <a:spcAft>
                <a:spcPts val="0"/>
              </a:spcAft>
              <a:buClrTx/>
              <a:buSzTx/>
              <a:tabLst/>
              <a:defRPr/>
            </a:pPr>
            <a:r>
              <a:rPr lang="en-US" sz="3200" kern="0" dirty="0" smtClean="0"/>
              <a:t> </a:t>
            </a:r>
            <a:endParaRPr kumimoji="0" lang="en-US" sz="3200" b="0" i="0" u="none" strike="noStrike" kern="0" cap="none" spc="0" normalizeH="0" baseline="0" noProof="0" dirty="0" smtClean="0">
              <a:ln>
                <a:noFill/>
              </a:ln>
              <a:solidFill>
                <a:schemeClr val="dk1"/>
              </a:solidFill>
              <a:effectLst/>
              <a:uLnTx/>
              <a:uFillTx/>
              <a:latin typeface="+mn-lt"/>
              <a:ea typeface="+mn-ea"/>
              <a:cs typeface="+mn-cs"/>
            </a:endParaRPr>
          </a:p>
        </p:txBody>
      </p:sp>
      <p:sp>
        <p:nvSpPr>
          <p:cNvPr id="8" name="Right Triangle 7"/>
          <p:cNvSpPr/>
          <p:nvPr/>
        </p:nvSpPr>
        <p:spPr>
          <a:xfrm flipH="1">
            <a:off x="7924800" y="5867400"/>
            <a:ext cx="12192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38</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45124704"/>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ZA" sz="3200" b="1" dirty="0" smtClean="0">
                <a:solidFill>
                  <a:schemeClr val="lt1"/>
                </a:solidFill>
                <a:latin typeface="Arial" charset="0"/>
                <a:ea typeface="+mn-ea"/>
                <a:cs typeface="+mn-cs"/>
              </a:rPr>
              <a:t>Introduction  </a:t>
            </a:r>
            <a:endParaRPr lang="en-ZA" sz="3200" b="1" dirty="0">
              <a:solidFill>
                <a:schemeClr val="lt1"/>
              </a:solidFill>
              <a:latin typeface="Arial" charset="0"/>
              <a:ea typeface="+mn-ea"/>
              <a:cs typeface="+mn-cs"/>
            </a:endParaRPr>
          </a:p>
        </p:txBody>
      </p:sp>
      <p:pic>
        <p:nvPicPr>
          <p:cNvPr id="5"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ight Triangle 5"/>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3</a:t>
            </a:r>
          </a:p>
        </p:txBody>
      </p:sp>
      <p:sp>
        <p:nvSpPr>
          <p:cNvPr id="7" name="Rectangle 3"/>
          <p:cNvSpPr txBox="1">
            <a:spLocks noChangeArrowheads="1"/>
          </p:cNvSpPr>
          <p:nvPr/>
        </p:nvSpPr>
        <p:spPr>
          <a:xfrm>
            <a:off x="152400" y="1371599"/>
            <a:ext cx="8839200" cy="458787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just">
              <a:lnSpc>
                <a:spcPts val="2400"/>
              </a:lnSpc>
              <a:spcAft>
                <a:spcPts val="1200"/>
              </a:spcAft>
              <a:buNone/>
            </a:pPr>
            <a:endParaRPr lang="en-US" sz="2400" dirty="0" smtClean="0">
              <a:solidFill>
                <a:schemeClr val="tx1"/>
              </a:solidFill>
              <a:latin typeface="Arial Narrow" pitchFamily="34" charset="0"/>
              <a:cs typeface="Arial" charset="0"/>
            </a:endParaRPr>
          </a:p>
          <a:p>
            <a:pPr algn="just">
              <a:lnSpc>
                <a:spcPts val="2400"/>
              </a:lnSpc>
              <a:spcAft>
                <a:spcPts val="1200"/>
              </a:spcAft>
              <a:buFont typeface="Wingdings" pitchFamily="2" charset="2"/>
              <a:buChar char="§"/>
            </a:pPr>
            <a:r>
              <a:rPr lang="en-US" sz="2400" dirty="0" smtClean="0">
                <a:solidFill>
                  <a:schemeClr val="tx1"/>
                </a:solidFill>
                <a:latin typeface="Arial Narrow" pitchFamily="34" charset="0"/>
                <a:cs typeface="Arial" charset="0"/>
              </a:rPr>
              <a:t>Bills approved by the Portfolio Committee on Trade and Industry on 9 November 2012 for introduction to National Assembly; </a:t>
            </a:r>
          </a:p>
          <a:p>
            <a:pPr algn="just">
              <a:lnSpc>
                <a:spcPts val="2400"/>
              </a:lnSpc>
              <a:spcAft>
                <a:spcPts val="1200"/>
              </a:spcAft>
              <a:buFont typeface="Wingdings" pitchFamily="2" charset="2"/>
              <a:buChar char="§"/>
            </a:pPr>
            <a:r>
              <a:rPr lang="en-US" sz="2400" dirty="0" smtClean="0">
                <a:solidFill>
                  <a:schemeClr val="tx1"/>
                </a:solidFill>
                <a:latin typeface="Arial Narrow" pitchFamily="34" charset="0"/>
                <a:cs typeface="Arial" charset="0"/>
              </a:rPr>
              <a:t>National Assembly approved the Bill on 22 November 2012;</a:t>
            </a:r>
          </a:p>
          <a:p>
            <a:pPr algn="just">
              <a:lnSpc>
                <a:spcPts val="2400"/>
              </a:lnSpc>
              <a:spcAft>
                <a:spcPts val="1200"/>
              </a:spcAft>
              <a:buFont typeface="Wingdings" pitchFamily="2" charset="2"/>
              <a:buChar char="§"/>
            </a:pPr>
            <a:r>
              <a:rPr lang="en-US" sz="2400" dirty="0" smtClean="0">
                <a:solidFill>
                  <a:schemeClr val="tx1"/>
                </a:solidFill>
                <a:latin typeface="Arial Narrow" pitchFamily="34" charset="0"/>
                <a:cs typeface="Arial" charset="0"/>
              </a:rPr>
              <a:t>Select Committee approved Bill on 27 February 2013 for introduction to National Council of Provinces (NCOP);</a:t>
            </a:r>
          </a:p>
          <a:p>
            <a:pPr algn="just">
              <a:lnSpc>
                <a:spcPts val="2400"/>
              </a:lnSpc>
              <a:spcAft>
                <a:spcPts val="1200"/>
              </a:spcAft>
              <a:buFont typeface="Wingdings" pitchFamily="2" charset="2"/>
              <a:buChar char="§"/>
            </a:pPr>
            <a:r>
              <a:rPr lang="en-US" sz="2400" dirty="0" smtClean="0">
                <a:solidFill>
                  <a:schemeClr val="tx1"/>
                </a:solidFill>
                <a:latin typeface="Arial Narrow" pitchFamily="34" charset="0"/>
                <a:cs typeface="Arial" charset="0"/>
              </a:rPr>
              <a:t>NCOP approved Bill on  14 May 2013;</a:t>
            </a:r>
          </a:p>
          <a:p>
            <a:pPr algn="just">
              <a:lnSpc>
                <a:spcPts val="2400"/>
              </a:lnSpc>
              <a:spcAft>
                <a:spcPts val="1200"/>
              </a:spcAft>
              <a:buFont typeface="Wingdings" pitchFamily="2" charset="2"/>
              <a:buChar char="§"/>
            </a:pPr>
            <a:r>
              <a:rPr lang="en-US" sz="2400" dirty="0" smtClean="0">
                <a:solidFill>
                  <a:schemeClr val="tx1"/>
                </a:solidFill>
                <a:latin typeface="Arial Narrow" pitchFamily="34" charset="0"/>
                <a:cs typeface="Arial" charset="0"/>
              </a:rPr>
              <a:t>Co-operatives Amendment Act No 6 of 2013 was assented to by the President on 2 August 2013 and promulgated in Government Gazette No. 36729 on 5 August 2013.</a:t>
            </a:r>
            <a:endParaRPr lang="en-US" dirty="0" smtClean="0"/>
          </a:p>
        </p:txBody>
      </p:sp>
    </p:spTree>
    <p:extLst>
      <p:ext uri="{BB962C8B-B14F-4D97-AF65-F5344CB8AC3E}">
        <p14:creationId xmlns:p14="http://schemas.microsoft.com/office/powerpoint/2010/main" xmlns="" val="14906247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686800" cy="6858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Area amended: Worker co-operatives</a:t>
            </a:r>
          </a:p>
        </p:txBody>
      </p:sp>
      <p:sp>
        <p:nvSpPr>
          <p:cNvPr id="3075" name="Rectangle 3"/>
          <p:cNvSpPr>
            <a:spLocks noGrp="1" noChangeArrowheads="1"/>
          </p:cNvSpPr>
          <p:nvPr>
            <p:ph type="body" idx="1"/>
          </p:nvPr>
        </p:nvSpPr>
        <p:spPr>
          <a:xfrm>
            <a:off x="228600" y="914400"/>
            <a:ext cx="8686800" cy="10668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spcBef>
                <a:spcPts val="0"/>
              </a:spcBef>
              <a:buNone/>
            </a:pPr>
            <a:r>
              <a:rPr lang="en-US" sz="2800" dirty="0" smtClean="0">
                <a:latin typeface="Arial Narrow" pitchFamily="34" charset="0"/>
              </a:rPr>
              <a:t>Challenge: Abuse of employees and circumvention of Labour Relations Act and Basic Conditions of Employment Act</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0614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2057400"/>
            <a:ext cx="8686800" cy="35814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R="0" lvl="0" algn="just" defTabSz="914400" rtl="0" eaLnBrk="1" fontAlgn="base" latinLnBrk="0" hangingPunct="1">
              <a:lnSpc>
                <a:spcPct val="100000"/>
              </a:lnSpc>
              <a:spcBef>
                <a:spcPts val="0"/>
              </a:spcBef>
              <a:spcAft>
                <a:spcPts val="0"/>
              </a:spcAft>
              <a:buClrTx/>
              <a:buSzTx/>
              <a:tabLst>
                <a:tab pos="520700" algn="l"/>
              </a:tabLst>
              <a:defRPr/>
            </a:pPr>
            <a:r>
              <a:rPr kumimoji="0" lang="en-US" sz="2800" b="0" i="0" u="none" strike="noStrike" kern="0" cap="none" spc="0" normalizeH="0" baseline="0" noProof="0" dirty="0" smtClean="0">
                <a:ln>
                  <a:noFill/>
                </a:ln>
                <a:solidFill>
                  <a:schemeClr val="dk1"/>
                </a:solidFill>
                <a:effectLst/>
                <a:uLnTx/>
                <a:uFillTx/>
                <a:latin typeface="Arial Narrow" pitchFamily="34" charset="0"/>
              </a:rPr>
              <a:t>Employees </a:t>
            </a:r>
            <a:r>
              <a:rPr lang="en-US" sz="2800" kern="0" dirty="0" smtClean="0">
                <a:latin typeface="Arial Narrow" pitchFamily="34" charset="0"/>
              </a:rPr>
              <a:t>and members of worker co-operatives whether a member or non-member is deemed to be an employee as defined in terms of the Labour Act as well as the Basic Conditions of Employment Act;</a:t>
            </a:r>
          </a:p>
          <a:p>
            <a:pPr lvl="0" algn="just" eaLnBrk="1" hangingPunct="1">
              <a:spcBef>
                <a:spcPts val="0"/>
              </a:spcBef>
              <a:spcAft>
                <a:spcPts val="0"/>
              </a:spcAft>
              <a:tabLst>
                <a:tab pos="520700" algn="l"/>
              </a:tabLst>
              <a:defRPr/>
            </a:pPr>
            <a:r>
              <a:rPr kumimoji="0" lang="en-US" sz="2800" b="0" i="0" u="none" strike="noStrike" kern="0" cap="none" spc="0" normalizeH="0" baseline="0" noProof="0" dirty="0" smtClean="0">
                <a:ln>
                  <a:noFill/>
                </a:ln>
                <a:solidFill>
                  <a:schemeClr val="dk1"/>
                </a:solidFill>
                <a:effectLst/>
                <a:uLnTx/>
                <a:uFillTx/>
                <a:latin typeface="Arial Narrow" pitchFamily="34" charset="0"/>
              </a:rPr>
              <a:t>Exemptions will be allowed</a:t>
            </a:r>
            <a:r>
              <a:rPr kumimoji="0" lang="en-US" sz="2800" b="0" i="0" u="none" strike="noStrike" kern="0" cap="none" spc="0" normalizeH="0" noProof="0" dirty="0" smtClean="0">
                <a:ln>
                  <a:noFill/>
                </a:ln>
                <a:solidFill>
                  <a:schemeClr val="dk1"/>
                </a:solidFill>
                <a:effectLst/>
                <a:uLnTx/>
                <a:uFillTx/>
                <a:latin typeface="Arial Narrow" pitchFamily="34" charset="0"/>
              </a:rPr>
              <a:t> based on conditions stipulated in regulations to be drafted by the Minister responsible for </a:t>
            </a:r>
            <a:r>
              <a:rPr lang="en-US" sz="2800" kern="0" dirty="0" smtClean="0">
                <a:latin typeface="Arial Narrow" pitchFamily="34" charset="0"/>
              </a:rPr>
              <a:t>cooperatives development </a:t>
            </a:r>
            <a:r>
              <a:rPr kumimoji="0" lang="en-US" sz="2800" b="0" i="0" u="none" strike="noStrike" kern="0" cap="none" spc="0" normalizeH="0" noProof="0" dirty="0" smtClean="0">
                <a:ln>
                  <a:noFill/>
                </a:ln>
                <a:solidFill>
                  <a:schemeClr val="dk1"/>
                </a:solidFill>
                <a:effectLst/>
                <a:uLnTx/>
                <a:uFillTx/>
                <a:latin typeface="Arial Narrow" pitchFamily="34" charset="0"/>
              </a:rPr>
              <a:t>in consultation with  the Minister</a:t>
            </a:r>
            <a:r>
              <a:rPr kumimoji="0" lang="en-US" sz="2800" b="0" i="0" u="none" strike="noStrike" kern="0" cap="none" spc="0" normalizeH="0" baseline="0" noProof="0" dirty="0" smtClean="0">
                <a:ln>
                  <a:noFill/>
                </a:ln>
                <a:solidFill>
                  <a:schemeClr val="dk1"/>
                </a:solidFill>
                <a:effectLst/>
                <a:uLnTx/>
                <a:uFillTx/>
                <a:latin typeface="Arial Narrow" pitchFamily="34" charset="0"/>
              </a:rPr>
              <a:t> of</a:t>
            </a:r>
            <a:r>
              <a:rPr kumimoji="0" lang="en-US" sz="2800" b="0" i="0" u="none" strike="noStrike" kern="0" cap="none" spc="0" normalizeH="0" noProof="0" dirty="0" smtClean="0">
                <a:ln>
                  <a:noFill/>
                </a:ln>
                <a:solidFill>
                  <a:schemeClr val="dk1"/>
                </a:solidFill>
                <a:effectLst/>
                <a:uLnTx/>
                <a:uFillTx/>
                <a:latin typeface="Arial Narrow" pitchFamily="34" charset="0"/>
              </a:rPr>
              <a:t> Labour </a:t>
            </a:r>
            <a:r>
              <a:rPr lang="en-US" sz="1800" b="1" dirty="0" smtClean="0">
                <a:solidFill>
                  <a:srgbClr val="00B050"/>
                </a:solidFill>
                <a:latin typeface="Arial Narrow" pitchFamily="34" charset="0"/>
              </a:rPr>
              <a:t>Page 44 Line 53 to Page 45 Line 16</a:t>
            </a:r>
            <a:endParaRPr kumimoji="0" lang="en-US" sz="1800" b="0" i="0" u="none" strike="noStrike" kern="0" cap="none" spc="0" normalizeH="0" baseline="0" noProof="0" dirty="0" smtClean="0">
              <a:ln>
                <a:noFill/>
              </a:ln>
              <a:solidFill>
                <a:schemeClr val="dk1"/>
              </a:solidFill>
              <a:effectLst/>
              <a:uLnTx/>
              <a:uFillTx/>
              <a:latin typeface="Arial Narrow" pitchFamily="34" charset="0"/>
            </a:endParaRPr>
          </a:p>
        </p:txBody>
      </p:sp>
      <p:sp>
        <p:nvSpPr>
          <p:cNvPr id="8" name="Right Triangle 7"/>
          <p:cNvSpPr/>
          <p:nvPr/>
        </p:nvSpPr>
        <p:spPr>
          <a:xfrm flipH="1">
            <a:off x="7696200" y="5867400"/>
            <a:ext cx="1447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39</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38607589"/>
      </p:ext>
    </p:extLst>
  </p:cSld>
  <p:clrMapOvr>
    <a:masterClrMapping/>
  </p:clrMapOvr>
  <p:transition advClick="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03200" y="304800"/>
            <a:ext cx="86360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3rd Objective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42083" y="57150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11" name="Rectangle 2"/>
          <p:cNvSpPr txBox="1">
            <a:spLocks noChangeArrowheads="1"/>
          </p:cNvSpPr>
          <p:nvPr/>
        </p:nvSpPr>
        <p:spPr bwMode="auto">
          <a:xfrm>
            <a:off x="228600" y="1524000"/>
            <a:ext cx="8610600" cy="1524000"/>
          </a:xfrm>
          <a:prstGeom prst="rect">
            <a:avLst/>
          </a:prstGeom>
          <a:solidFill>
            <a:schemeClr val="accent3">
              <a:lumMod val="40000"/>
              <a:lumOff val="60000"/>
            </a:schemeClr>
          </a:solidFill>
          <a:ln w="38100" cmpd="sng">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2600" b="1" i="0" u="none" strike="noStrike" kern="0" cap="none" spc="0" normalizeH="0" baseline="0" noProof="0" dirty="0" smtClean="0">
                <a:ln>
                  <a:noFill/>
                </a:ln>
                <a:effectLst/>
                <a:uLnTx/>
                <a:uFillTx/>
                <a:latin typeface="Arial Narrow" pitchFamily="34" charset="0"/>
                <a:ea typeface="+mj-ea"/>
                <a:cs typeface="+mj-cs"/>
              </a:rPr>
              <a:t>Establish co-operative institutions in order to streamline support for co-operatives and ensure alignment across all 3 spheres of government  </a:t>
            </a:r>
          </a:p>
        </p:txBody>
      </p:sp>
      <p:sp>
        <p:nvSpPr>
          <p:cNvPr id="6" name="Right Triangle 5"/>
          <p:cNvSpPr/>
          <p:nvPr/>
        </p:nvSpPr>
        <p:spPr>
          <a:xfrm flipH="1">
            <a:off x="7696200" y="5867400"/>
            <a:ext cx="1447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40</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48778777"/>
      </p:ext>
    </p:extLst>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8686800" cy="9144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Area amended: Advisory Board </a:t>
            </a:r>
          </a:p>
        </p:txBody>
      </p:sp>
      <p:sp>
        <p:nvSpPr>
          <p:cNvPr id="3075" name="Rectangle 3"/>
          <p:cNvSpPr>
            <a:spLocks noGrp="1" noChangeArrowheads="1"/>
          </p:cNvSpPr>
          <p:nvPr>
            <p:ph type="body" idx="1"/>
          </p:nvPr>
        </p:nvSpPr>
        <p:spPr>
          <a:xfrm>
            <a:off x="228600" y="1295400"/>
            <a:ext cx="8686800" cy="13716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spcBef>
                <a:spcPts val="0"/>
              </a:spcBef>
              <a:buNone/>
            </a:pPr>
            <a:r>
              <a:rPr lang="en-US" sz="2800" dirty="0" smtClean="0">
                <a:latin typeface="Arial Narrow" pitchFamily="34" charset="0"/>
              </a:rPr>
              <a:t>Challenge: Connotation of word “Board” suggest that the structure has legal powers, whereas its objective is for advisory purposes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2766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2743199"/>
            <a:ext cx="8686800" cy="3063875"/>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lvl="0" algn="just" eaLnBrk="1" hangingPunct="1">
              <a:spcBef>
                <a:spcPts val="0"/>
              </a:spcBef>
              <a:spcAft>
                <a:spcPts val="0"/>
              </a:spcAft>
              <a:tabLst>
                <a:tab pos="520700" algn="l"/>
              </a:tabLst>
              <a:defRPr/>
            </a:pPr>
            <a:r>
              <a:rPr kumimoji="0" lang="en-US" sz="2800" b="0" i="0" u="none" strike="noStrike" kern="0" cap="none" spc="0" normalizeH="0" baseline="0" noProof="0" dirty="0" smtClean="0">
                <a:ln>
                  <a:noFill/>
                </a:ln>
                <a:solidFill>
                  <a:schemeClr val="dk1"/>
                </a:solidFill>
                <a:effectLst/>
                <a:uLnTx/>
                <a:uFillTx/>
                <a:latin typeface="Arial Narrow" pitchFamily="34" charset="0"/>
              </a:rPr>
              <a:t>Advisory Board replaced</a:t>
            </a:r>
            <a:r>
              <a:rPr kumimoji="0" lang="en-US" sz="2800" b="0" i="0" u="none" strike="noStrike" kern="0" cap="none" spc="0" normalizeH="0" noProof="0" dirty="0" smtClean="0">
                <a:ln>
                  <a:noFill/>
                </a:ln>
                <a:solidFill>
                  <a:schemeClr val="dk1"/>
                </a:solidFill>
                <a:effectLst/>
                <a:uLnTx/>
                <a:uFillTx/>
                <a:latin typeface="Arial Narrow" pitchFamily="34" charset="0"/>
              </a:rPr>
              <a:t> by Advisory Council</a:t>
            </a:r>
            <a:r>
              <a:rPr kumimoji="0" lang="en-US" sz="3200" b="0" i="0" u="none" strike="noStrike" kern="0" cap="none" spc="0" normalizeH="0" noProof="0" dirty="0" smtClean="0">
                <a:ln>
                  <a:noFill/>
                </a:ln>
                <a:solidFill>
                  <a:schemeClr val="dk1"/>
                </a:solidFill>
                <a:effectLst/>
                <a:uLnTx/>
                <a:uFillTx/>
                <a:latin typeface="Arial Narrow" pitchFamily="34" charset="0"/>
              </a:rPr>
              <a:t>.</a:t>
            </a:r>
            <a:r>
              <a:rPr lang="en-US" sz="3200" b="1" kern="0" dirty="0" smtClean="0">
                <a:solidFill>
                  <a:srgbClr val="00B050"/>
                </a:solidFill>
                <a:latin typeface="Arial Narrow" pitchFamily="34" charset="0"/>
              </a:rPr>
              <a:t> </a:t>
            </a:r>
            <a:r>
              <a:rPr lang="en-US" sz="1800" b="1" kern="0" dirty="0" smtClean="0">
                <a:solidFill>
                  <a:srgbClr val="00B050"/>
                </a:solidFill>
                <a:latin typeface="Arial Narrow" pitchFamily="34" charset="0"/>
              </a:rPr>
              <a:t>Page 26 Line 25 to  Page 27 line 22 </a:t>
            </a:r>
            <a:endParaRPr kumimoji="0" lang="en-US" sz="1800" b="0" i="0" u="none" strike="noStrike" kern="0" cap="none" spc="0" normalizeH="0" noProof="0" dirty="0" smtClean="0">
              <a:ln>
                <a:noFill/>
              </a:ln>
              <a:solidFill>
                <a:schemeClr val="dk1"/>
              </a:solidFill>
              <a:effectLst/>
              <a:uLnTx/>
              <a:uFillTx/>
              <a:latin typeface="Arial Narrow" pitchFamily="34" charset="0"/>
            </a:endParaRPr>
          </a:p>
          <a:p>
            <a:pPr lvl="0" algn="just" eaLnBrk="1" hangingPunct="1">
              <a:spcBef>
                <a:spcPts val="0"/>
              </a:spcBef>
              <a:spcAft>
                <a:spcPts val="0"/>
              </a:spcAft>
              <a:tabLst>
                <a:tab pos="520700" algn="l"/>
              </a:tabLst>
              <a:defRPr/>
            </a:pPr>
            <a:r>
              <a:rPr lang="en-US" sz="2800" kern="0" dirty="0" smtClean="0">
                <a:solidFill>
                  <a:schemeClr val="tx1"/>
                </a:solidFill>
                <a:latin typeface="Arial Narrow" pitchFamily="34" charset="0"/>
              </a:rPr>
              <a:t>Functions of the Advisory Council are to advise the Minister and to make recommendations with regard to policies and programmes for the development of co-operatives.</a:t>
            </a:r>
            <a:r>
              <a:rPr lang="en-US" sz="2800" kern="0" dirty="0" smtClean="0">
                <a:solidFill>
                  <a:srgbClr val="FF0000"/>
                </a:solidFill>
                <a:latin typeface="Arial Narrow" pitchFamily="34" charset="0"/>
              </a:rPr>
              <a:t> </a:t>
            </a:r>
            <a:r>
              <a:rPr lang="en-US" sz="1800" b="1" dirty="0" smtClean="0">
                <a:solidFill>
                  <a:srgbClr val="00B050"/>
                </a:solidFill>
                <a:latin typeface="Arial Narrow" pitchFamily="34" charset="0"/>
              </a:rPr>
              <a:t>Page 27, Lines 28 and 29</a:t>
            </a:r>
            <a:endParaRPr lang="en-US" sz="1800" kern="0" dirty="0" smtClean="0">
              <a:solidFill>
                <a:srgbClr val="FF0000"/>
              </a:solidFill>
              <a:latin typeface="Arial Narrow" pitchFamily="34" charset="0"/>
            </a:endParaRPr>
          </a:p>
          <a:p>
            <a:pPr marR="0" lvl="0" algn="just" defTabSz="914400" rtl="0" eaLnBrk="1" fontAlgn="base" latinLnBrk="0" hangingPunct="1">
              <a:lnSpc>
                <a:spcPct val="100000"/>
              </a:lnSpc>
              <a:spcBef>
                <a:spcPts val="0"/>
              </a:spcBef>
              <a:spcAft>
                <a:spcPts val="0"/>
              </a:spcAft>
              <a:buClrTx/>
              <a:buSzTx/>
              <a:tabLst>
                <a:tab pos="520700" algn="l"/>
              </a:tabLst>
              <a:defRPr/>
            </a:pPr>
            <a:r>
              <a:rPr kumimoji="0" lang="en-US" sz="3200" b="0" i="0" u="none" strike="noStrike" kern="0" cap="none" spc="0" normalizeH="0" noProof="0" dirty="0" smtClean="0">
                <a:ln>
                  <a:noFill/>
                </a:ln>
                <a:solidFill>
                  <a:schemeClr val="dk1"/>
                </a:solidFill>
                <a:effectLst/>
                <a:uLnTx/>
                <a:uFillTx/>
                <a:latin typeface="Arial Narrow" pitchFamily="34" charset="0"/>
              </a:rPr>
              <a:t> </a:t>
            </a:r>
            <a:endParaRPr kumimoji="0" lang="en-US" sz="1800" b="1" i="0" u="none" strike="noStrike" kern="0" cap="none" spc="0" normalizeH="0" noProof="0" dirty="0" smtClean="0">
              <a:ln>
                <a:noFill/>
              </a:ln>
              <a:solidFill>
                <a:srgbClr val="00B050"/>
              </a:solidFill>
              <a:effectLst/>
              <a:uLnTx/>
              <a:uFillTx/>
              <a:latin typeface="Arial Narrow" pitchFamily="34" charset="0"/>
            </a:endParaRPr>
          </a:p>
          <a:p>
            <a:pPr marR="0" lvl="0" algn="just" defTabSz="914400" rtl="0" eaLnBrk="1" fontAlgn="base" latinLnBrk="0" hangingPunct="1">
              <a:lnSpc>
                <a:spcPct val="100000"/>
              </a:lnSpc>
              <a:spcBef>
                <a:spcPts val="0"/>
              </a:spcBef>
              <a:spcAft>
                <a:spcPts val="0"/>
              </a:spcAft>
              <a:buClrTx/>
              <a:buSzTx/>
              <a:tabLst>
                <a:tab pos="520700" algn="l"/>
              </a:tabLst>
              <a:defRPr/>
            </a:pPr>
            <a:endParaRPr lang="en-US" sz="1800" b="1" kern="0" dirty="0" smtClean="0">
              <a:solidFill>
                <a:srgbClr val="00B050"/>
              </a:solidFill>
              <a:latin typeface="Arial Narrow" pitchFamily="34" charset="0"/>
            </a:endParaRPr>
          </a:p>
          <a:p>
            <a:pPr lvl="0" algn="just" eaLnBrk="1" hangingPunct="1">
              <a:spcBef>
                <a:spcPts val="0"/>
              </a:spcBef>
              <a:spcAft>
                <a:spcPts val="0"/>
              </a:spcAft>
              <a:tabLst>
                <a:tab pos="520700" algn="l"/>
              </a:tabLst>
              <a:defRPr/>
            </a:pPr>
            <a:r>
              <a:rPr kumimoji="0" lang="en-US" sz="1800" b="1" i="0" u="none" strike="noStrike" kern="0" cap="none" spc="0" normalizeH="0" noProof="0" dirty="0" smtClean="0">
                <a:ln>
                  <a:noFill/>
                </a:ln>
                <a:solidFill>
                  <a:srgbClr val="00B050"/>
                </a:solidFill>
                <a:effectLst/>
                <a:uLnTx/>
                <a:uFillTx/>
                <a:latin typeface="Arial Narrow" pitchFamily="34" charset="0"/>
              </a:rPr>
              <a:t> </a:t>
            </a:r>
            <a:endParaRPr kumimoji="0" lang="en-US" sz="1800" b="1" i="0" u="none" strike="noStrike" kern="0" cap="none" spc="0" normalizeH="0" baseline="0" noProof="0" dirty="0" smtClean="0">
              <a:ln>
                <a:noFill/>
              </a:ln>
              <a:solidFill>
                <a:srgbClr val="00B050"/>
              </a:solidFill>
              <a:effectLst/>
              <a:uLnTx/>
              <a:uFillTx/>
              <a:latin typeface="Arial Narrow" pitchFamily="34" charset="0"/>
            </a:endParaRPr>
          </a:p>
        </p:txBody>
      </p:sp>
      <p:sp>
        <p:nvSpPr>
          <p:cNvPr id="8" name="Right Triangle 7"/>
          <p:cNvSpPr/>
          <p:nvPr/>
        </p:nvSpPr>
        <p:spPr>
          <a:xfrm flipH="1">
            <a:off x="7772400" y="5867400"/>
            <a:ext cx="1371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41</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69883672"/>
      </p:ext>
    </p:extLst>
  </p:cSld>
  <p:clrMapOvr>
    <a:masterClrMapping/>
  </p:clrMapOvr>
  <p:transition advClick="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86868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Area amended: Co-operative Development Agency</a:t>
            </a:r>
          </a:p>
        </p:txBody>
      </p:sp>
      <p:sp>
        <p:nvSpPr>
          <p:cNvPr id="3075" name="Rectangle 3"/>
          <p:cNvSpPr>
            <a:spLocks noGrp="1" noChangeArrowheads="1"/>
          </p:cNvSpPr>
          <p:nvPr>
            <p:ph type="body" idx="1"/>
          </p:nvPr>
        </p:nvSpPr>
        <p:spPr>
          <a:xfrm>
            <a:off x="228600" y="1371600"/>
            <a:ext cx="8686800" cy="6096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spcBef>
                <a:spcPts val="0"/>
              </a:spcBef>
              <a:buNone/>
            </a:pPr>
            <a:r>
              <a:rPr lang="en-US" sz="2800" dirty="0" smtClean="0">
                <a:latin typeface="Arial Narrow" pitchFamily="34" charset="0"/>
              </a:rPr>
              <a:t>Challenge: Support available not tailor made for co-operatives</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5052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2057399"/>
            <a:ext cx="8686800" cy="3749675"/>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R="0" lvl="0" algn="just" defTabSz="914400" rtl="0" eaLnBrk="1" fontAlgn="base" latinLnBrk="0" hangingPunct="1">
              <a:lnSpc>
                <a:spcPct val="100000"/>
              </a:lnSpc>
              <a:spcBef>
                <a:spcPts val="0"/>
              </a:spcBef>
              <a:spcAft>
                <a:spcPts val="0"/>
              </a:spcAft>
              <a:buClrTx/>
              <a:buSzTx/>
              <a:tabLst>
                <a:tab pos="520700" algn="l"/>
              </a:tabLst>
              <a:defRPr/>
            </a:pPr>
            <a:r>
              <a:rPr kumimoji="0" lang="en-US" sz="2800" b="0" i="0" u="none" strike="noStrike" kern="0" cap="none" spc="0" normalizeH="0" baseline="0" noProof="0" dirty="0" smtClean="0">
                <a:ln>
                  <a:noFill/>
                </a:ln>
                <a:solidFill>
                  <a:schemeClr val="dk1"/>
                </a:solidFill>
                <a:effectLst/>
                <a:uLnTx/>
                <a:uFillTx/>
                <a:latin typeface="Arial Narrow" pitchFamily="34" charset="0"/>
              </a:rPr>
              <a:t>Co-operative Agency established as government component to</a:t>
            </a:r>
            <a:r>
              <a:rPr kumimoji="0" lang="en-US" sz="2800" b="0" i="0" u="none" strike="noStrike" kern="0" cap="none" spc="0" normalizeH="0" noProof="0" dirty="0" smtClean="0">
                <a:ln>
                  <a:noFill/>
                </a:ln>
                <a:solidFill>
                  <a:schemeClr val="dk1"/>
                </a:solidFill>
                <a:effectLst/>
                <a:uLnTx/>
                <a:uFillTx/>
                <a:latin typeface="Arial Narrow" pitchFamily="34" charset="0"/>
              </a:rPr>
              <a:t> perform its powers and functions in accordance to this Act and any other relevant law.</a:t>
            </a:r>
          </a:p>
          <a:p>
            <a:pPr marR="0" lvl="0" algn="just" defTabSz="914400" rtl="0" eaLnBrk="1" fontAlgn="base" latinLnBrk="0" hangingPunct="1">
              <a:lnSpc>
                <a:spcPct val="100000"/>
              </a:lnSpc>
              <a:spcBef>
                <a:spcPts val="0"/>
              </a:spcBef>
              <a:spcAft>
                <a:spcPts val="0"/>
              </a:spcAft>
              <a:buClrTx/>
              <a:buSzTx/>
              <a:tabLst>
                <a:tab pos="520700" algn="l"/>
              </a:tabLst>
              <a:defRPr/>
            </a:pPr>
            <a:endParaRPr kumimoji="0" lang="en-US" sz="2800" b="0" i="0" u="none" strike="noStrike" kern="0" cap="none" spc="0" normalizeH="0" noProof="0" dirty="0" smtClean="0">
              <a:ln>
                <a:noFill/>
              </a:ln>
              <a:solidFill>
                <a:schemeClr val="dk1"/>
              </a:solidFill>
              <a:effectLst/>
              <a:uLnTx/>
              <a:uFillTx/>
              <a:latin typeface="Arial Narrow" pitchFamily="34" charset="0"/>
            </a:endParaRPr>
          </a:p>
          <a:p>
            <a:pPr lvl="0" algn="just" eaLnBrk="1" hangingPunct="1">
              <a:spcBef>
                <a:spcPts val="0"/>
              </a:spcBef>
              <a:spcAft>
                <a:spcPts val="0"/>
              </a:spcAft>
              <a:tabLst>
                <a:tab pos="520700" algn="l"/>
              </a:tabLst>
              <a:defRPr/>
            </a:pPr>
            <a:r>
              <a:rPr lang="en-US" sz="2800" kern="0" noProof="0" dirty="0" smtClean="0">
                <a:latin typeface="Arial Narrow" pitchFamily="34" charset="0"/>
              </a:rPr>
              <a:t>May after consultations with authorities establish provincial or district satellite branches (one-stop-shop and co-location). </a:t>
            </a:r>
            <a:r>
              <a:rPr lang="en-US" sz="1800" b="1" dirty="0" smtClean="0">
                <a:solidFill>
                  <a:srgbClr val="00B050"/>
                </a:solidFill>
                <a:latin typeface="Arial Narrow" pitchFamily="34" charset="0"/>
              </a:rPr>
              <a:t>Page 28, Line 5 to Page 31 Line 45 </a:t>
            </a:r>
            <a:endParaRPr kumimoji="0" lang="en-US" sz="1800" b="0" i="0" u="none" strike="noStrike" kern="0" cap="none" spc="0" normalizeH="0" baseline="0" noProof="0" dirty="0" smtClean="0">
              <a:ln>
                <a:noFill/>
              </a:ln>
              <a:solidFill>
                <a:schemeClr val="dk1"/>
              </a:solidFill>
              <a:effectLst/>
              <a:uLnTx/>
              <a:uFillTx/>
              <a:latin typeface="Arial Narrow" pitchFamily="34" charset="0"/>
            </a:endParaRPr>
          </a:p>
        </p:txBody>
      </p:sp>
      <p:sp>
        <p:nvSpPr>
          <p:cNvPr id="8" name="Right Triangle 7"/>
          <p:cNvSpPr/>
          <p:nvPr/>
        </p:nvSpPr>
        <p:spPr>
          <a:xfrm flipH="1">
            <a:off x="7772400" y="5867400"/>
            <a:ext cx="1371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42</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04177419"/>
      </p:ext>
    </p:extLst>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r>
              <a:rPr lang="en-US" sz="3200" b="1" dirty="0">
                <a:solidFill>
                  <a:schemeClr val="lt1"/>
                </a:solidFill>
                <a:latin typeface="Arial" charset="0"/>
                <a:ea typeface="+mn-ea"/>
                <a:cs typeface="+mn-cs"/>
              </a:rPr>
              <a:t> Area amended: Satellite Branches of the Co-operatives Development Agency</a:t>
            </a:r>
          </a:p>
        </p:txBody>
      </p:sp>
      <p:sp>
        <p:nvSpPr>
          <p:cNvPr id="3075" name="Rectangle 3"/>
          <p:cNvSpPr>
            <a:spLocks noGrp="1" noChangeArrowheads="1"/>
          </p:cNvSpPr>
          <p:nvPr>
            <p:ph type="body" idx="1"/>
          </p:nvPr>
        </p:nvSpPr>
        <p:spPr>
          <a:xfrm>
            <a:off x="152400" y="1219200"/>
            <a:ext cx="8839200" cy="6096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algn="just" eaLnBrk="1" hangingPunct="1">
              <a:buNone/>
              <a:tabLst>
                <a:tab pos="114300" algn="l"/>
              </a:tabLst>
            </a:pPr>
            <a:r>
              <a:rPr lang="en-US" sz="2800" dirty="0" smtClean="0">
                <a:latin typeface="Arial Narrow" pitchFamily="34" charset="0"/>
              </a:rPr>
              <a:t>Aim: To be effective, the Agency needs a provincial footprint</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5052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1905000"/>
            <a:ext cx="8839200" cy="37338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114300" lvl="0" indent="-114300" eaLnBrk="1" hangingPunct="1">
              <a:spcBef>
                <a:spcPct val="20000"/>
              </a:spcBef>
              <a:buFont typeface="Arial" pitchFamily="34" charset="0"/>
              <a:buChar char="•"/>
              <a:defRPr/>
            </a:pPr>
            <a:r>
              <a:rPr lang="en-US" sz="2800" kern="0" dirty="0" smtClean="0">
                <a:latin typeface="Arial Narrow" pitchFamily="34" charset="0"/>
              </a:rPr>
              <a:t>Stipulate that the Agency must enter into MoU with member of Executive Council responsible for economic development in the provinces or the Municipal Council </a:t>
            </a:r>
            <a:r>
              <a:rPr lang="en-US" sz="1800" b="1" dirty="0" smtClean="0">
                <a:solidFill>
                  <a:srgbClr val="00B050"/>
                </a:solidFill>
                <a:latin typeface="Arial Narrow" pitchFamily="34" charset="0"/>
              </a:rPr>
              <a:t>Page 30, Lines  19 to 22 </a:t>
            </a:r>
            <a:endParaRPr lang="en-US" sz="1800" kern="0" dirty="0" smtClean="0">
              <a:latin typeface="Arial Narrow" pitchFamily="34" charset="0"/>
            </a:endParaRPr>
          </a:p>
          <a:p>
            <a:pPr marL="114300" lvl="0" indent="-114300" eaLnBrk="1" hangingPunct="1">
              <a:spcBef>
                <a:spcPct val="20000"/>
              </a:spcBef>
              <a:buFont typeface="Arial" pitchFamily="34" charset="0"/>
              <a:buChar char="•"/>
              <a:defRPr/>
            </a:pPr>
            <a:r>
              <a:rPr lang="en-US" sz="2800" kern="0" dirty="0" smtClean="0">
                <a:latin typeface="Arial Narrow" pitchFamily="34" charset="0"/>
              </a:rPr>
              <a:t>Delegate functions of the satellite offices to the provincial department responsible for economic development or the Municipal Council </a:t>
            </a:r>
            <a:r>
              <a:rPr lang="en-US" sz="1800" b="1" dirty="0" smtClean="0">
                <a:solidFill>
                  <a:srgbClr val="00B050"/>
                </a:solidFill>
                <a:latin typeface="Arial Narrow" pitchFamily="34" charset="0"/>
              </a:rPr>
              <a:t>Page 30, Lines 23 to 29</a:t>
            </a:r>
            <a:endParaRPr lang="en-US" sz="2600" kern="0" dirty="0" smtClean="0">
              <a:latin typeface="Arial Narrow" pitchFamily="34" charset="0"/>
            </a:endParaRPr>
          </a:p>
          <a:p>
            <a:pPr marL="114300" lvl="0" indent="-114300" eaLnBrk="1" hangingPunct="1">
              <a:spcBef>
                <a:spcPct val="20000"/>
              </a:spcBef>
              <a:buFont typeface="Arial" pitchFamily="34" charset="0"/>
              <a:buChar char="•"/>
              <a:defRPr/>
            </a:pPr>
            <a:r>
              <a:rPr kumimoji="0" lang="en-US" sz="2800" b="0" i="0" u="none" strike="noStrike" kern="0" cap="none" spc="0" normalizeH="0" baseline="0" noProof="0" dirty="0" smtClean="0">
                <a:ln>
                  <a:noFill/>
                </a:ln>
                <a:solidFill>
                  <a:schemeClr val="dk1"/>
                </a:solidFill>
                <a:effectLst/>
                <a:uLnTx/>
                <a:uFillTx/>
                <a:latin typeface="Arial Narrow" pitchFamily="34" charset="0"/>
              </a:rPr>
              <a:t>Must implement the</a:t>
            </a:r>
            <a:r>
              <a:rPr kumimoji="0" lang="en-US" sz="2800" b="0" i="0" u="none" strike="noStrike" kern="0" cap="none" spc="0" normalizeH="0" noProof="0" dirty="0" smtClean="0">
                <a:ln>
                  <a:noFill/>
                </a:ln>
                <a:solidFill>
                  <a:schemeClr val="dk1"/>
                </a:solidFill>
                <a:effectLst/>
                <a:uLnTx/>
                <a:uFillTx/>
                <a:latin typeface="Arial Narrow" pitchFamily="34" charset="0"/>
              </a:rPr>
              <a:t> </a:t>
            </a:r>
            <a:r>
              <a:rPr kumimoji="0" lang="en-US" sz="2800" b="0" i="0" u="none" strike="noStrike" kern="0" cap="none" spc="0" normalizeH="0" baseline="0" noProof="0" dirty="0" smtClean="0">
                <a:ln>
                  <a:noFill/>
                </a:ln>
                <a:solidFill>
                  <a:schemeClr val="dk1"/>
                </a:solidFill>
                <a:effectLst/>
                <a:uLnTx/>
                <a:uFillTx/>
                <a:latin typeface="Arial Narrow" pitchFamily="34" charset="0"/>
              </a:rPr>
              <a:t>MoU which</a:t>
            </a:r>
            <a:r>
              <a:rPr kumimoji="0" lang="en-US" sz="2800" b="0" i="0" u="none" strike="noStrike" kern="0" cap="none" spc="0" normalizeH="0" noProof="0" dirty="0" smtClean="0">
                <a:ln>
                  <a:noFill/>
                </a:ln>
                <a:solidFill>
                  <a:schemeClr val="dk1"/>
                </a:solidFill>
                <a:effectLst/>
                <a:uLnTx/>
                <a:uFillTx/>
                <a:latin typeface="Arial Narrow" pitchFamily="34" charset="0"/>
              </a:rPr>
              <a:t> must be monitored through the MINMEC or other relevant structures </a:t>
            </a:r>
            <a:r>
              <a:rPr lang="en-US" sz="1800" b="1" dirty="0" smtClean="0">
                <a:solidFill>
                  <a:srgbClr val="00B050"/>
                </a:solidFill>
                <a:latin typeface="Arial Narrow" pitchFamily="34" charset="0"/>
              </a:rPr>
              <a:t>Page 30, Lines 30 and 31</a:t>
            </a:r>
            <a:endParaRPr kumimoji="0" lang="en-US" sz="1800" b="0" i="0" u="none" strike="noStrike" kern="0" cap="none" spc="0" normalizeH="0" baseline="0" noProof="0" dirty="0" smtClean="0">
              <a:ln>
                <a:noFill/>
              </a:ln>
              <a:solidFill>
                <a:schemeClr val="dk1"/>
              </a:solidFill>
              <a:effectLst/>
              <a:uLnTx/>
              <a:uFillTx/>
              <a:latin typeface="Arial Narrow" pitchFamily="34" charset="0"/>
            </a:endParaRPr>
          </a:p>
        </p:txBody>
      </p:sp>
      <p:sp>
        <p:nvSpPr>
          <p:cNvPr id="8" name="Right Triangle 7"/>
          <p:cNvSpPr/>
          <p:nvPr/>
        </p:nvSpPr>
        <p:spPr>
          <a:xfrm flipH="1">
            <a:off x="7772400" y="5867400"/>
            <a:ext cx="1371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43</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19564767"/>
      </p:ext>
    </p:extLst>
  </p:cSld>
  <p:clrMapOvr>
    <a:masterClrMapping/>
  </p:clrMapOvr>
  <p:transition advClick="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8763000" cy="11430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Area amended: Co-operative Development Agency, continues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360851"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1371600"/>
            <a:ext cx="8763000" cy="39624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lvl="0" algn="just" eaLnBrk="1" hangingPunct="1">
              <a:spcBef>
                <a:spcPts val="0"/>
              </a:spcBef>
              <a:spcAft>
                <a:spcPts val="0"/>
              </a:spcAft>
              <a:tabLst>
                <a:tab pos="520700" algn="l"/>
              </a:tabLst>
              <a:defRPr/>
            </a:pPr>
            <a:r>
              <a:rPr lang="en-US" sz="2800" b="1" kern="0" dirty="0" smtClean="0">
                <a:latin typeface="Arial Narrow" pitchFamily="34" charset="0"/>
              </a:rPr>
              <a:t>Objectives </a:t>
            </a:r>
            <a:r>
              <a:rPr lang="en-US" sz="2800" i="1" kern="0" dirty="0" smtClean="0">
                <a:latin typeface="Arial Narrow" pitchFamily="34" charset="0"/>
              </a:rPr>
              <a:t>inter alia </a:t>
            </a:r>
            <a:r>
              <a:rPr lang="en-US" sz="2800" kern="0" dirty="0" smtClean="0">
                <a:latin typeface="Arial Narrow" pitchFamily="34" charset="0"/>
              </a:rPr>
              <a:t>includes:</a:t>
            </a:r>
          </a:p>
          <a:p>
            <a:pPr marL="177800" lvl="0" indent="-177800" algn="just" eaLnBrk="1" hangingPunct="1">
              <a:spcBef>
                <a:spcPts val="0"/>
              </a:spcBef>
              <a:spcAft>
                <a:spcPts val="0"/>
              </a:spcAft>
              <a:buFont typeface="Arial" pitchFamily="34" charset="0"/>
              <a:buChar char="•"/>
              <a:defRPr/>
            </a:pPr>
            <a:r>
              <a:rPr lang="en-US" sz="2800" kern="0" dirty="0" smtClean="0">
                <a:latin typeface="Arial Narrow" pitchFamily="34" charset="0"/>
              </a:rPr>
              <a:t>Support, promote and assist with the development of co-operatives;</a:t>
            </a:r>
          </a:p>
          <a:p>
            <a:pPr marL="177800" lvl="0" indent="-177800" algn="just" eaLnBrk="1" hangingPunct="1">
              <a:spcBef>
                <a:spcPts val="0"/>
              </a:spcBef>
              <a:spcAft>
                <a:spcPts val="0"/>
              </a:spcAft>
              <a:buFont typeface="Arial" pitchFamily="34" charset="0"/>
              <a:buChar char="•"/>
              <a:defRPr/>
            </a:pPr>
            <a:r>
              <a:rPr lang="en-US" sz="2800" kern="0" dirty="0" smtClean="0">
                <a:latin typeface="Arial Narrow" pitchFamily="34" charset="0"/>
              </a:rPr>
              <a:t>Provide financial and non-financial support to co-operatives;</a:t>
            </a:r>
          </a:p>
          <a:p>
            <a:pPr marL="177800" lvl="0" indent="-177800" algn="just" eaLnBrk="1" hangingPunct="1">
              <a:spcBef>
                <a:spcPts val="0"/>
              </a:spcBef>
              <a:spcAft>
                <a:spcPts val="0"/>
              </a:spcAft>
              <a:buFont typeface="Arial" pitchFamily="34" charset="0"/>
              <a:buChar char="•"/>
              <a:defRPr/>
            </a:pPr>
            <a:r>
              <a:rPr lang="en-US" sz="2800" kern="0" dirty="0" smtClean="0">
                <a:latin typeface="Arial Narrow" pitchFamily="34" charset="0"/>
              </a:rPr>
              <a:t>Provide business support services to co-operatives;</a:t>
            </a:r>
          </a:p>
          <a:p>
            <a:pPr marL="177800" lvl="0" indent="-177800" algn="just" eaLnBrk="1" hangingPunct="1">
              <a:spcBef>
                <a:spcPts val="0"/>
              </a:spcBef>
              <a:spcAft>
                <a:spcPts val="0"/>
              </a:spcAft>
              <a:buFont typeface="Arial" pitchFamily="34" charset="0"/>
              <a:buChar char="•"/>
              <a:defRPr/>
            </a:pPr>
            <a:r>
              <a:rPr lang="en-US" sz="2800" kern="0" dirty="0" smtClean="0">
                <a:latin typeface="Arial Narrow" pitchFamily="34" charset="0"/>
              </a:rPr>
              <a:t>Provide, facilitate and coordinate training and education;</a:t>
            </a:r>
          </a:p>
          <a:p>
            <a:pPr marL="177800" lvl="0" indent="-177800" algn="just" eaLnBrk="1" hangingPunct="1">
              <a:spcBef>
                <a:spcPts val="0"/>
              </a:spcBef>
              <a:spcAft>
                <a:spcPts val="0"/>
              </a:spcAft>
              <a:buFont typeface="Arial" pitchFamily="34" charset="0"/>
              <a:buChar char="•"/>
              <a:defRPr/>
            </a:pPr>
            <a:r>
              <a:rPr lang="en-US" sz="2800" kern="0" dirty="0" smtClean="0">
                <a:latin typeface="Arial Narrow" pitchFamily="34" charset="0"/>
              </a:rPr>
              <a:t>Assist with compliance to legislative requirements;</a:t>
            </a:r>
          </a:p>
          <a:p>
            <a:pPr marL="177800" lvl="0" indent="-177800" algn="just" eaLnBrk="1" hangingPunct="1">
              <a:spcBef>
                <a:spcPts val="0"/>
              </a:spcBef>
              <a:spcAft>
                <a:spcPts val="0"/>
              </a:spcAft>
              <a:buFont typeface="Arial" pitchFamily="34" charset="0"/>
              <a:buChar char="•"/>
              <a:defRPr/>
            </a:pPr>
            <a:r>
              <a:rPr lang="en-US" sz="2800" kern="0" dirty="0" smtClean="0">
                <a:latin typeface="Arial Narrow" pitchFamily="34" charset="0"/>
              </a:rPr>
              <a:t>Provide access to information;</a:t>
            </a:r>
          </a:p>
          <a:p>
            <a:pPr marL="177800" lvl="0" indent="-177800" algn="just" eaLnBrk="1" hangingPunct="1">
              <a:spcBef>
                <a:spcPts val="0"/>
              </a:spcBef>
              <a:spcAft>
                <a:spcPts val="0"/>
              </a:spcAft>
              <a:buFont typeface="Arial" pitchFamily="34" charset="0"/>
              <a:buChar char="•"/>
              <a:defRPr/>
            </a:pPr>
            <a:r>
              <a:rPr lang="en-US" sz="2800" kern="0" dirty="0" smtClean="0">
                <a:latin typeface="Arial Narrow" pitchFamily="34" charset="0"/>
              </a:rPr>
              <a:t>Carry out independent review reports; etc.</a:t>
            </a:r>
            <a:r>
              <a:rPr lang="en-US" sz="2700" kern="0" dirty="0" smtClean="0">
                <a:latin typeface="Arial Narrow" pitchFamily="34" charset="0"/>
              </a:rPr>
              <a:t> </a:t>
            </a:r>
            <a:r>
              <a:rPr lang="en-US" sz="1800" b="1" dirty="0" smtClean="0">
                <a:solidFill>
                  <a:srgbClr val="00B050"/>
                </a:solidFill>
                <a:latin typeface="Arial Narrow" pitchFamily="34" charset="0"/>
              </a:rPr>
              <a:t>Page 28, Line 15 to 45</a:t>
            </a:r>
            <a:endParaRPr lang="en-US" sz="1800" kern="0" dirty="0" smtClean="0">
              <a:latin typeface="Arial Narrow" pitchFamily="34" charset="0"/>
            </a:endParaRPr>
          </a:p>
          <a:p>
            <a:pPr marR="0" lvl="0" algn="just" defTabSz="914400" rtl="0" eaLnBrk="1" fontAlgn="base" latinLnBrk="0" hangingPunct="1">
              <a:lnSpc>
                <a:spcPct val="100000"/>
              </a:lnSpc>
              <a:spcBef>
                <a:spcPts val="0"/>
              </a:spcBef>
              <a:spcAft>
                <a:spcPts val="0"/>
              </a:spcAft>
              <a:buClrTx/>
              <a:buSzTx/>
              <a:tabLst>
                <a:tab pos="520700" algn="l"/>
              </a:tabLst>
              <a:defRPr/>
            </a:pPr>
            <a:endParaRPr kumimoji="0" lang="en-US" sz="2800" b="0" i="0" u="none" strike="noStrike" kern="0" cap="none" spc="0" normalizeH="0" baseline="0" noProof="0" dirty="0" smtClean="0">
              <a:ln>
                <a:noFill/>
              </a:ln>
              <a:solidFill>
                <a:schemeClr val="dk1"/>
              </a:solidFill>
              <a:effectLst/>
              <a:uLnTx/>
              <a:uFillTx/>
              <a:latin typeface="Arial Narrow" pitchFamily="34" charset="0"/>
            </a:endParaRPr>
          </a:p>
        </p:txBody>
      </p:sp>
      <p:sp>
        <p:nvSpPr>
          <p:cNvPr id="6" name="Right Triangle 5"/>
          <p:cNvSpPr/>
          <p:nvPr/>
        </p:nvSpPr>
        <p:spPr>
          <a:xfrm flipH="1">
            <a:off x="7848600" y="5867400"/>
            <a:ext cx="12954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44</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65403128"/>
      </p:ext>
    </p:extLst>
  </p:cSld>
  <p:clrMapOvr>
    <a:masterClrMapping/>
  </p:clrMapOvr>
  <p:transition advClick="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8686800" cy="1371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Area amended: Co-operative Development Agency, continues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989070" y="5624512"/>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1752600"/>
            <a:ext cx="8686800" cy="33528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R="0" lvl="0" algn="just" defTabSz="914400" rtl="0" eaLnBrk="1" fontAlgn="base" latinLnBrk="0" hangingPunct="1">
              <a:lnSpc>
                <a:spcPct val="100000"/>
              </a:lnSpc>
              <a:spcBef>
                <a:spcPts val="0"/>
              </a:spcBef>
              <a:spcAft>
                <a:spcPts val="0"/>
              </a:spcAft>
              <a:buClrTx/>
              <a:buSzTx/>
              <a:tabLst>
                <a:tab pos="520700" algn="l"/>
              </a:tabLst>
              <a:defRPr/>
            </a:pPr>
            <a:r>
              <a:rPr kumimoji="0" lang="en-US" sz="2800" b="1" i="0" u="none" strike="noStrike" kern="0" cap="none" spc="0" normalizeH="0" noProof="0" dirty="0" smtClean="0">
                <a:ln>
                  <a:noFill/>
                </a:ln>
                <a:solidFill>
                  <a:schemeClr val="dk1"/>
                </a:solidFill>
                <a:effectLst/>
                <a:uLnTx/>
                <a:uFillTx/>
                <a:latin typeface="Arial Narrow" pitchFamily="34" charset="0"/>
              </a:rPr>
              <a:t>Functions </a:t>
            </a:r>
            <a:r>
              <a:rPr kumimoji="0" lang="en-US" sz="2800" b="0" i="1" u="none" strike="noStrike" kern="0" cap="none" spc="0" normalizeH="0" noProof="0" dirty="0" smtClean="0">
                <a:ln>
                  <a:noFill/>
                </a:ln>
                <a:solidFill>
                  <a:schemeClr val="dk1"/>
                </a:solidFill>
                <a:effectLst/>
                <a:uLnTx/>
                <a:uFillTx/>
                <a:latin typeface="Arial Narrow" pitchFamily="34" charset="0"/>
              </a:rPr>
              <a:t>inter alia</a:t>
            </a:r>
            <a:r>
              <a:rPr kumimoji="0" lang="en-US" sz="2800" b="0" i="1" u="none" strike="noStrike" kern="0" cap="none" spc="0" normalizeH="0" baseline="0" noProof="0" dirty="0" smtClean="0">
                <a:ln>
                  <a:noFill/>
                </a:ln>
                <a:solidFill>
                  <a:schemeClr val="dk1"/>
                </a:solidFill>
                <a:effectLst/>
                <a:uLnTx/>
                <a:uFillTx/>
                <a:latin typeface="Arial Narrow" pitchFamily="34" charset="0"/>
              </a:rPr>
              <a:t> </a:t>
            </a:r>
            <a:r>
              <a:rPr kumimoji="0" lang="en-US" sz="2800" b="0" i="0" u="none" strike="noStrike" kern="0" cap="none" spc="0" normalizeH="0" baseline="0" noProof="0" dirty="0" smtClean="0">
                <a:ln>
                  <a:noFill/>
                </a:ln>
                <a:solidFill>
                  <a:schemeClr val="dk1"/>
                </a:solidFill>
                <a:effectLst/>
                <a:uLnTx/>
                <a:uFillTx/>
                <a:latin typeface="Arial Narrow" pitchFamily="34" charset="0"/>
              </a:rPr>
              <a:t>includes:</a:t>
            </a:r>
          </a:p>
          <a:p>
            <a:pPr marL="177800" marR="0" lvl="0" indent="-177800" algn="just" defTabSz="914400" rtl="0" eaLnBrk="1" fontAlgn="base" latinLnBrk="0" hangingPunct="1">
              <a:lnSpc>
                <a:spcPct val="100000"/>
              </a:lnSpc>
              <a:spcBef>
                <a:spcPts val="0"/>
              </a:spcBef>
              <a:spcAft>
                <a:spcPts val="0"/>
              </a:spcAft>
              <a:buClrTx/>
              <a:buSzTx/>
              <a:buFont typeface="Arial" pitchFamily="34" charset="0"/>
              <a:buChar char="•"/>
              <a:defRPr/>
            </a:pPr>
            <a:r>
              <a:rPr lang="en-US" sz="2800" kern="0" dirty="0" smtClean="0">
                <a:latin typeface="Arial Narrow" pitchFamily="34" charset="0"/>
              </a:rPr>
              <a:t>Financial support services;</a:t>
            </a:r>
          </a:p>
          <a:p>
            <a:pPr marL="177800" marR="0" lvl="0" indent="-177800" algn="just" defTabSz="914400" rtl="0" eaLnBrk="1" fontAlgn="base" latinLnBrk="0" hangingPunct="1">
              <a:lnSpc>
                <a:spcPct val="100000"/>
              </a:lnSpc>
              <a:spcBef>
                <a:spcPts val="0"/>
              </a:spcBef>
              <a:spcAft>
                <a:spcPts val="0"/>
              </a:spcAft>
              <a:buClrTx/>
              <a:buSzTx/>
              <a:buFont typeface="Arial" pitchFamily="34" charset="0"/>
              <a:buChar char="•"/>
              <a:defRPr/>
            </a:pPr>
            <a:r>
              <a:rPr lang="en-US" sz="2800" kern="0" dirty="0" smtClean="0">
                <a:latin typeface="Arial Narrow" pitchFamily="34" charset="0"/>
              </a:rPr>
              <a:t>Non-financial support;</a:t>
            </a:r>
          </a:p>
          <a:p>
            <a:pPr marL="177800" marR="0" lvl="0" indent="-177800" algn="just" defTabSz="914400" rtl="0" eaLnBrk="1" fontAlgn="base" latinLnBrk="0" hangingPunct="1">
              <a:lnSpc>
                <a:spcPct val="100000"/>
              </a:lnSpc>
              <a:spcBef>
                <a:spcPts val="0"/>
              </a:spcBef>
              <a:spcAft>
                <a:spcPts val="0"/>
              </a:spcAft>
              <a:buClrTx/>
              <a:buSzTx/>
              <a:buFont typeface="Arial" pitchFamily="34" charset="0"/>
              <a:buChar char="•"/>
              <a:defRPr/>
            </a:pPr>
            <a:r>
              <a:rPr lang="en-US" sz="2800" kern="0" dirty="0" smtClean="0">
                <a:latin typeface="Arial Narrow" pitchFamily="34" charset="0"/>
              </a:rPr>
              <a:t>Education and training;</a:t>
            </a:r>
          </a:p>
          <a:p>
            <a:pPr marL="177800" marR="0" lvl="0" indent="-177800" algn="just" defTabSz="914400" rtl="0" eaLnBrk="1" fontAlgn="base" latinLnBrk="0" hangingPunct="1">
              <a:lnSpc>
                <a:spcPct val="100000"/>
              </a:lnSpc>
              <a:spcBef>
                <a:spcPts val="0"/>
              </a:spcBef>
              <a:spcAft>
                <a:spcPts val="0"/>
              </a:spcAft>
              <a:buClrTx/>
              <a:buSzTx/>
              <a:buFont typeface="Arial" pitchFamily="34" charset="0"/>
              <a:buChar char="•"/>
              <a:defRPr/>
            </a:pPr>
            <a:r>
              <a:rPr lang="en-US" sz="2800" kern="0" dirty="0" smtClean="0">
                <a:latin typeface="Arial Narrow" pitchFamily="34" charset="0"/>
              </a:rPr>
              <a:t>Support and extension services;</a:t>
            </a:r>
          </a:p>
          <a:p>
            <a:pPr marL="177800" marR="0" lvl="0" indent="-177800" algn="just" defTabSz="914400" rtl="0" eaLnBrk="1" fontAlgn="base" latinLnBrk="0" hangingPunct="1">
              <a:lnSpc>
                <a:spcPct val="100000"/>
              </a:lnSpc>
              <a:spcBef>
                <a:spcPts val="0"/>
              </a:spcBef>
              <a:spcAft>
                <a:spcPts val="0"/>
              </a:spcAft>
              <a:buClrTx/>
              <a:buSzTx/>
              <a:buFont typeface="Arial" pitchFamily="34" charset="0"/>
              <a:buChar char="•"/>
              <a:defRPr/>
            </a:pPr>
            <a:r>
              <a:rPr lang="en-US" sz="2800" kern="0" dirty="0" smtClean="0">
                <a:latin typeface="Arial Narrow" pitchFamily="34" charset="0"/>
              </a:rPr>
              <a:t>Market development; </a:t>
            </a:r>
          </a:p>
          <a:p>
            <a:pPr marL="177800" lvl="0" indent="-177800" algn="just" eaLnBrk="1" hangingPunct="1">
              <a:spcBef>
                <a:spcPts val="0"/>
              </a:spcBef>
              <a:spcAft>
                <a:spcPts val="0"/>
              </a:spcAft>
              <a:buFont typeface="Arial" pitchFamily="34" charset="0"/>
              <a:buChar char="•"/>
              <a:defRPr/>
            </a:pPr>
            <a:r>
              <a:rPr lang="en-US" sz="2800" kern="0" dirty="0" smtClean="0">
                <a:latin typeface="Arial Narrow" pitchFamily="34" charset="0"/>
              </a:rPr>
              <a:t>Monitoring and evaluation; etc </a:t>
            </a:r>
            <a:r>
              <a:rPr lang="en-US" sz="1800" b="1" dirty="0" smtClean="0">
                <a:solidFill>
                  <a:srgbClr val="00B050"/>
                </a:solidFill>
                <a:latin typeface="Arial Narrow" pitchFamily="34" charset="0"/>
              </a:rPr>
              <a:t>Page 28 Line 46 to Page 30 Line 15</a:t>
            </a:r>
            <a:endParaRPr lang="en-US" sz="1800" kern="0" dirty="0" smtClean="0">
              <a:latin typeface="Arial Narrow" pitchFamily="34" charset="0"/>
            </a:endParaRPr>
          </a:p>
          <a:p>
            <a:pPr marR="0" lvl="0" algn="just" defTabSz="914400" rtl="0" eaLnBrk="1" fontAlgn="base" latinLnBrk="0" hangingPunct="1">
              <a:lnSpc>
                <a:spcPct val="100000"/>
              </a:lnSpc>
              <a:spcBef>
                <a:spcPts val="0"/>
              </a:spcBef>
              <a:spcAft>
                <a:spcPts val="0"/>
              </a:spcAft>
              <a:buClrTx/>
              <a:buSzTx/>
              <a:buFont typeface="Arial" pitchFamily="34" charset="0"/>
              <a:buChar char="•"/>
              <a:tabLst>
                <a:tab pos="520700" algn="l"/>
              </a:tabLst>
              <a:defRPr/>
            </a:pPr>
            <a:endParaRPr kumimoji="0" lang="en-US" sz="2800" b="0" i="0" u="none" strike="noStrike" kern="0" cap="none" spc="0" normalizeH="0" baseline="0" noProof="0" dirty="0" smtClean="0">
              <a:ln>
                <a:noFill/>
              </a:ln>
              <a:solidFill>
                <a:schemeClr val="dk1"/>
              </a:solidFill>
              <a:effectLst/>
              <a:uLnTx/>
              <a:uFillTx/>
              <a:latin typeface="Arial Narrow" pitchFamily="34" charset="0"/>
            </a:endParaRPr>
          </a:p>
          <a:p>
            <a:pPr marR="0" lvl="0" algn="just" defTabSz="914400" rtl="0" eaLnBrk="1" fontAlgn="base" latinLnBrk="0" hangingPunct="1">
              <a:lnSpc>
                <a:spcPct val="100000"/>
              </a:lnSpc>
              <a:spcBef>
                <a:spcPts val="0"/>
              </a:spcBef>
              <a:spcAft>
                <a:spcPts val="0"/>
              </a:spcAft>
              <a:buClrTx/>
              <a:buSzTx/>
              <a:tabLst>
                <a:tab pos="520700" algn="l"/>
              </a:tabLst>
              <a:defRPr/>
            </a:pPr>
            <a:endParaRPr kumimoji="0" lang="en-US" sz="2800" b="0" i="0" u="none" strike="noStrike" kern="0" cap="none" spc="0" normalizeH="0" baseline="0" noProof="0" dirty="0" smtClean="0">
              <a:ln>
                <a:noFill/>
              </a:ln>
              <a:solidFill>
                <a:schemeClr val="dk1"/>
              </a:solidFill>
              <a:effectLst/>
              <a:uLnTx/>
              <a:uFillTx/>
              <a:latin typeface="Arial Narrow" pitchFamily="34" charset="0"/>
            </a:endParaRPr>
          </a:p>
        </p:txBody>
      </p:sp>
      <p:sp>
        <p:nvSpPr>
          <p:cNvPr id="6" name="Right Triangle 5"/>
          <p:cNvSpPr/>
          <p:nvPr/>
        </p:nvSpPr>
        <p:spPr>
          <a:xfrm flipH="1">
            <a:off x="7848600" y="5867400"/>
            <a:ext cx="12954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45</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6945662"/>
      </p:ext>
    </p:extLst>
  </p:cSld>
  <p:clrMapOvr>
    <a:masterClrMapping/>
  </p:clrMapOvr>
  <p:transition advClick="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15900" y="228600"/>
            <a:ext cx="8686800" cy="7620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Area amended: Co-operatives Tribunal</a:t>
            </a:r>
          </a:p>
        </p:txBody>
      </p:sp>
      <p:sp>
        <p:nvSpPr>
          <p:cNvPr id="3075" name="Rectangle 3"/>
          <p:cNvSpPr>
            <a:spLocks noGrp="1" noChangeArrowheads="1"/>
          </p:cNvSpPr>
          <p:nvPr>
            <p:ph type="body" idx="1"/>
          </p:nvPr>
        </p:nvSpPr>
        <p:spPr>
          <a:xfrm>
            <a:off x="215900" y="1066800"/>
            <a:ext cx="8686800" cy="11430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lstStyle/>
          <a:p>
            <a:pPr marL="0" indent="0" eaLnBrk="1" hangingPunct="1">
              <a:spcBef>
                <a:spcPts val="0"/>
              </a:spcBef>
              <a:buNone/>
            </a:pPr>
            <a:r>
              <a:rPr lang="en-US" sz="2800" dirty="0" smtClean="0">
                <a:latin typeface="Arial Narrow" pitchFamily="34" charset="0"/>
              </a:rPr>
              <a:t>Challenge: Enforcement of Legislation; dispute resolution and judicial management</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1242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2286000"/>
            <a:ext cx="8686800" cy="25908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lvl="0" algn="just" eaLnBrk="1" hangingPunct="1">
              <a:spcBef>
                <a:spcPts val="0"/>
              </a:spcBef>
              <a:spcAft>
                <a:spcPts val="0"/>
              </a:spcAft>
              <a:tabLst>
                <a:tab pos="520700" algn="l"/>
              </a:tabLst>
              <a:defRPr/>
            </a:pPr>
            <a:r>
              <a:rPr kumimoji="0" lang="en-US" sz="2800" b="0" i="0" u="none" strike="noStrike" kern="0" cap="none" spc="0" normalizeH="0" baseline="0" noProof="0" dirty="0" smtClean="0">
                <a:ln>
                  <a:noFill/>
                </a:ln>
                <a:solidFill>
                  <a:schemeClr val="dk1"/>
                </a:solidFill>
                <a:effectLst/>
                <a:uLnTx/>
                <a:uFillTx/>
                <a:latin typeface="Arial Narrow" pitchFamily="34" charset="0"/>
              </a:rPr>
              <a:t>Ensure compliance with legislative requirements</a:t>
            </a:r>
            <a:r>
              <a:rPr lang="en-US" sz="2800" kern="0" dirty="0" smtClean="0">
                <a:latin typeface="Arial Narrow" pitchFamily="34" charset="0"/>
              </a:rPr>
              <a:t>;</a:t>
            </a:r>
            <a:endParaRPr kumimoji="0" lang="en-US" sz="2800" b="0" i="0" u="none" strike="noStrike" kern="0" cap="none" spc="0" normalizeH="0" baseline="0" noProof="0" dirty="0" smtClean="0">
              <a:ln>
                <a:noFill/>
              </a:ln>
              <a:solidFill>
                <a:schemeClr val="dk1"/>
              </a:solidFill>
              <a:effectLst/>
              <a:uLnTx/>
              <a:uFillTx/>
              <a:latin typeface="Arial Narrow" pitchFamily="34" charset="0"/>
            </a:endParaRPr>
          </a:p>
          <a:p>
            <a:pPr lvl="0" algn="just" eaLnBrk="1" hangingPunct="1">
              <a:spcBef>
                <a:spcPts val="0"/>
              </a:spcBef>
              <a:spcAft>
                <a:spcPts val="0"/>
              </a:spcAft>
              <a:tabLst>
                <a:tab pos="520700" algn="l"/>
              </a:tabLst>
              <a:defRPr/>
            </a:pPr>
            <a:r>
              <a:rPr kumimoji="0" lang="en-US" sz="2800" b="0" i="0" u="none" strike="noStrike" kern="0" cap="none" spc="0" normalizeH="0" baseline="0" noProof="0" dirty="0" smtClean="0">
                <a:ln>
                  <a:noFill/>
                </a:ln>
                <a:solidFill>
                  <a:schemeClr val="dk1"/>
                </a:solidFill>
                <a:effectLst/>
                <a:uLnTx/>
                <a:uFillTx/>
                <a:latin typeface="Arial Narrow" pitchFamily="34" charset="0"/>
              </a:rPr>
              <a:t>Assist with judicial management, winding-up, deregistration, conflict resolution and </a:t>
            </a:r>
            <a:r>
              <a:rPr lang="en-US" sz="2800" kern="0" dirty="0" smtClean="0">
                <a:latin typeface="Arial Narrow" pitchFamily="34" charset="0"/>
              </a:rPr>
              <a:t>liquidation. Envisaged that Head office will be in DSBD with ability to be mobile to serve all the length and breadth of South Africa.</a:t>
            </a:r>
            <a:r>
              <a:rPr lang="en-US" sz="3000" kern="0" dirty="0" smtClean="0">
                <a:latin typeface="Arial Narrow" pitchFamily="34" charset="0"/>
              </a:rPr>
              <a:t>  </a:t>
            </a:r>
            <a:r>
              <a:rPr lang="en-US" sz="1800" b="1" dirty="0" smtClean="0">
                <a:solidFill>
                  <a:srgbClr val="00B050"/>
                </a:solidFill>
                <a:latin typeface="Arial Narrow" pitchFamily="34" charset="0"/>
              </a:rPr>
              <a:t>Page 32 Line 1 to Page 39 Line 55</a:t>
            </a:r>
            <a:r>
              <a:rPr lang="en-US" sz="3200" kern="0" dirty="0" smtClean="0">
                <a:latin typeface="Arial Narrow" pitchFamily="34" charset="0"/>
              </a:rPr>
              <a:t> </a:t>
            </a:r>
          </a:p>
          <a:p>
            <a:pPr lvl="0" algn="just" eaLnBrk="1" hangingPunct="1">
              <a:spcBef>
                <a:spcPts val="0"/>
              </a:spcBef>
              <a:spcAft>
                <a:spcPts val="0"/>
              </a:spcAft>
              <a:tabLst>
                <a:tab pos="520700" algn="l"/>
              </a:tabLst>
              <a:defRPr/>
            </a:pPr>
            <a:endParaRPr kumimoji="0" lang="en-US" sz="3200" b="0" i="0" u="none" strike="noStrike" kern="0" cap="none" spc="0" normalizeH="0" baseline="0" noProof="0" dirty="0" smtClean="0">
              <a:ln>
                <a:noFill/>
              </a:ln>
              <a:solidFill>
                <a:schemeClr val="dk1"/>
              </a:solidFill>
              <a:effectLst/>
              <a:uLnTx/>
              <a:uFillTx/>
              <a:latin typeface="Arial Narrow" pitchFamily="34" charset="0"/>
            </a:endParaRPr>
          </a:p>
        </p:txBody>
      </p:sp>
      <p:sp>
        <p:nvSpPr>
          <p:cNvPr id="8" name="Right Triangle 7"/>
          <p:cNvSpPr/>
          <p:nvPr/>
        </p:nvSpPr>
        <p:spPr>
          <a:xfrm flipH="1">
            <a:off x="7924800" y="5867400"/>
            <a:ext cx="12192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46</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83038758"/>
      </p:ext>
    </p:extLst>
  </p:cSld>
  <p:clrMapOvr>
    <a:masterClrMapping/>
  </p:clrMapOvr>
  <p:transition advClick="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8686800" cy="1371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Area amended: Co-operatives Tribunal, continues…</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200400" y="5646078"/>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228600" y="1752600"/>
            <a:ext cx="8686800" cy="3893478"/>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R="0" lvl="0" algn="just" defTabSz="914400" rtl="0" eaLnBrk="1" fontAlgn="base" latinLnBrk="0" hangingPunct="1">
              <a:lnSpc>
                <a:spcPct val="100000"/>
              </a:lnSpc>
              <a:spcBef>
                <a:spcPts val="0"/>
              </a:spcBef>
              <a:spcAft>
                <a:spcPts val="0"/>
              </a:spcAft>
              <a:buClrTx/>
              <a:buSzTx/>
              <a:tabLst>
                <a:tab pos="520700" algn="l"/>
              </a:tabLst>
              <a:defRPr/>
            </a:pPr>
            <a:r>
              <a:rPr kumimoji="0" lang="en-US" sz="2800" b="1" i="0" u="none" strike="noStrike" kern="0" cap="none" spc="0" normalizeH="0" baseline="0" noProof="0" dirty="0" smtClean="0">
                <a:ln>
                  <a:noFill/>
                </a:ln>
                <a:solidFill>
                  <a:schemeClr val="dk1"/>
                </a:solidFill>
                <a:effectLst/>
                <a:uLnTx/>
                <a:uFillTx/>
                <a:latin typeface="Arial Narrow" pitchFamily="34" charset="0"/>
              </a:rPr>
              <a:t>Functions</a:t>
            </a:r>
            <a:r>
              <a:rPr kumimoji="0" lang="en-US" sz="2800" b="1" i="0" u="none" strike="noStrike" kern="0" cap="none" spc="0" normalizeH="0" noProof="0" dirty="0" smtClean="0">
                <a:ln>
                  <a:noFill/>
                </a:ln>
                <a:solidFill>
                  <a:schemeClr val="dk1"/>
                </a:solidFill>
                <a:effectLst/>
                <a:uLnTx/>
                <a:uFillTx/>
                <a:latin typeface="Arial Narrow" pitchFamily="34" charset="0"/>
              </a:rPr>
              <a:t> </a:t>
            </a:r>
            <a:r>
              <a:rPr kumimoji="0" lang="en-US" sz="2800" i="1" u="none" strike="noStrike" kern="0" cap="none" spc="0" normalizeH="0" noProof="0" dirty="0" smtClean="0">
                <a:ln>
                  <a:noFill/>
                </a:ln>
                <a:solidFill>
                  <a:schemeClr val="dk1"/>
                </a:solidFill>
                <a:effectLst/>
                <a:uLnTx/>
                <a:uFillTx/>
                <a:latin typeface="Arial Narrow" pitchFamily="34" charset="0"/>
              </a:rPr>
              <a:t>inter alia </a:t>
            </a:r>
            <a:r>
              <a:rPr lang="en-US" sz="2800" kern="0" dirty="0" smtClean="0">
                <a:latin typeface="Arial Narrow" pitchFamily="34" charset="0"/>
              </a:rPr>
              <a:t>includes:</a:t>
            </a:r>
          </a:p>
          <a:p>
            <a:pPr marL="177800" marR="0" lvl="0" indent="-177800" algn="just" defTabSz="914400" rtl="0" eaLnBrk="1" fontAlgn="base" latinLnBrk="0" hangingPunct="1">
              <a:lnSpc>
                <a:spcPct val="100000"/>
              </a:lnSpc>
              <a:spcBef>
                <a:spcPts val="0"/>
              </a:spcBef>
              <a:spcAft>
                <a:spcPts val="0"/>
              </a:spcAft>
              <a:buClrTx/>
              <a:buSzTx/>
              <a:buFont typeface="Arial" pitchFamily="34" charset="0"/>
              <a:buChar char="•"/>
              <a:tabLst>
                <a:tab pos="520700" algn="l"/>
              </a:tabLst>
              <a:defRPr/>
            </a:pPr>
            <a:r>
              <a:rPr kumimoji="0" lang="en-US" sz="2800" b="0" i="0" u="none" strike="noStrike" kern="0" cap="none" spc="0" normalizeH="0" baseline="0" noProof="0" dirty="0" smtClean="0">
                <a:ln>
                  <a:noFill/>
                </a:ln>
                <a:solidFill>
                  <a:schemeClr val="dk1"/>
                </a:solidFill>
                <a:effectLst/>
                <a:uLnTx/>
                <a:uFillTx/>
                <a:latin typeface="Arial Narrow" pitchFamily="34" charset="0"/>
              </a:rPr>
              <a:t> Adjudicate to any application made in terms of Act and make appropriate recommendations</a:t>
            </a:r>
          </a:p>
          <a:p>
            <a:pPr marR="0" lvl="0" algn="just" defTabSz="914400" rtl="0" eaLnBrk="1" fontAlgn="base" latinLnBrk="0" hangingPunct="1">
              <a:lnSpc>
                <a:spcPct val="100000"/>
              </a:lnSpc>
              <a:spcBef>
                <a:spcPts val="0"/>
              </a:spcBef>
              <a:spcAft>
                <a:spcPts val="0"/>
              </a:spcAft>
              <a:buClrTx/>
              <a:buSzTx/>
              <a:buFont typeface="Arial" pitchFamily="34" charset="0"/>
              <a:buChar char="•"/>
              <a:tabLst>
                <a:tab pos="520700" algn="l"/>
              </a:tabLst>
              <a:defRPr/>
            </a:pPr>
            <a:r>
              <a:rPr lang="en-US" sz="2800" kern="0" dirty="0" smtClean="0">
                <a:latin typeface="Arial Narrow" pitchFamily="34" charset="0"/>
              </a:rPr>
              <a:t> Assist with conflict resolution;</a:t>
            </a:r>
          </a:p>
          <a:p>
            <a:pPr marR="0" lvl="0" algn="just" defTabSz="914400" rtl="0" eaLnBrk="1" fontAlgn="base" latinLnBrk="0" hangingPunct="1">
              <a:lnSpc>
                <a:spcPct val="100000"/>
              </a:lnSpc>
              <a:spcBef>
                <a:spcPts val="0"/>
              </a:spcBef>
              <a:spcAft>
                <a:spcPts val="0"/>
              </a:spcAft>
              <a:buClrTx/>
              <a:buSzTx/>
              <a:buFont typeface="Arial" pitchFamily="34" charset="0"/>
              <a:buChar char="•"/>
              <a:tabLst>
                <a:tab pos="520700" algn="l"/>
              </a:tabLst>
              <a:defRPr/>
            </a:pPr>
            <a:r>
              <a:rPr kumimoji="0" lang="en-US" sz="2800" b="0" i="0" u="none" strike="noStrike" kern="0" cap="none" spc="0" normalizeH="0" baseline="0" noProof="0" dirty="0" smtClean="0">
                <a:ln>
                  <a:noFill/>
                </a:ln>
                <a:solidFill>
                  <a:schemeClr val="dk1"/>
                </a:solidFill>
                <a:effectLst/>
                <a:uLnTx/>
                <a:uFillTx/>
                <a:latin typeface="Arial Narrow" pitchFamily="34" charset="0"/>
              </a:rPr>
              <a:t> Assist with requested disollution, winding up or liquidation</a:t>
            </a:r>
          </a:p>
          <a:p>
            <a:pPr marR="0" lvl="0" algn="just" defTabSz="914400" rtl="0" eaLnBrk="1" fontAlgn="base" latinLnBrk="0" hangingPunct="1">
              <a:lnSpc>
                <a:spcPct val="100000"/>
              </a:lnSpc>
              <a:spcBef>
                <a:spcPts val="0"/>
              </a:spcBef>
              <a:spcAft>
                <a:spcPts val="0"/>
              </a:spcAft>
              <a:buClrTx/>
              <a:buSzTx/>
              <a:buFont typeface="Arial" pitchFamily="34" charset="0"/>
              <a:buChar char="•"/>
              <a:tabLst>
                <a:tab pos="520700" algn="l"/>
              </a:tabLst>
              <a:defRPr/>
            </a:pPr>
            <a:r>
              <a:rPr lang="en-US" sz="2800" kern="0" dirty="0" smtClean="0">
                <a:latin typeface="Arial Narrow" pitchFamily="34" charset="0"/>
              </a:rPr>
              <a:t> Assist with enforcement of compliance with provisions of Act;</a:t>
            </a:r>
          </a:p>
          <a:p>
            <a:pPr marR="0" lvl="0" algn="just" defTabSz="914400" rtl="0" eaLnBrk="1" fontAlgn="base" latinLnBrk="0" hangingPunct="1">
              <a:lnSpc>
                <a:spcPct val="100000"/>
              </a:lnSpc>
              <a:spcBef>
                <a:spcPts val="0"/>
              </a:spcBef>
              <a:spcAft>
                <a:spcPts val="0"/>
              </a:spcAft>
              <a:buClrTx/>
              <a:buSzTx/>
              <a:buFont typeface="Arial" pitchFamily="34" charset="0"/>
              <a:buChar char="•"/>
              <a:tabLst>
                <a:tab pos="520700" algn="l"/>
              </a:tabLst>
              <a:defRPr/>
            </a:pPr>
            <a:r>
              <a:rPr lang="en-US" sz="2800" kern="0" dirty="0" smtClean="0">
                <a:latin typeface="Arial Narrow" pitchFamily="34" charset="0"/>
              </a:rPr>
              <a:t> Enforcement/investigating officers; etc </a:t>
            </a:r>
            <a:r>
              <a:rPr lang="en-US" sz="1800" b="1" dirty="0" smtClean="0">
                <a:solidFill>
                  <a:srgbClr val="00B050"/>
                </a:solidFill>
                <a:latin typeface="Arial Narrow" pitchFamily="34" charset="0"/>
              </a:rPr>
              <a:t>Page 33 Line 24 to 60</a:t>
            </a:r>
            <a:endParaRPr lang="en-US" sz="1800" kern="0" dirty="0" smtClean="0">
              <a:latin typeface="Arial Narrow" pitchFamily="34" charset="0"/>
            </a:endParaRPr>
          </a:p>
          <a:p>
            <a:pPr marR="0" lvl="0" algn="just" defTabSz="914400" rtl="0" eaLnBrk="1" fontAlgn="base" latinLnBrk="0" hangingPunct="1">
              <a:lnSpc>
                <a:spcPct val="100000"/>
              </a:lnSpc>
              <a:spcBef>
                <a:spcPts val="0"/>
              </a:spcBef>
              <a:spcAft>
                <a:spcPts val="0"/>
              </a:spcAft>
              <a:buClrTx/>
              <a:buSzTx/>
              <a:tabLst>
                <a:tab pos="520700" algn="l"/>
              </a:tabLst>
              <a:defRPr/>
            </a:pPr>
            <a:endParaRPr lang="en-US" sz="2800" kern="0" dirty="0" smtClean="0">
              <a:latin typeface="Arial Narrow" pitchFamily="34" charset="0"/>
            </a:endParaRPr>
          </a:p>
        </p:txBody>
      </p:sp>
      <p:sp>
        <p:nvSpPr>
          <p:cNvPr id="6" name="Right Triangle 5"/>
          <p:cNvSpPr/>
          <p:nvPr/>
        </p:nvSpPr>
        <p:spPr>
          <a:xfrm flipH="1">
            <a:off x="7696200" y="5867400"/>
            <a:ext cx="1447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47</a:t>
            </a:r>
            <a:endParaRPr lang="en-ZA" b="1"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0196452"/>
      </p:ext>
    </p:extLst>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03200" y="304800"/>
            <a:ext cx="86360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4th Objective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4114800" y="5624512"/>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11" name="Rectangle 2"/>
          <p:cNvSpPr txBox="1">
            <a:spLocks noChangeArrowheads="1"/>
          </p:cNvSpPr>
          <p:nvPr/>
        </p:nvSpPr>
        <p:spPr bwMode="auto">
          <a:xfrm>
            <a:off x="228600" y="1447800"/>
            <a:ext cx="8610600" cy="1447800"/>
          </a:xfrm>
          <a:prstGeom prst="rect">
            <a:avLst/>
          </a:prstGeom>
          <a:solidFill>
            <a:schemeClr val="accent3">
              <a:lumMod val="40000"/>
              <a:lumOff val="60000"/>
            </a:schemeClr>
          </a:solidFill>
          <a:ln w="38100" cmpd="sng">
            <a:solidFill>
              <a:srgbClr val="FFC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2600" b="1" i="0" u="none" strike="noStrike" kern="0" cap="none" spc="0" normalizeH="0" baseline="0" noProof="0" dirty="0" smtClean="0">
                <a:ln>
                  <a:noFill/>
                </a:ln>
                <a:effectLst/>
                <a:uLnTx/>
                <a:uFillTx/>
                <a:latin typeface="Arial Narrow" pitchFamily="34" charset="0"/>
                <a:ea typeface="+mj-ea"/>
                <a:cs typeface="+mj-cs"/>
              </a:rPr>
              <a:t>Establish co-operative institutions in order to streamline support for co-operatives and ensure alignment across all 3 spheres of government  </a:t>
            </a:r>
          </a:p>
        </p:txBody>
      </p:sp>
      <p:sp>
        <p:nvSpPr>
          <p:cNvPr id="6" name="Right Triangle 5"/>
          <p:cNvSpPr/>
          <p:nvPr/>
        </p:nvSpPr>
        <p:spPr>
          <a:xfrm flipH="1">
            <a:off x="7696200" y="5867400"/>
            <a:ext cx="1447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48</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9275555"/>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76200"/>
            <a:ext cx="89154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Main objectives for Review of Act</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657600" y="593228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8" name="Rectangle 2"/>
          <p:cNvSpPr txBox="1">
            <a:spLocks noChangeArrowheads="1"/>
          </p:cNvSpPr>
          <p:nvPr/>
        </p:nvSpPr>
        <p:spPr bwMode="auto">
          <a:xfrm>
            <a:off x="228600" y="2514600"/>
            <a:ext cx="8610600" cy="1066800"/>
          </a:xfrm>
          <a:prstGeom prst="rect">
            <a:avLst/>
          </a:prstGeom>
          <a:solidFill>
            <a:schemeClr val="accent3">
              <a:lumMod val="40000"/>
              <a:lumOff val="60000"/>
            </a:schemeClr>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en-US" sz="2600" b="1" kern="0" dirty="0" smtClean="0">
                <a:latin typeface="Arial Narrow" pitchFamily="34" charset="0"/>
                <a:ea typeface="+mj-ea"/>
                <a:cs typeface="+mj-cs"/>
              </a:rPr>
              <a:t>Strengthen the co-operative structure to allow for organic growth informed by own needs and requirements and to enable unity</a:t>
            </a:r>
            <a:endParaRPr kumimoji="0" lang="en-US" sz="2600" b="1" i="0" u="none" strike="noStrike" kern="0" cap="none" spc="0" normalizeH="0" baseline="0" noProof="0" dirty="0" smtClean="0">
              <a:ln>
                <a:noFill/>
              </a:ln>
              <a:effectLst/>
              <a:uLnTx/>
              <a:uFillTx/>
              <a:latin typeface="Arial Narrow" pitchFamily="34" charset="0"/>
              <a:ea typeface="+mj-ea"/>
              <a:cs typeface="+mj-cs"/>
            </a:endParaRPr>
          </a:p>
        </p:txBody>
      </p:sp>
      <p:sp>
        <p:nvSpPr>
          <p:cNvPr id="9" name="Rectangle 2"/>
          <p:cNvSpPr txBox="1">
            <a:spLocks noChangeArrowheads="1"/>
          </p:cNvSpPr>
          <p:nvPr/>
        </p:nvSpPr>
        <p:spPr bwMode="auto">
          <a:xfrm>
            <a:off x="228600" y="1204823"/>
            <a:ext cx="8610600" cy="1219200"/>
          </a:xfrm>
          <a:prstGeom prst="rect">
            <a:avLst/>
          </a:prstGeom>
          <a:solidFill>
            <a:schemeClr val="accent3">
              <a:lumMod val="40000"/>
              <a:lumOff val="60000"/>
            </a:schemeClr>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ts val="0"/>
              </a:spcBef>
              <a:spcAft>
                <a:spcPct val="0"/>
              </a:spcAft>
              <a:buClrTx/>
              <a:buSzTx/>
              <a:buFontTx/>
              <a:buNone/>
              <a:tabLst/>
              <a:defRPr/>
            </a:pPr>
            <a:r>
              <a:rPr lang="en-US" sz="2600" b="1" kern="0" dirty="0" smtClean="0">
                <a:latin typeface="Arial Narrow" pitchFamily="34" charset="0"/>
                <a:ea typeface="+mj-ea"/>
                <a:cs typeface="+mj-cs"/>
              </a:rPr>
              <a:t>Strengthen co-operative governance, accountability and transparency and provide for a differential dispensation for co-operatives to reduce the regulatory burden for co-operatives</a:t>
            </a:r>
            <a:endParaRPr kumimoji="0" lang="en-US" sz="2600" b="1" i="0" u="none" strike="noStrike" kern="0" cap="none" spc="0" normalizeH="0" baseline="0" noProof="0" dirty="0" smtClean="0">
              <a:ln>
                <a:noFill/>
              </a:ln>
              <a:effectLst/>
              <a:uLnTx/>
              <a:uFillTx/>
              <a:latin typeface="Arial Narrow" pitchFamily="34" charset="0"/>
              <a:ea typeface="+mj-ea"/>
              <a:cs typeface="+mj-cs"/>
            </a:endParaRPr>
          </a:p>
        </p:txBody>
      </p:sp>
      <p:sp>
        <p:nvSpPr>
          <p:cNvPr id="10" name="Rectangle 2"/>
          <p:cNvSpPr txBox="1">
            <a:spLocks noChangeArrowheads="1"/>
          </p:cNvSpPr>
          <p:nvPr/>
        </p:nvSpPr>
        <p:spPr bwMode="auto">
          <a:xfrm>
            <a:off x="228600" y="3657600"/>
            <a:ext cx="8610600" cy="990600"/>
          </a:xfrm>
          <a:prstGeom prst="rect">
            <a:avLst/>
          </a:prstGeom>
          <a:solidFill>
            <a:schemeClr val="accent3">
              <a:lumMod val="40000"/>
              <a:lumOff val="60000"/>
            </a:schemeClr>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en-US" sz="2600" b="1" kern="0" dirty="0" smtClean="0">
                <a:latin typeface="Arial Narrow" pitchFamily="34" charset="0"/>
                <a:ea typeface="+mj-ea"/>
                <a:cs typeface="+mj-cs"/>
              </a:rPr>
              <a:t>Enhance Compliance, Coordination, Administration and Sustainability of Co-operatives</a:t>
            </a:r>
            <a:endParaRPr kumimoji="0" lang="en-US" sz="2600" b="1" i="0" u="none" strike="noStrike" kern="0" cap="none" spc="0" normalizeH="0" baseline="0" noProof="0" dirty="0" smtClean="0">
              <a:ln>
                <a:noFill/>
              </a:ln>
              <a:effectLst/>
              <a:uLnTx/>
              <a:uFillTx/>
              <a:latin typeface="Arial Narrow" pitchFamily="34" charset="0"/>
              <a:ea typeface="+mj-ea"/>
              <a:cs typeface="+mj-cs"/>
            </a:endParaRPr>
          </a:p>
        </p:txBody>
      </p:sp>
      <p:sp>
        <p:nvSpPr>
          <p:cNvPr id="11" name="Rectangle 2"/>
          <p:cNvSpPr txBox="1">
            <a:spLocks noChangeArrowheads="1"/>
          </p:cNvSpPr>
          <p:nvPr/>
        </p:nvSpPr>
        <p:spPr bwMode="auto">
          <a:xfrm>
            <a:off x="228600" y="4724400"/>
            <a:ext cx="8610600" cy="1066800"/>
          </a:xfrm>
          <a:prstGeom prst="rect">
            <a:avLst/>
          </a:prstGeom>
          <a:solidFill>
            <a:schemeClr val="accent3">
              <a:lumMod val="40000"/>
              <a:lumOff val="60000"/>
            </a:schemeClr>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2600" b="1" i="0" u="none" strike="noStrike" kern="0" cap="none" spc="0" normalizeH="0" baseline="0" noProof="0" dirty="0" smtClean="0">
                <a:ln>
                  <a:noFill/>
                </a:ln>
                <a:effectLst/>
                <a:uLnTx/>
                <a:uFillTx/>
                <a:latin typeface="Arial Narrow" pitchFamily="34" charset="0"/>
                <a:ea typeface="+mj-ea"/>
                <a:cs typeface="+mj-cs"/>
              </a:rPr>
              <a:t>Establish co-operative institutions in order to streamline support for co-operatives and ensure alignment across all 3 spheres of government  </a:t>
            </a:r>
          </a:p>
        </p:txBody>
      </p:sp>
      <p:sp>
        <p:nvSpPr>
          <p:cNvPr id="12" name="Right Triangle 11"/>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4</a:t>
            </a:r>
          </a:p>
        </p:txBody>
      </p:sp>
      <p:pic>
        <p:nvPicPr>
          <p:cNvPr id="13"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31574754"/>
      </p:ext>
    </p:extLst>
  </p:cSld>
  <p:clrMapOvr>
    <a:masterClrMapping/>
  </p:clrMapOvr>
  <p:transition advClick="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8839200" cy="10668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Area amended: Intergovernmental relations framework &amp; structures</a:t>
            </a:r>
          </a:p>
        </p:txBody>
      </p:sp>
      <p:sp>
        <p:nvSpPr>
          <p:cNvPr id="3075" name="Rectangle 3"/>
          <p:cNvSpPr>
            <a:spLocks noGrp="1" noChangeArrowheads="1"/>
          </p:cNvSpPr>
          <p:nvPr>
            <p:ph type="body" idx="1"/>
          </p:nvPr>
        </p:nvSpPr>
        <p:spPr>
          <a:xfrm>
            <a:off x="152400" y="1295400"/>
            <a:ext cx="8839200" cy="914400"/>
          </a:xfrm>
          <a:solidFill>
            <a:schemeClr val="accent3">
              <a:lumMod val="40000"/>
              <a:lumOff val="60000"/>
            </a:schemeClr>
          </a:solidFill>
          <a:ln>
            <a:solidFill>
              <a:srgbClr val="FFC000"/>
            </a:solidFill>
          </a:ln>
        </p:spPr>
        <p:style>
          <a:lnRef idx="2">
            <a:schemeClr val="accent5"/>
          </a:lnRef>
          <a:fillRef idx="1">
            <a:schemeClr val="lt1"/>
          </a:fillRef>
          <a:effectRef idx="0">
            <a:schemeClr val="accent5"/>
          </a:effectRef>
          <a:fontRef idx="minor">
            <a:schemeClr val="dk1"/>
          </a:fontRef>
        </p:style>
        <p:txBody>
          <a:bodyPr>
            <a:normAutofit lnSpcReduction="10000"/>
          </a:bodyPr>
          <a:lstStyle/>
          <a:p>
            <a:pPr marL="0" indent="0" eaLnBrk="1" hangingPunct="1">
              <a:spcBef>
                <a:spcPts val="0"/>
              </a:spcBef>
              <a:buNone/>
            </a:pPr>
            <a:r>
              <a:rPr lang="en-US" sz="2800" dirty="0" smtClean="0">
                <a:latin typeface="Arial Narrow" pitchFamily="34" charset="0"/>
              </a:rPr>
              <a:t>Aim: to ensure effective cooperation amongst three spheres of government with respect to co-operative development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5814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2209800"/>
            <a:ext cx="8839200" cy="36576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177800" lvl="0" indent="-177800" eaLnBrk="1" hangingPunct="1">
              <a:spcBef>
                <a:spcPts val="0"/>
              </a:spcBef>
              <a:spcAft>
                <a:spcPts val="0"/>
              </a:spcAft>
              <a:buFont typeface="Arial" pitchFamily="34" charset="0"/>
              <a:buChar char="•"/>
              <a:defRPr/>
            </a:pPr>
            <a:r>
              <a:rPr lang="en-US" sz="2800" kern="0" dirty="0" smtClean="0">
                <a:latin typeface="Arial Narrow" pitchFamily="34" charset="0"/>
              </a:rPr>
              <a:t>Appropriate intergovernmental relations frameworks  must be established in accordance with Act and inline with other Legal requirements </a:t>
            </a:r>
            <a:r>
              <a:rPr lang="en-US" sz="1800" b="1" dirty="0" smtClean="0">
                <a:solidFill>
                  <a:srgbClr val="00B050"/>
                </a:solidFill>
                <a:latin typeface="Arial Narrow" pitchFamily="34" charset="0"/>
              </a:rPr>
              <a:t>Page 40, Lines 1 to 24</a:t>
            </a:r>
          </a:p>
          <a:p>
            <a:pPr lvl="0" eaLnBrk="1" hangingPunct="1">
              <a:spcBef>
                <a:spcPts val="0"/>
              </a:spcBef>
              <a:spcAft>
                <a:spcPts val="0"/>
              </a:spcAft>
              <a:defRPr/>
            </a:pPr>
            <a:r>
              <a:rPr lang="en-US" sz="1800" b="1" dirty="0" smtClean="0">
                <a:solidFill>
                  <a:srgbClr val="00B050"/>
                </a:solidFill>
                <a:latin typeface="Arial Narrow" pitchFamily="34" charset="0"/>
              </a:rPr>
              <a:t> </a:t>
            </a:r>
            <a:endParaRPr lang="en-US" sz="1800" kern="0" dirty="0" smtClean="0">
              <a:latin typeface="Arial Narrow" pitchFamily="34" charset="0"/>
            </a:endParaRPr>
          </a:p>
          <a:p>
            <a:pPr marL="177800" lvl="0" indent="-177800" eaLnBrk="1" hangingPunct="1">
              <a:spcBef>
                <a:spcPts val="0"/>
              </a:spcBef>
              <a:spcAft>
                <a:spcPts val="0"/>
              </a:spcAft>
              <a:buFont typeface="Arial" pitchFamily="34" charset="0"/>
              <a:buChar char="•"/>
              <a:defRPr/>
            </a:pPr>
            <a:r>
              <a:rPr lang="en-US" sz="2800" kern="0" dirty="0" smtClean="0">
                <a:latin typeface="Arial Narrow" pitchFamily="34" charset="0"/>
              </a:rPr>
              <a:t>Establishment of intergovernmental structures </a:t>
            </a:r>
            <a:r>
              <a:rPr lang="en-US" sz="1800" b="1" dirty="0" smtClean="0">
                <a:solidFill>
                  <a:srgbClr val="00B050"/>
                </a:solidFill>
                <a:latin typeface="Arial Narrow" pitchFamily="34" charset="0"/>
              </a:rPr>
              <a:t>Page 40, Line 25 to Page 42 Line 30 </a:t>
            </a:r>
          </a:p>
          <a:p>
            <a:pPr marL="177800" lvl="0" indent="-177800" eaLnBrk="1" hangingPunct="1">
              <a:spcBef>
                <a:spcPts val="0"/>
              </a:spcBef>
              <a:spcAft>
                <a:spcPts val="0"/>
              </a:spcAft>
              <a:buFont typeface="Arial" pitchFamily="34" charset="0"/>
              <a:buChar char="•"/>
              <a:defRPr/>
            </a:pPr>
            <a:endParaRPr lang="en-US" sz="1800" kern="0" dirty="0" smtClean="0">
              <a:latin typeface="Arial Narrow" pitchFamily="34" charset="0"/>
            </a:endParaRPr>
          </a:p>
          <a:p>
            <a:pPr marL="177800" lvl="0" indent="-177800" eaLnBrk="1" hangingPunct="1">
              <a:spcBef>
                <a:spcPts val="0"/>
              </a:spcBef>
              <a:spcAft>
                <a:spcPts val="0"/>
              </a:spcAft>
              <a:buFont typeface="Arial" pitchFamily="34" charset="0"/>
              <a:buChar char="•"/>
              <a:defRPr/>
            </a:pPr>
            <a:r>
              <a:rPr lang="en-US" sz="2800" kern="0" dirty="0" smtClean="0">
                <a:latin typeface="Arial Narrow" pitchFamily="34" charset="0"/>
              </a:rPr>
              <a:t>Provide for framework for intergovernmental relations </a:t>
            </a:r>
            <a:r>
              <a:rPr lang="en-US" sz="1600" b="1" dirty="0" smtClean="0">
                <a:solidFill>
                  <a:srgbClr val="00B050"/>
                </a:solidFill>
                <a:latin typeface="Arial Narrow" pitchFamily="34" charset="0"/>
              </a:rPr>
              <a:t>Page 42, Line 31 Page 44 Line 36</a:t>
            </a:r>
            <a:endParaRPr kumimoji="0" lang="en-US" sz="2800" b="0" i="0" u="none" strike="noStrike" kern="0" cap="none" spc="0" normalizeH="0" noProof="0" dirty="0" smtClean="0">
              <a:ln>
                <a:noFill/>
              </a:ln>
              <a:solidFill>
                <a:schemeClr val="dk1"/>
              </a:solidFill>
              <a:effectLst/>
              <a:uLnTx/>
              <a:uFillTx/>
              <a:latin typeface="Arial Narrow" pitchFamily="34" charset="0"/>
            </a:endParaRPr>
          </a:p>
          <a:p>
            <a:pPr marR="0" lvl="0" algn="just" defTabSz="914400" rtl="0" eaLnBrk="1" fontAlgn="base" latinLnBrk="0" hangingPunct="1">
              <a:lnSpc>
                <a:spcPct val="100000"/>
              </a:lnSpc>
              <a:spcBef>
                <a:spcPts val="0"/>
              </a:spcBef>
              <a:spcAft>
                <a:spcPts val="0"/>
              </a:spcAft>
              <a:buClrTx/>
              <a:buSzTx/>
              <a:tabLst/>
              <a:defRPr/>
            </a:pPr>
            <a:endParaRPr kumimoji="0" lang="en-US" sz="3200" b="0" i="0" u="none" strike="noStrike" kern="0" cap="none" spc="0" normalizeH="0" baseline="0" noProof="0" dirty="0" smtClean="0">
              <a:ln>
                <a:noFill/>
              </a:ln>
              <a:solidFill>
                <a:schemeClr val="dk1"/>
              </a:solidFill>
              <a:effectLst/>
              <a:uLnTx/>
              <a:uFillTx/>
              <a:latin typeface="+mn-lt"/>
              <a:ea typeface="+mn-ea"/>
              <a:cs typeface="+mn-cs"/>
            </a:endParaRPr>
          </a:p>
        </p:txBody>
      </p:sp>
      <p:sp>
        <p:nvSpPr>
          <p:cNvPr id="8" name="Right Triangle 7"/>
          <p:cNvSpPr/>
          <p:nvPr/>
        </p:nvSpPr>
        <p:spPr>
          <a:xfrm flipH="1">
            <a:off x="7772400" y="5867400"/>
            <a:ext cx="13716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49</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6438113"/>
      </p:ext>
    </p:extLst>
  </p:cSld>
  <p:clrMapOvr>
    <a:masterClrMapping/>
  </p:clrMapOvr>
  <p:transition advClick="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52400"/>
            <a:ext cx="8839200" cy="10668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New Proposals for Cooperatives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06140" y="5908041"/>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1295400"/>
            <a:ext cx="8839200" cy="47244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457200" indent="-457200" algn="just" fontAlgn="base">
              <a:buFont typeface="Wingdings" panose="05000000000000000000" pitchFamily="2" charset="2"/>
              <a:buChar char="§"/>
              <a:defRPr/>
            </a:pPr>
            <a:r>
              <a:rPr lang="en-US" sz="2400" kern="0" dirty="0">
                <a:latin typeface="Arial" panose="020B0604020202020204" pitchFamily="34" charset="0"/>
                <a:cs typeface="Arial" panose="020B0604020202020204" pitchFamily="34" charset="0"/>
              </a:rPr>
              <a:t>DSBD will undertake massive education and training as a corner stone of </a:t>
            </a:r>
            <a:r>
              <a:rPr lang="en-US" sz="2400" kern="0" dirty="0" smtClean="0">
                <a:latin typeface="Arial" panose="020B0604020202020204" pitchFamily="34" charset="0"/>
                <a:cs typeface="Arial" panose="020B0604020202020204" pitchFamily="34" charset="0"/>
              </a:rPr>
              <a:t>growing </a:t>
            </a:r>
            <a:r>
              <a:rPr lang="en-US" sz="2400" kern="0" dirty="0">
                <a:latin typeface="Arial" panose="020B0604020202020204" pitchFamily="34" charset="0"/>
                <a:cs typeface="Arial" panose="020B0604020202020204" pitchFamily="34" charset="0"/>
              </a:rPr>
              <a:t>and developing cooperatives  </a:t>
            </a:r>
          </a:p>
          <a:p>
            <a:pPr marR="0" lvl="0" algn="just" defTabSz="914400" rtl="0" eaLnBrk="1" fontAlgn="base" latinLnBrk="0" hangingPunct="1">
              <a:lnSpc>
                <a:spcPct val="100000"/>
              </a:lnSpc>
              <a:spcBef>
                <a:spcPts val="0"/>
              </a:spcBef>
              <a:spcAft>
                <a:spcPts val="0"/>
              </a:spcAft>
              <a:buClrTx/>
              <a:buSzTx/>
              <a:tabLst/>
              <a:defRPr/>
            </a:pPr>
            <a:endParaRPr kumimoji="0" lang="en-US" sz="8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The Cooperative Academy will be brought under the Act and be established to provide education and training to co-operatives in the whole economy in line with Mondragon approach;  </a:t>
            </a:r>
          </a:p>
          <a:p>
            <a:pPr marR="0" lvl="0" algn="just" defTabSz="914400" rtl="0" eaLnBrk="1" fontAlgn="base" latinLnBrk="0" hangingPunct="1">
              <a:lnSpc>
                <a:spcPct val="100000"/>
              </a:lnSpc>
              <a:spcBef>
                <a:spcPts val="0"/>
              </a:spcBef>
              <a:spcAft>
                <a:spcPts val="0"/>
              </a:spcAft>
              <a:buClrTx/>
              <a:buSzTx/>
              <a:tabLst/>
              <a:defRPr/>
            </a:pPr>
            <a:endParaRPr kumimoji="0" lang="en-US" sz="8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To include cooperative entrepreneurship within SEDA to</a:t>
            </a:r>
            <a:r>
              <a:rPr kumimoji="0" lang="en-US" sz="2400" b="0" i="0" u="none" strike="noStrike" kern="0" cap="none" spc="0" normalizeH="0" noProof="0" dirty="0" smtClean="0">
                <a:ln>
                  <a:noFill/>
                </a:ln>
                <a:solidFill>
                  <a:schemeClr val="dk1"/>
                </a:solidFill>
                <a:effectLst/>
                <a:uLnTx/>
                <a:uFillTx/>
                <a:latin typeface="Arial" panose="020B0604020202020204" pitchFamily="34" charset="0"/>
                <a:cs typeface="Arial" panose="020B0604020202020204" pitchFamily="34" charset="0"/>
              </a:rPr>
              <a:t> grow and develop cooperatives. </a:t>
            </a:r>
            <a:endPar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a:p>
            <a:pPr marR="0" lvl="0" algn="just" defTabSz="914400" rtl="0" eaLnBrk="1" fontAlgn="base" latinLnBrk="0" hangingPunct="1">
              <a:lnSpc>
                <a:spcPct val="100000"/>
              </a:lnSpc>
              <a:spcBef>
                <a:spcPts val="0"/>
              </a:spcBef>
              <a:spcAft>
                <a:spcPts val="0"/>
              </a:spcAft>
              <a:buClrTx/>
              <a:buSzTx/>
              <a:tabLst/>
              <a:defRPr/>
            </a:pPr>
            <a:endParaRPr kumimoji="0" lang="en-US" sz="8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The CDA</a:t>
            </a:r>
            <a:r>
              <a:rPr kumimoji="0" lang="en-US" sz="2400" b="0" i="0" u="none" strike="noStrike" kern="0" cap="none" spc="0" normalizeH="0" noProof="0" dirty="0" smtClean="0">
                <a:ln>
                  <a:noFill/>
                </a:ln>
                <a:solidFill>
                  <a:schemeClr val="dk1"/>
                </a:solidFill>
                <a:effectLst/>
                <a:uLnTx/>
                <a:uFillTx/>
                <a:latin typeface="Arial" panose="020B0604020202020204" pitchFamily="34" charset="0"/>
                <a:cs typeface="Arial" panose="020B0604020202020204" pitchFamily="34" charset="0"/>
              </a:rPr>
              <a:t> and CBDA will be merged and the budget of the CBDA will be used to establish and ensure operation of CDA; </a:t>
            </a: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 </a:t>
            </a:r>
          </a:p>
          <a:p>
            <a:pPr marR="0" lvl="0" algn="just" defTabSz="914400" rtl="0" eaLnBrk="1" fontAlgn="base" latinLnBrk="0" hangingPunct="1">
              <a:lnSpc>
                <a:spcPct val="100000"/>
              </a:lnSpc>
              <a:spcBef>
                <a:spcPts val="0"/>
              </a:spcBef>
              <a:spcAft>
                <a:spcPts val="0"/>
              </a:spcAft>
              <a:buClrTx/>
              <a:buSzTx/>
              <a:tabLst/>
              <a:defRPr/>
            </a:pPr>
            <a:endParaRPr kumimoji="0" lang="en-US" sz="8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p:txBody>
      </p:sp>
      <p:sp>
        <p:nvSpPr>
          <p:cNvPr id="8" name="Right Triangle 7"/>
          <p:cNvSpPr/>
          <p:nvPr/>
        </p:nvSpPr>
        <p:spPr>
          <a:xfrm flipH="1">
            <a:off x="7825740" y="5867400"/>
            <a:ext cx="131826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50</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89102838"/>
      </p:ext>
    </p:extLst>
  </p:cSld>
  <p:clrMapOvr>
    <a:masterClrMapping/>
  </p:clrMapOvr>
  <p:transition advClick="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76200"/>
            <a:ext cx="8839200" cy="10668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Way forward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06140" y="5908041"/>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1295400"/>
            <a:ext cx="8839200" cy="47244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There is a proposed review of the cooperative strategy;</a:t>
            </a: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endParaRPr lang="en-US" sz="2400" kern="0" dirty="0">
              <a:latin typeface="Arial" panose="020B0604020202020204" pitchFamily="34" charset="0"/>
              <a:cs typeface="Arial" panose="020B0604020202020204" pitchFamily="34" charset="0"/>
            </a:endParaRP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The presidential minutes</a:t>
            </a:r>
            <a:r>
              <a:rPr kumimoji="0" lang="en-US" sz="2400" b="0" i="0" u="none" strike="noStrike" kern="0" cap="none" spc="0" normalizeH="0" noProof="0" dirty="0" smtClean="0">
                <a:ln>
                  <a:noFill/>
                </a:ln>
                <a:solidFill>
                  <a:schemeClr val="dk1"/>
                </a:solidFill>
                <a:effectLst/>
                <a:uLnTx/>
                <a:uFillTx/>
                <a:latin typeface="Arial" panose="020B0604020202020204" pitchFamily="34" charset="0"/>
                <a:cs typeface="Arial" panose="020B0604020202020204" pitchFamily="34" charset="0"/>
              </a:rPr>
              <a:t> to effect the proclamation of the </a:t>
            </a: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 Cooperative Amendment Act, No 6 of 2013 have been submitted to the Presidency for proclamation on the 1</a:t>
            </a:r>
            <a:r>
              <a:rPr kumimoji="0" lang="en-US" sz="2400" b="0" i="0" u="none" strike="noStrike" kern="0" cap="none" spc="0" normalizeH="0" baseline="30000" noProof="0" dirty="0" smtClean="0">
                <a:ln>
                  <a:noFill/>
                </a:ln>
                <a:solidFill>
                  <a:schemeClr val="dk1"/>
                </a:solidFill>
                <a:effectLst/>
                <a:uLnTx/>
                <a:uFillTx/>
                <a:latin typeface="Arial" panose="020B0604020202020204" pitchFamily="34" charset="0"/>
                <a:cs typeface="Arial" panose="020B0604020202020204" pitchFamily="34" charset="0"/>
              </a:rPr>
              <a:t>st</a:t>
            </a: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 November 2018;</a:t>
            </a:r>
          </a:p>
          <a:p>
            <a:pPr marR="0" lvl="0" algn="just" defTabSz="914400" rtl="0" eaLnBrk="1" fontAlgn="base" latinLnBrk="0" hangingPunct="1">
              <a:lnSpc>
                <a:spcPct val="100000"/>
              </a:lnSpc>
              <a:spcBef>
                <a:spcPts val="0"/>
              </a:spcBef>
              <a:spcAft>
                <a:spcPts val="0"/>
              </a:spcAft>
              <a:buClrTx/>
              <a:buSzTx/>
              <a:tabLst/>
              <a:defRPr/>
            </a:pPr>
            <a:endPar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DSBD intends to undertake the review of the Cooperative Amendment Act in line with the reviewed strategy.</a:t>
            </a: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endParaRPr lang="en-US" sz="2400" kern="0" dirty="0">
              <a:latin typeface="Arial" panose="020B0604020202020204" pitchFamily="34" charset="0"/>
              <a:cs typeface="Arial" panose="020B0604020202020204" pitchFamily="34" charset="0"/>
            </a:endParaRP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noProof="0" dirty="0" smtClean="0">
                <a:ln>
                  <a:noFill/>
                </a:ln>
                <a:solidFill>
                  <a:schemeClr val="dk1"/>
                </a:solidFill>
                <a:effectLst/>
                <a:uLnTx/>
                <a:uFillTx/>
                <a:latin typeface="Arial" panose="020B0604020202020204" pitchFamily="34" charset="0"/>
                <a:cs typeface="Arial" panose="020B0604020202020204" pitchFamily="34" charset="0"/>
              </a:rPr>
              <a:t>Consultation will be undertaken with all the stakeholders in all the provinces  </a:t>
            </a: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   </a:t>
            </a:r>
          </a:p>
        </p:txBody>
      </p:sp>
      <p:sp>
        <p:nvSpPr>
          <p:cNvPr id="8" name="Right Triangle 7"/>
          <p:cNvSpPr/>
          <p:nvPr/>
        </p:nvSpPr>
        <p:spPr>
          <a:xfrm flipH="1">
            <a:off x="7825740" y="5867400"/>
            <a:ext cx="131826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51</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50872559"/>
      </p:ext>
    </p:extLst>
  </p:cSld>
  <p:clrMapOvr>
    <a:masterClrMapping/>
  </p:clrMapOvr>
  <p:transition advClick="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76200"/>
            <a:ext cx="8839200" cy="10668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Way forward, cont.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406140" y="5908041"/>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7" name="Rectangle 3"/>
          <p:cNvSpPr txBox="1">
            <a:spLocks noChangeArrowheads="1"/>
          </p:cNvSpPr>
          <p:nvPr/>
        </p:nvSpPr>
        <p:spPr bwMode="auto">
          <a:xfrm>
            <a:off x="152400" y="1295400"/>
            <a:ext cx="8839200" cy="4724400"/>
          </a:xfrm>
          <a:prstGeom prst="rect">
            <a:avLst/>
          </a:prstGeom>
          <a:solidFill>
            <a:schemeClr val="accent3">
              <a:lumMod val="40000"/>
              <a:lumOff val="60000"/>
            </a:schemeClr>
          </a:solidFill>
          <a:ln w="25400" cap="flat" cmpd="sng" algn="ctr">
            <a:solidFill>
              <a:srgbClr val="FFC000"/>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The Department will undertake the working visit to concretize the relationship with Mondragon</a:t>
            </a:r>
            <a:r>
              <a:rPr kumimoji="0" lang="en-US" sz="2400" b="0" i="0" u="none" strike="noStrike" kern="0" cap="none" spc="0" normalizeH="0" noProof="0" dirty="0" smtClean="0">
                <a:ln>
                  <a:noFill/>
                </a:ln>
                <a:solidFill>
                  <a:schemeClr val="dk1"/>
                </a:solidFill>
                <a:effectLst/>
                <a:uLnTx/>
                <a:uFillTx/>
                <a:latin typeface="Arial" panose="020B0604020202020204" pitchFamily="34" charset="0"/>
                <a:cs typeface="Arial" panose="020B0604020202020204" pitchFamily="34" charset="0"/>
              </a:rPr>
              <a:t> to establish partnership and collaboration on specific issues related to cooperative development;  </a:t>
            </a:r>
            <a:endPar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endParaRPr>
          </a:p>
          <a:p>
            <a:pPr marR="0" lvl="0" algn="just" defTabSz="914400" rtl="0" eaLnBrk="1" fontAlgn="base" latinLnBrk="0" hangingPunct="1">
              <a:lnSpc>
                <a:spcPct val="100000"/>
              </a:lnSpc>
              <a:spcBef>
                <a:spcPts val="0"/>
              </a:spcBef>
              <a:spcAft>
                <a:spcPts val="0"/>
              </a:spcAft>
              <a:buClrTx/>
              <a:buSzTx/>
              <a:tabLst/>
              <a:defRPr/>
            </a:pPr>
            <a:endParaRPr lang="en-US" sz="800" kern="0" dirty="0">
              <a:latin typeface="Arial" panose="020B0604020202020204" pitchFamily="34" charset="0"/>
              <a:cs typeface="Arial" panose="020B0604020202020204" pitchFamily="34" charset="0"/>
            </a:endParaRPr>
          </a:p>
          <a:p>
            <a:pPr marR="0" lvl="0" algn="just" defTabSz="914400" rtl="0" eaLnBrk="1" fontAlgn="base" latinLnBrk="0" hangingPunct="1">
              <a:lnSpc>
                <a:spcPct val="100000"/>
              </a:lnSpc>
              <a:spcBef>
                <a:spcPts val="0"/>
              </a:spcBef>
              <a:spcAft>
                <a:spcPts val="0"/>
              </a:spcAft>
              <a:buClrTx/>
              <a:buSzTx/>
              <a:tabLst/>
              <a:defRPr/>
            </a:pPr>
            <a:endParaRPr lang="en-US" sz="800" kern="0" dirty="0">
              <a:latin typeface="Arial" panose="020B0604020202020204" pitchFamily="34" charset="0"/>
              <a:cs typeface="Arial" panose="020B0604020202020204" pitchFamily="34" charset="0"/>
            </a:endParaRP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To consider review of the Cooperative Model;</a:t>
            </a:r>
          </a:p>
          <a:p>
            <a:pPr marR="0" lvl="0" algn="just" defTabSz="914400" rtl="0" eaLnBrk="1" fontAlgn="base" latinLnBrk="0" hangingPunct="1">
              <a:lnSpc>
                <a:spcPct val="100000"/>
              </a:lnSpc>
              <a:spcBef>
                <a:spcPts val="0"/>
              </a:spcBef>
              <a:spcAft>
                <a:spcPts val="0"/>
              </a:spcAft>
              <a:buClrTx/>
              <a:buSzTx/>
              <a:tabLst/>
              <a:defRPr/>
            </a:pPr>
            <a:endParaRPr lang="en-US" sz="800" kern="0" dirty="0">
              <a:latin typeface="Arial" panose="020B0604020202020204" pitchFamily="34" charset="0"/>
              <a:cs typeface="Arial" panose="020B0604020202020204" pitchFamily="34" charset="0"/>
            </a:endParaRP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0" cap="none" spc="0" normalizeH="0" baseline="0" noProof="0" dirty="0" smtClean="0">
                <a:ln>
                  <a:noFill/>
                </a:ln>
                <a:solidFill>
                  <a:schemeClr val="dk1"/>
                </a:solidFill>
                <a:effectLst/>
                <a:uLnTx/>
                <a:uFillTx/>
                <a:latin typeface="Arial" panose="020B0604020202020204" pitchFamily="34" charset="0"/>
                <a:cs typeface="Arial" panose="020B0604020202020204" pitchFamily="34" charset="0"/>
              </a:rPr>
              <a:t>To sharpen its interventions;</a:t>
            </a:r>
          </a:p>
          <a:p>
            <a:pPr marL="457200" marR="0" lvl="0" indent="-457200" algn="just"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endParaRPr lang="en-US" sz="2400" kern="0" dirty="0">
              <a:latin typeface="Arial" panose="020B0604020202020204" pitchFamily="34" charset="0"/>
              <a:cs typeface="Arial" panose="020B0604020202020204" pitchFamily="34" charset="0"/>
            </a:endParaRPr>
          </a:p>
          <a:p>
            <a:pPr marL="457200" indent="-457200" algn="just" fontAlgn="base">
              <a:buFont typeface="Wingdings" panose="05000000000000000000" pitchFamily="2" charset="2"/>
              <a:buChar char="§"/>
              <a:defRPr/>
            </a:pPr>
            <a:r>
              <a:rPr lang="en-US" sz="2400" kern="0" dirty="0">
                <a:latin typeface="Arial" panose="020B0604020202020204" pitchFamily="34" charset="0"/>
                <a:cs typeface="Arial" panose="020B0604020202020204" pitchFamily="34" charset="0"/>
              </a:rPr>
              <a:t>Partner with Mondragon to institutionalize the social economy model in South Africa in line with the work being done by EDD;  </a:t>
            </a:r>
          </a:p>
        </p:txBody>
      </p:sp>
      <p:sp>
        <p:nvSpPr>
          <p:cNvPr id="8" name="Right Triangle 7"/>
          <p:cNvSpPr/>
          <p:nvPr/>
        </p:nvSpPr>
        <p:spPr>
          <a:xfrm flipH="1">
            <a:off x="7825740" y="5867400"/>
            <a:ext cx="131826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52</a:t>
            </a:r>
            <a:endParaRPr lang="en-ZA" b="1"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34660103"/>
      </p:ext>
    </p:extLst>
  </p:cSld>
  <p:clrMapOvr>
    <a:masterClrMapping/>
  </p:clrMapOvr>
  <p:transition advClick="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t="20007" b="22369"/>
          <a:stretch>
            <a:fillRect/>
          </a:stretch>
        </p:blipFill>
        <p:spPr bwMode="auto">
          <a:xfrm>
            <a:off x="76200" y="5959475"/>
            <a:ext cx="1981200" cy="8223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Content Placeholder 6"/>
          <p:cNvSpPr txBox="1">
            <a:spLocks/>
          </p:cNvSpPr>
          <p:nvPr/>
        </p:nvSpPr>
        <p:spPr bwMode="auto">
          <a:xfrm>
            <a:off x="857224" y="1933556"/>
            <a:ext cx="7372376" cy="1952644"/>
          </a:xfrm>
          <a:prstGeom prst="rect">
            <a:avLst/>
          </a:prstGeo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lvl1pPr algn="ctr">
              <a:spcBef>
                <a:spcPct val="0"/>
              </a:spcBef>
              <a:buNone/>
              <a:defRPr sz="3200" b="1">
                <a:solidFill>
                  <a:schemeClr val="lt1"/>
                </a:solidFill>
                <a:latin typeface="Arial"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sz="4000" dirty="0"/>
          </a:p>
          <a:p>
            <a:r>
              <a:rPr lang="en-US" sz="4000" dirty="0"/>
              <a:t>Thank You</a:t>
            </a:r>
          </a:p>
        </p:txBody>
      </p:sp>
      <p:sp>
        <p:nvSpPr>
          <p:cNvPr id="5" name="Right Triangle 4"/>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TextBox 6"/>
          <p:cNvSpPr txBox="1"/>
          <p:nvPr/>
        </p:nvSpPr>
        <p:spPr>
          <a:xfrm>
            <a:off x="8635752" y="6400800"/>
            <a:ext cx="432048" cy="338554"/>
          </a:xfrm>
          <a:prstGeom prst="rect">
            <a:avLst/>
          </a:prstGeom>
          <a:noFill/>
        </p:spPr>
        <p:txBody>
          <a:bodyPr wrap="square" rtlCol="0">
            <a:spAutoFit/>
          </a:bodyPr>
          <a:lstStyle/>
          <a:p>
            <a:pPr algn="ctr"/>
            <a:r>
              <a:rPr lang="en-ZA" sz="1600" b="1" dirty="0" smtClean="0">
                <a:solidFill>
                  <a:schemeClr val="bg1"/>
                </a:solidFill>
              </a:rPr>
              <a:t>53</a:t>
            </a:r>
            <a:endParaRPr lang="en-ZA" sz="1600" b="1" dirty="0">
              <a:solidFill>
                <a:schemeClr val="bg1"/>
              </a:solidFill>
            </a:endParaRPr>
          </a:p>
        </p:txBody>
      </p:sp>
    </p:spTree>
    <p:extLst>
      <p:ext uri="{BB962C8B-B14F-4D97-AF65-F5344CB8AC3E}">
        <p14:creationId xmlns:p14="http://schemas.microsoft.com/office/powerpoint/2010/main" xmlns="" val="2455532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03200" y="304800"/>
            <a:ext cx="8636000" cy="8382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1st  Objective for Review of Act</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733800" y="57150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sp>
        <p:nvSpPr>
          <p:cNvPr id="9" name="Rectangle 2"/>
          <p:cNvSpPr txBox="1">
            <a:spLocks noChangeArrowheads="1"/>
          </p:cNvSpPr>
          <p:nvPr/>
        </p:nvSpPr>
        <p:spPr bwMode="auto">
          <a:xfrm>
            <a:off x="228600" y="1371600"/>
            <a:ext cx="8610600" cy="1219200"/>
          </a:xfrm>
          <a:prstGeom prst="rect">
            <a:avLst/>
          </a:prstGeom>
          <a:solidFill>
            <a:schemeClr val="accent3">
              <a:lumMod val="40000"/>
              <a:lumOff val="60000"/>
            </a:schemeClr>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ts val="0"/>
              </a:spcBef>
              <a:spcAft>
                <a:spcPct val="0"/>
              </a:spcAft>
              <a:buClrTx/>
              <a:buSzTx/>
              <a:buFontTx/>
              <a:buNone/>
              <a:tabLst/>
              <a:defRPr/>
            </a:pPr>
            <a:r>
              <a:rPr lang="en-US" sz="2600" b="1" kern="0" dirty="0" smtClean="0">
                <a:solidFill>
                  <a:schemeClr val="tx1"/>
                </a:solidFill>
                <a:latin typeface="Arial Narrow" pitchFamily="34" charset="0"/>
                <a:ea typeface="+mj-ea"/>
                <a:cs typeface="+mj-cs"/>
              </a:rPr>
              <a:t>Strengthen co-operative governance, accountability and transparency and provide for a differential dispensation for co-operatives to reduce the regulatory burden for co-operatives</a:t>
            </a:r>
            <a:endParaRPr kumimoji="0" lang="en-US" sz="2600" b="1" i="0" u="none" strike="noStrike" kern="0" cap="none" spc="0" normalizeH="0" baseline="0" noProof="0" dirty="0" smtClean="0">
              <a:ln>
                <a:noFill/>
              </a:ln>
              <a:solidFill>
                <a:schemeClr val="tx1"/>
              </a:solidFill>
              <a:effectLst/>
              <a:uLnTx/>
              <a:uFillTx/>
              <a:latin typeface="Arial Narrow" pitchFamily="34" charset="0"/>
              <a:ea typeface="+mj-ea"/>
              <a:cs typeface="+mj-cs"/>
            </a:endParaRPr>
          </a:p>
        </p:txBody>
      </p:sp>
      <p:sp>
        <p:nvSpPr>
          <p:cNvPr id="6" name="Right Triangle 5"/>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5</a:t>
            </a:r>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08962969"/>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4572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 Co-operative principles </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733800" y="5943600"/>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3498205607"/>
              </p:ext>
            </p:extLst>
          </p:nvPr>
        </p:nvGraphicFramePr>
        <p:xfrm>
          <a:off x="152400" y="1691640"/>
          <a:ext cx="8839200" cy="4099560"/>
        </p:xfrm>
        <a:graphic>
          <a:graphicData uri="http://schemas.openxmlformats.org/drawingml/2006/table">
            <a:tbl>
              <a:tblPr firstRow="1" bandRow="1">
                <a:tableStyleId>{8799B23B-EC83-4686-B30A-512413B5E67A}</a:tableStyleId>
              </a:tblPr>
              <a:tblGrid>
                <a:gridCol w="4191000">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tblGrid>
              <a:tr h="932682">
                <a:tc>
                  <a:txBody>
                    <a:bodyPr/>
                    <a:lstStyle/>
                    <a:p>
                      <a:pPr algn="ctr"/>
                      <a:r>
                        <a:rPr lang="en-US" sz="2400" dirty="0" smtClean="0"/>
                        <a:t>Act 14 of 2005</a:t>
                      </a:r>
                      <a:endParaRPr lang="en-US" sz="2400" dirty="0">
                        <a:solidFill>
                          <a:schemeClr val="tx1"/>
                        </a:solidFill>
                      </a:endParaRPr>
                    </a:p>
                  </a:txBody>
                  <a:tcPr/>
                </a:tc>
                <a:tc>
                  <a:txBody>
                    <a:bodyPr/>
                    <a:lstStyle/>
                    <a:p>
                      <a:pPr algn="ctr"/>
                      <a:r>
                        <a:rPr lang="en-US" sz="2400" dirty="0" smtClean="0"/>
                        <a:t>Amendment Act 6 of 2013</a:t>
                      </a:r>
                      <a:endParaRPr lang="en-US" sz="2400" dirty="0">
                        <a:solidFill>
                          <a:schemeClr val="tx1"/>
                        </a:solidFill>
                      </a:endParaRPr>
                    </a:p>
                  </a:txBody>
                  <a:tcPr/>
                </a:tc>
                <a:extLst>
                  <a:ext uri="{0D108BD9-81ED-4DB2-BD59-A6C34878D82A}">
                    <a16:rowId xmlns:a16="http://schemas.microsoft.com/office/drawing/2014/main" xmlns="" val="10000"/>
                  </a:ext>
                </a:extLst>
              </a:tr>
              <a:tr h="3166878">
                <a:tc>
                  <a:txBody>
                    <a:bodyPr/>
                    <a:lstStyle/>
                    <a:p>
                      <a:pPr marL="342900" indent="-342900">
                        <a:buFont typeface="Arial" pitchFamily="34" charset="0"/>
                        <a:buChar char="•"/>
                      </a:pPr>
                      <a:r>
                        <a:rPr lang="en-US" sz="2400" dirty="0" smtClean="0"/>
                        <a:t>Stipulated</a:t>
                      </a:r>
                      <a:r>
                        <a:rPr lang="en-US" sz="2400" baseline="0" dirty="0" smtClean="0"/>
                        <a:t> minimum requirements to ensure compliance to co-operative principles;</a:t>
                      </a:r>
                    </a:p>
                    <a:p>
                      <a:pPr marL="0" indent="0">
                        <a:buFont typeface="Arial" pitchFamily="34" charset="0"/>
                        <a:buNone/>
                      </a:pPr>
                      <a:endParaRPr lang="en-US" sz="2400" b="1" dirty="0" smtClean="0">
                        <a:solidFill>
                          <a:schemeClr val="tx1"/>
                        </a:solidFill>
                      </a:endParaRPr>
                    </a:p>
                  </a:txBody>
                  <a:tcPr/>
                </a:tc>
                <a:tc>
                  <a:txBody>
                    <a:bodyPr/>
                    <a:lstStyle/>
                    <a:p>
                      <a:pPr marL="342900" indent="-342900">
                        <a:buFont typeface="Arial" pitchFamily="34" charset="0"/>
                        <a:buChar char="•"/>
                      </a:pPr>
                      <a:r>
                        <a:rPr lang="en-US" sz="2400" dirty="0" smtClean="0"/>
                        <a:t>Co-operatives</a:t>
                      </a:r>
                      <a:r>
                        <a:rPr lang="en-US" sz="2400" baseline="0" dirty="0" smtClean="0"/>
                        <a:t> incorporated in the body of the Act.  Co-operatives must comply with co-operative </a:t>
                      </a:r>
                      <a:r>
                        <a:rPr lang="en-US" sz="2400" baseline="0" dirty="0" smtClean="0">
                          <a:hlinkClick r:id="rId4" action="ppaction://hlinkfile"/>
                        </a:rPr>
                        <a:t>principles</a:t>
                      </a:r>
                      <a:r>
                        <a:rPr lang="en-US" sz="2400" baseline="0" dirty="0" smtClean="0"/>
                        <a:t>;</a:t>
                      </a:r>
                      <a:r>
                        <a:rPr lang="en-US" sz="1400" baseline="0" dirty="0" smtClean="0"/>
                        <a:t> P7 line 21</a:t>
                      </a:r>
                      <a:endParaRPr lang="en-US" sz="2400" b="0" baseline="0" dirty="0" smtClean="0">
                        <a:solidFill>
                          <a:schemeClr val="tx1"/>
                        </a:solidFill>
                      </a:endParaRPr>
                    </a:p>
                  </a:txBody>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6</a:t>
            </a:r>
          </a:p>
        </p:txBody>
      </p:sp>
      <p:pic>
        <p:nvPicPr>
          <p:cNvPr id="7" name="Picture 1"/>
          <p:cNvPicPr>
            <a:picLocks noChangeAspect="1" noChangeArrowheads="1"/>
          </p:cNvPicPr>
          <p:nvPr/>
        </p:nvPicPr>
        <p:blipFill>
          <a:blip r:embed="rId5"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41841067"/>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Code of Good Conduct for Co-operatives</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8100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590930430"/>
              </p:ext>
            </p:extLst>
          </p:nvPr>
        </p:nvGraphicFramePr>
        <p:xfrm>
          <a:off x="177800" y="1371599"/>
          <a:ext cx="8839200" cy="4435475"/>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xmlns="" val="20000"/>
                    </a:ext>
                  </a:extLst>
                </a:gridCol>
                <a:gridCol w="5638800">
                  <a:extLst>
                    <a:ext uri="{9D8B030D-6E8A-4147-A177-3AD203B41FA5}">
                      <a16:colId xmlns:a16="http://schemas.microsoft.com/office/drawing/2014/main" xmlns="" val="20001"/>
                    </a:ext>
                  </a:extLst>
                </a:gridCol>
              </a:tblGrid>
              <a:tr h="839144">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596331">
                <a:tc>
                  <a:txBody>
                    <a:bodyPr/>
                    <a:lstStyle/>
                    <a:p>
                      <a:pPr marL="342900" indent="-342900" algn="l">
                        <a:buFont typeface="Arial" pitchFamily="34" charset="0"/>
                        <a:buChar char="•"/>
                      </a:pPr>
                      <a:r>
                        <a:rPr lang="en-US" sz="2400" b="1" dirty="0" smtClean="0">
                          <a:solidFill>
                            <a:schemeClr val="tx1"/>
                          </a:solidFill>
                        </a:rPr>
                        <a:t>No provision</a:t>
                      </a:r>
                    </a:p>
                  </a:txBody>
                  <a:tcPr>
                    <a:solidFill>
                      <a:schemeClr val="accent3">
                        <a:lumMod val="40000"/>
                        <a:lumOff val="60000"/>
                      </a:schemeClr>
                    </a:solidFill>
                  </a:tcPr>
                </a:tc>
                <a:tc>
                  <a:txBody>
                    <a:bodyPr/>
                    <a:lstStyle/>
                    <a:p>
                      <a:pPr marL="342900" indent="-342900" algn="l">
                        <a:buFont typeface="Arial" pitchFamily="34" charset="0"/>
                        <a:buChar char="•"/>
                      </a:pPr>
                      <a:r>
                        <a:rPr lang="en-US" sz="2400" b="1" dirty="0" smtClean="0">
                          <a:solidFill>
                            <a:schemeClr val="tx1"/>
                          </a:solidFill>
                        </a:rPr>
                        <a:t>All co-operatives must comply with the prescribed principles of good governance for co-operatives;</a:t>
                      </a:r>
                    </a:p>
                    <a:p>
                      <a:pPr marL="342900" indent="-342900" algn="l">
                        <a:buFont typeface="Arial" pitchFamily="34" charset="0"/>
                        <a:buChar char="•"/>
                      </a:pPr>
                      <a:r>
                        <a:rPr lang="en-US" sz="2400" b="1" dirty="0" smtClean="0">
                          <a:solidFill>
                            <a:schemeClr val="tx1"/>
                          </a:solidFill>
                        </a:rPr>
                        <a:t>Minister</a:t>
                      </a:r>
                      <a:r>
                        <a:rPr lang="en-US" sz="2400" b="1" baseline="0" dirty="0" smtClean="0">
                          <a:solidFill>
                            <a:schemeClr val="tx1"/>
                          </a:solidFill>
                        </a:rPr>
                        <a:t> must publish principles of good governance for co-operatives in Government Gazette</a:t>
                      </a:r>
                      <a:r>
                        <a:rPr lang="en-US" sz="2400" b="1" dirty="0" smtClean="0">
                          <a:solidFill>
                            <a:schemeClr val="tx1"/>
                          </a:solidFill>
                        </a:rPr>
                        <a:t> </a:t>
                      </a:r>
                      <a:r>
                        <a:rPr lang="en-US" sz="1400" b="0" dirty="0" smtClean="0">
                          <a:solidFill>
                            <a:schemeClr val="tx1"/>
                          </a:solidFill>
                        </a:rPr>
                        <a:t>P7</a:t>
                      </a:r>
                      <a:r>
                        <a:rPr lang="en-US" sz="1400" b="0" baseline="0" dirty="0" smtClean="0">
                          <a:solidFill>
                            <a:schemeClr val="tx1"/>
                          </a:solidFill>
                        </a:rPr>
                        <a:t> lines 56 to 61</a:t>
                      </a:r>
                      <a:endParaRPr lang="en-US" b="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7</a:t>
            </a:r>
            <a:endParaRPr lang="en-ZA" b="1" dirty="0"/>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23259080"/>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7800" y="76200"/>
            <a:ext cx="8839200" cy="990600"/>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r>
              <a:rPr lang="en-US" sz="3200" b="1" dirty="0">
                <a:solidFill>
                  <a:schemeClr val="lt1"/>
                </a:solidFill>
                <a:latin typeface="Arial" charset="0"/>
                <a:ea typeface="+mn-ea"/>
                <a:cs typeface="+mn-cs"/>
              </a:rPr>
              <a:t>Supervisory Committee</a:t>
            </a:r>
          </a:p>
        </p:txBody>
      </p:sp>
      <p:pic>
        <p:nvPicPr>
          <p:cNvPr id="4" name="Picture 4" descr="C:\Documents and Settings\user\Desktop\New Image.JPG"/>
          <p:cNvPicPr>
            <a:picLocks noChangeAspect="1" noChangeArrowheads="1"/>
          </p:cNvPicPr>
          <p:nvPr/>
        </p:nvPicPr>
        <p:blipFill>
          <a:blip r:embed="rId3" cstate="print"/>
          <a:srcRect/>
          <a:stretch>
            <a:fillRect/>
          </a:stretch>
        </p:blipFill>
        <p:spPr bwMode="auto">
          <a:xfrm>
            <a:off x="3733800" y="5807075"/>
            <a:ext cx="1165860" cy="914400"/>
          </a:xfrm>
          <a:prstGeom prst="rect">
            <a:avLst/>
          </a:prstGeom>
          <a:noFill/>
        </p:spPr>
      </p:pic>
      <p:sp>
        <p:nvSpPr>
          <p:cNvPr id="5" name="Footer Placeholder 4"/>
          <p:cNvSpPr>
            <a:spLocks noGrp="1"/>
          </p:cNvSpPr>
          <p:nvPr>
            <p:ph type="ftr" sz="quarter" idx="11"/>
          </p:nvPr>
        </p:nvSpPr>
        <p:spPr/>
        <p:txBody>
          <a:bodyPr/>
          <a:lstStyle/>
          <a:p>
            <a:pPr>
              <a:defRPr/>
            </a:pPr>
            <a:endParaRPr lang="en-US" b="1" dirty="0" smtClean="0">
              <a:latin typeface="Arial" pitchFamily="34" charset="0"/>
              <a:cs typeface="Arial" pitchFamily="34" charset="0"/>
            </a:endParaRPr>
          </a:p>
          <a:p>
            <a:pPr>
              <a:defRPr/>
            </a:pPr>
            <a:endParaRPr lang="en-US"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898754562"/>
              </p:ext>
            </p:extLst>
          </p:nvPr>
        </p:nvGraphicFramePr>
        <p:xfrm>
          <a:off x="152400" y="1371599"/>
          <a:ext cx="8839200" cy="4435475"/>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xmlns="" val="20000"/>
                    </a:ext>
                  </a:extLst>
                </a:gridCol>
                <a:gridCol w="5638800">
                  <a:extLst>
                    <a:ext uri="{9D8B030D-6E8A-4147-A177-3AD203B41FA5}">
                      <a16:colId xmlns:a16="http://schemas.microsoft.com/office/drawing/2014/main" xmlns="" val="20001"/>
                    </a:ext>
                  </a:extLst>
                </a:gridCol>
              </a:tblGrid>
              <a:tr h="839144">
                <a:tc>
                  <a:txBody>
                    <a:bodyPr/>
                    <a:lstStyle/>
                    <a:p>
                      <a:pPr algn="ctr"/>
                      <a:r>
                        <a:rPr lang="en-US" sz="2400" dirty="0" smtClean="0">
                          <a:solidFill>
                            <a:schemeClr val="tx1"/>
                          </a:solidFill>
                        </a:rPr>
                        <a:t>Act 14 of 2005</a:t>
                      </a:r>
                      <a:endParaRPr lang="en-US" sz="2400" dirty="0">
                        <a:solidFill>
                          <a:schemeClr val="tx1"/>
                        </a:solidFill>
                      </a:endParaRPr>
                    </a:p>
                  </a:txBody>
                  <a:tcPr>
                    <a:solidFill>
                      <a:schemeClr val="accent3">
                        <a:lumMod val="40000"/>
                        <a:lumOff val="60000"/>
                      </a:schemeClr>
                    </a:solidFill>
                  </a:tcPr>
                </a:tc>
                <a:tc>
                  <a:txBody>
                    <a:bodyPr/>
                    <a:lstStyle/>
                    <a:p>
                      <a:pPr algn="ctr"/>
                      <a:r>
                        <a:rPr lang="en-US" sz="2400" dirty="0" smtClean="0">
                          <a:solidFill>
                            <a:schemeClr val="tx1"/>
                          </a:solidFill>
                        </a:rPr>
                        <a:t>Amendment Act 6 of 2013</a:t>
                      </a:r>
                      <a:endParaRPr lang="en-US" sz="240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0"/>
                  </a:ext>
                </a:extLst>
              </a:tr>
              <a:tr h="3596331">
                <a:tc>
                  <a:txBody>
                    <a:bodyPr/>
                    <a:lstStyle/>
                    <a:p>
                      <a:pPr marL="342900" indent="-342900" algn="l">
                        <a:buFont typeface="Arial" pitchFamily="34" charset="0"/>
                        <a:buChar char="•"/>
                      </a:pPr>
                      <a:r>
                        <a:rPr lang="en-US" sz="2400" b="1" dirty="0" smtClean="0">
                          <a:solidFill>
                            <a:schemeClr val="tx1"/>
                          </a:solidFill>
                        </a:rPr>
                        <a:t>Made</a:t>
                      </a:r>
                      <a:r>
                        <a:rPr lang="en-US" sz="2400" b="1" baseline="0" dirty="0" smtClean="0">
                          <a:solidFill>
                            <a:schemeClr val="tx1"/>
                          </a:solidFill>
                        </a:rPr>
                        <a:t> provision for a co-operative to make provision for a supervisory committee in its constitution</a:t>
                      </a:r>
                      <a:endParaRPr lang="en-US" sz="2400" b="1" dirty="0" smtClean="0">
                        <a:solidFill>
                          <a:schemeClr val="tx1"/>
                        </a:solidFill>
                      </a:endParaRPr>
                    </a:p>
                  </a:txBody>
                  <a:tcPr>
                    <a:solidFill>
                      <a:schemeClr val="accent3">
                        <a:lumMod val="40000"/>
                        <a:lumOff val="60000"/>
                      </a:schemeClr>
                    </a:solidFill>
                  </a:tcPr>
                </a:tc>
                <a:tc>
                  <a:txBody>
                    <a:bodyPr/>
                    <a:lstStyle/>
                    <a:p>
                      <a:pPr marL="342900" indent="-342900" algn="l">
                        <a:buFont typeface="Arial" pitchFamily="34" charset="0"/>
                        <a:buChar char="•"/>
                      </a:pPr>
                      <a:r>
                        <a:rPr lang="en-US" sz="2400" b="1" dirty="0" smtClean="0">
                          <a:solidFill>
                            <a:schemeClr val="tx1"/>
                          </a:solidFill>
                        </a:rPr>
                        <a:t>Supervisory committee must be elected at the </a:t>
                      </a:r>
                      <a:r>
                        <a:rPr lang="en-US" sz="2400" b="1" baseline="0" dirty="0" smtClean="0">
                          <a:solidFill>
                            <a:schemeClr val="tx1"/>
                          </a:solidFill>
                        </a:rPr>
                        <a:t>annual general meeting</a:t>
                      </a:r>
                      <a:r>
                        <a:rPr lang="en-US" sz="2400" b="1" dirty="0" smtClean="0">
                          <a:solidFill>
                            <a:schemeClr val="tx1"/>
                          </a:solidFill>
                        </a:rPr>
                        <a:t>;</a:t>
                      </a:r>
                    </a:p>
                    <a:p>
                      <a:pPr marL="342900" indent="-342900" algn="l">
                        <a:buFont typeface="Arial" pitchFamily="34" charset="0"/>
                        <a:buChar char="•"/>
                      </a:pPr>
                      <a:r>
                        <a:rPr lang="en-US" sz="2400" b="1" dirty="0" smtClean="0">
                          <a:solidFill>
                            <a:schemeClr val="tx1"/>
                          </a:solidFill>
                        </a:rPr>
                        <a:t>Must consist of members who are not directors </a:t>
                      </a:r>
                      <a:r>
                        <a:rPr lang="en-US" sz="1400" b="0" dirty="0" smtClean="0">
                          <a:solidFill>
                            <a:schemeClr val="tx1"/>
                          </a:solidFill>
                        </a:rPr>
                        <a:t>P14</a:t>
                      </a:r>
                      <a:r>
                        <a:rPr lang="en-US" sz="1400" b="0" baseline="0" dirty="0" smtClean="0">
                          <a:solidFill>
                            <a:schemeClr val="tx1"/>
                          </a:solidFill>
                        </a:rPr>
                        <a:t> lines 38</a:t>
                      </a:r>
                      <a:endParaRPr lang="en-US" b="0"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xmlns="" val="10001"/>
                  </a:ext>
                </a:extLst>
              </a:tr>
            </a:tbl>
          </a:graphicData>
        </a:graphic>
      </p:graphicFrame>
      <p:sp>
        <p:nvSpPr>
          <p:cNvPr id="6" name="Right Triangle 5"/>
          <p:cNvSpPr/>
          <p:nvPr/>
        </p:nvSpPr>
        <p:spPr>
          <a:xfrm flipH="1">
            <a:off x="8458200" y="5867400"/>
            <a:ext cx="685800" cy="990601"/>
          </a:xfrm>
          <a:prstGeom prst="rtTriangle">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8</a:t>
            </a:r>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t="20007" b="22369"/>
          <a:stretch>
            <a:fillRect/>
          </a:stretch>
        </p:blipFill>
        <p:spPr bwMode="auto">
          <a:xfrm>
            <a:off x="0" y="5959475"/>
            <a:ext cx="2022231" cy="822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69597267"/>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23FFFB2B7BE25C469EF231ACA8EB540E" ma:contentTypeVersion="7" ma:contentTypeDescription="Create a new document." ma:contentTypeScope="" ma:versionID="8d9f0f8b275e145844a51b6f4d8087b1">
  <xsd:schema xmlns:xsd="http://www.w3.org/2001/XMLSchema" xmlns:xs="http://www.w3.org/2001/XMLSchema" xmlns:p="http://schemas.microsoft.com/office/2006/metadata/properties" xmlns:ns2="6907c2d8-5991-4aad-af47-b2e8a59824b5" xmlns:ns3="http://schemas.microsoft.com/sharepoint/v4" xmlns:ns4="1cb78ccf-0b1d-4cd8-bbb8-aecd8173c515" targetNamespace="http://schemas.microsoft.com/office/2006/metadata/properties" ma:root="true" ma:fieldsID="7a24da214634fe66e9a1b06a316b620c" ns2:_="" ns3:_="" ns4:_="">
    <xsd:import namespace="6907c2d8-5991-4aad-af47-b2e8a59824b5"/>
    <xsd:import namespace="http://schemas.microsoft.com/sharepoint/v4"/>
    <xsd:import namespace="1cb78ccf-0b1d-4cd8-bbb8-aecd8173c515"/>
    <xsd:element name="properties">
      <xsd:complexType>
        <xsd:sequence>
          <xsd:element name="documentManagement">
            <xsd:complexType>
              <xsd:all>
                <xsd:element ref="ns2:Folder_x0020_Type" minOccurs="0"/>
                <xsd:element ref="ns2:Target_x0020_Audiences" minOccurs="0"/>
                <xsd:element ref="ns3:IconOverlay"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07c2d8-5991-4aad-af47-b2e8a59824b5" elementFormDefault="qualified">
    <xsd:import namespace="http://schemas.microsoft.com/office/2006/documentManagement/types"/>
    <xsd:import namespace="http://schemas.microsoft.com/office/infopath/2007/PartnerControls"/>
    <xsd:element name="Folder_x0020_Type" ma:index="8" nillable="true" ma:displayName="Folder Type" ma:default="Unit Folder" ma:format="Dropdown" ma:indexed="true" ma:internalName="Folder_x0020_Type">
      <xsd:simpleType>
        <xsd:restriction base="dms:Choice">
          <xsd:enumeration value="Unit Folder"/>
          <xsd:enumeration value="Sub Unit"/>
          <xsd:enumeration value="Child Folder"/>
        </xsd:restriction>
      </xsd:simpleType>
    </xsd:element>
    <xsd:element name="Target_x0020_Audiences" ma:index="9" nillable="true" ma:displayName="Target Audiences" ma:internalName="Target_x0020_Audience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2"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b78ccf-0b1d-4cd8-bbb8-aecd8173c515"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older_x0020_Type xmlns="6907c2d8-5991-4aad-af47-b2e8a59824b5">Unit Folder</Folder_x0020_Type>
    <IconOverlay xmlns="http://schemas.microsoft.com/sharepoint/v4" xsi:nil="true"/>
    <Target_x0020_Audiences xmlns="6907c2d8-5991-4aad-af47-b2e8a59824b5" xsi:nil="true"/>
    <_dlc_DocId xmlns="1cb78ccf-0b1d-4cd8-bbb8-aecd8173c515">4ND24EJ4EN7D-2-20272</_dlc_DocId>
    <_dlc_DocIdUrl xmlns="1cb78ccf-0b1d-4cd8-bbb8-aecd8173c515">
      <Url>http://intranet.dsbd.gov.za/fileplan/_layouts/15/DocIdRedir.aspx?ID=4ND24EJ4EN7D-2-20272</Url>
      <Description>4ND24EJ4EN7D-2-20272</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D3902C-E5AC-4AC2-8D7D-E2B71587AA9B}">
  <ds:schemaRefs>
    <ds:schemaRef ds:uri="http://schemas.microsoft.com/sharepoint/events"/>
  </ds:schemaRefs>
</ds:datastoreItem>
</file>

<file path=customXml/itemProps2.xml><?xml version="1.0" encoding="utf-8"?>
<ds:datastoreItem xmlns:ds="http://schemas.openxmlformats.org/officeDocument/2006/customXml" ds:itemID="{1D454D15-4E67-4B64-BE3D-E44F845CB2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07c2d8-5991-4aad-af47-b2e8a59824b5"/>
    <ds:schemaRef ds:uri="http://schemas.microsoft.com/sharepoint/v4"/>
    <ds:schemaRef ds:uri="1cb78ccf-0b1d-4cd8-bbb8-aecd8173c5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311B2A-B45E-44DA-BAEB-329C1C47EEDB}">
  <ds:schemaRefs>
    <ds:schemaRef ds:uri="http://www.w3.org/XML/1998/namespace"/>
    <ds:schemaRef ds:uri="http://schemas.microsoft.com/office/2006/documentManagement/types"/>
    <ds:schemaRef ds:uri="http://purl.org/dc/elements/1.1/"/>
    <ds:schemaRef ds:uri="http://schemas.microsoft.com/office/2006/metadata/properties"/>
    <ds:schemaRef ds:uri="http://purl.org/dc/dcmitype/"/>
    <ds:schemaRef ds:uri="http://purl.org/dc/terms/"/>
    <ds:schemaRef ds:uri="http://schemas.openxmlformats.org/package/2006/metadata/core-properties"/>
    <ds:schemaRef ds:uri="http://schemas.microsoft.com/office/infopath/2007/PartnerControls"/>
    <ds:schemaRef ds:uri="1cb78ccf-0b1d-4cd8-bbb8-aecd8173c515"/>
    <ds:schemaRef ds:uri="http://schemas.microsoft.com/sharepoint/v4"/>
    <ds:schemaRef ds:uri="6907c2d8-5991-4aad-af47-b2e8a59824b5"/>
  </ds:schemaRefs>
</ds:datastoreItem>
</file>

<file path=customXml/itemProps4.xml><?xml version="1.0" encoding="utf-8"?>
<ds:datastoreItem xmlns:ds="http://schemas.openxmlformats.org/officeDocument/2006/customXml" ds:itemID="{60932558-1178-407C-BADF-844AEA3048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21934</TotalTime>
  <Words>4188</Words>
  <Application>Microsoft Office PowerPoint</Application>
  <PresentationFormat>On-screen Show (4:3)</PresentationFormat>
  <Paragraphs>461</Paragraphs>
  <Slides>54</Slides>
  <Notes>49</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Department of Small Business Development</vt:lpstr>
      <vt:lpstr>Introduction   </vt:lpstr>
      <vt:lpstr>Introduction   </vt:lpstr>
      <vt:lpstr>Introduction  </vt:lpstr>
      <vt:lpstr>Main objectives for Review of Act</vt:lpstr>
      <vt:lpstr>1st  Objective for Review of Act</vt:lpstr>
      <vt:lpstr> Co-operative principles </vt:lpstr>
      <vt:lpstr>Code of Good Conduct for Co-operatives</vt:lpstr>
      <vt:lpstr>Supervisory Committee</vt:lpstr>
      <vt:lpstr> Area amended: Categorisation of primary Co-operatives</vt:lpstr>
      <vt:lpstr> Area amended: Differential Dispensation with regard to auditing and  accounting activities</vt:lpstr>
      <vt:lpstr> Area amended: Constitution of Co-operatives</vt:lpstr>
      <vt:lpstr> Area amended: Constitution of Co-operatives – Minimum requirements</vt:lpstr>
      <vt:lpstr> Area amended: Constitution of Co-operatives – Minimum requirements, continues…</vt:lpstr>
      <vt:lpstr> Area amended: Constitution of Co-operatives, continues …</vt:lpstr>
      <vt:lpstr> Area amended: Constitution of  Secondary, Tertiary and the Apex Co-operatives</vt:lpstr>
      <vt:lpstr> Area amended: Restrictions on the functions of co-operative</vt:lpstr>
      <vt:lpstr>2nd Objective</vt:lpstr>
      <vt:lpstr> Co-operative structure</vt:lpstr>
      <vt:lpstr> Primary Co-operative: Definition</vt:lpstr>
      <vt:lpstr> Categories of Primary Co-operatives</vt:lpstr>
      <vt:lpstr>  Secondary Co-operative: Definition</vt:lpstr>
      <vt:lpstr> Secondary Co-operative: Application to register</vt:lpstr>
      <vt:lpstr>’Operational’ in relation to Co-operative</vt:lpstr>
      <vt:lpstr>  Tertiary Co-operative: Definition</vt:lpstr>
      <vt:lpstr>  Tertiary Co-operative: Application to register</vt:lpstr>
      <vt:lpstr>  National Apex Co-operative</vt:lpstr>
      <vt:lpstr>  National Apex Co-operative</vt:lpstr>
      <vt:lpstr>  National Apex Co-operative</vt:lpstr>
      <vt:lpstr>  Functions of the national apex co-operative</vt:lpstr>
      <vt:lpstr>3rd Objective</vt:lpstr>
      <vt:lpstr> Purpose of Act</vt:lpstr>
      <vt:lpstr>  Registration of Co-operatives</vt:lpstr>
      <vt:lpstr> Area amended: Co-operative Governance – Reporting Framework for co-operatives</vt:lpstr>
      <vt:lpstr> Area amended: Co-operative Governance – Social and Management Decision Reports</vt:lpstr>
      <vt:lpstr>Reserves </vt:lpstr>
      <vt:lpstr>Reserves … continues</vt:lpstr>
      <vt:lpstr> Voting rights</vt:lpstr>
      <vt:lpstr> Area amended: Proxies</vt:lpstr>
      <vt:lpstr> Area amended: Worker co-operatives</vt:lpstr>
      <vt:lpstr>3rd Objective</vt:lpstr>
      <vt:lpstr> Area amended: Advisory Board </vt:lpstr>
      <vt:lpstr> Area amended: Co-operative Development Agency</vt:lpstr>
      <vt:lpstr> Area amended: Satellite Branches of the Co-operatives Development Agency</vt:lpstr>
      <vt:lpstr>Area amended: Co-operative Development Agency, continues …</vt:lpstr>
      <vt:lpstr>Area amended: Co-operative Development Agency, continues ..</vt:lpstr>
      <vt:lpstr> Area amended: Co-operatives Tribunal</vt:lpstr>
      <vt:lpstr>Area amended: Co-operatives Tribunal, continues…</vt:lpstr>
      <vt:lpstr>4th Objective</vt:lpstr>
      <vt:lpstr>Area amended: Intergovernmental relations framework &amp; structures</vt:lpstr>
      <vt:lpstr>New Proposals for Cooperatives   </vt:lpstr>
      <vt:lpstr>Way forward   </vt:lpstr>
      <vt:lpstr>Way forward, cont.   </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Performance Appraisal Moderation: 1/10/14 - 31/03/15</dc:title>
  <dc:creator>BPetersen;HRossouw</dc:creator>
  <cp:lastModifiedBy>PUMZA</cp:lastModifiedBy>
  <cp:revision>748</cp:revision>
  <cp:lastPrinted>2018-02-22T07:55:52Z</cp:lastPrinted>
  <dcterms:created xsi:type="dcterms:W3CDTF">2015-05-21T11:57:43Z</dcterms:created>
  <dcterms:modified xsi:type="dcterms:W3CDTF">2018-10-18T10:40:57Z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0x01010023FFFB2B7BE25C469EF231ACA8EB540E</vt:lpwstr>
  </property>
  <property fmtid="{D5CDD505-2E9C-101B-9397-08002B2CF9AE}" pid="3" name="_dlc_DocIdItemGuid">
    <vt:lpwstr>7798856f-c18d-4fb0-b8aa-9f166d54d245</vt:lpwstr>
  </property>
</Properties>
</file>