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21"/>
  </p:notesMasterIdLst>
  <p:sldIdLst>
    <p:sldId id="260" r:id="rId2"/>
    <p:sldId id="331" r:id="rId3"/>
    <p:sldId id="332" r:id="rId4"/>
    <p:sldId id="333" r:id="rId5"/>
    <p:sldId id="358" r:id="rId6"/>
    <p:sldId id="334" r:id="rId7"/>
    <p:sldId id="336" r:id="rId8"/>
    <p:sldId id="337" r:id="rId9"/>
    <p:sldId id="338" r:id="rId10"/>
    <p:sldId id="339" r:id="rId11"/>
    <p:sldId id="340" r:id="rId12"/>
    <p:sldId id="346" r:id="rId13"/>
    <p:sldId id="347" r:id="rId14"/>
    <p:sldId id="348" r:id="rId15"/>
    <p:sldId id="353" r:id="rId16"/>
    <p:sldId id="351" r:id="rId17"/>
    <p:sldId id="354" r:id="rId18"/>
    <p:sldId id="356" r:id="rId19"/>
    <p:sldId id="357" r:id="rId20"/>
  </p:sldIdLst>
  <p:sldSz cx="9144000" cy="6858000" type="screen4x3"/>
  <p:notesSz cx="6858000" cy="9144000"/>
  <p:defaultTextStyle>
    <a:defPPr>
      <a:defRPr lang="en-Z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02C"/>
    <a:srgbClr val="2DA041"/>
    <a:srgbClr val="666666"/>
    <a:srgbClr val="7F7F7F"/>
    <a:srgbClr val="716F6E"/>
    <a:srgbClr val="86112B"/>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p:restoredTop sz="93809"/>
  </p:normalViewPr>
  <p:slideViewPr>
    <p:cSldViewPr>
      <p:cViewPr varScale="1">
        <p:scale>
          <a:sx n="69" d="100"/>
          <a:sy n="69" d="100"/>
        </p:scale>
        <p:origin x="156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ccilliers\Desktop\Nuclear%20cost%20calculator%20-%20Base%20Scenar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ccilliers\Desktop\Nuclear%20cost%20calculator%20-%20Base%20Scenari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Cost per kWh</a:t>
            </a:r>
            <a:r>
              <a:rPr lang="en-US" sz="1800" baseline="0"/>
              <a:t> per year (inflation included - nominal)</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'Nuclear Calculator'!$D$25</c:f>
              <c:strCache>
                <c:ptCount val="1"/>
                <c:pt idx="0">
                  <c:v>Nuclear</c:v>
                </c:pt>
              </c:strCache>
            </c:strRef>
          </c:tx>
          <c:spPr>
            <a:ln w="31750" cap="rnd">
              <a:solidFill>
                <a:schemeClr val="accent1"/>
              </a:solidFill>
              <a:round/>
            </a:ln>
            <a:effectLst/>
          </c:spPr>
          <c:marker>
            <c:symbol val="none"/>
          </c:marker>
          <c:val>
            <c:numRef>
              <c:f>'Nuclear Calculator'!$D$26:$D$85</c:f>
              <c:numCache>
                <c:formatCode>_ [$R-1C09]\ * #,##0.00_ ;_ [$R-1C09]\ * \-#,##0.00_ ;_ [$R-1C09]\ * "-"??_ ;_ @_ </c:formatCode>
                <c:ptCount val="60"/>
                <c:pt idx="0">
                  <c:v>1.1925197668483838</c:v>
                </c:pt>
                <c:pt idx="1">
                  <c:v>1.2050197668483837</c:v>
                </c:pt>
                <c:pt idx="2">
                  <c:v>1.2181447668483838</c:v>
                </c:pt>
                <c:pt idx="3">
                  <c:v>1.2319260168483839</c:v>
                </c:pt>
                <c:pt idx="4">
                  <c:v>1.246396329348384</c:v>
                </c:pt>
                <c:pt idx="5">
                  <c:v>1.2615901574733839</c:v>
                </c:pt>
                <c:pt idx="6">
                  <c:v>1.2775436770046338</c:v>
                </c:pt>
                <c:pt idx="7">
                  <c:v>1.2942948725124463</c:v>
                </c:pt>
                <c:pt idx="8">
                  <c:v>1.3118836277956496</c:v>
                </c:pt>
                <c:pt idx="9">
                  <c:v>1.330351820843013</c:v>
                </c:pt>
                <c:pt idx="10">
                  <c:v>1.3497434235427443</c:v>
                </c:pt>
                <c:pt idx="11">
                  <c:v>1.3701046063774625</c:v>
                </c:pt>
                <c:pt idx="12">
                  <c:v>1.3914838483539163</c:v>
                </c:pt>
                <c:pt idx="13">
                  <c:v>1.413932052429193</c:v>
                </c:pt>
                <c:pt idx="14">
                  <c:v>1.4375026667082333</c:v>
                </c:pt>
                <c:pt idx="15">
                  <c:v>1.462251811701226</c:v>
                </c:pt>
                <c:pt idx="16">
                  <c:v>1.488238413943868</c:v>
                </c:pt>
                <c:pt idx="17">
                  <c:v>1.5155243462986423</c:v>
                </c:pt>
                <c:pt idx="18">
                  <c:v>1.5441745752711553</c:v>
                </c:pt>
                <c:pt idx="19">
                  <c:v>1.5742573156922939</c:v>
                </c:pt>
                <c:pt idx="20">
                  <c:v>1.6058441931344896</c:v>
                </c:pt>
                <c:pt idx="21">
                  <c:v>1.6390104144487947</c:v>
                </c:pt>
                <c:pt idx="22">
                  <c:v>1.6738349468288154</c:v>
                </c:pt>
                <c:pt idx="23">
                  <c:v>1.710400705827837</c:v>
                </c:pt>
                <c:pt idx="24">
                  <c:v>1.7487947527768097</c:v>
                </c:pt>
                <c:pt idx="25">
                  <c:v>1.7891085020732311</c:v>
                </c:pt>
                <c:pt idx="26">
                  <c:v>1.8314379388344735</c:v>
                </c:pt>
                <c:pt idx="27">
                  <c:v>1.8758838474337778</c:v>
                </c:pt>
                <c:pt idx="28">
                  <c:v>1.9225520514630476</c:v>
                </c:pt>
                <c:pt idx="29">
                  <c:v>1.9715536656937809</c:v>
                </c:pt>
                <c:pt idx="30">
                  <c:v>2.0230053606360507</c:v>
                </c:pt>
                <c:pt idx="31">
                  <c:v>2.077029640325434</c:v>
                </c:pt>
                <c:pt idx="32">
                  <c:v>2.1337551339992871</c:v>
                </c:pt>
                <c:pt idx="33">
                  <c:v>2.1933169023568322</c:v>
                </c:pt>
                <c:pt idx="34">
                  <c:v>2.2558567591322545</c:v>
                </c:pt>
                <c:pt idx="35">
                  <c:v>2.3215236087464479</c:v>
                </c:pt>
                <c:pt idx="36">
                  <c:v>2.3904738008413515</c:v>
                </c:pt>
                <c:pt idx="37">
                  <c:v>2.4628715025409997</c:v>
                </c:pt>
                <c:pt idx="38">
                  <c:v>2.5388890893256306</c:v>
                </c:pt>
                <c:pt idx="39">
                  <c:v>2.6187075554494932</c:v>
                </c:pt>
                <c:pt idx="40">
                  <c:v>2.702516944879549</c:v>
                </c:pt>
                <c:pt idx="41">
                  <c:v>2.7905168037811068</c:v>
                </c:pt>
                <c:pt idx="42">
                  <c:v>2.882916655627743</c:v>
                </c:pt>
                <c:pt idx="43">
                  <c:v>2.9799365000667115</c:v>
                </c:pt>
                <c:pt idx="44">
                  <c:v>3.081807336727628</c:v>
                </c:pt>
                <c:pt idx="45">
                  <c:v>3.1887717152215904</c:v>
                </c:pt>
                <c:pt idx="46">
                  <c:v>3.3010843126402509</c:v>
                </c:pt>
                <c:pt idx="47">
                  <c:v>3.4190125399298443</c:v>
                </c:pt>
                <c:pt idx="48">
                  <c:v>3.5428371785839174</c:v>
                </c:pt>
                <c:pt idx="49">
                  <c:v>3.6728530491706941</c:v>
                </c:pt>
                <c:pt idx="50">
                  <c:v>3.8093697132868098</c:v>
                </c:pt>
                <c:pt idx="51">
                  <c:v>3.9527122106087313</c:v>
                </c:pt>
                <c:pt idx="52">
                  <c:v>4.1032218327967485</c:v>
                </c:pt>
                <c:pt idx="53">
                  <c:v>4.261256936094167</c:v>
                </c:pt>
                <c:pt idx="54">
                  <c:v>4.427193794556457</c:v>
                </c:pt>
                <c:pt idx="55">
                  <c:v>4.6014274959418602</c:v>
                </c:pt>
                <c:pt idx="56">
                  <c:v>4.7843728823965339</c:v>
                </c:pt>
                <c:pt idx="57">
                  <c:v>4.976465538173942</c:v>
                </c:pt>
                <c:pt idx="58">
                  <c:v>5.1781628267402198</c:v>
                </c:pt>
                <c:pt idx="59">
                  <c:v>5.3899449797348113</c:v>
                </c:pt>
              </c:numCache>
            </c:numRef>
          </c:val>
          <c:smooth val="0"/>
          <c:extLst>
            <c:ext xmlns:c16="http://schemas.microsoft.com/office/drawing/2014/chart" uri="{C3380CC4-5D6E-409C-BE32-E72D297353CC}">
              <c16:uniqueId val="{00000000-DC98-B843-94AC-42B1CFEB4A44}"/>
            </c:ext>
          </c:extLst>
        </c:ser>
        <c:ser>
          <c:idx val="1"/>
          <c:order val="1"/>
          <c:tx>
            <c:strRef>
              <c:f>'Nuclear Calculator'!$E$25</c:f>
              <c:strCache>
                <c:ptCount val="1"/>
                <c:pt idx="0">
                  <c:v>Wind </c:v>
                </c:pt>
              </c:strCache>
            </c:strRef>
          </c:tx>
          <c:spPr>
            <a:ln w="31750" cap="rnd">
              <a:solidFill>
                <a:schemeClr val="accent2"/>
              </a:solidFill>
              <a:round/>
            </a:ln>
            <a:effectLst/>
          </c:spPr>
          <c:marker>
            <c:symbol val="none"/>
          </c:marker>
          <c:val>
            <c:numRef>
              <c:f>'Nuclear Calculator'!$E$26:$E$45</c:f>
              <c:numCache>
                <c:formatCode>_ [$R-1C09]\ * #,##0.00_ ;_ [$R-1C09]\ * \-#,##0.00_ ;_ [$R-1C09]\ * "-"??_ ;_ @_ </c:formatCode>
                <c:ptCount val="20"/>
                <c:pt idx="0">
                  <c:v>0.67</c:v>
                </c:pt>
                <c:pt idx="1">
                  <c:v>0.70350000000000013</c:v>
                </c:pt>
                <c:pt idx="2">
                  <c:v>0.73867500000000019</c:v>
                </c:pt>
                <c:pt idx="3">
                  <c:v>0.77560875000000018</c:v>
                </c:pt>
                <c:pt idx="4">
                  <c:v>0.81438918750000022</c:v>
                </c:pt>
                <c:pt idx="5">
                  <c:v>0.85510864687500032</c:v>
                </c:pt>
                <c:pt idx="6">
                  <c:v>0.89786407921875033</c:v>
                </c:pt>
                <c:pt idx="7">
                  <c:v>0.94275728317968788</c:v>
                </c:pt>
                <c:pt idx="8">
                  <c:v>0.98989514733867234</c:v>
                </c:pt>
                <c:pt idx="9">
                  <c:v>1.0393899047056061</c:v>
                </c:pt>
                <c:pt idx="10">
                  <c:v>1.0913593999408864</c:v>
                </c:pt>
                <c:pt idx="11">
                  <c:v>1.1459273699379307</c:v>
                </c:pt>
                <c:pt idx="12">
                  <c:v>1.2032237384348272</c:v>
                </c:pt>
                <c:pt idx="13">
                  <c:v>1.2633849253565685</c:v>
                </c:pt>
                <c:pt idx="14">
                  <c:v>1.3265541716243969</c:v>
                </c:pt>
                <c:pt idx="15">
                  <c:v>1.3928818802056169</c:v>
                </c:pt>
                <c:pt idx="16">
                  <c:v>1.4625259742158978</c:v>
                </c:pt>
                <c:pt idx="17">
                  <c:v>1.5356522729266928</c:v>
                </c:pt>
                <c:pt idx="18">
                  <c:v>1.6124348865730276</c:v>
                </c:pt>
                <c:pt idx="19">
                  <c:v>1.693056630901679</c:v>
                </c:pt>
              </c:numCache>
            </c:numRef>
          </c:val>
          <c:smooth val="0"/>
          <c:extLst>
            <c:ext xmlns:c16="http://schemas.microsoft.com/office/drawing/2014/chart" uri="{C3380CC4-5D6E-409C-BE32-E72D297353CC}">
              <c16:uniqueId val="{00000001-DC98-B843-94AC-42B1CFEB4A44}"/>
            </c:ext>
          </c:extLst>
        </c:ser>
        <c:ser>
          <c:idx val="2"/>
          <c:order val="2"/>
          <c:tx>
            <c:strRef>
              <c:f>'Nuclear Calculator'!$F$25</c:f>
              <c:strCache>
                <c:ptCount val="1"/>
                <c:pt idx="0">
                  <c:v>Solar</c:v>
                </c:pt>
              </c:strCache>
            </c:strRef>
          </c:tx>
          <c:spPr>
            <a:ln w="31750" cap="rnd">
              <a:solidFill>
                <a:schemeClr val="accent3"/>
              </a:solidFill>
              <a:round/>
            </a:ln>
            <a:effectLst/>
          </c:spPr>
          <c:marker>
            <c:symbol val="none"/>
          </c:marker>
          <c:val>
            <c:numRef>
              <c:f>'Nuclear Calculator'!$F$26:$F$50</c:f>
              <c:numCache>
                <c:formatCode>_ [$R-1C09]\ * #,##0.00_ ;_ [$R-1C09]\ * \-#,##0.00_ ;_ [$R-1C09]\ * "-"??_ ;_ @_ </c:formatCode>
                <c:ptCount val="25"/>
                <c:pt idx="0">
                  <c:v>0.82</c:v>
                </c:pt>
                <c:pt idx="1">
                  <c:v>0.86099999999999999</c:v>
                </c:pt>
                <c:pt idx="2">
                  <c:v>0.90405000000000002</c:v>
                </c:pt>
                <c:pt idx="3">
                  <c:v>0.94925250000000005</c:v>
                </c:pt>
                <c:pt idx="4">
                  <c:v>0.99671512500000015</c:v>
                </c:pt>
                <c:pt idx="5">
                  <c:v>1.0465508812500002</c:v>
                </c:pt>
                <c:pt idx="6">
                  <c:v>1.0988784253125001</c:v>
                </c:pt>
                <c:pt idx="7">
                  <c:v>1.1538223465781252</c:v>
                </c:pt>
                <c:pt idx="8">
                  <c:v>1.2115134639070315</c:v>
                </c:pt>
                <c:pt idx="9">
                  <c:v>1.2720891371023832</c:v>
                </c:pt>
                <c:pt idx="10">
                  <c:v>1.3356935939575025</c:v>
                </c:pt>
                <c:pt idx="11">
                  <c:v>1.4024782736553778</c:v>
                </c:pt>
                <c:pt idx="12">
                  <c:v>1.4726021873381467</c:v>
                </c:pt>
                <c:pt idx="13">
                  <c:v>1.5462322967050541</c:v>
                </c:pt>
                <c:pt idx="14">
                  <c:v>1.623543911540307</c:v>
                </c:pt>
                <c:pt idx="15">
                  <c:v>1.7047211071173225</c:v>
                </c:pt>
                <c:pt idx="16">
                  <c:v>1.7899571624731887</c:v>
                </c:pt>
                <c:pt idx="17">
                  <c:v>1.8794550205968483</c:v>
                </c:pt>
                <c:pt idx="18">
                  <c:v>1.9734277716266908</c:v>
                </c:pt>
                <c:pt idx="19">
                  <c:v>2.0720991602080256</c:v>
                </c:pt>
                <c:pt idx="20">
                  <c:v>2.1757041182184271</c:v>
                </c:pt>
                <c:pt idx="21">
                  <c:v>2.2844893241293485</c:v>
                </c:pt>
                <c:pt idx="22">
                  <c:v>2.3987137903358158</c:v>
                </c:pt>
                <c:pt idx="23">
                  <c:v>2.5186494798526065</c:v>
                </c:pt>
                <c:pt idx="24">
                  <c:v>2.6445819538452371</c:v>
                </c:pt>
              </c:numCache>
            </c:numRef>
          </c:val>
          <c:smooth val="0"/>
          <c:extLst>
            <c:ext xmlns:c16="http://schemas.microsoft.com/office/drawing/2014/chart" uri="{C3380CC4-5D6E-409C-BE32-E72D297353CC}">
              <c16:uniqueId val="{00000002-DC98-B843-94AC-42B1CFEB4A44}"/>
            </c:ext>
          </c:extLst>
        </c:ser>
        <c:dLbls>
          <c:showLegendKey val="0"/>
          <c:showVal val="0"/>
          <c:showCatName val="0"/>
          <c:showSerName val="0"/>
          <c:showPercent val="0"/>
          <c:showBubbleSize val="0"/>
        </c:dLbls>
        <c:smooth val="0"/>
        <c:axId val="347690575"/>
        <c:axId val="349029599"/>
      </c:lineChart>
      <c:catAx>
        <c:axId val="347690575"/>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49029599"/>
        <c:crosses val="autoZero"/>
        <c:auto val="1"/>
        <c:lblAlgn val="ctr"/>
        <c:lblOffset val="100"/>
        <c:noMultiLvlLbl val="0"/>
      </c:catAx>
      <c:valAx>
        <c:axId val="3490295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US" sz="1200"/>
                  <a:t>Cost</a:t>
                </a:r>
                <a:r>
                  <a:rPr lang="en-US" sz="1200" baseline="0"/>
                  <a:t> per kWh</a:t>
                </a:r>
                <a:endParaRPr lang="en-US" sz="120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_ [$R-1C09]\ * #,##0.00_ ;_ [$R-1C09]\ * \-#,##0.00_ ;_ [$R-1C09]\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4769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Cumulative</a:t>
            </a:r>
            <a:r>
              <a:rPr lang="en-US" sz="1800" baseline="0"/>
              <a:t> Cost Per kWh (in 2018 Rand - real)</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Nuclear</c:v>
          </c:tx>
          <c:spPr>
            <a:ln w="31750" cap="rnd">
              <a:solidFill>
                <a:schemeClr val="accent1"/>
              </a:solidFill>
              <a:round/>
            </a:ln>
            <a:effectLst>
              <a:outerShdw blurRad="40000" dist="23000" dir="5400000" rotWithShape="0">
                <a:srgbClr val="000000">
                  <a:alpha val="35000"/>
                </a:srgbClr>
              </a:outerShdw>
            </a:effectLst>
          </c:spPr>
          <c:marker>
            <c:symbol val="none"/>
          </c:marker>
          <c:val>
            <c:numRef>
              <c:f>'Nuclear Calculator'!$X$4:$X$63</c:f>
              <c:numCache>
                <c:formatCode>_ [$R-1C09]\ * #,##0.00_ ;_ [$R-1C09]\ * \-#,##0.00_ ;_ [$R-1C09]\ * "-"??_ ;_ @_ </c:formatCode>
                <c:ptCount val="60"/>
                <c:pt idx="0">
                  <c:v>1.1925197668483838</c:v>
                </c:pt>
                <c:pt idx="1">
                  <c:v>1.1700788200186603</c:v>
                </c:pt>
                <c:pt idx="2">
                  <c:v>1.1443820302311503</c:v>
                </c:pt>
                <c:pt idx="3">
                  <c:v>1.1185218680676794</c:v>
                </c:pt>
                <c:pt idx="4">
                  <c:v>1.0930920433260038</c:v>
                </c:pt>
                <c:pt idx="5">
                  <c:v>1.0682707891779082</c:v>
                </c:pt>
                <c:pt idx="6">
                  <c:v>1.0441184340487417</c:v>
                </c:pt>
                <c:pt idx="7">
                  <c:v>1.0206517611347614</c:v>
                </c:pt>
                <c:pt idx="8">
                  <c:v>0.9978687665893009</c:v>
                </c:pt>
                <c:pt idx="9">
                  <c:v>0.97575853852328664</c:v>
                </c:pt>
                <c:pt idx="10">
                  <c:v>0.95430572644360767</c:v>
                </c:pt>
                <c:pt idx="11">
                  <c:v>0.9334927576246419</c:v>
                </c:pt>
                <c:pt idx="12">
                  <c:v>0.91330101440926781</c:v>
                </c:pt>
                <c:pt idx="13">
                  <c:v>0.89371149268784245</c:v>
                </c:pt>
                <c:pt idx="14">
                  <c:v>0.87470518430606969</c:v>
                </c:pt>
                <c:pt idx="15">
                  <c:v>0.85626330474891954</c:v>
                </c:pt>
                <c:pt idx="16">
                  <c:v>0.838367430317844</c:v>
                </c:pt>
                <c:pt idx="17">
                  <c:v>0.82099958045471699</c:v>
                </c:pt>
                <c:pt idx="18">
                  <c:v>0.80414226583336879</c:v>
                </c:pt>
                <c:pt idx="19">
                  <c:v>0.78777851457260994</c:v>
                </c:pt>
                <c:pt idx="20">
                  <c:v>0.77189188420149668</c:v>
                </c:pt>
                <c:pt idx="21">
                  <c:v>0.7564664642174127</c:v>
                </c:pt>
                <c:pt idx="22">
                  <c:v>0.74148687237987099</c:v>
                </c:pt>
                <c:pt idx="23">
                  <c:v>0.72693824682253316</c:v>
                </c:pt>
                <c:pt idx="24">
                  <c:v>0.71280623538787036</c:v>
                </c:pt>
                <c:pt idx="25">
                  <c:v>0.69907698314606459</c:v>
                </c:pt>
                <c:pt idx="26">
                  <c:v>0.68573711876502585</c:v>
                </c:pt>
                <c:pt idx="27">
                  <c:v>0.6727737401988606</c:v>
                </c:pt>
                <c:pt idx="28">
                  <c:v>0.66017440002492278</c:v>
                </c:pt>
                <c:pt idx="29">
                  <c:v>0.64792709066392262</c:v>
                </c:pt>
                <c:pt idx="30">
                  <c:v>0.63602022965003013</c:v>
                </c:pt>
                <c:pt idx="31">
                  <c:v>0.6244426450696946</c:v>
                </c:pt>
                <c:pt idx="32">
                  <c:v>0.61318356125313223</c:v>
                </c:pt>
                <c:pt idx="33">
                  <c:v>0.60223258477714747</c:v>
                </c:pt>
                <c:pt idx="34">
                  <c:v>0.59157969081942352</c:v>
                </c:pt>
                <c:pt idx="35">
                  <c:v>0.58121520989075726</c:v>
                </c:pt>
                <c:pt idx="36">
                  <c:v>0.57112981496159754</c:v>
                </c:pt>
                <c:pt idx="37">
                  <c:v>0.56131450899172719</c:v>
                </c:pt>
                <c:pt idx="38">
                  <c:v>0.55176061286633538</c:v>
                </c:pt>
                <c:pt idx="39">
                  <c:v>0.54245975373756861</c:v>
                </c:pt>
                <c:pt idx="40">
                  <c:v>0.53340385376756205</c:v>
                </c:pt>
                <c:pt idx="41">
                  <c:v>0.52458511926668583</c:v>
                </c:pt>
                <c:pt idx="42">
                  <c:v>0.51599603021908325</c:v>
                </c:pt>
                <c:pt idx="43">
                  <c:v>0.50762933018639356</c:v>
                </c:pt>
                <c:pt idx="44">
                  <c:v>0.49947801657972735</c:v>
                </c:pt>
                <c:pt idx="45">
                  <c:v>0.49153533128941063</c:v>
                </c:pt>
                <c:pt idx="46">
                  <c:v>0.48379475166167563</c:v>
                </c:pt>
                <c:pt idx="47">
                  <c:v>0.47624998181130068</c:v>
                </c:pt>
                <c:pt idx="48">
                  <c:v>0.46889494425914935</c:v>
                </c:pt>
                <c:pt idx="49">
                  <c:v>0.46172377188360231</c:v>
                </c:pt>
                <c:pt idx="50">
                  <c:v>0.45473080017499373</c:v>
                </c:pt>
                <c:pt idx="51">
                  <c:v>0.44791055978233485</c:v>
                </c:pt>
                <c:pt idx="52">
                  <c:v>0.44125776934181876</c:v>
                </c:pt>
                <c:pt idx="53">
                  <c:v>0.43476732857684652</c:v>
                </c:pt>
                <c:pt idx="54">
                  <c:v>0.42843431165957602</c:v>
                </c:pt>
                <c:pt idx="55">
                  <c:v>0.42225396082427691</c:v>
                </c:pt>
                <c:pt idx="56">
                  <c:v>0.41622168022306277</c:v>
                </c:pt>
                <c:pt idx="57">
                  <c:v>0.41033303001486665</c:v>
                </c:pt>
                <c:pt idx="58">
                  <c:v>0.40458372067882276</c:v>
                </c:pt>
                <c:pt idx="59">
                  <c:v>0.3989696075435134</c:v>
                </c:pt>
              </c:numCache>
            </c:numRef>
          </c:val>
          <c:smooth val="0"/>
          <c:extLst>
            <c:ext xmlns:c16="http://schemas.microsoft.com/office/drawing/2014/chart" uri="{C3380CC4-5D6E-409C-BE32-E72D297353CC}">
              <c16:uniqueId val="{00000000-4433-8A43-963D-B758341249EC}"/>
            </c:ext>
          </c:extLst>
        </c:ser>
        <c:ser>
          <c:idx val="1"/>
          <c:order val="1"/>
          <c:tx>
            <c:v>Wind</c:v>
          </c:tx>
          <c:spPr>
            <a:ln w="31750" cap="rnd">
              <a:solidFill>
                <a:schemeClr val="accent2"/>
              </a:solidFill>
              <a:round/>
            </a:ln>
            <a:effectLst>
              <a:outerShdw blurRad="40000" dist="23000" dir="5400000" rotWithShape="0">
                <a:srgbClr val="000000">
                  <a:alpha val="35000"/>
                </a:srgbClr>
              </a:outerShdw>
            </a:effectLst>
          </c:spPr>
          <c:marker>
            <c:symbol val="none"/>
          </c:marker>
          <c:val>
            <c:numRef>
              <c:f>'Nuclear Calculator'!$Y$4:$Y$63</c:f>
              <c:numCache>
                <c:formatCode>General</c:formatCode>
                <c:ptCount val="60"/>
                <c:pt idx="0">
                  <c:v>0.67</c:v>
                </c:pt>
                <c:pt idx="1">
                  <c:v>0.67</c:v>
                </c:pt>
                <c:pt idx="2">
                  <c:v>0.67</c:v>
                </c:pt>
                <c:pt idx="3">
                  <c:v>0.67</c:v>
                </c:pt>
                <c:pt idx="4">
                  <c:v>0.67</c:v>
                </c:pt>
                <c:pt idx="5">
                  <c:v>0.67</c:v>
                </c:pt>
                <c:pt idx="6">
                  <c:v>0.67</c:v>
                </c:pt>
                <c:pt idx="7">
                  <c:v>0.67</c:v>
                </c:pt>
                <c:pt idx="8">
                  <c:v>0.67</c:v>
                </c:pt>
                <c:pt idx="9">
                  <c:v>0.67</c:v>
                </c:pt>
                <c:pt idx="10">
                  <c:v>0.67</c:v>
                </c:pt>
                <c:pt idx="11">
                  <c:v>0.67</c:v>
                </c:pt>
                <c:pt idx="12">
                  <c:v>0.67</c:v>
                </c:pt>
                <c:pt idx="13">
                  <c:v>0.67</c:v>
                </c:pt>
                <c:pt idx="14">
                  <c:v>0.67</c:v>
                </c:pt>
                <c:pt idx="15">
                  <c:v>0.67</c:v>
                </c:pt>
                <c:pt idx="16">
                  <c:v>0.67</c:v>
                </c:pt>
                <c:pt idx="17">
                  <c:v>0.67</c:v>
                </c:pt>
                <c:pt idx="18">
                  <c:v>0.67</c:v>
                </c:pt>
                <c:pt idx="19">
                  <c:v>0.67</c:v>
                </c:pt>
                <c:pt idx="20">
                  <c:v>0.67</c:v>
                </c:pt>
                <c:pt idx="21">
                  <c:v>0.67</c:v>
                </c:pt>
                <c:pt idx="22">
                  <c:v>0.67</c:v>
                </c:pt>
                <c:pt idx="23">
                  <c:v>0.67</c:v>
                </c:pt>
                <c:pt idx="24">
                  <c:v>0.67</c:v>
                </c:pt>
                <c:pt idx="25">
                  <c:v>0.67</c:v>
                </c:pt>
                <c:pt idx="26">
                  <c:v>0.67</c:v>
                </c:pt>
                <c:pt idx="27">
                  <c:v>0.67</c:v>
                </c:pt>
                <c:pt idx="28">
                  <c:v>0.67</c:v>
                </c:pt>
                <c:pt idx="29">
                  <c:v>0.67</c:v>
                </c:pt>
                <c:pt idx="30">
                  <c:v>0.67</c:v>
                </c:pt>
                <c:pt idx="31">
                  <c:v>0.67</c:v>
                </c:pt>
              </c:numCache>
            </c:numRef>
          </c:val>
          <c:smooth val="0"/>
          <c:extLst>
            <c:ext xmlns:c16="http://schemas.microsoft.com/office/drawing/2014/chart" uri="{C3380CC4-5D6E-409C-BE32-E72D297353CC}">
              <c16:uniqueId val="{00000001-4433-8A43-963D-B758341249EC}"/>
            </c:ext>
          </c:extLst>
        </c:ser>
        <c:ser>
          <c:idx val="2"/>
          <c:order val="2"/>
          <c:tx>
            <c:v>Solar</c:v>
          </c:tx>
          <c:spPr>
            <a:ln w="31750" cap="rnd">
              <a:solidFill>
                <a:schemeClr val="accent3"/>
              </a:solidFill>
              <a:round/>
            </a:ln>
            <a:effectLst>
              <a:outerShdw blurRad="40000" dist="23000" dir="5400000" rotWithShape="0">
                <a:srgbClr val="000000">
                  <a:alpha val="35000"/>
                </a:srgbClr>
              </a:outerShdw>
            </a:effectLst>
          </c:spPr>
          <c:marker>
            <c:symbol val="none"/>
          </c:marker>
          <c:val>
            <c:numRef>
              <c:f>'Nuclear Calculator'!$Z$4:$Z$63</c:f>
              <c:numCache>
                <c:formatCode>General</c:formatCode>
                <c:ptCount val="60"/>
                <c:pt idx="0">
                  <c:v>0.82</c:v>
                </c:pt>
                <c:pt idx="1">
                  <c:v>0.82</c:v>
                </c:pt>
                <c:pt idx="2">
                  <c:v>0.82</c:v>
                </c:pt>
                <c:pt idx="3">
                  <c:v>0.82</c:v>
                </c:pt>
                <c:pt idx="4">
                  <c:v>0.82</c:v>
                </c:pt>
                <c:pt idx="5">
                  <c:v>0.82</c:v>
                </c:pt>
                <c:pt idx="6">
                  <c:v>0.82</c:v>
                </c:pt>
                <c:pt idx="7">
                  <c:v>0.82</c:v>
                </c:pt>
                <c:pt idx="8">
                  <c:v>0.82</c:v>
                </c:pt>
                <c:pt idx="9">
                  <c:v>0.82</c:v>
                </c:pt>
                <c:pt idx="10">
                  <c:v>0.82</c:v>
                </c:pt>
                <c:pt idx="11">
                  <c:v>0.82</c:v>
                </c:pt>
                <c:pt idx="12">
                  <c:v>0.82</c:v>
                </c:pt>
                <c:pt idx="13">
                  <c:v>0.82</c:v>
                </c:pt>
                <c:pt idx="14">
                  <c:v>0.82</c:v>
                </c:pt>
                <c:pt idx="15">
                  <c:v>0.82</c:v>
                </c:pt>
                <c:pt idx="16">
                  <c:v>0.82</c:v>
                </c:pt>
                <c:pt idx="17">
                  <c:v>0.82</c:v>
                </c:pt>
                <c:pt idx="18">
                  <c:v>0.82</c:v>
                </c:pt>
                <c:pt idx="19">
                  <c:v>0.82</c:v>
                </c:pt>
                <c:pt idx="20">
                  <c:v>0.82</c:v>
                </c:pt>
                <c:pt idx="21">
                  <c:v>0.82</c:v>
                </c:pt>
                <c:pt idx="22">
                  <c:v>0.82</c:v>
                </c:pt>
                <c:pt idx="23">
                  <c:v>0.82</c:v>
                </c:pt>
                <c:pt idx="24">
                  <c:v>0.82</c:v>
                </c:pt>
                <c:pt idx="25">
                  <c:v>0.82</c:v>
                </c:pt>
                <c:pt idx="26">
                  <c:v>0.82</c:v>
                </c:pt>
                <c:pt idx="27">
                  <c:v>0.82</c:v>
                </c:pt>
                <c:pt idx="28">
                  <c:v>0.82</c:v>
                </c:pt>
                <c:pt idx="29">
                  <c:v>0.82</c:v>
                </c:pt>
                <c:pt idx="30">
                  <c:v>0.82</c:v>
                </c:pt>
                <c:pt idx="31">
                  <c:v>0.82</c:v>
                </c:pt>
              </c:numCache>
            </c:numRef>
          </c:val>
          <c:smooth val="0"/>
          <c:extLst>
            <c:ext xmlns:c16="http://schemas.microsoft.com/office/drawing/2014/chart" uri="{C3380CC4-5D6E-409C-BE32-E72D297353CC}">
              <c16:uniqueId val="{00000002-4433-8A43-963D-B758341249EC}"/>
            </c:ext>
          </c:extLst>
        </c:ser>
        <c:dLbls>
          <c:showLegendKey val="0"/>
          <c:showVal val="0"/>
          <c:showCatName val="0"/>
          <c:showSerName val="0"/>
          <c:showPercent val="0"/>
          <c:showBubbleSize val="0"/>
        </c:dLbls>
        <c:smooth val="0"/>
        <c:axId val="220715871"/>
        <c:axId val="373209327"/>
      </c:lineChart>
      <c:catAx>
        <c:axId val="220715871"/>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3209327"/>
        <c:crosses val="autoZero"/>
        <c:auto val="1"/>
        <c:lblAlgn val="ctr"/>
        <c:lblOffset val="100"/>
        <c:noMultiLvlLbl val="0"/>
      </c:catAx>
      <c:valAx>
        <c:axId val="373209327"/>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US" sz="1100"/>
                  <a:t>Cost</a:t>
                </a:r>
                <a:r>
                  <a:rPr lang="en-US" sz="1100" baseline="0"/>
                  <a:t> per kWh</a:t>
                </a:r>
                <a:endParaRPr lang="en-US" sz="1100"/>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_ [$R-1C09]\ * #,##0.00_ ;_ [$R-1C09]\ * \-#,##0.00_ ;_ [$R-1C09]\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2071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ZA"/>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ZA"/>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ZA"/>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93297C9-EC96-4D14-A666-5EDDA482F8C3}" type="slidenum">
              <a:rPr lang="en-ZA" altLang="en-US"/>
              <a:pPr>
                <a:defRPr/>
              </a:pPr>
              <a:t>‹#›</a:t>
            </a:fld>
            <a:endParaRPr lang="en-ZA" altLang="en-US"/>
          </a:p>
        </p:txBody>
      </p:sp>
    </p:spTree>
    <p:extLst>
      <p:ext uri="{BB962C8B-B14F-4D97-AF65-F5344CB8AC3E}">
        <p14:creationId xmlns:p14="http://schemas.microsoft.com/office/powerpoint/2010/main" val="1488832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3297C9-EC96-4D14-A666-5EDDA482F8C3}" type="slidenum">
              <a:rPr lang="en-ZA" altLang="en-US" smtClean="0"/>
              <a:pPr>
                <a:defRPr/>
              </a:pPr>
              <a:t>1</a:t>
            </a:fld>
            <a:endParaRPr lang="en-ZA" altLang="en-US"/>
          </a:p>
        </p:txBody>
      </p:sp>
    </p:spTree>
    <p:extLst>
      <p:ext uri="{BB962C8B-B14F-4D97-AF65-F5344CB8AC3E}">
        <p14:creationId xmlns:p14="http://schemas.microsoft.com/office/powerpoint/2010/main" val="84503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76539-39AA-D846-92D4-4A770562156E}" type="datetime1">
              <a:rPr lang="en-ZA" smtClean="0"/>
              <a:t>2018-10-16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BB963-C98E-9645-A67B-9857471FA3B0}" type="slidenum">
              <a:rPr lang="en-US" smtClean="0"/>
              <a:t>‹#›</a:t>
            </a:fld>
            <a:endParaRPr lang="en-US"/>
          </a:p>
        </p:txBody>
      </p:sp>
    </p:spTree>
    <p:extLst>
      <p:ext uri="{BB962C8B-B14F-4D97-AF65-F5344CB8AC3E}">
        <p14:creationId xmlns:p14="http://schemas.microsoft.com/office/powerpoint/2010/main" val="228899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F938F-819A-9842-8E15-802309453FB7}" type="datetime1">
              <a:rPr lang="en-ZA" smtClean="0"/>
              <a:t>2018-10-16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166805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D45DF-38C1-F94A-8B4C-0900064386DF}" type="datetime1">
              <a:rPr lang="en-ZA" smtClean="0"/>
              <a:t>2018-10-16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426772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44000"/>
            <a:ext cx="5111750" cy="4896000"/>
          </a:xfrm>
        </p:spPr>
        <p:txBody>
          <a:bodyPr/>
          <a:lstStyle>
            <a:lvl1pPr>
              <a:defRPr sz="1500"/>
            </a:lvl1pPr>
            <a:lvl2pPr>
              <a:defRPr sz="1350"/>
            </a:lvl2pPr>
            <a:lvl3pPr>
              <a:defRPr sz="1200"/>
            </a:lvl3pPr>
            <a:lvl4pPr>
              <a:defRPr sz="1050"/>
            </a:lvl4pPr>
            <a:lvl5pPr>
              <a:defRPr sz="9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Text Placeholder 3"/>
          <p:cNvSpPr>
            <a:spLocks noGrp="1"/>
          </p:cNvSpPr>
          <p:nvPr>
            <p:ph type="body" sz="half" idx="2"/>
          </p:nvPr>
        </p:nvSpPr>
        <p:spPr>
          <a:xfrm>
            <a:off x="468001" y="1044000"/>
            <a:ext cx="3008313" cy="4896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itle 1"/>
          <p:cNvSpPr>
            <a:spLocks noGrp="1"/>
          </p:cNvSpPr>
          <p:nvPr>
            <p:ph type="title"/>
          </p:nvPr>
        </p:nvSpPr>
        <p:spPr>
          <a:xfrm>
            <a:off x="468313" y="188913"/>
            <a:ext cx="8229600" cy="576262"/>
          </a:xfrm>
        </p:spPr>
        <p:txBody>
          <a:bodyPr/>
          <a:lstStyle/>
          <a:p>
            <a:r>
              <a:rPr lang="en-US"/>
              <a:t>Click to edit Master title style</a:t>
            </a:r>
            <a:endParaRPr lang="en-ZA" dirty="0"/>
          </a:p>
        </p:txBody>
      </p:sp>
      <p:sp>
        <p:nvSpPr>
          <p:cNvPr id="5" name="Rectangle 7"/>
          <p:cNvSpPr>
            <a:spLocks noGrp="1" noChangeArrowheads="1"/>
          </p:cNvSpPr>
          <p:nvPr>
            <p:ph type="sldNum" sz="quarter" idx="10"/>
          </p:nvPr>
        </p:nvSpPr>
        <p:spPr>
          <a:ln/>
        </p:spPr>
        <p:txBody>
          <a:bodyPr/>
          <a:lstStyle>
            <a:lvl1pPr>
              <a:defRPr/>
            </a:lvl1pPr>
          </a:lstStyle>
          <a:p>
            <a:pPr>
              <a:defRPr/>
            </a:pPr>
            <a:fld id="{F23E5086-93AF-4B3B-BDA5-763B26BFE937}" type="slidenum">
              <a:rPr lang="en-ZA" altLang="en-US"/>
              <a:pPr>
                <a:defRPr/>
              </a:pPr>
              <a:t>‹#›</a:t>
            </a:fld>
            <a:endParaRPr lang="en-ZA" altLang="en-US"/>
          </a:p>
        </p:txBody>
      </p:sp>
    </p:spTree>
    <p:extLst>
      <p:ext uri="{BB962C8B-B14F-4D97-AF65-F5344CB8AC3E}">
        <p14:creationId xmlns:p14="http://schemas.microsoft.com/office/powerpoint/2010/main" val="3610282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28000" y="1080000"/>
            <a:ext cx="5400000" cy="396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ZA" noProof="0" dirty="0"/>
          </a:p>
        </p:txBody>
      </p:sp>
      <p:sp>
        <p:nvSpPr>
          <p:cNvPr id="4" name="Text Placeholder 3"/>
          <p:cNvSpPr>
            <a:spLocks noGrp="1"/>
          </p:cNvSpPr>
          <p:nvPr>
            <p:ph type="body" sz="half" idx="2"/>
          </p:nvPr>
        </p:nvSpPr>
        <p:spPr>
          <a:xfrm>
            <a:off x="1728000" y="5148000"/>
            <a:ext cx="5400000" cy="720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itle 1"/>
          <p:cNvSpPr>
            <a:spLocks noGrp="1"/>
          </p:cNvSpPr>
          <p:nvPr>
            <p:ph type="title"/>
          </p:nvPr>
        </p:nvSpPr>
        <p:spPr>
          <a:xfrm>
            <a:off x="468313" y="188913"/>
            <a:ext cx="8229600" cy="576262"/>
          </a:xfrm>
        </p:spPr>
        <p:txBody>
          <a:bodyPr/>
          <a:lstStyle/>
          <a:p>
            <a:r>
              <a:rPr lang="en-US"/>
              <a:t>Click to edit Master title style</a:t>
            </a:r>
            <a:endParaRPr lang="en-ZA" dirty="0"/>
          </a:p>
        </p:txBody>
      </p:sp>
      <p:sp>
        <p:nvSpPr>
          <p:cNvPr id="5" name="Rectangle 7"/>
          <p:cNvSpPr>
            <a:spLocks noGrp="1" noChangeArrowheads="1"/>
          </p:cNvSpPr>
          <p:nvPr>
            <p:ph type="sldNum" sz="quarter" idx="10"/>
          </p:nvPr>
        </p:nvSpPr>
        <p:spPr>
          <a:ln/>
        </p:spPr>
        <p:txBody>
          <a:bodyPr/>
          <a:lstStyle>
            <a:lvl1pPr>
              <a:defRPr/>
            </a:lvl1pPr>
          </a:lstStyle>
          <a:p>
            <a:pPr>
              <a:defRPr/>
            </a:pPr>
            <a:fld id="{1684059F-98C3-4D1F-9020-8BD0C88761CE}" type="slidenum">
              <a:rPr lang="en-ZA" altLang="en-US"/>
              <a:pPr>
                <a:defRPr/>
              </a:pPr>
              <a:t>‹#›</a:t>
            </a:fld>
            <a:endParaRPr lang="en-ZA" altLang="en-US"/>
          </a:p>
        </p:txBody>
      </p:sp>
    </p:spTree>
    <p:extLst>
      <p:ext uri="{BB962C8B-B14F-4D97-AF65-F5344CB8AC3E}">
        <p14:creationId xmlns:p14="http://schemas.microsoft.com/office/powerpoint/2010/main" val="422133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18BF6C-F45C-7C46-A988-8CB5E7678175}" type="datetime1">
              <a:rPr lang="en-ZA" smtClean="0"/>
              <a:t>2018-10-16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ABAC0DC-B671-4C4E-80D0-514AC39672FD}" type="slidenum">
              <a:rPr lang="en-ZA" altLang="en-US" smtClean="0"/>
              <a:pPr>
                <a:defRPr/>
              </a:pPr>
              <a:t>‹#›</a:t>
            </a:fld>
            <a:endParaRPr lang="en-ZA" altLang="en-US"/>
          </a:p>
        </p:txBody>
      </p:sp>
    </p:spTree>
    <p:extLst>
      <p:ext uri="{BB962C8B-B14F-4D97-AF65-F5344CB8AC3E}">
        <p14:creationId xmlns:p14="http://schemas.microsoft.com/office/powerpoint/2010/main" val="13179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CA4743-A867-334D-BEF6-811A1416A88C}" type="datetime1">
              <a:rPr lang="en-ZA" smtClean="0"/>
              <a:t>2018-10-16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242250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1B8197-3669-C444-8F3F-1CE89E0C3850}" type="datetime1">
              <a:rPr lang="en-ZA" smtClean="0"/>
              <a:t>2018-10-16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79081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3D773-327F-DE40-80FE-5318D208BE68}" type="datetime1">
              <a:rPr lang="en-ZA" smtClean="0"/>
              <a:t>2018-10-16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22301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0DCA5-3E2E-9340-A2ED-D683E5697F00}" type="datetime1">
              <a:rPr lang="en-ZA" smtClean="0"/>
              <a:t>2018-10-16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C5CEB35-9413-4A8D-A985-D6EABF65A240}" type="slidenum">
              <a:rPr lang="en-ZA" altLang="en-US" smtClean="0"/>
              <a:pPr>
                <a:defRPr/>
              </a:pPr>
              <a:t>‹#›</a:t>
            </a:fld>
            <a:endParaRPr lang="en-ZA" altLang="en-US"/>
          </a:p>
        </p:txBody>
      </p:sp>
    </p:spTree>
    <p:extLst>
      <p:ext uri="{BB962C8B-B14F-4D97-AF65-F5344CB8AC3E}">
        <p14:creationId xmlns:p14="http://schemas.microsoft.com/office/powerpoint/2010/main" val="47879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3409C-E997-1846-8DF6-0655B496DB64}" type="datetime1">
              <a:rPr lang="en-ZA" smtClean="0"/>
              <a:t>2018-10-16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BF9D1D5-0FC3-41E1-9669-803252E16B1E}" type="slidenum">
              <a:rPr lang="en-ZA" altLang="en-US" smtClean="0"/>
              <a:pPr>
                <a:defRPr/>
              </a:pPr>
              <a:t>‹#›</a:t>
            </a:fld>
            <a:endParaRPr lang="en-ZA" altLang="en-US"/>
          </a:p>
        </p:txBody>
      </p:sp>
    </p:spTree>
    <p:extLst>
      <p:ext uri="{BB962C8B-B14F-4D97-AF65-F5344CB8AC3E}">
        <p14:creationId xmlns:p14="http://schemas.microsoft.com/office/powerpoint/2010/main" val="305900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D05EDD-C3B4-A544-8C32-15894B0582AE}" type="datetime1">
              <a:rPr lang="en-ZA" smtClean="0"/>
              <a:t>2018-10-16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323461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0B8E-81D9-4B44-A30C-4D75BDFC490F}" type="datetime1">
              <a:rPr lang="en-ZA" smtClean="0"/>
              <a:t>2018-10-16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287642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E52B5-E79E-AF40-BE6D-58DC553DF6DE}" type="datetime1">
              <a:rPr lang="en-ZA" smtClean="0"/>
              <a:t>2018-10-16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825A26-BB8F-4653-8558-673493898979}" type="slidenum">
              <a:rPr lang="en-ZA" altLang="en-US" smtClean="0"/>
              <a:pPr>
                <a:defRPr/>
              </a:pPr>
              <a:t>‹#›</a:t>
            </a:fld>
            <a:endParaRPr lang="en-ZA" altLang="en-US"/>
          </a:p>
        </p:txBody>
      </p:sp>
    </p:spTree>
    <p:extLst>
      <p:ext uri="{BB962C8B-B14F-4D97-AF65-F5344CB8AC3E}">
        <p14:creationId xmlns:p14="http://schemas.microsoft.com/office/powerpoint/2010/main" val="13487981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27" r:id="rId12"/>
    <p:sldLayoutId id="21474837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1730" y="3718041"/>
            <a:ext cx="4860540" cy="1477328"/>
          </a:xfrm>
          <a:prstGeom prst="rect">
            <a:avLst/>
          </a:prstGeom>
        </p:spPr>
        <p:txBody>
          <a:bodyPr wrap="square">
            <a:spAutoFit/>
          </a:bodyPr>
          <a:lstStyle/>
          <a:p>
            <a:pPr algn="ctr">
              <a:tabLst>
                <a:tab pos="1095375" algn="l"/>
              </a:tabLst>
            </a:pPr>
            <a:endParaRPr lang="en-GB" sz="1200" dirty="0">
              <a:solidFill>
                <a:srgbClr val="1E702C"/>
              </a:solidFill>
              <a:latin typeface="+mn-lt"/>
              <a:ea typeface="URWClassicoMed" charset="0"/>
              <a:cs typeface="URWClassicoMed" charset="0"/>
            </a:endParaRPr>
          </a:p>
          <a:p>
            <a:pPr algn="ctr">
              <a:tabLst>
                <a:tab pos="1095375" algn="l"/>
              </a:tabLst>
            </a:pPr>
            <a:r>
              <a:rPr lang="en-ZA" dirty="0">
                <a:solidFill>
                  <a:srgbClr val="1E702C"/>
                </a:solidFill>
                <a:latin typeface="+mn-lt"/>
              </a:rPr>
              <a:t>For Nuclear Industry Association of South Africa</a:t>
            </a:r>
            <a:endParaRPr lang="en-ZA" sz="1200" dirty="0">
              <a:solidFill>
                <a:srgbClr val="1E702C"/>
              </a:solidFill>
              <a:latin typeface="+mn-lt"/>
            </a:endParaRPr>
          </a:p>
          <a:p>
            <a:pPr algn="ctr">
              <a:tabLst>
                <a:tab pos="1095375" algn="l"/>
              </a:tabLst>
            </a:pPr>
            <a:endParaRPr lang="en-GB" sz="1200" dirty="0">
              <a:solidFill>
                <a:srgbClr val="1E702C"/>
              </a:solidFill>
              <a:latin typeface="+mn-lt"/>
              <a:ea typeface="URWClassicoMed" charset="0"/>
              <a:cs typeface="URWClassicoMed" charset="0"/>
            </a:endParaRPr>
          </a:p>
          <a:p>
            <a:pPr algn="ctr">
              <a:tabLst>
                <a:tab pos="1095375" algn="l"/>
              </a:tabLst>
            </a:pPr>
            <a:r>
              <a:rPr lang="en-GB" sz="1200" dirty="0">
                <a:solidFill>
                  <a:srgbClr val="1E702C"/>
                </a:solidFill>
                <a:latin typeface="+mn-lt"/>
                <a:ea typeface="URWClassicoMed" charset="0"/>
                <a:cs typeface="URWClassicoMed" charset="0"/>
              </a:rPr>
              <a:t>Dr Anthonie Cilliers </a:t>
            </a:r>
            <a:r>
              <a:rPr lang="en-GB" sz="1200" dirty="0" err="1">
                <a:solidFill>
                  <a:srgbClr val="1E702C"/>
                </a:solidFill>
                <a:latin typeface="+mn-lt"/>
                <a:ea typeface="URWClassicoMed" charset="0"/>
                <a:cs typeface="URWClassicoMed" charset="0"/>
              </a:rPr>
              <a:t>Pr.Eng</a:t>
            </a:r>
            <a:r>
              <a:rPr lang="en-GB" sz="1200" dirty="0">
                <a:solidFill>
                  <a:srgbClr val="1E702C"/>
                </a:solidFill>
                <a:latin typeface="+mn-lt"/>
                <a:ea typeface="URWClassicoMed" charset="0"/>
                <a:cs typeface="URWClassicoMed" charset="0"/>
              </a:rPr>
              <a:t>, </a:t>
            </a:r>
          </a:p>
          <a:p>
            <a:pPr algn="ctr">
              <a:tabLst>
                <a:tab pos="1095375" algn="l"/>
              </a:tabLst>
            </a:pPr>
            <a:r>
              <a:rPr lang="en-GB" sz="1200" dirty="0">
                <a:solidFill>
                  <a:srgbClr val="1E702C"/>
                </a:solidFill>
                <a:latin typeface="+mn-lt"/>
                <a:ea typeface="URWClassicoMed" charset="0"/>
                <a:cs typeface="URWClassicoMed" charset="0"/>
              </a:rPr>
              <a:t>Regional Coordinator AFRA-NEST</a:t>
            </a:r>
          </a:p>
          <a:p>
            <a:pPr algn="ctr">
              <a:tabLst>
                <a:tab pos="1095375" algn="l"/>
              </a:tabLst>
            </a:pPr>
            <a:r>
              <a:rPr lang="en-GB" sz="1200" dirty="0">
                <a:solidFill>
                  <a:srgbClr val="1E702C"/>
                </a:solidFill>
                <a:latin typeface="+mn-lt"/>
                <a:ea typeface="URWClassicoMed" charset="0"/>
                <a:cs typeface="URWClassicoMed" charset="0"/>
              </a:rPr>
              <a:t>National Coordinator: SAN-NEST</a:t>
            </a:r>
          </a:p>
          <a:p>
            <a:pPr algn="ctr">
              <a:tabLst>
                <a:tab pos="1095375" algn="l"/>
              </a:tabLst>
            </a:pPr>
            <a:r>
              <a:rPr lang="en-GB" sz="1200" dirty="0">
                <a:solidFill>
                  <a:srgbClr val="1E702C"/>
                </a:solidFill>
                <a:latin typeface="+mn-lt"/>
                <a:ea typeface="URWClassicoMed" charset="0"/>
                <a:cs typeface="URWClassicoMed" charset="0"/>
              </a:rPr>
              <a:t>Honorary Research Fellow – University of the Witwatersrand</a:t>
            </a:r>
          </a:p>
        </p:txBody>
      </p:sp>
      <p:pic>
        <p:nvPicPr>
          <p:cNvPr id="5" name="Picture 4"/>
          <p:cNvPicPr>
            <a:picLocks noChangeAspect="1"/>
          </p:cNvPicPr>
          <p:nvPr/>
        </p:nvPicPr>
        <p:blipFill>
          <a:blip r:embed="rId3"/>
          <a:stretch>
            <a:fillRect/>
          </a:stretch>
        </p:blipFill>
        <p:spPr>
          <a:xfrm>
            <a:off x="3083507" y="1118220"/>
            <a:ext cx="2976986" cy="1950696"/>
          </a:xfrm>
          <a:prstGeom prst="rect">
            <a:avLst/>
          </a:prstGeom>
        </p:spPr>
      </p:pic>
      <p:sp>
        <p:nvSpPr>
          <p:cNvPr id="2" name="Rectangle 1"/>
          <p:cNvSpPr/>
          <p:nvPr/>
        </p:nvSpPr>
        <p:spPr>
          <a:xfrm>
            <a:off x="818583" y="3251556"/>
            <a:ext cx="7506834" cy="369332"/>
          </a:xfrm>
          <a:prstGeom prst="rect">
            <a:avLst/>
          </a:prstGeom>
        </p:spPr>
        <p:txBody>
          <a:bodyPr wrap="square">
            <a:spAutoFit/>
          </a:bodyPr>
          <a:lstStyle/>
          <a:p>
            <a:pPr algn="ctr"/>
            <a:r>
              <a:rPr lang="en-US" b="1" dirty="0">
                <a:solidFill>
                  <a:srgbClr val="1E702C"/>
                </a:solidFill>
              </a:rPr>
              <a:t>Hearings on the draft Integrated Resource Plan 2018 (IRP)</a:t>
            </a:r>
            <a:r>
              <a:rPr lang="en-ZA" dirty="0">
                <a:solidFill>
                  <a:srgbClr val="1E702C"/>
                </a:solidFill>
              </a:rPr>
              <a:t> </a:t>
            </a:r>
          </a:p>
        </p:txBody>
      </p:sp>
      <p:sp>
        <p:nvSpPr>
          <p:cNvPr id="3" name="Slide Number Placeholder 2">
            <a:extLst>
              <a:ext uri="{FF2B5EF4-FFF2-40B4-BE49-F238E27FC236}">
                <a16:creationId xmlns:a16="http://schemas.microsoft.com/office/drawing/2014/main" id="{68591B59-D3A0-D04A-B1F1-846276A1645B}"/>
              </a:ext>
            </a:extLst>
          </p:cNvPr>
          <p:cNvSpPr>
            <a:spLocks noGrp="1"/>
          </p:cNvSpPr>
          <p:nvPr>
            <p:ph type="sldNum" sz="quarter" idx="12"/>
          </p:nvPr>
        </p:nvSpPr>
        <p:spPr/>
        <p:txBody>
          <a:bodyPr/>
          <a:lstStyle/>
          <a:p>
            <a:pPr>
              <a:defRPr/>
            </a:pPr>
            <a:fld id="{ABF9D1D5-0FC3-41E1-9669-803252E16B1E}" type="slidenum">
              <a:rPr lang="en-ZA" altLang="en-US" smtClean="0"/>
              <a:pPr>
                <a:defRPr/>
              </a:pPr>
              <a:t>1</a:t>
            </a:fld>
            <a:endParaRPr lang="en-ZA" altLang="en-US"/>
          </a:p>
        </p:txBody>
      </p:sp>
    </p:spTree>
    <p:extLst>
      <p:ext uri="{BB962C8B-B14F-4D97-AF65-F5344CB8AC3E}">
        <p14:creationId xmlns:p14="http://schemas.microsoft.com/office/powerpoint/2010/main" val="27231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88FA-6F45-294A-BD95-7143A92379B6}"/>
              </a:ext>
            </a:extLst>
          </p:cNvPr>
          <p:cNvSpPr>
            <a:spLocks noGrp="1"/>
          </p:cNvSpPr>
          <p:nvPr>
            <p:ph type="title"/>
          </p:nvPr>
        </p:nvSpPr>
        <p:spPr>
          <a:xfrm>
            <a:off x="628650" y="371573"/>
            <a:ext cx="7886700" cy="994172"/>
          </a:xfrm>
        </p:spPr>
        <p:txBody>
          <a:bodyPr>
            <a:normAutofit/>
          </a:bodyPr>
          <a:lstStyle/>
          <a:p>
            <a:r>
              <a:rPr lang="en-US" sz="2700" dirty="0">
                <a:solidFill>
                  <a:srgbClr val="1E702C"/>
                </a:solidFill>
                <a:latin typeface="+mn-lt"/>
                <a:cs typeface="Arial" panose="020B0604020202020204" pitchFamily="34" charset="0"/>
              </a:rPr>
              <a:t>How does this effect cost over time? Directly compared</a:t>
            </a:r>
          </a:p>
        </p:txBody>
      </p:sp>
      <p:sp>
        <p:nvSpPr>
          <p:cNvPr id="5" name="Slide Number Placeholder 4">
            <a:extLst>
              <a:ext uri="{FF2B5EF4-FFF2-40B4-BE49-F238E27FC236}">
                <a16:creationId xmlns:a16="http://schemas.microsoft.com/office/drawing/2014/main" id="{79345FBF-993C-5C48-AF99-C95BEBD9C414}"/>
              </a:ext>
            </a:extLst>
          </p:cNvPr>
          <p:cNvSpPr>
            <a:spLocks noGrp="1"/>
          </p:cNvSpPr>
          <p:nvPr>
            <p:ph type="sldNum" sz="quarter" idx="12"/>
          </p:nvPr>
        </p:nvSpPr>
        <p:spPr/>
        <p:txBody>
          <a:bodyPr/>
          <a:lstStyle/>
          <a:p>
            <a:pPr>
              <a:defRPr/>
            </a:pPr>
            <a:fld id="{5ABAC0DC-B671-4C4E-80D0-514AC39672FD}" type="slidenum">
              <a:rPr lang="en-ZA" altLang="en-US" smtClean="0"/>
              <a:pPr>
                <a:defRPr/>
              </a:pPr>
              <a:t>10</a:t>
            </a:fld>
            <a:endParaRPr lang="en-ZA" altLang="en-US"/>
          </a:p>
        </p:txBody>
      </p:sp>
      <p:graphicFrame>
        <p:nvGraphicFramePr>
          <p:cNvPr id="4" name="Chart 3">
            <a:extLst>
              <a:ext uri="{FF2B5EF4-FFF2-40B4-BE49-F238E27FC236}">
                <a16:creationId xmlns:a16="http://schemas.microsoft.com/office/drawing/2014/main" id="{91FFD30B-888B-AA46-A3E2-DCD7A83796C9}"/>
              </a:ext>
            </a:extLst>
          </p:cNvPr>
          <p:cNvGraphicFramePr/>
          <p:nvPr>
            <p:extLst>
              <p:ext uri="{D42A27DB-BD31-4B8C-83A1-F6EECF244321}">
                <p14:modId xmlns:p14="http://schemas.microsoft.com/office/powerpoint/2010/main" val="1394345671"/>
              </p:ext>
            </p:extLst>
          </p:nvPr>
        </p:nvGraphicFramePr>
        <p:xfrm>
          <a:off x="413538" y="1484784"/>
          <a:ext cx="8316924"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869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88FA-6F45-294A-BD95-7143A92379B6}"/>
              </a:ext>
            </a:extLst>
          </p:cNvPr>
          <p:cNvSpPr>
            <a:spLocks noGrp="1"/>
          </p:cNvSpPr>
          <p:nvPr>
            <p:ph type="title"/>
          </p:nvPr>
        </p:nvSpPr>
        <p:spPr>
          <a:xfrm>
            <a:off x="628650" y="432665"/>
            <a:ext cx="7886700" cy="994172"/>
          </a:xfrm>
        </p:spPr>
        <p:txBody>
          <a:bodyPr vert="horz" lIns="68580" tIns="34290" rIns="68580" bIns="34290" rtlCol="0" anchor="ctr">
            <a:normAutofit/>
          </a:bodyPr>
          <a:lstStyle/>
          <a:p>
            <a:pPr algn="ctr"/>
            <a:r>
              <a:rPr lang="en-US" sz="2700" dirty="0">
                <a:solidFill>
                  <a:srgbClr val="1E702C"/>
                </a:solidFill>
                <a:latin typeface="+mn-lt"/>
                <a:cs typeface="Arial" panose="020B0604020202020204" pitchFamily="34" charset="0"/>
              </a:rPr>
              <a:t>How long will it take to recover the initial additional cost? Directly compared</a:t>
            </a:r>
          </a:p>
        </p:txBody>
      </p:sp>
      <p:sp>
        <p:nvSpPr>
          <p:cNvPr id="3" name="Slide Number Placeholder 2">
            <a:extLst>
              <a:ext uri="{FF2B5EF4-FFF2-40B4-BE49-F238E27FC236}">
                <a16:creationId xmlns:a16="http://schemas.microsoft.com/office/drawing/2014/main" id="{73B398EA-061F-AD4C-A632-8F05502B2E00}"/>
              </a:ext>
            </a:extLst>
          </p:cNvPr>
          <p:cNvSpPr>
            <a:spLocks noGrp="1"/>
          </p:cNvSpPr>
          <p:nvPr>
            <p:ph type="sldNum" sz="quarter" idx="12"/>
          </p:nvPr>
        </p:nvSpPr>
        <p:spPr/>
        <p:txBody>
          <a:bodyPr/>
          <a:lstStyle/>
          <a:p>
            <a:pPr>
              <a:defRPr/>
            </a:pPr>
            <a:fld id="{5ABAC0DC-B671-4C4E-80D0-514AC39672FD}" type="slidenum">
              <a:rPr lang="en-ZA" altLang="en-US" smtClean="0"/>
              <a:pPr>
                <a:defRPr/>
              </a:pPr>
              <a:t>11</a:t>
            </a:fld>
            <a:endParaRPr lang="en-ZA" altLang="en-US"/>
          </a:p>
        </p:txBody>
      </p:sp>
      <p:graphicFrame>
        <p:nvGraphicFramePr>
          <p:cNvPr id="5" name="Chart 4">
            <a:extLst>
              <a:ext uri="{FF2B5EF4-FFF2-40B4-BE49-F238E27FC236}">
                <a16:creationId xmlns:a16="http://schemas.microsoft.com/office/drawing/2014/main" id="{E06C42F0-95CC-F443-815D-77FF51FAB11E}"/>
              </a:ext>
            </a:extLst>
          </p:cNvPr>
          <p:cNvGraphicFramePr/>
          <p:nvPr>
            <p:extLst>
              <p:ext uri="{D42A27DB-BD31-4B8C-83A1-F6EECF244321}">
                <p14:modId xmlns:p14="http://schemas.microsoft.com/office/powerpoint/2010/main" val="3996117721"/>
              </p:ext>
            </p:extLst>
          </p:nvPr>
        </p:nvGraphicFramePr>
        <p:xfrm>
          <a:off x="621507" y="1700808"/>
          <a:ext cx="7893844" cy="4320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4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ED90-F12F-A54D-BC8A-CC4B34D3E85C}"/>
              </a:ext>
            </a:extLst>
          </p:cNvPr>
          <p:cNvSpPr>
            <a:spLocks noGrp="1"/>
          </p:cNvSpPr>
          <p:nvPr>
            <p:ph type="title"/>
          </p:nvPr>
        </p:nvSpPr>
        <p:spPr>
          <a:xfrm>
            <a:off x="781962" y="373074"/>
            <a:ext cx="7886700" cy="994172"/>
          </a:xfrm>
        </p:spPr>
        <p:txBody>
          <a:bodyPr>
            <a:normAutofit/>
          </a:bodyPr>
          <a:lstStyle/>
          <a:p>
            <a:pPr algn="ctr"/>
            <a:r>
              <a:rPr lang="en-US" sz="2700" dirty="0">
                <a:solidFill>
                  <a:srgbClr val="1E702C"/>
                </a:solidFill>
                <a:latin typeface="+mn-lt"/>
                <a:cs typeface="Arial" panose="020B0604020202020204" pitchFamily="34" charset="0"/>
              </a:rPr>
              <a:t>Will it achieve what it is setting out to achieve?</a:t>
            </a:r>
          </a:p>
        </p:txBody>
      </p:sp>
      <p:sp>
        <p:nvSpPr>
          <p:cNvPr id="3" name="Content Placeholder 2">
            <a:extLst>
              <a:ext uri="{FF2B5EF4-FFF2-40B4-BE49-F238E27FC236}">
                <a16:creationId xmlns:a16="http://schemas.microsoft.com/office/drawing/2014/main" id="{29FC63EB-2CA0-4A45-AB32-726340CD8798}"/>
              </a:ext>
            </a:extLst>
          </p:cNvPr>
          <p:cNvSpPr>
            <a:spLocks noGrp="1"/>
          </p:cNvSpPr>
          <p:nvPr>
            <p:ph idx="1"/>
          </p:nvPr>
        </p:nvSpPr>
        <p:spPr>
          <a:xfrm>
            <a:off x="466725" y="1367246"/>
            <a:ext cx="8229600" cy="4798057"/>
          </a:xfrm>
        </p:spPr>
        <p:txBody>
          <a:bodyPr>
            <a:normAutofit fontScale="92500" lnSpcReduction="10000"/>
          </a:bodyPr>
          <a:lstStyle/>
          <a:p>
            <a:pPr marL="0" indent="0" algn="just">
              <a:buNone/>
            </a:pPr>
            <a:r>
              <a:rPr lang="en-GB" i="1" dirty="0">
                <a:solidFill>
                  <a:srgbClr val="1E702C"/>
                </a:solidFill>
                <a:cs typeface="Arial" panose="020B0604020202020204" pitchFamily="34" charset="0"/>
              </a:rPr>
              <a:t>“Applied policy adjustment and considerations in the final proposed plan are as follows: </a:t>
            </a:r>
            <a:endParaRPr lang="en-ZA" i="1" dirty="0">
              <a:solidFill>
                <a:srgbClr val="1E702C"/>
              </a:solidFill>
              <a:cs typeface="Arial" panose="020B0604020202020204" pitchFamily="34" charset="0"/>
            </a:endParaRPr>
          </a:p>
          <a:p>
            <a:pPr lvl="0" algn="just"/>
            <a:r>
              <a:rPr lang="en-GB" i="1" dirty="0">
                <a:solidFill>
                  <a:srgbClr val="1E702C"/>
                </a:solidFill>
                <a:cs typeface="Arial" panose="020B0604020202020204" pitchFamily="34" charset="0"/>
              </a:rPr>
              <a:t>Inclusion of 2500MW of hydro power in 2030 to facilitate the RSA-DRC treaty on the Inga Hydro Power Project in line with South Africa’s commitments contained in the NDP to partner with regional neighbours, The Project has the potential to energise and unlock regional industrialisation.”</a:t>
            </a:r>
            <a:endParaRPr lang="en-ZA" i="1" dirty="0">
              <a:solidFill>
                <a:srgbClr val="1E702C"/>
              </a:solidFill>
              <a:cs typeface="Arial" panose="020B0604020202020204" pitchFamily="34" charset="0"/>
            </a:endParaRPr>
          </a:p>
          <a:p>
            <a:pPr algn="just"/>
            <a:endParaRPr lang="en-GB" b="1" dirty="0">
              <a:solidFill>
                <a:srgbClr val="1E702C"/>
              </a:solidFill>
              <a:cs typeface="Arial" panose="020B0604020202020204" pitchFamily="34" charset="0"/>
            </a:endParaRPr>
          </a:p>
          <a:p>
            <a:pPr marL="0" indent="0" algn="just">
              <a:buNone/>
            </a:pPr>
            <a:r>
              <a:rPr lang="en-GB" b="1" dirty="0">
                <a:solidFill>
                  <a:srgbClr val="1E702C"/>
                </a:solidFill>
                <a:cs typeface="Arial" panose="020B0604020202020204" pitchFamily="34" charset="0"/>
              </a:rPr>
              <a:t>With the associated risk of the 2500MW hydro RSA-DRC project and uncertainty in cost it seems irrational to include this in the pre-2030 plan. This should be replaced with a similar (low emission, dispatchable) supply.</a:t>
            </a:r>
            <a:endParaRPr lang="en-ZA" dirty="0">
              <a:solidFill>
                <a:srgbClr val="1E702C"/>
              </a:solidFill>
              <a:cs typeface="Arial" panose="020B0604020202020204" pitchFamily="34" charset="0"/>
            </a:endParaRPr>
          </a:p>
          <a:p>
            <a:endParaRPr lang="en-US" sz="1650" dirty="0">
              <a:solidFill>
                <a:srgbClr val="1E702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6998434-DD00-5C4C-89C1-84778790BDD6}"/>
              </a:ext>
            </a:extLst>
          </p:cNvPr>
          <p:cNvSpPr>
            <a:spLocks noGrp="1"/>
          </p:cNvSpPr>
          <p:nvPr>
            <p:ph type="sldNum" sz="quarter" idx="12"/>
          </p:nvPr>
        </p:nvSpPr>
        <p:spPr/>
        <p:txBody>
          <a:bodyPr/>
          <a:lstStyle/>
          <a:p>
            <a:pPr>
              <a:defRPr/>
            </a:pPr>
            <a:fld id="{5ABAC0DC-B671-4C4E-80D0-514AC39672FD}" type="slidenum">
              <a:rPr lang="en-ZA" altLang="en-US" smtClean="0"/>
              <a:pPr>
                <a:defRPr/>
              </a:pPr>
              <a:t>12</a:t>
            </a:fld>
            <a:endParaRPr lang="en-ZA" altLang="en-US"/>
          </a:p>
        </p:txBody>
      </p:sp>
    </p:spTree>
    <p:extLst>
      <p:ext uri="{BB962C8B-B14F-4D97-AF65-F5344CB8AC3E}">
        <p14:creationId xmlns:p14="http://schemas.microsoft.com/office/powerpoint/2010/main" val="306980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ED90-F12F-A54D-BC8A-CC4B34D3E85C}"/>
              </a:ext>
            </a:extLst>
          </p:cNvPr>
          <p:cNvSpPr>
            <a:spLocks noGrp="1"/>
          </p:cNvSpPr>
          <p:nvPr>
            <p:ph type="title"/>
          </p:nvPr>
        </p:nvSpPr>
        <p:spPr>
          <a:xfrm>
            <a:off x="625262" y="373074"/>
            <a:ext cx="7886700" cy="994172"/>
          </a:xfrm>
        </p:spPr>
        <p:txBody>
          <a:bodyPr>
            <a:normAutofit/>
          </a:bodyPr>
          <a:lstStyle/>
          <a:p>
            <a:pPr algn="ctr"/>
            <a:r>
              <a:rPr lang="en-US" sz="2700" dirty="0">
                <a:solidFill>
                  <a:srgbClr val="1E702C"/>
                </a:solidFill>
                <a:latin typeface="+mn-lt"/>
                <a:cs typeface="Arial" panose="020B0604020202020204" pitchFamily="34" charset="0"/>
              </a:rPr>
              <a:t>Will it achieve what it is setting out to achieve?</a:t>
            </a:r>
          </a:p>
        </p:txBody>
      </p:sp>
      <p:sp>
        <p:nvSpPr>
          <p:cNvPr id="3" name="Content Placeholder 2">
            <a:extLst>
              <a:ext uri="{FF2B5EF4-FFF2-40B4-BE49-F238E27FC236}">
                <a16:creationId xmlns:a16="http://schemas.microsoft.com/office/drawing/2014/main" id="{29FC63EB-2CA0-4A45-AB32-726340CD8798}"/>
              </a:ext>
            </a:extLst>
          </p:cNvPr>
          <p:cNvSpPr>
            <a:spLocks noGrp="1"/>
          </p:cNvSpPr>
          <p:nvPr>
            <p:ph idx="1"/>
          </p:nvPr>
        </p:nvSpPr>
        <p:spPr>
          <a:xfrm>
            <a:off x="466725" y="1367246"/>
            <a:ext cx="8229600" cy="4798058"/>
          </a:xfrm>
        </p:spPr>
        <p:txBody>
          <a:bodyPr>
            <a:normAutofit fontScale="55000" lnSpcReduction="20000"/>
          </a:bodyPr>
          <a:lstStyle/>
          <a:p>
            <a:pPr marL="0" indent="0">
              <a:buNone/>
            </a:pPr>
            <a:r>
              <a:rPr lang="en-GB" dirty="0">
                <a:solidFill>
                  <a:srgbClr val="1E702C"/>
                </a:solidFill>
                <a:cs typeface="Arial" panose="020B0604020202020204" pitchFamily="34" charset="0"/>
              </a:rPr>
              <a:t>The IRP2018 proposes the following new (not committed yet) additional capacity up to 2030:</a:t>
            </a:r>
            <a:endParaRPr lang="en-ZA" dirty="0">
              <a:solidFill>
                <a:srgbClr val="1E702C"/>
              </a:solidFill>
              <a:cs typeface="Arial" panose="020B0604020202020204" pitchFamily="34" charset="0"/>
            </a:endParaRPr>
          </a:p>
          <a:p>
            <a:pPr lvl="0"/>
            <a:r>
              <a:rPr lang="en-GB" dirty="0">
                <a:solidFill>
                  <a:srgbClr val="1E702C"/>
                </a:solidFill>
                <a:cs typeface="Arial" panose="020B0604020202020204" pitchFamily="34" charset="0"/>
              </a:rPr>
              <a:t>Coal: 		1000MW –       R   48 000 000 000</a:t>
            </a:r>
            <a:endParaRPr lang="en-ZA" dirty="0">
              <a:solidFill>
                <a:srgbClr val="1E702C"/>
              </a:solidFill>
              <a:cs typeface="Arial" panose="020B0604020202020204" pitchFamily="34" charset="0"/>
            </a:endParaRPr>
          </a:p>
          <a:p>
            <a:pPr lvl="0"/>
            <a:r>
              <a:rPr lang="en-GB" dirty="0">
                <a:solidFill>
                  <a:srgbClr val="1E702C"/>
                </a:solidFill>
                <a:cs typeface="Arial" panose="020B0604020202020204" pitchFamily="34" charset="0"/>
              </a:rPr>
              <a:t>Hydro: 		2500MW –       R 105 000 000 000</a:t>
            </a:r>
            <a:endParaRPr lang="en-ZA" dirty="0">
              <a:solidFill>
                <a:srgbClr val="1E702C"/>
              </a:solidFill>
              <a:cs typeface="Arial" panose="020B0604020202020204" pitchFamily="34" charset="0"/>
            </a:endParaRPr>
          </a:p>
          <a:p>
            <a:pPr lvl="0"/>
            <a:r>
              <a:rPr lang="en-GB" dirty="0">
                <a:solidFill>
                  <a:srgbClr val="1E702C"/>
                </a:solidFill>
                <a:cs typeface="Arial" panose="020B0604020202020204" pitchFamily="34" charset="0"/>
              </a:rPr>
              <a:t>Solar PV: 	5670 </a:t>
            </a:r>
            <a:r>
              <a:rPr lang="en-GB" dirty="0" err="1">
                <a:solidFill>
                  <a:srgbClr val="1E702C"/>
                </a:solidFill>
                <a:cs typeface="Arial" panose="020B0604020202020204" pitchFamily="34" charset="0"/>
              </a:rPr>
              <a:t>MWp</a:t>
            </a:r>
            <a:r>
              <a:rPr lang="en-GB" dirty="0">
                <a:solidFill>
                  <a:srgbClr val="1E702C"/>
                </a:solidFill>
                <a:cs typeface="Arial" panose="020B0604020202020204" pitchFamily="34" charset="0"/>
              </a:rPr>
              <a:t> –    R   85 050 000 000 (1247,4MW average) 25 year life</a:t>
            </a:r>
            <a:endParaRPr lang="en-ZA" dirty="0">
              <a:solidFill>
                <a:srgbClr val="1E702C"/>
              </a:solidFill>
              <a:cs typeface="Arial" panose="020B0604020202020204" pitchFamily="34" charset="0"/>
            </a:endParaRPr>
          </a:p>
          <a:p>
            <a:pPr lvl="0"/>
            <a:r>
              <a:rPr lang="en-GB" dirty="0">
                <a:solidFill>
                  <a:srgbClr val="1E702C"/>
                </a:solidFill>
                <a:cs typeface="Arial" panose="020B0604020202020204" pitchFamily="34" charset="0"/>
              </a:rPr>
              <a:t>Wind:		8100 </a:t>
            </a:r>
            <a:r>
              <a:rPr lang="en-GB" dirty="0" err="1">
                <a:solidFill>
                  <a:srgbClr val="1E702C"/>
                </a:solidFill>
                <a:cs typeface="Arial" panose="020B0604020202020204" pitchFamily="34" charset="0"/>
              </a:rPr>
              <a:t>MWp</a:t>
            </a:r>
            <a:r>
              <a:rPr lang="en-GB" dirty="0">
                <a:solidFill>
                  <a:srgbClr val="1E702C"/>
                </a:solidFill>
                <a:cs typeface="Arial" panose="020B0604020202020204" pitchFamily="34" charset="0"/>
              </a:rPr>
              <a:t> –    R 137 700 000 000 (2916 MW average) 20 year life</a:t>
            </a:r>
            <a:endParaRPr lang="en-ZA" dirty="0">
              <a:solidFill>
                <a:srgbClr val="1E702C"/>
              </a:solidFill>
              <a:cs typeface="Arial" panose="020B0604020202020204" pitchFamily="34" charset="0"/>
            </a:endParaRPr>
          </a:p>
          <a:p>
            <a:pPr lvl="0"/>
            <a:r>
              <a:rPr lang="en-GB" dirty="0">
                <a:solidFill>
                  <a:srgbClr val="1E702C"/>
                </a:solidFill>
                <a:cs typeface="Arial" panose="020B0604020202020204" pitchFamily="34" charset="0"/>
              </a:rPr>
              <a:t>Gas/Diesel	8100 </a:t>
            </a:r>
            <a:r>
              <a:rPr lang="en-GB" dirty="0" err="1">
                <a:solidFill>
                  <a:srgbClr val="1E702C"/>
                </a:solidFill>
                <a:cs typeface="Arial" panose="020B0604020202020204" pitchFamily="34" charset="0"/>
              </a:rPr>
              <a:t>MWp</a:t>
            </a:r>
            <a:r>
              <a:rPr lang="en-GB" dirty="0">
                <a:solidFill>
                  <a:srgbClr val="1E702C"/>
                </a:solidFill>
                <a:cs typeface="Arial" panose="020B0604020202020204" pitchFamily="34" charset="0"/>
              </a:rPr>
              <a:t> –    R   81 000 000 000</a:t>
            </a:r>
            <a:endParaRPr lang="en-ZA" dirty="0">
              <a:solidFill>
                <a:srgbClr val="1E702C"/>
              </a:solidFill>
              <a:cs typeface="Arial" panose="020B0604020202020204" pitchFamily="34" charset="0"/>
            </a:endParaRPr>
          </a:p>
          <a:p>
            <a:pPr lvl="0"/>
            <a:r>
              <a:rPr lang="en-GB" b="1" dirty="0">
                <a:solidFill>
                  <a:srgbClr val="1E702C"/>
                </a:solidFill>
                <a:cs typeface="Arial" panose="020B0604020202020204" pitchFamily="34" charset="0"/>
              </a:rPr>
              <a:t>Total	          	25 370MWp –  R 453 750 000 000</a:t>
            </a:r>
            <a:endParaRPr lang="en-ZA" dirty="0">
              <a:solidFill>
                <a:srgbClr val="1E702C"/>
              </a:solidFill>
              <a:cs typeface="Arial" panose="020B0604020202020204" pitchFamily="34" charset="0"/>
            </a:endParaRPr>
          </a:p>
          <a:p>
            <a:endParaRPr lang="en-GB" dirty="0">
              <a:solidFill>
                <a:srgbClr val="1E702C"/>
              </a:solidFill>
              <a:cs typeface="Arial" panose="020B0604020202020204" pitchFamily="34" charset="0"/>
            </a:endParaRPr>
          </a:p>
          <a:p>
            <a:pPr marL="0" indent="0">
              <a:buNone/>
            </a:pPr>
            <a:r>
              <a:rPr lang="en-GB" b="1" dirty="0">
                <a:solidFill>
                  <a:srgbClr val="1E702C"/>
                </a:solidFill>
                <a:cs typeface="Arial" panose="020B0604020202020204" pitchFamily="34" charset="0"/>
              </a:rPr>
              <a:t>The Wind-Solar-Gas combination will cost R303 750 000 000.</a:t>
            </a:r>
            <a:endParaRPr lang="en-ZA" b="1" dirty="0">
              <a:solidFill>
                <a:srgbClr val="1E702C"/>
              </a:solidFill>
              <a:cs typeface="Arial" panose="020B0604020202020204" pitchFamily="34" charset="0"/>
            </a:endParaRPr>
          </a:p>
          <a:p>
            <a:pPr marL="0" indent="0">
              <a:buNone/>
            </a:pPr>
            <a:endParaRPr lang="en-GB" dirty="0">
              <a:solidFill>
                <a:srgbClr val="1E702C"/>
              </a:solidFill>
              <a:cs typeface="Arial" panose="020B0604020202020204" pitchFamily="34" charset="0"/>
            </a:endParaRPr>
          </a:p>
          <a:p>
            <a:pPr marL="0" indent="0">
              <a:buNone/>
            </a:pPr>
            <a:r>
              <a:rPr lang="en-GB" dirty="0">
                <a:solidFill>
                  <a:srgbClr val="1E702C"/>
                </a:solidFill>
                <a:cs typeface="Arial" panose="020B0604020202020204" pitchFamily="34" charset="0"/>
              </a:rPr>
              <a:t>Equivalent Nuclear (for the Wind-Solar-Gas mix), based on the IRP2018 costs are:</a:t>
            </a:r>
            <a:endParaRPr lang="en-ZA" dirty="0">
              <a:solidFill>
                <a:srgbClr val="1E702C"/>
              </a:solidFill>
              <a:cs typeface="Arial" panose="020B0604020202020204" pitchFamily="34" charset="0"/>
            </a:endParaRPr>
          </a:p>
          <a:p>
            <a:pPr lvl="0"/>
            <a:r>
              <a:rPr lang="en-GB" b="1" dirty="0">
                <a:solidFill>
                  <a:srgbClr val="1E702C"/>
                </a:solidFill>
                <a:cs typeface="Arial" panose="020B0604020202020204" pitchFamily="34" charset="0"/>
              </a:rPr>
              <a:t>Nuclear:        5076MW – R 354 122 318 000 – 60 year life</a:t>
            </a:r>
            <a:endParaRPr lang="en-ZA" b="1" dirty="0">
              <a:solidFill>
                <a:srgbClr val="1E702C"/>
              </a:solidFill>
              <a:cs typeface="Arial" panose="020B0604020202020204" pitchFamily="34" charset="0"/>
            </a:endParaRPr>
          </a:p>
          <a:p>
            <a:pPr marL="0" indent="0">
              <a:buNone/>
            </a:pPr>
            <a:endParaRPr lang="en-GB" dirty="0">
              <a:solidFill>
                <a:srgbClr val="1E702C"/>
              </a:solidFill>
              <a:cs typeface="Arial" panose="020B0604020202020204" pitchFamily="34" charset="0"/>
            </a:endParaRPr>
          </a:p>
          <a:p>
            <a:pPr marL="0" indent="0">
              <a:buNone/>
            </a:pPr>
            <a:r>
              <a:rPr lang="en-GB" dirty="0">
                <a:solidFill>
                  <a:srgbClr val="1E702C"/>
                </a:solidFill>
                <a:cs typeface="Arial" panose="020B0604020202020204" pitchFamily="34" charset="0"/>
              </a:rPr>
              <a:t>Without the requirement of burning expensive gas during times of low wind and solar. It is also very likely that costs for nuclear will be substantially lower from a competitive bidding process.</a:t>
            </a:r>
            <a:endParaRPr lang="en-ZA" dirty="0">
              <a:solidFill>
                <a:srgbClr val="1E702C"/>
              </a:solidFill>
              <a:cs typeface="Arial" panose="020B0604020202020204" pitchFamily="34" charset="0"/>
            </a:endParaRPr>
          </a:p>
          <a:p>
            <a:endParaRPr lang="en-US" sz="1650" dirty="0">
              <a:solidFill>
                <a:srgbClr val="1E702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E07B237-85EE-DC47-A935-C48D6C8D94DF}"/>
              </a:ext>
            </a:extLst>
          </p:cNvPr>
          <p:cNvSpPr>
            <a:spLocks noGrp="1"/>
          </p:cNvSpPr>
          <p:nvPr>
            <p:ph type="sldNum" sz="quarter" idx="12"/>
          </p:nvPr>
        </p:nvSpPr>
        <p:spPr/>
        <p:txBody>
          <a:bodyPr/>
          <a:lstStyle/>
          <a:p>
            <a:pPr>
              <a:defRPr/>
            </a:pPr>
            <a:fld id="{5ABAC0DC-B671-4C4E-80D0-514AC39672FD}" type="slidenum">
              <a:rPr lang="en-ZA" altLang="en-US" smtClean="0"/>
              <a:pPr>
                <a:defRPr/>
              </a:pPr>
              <a:t>13</a:t>
            </a:fld>
            <a:endParaRPr lang="en-ZA" altLang="en-US" dirty="0"/>
          </a:p>
        </p:txBody>
      </p:sp>
    </p:spTree>
    <p:extLst>
      <p:ext uri="{BB962C8B-B14F-4D97-AF65-F5344CB8AC3E}">
        <p14:creationId xmlns:p14="http://schemas.microsoft.com/office/powerpoint/2010/main" val="46558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2F9D10-FDD4-1049-AF4E-F2DA4F96A87A}"/>
              </a:ext>
            </a:extLst>
          </p:cNvPr>
          <p:cNvSpPr>
            <a:spLocks noGrp="1"/>
          </p:cNvSpPr>
          <p:nvPr>
            <p:ph type="sldNum" sz="quarter" idx="12"/>
          </p:nvPr>
        </p:nvSpPr>
        <p:spPr/>
        <p:txBody>
          <a:bodyPr/>
          <a:lstStyle/>
          <a:p>
            <a:pPr>
              <a:defRPr/>
            </a:pPr>
            <a:fld id="{5ABAC0DC-B671-4C4E-80D0-514AC39672FD}" type="slidenum">
              <a:rPr lang="en-ZA" altLang="en-US" smtClean="0"/>
              <a:pPr>
                <a:defRPr/>
              </a:pPr>
              <a:t>14</a:t>
            </a:fld>
            <a:endParaRPr lang="en-ZA" altLang="en-US"/>
          </a:p>
        </p:txBody>
      </p:sp>
      <p:pic>
        <p:nvPicPr>
          <p:cNvPr id="7" name="Picture 6">
            <a:extLst>
              <a:ext uri="{FF2B5EF4-FFF2-40B4-BE49-F238E27FC236}">
                <a16:creationId xmlns:a16="http://schemas.microsoft.com/office/drawing/2014/main" id="{4643A878-D37C-B640-AFAE-7A7356B79D13}"/>
              </a:ext>
            </a:extLst>
          </p:cNvPr>
          <p:cNvPicPr/>
          <p:nvPr/>
        </p:nvPicPr>
        <p:blipFill>
          <a:blip r:embed="rId2" cstate="print">
            <a:extLst>
              <a:ext uri="{28A0092B-C50C-407E-A947-70E740481C1C}">
                <a14:useLocalDpi xmlns:a14="http://schemas.microsoft.com/office/drawing/2010/main"/>
              </a:ext>
            </a:extLst>
          </a:blip>
          <a:stretch>
            <a:fillRect/>
          </a:stretch>
        </p:blipFill>
        <p:spPr>
          <a:xfrm>
            <a:off x="1259632" y="1"/>
            <a:ext cx="6552728" cy="6858000"/>
          </a:xfrm>
          <a:prstGeom prst="rect">
            <a:avLst/>
          </a:prstGeom>
          <a:ln>
            <a:solidFill>
              <a:schemeClr val="tx1"/>
            </a:solidFill>
          </a:ln>
        </p:spPr>
      </p:pic>
    </p:spTree>
    <p:extLst>
      <p:ext uri="{BB962C8B-B14F-4D97-AF65-F5344CB8AC3E}">
        <p14:creationId xmlns:p14="http://schemas.microsoft.com/office/powerpoint/2010/main" val="3031518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1BEA-70EE-BF49-B90D-264C68945523}"/>
              </a:ext>
            </a:extLst>
          </p:cNvPr>
          <p:cNvSpPr>
            <a:spLocks noGrp="1"/>
          </p:cNvSpPr>
          <p:nvPr>
            <p:ph type="title"/>
          </p:nvPr>
        </p:nvSpPr>
        <p:spPr>
          <a:xfrm>
            <a:off x="628650" y="332656"/>
            <a:ext cx="7886700" cy="994172"/>
          </a:xfrm>
        </p:spPr>
        <p:txBody>
          <a:bodyPr>
            <a:noAutofit/>
          </a:bodyPr>
          <a:lstStyle/>
          <a:p>
            <a:pPr algn="ctr"/>
            <a:r>
              <a:rPr lang="en-US" sz="3200" dirty="0">
                <a:solidFill>
                  <a:srgbClr val="1E702C"/>
                </a:solidFill>
                <a:latin typeface="Arial" panose="020B0604020202020204" pitchFamily="34" charset="0"/>
                <a:cs typeface="Arial" panose="020B0604020202020204" pitchFamily="34" charset="0"/>
              </a:rPr>
              <a:t>Economic impact of Nuclear </a:t>
            </a:r>
            <a:r>
              <a:rPr lang="en-US" sz="3200" dirty="0" err="1">
                <a:solidFill>
                  <a:srgbClr val="1E702C"/>
                </a:solidFill>
                <a:latin typeface="Arial" panose="020B0604020202020204" pitchFamily="34" charset="0"/>
                <a:cs typeface="Arial" panose="020B0604020202020204" pitchFamily="34" charset="0"/>
              </a:rPr>
              <a:t>Programmes</a:t>
            </a:r>
            <a:endParaRPr lang="en-US" sz="3200" dirty="0">
              <a:solidFill>
                <a:srgbClr val="1E702C"/>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BA855C6E-02A4-BE4C-819E-1772AE40EBE5}"/>
              </a:ext>
            </a:extLst>
          </p:cNvPr>
          <p:cNvPicPr>
            <a:picLocks noGrp="1"/>
          </p:cNvPicPr>
          <p:nvPr>
            <p:ph idx="1"/>
          </p:nvPr>
        </p:nvPicPr>
        <p:blipFill>
          <a:blip r:embed="rId2" cstate="print">
            <a:extLst>
              <a:ext uri="{28A0092B-C50C-407E-A947-70E740481C1C}">
                <a14:useLocalDpi xmlns:a14="http://schemas.microsoft.com/office/drawing/2010/main"/>
              </a:ext>
            </a:extLst>
          </a:blip>
          <a:stretch>
            <a:fillRect/>
          </a:stretch>
        </p:blipFill>
        <p:spPr>
          <a:xfrm>
            <a:off x="2599968" y="1298069"/>
            <a:ext cx="3944063" cy="4938366"/>
          </a:xfrm>
          <a:prstGeom prst="rect">
            <a:avLst/>
          </a:prstGeom>
        </p:spPr>
      </p:pic>
      <p:sp>
        <p:nvSpPr>
          <p:cNvPr id="5" name="Slide Number Placeholder 4">
            <a:extLst>
              <a:ext uri="{FF2B5EF4-FFF2-40B4-BE49-F238E27FC236}">
                <a16:creationId xmlns:a16="http://schemas.microsoft.com/office/drawing/2014/main" id="{7E3B6CC4-6873-DA40-AD5B-152613B153BC}"/>
              </a:ext>
            </a:extLst>
          </p:cNvPr>
          <p:cNvSpPr>
            <a:spLocks noGrp="1"/>
          </p:cNvSpPr>
          <p:nvPr>
            <p:ph type="sldNum" sz="quarter" idx="12"/>
          </p:nvPr>
        </p:nvSpPr>
        <p:spPr/>
        <p:txBody>
          <a:bodyPr/>
          <a:lstStyle/>
          <a:p>
            <a:pPr>
              <a:defRPr/>
            </a:pPr>
            <a:fld id="{5ABAC0DC-B671-4C4E-80D0-514AC39672FD}" type="slidenum">
              <a:rPr lang="en-ZA" altLang="en-US" smtClean="0"/>
              <a:pPr>
                <a:defRPr/>
              </a:pPr>
              <a:t>15</a:t>
            </a:fld>
            <a:endParaRPr lang="en-ZA" altLang="en-US"/>
          </a:p>
        </p:txBody>
      </p:sp>
    </p:spTree>
    <p:extLst>
      <p:ext uri="{BB962C8B-B14F-4D97-AF65-F5344CB8AC3E}">
        <p14:creationId xmlns:p14="http://schemas.microsoft.com/office/powerpoint/2010/main" val="127292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C85BF-433C-CF47-9C08-B91764A25EAD}"/>
              </a:ext>
            </a:extLst>
          </p:cNvPr>
          <p:cNvPicPr/>
          <p:nvPr/>
        </p:nvPicPr>
        <p:blipFill>
          <a:blip r:embed="rId2"/>
          <a:stretch>
            <a:fillRect/>
          </a:stretch>
        </p:blipFill>
        <p:spPr>
          <a:xfrm>
            <a:off x="1798886" y="116632"/>
            <a:ext cx="5663927" cy="6604844"/>
          </a:xfrm>
          <a:prstGeom prst="rect">
            <a:avLst/>
          </a:prstGeom>
          <a:ln>
            <a:solidFill>
              <a:schemeClr val="tx1"/>
            </a:solidFill>
          </a:ln>
        </p:spPr>
      </p:pic>
      <p:sp>
        <p:nvSpPr>
          <p:cNvPr id="8" name="Slide Number Placeholder 7">
            <a:extLst>
              <a:ext uri="{FF2B5EF4-FFF2-40B4-BE49-F238E27FC236}">
                <a16:creationId xmlns:a16="http://schemas.microsoft.com/office/drawing/2014/main" id="{A26A053A-6299-0548-BF17-556D2CCE019C}"/>
              </a:ext>
            </a:extLst>
          </p:cNvPr>
          <p:cNvSpPr>
            <a:spLocks noGrp="1"/>
          </p:cNvSpPr>
          <p:nvPr>
            <p:ph type="sldNum" sz="quarter" idx="12"/>
          </p:nvPr>
        </p:nvSpPr>
        <p:spPr/>
        <p:txBody>
          <a:bodyPr/>
          <a:lstStyle/>
          <a:p>
            <a:pPr>
              <a:defRPr/>
            </a:pPr>
            <a:fld id="{5ABAC0DC-B671-4C4E-80D0-514AC39672FD}" type="slidenum">
              <a:rPr lang="en-ZA" altLang="en-US" smtClean="0"/>
              <a:pPr>
                <a:defRPr/>
              </a:pPr>
              <a:t>16</a:t>
            </a:fld>
            <a:endParaRPr lang="en-ZA" altLang="en-US"/>
          </a:p>
        </p:txBody>
      </p:sp>
    </p:spTree>
    <p:extLst>
      <p:ext uri="{BB962C8B-B14F-4D97-AF65-F5344CB8AC3E}">
        <p14:creationId xmlns:p14="http://schemas.microsoft.com/office/powerpoint/2010/main" val="299272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8ED5-A5B8-0841-8C93-8FCCC403C713}"/>
              </a:ext>
            </a:extLst>
          </p:cNvPr>
          <p:cNvSpPr>
            <a:spLocks noGrp="1"/>
          </p:cNvSpPr>
          <p:nvPr>
            <p:ph type="title"/>
          </p:nvPr>
        </p:nvSpPr>
        <p:spPr>
          <a:xfrm>
            <a:off x="628650" y="408676"/>
            <a:ext cx="7886700" cy="731732"/>
          </a:xfrm>
        </p:spPr>
        <p:txBody>
          <a:bodyPr/>
          <a:lstStyle/>
          <a:p>
            <a:pPr algn="ctr"/>
            <a:r>
              <a:rPr lang="en-US" sz="3000" dirty="0">
                <a:solidFill>
                  <a:srgbClr val="1E702C"/>
                </a:solidFill>
                <a:latin typeface="Arial" panose="020B0604020202020204" pitchFamily="34" charset="0"/>
                <a:cs typeface="Arial" panose="020B0604020202020204" pitchFamily="34" charset="0"/>
              </a:rPr>
              <a:t>Findings (1/3)</a:t>
            </a:r>
            <a:endParaRPr lang="en-US" dirty="0">
              <a:solidFill>
                <a:srgbClr val="1E70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F2D769-2F6E-F54E-872D-D4E53BAE5D76}"/>
              </a:ext>
            </a:extLst>
          </p:cNvPr>
          <p:cNvSpPr>
            <a:spLocks noGrp="1"/>
          </p:cNvSpPr>
          <p:nvPr>
            <p:ph idx="1"/>
          </p:nvPr>
        </p:nvSpPr>
        <p:spPr>
          <a:xfrm>
            <a:off x="628650" y="1340768"/>
            <a:ext cx="7886700" cy="4824536"/>
          </a:xfrm>
        </p:spPr>
        <p:txBody>
          <a:bodyPr>
            <a:normAutofit fontScale="77500" lnSpcReduction="20000"/>
          </a:bodyPr>
          <a:lstStyle/>
          <a:p>
            <a:pPr marL="0" indent="0" algn="just">
              <a:buNone/>
            </a:pPr>
            <a:r>
              <a:rPr lang="en-GB" dirty="0">
                <a:solidFill>
                  <a:srgbClr val="1E702C"/>
                </a:solidFill>
              </a:rPr>
              <a:t>The Draft_22/8/2018 INTEGRATED RESOURCE PLAN 2018 attempts to provide a number of least-cost planning scenarios based on various growth paths and policy adjustments for South Africa. </a:t>
            </a:r>
          </a:p>
          <a:p>
            <a:pPr marL="0" indent="0" algn="just">
              <a:buNone/>
            </a:pPr>
            <a:r>
              <a:rPr lang="en-GB" dirty="0">
                <a:solidFill>
                  <a:srgbClr val="1E702C"/>
                </a:solidFill>
              </a:rPr>
              <a:t>Generally, the plan fails to meet the least-cost planning objectives as it ignores all costs associated with socio-economics of various options as well as the transition costs. </a:t>
            </a:r>
          </a:p>
          <a:p>
            <a:pPr algn="just"/>
            <a:r>
              <a:rPr lang="en-GB" b="1" dirty="0">
                <a:solidFill>
                  <a:srgbClr val="1E702C"/>
                </a:solidFill>
              </a:rPr>
              <a:t>It does not judge all energy sources on the same merit. It does not even attempt to do that.</a:t>
            </a:r>
            <a:endParaRPr lang="en-ZA" dirty="0">
              <a:solidFill>
                <a:srgbClr val="1E702C"/>
              </a:solidFill>
            </a:endParaRPr>
          </a:p>
          <a:p>
            <a:pPr marL="0" indent="0" algn="just">
              <a:buNone/>
            </a:pPr>
            <a:endParaRPr lang="en-GB" dirty="0">
              <a:solidFill>
                <a:srgbClr val="1E702C"/>
              </a:solidFill>
            </a:endParaRPr>
          </a:p>
          <a:p>
            <a:pPr marL="0" indent="0" algn="just">
              <a:buNone/>
            </a:pPr>
            <a:r>
              <a:rPr lang="en-GB" dirty="0">
                <a:solidFill>
                  <a:srgbClr val="1E702C"/>
                </a:solidFill>
              </a:rPr>
              <a:t>Rather than being technology neutral, it appears the plan has been developed with certain policy outcomes in mind with the least-cost planning method used as a tool to achieve this. </a:t>
            </a:r>
          </a:p>
          <a:p>
            <a:pPr algn="just"/>
            <a:r>
              <a:rPr lang="en-GB" dirty="0">
                <a:solidFill>
                  <a:srgbClr val="1E702C"/>
                </a:solidFill>
              </a:rPr>
              <a:t>The least-cost outcome it proposes however, has been internationally demonstrated to be uncertain, expensive and in most cases ineffective in achieving its goals </a:t>
            </a:r>
            <a:r>
              <a:rPr lang="en-GB" b="1" dirty="0">
                <a:solidFill>
                  <a:srgbClr val="1E702C"/>
                </a:solidFill>
              </a:rPr>
              <a:t>– primarily that of decarbonising the electricity sector.</a:t>
            </a:r>
            <a:endParaRPr lang="en-ZA" dirty="0">
              <a:solidFill>
                <a:srgbClr val="1E702C"/>
              </a:solidFill>
            </a:endParaRPr>
          </a:p>
          <a:p>
            <a:endParaRPr lang="en-US" dirty="0"/>
          </a:p>
        </p:txBody>
      </p:sp>
      <p:sp>
        <p:nvSpPr>
          <p:cNvPr id="4" name="Slide Number Placeholder 3">
            <a:extLst>
              <a:ext uri="{FF2B5EF4-FFF2-40B4-BE49-F238E27FC236}">
                <a16:creationId xmlns:a16="http://schemas.microsoft.com/office/drawing/2014/main" id="{0BD94279-40D3-D748-B9FB-5207A2088E9B}"/>
              </a:ext>
            </a:extLst>
          </p:cNvPr>
          <p:cNvSpPr>
            <a:spLocks noGrp="1"/>
          </p:cNvSpPr>
          <p:nvPr>
            <p:ph type="sldNum" sz="quarter" idx="12"/>
          </p:nvPr>
        </p:nvSpPr>
        <p:spPr/>
        <p:txBody>
          <a:bodyPr/>
          <a:lstStyle/>
          <a:p>
            <a:pPr>
              <a:defRPr/>
            </a:pPr>
            <a:fld id="{5ABAC0DC-B671-4C4E-80D0-514AC39672FD}" type="slidenum">
              <a:rPr lang="en-ZA" altLang="en-US" smtClean="0"/>
              <a:pPr>
                <a:defRPr/>
              </a:pPr>
              <a:t>17</a:t>
            </a:fld>
            <a:endParaRPr lang="en-ZA" altLang="en-US"/>
          </a:p>
        </p:txBody>
      </p:sp>
    </p:spTree>
    <p:extLst>
      <p:ext uri="{BB962C8B-B14F-4D97-AF65-F5344CB8AC3E}">
        <p14:creationId xmlns:p14="http://schemas.microsoft.com/office/powerpoint/2010/main" val="221590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8ED5-A5B8-0841-8C93-8FCCC403C713}"/>
              </a:ext>
            </a:extLst>
          </p:cNvPr>
          <p:cNvSpPr>
            <a:spLocks noGrp="1"/>
          </p:cNvSpPr>
          <p:nvPr>
            <p:ph type="title"/>
          </p:nvPr>
        </p:nvSpPr>
        <p:spPr>
          <a:xfrm>
            <a:off x="623129" y="396598"/>
            <a:ext cx="7886700" cy="731732"/>
          </a:xfrm>
        </p:spPr>
        <p:txBody>
          <a:bodyPr/>
          <a:lstStyle/>
          <a:p>
            <a:pPr algn="ctr"/>
            <a:r>
              <a:rPr lang="en-US" sz="3000" dirty="0">
                <a:solidFill>
                  <a:srgbClr val="1E702C"/>
                </a:solidFill>
                <a:latin typeface="Arial" panose="020B0604020202020204" pitchFamily="34" charset="0"/>
                <a:cs typeface="Arial" panose="020B0604020202020204" pitchFamily="34" charset="0"/>
              </a:rPr>
              <a:t>Findings (2/3)</a:t>
            </a:r>
            <a:endParaRPr lang="en-US" dirty="0">
              <a:solidFill>
                <a:srgbClr val="1E70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F2D769-2F6E-F54E-872D-D4E53BAE5D76}"/>
              </a:ext>
            </a:extLst>
          </p:cNvPr>
          <p:cNvSpPr>
            <a:spLocks noGrp="1"/>
          </p:cNvSpPr>
          <p:nvPr>
            <p:ph idx="1"/>
          </p:nvPr>
        </p:nvSpPr>
        <p:spPr>
          <a:xfrm>
            <a:off x="628650" y="1340768"/>
            <a:ext cx="7886700" cy="4680520"/>
          </a:xfrm>
        </p:spPr>
        <p:txBody>
          <a:bodyPr>
            <a:normAutofit fontScale="70000" lnSpcReduction="20000"/>
          </a:bodyPr>
          <a:lstStyle/>
          <a:p>
            <a:pPr marL="0" indent="0" algn="just">
              <a:buNone/>
            </a:pPr>
            <a:r>
              <a:rPr lang="en-GB" dirty="0">
                <a:solidFill>
                  <a:srgbClr val="1E702C"/>
                </a:solidFill>
              </a:rPr>
              <a:t>It is notable that in depth research, in particular on the socio-economic impact of nuclear programmes has been conducted such as:</a:t>
            </a:r>
          </a:p>
          <a:p>
            <a:pPr algn="just"/>
            <a:r>
              <a:rPr lang="en-GB" dirty="0">
                <a:solidFill>
                  <a:srgbClr val="1E702C"/>
                </a:solidFill>
              </a:rPr>
              <a:t>“Economic Impact of the </a:t>
            </a:r>
            <a:r>
              <a:rPr lang="en-GB" dirty="0" err="1">
                <a:solidFill>
                  <a:srgbClr val="1E702C"/>
                </a:solidFill>
              </a:rPr>
              <a:t>Koeberg</a:t>
            </a:r>
            <a:r>
              <a:rPr lang="en-GB" dirty="0">
                <a:solidFill>
                  <a:srgbClr val="1E702C"/>
                </a:solidFill>
              </a:rPr>
              <a:t> Nuclear Power Station”, March 2017 by Eskom.</a:t>
            </a:r>
          </a:p>
          <a:p>
            <a:pPr algn="just"/>
            <a:r>
              <a:rPr lang="en-GB" dirty="0">
                <a:solidFill>
                  <a:srgbClr val="1E702C"/>
                </a:solidFill>
              </a:rPr>
              <a:t>“The economic benefits of the nuclear build for the Eastern Cape” by </a:t>
            </a:r>
            <a:r>
              <a:rPr lang="en-GB" dirty="0" err="1">
                <a:solidFill>
                  <a:srgbClr val="1E702C"/>
                </a:solidFill>
              </a:rPr>
              <a:t>Coega</a:t>
            </a:r>
            <a:r>
              <a:rPr lang="en-GB" dirty="0">
                <a:solidFill>
                  <a:srgbClr val="1E702C"/>
                </a:solidFill>
              </a:rPr>
              <a:t> Development Corporation. </a:t>
            </a:r>
          </a:p>
          <a:p>
            <a:pPr marL="0" indent="0" algn="just">
              <a:buNone/>
            </a:pPr>
            <a:r>
              <a:rPr lang="en-GB" b="1" dirty="0">
                <a:solidFill>
                  <a:srgbClr val="1E702C"/>
                </a:solidFill>
              </a:rPr>
              <a:t>The authors of the Draft_22/8/2018 INTEGRATED RESOURCE PLAN 2018 are seemingly unaware of these studies.</a:t>
            </a:r>
            <a:endParaRPr lang="en-ZA" dirty="0">
              <a:solidFill>
                <a:srgbClr val="1E702C"/>
              </a:solidFill>
            </a:endParaRPr>
          </a:p>
          <a:p>
            <a:pPr marL="0" indent="0" algn="just">
              <a:buNone/>
            </a:pPr>
            <a:endParaRPr lang="en-GB" dirty="0">
              <a:solidFill>
                <a:srgbClr val="1E702C"/>
              </a:solidFill>
            </a:endParaRPr>
          </a:p>
          <a:p>
            <a:pPr marL="0" indent="0" algn="just">
              <a:buNone/>
            </a:pPr>
            <a:r>
              <a:rPr lang="en-GB" dirty="0">
                <a:solidFill>
                  <a:srgbClr val="1E702C"/>
                </a:solidFill>
              </a:rPr>
              <a:t>The Draft_22/8/2018 INTEGRATED RESOURCE PLAN 2018 does not compare costs between various technologies on an even playing field:</a:t>
            </a:r>
          </a:p>
          <a:p>
            <a:pPr algn="just"/>
            <a:r>
              <a:rPr lang="en-GB" dirty="0">
                <a:solidFill>
                  <a:srgbClr val="1E702C"/>
                </a:solidFill>
              </a:rPr>
              <a:t>fully indexed power purchase agreement prices (for wind and solar PV) </a:t>
            </a:r>
          </a:p>
          <a:p>
            <a:pPr algn="just"/>
            <a:r>
              <a:rPr lang="en-GB" dirty="0">
                <a:solidFill>
                  <a:srgbClr val="1E702C"/>
                </a:solidFill>
              </a:rPr>
              <a:t>calculated costs discounted over time for nuclear and other energy sources. </a:t>
            </a:r>
          </a:p>
          <a:p>
            <a:pPr algn="just"/>
            <a:r>
              <a:rPr lang="en-GB" dirty="0">
                <a:solidFill>
                  <a:srgbClr val="1E702C"/>
                </a:solidFill>
              </a:rPr>
              <a:t>This needs to be corrected. </a:t>
            </a:r>
            <a:r>
              <a:rPr lang="en-GB" b="1" dirty="0">
                <a:solidFill>
                  <a:srgbClr val="1E702C"/>
                </a:solidFill>
              </a:rPr>
              <a:t>A Request for Proposals (RFP) from nuclear vendors should be issued to determine the correct costs of nuclear.</a:t>
            </a:r>
            <a:r>
              <a:rPr lang="en-ZA" dirty="0">
                <a:solidFill>
                  <a:srgbClr val="1E702C"/>
                </a:solidFill>
                <a:effectLst/>
              </a:rPr>
              <a:t> </a:t>
            </a:r>
            <a:endParaRPr lang="en-US" dirty="0">
              <a:solidFill>
                <a:srgbClr val="1E702C"/>
              </a:solidFill>
            </a:endParaRPr>
          </a:p>
        </p:txBody>
      </p:sp>
      <p:sp>
        <p:nvSpPr>
          <p:cNvPr id="4" name="Slide Number Placeholder 3">
            <a:extLst>
              <a:ext uri="{FF2B5EF4-FFF2-40B4-BE49-F238E27FC236}">
                <a16:creationId xmlns:a16="http://schemas.microsoft.com/office/drawing/2014/main" id="{81F08BA6-7652-8048-970B-B010BDBD98CC}"/>
              </a:ext>
            </a:extLst>
          </p:cNvPr>
          <p:cNvSpPr>
            <a:spLocks noGrp="1"/>
          </p:cNvSpPr>
          <p:nvPr>
            <p:ph type="sldNum" sz="quarter" idx="12"/>
          </p:nvPr>
        </p:nvSpPr>
        <p:spPr/>
        <p:txBody>
          <a:bodyPr/>
          <a:lstStyle/>
          <a:p>
            <a:pPr>
              <a:defRPr/>
            </a:pPr>
            <a:fld id="{5ABAC0DC-B671-4C4E-80D0-514AC39672FD}" type="slidenum">
              <a:rPr lang="en-ZA" altLang="en-US" smtClean="0"/>
              <a:pPr>
                <a:defRPr/>
              </a:pPr>
              <a:t>18</a:t>
            </a:fld>
            <a:endParaRPr lang="en-ZA" altLang="en-US"/>
          </a:p>
        </p:txBody>
      </p:sp>
    </p:spTree>
    <p:extLst>
      <p:ext uri="{BB962C8B-B14F-4D97-AF65-F5344CB8AC3E}">
        <p14:creationId xmlns:p14="http://schemas.microsoft.com/office/powerpoint/2010/main" val="4219436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8ED5-A5B8-0841-8C93-8FCCC403C713}"/>
              </a:ext>
            </a:extLst>
          </p:cNvPr>
          <p:cNvSpPr>
            <a:spLocks noGrp="1"/>
          </p:cNvSpPr>
          <p:nvPr>
            <p:ph type="title"/>
          </p:nvPr>
        </p:nvSpPr>
        <p:spPr>
          <a:xfrm>
            <a:off x="612467" y="417989"/>
            <a:ext cx="7886700" cy="731732"/>
          </a:xfrm>
        </p:spPr>
        <p:txBody>
          <a:bodyPr/>
          <a:lstStyle/>
          <a:p>
            <a:pPr algn="ctr"/>
            <a:r>
              <a:rPr lang="en-US" sz="3000" dirty="0">
                <a:solidFill>
                  <a:srgbClr val="1E702C"/>
                </a:solidFill>
                <a:latin typeface="Arial" panose="020B0604020202020204" pitchFamily="34" charset="0"/>
                <a:cs typeface="Arial" panose="020B0604020202020204" pitchFamily="34" charset="0"/>
              </a:rPr>
              <a:t>Findings (4/4)</a:t>
            </a:r>
            <a:endParaRPr lang="en-US" dirty="0">
              <a:solidFill>
                <a:srgbClr val="1E702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F2D769-2F6E-F54E-872D-D4E53BAE5D76}"/>
              </a:ext>
            </a:extLst>
          </p:cNvPr>
          <p:cNvSpPr>
            <a:spLocks noGrp="1"/>
          </p:cNvSpPr>
          <p:nvPr>
            <p:ph idx="1"/>
          </p:nvPr>
        </p:nvSpPr>
        <p:spPr>
          <a:xfrm>
            <a:off x="612467" y="1268760"/>
            <a:ext cx="7886700" cy="3780420"/>
          </a:xfrm>
        </p:spPr>
        <p:txBody>
          <a:bodyPr>
            <a:normAutofit/>
          </a:bodyPr>
          <a:lstStyle/>
          <a:p>
            <a:pPr marL="0" indent="0">
              <a:buNone/>
            </a:pPr>
            <a:r>
              <a:rPr lang="en-GB" dirty="0">
                <a:solidFill>
                  <a:srgbClr val="1E702C"/>
                </a:solidFill>
              </a:rPr>
              <a:t> </a:t>
            </a:r>
            <a:endParaRPr lang="en-ZA" dirty="0">
              <a:solidFill>
                <a:srgbClr val="1E702C"/>
              </a:solidFill>
            </a:endParaRPr>
          </a:p>
          <a:p>
            <a:pPr marL="0" indent="0">
              <a:buNone/>
            </a:pPr>
            <a:r>
              <a:rPr lang="en-GB" dirty="0">
                <a:solidFill>
                  <a:srgbClr val="1E702C"/>
                </a:solidFill>
              </a:rPr>
              <a:t>The Draft_22/8/2018 INTEGRATED RESOURCE PLAN 2018 should be redrafted to incorporate:</a:t>
            </a:r>
          </a:p>
          <a:p>
            <a:r>
              <a:rPr lang="en-GB" dirty="0">
                <a:solidFill>
                  <a:srgbClr val="1E702C"/>
                </a:solidFill>
              </a:rPr>
              <a:t>the information that the authors were previously unaware of,</a:t>
            </a:r>
          </a:p>
          <a:p>
            <a:r>
              <a:rPr lang="en-GB" dirty="0">
                <a:solidFill>
                  <a:srgbClr val="1E702C"/>
                </a:solidFill>
              </a:rPr>
              <a:t>the correct and full definition of the least-cost analysis,</a:t>
            </a:r>
          </a:p>
          <a:p>
            <a:r>
              <a:rPr lang="en-GB" dirty="0">
                <a:solidFill>
                  <a:srgbClr val="1E702C"/>
                </a:solidFill>
              </a:rPr>
              <a:t>Treat costing of energy sources equally.</a:t>
            </a:r>
          </a:p>
          <a:p>
            <a:endParaRPr lang="en-ZA" dirty="0">
              <a:solidFill>
                <a:srgbClr val="1E702C"/>
              </a:solidFill>
            </a:endParaRPr>
          </a:p>
        </p:txBody>
      </p:sp>
      <p:sp>
        <p:nvSpPr>
          <p:cNvPr id="4" name="Slide Number Placeholder 3">
            <a:extLst>
              <a:ext uri="{FF2B5EF4-FFF2-40B4-BE49-F238E27FC236}">
                <a16:creationId xmlns:a16="http://schemas.microsoft.com/office/drawing/2014/main" id="{1F5D5C54-B462-DB4D-85D3-21F34F23E319}"/>
              </a:ext>
            </a:extLst>
          </p:cNvPr>
          <p:cNvSpPr>
            <a:spLocks noGrp="1"/>
          </p:cNvSpPr>
          <p:nvPr>
            <p:ph type="sldNum" sz="quarter" idx="12"/>
          </p:nvPr>
        </p:nvSpPr>
        <p:spPr/>
        <p:txBody>
          <a:bodyPr/>
          <a:lstStyle/>
          <a:p>
            <a:pPr>
              <a:defRPr/>
            </a:pPr>
            <a:fld id="{5ABAC0DC-B671-4C4E-80D0-514AC39672FD}" type="slidenum">
              <a:rPr lang="en-ZA" altLang="en-US" smtClean="0"/>
              <a:pPr>
                <a:defRPr/>
              </a:pPr>
              <a:t>19</a:t>
            </a:fld>
            <a:endParaRPr lang="en-ZA" altLang="en-US"/>
          </a:p>
        </p:txBody>
      </p:sp>
    </p:spTree>
    <p:extLst>
      <p:ext uri="{BB962C8B-B14F-4D97-AF65-F5344CB8AC3E}">
        <p14:creationId xmlns:p14="http://schemas.microsoft.com/office/powerpoint/2010/main" val="149575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3832" y="404664"/>
            <a:ext cx="8046894" cy="485849"/>
          </a:xfrm>
          <a:prstGeom prst="rect">
            <a:avLst/>
          </a:prstGeom>
        </p:spPr>
        <p:txBody>
          <a:bodyPr/>
          <a:lst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1"/>
                </a:solidFill>
                <a:latin typeface="Arial" charset="0"/>
              </a:defRPr>
            </a:lvl6pPr>
            <a:lvl7pPr marL="914400" algn="l" rtl="0" eaLnBrk="1" fontAlgn="base" hangingPunct="1">
              <a:spcBef>
                <a:spcPct val="0"/>
              </a:spcBef>
              <a:spcAft>
                <a:spcPct val="0"/>
              </a:spcAft>
              <a:defRPr sz="2800">
                <a:solidFill>
                  <a:schemeClr val="tx1"/>
                </a:solidFill>
                <a:latin typeface="Arial" charset="0"/>
              </a:defRPr>
            </a:lvl7pPr>
            <a:lvl8pPr marL="1371600" algn="l" rtl="0" eaLnBrk="1" fontAlgn="base" hangingPunct="1">
              <a:spcBef>
                <a:spcPct val="0"/>
              </a:spcBef>
              <a:spcAft>
                <a:spcPct val="0"/>
              </a:spcAft>
              <a:defRPr sz="2800">
                <a:solidFill>
                  <a:schemeClr val="tx1"/>
                </a:solidFill>
                <a:latin typeface="Arial" charset="0"/>
              </a:defRPr>
            </a:lvl8pPr>
            <a:lvl9pPr marL="1828800" algn="l" rtl="0" eaLnBrk="1" fontAlgn="base" hangingPunct="1">
              <a:spcBef>
                <a:spcPct val="0"/>
              </a:spcBef>
              <a:spcAft>
                <a:spcPct val="0"/>
              </a:spcAft>
              <a:defRPr sz="2800">
                <a:solidFill>
                  <a:schemeClr val="tx1"/>
                </a:solidFill>
                <a:latin typeface="Arial" charset="0"/>
              </a:defRPr>
            </a:lvl9pPr>
          </a:lstStyle>
          <a:p>
            <a:pPr algn="ctr"/>
            <a:r>
              <a:rPr lang="en-ZA" sz="2100" kern="0" dirty="0">
                <a:solidFill>
                  <a:srgbClr val="1E702C"/>
                </a:solidFill>
                <a:latin typeface="+mn-lt"/>
                <a:ea typeface="URWClassicoMed" charset="0"/>
                <a:cs typeface="Arial" panose="020B0604020202020204" pitchFamily="34" charset="0"/>
              </a:rPr>
              <a:t>How do we address the concerns in the Draft IRP2018?</a:t>
            </a:r>
          </a:p>
          <a:p>
            <a:pPr algn="ctr"/>
            <a:endParaRPr lang="en-US" sz="2100" kern="0" dirty="0">
              <a:solidFill>
                <a:srgbClr val="1E702C"/>
              </a:solidFill>
              <a:latin typeface="URWClassicoMed" charset="0"/>
              <a:ea typeface="URWClassicoMed" charset="0"/>
              <a:cs typeface="URWClassicoMed" charset="0"/>
            </a:endParaRPr>
          </a:p>
        </p:txBody>
      </p:sp>
      <p:sp>
        <p:nvSpPr>
          <p:cNvPr id="5" name="Content Placeholder 4">
            <a:extLst>
              <a:ext uri="{FF2B5EF4-FFF2-40B4-BE49-F238E27FC236}">
                <a16:creationId xmlns:a16="http://schemas.microsoft.com/office/drawing/2014/main" id="{CF6D812E-687B-9348-A7E4-965ECDAA3144}"/>
              </a:ext>
            </a:extLst>
          </p:cNvPr>
          <p:cNvSpPr>
            <a:spLocks noGrp="1"/>
          </p:cNvSpPr>
          <p:nvPr>
            <p:ph idx="1"/>
          </p:nvPr>
        </p:nvSpPr>
        <p:spPr>
          <a:xfrm>
            <a:off x="359532" y="1268761"/>
            <a:ext cx="8336793" cy="4536504"/>
          </a:xfrm>
        </p:spPr>
        <p:txBody>
          <a:bodyPr/>
          <a:lstStyle/>
          <a:p>
            <a:pPr marL="342900" indent="-342900">
              <a:buAutoNum type="arabicPeriod"/>
            </a:pPr>
            <a:endParaRPr lang="en-US" sz="1800" dirty="0">
              <a:solidFill>
                <a:srgbClr val="1E702C"/>
              </a:solidFill>
              <a:cs typeface="Arial" panose="020B0604020202020204" pitchFamily="34" charset="0"/>
            </a:endParaRPr>
          </a:p>
          <a:p>
            <a:pPr marL="342900" indent="-342900">
              <a:buAutoNum type="arabicPeriod"/>
            </a:pPr>
            <a:r>
              <a:rPr lang="en-US" sz="1800" dirty="0">
                <a:solidFill>
                  <a:srgbClr val="1E702C"/>
                </a:solidFill>
                <a:cs typeface="Arial" panose="020B0604020202020204" pitchFamily="34" charset="0"/>
              </a:rPr>
              <a:t>Find the base or foundation of the IRP2018</a:t>
            </a:r>
          </a:p>
          <a:p>
            <a:pPr marL="342900" indent="-342900">
              <a:buAutoNum type="arabicPeriod"/>
            </a:pPr>
            <a:r>
              <a:rPr lang="en-US" sz="1800" dirty="0">
                <a:solidFill>
                  <a:srgbClr val="1E702C"/>
                </a:solidFill>
                <a:cs typeface="Arial" panose="020B0604020202020204" pitchFamily="34" charset="0"/>
              </a:rPr>
              <a:t>What is it trying to achieve?</a:t>
            </a:r>
          </a:p>
          <a:p>
            <a:pPr marL="342900" indent="-342900">
              <a:buAutoNum type="arabicPeriod"/>
            </a:pPr>
            <a:r>
              <a:rPr lang="en-US" sz="1800" dirty="0">
                <a:solidFill>
                  <a:srgbClr val="1E702C"/>
                </a:solidFill>
                <a:cs typeface="Arial" panose="020B0604020202020204" pitchFamily="34" charset="0"/>
              </a:rPr>
              <a:t>Find areas we agree on.</a:t>
            </a:r>
          </a:p>
          <a:p>
            <a:pPr marL="342900" indent="-342900">
              <a:buAutoNum type="arabicPeriod"/>
            </a:pPr>
            <a:r>
              <a:rPr lang="en-US" sz="1800" dirty="0">
                <a:solidFill>
                  <a:srgbClr val="1E702C"/>
                </a:solidFill>
                <a:cs typeface="Arial" panose="020B0604020202020204" pitchFamily="34" charset="0"/>
              </a:rPr>
              <a:t>Test the assumptions and calculations.</a:t>
            </a:r>
          </a:p>
          <a:p>
            <a:pPr marL="342900" indent="-342900">
              <a:buAutoNum type="arabicPeriod"/>
            </a:pPr>
            <a:r>
              <a:rPr lang="en-US" sz="1800" dirty="0">
                <a:solidFill>
                  <a:srgbClr val="1E702C"/>
                </a:solidFill>
                <a:cs typeface="Arial" panose="020B0604020202020204" pitchFamily="34" charset="0"/>
              </a:rPr>
              <a:t>Is all available information included?</a:t>
            </a:r>
          </a:p>
          <a:p>
            <a:pPr marL="342900" indent="-342900">
              <a:buAutoNum type="arabicPeriod"/>
            </a:pPr>
            <a:r>
              <a:rPr lang="en-US" sz="1800" dirty="0">
                <a:solidFill>
                  <a:srgbClr val="1E702C"/>
                </a:solidFill>
                <a:cs typeface="Arial" panose="020B0604020202020204" pitchFamily="34" charset="0"/>
              </a:rPr>
              <a:t>Will it achieve what it is setting out to achieve?</a:t>
            </a:r>
          </a:p>
          <a:p>
            <a:pPr marL="342900" indent="-342900">
              <a:buAutoNum type="arabicPeriod"/>
            </a:pPr>
            <a:r>
              <a:rPr lang="en-US" sz="1800" dirty="0">
                <a:solidFill>
                  <a:srgbClr val="1E702C"/>
                </a:solidFill>
                <a:cs typeface="Arial" panose="020B0604020202020204" pitchFamily="34" charset="0"/>
              </a:rPr>
              <a:t>Can we assist to make it better?</a:t>
            </a:r>
          </a:p>
          <a:p>
            <a:pPr marL="342900" indent="-342900">
              <a:buAutoNum type="arabicPeriod"/>
            </a:pPr>
            <a:r>
              <a:rPr lang="en-US" sz="1800" dirty="0">
                <a:solidFill>
                  <a:srgbClr val="1E702C"/>
                </a:solidFill>
                <a:cs typeface="Arial" panose="020B0604020202020204" pitchFamily="34" charset="0"/>
              </a:rPr>
              <a:t>What are the alternatives?</a:t>
            </a:r>
            <a:endParaRPr lang="en-ZA" dirty="0">
              <a:solidFill>
                <a:srgbClr val="1E702C"/>
              </a:solidFill>
              <a:cs typeface="Arial" panose="020B0604020202020204" pitchFamily="34" charset="0"/>
            </a:endParaRPr>
          </a:p>
        </p:txBody>
      </p:sp>
      <p:sp>
        <p:nvSpPr>
          <p:cNvPr id="4" name="Slide Number Placeholder 3">
            <a:extLst>
              <a:ext uri="{FF2B5EF4-FFF2-40B4-BE49-F238E27FC236}">
                <a16:creationId xmlns:a16="http://schemas.microsoft.com/office/drawing/2014/main" id="{3C43FB0C-893E-ED4A-B5EA-DA9E8C71F521}"/>
              </a:ext>
            </a:extLst>
          </p:cNvPr>
          <p:cNvSpPr>
            <a:spLocks noGrp="1"/>
          </p:cNvSpPr>
          <p:nvPr>
            <p:ph type="sldNum" sz="quarter" idx="12"/>
          </p:nvPr>
        </p:nvSpPr>
        <p:spPr/>
        <p:txBody>
          <a:bodyPr/>
          <a:lstStyle/>
          <a:p>
            <a:pPr>
              <a:defRPr/>
            </a:pPr>
            <a:fld id="{5ABAC0DC-B671-4C4E-80D0-514AC39672FD}" type="slidenum">
              <a:rPr lang="en-ZA" altLang="en-US" smtClean="0"/>
              <a:pPr>
                <a:defRPr/>
              </a:pPr>
              <a:t>2</a:t>
            </a:fld>
            <a:endParaRPr lang="en-ZA" altLang="en-US"/>
          </a:p>
        </p:txBody>
      </p:sp>
      <p:pic>
        <p:nvPicPr>
          <p:cNvPr id="2" name="Picture 1">
            <a:extLst>
              <a:ext uri="{FF2B5EF4-FFF2-40B4-BE49-F238E27FC236}">
                <a16:creationId xmlns:a16="http://schemas.microsoft.com/office/drawing/2014/main" id="{0CA0E07D-AFAF-F440-932E-271BA9276890}"/>
              </a:ext>
            </a:extLst>
          </p:cNvPr>
          <p:cNvPicPr>
            <a:picLocks noChangeAspect="1"/>
          </p:cNvPicPr>
          <p:nvPr/>
        </p:nvPicPr>
        <p:blipFill>
          <a:blip r:embed="rId2"/>
          <a:stretch>
            <a:fillRect/>
          </a:stretch>
        </p:blipFill>
        <p:spPr>
          <a:xfrm>
            <a:off x="5364089" y="1639491"/>
            <a:ext cx="3235246" cy="4536907"/>
          </a:xfrm>
          <a:prstGeom prst="rect">
            <a:avLst/>
          </a:prstGeom>
        </p:spPr>
      </p:pic>
    </p:spTree>
    <p:extLst>
      <p:ext uri="{BB962C8B-B14F-4D97-AF65-F5344CB8AC3E}">
        <p14:creationId xmlns:p14="http://schemas.microsoft.com/office/powerpoint/2010/main" val="85064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D114-0D22-124F-B1D4-26EADBDBC251}"/>
              </a:ext>
            </a:extLst>
          </p:cNvPr>
          <p:cNvSpPr>
            <a:spLocks noGrp="1"/>
          </p:cNvSpPr>
          <p:nvPr>
            <p:ph type="title"/>
          </p:nvPr>
        </p:nvSpPr>
        <p:spPr>
          <a:xfrm>
            <a:off x="628650" y="260648"/>
            <a:ext cx="7886700" cy="994172"/>
          </a:xfrm>
        </p:spPr>
        <p:txBody>
          <a:bodyPr>
            <a:normAutofit/>
          </a:bodyPr>
          <a:lstStyle/>
          <a:p>
            <a:pPr algn="ctr"/>
            <a:r>
              <a:rPr lang="en-US" sz="2700" dirty="0">
                <a:solidFill>
                  <a:srgbClr val="1E702C"/>
                </a:solidFill>
                <a:latin typeface="+mn-lt"/>
                <a:cs typeface="Arial" panose="020B0604020202020204" pitchFamily="34" charset="0"/>
              </a:rPr>
              <a:t>Find the base or foundation of the IRP2018</a:t>
            </a:r>
            <a:endParaRPr lang="en-US" sz="27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EE4E135B-CCEA-0D45-BA41-D374ACB14354}"/>
              </a:ext>
            </a:extLst>
          </p:cNvPr>
          <p:cNvSpPr>
            <a:spLocks noGrp="1"/>
          </p:cNvSpPr>
          <p:nvPr>
            <p:ph idx="1"/>
          </p:nvPr>
        </p:nvSpPr>
        <p:spPr>
          <a:xfrm>
            <a:off x="457200" y="1254821"/>
            <a:ext cx="8229600" cy="4838476"/>
          </a:xfrm>
        </p:spPr>
        <p:txBody>
          <a:bodyPr>
            <a:normAutofit lnSpcReduction="10000"/>
          </a:bodyPr>
          <a:lstStyle/>
          <a:p>
            <a:pPr marL="0" indent="0" algn="just">
              <a:buNone/>
            </a:pPr>
            <a:r>
              <a:rPr lang="en-GB" sz="2000" i="1" dirty="0">
                <a:solidFill>
                  <a:srgbClr val="1E702C"/>
                </a:solidFill>
                <a:cs typeface="Arial" panose="020B0604020202020204" pitchFamily="34" charset="0"/>
              </a:rPr>
              <a:t>INTRODUCTION (page 14-15)</a:t>
            </a:r>
            <a:endParaRPr lang="en-ZA" sz="2000" dirty="0">
              <a:solidFill>
                <a:srgbClr val="1E702C"/>
              </a:solidFill>
              <a:cs typeface="Arial" panose="020B0604020202020204" pitchFamily="34" charset="0"/>
            </a:endParaRPr>
          </a:p>
          <a:p>
            <a:pPr algn="just"/>
            <a:r>
              <a:rPr lang="en-GB" sz="2000" dirty="0">
                <a:solidFill>
                  <a:srgbClr val="1E702C"/>
                </a:solidFill>
                <a:cs typeface="Arial" panose="020B0604020202020204" pitchFamily="34" charset="0"/>
              </a:rPr>
              <a:t>Paragraph 3:</a:t>
            </a:r>
            <a:r>
              <a:rPr lang="en-GB" sz="2000" i="1" dirty="0">
                <a:solidFill>
                  <a:srgbClr val="1E702C"/>
                </a:solidFill>
                <a:cs typeface="Arial" panose="020B0604020202020204" pitchFamily="34" charset="0"/>
              </a:rPr>
              <a:t> “In formulating its vision for the energy sector, the NDP took as point of departure the Integrated Resource Plan (IRP) 2010–2030, which was promulgated in March 2011. The IRP is an electricity infrastructure development plan based on least-cost supply and demand balance taking into account security of supply and the environment (minimize negative emissions and water usage).”</a:t>
            </a:r>
          </a:p>
          <a:p>
            <a:endParaRPr lang="en-GB" sz="2000" i="1" dirty="0">
              <a:solidFill>
                <a:srgbClr val="1E702C"/>
              </a:solidFill>
              <a:cs typeface="Arial" panose="020B0604020202020204" pitchFamily="34" charset="0"/>
            </a:endParaRPr>
          </a:p>
          <a:p>
            <a:pPr marL="0" indent="0" algn="just">
              <a:buNone/>
            </a:pPr>
            <a:r>
              <a:rPr lang="en-GB" sz="2000" dirty="0">
                <a:solidFill>
                  <a:srgbClr val="1E702C"/>
                </a:solidFill>
                <a:cs typeface="Arial" panose="020B0604020202020204" pitchFamily="34" charset="0"/>
              </a:rPr>
              <a:t>Do we agree, does it make sense?</a:t>
            </a:r>
          </a:p>
          <a:p>
            <a:pPr algn="just"/>
            <a:r>
              <a:rPr lang="en-GB" sz="2000" dirty="0">
                <a:solidFill>
                  <a:srgbClr val="1E702C"/>
                </a:solidFill>
                <a:cs typeface="Arial" panose="020B0604020202020204" pitchFamily="34" charset="0"/>
              </a:rPr>
              <a:t>The energy sector vision is based on supporting the National Development Plan developed to achieve a level of 7% economic growth. </a:t>
            </a:r>
          </a:p>
          <a:p>
            <a:pPr lvl="1" algn="just"/>
            <a:r>
              <a:rPr lang="en-GB" sz="1600" dirty="0">
                <a:solidFill>
                  <a:srgbClr val="1E702C"/>
                </a:solidFill>
                <a:cs typeface="Arial" panose="020B0604020202020204" pitchFamily="34" charset="0"/>
              </a:rPr>
              <a:t>It is rational to expect the final IRP to assume successful implementation of the NDP in its economic growth targets. </a:t>
            </a:r>
          </a:p>
          <a:p>
            <a:pPr lvl="1" algn="just"/>
            <a:r>
              <a:rPr lang="en-GB" sz="1600" dirty="0">
                <a:solidFill>
                  <a:srgbClr val="1E702C"/>
                </a:solidFill>
                <a:cs typeface="Arial" panose="020B0604020202020204" pitchFamily="34" charset="0"/>
              </a:rPr>
              <a:t>In the same way it would be irrational to develop an IRP based on the NDP vision and assuming this will not be implemented or achieved, as seems to be the case with the lower growth trajectories assumed in the IRP2018.</a:t>
            </a:r>
            <a:endParaRPr lang="en-ZA" sz="2800" dirty="0">
              <a:solidFill>
                <a:srgbClr val="1E702C"/>
              </a:solidFill>
            </a:endParaRP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9F2FBE0C-1819-274B-B695-E4DFEA62B94C}"/>
              </a:ext>
            </a:extLst>
          </p:cNvPr>
          <p:cNvSpPr>
            <a:spLocks noGrp="1"/>
          </p:cNvSpPr>
          <p:nvPr>
            <p:ph type="sldNum" sz="quarter" idx="12"/>
          </p:nvPr>
        </p:nvSpPr>
        <p:spPr/>
        <p:txBody>
          <a:bodyPr/>
          <a:lstStyle/>
          <a:p>
            <a:pPr>
              <a:defRPr/>
            </a:pPr>
            <a:fld id="{5ABAC0DC-B671-4C4E-80D0-514AC39672FD}" type="slidenum">
              <a:rPr lang="en-ZA" altLang="en-US" smtClean="0"/>
              <a:pPr>
                <a:defRPr/>
              </a:pPr>
              <a:t>3</a:t>
            </a:fld>
            <a:endParaRPr lang="en-ZA" altLang="en-US"/>
          </a:p>
        </p:txBody>
      </p:sp>
    </p:spTree>
    <p:extLst>
      <p:ext uri="{BB962C8B-B14F-4D97-AF65-F5344CB8AC3E}">
        <p14:creationId xmlns:p14="http://schemas.microsoft.com/office/powerpoint/2010/main" val="155979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ED90-F12F-A54D-BC8A-CC4B34D3E85C}"/>
              </a:ext>
            </a:extLst>
          </p:cNvPr>
          <p:cNvSpPr>
            <a:spLocks noGrp="1"/>
          </p:cNvSpPr>
          <p:nvPr>
            <p:ph type="title"/>
          </p:nvPr>
        </p:nvSpPr>
        <p:spPr>
          <a:xfrm>
            <a:off x="628650" y="332656"/>
            <a:ext cx="7886700" cy="994172"/>
          </a:xfrm>
        </p:spPr>
        <p:txBody>
          <a:bodyPr>
            <a:normAutofit/>
          </a:bodyPr>
          <a:lstStyle/>
          <a:p>
            <a:pPr algn="ctr"/>
            <a:r>
              <a:rPr lang="en-US" sz="2700" dirty="0">
                <a:solidFill>
                  <a:srgbClr val="1E702C"/>
                </a:solidFill>
                <a:latin typeface="+mn-lt"/>
                <a:cs typeface="Arial" panose="020B0604020202020204" pitchFamily="34" charset="0"/>
              </a:rPr>
              <a:t>Find areas we agree on</a:t>
            </a:r>
            <a:endParaRPr lang="en-US" sz="27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29FC63EB-2CA0-4A45-AB32-726340CD8798}"/>
              </a:ext>
            </a:extLst>
          </p:cNvPr>
          <p:cNvSpPr>
            <a:spLocks noGrp="1"/>
          </p:cNvSpPr>
          <p:nvPr>
            <p:ph idx="1"/>
          </p:nvPr>
        </p:nvSpPr>
        <p:spPr>
          <a:xfrm>
            <a:off x="466725" y="1484784"/>
            <a:ext cx="8229600" cy="4871567"/>
          </a:xfrm>
        </p:spPr>
        <p:txBody>
          <a:bodyPr>
            <a:normAutofit lnSpcReduction="10000"/>
          </a:bodyPr>
          <a:lstStyle/>
          <a:p>
            <a:pPr marL="0" indent="0" algn="just">
              <a:buNone/>
            </a:pPr>
            <a:r>
              <a:rPr lang="en-GB" sz="2000" i="1" dirty="0">
                <a:solidFill>
                  <a:srgbClr val="1E702C"/>
                </a:solidFill>
                <a:cs typeface="Arial" panose="020B0604020202020204" pitchFamily="34" charset="0"/>
              </a:rPr>
              <a:t>INPUT PARAMETER ASSUMPTIONS (page 16)</a:t>
            </a:r>
            <a:endParaRPr lang="en-GB" sz="2000" dirty="0">
              <a:solidFill>
                <a:srgbClr val="1E702C"/>
              </a:solidFill>
              <a:cs typeface="Arial" panose="020B0604020202020204" pitchFamily="34" charset="0"/>
            </a:endParaRPr>
          </a:p>
          <a:p>
            <a:pPr algn="just"/>
            <a:r>
              <a:rPr lang="en-GB" sz="2000" dirty="0">
                <a:solidFill>
                  <a:srgbClr val="1E702C"/>
                </a:solidFill>
                <a:cs typeface="Arial" panose="020B0604020202020204" pitchFamily="34" charset="0"/>
              </a:rPr>
              <a:t>Paragraph 2: </a:t>
            </a:r>
            <a:r>
              <a:rPr lang="en-GB" sz="2000" i="1" dirty="0">
                <a:solidFill>
                  <a:srgbClr val="1E702C"/>
                </a:solidFill>
                <a:cs typeface="Arial" panose="020B0604020202020204" pitchFamily="34" charset="0"/>
              </a:rPr>
              <a:t>“The comments were mostly advocating for a least-cost plan, mainly based on renewable energy (RE) and gas in accordance with the scenario presented by the Council for Scientific and Industrial Research (CSIR) at the time.”</a:t>
            </a:r>
            <a:endParaRPr lang="en-ZA" sz="2000" dirty="0">
              <a:solidFill>
                <a:srgbClr val="1E702C"/>
              </a:solidFill>
              <a:cs typeface="Arial" panose="020B0604020202020204" pitchFamily="34" charset="0"/>
            </a:endParaRPr>
          </a:p>
          <a:p>
            <a:pPr algn="just"/>
            <a:endParaRPr lang="en-US" sz="2000" dirty="0">
              <a:solidFill>
                <a:srgbClr val="1E702C"/>
              </a:solidFill>
              <a:cs typeface="Arial" panose="020B0604020202020204" pitchFamily="34" charset="0"/>
            </a:endParaRPr>
          </a:p>
          <a:p>
            <a:pPr marL="0" indent="0" algn="just">
              <a:buNone/>
            </a:pPr>
            <a:r>
              <a:rPr lang="en-GB" sz="2000" dirty="0">
                <a:solidFill>
                  <a:srgbClr val="1E702C"/>
                </a:solidFill>
                <a:cs typeface="Arial" panose="020B0604020202020204" pitchFamily="34" charset="0"/>
              </a:rPr>
              <a:t>Do we agree, does it make sense?</a:t>
            </a:r>
          </a:p>
          <a:p>
            <a:pPr algn="just"/>
            <a:r>
              <a:rPr lang="en-GB" sz="2000" dirty="0">
                <a:solidFill>
                  <a:srgbClr val="1E702C"/>
                </a:solidFill>
                <a:cs typeface="Arial" panose="020B0604020202020204" pitchFamily="34" charset="0"/>
              </a:rPr>
              <a:t>This seems to reveal the authors conflict: Least-cost plan should be technology neutral. </a:t>
            </a:r>
          </a:p>
          <a:p>
            <a:pPr algn="just"/>
            <a:r>
              <a:rPr lang="en-GB" sz="2000" dirty="0">
                <a:solidFill>
                  <a:srgbClr val="1E702C"/>
                </a:solidFill>
                <a:cs typeface="Arial" panose="020B0604020202020204" pitchFamily="34" charset="0"/>
              </a:rPr>
              <a:t>Assuming a least-cost plan based on renewable energy</a:t>
            </a:r>
          </a:p>
          <a:p>
            <a:pPr lvl="1" algn="just"/>
            <a:r>
              <a:rPr lang="en-GB" sz="1600" dirty="0">
                <a:solidFill>
                  <a:srgbClr val="1E702C"/>
                </a:solidFill>
                <a:cs typeface="Arial" panose="020B0604020202020204" pitchFamily="34" charset="0"/>
              </a:rPr>
              <a:t>Although not mutually exclusive – does not imply mutually inclusive and both requirements cannot be placed on the IRP2018 as this would require a policy adjustment. </a:t>
            </a:r>
          </a:p>
          <a:p>
            <a:pPr lvl="1" algn="just"/>
            <a:r>
              <a:rPr lang="en-GB" sz="1600" dirty="0">
                <a:solidFill>
                  <a:srgbClr val="1E702C"/>
                </a:solidFill>
                <a:cs typeface="Arial" panose="020B0604020202020204" pitchFamily="34" charset="0"/>
              </a:rPr>
              <a:t>Least-cost plan can only be implemented with all costs to the economy being available – as per the recommendations in the Draft_22/8/2018 INTEGRATED RESOURCE PLAN 2018 for further studies. These costs are not available.</a:t>
            </a:r>
            <a:endParaRPr lang="en-ZA" sz="1600" dirty="0">
              <a:solidFill>
                <a:srgbClr val="1E702C"/>
              </a:solidFill>
              <a:cs typeface="Arial" panose="020B0604020202020204" pitchFamily="34" charset="0"/>
            </a:endParaRPr>
          </a:p>
          <a:p>
            <a:pPr algn="just"/>
            <a:endParaRPr lang="en-US" sz="3600" dirty="0"/>
          </a:p>
        </p:txBody>
      </p:sp>
      <p:sp>
        <p:nvSpPr>
          <p:cNvPr id="4" name="Slide Number Placeholder 3">
            <a:extLst>
              <a:ext uri="{FF2B5EF4-FFF2-40B4-BE49-F238E27FC236}">
                <a16:creationId xmlns:a16="http://schemas.microsoft.com/office/drawing/2014/main" id="{22F2BF68-196F-3649-810F-C76871C211D4}"/>
              </a:ext>
            </a:extLst>
          </p:cNvPr>
          <p:cNvSpPr>
            <a:spLocks noGrp="1"/>
          </p:cNvSpPr>
          <p:nvPr>
            <p:ph type="sldNum" sz="quarter" idx="12"/>
          </p:nvPr>
        </p:nvSpPr>
        <p:spPr/>
        <p:txBody>
          <a:bodyPr/>
          <a:lstStyle/>
          <a:p>
            <a:pPr>
              <a:defRPr/>
            </a:pPr>
            <a:fld id="{5ABAC0DC-B671-4C4E-80D0-514AC39672FD}" type="slidenum">
              <a:rPr lang="en-ZA" altLang="en-US" smtClean="0"/>
              <a:pPr>
                <a:defRPr/>
              </a:pPr>
              <a:t>4</a:t>
            </a:fld>
            <a:endParaRPr lang="en-ZA" altLang="en-US"/>
          </a:p>
        </p:txBody>
      </p:sp>
    </p:spTree>
    <p:extLst>
      <p:ext uri="{BB962C8B-B14F-4D97-AF65-F5344CB8AC3E}">
        <p14:creationId xmlns:p14="http://schemas.microsoft.com/office/powerpoint/2010/main" val="159925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ED90-F12F-A54D-BC8A-CC4B34D3E85C}"/>
              </a:ext>
            </a:extLst>
          </p:cNvPr>
          <p:cNvSpPr>
            <a:spLocks noGrp="1"/>
          </p:cNvSpPr>
          <p:nvPr>
            <p:ph type="title"/>
          </p:nvPr>
        </p:nvSpPr>
        <p:spPr>
          <a:xfrm>
            <a:off x="638175" y="332656"/>
            <a:ext cx="7886700" cy="994172"/>
          </a:xfrm>
        </p:spPr>
        <p:txBody>
          <a:bodyPr>
            <a:normAutofit/>
          </a:bodyPr>
          <a:lstStyle/>
          <a:p>
            <a:pPr algn="ctr"/>
            <a:r>
              <a:rPr lang="en-US" sz="2700" dirty="0">
                <a:solidFill>
                  <a:srgbClr val="1E702C"/>
                </a:solidFill>
                <a:latin typeface="+mn-lt"/>
                <a:cs typeface="Arial" panose="020B0604020202020204" pitchFamily="34" charset="0"/>
              </a:rPr>
              <a:t>Find areas we agree on</a:t>
            </a:r>
            <a:endParaRPr lang="en-US" sz="27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29FC63EB-2CA0-4A45-AB32-726340CD8798}"/>
              </a:ext>
            </a:extLst>
          </p:cNvPr>
          <p:cNvSpPr>
            <a:spLocks noGrp="1"/>
          </p:cNvSpPr>
          <p:nvPr>
            <p:ph idx="1"/>
          </p:nvPr>
        </p:nvSpPr>
        <p:spPr>
          <a:xfrm>
            <a:off x="466725" y="1326828"/>
            <a:ext cx="8229600" cy="4838475"/>
          </a:xfrm>
        </p:spPr>
        <p:txBody>
          <a:bodyPr>
            <a:normAutofit fontScale="77500" lnSpcReduction="20000"/>
          </a:bodyPr>
          <a:lstStyle/>
          <a:p>
            <a:pPr algn="just"/>
            <a:r>
              <a:rPr lang="en-GB" dirty="0">
                <a:solidFill>
                  <a:srgbClr val="1E702C"/>
                </a:solidFill>
              </a:rPr>
              <a:t>The term “least-cost” is used on 15 pages within the draft IRP document. However, this term is not defined and as a result the methodology to achieve the least-cost plan cannot be evaluated. </a:t>
            </a:r>
            <a:endParaRPr lang="en-ZA" dirty="0">
              <a:solidFill>
                <a:srgbClr val="1E702C"/>
              </a:solidFill>
            </a:endParaRPr>
          </a:p>
          <a:p>
            <a:pPr algn="just"/>
            <a:endParaRPr lang="en-GB" dirty="0">
              <a:solidFill>
                <a:srgbClr val="1E702C"/>
              </a:solidFill>
            </a:endParaRPr>
          </a:p>
          <a:p>
            <a:pPr marL="0" indent="0" algn="just">
              <a:buNone/>
            </a:pPr>
            <a:r>
              <a:rPr lang="en-GB" dirty="0">
                <a:solidFill>
                  <a:srgbClr val="1E702C"/>
                </a:solidFill>
              </a:rPr>
              <a:t>Definition</a:t>
            </a:r>
          </a:p>
          <a:p>
            <a:pPr lvl="1" algn="just"/>
            <a:r>
              <a:rPr lang="en-GB" dirty="0">
                <a:solidFill>
                  <a:srgbClr val="1E702C"/>
                </a:solidFill>
              </a:rPr>
              <a:t>Least-cost is defined by Semantic Scholar as as: “</a:t>
            </a:r>
            <a:r>
              <a:rPr lang="en-GB" b="1" dirty="0">
                <a:solidFill>
                  <a:srgbClr val="1E702C"/>
                </a:solidFill>
              </a:rPr>
              <a:t>Least</a:t>
            </a:r>
            <a:r>
              <a:rPr lang="en-GB" dirty="0">
                <a:solidFill>
                  <a:srgbClr val="1E702C"/>
                </a:solidFill>
              </a:rPr>
              <a:t>-</a:t>
            </a:r>
            <a:r>
              <a:rPr lang="en-GB" b="1" dirty="0">
                <a:solidFill>
                  <a:srgbClr val="1E702C"/>
                </a:solidFill>
              </a:rPr>
              <a:t>cost</a:t>
            </a:r>
            <a:r>
              <a:rPr lang="en-GB" dirty="0">
                <a:solidFill>
                  <a:srgbClr val="1E702C"/>
                </a:solidFill>
              </a:rPr>
              <a:t> planning methodology (LCPM), also referred to as "</a:t>
            </a:r>
            <a:r>
              <a:rPr lang="en-GB" b="1" dirty="0">
                <a:solidFill>
                  <a:srgbClr val="1E702C"/>
                </a:solidFill>
              </a:rPr>
              <a:t>least</a:t>
            </a:r>
            <a:r>
              <a:rPr lang="en-GB" dirty="0">
                <a:solidFill>
                  <a:srgbClr val="1E702C"/>
                </a:solidFill>
              </a:rPr>
              <a:t>-</a:t>
            </a:r>
            <a:r>
              <a:rPr lang="en-GB" b="1" dirty="0">
                <a:solidFill>
                  <a:srgbClr val="1E702C"/>
                </a:solidFill>
              </a:rPr>
              <a:t>cost</a:t>
            </a:r>
            <a:r>
              <a:rPr lang="en-GB" dirty="0">
                <a:solidFill>
                  <a:srgbClr val="1E702C"/>
                </a:solidFill>
              </a:rPr>
              <a:t> planning" (LCP) is a relatively new technique used by economists for making rational decisions about investments in transport and other urban infrastructure projects. It is based on </a:t>
            </a:r>
            <a:r>
              <a:rPr lang="en-GB" b="1" dirty="0">
                <a:solidFill>
                  <a:srgbClr val="1E702C"/>
                </a:solidFill>
              </a:rPr>
              <a:t>cost–benefit</a:t>
            </a:r>
            <a:r>
              <a:rPr lang="en-GB" dirty="0">
                <a:solidFill>
                  <a:srgbClr val="1E702C"/>
                </a:solidFill>
              </a:rPr>
              <a:t> analysis.”</a:t>
            </a:r>
            <a:endParaRPr lang="en-ZA" dirty="0">
              <a:solidFill>
                <a:srgbClr val="1E702C"/>
              </a:solidFill>
            </a:endParaRPr>
          </a:p>
          <a:p>
            <a:pPr algn="just"/>
            <a:r>
              <a:rPr lang="en-GB" dirty="0">
                <a:solidFill>
                  <a:srgbClr val="1E702C"/>
                </a:solidFill>
              </a:rPr>
              <a:t>It is clear that the methodology applied in the draft IRP2018 does not meet the criteria for least-cost planning, it is not based on a cost-benefit analysis as all recommendations for further detailed studies described on page 38, are required to determine the benefits and full costs of each technology.</a:t>
            </a:r>
          </a:p>
          <a:p>
            <a:pPr algn="just"/>
            <a:r>
              <a:rPr lang="en-GB" b="1" dirty="0">
                <a:solidFill>
                  <a:srgbClr val="1E702C"/>
                </a:solidFill>
              </a:rPr>
              <a:t>It appears that the developers of the least-cost utilised a “cheapest” plan rather than a least-nett-cost plan to the economy as is defined by the utilities industry.</a:t>
            </a:r>
            <a:endParaRPr lang="en-ZA" dirty="0">
              <a:solidFill>
                <a:srgbClr val="1E702C"/>
              </a:solidFill>
            </a:endParaRPr>
          </a:p>
          <a:p>
            <a:pPr algn="just"/>
            <a:endParaRPr lang="en-US" dirty="0"/>
          </a:p>
        </p:txBody>
      </p:sp>
      <p:sp>
        <p:nvSpPr>
          <p:cNvPr id="4" name="Slide Number Placeholder 3">
            <a:extLst>
              <a:ext uri="{FF2B5EF4-FFF2-40B4-BE49-F238E27FC236}">
                <a16:creationId xmlns:a16="http://schemas.microsoft.com/office/drawing/2014/main" id="{08F7B1A7-FB15-6541-B204-457AF36D5057}"/>
              </a:ext>
            </a:extLst>
          </p:cNvPr>
          <p:cNvSpPr>
            <a:spLocks noGrp="1"/>
          </p:cNvSpPr>
          <p:nvPr>
            <p:ph type="sldNum" sz="quarter" idx="12"/>
          </p:nvPr>
        </p:nvSpPr>
        <p:spPr/>
        <p:txBody>
          <a:bodyPr/>
          <a:lstStyle/>
          <a:p>
            <a:pPr>
              <a:defRPr/>
            </a:pPr>
            <a:fld id="{5ABAC0DC-B671-4C4E-80D0-514AC39672FD}" type="slidenum">
              <a:rPr lang="en-ZA" altLang="en-US" smtClean="0"/>
              <a:pPr>
                <a:defRPr/>
              </a:pPr>
              <a:t>5</a:t>
            </a:fld>
            <a:endParaRPr lang="en-ZA" altLang="en-US"/>
          </a:p>
        </p:txBody>
      </p:sp>
    </p:spTree>
    <p:extLst>
      <p:ext uri="{BB962C8B-B14F-4D97-AF65-F5344CB8AC3E}">
        <p14:creationId xmlns:p14="http://schemas.microsoft.com/office/powerpoint/2010/main" val="104867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60C1-42D9-9049-9EC5-5105D6539076}"/>
              </a:ext>
            </a:extLst>
          </p:cNvPr>
          <p:cNvSpPr>
            <a:spLocks noGrp="1"/>
          </p:cNvSpPr>
          <p:nvPr>
            <p:ph type="title"/>
          </p:nvPr>
        </p:nvSpPr>
        <p:spPr>
          <a:xfrm>
            <a:off x="628650" y="188640"/>
            <a:ext cx="7886700" cy="1325563"/>
          </a:xfrm>
        </p:spPr>
        <p:txBody>
          <a:bodyPr>
            <a:normAutofit/>
          </a:bodyPr>
          <a:lstStyle/>
          <a:p>
            <a:pPr algn="ctr"/>
            <a:r>
              <a:rPr lang="en-US" sz="2400" dirty="0">
                <a:solidFill>
                  <a:srgbClr val="1E702C"/>
                </a:solidFill>
                <a:latin typeface="+mn-lt"/>
                <a:cs typeface="Arial" panose="020B0604020202020204" pitchFamily="34" charset="0"/>
              </a:rPr>
              <a:t>Test the assumptions and calculations – Intermittent Renewable Energy</a:t>
            </a:r>
          </a:p>
        </p:txBody>
      </p:sp>
      <p:sp>
        <p:nvSpPr>
          <p:cNvPr id="3" name="Content Placeholder 2">
            <a:extLst>
              <a:ext uri="{FF2B5EF4-FFF2-40B4-BE49-F238E27FC236}">
                <a16:creationId xmlns:a16="http://schemas.microsoft.com/office/drawing/2014/main" id="{206CD318-7956-1348-B641-A4BCA74A3D77}"/>
              </a:ext>
            </a:extLst>
          </p:cNvPr>
          <p:cNvSpPr>
            <a:spLocks noGrp="1"/>
          </p:cNvSpPr>
          <p:nvPr>
            <p:ph idx="1"/>
          </p:nvPr>
        </p:nvSpPr>
        <p:spPr>
          <a:xfrm>
            <a:off x="359532" y="1514204"/>
            <a:ext cx="8155818" cy="4373322"/>
          </a:xfrm>
        </p:spPr>
        <p:txBody>
          <a:bodyPr>
            <a:normAutofit/>
          </a:bodyPr>
          <a:lstStyle/>
          <a:p>
            <a:pPr algn="just"/>
            <a:r>
              <a:rPr lang="en-GB" sz="1600" dirty="0">
                <a:solidFill>
                  <a:srgbClr val="1E702C"/>
                </a:solidFill>
                <a:cs typeface="Arial" panose="020B0604020202020204" pitchFamily="34" charset="0"/>
              </a:rPr>
              <a:t>Paragraph 6: </a:t>
            </a:r>
            <a:r>
              <a:rPr lang="en-GB" sz="1600" i="1" dirty="0">
                <a:solidFill>
                  <a:srgbClr val="1E702C"/>
                </a:solidFill>
                <a:cs typeface="Arial" panose="020B0604020202020204" pitchFamily="34" charset="0"/>
              </a:rPr>
              <a:t>“This IRP Update includes the costs as contained in the EPRI report, except for the following technologies: PV, wind, coal and sugar bagasse for which average actual costs achieved by the South African REIPPP were used.”</a:t>
            </a:r>
            <a:endParaRPr lang="en-ZA" sz="1600" dirty="0">
              <a:solidFill>
                <a:srgbClr val="1E702C"/>
              </a:solidFill>
              <a:cs typeface="Arial" panose="020B0604020202020204" pitchFamily="34" charset="0"/>
            </a:endParaRPr>
          </a:p>
          <a:p>
            <a:pPr marL="0" indent="0" algn="just">
              <a:buNone/>
            </a:pPr>
            <a:endParaRPr lang="en-GB" sz="1600" dirty="0">
              <a:cs typeface="Arial" panose="020B0604020202020204" pitchFamily="34" charset="0"/>
            </a:endParaRPr>
          </a:p>
          <a:p>
            <a:pPr marL="0" indent="0" algn="just">
              <a:buNone/>
            </a:pPr>
            <a:r>
              <a:rPr lang="en-GB" sz="1600" dirty="0">
                <a:solidFill>
                  <a:srgbClr val="1E702C"/>
                </a:solidFill>
                <a:cs typeface="Arial" panose="020B0604020202020204" pitchFamily="34" charset="0"/>
              </a:rPr>
              <a:t>Fully indexed pricing implies that the cost will increase annually with inflation (inflation rate of 5% is assumed). A lifetime of 20 is assumed years for wind and 25 years for solar PV is assumed.</a:t>
            </a:r>
            <a:endParaRPr lang="en-US" sz="1600" dirty="0">
              <a:solidFill>
                <a:srgbClr val="1E702C"/>
              </a:solidFill>
              <a:cs typeface="Arial" panose="020B0604020202020204" pitchFamily="34" charset="0"/>
            </a:endParaRPr>
          </a:p>
        </p:txBody>
      </p:sp>
      <p:sp>
        <p:nvSpPr>
          <p:cNvPr id="6" name="Slide Number Placeholder 5">
            <a:extLst>
              <a:ext uri="{FF2B5EF4-FFF2-40B4-BE49-F238E27FC236}">
                <a16:creationId xmlns:a16="http://schemas.microsoft.com/office/drawing/2014/main" id="{3ABEB964-2CBA-D842-8A35-257037B9D587}"/>
              </a:ext>
            </a:extLst>
          </p:cNvPr>
          <p:cNvSpPr>
            <a:spLocks noGrp="1"/>
          </p:cNvSpPr>
          <p:nvPr>
            <p:ph type="sldNum" sz="quarter" idx="12"/>
          </p:nvPr>
        </p:nvSpPr>
        <p:spPr/>
        <p:txBody>
          <a:bodyPr/>
          <a:lstStyle/>
          <a:p>
            <a:pPr>
              <a:defRPr/>
            </a:pPr>
            <a:fld id="{5ABAC0DC-B671-4C4E-80D0-514AC39672FD}" type="slidenum">
              <a:rPr lang="en-ZA" altLang="en-US" smtClean="0"/>
              <a:pPr>
                <a:defRPr/>
              </a:pPr>
              <a:t>6</a:t>
            </a:fld>
            <a:endParaRPr lang="en-ZA" altLang="en-US"/>
          </a:p>
        </p:txBody>
      </p:sp>
      <p:pic>
        <p:nvPicPr>
          <p:cNvPr id="5" name="Picture 4">
            <a:extLst>
              <a:ext uri="{FF2B5EF4-FFF2-40B4-BE49-F238E27FC236}">
                <a16:creationId xmlns:a16="http://schemas.microsoft.com/office/drawing/2014/main" id="{018BFE44-B992-3B41-988D-CE4757F04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908" y="3227163"/>
            <a:ext cx="4042183" cy="3129188"/>
          </a:xfrm>
          <a:prstGeom prst="rect">
            <a:avLst/>
          </a:prstGeom>
        </p:spPr>
      </p:pic>
    </p:spTree>
    <p:extLst>
      <p:ext uri="{BB962C8B-B14F-4D97-AF65-F5344CB8AC3E}">
        <p14:creationId xmlns:p14="http://schemas.microsoft.com/office/powerpoint/2010/main" val="226347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60C1-42D9-9049-9EC5-5105D6539076}"/>
              </a:ext>
            </a:extLst>
          </p:cNvPr>
          <p:cNvSpPr>
            <a:spLocks noGrp="1"/>
          </p:cNvSpPr>
          <p:nvPr>
            <p:ph type="title"/>
          </p:nvPr>
        </p:nvSpPr>
        <p:spPr>
          <a:xfrm>
            <a:off x="638175" y="445059"/>
            <a:ext cx="7886700" cy="994172"/>
          </a:xfrm>
        </p:spPr>
        <p:txBody>
          <a:bodyPr>
            <a:normAutofit/>
          </a:bodyPr>
          <a:lstStyle/>
          <a:p>
            <a:r>
              <a:rPr lang="en-US" sz="2700" dirty="0">
                <a:solidFill>
                  <a:srgbClr val="1E702C"/>
                </a:solidFill>
                <a:latin typeface="Arial" panose="020B0604020202020204" pitchFamily="34" charset="0"/>
                <a:cs typeface="Arial" panose="020B0604020202020204" pitchFamily="34" charset="0"/>
              </a:rPr>
              <a:t>Test the assumptions and calculations - Nuclear</a:t>
            </a:r>
          </a:p>
        </p:txBody>
      </p:sp>
      <p:sp>
        <p:nvSpPr>
          <p:cNvPr id="3" name="Content Placeholder 2">
            <a:extLst>
              <a:ext uri="{FF2B5EF4-FFF2-40B4-BE49-F238E27FC236}">
                <a16:creationId xmlns:a16="http://schemas.microsoft.com/office/drawing/2014/main" id="{206CD318-7956-1348-B641-A4BCA74A3D77}"/>
              </a:ext>
            </a:extLst>
          </p:cNvPr>
          <p:cNvSpPr>
            <a:spLocks noGrp="1"/>
          </p:cNvSpPr>
          <p:nvPr>
            <p:ph idx="1"/>
          </p:nvPr>
        </p:nvSpPr>
        <p:spPr>
          <a:xfrm>
            <a:off x="466725" y="1439231"/>
            <a:ext cx="8229600" cy="4520832"/>
          </a:xfrm>
        </p:spPr>
        <p:txBody>
          <a:bodyPr>
            <a:normAutofit/>
          </a:bodyPr>
          <a:lstStyle/>
          <a:p>
            <a:pPr marL="0" indent="0" algn="just">
              <a:buNone/>
            </a:pPr>
            <a:r>
              <a:rPr lang="en-ZA" sz="1500" i="1" dirty="0">
                <a:solidFill>
                  <a:srgbClr val="1E702C"/>
                </a:solidFill>
                <a:cs typeface="Arial" panose="020B0604020202020204" pitchFamily="34" charset="0"/>
              </a:rPr>
              <a:t>Page 24, paragraph 2: “Some of the technology costs, such as coal, nuclear and concentrating solar power (CSP), showed much higher costs in 2017 relative to the assumed values in the promulgated IRP 2010–2030. That was mainly due to the higher exchange rate in 2017, which impacted all technologies with the exception of some of the RE technologies as a result of learning-related reduction in costs experienced over the last few years.”</a:t>
            </a:r>
          </a:p>
          <a:p>
            <a:pPr marL="0" indent="0" algn="just">
              <a:buNone/>
            </a:pPr>
            <a:r>
              <a:rPr lang="en-GB" sz="1500" dirty="0">
                <a:solidFill>
                  <a:srgbClr val="1E702C"/>
                </a:solidFill>
                <a:cs typeface="Arial" panose="020B0604020202020204" pitchFamily="34" charset="0"/>
              </a:rPr>
              <a:t>Based on these assumptions, the costs for nuclear is calculated to be:</a:t>
            </a:r>
            <a:endParaRPr lang="en-ZA" sz="1500" dirty="0">
              <a:solidFill>
                <a:srgbClr val="1E702C"/>
              </a:solidFill>
              <a:cs typeface="Arial" panose="020B0604020202020204" pitchFamily="34" charset="0"/>
            </a:endParaRPr>
          </a:p>
          <a:p>
            <a:pPr lvl="0" algn="just"/>
            <a:r>
              <a:rPr lang="en-GB" sz="1500" dirty="0">
                <a:solidFill>
                  <a:srgbClr val="1E702C"/>
                </a:solidFill>
                <a:cs typeface="Arial" panose="020B0604020202020204" pitchFamily="34" charset="0"/>
              </a:rPr>
              <a:t>Nuclear: R1.18 per kWh.</a:t>
            </a:r>
            <a:endParaRPr lang="en-ZA" sz="1500" dirty="0">
              <a:solidFill>
                <a:srgbClr val="1E702C"/>
              </a:solidFill>
              <a:cs typeface="Arial" panose="020B0604020202020204" pitchFamily="34" charset="0"/>
            </a:endParaRPr>
          </a:p>
          <a:p>
            <a:pPr marL="0" indent="0">
              <a:buNone/>
            </a:pPr>
            <a:endParaRPr lang="en-GB" dirty="0">
              <a:solidFill>
                <a:srgbClr val="1E702C"/>
              </a:solidFill>
            </a:endParaRPr>
          </a:p>
          <a:p>
            <a:pPr marL="0" indent="0">
              <a:buNone/>
            </a:pPr>
            <a:endParaRPr lang="en-US" dirty="0">
              <a:solidFill>
                <a:srgbClr val="1E702C"/>
              </a:solidFill>
            </a:endParaRPr>
          </a:p>
        </p:txBody>
      </p:sp>
      <p:sp>
        <p:nvSpPr>
          <p:cNvPr id="6" name="Slide Number Placeholder 5">
            <a:extLst>
              <a:ext uri="{FF2B5EF4-FFF2-40B4-BE49-F238E27FC236}">
                <a16:creationId xmlns:a16="http://schemas.microsoft.com/office/drawing/2014/main" id="{CCC897E6-3311-F341-AF3E-8EFFC617B483}"/>
              </a:ext>
            </a:extLst>
          </p:cNvPr>
          <p:cNvSpPr>
            <a:spLocks noGrp="1"/>
          </p:cNvSpPr>
          <p:nvPr>
            <p:ph type="sldNum" sz="quarter" idx="12"/>
          </p:nvPr>
        </p:nvSpPr>
        <p:spPr/>
        <p:txBody>
          <a:bodyPr/>
          <a:lstStyle/>
          <a:p>
            <a:pPr>
              <a:defRPr/>
            </a:pPr>
            <a:fld id="{5ABAC0DC-B671-4C4E-80D0-514AC39672FD}" type="slidenum">
              <a:rPr lang="en-ZA" altLang="en-US" smtClean="0"/>
              <a:pPr>
                <a:defRPr/>
              </a:pPr>
              <a:t>7</a:t>
            </a:fld>
            <a:endParaRPr lang="en-ZA" altLang="en-US"/>
          </a:p>
        </p:txBody>
      </p:sp>
      <p:pic>
        <p:nvPicPr>
          <p:cNvPr id="4" name="Picture 3">
            <a:extLst>
              <a:ext uri="{FF2B5EF4-FFF2-40B4-BE49-F238E27FC236}">
                <a16:creationId xmlns:a16="http://schemas.microsoft.com/office/drawing/2014/main" id="{8497A10E-7FF3-F440-B030-0D3350278D48}"/>
              </a:ext>
            </a:extLst>
          </p:cNvPr>
          <p:cNvPicPr>
            <a:picLocks noChangeAspect="1"/>
          </p:cNvPicPr>
          <p:nvPr/>
        </p:nvPicPr>
        <p:blipFill>
          <a:blip r:embed="rId2"/>
          <a:stretch>
            <a:fillRect/>
          </a:stretch>
        </p:blipFill>
        <p:spPr>
          <a:xfrm>
            <a:off x="3995936" y="2924944"/>
            <a:ext cx="4672955" cy="2419653"/>
          </a:xfrm>
          <a:prstGeom prst="rect">
            <a:avLst/>
          </a:prstGeom>
          <a:ln>
            <a:solidFill>
              <a:schemeClr val="tx1"/>
            </a:solidFill>
          </a:ln>
        </p:spPr>
      </p:pic>
      <p:pic>
        <p:nvPicPr>
          <p:cNvPr id="7" name="Picture 6">
            <a:extLst>
              <a:ext uri="{FF2B5EF4-FFF2-40B4-BE49-F238E27FC236}">
                <a16:creationId xmlns:a16="http://schemas.microsoft.com/office/drawing/2014/main" id="{C7517813-2542-3B41-BF8B-D8C08361C60B}"/>
              </a:ext>
            </a:extLst>
          </p:cNvPr>
          <p:cNvPicPr/>
          <p:nvPr/>
        </p:nvPicPr>
        <p:blipFill>
          <a:blip r:embed="rId3" cstate="print">
            <a:extLst>
              <a:ext uri="{28A0092B-C50C-407E-A947-70E740481C1C}">
                <a14:useLocalDpi xmlns:a14="http://schemas.microsoft.com/office/drawing/2010/main"/>
              </a:ext>
            </a:extLst>
          </a:blip>
          <a:stretch>
            <a:fillRect/>
          </a:stretch>
        </p:blipFill>
        <p:spPr>
          <a:xfrm>
            <a:off x="590020" y="3342115"/>
            <a:ext cx="3261900" cy="2823189"/>
          </a:xfrm>
          <a:prstGeom prst="rect">
            <a:avLst/>
          </a:prstGeom>
          <a:ln>
            <a:solidFill>
              <a:schemeClr val="tx1"/>
            </a:solidFill>
          </a:ln>
        </p:spPr>
      </p:pic>
    </p:spTree>
    <p:extLst>
      <p:ext uri="{BB962C8B-B14F-4D97-AF65-F5344CB8AC3E}">
        <p14:creationId xmlns:p14="http://schemas.microsoft.com/office/powerpoint/2010/main" val="57015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58A81C-D88A-574B-A7D7-6C032312CB26}"/>
              </a:ext>
            </a:extLst>
          </p:cNvPr>
          <p:cNvSpPr>
            <a:spLocks noGrp="1"/>
          </p:cNvSpPr>
          <p:nvPr>
            <p:ph type="sldNum" sz="quarter" idx="12"/>
          </p:nvPr>
        </p:nvSpPr>
        <p:spPr/>
        <p:txBody>
          <a:bodyPr/>
          <a:lstStyle/>
          <a:p>
            <a:pPr>
              <a:defRPr/>
            </a:pPr>
            <a:fld id="{5ABAC0DC-B671-4C4E-80D0-514AC39672FD}" type="slidenum">
              <a:rPr lang="en-ZA" altLang="en-US" smtClean="0"/>
              <a:pPr>
                <a:defRPr/>
              </a:pPr>
              <a:t>8</a:t>
            </a:fld>
            <a:endParaRPr lang="en-ZA" altLang="en-US"/>
          </a:p>
        </p:txBody>
      </p:sp>
      <p:pic>
        <p:nvPicPr>
          <p:cNvPr id="10" name="Picture 9">
            <a:extLst>
              <a:ext uri="{FF2B5EF4-FFF2-40B4-BE49-F238E27FC236}">
                <a16:creationId xmlns:a16="http://schemas.microsoft.com/office/drawing/2014/main" id="{3CB26664-04A6-8E4F-8992-7B1A35D9DB9A}"/>
              </a:ext>
            </a:extLst>
          </p:cNvPr>
          <p:cNvPicPr/>
          <p:nvPr/>
        </p:nvPicPr>
        <p:blipFill>
          <a:blip r:embed="rId2" cstate="print">
            <a:extLst>
              <a:ext uri="{28A0092B-C50C-407E-A947-70E740481C1C}">
                <a14:useLocalDpi xmlns:a14="http://schemas.microsoft.com/office/drawing/2010/main"/>
              </a:ext>
            </a:extLst>
          </a:blip>
          <a:stretch>
            <a:fillRect/>
          </a:stretch>
        </p:blipFill>
        <p:spPr>
          <a:xfrm>
            <a:off x="25590" y="332656"/>
            <a:ext cx="9118410" cy="5985693"/>
          </a:xfrm>
          <a:prstGeom prst="rect">
            <a:avLst/>
          </a:prstGeom>
          <a:ln>
            <a:solidFill>
              <a:schemeClr val="tx1"/>
            </a:solidFill>
          </a:ln>
        </p:spPr>
      </p:pic>
    </p:spTree>
    <p:extLst>
      <p:ext uri="{BB962C8B-B14F-4D97-AF65-F5344CB8AC3E}">
        <p14:creationId xmlns:p14="http://schemas.microsoft.com/office/powerpoint/2010/main" val="212178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CD1E-8206-4A41-A516-AC75D4E7FD94}"/>
              </a:ext>
            </a:extLst>
          </p:cNvPr>
          <p:cNvSpPr>
            <a:spLocks noGrp="1"/>
          </p:cNvSpPr>
          <p:nvPr>
            <p:ph type="title"/>
          </p:nvPr>
        </p:nvSpPr>
        <p:spPr>
          <a:xfrm>
            <a:off x="766478" y="404664"/>
            <a:ext cx="7886700" cy="994172"/>
          </a:xfrm>
        </p:spPr>
        <p:txBody>
          <a:bodyPr>
            <a:normAutofit/>
          </a:bodyPr>
          <a:lstStyle/>
          <a:p>
            <a:pPr algn="ctr"/>
            <a:r>
              <a:rPr lang="en-US" sz="2700" dirty="0">
                <a:solidFill>
                  <a:srgbClr val="1E702C"/>
                </a:solidFill>
                <a:latin typeface="+mn-lt"/>
                <a:cs typeface="Arial" panose="020B0604020202020204" pitchFamily="34" charset="0"/>
              </a:rPr>
              <a:t>Treating cost of energy sources over time</a:t>
            </a:r>
          </a:p>
        </p:txBody>
      </p:sp>
      <p:sp>
        <p:nvSpPr>
          <p:cNvPr id="3" name="Content Placeholder 2">
            <a:extLst>
              <a:ext uri="{FF2B5EF4-FFF2-40B4-BE49-F238E27FC236}">
                <a16:creationId xmlns:a16="http://schemas.microsoft.com/office/drawing/2014/main" id="{FF0362DA-99F2-0B4D-939E-113E88812BD8}"/>
              </a:ext>
            </a:extLst>
          </p:cNvPr>
          <p:cNvSpPr>
            <a:spLocks noGrp="1"/>
          </p:cNvSpPr>
          <p:nvPr>
            <p:ph idx="1"/>
          </p:nvPr>
        </p:nvSpPr>
        <p:spPr>
          <a:xfrm>
            <a:off x="457200" y="1398836"/>
            <a:ext cx="8229600" cy="4766467"/>
          </a:xfrm>
        </p:spPr>
        <p:txBody>
          <a:bodyPr>
            <a:normAutofit/>
          </a:bodyPr>
          <a:lstStyle/>
          <a:p>
            <a:pPr marL="0" indent="0" algn="just">
              <a:buNone/>
            </a:pPr>
            <a:r>
              <a:rPr lang="en-GB" sz="1600" dirty="0">
                <a:solidFill>
                  <a:srgbClr val="1E702C"/>
                </a:solidFill>
                <a:cs typeface="Arial" panose="020B0604020202020204" pitchFamily="34" charset="0"/>
              </a:rPr>
              <a:t>On page 12 it is stipulated that:</a:t>
            </a:r>
            <a:endParaRPr lang="en-ZA" sz="1600" dirty="0">
              <a:solidFill>
                <a:srgbClr val="1E702C"/>
              </a:solidFill>
              <a:cs typeface="Arial" panose="020B0604020202020204" pitchFamily="34" charset="0"/>
            </a:endParaRPr>
          </a:p>
          <a:p>
            <a:pPr lvl="0" algn="just"/>
            <a:r>
              <a:rPr lang="en-GB" sz="1600" i="1" dirty="0">
                <a:solidFill>
                  <a:srgbClr val="1E702C"/>
                </a:solidFill>
                <a:cs typeface="Arial" panose="020B0604020202020204" pitchFamily="34" charset="0"/>
              </a:rPr>
              <a:t>“The projected unit cost of electricity by 2030 is similar for all scenarios except for market-linked gas prices, in the case of which a market-linked increase in gas prices was assumed instead of an inflation-based increase.”</a:t>
            </a:r>
            <a:endParaRPr lang="en-ZA" sz="1600" dirty="0">
              <a:solidFill>
                <a:srgbClr val="1E702C"/>
              </a:solidFill>
              <a:cs typeface="Arial" panose="020B0604020202020204" pitchFamily="34" charset="0"/>
            </a:endParaRPr>
          </a:p>
          <a:p>
            <a:pPr marL="0" indent="0" algn="just">
              <a:buNone/>
            </a:pPr>
            <a:r>
              <a:rPr lang="en-GB" sz="1600" b="1" dirty="0">
                <a:solidFill>
                  <a:srgbClr val="1E702C"/>
                </a:solidFill>
                <a:cs typeface="Arial" panose="020B0604020202020204" pitchFamily="34" charset="0"/>
              </a:rPr>
              <a:t>This is mathematically incorrect</a:t>
            </a:r>
          </a:p>
          <a:p>
            <a:pPr algn="just"/>
            <a:r>
              <a:rPr lang="en-GB" sz="1600" b="1" dirty="0">
                <a:solidFill>
                  <a:srgbClr val="1E702C"/>
                </a:solidFill>
                <a:cs typeface="Arial" panose="020B0604020202020204" pitchFamily="34" charset="0"/>
              </a:rPr>
              <a:t>REIPP programme uses inflation indexed pricing, </a:t>
            </a:r>
          </a:p>
          <a:p>
            <a:pPr algn="just"/>
            <a:r>
              <a:rPr lang="en-GB" sz="1600" b="1" dirty="0">
                <a:solidFill>
                  <a:srgbClr val="1E702C"/>
                </a:solidFill>
                <a:cs typeface="Arial" panose="020B0604020202020204" pitchFamily="34" charset="0"/>
              </a:rPr>
              <a:t>The calculation of LCOE of other energy sources the total cost will not increase with inflation as the Capital costs is spread evenly over time. </a:t>
            </a:r>
          </a:p>
          <a:p>
            <a:pPr algn="just"/>
            <a:r>
              <a:rPr lang="en-GB" sz="1600" b="1" dirty="0">
                <a:solidFill>
                  <a:srgbClr val="1E702C"/>
                </a:solidFill>
                <a:cs typeface="Arial" panose="020B0604020202020204" pitchFamily="34" charset="0"/>
              </a:rPr>
              <a:t>Only the operations, maintenance and fuel cost will increase with inflation (for nuclear power this makes less than 20% of the LCOE cost).</a:t>
            </a:r>
          </a:p>
          <a:p>
            <a:pPr marL="0" indent="0" algn="just">
              <a:buNone/>
            </a:pPr>
            <a:r>
              <a:rPr lang="en-GB" sz="1600" dirty="0">
                <a:solidFill>
                  <a:srgbClr val="1E702C"/>
                </a:solidFill>
                <a:cs typeface="Arial" panose="020B0604020202020204" pitchFamily="34" charset="0"/>
              </a:rPr>
              <a:t>Only the operations, Maintenance and Fuel costs (R0,21) of nuclear escalates with inflation as the Capex costs are fixed for the duration of the plant. R1,18 per kWh is perceived to be very high for nuclear energy – this is due to the specific assumptions imposed on nuclear energy.</a:t>
            </a:r>
            <a:r>
              <a:rPr lang="en-GB" sz="1600" b="1" dirty="0">
                <a:solidFill>
                  <a:srgbClr val="1E702C"/>
                </a:solidFill>
                <a:cs typeface="Arial" panose="020B0604020202020204" pitchFamily="34" charset="0"/>
              </a:rPr>
              <a:t> Issuing a Request for Proposals (RFP) for Nuclear Power Plants should achieve certainty in the price as well as similar cost reductions achieved by the REIPP programme.</a:t>
            </a:r>
            <a:endParaRPr lang="en-ZA" sz="1600" dirty="0">
              <a:solidFill>
                <a:srgbClr val="1E702C"/>
              </a:solidFill>
              <a:cs typeface="Arial" panose="020B0604020202020204" pitchFamily="34" charset="0"/>
            </a:endParaRPr>
          </a:p>
          <a:p>
            <a:pPr marL="0" indent="0">
              <a:buNone/>
            </a:pPr>
            <a:endParaRPr lang="en-GB" sz="1350" b="1" dirty="0">
              <a:solidFill>
                <a:srgbClr val="1E702C"/>
              </a:solidFill>
            </a:endParaRPr>
          </a:p>
          <a:p>
            <a:pPr marL="0" indent="0">
              <a:buNone/>
            </a:pPr>
            <a:endParaRPr lang="en-ZA" sz="1350" dirty="0">
              <a:solidFill>
                <a:srgbClr val="1E702C"/>
              </a:solidFill>
            </a:endParaRPr>
          </a:p>
          <a:p>
            <a:endParaRPr lang="en-US" sz="1350" dirty="0"/>
          </a:p>
        </p:txBody>
      </p:sp>
      <p:sp>
        <p:nvSpPr>
          <p:cNvPr id="4" name="Slide Number Placeholder 3">
            <a:extLst>
              <a:ext uri="{FF2B5EF4-FFF2-40B4-BE49-F238E27FC236}">
                <a16:creationId xmlns:a16="http://schemas.microsoft.com/office/drawing/2014/main" id="{9F2F64F6-68DB-3243-93D4-53B07022CFF5}"/>
              </a:ext>
            </a:extLst>
          </p:cNvPr>
          <p:cNvSpPr>
            <a:spLocks noGrp="1"/>
          </p:cNvSpPr>
          <p:nvPr>
            <p:ph type="sldNum" sz="quarter" idx="12"/>
          </p:nvPr>
        </p:nvSpPr>
        <p:spPr/>
        <p:txBody>
          <a:bodyPr/>
          <a:lstStyle/>
          <a:p>
            <a:pPr>
              <a:defRPr/>
            </a:pPr>
            <a:fld id="{5ABAC0DC-B671-4C4E-80D0-514AC39672FD}" type="slidenum">
              <a:rPr lang="en-ZA" altLang="en-US" smtClean="0"/>
              <a:pPr>
                <a:defRPr/>
              </a:pPr>
              <a:t>9</a:t>
            </a:fld>
            <a:endParaRPr lang="en-ZA" altLang="en-US"/>
          </a:p>
        </p:txBody>
      </p:sp>
    </p:spTree>
    <p:extLst>
      <p:ext uri="{BB962C8B-B14F-4D97-AF65-F5344CB8AC3E}">
        <p14:creationId xmlns:p14="http://schemas.microsoft.com/office/powerpoint/2010/main" val="849713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17289</TotalTime>
  <Words>1454</Words>
  <Application>Microsoft Office PowerPoint</Application>
  <PresentationFormat>On-screen Show (4:3)</PresentationFormat>
  <Paragraphs>131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URWClassicoMed</vt:lpstr>
      <vt:lpstr>Office Theme</vt:lpstr>
      <vt:lpstr>PowerPoint Presentation</vt:lpstr>
      <vt:lpstr>PowerPoint Presentation</vt:lpstr>
      <vt:lpstr>Find the base or foundation of the IRP2018</vt:lpstr>
      <vt:lpstr>Find areas we agree on</vt:lpstr>
      <vt:lpstr>Find areas we agree on</vt:lpstr>
      <vt:lpstr>Test the assumptions and calculations – Intermittent Renewable Energy</vt:lpstr>
      <vt:lpstr>Test the assumptions and calculations - Nuclear</vt:lpstr>
      <vt:lpstr>PowerPoint Presentation</vt:lpstr>
      <vt:lpstr>Treating cost of energy sources over time</vt:lpstr>
      <vt:lpstr>How does this effect cost over time? Directly compared</vt:lpstr>
      <vt:lpstr>How long will it take to recover the initial additional cost? Directly compared</vt:lpstr>
      <vt:lpstr>Will it achieve what it is setting out to achieve?</vt:lpstr>
      <vt:lpstr>Will it achieve what it is setting out to achieve?</vt:lpstr>
      <vt:lpstr>PowerPoint Presentation</vt:lpstr>
      <vt:lpstr>Economic impact of Nuclear Programmes</vt:lpstr>
      <vt:lpstr>PowerPoint Presentation</vt:lpstr>
      <vt:lpstr>Findings (1/3)</vt:lpstr>
      <vt:lpstr>Findings (2/3)</vt:lpstr>
      <vt:lpstr>Findings (4/4)</vt:lpstr>
    </vt:vector>
  </TitlesOfParts>
  <Manager/>
  <Company>North-West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COMES HERE Day Month Year</dc:title>
  <dc:subject/>
  <dc:creator>20815352</dc:creator>
  <cp:keywords/>
  <dc:description/>
  <cp:lastModifiedBy>Arico Kotze</cp:lastModifiedBy>
  <cp:revision>175</cp:revision>
  <dcterms:created xsi:type="dcterms:W3CDTF">2015-03-11T06:47:39Z</dcterms:created>
  <dcterms:modified xsi:type="dcterms:W3CDTF">2018-10-16T05:25:55Z</dcterms:modified>
  <cp:category/>
</cp:coreProperties>
</file>