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80"/>
  </p:notesMasterIdLst>
  <p:handoutMasterIdLst>
    <p:handoutMasterId r:id="rId8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2" r:id="rId16"/>
    <p:sldId id="271" r:id="rId17"/>
    <p:sldId id="343" r:id="rId18"/>
    <p:sldId id="381" r:id="rId19"/>
    <p:sldId id="273" r:id="rId20"/>
    <p:sldId id="359" r:id="rId21"/>
    <p:sldId id="275" r:id="rId22"/>
    <p:sldId id="344" r:id="rId23"/>
    <p:sldId id="362" r:id="rId24"/>
    <p:sldId id="406" r:id="rId25"/>
    <p:sldId id="280" r:id="rId26"/>
    <p:sldId id="382" r:id="rId27"/>
    <p:sldId id="285" r:id="rId28"/>
    <p:sldId id="283" r:id="rId29"/>
    <p:sldId id="287" r:id="rId30"/>
    <p:sldId id="288" r:id="rId31"/>
    <p:sldId id="295" r:id="rId32"/>
    <p:sldId id="339" r:id="rId33"/>
    <p:sldId id="298" r:id="rId34"/>
    <p:sldId id="299" r:id="rId35"/>
    <p:sldId id="301" r:id="rId36"/>
    <p:sldId id="303" r:id="rId37"/>
    <p:sldId id="304" r:id="rId38"/>
    <p:sldId id="305" r:id="rId39"/>
    <p:sldId id="306" r:id="rId40"/>
    <p:sldId id="307" r:id="rId41"/>
    <p:sldId id="308" r:id="rId42"/>
    <p:sldId id="363" r:id="rId43"/>
    <p:sldId id="377" r:id="rId44"/>
    <p:sldId id="364" r:id="rId45"/>
    <p:sldId id="366" r:id="rId46"/>
    <p:sldId id="368" r:id="rId47"/>
    <p:sldId id="369" r:id="rId48"/>
    <p:sldId id="370" r:id="rId49"/>
    <p:sldId id="373" r:id="rId50"/>
    <p:sldId id="383" r:id="rId51"/>
    <p:sldId id="384" r:id="rId52"/>
    <p:sldId id="379" r:id="rId53"/>
    <p:sldId id="374" r:id="rId54"/>
    <p:sldId id="378" r:id="rId55"/>
    <p:sldId id="376" r:id="rId56"/>
    <p:sldId id="323" r:id="rId57"/>
    <p:sldId id="407" r:id="rId58"/>
    <p:sldId id="32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90144"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532" y="-102"/>
      </p:cViewPr>
      <p:guideLst>
        <p:guide orient="horz" pos="3126"/>
        <p:guide pos="2141"/>
        <p:guide pos="214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693AAC1-61E8-4E6E-A4E5-71D36DE00C01}" type="datetime1">
              <a:rPr lang="en-US" smtClean="0"/>
              <a:pPr/>
              <a:t>10/18/2018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D650F4-9871-4636-91E4-ACAEF699289F}" type="datetime1">
              <a:rPr lang="en-US" smtClean="0"/>
              <a:pPr/>
              <a:t>10/18/2018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F76116CE-964F-43A6-A575-DFF650B39061}" type="datetime1">
              <a:rPr lang="en-US" smtClean="0"/>
              <a:pPr/>
              <a:t>10/18/2018</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52</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54</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58</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10/18/2018</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xmlns="" val="353334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DD650F4-9871-4636-91E4-ACAEF699289F}"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61</a:t>
            </a:fld>
            <a:endParaRPr lang="en-ZA"/>
          </a:p>
        </p:txBody>
      </p:sp>
    </p:spTree>
    <p:extLst>
      <p:ext uri="{BB962C8B-B14F-4D97-AF65-F5344CB8AC3E}">
        <p14:creationId xmlns:p14="http://schemas.microsoft.com/office/powerpoint/2010/main" xmlns="" val="48516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21F8A3-E6FD-4CB8-A975-815C8F0FF44B}" type="slidenum">
              <a:rPr lang="en-ZA" altLang="en-US" smtClean="0">
                <a:latin typeface="Calibri" panose="020F0502020204030204" pitchFamily="34" charset="0"/>
              </a:rPr>
              <a:pPr/>
              <a:t>63</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80277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008A52-592D-498E-BB63-61169B52D726}" type="slidenum">
              <a:rPr lang="en-ZA" altLang="en-US" smtClean="0">
                <a:latin typeface="Calibri" panose="020F0502020204030204" pitchFamily="34" charset="0"/>
              </a:rPr>
              <a:pPr/>
              <a:t>64</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80723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AE5311-B36B-4D4D-B779-AF2E68E34F8C}" type="slidenum">
              <a:rPr lang="en-ZA" altLang="en-US" smtClean="0">
                <a:latin typeface="Calibri" panose="020F0502020204030204" pitchFamily="34" charset="0"/>
              </a:rPr>
              <a:pPr/>
              <a:t>65</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65640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8BD673-84A1-4E31-BDF7-3D47532AC38E}" type="slidenum">
              <a:rPr lang="en-ZA" altLang="en-US" smtClean="0">
                <a:latin typeface="Calibri" panose="020F0502020204030204" pitchFamily="34" charset="0"/>
              </a:rPr>
              <a:pPr/>
              <a:t>66</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81656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591DF5-7607-404F-9365-5A70AFBB0AFF}" type="slidenum">
              <a:rPr lang="en-ZA" altLang="en-US" smtClean="0">
                <a:latin typeface="Calibri" panose="020F0502020204030204" pitchFamily="34" charset="0"/>
              </a:rPr>
              <a:pPr/>
              <a:t>67</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97811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5E3F2E-25E5-4CDF-B477-83D92A037AEC}" type="slidenum">
              <a:rPr lang="en-ZA" altLang="en-US" smtClean="0">
                <a:latin typeface="Calibri" panose="020F0502020204030204" pitchFamily="34" charset="0"/>
              </a:rPr>
              <a:pPr/>
              <a:t>68</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407046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41</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1D1D81F0-71E1-44F4-9BB4-7284F2AEBFDF}" type="slidenum">
              <a:rPr lang="en-ZA" altLang="en-US"/>
              <a:pPr/>
              <a:t>69</a:t>
            </a:fld>
            <a:endParaRPr lang="en-ZA" altLang="en-US"/>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90702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B3B1960A-9801-44BD-B949-6A13865C397E}" type="slidenum">
              <a:rPr lang="en-ZA" altLang="en-US"/>
              <a:pPr/>
              <a:t>70</a:t>
            </a:fld>
            <a:endParaRPr lang="en-ZA" altLang="en-US"/>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415165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39B9ECA4-7A32-4B12-82FC-8B814F3F8F93}" type="slidenum">
              <a:rPr lang="en-ZA" altLang="en-US"/>
              <a:pPr/>
              <a:t>71</a:t>
            </a:fld>
            <a:endParaRPr lang="en-ZA" altLang="en-US"/>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781235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52B1811E-4352-4E7B-BC9E-96B597F095D6}" type="slidenum">
              <a:rPr lang="en-ZA" altLang="en-US"/>
              <a:pPr/>
              <a:t>72</a:t>
            </a:fld>
            <a:endParaRPr lang="en-ZA" altLang="en-US"/>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46084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9EAD5A5-ED43-4DDE-A4A8-390732BF9DDF}" type="slidenum">
              <a:rPr lang="en-ZA" altLang="en-US"/>
              <a:pPr/>
              <a:t>73</a:t>
            </a:fld>
            <a:endParaRPr lang="en-ZA" altLang="en-US"/>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2D0CDB-AC03-48F9-BD28-2E038BF7FE69}" type="datetime1">
              <a:rPr lang="en-US" smtClean="0"/>
              <a:pPr fontAlgn="base">
                <a:spcBef>
                  <a:spcPct val="0"/>
                </a:spcBef>
                <a:spcAft>
                  <a:spcPct val="0"/>
                </a:spcAft>
                <a:defRPr/>
              </a:pPr>
              <a:t>10/18/2018</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204049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9A65501F-64E6-4E13-9D6D-EF245A95170B}" type="slidenum">
              <a:rPr lang="en-ZA" altLang="en-US"/>
              <a:pPr/>
              <a:t>74</a:t>
            </a:fld>
            <a:endParaRPr lang="en-ZA" altLang="en-US"/>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3154252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B9A1F5ED-1D77-440D-A325-6731CA528506}" type="slidenum">
              <a:rPr lang="en-ZA" altLang="en-US"/>
              <a:pPr/>
              <a:t>75</a:t>
            </a:fld>
            <a:endParaRPr lang="en-ZA" altLang="en-US"/>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84418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0B1D6848-C9E5-48B6-A4FF-389B1BB5835F}" type="slidenum">
              <a:rPr lang="en-ZA" altLang="en-US"/>
              <a:pPr/>
              <a:t>76</a:t>
            </a:fld>
            <a:endParaRPr lang="en-ZA" altLang="en-US"/>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pPr fontAlgn="base">
                <a:spcBef>
                  <a:spcPct val="0"/>
                </a:spcBef>
                <a:spcAft>
                  <a:spcPct val="0"/>
                </a:spcAft>
                <a:defRPr/>
              </a:pPr>
              <a:t>10/18/2018</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xmlns="" val="82855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44</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45</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46</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47</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48</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49</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10/18/2018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50</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484784"/>
            <a:ext cx="5791200" cy="707886"/>
          </a:xfrm>
          <a:prstGeom prst="rect">
            <a:avLst/>
          </a:prstGeom>
          <a:noFill/>
        </p:spPr>
        <p:txBody>
          <a:bodyPr wrap="square" rtlCol="0">
            <a:spAutoFit/>
          </a:bodyPr>
          <a:lstStyle/>
          <a:p>
            <a:pPr algn="ctr"/>
            <a:r>
              <a:rPr lang="en-US" sz="2000" dirty="0" smtClean="0">
                <a:latin typeface="Arial Black" pitchFamily="34" charset="0"/>
              </a:rPr>
              <a:t>PRESENTATION TO PORTFOLIO COMMITTEE ON HEALTH</a:t>
            </a:r>
            <a:endParaRPr lang="en-US" sz="2000" b="1" dirty="0"/>
          </a:p>
        </p:txBody>
      </p:sp>
      <p:sp>
        <p:nvSpPr>
          <p:cNvPr id="7" name="Rectangle 2"/>
          <p:cNvSpPr txBox="1">
            <a:spLocks noChangeArrowheads="1"/>
          </p:cNvSpPr>
          <p:nvPr/>
        </p:nvSpPr>
        <p:spPr>
          <a:xfrm>
            <a:off x="1403648" y="0"/>
            <a:ext cx="7315200" cy="838200"/>
          </a:xfrm>
          <a:prstGeom prst="rect">
            <a:avLst/>
          </a:prstGeom>
        </p:spPr>
        <p:txBody>
          <a:bodyPr tIns="45720" rIns="91440" bIns="45720" anchor="b">
            <a:normAutofit/>
          </a:bodyPr>
          <a:lstStyle/>
          <a:p>
            <a:pPr algn="ctr"/>
            <a:r>
              <a:rPr lang="en-US" sz="2800" dirty="0" smtClean="0">
                <a:solidFill>
                  <a:schemeClr val="bg1"/>
                </a:solidFill>
                <a:latin typeface="Arial Black" pitchFamily="34" charset="0"/>
              </a:rPr>
              <a:t>2017/18 ANNUAL REPORT</a:t>
            </a:r>
            <a:endParaRPr lang="en-US" sz="2800" b="1" dirty="0">
              <a:solidFill>
                <a:schemeClr val="bg1"/>
              </a:solidFill>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400110"/>
          </a:xfrm>
          <a:prstGeom prst="rect">
            <a:avLst/>
          </a:prstGeom>
          <a:noFill/>
        </p:spPr>
        <p:txBody>
          <a:bodyPr wrap="square" rtlCol="0">
            <a:spAutoFit/>
          </a:bodyPr>
          <a:lstStyle/>
          <a:p>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pPr algn="ctr"/>
            <a:r>
              <a:rPr lang="en-US" sz="2000" dirty="0" smtClean="0">
                <a:latin typeface="Arial Black" pitchFamily="34" charset="0"/>
              </a:rPr>
              <a:t>17 OCTOBER 2018</a:t>
            </a:r>
            <a:endParaRPr lang="en-US" sz="2000" dirty="0">
              <a:latin typeface="Arial Black" pitchFamily="34" charset="0"/>
            </a:endParaRPr>
          </a:p>
        </p:txBody>
      </p:sp>
      <p:sp>
        <p:nvSpPr>
          <p:cNvPr id="11" name="TextBox 10"/>
          <p:cNvSpPr txBox="1"/>
          <p:nvPr/>
        </p:nvSpPr>
        <p:spPr>
          <a:xfrm>
            <a:off x="2699792" y="2924944"/>
            <a:ext cx="5791200" cy="707886"/>
          </a:xfrm>
          <a:prstGeom prst="rect">
            <a:avLst/>
          </a:prstGeom>
          <a:noFill/>
        </p:spPr>
        <p:txBody>
          <a:bodyPr wrap="square" rtlCol="0">
            <a:spAutoFit/>
          </a:bodyPr>
          <a:lstStyle/>
          <a:p>
            <a:pPr algn="ctr"/>
            <a:r>
              <a:rPr lang="en-US" sz="2000" dirty="0" smtClean="0">
                <a:latin typeface="Arial Black" pitchFamily="34" charset="0"/>
              </a:rPr>
              <a:t>MS PM MATSOSO </a:t>
            </a:r>
          </a:p>
          <a:p>
            <a:pPr algn="ctr"/>
            <a:r>
              <a:rPr lang="en-US" sz="2000" dirty="0" smtClean="0">
                <a:latin typeface="Arial Black" pitchFamily="34" charset="0"/>
              </a:rPr>
              <a:t>DIRECTOR-GENERAL:HEALTH</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 y="188640"/>
            <a:ext cx="6715140" cy="95410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1</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Performance Improvement Strategies</a:t>
            </a:r>
            <a:endParaRPr lang="en-GB" sz="2800" b="1" dirty="0">
              <a:solidFill>
                <a:schemeClr val="bg1"/>
              </a:solidFill>
              <a:latin typeface="Arial" pitchFamily="34" charset="0"/>
              <a:cs typeface="Arial" pitchFamily="34" charset="0"/>
            </a:endParaRPr>
          </a:p>
        </p:txBody>
      </p:sp>
      <p:sp>
        <p:nvSpPr>
          <p:cNvPr id="3" name="Rectangle 2"/>
          <p:cNvSpPr>
            <a:spLocks noChangeArrowheads="1"/>
          </p:cNvSpPr>
          <p:nvPr/>
        </p:nvSpPr>
        <p:spPr bwMode="auto">
          <a:xfrm>
            <a:off x="251520" y="1142747"/>
            <a:ext cx="8785100" cy="2554545"/>
          </a:xfrm>
          <a:prstGeom prst="rect">
            <a:avLst/>
          </a:prstGeom>
          <a:solidFill>
            <a:schemeClr val="bg1"/>
          </a:solidFill>
          <a:ln w="9525">
            <a:noFill/>
            <a:miter lim="800000"/>
            <a:headEnd/>
            <a:tailEnd/>
          </a:ln>
        </p:spPr>
        <p:txBody>
          <a:bodyPr wrap="square" anchor="ctr">
            <a:spAutoFit/>
          </a:bodyPr>
          <a:lstStyle/>
          <a:p>
            <a:endParaRPr lang="en-ZA" sz="2000" b="1" dirty="0" smtClean="0">
              <a:latin typeface="Arial Black" pitchFamily="34" charset="0"/>
            </a:endParaRPr>
          </a:p>
          <a:p>
            <a:pPr marL="285750" indent="-285750">
              <a:buFont typeface="Arial" panose="020B0604020202020204" pitchFamily="34" charset="0"/>
              <a:buChar char="•"/>
            </a:pPr>
            <a:r>
              <a:rPr lang="en-ZA" sz="2000" b="1" dirty="0" smtClean="0">
                <a:latin typeface="Arial Black" pitchFamily="34" charset="0"/>
              </a:rPr>
              <a:t>The one outstanding Performance Agreement was signed and filed with the DPSA after the stipulated deadline in 2017/18. </a:t>
            </a:r>
          </a:p>
          <a:p>
            <a:pPr marL="285750" indent="-285750">
              <a:buFont typeface="Arial" panose="020B0604020202020204" pitchFamily="34" charset="0"/>
              <a:buChar char="•"/>
            </a:pPr>
            <a:endParaRPr lang="en-ZA" sz="2000" b="1" dirty="0" smtClean="0">
              <a:latin typeface="Arial Black" pitchFamily="34" charset="0"/>
            </a:endParaRPr>
          </a:p>
          <a:p>
            <a:pPr marL="285750" indent="-285750">
              <a:buFont typeface="Arial" panose="020B0604020202020204" pitchFamily="34" charset="0"/>
              <a:buChar char="•"/>
            </a:pPr>
            <a:r>
              <a:rPr lang="en-ZA" sz="2000" b="1" dirty="0" smtClean="0">
                <a:latin typeface="Arial Black" pitchFamily="34" charset="0"/>
              </a:rPr>
              <a:t>The reprioritisation process for critical vacant posts has been accomplished within the existing budgetary constraints.</a:t>
            </a:r>
            <a:endParaRPr lang="en-GB" sz="2000" b="1"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3497817" cy="523220"/>
          </a:xfrm>
          <a:prstGeom prst="rect">
            <a:avLst/>
          </a:prstGeom>
        </p:spPr>
        <p:txBody>
          <a:bodyPr wrap="none">
            <a:sp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anose="020B0604020202020204" pitchFamily="34" charset="0"/>
              </a:rPr>
              <a:t>Progress Report </a:t>
            </a:r>
            <a:endParaRPr lang="en-GB" sz="2800" b="1" dirty="0">
              <a:solidFill>
                <a:schemeClr val="bg1"/>
              </a:solidFill>
              <a:latin typeface="Arial Black" pitchFamily="34" charset="0"/>
              <a:cs typeface="Arial" panose="020B0604020202020204" pitchFamily="34" charset="0"/>
            </a:endParaRPr>
          </a:p>
        </p:txBody>
      </p:sp>
      <p:sp>
        <p:nvSpPr>
          <p:cNvPr id="3" name="Rectangle 2"/>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2 : HEALTH PLANNING AND SYSTEMS ENABLEMENT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4572000" cy="923330"/>
          </a:xfrm>
          <a:prstGeom prst="rect">
            <a:avLst/>
          </a:prstGeom>
        </p:spPr>
        <p:txBody>
          <a:bodyPr>
            <a:spAutoFit/>
          </a:bodyPr>
          <a:lstStyle/>
          <a:p>
            <a:r>
              <a:rPr lang="en-ZA" sz="2800" b="1" dirty="0" smtClean="0">
                <a:solidFill>
                  <a:schemeClr val="bg1"/>
                </a:solidFill>
                <a:latin typeface="Arial Black" pitchFamily="34" charset="0"/>
              </a:rPr>
              <a:t>Programme</a:t>
            </a:r>
            <a:r>
              <a:rPr lang="en-ZA" sz="3600" b="1" dirty="0" smtClean="0">
                <a:solidFill>
                  <a:schemeClr val="bg1"/>
                </a:solidFill>
              </a:rPr>
              <a:t> 2 </a:t>
            </a:r>
            <a:r>
              <a:rPr lang="en-ZA" sz="1600" dirty="0" smtClean="0">
                <a:solidFill>
                  <a:schemeClr val="bg1"/>
                </a:solidFill>
              </a:rPr>
              <a:t/>
            </a:r>
            <a:br>
              <a:rPr lang="en-ZA" sz="1600" dirty="0" smtClean="0">
                <a:solidFill>
                  <a:schemeClr val="bg1"/>
                </a:solidFill>
              </a:rPr>
            </a:br>
            <a:endParaRPr lang="en-US" dirty="0"/>
          </a:p>
        </p:txBody>
      </p:sp>
      <p:sp>
        <p:nvSpPr>
          <p:cNvPr id="3" name="Content Placeholder 2"/>
          <p:cNvSpPr txBox="1">
            <a:spLocks/>
          </p:cNvSpPr>
          <p:nvPr/>
        </p:nvSpPr>
        <p:spPr bwMode="auto">
          <a:xfrm>
            <a:off x="0" y="1124744"/>
            <a:ext cx="9144000" cy="4392487"/>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ZA" sz="1400" b="1" dirty="0" smtClean="0">
                <a:latin typeface="Arial Black" pitchFamily="34" charset="0"/>
              </a:rPr>
              <a:t>National Health Insurance (NHI)</a:t>
            </a:r>
          </a:p>
          <a:p>
            <a:pPr marL="342900" indent="-342900">
              <a:spcBef>
                <a:spcPct val="20000"/>
              </a:spcBef>
              <a:defRPr/>
            </a:pPr>
            <a:endParaRPr lang="en-ZA" sz="1000" b="1" dirty="0" smtClean="0">
              <a:latin typeface="Arial Black" pitchFamily="34" charset="0"/>
            </a:endParaRPr>
          </a:p>
          <a:p>
            <a:pPr marL="342900" indent="-342900">
              <a:spcBef>
                <a:spcPct val="20000"/>
              </a:spcBef>
              <a:buFont typeface="Arial" pitchFamily="34" charset="0"/>
              <a:buChar char="•"/>
              <a:defRPr/>
            </a:pPr>
            <a:r>
              <a:rPr lang="en-GB" sz="1400" dirty="0" smtClean="0">
                <a:latin typeface="Arial Black" pitchFamily="34" charset="0"/>
                <a:cs typeface="Arial" charset="0"/>
              </a:rPr>
              <a:t>Final </a:t>
            </a:r>
            <a:r>
              <a:rPr lang="en-ZA" sz="1400" dirty="0" smtClean="0">
                <a:latin typeface="Arial Black" pitchFamily="34" charset="0"/>
              </a:rPr>
              <a:t>White Paper Policy was submitted for Cabinet consideration before end of March 2017 and published on Government Gazette on 30 June 2017</a:t>
            </a:r>
          </a:p>
          <a:p>
            <a:pPr marL="342900" indent="-342900">
              <a:spcBef>
                <a:spcPct val="20000"/>
              </a:spcBef>
              <a:defRPr/>
            </a:pPr>
            <a:endParaRPr lang="en-ZA" sz="800" dirty="0" smtClean="0">
              <a:latin typeface="Arial Black" pitchFamily="34" charset="0"/>
            </a:endParaRPr>
          </a:p>
          <a:p>
            <a:pPr marL="342900" indent="-342900">
              <a:spcBef>
                <a:spcPct val="20000"/>
              </a:spcBef>
              <a:buFont typeface="Arial" pitchFamily="34" charset="0"/>
              <a:buChar char="•"/>
              <a:defRPr/>
            </a:pPr>
            <a:r>
              <a:rPr lang="en-US" sz="1400" dirty="0" smtClean="0">
                <a:latin typeface="Arial Black" pitchFamily="34" charset="0"/>
              </a:rPr>
              <a:t>At the same time, the </a:t>
            </a:r>
            <a:r>
              <a:rPr lang="en-US" sz="1400" dirty="0">
                <a:latin typeface="Arial Black" pitchFamily="34" charset="0"/>
              </a:rPr>
              <a:t>Minister announced the establishment of 7 NHI Implementation </a:t>
            </a:r>
            <a:r>
              <a:rPr lang="en-US" sz="1400" dirty="0" smtClean="0">
                <a:latin typeface="Arial Black" pitchFamily="34" charset="0"/>
              </a:rPr>
              <a:t>Structures which were published </a:t>
            </a:r>
            <a:r>
              <a:rPr lang="en-US" sz="1400" dirty="0">
                <a:latin typeface="Arial Black" pitchFamily="34" charset="0"/>
              </a:rPr>
              <a:t>in a Government Gazette Notice on </a:t>
            </a:r>
            <a:r>
              <a:rPr lang="en-US" sz="1400" dirty="0" smtClean="0">
                <a:latin typeface="Arial Black" pitchFamily="34" charset="0"/>
              </a:rPr>
              <a:t>7 </a:t>
            </a:r>
            <a:r>
              <a:rPr lang="en-US" sz="1400" dirty="0">
                <a:latin typeface="Arial Black" pitchFamily="34" charset="0"/>
              </a:rPr>
              <a:t>July </a:t>
            </a:r>
            <a:r>
              <a:rPr lang="en-US" sz="1400" dirty="0" smtClean="0">
                <a:latin typeface="Arial Black" pitchFamily="34" charset="0"/>
              </a:rPr>
              <a:t>2017. The NHI </a:t>
            </a:r>
            <a:r>
              <a:rPr lang="en-US" sz="1400" dirty="0">
                <a:latin typeface="Arial Black" pitchFamily="34" charset="0"/>
              </a:rPr>
              <a:t>Implementation </a:t>
            </a:r>
            <a:r>
              <a:rPr lang="en-US" sz="1400" dirty="0" smtClean="0">
                <a:latin typeface="Arial Black" pitchFamily="34" charset="0"/>
              </a:rPr>
              <a:t>Structures are: </a:t>
            </a:r>
            <a:endParaRPr lang="en-US" sz="1400" dirty="0">
              <a:latin typeface="Arial Black" pitchFamily="34" charset="0"/>
            </a:endParaRPr>
          </a:p>
          <a:p>
            <a:pPr marL="1257300" lvl="2" indent="-342900">
              <a:spcBef>
                <a:spcPct val="20000"/>
              </a:spcBef>
              <a:buFont typeface="Wingdings" panose="05000000000000000000" pitchFamily="2" charset="2"/>
              <a:buChar char="ü"/>
              <a:defRPr/>
            </a:pPr>
            <a:r>
              <a:rPr lang="en-US" sz="1400" dirty="0" smtClean="0">
                <a:latin typeface="Arial Black" pitchFamily="34" charset="0"/>
              </a:rPr>
              <a:t>The </a:t>
            </a:r>
            <a:r>
              <a:rPr lang="en-US" sz="1400" dirty="0">
                <a:latin typeface="Arial Black" pitchFamily="34" charset="0"/>
              </a:rPr>
              <a:t>Committee on Tertiary Services</a:t>
            </a:r>
          </a:p>
          <a:p>
            <a:pPr marL="1257300" lvl="2" indent="-342900">
              <a:spcBef>
                <a:spcPct val="20000"/>
              </a:spcBef>
              <a:buFont typeface="Wingdings" panose="05000000000000000000" pitchFamily="2" charset="2"/>
              <a:buChar char="ü"/>
              <a:defRPr/>
            </a:pPr>
            <a:r>
              <a:rPr lang="en-US" sz="1400" dirty="0" smtClean="0">
                <a:latin typeface="Arial Black" pitchFamily="34" charset="0"/>
              </a:rPr>
              <a:t>The </a:t>
            </a:r>
            <a:r>
              <a:rPr lang="en-US" sz="1400" dirty="0">
                <a:latin typeface="Arial Black" pitchFamily="34" charset="0"/>
              </a:rPr>
              <a:t>Committee on Human Resources for Health</a:t>
            </a:r>
          </a:p>
          <a:p>
            <a:pPr marL="1257300" lvl="2" indent="-342900">
              <a:spcBef>
                <a:spcPct val="20000"/>
              </a:spcBef>
              <a:buFont typeface="Wingdings" panose="05000000000000000000" pitchFamily="2" charset="2"/>
              <a:buChar char="ü"/>
              <a:defRPr/>
            </a:pPr>
            <a:r>
              <a:rPr lang="en-US" sz="1400" dirty="0">
                <a:latin typeface="Arial Black" pitchFamily="34" charset="0"/>
              </a:rPr>
              <a:t>The Committee on Health Care Benefits for National Health Insurance</a:t>
            </a:r>
          </a:p>
          <a:p>
            <a:pPr marL="1257300" lvl="2" indent="-342900">
              <a:spcBef>
                <a:spcPct val="20000"/>
              </a:spcBef>
              <a:buFont typeface="Wingdings" panose="05000000000000000000" pitchFamily="2" charset="2"/>
              <a:buChar char="ü"/>
              <a:defRPr/>
            </a:pPr>
            <a:r>
              <a:rPr lang="en-US" sz="1400" dirty="0" smtClean="0">
                <a:latin typeface="Arial Black" pitchFamily="34" charset="0"/>
              </a:rPr>
              <a:t>National </a:t>
            </a:r>
            <a:r>
              <a:rPr lang="en-US" sz="1400" dirty="0">
                <a:latin typeface="Arial Black" pitchFamily="34" charset="0"/>
              </a:rPr>
              <a:t>Health Pricing Advisory Committee</a:t>
            </a:r>
          </a:p>
          <a:p>
            <a:pPr marL="1257300" lvl="2" indent="-342900">
              <a:spcBef>
                <a:spcPct val="20000"/>
              </a:spcBef>
              <a:buFont typeface="Wingdings" panose="05000000000000000000" pitchFamily="2" charset="2"/>
              <a:buChar char="ü"/>
              <a:defRPr/>
            </a:pPr>
            <a:r>
              <a:rPr lang="en-US" sz="1400" dirty="0">
                <a:latin typeface="Arial Black" pitchFamily="34" charset="0"/>
              </a:rPr>
              <a:t>Committee on Consolidation of Financing Arrangements</a:t>
            </a:r>
          </a:p>
          <a:p>
            <a:pPr marL="1257300" lvl="2" indent="-342900">
              <a:spcBef>
                <a:spcPct val="20000"/>
              </a:spcBef>
              <a:buFont typeface="Wingdings" panose="05000000000000000000" pitchFamily="2" charset="2"/>
              <a:buChar char="ü"/>
              <a:defRPr/>
            </a:pPr>
            <a:r>
              <a:rPr lang="en-US" sz="1400" dirty="0" smtClean="0">
                <a:latin typeface="Arial Black" pitchFamily="34" charset="0"/>
              </a:rPr>
              <a:t>The </a:t>
            </a:r>
            <a:r>
              <a:rPr lang="en-US" sz="1400" dirty="0">
                <a:latin typeface="Arial Black" pitchFamily="34" charset="0"/>
              </a:rPr>
              <a:t>Committee on Health Technology Assessment for National Health Insurance</a:t>
            </a:r>
          </a:p>
          <a:p>
            <a:pPr marL="1257300" lvl="2" indent="-342900">
              <a:spcBef>
                <a:spcPct val="20000"/>
              </a:spcBef>
              <a:buFont typeface="Wingdings" panose="05000000000000000000" pitchFamily="2" charset="2"/>
              <a:buChar char="ü"/>
              <a:defRPr/>
            </a:pPr>
            <a:r>
              <a:rPr lang="en-US" sz="1400" dirty="0" smtClean="0">
                <a:latin typeface="Arial Black" pitchFamily="34" charset="0"/>
              </a:rPr>
              <a:t>The </a:t>
            </a:r>
            <a:r>
              <a:rPr lang="en-US" sz="1400" dirty="0">
                <a:latin typeface="Arial Black" pitchFamily="34" charset="0"/>
              </a:rPr>
              <a:t>National Health </a:t>
            </a:r>
            <a:r>
              <a:rPr lang="en-US" sz="1400" dirty="0" smtClean="0">
                <a:latin typeface="Arial Black" pitchFamily="34" charset="0"/>
              </a:rPr>
              <a:t>Commission</a:t>
            </a:r>
          </a:p>
          <a:p>
            <a:pPr marL="1257300" lvl="2" indent="-342900">
              <a:spcBef>
                <a:spcPct val="20000"/>
              </a:spcBef>
              <a:defRPr/>
            </a:pPr>
            <a:endParaRPr lang="en-US" sz="1000" dirty="0">
              <a:latin typeface="Arial Black" pitchFamily="34" charset="0"/>
            </a:endParaRPr>
          </a:p>
          <a:p>
            <a:pPr marL="342900" indent="-342900">
              <a:spcBef>
                <a:spcPct val="20000"/>
              </a:spcBef>
              <a:buFont typeface="Arial" pitchFamily="34" charset="0"/>
              <a:buChar char="•"/>
              <a:defRPr/>
            </a:pPr>
            <a:r>
              <a:rPr lang="en-US" sz="1400" dirty="0" smtClean="0">
                <a:latin typeface="Arial Black" pitchFamily="34" charset="0"/>
                <a:cs typeface="Arial" charset="0"/>
              </a:rPr>
              <a:t>The NHI Bill &amp; Medical Schemes Amendment Bill were submitted and approved by Cabinet.</a:t>
            </a:r>
            <a:endParaRPr lang="en-US" sz="1400" dirty="0">
              <a:latin typeface="Arial Black" pitchFamily="34" charset="0"/>
              <a:cs typeface="Arial" charset="0"/>
            </a:endParaRPr>
          </a:p>
          <a:p>
            <a:pPr marL="342900" indent="-342900">
              <a:spcBef>
                <a:spcPct val="20000"/>
              </a:spcBef>
              <a:buFont typeface="Arial" pitchFamily="34" charset="0"/>
              <a:buChar char="•"/>
              <a:defRPr/>
            </a:pPr>
            <a:endParaRPr kumimoji="0" lang="en-GB"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GB"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742950" marR="0" lvl="1" indent="-28575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cs typeface="Arial"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3175128770"/>
              </p:ext>
            </p:extLst>
          </p:nvPr>
        </p:nvGraphicFramePr>
        <p:xfrm>
          <a:off x="0" y="1196975"/>
          <a:ext cx="9144000" cy="328235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69656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67136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Achieve Universal Health Coverage through the phased implementation of the National Health Insurance(NHI) 	</a:t>
                      </a:r>
                    </a:p>
                    <a:p>
                      <a:r>
                        <a:rPr lang="en-ZA" sz="1100" kern="1200" baseline="0" dirty="0" smtClean="0">
                          <a:solidFill>
                            <a:schemeClr val="dk1"/>
                          </a:solidFill>
                          <a:latin typeface="Arial Black" pitchFamily="34" charset="0"/>
                          <a:ea typeface="+mn-ea"/>
                          <a:cs typeface="+mn-cs"/>
                        </a:rPr>
                        <a:t>	</a:t>
                      </a:r>
                    </a:p>
                    <a:p>
                      <a:pPr algn="l" fontAlgn="b"/>
                      <a:endParaRPr lang="en-ZA" sz="1100" b="0" i="0" u="none" strike="noStrike" dirty="0">
                        <a:solidFill>
                          <a:srgbClr val="000000"/>
                        </a:solidFill>
                        <a:latin typeface="Arial Black" pitchFamily="34" charset="0"/>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White Paper on NHI 	</a:t>
                      </a:r>
                    </a:p>
                    <a:p>
                      <a:pPr algn="l" fontAlgn="b"/>
                      <a:endParaRPr lang="en-ZA" sz="1100" b="0" i="0" u="none" strike="noStrike" dirty="0">
                        <a:solidFill>
                          <a:srgbClr val="000000"/>
                        </a:solidFill>
                        <a:latin typeface="Arial Black" pitchFamily="34" charset="0"/>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Final White Paper on NHI finalised  and gazetted as a policy document 	</a:t>
                      </a:r>
                    </a:p>
                    <a:p>
                      <a:pPr algn="l"/>
                      <a:endParaRPr lang="en-ZA" sz="1100" kern="1200" baseline="0" dirty="0">
                        <a:solidFill>
                          <a:schemeClr val="dk1"/>
                        </a:solidFill>
                        <a:latin typeface="Arial Black" pitchFamily="34" charset="0"/>
                        <a:ea typeface="+mn-ea"/>
                        <a:cs typeface="+mn-cs"/>
                      </a:endParaRPr>
                    </a:p>
                  </a:txBody>
                  <a:tcPr marL="0" marR="0" marT="0" marB="0"/>
                </a:tc>
                <a:tc>
                  <a:txBody>
                    <a:bodyPr/>
                    <a:lstStyle/>
                    <a:p>
                      <a:pPr algn="l"/>
                      <a:r>
                        <a:rPr lang="en-ZA" sz="1100" kern="1200" baseline="0" dirty="0" smtClean="0">
                          <a:solidFill>
                            <a:schemeClr val="dk1"/>
                          </a:solidFill>
                          <a:latin typeface="Arial Black" pitchFamily="34" charset="0"/>
                          <a:ea typeface="+mn-ea"/>
                          <a:cs typeface="+mn-cs"/>
                        </a:rPr>
                        <a:t>Final White Paper on NHI finalised and gazetted on June 2017 as a policy document 	</a:t>
                      </a:r>
                      <a:endParaRPr lang="en-US"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360040">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Legislation for NHI 	</a:t>
                      </a:r>
                    </a:p>
                  </a:txBody>
                  <a:tcPr marL="0" marR="0" marT="0" marB="0"/>
                </a:tc>
                <a:tc>
                  <a:txBody>
                    <a:bodyPr/>
                    <a:lstStyle/>
                    <a:p>
                      <a:r>
                        <a:rPr lang="en-ZA" sz="1100" kern="1200" baseline="0" dirty="0" smtClean="0">
                          <a:solidFill>
                            <a:schemeClr val="dk1"/>
                          </a:solidFill>
                          <a:latin typeface="Arial Black" pitchFamily="34" charset="0"/>
                          <a:ea typeface="+mn-ea"/>
                          <a:cs typeface="+mn-cs"/>
                        </a:rPr>
                        <a:t>Draft NHI Bill gazetted for public </a:t>
                      </a:r>
                    </a:p>
                    <a:p>
                      <a:r>
                        <a:rPr lang="en-ZA" sz="1100" kern="1200" baseline="0" dirty="0" smtClean="0">
                          <a:solidFill>
                            <a:schemeClr val="dk1"/>
                          </a:solidFill>
                          <a:latin typeface="Arial Black" pitchFamily="34" charset="0"/>
                          <a:ea typeface="+mn-ea"/>
                          <a:cs typeface="+mn-cs"/>
                        </a:rPr>
                        <a:t>comments 		</a:t>
                      </a:r>
                    </a:p>
                    <a:p>
                      <a:pPr algn="l"/>
                      <a:endParaRPr lang="en-ZA" sz="1100" kern="1200" baseline="0" dirty="0">
                        <a:solidFill>
                          <a:schemeClr val="dk1"/>
                        </a:solidFill>
                        <a:latin typeface="Arial Black" pitchFamily="34" charset="0"/>
                        <a:ea typeface="+mn-ea"/>
                        <a:cs typeface="+mn-cs"/>
                      </a:endParaRPr>
                    </a:p>
                  </a:txBody>
                  <a:tcPr marL="0" marR="0" marT="0" marB="0"/>
                </a:tc>
                <a:tc>
                  <a:txBody>
                    <a:bodyPr/>
                    <a:lstStyle/>
                    <a:p>
                      <a:pPr algn="l"/>
                      <a:r>
                        <a:rPr lang="en-ZA" sz="1100" kern="1200" baseline="0" dirty="0" smtClean="0">
                          <a:solidFill>
                            <a:schemeClr val="dk1"/>
                          </a:solidFill>
                          <a:latin typeface="Arial Black" pitchFamily="34" charset="0"/>
                          <a:ea typeface="+mn-ea"/>
                          <a:cs typeface="+mn-cs"/>
                        </a:rPr>
                        <a:t>Draft NHI Bill submitted to Cabinet </a:t>
                      </a:r>
                    </a:p>
                  </a:txBody>
                  <a:tcPr marL="68580" marR="68580" marT="0" marB="0"/>
                </a:tc>
                <a:extLst>
                  <a:ext uri="{0D108BD9-81ED-4DB2-BD59-A6C34878D82A}">
                    <a16:rowId xmlns:a16="http://schemas.microsoft.com/office/drawing/2014/main" xmlns="" val="10002"/>
                  </a:ext>
                </a:extLst>
              </a:tr>
              <a:tr h="1243869">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Establishment of the National Health Insurance Fund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Funding Modality for the budget allocation to the public primary </a:t>
                      </a:r>
                    </a:p>
                    <a:p>
                      <a:r>
                        <a:rPr lang="en-ZA" sz="1100" kern="1200" baseline="0" dirty="0" smtClean="0">
                          <a:solidFill>
                            <a:schemeClr val="dk1"/>
                          </a:solidFill>
                          <a:latin typeface="Arial Black" pitchFamily="34" charset="0"/>
                          <a:ea typeface="+mn-ea"/>
                          <a:cs typeface="+mn-cs"/>
                        </a:rPr>
                        <a:t>health care (PHC) facilities developed 	</a:t>
                      </a:r>
                    </a:p>
                    <a:p>
                      <a:pPr algn="l"/>
                      <a:endParaRPr lang="en-US" sz="1100" kern="1200" baseline="0" dirty="0" smtClean="0">
                        <a:solidFill>
                          <a:schemeClr val="dk1"/>
                        </a:solidFill>
                        <a:latin typeface="Arial Black" pitchFamily="34" charset="0"/>
                        <a:ea typeface="+mn-ea"/>
                        <a:cs typeface="+mn-cs"/>
                      </a:endParaRPr>
                    </a:p>
                  </a:txBody>
                  <a:tcPr marL="0" marR="0" marT="0" marB="0"/>
                </a:tc>
                <a:tc>
                  <a:txBody>
                    <a:bodyPr/>
                    <a:lstStyle/>
                    <a:p>
                      <a:pPr algn="l"/>
                      <a:r>
                        <a:rPr lang="en-ZA" sz="1100" kern="1200" baseline="0" dirty="0" smtClean="0">
                          <a:solidFill>
                            <a:schemeClr val="dk1"/>
                          </a:solidFill>
                          <a:latin typeface="Arial Black" pitchFamily="34" charset="0"/>
                          <a:ea typeface="+mn-ea"/>
                          <a:cs typeface="+mn-cs"/>
                        </a:rPr>
                        <a:t>Consultations with National Treasury and other stakeholders such as general practitioners on Capitation model has been initiated 	</a:t>
                      </a:r>
                    </a:p>
                  </a:txBody>
                  <a:tcPr marL="68580" marR="68580" marT="0" marB="0"/>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4572000" cy="954107"/>
          </a:xfrm>
          <a:prstGeom prst="rect">
            <a:avLst/>
          </a:prstGeom>
        </p:spPr>
        <p:txBody>
          <a:bodyPr>
            <a:spAutoFit/>
          </a:bodyPr>
          <a:lstStyle/>
          <a:p>
            <a:r>
              <a:rPr lang="en-ZA" sz="2800" b="1" dirty="0" smtClean="0">
                <a:solidFill>
                  <a:schemeClr val="bg1"/>
                </a:solidFill>
                <a:latin typeface="Arial Black" pitchFamily="34" charset="0"/>
              </a:rPr>
              <a:t>Programme 2 </a:t>
            </a:r>
            <a:r>
              <a:rPr lang="en-ZA" sz="2800" dirty="0" smtClean="0">
                <a:solidFill>
                  <a:schemeClr val="bg1"/>
                </a:solidFill>
                <a:latin typeface="Arial Black" pitchFamily="34" charset="0"/>
              </a:rPr>
              <a:t/>
            </a:r>
            <a:br>
              <a:rPr lang="en-ZA" sz="2800" dirty="0" smtClean="0">
                <a:solidFill>
                  <a:schemeClr val="bg1"/>
                </a:solidFill>
                <a:latin typeface="Arial Black" pitchFamily="34" charset="0"/>
              </a:rPr>
            </a:br>
            <a:endParaRPr lang="en-US" sz="2800" dirty="0">
              <a:latin typeface="Arial Black" pitchFamily="34" charset="0"/>
            </a:endParaRPr>
          </a:p>
        </p:txBody>
      </p:sp>
      <p:sp>
        <p:nvSpPr>
          <p:cNvPr id="3" name="Content Placeholder 2"/>
          <p:cNvSpPr txBox="1">
            <a:spLocks/>
          </p:cNvSpPr>
          <p:nvPr/>
        </p:nvSpPr>
        <p:spPr bwMode="auto">
          <a:xfrm>
            <a:off x="0" y="1052736"/>
            <a:ext cx="9144000" cy="468052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GB" sz="2000" b="1" dirty="0" smtClean="0">
                <a:latin typeface="Arial Black" panose="020B0A04020102020204" pitchFamily="34" charset="0"/>
                <a:cs typeface="Arial" pitchFamily="34" charset="0"/>
              </a:rPr>
              <a:t>Medicine Availability</a:t>
            </a:r>
          </a:p>
          <a:p>
            <a:pPr>
              <a:spcBef>
                <a:spcPct val="20000"/>
              </a:spcBef>
              <a:defRPr/>
            </a:pPr>
            <a:endParaRPr lang="en-GB" sz="1000" b="1" dirty="0" smtClean="0">
              <a:latin typeface="Arial Black" panose="020B0A04020102020204" pitchFamily="34" charset="0"/>
              <a:cs typeface="Arial" pitchFamily="34" charset="0"/>
            </a:endParaRPr>
          </a:p>
          <a:p>
            <a:pPr>
              <a:buFont typeface="Arial" pitchFamily="34" charset="0"/>
              <a:buChar char="•"/>
            </a:pPr>
            <a:r>
              <a:rPr lang="en-ZA" sz="1600" b="1" dirty="0" smtClean="0">
                <a:latin typeface="Arial Black" panose="020B0A04020102020204" pitchFamily="34" charset="0"/>
                <a:cs typeface="Arial" pitchFamily="34" charset="0"/>
              </a:rPr>
              <a:t>The Centralised Chronic Medicines Dispensing and Distribution (CCMDD) programme continued to enrol new patients. Patients enrolled to receive their prescribed medicines through CCMD increased from 1 252 000 in 2015/16 to      2 166 973 in 2017/18 </a:t>
            </a:r>
          </a:p>
          <a:p>
            <a:endParaRPr lang="en-ZA" sz="1000" b="1" dirty="0" smtClean="0">
              <a:latin typeface="Arial Black" panose="020B0A04020102020204" pitchFamily="34" charset="0"/>
              <a:cs typeface="Arial" pitchFamily="34" charset="0"/>
            </a:endParaRPr>
          </a:p>
          <a:p>
            <a:pPr>
              <a:buFont typeface="Arial" pitchFamily="34" charset="0"/>
              <a:buChar char="•"/>
            </a:pPr>
            <a:r>
              <a:rPr lang="en-ZA" sz="1600" b="1" dirty="0" smtClean="0">
                <a:latin typeface="Arial Black" panose="020B0A04020102020204" pitchFamily="34" charset="0"/>
                <a:cs typeface="Arial" pitchFamily="34" charset="0"/>
              </a:rPr>
              <a:t> Patients received their prescribed medicines from over 855 pick-up points including occupational health sites, GPs and private pharmacies </a:t>
            </a:r>
          </a:p>
          <a:p>
            <a:endParaRPr lang="en-ZA" sz="1000" b="1" dirty="0" smtClean="0">
              <a:latin typeface="Arial Black" panose="020B0A04020102020204" pitchFamily="34" charset="0"/>
              <a:cs typeface="Arial" pitchFamily="34" charset="0"/>
            </a:endParaRPr>
          </a:p>
          <a:p>
            <a:pPr>
              <a:buFont typeface="Arial" pitchFamily="34" charset="0"/>
              <a:buChar char="•"/>
            </a:pPr>
            <a:r>
              <a:rPr lang="en-ZA" sz="1600" b="1" dirty="0" smtClean="0">
                <a:latin typeface="Arial Black" panose="020B0A04020102020204" pitchFamily="34" charset="0"/>
                <a:cs typeface="Arial" pitchFamily="34" charset="0"/>
              </a:rPr>
              <a:t>  Use of the stock visibility system (SVS)  increased to 3 168 PHC facilities   The SVS allows the back code on the package or bottle to be scanned using a specially supplied </a:t>
            </a:r>
            <a:r>
              <a:rPr lang="en-ZA" sz="1600" b="1" dirty="0" err="1" smtClean="0">
                <a:latin typeface="Arial Black" panose="020B0A04020102020204" pitchFamily="34" charset="0"/>
                <a:cs typeface="Arial" pitchFamily="34" charset="0"/>
              </a:rPr>
              <a:t>cellphone</a:t>
            </a:r>
            <a:r>
              <a:rPr lang="en-ZA" sz="1600" b="1" dirty="0" smtClean="0">
                <a:latin typeface="Arial Black" panose="020B0A04020102020204" pitchFamily="34" charset="0"/>
                <a:cs typeface="Arial" pitchFamily="34" charset="0"/>
              </a:rPr>
              <a:t> and application. When a nurse scans at a clinic the stock level is reported automatically and in real time to an electronic map of all clinics at the central tower in Pretoria. </a:t>
            </a:r>
          </a:p>
          <a:p>
            <a:pPr>
              <a:buFont typeface="Arial" pitchFamily="34" charset="0"/>
              <a:buChar char="•"/>
            </a:pPr>
            <a:endParaRPr lang="en-ZA" sz="1000" b="1" dirty="0" smtClean="0">
              <a:latin typeface="Arial Black" panose="020B0A04020102020204" pitchFamily="34" charset="0"/>
              <a:cs typeface="Arial" pitchFamily="34" charset="0"/>
            </a:endParaRPr>
          </a:p>
          <a:p>
            <a:pPr>
              <a:buFont typeface="Arial" pitchFamily="34" charset="0"/>
              <a:buChar char="•"/>
            </a:pPr>
            <a:r>
              <a:rPr lang="en-ZA" sz="1600" b="1" dirty="0" smtClean="0">
                <a:latin typeface="Arial Black" panose="020B0A04020102020204" pitchFamily="34" charset="0"/>
                <a:cs typeface="Arial" pitchFamily="34" charset="0"/>
              </a:rPr>
              <a:t> Hospitals using the electronic stock management systems in order to strengthen demand-planning and governance increased from 228 hospitals in 2016/17 to 324 hospitals in 2017/18</a:t>
            </a:r>
            <a:r>
              <a:rPr lang="en-ZA" sz="1600" b="1" dirty="0" smtClean="0">
                <a:latin typeface="Arial" pitchFamily="34" charset="0"/>
                <a:cs typeface="Arial" pitchFamily="34" charset="0"/>
              </a:rPr>
              <a:t>. </a:t>
            </a:r>
          </a:p>
          <a:p>
            <a:pPr marL="342900" indent="-342900">
              <a:spcBef>
                <a:spcPct val="20000"/>
              </a:spcBef>
              <a:buFont typeface="Wingdings" panose="05000000000000000000" pitchFamily="2" charset="2"/>
              <a:buChar char="§"/>
              <a:defRPr/>
            </a:pPr>
            <a:endParaRPr lang="en-US" sz="14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0"/>
              </a:spcBef>
              <a:spcAft>
                <a:spcPts val="0"/>
              </a:spcAft>
              <a:buClrTx/>
              <a:buSzTx/>
              <a:tabLst/>
              <a:defRPr/>
            </a:pPr>
            <a:endParaRPr kumimoji="0" lang="en-ZA" sz="1400" b="1" i="0" u="none" strike="noStrike" kern="1200" cap="none" spc="0" normalizeH="0" baseline="0" noProof="0" dirty="0" smtClean="0">
              <a:ln>
                <a:noFill/>
              </a:ln>
              <a:solidFill>
                <a:schemeClr val="dk1"/>
              </a:solidFill>
              <a:effectLst/>
              <a:uLnTx/>
              <a:uFillTx/>
              <a:latin typeface="Arial" pitchFamily="34" charset="0"/>
              <a:cs typeface="Arial"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30944292"/>
              </p:ext>
            </p:extLst>
          </p:nvPr>
        </p:nvGraphicFramePr>
        <p:xfrm>
          <a:off x="0" y="1196752"/>
          <a:ext cx="9144000" cy="313874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442105">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	</a:t>
                      </a:r>
                    </a:p>
                  </a:txBody>
                  <a:tcPr/>
                </a:tc>
                <a:extLst>
                  <a:ext uri="{0D108BD9-81ED-4DB2-BD59-A6C34878D82A}">
                    <a16:rowId xmlns:a16="http://schemas.microsoft.com/office/drawing/2014/main" xmlns="" val="10000"/>
                  </a:ext>
                </a:extLst>
              </a:tr>
              <a:tr h="534300">
                <a:tc>
                  <a:txBody>
                    <a:bodyPr/>
                    <a:lstStyle/>
                    <a:p>
                      <a:r>
                        <a:rPr lang="en-ZA" sz="1100" kern="1200" baseline="0" dirty="0" smtClean="0">
                          <a:solidFill>
                            <a:schemeClr val="dk1"/>
                          </a:solidFill>
                          <a:latin typeface="Arial Black" pitchFamily="34" charset="0"/>
                          <a:ea typeface="+mn-ea"/>
                          <a:cs typeface="+mn-cs"/>
                        </a:rPr>
                        <a:t>Establish a national stock management surveillance centre to improve medicine availability </a:t>
                      </a:r>
                    </a:p>
                  </a:txBody>
                  <a:tcPr marL="0" marR="0" marT="0" marB="0"/>
                </a:tc>
                <a:tc>
                  <a:txBody>
                    <a:bodyPr/>
                    <a:lstStyle/>
                    <a:p>
                      <a:r>
                        <a:rPr lang="en-ZA" sz="1100" kern="1200" baseline="0" dirty="0" smtClean="0">
                          <a:solidFill>
                            <a:schemeClr val="dk1"/>
                          </a:solidFill>
                          <a:latin typeface="Arial Black" pitchFamily="34" charset="0"/>
                          <a:ea typeface="+mn-ea"/>
                          <a:cs typeface="+mn-cs"/>
                        </a:rPr>
                        <a:t>Total number of health facilities </a:t>
                      </a:r>
                    </a:p>
                    <a:p>
                      <a:r>
                        <a:rPr lang="en-ZA" sz="1100" kern="1200" baseline="0" dirty="0" smtClean="0">
                          <a:solidFill>
                            <a:schemeClr val="dk1"/>
                          </a:solidFill>
                          <a:latin typeface="Arial Black" pitchFamily="34" charset="0"/>
                          <a:ea typeface="+mn-ea"/>
                          <a:cs typeface="+mn-cs"/>
                        </a:rPr>
                        <a:t>reporting stock  availability at national surveillance centre </a:t>
                      </a:r>
                    </a:p>
                  </a:txBody>
                  <a:tcPr marL="0" marR="0" marT="0" marB="0"/>
                </a:tc>
                <a:tc>
                  <a:txBody>
                    <a:bodyPr/>
                    <a:lstStyle/>
                    <a:p>
                      <a:r>
                        <a:rPr lang="en-ZA" sz="1100" kern="1200" baseline="0" dirty="0" smtClean="0">
                          <a:solidFill>
                            <a:schemeClr val="dk1"/>
                          </a:solidFill>
                          <a:latin typeface="Arial Black" pitchFamily="34" charset="0"/>
                          <a:ea typeface="+mn-ea"/>
                          <a:cs typeface="+mn-cs"/>
                        </a:rPr>
                        <a:t>3300 of health facilities reporting stock availability </a:t>
                      </a:r>
                    </a:p>
                    <a:p>
                      <a:r>
                        <a:rPr lang="en-ZA" sz="1100" kern="1200" baseline="0" dirty="0" smtClean="0">
                          <a:solidFill>
                            <a:schemeClr val="dk1"/>
                          </a:solidFill>
                          <a:latin typeface="Arial Black" pitchFamily="34" charset="0"/>
                          <a:ea typeface="+mn-ea"/>
                          <a:cs typeface="+mn-cs"/>
                        </a:rPr>
                        <a:t>at national surveillance centre</a:t>
                      </a:r>
                    </a:p>
                  </a:txBody>
                  <a:tcPr marL="0" marR="0" marT="0" marB="0"/>
                </a:tc>
                <a:tc>
                  <a:txBody>
                    <a:bodyPr/>
                    <a:lstStyle/>
                    <a:p>
                      <a:r>
                        <a:rPr lang="en-ZA" sz="1100" kern="1200" baseline="0" dirty="0" smtClean="0">
                          <a:solidFill>
                            <a:schemeClr val="dk1"/>
                          </a:solidFill>
                          <a:latin typeface="Arial Black" pitchFamily="34" charset="0"/>
                          <a:ea typeface="+mn-ea"/>
                          <a:cs typeface="+mn-cs"/>
                        </a:rPr>
                        <a:t>3492 of health facilities reporting stock availability </a:t>
                      </a:r>
                    </a:p>
                    <a:p>
                      <a:r>
                        <a:rPr lang="en-ZA" sz="1100" kern="1200" baseline="0" dirty="0" smtClean="0">
                          <a:solidFill>
                            <a:schemeClr val="dk1"/>
                          </a:solidFill>
                          <a:latin typeface="Arial Black" pitchFamily="34" charset="0"/>
                          <a:ea typeface="+mn-ea"/>
                          <a:cs typeface="+mn-cs"/>
                        </a:rPr>
                        <a:t>at national surveillance centre</a:t>
                      </a:r>
                    </a:p>
                    <a:p>
                      <a:pPr algn="l"/>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667874">
                <a:tc rowSpan="2">
                  <a:txBody>
                    <a:bodyPr/>
                    <a:lstStyle/>
                    <a:p>
                      <a:r>
                        <a:rPr lang="en-ZA" sz="1100" kern="1200" baseline="0" dirty="0" smtClean="0">
                          <a:solidFill>
                            <a:schemeClr val="dk1"/>
                          </a:solidFill>
                          <a:latin typeface="Arial Black" pitchFamily="34" charset="0"/>
                          <a:ea typeface="+mn-ea"/>
                          <a:cs typeface="+mn-cs"/>
                        </a:rPr>
                        <a:t>Improve contracting and supply of medicines 	</a:t>
                      </a:r>
                    </a:p>
                    <a:p>
                      <a:pPr algn="l" fontAlgn="b"/>
                      <a:endParaRPr lang="en-ZA" sz="1100" b="0" i="0" u="none" strike="noStrike" dirty="0">
                        <a:solidFill>
                          <a:srgbClr val="000000"/>
                        </a:solidFill>
                        <a:latin typeface="Arial Black" pitchFamily="34" charset="0"/>
                      </a:endParaRPr>
                    </a:p>
                  </a:txBody>
                  <a:tcPr marL="0" marR="0" marT="0" marB="0"/>
                </a:tc>
                <a:tc>
                  <a:txBody>
                    <a:bodyPr/>
                    <a:lstStyle/>
                    <a:p>
                      <a:r>
                        <a:rPr lang="en-US" sz="1100" kern="1200" baseline="0" dirty="0" smtClean="0">
                          <a:solidFill>
                            <a:schemeClr val="dk1"/>
                          </a:solidFill>
                          <a:latin typeface="Arial Black" pitchFamily="34" charset="0"/>
                          <a:ea typeface="+mn-ea"/>
                          <a:cs typeface="+mn-cs"/>
                        </a:rPr>
                        <a:t>Number of Provincial Medicine Procurement Unit (PMPU) for the management of direct delivery of medicines established </a:t>
                      </a:r>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2 x PMPUs  established </a:t>
                      </a:r>
                    </a:p>
                    <a:p>
                      <a:r>
                        <a:rPr lang="en-ZA" sz="1100" kern="1200" baseline="0" dirty="0" smtClean="0">
                          <a:solidFill>
                            <a:schemeClr val="dk1"/>
                          </a:solidFill>
                          <a:latin typeface="Arial Black" pitchFamily="34" charset="0"/>
                          <a:ea typeface="+mn-ea"/>
                          <a:cs typeface="+mn-cs"/>
                        </a:rPr>
                        <a:t>(Mpumalanga and Northern Cape DoH) 	</a:t>
                      </a:r>
                      <a:endParaRPr lang="en-US"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1 PMPU established </a:t>
                      </a:r>
                    </a:p>
                    <a:p>
                      <a:r>
                        <a:rPr lang="en-ZA" sz="1100" kern="1200" baseline="0" dirty="0" smtClean="0">
                          <a:solidFill>
                            <a:schemeClr val="dk1"/>
                          </a:solidFill>
                          <a:latin typeface="Arial Black" pitchFamily="34" charset="0"/>
                          <a:ea typeface="+mn-ea"/>
                          <a:cs typeface="+mn-cs"/>
                        </a:rPr>
                        <a:t>(Northern Cape DoH) 	</a:t>
                      </a:r>
                    </a:p>
                    <a:p>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4"/>
                  </a:ext>
                </a:extLst>
              </a:tr>
              <a:tr h="1020242">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patients receiving medicines through the Centralised Chronic Medicine Dispensing &amp; Distribution (CCMDD) system </a:t>
                      </a:r>
                    </a:p>
                  </a:txBody>
                  <a:tcPr marL="0" marR="0" marT="0" marB="0"/>
                </a:tc>
                <a:tc>
                  <a:txBody>
                    <a:bodyPr/>
                    <a:lstStyle/>
                    <a:p>
                      <a:r>
                        <a:rPr lang="en-ZA" sz="1100" kern="1200" baseline="0" dirty="0" smtClean="0">
                          <a:solidFill>
                            <a:schemeClr val="dk1"/>
                          </a:solidFill>
                          <a:latin typeface="Arial Black" pitchFamily="34" charset="0"/>
                          <a:ea typeface="+mn-ea"/>
                          <a:cs typeface="+mn-cs"/>
                        </a:rPr>
                        <a:t>1, 500,000 patients enrolled for receiving medicines through the </a:t>
                      </a:r>
                    </a:p>
                    <a:p>
                      <a:r>
                        <a:rPr lang="sv-SE" sz="1100" kern="1200" baseline="0" dirty="0" smtClean="0">
                          <a:solidFill>
                            <a:schemeClr val="dk1"/>
                          </a:solidFill>
                          <a:latin typeface="Arial Black" pitchFamily="34" charset="0"/>
                          <a:ea typeface="+mn-ea"/>
                          <a:cs typeface="+mn-cs"/>
                        </a:rPr>
                        <a:t>CCMDD system 	</a:t>
                      </a:r>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sv-SE" sz="1100" kern="1200" baseline="0" dirty="0" smtClean="0">
                          <a:solidFill>
                            <a:schemeClr val="dk1"/>
                          </a:solidFill>
                          <a:latin typeface="Arial Black" pitchFamily="34" charset="0"/>
                          <a:ea typeface="+mn-ea"/>
                          <a:cs typeface="+mn-cs"/>
                        </a:rPr>
                        <a:t>2 182 422 patients </a:t>
                      </a:r>
                      <a:r>
                        <a:rPr lang="en-ZA" sz="1100" kern="1200" baseline="0" dirty="0" smtClean="0">
                          <a:solidFill>
                            <a:schemeClr val="dk1"/>
                          </a:solidFill>
                          <a:latin typeface="Arial Black" pitchFamily="34" charset="0"/>
                          <a:ea typeface="+mn-ea"/>
                          <a:cs typeface="+mn-cs"/>
                        </a:rPr>
                        <a:t>enrolled for receiving medicines through the CCMDD system 	</a:t>
                      </a:r>
                    </a:p>
                    <a:p>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3822"/>
            <a:ext cx="7308850" cy="990600"/>
          </a:xfrm>
          <a:prstGeom prst="rect">
            <a:avLst/>
          </a:prstGeom>
        </p:spPr>
        <p:txBody>
          <a:bodyPr anchor="b">
            <a:norm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2: </a:t>
            </a:r>
            <a:r>
              <a:rPr lang="en-ZA" sz="2400" dirty="0">
                <a:solidFill>
                  <a:schemeClr val="bg1"/>
                </a:solidFill>
                <a:latin typeface="Arial Black" pitchFamily="34" charset="0"/>
              </a:rPr>
              <a:t> National Health Insurance, Health Planning and Systems Enablement</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95850991"/>
              </p:ext>
            </p:extLst>
          </p:nvPr>
        </p:nvGraphicFramePr>
        <p:xfrm>
          <a:off x="35496" y="1196752"/>
          <a:ext cx="9001124" cy="2954640"/>
        </p:xfrm>
        <a:graphic>
          <a:graphicData uri="http://schemas.openxmlformats.org/drawingml/2006/table">
            <a:tbl>
              <a:tblPr firstRow="1" bandRow="1">
                <a:tableStyleId>{5C22544A-7EE6-4342-B048-85BDC9FD1C3A}</a:tableStyleId>
              </a:tblPr>
              <a:tblGrid>
                <a:gridCol w="1692820">
                  <a:extLst>
                    <a:ext uri="{9D8B030D-6E8A-4147-A177-3AD203B41FA5}">
                      <a16:colId xmlns:a16="http://schemas.microsoft.com/office/drawing/2014/main" xmlns="" val="20000"/>
                    </a:ext>
                  </a:extLst>
                </a:gridCol>
                <a:gridCol w="2807742">
                  <a:extLst>
                    <a:ext uri="{9D8B030D-6E8A-4147-A177-3AD203B41FA5}">
                      <a16:colId xmlns:a16="http://schemas.microsoft.com/office/drawing/2014/main" xmlns="" val="20001"/>
                    </a:ext>
                  </a:extLst>
                </a:gridCol>
                <a:gridCol w="2250281">
                  <a:extLst>
                    <a:ext uri="{9D8B030D-6E8A-4147-A177-3AD203B41FA5}">
                      <a16:colId xmlns:a16="http://schemas.microsoft.com/office/drawing/2014/main" xmlns="" val="20002"/>
                    </a:ext>
                  </a:extLst>
                </a:gridCol>
                <a:gridCol w="2250281">
                  <a:extLst>
                    <a:ext uri="{9D8B030D-6E8A-4147-A177-3AD203B41FA5}">
                      <a16:colId xmlns:a16="http://schemas.microsoft.com/office/drawing/2014/main" xmlns="" val="20003"/>
                    </a:ext>
                  </a:extLst>
                </a:gridCol>
              </a:tblGrid>
              <a:tr h="35924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600" dirty="0" smtClean="0">
                          <a:latin typeface="Arial Black" pitchFamily="34" charset="0"/>
                        </a:rPr>
                        <a:t>Performance Indicator</a:t>
                      </a:r>
                      <a:endParaRPr lang="en-US" sz="16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2017/18	</a:t>
                      </a:r>
                    </a:p>
                  </a:txBody>
                  <a:tcPr/>
                </a:tc>
                <a:tc>
                  <a:txBody>
                    <a:bodyPr/>
                    <a:lstStyle/>
                    <a:p>
                      <a:r>
                        <a:rPr lang="en-ZA" sz="1100" b="1" kern="1200" baseline="0" dirty="0" smtClean="0">
                          <a:solidFill>
                            <a:schemeClr val="lt1"/>
                          </a:solidFill>
                          <a:latin typeface="Arial Black" pitchFamily="34" charset="0"/>
                          <a:ea typeface="+mn-ea"/>
                          <a:cs typeface="+mn-cs"/>
                        </a:rPr>
                        <a:t>Actual </a:t>
                      </a:r>
                      <a:r>
                        <a:rPr lang="en-ZA" sz="1100" b="1" kern="1200" baseline="0" smtClean="0">
                          <a:solidFill>
                            <a:schemeClr val="lt1"/>
                          </a:solidFill>
                          <a:latin typeface="Arial Black" pitchFamily="34" charset="0"/>
                          <a:ea typeface="+mn-ea"/>
                          <a:cs typeface="+mn-cs"/>
                        </a:rPr>
                        <a:t>Achievement 2017/18</a:t>
                      </a:r>
                      <a:r>
                        <a:rPr lang="en-ZA" sz="1100" b="1" kern="1200" baseline="0" dirty="0" smtClean="0">
                          <a:solidFill>
                            <a:schemeClr val="lt1"/>
                          </a:solidFill>
                          <a:latin typeface="Arial Black" pitchFamily="34" charset="0"/>
                          <a:ea typeface="+mn-ea"/>
                          <a:cs typeface="+mn-cs"/>
                        </a:rPr>
                        <a:t>	</a:t>
                      </a:r>
                    </a:p>
                  </a:txBody>
                  <a:tcPr/>
                </a:tc>
                <a:extLst>
                  <a:ext uri="{0D108BD9-81ED-4DB2-BD59-A6C34878D82A}">
                    <a16:rowId xmlns:a16="http://schemas.microsoft.com/office/drawing/2014/main" xmlns="" val="10000"/>
                  </a:ext>
                </a:extLst>
              </a:tr>
              <a:tr h="683880">
                <a:tc>
                  <a:txBody>
                    <a:bodyPr/>
                    <a:lstStyle/>
                    <a:p>
                      <a:r>
                        <a:rPr lang="en-ZA" sz="1100" kern="1200" baseline="0" dirty="0" smtClean="0">
                          <a:solidFill>
                            <a:schemeClr val="dk1"/>
                          </a:solidFill>
                          <a:latin typeface="Arial Black" pitchFamily="34" charset="0"/>
                          <a:ea typeface="+mn-ea"/>
                          <a:cs typeface="+mn-cs"/>
                        </a:rPr>
                        <a:t>Implement the </a:t>
                      </a:r>
                    </a:p>
                    <a:p>
                      <a:r>
                        <a:rPr lang="en-ZA" sz="1100" kern="1200" baseline="0" dirty="0" smtClean="0">
                          <a:solidFill>
                            <a:schemeClr val="dk1"/>
                          </a:solidFill>
                          <a:latin typeface="Arial Black" pitchFamily="34" charset="0"/>
                          <a:ea typeface="+mn-ea"/>
                          <a:cs typeface="+mn-cs"/>
                        </a:rPr>
                        <a:t>Strategy to address </a:t>
                      </a:r>
                    </a:p>
                    <a:p>
                      <a:r>
                        <a:rPr lang="en-ZA" sz="1100" kern="1200" baseline="0" dirty="0" smtClean="0">
                          <a:solidFill>
                            <a:schemeClr val="dk1"/>
                          </a:solidFill>
                          <a:latin typeface="Arial Black" pitchFamily="34" charset="0"/>
                          <a:ea typeface="+mn-ea"/>
                          <a:cs typeface="+mn-cs"/>
                        </a:rPr>
                        <a:t>antimicrobial </a:t>
                      </a:r>
                    </a:p>
                    <a:p>
                      <a:r>
                        <a:rPr lang="en-ZA" sz="1100" kern="1200" baseline="0" dirty="0" smtClean="0">
                          <a:solidFill>
                            <a:schemeClr val="dk1"/>
                          </a:solidFill>
                          <a:latin typeface="Arial Black" pitchFamily="34" charset="0"/>
                          <a:ea typeface="+mn-ea"/>
                          <a:cs typeface="+mn-cs"/>
                        </a:rPr>
                        <a:t>resistance (AMR) </a:t>
                      </a: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Antimicrobial Resistance (AMR)  Strategy Implemented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Surveillance system for monitoring resistance </a:t>
                      </a:r>
                    </a:p>
                    <a:p>
                      <a:r>
                        <a:rPr lang="en-ZA" sz="1100" kern="1200" baseline="0" dirty="0" smtClean="0">
                          <a:solidFill>
                            <a:schemeClr val="dk1"/>
                          </a:solidFill>
                          <a:latin typeface="Arial Black" pitchFamily="34" charset="0"/>
                          <a:ea typeface="+mn-ea"/>
                          <a:cs typeface="+mn-cs"/>
                        </a:rPr>
                        <a:t>developed 		</a:t>
                      </a:r>
                    </a:p>
                  </a:txBody>
                  <a:tcPr marL="0" marR="0" marT="0" marB="0"/>
                </a:tc>
                <a:tc>
                  <a:txBody>
                    <a:bodyPr/>
                    <a:lstStyle/>
                    <a:p>
                      <a:r>
                        <a:rPr lang="en-ZA" sz="1100" kern="1200" baseline="0" dirty="0" smtClean="0">
                          <a:solidFill>
                            <a:schemeClr val="dk1"/>
                          </a:solidFill>
                          <a:latin typeface="Arial Black" pitchFamily="34" charset="0"/>
                          <a:ea typeface="+mn-ea"/>
                          <a:cs typeface="+mn-cs"/>
                        </a:rPr>
                        <a:t>Surveillance system for monitoring resistance </a:t>
                      </a:r>
                    </a:p>
                    <a:p>
                      <a:r>
                        <a:rPr lang="en-ZA" sz="1100" kern="1200" baseline="0" dirty="0" smtClean="0">
                          <a:solidFill>
                            <a:schemeClr val="dk1"/>
                          </a:solidFill>
                          <a:latin typeface="Arial Black" pitchFamily="34" charset="0"/>
                          <a:ea typeface="+mn-ea"/>
                          <a:cs typeface="+mn-cs"/>
                        </a:rPr>
                        <a:t>developed </a:t>
                      </a:r>
                    </a:p>
                  </a:txBody>
                  <a:tcPr marL="68580" marR="68580" marT="0" marB="0"/>
                </a:tc>
                <a:extLst>
                  <a:ext uri="{0D108BD9-81ED-4DB2-BD59-A6C34878D82A}">
                    <a16:rowId xmlns:a16="http://schemas.microsoft.com/office/drawing/2014/main" xmlns="" val="10001"/>
                  </a:ext>
                </a:extLst>
              </a:tr>
              <a:tr h="505534">
                <a:tc>
                  <a:txBody>
                    <a:bodyPr/>
                    <a:lstStyle/>
                    <a:p>
                      <a:r>
                        <a:rPr lang="en-ZA" sz="1100" kern="1200" baseline="0" dirty="0" smtClean="0">
                          <a:solidFill>
                            <a:schemeClr val="dk1"/>
                          </a:solidFill>
                          <a:latin typeface="Arial Black" pitchFamily="34" charset="0"/>
                          <a:ea typeface="+mn-ea"/>
                          <a:cs typeface="+mn-cs"/>
                        </a:rPr>
                        <a:t>Regulate African </a:t>
                      </a:r>
                    </a:p>
                    <a:p>
                      <a:r>
                        <a:rPr lang="en-ZA" sz="1100" kern="1200" baseline="0" dirty="0" smtClean="0">
                          <a:solidFill>
                            <a:schemeClr val="dk1"/>
                          </a:solidFill>
                          <a:latin typeface="Arial Black" pitchFamily="34" charset="0"/>
                          <a:ea typeface="+mn-ea"/>
                          <a:cs typeface="+mn-cs"/>
                        </a:rPr>
                        <a:t>Traditional Health </a:t>
                      </a:r>
                    </a:p>
                    <a:p>
                      <a:r>
                        <a:rPr lang="en-ZA" sz="1100" kern="1200" baseline="0" dirty="0" smtClean="0">
                          <a:solidFill>
                            <a:schemeClr val="dk1"/>
                          </a:solidFill>
                          <a:latin typeface="Arial Black" pitchFamily="34" charset="0"/>
                          <a:ea typeface="+mn-ea"/>
                          <a:cs typeface="+mn-cs"/>
                        </a:rPr>
                        <a:t>Practitioners (THPs) 	</a:t>
                      </a:r>
                    </a:p>
                  </a:txBody>
                  <a:tcPr marL="0" marR="0" marT="0" marB="0"/>
                </a:tc>
                <a:tc>
                  <a:txBody>
                    <a:bodyPr/>
                    <a:lstStyle/>
                    <a:p>
                      <a:r>
                        <a:rPr lang="en-ZA" sz="1100" kern="1200" baseline="0" dirty="0" smtClean="0">
                          <a:solidFill>
                            <a:schemeClr val="dk1"/>
                          </a:solidFill>
                          <a:latin typeface="Arial Black" pitchFamily="34" charset="0"/>
                          <a:ea typeface="+mn-ea"/>
                          <a:cs typeface="+mn-cs"/>
                        </a:rPr>
                        <a:t>Traditional Health </a:t>
                      </a:r>
                    </a:p>
                    <a:p>
                      <a:r>
                        <a:rPr lang="en-ZA" sz="1100" kern="1200" baseline="0" dirty="0" smtClean="0">
                          <a:solidFill>
                            <a:schemeClr val="dk1"/>
                          </a:solidFill>
                          <a:latin typeface="Arial Black" pitchFamily="34" charset="0"/>
                          <a:ea typeface="+mn-ea"/>
                          <a:cs typeface="+mn-cs"/>
                        </a:rPr>
                        <a:t>Practitioners (THP) Act 	</a:t>
                      </a:r>
                    </a:p>
                  </a:txBody>
                  <a:tcPr marL="0" marR="0" marT="0" marB="0"/>
                </a:tc>
                <a:tc>
                  <a:txBody>
                    <a:bodyPr/>
                    <a:lstStyle/>
                    <a:p>
                      <a:r>
                        <a:rPr lang="en-ZA" sz="1100" kern="1200" baseline="0" dirty="0" smtClean="0">
                          <a:solidFill>
                            <a:schemeClr val="dk1"/>
                          </a:solidFill>
                          <a:latin typeface="Arial Black" pitchFamily="34" charset="0"/>
                          <a:ea typeface="+mn-ea"/>
                          <a:cs typeface="+mn-cs"/>
                        </a:rPr>
                        <a:t>Amendment Bill of the Traditional Health Practitioners </a:t>
                      </a:r>
                    </a:p>
                    <a:p>
                      <a:r>
                        <a:rPr lang="en-ZA" sz="1100" kern="1200" baseline="0" dirty="0" smtClean="0">
                          <a:solidFill>
                            <a:schemeClr val="dk1"/>
                          </a:solidFill>
                          <a:latin typeface="Arial Black" pitchFamily="34" charset="0"/>
                          <a:ea typeface="+mn-ea"/>
                          <a:cs typeface="+mn-cs"/>
                        </a:rPr>
                        <a:t>(THP) Act drafted 	</a:t>
                      </a:r>
                    </a:p>
                  </a:txBody>
                  <a:tcPr marL="0" marR="0" marT="0" marB="0"/>
                </a:tc>
                <a:tc>
                  <a:txBody>
                    <a:bodyPr/>
                    <a:lstStyle/>
                    <a:p>
                      <a:r>
                        <a:rPr lang="en-ZA" sz="1100" kern="1200" baseline="0" dirty="0" smtClean="0">
                          <a:solidFill>
                            <a:schemeClr val="dk1"/>
                          </a:solidFill>
                          <a:latin typeface="Arial Black" pitchFamily="34" charset="0"/>
                          <a:ea typeface="+mn-ea"/>
                          <a:cs typeface="+mn-cs"/>
                        </a:rPr>
                        <a:t>Amendment Bill of the Traditional Health Practitioners (THP) Act drafted </a:t>
                      </a:r>
                    </a:p>
                  </a:txBody>
                  <a:tcPr marL="68580" marR="68580" marT="0" marB="0"/>
                </a:tc>
                <a:extLst>
                  <a:ext uri="{0D108BD9-81ED-4DB2-BD59-A6C34878D82A}">
                    <a16:rowId xmlns:a16="http://schemas.microsoft.com/office/drawing/2014/main" xmlns="" val="10002"/>
                  </a:ext>
                </a:extLst>
              </a:tr>
              <a:tr h="685648">
                <a:tc>
                  <a:txBody>
                    <a:bodyPr/>
                    <a:lstStyle/>
                    <a:p>
                      <a:r>
                        <a:rPr lang="en-ZA" sz="1100" kern="1200" baseline="0" dirty="0" smtClean="0">
                          <a:solidFill>
                            <a:schemeClr val="dk1"/>
                          </a:solidFill>
                          <a:latin typeface="Arial Black" pitchFamily="34" charset="0"/>
                          <a:ea typeface="+mn-ea"/>
                          <a:cs typeface="+mn-cs"/>
                        </a:rPr>
                        <a:t>Strengthen revenue collection by incentivising hospitals to maximise revenue generation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A Revenue Retention Model (RRM) developed and implemented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Discussion paper on revenue retention models presented </a:t>
                      </a:r>
                    </a:p>
                    <a:p>
                      <a:r>
                        <a:rPr lang="en-ZA" sz="1100" kern="1200" baseline="0" dirty="0" smtClean="0">
                          <a:solidFill>
                            <a:schemeClr val="dk1"/>
                          </a:solidFill>
                          <a:latin typeface="Arial Black" pitchFamily="34" charset="0"/>
                          <a:ea typeface="+mn-ea"/>
                          <a:cs typeface="+mn-cs"/>
                        </a:rPr>
                        <a:t>at the Health sector’s 10x10 with Treasury 	</a:t>
                      </a:r>
                    </a:p>
                    <a:p>
                      <a:pPr algn="l"/>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pPr algn="l"/>
                      <a:r>
                        <a:rPr lang="en-ZA" sz="1100" kern="1200" baseline="0" dirty="0" smtClean="0">
                          <a:solidFill>
                            <a:schemeClr val="dk1"/>
                          </a:solidFill>
                          <a:latin typeface="Arial Black" pitchFamily="34" charset="0"/>
                          <a:ea typeface="+mn-ea"/>
                          <a:cs typeface="+mn-cs"/>
                        </a:rPr>
                        <a:t>Discussion paper on revenue retention models developed and circulated to provincial treasuries 	</a:t>
                      </a: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985938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4572000" cy="954107"/>
          </a:xfrm>
          <a:prstGeom prst="rect">
            <a:avLst/>
          </a:prstGeom>
        </p:spPr>
        <p:txBody>
          <a:bodyPr>
            <a:spAutoFit/>
          </a:bodyPr>
          <a:lstStyle/>
          <a:p>
            <a:r>
              <a:rPr lang="en-ZA" sz="2800" b="1" dirty="0" smtClean="0">
                <a:solidFill>
                  <a:schemeClr val="bg1"/>
                </a:solidFill>
                <a:latin typeface="Arial Black" pitchFamily="34" charset="0"/>
              </a:rPr>
              <a:t>Programme 2 </a:t>
            </a:r>
            <a:r>
              <a:rPr lang="en-ZA" sz="2800" dirty="0" smtClean="0">
                <a:solidFill>
                  <a:schemeClr val="bg1"/>
                </a:solidFill>
                <a:latin typeface="Arial Black" pitchFamily="34" charset="0"/>
              </a:rPr>
              <a:t/>
            </a:r>
            <a:br>
              <a:rPr lang="en-ZA" sz="2800" dirty="0" smtClean="0">
                <a:solidFill>
                  <a:schemeClr val="bg1"/>
                </a:solidFill>
                <a:latin typeface="Arial Black" pitchFamily="34" charset="0"/>
              </a:rPr>
            </a:br>
            <a:endParaRPr lang="en-US" sz="2800" dirty="0">
              <a:latin typeface="Arial Black" pitchFamily="34" charset="0"/>
            </a:endParaRPr>
          </a:p>
        </p:txBody>
      </p:sp>
      <p:sp>
        <p:nvSpPr>
          <p:cNvPr id="3" name="Content Placeholder 2"/>
          <p:cNvSpPr txBox="1">
            <a:spLocks/>
          </p:cNvSpPr>
          <p:nvPr/>
        </p:nvSpPr>
        <p:spPr bwMode="auto">
          <a:xfrm>
            <a:off x="0" y="1124744"/>
            <a:ext cx="9144000" cy="4803428"/>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dirty="0" smtClean="0">
                <a:latin typeface="Arial Black" pitchFamily="34" charset="0"/>
              </a:rPr>
              <a:t>eHealth and Information System</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The Ministerial Advisory Committee on </a:t>
            </a:r>
            <a:r>
              <a:rPr lang="en-ZA" sz="1600" dirty="0" err="1" smtClean="0">
                <a:latin typeface="Arial Black" pitchFamily="34" charset="0"/>
              </a:rPr>
              <a:t>eHealth</a:t>
            </a:r>
            <a:r>
              <a:rPr lang="en-ZA" sz="1600" dirty="0" smtClean="0">
                <a:latin typeface="Arial Black" pitchFamily="34" charset="0"/>
              </a:rPr>
              <a:t> was appointed by the Minister of Health on 25 April 2017.  The Committee completed a rapid review of the implementation of eHealth Strategy 2012-2016, and produced a report with recommendations in November 2017  </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The Department migrated routine data from stand-alone DHIS (District Health Information System) 1.4 to Web-DHIS. As at 31 March 2018, 1 759 of 3 955 facilities were able to capture data at facility level, whilst the remainder of the </a:t>
            </a:r>
            <a:r>
              <a:rPr lang="en-ZA" sz="1600" dirty="0">
                <a:latin typeface="Arial Black" pitchFamily="34" charset="0"/>
              </a:rPr>
              <a:t>facilities </a:t>
            </a:r>
            <a:r>
              <a:rPr lang="en-ZA" sz="1600" dirty="0" smtClean="0">
                <a:latin typeface="Arial Black" pitchFamily="34" charset="0"/>
              </a:rPr>
              <a:t>are capturing </a:t>
            </a:r>
            <a:r>
              <a:rPr lang="en-ZA" sz="1600" dirty="0">
                <a:latin typeface="Arial Black" pitchFamily="34" charset="0"/>
              </a:rPr>
              <a:t>data at sub-district or district levels </a:t>
            </a:r>
            <a:r>
              <a:rPr lang="en-ZA" sz="1600" dirty="0" smtClean="0">
                <a:latin typeface="Arial Black" pitchFamily="34" charset="0"/>
              </a:rPr>
              <a:t>because they do not have internet connectivity at facilities</a:t>
            </a:r>
          </a:p>
          <a:p>
            <a:endParaRPr lang="en-ZA" sz="1600" dirty="0" smtClean="0">
              <a:latin typeface="Arial Black" pitchFamily="34" charset="0"/>
            </a:endParaRPr>
          </a:p>
          <a:p>
            <a:r>
              <a:rPr lang="en-ZA" sz="1600" dirty="0" smtClean="0">
                <a:latin typeface="Arial Black" pitchFamily="34" charset="0"/>
              </a:rPr>
              <a:t>. The implementation of the HPRS was expanded from 1 854 PHC facilities in 2016/17 to 2 968 PHC facilities in 2017/18. As at 31 March 2018, 20 700 149 people were registered on the HPRS linked to a Master Patient Index. </a:t>
            </a:r>
            <a:endParaRPr lang="en-GB" sz="16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345513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80312"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529413589"/>
              </p:ext>
            </p:extLst>
          </p:nvPr>
        </p:nvGraphicFramePr>
        <p:xfrm>
          <a:off x="0" y="1196752"/>
          <a:ext cx="9144000" cy="4188296"/>
        </p:xfrm>
        <a:graphic>
          <a:graphicData uri="http://schemas.openxmlformats.org/drawingml/2006/table">
            <a:tbl>
              <a:tblPr firstRow="1" bandRow="1">
                <a:tableStyleId>{5C22544A-7EE6-4342-B048-85BDC9FD1C3A}</a:tableStyleId>
              </a:tblPr>
              <a:tblGrid>
                <a:gridCol w="2195736">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2339752">
                  <a:extLst>
                    <a:ext uri="{9D8B030D-6E8A-4147-A177-3AD203B41FA5}">
                      <a16:colId xmlns:a16="http://schemas.microsoft.com/office/drawing/2014/main" xmlns="" val="20003"/>
                    </a:ext>
                  </a:extLst>
                </a:gridCol>
              </a:tblGrid>
              <a:tr h="25084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2017/2018 	</a:t>
                      </a:r>
                    </a:p>
                  </a:txBody>
                  <a:tcPr/>
                </a:tc>
                <a:tc>
                  <a:txBody>
                    <a:bodyPr/>
                    <a:lstStyle/>
                    <a:p>
                      <a:r>
                        <a:rPr lang="en-ZA" sz="1000" b="1" kern="1200" baseline="0" dirty="0" smtClean="0">
                          <a:solidFill>
                            <a:schemeClr val="lt1"/>
                          </a:solidFill>
                          <a:latin typeface="Arial Black" pitchFamily="34" charset="0"/>
                          <a:ea typeface="+mn-ea"/>
                          <a:cs typeface="+mn-cs"/>
                        </a:rPr>
                        <a:t>Actual Achievement 2017/2018	</a:t>
                      </a:r>
                    </a:p>
                  </a:txBody>
                  <a:tcPr/>
                </a:tc>
                <a:extLst>
                  <a:ext uri="{0D108BD9-81ED-4DB2-BD59-A6C34878D82A}">
                    <a16:rowId xmlns:a16="http://schemas.microsoft.com/office/drawing/2014/main" xmlns="" val="10000"/>
                  </a:ext>
                </a:extLst>
              </a:tr>
              <a:tr h="827896">
                <a:tc>
                  <a:txBody>
                    <a:bodyPr/>
                    <a:lstStyle/>
                    <a:p>
                      <a:r>
                        <a:rPr lang="en-ZA" sz="1000" kern="1200" baseline="0" dirty="0" smtClean="0">
                          <a:solidFill>
                            <a:schemeClr val="dk1"/>
                          </a:solidFill>
                          <a:latin typeface="Arial Black" pitchFamily="34" charset="0"/>
                          <a:ea typeface="+mn-ea"/>
                          <a:cs typeface="+mn-cs"/>
                        </a:rPr>
                        <a:t>Implement eHealth </a:t>
                      </a:r>
                    </a:p>
                    <a:p>
                      <a:r>
                        <a:rPr lang="en-ZA" sz="1000" kern="1200" baseline="0" dirty="0" smtClean="0">
                          <a:solidFill>
                            <a:schemeClr val="dk1"/>
                          </a:solidFill>
                          <a:latin typeface="Arial Black" pitchFamily="34" charset="0"/>
                          <a:ea typeface="+mn-ea"/>
                          <a:cs typeface="+mn-cs"/>
                        </a:rPr>
                        <a:t>Strategy of South Africa </a:t>
                      </a:r>
                    </a:p>
                    <a:p>
                      <a:r>
                        <a:rPr lang="en-ZA" sz="1000" kern="1200" baseline="0" dirty="0" smtClean="0">
                          <a:solidFill>
                            <a:schemeClr val="dk1"/>
                          </a:solidFill>
                          <a:latin typeface="Arial Black" pitchFamily="34" charset="0"/>
                          <a:ea typeface="+mn-ea"/>
                          <a:cs typeface="+mn-cs"/>
                        </a:rPr>
                        <a:t>through the development of the patient information systems  design 	</a:t>
                      </a:r>
                    </a:p>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A complete System design for a National Integrated Patient based information system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Integrated System </a:t>
                      </a:r>
                    </a:p>
                    <a:p>
                      <a:r>
                        <a:rPr lang="en-ZA" sz="1000" kern="1200" baseline="0" dirty="0" smtClean="0">
                          <a:solidFill>
                            <a:schemeClr val="dk1"/>
                          </a:solidFill>
                          <a:latin typeface="Arial Black" pitchFamily="34" charset="0"/>
                          <a:ea typeface="+mn-ea"/>
                          <a:cs typeface="+mn-cs"/>
                        </a:rPr>
                        <a:t>Architecture for a National </a:t>
                      </a:r>
                    </a:p>
                    <a:p>
                      <a:r>
                        <a:rPr lang="en-ZA" sz="1000" kern="1200" baseline="0" dirty="0" smtClean="0">
                          <a:solidFill>
                            <a:schemeClr val="dk1"/>
                          </a:solidFill>
                          <a:latin typeface="Arial Black" pitchFamily="34" charset="0"/>
                          <a:ea typeface="+mn-ea"/>
                          <a:cs typeface="+mn-cs"/>
                        </a:rPr>
                        <a:t>Integrated Patient Based Information System developed 	</a:t>
                      </a:r>
                    </a:p>
                    <a:p>
                      <a:endParaRPr lang="en-US" sz="10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ZA" sz="1000" kern="1200" baseline="0" dirty="0" smtClean="0">
                          <a:solidFill>
                            <a:schemeClr val="dk1"/>
                          </a:solidFill>
                          <a:latin typeface="Arial Black" pitchFamily="34" charset="0"/>
                          <a:ea typeface="+mn-ea"/>
                          <a:cs typeface="+mn-cs"/>
                        </a:rPr>
                        <a:t>Draft Integrated System Architecture Design document for a National Integrated Patient-based Information System developed 	</a:t>
                      </a:r>
                    </a:p>
                  </a:txBody>
                  <a:tcPr marL="68580" marR="68580" marT="0" marB="0"/>
                </a:tc>
                <a:extLst>
                  <a:ext uri="{0D108BD9-81ED-4DB2-BD59-A6C34878D82A}">
                    <a16:rowId xmlns:a16="http://schemas.microsoft.com/office/drawing/2014/main" xmlns="" val="10001"/>
                  </a:ext>
                </a:extLst>
              </a:tr>
              <a:tr h="849600">
                <a:tc>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PHC health facilities </a:t>
                      </a:r>
                    </a:p>
                    <a:p>
                      <a:r>
                        <a:rPr lang="en-ZA" sz="1000" kern="1200" baseline="0" dirty="0" smtClean="0">
                          <a:solidFill>
                            <a:schemeClr val="dk1"/>
                          </a:solidFill>
                          <a:latin typeface="Arial Black" pitchFamily="34" charset="0"/>
                          <a:ea typeface="+mn-ea"/>
                          <a:cs typeface="+mn-cs"/>
                        </a:rPr>
                        <a:t>Implementing improved patient </a:t>
                      </a:r>
                    </a:p>
                    <a:p>
                      <a:r>
                        <a:rPr lang="en-ZA" sz="1000" kern="1200" baseline="0" dirty="0" smtClean="0">
                          <a:solidFill>
                            <a:schemeClr val="dk1"/>
                          </a:solidFill>
                          <a:latin typeface="Arial Black" pitchFamily="34" charset="0"/>
                          <a:ea typeface="+mn-ea"/>
                          <a:cs typeface="+mn-cs"/>
                        </a:rPr>
                        <a:t>administration and web based </a:t>
                      </a:r>
                    </a:p>
                    <a:p>
                      <a:r>
                        <a:rPr lang="en-ZA" sz="1000" kern="1200" baseline="0" dirty="0" smtClean="0">
                          <a:solidFill>
                            <a:schemeClr val="dk1"/>
                          </a:solidFill>
                          <a:latin typeface="Arial Black" pitchFamily="34" charset="0"/>
                          <a:ea typeface="+mn-ea"/>
                          <a:cs typeface="+mn-cs"/>
                        </a:rPr>
                        <a:t>information systems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2450 PHC facilities implementing the web based </a:t>
                      </a:r>
                    </a:p>
                    <a:p>
                      <a:r>
                        <a:rPr lang="en-ZA" sz="1000" kern="1200" baseline="0" dirty="0" smtClean="0">
                          <a:solidFill>
                            <a:schemeClr val="dk1"/>
                          </a:solidFill>
                          <a:latin typeface="Arial Black" pitchFamily="34" charset="0"/>
                          <a:ea typeface="+mn-ea"/>
                          <a:cs typeface="+mn-cs"/>
                        </a:rPr>
                        <a:t>health Patient Registration </a:t>
                      </a:r>
                    </a:p>
                    <a:p>
                      <a:r>
                        <a:rPr lang="en-ZA" sz="1000" kern="1200" baseline="0" dirty="0" smtClean="0">
                          <a:solidFill>
                            <a:schemeClr val="dk1"/>
                          </a:solidFill>
                          <a:latin typeface="Arial Black" pitchFamily="34" charset="0"/>
                          <a:ea typeface="+mn-ea"/>
                          <a:cs typeface="+mn-cs"/>
                        </a:rPr>
                        <a:t>System 	</a:t>
                      </a:r>
                    </a:p>
                  </a:txBody>
                  <a:tcPr marL="0" marR="0" marT="0" marB="0"/>
                </a:tc>
                <a:tc>
                  <a:txBody>
                    <a:bodyPr/>
                    <a:lstStyle/>
                    <a:p>
                      <a:r>
                        <a:rPr lang="en-ZA" sz="1000" kern="1200" baseline="0" dirty="0" smtClean="0">
                          <a:solidFill>
                            <a:schemeClr val="dk1"/>
                          </a:solidFill>
                          <a:latin typeface="Arial Black" pitchFamily="34" charset="0"/>
                          <a:ea typeface="+mn-ea"/>
                          <a:cs typeface="+mn-cs"/>
                        </a:rPr>
                        <a:t>2 968 PHC facilities </a:t>
                      </a:r>
                    </a:p>
                    <a:p>
                      <a:r>
                        <a:rPr lang="en-ZA" sz="1000" kern="1200" baseline="0" dirty="0" smtClean="0">
                          <a:solidFill>
                            <a:schemeClr val="dk1"/>
                          </a:solidFill>
                          <a:latin typeface="Arial Black" pitchFamily="34" charset="0"/>
                          <a:ea typeface="+mn-ea"/>
                          <a:cs typeface="+mn-cs"/>
                        </a:rPr>
                        <a:t>Implementing the web based </a:t>
                      </a:r>
                    </a:p>
                    <a:p>
                      <a:r>
                        <a:rPr lang="en-ZA" sz="1000" kern="1200" baseline="0" dirty="0" smtClean="0">
                          <a:solidFill>
                            <a:schemeClr val="dk1"/>
                          </a:solidFill>
                          <a:latin typeface="Arial Black" pitchFamily="34" charset="0"/>
                          <a:ea typeface="+mn-ea"/>
                          <a:cs typeface="+mn-cs"/>
                        </a:rPr>
                        <a:t>health Patient Registration </a:t>
                      </a:r>
                    </a:p>
                    <a:p>
                      <a:r>
                        <a:rPr lang="en-ZA" sz="1000" kern="1200" baseline="0" dirty="0" smtClean="0">
                          <a:solidFill>
                            <a:schemeClr val="dk1"/>
                          </a:solidFill>
                          <a:latin typeface="Arial Black" pitchFamily="34" charset="0"/>
                          <a:ea typeface="+mn-ea"/>
                          <a:cs typeface="+mn-cs"/>
                        </a:rPr>
                        <a:t>System 	</a:t>
                      </a:r>
                    </a:p>
                  </a:txBody>
                  <a:tcPr marL="68580" marR="68580" marT="0" marB="0">
                    <a:solidFill>
                      <a:schemeClr val="tx2">
                        <a:lumMod val="20000"/>
                        <a:lumOff val="80000"/>
                      </a:schemeClr>
                    </a:solidFill>
                  </a:tcPr>
                </a:tc>
                <a:extLst>
                  <a:ext uri="{0D108BD9-81ED-4DB2-BD59-A6C34878D82A}">
                    <a16:rowId xmlns:a16="http://schemas.microsoft.com/office/drawing/2014/main" xmlns="" val="10002"/>
                  </a:ext>
                </a:extLst>
              </a:tr>
              <a:tr h="504056">
                <a:tc rowSpan="2">
                  <a:txBody>
                    <a:bodyPr/>
                    <a:lstStyle/>
                    <a:p>
                      <a:r>
                        <a:rPr lang="en-ZA" sz="1000" kern="1200" baseline="0" dirty="0" smtClean="0">
                          <a:solidFill>
                            <a:schemeClr val="dk1"/>
                          </a:solidFill>
                          <a:latin typeface="Arial Black" pitchFamily="34" charset="0"/>
                          <a:ea typeface="+mn-ea"/>
                          <a:cs typeface="+mn-cs"/>
                        </a:rPr>
                        <a:t>Ensure research contribute to the improvement of health outcomes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health </a:t>
                      </a:r>
                    </a:p>
                    <a:p>
                      <a:r>
                        <a:rPr lang="en-ZA" sz="1000" kern="1200" baseline="0" dirty="0" smtClean="0">
                          <a:solidFill>
                            <a:schemeClr val="dk1"/>
                          </a:solidFill>
                          <a:latin typeface="Arial Black" pitchFamily="34" charset="0"/>
                          <a:ea typeface="+mn-ea"/>
                          <a:cs typeface="+mn-cs"/>
                        </a:rPr>
                        <a:t>research plan </a:t>
                      </a:r>
                    </a:p>
                    <a:p>
                      <a:r>
                        <a:rPr lang="en-ZA" sz="1000" kern="1200" baseline="0" dirty="0" smtClean="0">
                          <a:solidFill>
                            <a:schemeClr val="dk1"/>
                          </a:solidFill>
                          <a:latin typeface="Arial Black" pitchFamily="34" charset="0"/>
                          <a:ea typeface="+mn-ea"/>
                          <a:cs typeface="+mn-cs"/>
                        </a:rPr>
                        <a:t>implemented 	</a:t>
                      </a:r>
                    </a:p>
                  </a:txBody>
                  <a:tcPr marL="0" marR="0" marT="0" marB="0"/>
                </a:tc>
                <a:tc>
                  <a:txBody>
                    <a:bodyPr/>
                    <a:lstStyle/>
                    <a:p>
                      <a:r>
                        <a:rPr lang="en-ZA" sz="1000" kern="1200" baseline="0" dirty="0" smtClean="0">
                          <a:solidFill>
                            <a:schemeClr val="dk1"/>
                          </a:solidFill>
                          <a:latin typeface="Arial Black" pitchFamily="34" charset="0"/>
                          <a:ea typeface="+mn-ea"/>
                          <a:cs typeface="+mn-cs"/>
                        </a:rPr>
                        <a:t>Priority Health Research study trends monitored and report </a:t>
                      </a:r>
                    </a:p>
                    <a:p>
                      <a:r>
                        <a:rPr lang="en-ZA" sz="1000" kern="1200" baseline="0" dirty="0" smtClean="0">
                          <a:solidFill>
                            <a:schemeClr val="dk1"/>
                          </a:solidFill>
                          <a:latin typeface="Arial Black" pitchFamily="34" charset="0"/>
                          <a:ea typeface="+mn-ea"/>
                          <a:cs typeface="+mn-cs"/>
                        </a:rPr>
                        <a:t>produced 		</a:t>
                      </a:r>
                    </a:p>
                  </a:txBody>
                  <a:tcPr marL="0" marR="0" marT="0" marB="0"/>
                </a:tc>
                <a:tc>
                  <a:txBody>
                    <a:bodyPr/>
                    <a:lstStyle/>
                    <a:p>
                      <a:r>
                        <a:rPr lang="en-ZA" sz="1000" kern="1200" baseline="0" dirty="0" smtClean="0">
                          <a:solidFill>
                            <a:schemeClr val="dk1"/>
                          </a:solidFill>
                          <a:latin typeface="Arial Black" pitchFamily="34" charset="0"/>
                          <a:ea typeface="+mn-ea"/>
                          <a:cs typeface="+mn-cs"/>
                        </a:rPr>
                        <a:t>Priority Health Research study </a:t>
                      </a:r>
                    </a:p>
                    <a:p>
                      <a:r>
                        <a:rPr lang="en-ZA" sz="1000" kern="1200" baseline="0" dirty="0" smtClean="0">
                          <a:solidFill>
                            <a:schemeClr val="dk1"/>
                          </a:solidFill>
                          <a:latin typeface="Arial Black" pitchFamily="34" charset="0"/>
                          <a:ea typeface="+mn-ea"/>
                          <a:cs typeface="+mn-cs"/>
                        </a:rPr>
                        <a:t>Trends monitored and report </a:t>
                      </a:r>
                    </a:p>
                    <a:p>
                      <a:r>
                        <a:rPr lang="en-ZA" sz="1000" kern="1200" baseline="0" dirty="0" smtClean="0">
                          <a:solidFill>
                            <a:schemeClr val="dk1"/>
                          </a:solidFill>
                          <a:latin typeface="Arial Black" pitchFamily="34" charset="0"/>
                          <a:ea typeface="+mn-ea"/>
                          <a:cs typeface="+mn-cs"/>
                        </a:rPr>
                        <a:t>produced </a:t>
                      </a:r>
                    </a:p>
                  </a:txBody>
                  <a:tcPr marL="68580" marR="68580" marT="0" marB="0">
                    <a:solidFill>
                      <a:schemeClr val="tx2">
                        <a:lumMod val="20000"/>
                        <a:lumOff val="80000"/>
                      </a:schemeClr>
                    </a:solidFill>
                  </a:tcPr>
                </a:tc>
                <a:extLst>
                  <a:ext uri="{0D108BD9-81ED-4DB2-BD59-A6C34878D82A}">
                    <a16:rowId xmlns:a16="http://schemas.microsoft.com/office/drawing/2014/main" xmlns="" val="10003"/>
                  </a:ext>
                </a:extLst>
              </a:tr>
              <a:tr h="394472">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South African </a:t>
                      </a:r>
                    </a:p>
                    <a:p>
                      <a:r>
                        <a:rPr lang="en-ZA" sz="1000" kern="1200" baseline="0" dirty="0" smtClean="0">
                          <a:solidFill>
                            <a:schemeClr val="dk1"/>
                          </a:solidFill>
                          <a:latin typeface="Arial Black" pitchFamily="34" charset="0"/>
                          <a:ea typeface="+mn-ea"/>
                          <a:cs typeface="+mn-cs"/>
                        </a:rPr>
                        <a:t>Demographic and Health Survey 2016 conducted 	</a:t>
                      </a:r>
                    </a:p>
                  </a:txBody>
                  <a:tcPr marL="0" marR="0" marT="0" marB="0"/>
                </a:tc>
                <a:tc>
                  <a:txBody>
                    <a:bodyPr/>
                    <a:lstStyle/>
                    <a:p>
                      <a:r>
                        <a:rPr lang="en-ZA" sz="1000" kern="1200" baseline="0" dirty="0" smtClean="0">
                          <a:solidFill>
                            <a:schemeClr val="dk1"/>
                          </a:solidFill>
                          <a:latin typeface="Arial Black" pitchFamily="34" charset="0"/>
                          <a:ea typeface="+mn-ea"/>
                          <a:cs typeface="+mn-cs"/>
                        </a:rPr>
                        <a:t>SADHS 2016 key indicator report published 		</a:t>
                      </a:r>
                    </a:p>
                  </a:txBody>
                  <a:tcPr marL="0" marR="0" marT="0" marB="0"/>
                </a:tc>
                <a:tc>
                  <a:txBody>
                    <a:bodyPr/>
                    <a:lstStyle/>
                    <a:p>
                      <a:r>
                        <a:rPr lang="en-ZA" sz="1000" kern="1200" baseline="0" dirty="0" smtClean="0">
                          <a:solidFill>
                            <a:schemeClr val="dk1"/>
                          </a:solidFill>
                          <a:latin typeface="Arial Black" pitchFamily="34" charset="0"/>
                          <a:ea typeface="+mn-ea"/>
                          <a:cs typeface="+mn-cs"/>
                        </a:rPr>
                        <a:t>SADHS 2016 key indicator report published </a:t>
                      </a:r>
                    </a:p>
                  </a:txBody>
                  <a:tcPr marL="68580" marR="68580" marT="0" marB="0">
                    <a:solidFill>
                      <a:schemeClr val="tx2">
                        <a:lumMod val="20000"/>
                        <a:lumOff val="80000"/>
                      </a:schemeClr>
                    </a:solidFill>
                  </a:tcPr>
                </a:tc>
                <a:extLst>
                  <a:ext uri="{0D108BD9-81ED-4DB2-BD59-A6C34878D82A}">
                    <a16:rowId xmlns:a16="http://schemas.microsoft.com/office/drawing/2014/main" xmlns="" val="10004"/>
                  </a:ext>
                </a:extLst>
              </a:tr>
              <a:tr h="685648">
                <a:tc>
                  <a:txBody>
                    <a:bodyPr/>
                    <a:lstStyle/>
                    <a:p>
                      <a:r>
                        <a:rPr lang="en-ZA" sz="1000" kern="1200" baseline="0" dirty="0" smtClean="0">
                          <a:solidFill>
                            <a:schemeClr val="dk1"/>
                          </a:solidFill>
                          <a:latin typeface="Arial Black" pitchFamily="34" charset="0"/>
                          <a:ea typeface="+mn-ea"/>
                          <a:cs typeface="+mn-cs"/>
                        </a:rPr>
                        <a:t>Develop and implement an integrated monitoring and evaluation plan aligned to health outcomes and outputs contained in the Health Sector Strategy </a:t>
                      </a:r>
                    </a:p>
                  </a:txBody>
                  <a:tcPr marL="0" marR="0" marT="0" marB="0"/>
                </a:tc>
                <a:tc>
                  <a:txBody>
                    <a:bodyPr/>
                    <a:lstStyle/>
                    <a:p>
                      <a:r>
                        <a:rPr lang="en-ZA" sz="1000" kern="1200" baseline="0" dirty="0" smtClean="0">
                          <a:solidFill>
                            <a:schemeClr val="dk1"/>
                          </a:solidFill>
                          <a:latin typeface="Arial Black" pitchFamily="34" charset="0"/>
                          <a:ea typeface="+mn-ea"/>
                          <a:cs typeface="+mn-cs"/>
                        </a:rPr>
                        <a:t>Integrated Monitoring &amp; Evaluation plan developed 	</a:t>
                      </a:r>
                    </a:p>
                    <a:p>
                      <a:r>
                        <a:rPr lang="en-ZA" sz="1000" kern="1200" baseline="0" dirty="0" smtClean="0">
                          <a:solidFill>
                            <a:schemeClr val="dk1"/>
                          </a:solidFill>
                          <a:latin typeface="Arial Black" pitchFamily="34" charset="0"/>
                          <a:ea typeface="+mn-ea"/>
                          <a:cs typeface="+mn-cs"/>
                        </a:rPr>
                        <a:t>	</a:t>
                      </a:r>
                    </a:p>
                  </a:txBody>
                  <a:tcPr marL="0" marR="0" marT="0" marB="0"/>
                </a:tc>
                <a:tc>
                  <a:txBody>
                    <a:bodyPr/>
                    <a:lstStyle/>
                    <a:p>
                      <a:r>
                        <a:rPr lang="en-ZA" sz="1000" kern="1200" baseline="0" dirty="0" smtClean="0">
                          <a:solidFill>
                            <a:schemeClr val="dk1"/>
                          </a:solidFill>
                          <a:latin typeface="Arial Black" pitchFamily="34" charset="0"/>
                          <a:ea typeface="+mn-ea"/>
                          <a:cs typeface="+mn-cs"/>
                        </a:rPr>
                        <a:t>NHI Phase 1 evaluation </a:t>
                      </a:r>
                    </a:p>
                    <a:p>
                      <a:r>
                        <a:rPr lang="en-ZA" sz="1000" kern="1200" baseline="0" dirty="0" smtClean="0">
                          <a:solidFill>
                            <a:schemeClr val="dk1"/>
                          </a:solidFill>
                          <a:latin typeface="Arial Black" pitchFamily="34" charset="0"/>
                          <a:ea typeface="+mn-ea"/>
                          <a:cs typeface="+mn-cs"/>
                        </a:rPr>
                        <a:t>conducted 	</a:t>
                      </a:r>
                    </a:p>
                  </a:txBody>
                  <a:tcPr marL="0" marR="0" marT="0" marB="0"/>
                </a:tc>
                <a:tc>
                  <a:txBody>
                    <a:bodyPr/>
                    <a:lstStyle/>
                    <a:p>
                      <a:r>
                        <a:rPr lang="en-ZA" sz="1000" kern="1200" baseline="0" dirty="0" smtClean="0">
                          <a:solidFill>
                            <a:schemeClr val="dk1"/>
                          </a:solidFill>
                          <a:latin typeface="Arial Black" pitchFamily="34" charset="0"/>
                          <a:ea typeface="+mn-ea"/>
                          <a:cs typeface="+mn-cs"/>
                        </a:rPr>
                        <a:t>A service provider was appointed to conduct the evaluation of the NHI Phase 1 evaluation. The evaluation protocol with data collections tools were submitted for ethical clearance 	</a:t>
                      </a:r>
                    </a:p>
                  </a:txBody>
                  <a:tcPr marL="68580" marR="68580" marT="0" marB="0">
                    <a:solidFill>
                      <a:schemeClr val="tx2">
                        <a:lumMod val="20000"/>
                        <a:lumOff val="80000"/>
                      </a:schemeClr>
                    </a:solidFill>
                  </a:tcPr>
                </a:tc>
                <a:extLst>
                  <a:ext uri="{0D108BD9-81ED-4DB2-BD59-A6C34878D82A}">
                    <a16:rowId xmlns:a16="http://schemas.microsoft.com/office/drawing/2014/main" xmlns="" val="10005"/>
                  </a:ext>
                </a:extLst>
              </a:tr>
            </a:tbl>
          </a:graphicData>
        </a:graphic>
      </p:graphicFrame>
      <p:sp>
        <p:nvSpPr>
          <p:cNvPr id="5"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80312"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91564730"/>
              </p:ext>
            </p:extLst>
          </p:nvPr>
        </p:nvGraphicFramePr>
        <p:xfrm>
          <a:off x="0" y="1124744"/>
          <a:ext cx="9144000" cy="4160064"/>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843808">
                  <a:extLst>
                    <a:ext uri="{9D8B030D-6E8A-4147-A177-3AD203B41FA5}">
                      <a16:colId xmlns:a16="http://schemas.microsoft.com/office/drawing/2014/main" xmlns="" val="20003"/>
                    </a:ext>
                  </a:extLst>
                </a:gridCol>
              </a:tblGrid>
              <a:tr h="250841">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 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 	</a:t>
                      </a:r>
                    </a:p>
                  </a:txBody>
                  <a:tcPr/>
                </a:tc>
                <a:extLst>
                  <a:ext uri="{0D108BD9-81ED-4DB2-BD59-A6C34878D82A}">
                    <a16:rowId xmlns:a16="http://schemas.microsoft.com/office/drawing/2014/main" xmlns="" val="10000"/>
                  </a:ext>
                </a:extLst>
              </a:tr>
              <a:tr h="685648">
                <a:tc rowSpan="5">
                  <a:txBody>
                    <a:bodyPr/>
                    <a:lstStyle/>
                    <a:p>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Single exit price adjustments </a:t>
                      </a:r>
                    </a:p>
                    <a:p>
                      <a:r>
                        <a:rPr lang="en-ZA" sz="1100" kern="1200" baseline="0" dirty="0" smtClean="0">
                          <a:solidFill>
                            <a:schemeClr val="dk1"/>
                          </a:solidFill>
                          <a:latin typeface="Arial Black" pitchFamily="34" charset="0"/>
                          <a:ea typeface="+mn-ea"/>
                          <a:cs typeface="+mn-cs"/>
                        </a:rPr>
                        <a:t>published and implemented </a:t>
                      </a:r>
                    </a:p>
                    <a:p>
                      <a:r>
                        <a:rPr lang="en-ZA" sz="1100" kern="1200" baseline="0" dirty="0" smtClean="0">
                          <a:solidFill>
                            <a:schemeClr val="dk1"/>
                          </a:solidFill>
                          <a:latin typeface="Arial Black" pitchFamily="34" charset="0"/>
                          <a:ea typeface="+mn-ea"/>
                          <a:cs typeface="+mn-cs"/>
                        </a:rPr>
                        <a:t>annually 	</a:t>
                      </a:r>
                    </a:p>
                  </a:txBody>
                  <a:tcPr marL="0" marR="0" marT="0" marB="0"/>
                </a:tc>
                <a:tc>
                  <a:txBody>
                    <a:bodyPr/>
                    <a:lstStyle/>
                    <a:p>
                      <a:r>
                        <a:rPr lang="en-ZA" sz="1100" kern="1200" baseline="0" dirty="0" smtClean="0">
                          <a:solidFill>
                            <a:schemeClr val="dk1"/>
                          </a:solidFill>
                          <a:latin typeface="Arial Black" pitchFamily="34" charset="0"/>
                          <a:ea typeface="+mn-ea"/>
                          <a:cs typeface="+mn-cs"/>
                        </a:rPr>
                        <a:t>2017/18 Annual price adjustments gazetted and </a:t>
                      </a:r>
                    </a:p>
                    <a:p>
                      <a:r>
                        <a:rPr lang="en-ZA" sz="1100" kern="1200" baseline="0" dirty="0" smtClean="0">
                          <a:solidFill>
                            <a:schemeClr val="dk1"/>
                          </a:solidFill>
                          <a:latin typeface="Arial Black" pitchFamily="34" charset="0"/>
                          <a:ea typeface="+mn-ea"/>
                          <a:cs typeface="+mn-cs"/>
                        </a:rPr>
                        <a:t>published 	</a:t>
                      </a:r>
                    </a:p>
                  </a:txBody>
                  <a:tcPr marL="0" marR="0" marT="0" marB="0"/>
                </a:tc>
                <a:tc>
                  <a:txBody>
                    <a:bodyPr/>
                    <a:lstStyle/>
                    <a:p>
                      <a:r>
                        <a:rPr lang="en-ZA" sz="1100" kern="1200" baseline="0" dirty="0" smtClean="0">
                          <a:solidFill>
                            <a:schemeClr val="dk1"/>
                          </a:solidFill>
                          <a:latin typeface="Arial Black" pitchFamily="34" charset="0"/>
                          <a:ea typeface="+mn-ea"/>
                          <a:cs typeface="+mn-cs"/>
                        </a:rPr>
                        <a:t>2017/18 Annual price adjustments </a:t>
                      </a:r>
                    </a:p>
                    <a:p>
                      <a:r>
                        <a:rPr lang="en-ZA" sz="1100" kern="1200" baseline="0" dirty="0" smtClean="0">
                          <a:solidFill>
                            <a:schemeClr val="dk1"/>
                          </a:solidFill>
                          <a:latin typeface="Arial Black" pitchFamily="34" charset="0"/>
                          <a:ea typeface="+mn-ea"/>
                          <a:cs typeface="+mn-cs"/>
                        </a:rPr>
                        <a:t>gazetted and published 	</a:t>
                      </a:r>
                    </a:p>
                  </a:txBody>
                  <a:tcPr marL="68580" marR="68580" marT="0" marB="0">
                    <a:solidFill>
                      <a:schemeClr val="tx2">
                        <a:lumMod val="20000"/>
                        <a:lumOff val="80000"/>
                      </a:schemeClr>
                    </a:solidFill>
                  </a:tcPr>
                </a:tc>
                <a:extLst>
                  <a:ext uri="{0D108BD9-81ED-4DB2-BD59-A6C34878D82A}">
                    <a16:rowId xmlns:a16="http://schemas.microsoft.com/office/drawing/2014/main" xmlns="" val="10001"/>
                  </a:ext>
                </a:extLst>
              </a:tr>
              <a:tr h="685648">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Central Repository for the funded and unfunded patients 	</a:t>
                      </a:r>
                    </a:p>
                  </a:txBody>
                  <a:tcPr marL="0" marR="0" marT="0" marB="0"/>
                </a:tc>
                <a:tc>
                  <a:txBody>
                    <a:bodyPr/>
                    <a:lstStyle/>
                    <a:p>
                      <a:r>
                        <a:rPr lang="en-ZA" sz="1100" kern="1200" baseline="0" dirty="0" smtClean="0">
                          <a:solidFill>
                            <a:schemeClr val="dk1"/>
                          </a:solidFill>
                          <a:latin typeface="Arial Black" pitchFamily="34" charset="0"/>
                          <a:ea typeface="+mn-ea"/>
                          <a:cs typeface="+mn-cs"/>
                        </a:rPr>
                        <a:t>Electronic interface piloted at 3 central hospitals to facilitate exchange of </a:t>
                      </a:r>
                    </a:p>
                    <a:p>
                      <a:r>
                        <a:rPr lang="en-ZA" sz="1100" kern="1200" baseline="0" dirty="0" smtClean="0">
                          <a:solidFill>
                            <a:schemeClr val="dk1"/>
                          </a:solidFill>
                          <a:latin typeface="Arial Black" pitchFamily="34" charset="0"/>
                          <a:ea typeface="+mn-ea"/>
                          <a:cs typeface="+mn-cs"/>
                        </a:rPr>
                        <a:t>records 	</a:t>
                      </a:r>
                    </a:p>
                  </a:txBody>
                  <a:tcPr marL="0" marR="0" marT="0" marB="0"/>
                </a:tc>
                <a:tc>
                  <a:txBody>
                    <a:bodyPr/>
                    <a:lstStyle/>
                    <a:p>
                      <a:r>
                        <a:rPr lang="en-ZA" sz="1100" kern="1200" baseline="0" dirty="0" smtClean="0">
                          <a:solidFill>
                            <a:schemeClr val="dk1"/>
                          </a:solidFill>
                          <a:latin typeface="Arial Black" pitchFamily="34" charset="0"/>
                          <a:ea typeface="+mn-ea"/>
                          <a:cs typeface="+mn-cs"/>
                        </a:rPr>
                        <a:t>The Web-based system for electronic interface was developed 	</a:t>
                      </a:r>
                    </a:p>
                  </a:txBody>
                  <a:tcPr marL="68580" marR="68580" marT="0" marB="0">
                    <a:solidFill>
                      <a:schemeClr val="tx2">
                        <a:lumMod val="20000"/>
                        <a:lumOff val="80000"/>
                      </a:schemeClr>
                    </a:solidFill>
                  </a:tcPr>
                </a:tc>
                <a:extLst>
                  <a:ext uri="{0D108BD9-81ED-4DB2-BD59-A6C34878D82A}">
                    <a16:rowId xmlns:a16="http://schemas.microsoft.com/office/drawing/2014/main" xmlns="" val="10002"/>
                  </a:ext>
                </a:extLst>
              </a:tr>
              <a:tr h="685648">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A national electronic system </a:t>
                      </a:r>
                    </a:p>
                    <a:p>
                      <a:r>
                        <a:rPr lang="en-ZA" sz="1100" kern="1200" baseline="0" dirty="0" smtClean="0">
                          <a:solidFill>
                            <a:schemeClr val="dk1"/>
                          </a:solidFill>
                          <a:latin typeface="Arial Black" pitchFamily="34" charset="0"/>
                          <a:ea typeface="+mn-ea"/>
                          <a:cs typeface="+mn-cs"/>
                        </a:rPr>
                        <a:t>to monitor supplier performance </a:t>
                      </a:r>
                    </a:p>
                    <a:p>
                      <a:r>
                        <a:rPr lang="en-ZA" sz="1100" kern="1200" baseline="0" dirty="0" smtClean="0">
                          <a:solidFill>
                            <a:schemeClr val="dk1"/>
                          </a:solidFill>
                          <a:latin typeface="Arial Black" pitchFamily="34" charset="0"/>
                          <a:ea typeface="+mn-ea"/>
                          <a:cs typeface="+mn-cs"/>
                        </a:rPr>
                        <a:t>developed 	</a:t>
                      </a:r>
                    </a:p>
                  </a:txBody>
                  <a:tcPr marL="0" marR="0" marT="0" marB="0"/>
                </a:tc>
                <a:tc>
                  <a:txBody>
                    <a:bodyPr/>
                    <a:lstStyle/>
                    <a:p>
                      <a:r>
                        <a:rPr lang="en-ZA" sz="1100" kern="1200" baseline="0" dirty="0" smtClean="0">
                          <a:solidFill>
                            <a:schemeClr val="dk1"/>
                          </a:solidFill>
                          <a:latin typeface="Arial Black" pitchFamily="34" charset="0"/>
                          <a:ea typeface="+mn-ea"/>
                          <a:cs typeface="+mn-cs"/>
                        </a:rPr>
                        <a:t>4  Quarterly Performance </a:t>
                      </a:r>
                    </a:p>
                    <a:p>
                      <a:r>
                        <a:rPr lang="en-ZA" sz="1100" kern="1200" baseline="0" dirty="0" smtClean="0">
                          <a:solidFill>
                            <a:schemeClr val="dk1"/>
                          </a:solidFill>
                          <a:latin typeface="Arial Black" pitchFamily="34" charset="0"/>
                          <a:ea typeface="+mn-ea"/>
                          <a:cs typeface="+mn-cs"/>
                        </a:rPr>
                        <a:t>reports of all contracted </a:t>
                      </a:r>
                    </a:p>
                    <a:p>
                      <a:r>
                        <a:rPr lang="en-ZA" sz="1100" kern="1200" baseline="0" dirty="0" smtClean="0">
                          <a:solidFill>
                            <a:schemeClr val="dk1"/>
                          </a:solidFill>
                          <a:latin typeface="Arial Black" pitchFamily="34" charset="0"/>
                          <a:ea typeface="+mn-ea"/>
                          <a:cs typeface="+mn-cs"/>
                        </a:rPr>
                        <a:t>Pharmaceutical suppliers </a:t>
                      </a:r>
                    </a:p>
                    <a:p>
                      <a:r>
                        <a:rPr lang="en-ZA" sz="1100" kern="1200" baseline="0" dirty="0" smtClean="0">
                          <a:solidFill>
                            <a:schemeClr val="dk1"/>
                          </a:solidFill>
                          <a:latin typeface="Arial Black" pitchFamily="34" charset="0"/>
                          <a:ea typeface="+mn-ea"/>
                          <a:cs typeface="+mn-cs"/>
                        </a:rPr>
                        <a:t>produced 	</a:t>
                      </a:r>
                    </a:p>
                  </a:txBody>
                  <a:tcPr marL="0" marR="0" marT="0" marB="0"/>
                </a:tc>
                <a:tc>
                  <a:txBody>
                    <a:bodyPr/>
                    <a:lstStyle/>
                    <a:p>
                      <a:r>
                        <a:rPr lang="en-ZA" sz="1100" kern="1200" baseline="0" dirty="0" smtClean="0">
                          <a:solidFill>
                            <a:schemeClr val="dk1"/>
                          </a:solidFill>
                          <a:latin typeface="Arial Black" pitchFamily="34" charset="0"/>
                          <a:ea typeface="+mn-ea"/>
                          <a:cs typeface="+mn-cs"/>
                        </a:rPr>
                        <a:t>4 Quarterly Performance reports of all contracted pharmaceutical suppliers produced 	</a:t>
                      </a:r>
                    </a:p>
                  </a:txBody>
                  <a:tcPr marL="68580" marR="68580" marT="0" marB="0">
                    <a:solidFill>
                      <a:schemeClr val="tx2">
                        <a:lumMod val="20000"/>
                        <a:lumOff val="80000"/>
                      </a:schemeClr>
                    </a:solidFill>
                  </a:tcPr>
                </a:tc>
                <a:extLst>
                  <a:ext uri="{0D108BD9-81ED-4DB2-BD59-A6C34878D82A}">
                    <a16:rowId xmlns:a16="http://schemas.microsoft.com/office/drawing/2014/main" xmlns="" val="10003"/>
                  </a:ext>
                </a:extLst>
              </a:tr>
              <a:tr h="685648">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A forum to promote transparency and multi-stakeholder engagement </a:t>
                      </a:r>
                    </a:p>
                    <a:p>
                      <a:r>
                        <a:rPr lang="en-ZA" sz="1100" kern="1200" baseline="0" dirty="0" smtClean="0">
                          <a:solidFill>
                            <a:schemeClr val="dk1"/>
                          </a:solidFill>
                          <a:latin typeface="Arial Black" pitchFamily="34" charset="0"/>
                          <a:ea typeface="+mn-ea"/>
                          <a:cs typeface="+mn-cs"/>
                        </a:rPr>
                        <a:t>regarding medicine availability 	</a:t>
                      </a:r>
                    </a:p>
                  </a:txBody>
                  <a:tcPr marL="0" marR="0" marT="0" marB="0"/>
                </a:tc>
                <a:tc>
                  <a:txBody>
                    <a:bodyPr/>
                    <a:lstStyle/>
                    <a:p>
                      <a:r>
                        <a:rPr lang="en-ZA" sz="1100" kern="1200" baseline="0" dirty="0" smtClean="0">
                          <a:solidFill>
                            <a:schemeClr val="dk1"/>
                          </a:solidFill>
                          <a:latin typeface="Arial Black" pitchFamily="34" charset="0"/>
                          <a:ea typeface="+mn-ea"/>
                          <a:cs typeface="+mn-cs"/>
                        </a:rPr>
                        <a:t>4  Quarterly meetings of the forum held 	</a:t>
                      </a:r>
                    </a:p>
                  </a:txBody>
                  <a:tcPr marL="0" marR="0" marT="0" marB="0"/>
                </a:tc>
                <a:tc>
                  <a:txBody>
                    <a:bodyPr/>
                    <a:lstStyle/>
                    <a:p>
                      <a:r>
                        <a:rPr lang="en-ZA" sz="1100" kern="1200" baseline="0" dirty="0" smtClean="0">
                          <a:solidFill>
                            <a:schemeClr val="dk1"/>
                          </a:solidFill>
                          <a:latin typeface="Arial Black" pitchFamily="34" charset="0"/>
                          <a:ea typeface="+mn-ea"/>
                          <a:cs typeface="+mn-cs"/>
                        </a:rPr>
                        <a:t>4 Quarterly meetings of the forum held 	</a:t>
                      </a:r>
                    </a:p>
                  </a:txBody>
                  <a:tcPr marL="68580" marR="68580" marT="0" marB="0">
                    <a:solidFill>
                      <a:schemeClr val="tx2">
                        <a:lumMod val="20000"/>
                        <a:lumOff val="80000"/>
                      </a:schemeClr>
                    </a:solidFill>
                  </a:tcPr>
                </a:tc>
                <a:extLst>
                  <a:ext uri="{0D108BD9-81ED-4DB2-BD59-A6C34878D82A}">
                    <a16:rowId xmlns:a16="http://schemas.microsoft.com/office/drawing/2014/main" xmlns="" val="10004"/>
                  </a:ext>
                </a:extLst>
              </a:tr>
              <a:tr h="685648">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a:t>
                      </a:r>
                    </a:p>
                    <a:p>
                      <a:r>
                        <a:rPr lang="en-ZA" sz="1100" kern="1200" baseline="0" dirty="0" smtClean="0">
                          <a:solidFill>
                            <a:schemeClr val="dk1"/>
                          </a:solidFill>
                          <a:latin typeface="Arial Black" pitchFamily="34" charset="0"/>
                          <a:ea typeface="+mn-ea"/>
                          <a:cs typeface="+mn-cs"/>
                        </a:rPr>
                        <a:t>Provincial Annual </a:t>
                      </a:r>
                    </a:p>
                    <a:p>
                      <a:r>
                        <a:rPr lang="en-ZA" sz="1100" kern="1200" baseline="0" dirty="0" smtClean="0">
                          <a:solidFill>
                            <a:schemeClr val="dk1"/>
                          </a:solidFill>
                          <a:latin typeface="Arial Black" pitchFamily="34" charset="0"/>
                          <a:ea typeface="+mn-ea"/>
                          <a:cs typeface="+mn-cs"/>
                        </a:rPr>
                        <a:t>Performance Plans </a:t>
                      </a:r>
                    </a:p>
                    <a:p>
                      <a:r>
                        <a:rPr lang="en-ZA" sz="1100" kern="1200" baseline="0" dirty="0" smtClean="0">
                          <a:solidFill>
                            <a:schemeClr val="dk1"/>
                          </a:solidFill>
                          <a:latin typeface="Arial Black" pitchFamily="34" charset="0"/>
                          <a:ea typeface="+mn-ea"/>
                          <a:cs typeface="+mn-cs"/>
                        </a:rPr>
                        <a:t>(APPs) aligned to the National Health System Priorities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APPs reviewed and aligned to the National Health System Priorities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APPs reviewed and aligned to the National Health System Priorities 	</a:t>
                      </a:r>
                    </a:p>
                  </a:txBody>
                  <a:tcPr marL="68580" marR="68580" marT="0" marB="0">
                    <a:solidFill>
                      <a:schemeClr val="tx2">
                        <a:lumMod val="20000"/>
                        <a:lumOff val="80000"/>
                      </a:schemeClr>
                    </a:solidFill>
                  </a:tcPr>
                </a:tc>
                <a:extLst>
                  <a:ext uri="{0D108BD9-81ED-4DB2-BD59-A6C34878D82A}">
                    <a16:rowId xmlns:a16="http://schemas.microsoft.com/office/drawing/2014/main" xmlns="" val="10005"/>
                  </a:ext>
                </a:extLst>
              </a:tr>
            </a:tbl>
          </a:graphicData>
        </a:graphic>
      </p:graphicFrame>
      <p:sp>
        <p:nvSpPr>
          <p:cNvPr id="5"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356" y="1772816"/>
            <a:ext cx="8507288" cy="1384995"/>
          </a:xfrm>
          <a:prstGeom prst="rect">
            <a:avLst/>
          </a:prstGeom>
          <a:noFill/>
        </p:spPr>
        <p:txBody>
          <a:bodyPr wrap="square" rtlCol="0">
            <a:spAutoFit/>
          </a:bodyPr>
          <a:lstStyle/>
          <a:p>
            <a:r>
              <a:rPr lang="en-US" sz="2800" dirty="0" smtClean="0">
                <a:latin typeface="Arial" charset="0"/>
                <a:cs typeface="Arial" charset="0"/>
              </a:rPr>
              <a:t>To reflect on achievements and highlights for the FY2017/18, as outlined in the Annual Report of the National Department of Health (</a:t>
            </a:r>
            <a:r>
              <a:rPr lang="en-US" sz="2800" dirty="0" err="1" smtClean="0">
                <a:latin typeface="Arial" charset="0"/>
                <a:cs typeface="Arial" charset="0"/>
              </a:rPr>
              <a:t>NDoH</a:t>
            </a:r>
            <a:r>
              <a:rPr lang="en-US" sz="2800" dirty="0" smtClean="0">
                <a:latin typeface="Arial" charset="0"/>
                <a:cs typeface="Arial" charset="0"/>
              </a:rPr>
              <a:t>)</a:t>
            </a:r>
            <a:endParaRPr lang="en-US" sz="2800" dirty="0" smtClean="0">
              <a:solidFill>
                <a:schemeClr val="bg1">
                  <a:lumMod val="50000"/>
                </a:schemeClr>
              </a:solidFill>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9" name="Rectangle 2"/>
          <p:cNvSpPr txBox="1">
            <a:spLocks noChangeArrowheads="1"/>
          </p:cNvSpPr>
          <p:nvPr/>
        </p:nvSpPr>
        <p:spPr>
          <a:xfrm>
            <a:off x="642910" y="-71462"/>
            <a:ext cx="6143668"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Purpose of the Presentation </a:t>
            </a:r>
            <a:endParaRPr kumimoji="0" lang="en-GB" sz="2800" b="1" i="0" u="none" strike="noStrike" kern="1200" cap="none" spc="0" normalizeH="0" baseline="0" noProof="0" dirty="0" smtClean="0">
              <a:ln>
                <a:noFill/>
              </a:ln>
              <a:solidFill>
                <a:schemeClr val="bg1"/>
              </a:solidFill>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1214422"/>
          </a:xfrm>
          <a:prstGeom prst="rect">
            <a:avLst/>
          </a:prstGeom>
        </p:spPr>
        <p:txBody>
          <a:bodyPr anchor="b">
            <a:norm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2: </a:t>
            </a:r>
            <a:r>
              <a:rPr lang="en-ZA" sz="2400" dirty="0">
                <a:solidFill>
                  <a:schemeClr val="bg1"/>
                </a:solidFill>
                <a:latin typeface="Arial Black" pitchFamily="34" charset="0"/>
              </a:rPr>
              <a:t> National Health Insurance, Health Planning and Systems Enablement</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63190441"/>
              </p:ext>
            </p:extLst>
          </p:nvPr>
        </p:nvGraphicFramePr>
        <p:xfrm>
          <a:off x="142875" y="1125538"/>
          <a:ext cx="9001156" cy="3779520"/>
        </p:xfrm>
        <a:graphic>
          <a:graphicData uri="http://schemas.openxmlformats.org/drawingml/2006/table">
            <a:tbl>
              <a:tblPr firstRow="1" bandRow="1">
                <a:tableStyleId>{5C22544A-7EE6-4342-B048-85BDC9FD1C3A}</a:tableStyleId>
              </a:tblPr>
              <a:tblGrid>
                <a:gridCol w="1948786">
                  <a:extLst>
                    <a:ext uri="{9D8B030D-6E8A-4147-A177-3AD203B41FA5}">
                      <a16:colId xmlns:a16="http://schemas.microsoft.com/office/drawing/2014/main" xmlns="" val="20000"/>
                    </a:ext>
                  </a:extLst>
                </a:gridCol>
                <a:gridCol w="2551792">
                  <a:extLst>
                    <a:ext uri="{9D8B030D-6E8A-4147-A177-3AD203B41FA5}">
                      <a16:colId xmlns:a16="http://schemas.microsoft.com/office/drawing/2014/main" xmlns="" val="20001"/>
                    </a:ext>
                  </a:extLst>
                </a:gridCol>
                <a:gridCol w="2250289">
                  <a:extLst>
                    <a:ext uri="{9D8B030D-6E8A-4147-A177-3AD203B41FA5}">
                      <a16:colId xmlns:a16="http://schemas.microsoft.com/office/drawing/2014/main" xmlns="" val="20002"/>
                    </a:ext>
                  </a:extLst>
                </a:gridCol>
                <a:gridCol w="2250289">
                  <a:extLst>
                    <a:ext uri="{9D8B030D-6E8A-4147-A177-3AD203B41FA5}">
                      <a16:colId xmlns:a16="http://schemas.microsoft.com/office/drawing/2014/main" xmlns="" val="20003"/>
                    </a:ext>
                  </a:extLst>
                </a:gridCol>
              </a:tblGrid>
              <a:tr h="35924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 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 	</a:t>
                      </a:r>
                    </a:p>
                  </a:txBody>
                  <a:tcPr/>
                </a:tc>
                <a:extLst>
                  <a:ext uri="{0D108BD9-81ED-4DB2-BD59-A6C34878D82A}">
                    <a16:rowId xmlns:a16="http://schemas.microsoft.com/office/drawing/2014/main" xmlns="" val="10000"/>
                  </a:ext>
                </a:extLst>
              </a:tr>
              <a:tr h="467062">
                <a:tc rowSpan="2">
                  <a:txBody>
                    <a:bodyPr/>
                    <a:lstStyle/>
                    <a:p>
                      <a:r>
                        <a:rPr lang="en-ZA" sz="1100" kern="1200" baseline="0" dirty="0" smtClean="0">
                          <a:solidFill>
                            <a:schemeClr val="dk1"/>
                          </a:solidFill>
                          <a:latin typeface="Arial Black" pitchFamily="34" charset="0"/>
                          <a:ea typeface="+mn-ea"/>
                          <a:cs typeface="+mn-cs"/>
                        </a:rPr>
                        <a:t>Domestication of international treaties and implementation of multilateral competition on areas of mutual and measurable benefit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ZA" sz="1100" kern="1200" baseline="0" dirty="0" smtClean="0">
                          <a:solidFill>
                            <a:schemeClr val="dk1"/>
                          </a:solidFill>
                          <a:latin typeface="Arial Black" pitchFamily="34" charset="0"/>
                          <a:ea typeface="+mn-ea"/>
                          <a:cs typeface="+mn-cs"/>
                        </a:rPr>
                        <a:t>Number of international </a:t>
                      </a:r>
                    </a:p>
                    <a:p>
                      <a:pPr marL="0" algn="l" defTabSz="914400" rtl="0" eaLnBrk="1" latinLnBrk="0" hangingPunct="1"/>
                      <a:r>
                        <a:rPr lang="en-ZA" sz="1100" kern="1200" baseline="0" dirty="0" smtClean="0">
                          <a:solidFill>
                            <a:schemeClr val="dk1"/>
                          </a:solidFill>
                          <a:latin typeface="Arial Black" pitchFamily="34" charset="0"/>
                          <a:ea typeface="+mn-ea"/>
                          <a:cs typeface="+mn-cs"/>
                        </a:rPr>
                        <a:t>treaties and multilateral </a:t>
                      </a:r>
                    </a:p>
                    <a:p>
                      <a:pPr marL="0" algn="l" defTabSz="914400" rtl="0" eaLnBrk="1" latinLnBrk="0" hangingPunct="1"/>
                      <a:r>
                        <a:rPr lang="en-ZA" sz="1100" kern="1200" baseline="0" dirty="0" smtClean="0">
                          <a:solidFill>
                            <a:schemeClr val="dk1"/>
                          </a:solidFill>
                          <a:latin typeface="Arial Black" pitchFamily="34" charset="0"/>
                          <a:ea typeface="+mn-ea"/>
                          <a:cs typeface="+mn-cs"/>
                        </a:rPr>
                        <a:t>frameworks implemented 	</a:t>
                      </a:r>
                    </a:p>
                    <a:p>
                      <a:pPr marL="0" algn="l" defTabSz="914400" rtl="0" eaLnBrk="1" latinLnBrk="0" hangingPunct="1"/>
                      <a:endParaRPr lang="en-ZA" sz="1100" kern="1200" baseline="0" dirty="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Three International </a:t>
                      </a:r>
                    </a:p>
                    <a:p>
                      <a:r>
                        <a:rPr lang="en-ZA" sz="1100" kern="1200" baseline="0" dirty="0" smtClean="0">
                          <a:solidFill>
                            <a:schemeClr val="dk1"/>
                          </a:solidFill>
                          <a:latin typeface="Arial Black" pitchFamily="34" charset="0"/>
                          <a:ea typeface="+mn-ea"/>
                          <a:cs typeface="+mn-cs"/>
                        </a:rPr>
                        <a:t>Treaties and Conventions </a:t>
                      </a:r>
                    </a:p>
                    <a:p>
                      <a:r>
                        <a:rPr lang="en-ZA" sz="1100" kern="1200" baseline="0" dirty="0" smtClean="0">
                          <a:solidFill>
                            <a:schemeClr val="dk1"/>
                          </a:solidFill>
                          <a:latin typeface="Arial Black" pitchFamily="34" charset="0"/>
                          <a:ea typeface="+mn-ea"/>
                          <a:cs typeface="+mn-cs"/>
                        </a:rPr>
                        <a:t>implemented 	</a:t>
                      </a:r>
                    </a:p>
                    <a:p>
                      <a:pPr marL="0" algn="l" defTabSz="914400" rtl="0" eaLnBrk="1" latinLnBrk="0" hangingPunct="1"/>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Three International </a:t>
                      </a:r>
                    </a:p>
                    <a:p>
                      <a:r>
                        <a:rPr lang="en-ZA" sz="1100" kern="1200" baseline="0" dirty="0" smtClean="0">
                          <a:solidFill>
                            <a:schemeClr val="dk1"/>
                          </a:solidFill>
                          <a:latin typeface="Arial Black" pitchFamily="34" charset="0"/>
                          <a:ea typeface="+mn-ea"/>
                          <a:cs typeface="+mn-cs"/>
                        </a:rPr>
                        <a:t>Treaties and Conventions </a:t>
                      </a:r>
                    </a:p>
                    <a:p>
                      <a:r>
                        <a:rPr lang="en-ZA" sz="1100" kern="1200" baseline="0" dirty="0" smtClean="0">
                          <a:solidFill>
                            <a:schemeClr val="dk1"/>
                          </a:solidFill>
                          <a:latin typeface="Arial Black" pitchFamily="34" charset="0"/>
                          <a:ea typeface="+mn-ea"/>
                          <a:cs typeface="+mn-cs"/>
                        </a:rPr>
                        <a:t>implemented </a:t>
                      </a:r>
                    </a:p>
                  </a:txBody>
                  <a:tcPr marL="68580" marR="68580" marT="0" marB="0"/>
                </a:tc>
                <a:extLst>
                  <a:ext uri="{0D108BD9-81ED-4DB2-BD59-A6C34878D82A}">
                    <a16:rowId xmlns:a16="http://schemas.microsoft.com/office/drawing/2014/main" xmlns="" val="10003"/>
                  </a:ext>
                </a:extLst>
              </a:tr>
              <a:tr h="505534">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100" kern="1200" baseline="0" dirty="0" smtClean="0">
                          <a:solidFill>
                            <a:schemeClr val="dk1"/>
                          </a:solidFill>
                          <a:latin typeface="Arial Black" pitchFamily="34" charset="0"/>
                          <a:ea typeface="+mn-ea"/>
                          <a:cs typeface="+mn-cs"/>
                        </a:rPr>
                        <a:t>Number of multilateral</a:t>
                      </a:r>
                    </a:p>
                    <a:p>
                      <a:pPr marL="0" algn="l" defTabSz="914400" rtl="0" eaLnBrk="1" latinLnBrk="0" hangingPunct="1"/>
                      <a:r>
                        <a:rPr lang="en-US" sz="1100" kern="1200" baseline="0" dirty="0" smtClean="0">
                          <a:solidFill>
                            <a:schemeClr val="dk1"/>
                          </a:solidFill>
                          <a:latin typeface="Arial Black" pitchFamily="34" charset="0"/>
                          <a:ea typeface="+mn-ea"/>
                          <a:cs typeface="+mn-cs"/>
                        </a:rPr>
                        <a:t>frameworks and strategies implemented</a:t>
                      </a:r>
                      <a:endParaRPr lang="en-ZA" sz="1100" kern="1200" baseline="0" dirty="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Three multilateral </a:t>
                      </a:r>
                    </a:p>
                    <a:p>
                      <a:r>
                        <a:rPr lang="en-ZA" sz="1100" kern="1200" baseline="0" dirty="0" smtClean="0">
                          <a:solidFill>
                            <a:schemeClr val="dk1"/>
                          </a:solidFill>
                          <a:latin typeface="Arial Black" pitchFamily="34" charset="0"/>
                          <a:ea typeface="+mn-ea"/>
                          <a:cs typeface="+mn-cs"/>
                        </a:rPr>
                        <a:t>frameworks and strategies </a:t>
                      </a:r>
                    </a:p>
                    <a:p>
                      <a:r>
                        <a:rPr lang="en-ZA" sz="1100" kern="1200" baseline="0" dirty="0" smtClean="0">
                          <a:solidFill>
                            <a:schemeClr val="dk1"/>
                          </a:solidFill>
                          <a:latin typeface="Arial Black" pitchFamily="34" charset="0"/>
                          <a:ea typeface="+mn-ea"/>
                          <a:cs typeface="+mn-cs"/>
                        </a:rPr>
                        <a:t>implemented 	</a:t>
                      </a:r>
                      <a:endParaRPr lang="en-US"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Twenty multilateral frameworks </a:t>
                      </a:r>
                    </a:p>
                    <a:p>
                      <a:r>
                        <a:rPr lang="en-ZA" sz="1100" kern="1200" baseline="0" dirty="0" smtClean="0">
                          <a:solidFill>
                            <a:schemeClr val="dk1"/>
                          </a:solidFill>
                          <a:latin typeface="Arial Black" pitchFamily="34" charset="0"/>
                          <a:ea typeface="+mn-ea"/>
                          <a:cs typeface="+mn-cs"/>
                        </a:rPr>
                        <a:t>and strategies implemented 	</a:t>
                      </a:r>
                    </a:p>
                    <a:p>
                      <a:pPr marL="0" algn="l" defTabSz="914400" rtl="0" eaLnBrk="1" latinLnBrk="0" hangingPunct="1"/>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4"/>
                  </a:ext>
                </a:extLst>
              </a:tr>
              <a:tr h="471998">
                <a:tc rowSpan="2">
                  <a:txBody>
                    <a:bodyPr/>
                    <a:lstStyle/>
                    <a:p>
                      <a:r>
                        <a:rPr lang="en-ZA" sz="1100" kern="1200" baseline="0" dirty="0" smtClean="0">
                          <a:solidFill>
                            <a:schemeClr val="dk1"/>
                          </a:solidFill>
                          <a:latin typeface="Arial Black" pitchFamily="34" charset="0"/>
                          <a:ea typeface="+mn-ea"/>
                          <a:cs typeface="+mn-cs"/>
                        </a:rPr>
                        <a:t>Implementation of bilateral cooperation on areas of mutual and measurable benefit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Bilateral frameworks and projects implemented 	</a:t>
                      </a:r>
                    </a:p>
                  </a:txBody>
                  <a:tcPr marL="0" marR="0" marT="0" marB="0"/>
                </a:tc>
                <a:tc>
                  <a:txBody>
                    <a:bodyPr/>
                    <a:lstStyle/>
                    <a:p>
                      <a:r>
                        <a:rPr lang="en-ZA" sz="1100" kern="1200" baseline="0" dirty="0" smtClean="0">
                          <a:solidFill>
                            <a:schemeClr val="dk1"/>
                          </a:solidFill>
                          <a:latin typeface="Arial Black" pitchFamily="34" charset="0"/>
                          <a:ea typeface="+mn-ea"/>
                          <a:cs typeface="+mn-cs"/>
                        </a:rPr>
                        <a:t>Six strategic bilateral </a:t>
                      </a:r>
                    </a:p>
                    <a:p>
                      <a:r>
                        <a:rPr lang="en-ZA" sz="1100" kern="1200" baseline="0" dirty="0" smtClean="0">
                          <a:solidFill>
                            <a:schemeClr val="dk1"/>
                          </a:solidFill>
                          <a:latin typeface="Arial Black" pitchFamily="34" charset="0"/>
                          <a:ea typeface="+mn-ea"/>
                          <a:cs typeface="+mn-cs"/>
                        </a:rPr>
                        <a:t>Frameworks and projects </a:t>
                      </a:r>
                    </a:p>
                    <a:p>
                      <a:r>
                        <a:rPr lang="en-ZA" sz="1100" kern="1200" baseline="0" dirty="0" smtClean="0">
                          <a:solidFill>
                            <a:schemeClr val="dk1"/>
                          </a:solidFill>
                          <a:latin typeface="Arial Black" pitchFamily="34" charset="0"/>
                          <a:ea typeface="+mn-ea"/>
                          <a:cs typeface="+mn-cs"/>
                        </a:rPr>
                        <a:t>implemented 	</a:t>
                      </a:r>
                    </a:p>
                  </a:txBody>
                  <a:tcPr marL="0" marR="0" marT="0" marB="0"/>
                </a:tc>
                <a:tc>
                  <a:txBody>
                    <a:bodyPr/>
                    <a:lstStyle/>
                    <a:p>
                      <a:r>
                        <a:rPr lang="en-ZA" sz="1100" kern="1200" baseline="0" dirty="0" smtClean="0">
                          <a:solidFill>
                            <a:schemeClr val="dk1"/>
                          </a:solidFill>
                          <a:latin typeface="Arial Black" pitchFamily="34" charset="0"/>
                          <a:ea typeface="+mn-ea"/>
                          <a:cs typeface="+mn-cs"/>
                        </a:rPr>
                        <a:t>Twenty-eight strategic bilateral </a:t>
                      </a:r>
                    </a:p>
                    <a:p>
                      <a:r>
                        <a:rPr lang="en-ZA" sz="1100" kern="1200" baseline="0" dirty="0" smtClean="0">
                          <a:solidFill>
                            <a:schemeClr val="dk1"/>
                          </a:solidFill>
                          <a:latin typeface="Arial Black" pitchFamily="34" charset="0"/>
                          <a:ea typeface="+mn-ea"/>
                          <a:cs typeface="+mn-cs"/>
                        </a:rPr>
                        <a:t>Frameworks and projects </a:t>
                      </a:r>
                    </a:p>
                    <a:p>
                      <a:r>
                        <a:rPr lang="en-ZA" sz="1100" kern="1200" baseline="0" dirty="0" smtClean="0">
                          <a:solidFill>
                            <a:schemeClr val="dk1"/>
                          </a:solidFill>
                          <a:latin typeface="Arial Black" pitchFamily="34" charset="0"/>
                          <a:ea typeface="+mn-ea"/>
                          <a:cs typeface="+mn-cs"/>
                        </a:rPr>
                        <a:t>implemented 	</a:t>
                      </a:r>
                    </a:p>
                    <a:p>
                      <a:pPr algn="l"/>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5"/>
                  </a:ext>
                </a:extLst>
              </a:tr>
              <a:tr h="685648">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Integrated Planning Framework </a:t>
                      </a:r>
                    </a:p>
                    <a:p>
                      <a:r>
                        <a:rPr lang="en-ZA" sz="1100" kern="1200" baseline="0" dirty="0" smtClean="0">
                          <a:solidFill>
                            <a:schemeClr val="dk1"/>
                          </a:solidFill>
                          <a:latin typeface="Arial Black" pitchFamily="34" charset="0"/>
                          <a:ea typeface="+mn-ea"/>
                          <a:cs typeface="+mn-cs"/>
                        </a:rPr>
                        <a:t>for National Health System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Integrated Planning </a:t>
                      </a:r>
                    </a:p>
                    <a:p>
                      <a:r>
                        <a:rPr lang="en-ZA" sz="1100" kern="1200" baseline="0" dirty="0" smtClean="0">
                          <a:solidFill>
                            <a:schemeClr val="dk1"/>
                          </a:solidFill>
                          <a:latin typeface="Arial Black" pitchFamily="34" charset="0"/>
                          <a:ea typeface="+mn-ea"/>
                          <a:cs typeface="+mn-cs"/>
                        </a:rPr>
                        <a:t>Framework approved by Tech NHC and piloted in 1 provincial DoH to compile 2018/19 Plans 	</a:t>
                      </a:r>
                    </a:p>
                  </a:txBody>
                  <a:tcPr marL="0" marR="0" marT="0" marB="0"/>
                </a:tc>
                <a:tc>
                  <a:txBody>
                    <a:bodyPr/>
                    <a:lstStyle/>
                    <a:p>
                      <a:r>
                        <a:rPr lang="en-ZA" sz="1100" kern="1200" baseline="0" dirty="0" smtClean="0">
                          <a:solidFill>
                            <a:schemeClr val="dk1"/>
                          </a:solidFill>
                          <a:latin typeface="Arial Black" pitchFamily="34" charset="0"/>
                          <a:ea typeface="+mn-ea"/>
                          <a:cs typeface="+mn-cs"/>
                        </a:rPr>
                        <a:t>Integrated Planning </a:t>
                      </a:r>
                    </a:p>
                    <a:p>
                      <a:r>
                        <a:rPr lang="en-ZA" sz="1100" kern="1200" baseline="0" dirty="0" smtClean="0">
                          <a:solidFill>
                            <a:schemeClr val="dk1"/>
                          </a:solidFill>
                          <a:latin typeface="Arial Black" pitchFamily="34" charset="0"/>
                          <a:ea typeface="+mn-ea"/>
                          <a:cs typeface="+mn-cs"/>
                        </a:rPr>
                        <a:t>Framework approved by Tech NHC and piloted in 7 provincial DoH to compile </a:t>
                      </a:r>
                    </a:p>
                    <a:p>
                      <a:r>
                        <a:rPr lang="en-ZA" sz="1100" kern="1200" baseline="0" dirty="0" smtClean="0">
                          <a:solidFill>
                            <a:schemeClr val="dk1"/>
                          </a:solidFill>
                          <a:latin typeface="Arial Black" pitchFamily="34" charset="0"/>
                          <a:ea typeface="+mn-ea"/>
                          <a:cs typeface="+mn-cs"/>
                        </a:rPr>
                        <a:t>2018/19 Plans </a:t>
                      </a: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4572000" cy="954107"/>
          </a:xfrm>
          <a:prstGeom prst="rect">
            <a:avLst/>
          </a:prstGeom>
        </p:spPr>
        <p:txBody>
          <a:bodyPr>
            <a:spAutoFit/>
          </a:bodyPr>
          <a:lstStyle/>
          <a:p>
            <a:r>
              <a:rPr lang="en-ZA" sz="2800" b="1" dirty="0" smtClean="0">
                <a:solidFill>
                  <a:schemeClr val="bg1"/>
                </a:solidFill>
                <a:latin typeface="Arial Black" pitchFamily="34" charset="0"/>
              </a:rPr>
              <a:t>Programme 2 </a:t>
            </a:r>
            <a:r>
              <a:rPr lang="en-ZA" sz="2800" dirty="0" smtClean="0">
                <a:solidFill>
                  <a:schemeClr val="bg1"/>
                </a:solidFill>
                <a:latin typeface="Arial Black" pitchFamily="34" charset="0"/>
              </a:rPr>
              <a:t/>
            </a:r>
            <a:br>
              <a:rPr lang="en-ZA" sz="2800" dirty="0" smtClean="0">
                <a:solidFill>
                  <a:schemeClr val="bg1"/>
                </a:solidFill>
                <a:latin typeface="Arial Black" pitchFamily="34" charset="0"/>
              </a:rPr>
            </a:br>
            <a:endParaRPr lang="en-US" sz="2800" dirty="0">
              <a:latin typeface="Arial Black" pitchFamily="34" charset="0"/>
            </a:endParaRPr>
          </a:p>
        </p:txBody>
      </p:sp>
      <p:sp>
        <p:nvSpPr>
          <p:cNvPr id="3" name="Content Placeholder 2"/>
          <p:cNvSpPr txBox="1">
            <a:spLocks/>
          </p:cNvSpPr>
          <p:nvPr/>
        </p:nvSpPr>
        <p:spPr bwMode="auto">
          <a:xfrm>
            <a:off x="0" y="980728"/>
            <a:ext cx="9144000" cy="4947444"/>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dirty="0" smtClean="0">
                <a:latin typeface="Arial Black" pitchFamily="34" charset="0"/>
              </a:rPr>
              <a:t>Quality of Care</a:t>
            </a:r>
          </a:p>
          <a:p>
            <a:endParaRPr lang="en-ZA" sz="1200" dirty="0" smtClean="0">
              <a:latin typeface="Arial Black" pitchFamily="34" charset="0"/>
            </a:endParaRPr>
          </a:p>
          <a:p>
            <a:pPr>
              <a:buFont typeface="Arial" pitchFamily="34" charset="0"/>
              <a:buChar char="•"/>
            </a:pPr>
            <a:r>
              <a:rPr lang="en-ZA" sz="1300" dirty="0" smtClean="0">
                <a:latin typeface="Arial Black" pitchFamily="34" charset="0"/>
              </a:rPr>
              <a:t>National Survey to measure Patient Experience of Care in selected PHC facilities and hospitals. </a:t>
            </a:r>
          </a:p>
          <a:p>
            <a:endParaRPr lang="en-ZA" sz="900" dirty="0" smtClean="0">
              <a:latin typeface="Arial Black" pitchFamily="34" charset="0"/>
            </a:endParaRPr>
          </a:p>
          <a:p>
            <a:pPr>
              <a:buFont typeface="Arial" pitchFamily="34" charset="0"/>
              <a:buChar char="•"/>
            </a:pPr>
            <a:r>
              <a:rPr lang="en-ZA" sz="1300" dirty="0" smtClean="0">
                <a:latin typeface="Arial Black" pitchFamily="34" charset="0"/>
              </a:rPr>
              <a:t>Three Guidelines were finalised: </a:t>
            </a:r>
            <a:r>
              <a:rPr lang="en-ZA" sz="1300" dirty="0" err="1" smtClean="0">
                <a:latin typeface="Arial Black" pitchFamily="34" charset="0"/>
              </a:rPr>
              <a:t>i</a:t>
            </a:r>
            <a:r>
              <a:rPr lang="en-ZA" sz="1300" dirty="0" smtClean="0">
                <a:latin typeface="Arial Black" pitchFamily="34" charset="0"/>
              </a:rPr>
              <a:t>) Patient Experience of care survey Guideline ii) National Guideline to manage Complaints, Compliments and Suggestions for the Public Health Sector of South Africa and iii) National Guideline to manage Patient Safety Incident Reporting and Learning in the Public Health Sector of South Africa. </a:t>
            </a:r>
          </a:p>
          <a:p>
            <a:pPr>
              <a:buFont typeface="Arial" pitchFamily="34" charset="0"/>
              <a:buChar char="•"/>
            </a:pPr>
            <a:endParaRPr lang="en-ZA" sz="900" dirty="0" smtClean="0">
              <a:latin typeface="Arial Black" pitchFamily="34" charset="0"/>
            </a:endParaRPr>
          </a:p>
          <a:p>
            <a:pPr>
              <a:buFont typeface="Arial" pitchFamily="34" charset="0"/>
              <a:buChar char="•"/>
            </a:pPr>
            <a:r>
              <a:rPr lang="en-ZA" sz="1300" dirty="0" smtClean="0">
                <a:latin typeface="Arial Black" pitchFamily="34" charset="0"/>
              </a:rPr>
              <a:t>Norms and Standards Regulations applicable to different categories of health establishments were finalised and gazetted in February 2018, and implementation by all health establishments will be expected from 1 March 2019. </a:t>
            </a:r>
          </a:p>
          <a:p>
            <a:endParaRPr lang="en-ZA" sz="900" dirty="0" smtClean="0">
              <a:latin typeface="Arial Black" pitchFamily="34" charset="0"/>
            </a:endParaRPr>
          </a:p>
          <a:p>
            <a:pPr>
              <a:buFont typeface="Arial" pitchFamily="34" charset="0"/>
              <a:buChar char="•"/>
            </a:pPr>
            <a:r>
              <a:rPr lang="en-ZA" sz="1300" dirty="0" smtClean="0">
                <a:latin typeface="Arial Black" pitchFamily="34" charset="0"/>
              </a:rPr>
              <a:t>South Africa is participating in the Global Lancet Commission and has also established the Lancet National Commission consisting 15 members from public sector, Universities, private sector, Non-Governmental and Quality Institutions. The Lancet National Commission was launched in May 2017.</a:t>
            </a:r>
          </a:p>
          <a:p>
            <a:endParaRPr lang="en-ZA" sz="900" dirty="0" smtClean="0">
              <a:latin typeface="Arial Black" pitchFamily="34" charset="0"/>
            </a:endParaRPr>
          </a:p>
          <a:p>
            <a:pPr>
              <a:buFont typeface="Arial" pitchFamily="34" charset="0"/>
              <a:buChar char="•"/>
            </a:pPr>
            <a:r>
              <a:rPr lang="en-ZA" sz="1300" dirty="0" smtClean="0">
                <a:latin typeface="Arial Black" pitchFamily="34" charset="0"/>
              </a:rPr>
              <a:t>The Lancet National Commission and the Lancet Global Commission hosted the Global Lancet Commission meeting from 11 -13 December 2017, attended by the Chairperson of the Lancet Global Commission and National Commissioners from South Africa, Mexico, Ethiopia, Senegal, Philippines, Argentina, Nepal and Tanzania. </a:t>
            </a:r>
            <a:endParaRPr lang="en-US" sz="12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97718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1214422"/>
          </a:xfrm>
          <a:prstGeom prst="rect">
            <a:avLst/>
          </a:prstGeom>
        </p:spPr>
        <p:txBody>
          <a:bodyPr anchor="b">
            <a:norm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2: </a:t>
            </a:r>
            <a:r>
              <a:rPr lang="en-ZA" sz="2400" dirty="0">
                <a:solidFill>
                  <a:schemeClr val="bg1"/>
                </a:solidFill>
                <a:latin typeface="Arial Black" pitchFamily="34" charset="0"/>
              </a:rPr>
              <a:t> National Health Insurance, Health Planning and Systems Enablement</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90845982"/>
              </p:ext>
            </p:extLst>
          </p:nvPr>
        </p:nvGraphicFramePr>
        <p:xfrm>
          <a:off x="0" y="1223499"/>
          <a:ext cx="9001156" cy="3108960"/>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2411791">
                  <a:extLst>
                    <a:ext uri="{9D8B030D-6E8A-4147-A177-3AD203B41FA5}">
                      <a16:colId xmlns:a16="http://schemas.microsoft.com/office/drawing/2014/main" xmlns="" val="20003"/>
                    </a:ext>
                  </a:extLst>
                </a:gridCol>
              </a:tblGrid>
              <a:tr h="35924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 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 	</a:t>
                      </a:r>
                    </a:p>
                  </a:txBody>
                  <a:tcPr/>
                </a:tc>
                <a:extLst>
                  <a:ext uri="{0D108BD9-81ED-4DB2-BD59-A6C34878D82A}">
                    <a16:rowId xmlns:a16="http://schemas.microsoft.com/office/drawing/2014/main" xmlns="" val="10000"/>
                  </a:ext>
                </a:extLst>
              </a:tr>
              <a:tr h="467062">
                <a:tc>
                  <a:txBody>
                    <a:bodyPr/>
                    <a:lstStyle/>
                    <a:p>
                      <a:pPr algn="l"/>
                      <a:endParaRPr lang="en-US" sz="1100" dirty="0">
                        <a:latin typeface="Arial Black" pitchFamily="34" charset="0"/>
                      </a:endParaRPr>
                    </a:p>
                  </a:txBody>
                  <a:tcPr/>
                </a:tc>
                <a:tc>
                  <a:txBody>
                    <a:bodyPr/>
                    <a:lstStyle/>
                    <a:p>
                      <a:r>
                        <a:rPr lang="en-ZA" sz="1100" kern="1200" baseline="0" dirty="0" smtClean="0">
                          <a:solidFill>
                            <a:schemeClr val="dk1"/>
                          </a:solidFill>
                          <a:latin typeface="Arial Black" pitchFamily="34" charset="0"/>
                          <a:ea typeface="+mn-ea"/>
                          <a:cs typeface="+mn-cs"/>
                        </a:rPr>
                        <a:t>Patient experience of care survey </a:t>
                      </a:r>
                    </a:p>
                    <a:p>
                      <a:r>
                        <a:rPr lang="en-ZA" sz="1100" kern="1200" baseline="0" dirty="0" smtClean="0">
                          <a:solidFill>
                            <a:schemeClr val="dk1"/>
                          </a:solidFill>
                          <a:latin typeface="Arial Black" pitchFamily="34" charset="0"/>
                          <a:ea typeface="+mn-ea"/>
                          <a:cs typeface="+mn-cs"/>
                        </a:rPr>
                        <a:t>guideline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Departments trained on </a:t>
                      </a:r>
                    </a:p>
                    <a:p>
                      <a:r>
                        <a:rPr lang="en-ZA" sz="1100" kern="1200" baseline="0" dirty="0" smtClean="0">
                          <a:solidFill>
                            <a:schemeClr val="dk1"/>
                          </a:solidFill>
                          <a:latin typeface="Arial Black" pitchFamily="34" charset="0"/>
                          <a:ea typeface="+mn-ea"/>
                          <a:cs typeface="+mn-cs"/>
                        </a:rPr>
                        <a:t>PEC Guideline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Departments were trained on </a:t>
                      </a:r>
                    </a:p>
                    <a:p>
                      <a:r>
                        <a:rPr lang="en-ZA" sz="1100" kern="1200" baseline="0" dirty="0" smtClean="0">
                          <a:solidFill>
                            <a:schemeClr val="dk1"/>
                          </a:solidFill>
                          <a:latin typeface="Arial Black" pitchFamily="34" charset="0"/>
                          <a:ea typeface="+mn-ea"/>
                          <a:cs typeface="+mn-cs"/>
                        </a:rPr>
                        <a:t>PEC Guideline 	</a:t>
                      </a:r>
                    </a:p>
                  </a:txBody>
                  <a:tcPr marL="68580" marR="68580" marT="0" marB="0"/>
                </a:tc>
                <a:extLst>
                  <a:ext uri="{0D108BD9-81ED-4DB2-BD59-A6C34878D82A}">
                    <a16:rowId xmlns:a16="http://schemas.microsoft.com/office/drawing/2014/main" xmlns="" val="10001"/>
                  </a:ext>
                </a:extLst>
              </a:tr>
              <a:tr h="361518">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Survey to measure Patient </a:t>
                      </a:r>
                    </a:p>
                    <a:p>
                      <a:r>
                        <a:rPr lang="en-ZA" sz="1100" kern="1200" baseline="0" dirty="0" smtClean="0">
                          <a:solidFill>
                            <a:schemeClr val="dk1"/>
                          </a:solidFill>
                          <a:latin typeface="Arial Black" pitchFamily="34" charset="0"/>
                          <a:ea typeface="+mn-ea"/>
                          <a:cs typeface="+mn-cs"/>
                        </a:rPr>
                        <a:t>experience of care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PEC Survey completed </a:t>
                      </a:r>
                    </a:p>
                    <a:p>
                      <a:r>
                        <a:rPr lang="en-ZA" sz="1100" kern="1200" baseline="0" dirty="0" smtClean="0">
                          <a:solidFill>
                            <a:schemeClr val="dk1"/>
                          </a:solidFill>
                          <a:latin typeface="Arial Black" pitchFamily="34" charset="0"/>
                          <a:ea typeface="+mn-ea"/>
                          <a:cs typeface="+mn-cs"/>
                        </a:rPr>
                        <a:t>and report produced 	</a:t>
                      </a: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PEC Survey was completed and report </a:t>
                      </a:r>
                    </a:p>
                    <a:p>
                      <a:r>
                        <a:rPr lang="en-ZA" sz="1100" kern="1200" baseline="0" dirty="0" smtClean="0">
                          <a:solidFill>
                            <a:schemeClr val="dk1"/>
                          </a:solidFill>
                          <a:latin typeface="Arial Black" pitchFamily="34" charset="0"/>
                          <a:ea typeface="+mn-ea"/>
                          <a:cs typeface="+mn-cs"/>
                        </a:rPr>
                        <a:t>produced </a:t>
                      </a:r>
                    </a:p>
                  </a:txBody>
                  <a:tcPr marL="68580" marR="68580" marT="0" marB="0"/>
                </a:tc>
                <a:extLst>
                  <a:ext uri="{0D108BD9-81ED-4DB2-BD59-A6C34878D82A}">
                    <a16:rowId xmlns:a16="http://schemas.microsoft.com/office/drawing/2014/main" xmlns="" val="10005"/>
                  </a:ext>
                </a:extLst>
              </a:tr>
              <a:tr h="685648">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Guideline to manage </a:t>
                      </a:r>
                    </a:p>
                    <a:p>
                      <a:r>
                        <a:rPr lang="en-ZA" sz="1100" kern="1200" baseline="0" dirty="0" smtClean="0">
                          <a:solidFill>
                            <a:schemeClr val="dk1"/>
                          </a:solidFill>
                          <a:latin typeface="Arial Black" pitchFamily="34" charset="0"/>
                          <a:ea typeface="+mn-ea"/>
                          <a:cs typeface="+mn-cs"/>
                        </a:rPr>
                        <a:t>complaints, compliments and suggestions for the Public Health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 trained on </a:t>
                      </a:r>
                    </a:p>
                    <a:p>
                      <a:r>
                        <a:rPr lang="en-ZA" sz="1100" kern="1200" baseline="0" dirty="0" smtClean="0">
                          <a:solidFill>
                            <a:schemeClr val="dk1"/>
                          </a:solidFill>
                          <a:latin typeface="Arial Black" pitchFamily="34" charset="0"/>
                          <a:ea typeface="+mn-ea"/>
                          <a:cs typeface="+mn-cs"/>
                        </a:rPr>
                        <a:t>Guideline to manage </a:t>
                      </a:r>
                    </a:p>
                    <a:p>
                      <a:r>
                        <a:rPr lang="en-ZA" sz="1100" kern="1200" baseline="0" dirty="0" smtClean="0">
                          <a:solidFill>
                            <a:schemeClr val="dk1"/>
                          </a:solidFill>
                          <a:latin typeface="Arial Black" pitchFamily="34" charset="0"/>
                          <a:ea typeface="+mn-ea"/>
                          <a:cs typeface="+mn-cs"/>
                        </a:rPr>
                        <a:t>complaints, compliments and suggestions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 were trained on </a:t>
                      </a:r>
                    </a:p>
                    <a:p>
                      <a:r>
                        <a:rPr lang="en-ZA" sz="1100" kern="1200" baseline="0" dirty="0" smtClean="0">
                          <a:solidFill>
                            <a:schemeClr val="dk1"/>
                          </a:solidFill>
                          <a:latin typeface="Arial Black" pitchFamily="34" charset="0"/>
                          <a:ea typeface="+mn-ea"/>
                          <a:cs typeface="+mn-cs"/>
                        </a:rPr>
                        <a:t>Guideline to manage </a:t>
                      </a:r>
                    </a:p>
                    <a:p>
                      <a:r>
                        <a:rPr lang="en-ZA" sz="1100" kern="1200" baseline="0" dirty="0" smtClean="0">
                          <a:solidFill>
                            <a:schemeClr val="dk1"/>
                          </a:solidFill>
                          <a:latin typeface="Arial Black" pitchFamily="34" charset="0"/>
                          <a:ea typeface="+mn-ea"/>
                          <a:cs typeface="+mn-cs"/>
                        </a:rPr>
                        <a:t>complaints, compliments and </a:t>
                      </a:r>
                    </a:p>
                    <a:p>
                      <a:r>
                        <a:rPr lang="en-ZA" sz="1100" kern="1200" baseline="0" dirty="0" smtClean="0">
                          <a:solidFill>
                            <a:schemeClr val="dk1"/>
                          </a:solidFill>
                          <a:latin typeface="Arial Black" pitchFamily="34" charset="0"/>
                          <a:ea typeface="+mn-ea"/>
                          <a:cs typeface="+mn-cs"/>
                        </a:rPr>
                        <a:t>suggestions 	</a:t>
                      </a:r>
                    </a:p>
                  </a:txBody>
                  <a:tcPr marL="68580" marR="68580" marT="0" marB="0"/>
                </a:tc>
                <a:extLst>
                  <a:ext uri="{0D108BD9-81ED-4DB2-BD59-A6C34878D82A}">
                    <a16:rowId xmlns:a16="http://schemas.microsoft.com/office/drawing/2014/main" xmlns="" val="10003"/>
                  </a:ext>
                </a:extLst>
              </a:tr>
              <a:tr h="685648">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Guideline to manage patient safety incidents in the Public Health Sector of South </a:t>
                      </a:r>
                    </a:p>
                    <a:p>
                      <a:r>
                        <a:rPr lang="en-ZA" sz="1100" kern="1200" baseline="0" dirty="0" smtClean="0">
                          <a:solidFill>
                            <a:schemeClr val="dk1"/>
                          </a:solidFill>
                          <a:latin typeface="Arial Black" pitchFamily="34" charset="0"/>
                          <a:ea typeface="+mn-ea"/>
                          <a:cs typeface="+mn-cs"/>
                        </a:rPr>
                        <a:t>Africa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 trained on </a:t>
                      </a:r>
                    </a:p>
                    <a:p>
                      <a:r>
                        <a:rPr lang="en-ZA" sz="1100" kern="1200" baseline="0" dirty="0" smtClean="0">
                          <a:solidFill>
                            <a:schemeClr val="dk1"/>
                          </a:solidFill>
                          <a:latin typeface="Arial Black" pitchFamily="34" charset="0"/>
                          <a:ea typeface="+mn-ea"/>
                          <a:cs typeface="+mn-cs"/>
                        </a:rPr>
                        <a:t>Guideline to manage Patient </a:t>
                      </a:r>
                    </a:p>
                    <a:p>
                      <a:r>
                        <a:rPr lang="en-ZA" sz="1100" kern="1200" baseline="0" dirty="0" smtClean="0">
                          <a:solidFill>
                            <a:schemeClr val="dk1"/>
                          </a:solidFill>
                          <a:latin typeface="Arial Black" pitchFamily="34" charset="0"/>
                          <a:ea typeface="+mn-ea"/>
                          <a:cs typeface="+mn-cs"/>
                        </a:rPr>
                        <a:t>Safety Incidents 	</a:t>
                      </a:r>
                    </a:p>
                  </a:txBody>
                  <a:tcPr marL="0" marR="0" marT="0" marB="0"/>
                </a:tc>
                <a:tc>
                  <a:txBody>
                    <a:bodyPr/>
                    <a:lstStyle/>
                    <a:p>
                      <a:r>
                        <a:rPr lang="en-ZA" sz="1100" kern="1200" baseline="0" dirty="0" smtClean="0">
                          <a:solidFill>
                            <a:schemeClr val="dk1"/>
                          </a:solidFill>
                          <a:latin typeface="Arial Black" pitchFamily="34" charset="0"/>
                          <a:ea typeface="+mn-ea"/>
                          <a:cs typeface="+mn-cs"/>
                        </a:rPr>
                        <a:t>9 Provincial Health </a:t>
                      </a:r>
                    </a:p>
                    <a:p>
                      <a:r>
                        <a:rPr lang="en-ZA" sz="1100" kern="1200" baseline="0" dirty="0" smtClean="0">
                          <a:solidFill>
                            <a:schemeClr val="dk1"/>
                          </a:solidFill>
                          <a:latin typeface="Arial Black" pitchFamily="34" charset="0"/>
                          <a:ea typeface="+mn-ea"/>
                          <a:cs typeface="+mn-cs"/>
                        </a:rPr>
                        <a:t>Department were trained on Guideline to manage Patient Safety Incidents 	</a:t>
                      </a:r>
                    </a:p>
                  </a:txBody>
                  <a:tcPr marL="68580" marR="68580" marT="0" marB="0"/>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 y="188640"/>
            <a:ext cx="6715140" cy="95410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2</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Performance Improvement Strategies</a:t>
            </a:r>
            <a:endParaRPr lang="en-GB" sz="2800" b="1" dirty="0">
              <a:solidFill>
                <a:schemeClr val="bg1"/>
              </a:solidFill>
              <a:latin typeface="Arial" pitchFamily="34" charset="0"/>
              <a:cs typeface="Arial" pitchFamily="34" charset="0"/>
            </a:endParaRPr>
          </a:p>
        </p:txBody>
      </p:sp>
      <p:sp>
        <p:nvSpPr>
          <p:cNvPr id="3" name="Rectangle 2"/>
          <p:cNvSpPr>
            <a:spLocks noChangeArrowheads="1"/>
          </p:cNvSpPr>
          <p:nvPr/>
        </p:nvSpPr>
        <p:spPr bwMode="auto">
          <a:xfrm>
            <a:off x="107504" y="2130533"/>
            <a:ext cx="8785100" cy="1938992"/>
          </a:xfrm>
          <a:prstGeom prst="rect">
            <a:avLst/>
          </a:prstGeom>
          <a:solidFill>
            <a:schemeClr val="bg1"/>
          </a:solidFill>
          <a:ln w="9525">
            <a:noFill/>
            <a:miter lim="800000"/>
            <a:headEnd/>
            <a:tailEnd/>
          </a:ln>
        </p:spPr>
        <p:txBody>
          <a:bodyPr wrap="square" anchor="ctr">
            <a:spAutoFit/>
          </a:bodyPr>
          <a:lstStyle/>
          <a:p>
            <a:pPr marL="342900" indent="-342900" algn="just">
              <a:buFont typeface="Arial" panose="020B0604020202020204" pitchFamily="34" charset="0"/>
              <a:buChar char="•"/>
            </a:pPr>
            <a:r>
              <a:rPr lang="en-US" sz="2000" dirty="0" smtClean="0">
                <a:latin typeface="Arial Black" panose="020B0A04020102020204" pitchFamily="34" charset="0"/>
              </a:rPr>
              <a:t>A </a:t>
            </a:r>
            <a:r>
              <a:rPr lang="en-US" sz="2000" dirty="0">
                <a:latin typeface="Arial Black" panose="020B0A04020102020204" pitchFamily="34" charset="0"/>
              </a:rPr>
              <a:t>depot manager has been recently appointed and a revised project plan has been developed to support Provincial Medicine Procurement Unit (PMPU) functionality in the Mpumalanga Department of </a:t>
            </a:r>
            <a:r>
              <a:rPr lang="en-US" sz="2000" dirty="0" smtClean="0">
                <a:latin typeface="Arial Black" panose="020B0A04020102020204" pitchFamily="34" charset="0"/>
              </a:rPr>
              <a:t>Health</a:t>
            </a:r>
          </a:p>
          <a:p>
            <a:pPr marL="342900" indent="-342900" algn="just">
              <a:buFont typeface="Arial" panose="020B0604020202020204" pitchFamily="34" charset="0"/>
              <a:buChar char="•"/>
            </a:pPr>
            <a:endParaRPr lang="en-US" sz="2000" dirty="0">
              <a:latin typeface="Arial Black" panose="020B0A04020102020204" pitchFamily="34" charset="0"/>
            </a:endParaRPr>
          </a:p>
          <a:p>
            <a:pPr marL="342900" indent="-342900" algn="just">
              <a:buFont typeface="Arial" panose="020B0604020202020204" pitchFamily="34" charset="0"/>
              <a:buChar char="•"/>
            </a:pPr>
            <a:r>
              <a:rPr lang="en-US" sz="2000" dirty="0" smtClean="0">
                <a:latin typeface="Arial Black" panose="020B0A04020102020204" pitchFamily="34" charset="0"/>
              </a:rPr>
              <a:t> </a:t>
            </a:r>
            <a:r>
              <a:rPr lang="en-US" sz="2000" dirty="0">
                <a:latin typeface="Arial Black" panose="020B0A04020102020204" pitchFamily="34" charset="0"/>
              </a:rPr>
              <a:t>NHI Phase 1 evaluation </a:t>
            </a:r>
            <a:r>
              <a:rPr lang="en-US" sz="2000" dirty="0" smtClean="0">
                <a:latin typeface="Arial Black" panose="020B0A04020102020204" pitchFamily="34" charset="0"/>
              </a:rPr>
              <a:t>is currently underway</a:t>
            </a:r>
            <a:r>
              <a:rPr lang="en-US" sz="2000" dirty="0" smtClean="0">
                <a:latin typeface="Arial" panose="020B0604020202020204" pitchFamily="34" charset="0"/>
              </a:rPr>
              <a:t>. </a:t>
            </a:r>
            <a:endParaRPr lang="en-GB" sz="2000" b="1"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66211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6324600"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3" name="Rectangle 2"/>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3 : HIV AND AIDS, TUBERCULOSIS , MATERNAL, CHILD AND WOMEN’S HEALTH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46805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dirty="0" smtClean="0">
                <a:latin typeface="Arial Black" pitchFamily="34" charset="0"/>
              </a:rPr>
              <a:t>Child, Adolescent and Maternal Health</a:t>
            </a:r>
          </a:p>
          <a:p>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The </a:t>
            </a:r>
            <a:r>
              <a:rPr lang="en-ZA" sz="1400" dirty="0" err="1">
                <a:latin typeface="Arial Black" pitchFamily="34" charset="0"/>
              </a:rPr>
              <a:t>MomConnect</a:t>
            </a:r>
            <a:r>
              <a:rPr lang="en-ZA" sz="1400" dirty="0">
                <a:latin typeface="Arial Black" pitchFamily="34" charset="0"/>
              </a:rPr>
              <a:t> programme </a:t>
            </a:r>
            <a:r>
              <a:rPr lang="en-ZA" sz="1400" dirty="0" smtClean="0">
                <a:latin typeface="Arial Black" pitchFamily="34" charset="0"/>
              </a:rPr>
              <a:t>launched in August 2014 to improve access to early antenatal services and empower pregnant women reached a cumulative total of 1 888 918 pregnant women and mothers at the </a:t>
            </a:r>
            <a:r>
              <a:rPr lang="en-ZA" sz="1400" dirty="0">
                <a:latin typeface="Arial Black" pitchFamily="34" charset="0"/>
              </a:rPr>
              <a:t>end of March </a:t>
            </a:r>
            <a:r>
              <a:rPr lang="en-ZA" sz="1400" dirty="0" smtClean="0">
                <a:latin typeface="Arial Black" pitchFamily="34" charset="0"/>
              </a:rPr>
              <a:t>2018 </a:t>
            </a:r>
          </a:p>
          <a:p>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Integrated School Health Programme (ISHP) services  has contributed to the health and wellbeing of learners as they are screened for health barriers to learning</a:t>
            </a:r>
          </a:p>
          <a:p>
            <a:pPr>
              <a:buFont typeface="Arial" pitchFamily="34" charset="0"/>
              <a:buChar char="•"/>
            </a:pPr>
            <a:endParaRPr lang="en-ZA" sz="1400" dirty="0" smtClean="0">
              <a:latin typeface="Arial Black" pitchFamily="34" charset="0"/>
            </a:endParaRPr>
          </a:p>
          <a:p>
            <a:pPr marL="742950" lvl="1" indent="-285750">
              <a:buFont typeface="Wingdings" panose="05000000000000000000" pitchFamily="2" charset="2"/>
              <a:buChar char="ü"/>
            </a:pPr>
            <a:r>
              <a:rPr lang="en-ZA" sz="1400" dirty="0" smtClean="0">
                <a:latin typeface="Arial Black" pitchFamily="34" charset="0"/>
              </a:rPr>
              <a:t>A total of 387 574 Grade 1 learners (33%) and 193 438 Grade 8 learners (21%) were screened from April 2017 to March 2018</a:t>
            </a:r>
          </a:p>
          <a:p>
            <a:pPr marL="742950" lvl="1" indent="-285750">
              <a:buFont typeface="Wingdings" panose="05000000000000000000" pitchFamily="2" charset="2"/>
              <a:buChar char="ü"/>
            </a:pPr>
            <a:endParaRPr lang="en-ZA" sz="1400" dirty="0" smtClean="0">
              <a:latin typeface="Arial Black" pitchFamily="34" charset="0"/>
            </a:endParaRPr>
          </a:p>
          <a:p>
            <a:pPr marL="742950" lvl="1" indent="-285750">
              <a:buFont typeface="Wingdings" panose="05000000000000000000" pitchFamily="2" charset="2"/>
              <a:buChar char="ü"/>
            </a:pPr>
            <a:r>
              <a:rPr lang="en-ZA" sz="1400" dirty="0" smtClean="0">
                <a:latin typeface="Arial Black" pitchFamily="34" charset="0"/>
              </a:rPr>
              <a:t>A cumulative total of 4 339 875 learners have been screened since inception of the programme, and 504 803 learners have been identified with various health barriers to learning and referred for intervention </a:t>
            </a:r>
          </a:p>
          <a:p>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The human papilloma virus (HPV) coverage for </a:t>
            </a:r>
            <a:r>
              <a:rPr lang="en-ZA" sz="1400" dirty="0">
                <a:latin typeface="Arial Black" pitchFamily="34" charset="0"/>
              </a:rPr>
              <a:t>the eligible girls </a:t>
            </a:r>
            <a:r>
              <a:rPr lang="en-ZA" sz="1400" dirty="0" smtClean="0">
                <a:latin typeface="Arial Black" pitchFamily="34" charset="0"/>
              </a:rPr>
              <a:t>in 2017/18 was at 82.6% for the 1st dose, and 61.3% for the 2nd dose.</a:t>
            </a:r>
            <a:endParaRPr lang="en-ZA" sz="1200" dirty="0" smtClean="0">
              <a:latin typeface="Arial Black" pitchFamily="34" charset="0"/>
            </a:endParaRPr>
          </a:p>
          <a:p>
            <a:endParaRPr lang="en-ZA" sz="12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46805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b="1" dirty="0" smtClean="0">
                <a:latin typeface="Arial Black" pitchFamily="34" charset="0"/>
              </a:rPr>
              <a:t>HIV and TB </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Since the HIV Counselling and Testing (HCT) campaign was introduced in 2010, over 44 million people have been tested. A total of 13 872 315 people were tested for HIV, exceeding the annual target of 10 million for the 2017/18 financial year</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At the end of March 2018, the total number of clients remaining on ART therapy (TROA) reached 4 189 070  </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Fewer infants are being infected with HIV. In 2017/18, a polymerase chain reaction (PCR) test done at around 10 weeks showed a 0.95% positivity rate for all babies born to HIV-positive women </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New TB client treatment success rate reached 84.4%, while the TB client death rate was at 3.9% in 2017/18, the same as the rate in the previous financial year </a:t>
            </a:r>
          </a:p>
          <a:p>
            <a:pPr>
              <a:buFont typeface="Arial" pitchFamily="34" charset="0"/>
              <a:buChar char="•"/>
            </a:pPr>
            <a:endParaRPr lang="en-ZA" sz="14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4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4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4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4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4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 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80844190"/>
              </p:ext>
            </p:extLst>
          </p:nvPr>
        </p:nvGraphicFramePr>
        <p:xfrm>
          <a:off x="0" y="1071547"/>
          <a:ext cx="9036495" cy="5669820"/>
        </p:xfrm>
        <a:graphic>
          <a:graphicData uri="http://schemas.openxmlformats.org/drawingml/2006/table">
            <a:tbl>
              <a:tblPr firstRow="1" bandRow="1">
                <a:tableStyleId>{5C22544A-7EE6-4342-B048-85BDC9FD1C3A}</a:tableStyleId>
              </a:tblPr>
              <a:tblGrid>
                <a:gridCol w="1692698">
                  <a:extLst>
                    <a:ext uri="{9D8B030D-6E8A-4147-A177-3AD203B41FA5}">
                      <a16:colId xmlns:a16="http://schemas.microsoft.com/office/drawing/2014/main" xmlns="" val="20000"/>
                    </a:ext>
                  </a:extLst>
                </a:gridCol>
                <a:gridCol w="2824978">
                  <a:extLst>
                    <a:ext uri="{9D8B030D-6E8A-4147-A177-3AD203B41FA5}">
                      <a16:colId xmlns:a16="http://schemas.microsoft.com/office/drawing/2014/main" xmlns="" val="20001"/>
                    </a:ext>
                  </a:extLst>
                </a:gridCol>
                <a:gridCol w="2168729">
                  <a:extLst>
                    <a:ext uri="{9D8B030D-6E8A-4147-A177-3AD203B41FA5}">
                      <a16:colId xmlns:a16="http://schemas.microsoft.com/office/drawing/2014/main" xmlns="" val="20002"/>
                    </a:ext>
                  </a:extLst>
                </a:gridCol>
                <a:gridCol w="2350090">
                  <a:extLst>
                    <a:ext uri="{9D8B030D-6E8A-4147-A177-3AD203B41FA5}">
                      <a16:colId xmlns:a16="http://schemas.microsoft.com/office/drawing/2014/main" xmlns="" val="20003"/>
                    </a:ext>
                  </a:extLst>
                </a:gridCol>
              </a:tblGrid>
              <a:tr h="476385">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762216">
                <a:tc>
                  <a:txBody>
                    <a:bodyPr/>
                    <a:lstStyle/>
                    <a:p>
                      <a:r>
                        <a:rPr lang="en-ZA" sz="1100" kern="1200" baseline="0" dirty="0" smtClean="0">
                          <a:solidFill>
                            <a:schemeClr val="dk1"/>
                          </a:solidFill>
                          <a:latin typeface="Arial Black" pitchFamily="34" charset="0"/>
                          <a:ea typeface="+mn-ea"/>
                          <a:cs typeface="+mn-cs"/>
                        </a:rPr>
                        <a:t>To reduce maternal and neonatal morbidity and mortality 	</a:t>
                      </a:r>
                    </a:p>
                  </a:txBody>
                  <a:tcPr marL="0" marR="0" marT="0" marB="0"/>
                </a:tc>
                <a:tc>
                  <a:txBody>
                    <a:bodyPr/>
                    <a:lstStyle/>
                    <a:p>
                      <a:r>
                        <a:rPr lang="en-ZA" sz="1100" baseline="0" dirty="0" smtClean="0">
                          <a:solidFill>
                            <a:srgbClr val="000000"/>
                          </a:solidFill>
                          <a:latin typeface="Arial Black" pitchFamily="34" charset="0"/>
                        </a:rPr>
                        <a:t>Maternal, Neonatal and Woman’s health programmes monitored using the standardised dashboard reports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reports produced with recommendations 	</a:t>
                      </a:r>
                    </a:p>
                    <a:p>
                      <a:pPr algn="r"/>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reports produced with recommendations 	</a:t>
                      </a:r>
                    </a:p>
                  </a:txBody>
                  <a:tcPr marL="68580" marR="68580" marT="0" marB="0"/>
                </a:tc>
                <a:extLst>
                  <a:ext uri="{0D108BD9-81ED-4DB2-BD59-A6C34878D82A}">
                    <a16:rowId xmlns:a16="http://schemas.microsoft.com/office/drawing/2014/main" xmlns="" val="10001"/>
                  </a:ext>
                </a:extLst>
              </a:tr>
              <a:tr h="1001247">
                <a:tc>
                  <a:txBody>
                    <a:bodyPr/>
                    <a:lstStyle/>
                    <a:p>
                      <a:pPr algn="l"/>
                      <a:endParaRPr lang="en-ZA" sz="1100" baseline="0" dirty="0" smtClean="0">
                        <a:solidFill>
                          <a:srgbClr val="000000"/>
                        </a:solidFill>
                        <a:latin typeface="Arial Black" pitchFamily="34" charset="0"/>
                      </a:endParaRPr>
                    </a:p>
                    <a:p>
                      <a:r>
                        <a:rPr lang="en-ZA" sz="1100" baseline="0" dirty="0" smtClean="0">
                          <a:solidFill>
                            <a:srgbClr val="000000"/>
                          </a:solidFill>
                          <a:latin typeface="Arial Black" pitchFamily="34" charset="0"/>
                        </a:rPr>
                        <a:t>Eliminate Mother to Child Transmission (EMTCT) in South Africa 	</a:t>
                      </a:r>
                    </a:p>
                  </a:txBody>
                  <a:tcPr marL="0" marR="0" marT="0" marB="0"/>
                </a:tc>
                <a:tc>
                  <a:txBody>
                    <a:bodyPr/>
                    <a:lstStyle/>
                    <a:p>
                      <a:r>
                        <a:rPr lang="en-ZA" sz="1100" baseline="0" dirty="0" smtClean="0">
                          <a:solidFill>
                            <a:srgbClr val="000000"/>
                          </a:solidFill>
                          <a:latin typeface="Arial Black" pitchFamily="34" charset="0"/>
                        </a:rPr>
                        <a:t>Remedial Elimination of Mother to Child </a:t>
                      </a:r>
                    </a:p>
                    <a:p>
                      <a:r>
                        <a:rPr lang="en-ZA" sz="1100" baseline="0" dirty="0" smtClean="0">
                          <a:solidFill>
                            <a:srgbClr val="000000"/>
                          </a:solidFill>
                          <a:latin typeface="Arial Black" pitchFamily="34" charset="0"/>
                        </a:rPr>
                        <a:t>Transmission (EMTCT) plans developed and monitored of selected Districts 	</a:t>
                      </a:r>
                    </a:p>
                  </a:txBody>
                  <a:tcPr marL="0" marR="0" marT="0" marB="0"/>
                </a:tc>
                <a:tc>
                  <a:txBody>
                    <a:bodyPr/>
                    <a:lstStyle/>
                    <a:p>
                      <a:r>
                        <a:rPr lang="en-ZA" sz="1100" baseline="0" dirty="0" smtClean="0">
                          <a:solidFill>
                            <a:srgbClr val="000000"/>
                          </a:solidFill>
                          <a:latin typeface="Arial Black" pitchFamily="34" charset="0"/>
                        </a:rPr>
                        <a:t>Remedial plans developed and monitored of all Districts that have MTCT rates &gt; 1.5% 	</a:t>
                      </a:r>
                    </a:p>
                  </a:txBody>
                  <a:tcPr marL="0" marR="0" marT="0" marB="0"/>
                </a:tc>
                <a:tc>
                  <a:txBody>
                    <a:bodyPr/>
                    <a:lstStyle/>
                    <a:p>
                      <a:r>
                        <a:rPr lang="en-ZA" sz="1100" baseline="0" dirty="0" smtClean="0">
                          <a:solidFill>
                            <a:srgbClr val="000000"/>
                          </a:solidFill>
                          <a:latin typeface="Arial Black" pitchFamily="34" charset="0"/>
                        </a:rPr>
                        <a:t>Remedial plans developed for all 17 districts that have MTCT rates &gt; 1.5% but 15 of the 17 plans were monitored 	</a:t>
                      </a:r>
                    </a:p>
                  </a:txBody>
                  <a:tcPr marL="68580" marR="68580" marT="0" marB="0"/>
                </a:tc>
                <a:extLst>
                  <a:ext uri="{0D108BD9-81ED-4DB2-BD59-A6C34878D82A}">
                    <a16:rowId xmlns:a16="http://schemas.microsoft.com/office/drawing/2014/main" xmlns="" val="10004"/>
                  </a:ext>
                </a:extLst>
              </a:tr>
              <a:tr h="1524432">
                <a:tc rowSpan="2">
                  <a:txBody>
                    <a:bodyPr/>
                    <a:lstStyle/>
                    <a:p>
                      <a:r>
                        <a:rPr lang="en-ZA" sz="1100" kern="1200" baseline="0" dirty="0" smtClean="0">
                          <a:solidFill>
                            <a:schemeClr val="dk1"/>
                          </a:solidFill>
                          <a:latin typeface="Arial Black" pitchFamily="34" charset="0"/>
                          <a:ea typeface="+mn-ea"/>
                          <a:cs typeface="+mn-cs"/>
                        </a:rPr>
                        <a:t>To improve access to Cervical and Breast Cancer treatment in South Africa </a:t>
                      </a:r>
                    </a:p>
                  </a:txBody>
                  <a:tcPr marL="0" marR="0" marT="0" marB="0"/>
                </a:tc>
                <a:tc>
                  <a:txBody>
                    <a:bodyPr/>
                    <a:lstStyle/>
                    <a:p>
                      <a:r>
                        <a:rPr lang="en-ZA" sz="1100" kern="1200" baseline="0" dirty="0" smtClean="0">
                          <a:solidFill>
                            <a:schemeClr val="dk1"/>
                          </a:solidFill>
                          <a:latin typeface="Arial Black" pitchFamily="34" charset="0"/>
                          <a:ea typeface="+mn-ea"/>
                          <a:cs typeface="+mn-cs"/>
                        </a:rPr>
                        <a:t>Cervical Cancer Control </a:t>
                      </a:r>
                    </a:p>
                    <a:p>
                      <a:r>
                        <a:rPr lang="en-ZA" sz="1100" kern="1200" baseline="0" dirty="0" smtClean="0">
                          <a:solidFill>
                            <a:schemeClr val="dk1"/>
                          </a:solidFill>
                          <a:latin typeface="Arial Black" pitchFamily="34" charset="0"/>
                          <a:ea typeface="+mn-ea"/>
                          <a:cs typeface="+mn-cs"/>
                        </a:rPr>
                        <a:t>Policy 		</a:t>
                      </a:r>
                    </a:p>
                  </a:txBody>
                  <a:tcPr marL="0" marR="0" marT="0" marB="0"/>
                </a:tc>
                <a:tc>
                  <a:txBody>
                    <a:bodyPr/>
                    <a:lstStyle/>
                    <a:p>
                      <a:r>
                        <a:rPr lang="en-ZA" sz="1100" kern="1200" baseline="0" dirty="0" smtClean="0">
                          <a:solidFill>
                            <a:schemeClr val="dk1"/>
                          </a:solidFill>
                          <a:latin typeface="Arial Black" pitchFamily="34" charset="0"/>
                          <a:ea typeface="+mn-ea"/>
                          <a:cs typeface="+mn-cs"/>
                        </a:rPr>
                        <a:t>Guidelines for the Cervical Cancer Policy produced, and 9 Provincial </a:t>
                      </a:r>
                      <a:r>
                        <a:rPr lang="en-ZA" sz="1100" kern="1200" baseline="0" dirty="0" err="1" smtClean="0">
                          <a:solidFill>
                            <a:schemeClr val="dk1"/>
                          </a:solidFill>
                          <a:latin typeface="Arial Black" pitchFamily="34" charset="0"/>
                          <a:ea typeface="+mn-ea"/>
                          <a:cs typeface="+mn-cs"/>
                        </a:rPr>
                        <a:t>DoHs</a:t>
                      </a:r>
                      <a:r>
                        <a:rPr lang="en-ZA" sz="1100" kern="1200" baseline="0" dirty="0" smtClean="0">
                          <a:solidFill>
                            <a:schemeClr val="dk1"/>
                          </a:solidFill>
                          <a:latin typeface="Arial Black" pitchFamily="34" charset="0"/>
                          <a:ea typeface="+mn-ea"/>
                          <a:cs typeface="+mn-cs"/>
                        </a:rPr>
                        <a:t> supported to develop Implementation plans 	</a:t>
                      </a:r>
                    </a:p>
                  </a:txBody>
                  <a:tcPr marL="0" marR="0" marT="0" marB="0"/>
                </a:tc>
                <a:tc>
                  <a:txBody>
                    <a:bodyPr/>
                    <a:lstStyle/>
                    <a:p>
                      <a:r>
                        <a:rPr lang="en-ZA" sz="1100" kern="1200" baseline="0" dirty="0" smtClean="0">
                          <a:solidFill>
                            <a:schemeClr val="dk1"/>
                          </a:solidFill>
                          <a:latin typeface="Arial Black" pitchFamily="34" charset="0"/>
                          <a:ea typeface="+mn-ea"/>
                          <a:cs typeface="+mn-cs"/>
                        </a:rPr>
                        <a:t>Guidelines for the Cervical Cancer Policy produced, and 9 Provincial </a:t>
                      </a:r>
                      <a:r>
                        <a:rPr lang="en-ZA" sz="1100" kern="1200" baseline="0" dirty="0" err="1" smtClean="0">
                          <a:solidFill>
                            <a:schemeClr val="dk1"/>
                          </a:solidFill>
                          <a:latin typeface="Arial Black" pitchFamily="34" charset="0"/>
                          <a:ea typeface="+mn-ea"/>
                          <a:cs typeface="+mn-cs"/>
                        </a:rPr>
                        <a:t>DoHs</a:t>
                      </a:r>
                      <a:r>
                        <a:rPr lang="en-ZA" sz="1100" kern="1200" baseline="0" dirty="0" smtClean="0">
                          <a:solidFill>
                            <a:schemeClr val="dk1"/>
                          </a:solidFill>
                          <a:latin typeface="Arial Black" pitchFamily="34" charset="0"/>
                          <a:ea typeface="+mn-ea"/>
                          <a:cs typeface="+mn-cs"/>
                        </a:rPr>
                        <a:t> supported to develop implementation plans 	</a:t>
                      </a:r>
                    </a:p>
                    <a:p>
                      <a:pPr algn="r"/>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5"/>
                  </a:ext>
                </a:extLst>
              </a:tr>
              <a:tr h="952770">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Breast Cancer Policy 	</a:t>
                      </a:r>
                    </a:p>
                    <a:p>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Guidelines for Breast Cancer Policy produced, and 9 Provincial </a:t>
                      </a:r>
                      <a:r>
                        <a:rPr lang="en-ZA" sz="1100" kern="1200" baseline="0" dirty="0" err="1" smtClean="0">
                          <a:solidFill>
                            <a:schemeClr val="dk1"/>
                          </a:solidFill>
                          <a:latin typeface="Arial Black" pitchFamily="34" charset="0"/>
                          <a:ea typeface="+mn-ea"/>
                          <a:cs typeface="+mn-cs"/>
                        </a:rPr>
                        <a:t>DoHs</a:t>
                      </a:r>
                      <a:r>
                        <a:rPr lang="en-ZA" sz="1100" kern="1200" baseline="0" dirty="0" smtClean="0">
                          <a:solidFill>
                            <a:schemeClr val="dk1"/>
                          </a:solidFill>
                          <a:latin typeface="Arial Black" pitchFamily="34" charset="0"/>
                          <a:ea typeface="+mn-ea"/>
                          <a:cs typeface="+mn-cs"/>
                        </a:rPr>
                        <a:t> supported to develop implementation plans </a:t>
                      </a:r>
                    </a:p>
                  </a:txBody>
                  <a:tcPr marL="0" marR="0" marT="0" marB="0"/>
                </a:tc>
                <a:tc>
                  <a:txBody>
                    <a:bodyPr/>
                    <a:lstStyle/>
                    <a:p>
                      <a:r>
                        <a:rPr lang="en-ZA" sz="1100" kern="1200" baseline="0" dirty="0" smtClean="0">
                          <a:solidFill>
                            <a:schemeClr val="dk1"/>
                          </a:solidFill>
                          <a:latin typeface="Arial Black" pitchFamily="34" charset="0"/>
                          <a:ea typeface="+mn-ea"/>
                          <a:cs typeface="+mn-cs"/>
                        </a:rPr>
                        <a:t>Guidelines for Breast Cancer Policy produced, and 9 Provincial </a:t>
                      </a:r>
                      <a:r>
                        <a:rPr lang="en-ZA" sz="1100" kern="1200" baseline="0" dirty="0" err="1" smtClean="0">
                          <a:solidFill>
                            <a:schemeClr val="dk1"/>
                          </a:solidFill>
                          <a:latin typeface="Arial Black" pitchFamily="34" charset="0"/>
                          <a:ea typeface="+mn-ea"/>
                          <a:cs typeface="+mn-cs"/>
                        </a:rPr>
                        <a:t>DoHs</a:t>
                      </a:r>
                      <a:r>
                        <a:rPr lang="en-ZA" sz="1100" kern="1200" baseline="0" dirty="0" smtClean="0">
                          <a:solidFill>
                            <a:schemeClr val="dk1"/>
                          </a:solidFill>
                          <a:latin typeface="Arial Black" pitchFamily="34" charset="0"/>
                          <a:ea typeface="+mn-ea"/>
                          <a:cs typeface="+mn-cs"/>
                        </a:rPr>
                        <a:t> supported to develop implementation plans </a:t>
                      </a:r>
                    </a:p>
                  </a:txBody>
                  <a:tcPr marL="68580" marR="68580" marT="0" marB="0"/>
                </a:tc>
                <a:extLst>
                  <a:ext uri="{0D108BD9-81ED-4DB2-BD59-A6C34878D82A}">
                    <a16:rowId xmlns:a16="http://schemas.microsoft.com/office/drawing/2014/main" xmlns="" val="10006"/>
                  </a:ext>
                </a:extLst>
              </a:tr>
              <a:tr h="952770">
                <a:tc>
                  <a:txBody>
                    <a:bodyPr/>
                    <a:lstStyle/>
                    <a:p>
                      <a:r>
                        <a:rPr lang="en-ZA" sz="1100" kern="1200" baseline="0" dirty="0" smtClean="0">
                          <a:solidFill>
                            <a:schemeClr val="dk1"/>
                          </a:solidFill>
                          <a:latin typeface="Arial Black" pitchFamily="34" charset="0"/>
                          <a:ea typeface="+mn-ea"/>
                          <a:cs typeface="+mn-cs"/>
                        </a:rPr>
                        <a:t>Reduce under 5 mortality rate 	</a:t>
                      </a:r>
                    </a:p>
                  </a:txBody>
                  <a:tcPr marL="0" marR="0" marT="0" marB="0"/>
                </a:tc>
                <a:tc>
                  <a:txBody>
                    <a:bodyPr/>
                    <a:lstStyle/>
                    <a:p>
                      <a:r>
                        <a:rPr lang="en-ZA" sz="1100" kern="1200" baseline="0" dirty="0" smtClean="0">
                          <a:solidFill>
                            <a:schemeClr val="dk1"/>
                          </a:solidFill>
                          <a:latin typeface="Arial Black" pitchFamily="34" charset="0"/>
                          <a:ea typeface="+mn-ea"/>
                          <a:cs typeface="+mn-cs"/>
                        </a:rPr>
                        <a:t>Monitor implementation </a:t>
                      </a:r>
                    </a:p>
                    <a:p>
                      <a:r>
                        <a:rPr lang="en-ZA" sz="1100" kern="1200" baseline="0" dirty="0" smtClean="0">
                          <a:solidFill>
                            <a:schemeClr val="dk1"/>
                          </a:solidFill>
                          <a:latin typeface="Arial Black" pitchFamily="34" charset="0"/>
                          <a:ea typeface="+mn-ea"/>
                          <a:cs typeface="+mn-cs"/>
                        </a:rPr>
                        <a:t>of child health programmes using the standardised dashboard reports 	</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monitoring dashboard reports produced with recommendations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monitoring dashboard reports produced with recommendations 	</a:t>
                      </a:r>
                    </a:p>
                  </a:txBody>
                  <a:tcPr marL="68580" marR="68580" marT="0" marB="0"/>
                </a:tc>
                <a:extLst>
                  <a:ext uri="{0D108BD9-81ED-4DB2-BD59-A6C34878D82A}">
                    <a16:rowId xmlns:a16="http://schemas.microsoft.com/office/drawing/2014/main" xmlns="" val="10007"/>
                  </a:ext>
                </a:extLst>
              </a:tr>
            </a:tbl>
          </a:graphicData>
        </a:graphic>
      </p:graphicFrame>
      <p:sp>
        <p:nvSpPr>
          <p:cNvPr id="4" name="Title 1"/>
          <p:cNvSpPr txBox="1">
            <a:spLocks/>
          </p:cNvSpPr>
          <p:nvPr/>
        </p:nvSpPr>
        <p:spPr>
          <a:xfrm>
            <a:off x="3851920" y="6462274"/>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27</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909497156"/>
              </p:ext>
            </p:extLst>
          </p:nvPr>
        </p:nvGraphicFramePr>
        <p:xfrm>
          <a:off x="0" y="1000109"/>
          <a:ext cx="9001155" cy="4983480"/>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2556947">
                  <a:extLst>
                    <a:ext uri="{9D8B030D-6E8A-4147-A177-3AD203B41FA5}">
                      <a16:colId xmlns:a16="http://schemas.microsoft.com/office/drawing/2014/main" xmlns="" val="20003"/>
                    </a:ext>
                  </a:extLst>
                </a:gridCol>
              </a:tblGrid>
              <a:tr h="388261">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2017/2018</a:t>
                      </a:r>
                    </a:p>
                  </a:txBody>
                  <a:tcPr/>
                </a:tc>
                <a:tc>
                  <a:txBody>
                    <a:bodyPr/>
                    <a:lstStyle/>
                    <a:p>
                      <a:r>
                        <a:rPr lang="en-ZA" sz="105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52048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50" kern="1200" baseline="0" dirty="0" smtClean="0">
                          <a:solidFill>
                            <a:schemeClr val="dk1"/>
                          </a:solidFill>
                          <a:latin typeface="Arial Black" pitchFamily="34" charset="0"/>
                          <a:ea typeface="+mn-ea"/>
                          <a:cs typeface="+mn-cs"/>
                        </a:rPr>
                        <a:t>	</a:t>
                      </a:r>
                    </a:p>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Provincial </a:t>
                      </a:r>
                      <a:r>
                        <a:rPr lang="en-ZA" sz="1200" kern="1200" baseline="0" dirty="0" err="1" smtClean="0">
                          <a:solidFill>
                            <a:schemeClr val="dk1"/>
                          </a:solidFill>
                          <a:latin typeface="Arial Black" pitchFamily="34" charset="0"/>
                          <a:ea typeface="+mn-ea"/>
                          <a:cs typeface="+mn-cs"/>
                        </a:rPr>
                        <a:t>DoH</a:t>
                      </a:r>
                      <a:r>
                        <a:rPr lang="en-ZA" sz="1200" kern="1200" baseline="0" dirty="0" smtClean="0">
                          <a:solidFill>
                            <a:schemeClr val="dk1"/>
                          </a:solidFill>
                          <a:latin typeface="Arial Black" pitchFamily="34" charset="0"/>
                          <a:ea typeface="+mn-ea"/>
                          <a:cs typeface="+mn-cs"/>
                        </a:rPr>
                        <a:t> with Remedial plans to reduce severe acute malnutrition 	</a:t>
                      </a:r>
                    </a:p>
                  </a:txBody>
                  <a:tcPr marL="0" marR="0" marT="0" marB="0"/>
                </a:tc>
                <a:tc>
                  <a:txBody>
                    <a:bodyPr/>
                    <a:lstStyle/>
                    <a:p>
                      <a:r>
                        <a:rPr lang="en-ZA" sz="1200" kern="1200" baseline="0" dirty="0" smtClean="0">
                          <a:solidFill>
                            <a:schemeClr val="dk1"/>
                          </a:solidFill>
                          <a:latin typeface="Arial Black" pitchFamily="34" charset="0"/>
                          <a:ea typeface="+mn-ea"/>
                          <a:cs typeface="+mn-cs"/>
                        </a:rPr>
                        <a:t>2 (Eastern Cape and North West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2 provincial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(Eastern Cape and North West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plans completed 	</a:t>
                      </a:r>
                    </a:p>
                  </a:txBody>
                  <a:tcPr marL="68580" marR="68580" marT="0" marB="0"/>
                </a:tc>
                <a:extLst>
                  <a:ext uri="{0D108BD9-81ED-4DB2-BD59-A6C34878D82A}">
                    <a16:rowId xmlns:a16="http://schemas.microsoft.com/office/drawing/2014/main" xmlns="" val="10001"/>
                  </a:ext>
                </a:extLst>
              </a:tr>
              <a:tr h="720080">
                <a:tc vMerge="1">
                  <a:txBody>
                    <a:bodyPr/>
                    <a:lstStyle/>
                    <a:p>
                      <a:endParaRPr lang="en-ZA"/>
                    </a:p>
                  </a:txBody>
                  <a:tcPr/>
                </a:tc>
                <a:tc>
                  <a:txBody>
                    <a:bodyPr/>
                    <a:lstStyle/>
                    <a:p>
                      <a:r>
                        <a:rPr lang="en-ZA" sz="1200" kern="1200" baseline="0" dirty="0" smtClean="0">
                          <a:solidFill>
                            <a:schemeClr val="dk1"/>
                          </a:solidFill>
                          <a:latin typeface="Arial Black" pitchFamily="34" charset="0"/>
                          <a:ea typeface="+mn-ea"/>
                          <a:cs typeface="+mn-cs"/>
                        </a:rPr>
                        <a:t>Maternal, Newborn, Child, Adolescent, Women’s Health and </a:t>
                      </a:r>
                    </a:p>
                    <a:p>
                      <a:r>
                        <a:rPr lang="en-ZA" sz="1200" kern="1200" baseline="0" dirty="0" smtClean="0">
                          <a:solidFill>
                            <a:schemeClr val="dk1"/>
                          </a:solidFill>
                          <a:latin typeface="Arial Black" pitchFamily="34" charset="0"/>
                          <a:ea typeface="+mn-ea"/>
                          <a:cs typeface="+mn-cs"/>
                        </a:rPr>
                        <a:t>Nutrition Strategy 2017/18-2021/22 	</a:t>
                      </a:r>
                    </a:p>
                  </a:txBody>
                  <a:tcPr marL="0" marR="0" marT="0" marB="0"/>
                </a:tc>
                <a:tc>
                  <a:txBody>
                    <a:bodyPr/>
                    <a:lstStyle/>
                    <a:p>
                      <a:r>
                        <a:rPr lang="en-ZA" sz="1200" kern="1200" baseline="0" dirty="0" smtClean="0">
                          <a:solidFill>
                            <a:schemeClr val="dk1"/>
                          </a:solidFill>
                          <a:latin typeface="Arial Black" pitchFamily="34" charset="0"/>
                          <a:ea typeface="+mn-ea"/>
                          <a:cs typeface="+mn-cs"/>
                        </a:rPr>
                        <a:t>MNCAWH and Nutrition Strategy 2017/18 - 2021/22 approved by the NHC and distributed to provinces </a:t>
                      </a:r>
                    </a:p>
                  </a:txBody>
                  <a:tcPr marL="0" marR="0" marT="0" marB="0"/>
                </a:tc>
                <a:tc>
                  <a:txBody>
                    <a:bodyPr/>
                    <a:lstStyle/>
                    <a:p>
                      <a:r>
                        <a:rPr lang="en-ZA" sz="1200" kern="1200" baseline="0" dirty="0" smtClean="0">
                          <a:solidFill>
                            <a:schemeClr val="dk1"/>
                          </a:solidFill>
                          <a:latin typeface="Arial Black" pitchFamily="34" charset="0"/>
                          <a:ea typeface="+mn-ea"/>
                          <a:cs typeface="+mn-cs"/>
                        </a:rPr>
                        <a:t>The MNCAWH and Nutrition Strategy finalised, costing not completed 	</a:t>
                      </a:r>
                    </a:p>
                  </a:txBody>
                  <a:tcPr marL="68580" marR="68580" marT="0" marB="0"/>
                </a:tc>
                <a:extLst>
                  <a:ext uri="{0D108BD9-81ED-4DB2-BD59-A6C34878D82A}">
                    <a16:rowId xmlns:a16="http://schemas.microsoft.com/office/drawing/2014/main" xmlns="" val="10002"/>
                  </a:ext>
                </a:extLst>
              </a:tr>
              <a:tr h="985586">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Road to Health Booklet </a:t>
                      </a:r>
                    </a:p>
                    <a:p>
                      <a:r>
                        <a:rPr lang="en-ZA" sz="1200" kern="1200" baseline="0" dirty="0" smtClean="0">
                          <a:solidFill>
                            <a:schemeClr val="dk1"/>
                          </a:solidFill>
                          <a:latin typeface="Arial Black" pitchFamily="34" charset="0"/>
                          <a:ea typeface="+mn-ea"/>
                          <a:cs typeface="+mn-cs"/>
                        </a:rPr>
                        <a:t>Revised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RTHB revised and distributed to 52 District Offices and head offices of 9 Provincial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for implementation from 1 April 2018/19 	</a:t>
                      </a:r>
                    </a:p>
                    <a:p>
                      <a:pPr algn="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RTHB revised and distributed to 52 District Offices and head offices of 9 Provincial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for implementation from 1 April 2018/19 </a:t>
                      </a:r>
                    </a:p>
                  </a:txBody>
                  <a:tcPr marL="68580" marR="68580" marT="0" marB="0"/>
                </a:tc>
                <a:extLst>
                  <a:ext uri="{0D108BD9-81ED-4DB2-BD59-A6C34878D82A}">
                    <a16:rowId xmlns:a16="http://schemas.microsoft.com/office/drawing/2014/main" xmlns="" val="10003"/>
                  </a:ext>
                </a:extLst>
              </a:tr>
              <a:tr h="1516819">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Surveillance system </a:t>
                      </a:r>
                    </a:p>
                    <a:p>
                      <a:r>
                        <a:rPr lang="en-ZA" sz="1200" kern="1200" baseline="0" dirty="0" smtClean="0">
                          <a:solidFill>
                            <a:schemeClr val="dk1"/>
                          </a:solidFill>
                          <a:latin typeface="Arial Black" pitchFamily="34" charset="0"/>
                          <a:ea typeface="+mn-ea"/>
                          <a:cs typeface="+mn-cs"/>
                        </a:rPr>
                        <a:t>for Polio, Measles </a:t>
                      </a:r>
                    </a:p>
                    <a:p>
                      <a:r>
                        <a:rPr lang="en-ZA" sz="1200" kern="1200" baseline="0" dirty="0" smtClean="0">
                          <a:solidFill>
                            <a:schemeClr val="dk1"/>
                          </a:solidFill>
                          <a:latin typeface="Arial Black" pitchFamily="34" charset="0"/>
                          <a:ea typeface="+mn-ea"/>
                          <a:cs typeface="+mn-cs"/>
                        </a:rPr>
                        <a:t>and Neonatal Tetanus </a:t>
                      </a:r>
                    </a:p>
                    <a:p>
                      <a:r>
                        <a:rPr lang="en-ZA" sz="1200" kern="1200" baseline="0" dirty="0" smtClean="0">
                          <a:solidFill>
                            <a:schemeClr val="dk1"/>
                          </a:solidFill>
                          <a:latin typeface="Arial Black" pitchFamily="34" charset="0"/>
                          <a:ea typeface="+mn-ea"/>
                          <a:cs typeface="+mn-cs"/>
                        </a:rPr>
                        <a:t>reviewed 	</a:t>
                      </a:r>
                    </a:p>
                  </a:txBody>
                  <a:tcPr marL="0" marR="0" marT="0" marB="0"/>
                </a:tc>
                <a:tc>
                  <a:txBody>
                    <a:bodyPr/>
                    <a:lstStyle/>
                    <a:p>
                      <a:r>
                        <a:rPr lang="en-ZA" sz="1200" kern="1200" baseline="0" dirty="0" smtClean="0">
                          <a:solidFill>
                            <a:schemeClr val="dk1"/>
                          </a:solidFill>
                          <a:latin typeface="Arial Black" pitchFamily="34" charset="0"/>
                          <a:ea typeface="+mn-ea"/>
                          <a:cs typeface="+mn-cs"/>
                        </a:rPr>
                        <a:t>Situational analysis conducted on the implementation of the current surveillance system in 9 provinces and Provincial Reports produced. Revised surveillance system drafted and presented to Tech NHC for approval 	</a:t>
                      </a:r>
                    </a:p>
                    <a:p>
                      <a:pPr algn="r"/>
                      <a:endParaRPr lang="en-ZA" sz="1200" dirty="0">
                        <a:latin typeface="Arial Black" pitchFamily="34" charset="0"/>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Situational analysis conducted on the implementation of the current surveillance system in 9 provinces and Provincial Reports produced 	</a:t>
                      </a:r>
                    </a:p>
                    <a:p>
                      <a:pPr algn="r"/>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81619198"/>
              </p:ext>
            </p:extLst>
          </p:nvPr>
        </p:nvGraphicFramePr>
        <p:xfrm>
          <a:off x="-3" y="1196753"/>
          <a:ext cx="9144002" cy="4712426"/>
        </p:xfrm>
        <a:graphic>
          <a:graphicData uri="http://schemas.openxmlformats.org/drawingml/2006/table">
            <a:tbl>
              <a:tblPr firstRow="1" bandRow="1">
                <a:tableStyleId>{5C22544A-7EE6-4342-B048-85BDC9FD1C3A}</a:tableStyleId>
              </a:tblPr>
              <a:tblGrid>
                <a:gridCol w="2339171">
                  <a:extLst>
                    <a:ext uri="{9D8B030D-6E8A-4147-A177-3AD203B41FA5}">
                      <a16:colId xmlns:a16="http://schemas.microsoft.com/office/drawing/2014/main" xmlns="" val="20000"/>
                    </a:ext>
                  </a:extLst>
                </a:gridCol>
                <a:gridCol w="2482637">
                  <a:extLst>
                    <a:ext uri="{9D8B030D-6E8A-4147-A177-3AD203B41FA5}">
                      <a16:colId xmlns:a16="http://schemas.microsoft.com/office/drawing/2014/main" xmlns="" val="20001"/>
                    </a:ext>
                  </a:extLst>
                </a:gridCol>
                <a:gridCol w="2072037">
                  <a:extLst>
                    <a:ext uri="{9D8B030D-6E8A-4147-A177-3AD203B41FA5}">
                      <a16:colId xmlns:a16="http://schemas.microsoft.com/office/drawing/2014/main" xmlns="" val="20002"/>
                    </a:ext>
                  </a:extLst>
                </a:gridCol>
                <a:gridCol w="2250157">
                  <a:extLst>
                    <a:ext uri="{9D8B030D-6E8A-4147-A177-3AD203B41FA5}">
                      <a16:colId xmlns:a16="http://schemas.microsoft.com/office/drawing/2014/main" xmlns="" val="20003"/>
                    </a:ext>
                  </a:extLst>
                </a:gridCol>
              </a:tblGrid>
              <a:tr h="506186">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2017/2018</a:t>
                      </a:r>
                    </a:p>
                  </a:txBody>
                  <a:tcPr/>
                </a:tc>
                <a:tc>
                  <a:txBody>
                    <a:bodyPr/>
                    <a:lstStyle/>
                    <a:p>
                      <a:r>
                        <a:rPr lang="en-ZA" sz="105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357909">
                <a:tc>
                  <a:txBody>
                    <a:bodyPr/>
                    <a:lstStyle/>
                    <a:p>
                      <a:endParaRPr lang="en-ZA" sz="2000" kern="1200" baseline="0" dirty="0" smtClean="0">
                        <a:solidFill>
                          <a:schemeClr val="dk1"/>
                        </a:solidFill>
                        <a:latin typeface="+mn-lt"/>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EPI Coverage Survey </a:t>
                      </a:r>
                    </a:p>
                    <a:p>
                      <a:r>
                        <a:rPr lang="en-ZA" sz="1200" kern="1200" baseline="0" dirty="0" smtClean="0">
                          <a:solidFill>
                            <a:schemeClr val="dk1"/>
                          </a:solidFill>
                          <a:latin typeface="Arial Black" pitchFamily="34" charset="0"/>
                          <a:ea typeface="+mn-ea"/>
                          <a:cs typeface="+mn-cs"/>
                        </a:rPr>
                        <a:t>conducted 	</a:t>
                      </a:r>
                    </a:p>
                  </a:txBody>
                  <a:tcPr marL="0" marR="0" marT="0" marB="0"/>
                </a:tc>
                <a:tc>
                  <a:txBody>
                    <a:bodyPr/>
                    <a:lstStyle/>
                    <a:p>
                      <a:r>
                        <a:rPr lang="en-ZA" sz="1200" kern="1200" baseline="0" dirty="0" smtClean="0">
                          <a:solidFill>
                            <a:schemeClr val="dk1"/>
                          </a:solidFill>
                          <a:latin typeface="Arial Black" pitchFamily="34" charset="0"/>
                          <a:ea typeface="+mn-ea"/>
                          <a:cs typeface="+mn-cs"/>
                        </a:rPr>
                        <a:t>EPI Coverage Survey conducted in 9 Provinces </a:t>
                      </a:r>
                    </a:p>
                  </a:txBody>
                  <a:tcPr marL="0" marR="0" marT="0" marB="0"/>
                </a:tc>
                <a:tc>
                  <a:txBody>
                    <a:bodyPr/>
                    <a:lstStyle/>
                    <a:p>
                      <a:r>
                        <a:rPr lang="en-ZA" sz="1200" kern="1200" baseline="0" dirty="0" smtClean="0">
                          <a:solidFill>
                            <a:schemeClr val="dk1"/>
                          </a:solidFill>
                          <a:latin typeface="Arial Black" pitchFamily="34" charset="0"/>
                          <a:ea typeface="+mn-ea"/>
                          <a:cs typeface="+mn-cs"/>
                        </a:rPr>
                        <a:t>Draft survey protocol developed 	</a:t>
                      </a:r>
                    </a:p>
                  </a:txBody>
                  <a:tcPr marL="68580" marR="68580" marT="0" marB="0"/>
                </a:tc>
                <a:extLst>
                  <a:ext uri="{0D108BD9-81ED-4DB2-BD59-A6C34878D82A}">
                    <a16:rowId xmlns:a16="http://schemas.microsoft.com/office/drawing/2014/main" xmlns="" val="10001"/>
                  </a:ext>
                </a:extLst>
              </a:tr>
              <a:tr h="895600">
                <a:tc>
                  <a:txBody>
                    <a:bodyPr/>
                    <a:lstStyle/>
                    <a:p>
                      <a:r>
                        <a:rPr lang="en-ZA" sz="1200" kern="1200" baseline="0" dirty="0" smtClean="0">
                          <a:solidFill>
                            <a:schemeClr val="dk1"/>
                          </a:solidFill>
                          <a:latin typeface="Arial Black" pitchFamily="34" charset="0"/>
                          <a:ea typeface="+mn-ea"/>
                          <a:cs typeface="+mn-cs"/>
                        </a:rPr>
                        <a:t>To improve access and adolescent and youth health services in South Africa 	</a:t>
                      </a: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Adolescent and Youth </a:t>
                      </a:r>
                    </a:p>
                    <a:p>
                      <a:r>
                        <a:rPr lang="en-ZA" sz="1200" kern="1200" baseline="0" dirty="0" smtClean="0">
                          <a:solidFill>
                            <a:schemeClr val="dk1"/>
                          </a:solidFill>
                          <a:latin typeface="Arial Black" pitchFamily="34" charset="0"/>
                          <a:ea typeface="+mn-ea"/>
                          <a:cs typeface="+mn-cs"/>
                        </a:rPr>
                        <a:t>Health Policy (AYHP) 	</a:t>
                      </a:r>
                    </a:p>
                  </a:txBody>
                  <a:tcPr marL="0" marR="0" marT="0" marB="0"/>
                </a:tc>
                <a:tc>
                  <a:txBody>
                    <a:bodyPr/>
                    <a:lstStyle/>
                    <a:p>
                      <a:r>
                        <a:rPr lang="en-ZA" sz="1200" kern="1200" baseline="0" dirty="0" smtClean="0">
                          <a:solidFill>
                            <a:schemeClr val="dk1"/>
                          </a:solidFill>
                          <a:latin typeface="Arial Black" pitchFamily="34" charset="0"/>
                          <a:ea typeface="+mn-ea"/>
                          <a:cs typeface="+mn-cs"/>
                        </a:rPr>
                        <a:t>Guidelines for Adolescent and Youth Health policy produced and 9 provincial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supported to develop Implementation Plans 	</a:t>
                      </a:r>
                    </a:p>
                  </a:txBody>
                  <a:tcPr marL="0" marR="0" marT="0" marB="0"/>
                </a:tc>
                <a:tc>
                  <a:txBody>
                    <a:bodyPr/>
                    <a:lstStyle/>
                    <a:p>
                      <a:r>
                        <a:rPr lang="en-ZA" sz="1200" kern="1200" baseline="0" dirty="0" smtClean="0">
                          <a:solidFill>
                            <a:schemeClr val="dk1"/>
                          </a:solidFill>
                          <a:latin typeface="Arial Black" pitchFamily="34" charset="0"/>
                          <a:ea typeface="+mn-ea"/>
                          <a:cs typeface="+mn-cs"/>
                        </a:rPr>
                        <a:t>Guidelines for Adolescent and Youth Health policy produced and 9 provincial </a:t>
                      </a:r>
                      <a:r>
                        <a:rPr lang="en-ZA" sz="1200" kern="1200" baseline="0" dirty="0" err="1" smtClean="0">
                          <a:solidFill>
                            <a:schemeClr val="dk1"/>
                          </a:solidFill>
                          <a:latin typeface="Arial Black" pitchFamily="34" charset="0"/>
                          <a:ea typeface="+mn-ea"/>
                          <a:cs typeface="+mn-cs"/>
                        </a:rPr>
                        <a:t>DoHs</a:t>
                      </a:r>
                      <a:r>
                        <a:rPr lang="en-ZA" sz="1200" kern="1200" baseline="0" dirty="0" smtClean="0">
                          <a:solidFill>
                            <a:schemeClr val="dk1"/>
                          </a:solidFill>
                          <a:latin typeface="Arial Black" pitchFamily="34" charset="0"/>
                          <a:ea typeface="+mn-ea"/>
                          <a:cs typeface="+mn-cs"/>
                        </a:rPr>
                        <a:t> supported to develop Implementation Plans 	</a:t>
                      </a:r>
                    </a:p>
                  </a:txBody>
                  <a:tcPr marL="68580" marR="68580" marT="0" marB="0"/>
                </a:tc>
                <a:extLst>
                  <a:ext uri="{0D108BD9-81ED-4DB2-BD59-A6C34878D82A}">
                    <a16:rowId xmlns:a16="http://schemas.microsoft.com/office/drawing/2014/main" xmlns="" val="10003"/>
                  </a:ext>
                </a:extLst>
              </a:tr>
              <a:tr h="895600">
                <a:tc rowSpan="2">
                  <a:txBody>
                    <a:bodyPr/>
                    <a:lstStyle/>
                    <a:p>
                      <a:r>
                        <a:rPr lang="en-ZA" sz="1200" kern="1200" baseline="0" dirty="0" smtClean="0">
                          <a:solidFill>
                            <a:schemeClr val="dk1"/>
                          </a:solidFill>
                          <a:latin typeface="Arial Black" pitchFamily="34" charset="0"/>
                          <a:ea typeface="+mn-ea"/>
                          <a:cs typeface="+mn-cs"/>
                        </a:rPr>
                        <a:t>To implement a combination of prevention and treatment interventions to reduce burden of HIV, STI and TB infections 	</a:t>
                      </a: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a:t>
                      </a:r>
                    </a:p>
                    <a:p>
                      <a:r>
                        <a:rPr lang="en-ZA" sz="1200" kern="1200" baseline="0" dirty="0" smtClean="0">
                          <a:solidFill>
                            <a:schemeClr val="dk1"/>
                          </a:solidFill>
                          <a:latin typeface="Arial Black" pitchFamily="34" charset="0"/>
                          <a:ea typeface="+mn-ea"/>
                          <a:cs typeface="+mn-cs"/>
                        </a:rPr>
                        <a:t>implementation plans developed with support </a:t>
                      </a:r>
                    </a:p>
                    <a:p>
                      <a:r>
                        <a:rPr lang="en-ZA" sz="1200" kern="1200" baseline="0" dirty="0" smtClean="0">
                          <a:solidFill>
                            <a:schemeClr val="dk1"/>
                          </a:solidFill>
                          <a:latin typeface="Arial Black" pitchFamily="34" charset="0"/>
                          <a:ea typeface="+mn-ea"/>
                          <a:cs typeface="+mn-cs"/>
                        </a:rPr>
                        <a:t>from </a:t>
                      </a:r>
                      <a:r>
                        <a:rPr lang="en-ZA" sz="1200" kern="1200" baseline="0" dirty="0" err="1" smtClean="0">
                          <a:solidFill>
                            <a:schemeClr val="dk1"/>
                          </a:solidFill>
                          <a:latin typeface="Arial Black" pitchFamily="34" charset="0"/>
                          <a:ea typeface="+mn-ea"/>
                          <a:cs typeface="+mn-cs"/>
                        </a:rPr>
                        <a:t>NDoH</a:t>
                      </a:r>
                      <a:r>
                        <a:rPr lang="en-ZA" sz="1200" kern="1200" baseline="0" dirty="0" smtClean="0">
                          <a:solidFill>
                            <a:schemeClr val="dk1"/>
                          </a:solidFill>
                          <a:latin typeface="Arial Black" pitchFamily="34" charset="0"/>
                          <a:ea typeface="+mn-ea"/>
                          <a:cs typeface="+mn-cs"/>
                        </a:rPr>
                        <a:t> to reach 90-90-90 targets for TB and HIV 	</a:t>
                      </a:r>
                    </a:p>
                  </a:txBody>
                  <a:tcPr marL="0" marR="0" marT="0" marB="0"/>
                </a:tc>
                <a:tc>
                  <a:txBody>
                    <a:bodyPr/>
                    <a:lstStyle/>
                    <a:p>
                      <a:r>
                        <a:rPr lang="en-ZA" sz="1200" kern="1200" baseline="0" dirty="0" smtClean="0">
                          <a:solidFill>
                            <a:schemeClr val="dk1"/>
                          </a:solidFill>
                          <a:latin typeface="Arial Black" pitchFamily="34" charset="0"/>
                          <a:ea typeface="+mn-ea"/>
                          <a:cs typeface="+mn-cs"/>
                        </a:rPr>
                        <a:t>52 DIPs developed with health districts for 2018/19 	</a:t>
                      </a:r>
                    </a:p>
                  </a:txBody>
                  <a:tcPr marL="0" marR="0" marT="0" marB="0"/>
                </a:tc>
                <a:tc>
                  <a:txBody>
                    <a:bodyPr/>
                    <a:lstStyle/>
                    <a:p>
                      <a:r>
                        <a:rPr lang="en-ZA" sz="1200" kern="1200" baseline="0" dirty="0" smtClean="0">
                          <a:solidFill>
                            <a:schemeClr val="dk1"/>
                          </a:solidFill>
                          <a:latin typeface="Arial Black" pitchFamily="34" charset="0"/>
                          <a:ea typeface="+mn-ea"/>
                          <a:cs typeface="+mn-cs"/>
                        </a:rPr>
                        <a:t>25 districts supported to develop DIPs for 2018/19 	</a:t>
                      </a:r>
                    </a:p>
                  </a:txBody>
                  <a:tcPr marL="68580" marR="68580" marT="0" marB="0"/>
                </a:tc>
                <a:extLst>
                  <a:ext uri="{0D108BD9-81ED-4DB2-BD59-A6C34878D82A}">
                    <a16:rowId xmlns:a16="http://schemas.microsoft.com/office/drawing/2014/main" xmlns="" val="10005"/>
                  </a:ext>
                </a:extLst>
              </a:tr>
              <a:tr h="1253840">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Implementation </a:t>
                      </a:r>
                    </a:p>
                    <a:p>
                      <a:r>
                        <a:rPr lang="en-ZA" sz="1200" kern="1200" baseline="0" dirty="0" smtClean="0">
                          <a:solidFill>
                            <a:schemeClr val="dk1"/>
                          </a:solidFill>
                          <a:latin typeface="Arial Black" pitchFamily="34" charset="0"/>
                          <a:ea typeface="+mn-ea"/>
                          <a:cs typeface="+mn-cs"/>
                        </a:rPr>
                        <a:t>plans for 2017/18 monitored to reach 90-90-90 targets for TB and HIV 	</a:t>
                      </a:r>
                    </a:p>
                    <a:p>
                      <a:pPr marL="0" algn="l" defTabSz="914400" rtl="0" eaLnBrk="1" latinLnBrk="0" hangingPunct="1"/>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52 Districts Implementation </a:t>
                      </a:r>
                    </a:p>
                    <a:p>
                      <a:r>
                        <a:rPr lang="en-ZA" sz="1200" kern="1200" baseline="0" dirty="0" smtClean="0">
                          <a:solidFill>
                            <a:schemeClr val="dk1"/>
                          </a:solidFill>
                          <a:latin typeface="Arial Black" pitchFamily="34" charset="0"/>
                          <a:ea typeface="+mn-ea"/>
                          <a:cs typeface="+mn-cs"/>
                        </a:rPr>
                        <a:t>Plans (DIPs) for 2017/18 monitored and feedback reports with recommendations </a:t>
                      </a:r>
                    </a:p>
                    <a:p>
                      <a:r>
                        <a:rPr lang="en-ZA" sz="1200" kern="1200" baseline="0" dirty="0" smtClean="0">
                          <a:solidFill>
                            <a:schemeClr val="dk1"/>
                          </a:solidFill>
                          <a:latin typeface="Arial Black" pitchFamily="34" charset="0"/>
                          <a:ea typeface="+mn-ea"/>
                          <a:cs typeface="+mn-cs"/>
                        </a:rPr>
                        <a:t>produce 	</a:t>
                      </a:r>
                    </a:p>
                  </a:txBody>
                  <a:tcPr marL="0" marR="0" marT="0" marB="0"/>
                </a:tc>
                <a:tc>
                  <a:txBody>
                    <a:bodyPr/>
                    <a:lstStyle/>
                    <a:p>
                      <a:r>
                        <a:rPr lang="en-ZA" sz="1200" kern="1200" baseline="0" dirty="0" smtClean="0">
                          <a:solidFill>
                            <a:schemeClr val="dk1"/>
                          </a:solidFill>
                          <a:latin typeface="Arial Black" pitchFamily="34" charset="0"/>
                          <a:ea typeface="+mn-ea"/>
                          <a:cs typeface="+mn-cs"/>
                        </a:rPr>
                        <a:t>52 DIPs monitored and feedback reports with recommendations produced 	</a:t>
                      </a: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357298"/>
            <a:ext cx="8507288" cy="3785652"/>
          </a:xfrm>
          <a:prstGeom prst="rect">
            <a:avLst/>
          </a:prstGeom>
          <a:noFill/>
        </p:spPr>
        <p:txBody>
          <a:bodyPr wrap="square" rtlCol="0">
            <a:spAutoFit/>
          </a:bodyPr>
          <a:lstStyle/>
          <a:p>
            <a:pPr algn="just">
              <a:spcBef>
                <a:spcPct val="0"/>
              </a:spcBef>
            </a:pPr>
            <a:r>
              <a:rPr lang="en-ZA" sz="2400" b="1" dirty="0" smtClean="0">
                <a:cs typeface="Arial" charset="0"/>
              </a:rPr>
              <a:t>Vision</a:t>
            </a:r>
          </a:p>
          <a:p>
            <a:pPr algn="just">
              <a:spcBef>
                <a:spcPct val="0"/>
              </a:spcBef>
            </a:pPr>
            <a:endParaRPr lang="en-ZA" sz="2400" dirty="0" smtClean="0">
              <a:cs typeface="Arial" charset="0"/>
            </a:endParaRPr>
          </a:p>
          <a:p>
            <a:pPr algn="just">
              <a:spcBef>
                <a:spcPct val="0"/>
              </a:spcBef>
            </a:pPr>
            <a:r>
              <a:rPr lang="en-ZA" sz="2400" dirty="0" smtClean="0">
                <a:cs typeface="Arial" charset="0"/>
              </a:rPr>
              <a:t>A long and healthy life for all South Africans.</a:t>
            </a:r>
          </a:p>
          <a:p>
            <a:pPr algn="just">
              <a:spcBef>
                <a:spcPct val="0"/>
              </a:spcBef>
            </a:pPr>
            <a:r>
              <a:rPr lang="en-ZA" sz="2400" smtClean="0">
                <a:cs typeface="Arial" charset="0"/>
              </a:rPr>
              <a:t/>
            </a:r>
            <a:br>
              <a:rPr lang="en-ZA" sz="2400" smtClean="0">
                <a:cs typeface="Arial" charset="0"/>
              </a:rPr>
            </a:br>
            <a:r>
              <a:rPr lang="en-ZA" sz="2400" b="1" smtClean="0">
                <a:cs typeface="Arial" charset="0"/>
              </a:rPr>
              <a:t>Mission</a:t>
            </a:r>
            <a:endParaRPr lang="en-ZA" sz="2400" b="1" dirty="0" smtClean="0">
              <a:cs typeface="Arial" charset="0"/>
            </a:endParaRPr>
          </a:p>
          <a:p>
            <a:pPr>
              <a:spcBef>
                <a:spcPct val="0"/>
              </a:spcBef>
            </a:pPr>
            <a:endParaRPr lang="en-ZA" sz="2400" dirty="0" smtClean="0">
              <a:cs typeface="Arial" charset="0"/>
            </a:endParaRPr>
          </a:p>
          <a:p>
            <a:pPr algn="just">
              <a:spcBef>
                <a:spcPct val="0"/>
              </a:spcBef>
            </a:pPr>
            <a:r>
              <a:rPr lang="en-ZA" sz="2400" dirty="0" smtClean="0">
                <a:cs typeface="Arial" charset="0"/>
              </a:rPr>
              <a:t>To improve the health status through the prevention of illnesses and the promotion of healthy lifestyles and consistently to improve the health care delivery system by focusing on access, equity, efficiency, quality and sustainability.</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Vision and Mission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796911242"/>
              </p:ext>
            </p:extLst>
          </p:nvPr>
        </p:nvGraphicFramePr>
        <p:xfrm>
          <a:off x="35496" y="1196975"/>
          <a:ext cx="9108504" cy="296185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2411760">
                  <a:extLst>
                    <a:ext uri="{9D8B030D-6E8A-4147-A177-3AD203B41FA5}">
                      <a16:colId xmlns:a16="http://schemas.microsoft.com/office/drawing/2014/main" xmlns="" val="20003"/>
                    </a:ext>
                  </a:extLst>
                </a:gridCol>
              </a:tblGrid>
              <a:tr h="44725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262386">
                <a:tc rowSpan="3">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Dashboard reports for </a:t>
                      </a:r>
                    </a:p>
                    <a:p>
                      <a:r>
                        <a:rPr lang="en-ZA" sz="1100" kern="1200" baseline="0" dirty="0" smtClean="0">
                          <a:solidFill>
                            <a:schemeClr val="dk1"/>
                          </a:solidFill>
                          <a:latin typeface="Arial Black" pitchFamily="34" charset="0"/>
                          <a:ea typeface="+mn-ea"/>
                          <a:cs typeface="+mn-cs"/>
                        </a:rPr>
                        <a:t>Monitoring implementation </a:t>
                      </a:r>
                    </a:p>
                    <a:p>
                      <a:r>
                        <a:rPr lang="en-ZA" sz="1100" kern="1200" baseline="0" dirty="0" smtClean="0">
                          <a:solidFill>
                            <a:schemeClr val="dk1"/>
                          </a:solidFill>
                          <a:latin typeface="Arial Black" pitchFamily="34" charset="0"/>
                          <a:ea typeface="+mn-ea"/>
                          <a:cs typeface="+mn-cs"/>
                        </a:rPr>
                        <a:t>of the HIV &amp; AIDS and STI Programmes 	</a:t>
                      </a:r>
                    </a:p>
                    <a:p>
                      <a:pPr marL="0" algn="l" defTabSz="914400" rtl="0" eaLnBrk="1" latinLnBrk="0" hangingPunct="1"/>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monitoring dashboard reports produced with recommendations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monitoring dashboard reports produced with recommendations 	</a:t>
                      </a:r>
                    </a:p>
                  </a:txBody>
                  <a:tcPr marL="68580" marR="68580" marT="0" marB="0"/>
                </a:tc>
                <a:extLst>
                  <a:ext uri="{0D108BD9-81ED-4DB2-BD59-A6C34878D82A}">
                    <a16:rowId xmlns:a16="http://schemas.microsoft.com/office/drawing/2014/main" xmlns="" val="10001"/>
                  </a:ext>
                </a:extLst>
              </a:tr>
              <a:tr h="802553">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HIV &amp; AIDS Conditional </a:t>
                      </a:r>
                    </a:p>
                    <a:p>
                      <a:r>
                        <a:rPr lang="en-ZA" sz="1100" kern="1200" baseline="0" dirty="0" smtClean="0">
                          <a:solidFill>
                            <a:schemeClr val="dk1"/>
                          </a:solidFill>
                          <a:latin typeface="Arial Black" pitchFamily="34" charset="0"/>
                          <a:ea typeface="+mn-ea"/>
                          <a:cs typeface="+mn-cs"/>
                        </a:rPr>
                        <a:t>grant Reports 	</a:t>
                      </a:r>
                    </a:p>
                    <a:p>
                      <a:pPr marL="0" algn="l" defTabSz="914400" rtl="0" eaLnBrk="1" latinLnBrk="0" hangingPunct="1"/>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3 Quarterly HIV &amp; AIDS Conditional grant reports produced Annual HIV Conditional Grant Report for 2016/17 year produced 	</a:t>
                      </a:r>
                    </a:p>
                  </a:txBody>
                  <a:tcPr marL="0" marR="0" marT="0" marB="0"/>
                </a:tc>
                <a:tc>
                  <a:txBody>
                    <a:bodyPr/>
                    <a:lstStyle/>
                    <a:p>
                      <a:r>
                        <a:rPr lang="en-ZA" sz="1100" kern="1200" baseline="0" dirty="0" smtClean="0">
                          <a:solidFill>
                            <a:schemeClr val="dk1"/>
                          </a:solidFill>
                          <a:latin typeface="Arial Black" pitchFamily="34" charset="0"/>
                          <a:ea typeface="+mn-ea"/>
                          <a:cs typeface="+mn-cs"/>
                        </a:rPr>
                        <a:t>3 Quarterly HIV&amp;AIDS Conditional Grant reports produced  Annual HIV Conditional Grant Report for 2016/17 year produced	</a:t>
                      </a:r>
                    </a:p>
                  </a:txBody>
                  <a:tcPr marL="68580" marR="68580" marT="0" marB="0"/>
                </a:tc>
                <a:extLst>
                  <a:ext uri="{0D108BD9-81ED-4DB2-BD59-A6C34878D82A}">
                    <a16:rowId xmlns:a16="http://schemas.microsoft.com/office/drawing/2014/main" xmlns="" val="10002"/>
                  </a:ext>
                </a:extLst>
              </a:tr>
              <a:tr h="318120">
                <a:tc vMerge="1">
                  <a:txBody>
                    <a:bodyPr/>
                    <a:lstStyle/>
                    <a:p>
                      <a:endParaRPr lang="en-ZA"/>
                    </a:p>
                  </a:txBody>
                  <a:tcPr/>
                </a:tc>
                <a:tc>
                  <a:txBody>
                    <a:bodyPr/>
                    <a:lstStyle/>
                    <a:p>
                      <a:r>
                        <a:rPr lang="en-ZA" sz="1100" kern="1200" baseline="0" dirty="0" smtClean="0">
                          <a:solidFill>
                            <a:schemeClr val="dk1"/>
                          </a:solidFill>
                          <a:latin typeface="Arial Black" pitchFamily="34" charset="0"/>
                          <a:ea typeface="+mn-ea"/>
                          <a:cs typeface="+mn-cs"/>
                        </a:rPr>
                        <a:t>HIV Strategic Plan </a:t>
                      </a:r>
                    </a:p>
                    <a:p>
                      <a:r>
                        <a:rPr lang="en-ZA" sz="1100" kern="1200" baseline="0" dirty="0" smtClean="0">
                          <a:solidFill>
                            <a:schemeClr val="dk1"/>
                          </a:solidFill>
                          <a:latin typeface="Arial Black" pitchFamily="34" charset="0"/>
                          <a:ea typeface="+mn-ea"/>
                          <a:cs typeface="+mn-cs"/>
                        </a:rPr>
                        <a:t>developed and </a:t>
                      </a:r>
                    </a:p>
                    <a:p>
                      <a:r>
                        <a:rPr lang="en-ZA" sz="1100" kern="1200" baseline="0" dirty="0" smtClean="0">
                          <a:solidFill>
                            <a:schemeClr val="dk1"/>
                          </a:solidFill>
                          <a:latin typeface="Arial Black" pitchFamily="34" charset="0"/>
                          <a:ea typeface="+mn-ea"/>
                          <a:cs typeface="+mn-cs"/>
                        </a:rPr>
                        <a:t>monitor 	</a:t>
                      </a:r>
                    </a:p>
                    <a:p>
                      <a:pPr marL="0" algn="l" defTabSz="914400" rtl="0" eaLnBrk="1" latinLnBrk="0" hangingPunct="1"/>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HIV Strategic Plan outlining key actions and strategies for public health system developed and presented to Tech NHC for approval 	</a:t>
                      </a:r>
                    </a:p>
                  </a:txBody>
                  <a:tcPr marL="0" marR="0" marT="0" marB="0"/>
                </a:tc>
                <a:tc>
                  <a:txBody>
                    <a:bodyPr/>
                    <a:lstStyle/>
                    <a:p>
                      <a:r>
                        <a:rPr lang="en-ZA" sz="1100" kern="1200" baseline="0" dirty="0" smtClean="0">
                          <a:solidFill>
                            <a:schemeClr val="dk1"/>
                          </a:solidFill>
                          <a:latin typeface="Arial Black" pitchFamily="34" charset="0"/>
                          <a:ea typeface="+mn-ea"/>
                          <a:cs typeface="+mn-cs"/>
                        </a:rPr>
                        <a:t>HIV Strategic Plan development is still at consultative stage 	</a:t>
                      </a:r>
                    </a:p>
                  </a:txBody>
                  <a:tcPr marL="68580" marR="68580" marT="0" marB="0"/>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400" b="1" dirty="0" smtClean="0">
                <a:solidFill>
                  <a:schemeClr val="bg1"/>
                </a:solidFill>
                <a:latin typeface="Arial Black" pitchFamily="34" charset="0"/>
              </a:rPr>
              <a:t>Programme 3: HIV and AIDS, Tuberculosis, and Maternal, Child and Women’s Health</a:t>
            </a:r>
            <a:endParaRPr lang="en-ZA" sz="24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894655129"/>
              </p:ext>
            </p:extLst>
          </p:nvPr>
        </p:nvGraphicFramePr>
        <p:xfrm>
          <a:off x="1" y="1196753"/>
          <a:ext cx="9144000" cy="4092350"/>
        </p:xfrm>
        <a:graphic>
          <a:graphicData uri="http://schemas.openxmlformats.org/drawingml/2006/table">
            <a:tbl>
              <a:tblPr firstRow="1" bandRow="1">
                <a:tableStyleId>{5C22544A-7EE6-4342-B048-85BDC9FD1C3A}</a:tableStyleId>
              </a:tblPr>
              <a:tblGrid>
                <a:gridCol w="2195735">
                  <a:extLst>
                    <a:ext uri="{9D8B030D-6E8A-4147-A177-3AD203B41FA5}">
                      <a16:colId xmlns:a16="http://schemas.microsoft.com/office/drawing/2014/main" xmlns="" val="20000"/>
                    </a:ext>
                  </a:extLst>
                </a:gridCol>
                <a:gridCol w="2554622">
                  <a:extLst>
                    <a:ext uri="{9D8B030D-6E8A-4147-A177-3AD203B41FA5}">
                      <a16:colId xmlns:a16="http://schemas.microsoft.com/office/drawing/2014/main" xmlns="" val="20001"/>
                    </a:ext>
                  </a:extLst>
                </a:gridCol>
                <a:gridCol w="2286385">
                  <a:extLst>
                    <a:ext uri="{9D8B030D-6E8A-4147-A177-3AD203B41FA5}">
                      <a16:colId xmlns:a16="http://schemas.microsoft.com/office/drawing/2014/main" xmlns="" val="20002"/>
                    </a:ext>
                  </a:extLst>
                </a:gridCol>
                <a:gridCol w="2107258">
                  <a:extLst>
                    <a:ext uri="{9D8B030D-6E8A-4147-A177-3AD203B41FA5}">
                      <a16:colId xmlns:a16="http://schemas.microsoft.com/office/drawing/2014/main" xmlns="" val="20003"/>
                    </a:ext>
                  </a:extLst>
                </a:gridCol>
              </a:tblGrid>
              <a:tr h="35164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595093">
                <a:tc rowSpan="4">
                  <a:txBody>
                    <a:bodyPr/>
                    <a:lstStyle/>
                    <a:p>
                      <a:r>
                        <a:rPr lang="en-ZA" sz="1100" kern="1200" baseline="0" dirty="0" smtClean="0">
                          <a:solidFill>
                            <a:schemeClr val="dk1"/>
                          </a:solidFill>
                          <a:latin typeface="Arial Black" pitchFamily="34" charset="0"/>
                          <a:ea typeface="+mn-ea"/>
                          <a:cs typeface="+mn-cs"/>
                        </a:rPr>
                        <a:t>Strengthen patient retention in treatment and care for TB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MDR-TB treatment initiation facilities with clinical audits conducted 	</a:t>
                      </a:r>
                    </a:p>
                  </a:txBody>
                  <a:tcPr marL="0" marR="0" marT="0" marB="0"/>
                </a:tc>
                <a:tc>
                  <a:txBody>
                    <a:bodyPr/>
                    <a:lstStyle/>
                    <a:p>
                      <a:r>
                        <a:rPr lang="en-ZA" sz="1100" kern="1200" baseline="0" dirty="0" smtClean="0">
                          <a:solidFill>
                            <a:schemeClr val="dk1"/>
                          </a:solidFill>
                          <a:latin typeface="Arial Black" pitchFamily="34" charset="0"/>
                          <a:ea typeface="+mn-ea"/>
                          <a:cs typeface="+mn-cs"/>
                        </a:rPr>
                        <a:t>18 MDR-TB treatment </a:t>
                      </a:r>
                    </a:p>
                    <a:p>
                      <a:r>
                        <a:rPr lang="en-ZA" sz="1100" kern="1200" baseline="0" dirty="0" smtClean="0">
                          <a:solidFill>
                            <a:schemeClr val="dk1"/>
                          </a:solidFill>
                          <a:latin typeface="Arial Black" pitchFamily="34" charset="0"/>
                          <a:ea typeface="+mn-ea"/>
                          <a:cs typeface="+mn-cs"/>
                        </a:rPr>
                        <a:t>initiation facilities 	</a:t>
                      </a:r>
                    </a:p>
                    <a:p>
                      <a:pPr algn="r"/>
                      <a:r>
                        <a:rPr lang="en-ZA" sz="1100" kern="1200" baseline="0" dirty="0" smtClean="0">
                          <a:solidFill>
                            <a:schemeClr val="dk1"/>
                          </a:solidFill>
                          <a:latin typeface="Arial Black" pitchFamily="34" charset="0"/>
                          <a:ea typeface="+mn-ea"/>
                          <a:cs typeface="+mn-cs"/>
                        </a:rPr>
                        <a:t>	</a:t>
                      </a:r>
                    </a:p>
                    <a:p>
                      <a:pPr marL="0" algn="r" defTabSz="914400" rtl="0" eaLnBrk="1" latinLnBrk="0" hangingPunct="1"/>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22 MDR-TB treatment </a:t>
                      </a:r>
                    </a:p>
                    <a:p>
                      <a:r>
                        <a:rPr lang="en-ZA" sz="1100" kern="1200" baseline="0" dirty="0" smtClean="0">
                          <a:solidFill>
                            <a:schemeClr val="dk1"/>
                          </a:solidFill>
                          <a:latin typeface="Arial Black" pitchFamily="34" charset="0"/>
                          <a:ea typeface="+mn-ea"/>
                          <a:cs typeface="+mn-cs"/>
                        </a:rPr>
                        <a:t>initiation facilities 	</a:t>
                      </a:r>
                    </a:p>
                    <a:p>
                      <a:pPr algn="r"/>
                      <a:endParaRPr lang="en-ZA" sz="1100" kern="1200" baseline="0" dirty="0" smtClean="0">
                        <a:solidFill>
                          <a:schemeClr val="dk1"/>
                        </a:solidFill>
                        <a:latin typeface="Arial Black" pitchFamily="34" charset="0"/>
                        <a:ea typeface="+mn-ea"/>
                        <a:cs typeface="+mn-cs"/>
                      </a:endParaRPr>
                    </a:p>
                    <a:p>
                      <a:pPr marL="0" algn="r" defTabSz="914400" rtl="0" eaLnBrk="1" latinLnBrk="0" hangingPunct="1"/>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2"/>
                  </a:ext>
                </a:extLst>
              </a:tr>
              <a:tr h="51737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provinces </a:t>
                      </a:r>
                    </a:p>
                    <a:p>
                      <a:r>
                        <a:rPr lang="en-ZA" sz="1100" kern="1200" baseline="0" dirty="0" smtClean="0">
                          <a:solidFill>
                            <a:schemeClr val="dk1"/>
                          </a:solidFill>
                          <a:latin typeface="Arial Black" pitchFamily="34" charset="0"/>
                          <a:ea typeface="+mn-ea"/>
                          <a:cs typeface="+mn-cs"/>
                        </a:rPr>
                        <a:t>with IPT/3HP sentinel </a:t>
                      </a:r>
                    </a:p>
                    <a:p>
                      <a:r>
                        <a:rPr lang="en-ZA" sz="1100" kern="1200" baseline="0" dirty="0" smtClean="0">
                          <a:solidFill>
                            <a:schemeClr val="dk1"/>
                          </a:solidFill>
                          <a:latin typeface="Arial Black" pitchFamily="34" charset="0"/>
                          <a:ea typeface="+mn-ea"/>
                          <a:cs typeface="+mn-cs"/>
                        </a:rPr>
                        <a:t>sites 	</a:t>
                      </a:r>
                    </a:p>
                  </a:txBody>
                  <a:tcPr marL="0" marR="0" marT="0" marB="0"/>
                </a:tc>
                <a:tc>
                  <a:txBody>
                    <a:bodyPr/>
                    <a:lstStyle/>
                    <a:p>
                      <a:r>
                        <a:rPr lang="en-ZA" sz="1100" kern="1200" baseline="0" dirty="0" smtClean="0">
                          <a:solidFill>
                            <a:schemeClr val="dk1"/>
                          </a:solidFill>
                          <a:latin typeface="Arial Black" pitchFamily="34" charset="0"/>
                          <a:ea typeface="+mn-ea"/>
                          <a:cs typeface="+mn-cs"/>
                        </a:rPr>
                        <a:t>3 provinces with IPT/3HP </a:t>
                      </a:r>
                    </a:p>
                    <a:p>
                      <a:r>
                        <a:rPr lang="en-ZA" sz="1100" kern="1200" baseline="0" dirty="0" smtClean="0">
                          <a:solidFill>
                            <a:schemeClr val="dk1"/>
                          </a:solidFill>
                          <a:latin typeface="Arial Black" pitchFamily="34" charset="0"/>
                          <a:ea typeface="+mn-ea"/>
                          <a:cs typeface="+mn-cs"/>
                        </a:rPr>
                        <a:t>sentinel sites </a:t>
                      </a:r>
                    </a:p>
                  </a:txBody>
                  <a:tcPr marL="0" marR="0" marT="0" marB="0"/>
                </a:tc>
                <a:tc>
                  <a:txBody>
                    <a:bodyPr/>
                    <a:lstStyle/>
                    <a:p>
                      <a:r>
                        <a:rPr lang="en-ZA" sz="1100" kern="1200" baseline="0" dirty="0" smtClean="0">
                          <a:solidFill>
                            <a:schemeClr val="dk1"/>
                          </a:solidFill>
                          <a:latin typeface="Arial Black" pitchFamily="34" charset="0"/>
                          <a:ea typeface="+mn-ea"/>
                          <a:cs typeface="+mn-cs"/>
                        </a:rPr>
                        <a:t>4 provinces with IPT/3HP sentinel sites </a:t>
                      </a:r>
                    </a:p>
                  </a:txBody>
                  <a:tcPr marL="68580" marR="68580" marT="0" marB="0"/>
                </a:tc>
                <a:extLst>
                  <a:ext uri="{0D108BD9-81ED-4DB2-BD59-A6C34878D82A}">
                    <a16:rowId xmlns:a16="http://schemas.microsoft.com/office/drawing/2014/main" xmlns="" val="10003"/>
                  </a:ext>
                </a:extLst>
              </a:tr>
              <a:tr h="297546">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hospitals </a:t>
                      </a:r>
                    </a:p>
                    <a:p>
                      <a:r>
                        <a:rPr lang="en-ZA" sz="1100" kern="1200" baseline="0" dirty="0" smtClean="0">
                          <a:solidFill>
                            <a:schemeClr val="dk1"/>
                          </a:solidFill>
                          <a:latin typeface="Arial Black" pitchFamily="34" charset="0"/>
                          <a:ea typeface="+mn-ea"/>
                          <a:cs typeface="+mn-cs"/>
                        </a:rPr>
                        <a:t>implementing FAST </a:t>
                      </a:r>
                    </a:p>
                  </a:txBody>
                  <a:tcPr marL="0" marR="0" marT="0" marB="0"/>
                </a:tc>
                <a:tc>
                  <a:txBody>
                    <a:bodyPr/>
                    <a:lstStyle/>
                    <a:p>
                      <a:r>
                        <a:rPr lang="en-ZA" sz="1100" kern="1200" baseline="0" dirty="0" smtClean="0">
                          <a:solidFill>
                            <a:schemeClr val="dk1"/>
                          </a:solidFill>
                          <a:latin typeface="Arial Black" pitchFamily="34" charset="0"/>
                          <a:ea typeface="+mn-ea"/>
                          <a:cs typeface="+mn-cs"/>
                        </a:rPr>
                        <a:t>15 hospitals implementing </a:t>
                      </a:r>
                    </a:p>
                    <a:p>
                      <a:r>
                        <a:rPr lang="en-ZA" sz="1100" kern="1200" baseline="0" dirty="0" smtClean="0">
                          <a:solidFill>
                            <a:schemeClr val="dk1"/>
                          </a:solidFill>
                          <a:latin typeface="Arial Black" pitchFamily="34" charset="0"/>
                          <a:ea typeface="+mn-ea"/>
                          <a:cs typeface="+mn-cs"/>
                        </a:rPr>
                        <a:t>FAST 	</a:t>
                      </a:r>
                    </a:p>
                  </a:txBody>
                  <a:tcPr marL="0" marR="0" marT="0" marB="0"/>
                </a:tc>
                <a:tc>
                  <a:txBody>
                    <a:bodyPr/>
                    <a:lstStyle/>
                    <a:p>
                      <a:r>
                        <a:rPr lang="en-ZA" sz="1100" kern="1200" baseline="0" dirty="0" smtClean="0">
                          <a:solidFill>
                            <a:schemeClr val="dk1"/>
                          </a:solidFill>
                          <a:latin typeface="Arial Black" pitchFamily="34" charset="0"/>
                          <a:ea typeface="+mn-ea"/>
                          <a:cs typeface="+mn-cs"/>
                        </a:rPr>
                        <a:t>17 hospitals implementing FAST </a:t>
                      </a:r>
                    </a:p>
                  </a:txBody>
                  <a:tcPr marL="68580" marR="68580" marT="0" marB="0"/>
                </a:tc>
                <a:extLst>
                  <a:ext uri="{0D108BD9-81ED-4DB2-BD59-A6C34878D82A}">
                    <a16:rowId xmlns:a16="http://schemas.microsoft.com/office/drawing/2014/main" xmlns="" val="10004"/>
                  </a:ext>
                </a:extLst>
              </a:tr>
              <a:tr h="968935">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Dashboard reports </a:t>
                      </a:r>
                    </a:p>
                    <a:p>
                      <a:r>
                        <a:rPr lang="en-ZA" sz="1100" kern="1200" baseline="0" dirty="0" smtClean="0">
                          <a:solidFill>
                            <a:schemeClr val="dk1"/>
                          </a:solidFill>
                          <a:latin typeface="Arial Black" pitchFamily="34" charset="0"/>
                          <a:ea typeface="+mn-ea"/>
                          <a:cs typeface="+mn-cs"/>
                        </a:rPr>
                        <a:t>for monitoring </a:t>
                      </a:r>
                    </a:p>
                    <a:p>
                      <a:r>
                        <a:rPr lang="en-ZA" sz="1100" kern="1200" baseline="0" dirty="0" smtClean="0">
                          <a:solidFill>
                            <a:schemeClr val="dk1"/>
                          </a:solidFill>
                          <a:latin typeface="Arial Black" pitchFamily="34" charset="0"/>
                          <a:ea typeface="+mn-ea"/>
                          <a:cs typeface="+mn-cs"/>
                        </a:rPr>
                        <a:t>implementation of the TB Programme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a:t>
                      </a:r>
                    </a:p>
                    <a:p>
                      <a:r>
                        <a:rPr lang="en-ZA" sz="1100" kern="1200" baseline="0" dirty="0" smtClean="0">
                          <a:solidFill>
                            <a:schemeClr val="dk1"/>
                          </a:solidFill>
                          <a:latin typeface="Arial Black" pitchFamily="34" charset="0"/>
                          <a:ea typeface="+mn-ea"/>
                          <a:cs typeface="+mn-cs"/>
                        </a:rPr>
                        <a:t>monitoring dashboard </a:t>
                      </a:r>
                    </a:p>
                    <a:p>
                      <a:r>
                        <a:rPr lang="en-ZA" sz="1100" kern="1200" baseline="0" dirty="0" smtClean="0">
                          <a:solidFill>
                            <a:schemeClr val="dk1"/>
                          </a:solidFill>
                          <a:latin typeface="Arial Black" pitchFamily="34" charset="0"/>
                          <a:ea typeface="+mn-ea"/>
                          <a:cs typeface="+mn-cs"/>
                        </a:rPr>
                        <a:t>reports produced with </a:t>
                      </a:r>
                    </a:p>
                    <a:p>
                      <a:r>
                        <a:rPr lang="en-ZA" sz="1100" kern="1200" baseline="0" dirty="0" smtClean="0">
                          <a:solidFill>
                            <a:schemeClr val="dk1"/>
                          </a:solidFill>
                          <a:latin typeface="Arial Black" pitchFamily="34" charset="0"/>
                          <a:ea typeface="+mn-ea"/>
                          <a:cs typeface="+mn-cs"/>
                        </a:rPr>
                        <a:t>recommendations 	</a:t>
                      </a:r>
                    </a:p>
                  </a:txBody>
                  <a:tcPr marL="0" marR="0" marT="0" marB="0"/>
                </a:tc>
                <a:tc>
                  <a:txBody>
                    <a:bodyPr/>
                    <a:lstStyle/>
                    <a:p>
                      <a:r>
                        <a:rPr lang="en-ZA" sz="1100" kern="1200" baseline="0" dirty="0" smtClean="0">
                          <a:solidFill>
                            <a:schemeClr val="dk1"/>
                          </a:solidFill>
                          <a:latin typeface="Arial Black" pitchFamily="34" charset="0"/>
                          <a:ea typeface="+mn-ea"/>
                          <a:cs typeface="+mn-cs"/>
                        </a:rPr>
                        <a:t>4 National Quarterly </a:t>
                      </a:r>
                    </a:p>
                    <a:p>
                      <a:r>
                        <a:rPr lang="en-ZA" sz="1100" kern="1200" baseline="0" dirty="0" smtClean="0">
                          <a:solidFill>
                            <a:schemeClr val="dk1"/>
                          </a:solidFill>
                          <a:latin typeface="Arial Black" pitchFamily="34" charset="0"/>
                          <a:ea typeface="+mn-ea"/>
                          <a:cs typeface="+mn-cs"/>
                        </a:rPr>
                        <a:t>monitoring dashboard </a:t>
                      </a:r>
                    </a:p>
                    <a:p>
                      <a:r>
                        <a:rPr lang="en-ZA" sz="1100" kern="1200" baseline="0" dirty="0" smtClean="0">
                          <a:solidFill>
                            <a:schemeClr val="dk1"/>
                          </a:solidFill>
                          <a:latin typeface="Arial Black" pitchFamily="34" charset="0"/>
                          <a:ea typeface="+mn-ea"/>
                          <a:cs typeface="+mn-cs"/>
                        </a:rPr>
                        <a:t>reports produced with </a:t>
                      </a:r>
                    </a:p>
                    <a:p>
                      <a:r>
                        <a:rPr lang="en-ZA" sz="1100" kern="1200" baseline="0" dirty="0" smtClean="0">
                          <a:solidFill>
                            <a:schemeClr val="dk1"/>
                          </a:solidFill>
                          <a:latin typeface="Arial Black" pitchFamily="34" charset="0"/>
                          <a:ea typeface="+mn-ea"/>
                          <a:cs typeface="+mn-cs"/>
                        </a:rPr>
                        <a:t>recommendations 	</a:t>
                      </a:r>
                    </a:p>
                  </a:txBody>
                  <a:tcPr marL="68580" marR="68580" marT="0" marB="0"/>
                </a:tc>
                <a:extLst>
                  <a:ext uri="{0D108BD9-81ED-4DB2-BD59-A6C34878D82A}">
                    <a16:rowId xmlns:a16="http://schemas.microsoft.com/office/drawing/2014/main" xmlns="" val="10005"/>
                  </a:ext>
                </a:extLst>
              </a:tr>
              <a:tr h="968935">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facilities </a:t>
                      </a:r>
                    </a:p>
                    <a:p>
                      <a:r>
                        <a:rPr lang="en-ZA" sz="1100" kern="1200" baseline="0" dirty="0" smtClean="0">
                          <a:solidFill>
                            <a:schemeClr val="dk1"/>
                          </a:solidFill>
                          <a:latin typeface="Arial Black" pitchFamily="34" charset="0"/>
                          <a:ea typeface="+mn-ea"/>
                          <a:cs typeface="+mn-cs"/>
                        </a:rPr>
                        <a:t>reviewed during provincial supervisory and support visits to track implementation of the TB Quality Improvement </a:t>
                      </a:r>
                    </a:p>
                    <a:p>
                      <a:r>
                        <a:rPr lang="en-ZA" sz="1100" kern="1200" baseline="0" dirty="0" smtClean="0">
                          <a:solidFill>
                            <a:schemeClr val="dk1"/>
                          </a:solidFill>
                          <a:latin typeface="Arial Black" pitchFamily="34" charset="0"/>
                          <a:ea typeface="+mn-ea"/>
                          <a:cs typeface="+mn-cs"/>
                        </a:rPr>
                        <a:t>Programme 	</a:t>
                      </a:r>
                    </a:p>
                    <a:p>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24 facilities reviewed during provincial supervisory and </a:t>
                      </a:r>
                    </a:p>
                    <a:p>
                      <a:r>
                        <a:rPr lang="en-ZA" sz="1100" kern="1200" baseline="0" dirty="0" smtClean="0">
                          <a:solidFill>
                            <a:schemeClr val="dk1"/>
                          </a:solidFill>
                          <a:latin typeface="Arial Black" pitchFamily="34" charset="0"/>
                          <a:ea typeface="+mn-ea"/>
                          <a:cs typeface="+mn-cs"/>
                        </a:rPr>
                        <a:t>support visits 	</a:t>
                      </a:r>
                    </a:p>
                  </a:txBody>
                  <a:tcPr marL="0" marR="0" marT="0" marB="0"/>
                </a:tc>
                <a:tc>
                  <a:txBody>
                    <a:bodyPr/>
                    <a:lstStyle/>
                    <a:p>
                      <a:r>
                        <a:rPr lang="en-ZA" sz="1100" kern="1200" baseline="0" dirty="0" smtClean="0">
                          <a:solidFill>
                            <a:schemeClr val="dk1"/>
                          </a:solidFill>
                          <a:latin typeface="Arial Black" pitchFamily="34" charset="0"/>
                          <a:ea typeface="+mn-ea"/>
                          <a:cs typeface="+mn-cs"/>
                        </a:rPr>
                        <a:t>29 facilities reviewed during provincial supervisory and support visits 	</a:t>
                      </a: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58082" cy="1000108"/>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3</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Performance </a:t>
            </a:r>
            <a:r>
              <a:rPr lang="en-GB" sz="2400" b="1" dirty="0" smtClean="0">
                <a:solidFill>
                  <a:schemeClr val="bg1"/>
                </a:solidFill>
                <a:latin typeface="Arial Black" pitchFamily="34" charset="0"/>
                <a:ea typeface="+mj-ea"/>
                <a:cs typeface="Arial" pitchFamily="34" charset="0"/>
              </a:rPr>
              <a:t>Improvement Strategies</a:t>
            </a:r>
            <a:endParaRPr lang="en-GB" sz="2400" b="1" dirty="0">
              <a:solidFill>
                <a:schemeClr val="bg1"/>
              </a:solidFill>
              <a:latin typeface="Arial Black" pitchFamily="34" charset="0"/>
              <a:ea typeface="+mj-ea"/>
              <a:cs typeface="Arial" pitchFamily="34" charset="0"/>
            </a:endParaRPr>
          </a:p>
        </p:txBody>
      </p:sp>
      <p:sp>
        <p:nvSpPr>
          <p:cNvPr id="3" name="Rectangle 1"/>
          <p:cNvSpPr>
            <a:spLocks noChangeArrowheads="1"/>
          </p:cNvSpPr>
          <p:nvPr/>
        </p:nvSpPr>
        <p:spPr bwMode="auto">
          <a:xfrm>
            <a:off x="323528" y="1477815"/>
            <a:ext cx="8568952" cy="2462213"/>
          </a:xfrm>
          <a:prstGeom prst="rect">
            <a:avLst/>
          </a:prstGeom>
          <a:noFill/>
          <a:ln w="9525">
            <a:noFill/>
            <a:miter lim="800000"/>
            <a:headEnd/>
            <a:tailEnd/>
          </a:ln>
        </p:spPr>
        <p:txBody>
          <a:bodyPr wrap="square" anchor="ctr">
            <a:spAutoFit/>
          </a:bodyPr>
          <a:lstStyle/>
          <a:p>
            <a:endParaRPr lang="en-ZA" sz="1400" dirty="0" smtClean="0">
              <a:latin typeface="Arial Black" pitchFamily="34" charset="0"/>
            </a:endParaRPr>
          </a:p>
          <a:p>
            <a:pPr>
              <a:buFont typeface="Arial" pitchFamily="34" charset="0"/>
              <a:buChar char="•"/>
            </a:pPr>
            <a:r>
              <a:rPr lang="en-ZA" sz="2000" dirty="0" smtClean="0">
                <a:latin typeface="Arial Black" pitchFamily="34" charset="0"/>
                <a:cs typeface="Arial" pitchFamily="34" charset="0"/>
              </a:rPr>
              <a:t>Development</a:t>
            </a:r>
            <a:r>
              <a:rPr lang="en-ZA" sz="2000" dirty="0" smtClean="0">
                <a:latin typeface="Arial Black" pitchFamily="34" charset="0"/>
              </a:rPr>
              <a:t> of the HIV Strategic Plan outlining key actions and strategies for the public health system will be done during the 2018/19 financial year. </a:t>
            </a:r>
          </a:p>
          <a:p>
            <a:pPr>
              <a:buFont typeface="Arial" pitchFamily="34" charset="0"/>
              <a:buChar char="•"/>
            </a:pPr>
            <a:endParaRPr lang="en-ZA" sz="2000" dirty="0" smtClean="0">
              <a:latin typeface="Arial Black" pitchFamily="34" charset="0"/>
            </a:endParaRPr>
          </a:p>
          <a:p>
            <a:pPr>
              <a:buFont typeface="Arial" pitchFamily="34" charset="0"/>
              <a:buChar char="•"/>
            </a:pPr>
            <a:r>
              <a:rPr lang="en-ZA" sz="2000" dirty="0" smtClean="0">
                <a:latin typeface="Arial Black" pitchFamily="34" charset="0"/>
              </a:rPr>
              <a:t>The District Implementation Plans to reach 90-90-90 targets for HIV and TB will be developed as part of the District Health Plans. </a:t>
            </a:r>
            <a:endParaRPr lang="en-ZA" sz="12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092950" cy="836613"/>
          </a:xfrm>
          <a:prstGeom prst="rect">
            <a:avLst/>
          </a:prstGeom>
        </p:spPr>
        <p:txBody>
          <a:bodyPr anchor="b">
            <a:norm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b="1" dirty="0">
              <a:solidFill>
                <a:schemeClr val="bg1"/>
              </a:solidFill>
              <a:latin typeface="Arial" pitchFamily="34" charset="0"/>
              <a:ea typeface="+mj-ea"/>
              <a:cs typeface="Arial" pitchFamily="34" charset="0"/>
            </a:endParaRPr>
          </a:p>
        </p:txBody>
      </p:sp>
      <p:sp>
        <p:nvSpPr>
          <p:cNvPr id="3" name="Rectangle 1"/>
          <p:cNvSpPr>
            <a:spLocks noChangeArrowheads="1"/>
          </p:cNvSpPr>
          <p:nvPr/>
        </p:nvSpPr>
        <p:spPr bwMode="auto">
          <a:xfrm>
            <a:off x="0" y="2329726"/>
            <a:ext cx="9144000" cy="707886"/>
          </a:xfrm>
          <a:prstGeom prst="rect">
            <a:avLst/>
          </a:prstGeom>
          <a:noFill/>
          <a:ln w="9525">
            <a:noFill/>
            <a:miter lim="800000"/>
            <a:headEnd/>
            <a:tailEnd/>
          </a:ln>
        </p:spPr>
        <p:txBody>
          <a:bodyPr anchor="ctr">
            <a:spAutoFit/>
          </a:bodyPr>
          <a:lstStyle/>
          <a:p>
            <a:pPr algn="just" eaLnBrk="0" hangingPunct="0">
              <a:tabLst>
                <a:tab pos="914400" algn="l"/>
              </a:tabLst>
              <a:defRPr/>
            </a:pPr>
            <a:endParaRPr lang="en-US" sz="1000" dirty="0">
              <a:latin typeface="Arial Black" pitchFamily="34" charset="0"/>
            </a:endParaRPr>
          </a:p>
          <a:p>
            <a:pPr algn="just" eaLnBrk="0" hangingPunct="0">
              <a:tabLst>
                <a:tab pos="914400" algn="l"/>
              </a:tabLst>
              <a:defRPr/>
            </a:pPr>
            <a:endParaRPr lang="en-ZA" sz="1000" dirty="0">
              <a:solidFill>
                <a:srgbClr val="000000"/>
              </a:solidFill>
              <a:latin typeface="Arial" pitchFamily="34" charset="0"/>
              <a:cs typeface="Arial" pitchFamily="34" charset="0"/>
            </a:endParaRPr>
          </a:p>
          <a:p>
            <a:pPr algn="just" eaLnBrk="0" hangingPunct="0">
              <a:tabLst>
                <a:tab pos="914400" algn="l"/>
              </a:tabLst>
              <a:defRPr/>
            </a:pPr>
            <a:endParaRPr lang="en-ZA" sz="1000" dirty="0">
              <a:latin typeface="Arial Black" pitchFamily="34" charset="0"/>
            </a:endParaRPr>
          </a:p>
          <a:p>
            <a:pPr algn="just" eaLnBrk="0" hangingPunct="0">
              <a:buFontTx/>
              <a:buChar char="•"/>
              <a:tabLst>
                <a:tab pos="914400" algn="l"/>
              </a:tabLst>
              <a:defRPr/>
            </a:pPr>
            <a:endParaRPr lang="en-ZA" sz="1000" dirty="0">
              <a:latin typeface="Arial Black" pitchFamily="34" charset="0"/>
            </a:endParaRPr>
          </a:p>
        </p:txBody>
      </p:sp>
      <p:sp>
        <p:nvSpPr>
          <p:cNvPr id="5" name="Rectangle 2"/>
          <p:cNvSpPr txBox="1">
            <a:spLocks noChangeArrowheads="1"/>
          </p:cNvSpPr>
          <p:nvPr/>
        </p:nvSpPr>
        <p:spPr>
          <a:xfrm>
            <a:off x="0" y="0"/>
            <a:ext cx="6324600" cy="990600"/>
          </a:xfrm>
          <a:prstGeom prst="rect">
            <a:avLst/>
          </a:prstGeom>
        </p:spPr>
        <p:txBody>
          <a:bodyPr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ea typeface="+mj-ea"/>
                <a:cs typeface="Arial" panose="020B0604020202020204" pitchFamily="34" charset="0"/>
              </a:rPr>
              <a:t>Progress Report </a:t>
            </a:r>
          </a:p>
        </p:txBody>
      </p:sp>
      <p:sp>
        <p:nvSpPr>
          <p:cNvPr id="6" name="Rectangle 5"/>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4 :  PRIMARY HEALTH </a:t>
            </a:r>
            <a:r>
              <a:rPr lang="en-ZA" sz="2400" b="1" dirty="0" smtClean="0">
                <a:solidFill>
                  <a:schemeClr val="tx1"/>
                </a:solidFill>
                <a:latin typeface="Arial Black" pitchFamily="34" charset="0"/>
              </a:rPr>
              <a:t>CARE (PHC)  </a:t>
            </a:r>
            <a:r>
              <a:rPr lang="en-ZA" sz="2400" b="1" dirty="0">
                <a:solidFill>
                  <a:schemeClr val="tx1"/>
                </a:solidFill>
                <a:latin typeface="Arial Black" pitchFamily="34" charset="0"/>
              </a:rPr>
              <a:t>SERVICES  </a:t>
            </a:r>
          </a:p>
          <a:p>
            <a:pPr algn="ctr">
              <a:defRPr/>
            </a:pPr>
            <a:r>
              <a:rPr lang="en-ZA" sz="2400" b="1" dirty="0">
                <a:solidFill>
                  <a:schemeClr val="tx1"/>
                </a:solidFill>
                <a:latin typeface="Arial Black" pitchFamily="34" charset="0"/>
              </a:rPr>
              <a:t> </a:t>
            </a:r>
          </a:p>
        </p:txBody>
      </p:sp>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0"/>
              </a:spcBef>
              <a:defRPr/>
            </a:pPr>
            <a:r>
              <a:rPr lang="en-GB" sz="2400" b="1" dirty="0" smtClean="0">
                <a:solidFill>
                  <a:schemeClr val="bg1"/>
                </a:solidFill>
                <a:latin typeface="Arial Black" pitchFamily="34" charset="0"/>
                <a:cs typeface="Arial" pitchFamily="34" charset="0"/>
              </a:rPr>
              <a:t>Programme 4 </a:t>
            </a:r>
          </a:p>
          <a:p>
            <a:pPr>
              <a:spcBef>
                <a:spcPct val="0"/>
              </a:spcBef>
              <a:defRPr/>
            </a:pPr>
            <a:r>
              <a:rPr lang="en-ZA" sz="2400" dirty="0" smtClean="0">
                <a:solidFill>
                  <a:schemeClr val="bg1"/>
                </a:solidFill>
                <a:latin typeface="Arial Black" pitchFamily="34" charset="0"/>
              </a:rPr>
              <a:t>Primary Health Care Services </a:t>
            </a:r>
            <a:endParaRPr lang="en-GB" sz="2400" b="1" dirty="0" smtClean="0">
              <a:solidFill>
                <a:schemeClr val="bg1"/>
              </a:solidFill>
              <a:latin typeface="Arial Black"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ZA" sz="24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0" y="1268760"/>
            <a:ext cx="9144000" cy="475252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ZA" sz="1600" dirty="0" smtClean="0">
                <a:latin typeface="Arial Black" pitchFamily="34" charset="0"/>
              </a:rPr>
              <a:t>As at the end of March 2018, a cumulative total of 1 507 facilities qualified as </a:t>
            </a:r>
            <a:r>
              <a:rPr lang="en-ZA" sz="1600" dirty="0">
                <a:latin typeface="Arial Black" pitchFamily="34" charset="0"/>
              </a:rPr>
              <a:t>Ideal </a:t>
            </a:r>
            <a:r>
              <a:rPr lang="en-ZA" sz="1600" dirty="0" smtClean="0">
                <a:latin typeface="Arial Black" pitchFamily="34" charset="0"/>
              </a:rPr>
              <a:t>Clinics. This achievement has been enabled by collaboration between the </a:t>
            </a:r>
            <a:r>
              <a:rPr lang="en-ZA" sz="1600" dirty="0" err="1" smtClean="0">
                <a:latin typeface="Arial Black" pitchFamily="34" charset="0"/>
              </a:rPr>
              <a:t>NDoH</a:t>
            </a:r>
            <a:r>
              <a:rPr lang="en-ZA" sz="1600" dirty="0" smtClean="0">
                <a:latin typeface="Arial Black" pitchFamily="34" charset="0"/>
              </a:rPr>
              <a:t> and National Treasury in resolving supply chain management challenges faced by clinics, especially with regard to equipment, essential supplies and infrastructure. </a:t>
            </a:r>
          </a:p>
          <a:p>
            <a:endParaRPr lang="en-ZA" sz="1600" dirty="0" smtClean="0">
              <a:latin typeface="Arial Black" pitchFamily="34" charset="0"/>
            </a:endParaRP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   Environmental and port health services: A total of 20 district and metropolitan municipalities rendering municipal health services were audited, and 13 of the 20 reached 51% and above. </a:t>
            </a:r>
          </a:p>
          <a:p>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  10 Ports of Entry (</a:t>
            </a:r>
            <a:r>
              <a:rPr lang="en-ZA" sz="1600" dirty="0" err="1" smtClean="0">
                <a:latin typeface="Arial Black" pitchFamily="34" charset="0"/>
              </a:rPr>
              <a:t>PoEs</a:t>
            </a:r>
            <a:r>
              <a:rPr lang="en-ZA" sz="1600" dirty="0" smtClean="0">
                <a:latin typeface="Arial Black" pitchFamily="34" charset="0"/>
              </a:rPr>
              <a:t>) were assessed and found to be compliant with the International Health Regulations, 2005.  </a:t>
            </a:r>
          </a:p>
          <a:p>
            <a:pPr>
              <a:buFont typeface="Arial" pitchFamily="34" charset="0"/>
              <a:buChar char="•"/>
            </a:pPr>
            <a:endParaRPr lang="en-ZA" sz="1600" dirty="0" smtClean="0">
              <a:latin typeface="Arial Black" pitchFamily="34" charset="0"/>
            </a:endParaRPr>
          </a:p>
          <a:p>
            <a:pPr>
              <a:buFont typeface="Arial" pitchFamily="34" charset="0"/>
              <a:buChar char="•"/>
            </a:pPr>
            <a:r>
              <a:rPr lang="en-ZA" sz="1600" dirty="0" smtClean="0">
                <a:latin typeface="Arial Black" pitchFamily="34" charset="0"/>
              </a:rPr>
              <a:t>  Orientation workshops to Government Departments </a:t>
            </a:r>
            <a:r>
              <a:rPr lang="en-ZA" sz="1600" dirty="0">
                <a:latin typeface="Arial Black" pitchFamily="34" charset="0"/>
              </a:rPr>
              <a:t>on the national guide for healthy meal provision in the </a:t>
            </a:r>
            <a:r>
              <a:rPr lang="en-ZA" sz="1600" dirty="0" smtClean="0">
                <a:latin typeface="Arial Black" pitchFamily="34" charset="0"/>
              </a:rPr>
              <a:t>workplace were conducted in all nine provinces to assist employees adopt healthy eating habits. </a:t>
            </a:r>
          </a:p>
          <a:p>
            <a:endParaRPr lang="en-ZA" sz="1200" dirty="0" smtClean="0">
              <a:latin typeface="Arial Black" pitchFamily="34" charset="0"/>
            </a:endParaRPr>
          </a:p>
          <a:p>
            <a:pPr marL="171450" indent="-171450" algn="just"/>
            <a:endParaRPr lang="en-US" sz="1200" dirty="0" smtClean="0">
              <a:solidFill>
                <a:schemeClr val="dk1"/>
              </a:solidFill>
              <a:latin typeface="Arial Black" pitchFamily="34" charset="0"/>
            </a:endParaRPr>
          </a:p>
          <a:p>
            <a:pPr algn="just"/>
            <a:endParaRPr lang="en-US" sz="1100" dirty="0" smtClean="0">
              <a:solidFill>
                <a:schemeClr val="dk1"/>
              </a:solidFill>
              <a:latin typeface="Arial Black" pitchFamily="34" charset="0"/>
            </a:endParaRPr>
          </a:p>
          <a:p>
            <a:endParaRPr lang="en-ZA" sz="1050" dirty="0" smtClean="0">
              <a:solidFill>
                <a:schemeClr val="dk1"/>
              </a:solidFill>
              <a:latin typeface="Arial Black" pitchFamily="34" charset="0"/>
            </a:endParaRPr>
          </a:p>
          <a:p>
            <a:endParaRPr lang="en-US" sz="105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mj-lt"/>
                <a:ea typeface="+mj-ea"/>
                <a:cs typeface="+mj-cs"/>
              </a:rPr>
              <a:t/>
            </a:r>
            <a:br>
              <a:rPr kumimoji="0" lang="en-ZA" sz="2800" b="1" i="0" u="none" strike="noStrike" kern="1200" cap="none" spc="0" normalizeH="0" baseline="0" noProof="0" dirty="0" smtClean="0">
                <a:ln>
                  <a:noFill/>
                </a:ln>
                <a:solidFill>
                  <a:schemeClr val="bg1"/>
                </a:solidFill>
                <a:effectLst/>
                <a:uLnTx/>
                <a:uFillTx/>
                <a:latin typeface="+mj-lt"/>
                <a:ea typeface="+mj-ea"/>
                <a:cs typeface="+mj-cs"/>
              </a:rPr>
            </a:br>
            <a:endParaRPr kumimoji="0" lang="en-ZA"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 name="Content Placeholder 3"/>
          <p:cNvSpPr txBox="1">
            <a:spLocks/>
          </p:cNvSpPr>
          <p:nvPr/>
        </p:nvSpPr>
        <p:spPr bwMode="auto">
          <a:xfrm>
            <a:off x="0" y="1052736"/>
            <a:ext cx="9144000" cy="46561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US" sz="1050" dirty="0" smtClean="0">
              <a:solidFill>
                <a:schemeClr val="dk1"/>
              </a:solidFill>
              <a:latin typeface="Arial Black" pitchFamily="34" charset="0"/>
            </a:endParaRPr>
          </a:p>
          <a:p>
            <a:r>
              <a:rPr lang="en-ZA" sz="1050" dirty="0" smtClean="0">
                <a:solidFill>
                  <a:schemeClr val="dk1"/>
                </a:solidFill>
                <a:latin typeface="Arial Black" pitchFamily="34" charset="0"/>
              </a:rPr>
              <a:t>	</a:t>
            </a: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5"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4: </a:t>
            </a:r>
            <a:endParaRPr lang="en-GB" sz="2800" b="1" dirty="0" smtClean="0">
              <a:solidFill>
                <a:schemeClr val="bg1"/>
              </a:solidFill>
              <a:latin typeface="Arial Black" pitchFamily="34" charset="0"/>
              <a:ea typeface="+mj-ea"/>
              <a:cs typeface="Arial" pitchFamily="34" charset="0"/>
            </a:endParaRPr>
          </a:p>
          <a:p>
            <a:pPr eaLnBrk="0" hangingPunct="0">
              <a:defRPr/>
            </a:pPr>
            <a:r>
              <a:rPr lang="en-ZA" sz="2800" dirty="0" smtClean="0">
                <a:solidFill>
                  <a:schemeClr val="bg1"/>
                </a:solidFill>
                <a:latin typeface="Arial Black" pitchFamily="34" charset="0"/>
              </a:rPr>
              <a:t>Primary </a:t>
            </a:r>
            <a:r>
              <a:rPr lang="en-ZA" sz="2800" dirty="0">
                <a:solidFill>
                  <a:schemeClr val="bg1"/>
                </a:solidFill>
                <a:latin typeface="Arial Black" pitchFamily="34" charset="0"/>
              </a:rPr>
              <a:t>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50521752"/>
              </p:ext>
            </p:extLst>
          </p:nvPr>
        </p:nvGraphicFramePr>
        <p:xfrm>
          <a:off x="0" y="1052736"/>
          <a:ext cx="9144000" cy="5688631"/>
        </p:xfrm>
        <a:graphic>
          <a:graphicData uri="http://schemas.openxmlformats.org/drawingml/2006/table">
            <a:tbl>
              <a:tblPr firstRow="1" bandRow="1">
                <a:tableStyleId>{5C22544A-7EE6-4342-B048-85BDC9FD1C3A}</a:tableStyleId>
              </a:tblPr>
              <a:tblGrid>
                <a:gridCol w="1979711">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699793">
                  <a:extLst>
                    <a:ext uri="{9D8B030D-6E8A-4147-A177-3AD203B41FA5}">
                      <a16:colId xmlns:a16="http://schemas.microsoft.com/office/drawing/2014/main" xmlns="" val="20003"/>
                    </a:ext>
                  </a:extLst>
                </a:gridCol>
              </a:tblGrid>
              <a:tr h="262078">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2017/18</a:t>
                      </a:r>
                    </a:p>
                  </a:txBody>
                  <a:tcPr/>
                </a:tc>
                <a:tc>
                  <a:txBody>
                    <a:bodyPr/>
                    <a:lstStyle/>
                    <a:p>
                      <a:r>
                        <a:rPr lang="en-ZA" sz="1100" b="1" kern="1200" baseline="0" dirty="0" smtClean="0">
                          <a:solidFill>
                            <a:schemeClr val="lt1"/>
                          </a:solidFill>
                          <a:latin typeface="Arial Black" pitchFamily="34" charset="0"/>
                          <a:ea typeface="+mn-ea"/>
                          <a:cs typeface="+mn-cs"/>
                        </a:rPr>
                        <a:t>Actual Achievement 2017/18</a:t>
                      </a:r>
                    </a:p>
                  </a:txBody>
                  <a:tcPr/>
                </a:tc>
                <a:extLst>
                  <a:ext uri="{0D108BD9-81ED-4DB2-BD59-A6C34878D82A}">
                    <a16:rowId xmlns:a16="http://schemas.microsoft.com/office/drawing/2014/main" xmlns="" val="10000"/>
                  </a:ext>
                </a:extLst>
              </a:tr>
              <a:tr h="847899">
                <a:tc>
                  <a:txBody>
                    <a:bodyPr/>
                    <a:lstStyle/>
                    <a:p>
                      <a:r>
                        <a:rPr lang="en-ZA" sz="1100" kern="1200" baseline="0" dirty="0" smtClean="0">
                          <a:solidFill>
                            <a:schemeClr val="dk1"/>
                          </a:solidFill>
                          <a:latin typeface="Arial Black" pitchFamily="34" charset="0"/>
                          <a:ea typeface="+mn-ea"/>
                          <a:cs typeface="+mn-cs"/>
                        </a:rPr>
                        <a:t>Improve district governance and strengthen management and leadership of the district health system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Districts with management structures in line with the National Guidelines 	</a:t>
                      </a: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Guidelines </a:t>
                      </a:r>
                    </a:p>
                    <a:p>
                      <a:r>
                        <a:rPr lang="en-ZA" sz="1100" kern="1200" baseline="0" dirty="0" smtClean="0">
                          <a:solidFill>
                            <a:schemeClr val="dk1"/>
                          </a:solidFill>
                          <a:latin typeface="Arial Black" pitchFamily="34" charset="0"/>
                          <a:ea typeface="+mn-ea"/>
                          <a:cs typeface="+mn-cs"/>
                        </a:rPr>
                        <a:t>for District Health </a:t>
                      </a:r>
                    </a:p>
                    <a:p>
                      <a:r>
                        <a:rPr lang="en-ZA" sz="1100" kern="1200" baseline="0" dirty="0" smtClean="0">
                          <a:solidFill>
                            <a:schemeClr val="dk1"/>
                          </a:solidFill>
                          <a:latin typeface="Arial Black" pitchFamily="34" charset="0"/>
                          <a:ea typeface="+mn-ea"/>
                          <a:cs typeface="+mn-cs"/>
                        </a:rPr>
                        <a:t>Management Structures approved 	</a:t>
                      </a:r>
                    </a:p>
                  </a:txBody>
                  <a:tcPr marL="0" marR="0" marT="0" marB="0"/>
                </a:tc>
                <a:tc>
                  <a:txBody>
                    <a:bodyPr/>
                    <a:lstStyle/>
                    <a:p>
                      <a:r>
                        <a:rPr lang="en-ZA" sz="1100" kern="1200" baseline="0" dirty="0" smtClean="0">
                          <a:solidFill>
                            <a:schemeClr val="dk1"/>
                          </a:solidFill>
                          <a:latin typeface="Arial Black" pitchFamily="34" charset="0"/>
                          <a:ea typeface="+mn-ea"/>
                          <a:cs typeface="+mn-cs"/>
                        </a:rPr>
                        <a:t>National Guidelines </a:t>
                      </a:r>
                    </a:p>
                    <a:p>
                      <a:r>
                        <a:rPr lang="en-ZA" sz="1100" kern="1200" baseline="0" dirty="0" smtClean="0">
                          <a:solidFill>
                            <a:schemeClr val="dk1"/>
                          </a:solidFill>
                          <a:latin typeface="Arial Black" pitchFamily="34" charset="0"/>
                          <a:ea typeface="+mn-ea"/>
                          <a:cs typeface="+mn-cs"/>
                        </a:rPr>
                        <a:t>for District Health </a:t>
                      </a:r>
                    </a:p>
                    <a:p>
                      <a:r>
                        <a:rPr lang="en-ZA" sz="1100" kern="1200" baseline="0" dirty="0" smtClean="0">
                          <a:solidFill>
                            <a:schemeClr val="dk1"/>
                          </a:solidFill>
                          <a:latin typeface="Arial Black" pitchFamily="34" charset="0"/>
                          <a:ea typeface="+mn-ea"/>
                          <a:cs typeface="+mn-cs"/>
                        </a:rPr>
                        <a:t>Management Structures approved 	</a:t>
                      </a:r>
                    </a:p>
                  </a:txBody>
                  <a:tcPr marL="68580" marR="68580" marT="0" marB="0"/>
                </a:tc>
                <a:extLst>
                  <a:ext uri="{0D108BD9-81ED-4DB2-BD59-A6C34878D82A}">
                    <a16:rowId xmlns:a16="http://schemas.microsoft.com/office/drawing/2014/main" xmlns="" val="10001"/>
                  </a:ext>
                </a:extLst>
              </a:tr>
              <a:tr h="678319">
                <a:tc>
                  <a:txBody>
                    <a:bodyPr/>
                    <a:lstStyle/>
                    <a:p>
                      <a:r>
                        <a:rPr lang="en-ZA" sz="1100" kern="1200" baseline="0" dirty="0" smtClean="0">
                          <a:solidFill>
                            <a:schemeClr val="dk1"/>
                          </a:solidFill>
                          <a:latin typeface="Arial Black" pitchFamily="34" charset="0"/>
                          <a:ea typeface="+mn-ea"/>
                          <a:cs typeface="+mn-cs"/>
                        </a:rPr>
                        <a:t>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PHC facility committees assessed to determine functionality 	</a:t>
                      </a:r>
                    </a:p>
                  </a:txBody>
                  <a:tcPr marL="0" marR="0" marT="0" marB="0"/>
                </a:tc>
                <a:tc>
                  <a:txBody>
                    <a:bodyPr/>
                    <a:lstStyle/>
                    <a:p>
                      <a:r>
                        <a:rPr lang="en-ZA" sz="1100" kern="1200" baseline="0" dirty="0" smtClean="0">
                          <a:solidFill>
                            <a:schemeClr val="dk1"/>
                          </a:solidFill>
                          <a:latin typeface="Arial Black" pitchFamily="34" charset="0"/>
                          <a:ea typeface="+mn-ea"/>
                          <a:cs typeface="+mn-cs"/>
                        </a:rPr>
                        <a:t>2000 PHC facility </a:t>
                      </a:r>
                    </a:p>
                    <a:p>
                      <a:r>
                        <a:rPr lang="en-ZA" sz="1100" kern="1200" baseline="0" dirty="0" smtClean="0">
                          <a:solidFill>
                            <a:schemeClr val="dk1"/>
                          </a:solidFill>
                          <a:latin typeface="Arial Black" pitchFamily="34" charset="0"/>
                          <a:ea typeface="+mn-ea"/>
                          <a:cs typeface="+mn-cs"/>
                        </a:rPr>
                        <a:t>Committees assessed to determine its </a:t>
                      </a:r>
                    </a:p>
                    <a:p>
                      <a:r>
                        <a:rPr lang="en-ZA" sz="1100" kern="1200" baseline="0" dirty="0" smtClean="0">
                          <a:solidFill>
                            <a:schemeClr val="dk1"/>
                          </a:solidFill>
                          <a:latin typeface="Arial Black" pitchFamily="34" charset="0"/>
                          <a:ea typeface="+mn-ea"/>
                          <a:cs typeface="+mn-cs"/>
                        </a:rPr>
                        <a:t>functionality 	</a:t>
                      </a:r>
                    </a:p>
                  </a:txBody>
                  <a:tcPr marL="0" marR="0" marT="0" marB="0"/>
                </a:tc>
                <a:tc>
                  <a:txBody>
                    <a:bodyPr/>
                    <a:lstStyle/>
                    <a:p>
                      <a:r>
                        <a:rPr lang="en-ZA" sz="1100" kern="1200" baseline="0" dirty="0" smtClean="0">
                          <a:solidFill>
                            <a:schemeClr val="dk1"/>
                          </a:solidFill>
                          <a:latin typeface="Arial Black" pitchFamily="34" charset="0"/>
                          <a:ea typeface="+mn-ea"/>
                          <a:cs typeface="+mn-cs"/>
                        </a:rPr>
                        <a:t>3 437 facility Committees assessed to determine its </a:t>
                      </a:r>
                    </a:p>
                    <a:p>
                      <a:r>
                        <a:rPr lang="en-ZA" sz="1100" kern="1200" baseline="0" dirty="0" smtClean="0">
                          <a:solidFill>
                            <a:schemeClr val="dk1"/>
                          </a:solidFill>
                          <a:latin typeface="Arial Black" pitchFamily="34" charset="0"/>
                          <a:ea typeface="+mn-ea"/>
                          <a:cs typeface="+mn-cs"/>
                        </a:rPr>
                        <a:t>functionality 	</a:t>
                      </a:r>
                    </a:p>
                  </a:txBody>
                  <a:tcPr marL="68580" marR="68580" marT="0" marB="0"/>
                </a:tc>
                <a:extLst>
                  <a:ext uri="{0D108BD9-81ED-4DB2-BD59-A6C34878D82A}">
                    <a16:rowId xmlns:a16="http://schemas.microsoft.com/office/drawing/2014/main" xmlns="" val="10002"/>
                  </a:ext>
                </a:extLst>
              </a:tr>
              <a:tr h="508739">
                <a:tc>
                  <a:txBody>
                    <a:bodyPr/>
                    <a:lstStyle/>
                    <a:p>
                      <a:r>
                        <a:rPr lang="en-ZA" sz="1100" kern="1200" baseline="0" dirty="0" smtClean="0">
                          <a:solidFill>
                            <a:schemeClr val="dk1"/>
                          </a:solidFill>
                          <a:latin typeface="Arial Black" pitchFamily="34" charset="0"/>
                          <a:ea typeface="+mn-ea"/>
                          <a:cs typeface="+mn-cs"/>
                        </a:rPr>
                        <a:t>Improve access to community based PHC services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functional WBPHCOTs 	</a:t>
                      </a:r>
                    </a:p>
                  </a:txBody>
                  <a:tcPr marL="0" marR="0" marT="0" marB="0"/>
                </a:tc>
                <a:tc>
                  <a:txBody>
                    <a:bodyPr/>
                    <a:lstStyle/>
                    <a:p>
                      <a:r>
                        <a:rPr lang="en-ZA" sz="1100" kern="1200" baseline="0" dirty="0" smtClean="0">
                          <a:solidFill>
                            <a:schemeClr val="dk1"/>
                          </a:solidFill>
                          <a:latin typeface="Arial Black" pitchFamily="34" charset="0"/>
                          <a:ea typeface="+mn-ea"/>
                          <a:cs typeface="+mn-cs"/>
                        </a:rPr>
                        <a:t>2 000 functional WBPHCOTs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3 323 functional WBPHCOTs  </a:t>
                      </a:r>
                    </a:p>
                  </a:txBody>
                  <a:tcPr marL="68580" marR="68580" marT="0" marB="0"/>
                </a:tc>
                <a:extLst>
                  <a:ext uri="{0D108BD9-81ED-4DB2-BD59-A6C34878D82A}">
                    <a16:rowId xmlns:a16="http://schemas.microsoft.com/office/drawing/2014/main" xmlns="" val="10003"/>
                  </a:ext>
                </a:extLst>
              </a:tr>
              <a:tr h="678319">
                <a:tc>
                  <a:txBody>
                    <a:bodyPr/>
                    <a:lstStyle/>
                    <a:p>
                      <a:r>
                        <a:rPr lang="en-ZA" sz="1100" kern="1200" baseline="0" dirty="0" smtClean="0">
                          <a:solidFill>
                            <a:schemeClr val="dk1"/>
                          </a:solidFill>
                          <a:latin typeface="Arial Black" pitchFamily="34" charset="0"/>
                          <a:ea typeface="+mn-ea"/>
                          <a:cs typeface="+mn-cs"/>
                        </a:rPr>
                        <a:t>Improve quality of services at primary health care facilities 	</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primary health care clinics in the 52 districts that qualify as ideal Clinics 	</a:t>
                      </a:r>
                    </a:p>
                  </a:txBody>
                  <a:tcPr marL="0" marR="0" marT="0" marB="0"/>
                </a:tc>
                <a:tc>
                  <a:txBody>
                    <a:bodyPr/>
                    <a:lstStyle/>
                    <a:p>
                      <a:r>
                        <a:rPr lang="en-ZA" sz="1100" kern="1200" baseline="0" dirty="0" smtClean="0">
                          <a:solidFill>
                            <a:schemeClr val="dk1"/>
                          </a:solidFill>
                          <a:latin typeface="Arial Black" pitchFamily="34" charset="0"/>
                          <a:ea typeface="+mn-ea"/>
                          <a:cs typeface="+mn-cs"/>
                        </a:rPr>
                        <a:t>1000 PHC facilities in the 52 districts qualify as Ideal Clinics 	</a:t>
                      </a:r>
                    </a:p>
                  </a:txBody>
                  <a:tcPr marL="0" marR="0" marT="0" marB="0"/>
                </a:tc>
                <a:tc>
                  <a:txBody>
                    <a:bodyPr/>
                    <a:lstStyle/>
                    <a:p>
                      <a:r>
                        <a:rPr lang="en-ZA" sz="1100" kern="1200" baseline="0" dirty="0" smtClean="0">
                          <a:solidFill>
                            <a:schemeClr val="dk1"/>
                          </a:solidFill>
                          <a:latin typeface="Arial Black" pitchFamily="34" charset="0"/>
                          <a:ea typeface="+mn-ea"/>
                          <a:cs typeface="+mn-cs"/>
                        </a:rPr>
                        <a:t>1 507 PHC facilities in the 52 districts qualify as Ideal Clinics </a:t>
                      </a:r>
                    </a:p>
                  </a:txBody>
                  <a:tcPr marL="68580" marR="68580" marT="0" marB="0"/>
                </a:tc>
                <a:extLst>
                  <a:ext uri="{0D108BD9-81ED-4DB2-BD59-A6C34878D82A}">
                    <a16:rowId xmlns:a16="http://schemas.microsoft.com/office/drawing/2014/main" xmlns="" val="10004"/>
                  </a:ext>
                </a:extLst>
              </a:tr>
              <a:tr h="847899">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Number of primary health care clinics in the 52 districts that qualify as ideal Clinics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1000 PHC facilities in the 52 districts qualify as Ideal Clinics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1 507 PHC facilities in the 52 districts qualify as Ideal Clinics </a:t>
                      </a:r>
                    </a:p>
                  </a:txBody>
                  <a:tcPr marL="68580" marR="68580" marT="0" marB="0"/>
                </a:tc>
                <a:extLst>
                  <a:ext uri="{0D108BD9-81ED-4DB2-BD59-A6C34878D82A}">
                    <a16:rowId xmlns:a16="http://schemas.microsoft.com/office/drawing/2014/main" xmlns="" val="10005"/>
                  </a:ext>
                </a:extLst>
              </a:tr>
              <a:tr h="678319">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Proportion of PHC </a:t>
                      </a:r>
                    </a:p>
                    <a:p>
                      <a:r>
                        <a:rPr lang="en-ZA" sz="1100" kern="1200" baseline="0" dirty="0" smtClean="0">
                          <a:solidFill>
                            <a:schemeClr val="dk1"/>
                          </a:solidFill>
                          <a:latin typeface="Arial Black" pitchFamily="34" charset="0"/>
                          <a:ea typeface="+mn-ea"/>
                          <a:cs typeface="+mn-cs"/>
                        </a:rPr>
                        <a:t>Facilities accessible to people with physical disabilities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35% of PHC facilities accessible to people with physical disabilities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36% of PHC facilities accessible to people with physical disabilities </a:t>
                      </a:r>
                    </a:p>
                  </a:txBody>
                  <a:tcPr marL="68580" marR="68580" marT="0" marB="0"/>
                </a:tc>
                <a:extLst>
                  <a:ext uri="{0D108BD9-81ED-4DB2-BD59-A6C34878D82A}">
                    <a16:rowId xmlns:a16="http://schemas.microsoft.com/office/drawing/2014/main" xmlns="" val="10006"/>
                  </a:ext>
                </a:extLst>
              </a:tr>
              <a:tr h="1187059">
                <a:tc>
                  <a:txBody>
                    <a:bodyPr/>
                    <a:lstStyle/>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Ideal District Hospital </a:t>
                      </a:r>
                    </a:p>
                    <a:p>
                      <a:r>
                        <a:rPr lang="en-ZA" sz="1100" kern="1200" baseline="0" dirty="0" smtClean="0">
                          <a:solidFill>
                            <a:schemeClr val="dk1"/>
                          </a:solidFill>
                          <a:latin typeface="Arial Black" pitchFamily="34" charset="0"/>
                          <a:ea typeface="+mn-ea"/>
                          <a:cs typeface="+mn-cs"/>
                        </a:rPr>
                        <a:t>Framework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mn-cs"/>
                        </a:rPr>
                        <a:t>Ideal District hospital framework drafted and presented to National District Health System Committee </a:t>
                      </a:r>
                      <a:endParaRPr lang="en-ZA" sz="1100" kern="1200" baseline="0" dirty="0" smtClean="0">
                        <a:solidFill>
                          <a:schemeClr val="dk1"/>
                        </a:solidFill>
                        <a:latin typeface="+mn-lt"/>
                        <a:ea typeface="+mn-ea"/>
                        <a:cs typeface="+mn-cs"/>
                      </a:endParaRPr>
                    </a:p>
                    <a:p>
                      <a:r>
                        <a:rPr lang="en-ZA" sz="1100" kern="1200" baseline="0" dirty="0" smtClean="0">
                          <a:solidFill>
                            <a:schemeClr val="dk1"/>
                          </a:solidFill>
                          <a:latin typeface="Arial Black" pitchFamily="34" charset="0"/>
                          <a:ea typeface="+mn-ea"/>
                          <a:cs typeface="+mn-cs"/>
                        </a:rPr>
                        <a:t>(NDHSC)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Draft of the Framework for Ideal District hospital and presented to NDHSC</a:t>
                      </a:r>
                      <a:endParaRPr lang="en-ZA" sz="1100"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xmlns="" val="10007"/>
                  </a:ext>
                </a:extLst>
              </a:tr>
            </a:tbl>
          </a:graphicData>
        </a:graphic>
      </p:graphicFrame>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a:t>
            </a:r>
            <a:endParaRPr lang="en-GB" sz="2800" b="1" dirty="0">
              <a:solidFill>
                <a:schemeClr val="bg1"/>
              </a:solidFill>
              <a:latin typeface="Arial Black" pitchFamily="34" charset="0"/>
              <a:ea typeface="+mj-ea"/>
              <a:cs typeface="Arial" pitchFamily="34" charset="0"/>
            </a:endParaRPr>
          </a:p>
          <a:p>
            <a:pPr eaLnBrk="0" hangingPunct="0">
              <a:defRPr/>
            </a:pPr>
            <a:r>
              <a:rPr lang="en-GB" sz="2800" b="1" dirty="0" smtClean="0">
                <a:solidFill>
                  <a:schemeClr val="bg1"/>
                </a:solidFill>
                <a:latin typeface="Arial Black" pitchFamily="34" charset="0"/>
                <a:ea typeface="+mj-ea"/>
                <a:cs typeface="Arial" pitchFamily="34" charset="0"/>
              </a:rPr>
              <a:t> </a:t>
            </a:r>
            <a:r>
              <a:rPr lang="en-ZA" sz="2800" dirty="0">
                <a:solidFill>
                  <a:schemeClr val="bg1"/>
                </a:solidFill>
                <a:latin typeface="Arial Black" pitchFamily="34" charset="0"/>
              </a:rPr>
              <a:t>Primary 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nvGraphicFramePr>
        <p:xfrm>
          <a:off x="0" y="1052736"/>
          <a:ext cx="9144001" cy="4253399"/>
        </p:xfrm>
        <a:graphic>
          <a:graphicData uri="http://schemas.openxmlformats.org/drawingml/2006/table">
            <a:tbl>
              <a:tblPr firstRow="1" bandRow="1">
                <a:tableStyleId>{5C22544A-7EE6-4342-B048-85BDC9FD1C3A}</a:tableStyleId>
              </a:tblPr>
              <a:tblGrid>
                <a:gridCol w="1552820">
                  <a:extLst>
                    <a:ext uri="{9D8B030D-6E8A-4147-A177-3AD203B41FA5}">
                      <a16:colId xmlns:a16="http://schemas.microsoft.com/office/drawing/2014/main" xmlns="" val="20000"/>
                    </a:ext>
                  </a:extLst>
                </a:gridCol>
                <a:gridCol w="2235448">
                  <a:extLst>
                    <a:ext uri="{9D8B030D-6E8A-4147-A177-3AD203B41FA5}">
                      <a16:colId xmlns:a16="http://schemas.microsoft.com/office/drawing/2014/main" xmlns="" val="20001"/>
                    </a:ext>
                  </a:extLst>
                </a:gridCol>
                <a:gridCol w="2550594">
                  <a:extLst>
                    <a:ext uri="{9D8B030D-6E8A-4147-A177-3AD203B41FA5}">
                      <a16:colId xmlns:a16="http://schemas.microsoft.com/office/drawing/2014/main" xmlns="" val="20002"/>
                    </a:ext>
                  </a:extLst>
                </a:gridCol>
                <a:gridCol w="2805139">
                  <a:extLst>
                    <a:ext uri="{9D8B030D-6E8A-4147-A177-3AD203B41FA5}">
                      <a16:colId xmlns:a16="http://schemas.microsoft.com/office/drawing/2014/main" xmlns="" val="20003"/>
                    </a:ext>
                  </a:extLst>
                </a:gridCol>
              </a:tblGrid>
              <a:tr h="412919">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2017/2018</a:t>
                      </a:r>
                    </a:p>
                  </a:txBody>
                  <a:tcPr/>
                </a:tc>
                <a:tc>
                  <a:txBody>
                    <a:bodyPr/>
                    <a:lstStyle/>
                    <a:p>
                      <a:r>
                        <a:rPr lang="en-ZA" sz="10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1083389">
                <a:tc rowSpan="2">
                  <a:txBody>
                    <a:bodyPr/>
                    <a:lstStyle/>
                    <a:p>
                      <a:r>
                        <a:rPr lang="en-ZA" sz="1000" kern="1200" baseline="0" dirty="0" smtClean="0">
                          <a:solidFill>
                            <a:schemeClr val="dk1"/>
                          </a:solidFill>
                          <a:latin typeface="Arial Black" pitchFamily="34" charset="0"/>
                          <a:ea typeface="+mn-ea"/>
                          <a:cs typeface="+mn-cs"/>
                        </a:rPr>
                        <a:t>Improve environmental </a:t>
                      </a:r>
                    </a:p>
                    <a:p>
                      <a:r>
                        <a:rPr lang="en-ZA" sz="1000" kern="1200" baseline="0" dirty="0" smtClean="0">
                          <a:solidFill>
                            <a:schemeClr val="dk1"/>
                          </a:solidFill>
                          <a:latin typeface="Arial Black" pitchFamily="34" charset="0"/>
                          <a:ea typeface="+mn-ea"/>
                          <a:cs typeface="+mn-cs"/>
                        </a:rPr>
                        <a:t>health services in all 52 districts and metropolitan </a:t>
                      </a:r>
                    </a:p>
                    <a:p>
                      <a:r>
                        <a:rPr lang="en-ZA" sz="1000" kern="1200" baseline="0" dirty="0" smtClean="0">
                          <a:solidFill>
                            <a:schemeClr val="dk1"/>
                          </a:solidFill>
                          <a:latin typeface="Arial Black" pitchFamily="34" charset="0"/>
                          <a:ea typeface="+mn-ea"/>
                          <a:cs typeface="+mn-cs"/>
                        </a:rPr>
                        <a:t>municipalities in the country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municipalities that are randomly selected and audited against environmental health norms and standards in executing their environmental health functions 	</a:t>
                      </a:r>
                    </a:p>
                  </a:txBody>
                  <a:tcPr marL="0" marR="0" marT="0" marB="0"/>
                </a:tc>
                <a:tc>
                  <a:txBody>
                    <a:bodyPr/>
                    <a:lstStyle/>
                    <a:p>
                      <a:r>
                        <a:rPr lang="en-ZA" sz="1100" kern="1200" baseline="0" dirty="0" smtClean="0">
                          <a:solidFill>
                            <a:schemeClr val="dk1"/>
                          </a:solidFill>
                          <a:latin typeface="Arial Black" pitchFamily="34" charset="0"/>
                          <a:ea typeface="+mn-ea"/>
                          <a:cs typeface="+mn-cs"/>
                        </a:rPr>
                        <a:t>20 municipalities are randomly selected and audited against </a:t>
                      </a:r>
                    </a:p>
                    <a:p>
                      <a:r>
                        <a:rPr lang="en-ZA" sz="1100" kern="1200" baseline="0" dirty="0" smtClean="0">
                          <a:solidFill>
                            <a:schemeClr val="dk1"/>
                          </a:solidFill>
                          <a:latin typeface="Arial Black" pitchFamily="34" charset="0"/>
                          <a:ea typeface="+mn-ea"/>
                          <a:cs typeface="+mn-cs"/>
                        </a:rPr>
                        <a:t>environmental health norms and standards in executing their environmental health function 	</a:t>
                      </a:r>
                    </a:p>
                  </a:txBody>
                  <a:tcPr marL="0" marR="0" marT="0" marB="0"/>
                </a:tc>
                <a:tc>
                  <a:txBody>
                    <a:bodyPr/>
                    <a:lstStyle/>
                    <a:p>
                      <a:r>
                        <a:rPr lang="en-ZA" sz="1100" kern="1200" baseline="0" dirty="0" smtClean="0">
                          <a:solidFill>
                            <a:schemeClr val="dk1"/>
                          </a:solidFill>
                          <a:latin typeface="Arial Black" pitchFamily="34" charset="0"/>
                          <a:ea typeface="+mn-ea"/>
                          <a:cs typeface="+mn-cs"/>
                        </a:rPr>
                        <a:t>20 municipalities are randomly selected and audited against </a:t>
                      </a:r>
                    </a:p>
                    <a:p>
                      <a:r>
                        <a:rPr lang="en-ZA" sz="1100" kern="1200" baseline="0" dirty="0" smtClean="0">
                          <a:solidFill>
                            <a:schemeClr val="dk1"/>
                          </a:solidFill>
                          <a:latin typeface="Arial Black" pitchFamily="34" charset="0"/>
                          <a:ea typeface="+mn-ea"/>
                          <a:cs typeface="+mn-cs"/>
                        </a:rPr>
                        <a:t>environmental health norms and standards in executing their environmental </a:t>
                      </a:r>
                    </a:p>
                    <a:p>
                      <a:r>
                        <a:rPr lang="en-ZA" sz="1100" kern="1200" baseline="0" dirty="0" smtClean="0">
                          <a:solidFill>
                            <a:schemeClr val="dk1"/>
                          </a:solidFill>
                          <a:latin typeface="Arial Black" pitchFamily="34" charset="0"/>
                          <a:ea typeface="+mn-ea"/>
                          <a:cs typeface="+mn-cs"/>
                        </a:rPr>
                        <a:t>health functions 	</a:t>
                      </a:r>
                    </a:p>
                  </a:txBody>
                  <a:tcPr marL="68580" marR="68580" marT="0" marB="0"/>
                </a:tc>
                <a:extLst>
                  <a:ext uri="{0D108BD9-81ED-4DB2-BD59-A6C34878D82A}">
                    <a16:rowId xmlns:a16="http://schemas.microsoft.com/office/drawing/2014/main" xmlns="" val="10001"/>
                  </a:ext>
                </a:extLst>
              </a:tr>
              <a:tr h="773849">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public health facilities assessed for adherence to Health Care Risk Waste (HCRW) Norms and Standards 	</a:t>
                      </a:r>
                    </a:p>
                  </a:txBody>
                  <a:tcPr marL="0" marR="0" marT="0" marB="0"/>
                </a:tc>
                <a:tc>
                  <a:txBody>
                    <a:bodyPr/>
                    <a:lstStyle/>
                    <a:p>
                      <a:r>
                        <a:rPr lang="en-ZA" sz="1100" kern="1200" baseline="0" dirty="0" smtClean="0">
                          <a:solidFill>
                            <a:schemeClr val="dk1"/>
                          </a:solidFill>
                          <a:latin typeface="Arial Black" pitchFamily="34" charset="0"/>
                          <a:ea typeface="+mn-ea"/>
                          <a:cs typeface="+mn-cs"/>
                        </a:rPr>
                        <a:t>50 public health facilities assessed for adherence to Health Care Risk Waste (HCRW) Norms and Standards 	</a:t>
                      </a:r>
                    </a:p>
                  </a:txBody>
                  <a:tcPr marL="0" marR="0" marT="0" marB="0"/>
                </a:tc>
                <a:tc>
                  <a:txBody>
                    <a:bodyPr/>
                    <a:lstStyle/>
                    <a:p>
                      <a:r>
                        <a:rPr lang="en-ZA" sz="1100" kern="1200" baseline="0" dirty="0" smtClean="0">
                          <a:solidFill>
                            <a:schemeClr val="dk1"/>
                          </a:solidFill>
                          <a:latin typeface="Arial Black" pitchFamily="34" charset="0"/>
                          <a:ea typeface="+mn-ea"/>
                          <a:cs typeface="+mn-cs"/>
                        </a:rPr>
                        <a:t>54 public health facilities assessed for adherence to Health Care Risk Waste (HCRW) Norms and Standards 	</a:t>
                      </a:r>
                    </a:p>
                  </a:txBody>
                  <a:tcPr marL="68580" marR="68580" marT="0" marB="0"/>
                </a:tc>
                <a:extLst>
                  <a:ext uri="{0D108BD9-81ED-4DB2-BD59-A6C34878D82A}">
                    <a16:rowId xmlns:a16="http://schemas.microsoft.com/office/drawing/2014/main" xmlns="" val="10002"/>
                  </a:ext>
                </a:extLst>
              </a:tr>
              <a:tr h="639918">
                <a:tc>
                  <a:txBody>
                    <a:bodyPr/>
                    <a:lstStyle/>
                    <a:p>
                      <a:r>
                        <a:rPr lang="en-ZA" sz="1000" kern="1200" baseline="0" dirty="0" smtClean="0">
                          <a:solidFill>
                            <a:schemeClr val="dk1"/>
                          </a:solidFill>
                          <a:latin typeface="Arial Black" pitchFamily="34" charset="0"/>
                          <a:ea typeface="+mn-ea"/>
                          <a:cs typeface="+mn-cs"/>
                        </a:rPr>
                        <a:t>Establish a National Health Commission to address the social determinants of health </a:t>
                      </a:r>
                    </a:p>
                  </a:txBody>
                  <a:tcPr marL="0" marR="0" marT="0" marB="0"/>
                </a:tc>
                <a:tc>
                  <a:txBody>
                    <a:bodyPr/>
                    <a:lstStyle/>
                    <a:p>
                      <a:r>
                        <a:rPr lang="en-ZA" sz="1000" kern="1200" baseline="0" dirty="0" smtClean="0">
                          <a:solidFill>
                            <a:schemeClr val="dk1"/>
                          </a:solidFill>
                          <a:latin typeface="Arial Black" pitchFamily="34" charset="0"/>
                          <a:ea typeface="+mn-ea"/>
                          <a:cs typeface="+mn-cs"/>
                        </a:rPr>
                        <a:t>National Health Commission established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Framework for National Health Commission approved 	</a:t>
                      </a:r>
                    </a:p>
                  </a:txBody>
                  <a:tcPr marL="0" marR="0" marT="0" marB="0"/>
                </a:tc>
                <a:tc>
                  <a:txBody>
                    <a:bodyPr/>
                    <a:lstStyle/>
                    <a:p>
                      <a:r>
                        <a:rPr lang="en-ZA" sz="1100" kern="1200" baseline="0" dirty="0" smtClean="0">
                          <a:solidFill>
                            <a:schemeClr val="dk1"/>
                          </a:solidFill>
                          <a:latin typeface="Arial Black" pitchFamily="34" charset="0"/>
                          <a:ea typeface="+mn-ea"/>
                          <a:cs typeface="+mn-cs"/>
                        </a:rPr>
                        <a:t>Framework for National Health Commission approved 	</a:t>
                      </a:r>
                    </a:p>
                  </a:txBody>
                  <a:tcPr marL="68580" marR="68580" marT="0" marB="0"/>
                </a:tc>
                <a:extLst>
                  <a:ext uri="{0D108BD9-81ED-4DB2-BD59-A6C34878D82A}">
                    <a16:rowId xmlns:a16="http://schemas.microsoft.com/office/drawing/2014/main" xmlns="" val="10004"/>
                  </a:ext>
                </a:extLst>
              </a:tr>
              <a:tr h="878050">
                <a:tc>
                  <a:txBody>
                    <a:bodyPr/>
                    <a:lstStyle/>
                    <a:p>
                      <a:r>
                        <a:rPr lang="en-ZA" sz="1000" kern="1200" baseline="0" dirty="0" smtClean="0">
                          <a:solidFill>
                            <a:schemeClr val="dk1"/>
                          </a:solidFill>
                          <a:latin typeface="Arial Black" pitchFamily="34" charset="0"/>
                          <a:ea typeface="+mn-ea"/>
                          <a:cs typeface="+mn-cs"/>
                        </a:rPr>
                        <a:t>Ensure provision of IHR complaint port services at all 44 commercial points of entry in South Africa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000" kern="1200" baseline="0" dirty="0" smtClean="0">
                          <a:solidFill>
                            <a:schemeClr val="dk1"/>
                          </a:solidFill>
                          <a:latin typeface="Arial Black" pitchFamily="34" charset="0"/>
                          <a:ea typeface="+mn-ea"/>
                          <a:cs typeface="+mn-cs"/>
                        </a:rPr>
                        <a:t>Number of points of entry that provide IHR-compliant </a:t>
                      </a:r>
                    </a:p>
                    <a:p>
                      <a:r>
                        <a:rPr lang="en-ZA" sz="1000" kern="1200" baseline="0" dirty="0" smtClean="0">
                          <a:solidFill>
                            <a:schemeClr val="dk1"/>
                          </a:solidFill>
                          <a:latin typeface="Arial Black" pitchFamily="34" charset="0"/>
                          <a:ea typeface="+mn-ea"/>
                          <a:cs typeface="+mn-cs"/>
                        </a:rPr>
                        <a:t>port health services 	</a:t>
                      </a:r>
                    </a:p>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10 commercial points of entry </a:t>
                      </a:r>
                    </a:p>
                    <a:p>
                      <a:r>
                        <a:rPr lang="en-ZA" sz="1100" kern="1200" baseline="0" dirty="0" smtClean="0">
                          <a:solidFill>
                            <a:schemeClr val="dk1"/>
                          </a:solidFill>
                          <a:latin typeface="Arial Black" pitchFamily="34" charset="0"/>
                          <a:ea typeface="+mn-ea"/>
                          <a:cs typeface="+mn-cs"/>
                        </a:rPr>
                        <a:t>compliant with IHR 2005 core capacity requirements </a:t>
                      </a:r>
                    </a:p>
                  </a:txBody>
                  <a:tcPr marL="0" marR="0" marT="0" marB="0"/>
                </a:tc>
                <a:tc>
                  <a:txBody>
                    <a:bodyPr/>
                    <a:lstStyle/>
                    <a:p>
                      <a:r>
                        <a:rPr lang="en-ZA" sz="1100" kern="1200" baseline="0" dirty="0" smtClean="0">
                          <a:solidFill>
                            <a:schemeClr val="dk1"/>
                          </a:solidFill>
                          <a:latin typeface="Arial Black" pitchFamily="34" charset="0"/>
                          <a:ea typeface="+mn-ea"/>
                          <a:cs typeface="+mn-cs"/>
                        </a:rPr>
                        <a:t>10 commercial points of entry </a:t>
                      </a:r>
                    </a:p>
                    <a:p>
                      <a:r>
                        <a:rPr lang="en-ZA" sz="1100" kern="1200" baseline="0" dirty="0" smtClean="0">
                          <a:solidFill>
                            <a:schemeClr val="dk1"/>
                          </a:solidFill>
                          <a:latin typeface="Arial Black" pitchFamily="34" charset="0"/>
                          <a:ea typeface="+mn-ea"/>
                          <a:cs typeface="+mn-cs"/>
                        </a:rPr>
                        <a:t>compliant with IHR 2005 core capacity requirements </a:t>
                      </a: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400" b="1" dirty="0">
                <a:solidFill>
                  <a:schemeClr val="bg1"/>
                </a:solidFill>
                <a:latin typeface="Arial Black" pitchFamily="34" charset="0"/>
                <a:ea typeface="+mj-ea"/>
                <a:cs typeface="Arial" pitchFamily="34" charset="0"/>
              </a:rPr>
              <a:t>Programme </a:t>
            </a:r>
            <a:r>
              <a:rPr lang="en-GB" sz="2400" b="1" dirty="0" smtClean="0">
                <a:solidFill>
                  <a:schemeClr val="bg1"/>
                </a:solidFill>
                <a:latin typeface="Arial Black" pitchFamily="34" charset="0"/>
                <a:ea typeface="+mj-ea"/>
                <a:cs typeface="Arial" pitchFamily="34" charset="0"/>
              </a:rPr>
              <a:t>4</a:t>
            </a:r>
          </a:p>
          <a:p>
            <a:pPr eaLnBrk="0" hangingPunct="0">
              <a:defRPr/>
            </a:pPr>
            <a:r>
              <a:rPr lang="en-GB" sz="2400" b="1" dirty="0" smtClean="0">
                <a:solidFill>
                  <a:schemeClr val="bg1"/>
                </a:solidFill>
                <a:latin typeface="Arial Black" pitchFamily="34" charset="0"/>
                <a:ea typeface="+mj-ea"/>
                <a:cs typeface="Arial" pitchFamily="34" charset="0"/>
              </a:rPr>
              <a:t> </a:t>
            </a:r>
            <a:r>
              <a:rPr lang="en-ZA" sz="2400" dirty="0">
                <a:solidFill>
                  <a:schemeClr val="bg1"/>
                </a:solidFill>
                <a:latin typeface="Arial Black" pitchFamily="34" charset="0"/>
              </a:rPr>
              <a:t>Primary Health Care </a:t>
            </a:r>
            <a:r>
              <a:rPr lang="en-ZA" sz="2400" dirty="0" smtClean="0">
                <a:solidFill>
                  <a:schemeClr val="bg1"/>
                </a:solidFill>
                <a:latin typeface="Arial Black" pitchFamily="34" charset="0"/>
              </a:rPr>
              <a:t>Services </a:t>
            </a:r>
            <a:endParaRPr lang="en-GB" sz="24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280789702"/>
              </p:ext>
            </p:extLst>
          </p:nvPr>
        </p:nvGraphicFramePr>
        <p:xfrm>
          <a:off x="33128" y="974078"/>
          <a:ext cx="9144032" cy="5761126"/>
        </p:xfrm>
        <a:graphic>
          <a:graphicData uri="http://schemas.openxmlformats.org/drawingml/2006/table">
            <a:tbl>
              <a:tblPr firstRow="1" bandRow="1">
                <a:tableStyleId>{5C22544A-7EE6-4342-B048-85BDC9FD1C3A}</a:tableStyleId>
              </a:tblPr>
              <a:tblGrid>
                <a:gridCol w="1619704">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343104">
                  <a:extLst>
                    <a:ext uri="{9D8B030D-6E8A-4147-A177-3AD203B41FA5}">
                      <a16:colId xmlns:a16="http://schemas.microsoft.com/office/drawing/2014/main" xmlns="" val="20002"/>
                    </a:ext>
                  </a:extLst>
                </a:gridCol>
                <a:gridCol w="3237008">
                  <a:extLst>
                    <a:ext uri="{9D8B030D-6E8A-4147-A177-3AD203B41FA5}">
                      <a16:colId xmlns:a16="http://schemas.microsoft.com/office/drawing/2014/main" xmlns="" val="20003"/>
                    </a:ext>
                  </a:extLst>
                </a:gridCol>
              </a:tblGrid>
              <a:tr h="485890">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1897024">
                <a:tc>
                  <a:txBody>
                    <a:bodyPr/>
                    <a:lstStyle/>
                    <a:p>
                      <a:r>
                        <a:rPr lang="en-ZA" sz="1100" kern="1200" baseline="0" dirty="0" smtClean="0">
                          <a:solidFill>
                            <a:schemeClr val="dk1"/>
                          </a:solidFill>
                          <a:latin typeface="Arial Black" pitchFamily="34" charset="0"/>
                          <a:ea typeface="+mn-ea"/>
                          <a:cs typeface="+mn-cs"/>
                        </a:rPr>
                        <a:t>Reduce risk factors and improve management for Non- Communicable Diseases (NCDs) by implementing the Strategic Plan for NCDs 2012 - 2017</a:t>
                      </a: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government </a:t>
                      </a:r>
                    </a:p>
                    <a:p>
                      <a:r>
                        <a:rPr lang="en-ZA" sz="1100" kern="1200" baseline="0" dirty="0" smtClean="0">
                          <a:solidFill>
                            <a:schemeClr val="dk1"/>
                          </a:solidFill>
                          <a:latin typeface="Arial Black" pitchFamily="34" charset="0"/>
                          <a:ea typeface="+mn-ea"/>
                          <a:cs typeface="+mn-cs"/>
                        </a:rPr>
                        <a:t>Departments oriented on the National guide for healthy meal provision in the workplace 	</a:t>
                      </a:r>
                    </a:p>
                  </a:txBody>
                  <a:tcPr marL="0" marR="0" marT="0" marB="0"/>
                </a:tc>
                <a:tc>
                  <a:txBody>
                    <a:bodyPr/>
                    <a:lstStyle/>
                    <a:p>
                      <a:r>
                        <a:rPr lang="en-ZA" sz="1100" kern="1200" baseline="0" dirty="0" smtClean="0">
                          <a:solidFill>
                            <a:schemeClr val="dk1"/>
                          </a:solidFill>
                          <a:latin typeface="Arial Black" pitchFamily="34" charset="0"/>
                          <a:ea typeface="+mn-ea"/>
                          <a:cs typeface="+mn-cs"/>
                        </a:rPr>
                        <a:t>3 Government Departments </a:t>
                      </a:r>
                    </a:p>
                    <a:p>
                      <a:r>
                        <a:rPr lang="en-ZA" sz="1100" kern="1200" baseline="0" dirty="0" smtClean="0">
                          <a:solidFill>
                            <a:schemeClr val="dk1"/>
                          </a:solidFill>
                          <a:latin typeface="Arial Black" pitchFamily="34" charset="0"/>
                          <a:ea typeface="+mn-ea"/>
                          <a:cs typeface="+mn-cs"/>
                        </a:rPr>
                        <a:t>(Education, Social Development </a:t>
                      </a:r>
                    </a:p>
                    <a:p>
                      <a:r>
                        <a:rPr lang="en-ZA" sz="1100" kern="1200" baseline="0" dirty="0" smtClean="0">
                          <a:solidFill>
                            <a:schemeClr val="dk1"/>
                          </a:solidFill>
                          <a:latin typeface="Arial Black" pitchFamily="34" charset="0"/>
                          <a:ea typeface="+mn-ea"/>
                          <a:cs typeface="+mn-cs"/>
                        </a:rPr>
                        <a:t>and Health) in 9 provinces oriented </a:t>
                      </a:r>
                    </a:p>
                    <a:p>
                      <a:r>
                        <a:rPr lang="en-ZA" sz="1100" kern="1200" baseline="0" dirty="0" smtClean="0">
                          <a:solidFill>
                            <a:schemeClr val="dk1"/>
                          </a:solidFill>
                          <a:latin typeface="Arial Black" pitchFamily="34" charset="0"/>
                          <a:ea typeface="+mn-ea"/>
                          <a:cs typeface="+mn-cs"/>
                        </a:rPr>
                        <a:t>on the National guide for healthy meal provision in the </a:t>
                      </a:r>
                    </a:p>
                    <a:p>
                      <a:r>
                        <a:rPr lang="en-ZA" sz="1100" kern="1200" baseline="0" dirty="0" smtClean="0">
                          <a:solidFill>
                            <a:schemeClr val="dk1"/>
                          </a:solidFill>
                          <a:latin typeface="Arial Black" pitchFamily="34" charset="0"/>
                          <a:ea typeface="+mn-ea"/>
                          <a:cs typeface="+mn-cs"/>
                        </a:rPr>
                        <a:t>workplace 	</a:t>
                      </a:r>
                    </a:p>
                  </a:txBody>
                  <a:tcPr marL="0" marR="0" marT="0" marB="0"/>
                </a:tc>
                <a:tc>
                  <a:txBody>
                    <a:bodyPr/>
                    <a:lstStyle/>
                    <a:p>
                      <a:r>
                        <a:rPr lang="en-ZA" sz="1100" kern="1200" baseline="0" dirty="0" smtClean="0">
                          <a:solidFill>
                            <a:schemeClr val="tx1"/>
                          </a:solidFill>
                          <a:latin typeface="Arial Black" pitchFamily="34" charset="0"/>
                          <a:ea typeface="+mn-ea"/>
                          <a:cs typeface="+mn-cs"/>
                        </a:rPr>
                        <a:t>3 Government Departments </a:t>
                      </a:r>
                    </a:p>
                    <a:p>
                      <a:r>
                        <a:rPr lang="en-ZA" sz="1100" kern="1200" baseline="0" dirty="0" smtClean="0">
                          <a:solidFill>
                            <a:schemeClr val="tx1"/>
                          </a:solidFill>
                          <a:latin typeface="Arial Black" pitchFamily="34" charset="0"/>
                          <a:ea typeface="+mn-ea"/>
                          <a:cs typeface="+mn-cs"/>
                        </a:rPr>
                        <a:t>(Education, Social Development </a:t>
                      </a:r>
                    </a:p>
                    <a:p>
                      <a:r>
                        <a:rPr lang="en-ZA" sz="1100" kern="1200" baseline="0" dirty="0" smtClean="0">
                          <a:solidFill>
                            <a:schemeClr val="tx1"/>
                          </a:solidFill>
                          <a:latin typeface="Arial Black" pitchFamily="34" charset="0"/>
                          <a:ea typeface="+mn-ea"/>
                          <a:cs typeface="+mn-cs"/>
                        </a:rPr>
                        <a:t>and Health) in 9 provinces oriented  on the National guide for healthy meal provision in the workplace </a:t>
                      </a:r>
                    </a:p>
                    <a:p>
                      <a:r>
                        <a:rPr lang="en-ZA" sz="1000" kern="1200" baseline="0" dirty="0" smtClean="0">
                          <a:solidFill>
                            <a:schemeClr val="tx1"/>
                          </a:solidFill>
                          <a:latin typeface="Arial Black" pitchFamily="34" charset="0"/>
                          <a:ea typeface="+mn-ea"/>
                          <a:cs typeface="+mn-cs"/>
                        </a:rPr>
                        <a:t>(In addition, provincial </a:t>
                      </a:r>
                      <a:r>
                        <a:rPr lang="en-ZA" sz="1000" kern="1200" baseline="0" dirty="0" err="1" smtClean="0">
                          <a:solidFill>
                            <a:schemeClr val="tx1"/>
                          </a:solidFill>
                          <a:latin typeface="Arial Black" pitchFamily="34" charset="0"/>
                          <a:ea typeface="+mn-ea"/>
                          <a:cs typeface="+mn-cs"/>
                        </a:rPr>
                        <a:t>DoHs</a:t>
                      </a:r>
                      <a:r>
                        <a:rPr lang="en-ZA" sz="1000" kern="1200" baseline="0" dirty="0" smtClean="0">
                          <a:solidFill>
                            <a:schemeClr val="tx1"/>
                          </a:solidFill>
                          <a:latin typeface="Arial Black" pitchFamily="34" charset="0"/>
                          <a:ea typeface="+mn-ea"/>
                          <a:cs typeface="+mn-cs"/>
                        </a:rPr>
                        <a:t> arranged for orientation of  Office of the Premiers, Treasury, Departments of Transport, Sport, Arts and Culture, Agriculture, Public Works, Human Settlement, Tourism, and Cooperative Governance &amp; Traditional Affairs in all 9 provinces)</a:t>
                      </a:r>
                      <a:endParaRPr lang="en-ZA" sz="10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336290">
                <a:tc rowSpan="3">
                  <a:txBody>
                    <a:bodyPr/>
                    <a:lstStyle/>
                    <a:p>
                      <a:endParaRPr lang="en-ZA" sz="1100" kern="1200" baseline="0" dirty="0" smtClean="0">
                        <a:solidFill>
                          <a:schemeClr val="dk1"/>
                        </a:solidFill>
                        <a:latin typeface="+mn-lt"/>
                        <a:ea typeface="+mn-ea"/>
                        <a:cs typeface="+mn-cs"/>
                      </a:endParaRPr>
                    </a:p>
                  </a:txBody>
                  <a:tcPr marL="0" marR="0" marT="0" marB="0"/>
                </a:tc>
                <a:tc>
                  <a:txBody>
                    <a:bodyPr/>
                    <a:lstStyle/>
                    <a:p>
                      <a:r>
                        <a:rPr lang="en-US" sz="1100" kern="1200" baseline="0" dirty="0" smtClean="0">
                          <a:solidFill>
                            <a:schemeClr val="dk1"/>
                          </a:solidFill>
                          <a:latin typeface="Arial Black" pitchFamily="34" charset="0"/>
                          <a:ea typeface="+mn-ea"/>
                          <a:cs typeface="+mn-cs"/>
                        </a:rPr>
                        <a:t>Guidelines on Nutrition for Early Childhood</a:t>
                      </a:r>
                    </a:p>
                  </a:txBody>
                  <a:tcPr marL="0" marR="0" marT="0" marB="0"/>
                </a:tc>
                <a:tc>
                  <a:txBody>
                    <a:bodyPr/>
                    <a:lstStyle/>
                    <a:p>
                      <a:r>
                        <a:rPr lang="en-ZA" sz="1100" kern="1200" baseline="0" dirty="0" smtClean="0">
                          <a:solidFill>
                            <a:schemeClr val="dk1"/>
                          </a:solidFill>
                          <a:latin typeface="Arial Black" pitchFamily="34" charset="0"/>
                          <a:ea typeface="+mn-ea"/>
                          <a:cs typeface="+mn-cs"/>
                        </a:rPr>
                        <a:t>Implementation plan tabled at NHC for approval 	</a:t>
                      </a:r>
                    </a:p>
                  </a:txBody>
                  <a:tcPr marL="0" marR="0" marT="0" marB="0"/>
                </a:tc>
                <a:tc>
                  <a:txBody>
                    <a:bodyPr/>
                    <a:lstStyle/>
                    <a:p>
                      <a:r>
                        <a:rPr lang="en-ZA" sz="1100" kern="1200" baseline="0" dirty="0" smtClean="0">
                          <a:solidFill>
                            <a:schemeClr val="dk1"/>
                          </a:solidFill>
                          <a:latin typeface="Arial Black" pitchFamily="34" charset="0"/>
                          <a:ea typeface="+mn-ea"/>
                          <a:cs typeface="+mn-cs"/>
                        </a:rPr>
                        <a:t>Implementation plan tabled at NHC for approval 	</a:t>
                      </a:r>
                    </a:p>
                  </a:txBody>
                  <a:tcPr marL="68580" marR="68580" marT="0" marB="0"/>
                </a:tc>
                <a:extLst>
                  <a:ext uri="{0D108BD9-81ED-4DB2-BD59-A6C34878D82A}">
                    <a16:rowId xmlns:a16="http://schemas.microsoft.com/office/drawing/2014/main" xmlns="" val="10002"/>
                  </a:ext>
                </a:extLst>
              </a:tr>
              <a:tr h="1357546">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Regulations relating to labelling and packaging of tobacco products and smoking in indoor and outdoor public places </a:t>
                      </a:r>
                    </a:p>
                    <a:p>
                      <a:r>
                        <a:rPr lang="en-ZA" sz="1100" kern="1200" baseline="0" dirty="0" smtClean="0">
                          <a:solidFill>
                            <a:schemeClr val="dk1"/>
                          </a:solidFill>
                          <a:latin typeface="Arial Black" pitchFamily="34" charset="0"/>
                          <a:ea typeface="+mn-ea"/>
                          <a:cs typeface="+mn-cs"/>
                        </a:rPr>
                        <a:t>developed 	</a:t>
                      </a:r>
                    </a:p>
                  </a:txBody>
                  <a:tcPr marL="0" marR="0" marT="0" marB="0"/>
                </a:tc>
                <a:tc>
                  <a:txBody>
                    <a:bodyPr/>
                    <a:lstStyle/>
                    <a:p>
                      <a:r>
                        <a:rPr lang="en-ZA" sz="1100" kern="1200" baseline="0" dirty="0" smtClean="0">
                          <a:solidFill>
                            <a:schemeClr val="dk1"/>
                          </a:solidFill>
                          <a:latin typeface="Arial Black" pitchFamily="34" charset="0"/>
                          <a:ea typeface="+mn-ea"/>
                          <a:cs typeface="+mn-cs"/>
                        </a:rPr>
                        <a:t>Consultations led by cabinet supported and comments </a:t>
                      </a:r>
                    </a:p>
                    <a:p>
                      <a:r>
                        <a:rPr lang="en-ZA" sz="1100" kern="1200" baseline="0" dirty="0" smtClean="0">
                          <a:solidFill>
                            <a:schemeClr val="dk1"/>
                          </a:solidFill>
                          <a:latin typeface="Arial Black" pitchFamily="34" charset="0"/>
                          <a:ea typeface="+mn-ea"/>
                          <a:cs typeface="+mn-cs"/>
                        </a:rPr>
                        <a:t>incorporated 	</a:t>
                      </a:r>
                    </a:p>
                  </a:txBody>
                  <a:tcPr marL="0" marR="0" marT="0" marB="0"/>
                </a:tc>
                <a:tc>
                  <a:txBody>
                    <a:bodyPr/>
                    <a:lstStyle/>
                    <a:p>
                      <a:r>
                        <a:rPr lang="en-ZA" sz="1100" kern="1200" baseline="0" dirty="0" smtClean="0">
                          <a:solidFill>
                            <a:schemeClr val="dk1"/>
                          </a:solidFill>
                          <a:latin typeface="Arial Black" pitchFamily="34" charset="0"/>
                          <a:ea typeface="+mn-ea"/>
                          <a:cs typeface="+mn-cs"/>
                        </a:rPr>
                        <a:t>Consultations on the tobacco bill were conducted with various government departments. The regulations can only be developed after the release of the bill because of substantive changes that were needed for the Tobacco Product Control Act of 1993	</a:t>
                      </a:r>
                    </a:p>
                  </a:txBody>
                  <a:tcPr marL="68580" marR="68580" marT="0" marB="0"/>
                </a:tc>
                <a:extLst>
                  <a:ext uri="{0D108BD9-81ED-4DB2-BD59-A6C34878D82A}">
                    <a16:rowId xmlns:a16="http://schemas.microsoft.com/office/drawing/2014/main" xmlns="" val="10003"/>
                  </a:ext>
                </a:extLst>
              </a:tr>
              <a:tr h="655254">
                <a:tc vMerge="1">
                  <a:txBody>
                    <a:bodyPr/>
                    <a:lstStyle/>
                    <a:p>
                      <a:endParaRPr lang="en-ZA" sz="10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Random Monitoring of </a:t>
                      </a:r>
                    </a:p>
                    <a:p>
                      <a:r>
                        <a:rPr lang="en-ZA" sz="1100" kern="1200" baseline="0" dirty="0" smtClean="0">
                          <a:solidFill>
                            <a:schemeClr val="dk1"/>
                          </a:solidFill>
                          <a:latin typeface="Arial Black" pitchFamily="34" charset="0"/>
                          <a:ea typeface="+mn-ea"/>
                          <a:cs typeface="+mn-cs"/>
                        </a:rPr>
                        <a:t>salt content in foodstuffs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100" kern="1200" baseline="0" dirty="0" smtClean="0">
                          <a:solidFill>
                            <a:schemeClr val="dk1"/>
                          </a:solidFill>
                          <a:latin typeface="Arial Black" pitchFamily="34" charset="0"/>
                          <a:ea typeface="+mn-ea"/>
                          <a:cs typeface="+mn-cs"/>
                        </a:rPr>
                        <a:t>Random samples from each of 13 regulated food categories tested, reported on and corrective action taken</a:t>
                      </a:r>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100" kern="1200" baseline="0" dirty="0" smtClean="0">
                          <a:solidFill>
                            <a:schemeClr val="dk1"/>
                          </a:solidFill>
                          <a:latin typeface="Arial Black" pitchFamily="34" charset="0"/>
                          <a:ea typeface="+mn-ea"/>
                          <a:cs typeface="+mn-cs"/>
                        </a:rPr>
                        <a:t>Random samples from each of 13 regulated food categories tested, reported on and </a:t>
                      </a:r>
                      <a:r>
                        <a:rPr lang="en-ZA" sz="1100" kern="1200" baseline="0" dirty="0" smtClean="0">
                          <a:solidFill>
                            <a:schemeClr val="dk1"/>
                          </a:solidFill>
                          <a:latin typeface="Arial Black" pitchFamily="34" charset="0"/>
                          <a:ea typeface="+mn-ea"/>
                          <a:cs typeface="+mn-cs"/>
                        </a:rPr>
                        <a:t>as a remedial action taken </a:t>
                      </a:r>
                    </a:p>
                  </a:txBody>
                  <a:tcPr marL="68580" marR="68580" marT="0" marB="0"/>
                </a:tc>
                <a:extLst>
                  <a:ext uri="{0D108BD9-81ED-4DB2-BD59-A6C34878D82A}">
                    <a16:rowId xmlns:a16="http://schemas.microsoft.com/office/drawing/2014/main" xmlns="" val="10004"/>
                  </a:ext>
                </a:extLst>
              </a:tr>
              <a:tr h="968776">
                <a:tc>
                  <a:txBody>
                    <a:bodyPr/>
                    <a:lstStyle/>
                    <a:p>
                      <a:endParaRPr lang="en-ZA" sz="1100" kern="1200" baseline="0" dirty="0" smtClean="0">
                        <a:solidFill>
                          <a:schemeClr val="dk1"/>
                        </a:solidFill>
                        <a:latin typeface="+mn-lt"/>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Numbers of media </a:t>
                      </a:r>
                    </a:p>
                    <a:p>
                      <a:r>
                        <a:rPr lang="en-ZA" sz="1100" kern="1200" baseline="0" dirty="0" smtClean="0">
                          <a:solidFill>
                            <a:schemeClr val="dk1"/>
                          </a:solidFill>
                          <a:latin typeface="Arial Black" pitchFamily="34" charset="0"/>
                          <a:ea typeface="+mn-ea"/>
                          <a:cs typeface="+mn-cs"/>
                        </a:rPr>
                        <a:t>campaigns creating </a:t>
                      </a:r>
                    </a:p>
                    <a:p>
                      <a:r>
                        <a:rPr lang="en-ZA" sz="1100" kern="1200" baseline="0" dirty="0" smtClean="0">
                          <a:solidFill>
                            <a:schemeClr val="dk1"/>
                          </a:solidFill>
                          <a:latin typeface="Arial Black" pitchFamily="34" charset="0"/>
                          <a:ea typeface="+mn-ea"/>
                          <a:cs typeface="+mn-cs"/>
                        </a:rPr>
                        <a:t>awareness of risk factors that contribute to NCDs </a:t>
                      </a:r>
                      <a:r>
                        <a:rPr lang="en-ZA" sz="1100" kern="1200" baseline="0" dirty="0" smtClean="0">
                          <a:solidFill>
                            <a:schemeClr val="dk1"/>
                          </a:solidFill>
                          <a:latin typeface="+mn-lt"/>
                          <a:ea typeface="+mn-ea"/>
                          <a:cs typeface="+mn-cs"/>
                        </a:rPr>
                        <a:t>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3 media campaigns </a:t>
                      </a:r>
                    </a:p>
                    <a:p>
                      <a:r>
                        <a:rPr lang="en-ZA" sz="1100" kern="1200" baseline="0" dirty="0" smtClean="0">
                          <a:solidFill>
                            <a:schemeClr val="dk1"/>
                          </a:solidFill>
                          <a:latin typeface="Arial Black" pitchFamily="34" charset="0"/>
                          <a:ea typeface="+mn-ea"/>
                          <a:cs typeface="+mn-cs"/>
                        </a:rPr>
                        <a:t>creating awareness </a:t>
                      </a:r>
                    </a:p>
                    <a:p>
                      <a:r>
                        <a:rPr lang="en-ZA" sz="1100" kern="1200" baseline="0" dirty="0" smtClean="0">
                          <a:solidFill>
                            <a:schemeClr val="dk1"/>
                          </a:solidFill>
                          <a:latin typeface="Arial Black" pitchFamily="34" charset="0"/>
                          <a:ea typeface="+mn-ea"/>
                          <a:cs typeface="+mn-cs"/>
                        </a:rPr>
                        <a:t>of risk factors that </a:t>
                      </a:r>
                    </a:p>
                    <a:p>
                      <a:r>
                        <a:rPr lang="en-ZA" sz="1100" kern="1200" baseline="0" dirty="0" smtClean="0">
                          <a:solidFill>
                            <a:schemeClr val="dk1"/>
                          </a:solidFill>
                          <a:latin typeface="Arial Black" pitchFamily="34" charset="0"/>
                          <a:ea typeface="+mn-ea"/>
                          <a:cs typeface="+mn-cs"/>
                        </a:rPr>
                        <a:t>contribute to NCDs conducted</a:t>
                      </a:r>
                    </a:p>
                  </a:txBody>
                  <a:tcPr marL="0" marR="0" marT="0" marB="0"/>
                </a:tc>
                <a:tc>
                  <a:txBody>
                    <a:bodyPr/>
                    <a:lstStyle/>
                    <a:p>
                      <a:r>
                        <a:rPr lang="en-ZA" sz="1100" kern="1200" baseline="0" dirty="0" smtClean="0">
                          <a:solidFill>
                            <a:schemeClr val="dk1"/>
                          </a:solidFill>
                          <a:latin typeface="Arial Black" pitchFamily="34" charset="0"/>
                          <a:ea typeface="+mn-ea"/>
                          <a:cs typeface="+mn-cs"/>
                        </a:rPr>
                        <a:t>3 media campaigns </a:t>
                      </a:r>
                    </a:p>
                    <a:p>
                      <a:r>
                        <a:rPr lang="en-ZA" sz="1100" kern="1200" baseline="0" dirty="0" smtClean="0">
                          <a:solidFill>
                            <a:schemeClr val="dk1"/>
                          </a:solidFill>
                          <a:latin typeface="Arial Black" pitchFamily="34" charset="0"/>
                          <a:ea typeface="+mn-ea"/>
                          <a:cs typeface="+mn-cs"/>
                        </a:rPr>
                        <a:t>creating awareness </a:t>
                      </a:r>
                    </a:p>
                    <a:p>
                      <a:r>
                        <a:rPr lang="en-ZA" sz="1100" kern="1200" baseline="0" dirty="0" smtClean="0">
                          <a:solidFill>
                            <a:schemeClr val="dk1"/>
                          </a:solidFill>
                          <a:latin typeface="Arial Black" pitchFamily="34" charset="0"/>
                          <a:ea typeface="+mn-ea"/>
                          <a:cs typeface="+mn-cs"/>
                        </a:rPr>
                        <a:t>of risk factors that </a:t>
                      </a:r>
                    </a:p>
                    <a:p>
                      <a:r>
                        <a:rPr lang="en-ZA" sz="1100" kern="1200" baseline="0" dirty="0" smtClean="0">
                          <a:solidFill>
                            <a:schemeClr val="dk1"/>
                          </a:solidFill>
                          <a:latin typeface="Arial Black" pitchFamily="34" charset="0"/>
                          <a:ea typeface="+mn-ea"/>
                          <a:cs typeface="+mn-cs"/>
                        </a:rPr>
                        <a:t>contribute to NCDs conducted</a:t>
                      </a:r>
                      <a:endParaRPr lang="en-ZA" sz="1100"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4283968" y="6542804"/>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37</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a:t>
            </a:r>
          </a:p>
          <a:p>
            <a:pPr eaLnBrk="0" hangingPunct="0">
              <a:defRPr/>
            </a:pPr>
            <a:r>
              <a:rPr lang="en-GB" sz="2800" b="1" dirty="0" smtClean="0">
                <a:solidFill>
                  <a:schemeClr val="bg1"/>
                </a:solidFill>
                <a:latin typeface="Arial Black" pitchFamily="34" charset="0"/>
                <a:ea typeface="+mj-ea"/>
                <a:cs typeface="Arial" pitchFamily="34" charset="0"/>
              </a:rPr>
              <a:t> </a:t>
            </a:r>
            <a:r>
              <a:rPr lang="en-ZA" sz="2800" dirty="0">
                <a:solidFill>
                  <a:schemeClr val="bg1"/>
                </a:solidFill>
                <a:latin typeface="Arial Black" pitchFamily="34" charset="0"/>
              </a:rPr>
              <a:t>Primary 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1385551"/>
              </p:ext>
            </p:extLst>
          </p:nvPr>
        </p:nvGraphicFramePr>
        <p:xfrm>
          <a:off x="-32" y="1124744"/>
          <a:ext cx="9144032" cy="4406161"/>
        </p:xfrm>
        <a:graphic>
          <a:graphicData uri="http://schemas.openxmlformats.org/drawingml/2006/table">
            <a:tbl>
              <a:tblPr firstRow="1" bandRow="1">
                <a:tableStyleId>{5C22544A-7EE6-4342-B048-85BDC9FD1C3A}</a:tableStyleId>
              </a:tblPr>
              <a:tblGrid>
                <a:gridCol w="2051752">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627784">
                  <a:extLst>
                    <a:ext uri="{9D8B030D-6E8A-4147-A177-3AD203B41FA5}">
                      <a16:colId xmlns:a16="http://schemas.microsoft.com/office/drawing/2014/main" xmlns="" val="20003"/>
                    </a:ext>
                  </a:extLst>
                </a:gridCol>
              </a:tblGrid>
              <a:tr h="409872">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2017/2018</a:t>
                      </a:r>
                    </a:p>
                  </a:txBody>
                  <a:tcPr/>
                </a:tc>
                <a:tc>
                  <a:txBody>
                    <a:bodyPr/>
                    <a:lstStyle/>
                    <a:p>
                      <a:r>
                        <a:rPr lang="en-ZA" sz="105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526232">
                <a:tc>
                  <a:txBody>
                    <a:bodyPr/>
                    <a:lstStyle/>
                    <a:p>
                      <a:r>
                        <a:rPr lang="en-ZA" sz="1200" kern="1200" baseline="0" dirty="0" smtClean="0">
                          <a:solidFill>
                            <a:schemeClr val="dk1"/>
                          </a:solidFill>
                          <a:latin typeface="Arial Black" pitchFamily="34" charset="0"/>
                          <a:ea typeface="+mn-ea"/>
                          <a:cs typeface="+mn-cs"/>
                        </a:rPr>
                        <a:t>Improve access to and quality of mental health services in South Africa </a:t>
                      </a: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a:t>
                      </a:r>
                    </a:p>
                    <a:p>
                      <a:r>
                        <a:rPr lang="en-ZA" sz="1200" kern="1200" baseline="0" dirty="0" smtClean="0">
                          <a:solidFill>
                            <a:schemeClr val="dk1"/>
                          </a:solidFill>
                          <a:latin typeface="Arial Black" pitchFamily="34" charset="0"/>
                          <a:ea typeface="+mn-ea"/>
                          <a:cs typeface="+mn-cs"/>
                        </a:rPr>
                        <a:t>with Mental Health </a:t>
                      </a:r>
                    </a:p>
                    <a:p>
                      <a:r>
                        <a:rPr lang="en-ZA" sz="1200" kern="1200" baseline="0" dirty="0" smtClean="0">
                          <a:solidFill>
                            <a:schemeClr val="dk1"/>
                          </a:solidFill>
                          <a:latin typeface="Arial Black" pitchFamily="34" charset="0"/>
                          <a:ea typeface="+mn-ea"/>
                          <a:cs typeface="+mn-cs"/>
                        </a:rPr>
                        <a:t>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10 districts with mental health 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14 districts with mental health teams established 	</a:t>
                      </a:r>
                    </a:p>
                  </a:txBody>
                  <a:tcPr marL="68580" marR="68580" marT="0" marB="0"/>
                </a:tc>
                <a:extLst>
                  <a:ext uri="{0D108BD9-81ED-4DB2-BD59-A6C34878D82A}">
                    <a16:rowId xmlns:a16="http://schemas.microsoft.com/office/drawing/2014/main" xmlns="" val="10001"/>
                  </a:ext>
                </a:extLst>
              </a:tr>
              <a:tr h="1854857">
                <a:tc>
                  <a:txBody>
                    <a:bodyPr/>
                    <a:lstStyle/>
                    <a:p>
                      <a:r>
                        <a:rPr lang="en-ZA" sz="1200" kern="1200" baseline="0" dirty="0" smtClean="0">
                          <a:solidFill>
                            <a:schemeClr val="dk1"/>
                          </a:solidFill>
                          <a:latin typeface="Arial Black" pitchFamily="34" charset="0"/>
                          <a:ea typeface="+mn-ea"/>
                          <a:cs typeface="+mn-cs"/>
                        </a:rPr>
                        <a:t>Improve access to disability and rehabilitation services through implementation of the framework and model for rehabilitation and disability services 	</a:t>
                      </a: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with an inter-disciplinary </a:t>
                      </a:r>
                    </a:p>
                    <a:p>
                      <a:r>
                        <a:rPr lang="en-ZA" sz="1200" kern="1200" baseline="0" dirty="0" smtClean="0">
                          <a:solidFill>
                            <a:schemeClr val="dk1"/>
                          </a:solidFill>
                          <a:latin typeface="Arial Black" pitchFamily="34" charset="0"/>
                          <a:ea typeface="+mn-ea"/>
                          <a:cs typeface="+mn-cs"/>
                        </a:rPr>
                        <a:t>rehabilitation team including physiotherapist, </a:t>
                      </a:r>
                    </a:p>
                    <a:p>
                      <a:r>
                        <a:rPr lang="en-ZA" sz="1200" kern="1200" baseline="0" dirty="0" smtClean="0">
                          <a:solidFill>
                            <a:schemeClr val="dk1"/>
                          </a:solidFill>
                          <a:latin typeface="Arial Black" pitchFamily="34" charset="0"/>
                          <a:ea typeface="+mn-ea"/>
                          <a:cs typeface="+mn-cs"/>
                        </a:rPr>
                        <a:t>optometrist, speech </a:t>
                      </a:r>
                    </a:p>
                    <a:p>
                      <a:r>
                        <a:rPr lang="en-ZA" sz="1200" kern="1200" baseline="0" dirty="0" smtClean="0">
                          <a:solidFill>
                            <a:schemeClr val="dk1"/>
                          </a:solidFill>
                          <a:latin typeface="Arial Black" pitchFamily="34" charset="0"/>
                          <a:ea typeface="+mn-ea"/>
                          <a:cs typeface="+mn-cs"/>
                        </a:rPr>
                        <a:t>and hearing/ audiologist, </a:t>
                      </a:r>
                    </a:p>
                    <a:p>
                      <a:r>
                        <a:rPr lang="en-ZA" sz="1200" kern="1200" baseline="0" dirty="0" smtClean="0">
                          <a:solidFill>
                            <a:schemeClr val="dk1"/>
                          </a:solidFill>
                          <a:latin typeface="Arial Black" pitchFamily="34" charset="0"/>
                          <a:ea typeface="+mn-ea"/>
                          <a:cs typeface="+mn-cs"/>
                        </a:rPr>
                        <a:t>occupational therapist, medical </a:t>
                      </a:r>
                      <a:r>
                        <a:rPr lang="en-ZA" sz="1200" kern="1200" baseline="0" dirty="0" err="1" smtClean="0">
                          <a:solidFill>
                            <a:schemeClr val="dk1"/>
                          </a:solidFill>
                          <a:latin typeface="Arial Black" pitchFamily="34" charset="0"/>
                          <a:ea typeface="+mn-ea"/>
                          <a:cs typeface="+mn-cs"/>
                        </a:rPr>
                        <a:t>orthoptist</a:t>
                      </a:r>
                      <a:r>
                        <a:rPr lang="en-ZA" sz="1200" kern="1200" baseline="0" dirty="0" smtClean="0">
                          <a:solidFill>
                            <a:schemeClr val="dk1"/>
                          </a:solidFill>
                          <a:latin typeface="Arial Black" pitchFamily="34" charset="0"/>
                          <a:ea typeface="+mn-ea"/>
                          <a:cs typeface="+mn-cs"/>
                        </a:rPr>
                        <a:t>/ </a:t>
                      </a:r>
                    </a:p>
                    <a:p>
                      <a:r>
                        <a:rPr lang="en-ZA" sz="1200" kern="1200" baseline="0" dirty="0" err="1" smtClean="0">
                          <a:solidFill>
                            <a:schemeClr val="dk1"/>
                          </a:solidFill>
                          <a:latin typeface="Arial Black" pitchFamily="34" charset="0"/>
                          <a:ea typeface="+mn-ea"/>
                          <a:cs typeface="+mn-cs"/>
                        </a:rPr>
                        <a:t>prosthetist</a:t>
                      </a:r>
                      <a:r>
                        <a:rPr lang="en-ZA" sz="1200" kern="1200" baseline="0" dirty="0" smtClean="0">
                          <a:solidFill>
                            <a:schemeClr val="dk1"/>
                          </a:solidFill>
                          <a:latin typeface="Arial Black" pitchFamily="34" charset="0"/>
                          <a:ea typeface="+mn-ea"/>
                          <a:cs typeface="+mn-cs"/>
                        </a:rPr>
                        <a:t> 	</a:t>
                      </a: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Survey conducted to </a:t>
                      </a:r>
                    </a:p>
                    <a:p>
                      <a:r>
                        <a:rPr lang="en-ZA" sz="1200" kern="1200" baseline="0" dirty="0" smtClean="0">
                          <a:solidFill>
                            <a:schemeClr val="dk1"/>
                          </a:solidFill>
                          <a:latin typeface="Arial Black" pitchFamily="34" charset="0"/>
                          <a:ea typeface="+mn-ea"/>
                          <a:cs typeface="+mn-cs"/>
                        </a:rPr>
                        <a:t>determine the number of Districts with an interdisciplinary </a:t>
                      </a:r>
                    </a:p>
                    <a:p>
                      <a:r>
                        <a:rPr lang="en-ZA" sz="1200" kern="1200" baseline="0" dirty="0" smtClean="0">
                          <a:solidFill>
                            <a:schemeClr val="dk1"/>
                          </a:solidFill>
                          <a:latin typeface="Arial Black" pitchFamily="34" charset="0"/>
                          <a:ea typeface="+mn-ea"/>
                          <a:cs typeface="+mn-cs"/>
                        </a:rPr>
                        <a:t>rehabilitation team 	</a:t>
                      </a:r>
                    </a:p>
                  </a:txBody>
                  <a:tcPr marL="0" marR="0" marT="0" marB="0"/>
                </a:tc>
                <a:tc>
                  <a:txBody>
                    <a:bodyPr/>
                    <a:lstStyle/>
                    <a:p>
                      <a:r>
                        <a:rPr lang="en-ZA" sz="1200" kern="1200" baseline="0" dirty="0" smtClean="0">
                          <a:solidFill>
                            <a:schemeClr val="dk1"/>
                          </a:solidFill>
                          <a:latin typeface="Arial Black" pitchFamily="34" charset="0"/>
                          <a:ea typeface="+mn-ea"/>
                          <a:cs typeface="+mn-cs"/>
                        </a:rPr>
                        <a:t>Survey was conducted to determine the number of Districts with an interdisciplinary </a:t>
                      </a:r>
                    </a:p>
                    <a:p>
                      <a:r>
                        <a:rPr lang="en-ZA" sz="1200" kern="1200" baseline="0" dirty="0" smtClean="0">
                          <a:solidFill>
                            <a:schemeClr val="dk1"/>
                          </a:solidFill>
                          <a:latin typeface="Arial Black" pitchFamily="34" charset="0"/>
                          <a:ea typeface="+mn-ea"/>
                          <a:cs typeface="+mn-cs"/>
                        </a:rPr>
                        <a:t>rehabilitation team </a:t>
                      </a:r>
                    </a:p>
                  </a:txBody>
                  <a:tcPr marL="68580" marR="68580" marT="0" marB="0"/>
                </a:tc>
                <a:extLst>
                  <a:ext uri="{0D108BD9-81ED-4DB2-BD59-A6C34878D82A}">
                    <a16:rowId xmlns:a16="http://schemas.microsoft.com/office/drawing/2014/main" xmlns="" val="10002"/>
                  </a:ext>
                </a:extLst>
              </a:tr>
              <a:tr h="595751">
                <a:tc rowSpan="2">
                  <a:txBody>
                    <a:bodyPr/>
                    <a:lstStyle/>
                    <a:p>
                      <a:r>
                        <a:rPr lang="en-ZA" sz="1050" kern="1200" baseline="0" dirty="0" smtClean="0">
                          <a:solidFill>
                            <a:schemeClr val="dk1"/>
                          </a:solidFill>
                          <a:latin typeface="Arial Black" pitchFamily="34" charset="0"/>
                          <a:ea typeface="+mn-ea"/>
                          <a:cs typeface="+mn-cs"/>
                        </a:rPr>
                        <a:t>Eliminate Malaria by 2018, so that there is zero local cases of malaria in South Africa 	</a:t>
                      </a:r>
                    </a:p>
                    <a:p>
                      <a:endParaRPr lang="en-ZA" sz="1050" baseline="0" dirty="0" smtClean="0">
                        <a:solidFill>
                          <a:srgbClr val="000000"/>
                        </a:solidFill>
                        <a:latin typeface="Arial Black" pitchFamily="34" charset="0"/>
                      </a:endParaRPr>
                    </a:p>
                  </a:txBody>
                  <a:tcPr marL="0" marR="0" marT="0" marB="0"/>
                </a:tc>
                <a:tc>
                  <a:txBody>
                    <a:bodyPr/>
                    <a:lstStyle/>
                    <a:p>
                      <a:r>
                        <a:rPr lang="en-ZA" sz="1050" kern="1200" baseline="0" dirty="0" smtClean="0">
                          <a:solidFill>
                            <a:schemeClr val="dk1"/>
                          </a:solidFill>
                          <a:latin typeface="Arial Black" pitchFamily="34" charset="0"/>
                          <a:ea typeface="+mn-ea"/>
                          <a:cs typeface="+mn-cs"/>
                        </a:rPr>
                        <a:t>Malaria Incidence per 1000 population at risk </a:t>
                      </a:r>
                    </a:p>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pPr algn="l"/>
                      <a:r>
                        <a:rPr lang="en-US" sz="1050" kern="1200" baseline="0" dirty="0" smtClean="0">
                          <a:solidFill>
                            <a:schemeClr val="dk1"/>
                          </a:solidFill>
                          <a:latin typeface="Arial Black" pitchFamily="34" charset="0"/>
                          <a:ea typeface="+mn-ea"/>
                          <a:cs typeface="+mn-cs"/>
                        </a:rPr>
                        <a:t>0.2 malaria cases per 1 000</a:t>
                      </a:r>
                    </a:p>
                    <a:p>
                      <a:pPr algn="l"/>
                      <a:r>
                        <a:rPr lang="en-US" sz="1050" kern="1200" baseline="0" dirty="0" smtClean="0">
                          <a:solidFill>
                            <a:schemeClr val="dk1"/>
                          </a:solidFill>
                          <a:latin typeface="Arial Black" pitchFamily="34" charset="0"/>
                          <a:ea typeface="+mn-ea"/>
                          <a:cs typeface="+mn-cs"/>
                        </a:rPr>
                        <a:t>population at risk</a:t>
                      </a:r>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pPr>
                        <a:lnSpc>
                          <a:spcPts val="1200"/>
                        </a:lnSpc>
                      </a:pPr>
                      <a:r>
                        <a:rPr lang="en-ZA" sz="1200" kern="1200" baseline="0" dirty="0" smtClean="0">
                          <a:solidFill>
                            <a:schemeClr val="dk1"/>
                          </a:solidFill>
                          <a:latin typeface="Arial Black" pitchFamily="34" charset="0"/>
                          <a:ea typeface="+mn-ea"/>
                          <a:cs typeface="+mn-cs"/>
                        </a:rPr>
                        <a:t>2.1 malaria cases per 1000</a:t>
                      </a:r>
                    </a:p>
                    <a:p>
                      <a:pPr>
                        <a:lnSpc>
                          <a:spcPts val="1200"/>
                        </a:lnSpc>
                      </a:pPr>
                      <a:r>
                        <a:rPr lang="en-ZA" sz="1200" kern="1200" baseline="0" dirty="0" smtClean="0">
                          <a:solidFill>
                            <a:schemeClr val="dk1"/>
                          </a:solidFill>
                          <a:latin typeface="Arial Black" pitchFamily="34" charset="0"/>
                          <a:ea typeface="+mn-ea"/>
                          <a:cs typeface="+mn-cs"/>
                        </a:rPr>
                        <a:t>population at risk </a:t>
                      </a:r>
                      <a:r>
                        <a:rPr lang="en-ZA" sz="2000"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xmlns="" val="10003"/>
                  </a:ext>
                </a:extLst>
              </a:tr>
              <a:tr h="840218">
                <a:tc vMerge="1">
                  <a:txBody>
                    <a:bodyPr/>
                    <a:lstStyle/>
                    <a:p>
                      <a:endParaRPr lang="en-ZA" sz="1000" baseline="0" dirty="0" smtClean="0">
                        <a:solidFill>
                          <a:srgbClr val="000000"/>
                        </a:solidFill>
                        <a:latin typeface="Arial Black" pitchFamily="34" charset="0"/>
                      </a:endParaRPr>
                    </a:p>
                  </a:txBody>
                  <a:tcPr marL="0" marR="0" marT="0" marB="0"/>
                </a:tc>
                <a:tc>
                  <a:txBody>
                    <a:bodyPr/>
                    <a:lstStyle/>
                    <a:p>
                      <a:r>
                        <a:rPr lang="en-ZA" sz="1050" kern="1200" baseline="0" dirty="0" smtClean="0">
                          <a:solidFill>
                            <a:schemeClr val="dk1"/>
                          </a:solidFill>
                          <a:latin typeface="Arial Black" pitchFamily="34" charset="0"/>
                          <a:ea typeface="+mn-ea"/>
                          <a:cs typeface="+mn-cs"/>
                        </a:rPr>
                        <a:t>Number of malaria-targeted  districts reporting malaria cases within 24 hours of diagnosis 	</a:t>
                      </a:r>
                    </a:p>
                  </a:txBody>
                  <a:tcPr marL="0" marR="0" marT="0" marB="0"/>
                </a:tc>
                <a:tc>
                  <a:txBody>
                    <a:bodyPr/>
                    <a:lstStyle/>
                    <a:p>
                      <a:pPr algn="l"/>
                      <a:r>
                        <a:rPr lang="en-US" sz="1050" kern="1200" baseline="0" dirty="0" smtClean="0">
                          <a:solidFill>
                            <a:schemeClr val="dk1"/>
                          </a:solidFill>
                          <a:latin typeface="Arial Black" pitchFamily="34" charset="0"/>
                          <a:ea typeface="+mn-ea"/>
                          <a:cs typeface="+mn-cs"/>
                        </a:rPr>
                        <a:t>9 malaria targeted districts</a:t>
                      </a:r>
                    </a:p>
                    <a:p>
                      <a:pPr algn="l"/>
                      <a:r>
                        <a:rPr lang="en-US" sz="1050" kern="1200" baseline="0" dirty="0" smtClean="0">
                          <a:solidFill>
                            <a:schemeClr val="dk1"/>
                          </a:solidFill>
                          <a:latin typeface="Arial Black" pitchFamily="34" charset="0"/>
                          <a:ea typeface="+mn-ea"/>
                          <a:cs typeface="+mn-cs"/>
                        </a:rPr>
                        <a:t>reporting malaria cases within</a:t>
                      </a:r>
                    </a:p>
                    <a:p>
                      <a:pPr algn="l"/>
                      <a:r>
                        <a:rPr lang="en-US" sz="1050" kern="1200" baseline="0" dirty="0" smtClean="0">
                          <a:solidFill>
                            <a:schemeClr val="dk1"/>
                          </a:solidFill>
                          <a:latin typeface="Arial Black" pitchFamily="34" charset="0"/>
                          <a:ea typeface="+mn-ea"/>
                          <a:cs typeface="+mn-cs"/>
                        </a:rPr>
                        <a:t>24 hours of diagnosis</a:t>
                      </a:r>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pPr algn="l"/>
                      <a:r>
                        <a:rPr lang="en-US" sz="1050" kern="1200" baseline="0" dirty="0" smtClean="0">
                          <a:solidFill>
                            <a:schemeClr val="dk1"/>
                          </a:solidFill>
                          <a:latin typeface="Arial Black" pitchFamily="34" charset="0"/>
                          <a:ea typeface="+mn-ea"/>
                          <a:cs typeface="+mn-cs"/>
                        </a:rPr>
                        <a:t>9 malaria targeted districts</a:t>
                      </a:r>
                    </a:p>
                    <a:p>
                      <a:pPr algn="l"/>
                      <a:r>
                        <a:rPr lang="en-US" sz="1050" kern="1200" baseline="0" dirty="0" smtClean="0">
                          <a:solidFill>
                            <a:schemeClr val="dk1"/>
                          </a:solidFill>
                          <a:latin typeface="Arial Black" pitchFamily="34" charset="0"/>
                          <a:ea typeface="+mn-ea"/>
                          <a:cs typeface="+mn-cs"/>
                        </a:rPr>
                        <a:t>reporting malaria cases within</a:t>
                      </a:r>
                    </a:p>
                    <a:p>
                      <a:pPr algn="l"/>
                      <a:r>
                        <a:rPr lang="en-US" sz="1050" kern="1200" baseline="0" dirty="0" smtClean="0">
                          <a:solidFill>
                            <a:schemeClr val="dk1"/>
                          </a:solidFill>
                          <a:latin typeface="Arial Black" pitchFamily="34" charset="0"/>
                          <a:ea typeface="+mn-ea"/>
                          <a:cs typeface="+mn-cs"/>
                        </a:rPr>
                        <a:t>24 hours of diagnosis</a:t>
                      </a:r>
                      <a:endParaRPr lang="en-ZA" sz="105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a:t>
            </a:r>
          </a:p>
          <a:p>
            <a:pPr eaLnBrk="0" hangingPunct="0">
              <a:defRPr/>
            </a:pPr>
            <a:r>
              <a:rPr lang="en-GB" sz="2800" b="1" dirty="0" smtClean="0">
                <a:solidFill>
                  <a:schemeClr val="bg1"/>
                </a:solidFill>
                <a:latin typeface="Arial Black" pitchFamily="34" charset="0"/>
                <a:ea typeface="+mj-ea"/>
                <a:cs typeface="Arial" pitchFamily="34" charset="0"/>
              </a:rPr>
              <a:t> </a:t>
            </a:r>
            <a:r>
              <a:rPr lang="en-ZA" sz="2800" dirty="0">
                <a:solidFill>
                  <a:schemeClr val="bg1"/>
                </a:solidFill>
                <a:latin typeface="Arial Black" pitchFamily="34" charset="0"/>
              </a:rPr>
              <a:t>Primary 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196167763"/>
              </p:ext>
            </p:extLst>
          </p:nvPr>
        </p:nvGraphicFramePr>
        <p:xfrm>
          <a:off x="0" y="988564"/>
          <a:ext cx="9143822" cy="5042833"/>
        </p:xfrm>
        <a:graphic>
          <a:graphicData uri="http://schemas.openxmlformats.org/drawingml/2006/table">
            <a:tbl>
              <a:tblPr firstRow="1" bandRow="1">
                <a:tableStyleId>{5C22544A-7EE6-4342-B048-85BDC9FD1C3A}</a:tableStyleId>
              </a:tblPr>
              <a:tblGrid>
                <a:gridCol w="1821064">
                  <a:extLst>
                    <a:ext uri="{9D8B030D-6E8A-4147-A177-3AD203B41FA5}">
                      <a16:colId xmlns:a16="http://schemas.microsoft.com/office/drawing/2014/main" xmlns="" val="20000"/>
                    </a:ext>
                  </a:extLst>
                </a:gridCol>
                <a:gridCol w="2462820">
                  <a:extLst>
                    <a:ext uri="{9D8B030D-6E8A-4147-A177-3AD203B41FA5}">
                      <a16:colId xmlns:a16="http://schemas.microsoft.com/office/drawing/2014/main" xmlns="" val="20001"/>
                    </a:ext>
                  </a:extLst>
                </a:gridCol>
                <a:gridCol w="2160198">
                  <a:extLst>
                    <a:ext uri="{9D8B030D-6E8A-4147-A177-3AD203B41FA5}">
                      <a16:colId xmlns:a16="http://schemas.microsoft.com/office/drawing/2014/main" xmlns="" val="20002"/>
                    </a:ext>
                  </a:extLst>
                </a:gridCol>
                <a:gridCol w="2699740">
                  <a:extLst>
                    <a:ext uri="{9D8B030D-6E8A-4147-A177-3AD203B41FA5}">
                      <a16:colId xmlns:a16="http://schemas.microsoft.com/office/drawing/2014/main" xmlns="" val="20003"/>
                    </a:ext>
                  </a:extLst>
                </a:gridCol>
              </a:tblGrid>
              <a:tr h="345055">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2017/2018</a:t>
                      </a:r>
                    </a:p>
                  </a:txBody>
                  <a:tcPr/>
                </a:tc>
                <a:tc>
                  <a:txBody>
                    <a:bodyPr/>
                    <a:lstStyle/>
                    <a:p>
                      <a:r>
                        <a:rPr lang="en-ZA" sz="105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1090770">
                <a:tc>
                  <a:txBody>
                    <a:bodyPr/>
                    <a:lstStyle/>
                    <a:p>
                      <a:r>
                        <a:rPr lang="en-ZA" sz="1050" kern="1200" baseline="0" dirty="0" smtClean="0">
                          <a:solidFill>
                            <a:schemeClr val="dk1"/>
                          </a:solidFill>
                          <a:latin typeface="Arial Black" pitchFamily="34" charset="0"/>
                          <a:ea typeface="+mn-ea"/>
                          <a:cs typeface="+mn-cs"/>
                        </a:rPr>
                        <a:t>Strengthen preparedness and core response capacities for public health emergencies in line with International Health Regulations </a:t>
                      </a:r>
                    </a:p>
                  </a:txBody>
                  <a:tcPr marL="0" marR="0" marT="0" marB="0"/>
                </a:tc>
                <a:tc>
                  <a:txBody>
                    <a:bodyPr/>
                    <a:lstStyle/>
                    <a:p>
                      <a:r>
                        <a:rPr lang="en-ZA" sz="1050" kern="1200" baseline="0" dirty="0" smtClean="0">
                          <a:solidFill>
                            <a:schemeClr val="dk1"/>
                          </a:solidFill>
                          <a:latin typeface="Arial Black" pitchFamily="34" charset="0"/>
                          <a:ea typeface="+mn-ea"/>
                          <a:cs typeface="+mn-cs"/>
                        </a:rPr>
                        <a:t>Number of Provincial Outbreak Response Teams trained  to respond to zoonotic,  infectious and food-borne diseases outbreaks 	</a:t>
                      </a:r>
                    </a:p>
                  </a:txBody>
                  <a:tcPr marL="0" marR="0" marT="0" marB="0"/>
                </a:tc>
                <a:tc>
                  <a:txBody>
                    <a:bodyPr/>
                    <a:lstStyle/>
                    <a:p>
                      <a:r>
                        <a:rPr lang="en-ZA" sz="1200" kern="1200" baseline="0" dirty="0" smtClean="0">
                          <a:solidFill>
                            <a:schemeClr val="dk1"/>
                          </a:solidFill>
                          <a:latin typeface="Arial Black" pitchFamily="34" charset="0"/>
                          <a:ea typeface="+mn-ea"/>
                          <a:cs typeface="+mn-cs"/>
                        </a:rPr>
                        <a:t>9 Provincial Outbreak </a:t>
                      </a:r>
                    </a:p>
                    <a:p>
                      <a:r>
                        <a:rPr lang="en-ZA" sz="1200" kern="1200" baseline="0" dirty="0" smtClean="0">
                          <a:solidFill>
                            <a:schemeClr val="dk1"/>
                          </a:solidFill>
                          <a:latin typeface="Arial Black" pitchFamily="34" charset="0"/>
                          <a:ea typeface="+mn-ea"/>
                          <a:cs typeface="+mn-cs"/>
                        </a:rPr>
                        <a:t>Response Teams trained on Infectious disease surveillance and response 	</a:t>
                      </a:r>
                    </a:p>
                  </a:txBody>
                  <a:tcPr marL="0" marR="0" marT="0" marB="0"/>
                </a:tc>
                <a:tc>
                  <a:txBody>
                    <a:bodyPr/>
                    <a:lstStyle/>
                    <a:p>
                      <a:r>
                        <a:rPr lang="en-ZA" sz="1200" kern="1200" baseline="0" dirty="0" smtClean="0">
                          <a:solidFill>
                            <a:schemeClr val="dk1"/>
                          </a:solidFill>
                          <a:latin typeface="Arial Black" pitchFamily="34" charset="0"/>
                          <a:ea typeface="+mn-ea"/>
                          <a:cs typeface="+mn-cs"/>
                        </a:rPr>
                        <a:t>9 Provincial Outbreak </a:t>
                      </a:r>
                    </a:p>
                    <a:p>
                      <a:r>
                        <a:rPr lang="en-ZA" sz="1200" kern="1200" baseline="0" dirty="0" smtClean="0">
                          <a:solidFill>
                            <a:schemeClr val="dk1"/>
                          </a:solidFill>
                          <a:latin typeface="Arial Black" pitchFamily="34" charset="0"/>
                          <a:ea typeface="+mn-ea"/>
                          <a:cs typeface="+mn-cs"/>
                        </a:rPr>
                        <a:t>Response Teams trained on Infectious disease surveillance and response 	</a:t>
                      </a:r>
                    </a:p>
                  </a:txBody>
                  <a:tcPr marL="68580" marR="68580" marT="0" marB="0"/>
                </a:tc>
                <a:extLst>
                  <a:ext uri="{0D108BD9-81ED-4DB2-BD59-A6C34878D82A}">
                    <a16:rowId xmlns:a16="http://schemas.microsoft.com/office/drawing/2014/main" xmlns="" val="10006"/>
                  </a:ext>
                </a:extLst>
              </a:tr>
              <a:tr h="712339">
                <a:tc>
                  <a:txBody>
                    <a:bodyPr/>
                    <a:lstStyle/>
                    <a:p>
                      <a:r>
                        <a:rPr lang="en-ZA" sz="1050" kern="1200" baseline="0" dirty="0" smtClean="0">
                          <a:solidFill>
                            <a:schemeClr val="dk1"/>
                          </a:solidFill>
                          <a:latin typeface="Arial Black" pitchFamily="34" charset="0"/>
                          <a:ea typeface="+mn-ea"/>
                          <a:cs typeface="+mn-cs"/>
                        </a:rPr>
                        <a:t>Improve South Africa’s response with regard to influenza prevention and control 	</a:t>
                      </a:r>
                    </a:p>
                  </a:txBody>
                  <a:tcPr marL="0" marR="0" marT="0" marB="0"/>
                </a:tc>
                <a:tc>
                  <a:txBody>
                    <a:bodyPr/>
                    <a:lstStyle/>
                    <a:p>
                      <a:r>
                        <a:rPr lang="en-ZA" sz="1050" kern="1200" baseline="0" dirty="0" smtClean="0">
                          <a:solidFill>
                            <a:schemeClr val="dk1"/>
                          </a:solidFill>
                          <a:latin typeface="Arial Black" pitchFamily="34" charset="0"/>
                          <a:ea typeface="+mn-ea"/>
                          <a:cs typeface="+mn-cs"/>
                        </a:rPr>
                        <a:t>Number of high risk population covered by the seasonal influenza vaccination 	</a:t>
                      </a:r>
                    </a:p>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630 000 high risk </a:t>
                      </a:r>
                    </a:p>
                    <a:p>
                      <a:r>
                        <a:rPr lang="en-ZA" sz="1200" kern="1200" baseline="0" dirty="0" smtClean="0">
                          <a:solidFill>
                            <a:schemeClr val="dk1"/>
                          </a:solidFill>
                          <a:latin typeface="Arial Black" pitchFamily="34" charset="0"/>
                          <a:ea typeface="+mn-ea"/>
                          <a:cs typeface="+mn-cs"/>
                        </a:rPr>
                        <a:t>individuals covered with seasonal influenza vaccination </a:t>
                      </a:r>
                      <a:r>
                        <a:rPr lang="en-ZA" sz="1200" baseline="0" dirty="0" smtClean="0">
                          <a:solidFill>
                            <a:srgbClr val="000000"/>
                          </a:solidFill>
                          <a:latin typeface="Arial Black" pitchFamily="34" charset="0"/>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797 112 high risk individuals covered with seasonal influenza vaccination 	</a:t>
                      </a:r>
                    </a:p>
                  </a:txBody>
                  <a:tcPr marL="68580" marR="68580" marT="0" marB="0"/>
                </a:tc>
                <a:extLst>
                  <a:ext uri="{0D108BD9-81ED-4DB2-BD59-A6C34878D82A}">
                    <a16:rowId xmlns:a16="http://schemas.microsoft.com/office/drawing/2014/main" xmlns="" val="10001"/>
                  </a:ext>
                </a:extLst>
              </a:tr>
              <a:tr h="675534">
                <a:tc>
                  <a:txBody>
                    <a:bodyPr/>
                    <a:lstStyle/>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r>
                        <a:rPr lang="en-US" sz="1050" kern="1200" baseline="0" dirty="0" smtClean="0">
                          <a:solidFill>
                            <a:srgbClr val="000000"/>
                          </a:solidFill>
                          <a:latin typeface="Arial Black" pitchFamily="34" charset="0"/>
                          <a:ea typeface="+mn-ea"/>
                          <a:cs typeface="+mn-cs"/>
                        </a:rPr>
                        <a:t>Regulations on organ transplantation developed</a:t>
                      </a:r>
                      <a:endParaRPr lang="en-ZA" sz="1050" kern="1200" baseline="0" dirty="0" smtClean="0">
                        <a:solidFill>
                          <a:srgbClr val="000000"/>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Regulations for organ </a:t>
                      </a:r>
                    </a:p>
                    <a:p>
                      <a:r>
                        <a:rPr lang="en-ZA" sz="1200" kern="1200" baseline="0" dirty="0" smtClean="0">
                          <a:solidFill>
                            <a:schemeClr val="dk1"/>
                          </a:solidFill>
                          <a:latin typeface="Arial Black" pitchFamily="34" charset="0"/>
                          <a:ea typeface="+mn-ea"/>
                          <a:cs typeface="+mn-cs"/>
                        </a:rPr>
                        <a:t>transplantation published for public comment 	</a:t>
                      </a:r>
                    </a:p>
                  </a:txBody>
                  <a:tcPr marL="0" marR="0" marT="0" marB="0"/>
                </a:tc>
                <a:tc>
                  <a:txBody>
                    <a:bodyPr/>
                    <a:lstStyle/>
                    <a:p>
                      <a:r>
                        <a:rPr lang="en-ZA" sz="1200" kern="1200" baseline="0" dirty="0" smtClean="0">
                          <a:solidFill>
                            <a:schemeClr val="dk1"/>
                          </a:solidFill>
                          <a:latin typeface="Arial Black" pitchFamily="34" charset="0"/>
                          <a:ea typeface="+mn-ea"/>
                          <a:cs typeface="+mn-cs"/>
                        </a:rPr>
                        <a:t>Draft regulations for organ transplantation developed 	</a:t>
                      </a:r>
                    </a:p>
                  </a:txBody>
                  <a:tcPr marL="68580" marR="68580" marT="0" marB="0"/>
                </a:tc>
                <a:extLst>
                  <a:ext uri="{0D108BD9-81ED-4DB2-BD59-A6C34878D82A}">
                    <a16:rowId xmlns:a16="http://schemas.microsoft.com/office/drawing/2014/main" xmlns="" val="10002"/>
                  </a:ext>
                </a:extLst>
              </a:tr>
              <a:tr h="890424">
                <a:tc>
                  <a:txBody>
                    <a:bodyPr/>
                    <a:lstStyle/>
                    <a:p>
                      <a:endParaRPr lang="en-ZA" sz="1050" baseline="0" dirty="0" smtClean="0">
                        <a:solidFill>
                          <a:srgbClr val="000000"/>
                        </a:solidFill>
                        <a:latin typeface="Arial Black" pitchFamily="34" charset="0"/>
                      </a:endParaRPr>
                    </a:p>
                  </a:txBody>
                  <a:tcPr marL="0" marR="0" marT="0" marB="0"/>
                </a:tc>
                <a:tc>
                  <a:txBody>
                    <a:bodyPr/>
                    <a:lstStyle/>
                    <a:p>
                      <a:r>
                        <a:rPr lang="en-US" sz="1050" kern="1200" baseline="0" dirty="0" smtClean="0">
                          <a:solidFill>
                            <a:srgbClr val="000000"/>
                          </a:solidFill>
                          <a:latin typeface="Arial Black" pitchFamily="34" charset="0"/>
                          <a:ea typeface="+mn-ea"/>
                          <a:cs typeface="+mn-cs"/>
                        </a:rPr>
                        <a:t>Regulations on dialysis</a:t>
                      </a:r>
                    </a:p>
                    <a:p>
                      <a:r>
                        <a:rPr lang="en-US" sz="1050" kern="1200" baseline="0" dirty="0" smtClean="0">
                          <a:solidFill>
                            <a:srgbClr val="000000"/>
                          </a:solidFill>
                          <a:latin typeface="Arial Black" pitchFamily="34" charset="0"/>
                          <a:ea typeface="+mn-ea"/>
                          <a:cs typeface="+mn-cs"/>
                        </a:rPr>
                        <a:t>developed</a:t>
                      </a:r>
                      <a:endParaRPr lang="en-ZA" sz="1050" kern="1200" baseline="0" dirty="0" smtClean="0">
                        <a:solidFill>
                          <a:srgbClr val="000000"/>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Regulations for dialysis published for  public comment 	</a:t>
                      </a:r>
                    </a:p>
                  </a:txBody>
                  <a:tcPr marL="0" marR="0" marT="0" marB="0"/>
                </a:tc>
                <a:tc>
                  <a:txBody>
                    <a:bodyPr/>
                    <a:lstStyle/>
                    <a:p>
                      <a:r>
                        <a:rPr lang="en-ZA" sz="1200" kern="1200" baseline="0" dirty="0" smtClean="0">
                          <a:solidFill>
                            <a:schemeClr val="dk1"/>
                          </a:solidFill>
                          <a:latin typeface="Arial Black" pitchFamily="34" charset="0"/>
                          <a:ea typeface="+mn-ea"/>
                          <a:cs typeface="+mn-cs"/>
                        </a:rPr>
                        <a:t>Consultations underway for the draft dialysis regulations </a:t>
                      </a:r>
                    </a:p>
                  </a:txBody>
                  <a:tcPr marL="68580" marR="68580" marT="0" marB="0"/>
                </a:tc>
                <a:extLst>
                  <a:ext uri="{0D108BD9-81ED-4DB2-BD59-A6C34878D82A}">
                    <a16:rowId xmlns:a16="http://schemas.microsoft.com/office/drawing/2014/main" xmlns="" val="10003"/>
                  </a:ext>
                </a:extLst>
              </a:tr>
              <a:tr h="712339">
                <a:tc>
                  <a:txBody>
                    <a:bodyPr/>
                    <a:lstStyle/>
                    <a:p>
                      <a:endParaRPr lang="en-ZA" sz="1050" baseline="0" dirty="0" smtClean="0">
                        <a:solidFill>
                          <a:srgbClr val="000000"/>
                        </a:solidFill>
                        <a:latin typeface="Arial Black" pitchFamily="34" charset="0"/>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National Policy Framework and </a:t>
                      </a:r>
                    </a:p>
                    <a:p>
                      <a:r>
                        <a:rPr lang="en-ZA" sz="1200" kern="1200" baseline="0" dirty="0" smtClean="0">
                          <a:solidFill>
                            <a:schemeClr val="dk1"/>
                          </a:solidFill>
                          <a:latin typeface="Arial Black" pitchFamily="34" charset="0"/>
                          <a:ea typeface="+mn-ea"/>
                          <a:cs typeface="+mn-cs"/>
                        </a:rPr>
                        <a:t>Strategy on Eye Health developed 	</a:t>
                      </a:r>
                    </a:p>
                  </a:txBody>
                  <a:tcPr marL="0" marR="0" marT="0" marB="0"/>
                </a:tc>
                <a:tc>
                  <a:txBody>
                    <a:bodyPr/>
                    <a:lstStyle/>
                    <a:p>
                      <a:r>
                        <a:rPr lang="en-ZA" sz="1200" kern="1200" baseline="0" dirty="0" smtClean="0">
                          <a:solidFill>
                            <a:schemeClr val="dk1"/>
                          </a:solidFill>
                          <a:latin typeface="Arial Black" pitchFamily="34" charset="0"/>
                          <a:ea typeface="+mn-ea"/>
                          <a:cs typeface="+mn-cs"/>
                        </a:rPr>
                        <a:t>Policy framework </a:t>
                      </a:r>
                    </a:p>
                    <a:p>
                      <a:r>
                        <a:rPr lang="en-ZA" sz="1200" kern="1200" baseline="0" dirty="0" smtClean="0">
                          <a:solidFill>
                            <a:schemeClr val="dk1"/>
                          </a:solidFill>
                          <a:latin typeface="Arial Black" pitchFamily="34" charset="0"/>
                          <a:ea typeface="+mn-ea"/>
                          <a:cs typeface="+mn-cs"/>
                        </a:rPr>
                        <a:t>developed and </a:t>
                      </a:r>
                    </a:p>
                    <a:p>
                      <a:r>
                        <a:rPr lang="en-ZA" sz="1200" kern="1200" baseline="0" dirty="0" smtClean="0">
                          <a:solidFill>
                            <a:schemeClr val="dk1"/>
                          </a:solidFill>
                          <a:latin typeface="Arial Black" pitchFamily="34" charset="0"/>
                          <a:ea typeface="+mn-ea"/>
                          <a:cs typeface="+mn-cs"/>
                        </a:rPr>
                        <a:t>presented to NHC 	</a:t>
                      </a:r>
                    </a:p>
                  </a:txBody>
                  <a:tcPr marL="0" marR="0" marT="0" marB="0"/>
                </a:tc>
                <a:tc>
                  <a:txBody>
                    <a:bodyPr/>
                    <a:lstStyle/>
                    <a:p>
                      <a:r>
                        <a:rPr lang="en-ZA" sz="1200" kern="1200" baseline="0" dirty="0" smtClean="0">
                          <a:solidFill>
                            <a:schemeClr val="dk1"/>
                          </a:solidFill>
                          <a:latin typeface="Arial Black" pitchFamily="34" charset="0"/>
                          <a:ea typeface="+mn-ea"/>
                          <a:cs typeface="+mn-cs"/>
                        </a:rPr>
                        <a:t>Policy framework and strategy developed and costing completed 	</a:t>
                      </a:r>
                    </a:p>
                  </a:txBody>
                  <a:tcPr marL="68580" marR="68580" marT="0" marB="0"/>
                </a:tc>
                <a:extLst>
                  <a:ext uri="{0D108BD9-81ED-4DB2-BD59-A6C34878D82A}">
                    <a16:rowId xmlns:a16="http://schemas.microsoft.com/office/drawing/2014/main" xmlns="" val="10004"/>
                  </a:ext>
                </a:extLst>
              </a:tr>
              <a:tr h="534254">
                <a:tc>
                  <a:txBody>
                    <a:bodyPr/>
                    <a:lstStyle/>
                    <a:p>
                      <a:pPr marL="0" algn="l" defTabSz="914400" rtl="0" eaLnBrk="1" latinLnBrk="0" hangingPunct="1"/>
                      <a:endParaRPr lang="en-ZA" sz="1050" kern="1200" baseline="0" dirty="0" smtClean="0">
                        <a:solidFill>
                          <a:srgbClr val="000000"/>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Oral health Policy </a:t>
                      </a:r>
                    </a:p>
                    <a:p>
                      <a:r>
                        <a:rPr lang="en-ZA" sz="1200" kern="1200" baseline="0" dirty="0" smtClean="0">
                          <a:solidFill>
                            <a:schemeClr val="dk1"/>
                          </a:solidFill>
                          <a:latin typeface="Arial Black" pitchFamily="34" charset="0"/>
                          <a:ea typeface="+mn-ea"/>
                          <a:cs typeface="+mn-cs"/>
                        </a:rPr>
                        <a:t>and strategy 	</a:t>
                      </a:r>
                    </a:p>
                  </a:txBody>
                  <a:tcPr marL="0" marR="0" marT="0" marB="0"/>
                </a:tc>
                <a:tc>
                  <a:txBody>
                    <a:bodyPr/>
                    <a:lstStyle/>
                    <a:p>
                      <a:r>
                        <a:rPr lang="en-ZA" sz="1200" kern="1200" baseline="0" dirty="0" smtClean="0">
                          <a:solidFill>
                            <a:schemeClr val="dk1"/>
                          </a:solidFill>
                          <a:latin typeface="Arial Black" pitchFamily="34" charset="0"/>
                          <a:ea typeface="+mn-ea"/>
                          <a:cs typeface="+mn-cs"/>
                        </a:rPr>
                        <a:t>Oral health policy and strategy drafted 	</a:t>
                      </a: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The Oral Health Policy and strategy was drafted 	</a:t>
                      </a: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251520" y="1268760"/>
            <a:ext cx="8219256" cy="4278094"/>
          </a:xfrm>
          <a:prstGeom prst="rect">
            <a:avLst/>
          </a:prstGeom>
          <a:noFill/>
        </p:spPr>
        <p:txBody>
          <a:bodyPr wrap="square" rtlCol="0">
            <a:spAutoFit/>
          </a:bodyPr>
          <a:lstStyle/>
          <a:p>
            <a:pPr indent="19050">
              <a:defRPr/>
            </a:pPr>
            <a:r>
              <a:rPr lang="en-ZA" sz="1600" dirty="0" smtClean="0">
                <a:latin typeface="Arial" pitchFamily="34" charset="0"/>
                <a:cs typeface="Arial" pitchFamily="34" charset="0"/>
              </a:rPr>
              <a:t>The Health Sector derives its vision and mandate from NDP 2030.  </a:t>
            </a:r>
            <a:r>
              <a:rPr lang="en-GB" sz="1600" dirty="0" smtClean="0">
                <a:latin typeface="Arial" pitchFamily="34" charset="0"/>
                <a:cs typeface="Arial" pitchFamily="34" charset="0"/>
              </a:rPr>
              <a:t>By 2030, South Africa should have: </a:t>
            </a:r>
          </a:p>
          <a:p>
            <a:pPr marL="795338" lvl="2" indent="-450850">
              <a:lnSpc>
                <a:spcPct val="150000"/>
              </a:lnSpc>
              <a:buFont typeface="Arial" pitchFamily="34" charset="0"/>
              <a:buChar char="•"/>
              <a:defRPr/>
            </a:pPr>
            <a:r>
              <a:rPr lang="en-US" sz="1600" dirty="0" smtClean="0">
                <a:latin typeface="Arial" pitchFamily="34" charset="0"/>
                <a:cs typeface="Arial" pitchFamily="34" charset="0"/>
              </a:rPr>
              <a:t>Raised the life expectancy of South Africans to at least 70 years.</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Progressively improved TB prevention and cure.</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Reduced maternal, infant and child mortality.</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Significantly reduced prevalence of non-communicable diseases.</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Reduced injury, accidents and violence by 50 percent from 2010 levels.</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Completed health system reforms.</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Established primary healthcare teams to  provide care to families and communities.</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Implemented universal health coverage.</a:t>
            </a:r>
            <a:endParaRPr lang="en-ZA" sz="1600" dirty="0" smtClean="0">
              <a:latin typeface="Arial"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pitchFamily="34" charset="0"/>
                <a:cs typeface="Arial" pitchFamily="34" charset="0"/>
              </a:rPr>
              <a:t>Filled posts with skilled, committed and competent individuals</a:t>
            </a:r>
            <a:endParaRPr lang="en-US" sz="2400" dirty="0" smtClean="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395536" y="0"/>
            <a:ext cx="6696744"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latin typeface="Arial Black" pitchFamily="34" charset="0"/>
              </a:rPr>
              <a:t>National Development Plan Vision 2030</a:t>
            </a:r>
            <a:r>
              <a:rPr lang="en-ZA" sz="2800" dirty="0" smtClean="0">
                <a:solidFill>
                  <a:schemeClr val="bg1"/>
                </a:solidFill>
                <a:latin typeface="Arial Black" pitchFamily="34" charset="0"/>
              </a:rPr>
              <a:t> </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092950" cy="836613"/>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4</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Performance Improvement Strategies</a:t>
            </a:r>
          </a:p>
        </p:txBody>
      </p:sp>
      <p:sp>
        <p:nvSpPr>
          <p:cNvPr id="3" name="Rectangle 8"/>
          <p:cNvSpPr>
            <a:spLocks noChangeArrowheads="1"/>
          </p:cNvSpPr>
          <p:nvPr/>
        </p:nvSpPr>
        <p:spPr bwMode="auto">
          <a:xfrm>
            <a:off x="179512" y="1376483"/>
            <a:ext cx="8712968" cy="3108543"/>
          </a:xfrm>
          <a:prstGeom prst="rect">
            <a:avLst/>
          </a:prstGeom>
          <a:noFill/>
          <a:ln w="9525">
            <a:noFill/>
            <a:miter lim="800000"/>
            <a:headEnd/>
            <a:tailEnd/>
          </a:ln>
        </p:spPr>
        <p:txBody>
          <a:bodyPr wrap="square" anchor="ctr">
            <a:spAutoFit/>
          </a:bodyPr>
          <a:lstStyle/>
          <a:p>
            <a:endParaRPr lang="en-ZA" sz="2000" dirty="0" smtClean="0">
              <a:latin typeface="Arial Black" pitchFamily="34" charset="0"/>
            </a:endParaRPr>
          </a:p>
          <a:p>
            <a:r>
              <a:rPr lang="en-ZA" sz="2000" dirty="0" smtClean="0">
                <a:latin typeface="Arial Black" pitchFamily="34" charset="0"/>
              </a:rPr>
              <a:t>Malaria indoor residual spraying (IRS) will be increased, and will commence earlier than usual in the endemic provinces. Killing of larva (where appropriate) will be strengthened and rolled out in the winter. </a:t>
            </a:r>
            <a:r>
              <a:rPr lang="en-ZA" sz="2000" dirty="0">
                <a:latin typeface="Arial Black" pitchFamily="34" charset="0"/>
              </a:rPr>
              <a:t>Collaboration with neighbouring countries affected by malaria will </a:t>
            </a:r>
            <a:r>
              <a:rPr lang="en-ZA" sz="2000" dirty="0" smtClean="0">
                <a:latin typeface="Arial Black" pitchFamily="34" charset="0"/>
              </a:rPr>
              <a:t>also be </a:t>
            </a:r>
            <a:r>
              <a:rPr lang="en-ZA" sz="2000" dirty="0">
                <a:latin typeface="Arial Black" pitchFamily="34" charset="0"/>
              </a:rPr>
              <a:t>strengthened and scaled up</a:t>
            </a:r>
            <a:endParaRPr lang="en-ZA" sz="2000" dirty="0" smtClean="0">
              <a:latin typeface="Arial Black" pitchFamily="34" charset="0"/>
            </a:endParaRPr>
          </a:p>
          <a:p>
            <a:pPr>
              <a:buFont typeface="Arial" pitchFamily="34" charset="0"/>
              <a:buChar char="•"/>
            </a:pPr>
            <a:endParaRPr lang="en-ZA" sz="1400" dirty="0" smtClean="0">
              <a:latin typeface="Arial Black" pitchFamily="34" charset="0"/>
            </a:endParaRPr>
          </a:p>
          <a:p>
            <a:endParaRPr lang="en-ZA" sz="1400" dirty="0">
              <a:latin typeface="Arial Black" pitchFamily="34" charset="0"/>
            </a:endParaRPr>
          </a:p>
          <a:p>
            <a:pPr algn="just" eaLnBrk="0" hangingPunct="0">
              <a:buFontTx/>
              <a:buChar char="•"/>
            </a:pPr>
            <a:endParaRPr lang="en-ZA" sz="1400" dirty="0">
              <a:latin typeface="Arial Black" pitchFamily="34" charset="0"/>
            </a:endParaRPr>
          </a:p>
          <a:p>
            <a:pPr algn="just" eaLnBrk="0" hangingPunct="0"/>
            <a:endParaRPr lang="en-ZA" sz="14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700" b="1" dirty="0" smtClean="0">
                <a:solidFill>
                  <a:schemeClr val="bg1"/>
                </a:solidFill>
                <a:latin typeface="Arial Black" pitchFamily="34" charset="0"/>
                <a:cs typeface="Arial" pitchFamily="34" charset="0"/>
              </a:rPr>
              <a:t>Progress Report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5" name="Rectangle 4"/>
          <p:cNvSpPr/>
          <p:nvPr/>
        </p:nvSpPr>
        <p:spPr>
          <a:xfrm>
            <a:off x="468313" y="1844675"/>
            <a:ext cx="8064500" cy="20002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5 :</a:t>
            </a:r>
            <a:r>
              <a:rPr lang="en-ZA" sz="2400" b="1" dirty="0">
                <a:solidFill>
                  <a:schemeClr val="bg1"/>
                </a:solidFill>
                <a:latin typeface="Arial Black" pitchFamily="34" charset="0"/>
              </a:rPr>
              <a:t> </a:t>
            </a:r>
            <a:r>
              <a:rPr lang="en-ZA" sz="2400" b="1" dirty="0">
                <a:solidFill>
                  <a:schemeClr val="tx1"/>
                </a:solidFill>
                <a:latin typeface="Arial Black" pitchFamily="34" charset="0"/>
              </a:rPr>
              <a:t>Hospitals, Tertiary Services and Workforce Development</a:t>
            </a: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8864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5</a:t>
            </a:r>
            <a:r>
              <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5"/>
          <p:cNvSpPr txBox="1">
            <a:spLocks/>
          </p:cNvSpPr>
          <p:nvPr/>
        </p:nvSpPr>
        <p:spPr bwMode="auto">
          <a:xfrm>
            <a:off x="0" y="1124744"/>
            <a:ext cx="91440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endParaRPr kumimoji="0" lang="en-US" sz="1400" b="0" i="0" u="none" strike="noStrike" kern="1200" cap="none" spc="0" normalizeH="0" baseline="0" noProof="0" dirty="0" smtClean="0">
              <a:ln>
                <a:noFill/>
              </a:ln>
              <a:solidFill>
                <a:schemeClr val="tx1"/>
              </a:solidFill>
              <a:effectLst/>
              <a:uLnTx/>
              <a:uFillTx/>
              <a:latin typeface="Arial Black" pitchFamily="34" charset="0"/>
            </a:endParaRPr>
          </a:p>
          <a:p>
            <a:pPr>
              <a:buFont typeface="Arial" pitchFamily="34" charset="0"/>
              <a:buChar char="•"/>
            </a:pPr>
            <a:r>
              <a:rPr lang="en-ZA" dirty="0" smtClean="0">
                <a:latin typeface="Arial Black" pitchFamily="34" charset="0"/>
                <a:cs typeface="Arial" pitchFamily="34" charset="0"/>
              </a:rPr>
              <a:t>A national core curriculum was finalised for the new three-year diploma in general nursing and a one-year diploma in midwifery. The three-year diploma programme aims to enable graduates to function as clinically focused, service-oriented, general nurses, able to manage low-risk health problems along the continuum of care. </a:t>
            </a:r>
          </a:p>
          <a:p>
            <a:endParaRPr lang="en-ZA" dirty="0" smtClean="0">
              <a:latin typeface="Arial Black" pitchFamily="34" charset="0"/>
              <a:cs typeface="Arial" pitchFamily="34" charset="0"/>
            </a:endParaRPr>
          </a:p>
          <a:p>
            <a:pPr>
              <a:buFont typeface="Arial" pitchFamily="34" charset="0"/>
              <a:buChar char="•"/>
            </a:pPr>
            <a:r>
              <a:rPr lang="en-ZA" dirty="0" smtClean="0">
                <a:latin typeface="Arial Black" pitchFamily="34" charset="0"/>
                <a:cs typeface="Arial" pitchFamily="34" charset="0"/>
              </a:rPr>
              <a:t>Eight of the 17 public nursing colleges were supported to develop customised curricula in preparation for programme accreditation</a:t>
            </a:r>
          </a:p>
          <a:p>
            <a:pPr>
              <a:buFont typeface="Arial" pitchFamily="34" charset="0"/>
              <a:buChar char="•"/>
            </a:pPr>
            <a:endParaRPr lang="en-ZA" dirty="0" smtClean="0">
              <a:latin typeface="Arial Black" pitchFamily="34" charset="0"/>
              <a:cs typeface="Arial" pitchFamily="34" charset="0"/>
            </a:endParaRPr>
          </a:p>
          <a:p>
            <a:pPr>
              <a:buFont typeface="Arial" pitchFamily="34" charset="0"/>
              <a:buChar char="•"/>
            </a:pPr>
            <a:r>
              <a:rPr lang="en-ZA" dirty="0" smtClean="0">
                <a:latin typeface="Arial Black" pitchFamily="34" charset="0"/>
              </a:rPr>
              <a:t>In the 2017/18 financial year, staffing norms were implemented for the PHC levels. More than 2 000 PHC facility managers in seven provinces were trained on the concept and methodology for determining staffing needs based on workload</a:t>
            </a:r>
            <a:r>
              <a:rPr lang="en-ZA" b="1" dirty="0" smtClean="0">
                <a:latin typeface="Arial Black" pitchFamily="34" charset="0"/>
              </a:rPr>
              <a:t>.</a:t>
            </a:r>
            <a:endParaRPr lang="en-US" b="1" dirty="0" smtClean="0">
              <a:latin typeface="Arial Black" pitchFamily="34" charset="0"/>
              <a:cs typeface="Arial" pitchFamily="34" charset="0"/>
            </a:endParaRPr>
          </a:p>
          <a:p>
            <a:endParaRPr lang="en-US" sz="1400" b="1" dirty="0" smtClean="0">
              <a:latin typeface="Arial Black" pitchFamily="34" charset="0"/>
              <a:cs typeface="Arial"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963377758"/>
              </p:ext>
            </p:extLst>
          </p:nvPr>
        </p:nvGraphicFramePr>
        <p:xfrm>
          <a:off x="0" y="1136651"/>
          <a:ext cx="8964488" cy="4829579"/>
        </p:xfrm>
        <a:graphic>
          <a:graphicData uri="http://schemas.openxmlformats.org/drawingml/2006/table">
            <a:tbl>
              <a:tblPr firstRow="1" bandRow="1">
                <a:tableStyleId>{5C22544A-7EE6-4342-B048-85BDC9FD1C3A}</a:tableStyleId>
              </a:tblPr>
              <a:tblGrid>
                <a:gridCol w="2488307">
                  <a:extLst>
                    <a:ext uri="{9D8B030D-6E8A-4147-A177-3AD203B41FA5}">
                      <a16:colId xmlns:a16="http://schemas.microsoft.com/office/drawing/2014/main" xmlns="" val="20000"/>
                    </a:ext>
                  </a:extLst>
                </a:gridCol>
                <a:gridCol w="1906507">
                  <a:extLst>
                    <a:ext uri="{9D8B030D-6E8A-4147-A177-3AD203B41FA5}">
                      <a16:colId xmlns:a16="http://schemas.microsoft.com/office/drawing/2014/main" xmlns="" val="20001"/>
                    </a:ext>
                  </a:extLst>
                </a:gridCol>
                <a:gridCol w="2617443">
                  <a:extLst>
                    <a:ext uri="{9D8B030D-6E8A-4147-A177-3AD203B41FA5}">
                      <a16:colId xmlns:a16="http://schemas.microsoft.com/office/drawing/2014/main" xmlns="" val="20002"/>
                    </a:ext>
                  </a:extLst>
                </a:gridCol>
                <a:gridCol w="1952231">
                  <a:extLst>
                    <a:ext uri="{9D8B030D-6E8A-4147-A177-3AD203B41FA5}">
                      <a16:colId xmlns:a16="http://schemas.microsoft.com/office/drawing/2014/main" xmlns="" val="20003"/>
                    </a:ext>
                  </a:extLst>
                </a:gridCol>
              </a:tblGrid>
              <a:tr h="35692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820930">
                <a:tc>
                  <a:txBody>
                    <a:bodyPr/>
                    <a:lstStyle/>
                    <a:p>
                      <a:r>
                        <a:rPr lang="en-US" sz="1050" kern="1200" baseline="0" dirty="0" smtClean="0">
                          <a:solidFill>
                            <a:schemeClr val="dk1"/>
                          </a:solidFill>
                          <a:latin typeface="Arial Black" pitchFamily="34" charset="0"/>
                          <a:ea typeface="+mn-ea"/>
                          <a:cs typeface="+mn-cs"/>
                        </a:rPr>
                        <a:t>Ensure quality health care by improving compliance with National Core Standards at all Central, Tertiary, Regional and </a:t>
                      </a:r>
                      <a:r>
                        <a:rPr lang="en-US" sz="1050" kern="1200" baseline="0" dirty="0" err="1" smtClean="0">
                          <a:solidFill>
                            <a:schemeClr val="dk1"/>
                          </a:solidFill>
                          <a:latin typeface="Arial Black" pitchFamily="34" charset="0"/>
                          <a:ea typeface="+mn-ea"/>
                          <a:cs typeface="+mn-cs"/>
                        </a:rPr>
                        <a:t>Specialised</a:t>
                      </a:r>
                      <a:r>
                        <a:rPr lang="en-US" sz="1050" kern="1200" baseline="0" dirty="0" smtClean="0">
                          <a:solidFill>
                            <a:schemeClr val="dk1"/>
                          </a:solidFill>
                          <a:latin typeface="Arial Black" pitchFamily="34" charset="0"/>
                          <a:ea typeface="+mn-ea"/>
                          <a:cs typeface="+mn-cs"/>
                        </a:rPr>
                        <a:t> Hospitals</a:t>
                      </a:r>
                      <a:endParaRPr lang="en-US" sz="1050" dirty="0">
                        <a:latin typeface="Arial Black" pitchFamily="34" charset="0"/>
                      </a:endParaRPr>
                    </a:p>
                  </a:txBody>
                  <a:tcPr/>
                </a:tc>
                <a:tc>
                  <a:txBody>
                    <a:bodyPr/>
                    <a:lstStyle/>
                    <a:p>
                      <a:r>
                        <a:rPr lang="en-US" sz="1050" kern="1200" baseline="0" dirty="0" smtClean="0">
                          <a:solidFill>
                            <a:schemeClr val="dk1"/>
                          </a:solidFill>
                          <a:latin typeface="Arial Black" pitchFamily="34" charset="0"/>
                          <a:ea typeface="+mn-ea"/>
                          <a:cs typeface="+mn-cs"/>
                        </a:rPr>
                        <a:t>Number of Hospitals that achieved an overall performance 75% (or more) compliance with the National Core Standards assessment</a:t>
                      </a:r>
                      <a:endParaRPr lang="en-US" sz="1050" dirty="0" smtClean="0">
                        <a:latin typeface="Arial Black" pitchFamily="34" charset="0"/>
                      </a:endParaRPr>
                    </a:p>
                  </a:txBody>
                  <a:tcPr/>
                </a:tc>
                <a:tc>
                  <a:txBody>
                    <a:bodyPr/>
                    <a:lstStyle/>
                    <a:p>
                      <a:r>
                        <a:rPr lang="en-US" sz="1050" dirty="0" smtClean="0">
                          <a:solidFill>
                            <a:schemeClr val="tx1"/>
                          </a:solidFill>
                          <a:latin typeface="Arial Black" pitchFamily="34" charset="0"/>
                        </a:rPr>
                        <a:t>43</a:t>
                      </a:r>
                      <a:r>
                        <a:rPr lang="en-GB" sz="1050" kern="1200" baseline="0" dirty="0" smtClean="0">
                          <a:solidFill>
                            <a:schemeClr val="tx1"/>
                          </a:solidFill>
                          <a:latin typeface="Arial Black" pitchFamily="34" charset="0"/>
                          <a:ea typeface="+mn-ea"/>
                          <a:cs typeface="+mn-cs"/>
                        </a:rPr>
                        <a:t> Hospitals (8 Central, 15 Tertiary, 20 Regional)</a:t>
                      </a:r>
                      <a:endParaRPr lang="en-US" sz="1050" kern="1200" baseline="0" dirty="0" smtClean="0">
                        <a:solidFill>
                          <a:schemeClr val="tx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Arial Black" pitchFamily="34" charset="0"/>
                      </a:endParaRPr>
                    </a:p>
                    <a:p>
                      <a:endParaRPr lang="en-US" sz="1050" dirty="0">
                        <a:solidFill>
                          <a:schemeClr val="tx1"/>
                        </a:solidFill>
                        <a:latin typeface="Arial Black" pitchFamily="34" charset="0"/>
                      </a:endParaRPr>
                    </a:p>
                  </a:txBody>
                  <a:tcPr/>
                </a:tc>
                <a:tc>
                  <a:txBody>
                    <a:bodyPr/>
                    <a:lstStyle/>
                    <a:p>
                      <a:pPr marL="0" marR="0">
                        <a:lnSpc>
                          <a:spcPct val="115000"/>
                        </a:lnSpc>
                        <a:spcBef>
                          <a:spcPts val="0"/>
                        </a:spcBef>
                        <a:spcAft>
                          <a:spcPts val="0"/>
                        </a:spcAft>
                      </a:pPr>
                      <a:r>
                        <a:rPr lang="en-US" sz="1050" kern="1200" baseline="0" dirty="0" smtClean="0">
                          <a:solidFill>
                            <a:schemeClr val="tx1"/>
                          </a:solidFill>
                          <a:latin typeface="Arial Black" pitchFamily="34" charset="0"/>
                          <a:ea typeface="+mn-ea"/>
                          <a:cs typeface="+mn-cs"/>
                        </a:rPr>
                        <a:t>37 Hospitals ( 8 central, 15 tertiary and 14 regional hospitals) achieved overall performance of 75% and above</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708052">
                <a:tc>
                  <a:txBody>
                    <a:bodyPr/>
                    <a:lstStyle/>
                    <a:p>
                      <a:r>
                        <a:rPr lang="en-US" sz="1050" kern="1200" baseline="0" dirty="0" smtClean="0">
                          <a:solidFill>
                            <a:schemeClr val="dk1"/>
                          </a:solidFill>
                          <a:latin typeface="Arial Black" pitchFamily="34" charset="0"/>
                          <a:ea typeface="+mn-ea"/>
                          <a:cs typeface="+mn-cs"/>
                        </a:rPr>
                        <a:t>Increase capacity of central hospitals to strengthen local decision making and accountability to facilitate semi-autonomy of 10 central hospitals</a:t>
                      </a:r>
                      <a:endParaRPr lang="en-US" sz="1050" dirty="0">
                        <a:latin typeface="Arial Black" pitchFamily="34" charset="0"/>
                      </a:endParaRPr>
                    </a:p>
                  </a:txBody>
                  <a:tcPr/>
                </a:tc>
                <a:tc>
                  <a:txBody>
                    <a:bodyPr/>
                    <a:lstStyle/>
                    <a:p>
                      <a:r>
                        <a:rPr lang="en-US" sz="1050" kern="1200" baseline="0" dirty="0" smtClean="0">
                          <a:solidFill>
                            <a:schemeClr val="dk1"/>
                          </a:solidFill>
                          <a:latin typeface="Arial Black" pitchFamily="34" charset="0"/>
                          <a:ea typeface="+mn-ea"/>
                          <a:cs typeface="+mn-cs"/>
                        </a:rPr>
                        <a:t>Number of central hospitals benchmarked against standardised organisational structures</a:t>
                      </a:r>
                      <a:endParaRPr lang="en-US" sz="1050" dirty="0">
                        <a:latin typeface="Arial Black" pitchFamily="34" charset="0"/>
                      </a:endParaRPr>
                    </a:p>
                  </a:txBody>
                  <a:tcPr/>
                </a:tc>
                <a:tc>
                  <a:txBody>
                    <a:bodyPr/>
                    <a:lstStyle/>
                    <a:p>
                      <a:r>
                        <a:rPr lang="en-US" sz="1050" baseline="0" dirty="0" smtClean="0">
                          <a:latin typeface="Arial Black" pitchFamily="34" charset="0"/>
                        </a:rPr>
                        <a:t>3 </a:t>
                      </a:r>
                      <a:r>
                        <a:rPr lang="en-US" sz="1050" kern="1200" baseline="0" dirty="0" smtClean="0">
                          <a:solidFill>
                            <a:schemeClr val="dk1"/>
                          </a:solidFill>
                          <a:latin typeface="Arial Black" pitchFamily="34" charset="0"/>
                          <a:ea typeface="+mn-ea"/>
                          <a:cs typeface="+mn-cs"/>
                        </a:rPr>
                        <a:t>central hospitals benchmarked against approved organisational structures</a:t>
                      </a:r>
                      <a:endParaRPr lang="en-US" sz="1050" baseline="0" dirty="0" smtClean="0">
                        <a:latin typeface="Arial Black" pitchFamily="34" charset="0"/>
                      </a:endParaRPr>
                    </a:p>
                    <a:p>
                      <a:endParaRPr lang="en-US" sz="1050" baseline="0" dirty="0" smtClean="0">
                        <a:latin typeface="Arial Black" pitchFamily="34" charset="0"/>
                      </a:endParaRPr>
                    </a:p>
                  </a:txBody>
                  <a:tcPr/>
                </a:tc>
                <a:tc>
                  <a:txBody>
                    <a:bodyPr/>
                    <a:lstStyle/>
                    <a:p>
                      <a:pPr marL="0" marR="0">
                        <a:lnSpc>
                          <a:spcPct val="100000"/>
                        </a:lnSpc>
                        <a:spcBef>
                          <a:spcPts val="0"/>
                        </a:spcBef>
                        <a:spcAft>
                          <a:spcPts val="0"/>
                        </a:spcAft>
                      </a:pPr>
                      <a:r>
                        <a:rPr lang="en-US" sz="1050" kern="1200" baseline="0" dirty="0" smtClean="0">
                          <a:solidFill>
                            <a:schemeClr val="dk1"/>
                          </a:solidFill>
                          <a:latin typeface="Arial Black" pitchFamily="34" charset="0"/>
                          <a:ea typeface="+mn-ea"/>
                          <a:cs typeface="+mn-cs"/>
                        </a:rPr>
                        <a:t>0 central hospital benchmarked as the </a:t>
                      </a:r>
                      <a:r>
                        <a:rPr lang="en-US" sz="1050" kern="1200" baseline="0" dirty="0" err="1" smtClean="0">
                          <a:solidFill>
                            <a:schemeClr val="dk1"/>
                          </a:solidFill>
                          <a:latin typeface="Arial Black" pitchFamily="34" charset="0"/>
                          <a:ea typeface="+mn-ea"/>
                          <a:cs typeface="+mn-cs"/>
                        </a:rPr>
                        <a:t>organisational</a:t>
                      </a:r>
                      <a:r>
                        <a:rPr lang="en-US" sz="1050" kern="1200" baseline="0" dirty="0" smtClean="0">
                          <a:solidFill>
                            <a:schemeClr val="dk1"/>
                          </a:solidFill>
                          <a:latin typeface="Arial Black" pitchFamily="34" charset="0"/>
                          <a:ea typeface="+mn-ea"/>
                          <a:cs typeface="+mn-cs"/>
                        </a:rPr>
                        <a:t> structure is still being reviewed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410465">
                <a:tc>
                  <a:txBody>
                    <a:bodyPr/>
                    <a:lstStyle/>
                    <a:p>
                      <a:r>
                        <a:rPr lang="en-US" sz="1000" kern="1200" baseline="0" dirty="0" smtClean="0">
                          <a:solidFill>
                            <a:schemeClr val="dk1"/>
                          </a:solidFill>
                          <a:latin typeface="Arial Black" pitchFamily="34" charset="0"/>
                          <a:ea typeface="+mn-ea"/>
                          <a:cs typeface="+mn-cs"/>
                        </a:rPr>
                        <a:t>Develop and Implement health workforce staffing norms and standards</a:t>
                      </a:r>
                      <a:endParaRPr lang="en-US" sz="1000" dirty="0">
                        <a:latin typeface="Arial Black" pitchFamily="34" charset="0"/>
                      </a:endParaRPr>
                    </a:p>
                  </a:txBody>
                  <a:tcPr/>
                </a:tc>
                <a:tc>
                  <a:txBody>
                    <a:bodyPr/>
                    <a:lstStyle/>
                    <a:p>
                      <a:r>
                        <a:rPr lang="en-US" sz="1000" kern="1200" baseline="0" dirty="0" smtClean="0">
                          <a:solidFill>
                            <a:schemeClr val="dk1"/>
                          </a:solidFill>
                          <a:latin typeface="Arial Black" pitchFamily="34" charset="0"/>
                          <a:ea typeface="+mn-ea"/>
                          <a:cs typeface="+mn-cs"/>
                        </a:rPr>
                        <a:t>Guidelines for HRH norms and standards using the WISN methodology</a:t>
                      </a:r>
                      <a:endParaRPr lang="en-US" sz="1000" dirty="0">
                        <a:latin typeface="Arial Black" pitchFamily="34" charset="0"/>
                      </a:endParaRPr>
                    </a:p>
                  </a:txBody>
                  <a:tcPr/>
                </a:tc>
                <a:tc>
                  <a:txBody>
                    <a:bodyPr/>
                    <a:lstStyle/>
                    <a:p>
                      <a:r>
                        <a:rPr lang="en-US" sz="1000" kern="1200" baseline="0" dirty="0" smtClean="0">
                          <a:solidFill>
                            <a:schemeClr val="dk1"/>
                          </a:solidFill>
                          <a:latin typeface="Arial Black" pitchFamily="34" charset="0"/>
                          <a:ea typeface="+mn-ea"/>
                          <a:cs typeface="+mn-cs"/>
                        </a:rPr>
                        <a:t>HRH  standards for regional, tertiary &amp; central hospitals presented at TechNHC</a:t>
                      </a:r>
                      <a:endParaRPr lang="en-US" sz="1000" dirty="0" smtClean="0">
                        <a:latin typeface="Arial Black" pitchFamily="34" charset="0"/>
                      </a:endParaRPr>
                    </a:p>
                  </a:txBody>
                  <a:tcPr/>
                </a:tc>
                <a:tc>
                  <a:txBody>
                    <a:bodyPr/>
                    <a:lstStyle/>
                    <a:p>
                      <a:pPr marL="0" marR="0">
                        <a:lnSpc>
                          <a:spcPct val="115000"/>
                        </a:lnSpc>
                        <a:spcBef>
                          <a:spcPts val="0"/>
                        </a:spcBef>
                        <a:spcAft>
                          <a:spcPts val="0"/>
                        </a:spcAft>
                      </a:pPr>
                      <a:r>
                        <a:rPr lang="en-US" sz="1000" kern="1200" dirty="0" smtClean="0">
                          <a:solidFill>
                            <a:schemeClr val="dk1"/>
                          </a:solidFill>
                          <a:latin typeface="Arial Black" pitchFamily="34" charset="0"/>
                          <a:ea typeface="+mn-ea"/>
                          <a:cs typeface="+mn-cs"/>
                        </a:rPr>
                        <a:t>Final draft of the HRH standards produced for district hospitals</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410465">
                <a:tc>
                  <a:txBody>
                    <a:bodyPr/>
                    <a:lstStyle/>
                    <a:p>
                      <a:endParaRPr lang="en-US" sz="1000"/>
                    </a:p>
                  </a:txBody>
                  <a:tcPr/>
                </a:tc>
                <a:tc>
                  <a:txBody>
                    <a:bodyPr/>
                    <a:lstStyle/>
                    <a:p>
                      <a:r>
                        <a:rPr lang="en-US" sz="1000" kern="1200" baseline="0" dirty="0" smtClean="0">
                          <a:solidFill>
                            <a:schemeClr val="dk1"/>
                          </a:solidFill>
                          <a:latin typeface="Arial Black" pitchFamily="34" charset="0"/>
                          <a:ea typeface="+mn-ea"/>
                          <a:cs typeface="+mn-cs"/>
                        </a:rPr>
                        <a:t>Number of health facilities benchmarked against staffing normative guides</a:t>
                      </a:r>
                      <a:endParaRPr lang="en-US" sz="1000" dirty="0">
                        <a:latin typeface="Arial Black" pitchFamily="34" charset="0"/>
                      </a:endParaRPr>
                    </a:p>
                  </a:txBody>
                  <a:tcPr/>
                </a:tc>
                <a:tc>
                  <a:txBody>
                    <a:bodyPr/>
                    <a:lstStyle/>
                    <a:p>
                      <a:r>
                        <a:rPr lang="en-US" sz="1000" kern="1200" baseline="0" dirty="0" smtClean="0">
                          <a:solidFill>
                            <a:schemeClr val="dk1"/>
                          </a:solidFill>
                          <a:latin typeface="Arial Black" pitchFamily="34" charset="0"/>
                          <a:ea typeface="+mn-ea"/>
                          <a:cs typeface="+mn-cs"/>
                        </a:rPr>
                        <a:t>30 District Hospitals benchmarked </a:t>
                      </a:r>
                    </a:p>
                    <a:p>
                      <a:r>
                        <a:rPr lang="en-US" sz="1000" kern="1200" baseline="0" dirty="0" smtClean="0">
                          <a:solidFill>
                            <a:schemeClr val="dk1"/>
                          </a:solidFill>
                          <a:latin typeface="Arial Black" pitchFamily="34" charset="0"/>
                          <a:ea typeface="+mn-ea"/>
                          <a:cs typeface="+mn-cs"/>
                        </a:rPr>
                        <a:t>	</a:t>
                      </a:r>
                    </a:p>
                  </a:txBody>
                  <a:tcPr/>
                </a:tc>
                <a:tc>
                  <a:txBody>
                    <a:bodyPr/>
                    <a:lstStyle/>
                    <a:p>
                      <a:pPr marL="0" marR="0" algn="l" defTabSz="914400" rtl="0" eaLnBrk="1" latinLnBrk="0" hangingPunct="1">
                        <a:lnSpc>
                          <a:spcPct val="115000"/>
                        </a:lnSpc>
                        <a:spcBef>
                          <a:spcPts val="0"/>
                        </a:spcBef>
                        <a:spcAft>
                          <a:spcPts val="0"/>
                        </a:spcAft>
                      </a:pPr>
                      <a:r>
                        <a:rPr lang="en-US" sz="1000" kern="1200" dirty="0" smtClean="0">
                          <a:solidFill>
                            <a:schemeClr val="dk1"/>
                          </a:solidFill>
                          <a:latin typeface="Arial Black" pitchFamily="34" charset="0"/>
                          <a:ea typeface="+mn-ea"/>
                          <a:cs typeface="+mn-cs"/>
                        </a:rPr>
                        <a:t>No district Hospital was</a:t>
                      </a:r>
                    </a:p>
                    <a:p>
                      <a:pPr marL="0" marR="0" algn="l" defTabSz="914400" rtl="0" eaLnBrk="1" latinLnBrk="0" hangingPunct="1">
                        <a:lnSpc>
                          <a:spcPct val="115000"/>
                        </a:lnSpc>
                        <a:spcBef>
                          <a:spcPts val="0"/>
                        </a:spcBef>
                        <a:spcAft>
                          <a:spcPts val="0"/>
                        </a:spcAft>
                      </a:pPr>
                      <a:r>
                        <a:rPr lang="en-US" sz="1000" kern="1200" dirty="0" smtClean="0">
                          <a:solidFill>
                            <a:schemeClr val="dk1"/>
                          </a:solidFill>
                          <a:latin typeface="Arial Black" pitchFamily="34" charset="0"/>
                          <a:ea typeface="+mn-ea"/>
                          <a:cs typeface="+mn-cs"/>
                        </a:rPr>
                        <a:t>benchmarked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737639">
                <a:tc>
                  <a:txBody>
                    <a:bodyPr/>
                    <a:lstStyle/>
                    <a:p>
                      <a:endParaRPr lang="en-US" sz="1000" dirty="0"/>
                    </a:p>
                  </a:txBody>
                  <a:tcPr/>
                </a:tc>
                <a:tc>
                  <a:txBody>
                    <a:bodyPr/>
                    <a:lstStyle/>
                    <a:p>
                      <a:r>
                        <a:rPr lang="en-US" sz="1000" kern="1200" baseline="0" dirty="0" smtClean="0">
                          <a:solidFill>
                            <a:schemeClr val="dk1"/>
                          </a:solidFill>
                          <a:latin typeface="Arial Black" pitchFamily="34" charset="0"/>
                          <a:ea typeface="+mn-ea"/>
                          <a:cs typeface="+mn-cs"/>
                        </a:rPr>
                        <a:t>National Human Resources for Health (HRH) Strategy</a:t>
                      </a:r>
                    </a:p>
                  </a:txBody>
                  <a:tcPr/>
                </a:tc>
                <a:tc>
                  <a:txBody>
                    <a:bodyPr/>
                    <a:lstStyle/>
                    <a:p>
                      <a:r>
                        <a:rPr lang="en-US" sz="1000" kern="1200" baseline="0" dirty="0" smtClean="0">
                          <a:solidFill>
                            <a:schemeClr val="dk1"/>
                          </a:solidFill>
                          <a:latin typeface="Arial Black" pitchFamily="34" charset="0"/>
                          <a:ea typeface="+mn-ea"/>
                          <a:cs typeface="+mn-cs"/>
                        </a:rPr>
                        <a:t>A review of the current HRH strategy Revised national HRH strategy developed and tabled at </a:t>
                      </a:r>
                      <a:r>
                        <a:rPr lang="en-US" sz="1000" kern="1200" baseline="0" dirty="0" err="1" smtClean="0">
                          <a:solidFill>
                            <a:schemeClr val="dk1"/>
                          </a:solidFill>
                          <a:latin typeface="Arial Black" pitchFamily="34" charset="0"/>
                          <a:ea typeface="+mn-ea"/>
                          <a:cs typeface="+mn-cs"/>
                        </a:rPr>
                        <a:t>TechNHC</a:t>
                      </a:r>
                      <a:r>
                        <a:rPr lang="en-US" sz="1000" kern="1200" baseline="0" dirty="0" smtClean="0">
                          <a:solidFill>
                            <a:schemeClr val="dk1"/>
                          </a:solidFill>
                          <a:latin typeface="Arial Black" pitchFamily="34" charset="0"/>
                          <a:ea typeface="+mn-ea"/>
                          <a:cs typeface="+mn-cs"/>
                        </a:rPr>
                        <a:t> 	</a:t>
                      </a:r>
                    </a:p>
                  </a:txBody>
                  <a:tcPr marL="9525" marR="9525" marT="9525" marB="0"/>
                </a:tc>
                <a:tc>
                  <a:txBody>
                    <a:bodyPr/>
                    <a:lstStyle/>
                    <a:p>
                      <a:pPr marL="0" marR="0" algn="l" defTabSz="914400" rtl="0" eaLnBrk="1" latinLnBrk="0" hangingPunct="1">
                        <a:lnSpc>
                          <a:spcPct val="115000"/>
                        </a:lnSpc>
                        <a:spcBef>
                          <a:spcPts val="0"/>
                        </a:spcBef>
                        <a:spcAft>
                          <a:spcPts val="0"/>
                        </a:spcAft>
                      </a:pPr>
                      <a:r>
                        <a:rPr lang="en-US" sz="1000" kern="1200" dirty="0" smtClean="0">
                          <a:solidFill>
                            <a:schemeClr val="dk1"/>
                          </a:solidFill>
                          <a:latin typeface="Arial Black" pitchFamily="34" charset="0"/>
                          <a:ea typeface="+mn-ea"/>
                          <a:cs typeface="+mn-cs"/>
                        </a:rPr>
                        <a:t>HRH strategy consultations underway</a:t>
                      </a: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43</a:t>
            </a:fld>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987212899"/>
              </p:ext>
            </p:extLst>
          </p:nvPr>
        </p:nvGraphicFramePr>
        <p:xfrm>
          <a:off x="0" y="1124745"/>
          <a:ext cx="9144000" cy="3725858"/>
        </p:xfrm>
        <a:graphic>
          <a:graphicData uri="http://schemas.openxmlformats.org/drawingml/2006/table">
            <a:tbl>
              <a:tblPr firstRow="1" bandRow="1">
                <a:tableStyleId>{5C22544A-7EE6-4342-B048-85BDC9FD1C3A}</a:tableStyleId>
              </a:tblPr>
              <a:tblGrid>
                <a:gridCol w="1674251">
                  <a:extLst>
                    <a:ext uri="{9D8B030D-6E8A-4147-A177-3AD203B41FA5}">
                      <a16:colId xmlns:a16="http://schemas.microsoft.com/office/drawing/2014/main" xmlns="" val="20000"/>
                    </a:ext>
                  </a:extLst>
                </a:gridCol>
                <a:gridCol w="2547596">
                  <a:extLst>
                    <a:ext uri="{9D8B030D-6E8A-4147-A177-3AD203B41FA5}">
                      <a16:colId xmlns:a16="http://schemas.microsoft.com/office/drawing/2014/main" xmlns="" val="20001"/>
                    </a:ext>
                  </a:extLst>
                </a:gridCol>
                <a:gridCol w="2681376">
                  <a:extLst>
                    <a:ext uri="{9D8B030D-6E8A-4147-A177-3AD203B41FA5}">
                      <a16:colId xmlns:a16="http://schemas.microsoft.com/office/drawing/2014/main" xmlns="" val="20002"/>
                    </a:ext>
                  </a:extLst>
                </a:gridCol>
                <a:gridCol w="2240777">
                  <a:extLst>
                    <a:ext uri="{9D8B030D-6E8A-4147-A177-3AD203B41FA5}">
                      <a16:colId xmlns:a16="http://schemas.microsoft.com/office/drawing/2014/main" xmlns="" val="20003"/>
                    </a:ext>
                  </a:extLst>
                </a:gridCol>
              </a:tblGrid>
              <a:tr h="343735">
                <a:tc>
                  <a:txBody>
                    <a:bodyPr/>
                    <a:lstStyle/>
                    <a:p>
                      <a:pPr algn="l"/>
                      <a:r>
                        <a:rPr lang="en-US" sz="1400" dirty="0" smtClean="0">
                          <a:latin typeface="Arial Black" pitchFamily="34" charset="0"/>
                        </a:rPr>
                        <a:t>Strategic Objective</a:t>
                      </a:r>
                      <a:endParaRPr lang="en-US" sz="1400" dirty="0">
                        <a:latin typeface="Arial Black" pitchFamily="34" charset="0"/>
                      </a:endParaRPr>
                    </a:p>
                  </a:txBody>
                  <a:tcPr/>
                </a:tc>
                <a:tc>
                  <a:txBody>
                    <a:bodyPr/>
                    <a:lstStyle/>
                    <a:p>
                      <a:pPr algn="l"/>
                      <a:r>
                        <a:rPr lang="en-US" sz="1400" dirty="0" smtClean="0">
                          <a:latin typeface="Arial Black" pitchFamily="34" charset="0"/>
                        </a:rPr>
                        <a:t>Performance Indicator</a:t>
                      </a:r>
                      <a:endParaRPr lang="en-US" sz="1400" dirty="0">
                        <a:latin typeface="Arial Black" pitchFamily="34" charset="0"/>
                      </a:endParaRPr>
                    </a:p>
                  </a:txBody>
                  <a:tcPr/>
                </a:tc>
                <a:tc>
                  <a:txBody>
                    <a:bodyPr/>
                    <a:lstStyle/>
                    <a:p>
                      <a:r>
                        <a:rPr lang="en-ZA" sz="1400" b="1" kern="1200" baseline="0" dirty="0" smtClean="0">
                          <a:solidFill>
                            <a:schemeClr val="lt1"/>
                          </a:solidFill>
                          <a:latin typeface="Arial Black" pitchFamily="34" charset="0"/>
                          <a:ea typeface="+mn-ea"/>
                          <a:cs typeface="+mn-cs"/>
                        </a:rPr>
                        <a:t>Planned Target 2017/2018</a:t>
                      </a:r>
                    </a:p>
                  </a:txBody>
                  <a:tcPr/>
                </a:tc>
                <a:tc>
                  <a:txBody>
                    <a:bodyPr/>
                    <a:lstStyle/>
                    <a:p>
                      <a:r>
                        <a:rPr lang="en-ZA" sz="14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608147">
                <a:tc>
                  <a:txBody>
                    <a:bodyPr/>
                    <a:lstStyle/>
                    <a:p>
                      <a:r>
                        <a:rPr lang="en-GB" sz="1100" kern="1200" dirty="0" smtClean="0">
                          <a:solidFill>
                            <a:schemeClr val="dk1"/>
                          </a:solidFill>
                          <a:latin typeface="Arial Black" pitchFamily="34" charset="0"/>
                          <a:ea typeface="+mn-ea"/>
                          <a:cs typeface="+mn-cs"/>
                        </a:rPr>
                        <a:t>Increase production of Human Resources for Health to strengthen capacity in the health system</a:t>
                      </a:r>
                      <a:endParaRPr lang="en-US" sz="1100" dirty="0">
                        <a:latin typeface="Arial Black" pitchFamily="34" charset="0"/>
                      </a:endParaRPr>
                    </a:p>
                  </a:txBody>
                  <a:tcPr/>
                </a:tc>
                <a:tc>
                  <a:txBody>
                    <a:bodyPr/>
                    <a:lstStyle/>
                    <a:p>
                      <a:pPr marL="0" marR="0">
                        <a:lnSpc>
                          <a:spcPct val="115000"/>
                        </a:lnSpc>
                        <a:spcBef>
                          <a:spcPts val="0"/>
                        </a:spcBef>
                        <a:spcAft>
                          <a:spcPts val="1000"/>
                        </a:spcAft>
                      </a:pPr>
                      <a:r>
                        <a:rPr lang="en-ZA" sz="1100" kern="1200" baseline="0" dirty="0" smtClean="0">
                          <a:solidFill>
                            <a:schemeClr val="dk1"/>
                          </a:solidFill>
                          <a:latin typeface="Arial Black" pitchFamily="34" charset="0"/>
                          <a:ea typeface="+mn-ea"/>
                          <a:cs typeface="+mn-cs"/>
                        </a:rPr>
                        <a:t>Expanded Academic Integration Programme developed and implemented for medical students returning to South Africa from the expanded Nelson Mandela Fidel Castro Medical Programme</a:t>
                      </a:r>
                      <a:endParaRPr lang="en-US" sz="1100" kern="1200" baseline="0" dirty="0" smtClean="0">
                        <a:solidFill>
                          <a:schemeClr val="dk1"/>
                        </a:solidFill>
                        <a:latin typeface="Arial Black" pitchFamily="34" charset="0"/>
                        <a:ea typeface="+mn-ea"/>
                        <a:cs typeface="+mn-cs"/>
                      </a:endParaRPr>
                    </a:p>
                  </a:txBody>
                  <a:tcPr marL="68580" marR="68580" marT="0" marB="0"/>
                </a:tc>
                <a:tc>
                  <a:txBody>
                    <a:bodyPr/>
                    <a:lstStyle/>
                    <a:p>
                      <a:r>
                        <a:rPr lang="en-US" sz="1100" kern="1200" baseline="0" dirty="0" smtClean="0">
                          <a:solidFill>
                            <a:schemeClr val="dk1"/>
                          </a:solidFill>
                          <a:latin typeface="Arial Black" pitchFamily="34" charset="0"/>
                          <a:ea typeface="+mn-ea"/>
                          <a:cs typeface="+mn-cs"/>
                        </a:rPr>
                        <a:t>Ministerial Task team established and Expanded Academic Integration Programme finalised for their final year training in South Africa 	</a:t>
                      </a:r>
                    </a:p>
                  </a:txBody>
                  <a:tcPr marL="68580" marR="68580" marT="0"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Ministerial Task Team established </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58247">
                <a:tc rowSpan="2">
                  <a:txBody>
                    <a:bodyPr/>
                    <a:lstStyle/>
                    <a:p>
                      <a:r>
                        <a:rPr lang="en-GB" sz="1100" kern="1200" dirty="0" smtClean="0">
                          <a:solidFill>
                            <a:schemeClr val="dk1"/>
                          </a:solidFill>
                          <a:latin typeface="Arial Black" pitchFamily="34" charset="0"/>
                          <a:ea typeface="+mn-ea"/>
                          <a:cs typeface="+mn-cs"/>
                        </a:rPr>
                        <a:t>Ensure equitable access to specialized health care by increasing the training platform from medical specialists</a:t>
                      </a:r>
                      <a:endParaRPr lang="en-ZA"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Number of Tertiary Hospitals with approved National Tertiary Service Grant (NTSG) Business Plans</a:t>
                      </a:r>
                      <a:r>
                        <a:rPr lang="en-US" sz="1100" kern="1200" baseline="0" dirty="0" smtClean="0">
                          <a:solidFill>
                            <a:schemeClr val="dk1"/>
                          </a:solidFill>
                          <a:latin typeface="+mn-lt"/>
                          <a:ea typeface="+mn-ea"/>
                          <a:cs typeface="+mn-cs"/>
                        </a:rPr>
                        <a:t> 	</a:t>
                      </a:r>
                    </a:p>
                  </a:txBody>
                  <a:tcPr/>
                </a:tc>
                <a:tc>
                  <a:txBody>
                    <a:bodyPr/>
                    <a:lstStyle/>
                    <a:p>
                      <a:pPr marL="0" marR="0">
                        <a:lnSpc>
                          <a:spcPct val="115000"/>
                        </a:lnSpc>
                        <a:spcBef>
                          <a:spcPts val="0"/>
                        </a:spcBef>
                        <a:spcAft>
                          <a:spcPts val="1000"/>
                        </a:spcAft>
                      </a:pPr>
                      <a:r>
                        <a:rPr lang="en-ZA" sz="1100" kern="1200" baseline="0" dirty="0" smtClean="0">
                          <a:solidFill>
                            <a:schemeClr val="dk1"/>
                          </a:solidFill>
                          <a:latin typeface="Arial Black" pitchFamily="34" charset="0"/>
                          <a:ea typeface="+mn-ea"/>
                          <a:cs typeface="+mn-cs"/>
                        </a:rPr>
                        <a:t>17 Tertiary Hospitals with approved National Tertiary Service Grant (NTSG) Business Plans</a:t>
                      </a:r>
                    </a:p>
                  </a:txBody>
                  <a:tcPr marL="68580" marR="68580" marT="0"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17 Tertiary Hospitals with</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approved National Tertiary Service</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Grant (NTSG) Business Plans</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701480">
                <a:tc vMerge="1">
                  <a:txBody>
                    <a:bodyPr/>
                    <a:lstStyle/>
                    <a:p>
                      <a:endParaRPr lang="en-ZA" sz="8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Number of Tertiary Hospitals with approved service specifications </a:t>
                      </a:r>
                      <a:r>
                        <a:rPr lang="en-US" sz="1100" kern="1200" baseline="0" dirty="0" smtClean="0">
                          <a:solidFill>
                            <a:schemeClr val="dk1"/>
                          </a:solidFill>
                          <a:latin typeface="+mn-lt"/>
                          <a:ea typeface="+mn-ea"/>
                          <a:cs typeface="+mn-cs"/>
                        </a:rPr>
                        <a:t>	</a:t>
                      </a:r>
                    </a:p>
                  </a:txBody>
                  <a:tcPr/>
                </a:tc>
                <a:tc>
                  <a:txBody>
                    <a:bodyPr/>
                    <a:lstStyle/>
                    <a:p>
                      <a:pPr marL="0" marR="0">
                        <a:lnSpc>
                          <a:spcPct val="115000"/>
                        </a:lnSpc>
                        <a:spcBef>
                          <a:spcPts val="0"/>
                        </a:spcBef>
                        <a:spcAft>
                          <a:spcPts val="1000"/>
                        </a:spcAft>
                      </a:pPr>
                      <a:r>
                        <a:rPr lang="en-ZA" sz="1100" kern="1200" baseline="0" dirty="0" smtClean="0">
                          <a:solidFill>
                            <a:schemeClr val="dk1"/>
                          </a:solidFill>
                          <a:latin typeface="Arial Black" pitchFamily="34" charset="0"/>
                          <a:ea typeface="+mn-ea"/>
                          <a:cs typeface="+mn-cs"/>
                        </a:rPr>
                        <a:t>17 Tertiary Hospitals with approved service specifications </a:t>
                      </a:r>
                    </a:p>
                  </a:txBody>
                  <a:tcPr marL="68580" marR="68580" marT="0"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17 Tertiary Hospitals with</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approved service</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specifications</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592794409"/>
              </p:ext>
            </p:extLst>
          </p:nvPr>
        </p:nvGraphicFramePr>
        <p:xfrm>
          <a:off x="0" y="1124744"/>
          <a:ext cx="9144000" cy="3844290"/>
        </p:xfrm>
        <a:graphic>
          <a:graphicData uri="http://schemas.openxmlformats.org/drawingml/2006/table">
            <a:tbl>
              <a:tblPr firstRow="1" bandRow="1">
                <a:tableStyleId>{5C22544A-7EE6-4342-B048-85BDC9FD1C3A}</a:tableStyleId>
              </a:tblPr>
              <a:tblGrid>
                <a:gridCol w="1820322">
                  <a:extLst>
                    <a:ext uri="{9D8B030D-6E8A-4147-A177-3AD203B41FA5}">
                      <a16:colId xmlns:a16="http://schemas.microsoft.com/office/drawing/2014/main" xmlns="" val="20000"/>
                    </a:ext>
                  </a:extLst>
                </a:gridCol>
                <a:gridCol w="1888282">
                  <a:extLst>
                    <a:ext uri="{9D8B030D-6E8A-4147-A177-3AD203B41FA5}">
                      <a16:colId xmlns:a16="http://schemas.microsoft.com/office/drawing/2014/main" xmlns="" val="20001"/>
                    </a:ext>
                  </a:extLst>
                </a:gridCol>
                <a:gridCol w="3060925">
                  <a:extLst>
                    <a:ext uri="{9D8B030D-6E8A-4147-A177-3AD203B41FA5}">
                      <a16:colId xmlns:a16="http://schemas.microsoft.com/office/drawing/2014/main" xmlns="" val="20002"/>
                    </a:ext>
                  </a:extLst>
                </a:gridCol>
                <a:gridCol w="2374471">
                  <a:extLst>
                    <a:ext uri="{9D8B030D-6E8A-4147-A177-3AD203B41FA5}">
                      <a16:colId xmlns:a16="http://schemas.microsoft.com/office/drawing/2014/main" xmlns="" val="20003"/>
                    </a:ext>
                  </a:extLst>
                </a:gridCol>
              </a:tblGrid>
              <a:tr h="334369">
                <a:tc>
                  <a:txBody>
                    <a:bodyPr/>
                    <a:lstStyle/>
                    <a:p>
                      <a:pPr algn="l"/>
                      <a:r>
                        <a:rPr lang="en-US" sz="1400" dirty="0" smtClean="0">
                          <a:latin typeface="Arial Black" pitchFamily="34" charset="0"/>
                        </a:rPr>
                        <a:t>Strategic Objective</a:t>
                      </a:r>
                      <a:endParaRPr lang="en-US" sz="1400" dirty="0">
                        <a:latin typeface="Arial Black" pitchFamily="34" charset="0"/>
                      </a:endParaRPr>
                    </a:p>
                  </a:txBody>
                  <a:tcPr/>
                </a:tc>
                <a:tc>
                  <a:txBody>
                    <a:bodyPr/>
                    <a:lstStyle/>
                    <a:p>
                      <a:pPr algn="l"/>
                      <a:r>
                        <a:rPr lang="en-US" sz="1400" dirty="0" smtClean="0">
                          <a:latin typeface="Arial Black" pitchFamily="34" charset="0"/>
                        </a:rPr>
                        <a:t>Performance Indicator</a:t>
                      </a:r>
                      <a:endParaRPr lang="en-US" sz="1400" dirty="0">
                        <a:latin typeface="Arial Black" pitchFamily="34" charset="0"/>
                      </a:endParaRPr>
                    </a:p>
                  </a:txBody>
                  <a:tcPr/>
                </a:tc>
                <a:tc>
                  <a:txBody>
                    <a:bodyPr/>
                    <a:lstStyle/>
                    <a:p>
                      <a:r>
                        <a:rPr lang="en-ZA" sz="1400" b="1" kern="1200" baseline="0" dirty="0" smtClean="0">
                          <a:solidFill>
                            <a:schemeClr val="lt1"/>
                          </a:solidFill>
                          <a:latin typeface="Arial Black" pitchFamily="34" charset="0"/>
                          <a:ea typeface="+mn-ea"/>
                          <a:cs typeface="+mn-cs"/>
                        </a:rPr>
                        <a:t>Planned Target 2017/2018</a:t>
                      </a:r>
                    </a:p>
                  </a:txBody>
                  <a:tcPr/>
                </a:tc>
                <a:tc>
                  <a:txBody>
                    <a:bodyPr/>
                    <a:lstStyle/>
                    <a:p>
                      <a:r>
                        <a:rPr lang="en-ZA" sz="14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591577">
                <a:tc rowSpan="3">
                  <a:txBody>
                    <a:bodyPr/>
                    <a:lstStyle/>
                    <a:p>
                      <a:r>
                        <a:rPr lang="en-US" sz="1100" kern="1200" baseline="0" dirty="0" smtClean="0">
                          <a:solidFill>
                            <a:schemeClr val="dk1"/>
                          </a:solidFill>
                          <a:latin typeface="Arial Black" pitchFamily="34" charset="0"/>
                          <a:ea typeface="+mn-ea"/>
                          <a:cs typeface="+mn-cs"/>
                        </a:rPr>
                        <a:t>Strengthen Nursing education, training and practice through implementation of the objectives of the Nursing</a:t>
                      </a:r>
                    </a:p>
                    <a:p>
                      <a:r>
                        <a:rPr lang="en-US" sz="1100" kern="1200" baseline="0" dirty="0" smtClean="0">
                          <a:solidFill>
                            <a:schemeClr val="dk1"/>
                          </a:solidFill>
                          <a:latin typeface="Arial Black" pitchFamily="34" charset="0"/>
                          <a:ea typeface="+mn-ea"/>
                          <a:cs typeface="+mn-cs"/>
                        </a:rPr>
                        <a:t>Strategy</a:t>
                      </a:r>
                    </a:p>
                    <a:p>
                      <a:endParaRPr lang="en-US" sz="1100" kern="1200" baseline="0" dirty="0" smtClean="0">
                        <a:solidFill>
                          <a:schemeClr val="dk1"/>
                        </a:solidFill>
                        <a:latin typeface="Arial Black" pitchFamily="34" charset="0"/>
                        <a:ea typeface="+mn-ea"/>
                        <a:cs typeface="+mn-cs"/>
                      </a:endParaRPr>
                    </a:p>
                    <a:p>
                      <a:endParaRPr lang="en-US"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New basic Nursing qualification programmes and draft curricula developed</a:t>
                      </a:r>
                      <a:endParaRPr lang="en-US"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New basic Nursing qualification programmes </a:t>
                      </a:r>
                      <a:r>
                        <a:rPr lang="en-US" sz="1100" kern="1200" baseline="0" dirty="0" err="1" smtClean="0">
                          <a:solidFill>
                            <a:schemeClr val="dk1"/>
                          </a:solidFill>
                          <a:latin typeface="Arial Black" pitchFamily="34" charset="0"/>
                          <a:ea typeface="+mn-ea"/>
                          <a:cs typeface="+mn-cs"/>
                        </a:rPr>
                        <a:t>finalised</a:t>
                      </a:r>
                      <a:r>
                        <a:rPr lang="en-US" sz="1100" kern="1200" baseline="0" dirty="0" smtClean="0">
                          <a:solidFill>
                            <a:schemeClr val="dk1"/>
                          </a:solidFill>
                          <a:latin typeface="Arial Black" pitchFamily="34" charset="0"/>
                          <a:ea typeface="+mn-ea"/>
                          <a:cs typeface="+mn-cs"/>
                        </a:rPr>
                        <a:t> </a:t>
                      </a:r>
                    </a:p>
                    <a:p>
                      <a:endParaRPr lang="en-US" sz="1100" kern="1200" baseline="0" dirty="0" smtClean="0">
                        <a:solidFill>
                          <a:schemeClr val="dk1"/>
                        </a:solidFill>
                        <a:latin typeface="Arial Black" pitchFamily="34" charset="0"/>
                        <a:ea typeface="+mn-ea"/>
                        <a:cs typeface="+mn-cs"/>
                      </a:endParaRPr>
                    </a:p>
                    <a:p>
                      <a:endParaRPr lang="en-US" sz="1100" kern="1200" baseline="0" dirty="0" smtClean="0">
                        <a:solidFill>
                          <a:schemeClr val="dk1"/>
                        </a:solidFill>
                        <a:latin typeface="Arial Black" pitchFamily="34" charset="0"/>
                        <a:ea typeface="+mn-ea"/>
                        <a:cs typeface="+mn-cs"/>
                      </a:endParaRPr>
                    </a:p>
                    <a:p>
                      <a:endParaRPr lang="en-US" sz="1100" kern="1200" baseline="0" dirty="0" smtClean="0">
                        <a:solidFill>
                          <a:schemeClr val="dk1"/>
                        </a:solidFill>
                        <a:latin typeface="Arial Black" pitchFamily="34" charset="0"/>
                        <a:ea typeface="+mn-ea"/>
                        <a:cs typeface="+mn-cs"/>
                      </a:endParaRPr>
                    </a:p>
                    <a:p>
                      <a:r>
                        <a:rPr lang="en-US" sz="1100" kern="1200" baseline="0" dirty="0" smtClean="0">
                          <a:solidFill>
                            <a:schemeClr val="dk1"/>
                          </a:solidFill>
                          <a:latin typeface="Arial Black" pitchFamily="34" charset="0"/>
                          <a:ea typeface="+mn-ea"/>
                          <a:cs typeface="+mn-cs"/>
                        </a:rPr>
                        <a:t>8 colleges with </a:t>
                      </a:r>
                      <a:r>
                        <a:rPr lang="en-US" sz="1100" kern="1200" baseline="0" dirty="0" err="1" smtClean="0">
                          <a:solidFill>
                            <a:schemeClr val="dk1"/>
                          </a:solidFill>
                          <a:latin typeface="Arial Black" pitchFamily="34" charset="0"/>
                          <a:ea typeface="+mn-ea"/>
                          <a:cs typeface="+mn-cs"/>
                        </a:rPr>
                        <a:t>customised</a:t>
                      </a:r>
                      <a:r>
                        <a:rPr lang="en-US" sz="1100" kern="1200" baseline="0" dirty="0" smtClean="0">
                          <a:solidFill>
                            <a:schemeClr val="dk1"/>
                          </a:solidFill>
                          <a:latin typeface="Arial Black" pitchFamily="34" charset="0"/>
                          <a:ea typeface="+mn-ea"/>
                          <a:cs typeface="+mn-cs"/>
                        </a:rPr>
                        <a:t> draft curricula</a:t>
                      </a:r>
                    </a:p>
                    <a:p>
                      <a:endParaRPr lang="en-US" sz="1100" kern="1200" baseline="0" dirty="0">
                        <a:solidFill>
                          <a:schemeClr val="dk1"/>
                        </a:solidFill>
                        <a:latin typeface="Arial Black" pitchFamily="34" charset="0"/>
                        <a:ea typeface="+mn-ea"/>
                        <a:cs typeface="+mn-cs"/>
                      </a:endParaRPr>
                    </a:p>
                  </a:txBody>
                  <a:tcPr/>
                </a:tc>
                <a:tc>
                  <a:txBody>
                    <a:bodyPr/>
                    <a:lstStyle/>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New basic nursing qualification </a:t>
                      </a:r>
                      <a:r>
                        <a:rPr lang="en-US" sz="1100" kern="1200" dirty="0" err="1" smtClean="0">
                          <a:solidFill>
                            <a:schemeClr val="dk1"/>
                          </a:solidFill>
                          <a:latin typeface="Arial Black" pitchFamily="34" charset="0"/>
                          <a:ea typeface="+mn-ea"/>
                          <a:cs typeface="+mn-cs"/>
                        </a:rPr>
                        <a:t>programmes</a:t>
                      </a:r>
                      <a:r>
                        <a:rPr lang="en-US" sz="1100" kern="1200" dirty="0" smtClean="0">
                          <a:solidFill>
                            <a:schemeClr val="dk1"/>
                          </a:solidFill>
                          <a:latin typeface="Arial Black" pitchFamily="34" charset="0"/>
                          <a:ea typeface="+mn-ea"/>
                          <a:cs typeface="+mn-cs"/>
                        </a:rPr>
                        <a:t> developed</a:t>
                      </a:r>
                    </a:p>
                    <a:p>
                      <a:pPr marL="0" marR="0">
                        <a:lnSpc>
                          <a:spcPct val="115000"/>
                        </a:lnSpc>
                        <a:spcBef>
                          <a:spcPts val="0"/>
                        </a:spcBef>
                        <a:spcAft>
                          <a:spcPts val="0"/>
                        </a:spcAft>
                      </a:pPr>
                      <a:endParaRPr lang="en-US" sz="1100" kern="1200" dirty="0" smtClean="0">
                        <a:solidFill>
                          <a:schemeClr val="dk1"/>
                        </a:solidFill>
                        <a:latin typeface="Arial Black" pitchFamily="34" charset="0"/>
                        <a:ea typeface="+mn-ea"/>
                        <a:cs typeface="+mn-cs"/>
                      </a:endParaRPr>
                    </a:p>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8 colleges with </a:t>
                      </a:r>
                      <a:r>
                        <a:rPr lang="en-US" sz="1100" kern="1200" dirty="0" err="1" smtClean="0">
                          <a:solidFill>
                            <a:schemeClr val="dk1"/>
                          </a:solidFill>
                          <a:latin typeface="Arial Black" pitchFamily="34" charset="0"/>
                          <a:ea typeface="+mn-ea"/>
                          <a:cs typeface="+mn-cs"/>
                        </a:rPr>
                        <a:t>customised</a:t>
                      </a:r>
                      <a:r>
                        <a:rPr lang="en-US" sz="1100" kern="1200" dirty="0" smtClean="0">
                          <a:solidFill>
                            <a:schemeClr val="dk1"/>
                          </a:solidFill>
                          <a:latin typeface="Arial Black" pitchFamily="34" charset="0"/>
                          <a:ea typeface="+mn-ea"/>
                          <a:cs typeface="+mn-cs"/>
                        </a:rPr>
                        <a:t> draft curricula</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88694">
                <a:tc vMerge="1">
                  <a:txBody>
                    <a:bodyPr/>
                    <a:lstStyle/>
                    <a:p>
                      <a:endParaRPr lang="en-US" sz="10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National Policy for the management of nursing placement agencies developed 	</a:t>
                      </a:r>
                    </a:p>
                  </a:txBody>
                  <a:tcPr/>
                </a:tc>
                <a:tc>
                  <a:txBody>
                    <a:bodyPr/>
                    <a:lstStyle/>
                    <a:p>
                      <a:r>
                        <a:rPr lang="en-US" sz="1100" kern="1200" baseline="0" dirty="0" smtClean="0">
                          <a:solidFill>
                            <a:schemeClr val="dk1"/>
                          </a:solidFill>
                          <a:latin typeface="Arial Black" pitchFamily="34" charset="0"/>
                          <a:ea typeface="+mn-ea"/>
                          <a:cs typeface="+mn-cs"/>
                        </a:rPr>
                        <a:t>National Policy for the management of nursing placement agencies drafted and consulted </a:t>
                      </a:r>
                    </a:p>
                    <a:p>
                      <a:endParaRPr lang="en-US" sz="1100" kern="1200" baseline="0" dirty="0" smtClean="0">
                        <a:solidFill>
                          <a:schemeClr val="dk1"/>
                        </a:solidFill>
                        <a:latin typeface="Arial Black" pitchFamily="34" charset="0"/>
                        <a:ea typeface="+mn-ea"/>
                        <a:cs typeface="+mn-cs"/>
                      </a:endParaRPr>
                    </a:p>
                  </a:txBody>
                  <a:tcPr/>
                </a:tc>
                <a:tc>
                  <a:txBody>
                    <a:bodyPr/>
                    <a:lstStyle/>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National Policy for the management of nursing</a:t>
                      </a:r>
                      <a:r>
                        <a:rPr lang="en-US" sz="1100" kern="1200" baseline="0" dirty="0" smtClean="0">
                          <a:solidFill>
                            <a:schemeClr val="dk1"/>
                          </a:solidFill>
                          <a:latin typeface="Arial Black" pitchFamily="34" charset="0"/>
                          <a:ea typeface="+mn-ea"/>
                          <a:cs typeface="+mn-cs"/>
                        </a:rPr>
                        <a:t> </a:t>
                      </a:r>
                      <a:r>
                        <a:rPr lang="en-US" sz="1100" kern="1200" dirty="0" smtClean="0">
                          <a:solidFill>
                            <a:schemeClr val="dk1"/>
                          </a:solidFill>
                          <a:latin typeface="Arial Black" pitchFamily="34" charset="0"/>
                          <a:ea typeface="+mn-ea"/>
                          <a:cs typeface="+mn-cs"/>
                        </a:rPr>
                        <a:t>placement agencies drafted</a:t>
                      </a:r>
                    </a:p>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and consulted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660545">
                <a:tc vMerge="1">
                  <a:txBody>
                    <a:bodyPr/>
                    <a:lstStyle/>
                    <a:p>
                      <a:endParaRPr lang="en-US" sz="10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Norms and standards for decentralised clinical training platforms developed </a:t>
                      </a:r>
                    </a:p>
                  </a:txBody>
                  <a:tcPr/>
                </a:tc>
                <a:tc>
                  <a:txBody>
                    <a:bodyPr/>
                    <a:lstStyle/>
                    <a:p>
                      <a:pPr marL="0" algn="l" defTabSz="914400" rtl="0" eaLnBrk="1" latinLnBrk="0" hangingPunct="1"/>
                      <a:r>
                        <a:rPr lang="en-US" sz="1100" kern="1200" baseline="0" dirty="0" smtClean="0">
                          <a:solidFill>
                            <a:schemeClr val="dk1"/>
                          </a:solidFill>
                          <a:latin typeface="Arial Black" pitchFamily="34" charset="0"/>
                          <a:ea typeface="+mn-ea"/>
                          <a:cs typeface="+mn-cs"/>
                        </a:rPr>
                        <a:t>Norms and standards for decentralised clinical training platforms  drafted and consulted</a:t>
                      </a:r>
                    </a:p>
                  </a:txBody>
                  <a:tcPr/>
                </a:tc>
                <a:tc>
                  <a:txBody>
                    <a:bodyPr/>
                    <a:lstStyle/>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Norms and standards for</a:t>
                      </a:r>
                    </a:p>
                    <a:p>
                      <a:pPr marL="0" marR="0">
                        <a:lnSpc>
                          <a:spcPct val="115000"/>
                        </a:lnSpc>
                        <a:spcBef>
                          <a:spcPts val="0"/>
                        </a:spcBef>
                        <a:spcAft>
                          <a:spcPts val="0"/>
                        </a:spcAft>
                      </a:pPr>
                      <a:r>
                        <a:rPr lang="en-US" sz="1100" kern="1200" dirty="0" err="1" smtClean="0">
                          <a:solidFill>
                            <a:schemeClr val="dk1"/>
                          </a:solidFill>
                          <a:latin typeface="Arial Black" pitchFamily="34" charset="0"/>
                          <a:ea typeface="+mn-ea"/>
                          <a:cs typeface="+mn-cs"/>
                        </a:rPr>
                        <a:t>decentralised</a:t>
                      </a:r>
                      <a:r>
                        <a:rPr lang="en-US" sz="1100" kern="1200" dirty="0" smtClean="0">
                          <a:solidFill>
                            <a:schemeClr val="dk1"/>
                          </a:solidFill>
                          <a:latin typeface="Arial Black" pitchFamily="34" charset="0"/>
                          <a:ea typeface="+mn-ea"/>
                          <a:cs typeface="+mn-cs"/>
                        </a:rPr>
                        <a:t> clinical training</a:t>
                      </a:r>
                    </a:p>
                    <a:p>
                      <a:pPr marL="0" marR="0">
                        <a:lnSpc>
                          <a:spcPct val="115000"/>
                        </a:lnSpc>
                        <a:spcBef>
                          <a:spcPts val="0"/>
                        </a:spcBef>
                        <a:spcAft>
                          <a:spcPts val="0"/>
                        </a:spcAft>
                      </a:pPr>
                      <a:r>
                        <a:rPr lang="en-US" sz="1100" kern="1200" dirty="0" smtClean="0">
                          <a:solidFill>
                            <a:schemeClr val="dk1"/>
                          </a:solidFill>
                          <a:latin typeface="Arial Black" pitchFamily="34" charset="0"/>
                          <a:ea typeface="+mn-ea"/>
                          <a:cs typeface="+mn-cs"/>
                        </a:rPr>
                        <a:t>platform drafted and consulted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1458294619"/>
              </p:ext>
            </p:extLst>
          </p:nvPr>
        </p:nvGraphicFramePr>
        <p:xfrm>
          <a:off x="0" y="1124744"/>
          <a:ext cx="9144000" cy="4036314"/>
        </p:xfrm>
        <a:graphic>
          <a:graphicData uri="http://schemas.openxmlformats.org/drawingml/2006/table">
            <a:tbl>
              <a:tblPr firstRow="1" bandRow="1">
                <a:tableStyleId>{5C22544A-7EE6-4342-B048-85BDC9FD1C3A}</a:tableStyleId>
              </a:tblPr>
              <a:tblGrid>
                <a:gridCol w="1769392">
                  <a:extLst>
                    <a:ext uri="{9D8B030D-6E8A-4147-A177-3AD203B41FA5}">
                      <a16:colId xmlns:a16="http://schemas.microsoft.com/office/drawing/2014/main" xmlns="" val="20000"/>
                    </a:ext>
                  </a:extLst>
                </a:gridCol>
                <a:gridCol w="2326425">
                  <a:extLst>
                    <a:ext uri="{9D8B030D-6E8A-4147-A177-3AD203B41FA5}">
                      <a16:colId xmlns:a16="http://schemas.microsoft.com/office/drawing/2014/main" xmlns="" val="20001"/>
                    </a:ext>
                  </a:extLst>
                </a:gridCol>
                <a:gridCol w="2671898">
                  <a:extLst>
                    <a:ext uri="{9D8B030D-6E8A-4147-A177-3AD203B41FA5}">
                      <a16:colId xmlns:a16="http://schemas.microsoft.com/office/drawing/2014/main" xmlns="" val="20002"/>
                    </a:ext>
                  </a:extLst>
                </a:gridCol>
                <a:gridCol w="2376285">
                  <a:extLst>
                    <a:ext uri="{9D8B030D-6E8A-4147-A177-3AD203B41FA5}">
                      <a16:colId xmlns:a16="http://schemas.microsoft.com/office/drawing/2014/main" xmlns="" val="20003"/>
                    </a:ext>
                  </a:extLst>
                </a:gridCol>
              </a:tblGrid>
              <a:tr h="360710">
                <a:tc>
                  <a:txBody>
                    <a:bodyPr/>
                    <a:lstStyle/>
                    <a:p>
                      <a:pPr algn="l"/>
                      <a:r>
                        <a:rPr lang="en-US" sz="1400" dirty="0" smtClean="0">
                          <a:latin typeface="Arial Black" pitchFamily="34" charset="0"/>
                        </a:rPr>
                        <a:t>Strategic Objective</a:t>
                      </a:r>
                      <a:endParaRPr lang="en-US" sz="1400" dirty="0">
                        <a:latin typeface="Arial Black" pitchFamily="34" charset="0"/>
                      </a:endParaRPr>
                    </a:p>
                  </a:txBody>
                  <a:tcPr/>
                </a:tc>
                <a:tc>
                  <a:txBody>
                    <a:bodyPr/>
                    <a:lstStyle/>
                    <a:p>
                      <a:pPr algn="l"/>
                      <a:r>
                        <a:rPr lang="en-US" sz="1400" dirty="0" smtClean="0">
                          <a:latin typeface="Arial Black" pitchFamily="34" charset="0"/>
                        </a:rPr>
                        <a:t>Performance Indicator</a:t>
                      </a:r>
                      <a:endParaRPr lang="en-US" sz="1400" dirty="0">
                        <a:latin typeface="Arial Black" pitchFamily="34" charset="0"/>
                      </a:endParaRPr>
                    </a:p>
                  </a:txBody>
                  <a:tcPr/>
                </a:tc>
                <a:tc>
                  <a:txBody>
                    <a:bodyPr/>
                    <a:lstStyle/>
                    <a:p>
                      <a:r>
                        <a:rPr lang="en-ZA" sz="1400" b="1" kern="1200" baseline="0" dirty="0" smtClean="0">
                          <a:solidFill>
                            <a:schemeClr val="lt1"/>
                          </a:solidFill>
                          <a:latin typeface="Arial Black" pitchFamily="34" charset="0"/>
                          <a:ea typeface="+mn-ea"/>
                          <a:cs typeface="+mn-cs"/>
                        </a:rPr>
                        <a:t>Planned Target 2017/2018</a:t>
                      </a:r>
                    </a:p>
                  </a:txBody>
                  <a:tcPr/>
                </a:tc>
                <a:tc>
                  <a:txBody>
                    <a:bodyPr/>
                    <a:lstStyle/>
                    <a:p>
                      <a:r>
                        <a:rPr lang="en-ZA" sz="14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395848">
                <a:tc rowSpan="5">
                  <a:txBody>
                    <a:bodyPr/>
                    <a:lstStyle/>
                    <a:p>
                      <a:r>
                        <a:rPr lang="en-US" sz="1100" kern="1200" baseline="0" dirty="0" smtClean="0">
                          <a:solidFill>
                            <a:schemeClr val="dk1"/>
                          </a:solidFill>
                          <a:latin typeface="Arial Black" pitchFamily="34" charset="0"/>
                          <a:ea typeface="+mn-ea"/>
                          <a:cs typeface="+mn-cs"/>
                        </a:rPr>
                        <a:t>To improve quality of health infrastructure in South Africa</a:t>
                      </a:r>
                      <a:endParaRPr lang="en-US"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Number of facilities maintained, repaired and/or refurbished in NHI Districts</a:t>
                      </a:r>
                    </a:p>
                  </a:txBody>
                  <a:tcPr/>
                </a:tc>
                <a:tc>
                  <a:txBody>
                    <a:bodyPr/>
                    <a:lstStyle/>
                    <a:p>
                      <a:r>
                        <a:rPr lang="en-US" sz="1100" dirty="0" smtClean="0">
                          <a:latin typeface="Arial Black" pitchFamily="34" charset="0"/>
                        </a:rPr>
                        <a:t>197 facilities </a:t>
                      </a:r>
                      <a:r>
                        <a:rPr lang="en-US" sz="1100" kern="1200" baseline="0" dirty="0" smtClean="0">
                          <a:solidFill>
                            <a:schemeClr val="dk1"/>
                          </a:solidFill>
                          <a:latin typeface="Arial Black" pitchFamily="34" charset="0"/>
                          <a:ea typeface="+mn-ea"/>
                          <a:cs typeface="+mn-cs"/>
                        </a:rPr>
                        <a:t>maintained, repaired and/or refurbished in NHI Districts</a:t>
                      </a:r>
                      <a:endParaRPr lang="en-US" sz="1100" dirty="0">
                        <a:latin typeface="Arial Black" pitchFamily="34" charset="0"/>
                      </a:endParaRPr>
                    </a:p>
                  </a:txBody>
                  <a:tcPr/>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107 facilities maintained, repaired and/or refurbished in NHI districts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42704">
                <a:tc vMerge="1">
                  <a:txBody>
                    <a:bodyPr/>
                    <a:lstStyle/>
                    <a:p>
                      <a:endParaRPr lang="en-US" dirty="0"/>
                    </a:p>
                  </a:txBody>
                  <a:tcPr/>
                </a:tc>
                <a:tc>
                  <a:txBody>
                    <a:bodyPr/>
                    <a:lstStyle/>
                    <a:p>
                      <a:r>
                        <a:rPr lang="en-US" sz="1100" kern="1200" baseline="0" dirty="0" smtClean="0">
                          <a:solidFill>
                            <a:schemeClr val="dk1"/>
                          </a:solidFill>
                          <a:latin typeface="Arial Black" pitchFamily="34" charset="0"/>
                          <a:ea typeface="+mn-ea"/>
                          <a:cs typeface="+mn-cs"/>
                        </a:rPr>
                        <a:t>Number of facilities maintained, repaired and/or refurbished outside NHI pilot Districts</a:t>
                      </a:r>
                    </a:p>
                  </a:txBody>
                  <a:tcPr/>
                </a:tc>
                <a:tc>
                  <a:txBody>
                    <a:bodyPr/>
                    <a:lstStyle/>
                    <a:p>
                      <a:r>
                        <a:rPr lang="en-US" sz="1100" dirty="0" smtClean="0">
                          <a:latin typeface="Arial Black" pitchFamily="34" charset="0"/>
                        </a:rPr>
                        <a:t>321 facilities </a:t>
                      </a:r>
                      <a:r>
                        <a:rPr lang="en-US" sz="1100" kern="1200" baseline="0" dirty="0" smtClean="0">
                          <a:solidFill>
                            <a:schemeClr val="dk1"/>
                          </a:solidFill>
                          <a:latin typeface="Arial Black" pitchFamily="34" charset="0"/>
                          <a:ea typeface="+mn-ea"/>
                          <a:cs typeface="+mn-cs"/>
                        </a:rPr>
                        <a:t>maintained, repaired and/or refurbished outside NHI pilot Districts</a:t>
                      </a:r>
                      <a:endParaRPr lang="en-US" sz="1100" dirty="0">
                        <a:latin typeface="Arial Black" pitchFamily="34" charset="0"/>
                      </a:endParaRPr>
                    </a:p>
                  </a:txBody>
                  <a:tcPr/>
                </a:tc>
                <a:tc>
                  <a:txBody>
                    <a:bodyPr/>
                    <a:lstStyle/>
                    <a:p>
                      <a:pPr marL="228600" marR="0" indent="-228600">
                        <a:lnSpc>
                          <a:spcPct val="115000"/>
                        </a:lnSpc>
                        <a:spcBef>
                          <a:spcPts val="0"/>
                        </a:spcBef>
                        <a:spcAft>
                          <a:spcPts val="0"/>
                        </a:spcAft>
                        <a:buAutoNum type="arabicPlain" startAt="79"/>
                      </a:pPr>
                      <a:r>
                        <a:rPr lang="en-US" sz="1100" kern="1200" baseline="0" dirty="0" smtClean="0">
                          <a:solidFill>
                            <a:schemeClr val="dk1"/>
                          </a:solidFill>
                          <a:latin typeface="Arial Black" pitchFamily="34" charset="0"/>
                          <a:ea typeface="+mn-ea"/>
                          <a:cs typeface="+mn-cs"/>
                        </a:rPr>
                        <a:t>facilities maintained, repaired and/or refurbished outside NHI pilot districts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538623">
                <a:tc vMerge="1">
                  <a:txBody>
                    <a:bodyPr/>
                    <a:lstStyle/>
                    <a:p>
                      <a:endParaRPr lang="en-US" dirty="0"/>
                    </a:p>
                  </a:txBody>
                  <a:tcPr/>
                </a:tc>
                <a:tc>
                  <a:txBody>
                    <a:bodyPr/>
                    <a:lstStyle/>
                    <a:p>
                      <a:r>
                        <a:rPr lang="en-US" sz="1100" kern="1200" baseline="0" dirty="0" smtClean="0">
                          <a:solidFill>
                            <a:schemeClr val="dk1"/>
                          </a:solidFill>
                          <a:latin typeface="Arial Black" pitchFamily="34" charset="0"/>
                          <a:ea typeface="+mn-ea"/>
                          <a:cs typeface="+mn-cs"/>
                        </a:rPr>
                        <a:t>Number of clinics and Community Health Centres constructed or </a:t>
                      </a:r>
                      <a:r>
                        <a:rPr lang="en-US" sz="1100" kern="1200" baseline="0" dirty="0" err="1" smtClean="0">
                          <a:solidFill>
                            <a:schemeClr val="dk1"/>
                          </a:solidFill>
                          <a:latin typeface="Arial Black" pitchFamily="34" charset="0"/>
                          <a:ea typeface="+mn-ea"/>
                          <a:cs typeface="+mn-cs"/>
                        </a:rPr>
                        <a:t>revitalised</a:t>
                      </a:r>
                      <a:endParaRPr lang="en-US" sz="1100" kern="1200" baseline="0" dirty="0" smtClean="0">
                        <a:solidFill>
                          <a:schemeClr val="dk1"/>
                        </a:solidFill>
                        <a:latin typeface="Arial Black" pitchFamily="34" charset="0"/>
                        <a:ea typeface="+mn-ea"/>
                        <a:cs typeface="+mn-cs"/>
                      </a:endParaRPr>
                    </a:p>
                  </a:txBody>
                  <a:tcPr/>
                </a:tc>
                <a:tc>
                  <a:txBody>
                    <a:bodyPr/>
                    <a:lstStyle/>
                    <a:p>
                      <a:r>
                        <a:rPr lang="en-US" sz="1100" dirty="0" smtClean="0">
                          <a:latin typeface="Arial Black" pitchFamily="34" charset="0"/>
                        </a:rPr>
                        <a:t>42 </a:t>
                      </a:r>
                      <a:r>
                        <a:rPr lang="en-US" sz="1100" kern="1200" baseline="0" dirty="0" smtClean="0">
                          <a:solidFill>
                            <a:schemeClr val="dk1"/>
                          </a:solidFill>
                          <a:latin typeface="Arial Black" pitchFamily="34" charset="0"/>
                          <a:ea typeface="+mn-ea"/>
                          <a:cs typeface="+mn-cs"/>
                        </a:rPr>
                        <a:t>clinics and Community Health </a:t>
                      </a:r>
                      <a:r>
                        <a:rPr lang="en-US" sz="1100" kern="1200" baseline="0" dirty="0" err="1" smtClean="0">
                          <a:solidFill>
                            <a:schemeClr val="dk1"/>
                          </a:solidFill>
                          <a:latin typeface="Arial Black" pitchFamily="34" charset="0"/>
                          <a:ea typeface="+mn-ea"/>
                          <a:cs typeface="+mn-cs"/>
                        </a:rPr>
                        <a:t>Centres</a:t>
                      </a:r>
                      <a:r>
                        <a:rPr lang="en-US" sz="1100" kern="1200" baseline="0" dirty="0" smtClean="0">
                          <a:solidFill>
                            <a:schemeClr val="dk1"/>
                          </a:solidFill>
                          <a:latin typeface="Arial Black" pitchFamily="34" charset="0"/>
                          <a:ea typeface="+mn-ea"/>
                          <a:cs typeface="+mn-cs"/>
                        </a:rPr>
                        <a:t> constructed or </a:t>
                      </a:r>
                      <a:r>
                        <a:rPr lang="en-US" sz="1100" kern="1200" baseline="0" dirty="0" err="1" smtClean="0">
                          <a:solidFill>
                            <a:schemeClr val="dk1"/>
                          </a:solidFill>
                          <a:latin typeface="Arial Black" pitchFamily="34" charset="0"/>
                          <a:ea typeface="+mn-ea"/>
                          <a:cs typeface="+mn-cs"/>
                        </a:rPr>
                        <a:t>revitalised</a:t>
                      </a:r>
                      <a:r>
                        <a:rPr lang="en-US" sz="1100" kern="1200" baseline="0" dirty="0" smtClean="0">
                          <a:solidFill>
                            <a:schemeClr val="dk1"/>
                          </a:solidFill>
                          <a:latin typeface="Arial Black" pitchFamily="34" charset="0"/>
                          <a:ea typeface="+mn-ea"/>
                          <a:cs typeface="+mn-cs"/>
                        </a:rPr>
                        <a:t>   </a:t>
                      </a:r>
                      <a:endParaRPr lang="en-US" sz="1100" dirty="0">
                        <a:latin typeface="Arial Black" pitchFamily="34" charset="0"/>
                      </a:endParaRPr>
                    </a:p>
                  </a:txBody>
                  <a:tcPr/>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27 clinics and Community Health </a:t>
                      </a:r>
                      <a:r>
                        <a:rPr lang="en-US" sz="1100" kern="1200" baseline="0" dirty="0" err="1" smtClean="0">
                          <a:solidFill>
                            <a:schemeClr val="dk1"/>
                          </a:solidFill>
                          <a:latin typeface="Arial Black" pitchFamily="34" charset="0"/>
                          <a:ea typeface="+mn-ea"/>
                          <a:cs typeface="+mn-cs"/>
                        </a:rPr>
                        <a:t>Centres</a:t>
                      </a:r>
                      <a:r>
                        <a:rPr lang="en-US" sz="1100" kern="1200" baseline="0" dirty="0" smtClean="0">
                          <a:solidFill>
                            <a:schemeClr val="dk1"/>
                          </a:solidFill>
                          <a:latin typeface="Arial Black" pitchFamily="34" charset="0"/>
                          <a:ea typeface="+mn-ea"/>
                          <a:cs typeface="+mn-cs"/>
                        </a:rPr>
                        <a:t> constructed or revitalised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425534">
                <a:tc vMerge="1">
                  <a:txBody>
                    <a:bodyPr/>
                    <a:lstStyle/>
                    <a:p>
                      <a:endParaRPr lang="en-US" dirty="0"/>
                    </a:p>
                  </a:txBody>
                  <a:tcPr/>
                </a:tc>
                <a:tc>
                  <a:txBody>
                    <a:bodyPr/>
                    <a:lstStyle/>
                    <a:p>
                      <a:r>
                        <a:rPr lang="en-US" sz="1100" kern="1200" baseline="0" dirty="0" smtClean="0">
                          <a:solidFill>
                            <a:schemeClr val="dk1"/>
                          </a:solidFill>
                          <a:latin typeface="Arial Black" pitchFamily="34" charset="0"/>
                          <a:ea typeface="+mn-ea"/>
                          <a:cs typeface="+mn-cs"/>
                        </a:rPr>
                        <a:t>Number of hospitals constructed or </a:t>
                      </a:r>
                      <a:r>
                        <a:rPr lang="en-US" sz="1100" kern="1200" baseline="0" dirty="0" err="1" smtClean="0">
                          <a:solidFill>
                            <a:schemeClr val="dk1"/>
                          </a:solidFill>
                          <a:latin typeface="Arial Black" pitchFamily="34" charset="0"/>
                          <a:ea typeface="+mn-ea"/>
                          <a:cs typeface="+mn-cs"/>
                        </a:rPr>
                        <a:t>revitalised</a:t>
                      </a:r>
                      <a:endParaRPr lang="en-US" sz="1100" kern="1200" baseline="0" dirty="0" smtClean="0">
                        <a:solidFill>
                          <a:schemeClr val="dk1"/>
                        </a:solidFill>
                        <a:latin typeface="Arial Black"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lack" pitchFamily="34" charset="0"/>
                        </a:rPr>
                        <a:t>8 hospitals </a:t>
                      </a:r>
                      <a:r>
                        <a:rPr lang="en-US" sz="1100" kern="1200" baseline="0" dirty="0" smtClean="0">
                          <a:solidFill>
                            <a:schemeClr val="dk1"/>
                          </a:solidFill>
                          <a:latin typeface="Arial Black" pitchFamily="34" charset="0"/>
                          <a:ea typeface="+mn-ea"/>
                          <a:cs typeface="+mn-cs"/>
                        </a:rPr>
                        <a:t>constructed or </a:t>
                      </a:r>
                      <a:r>
                        <a:rPr lang="en-US" sz="1100" kern="1200" baseline="0" dirty="0" err="1" smtClean="0">
                          <a:solidFill>
                            <a:schemeClr val="dk1"/>
                          </a:solidFill>
                          <a:latin typeface="Arial Black" pitchFamily="34" charset="0"/>
                          <a:ea typeface="+mn-ea"/>
                          <a:cs typeface="+mn-cs"/>
                        </a:rPr>
                        <a:t>revitalised</a:t>
                      </a:r>
                      <a:r>
                        <a:rPr lang="en-US" sz="1100" kern="1200" baseline="0" dirty="0" smtClean="0">
                          <a:solidFill>
                            <a:schemeClr val="dk1"/>
                          </a:solidFill>
                          <a:latin typeface="Arial Black" pitchFamily="34" charset="0"/>
                          <a:ea typeface="+mn-ea"/>
                          <a:cs typeface="+mn-cs"/>
                        </a:rPr>
                        <a:t>   </a:t>
                      </a:r>
                      <a:endParaRPr lang="en-US" sz="1100" dirty="0" smtClean="0">
                        <a:latin typeface="Arial Black" pitchFamily="34" charset="0"/>
                      </a:endParaRPr>
                    </a:p>
                    <a:p>
                      <a:endParaRPr lang="en-US" sz="1100" dirty="0">
                        <a:latin typeface="Arial Black" pitchFamily="34" charset="0"/>
                      </a:endParaRPr>
                    </a:p>
                  </a:txBody>
                  <a:tcPr/>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1 hospital constructed or</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revitalised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559460">
                <a:tc vMerge="1">
                  <a:txBody>
                    <a:bodyPr/>
                    <a:lstStyle/>
                    <a:p>
                      <a:endParaRPr lang="en-US" dirty="0"/>
                    </a:p>
                  </a:txBody>
                  <a:tcPr/>
                </a:tc>
                <a:tc>
                  <a:txBody>
                    <a:bodyPr/>
                    <a:lstStyle/>
                    <a:p>
                      <a:r>
                        <a:rPr lang="en-US" sz="1100" kern="1200" baseline="0" dirty="0" smtClean="0">
                          <a:solidFill>
                            <a:schemeClr val="dk1"/>
                          </a:solidFill>
                          <a:latin typeface="Arial Black" pitchFamily="34" charset="0"/>
                          <a:ea typeface="+mn-ea"/>
                          <a:cs typeface="+mn-cs"/>
                        </a:rPr>
                        <a:t>Number of new facilities that comply with gazetted infrastructure Norms &amp; Standards</a:t>
                      </a:r>
                    </a:p>
                  </a:txBody>
                  <a:tcPr/>
                </a:tc>
                <a:tc>
                  <a:txBody>
                    <a:bodyPr/>
                    <a:lstStyle/>
                    <a:p>
                      <a:r>
                        <a:rPr lang="en-US" sz="1100" kern="1200" baseline="0" dirty="0" smtClean="0">
                          <a:solidFill>
                            <a:schemeClr val="dk1"/>
                          </a:solidFill>
                          <a:latin typeface="Arial Black" pitchFamily="34" charset="0"/>
                          <a:ea typeface="+mn-ea"/>
                          <a:cs typeface="+mn-cs"/>
                        </a:rPr>
                        <a:t>Specifications of 50 new facilities compliant with Infrastructure norms and standards </a:t>
                      </a:r>
                      <a:r>
                        <a:rPr lang="en-US" sz="1100" kern="1200" baseline="0" dirty="0" smtClean="0">
                          <a:solidFill>
                            <a:schemeClr val="dk1"/>
                          </a:solidFill>
                          <a:latin typeface="+mn-lt"/>
                          <a:ea typeface="+mn-ea"/>
                          <a:cs typeface="+mn-cs"/>
                        </a:rPr>
                        <a:t>	</a:t>
                      </a:r>
                    </a:p>
                    <a:p>
                      <a:endParaRPr lang="en-US" sz="1100" dirty="0">
                        <a:latin typeface="Arial Black" pitchFamily="34" charset="0"/>
                      </a:endParaRPr>
                    </a:p>
                  </a:txBody>
                  <a:tcPr/>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Specifications of 52 new facilities</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compliant with Infrastructure</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norms and standards</a:t>
                      </a: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484963506"/>
              </p:ext>
            </p:extLst>
          </p:nvPr>
        </p:nvGraphicFramePr>
        <p:xfrm>
          <a:off x="0" y="1024469"/>
          <a:ext cx="9143999" cy="5053584"/>
        </p:xfrm>
        <a:graphic>
          <a:graphicData uri="http://schemas.openxmlformats.org/drawingml/2006/table">
            <a:tbl>
              <a:tblPr firstRow="1" bandRow="1">
                <a:tableStyleId>{5C22544A-7EE6-4342-B048-85BDC9FD1C3A}</a:tableStyleId>
              </a:tblPr>
              <a:tblGrid>
                <a:gridCol w="1532798">
                  <a:extLst>
                    <a:ext uri="{9D8B030D-6E8A-4147-A177-3AD203B41FA5}">
                      <a16:colId xmlns:a16="http://schemas.microsoft.com/office/drawing/2014/main" xmlns="" val="20000"/>
                    </a:ext>
                  </a:extLst>
                </a:gridCol>
                <a:gridCol w="2112674">
                  <a:extLst>
                    <a:ext uri="{9D8B030D-6E8A-4147-A177-3AD203B41FA5}">
                      <a16:colId xmlns:a16="http://schemas.microsoft.com/office/drawing/2014/main" xmlns="" val="20001"/>
                    </a:ext>
                  </a:extLst>
                </a:gridCol>
                <a:gridCol w="2772127">
                  <a:extLst>
                    <a:ext uri="{9D8B030D-6E8A-4147-A177-3AD203B41FA5}">
                      <a16:colId xmlns:a16="http://schemas.microsoft.com/office/drawing/2014/main" xmlns="" val="20002"/>
                    </a:ext>
                  </a:extLst>
                </a:gridCol>
                <a:gridCol w="2726400">
                  <a:extLst>
                    <a:ext uri="{9D8B030D-6E8A-4147-A177-3AD203B41FA5}">
                      <a16:colId xmlns:a16="http://schemas.microsoft.com/office/drawing/2014/main" xmlns="" val="20003"/>
                    </a:ext>
                  </a:extLst>
                </a:gridCol>
              </a:tblGrid>
              <a:tr h="288032">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971912">
                <a:tc>
                  <a:txBody>
                    <a:bodyPr/>
                    <a:lstStyle/>
                    <a:p>
                      <a:r>
                        <a:rPr lang="en-ZA" sz="1100" kern="1200" baseline="0" dirty="0" smtClean="0">
                          <a:solidFill>
                            <a:schemeClr val="dk1"/>
                          </a:solidFill>
                          <a:latin typeface="Arial Black" pitchFamily="34" charset="0"/>
                          <a:ea typeface="+mn-ea"/>
                          <a:cs typeface="+mn-cs"/>
                        </a:rPr>
                        <a:t>Ensure access to an efficient effective delivery of quality Emergency Medical Services</a:t>
                      </a:r>
                    </a:p>
                  </a:txBody>
                  <a:tcPr/>
                </a:tc>
                <a:tc>
                  <a:txBody>
                    <a:bodyPr/>
                    <a:lstStyle/>
                    <a:p>
                      <a:r>
                        <a:rPr lang="en-ZA" sz="1100" kern="1200" baseline="0" dirty="0" smtClean="0">
                          <a:solidFill>
                            <a:schemeClr val="dk1"/>
                          </a:solidFill>
                          <a:latin typeface="Arial Black" pitchFamily="34" charset="0"/>
                          <a:ea typeface="+mn-ea"/>
                          <a:cs typeface="+mn-cs"/>
                        </a:rPr>
                        <a:t>Number of provinces that are monitored for compliance with the EMS regulations</a:t>
                      </a:r>
                      <a:endParaRPr lang="en-ZA"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Compliance checklist finalised and presented to Tech NHC for approval. 9 Provincial DoH baseline assessments conducted and reports produced to determine compliance levels 	</a:t>
                      </a: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Compliance checklist was </a:t>
                      </a:r>
                      <a:r>
                        <a:rPr lang="en-US" sz="1100" kern="1200" baseline="0" dirty="0" err="1" smtClean="0">
                          <a:solidFill>
                            <a:schemeClr val="dk1"/>
                          </a:solidFill>
                          <a:latin typeface="Arial Black" pitchFamily="34" charset="0"/>
                          <a:ea typeface="+mn-ea"/>
                          <a:cs typeface="+mn-cs"/>
                        </a:rPr>
                        <a:t>finalised</a:t>
                      </a:r>
                      <a:r>
                        <a:rPr lang="en-US" sz="1100" kern="1200" baseline="0" dirty="0" smtClean="0">
                          <a:solidFill>
                            <a:schemeClr val="dk1"/>
                          </a:solidFill>
                          <a:latin typeface="Arial Black" pitchFamily="34" charset="0"/>
                          <a:ea typeface="+mn-ea"/>
                          <a:cs typeface="+mn-cs"/>
                        </a:rPr>
                        <a:t> and presented to Tech NHC for approval.  </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9 Provincial </a:t>
                      </a:r>
                      <a:r>
                        <a:rPr lang="en-US" sz="1100" kern="1200" baseline="0" dirty="0" err="1" smtClean="0">
                          <a:solidFill>
                            <a:schemeClr val="dk1"/>
                          </a:solidFill>
                          <a:latin typeface="Arial Black" pitchFamily="34" charset="0"/>
                          <a:ea typeface="+mn-ea"/>
                          <a:cs typeface="+mn-cs"/>
                        </a:rPr>
                        <a:t>DoH</a:t>
                      </a:r>
                      <a:r>
                        <a:rPr lang="en-US" sz="1100" kern="1200" baseline="0" dirty="0" smtClean="0">
                          <a:solidFill>
                            <a:schemeClr val="dk1"/>
                          </a:solidFill>
                          <a:latin typeface="Arial Black" pitchFamily="34" charset="0"/>
                          <a:ea typeface="+mn-ea"/>
                          <a:cs typeface="+mn-cs"/>
                        </a:rPr>
                        <a:t> baseline assessments for implementation of EMS Regulations were conducted and reports produced to determine compliance levels</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81202">
                <a:tc rowSpan="2">
                  <a:txBody>
                    <a:bodyPr/>
                    <a:lstStyle/>
                    <a:p>
                      <a:endParaRPr lang="en-ZA" sz="11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Policy on education and training of EMS </a:t>
                      </a:r>
                      <a:r>
                        <a:rPr lang="en-ZA" sz="1100" b="1" i="0" u="none" strike="noStrike" dirty="0" smtClean="0">
                          <a:solidFill>
                            <a:srgbClr val="000000"/>
                          </a:solidFill>
                          <a:latin typeface="Arial Black" pitchFamily="34" charset="0"/>
                        </a:rPr>
                        <a:t>Personnel monitored</a:t>
                      </a:r>
                      <a:endParaRPr lang="en-ZA" sz="1100" b="1" i="0" u="none" strike="noStrike" dirty="0">
                        <a:solidFill>
                          <a:srgbClr val="000000"/>
                        </a:solidFill>
                        <a:latin typeface="Arial Black" pitchFamily="34" charset="0"/>
                      </a:endParaRPr>
                    </a:p>
                  </a:txBody>
                  <a:tcPr marL="9525" marR="9525" marT="9525" marB="0"/>
                </a:tc>
                <a:tc>
                  <a:txBody>
                    <a:bodyPr/>
                    <a:lstStyle/>
                    <a:p>
                      <a:r>
                        <a:rPr lang="en-US" sz="1100" kern="1200" baseline="0" dirty="0" smtClean="0">
                          <a:solidFill>
                            <a:schemeClr val="dk1"/>
                          </a:solidFill>
                          <a:latin typeface="Arial Black" pitchFamily="34" charset="0"/>
                          <a:ea typeface="+mn-ea"/>
                          <a:cs typeface="+mn-cs"/>
                        </a:rPr>
                        <a:t>4 quarterly monitoring reports produced to determine compliance with Policy on education and training by training providers 	</a:t>
                      </a: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4 quarterly monitoring</a:t>
                      </a:r>
                    </a:p>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reports produced to determine compliance with Policy on education and training by training providers</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481202">
                <a:tc vMerge="1">
                  <a:txBody>
                    <a:bodyPr/>
                    <a:lstStyle/>
                    <a:p>
                      <a:endParaRPr lang="en-ZA" sz="10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Regulations for Emergency Care </a:t>
                      </a:r>
                      <a:r>
                        <a:rPr lang="en-ZA" sz="1100" b="1" i="0" u="none" strike="noStrike" dirty="0" smtClean="0">
                          <a:solidFill>
                            <a:srgbClr val="000000"/>
                          </a:solidFill>
                          <a:latin typeface="Arial Black" pitchFamily="34" charset="0"/>
                        </a:rPr>
                        <a:t>Centres at hospitals</a:t>
                      </a:r>
                      <a:endParaRPr lang="en-ZA" sz="1100" b="1" i="0" u="none" strike="noStrike" dirty="0">
                        <a:solidFill>
                          <a:srgbClr val="000000"/>
                        </a:solidFill>
                        <a:latin typeface="Arial Black" pitchFamily="34" charset="0"/>
                      </a:endParaRPr>
                    </a:p>
                  </a:txBody>
                  <a:tcPr marL="9525" marR="9525" marT="9525" marB="0"/>
                </a:tc>
                <a:tc>
                  <a:txBody>
                    <a:bodyPr/>
                    <a:lstStyle/>
                    <a:p>
                      <a:r>
                        <a:rPr lang="en-US" sz="1100" kern="1200" baseline="0" dirty="0" smtClean="0">
                          <a:solidFill>
                            <a:schemeClr val="dk1"/>
                          </a:solidFill>
                          <a:latin typeface="Arial Black" pitchFamily="34" charset="0"/>
                          <a:ea typeface="+mn-ea"/>
                          <a:cs typeface="+mn-cs"/>
                        </a:rPr>
                        <a:t>Regulations for Emergency Care Centres published for public comment 	</a:t>
                      </a: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Assessment tool for Emergency Centres drafted in line with Norms and Standards Regulations Applicable to Different Categories for Health Establishments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481202">
                <a:tc>
                  <a:txBody>
                    <a:bodyPr/>
                    <a:lstStyle/>
                    <a:p>
                      <a:endParaRPr lang="en-ZA" sz="11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Regulations for EMS in Mass Gatherings</a:t>
                      </a:r>
                    </a:p>
                  </a:txBody>
                  <a:tcPr marL="9525" marR="9525" marT="9525" marB="0"/>
                </a:tc>
                <a:tc>
                  <a:txBody>
                    <a:bodyPr/>
                    <a:lstStyle/>
                    <a:p>
                      <a:r>
                        <a:rPr lang="en-US" sz="1100" kern="1200" baseline="0" dirty="0" smtClean="0">
                          <a:solidFill>
                            <a:schemeClr val="dk1"/>
                          </a:solidFill>
                          <a:latin typeface="Arial Black" pitchFamily="34" charset="0"/>
                          <a:ea typeface="+mn-ea"/>
                          <a:cs typeface="+mn-cs"/>
                        </a:rPr>
                        <a:t>A monitoring system developed and consulted with TechNHC to measure compliance with Regulation for EMS in Mass Gatherings 	</a:t>
                      </a: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A monitoring system was developed and consulted with </a:t>
                      </a:r>
                      <a:r>
                        <a:rPr lang="en-US" sz="1100" kern="1200" baseline="0" dirty="0" err="1" smtClean="0">
                          <a:solidFill>
                            <a:schemeClr val="dk1"/>
                          </a:solidFill>
                          <a:latin typeface="Arial Black" pitchFamily="34" charset="0"/>
                          <a:ea typeface="+mn-ea"/>
                          <a:cs typeface="+mn-cs"/>
                        </a:rPr>
                        <a:t>TechNHC</a:t>
                      </a:r>
                      <a:r>
                        <a:rPr lang="en-US" sz="1100" kern="1200" baseline="0" dirty="0" smtClean="0">
                          <a:solidFill>
                            <a:schemeClr val="dk1"/>
                          </a:solidFill>
                          <a:latin typeface="Arial Black" pitchFamily="34" charset="0"/>
                          <a:ea typeface="+mn-ea"/>
                          <a:cs typeface="+mn-cs"/>
                        </a:rPr>
                        <a:t> to </a:t>
                      </a:r>
                      <a:r>
                        <a:rPr lang="en-US" sz="1100" kern="1200" baseline="0" dirty="0" err="1" smtClean="0">
                          <a:solidFill>
                            <a:schemeClr val="dk1"/>
                          </a:solidFill>
                          <a:latin typeface="Arial Black" pitchFamily="34" charset="0"/>
                          <a:ea typeface="+mn-ea"/>
                          <a:cs typeface="+mn-cs"/>
                        </a:rPr>
                        <a:t>measurie</a:t>
                      </a:r>
                      <a:r>
                        <a:rPr lang="en-US" sz="1100" kern="1200" baseline="0" dirty="0" smtClean="0">
                          <a:solidFill>
                            <a:schemeClr val="dk1"/>
                          </a:solidFill>
                          <a:latin typeface="Arial Black" pitchFamily="34" charset="0"/>
                          <a:ea typeface="+mn-ea"/>
                          <a:cs typeface="+mn-cs"/>
                        </a:rPr>
                        <a:t> compliance with Regulations for EMS in Mass Gathering Events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916685103"/>
              </p:ext>
            </p:extLst>
          </p:nvPr>
        </p:nvGraphicFramePr>
        <p:xfrm>
          <a:off x="0" y="1052737"/>
          <a:ext cx="9108504" cy="3701796"/>
        </p:xfrm>
        <a:graphic>
          <a:graphicData uri="http://schemas.openxmlformats.org/drawingml/2006/table">
            <a:tbl>
              <a:tblPr firstRow="1" bandRow="1">
                <a:tableStyleId>{5C22544A-7EE6-4342-B048-85BDC9FD1C3A}</a:tableStyleId>
              </a:tblPr>
              <a:tblGrid>
                <a:gridCol w="1581755">
                  <a:extLst>
                    <a:ext uri="{9D8B030D-6E8A-4147-A177-3AD203B41FA5}">
                      <a16:colId xmlns:a16="http://schemas.microsoft.com/office/drawing/2014/main" xmlns="" val="20000"/>
                    </a:ext>
                  </a:extLst>
                </a:gridCol>
                <a:gridCol w="2110109">
                  <a:extLst>
                    <a:ext uri="{9D8B030D-6E8A-4147-A177-3AD203B41FA5}">
                      <a16:colId xmlns:a16="http://schemas.microsoft.com/office/drawing/2014/main" xmlns="" val="20001"/>
                    </a:ext>
                  </a:extLst>
                </a:gridCol>
                <a:gridCol w="2976583">
                  <a:extLst>
                    <a:ext uri="{9D8B030D-6E8A-4147-A177-3AD203B41FA5}">
                      <a16:colId xmlns:a16="http://schemas.microsoft.com/office/drawing/2014/main" xmlns="" val="20002"/>
                    </a:ext>
                  </a:extLst>
                </a:gridCol>
                <a:gridCol w="2440057">
                  <a:extLst>
                    <a:ext uri="{9D8B030D-6E8A-4147-A177-3AD203B41FA5}">
                      <a16:colId xmlns:a16="http://schemas.microsoft.com/office/drawing/2014/main" xmlns="" val="20003"/>
                    </a:ext>
                  </a:extLst>
                </a:gridCol>
              </a:tblGrid>
              <a:tr h="263592">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29083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latin typeface="Arial Black" pitchFamily="34" charset="0"/>
                          <a:ea typeface="+mn-ea"/>
                          <a:cs typeface="+mn-cs"/>
                        </a:rPr>
                        <a:t>To eliminate the backlog of blood alcohol tests by 2017/18 and toxicology tests by 2019/20</a:t>
                      </a:r>
                      <a:endParaRPr lang="en-ZA" sz="1100" kern="1200" dirty="0" smtClean="0">
                        <a:solidFill>
                          <a:schemeClr val="dk1"/>
                        </a:solidFill>
                        <a:latin typeface="Arial Black" pitchFamily="34" charset="0"/>
                        <a:ea typeface="+mn-ea"/>
                        <a:cs typeface="+mn-cs"/>
                      </a:endParaRPr>
                    </a:p>
                    <a:p>
                      <a:r>
                        <a:rPr lang="en-US" sz="1100" kern="1200" baseline="0" dirty="0" smtClean="0">
                          <a:solidFill>
                            <a:schemeClr val="dk1"/>
                          </a:solidFill>
                          <a:latin typeface="Arial Black" pitchFamily="34" charset="0"/>
                          <a:ea typeface="+mn-ea"/>
                          <a:cs typeface="+mn-cs"/>
                        </a:rPr>
                        <a:t>	</a:t>
                      </a:r>
                    </a:p>
                    <a:p>
                      <a:endParaRPr lang="en-ZA" sz="1100" kern="1200" baseline="0" dirty="0" smtClean="0">
                        <a:solidFill>
                          <a:schemeClr val="dk1"/>
                        </a:solidFill>
                        <a:latin typeface="Arial Black" pitchFamily="34" charset="0"/>
                        <a:ea typeface="+mn-ea"/>
                        <a:cs typeface="+mn-cs"/>
                      </a:endParaRPr>
                    </a:p>
                  </a:txBody>
                  <a:tcPr/>
                </a:tc>
                <a:tc>
                  <a:txBody>
                    <a:bodyPr/>
                    <a:lstStyle/>
                    <a:p>
                      <a:r>
                        <a:rPr lang="en-ZA" sz="1100" kern="1200" baseline="0" dirty="0" smtClean="0">
                          <a:solidFill>
                            <a:schemeClr val="dk1"/>
                          </a:solidFill>
                          <a:latin typeface="Arial Black" pitchFamily="34" charset="0"/>
                          <a:ea typeface="+mn-ea"/>
                          <a:cs typeface="+mn-cs"/>
                        </a:rPr>
                        <a:t>Percentage backlog eliminated for blood alcohol tests</a:t>
                      </a:r>
                      <a:endParaRPr lang="en-ZA" sz="1100" kern="1200" baseline="0" dirty="0">
                        <a:solidFill>
                          <a:schemeClr val="dk1"/>
                        </a:solidFill>
                        <a:latin typeface="Arial Black" pitchFamily="34" charset="0"/>
                        <a:ea typeface="+mn-ea"/>
                        <a:cs typeface="+mn-cs"/>
                      </a:endParaRPr>
                    </a:p>
                  </a:txBody>
                  <a:tcPr/>
                </a:tc>
                <a:tc>
                  <a:txBody>
                    <a:bodyPr/>
                    <a:lstStyle/>
                    <a:p>
                      <a:r>
                        <a:rPr lang="en-US" sz="1100" kern="1200" baseline="0" dirty="0" smtClean="0">
                          <a:solidFill>
                            <a:schemeClr val="dk1"/>
                          </a:solidFill>
                          <a:latin typeface="Arial Black" pitchFamily="34" charset="0"/>
                          <a:ea typeface="+mn-ea"/>
                          <a:cs typeface="+mn-cs"/>
                        </a:rPr>
                        <a:t>Backlog of blood alcohol tests eliminated (0% backlog) in all 4 laboratories 	</a:t>
                      </a: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78% of backlog blood alcohol tests eliminated in all 4 laboratories 	</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325538">
                <a:tc vMerge="1">
                  <a:txBody>
                    <a:bodyPr/>
                    <a:lstStyle/>
                    <a:p>
                      <a:endParaRPr lang="en-ZA" sz="1000" dirty="0">
                        <a:latin typeface="Arial Black" pitchFamily="34" charset="0"/>
                      </a:endParaRPr>
                    </a:p>
                  </a:txBody>
                  <a:tcPr/>
                </a:tc>
                <a:tc>
                  <a:txBody>
                    <a:bodyPr/>
                    <a:lstStyle/>
                    <a:p>
                      <a:r>
                        <a:rPr lang="en-ZA" sz="1100" kern="1200" baseline="0" dirty="0" smtClean="0">
                          <a:solidFill>
                            <a:schemeClr val="dk1"/>
                          </a:solidFill>
                          <a:latin typeface="Arial Black" pitchFamily="34" charset="0"/>
                          <a:ea typeface="+mn-ea"/>
                          <a:cs typeface="+mn-cs"/>
                        </a:rPr>
                        <a:t>Percentage backlog eliminated for toxicology tests</a:t>
                      </a:r>
                      <a:endParaRPr lang="en-ZA" sz="1100" kern="1200" baseline="0" dirty="0">
                        <a:solidFill>
                          <a:schemeClr val="dk1"/>
                        </a:solidFill>
                        <a:latin typeface="Arial Black" pitchFamily="34" charset="0"/>
                        <a:ea typeface="+mn-ea"/>
                        <a:cs typeface="+mn-cs"/>
                      </a:endParaRPr>
                    </a:p>
                  </a:txBody>
                  <a:tcPr/>
                </a:tc>
                <a:tc>
                  <a:txBody>
                    <a:bodyPr/>
                    <a:lstStyle/>
                    <a:p>
                      <a:r>
                        <a:rPr lang="en-US" sz="1100" kern="1200" baseline="0" dirty="0" smtClean="0">
                          <a:solidFill>
                            <a:schemeClr val="dk1"/>
                          </a:solidFill>
                          <a:latin typeface="Arial Black" pitchFamily="34" charset="0"/>
                          <a:ea typeface="+mn-ea"/>
                          <a:cs typeface="+mn-cs"/>
                        </a:rPr>
                        <a:t>40% backlog eliminated for toxicology tests 	</a:t>
                      </a:r>
                    </a:p>
                    <a:p>
                      <a:pPr algn="l" fontAlgn="t"/>
                      <a:endParaRPr lang="en-ZA" sz="1100" kern="1200" baseline="0" dirty="0" smtClean="0">
                        <a:solidFill>
                          <a:schemeClr val="dk1"/>
                        </a:solidFill>
                        <a:latin typeface="Arial Black" pitchFamily="34" charset="0"/>
                        <a:ea typeface="+mn-ea"/>
                        <a:cs typeface="+mn-cs"/>
                      </a:endParaRPr>
                    </a:p>
                  </a:txBody>
                  <a:tcPr marL="9525" marR="9525" marT="9525" marB="0"/>
                </a:tc>
                <a:tc>
                  <a:txBody>
                    <a:bodyPr/>
                    <a:lstStyle/>
                    <a:p>
                      <a:pPr>
                        <a:lnSpc>
                          <a:spcPts val="1200"/>
                        </a:lnSpc>
                      </a:pPr>
                      <a:r>
                        <a:rPr lang="en-ZA" sz="1100" b="0" kern="1200" baseline="0" dirty="0" smtClean="0">
                          <a:solidFill>
                            <a:schemeClr val="dk1"/>
                          </a:solidFill>
                          <a:latin typeface="Arial Black" pitchFamily="34" charset="0"/>
                          <a:ea typeface="+mn-ea"/>
                          <a:cs typeface="+mn-cs"/>
                        </a:rPr>
                        <a:t>27.7% of the backlog eliminated for toxicology tests </a:t>
                      </a:r>
                      <a:r>
                        <a:rPr lang="en-ZA" sz="1100" kern="1200" baseline="0" dirty="0" smtClean="0">
                          <a:solidFill>
                            <a:schemeClr val="dk1"/>
                          </a:solidFill>
                          <a:latin typeface="+mn-lt"/>
                          <a:ea typeface="+mn-ea"/>
                          <a:cs typeface="+mn-cs"/>
                        </a:rPr>
                        <a:t>	</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431297">
                <a:tc vMerge="1">
                  <a:txBody>
                    <a:bodyPr/>
                    <a:lstStyle/>
                    <a:p>
                      <a:endParaRPr lang="en-ZA" sz="8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Roadside testing programme implemented to monitor driving under the influence of alcohol 	</a:t>
                      </a:r>
                    </a:p>
                  </a:txBody>
                  <a:tcPr>
                    <a:solidFill>
                      <a:schemeClr val="tx2">
                        <a:lumMod val="20000"/>
                        <a:lumOff val="80000"/>
                      </a:schemeClr>
                    </a:solidFill>
                  </a:tcPr>
                </a:tc>
                <a:tc>
                  <a:txBody>
                    <a:bodyPr/>
                    <a:lstStyle/>
                    <a:p>
                      <a:r>
                        <a:rPr lang="en-US" sz="1100" kern="1200" baseline="0" dirty="0" smtClean="0">
                          <a:solidFill>
                            <a:schemeClr val="dk1"/>
                          </a:solidFill>
                          <a:latin typeface="Arial Black" pitchFamily="34" charset="0"/>
                          <a:ea typeface="+mn-ea"/>
                          <a:cs typeface="+mn-cs"/>
                        </a:rPr>
                        <a:t>Memorandum of Understanding signed between the NDoH and Department of Transport to implement the roadside testing programme </a:t>
                      </a:r>
                    </a:p>
                    <a:p>
                      <a:endParaRPr lang="en-US" sz="1100" kern="1200" baseline="0" dirty="0" smtClean="0">
                        <a:solidFill>
                          <a:schemeClr val="dk1"/>
                        </a:solidFill>
                        <a:latin typeface="Arial Black" pitchFamily="34" charset="0"/>
                        <a:ea typeface="+mn-ea"/>
                        <a:cs typeface="+mn-cs"/>
                      </a:endParaRPr>
                    </a:p>
                  </a:txBody>
                  <a:tcPr marL="9525" marR="9525" marT="9525" marB="0">
                    <a:solidFill>
                      <a:schemeClr val="tx2">
                        <a:lumMod val="20000"/>
                        <a:lumOff val="80000"/>
                      </a:schemeClr>
                    </a:solidFill>
                  </a:tcPr>
                </a:tc>
                <a:tc>
                  <a:txBody>
                    <a:bodyPr/>
                    <a:lstStyle/>
                    <a:p>
                      <a:pPr>
                        <a:lnSpc>
                          <a:spcPct val="115000"/>
                        </a:lnSpc>
                        <a:spcAft>
                          <a:spcPts val="0"/>
                        </a:spcAft>
                      </a:pPr>
                      <a:r>
                        <a:rPr lang="en-US" sz="1100" dirty="0">
                          <a:latin typeface="Arial Black" pitchFamily="34" charset="0"/>
                          <a:ea typeface="Calibri"/>
                          <a:cs typeface="Times New Roman"/>
                        </a:rPr>
                        <a:t>A </a:t>
                      </a:r>
                      <a:r>
                        <a:rPr lang="en-US" sz="1100" dirty="0" err="1">
                          <a:latin typeface="Arial Black" pitchFamily="34" charset="0"/>
                          <a:ea typeface="Calibri"/>
                          <a:cs typeface="Times New Roman"/>
                        </a:rPr>
                        <a:t>breathlyser</a:t>
                      </a:r>
                      <a:r>
                        <a:rPr lang="en-US" sz="1100" dirty="0">
                          <a:latin typeface="Arial Black" pitchFamily="34" charset="0"/>
                          <a:ea typeface="Calibri"/>
                          <a:cs typeface="Times New Roman"/>
                        </a:rPr>
                        <a:t> testing </a:t>
                      </a:r>
                      <a:r>
                        <a:rPr lang="en-US" sz="1100" dirty="0" err="1">
                          <a:latin typeface="Arial Black" pitchFamily="34" charset="0"/>
                          <a:ea typeface="Calibri"/>
                          <a:cs typeface="Times New Roman"/>
                        </a:rPr>
                        <a:t>programme</a:t>
                      </a:r>
                      <a:r>
                        <a:rPr lang="en-US" sz="1100" dirty="0">
                          <a:latin typeface="Arial Black" pitchFamily="34" charset="0"/>
                          <a:ea typeface="Calibri"/>
                          <a:cs typeface="Times New Roman"/>
                        </a:rPr>
                        <a:t> is being rolled-out  following successful pilot done </a:t>
                      </a:r>
                      <a:endParaRPr lang="en-ZA" sz="1100" dirty="0">
                        <a:latin typeface="Arial Black" pitchFamily="34" charset="0"/>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xmlns="" val="10003"/>
                  </a:ext>
                </a:extLst>
              </a:tr>
              <a:tr h="848976">
                <a:tc>
                  <a:txBody>
                    <a:bodyPr/>
                    <a:lstStyle/>
                    <a:p>
                      <a:pPr marL="0" marR="0">
                        <a:lnSpc>
                          <a:spcPct val="115000"/>
                        </a:lnSpc>
                        <a:spcBef>
                          <a:spcPts val="1000"/>
                        </a:spcBef>
                        <a:spcAft>
                          <a:spcPts val="1000"/>
                        </a:spcAft>
                      </a:pPr>
                      <a:r>
                        <a:rPr lang="en-ZA" sz="1100" kern="1200" baseline="0" dirty="0" smtClean="0">
                          <a:solidFill>
                            <a:schemeClr val="dk1"/>
                          </a:solidFill>
                          <a:latin typeface="Arial Black" pitchFamily="34" charset="0"/>
                          <a:ea typeface="+mn-ea"/>
                          <a:cs typeface="+mn-cs"/>
                        </a:rPr>
                        <a:t>To provide food analysis services</a:t>
                      </a:r>
                      <a:endParaRPr lang="en-US" sz="1100" kern="1200" baseline="0" dirty="0" smtClean="0">
                        <a:solidFill>
                          <a:schemeClr val="dk1"/>
                        </a:solidFill>
                        <a:latin typeface="Arial Black" pitchFamily="34" charset="0"/>
                        <a:ea typeface="+mn-ea"/>
                        <a:cs typeface="+mn-cs"/>
                      </a:endParaRPr>
                    </a:p>
                  </a:txBody>
                  <a:tcPr marL="68580" marR="68580" marT="0" marB="0"/>
                </a:tc>
                <a:tc>
                  <a:txBody>
                    <a:bodyPr/>
                    <a:lstStyle/>
                    <a:p>
                      <a:pPr marL="0" marR="0">
                        <a:lnSpc>
                          <a:spcPct val="115000"/>
                        </a:lnSpc>
                        <a:spcBef>
                          <a:spcPts val="0"/>
                        </a:spcBef>
                        <a:spcAft>
                          <a:spcPts val="1000"/>
                        </a:spcAft>
                      </a:pPr>
                      <a:r>
                        <a:rPr lang="en-ZA" sz="1100" kern="1200" baseline="0" dirty="0" smtClean="0">
                          <a:solidFill>
                            <a:schemeClr val="dk1"/>
                          </a:solidFill>
                          <a:latin typeface="Arial Black" pitchFamily="34" charset="0"/>
                          <a:ea typeface="+mn-ea"/>
                          <a:cs typeface="+mn-cs"/>
                        </a:rPr>
                        <a:t>Percentage of food tests completed within normative turnaround time (30 days – perishable, and 60 days non-perishable)</a:t>
                      </a:r>
                      <a:endParaRPr lang="en-US" sz="1100" kern="1200" baseline="0" dirty="0" smtClean="0">
                        <a:solidFill>
                          <a:schemeClr val="dk1"/>
                        </a:solidFill>
                        <a:latin typeface="Arial Black" pitchFamily="34" charset="0"/>
                        <a:ea typeface="+mn-ea"/>
                        <a:cs typeface="+mn-cs"/>
                      </a:endParaRPr>
                    </a:p>
                  </a:txBody>
                  <a:tcPr marL="68580" marR="68580" marT="0" marB="0"/>
                </a:tc>
                <a:tc>
                  <a:txBody>
                    <a:bodyPr/>
                    <a:lstStyle/>
                    <a:p>
                      <a:r>
                        <a:rPr lang="en-US" sz="1100" kern="1200" baseline="0" dirty="0" smtClean="0">
                          <a:solidFill>
                            <a:schemeClr val="dk1"/>
                          </a:solidFill>
                          <a:latin typeface="Arial Black" pitchFamily="34" charset="0"/>
                          <a:ea typeface="+mn-ea"/>
                          <a:cs typeface="+mn-cs"/>
                        </a:rPr>
                        <a:t>100% of food tests completed within normative turnaround time 	</a:t>
                      </a:r>
                    </a:p>
                    <a:p>
                      <a:pPr algn="l" fontAlgn="t"/>
                      <a:endParaRPr lang="en-ZA" sz="1100" kern="1200" baseline="0" dirty="0" smtClean="0">
                        <a:solidFill>
                          <a:schemeClr val="dk1"/>
                        </a:solidFill>
                        <a:latin typeface="Arial Black" pitchFamily="34" charset="0"/>
                        <a:ea typeface="+mn-ea"/>
                        <a:cs typeface="+mn-cs"/>
                      </a:endParaRPr>
                    </a:p>
                  </a:txBody>
                  <a:tcPr marL="9525" marR="9525" marT="9525" marB="0"/>
                </a:tc>
                <a:tc>
                  <a:txBody>
                    <a:bodyPr/>
                    <a:lstStyle/>
                    <a:p>
                      <a:pPr marL="0" marR="0">
                        <a:lnSpc>
                          <a:spcPct val="115000"/>
                        </a:lnSpc>
                        <a:spcBef>
                          <a:spcPts val="0"/>
                        </a:spcBef>
                        <a:spcAft>
                          <a:spcPts val="0"/>
                        </a:spcAft>
                      </a:pPr>
                      <a:r>
                        <a:rPr lang="en-US" sz="1100" kern="1200" baseline="0" dirty="0" smtClean="0">
                          <a:solidFill>
                            <a:schemeClr val="dk1"/>
                          </a:solidFill>
                          <a:latin typeface="Arial Black" pitchFamily="34" charset="0"/>
                          <a:ea typeface="+mn-ea"/>
                          <a:cs typeface="+mn-cs"/>
                        </a:rPr>
                        <a:t>20.8% of food tests completed within normative turnaround time</a:t>
                      </a: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560535868"/>
              </p:ext>
            </p:extLst>
          </p:nvPr>
        </p:nvGraphicFramePr>
        <p:xfrm>
          <a:off x="0" y="1268760"/>
          <a:ext cx="9108504" cy="2771775"/>
        </p:xfrm>
        <a:graphic>
          <a:graphicData uri="http://schemas.openxmlformats.org/drawingml/2006/table">
            <a:tbl>
              <a:tblPr firstRow="1" bandRow="1">
                <a:tableStyleId>{5C22544A-7EE6-4342-B048-85BDC9FD1C3A}</a:tableStyleId>
              </a:tblPr>
              <a:tblGrid>
                <a:gridCol w="1364765">
                  <a:extLst>
                    <a:ext uri="{9D8B030D-6E8A-4147-A177-3AD203B41FA5}">
                      <a16:colId xmlns:a16="http://schemas.microsoft.com/office/drawing/2014/main" xmlns="" val="20000"/>
                    </a:ext>
                  </a:extLst>
                </a:gridCol>
                <a:gridCol w="1881070">
                  <a:extLst>
                    <a:ext uri="{9D8B030D-6E8A-4147-A177-3AD203B41FA5}">
                      <a16:colId xmlns:a16="http://schemas.microsoft.com/office/drawing/2014/main" xmlns="" val="20001"/>
                    </a:ext>
                  </a:extLst>
                </a:gridCol>
                <a:gridCol w="2872818">
                  <a:extLst>
                    <a:ext uri="{9D8B030D-6E8A-4147-A177-3AD203B41FA5}">
                      <a16:colId xmlns:a16="http://schemas.microsoft.com/office/drawing/2014/main" xmlns="" val="20002"/>
                    </a:ext>
                  </a:extLst>
                </a:gridCol>
                <a:gridCol w="2989851">
                  <a:extLst>
                    <a:ext uri="{9D8B030D-6E8A-4147-A177-3AD203B41FA5}">
                      <a16:colId xmlns:a16="http://schemas.microsoft.com/office/drawing/2014/main" xmlns="" val="20003"/>
                    </a:ext>
                  </a:extLst>
                </a:gridCol>
              </a:tblGrid>
              <a:tr h="333031">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dirty="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2017/2018</a:t>
                      </a:r>
                    </a:p>
                  </a:txBody>
                  <a:tcPr/>
                </a:tc>
                <a:tc>
                  <a:txBody>
                    <a:bodyPr/>
                    <a:lstStyle/>
                    <a:p>
                      <a:r>
                        <a:rPr lang="en-ZA" sz="10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617231">
                <a:tc>
                  <a:txBody>
                    <a:bodyPr/>
                    <a:lstStyle/>
                    <a:p>
                      <a:endParaRPr lang="en-ZA" sz="10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Regulations for the Rendering of Forensic Pathology </a:t>
                      </a:r>
                      <a:r>
                        <a:rPr lang="en-ZA" sz="1100" b="1" i="0" u="none" strike="noStrike" dirty="0" smtClean="0">
                          <a:solidFill>
                            <a:srgbClr val="000000"/>
                          </a:solidFill>
                          <a:latin typeface="Arial Black" pitchFamily="34" charset="0"/>
                        </a:rPr>
                        <a:t>Services</a:t>
                      </a:r>
                      <a:endParaRPr lang="en-ZA" sz="1100" b="1" i="0" u="none" strike="noStrike" dirty="0">
                        <a:solidFill>
                          <a:srgbClr val="000000"/>
                        </a:solidFill>
                        <a:latin typeface="Arial Black" pitchFamily="34" charset="0"/>
                      </a:endParaRPr>
                    </a:p>
                  </a:txBody>
                  <a:tcPr marL="9525" marR="9525" marT="9525" marB="0"/>
                </a:tc>
                <a:tc>
                  <a:txBody>
                    <a:bodyPr/>
                    <a:lstStyle/>
                    <a:p>
                      <a:r>
                        <a:rPr lang="en-US" sz="1100" b="1" i="0" u="none" strike="noStrike" kern="1200" dirty="0" smtClean="0">
                          <a:solidFill>
                            <a:srgbClr val="000000"/>
                          </a:solidFill>
                          <a:latin typeface="Arial Black" pitchFamily="34" charset="0"/>
                          <a:ea typeface="+mn-ea"/>
                          <a:cs typeface="+mn-cs"/>
                        </a:rPr>
                        <a:t>A monitoring system developed to measure compliance with Regulations for the Rendering of Forensic Pathology Services 	</a:t>
                      </a:r>
                    </a:p>
                  </a:txBody>
                  <a:tcPr marL="9525" marR="9525" marT="9525" marB="0"/>
                </a:tc>
                <a:tc>
                  <a:txBody>
                    <a:bodyPr/>
                    <a:lstStyle/>
                    <a:p>
                      <a:pPr marL="0" marR="0">
                        <a:lnSpc>
                          <a:spcPct val="115000"/>
                        </a:lnSpc>
                        <a:spcBef>
                          <a:spcPts val="0"/>
                        </a:spcBef>
                        <a:spcAft>
                          <a:spcPts val="0"/>
                        </a:spcAft>
                      </a:pPr>
                      <a:r>
                        <a:rPr lang="en-US" sz="1100" b="1" i="0" u="none" strike="noStrike" kern="1200" dirty="0" smtClean="0">
                          <a:solidFill>
                            <a:srgbClr val="000000"/>
                          </a:solidFill>
                          <a:latin typeface="Arial Black" pitchFamily="34" charset="0"/>
                          <a:ea typeface="+mn-ea"/>
                          <a:cs typeface="+mn-cs"/>
                        </a:rPr>
                        <a:t>A monitoring system has been developed and still under discussion with Forensic Pathologists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617231">
                <a:tc>
                  <a:txBody>
                    <a:bodyPr/>
                    <a:lstStyle/>
                    <a:p>
                      <a:endParaRPr lang="en-ZA" sz="10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Scope of Practice for the rendering of Forensic Pathology Services </a:t>
                      </a:r>
                    </a:p>
                  </a:txBody>
                  <a:tcPr marL="9525" marR="9525" marT="9525" marB="0"/>
                </a:tc>
                <a:tc>
                  <a:txBody>
                    <a:bodyPr/>
                    <a:lstStyle/>
                    <a:p>
                      <a:r>
                        <a:rPr lang="en-US" sz="1100" b="1" i="0" u="none" strike="noStrike" kern="1200" dirty="0" smtClean="0">
                          <a:solidFill>
                            <a:srgbClr val="000000"/>
                          </a:solidFill>
                          <a:latin typeface="Arial Black" pitchFamily="34" charset="0"/>
                          <a:ea typeface="+mn-ea"/>
                          <a:cs typeface="+mn-cs"/>
                        </a:rPr>
                        <a:t>A monitoring system developed to measure compliance with Forensic Pathology Services scope of practice 	</a:t>
                      </a:r>
                    </a:p>
                  </a:txBody>
                  <a:tcPr marL="9525" marR="9525" marT="9525" marB="0"/>
                </a:tc>
                <a:tc>
                  <a:txBody>
                    <a:bodyPr/>
                    <a:lstStyle/>
                    <a:p>
                      <a:pPr marL="0" marR="0">
                        <a:lnSpc>
                          <a:spcPct val="115000"/>
                        </a:lnSpc>
                        <a:spcBef>
                          <a:spcPts val="0"/>
                        </a:spcBef>
                        <a:spcAft>
                          <a:spcPts val="0"/>
                        </a:spcAft>
                      </a:pPr>
                      <a:r>
                        <a:rPr lang="en-US" sz="1100" b="1" i="0" u="none" strike="noStrike" kern="1200" dirty="0" smtClean="0">
                          <a:solidFill>
                            <a:srgbClr val="000000"/>
                          </a:solidFill>
                          <a:latin typeface="Arial Black" pitchFamily="34" charset="0"/>
                          <a:ea typeface="+mn-ea"/>
                          <a:cs typeface="+mn-cs"/>
                        </a:rPr>
                        <a:t>The Scope of Practice Guidelines has been developed and finalised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617231">
                <a:tc>
                  <a:txBody>
                    <a:bodyPr/>
                    <a:lstStyle/>
                    <a:p>
                      <a:endParaRPr lang="en-ZA" sz="1000" dirty="0">
                        <a:latin typeface="Arial Black" pitchFamily="34" charset="0"/>
                      </a:endParaRPr>
                    </a:p>
                  </a:txBody>
                  <a:tcPr/>
                </a:tc>
                <a:tc>
                  <a:txBody>
                    <a:bodyPr/>
                    <a:lstStyle/>
                    <a:p>
                      <a:pPr algn="l" fontAlgn="t"/>
                      <a:r>
                        <a:rPr lang="en-ZA" sz="1100" b="1" i="0" u="none" strike="noStrike" dirty="0">
                          <a:solidFill>
                            <a:srgbClr val="000000"/>
                          </a:solidFill>
                          <a:latin typeface="Arial Black" pitchFamily="34" charset="0"/>
                        </a:rPr>
                        <a:t>Health Facilities that are designated to render services for the management of sexual and related offences monitored</a:t>
                      </a:r>
                    </a:p>
                  </a:txBody>
                  <a:tcPr marL="9525" marR="9525" marT="9525" marB="0"/>
                </a:tc>
                <a:tc>
                  <a:txBody>
                    <a:bodyPr/>
                    <a:lstStyle/>
                    <a:p>
                      <a:r>
                        <a:rPr lang="en-US" sz="1100" b="1" i="0" u="none" strike="noStrike" kern="1200" dirty="0" smtClean="0">
                          <a:solidFill>
                            <a:srgbClr val="000000"/>
                          </a:solidFill>
                          <a:latin typeface="Arial Black" pitchFamily="34" charset="0"/>
                          <a:ea typeface="+mn-ea"/>
                          <a:cs typeface="+mn-cs"/>
                        </a:rPr>
                        <a:t>Biannual monitoring reports produced to monitor facilities which render services for the management of sexual and related offences 	</a:t>
                      </a:r>
                    </a:p>
                  </a:txBody>
                  <a:tcPr marL="9525" marR="9525" marT="9525" marB="0"/>
                </a:tc>
                <a:tc>
                  <a:txBody>
                    <a:bodyPr/>
                    <a:lstStyle/>
                    <a:p>
                      <a:r>
                        <a:rPr lang="en-GB" sz="1100" kern="1200" dirty="0" smtClean="0">
                          <a:solidFill>
                            <a:schemeClr val="dk1"/>
                          </a:solidFill>
                          <a:latin typeface="Arial Black" pitchFamily="34" charset="0"/>
                          <a:ea typeface="+mn-ea"/>
                          <a:cs typeface="+mn-cs"/>
                        </a:rPr>
                        <a:t>Biannual monitoring reports were produced to monitor facilities which render services for the management of sexual and related offences</a:t>
                      </a:r>
                      <a:endParaRPr lang="en-US" sz="1100" b="1" i="0" u="none" strike="noStrike" kern="1200" dirty="0" smtClean="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124744"/>
            <a:ext cx="8784976" cy="4524315"/>
          </a:xfrm>
          <a:prstGeom prst="rect">
            <a:avLst/>
          </a:prstGeom>
          <a:noFill/>
        </p:spPr>
        <p:txBody>
          <a:bodyPr wrap="square" rtlCol="0">
            <a:spAutoFit/>
          </a:bodyPr>
          <a:lstStyle/>
          <a:p>
            <a:pPr eaLnBrk="0" hangingPunct="0"/>
            <a:r>
              <a:rPr lang="en-ZA" b="1" dirty="0" smtClean="0">
                <a:latin typeface="Arial" pitchFamily="34" charset="0"/>
                <a:cs typeface="Arial" pitchFamily="34" charset="0"/>
              </a:rPr>
              <a:t>The Annual Performance Plan 2017/18 was also designed to deliver on the MTSF commitments, namely:</a:t>
            </a:r>
          </a:p>
          <a:p>
            <a:pPr eaLnBrk="0" hangingPunct="0"/>
            <a:endParaRPr lang="en-ZA"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 </a:t>
            </a:r>
            <a:r>
              <a:rPr lang="en-ZA" b="1" dirty="0" smtClean="0">
                <a:latin typeface="Arial" pitchFamily="34" charset="0"/>
                <a:cs typeface="Arial" pitchFamily="34" charset="0"/>
              </a:rPr>
              <a:t>Universal Health coverage</a:t>
            </a:r>
            <a:r>
              <a:rPr lang="en-ZA" dirty="0" smtClean="0">
                <a:latin typeface="Arial" pitchFamily="34" charset="0"/>
                <a:cs typeface="Arial" pitchFamily="34" charset="0"/>
              </a:rPr>
              <a:t> progressively achieved through implementation of National Health Insurance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2: Improved </a:t>
            </a:r>
            <a:r>
              <a:rPr lang="en-ZA" b="1" dirty="0" smtClean="0">
                <a:latin typeface="Arial" pitchFamily="34" charset="0"/>
                <a:cs typeface="Arial" pitchFamily="34" charset="0"/>
              </a:rPr>
              <a:t>quality</a:t>
            </a:r>
            <a:r>
              <a:rPr lang="en-ZA" dirty="0" smtClean="0">
                <a:latin typeface="Arial" pitchFamily="34" charset="0"/>
                <a:cs typeface="Arial" pitchFamily="34" charset="0"/>
              </a:rPr>
              <a:t> of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3. Implement the </a:t>
            </a:r>
            <a:r>
              <a:rPr lang="en-ZA" b="1" dirty="0" smtClean="0">
                <a:latin typeface="Arial" pitchFamily="34" charset="0"/>
                <a:cs typeface="Arial" pitchFamily="34" charset="0"/>
              </a:rPr>
              <a:t>re-engineering of Primary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4: Reduced </a:t>
            </a:r>
            <a:r>
              <a:rPr lang="en-ZA" b="1" dirty="0" smtClean="0">
                <a:latin typeface="Arial" pitchFamily="34" charset="0"/>
                <a:cs typeface="Arial" pitchFamily="34" charset="0"/>
              </a:rPr>
              <a:t>health care costs</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5: Improved </a:t>
            </a:r>
            <a:r>
              <a:rPr lang="en-ZA" b="1" dirty="0" smtClean="0">
                <a:latin typeface="Arial" pitchFamily="34" charset="0"/>
                <a:cs typeface="Arial" pitchFamily="34" charset="0"/>
              </a:rPr>
              <a:t>human resources for health</a:t>
            </a:r>
            <a:endParaRPr lang="en-US" b="1" dirty="0" smtClean="0">
              <a:latin typeface="Arial" pitchFamily="34" charset="0"/>
              <a:cs typeface="Arial" pitchFamily="34" charset="0"/>
            </a:endParaRPr>
          </a:p>
          <a:p>
            <a:pPr eaLnBrk="0" hangingPunct="0"/>
            <a:r>
              <a:rPr lang="en-GB" dirty="0" smtClean="0">
                <a:latin typeface="Arial" pitchFamily="34" charset="0"/>
                <a:cs typeface="Arial" pitchFamily="34" charset="0"/>
              </a:rPr>
              <a:t>Sub-outcome 6: </a:t>
            </a:r>
            <a:r>
              <a:rPr lang="en-ZA" dirty="0" smtClean="0">
                <a:latin typeface="Arial" pitchFamily="34" charset="0"/>
                <a:cs typeface="Arial" pitchFamily="34" charset="0"/>
              </a:rPr>
              <a:t>Improved health </a:t>
            </a:r>
            <a:r>
              <a:rPr lang="en-ZA" b="1" dirty="0" smtClean="0">
                <a:latin typeface="Arial" pitchFamily="34" charset="0"/>
                <a:cs typeface="Arial" pitchFamily="34" charset="0"/>
              </a:rPr>
              <a:t>management and leadership</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7: Improved health </a:t>
            </a:r>
            <a:r>
              <a:rPr lang="en-ZA" b="1" dirty="0" smtClean="0">
                <a:latin typeface="Arial" pitchFamily="34" charset="0"/>
                <a:cs typeface="Arial" pitchFamily="34" charset="0"/>
              </a:rPr>
              <a:t>facility planning and infrastructure</a:t>
            </a:r>
            <a:r>
              <a:rPr lang="en-ZA" dirty="0" smtClean="0">
                <a:latin typeface="Arial" pitchFamily="34" charset="0"/>
                <a:cs typeface="Arial" pitchFamily="34" charset="0"/>
              </a:rPr>
              <a:t> delivery</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8: </a:t>
            </a:r>
            <a:r>
              <a:rPr lang="en-ZA" b="1" dirty="0" smtClean="0">
                <a:latin typeface="Arial" pitchFamily="34" charset="0"/>
                <a:cs typeface="Arial" pitchFamily="34" charset="0"/>
              </a:rPr>
              <a:t>HIV &amp; AIDS and Tuberculosis</a:t>
            </a:r>
            <a:r>
              <a:rPr lang="en-ZA" dirty="0" smtClean="0">
                <a:latin typeface="Arial" pitchFamily="34" charset="0"/>
                <a:cs typeface="Arial" pitchFamily="34" charset="0"/>
              </a:rPr>
              <a:t> prevented and successfully managed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9: </a:t>
            </a:r>
            <a:r>
              <a:rPr lang="en-ZA" b="1" dirty="0" smtClean="0">
                <a:latin typeface="Arial" pitchFamily="34" charset="0"/>
                <a:cs typeface="Arial" pitchFamily="34" charset="0"/>
              </a:rPr>
              <a:t>Maternal, infant and child mortality reduced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10:</a:t>
            </a:r>
            <a:r>
              <a:rPr lang="en-ZA" i="1" dirty="0" smtClean="0">
                <a:latin typeface="Arial" pitchFamily="34" charset="0"/>
                <a:cs typeface="Arial" pitchFamily="34" charset="0"/>
              </a:rPr>
              <a:t> </a:t>
            </a:r>
            <a:r>
              <a:rPr lang="en-ZA" dirty="0" smtClean="0">
                <a:latin typeface="Arial" pitchFamily="34" charset="0"/>
                <a:cs typeface="Arial" pitchFamily="34" charset="0"/>
              </a:rPr>
              <a:t>Efficient </a:t>
            </a:r>
            <a:r>
              <a:rPr lang="en-ZA" b="1" dirty="0" smtClean="0">
                <a:latin typeface="Arial" pitchFamily="34" charset="0"/>
                <a:cs typeface="Arial" pitchFamily="34" charset="0"/>
              </a:rPr>
              <a:t>Health Management Information System</a:t>
            </a:r>
            <a:r>
              <a:rPr lang="en-ZA" dirty="0" smtClean="0">
                <a:latin typeface="Arial" pitchFamily="34" charset="0"/>
                <a:cs typeface="Arial" pitchFamily="34" charset="0"/>
              </a:rPr>
              <a:t> developed and implemented for improved decision making</a:t>
            </a:r>
            <a:endParaRPr lang="en-ZA" dirty="0">
              <a:latin typeface="Arial" pitchFamily="34" charset="0"/>
              <a:cs typeface="Arial" pitchFamily="34" charset="0"/>
            </a:endParaRPr>
          </a:p>
        </p:txBody>
      </p:sp>
      <p:sp>
        <p:nvSpPr>
          <p:cNvPr id="4" name="Rectangle 2"/>
          <p:cNvSpPr txBox="1">
            <a:spLocks noChangeArrowheads="1"/>
          </p:cNvSpPr>
          <p:nvPr/>
        </p:nvSpPr>
        <p:spPr>
          <a:xfrm>
            <a:off x="0" y="-71462"/>
            <a:ext cx="6205510" cy="990600"/>
          </a:xfrm>
          <a:prstGeom prst="rect">
            <a:avLst/>
          </a:prstGeom>
        </p:spPr>
        <p:txBody>
          <a:bodyPr tIns="45720" rIns="91440" bIns="45720" anchor="b">
            <a:norm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Medium Term Strategic Framework </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(MTSF) 2014-2019</a:t>
            </a:r>
            <a:endParaRPr lang="en-GB" sz="2400" b="1" dirty="0">
              <a:solidFill>
                <a:schemeClr val="bg1"/>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213180092"/>
              </p:ext>
            </p:extLst>
          </p:nvPr>
        </p:nvGraphicFramePr>
        <p:xfrm>
          <a:off x="0" y="1052737"/>
          <a:ext cx="9108504" cy="2564130"/>
        </p:xfrm>
        <a:graphic>
          <a:graphicData uri="http://schemas.openxmlformats.org/drawingml/2006/table">
            <a:tbl>
              <a:tblPr firstRow="1" bandRow="1">
                <a:tableStyleId>{5C22544A-7EE6-4342-B048-85BDC9FD1C3A}</a:tableStyleId>
              </a:tblPr>
              <a:tblGrid>
                <a:gridCol w="1581755">
                  <a:extLst>
                    <a:ext uri="{9D8B030D-6E8A-4147-A177-3AD203B41FA5}">
                      <a16:colId xmlns:a16="http://schemas.microsoft.com/office/drawing/2014/main" xmlns="" val="20000"/>
                    </a:ext>
                  </a:extLst>
                </a:gridCol>
                <a:gridCol w="2110109">
                  <a:extLst>
                    <a:ext uri="{9D8B030D-6E8A-4147-A177-3AD203B41FA5}">
                      <a16:colId xmlns:a16="http://schemas.microsoft.com/office/drawing/2014/main" xmlns="" val="20001"/>
                    </a:ext>
                  </a:extLst>
                </a:gridCol>
                <a:gridCol w="2976583">
                  <a:extLst>
                    <a:ext uri="{9D8B030D-6E8A-4147-A177-3AD203B41FA5}">
                      <a16:colId xmlns:a16="http://schemas.microsoft.com/office/drawing/2014/main" xmlns="" val="20002"/>
                    </a:ext>
                  </a:extLst>
                </a:gridCol>
                <a:gridCol w="2440057">
                  <a:extLst>
                    <a:ext uri="{9D8B030D-6E8A-4147-A177-3AD203B41FA5}">
                      <a16:colId xmlns:a16="http://schemas.microsoft.com/office/drawing/2014/main" xmlns="" val="20003"/>
                    </a:ext>
                  </a:extLst>
                </a:gridCol>
              </a:tblGrid>
              <a:tr h="263592">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2017/2018</a:t>
                      </a:r>
                    </a:p>
                  </a:txBody>
                  <a:tcPr/>
                </a:tc>
                <a:tc>
                  <a:txBody>
                    <a:bodyPr/>
                    <a:lstStyle/>
                    <a:p>
                      <a:r>
                        <a:rPr lang="en-ZA" sz="11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519694">
                <a:tc rowSpan="2">
                  <a:txBody>
                    <a:bodyPr/>
                    <a:lstStyle/>
                    <a:p>
                      <a:r>
                        <a:rPr lang="en-ZA" sz="1100" kern="1200" baseline="0" dirty="0" smtClean="0">
                          <a:solidFill>
                            <a:schemeClr val="dk1"/>
                          </a:solidFill>
                          <a:latin typeface="Arial Black" pitchFamily="34" charset="0"/>
                          <a:ea typeface="+mn-ea"/>
                          <a:cs typeface="+mn-cs"/>
                        </a:rPr>
                        <a:t>Improve management of health facilities at all levels of care through the Health Leadership and Management Academy</a:t>
                      </a:r>
                      <a:endParaRPr lang="en-ZA" sz="1100" dirty="0">
                        <a:latin typeface="Arial Black" pitchFamily="34" charset="0"/>
                      </a:endParaRPr>
                    </a:p>
                  </a:txBody>
                  <a:tcPr/>
                </a:tc>
                <a:tc>
                  <a:txBody>
                    <a:bodyPr/>
                    <a:lstStyle/>
                    <a:p>
                      <a:r>
                        <a:rPr lang="en-ZA" sz="1100" kern="1200" baseline="0" dirty="0" smtClean="0">
                          <a:solidFill>
                            <a:schemeClr val="dk1"/>
                          </a:solidFill>
                          <a:latin typeface="Arial Black" pitchFamily="34" charset="0"/>
                          <a:ea typeface="+mn-ea"/>
                          <a:cs typeface="+mn-cs"/>
                        </a:rPr>
                        <a:t>Number of managers accessing the coaching and mentoring programme</a:t>
                      </a:r>
                      <a:endParaRPr lang="en-ZA" sz="1100" dirty="0" smtClean="0">
                        <a:latin typeface="Arial Black" pitchFamily="34" charset="0"/>
                      </a:endParaRP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Arial Black" pitchFamily="34" charset="0"/>
                          <a:ea typeface="+mn-ea"/>
                          <a:cs typeface="+mn-cs"/>
                        </a:rPr>
                        <a:t>80 Hospital Managers and  800 PHC Facility Managers </a:t>
                      </a:r>
                      <a:r>
                        <a:rPr lang="en-ZA" sz="1100" kern="1200" baseline="0" dirty="0" smtClean="0">
                          <a:solidFill>
                            <a:schemeClr val="dk1"/>
                          </a:solidFill>
                          <a:latin typeface="Arial Black" pitchFamily="34" charset="0"/>
                          <a:ea typeface="+mn-ea"/>
                          <a:cs typeface="+mn-cs"/>
                        </a:rPr>
                        <a:t>accessing the coaching and mentoring programme</a:t>
                      </a:r>
                      <a:endParaRPr lang="en-ZA" sz="1100" dirty="0" smtClean="0">
                        <a:latin typeface="Arial Black" pitchFamily="34" charset="0"/>
                      </a:endParaRPr>
                    </a:p>
                    <a:p>
                      <a:pPr algn="l" fontAlgn="t"/>
                      <a:endParaRPr lang="en-US" sz="1100" kern="1200" baseline="0" dirty="0" smtClean="0">
                        <a:solidFill>
                          <a:schemeClr val="dk1"/>
                        </a:solidFill>
                        <a:latin typeface="Arial Black" pitchFamily="34" charset="0"/>
                        <a:ea typeface="+mn-ea"/>
                        <a:cs typeface="+mn-cs"/>
                      </a:endParaRPr>
                    </a:p>
                  </a:txBody>
                  <a:tcPr marL="9525" marR="9525" marT="9525"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kern="1200" baseline="0" dirty="0" smtClean="0">
                          <a:solidFill>
                            <a:schemeClr val="dk1"/>
                          </a:solidFill>
                          <a:latin typeface="Arial Black" pitchFamily="34" charset="0"/>
                          <a:ea typeface="+mn-ea"/>
                          <a:cs typeface="+mn-cs"/>
                        </a:rPr>
                        <a:t>19 Hospital Managers and 28  Managers responsible for PHC </a:t>
                      </a:r>
                      <a:r>
                        <a:rPr lang="en-ZA" sz="1100" kern="1200" baseline="0" dirty="0" smtClean="0">
                          <a:solidFill>
                            <a:schemeClr val="dk1"/>
                          </a:solidFill>
                          <a:latin typeface="Arial Black" pitchFamily="34" charset="0"/>
                          <a:ea typeface="+mn-ea"/>
                          <a:cs typeface="+mn-cs"/>
                        </a:rPr>
                        <a:t>accessing the coaching and mentoring programme</a:t>
                      </a:r>
                      <a:endParaRPr lang="en-ZA" sz="1100" dirty="0" smtClean="0">
                        <a:latin typeface="Arial Black" pitchFamily="34" charset="0"/>
                      </a:endParaRPr>
                    </a:p>
                    <a:p>
                      <a:pPr marL="0" marR="0">
                        <a:lnSpc>
                          <a:spcPct val="115000"/>
                        </a:lnSpc>
                        <a:spcBef>
                          <a:spcPts val="0"/>
                        </a:spcBef>
                        <a:spcAft>
                          <a:spcPts val="0"/>
                        </a:spcAft>
                      </a:pP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848976">
                <a:tc vMerge="1">
                  <a:txBody>
                    <a:bodyPr/>
                    <a:lstStyle/>
                    <a:p>
                      <a:endParaRPr lang="en-ZA" sz="1000" dirty="0">
                        <a:latin typeface="Arial Black" pitchFamily="34" charset="0"/>
                      </a:endParaRPr>
                    </a:p>
                  </a:txBody>
                  <a:tcPr/>
                </a:tc>
                <a:tc>
                  <a:txBody>
                    <a:bodyPr/>
                    <a:lstStyle/>
                    <a:p>
                      <a:r>
                        <a:rPr lang="en-ZA" sz="1100" kern="1200" baseline="0" dirty="0" smtClean="0">
                          <a:solidFill>
                            <a:schemeClr val="dk1"/>
                          </a:solidFill>
                          <a:latin typeface="Arial Black" pitchFamily="34" charset="0"/>
                          <a:ea typeface="+mn-ea"/>
                          <a:cs typeface="+mn-cs"/>
                        </a:rPr>
                        <a:t>Number of managers using the knowledge hub information</a:t>
                      </a:r>
                    </a:p>
                    <a:p>
                      <a:r>
                        <a:rPr lang="en-ZA" sz="1100" kern="1200" baseline="0" dirty="0" smtClean="0">
                          <a:solidFill>
                            <a:schemeClr val="dk1"/>
                          </a:solidFill>
                          <a:latin typeface="Arial Black" pitchFamily="34" charset="0"/>
                          <a:ea typeface="+mn-ea"/>
                          <a:cs typeface="+mn-cs"/>
                        </a:rPr>
                        <a:t>system</a:t>
                      </a:r>
                      <a:endParaRPr lang="en-ZA" sz="1100" dirty="0">
                        <a:latin typeface="Arial Black" pitchFamily="34" charset="0"/>
                      </a:endParaRPr>
                    </a:p>
                  </a:txBody>
                  <a:tcPr/>
                </a:tc>
                <a:tc>
                  <a:txBody>
                    <a:bodyPr/>
                    <a:lstStyle/>
                    <a:p>
                      <a:r>
                        <a:rPr lang="en-US" sz="1100" kern="1200" baseline="0" dirty="0" smtClean="0">
                          <a:solidFill>
                            <a:schemeClr val="dk1"/>
                          </a:solidFill>
                          <a:latin typeface="Arial Black" pitchFamily="34" charset="0"/>
                          <a:ea typeface="+mn-ea"/>
                          <a:cs typeface="+mn-cs"/>
                        </a:rPr>
                        <a:t>350 Hospital CEOs and 2100 PHC Facility managers </a:t>
                      </a:r>
                      <a:r>
                        <a:rPr lang="en-ZA" sz="1100" kern="1200" baseline="0" dirty="0" smtClean="0">
                          <a:solidFill>
                            <a:schemeClr val="dk1"/>
                          </a:solidFill>
                          <a:latin typeface="Arial Black" pitchFamily="34" charset="0"/>
                          <a:ea typeface="+mn-ea"/>
                          <a:cs typeface="+mn-cs"/>
                        </a:rPr>
                        <a:t>using the knowledge hub information</a:t>
                      </a:r>
                    </a:p>
                    <a:p>
                      <a:r>
                        <a:rPr lang="en-ZA" sz="1100" kern="1200" baseline="0" dirty="0" smtClean="0">
                          <a:solidFill>
                            <a:schemeClr val="dk1"/>
                          </a:solidFill>
                          <a:latin typeface="Arial Black" pitchFamily="34" charset="0"/>
                          <a:ea typeface="+mn-ea"/>
                          <a:cs typeface="+mn-cs"/>
                        </a:rPr>
                        <a:t>system</a:t>
                      </a:r>
                      <a:endParaRPr lang="en-ZA" sz="1100" dirty="0" smtClean="0">
                        <a:latin typeface="Arial Black" pitchFamily="34" charset="0"/>
                      </a:endParaRPr>
                    </a:p>
                  </a:txBody>
                  <a:tcPr marL="9525" marR="9525" marT="9525" marB="0"/>
                </a:tc>
                <a:tc>
                  <a:txBody>
                    <a:bodyPr/>
                    <a:lstStyle/>
                    <a:p>
                      <a:r>
                        <a:rPr lang="en-US" sz="1100" kern="1200" baseline="0" dirty="0" smtClean="0">
                          <a:solidFill>
                            <a:schemeClr val="dk1"/>
                          </a:solidFill>
                          <a:latin typeface="Arial Black" pitchFamily="34" charset="0"/>
                          <a:ea typeface="+mn-ea"/>
                          <a:cs typeface="+mn-cs"/>
                        </a:rPr>
                        <a:t>2 Hospital CEOs; 19 Hospital Management team members and 10 PHC Facility Managers; 54 District Team members &amp; 473 CHWs </a:t>
                      </a:r>
                      <a:r>
                        <a:rPr lang="en-ZA" sz="1100" kern="1200" baseline="0" dirty="0" smtClean="0">
                          <a:solidFill>
                            <a:schemeClr val="dk1"/>
                          </a:solidFill>
                          <a:latin typeface="Arial Black" pitchFamily="34" charset="0"/>
                          <a:ea typeface="+mn-ea"/>
                          <a:cs typeface="+mn-cs"/>
                        </a:rPr>
                        <a:t>using the knowledge hub information system</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092950" cy="836613"/>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5</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Performance Improvement Strategies</a:t>
            </a:r>
          </a:p>
        </p:txBody>
      </p:sp>
      <p:sp>
        <p:nvSpPr>
          <p:cNvPr id="3" name="Rectangle 8"/>
          <p:cNvSpPr>
            <a:spLocks noChangeArrowheads="1"/>
          </p:cNvSpPr>
          <p:nvPr/>
        </p:nvSpPr>
        <p:spPr bwMode="auto">
          <a:xfrm>
            <a:off x="107577" y="1209720"/>
            <a:ext cx="8424863" cy="4555093"/>
          </a:xfrm>
          <a:prstGeom prst="rect">
            <a:avLst/>
          </a:prstGeom>
          <a:noFill/>
          <a:ln w="9525">
            <a:noFill/>
            <a:miter lim="800000"/>
            <a:headEnd/>
            <a:tailEnd/>
          </a:ln>
        </p:spPr>
        <p:txBody>
          <a:bodyPr anchor="ctr">
            <a:spAutoFit/>
          </a:bodyPr>
          <a:lstStyle/>
          <a:p>
            <a:pPr algn="just" eaLnBrk="0" hangingPunct="0">
              <a:buFontTx/>
              <a:buChar char="•"/>
            </a:pPr>
            <a:endParaRPr lang="en-ZA" sz="1200" dirty="0">
              <a:latin typeface="Arial Black" pitchFamily="34" charset="0"/>
            </a:endParaRPr>
          </a:p>
          <a:p>
            <a:pPr>
              <a:buFont typeface="Arial" pitchFamily="34" charset="0"/>
              <a:buChar char="•"/>
            </a:pPr>
            <a:r>
              <a:rPr lang="en-ZA" sz="1400" dirty="0" smtClean="0">
                <a:latin typeface="Arial Black" pitchFamily="34" charset="0"/>
              </a:rPr>
              <a:t>Staffing norms at the higher levels of care (regional, tertiary and central hospitals) will be developed following completion of the process at district hospital level. </a:t>
            </a:r>
          </a:p>
          <a:p>
            <a:pPr>
              <a:buFont typeface="Arial" pitchFamily="34" charset="0"/>
              <a:buChar char="•"/>
            </a:pPr>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Forensic Chemistry Laboratories will implement a targeted approach to analysis, in particular toxicology analysis, which will significantly reduce the toxicology backlog. </a:t>
            </a:r>
          </a:p>
          <a:p>
            <a:pPr>
              <a:buFont typeface="Arial" pitchFamily="34" charset="0"/>
              <a:buChar char="•"/>
            </a:pPr>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Blood alcohol and food analysis turnaround time, and the repair and maintenance of equipment, will be enhanced to improve output. </a:t>
            </a:r>
          </a:p>
          <a:p>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All outstanding activities in the area of forensic pathology mortuaries will be facilitated through quarterly engagements with forensic pathology managers in all provinces. </a:t>
            </a:r>
          </a:p>
          <a:p>
            <a:endParaRPr lang="en-ZA" sz="1400" dirty="0" smtClean="0">
              <a:latin typeface="Arial Black" pitchFamily="34" charset="0"/>
            </a:endParaRPr>
          </a:p>
          <a:p>
            <a:pPr>
              <a:buFont typeface="Arial" pitchFamily="34" charset="0"/>
              <a:buChar char="•"/>
            </a:pPr>
            <a:r>
              <a:rPr lang="en-ZA" sz="1400" dirty="0" smtClean="0">
                <a:latin typeface="Arial Black" pitchFamily="34" charset="0"/>
              </a:rPr>
              <a:t>The 793 infrastructure projects that failed to reach practical completion by end of March 2018 will form part of planned projects in the 2018/19 financial year</a:t>
            </a:r>
          </a:p>
          <a:p>
            <a:pPr>
              <a:buFont typeface="Arial" pitchFamily="34" charset="0"/>
              <a:buChar char="•"/>
            </a:pPr>
            <a:endParaRPr lang="en-ZA" sz="1400" dirty="0">
              <a:latin typeface="Arial Black" pitchFamily="34" charset="0"/>
            </a:endParaRPr>
          </a:p>
          <a:p>
            <a:pPr>
              <a:buFont typeface="Arial" pitchFamily="34" charset="0"/>
              <a:buChar char="•"/>
            </a:pPr>
            <a:r>
              <a:rPr lang="en-ZA" sz="1400" dirty="0" smtClean="0">
                <a:latin typeface="Arial Black" pitchFamily="34" charset="0"/>
              </a:rPr>
              <a:t>Provincial workshops are scheduled for 2018/19 to ensure that all managers access the already established knowledge hub, coaching and mentoring programme</a:t>
            </a:r>
          </a:p>
          <a:p>
            <a:pPr>
              <a:buFont typeface="Arial" pitchFamily="34" charset="0"/>
              <a:buChar char="•"/>
            </a:pPr>
            <a:endParaRPr lang="en-ZA" sz="12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cs typeface="Arial" pitchFamily="34" charset="0"/>
              </a:rPr>
              <a:t>Progress Report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428625" y="1857375"/>
            <a:ext cx="8064500" cy="1938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6 :</a:t>
            </a:r>
            <a:r>
              <a:rPr lang="en-GB" sz="2400" b="1" dirty="0">
                <a:solidFill>
                  <a:schemeClr val="bg1"/>
                </a:solidFill>
                <a:latin typeface="Arial Black" pitchFamily="34" charset="0"/>
                <a:cs typeface="Arial" charset="0"/>
              </a:rPr>
              <a:t> </a:t>
            </a:r>
            <a:r>
              <a:rPr lang="en-GB" sz="2400" b="1" dirty="0">
                <a:solidFill>
                  <a:schemeClr val="tx1"/>
                </a:solidFill>
                <a:latin typeface="Arial Black" pitchFamily="34" charset="0"/>
                <a:cs typeface="Arial" charset="0"/>
              </a:rPr>
              <a:t>Health Regulation and Compliance Management</a:t>
            </a: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6: </a:t>
            </a:r>
            <a:r>
              <a:rPr lang="en-US" sz="2800" b="1" dirty="0" smtClean="0">
                <a:solidFill>
                  <a:schemeClr val="bg1"/>
                </a:solidFill>
                <a:latin typeface="Arial Black" pitchFamily="34" charset="0"/>
                <a:ea typeface="+mj-ea"/>
                <a:cs typeface="+mj-cs"/>
              </a:rPr>
              <a:t>Health Regulation and Compliance Management</a:t>
            </a:r>
            <a:r>
              <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ZA" sz="28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2"/>
          <p:cNvSpPr txBox="1">
            <a:spLocks/>
          </p:cNvSpPr>
          <p:nvPr/>
        </p:nvSpPr>
        <p:spPr bwMode="auto">
          <a:xfrm>
            <a:off x="0" y="1268760"/>
            <a:ext cx="9144000" cy="460851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ZA" sz="1700" dirty="0" smtClean="0">
                <a:latin typeface="Arial Black" pitchFamily="34" charset="0"/>
              </a:rPr>
              <a:t>The first Board of SAHPRA was appointed by the Minister for a three-year term of office. The Acting Chief Executive Officer of the Authority was appointed following the first meeting of the Board</a:t>
            </a:r>
          </a:p>
          <a:p>
            <a:endParaRPr lang="en-US" sz="1700" dirty="0">
              <a:latin typeface="Arial Black" pitchFamily="34" charset="0"/>
            </a:endParaRPr>
          </a:p>
          <a:p>
            <a:pPr marL="285750" indent="-285750">
              <a:buFont typeface="Arial" panose="020B0604020202020204" pitchFamily="34" charset="0"/>
              <a:buChar char="•"/>
            </a:pPr>
            <a:r>
              <a:rPr lang="en-US" sz="1700" dirty="0">
                <a:latin typeface="Arial Black" pitchFamily="34" charset="0"/>
              </a:rPr>
              <a:t> </a:t>
            </a:r>
            <a:r>
              <a:rPr lang="en-ZA" sz="1700" dirty="0" smtClean="0">
                <a:latin typeface="Arial Black" pitchFamily="34" charset="0"/>
              </a:rPr>
              <a:t>The National Public Health Institute of South Africa (NAPHISA) Bill was also tabled for consideration at the Parliamentary Portfolio Committee of Health</a:t>
            </a:r>
          </a:p>
          <a:p>
            <a:endParaRPr lang="en-ZA" sz="1700" dirty="0" smtClean="0">
              <a:latin typeface="Arial Black" pitchFamily="34" charset="0"/>
            </a:endParaRPr>
          </a:p>
          <a:p>
            <a:pPr marL="285750" indent="-285750">
              <a:buFont typeface="Arial" panose="020B0604020202020204" pitchFamily="34" charset="0"/>
              <a:buChar char="•"/>
            </a:pPr>
            <a:r>
              <a:rPr lang="en-US" sz="1700" b="1" dirty="0" smtClean="0">
                <a:latin typeface="Arial Black" pitchFamily="34" charset="0"/>
              </a:rPr>
              <a:t>The Compensation Commissioner for Occupational Diseases and Occupational Health </a:t>
            </a:r>
            <a:r>
              <a:rPr lang="en-ZA" sz="1700" dirty="0" smtClean="0">
                <a:latin typeface="Arial Black" pitchFamily="34" charset="0"/>
              </a:rPr>
              <a:t>paid about R254 million to 10 409 claimants, of which R110 million went to neighbouring countries. One Stop Service Centres were opened in Burgersfort and </a:t>
            </a:r>
            <a:r>
              <a:rPr lang="en-ZA" sz="1700" dirty="0" err="1" smtClean="0">
                <a:latin typeface="Arial Black" pitchFamily="34" charset="0"/>
              </a:rPr>
              <a:t>Kuruman</a:t>
            </a:r>
            <a:r>
              <a:rPr lang="en-ZA" sz="1700" dirty="0" smtClean="0">
                <a:latin typeface="Arial Black" pitchFamily="34" charset="0"/>
              </a:rPr>
              <a:t>, one in Botswana, two in Lesotho, two in Mozambique and two in Swaziland to give ex-mineworkers increased access to decentralised services.</a:t>
            </a:r>
            <a:endParaRPr kumimoji="0" lang="en-US" sz="1700" b="0" i="0" u="none" strike="noStrike" kern="1200" cap="none" spc="0" normalizeH="0" baseline="0" noProof="0" dirty="0" smtClean="0">
              <a:ln>
                <a:noFill/>
              </a:ln>
              <a:solidFill>
                <a:schemeClr val="tx1"/>
              </a:solidFill>
              <a:effectLst/>
              <a:uLnTx/>
              <a:uFillTx/>
              <a:latin typeface="Arial Black" pitchFamily="34" charset="0"/>
            </a:endParaRPr>
          </a:p>
          <a:p>
            <a:pPr>
              <a:buFont typeface="Arial" pitchFamily="34" charset="0"/>
              <a:buChar char="•"/>
            </a:pPr>
            <a:endParaRPr lang="en-ZA" sz="14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cs typeface="Arial" charset="0"/>
              </a:rPr>
              <a:t>Programme 6: Health Regulation and Compliance Management</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4080519906"/>
              </p:ext>
            </p:extLst>
          </p:nvPr>
        </p:nvGraphicFramePr>
        <p:xfrm>
          <a:off x="0" y="1052736"/>
          <a:ext cx="9036496" cy="4849195"/>
        </p:xfrm>
        <a:graphic>
          <a:graphicData uri="http://schemas.openxmlformats.org/drawingml/2006/table">
            <a:tbl>
              <a:tblPr firstRow="1" bandRow="1">
                <a:tableStyleId>{5C22544A-7EE6-4342-B048-85BDC9FD1C3A}</a:tableStyleId>
              </a:tblPr>
              <a:tblGrid>
                <a:gridCol w="2061291">
                  <a:extLst>
                    <a:ext uri="{9D8B030D-6E8A-4147-A177-3AD203B41FA5}">
                      <a16:colId xmlns:a16="http://schemas.microsoft.com/office/drawing/2014/main" xmlns="" val="20000"/>
                    </a:ext>
                  </a:extLst>
                </a:gridCol>
                <a:gridCol w="2078661">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306723">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2017/2018</a:t>
                      </a:r>
                    </a:p>
                  </a:txBody>
                  <a:tcPr/>
                </a:tc>
                <a:tc>
                  <a:txBody>
                    <a:bodyPr/>
                    <a:lstStyle/>
                    <a:p>
                      <a:r>
                        <a:rPr lang="en-ZA" sz="1000" b="1" kern="1200" baseline="0" dirty="0" smtClean="0">
                          <a:solidFill>
                            <a:schemeClr val="lt1"/>
                          </a:solidFill>
                          <a:latin typeface="Arial Black" pitchFamily="34" charset="0"/>
                          <a:ea typeface="+mn-ea"/>
                          <a:cs typeface="+mn-cs"/>
                        </a:rPr>
                        <a:t>Actual Achievement 2017/2018</a:t>
                      </a:r>
                    </a:p>
                  </a:txBody>
                  <a:tcPr/>
                </a:tc>
                <a:extLst>
                  <a:ext uri="{0D108BD9-81ED-4DB2-BD59-A6C34878D82A}">
                    <a16:rowId xmlns:a16="http://schemas.microsoft.com/office/drawing/2014/main" xmlns="" val="10000"/>
                  </a:ext>
                </a:extLst>
              </a:tr>
              <a:tr h="1136919">
                <a:tc>
                  <a:txBody>
                    <a:bodyPr/>
                    <a:lstStyle/>
                    <a:p>
                      <a:r>
                        <a:rPr lang="en-ZA" sz="1000" kern="1200" baseline="0" dirty="0" smtClean="0">
                          <a:solidFill>
                            <a:schemeClr val="dk1"/>
                          </a:solidFill>
                          <a:latin typeface="Arial Black" pitchFamily="34" charset="0"/>
                          <a:ea typeface="+mn-ea"/>
                          <a:cs typeface="Arial" pitchFamily="34" charset="0"/>
                        </a:rPr>
                        <a:t>Establish the South</a:t>
                      </a:r>
                    </a:p>
                    <a:p>
                      <a:r>
                        <a:rPr lang="en-ZA" sz="1000" kern="1200" baseline="0" dirty="0" smtClean="0">
                          <a:solidFill>
                            <a:schemeClr val="dk1"/>
                          </a:solidFill>
                          <a:latin typeface="Arial Black" pitchFamily="34" charset="0"/>
                          <a:ea typeface="+mn-ea"/>
                          <a:cs typeface="Arial" pitchFamily="34" charset="0"/>
                        </a:rPr>
                        <a:t>African Health Product</a:t>
                      </a:r>
                    </a:p>
                    <a:p>
                      <a:r>
                        <a:rPr lang="en-ZA" sz="1000" kern="1200" baseline="0" dirty="0" smtClean="0">
                          <a:solidFill>
                            <a:schemeClr val="dk1"/>
                          </a:solidFill>
                          <a:latin typeface="Arial Black" pitchFamily="34" charset="0"/>
                          <a:ea typeface="+mn-ea"/>
                          <a:cs typeface="Arial" pitchFamily="34" charset="0"/>
                        </a:rPr>
                        <a:t>Regulatory Authority</a:t>
                      </a:r>
                    </a:p>
                    <a:p>
                      <a:r>
                        <a:rPr lang="en-ZA" sz="1000" kern="1200" baseline="0" dirty="0" smtClean="0">
                          <a:solidFill>
                            <a:schemeClr val="dk1"/>
                          </a:solidFill>
                          <a:latin typeface="Arial Black" pitchFamily="34" charset="0"/>
                          <a:ea typeface="+mn-ea"/>
                          <a:cs typeface="Arial" pitchFamily="34" charset="0"/>
                        </a:rPr>
                        <a:t>(SAHPRA)</a:t>
                      </a:r>
                      <a:endParaRPr lang="en-ZA" sz="1000" kern="1200" baseline="0" dirty="0">
                        <a:solidFill>
                          <a:schemeClr val="dk1"/>
                        </a:solidFill>
                        <a:latin typeface="Arial Black" pitchFamily="34" charset="0"/>
                        <a:ea typeface="+mn-ea"/>
                        <a:cs typeface="Arial" pitchFamily="34" charset="0"/>
                      </a:endParaRPr>
                    </a:p>
                  </a:txBody>
                  <a:tcPr/>
                </a:tc>
                <a:tc>
                  <a:txBody>
                    <a:bodyPr/>
                    <a:lstStyle/>
                    <a:p>
                      <a:pPr>
                        <a:lnSpc>
                          <a:spcPts val="1200"/>
                        </a:lnSpc>
                      </a:pPr>
                      <a:r>
                        <a:rPr lang="en-ZA" sz="1000" kern="1200" baseline="0" dirty="0" smtClean="0">
                          <a:solidFill>
                            <a:schemeClr val="dk1"/>
                          </a:solidFill>
                          <a:latin typeface="Arial Black" pitchFamily="34" charset="0"/>
                          <a:ea typeface="+mn-ea"/>
                          <a:cs typeface="+mn-cs"/>
                        </a:rPr>
                        <a:t>South African Health Product Regulatory Authority (SAHPRA) established as a public entity </a:t>
                      </a:r>
                      <a:r>
                        <a:rPr lang="en-ZA" sz="1800" kern="1200" baseline="0" dirty="0" smtClean="0">
                          <a:solidFill>
                            <a:schemeClr val="dk1"/>
                          </a:solidFill>
                          <a:latin typeface="+mn-lt"/>
                          <a:ea typeface="+mn-ea"/>
                          <a:cs typeface="+mn-cs"/>
                        </a:rPr>
                        <a:t>	</a:t>
                      </a:r>
                    </a:p>
                  </a:txBody>
                  <a:tcPr/>
                </a:tc>
                <a:tc>
                  <a:txBody>
                    <a:bodyPr/>
                    <a:lstStyle/>
                    <a:p>
                      <a:r>
                        <a:rPr lang="en-ZA" sz="1000" kern="1200" baseline="0" dirty="0" smtClean="0">
                          <a:solidFill>
                            <a:schemeClr val="dk1"/>
                          </a:solidFill>
                          <a:latin typeface="Arial Black" pitchFamily="34" charset="0"/>
                          <a:ea typeface="+mn-ea"/>
                          <a:cs typeface="+mn-cs"/>
                        </a:rPr>
                        <a:t>Memorandum of Understanding </a:t>
                      </a:r>
                    </a:p>
                    <a:p>
                      <a:pPr>
                        <a:lnSpc>
                          <a:spcPts val="1200"/>
                        </a:lnSpc>
                      </a:pPr>
                      <a:r>
                        <a:rPr lang="en-ZA" sz="1000" kern="1200" baseline="0" dirty="0" smtClean="0">
                          <a:solidFill>
                            <a:schemeClr val="dk1"/>
                          </a:solidFill>
                          <a:latin typeface="Arial Black" pitchFamily="34" charset="0"/>
                          <a:ea typeface="+mn-ea"/>
                          <a:cs typeface="+mn-cs"/>
                        </a:rPr>
                        <a:t>between the Department and </a:t>
                      </a:r>
                    </a:p>
                    <a:p>
                      <a:pPr>
                        <a:lnSpc>
                          <a:spcPts val="1200"/>
                        </a:lnSpc>
                      </a:pPr>
                      <a:r>
                        <a:rPr lang="en-ZA" sz="1000" kern="1200" baseline="0" dirty="0" smtClean="0">
                          <a:solidFill>
                            <a:schemeClr val="dk1"/>
                          </a:solidFill>
                          <a:latin typeface="Arial Black" pitchFamily="34" charset="0"/>
                          <a:ea typeface="+mn-ea"/>
                          <a:cs typeface="+mn-cs"/>
                        </a:rPr>
                        <a:t>South African Health Product Regulatory Authority (SAHPRA) </a:t>
                      </a:r>
                    </a:p>
                    <a:p>
                      <a:pPr>
                        <a:lnSpc>
                          <a:spcPts val="1200"/>
                        </a:lnSpc>
                      </a:pPr>
                      <a:r>
                        <a:rPr lang="en-ZA" sz="1000" kern="1200" baseline="0" dirty="0" smtClean="0">
                          <a:solidFill>
                            <a:schemeClr val="dk1"/>
                          </a:solidFill>
                          <a:latin typeface="Arial Black" pitchFamily="34" charset="0"/>
                          <a:ea typeface="+mn-ea"/>
                          <a:cs typeface="+mn-cs"/>
                        </a:rPr>
                        <a:t>finalised and implemented and CEO, Executive Management and committees appointed</a:t>
                      </a:r>
                      <a:r>
                        <a:rPr lang="en-ZA" sz="1000" kern="1200" baseline="0" dirty="0" smtClean="0">
                          <a:solidFill>
                            <a:schemeClr val="dk1"/>
                          </a:solidFill>
                          <a:latin typeface="+mn-lt"/>
                          <a:ea typeface="+mn-ea"/>
                          <a:cs typeface="+mn-cs"/>
                        </a:rPr>
                        <a:t>	</a:t>
                      </a:r>
                    </a:p>
                  </a:txBody>
                  <a:tcPr marL="68580" marR="68580" marT="0" marB="0"/>
                </a:tc>
                <a:tc>
                  <a:txBody>
                    <a:bodyPr/>
                    <a:lstStyle/>
                    <a:p>
                      <a:r>
                        <a:rPr lang="en-ZA" sz="1000" kern="1200" baseline="0" dirty="0" smtClean="0">
                          <a:solidFill>
                            <a:schemeClr val="dk1"/>
                          </a:solidFill>
                          <a:latin typeface="Arial Black" pitchFamily="34" charset="0"/>
                          <a:ea typeface="+mn-ea"/>
                          <a:cs typeface="+mn-cs"/>
                        </a:rPr>
                        <a:t>Memorandum of Understanding </a:t>
                      </a:r>
                    </a:p>
                    <a:p>
                      <a:r>
                        <a:rPr lang="en-ZA" sz="1000" kern="1200" baseline="0" dirty="0" smtClean="0">
                          <a:solidFill>
                            <a:schemeClr val="dk1"/>
                          </a:solidFill>
                          <a:latin typeface="Arial Black" pitchFamily="34" charset="0"/>
                          <a:ea typeface="+mn-ea"/>
                          <a:cs typeface="+mn-cs"/>
                        </a:rPr>
                        <a:t>between the Department and South African Health Product Regulatory Authority (SAHPRA) </a:t>
                      </a:r>
                    </a:p>
                    <a:p>
                      <a:r>
                        <a:rPr lang="en-ZA" sz="1000" kern="1200" baseline="0" dirty="0" smtClean="0">
                          <a:solidFill>
                            <a:schemeClr val="dk1"/>
                          </a:solidFill>
                          <a:latin typeface="Arial Black" pitchFamily="34" charset="0"/>
                          <a:ea typeface="+mn-ea"/>
                          <a:cs typeface="+mn-cs"/>
                        </a:rPr>
                        <a:t>Finalised and implemented; and an Acting CEO and committees appointed	</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795843">
                <a:tc>
                  <a:txBody>
                    <a:bodyPr/>
                    <a:lstStyle/>
                    <a:p>
                      <a:r>
                        <a:rPr lang="en-US" sz="1000" kern="1200" baseline="0" dirty="0" smtClean="0">
                          <a:solidFill>
                            <a:schemeClr val="dk1"/>
                          </a:solidFill>
                          <a:latin typeface="Arial Black" pitchFamily="34" charset="0"/>
                          <a:ea typeface="+mn-ea"/>
                          <a:cs typeface="Arial" pitchFamily="34" charset="0"/>
                        </a:rPr>
                        <a:t>Provide diagnostic health laboratory services with greater efficiency by reforming the NHLS business model 	</a:t>
                      </a:r>
                    </a:p>
                  </a:txBody>
                  <a:tcPr/>
                </a:tc>
                <a:tc>
                  <a:txBody>
                    <a:bodyPr/>
                    <a:lstStyle/>
                    <a:p>
                      <a:pPr algn="l"/>
                      <a:r>
                        <a:rPr lang="en-US" sz="1000" kern="1200" baseline="0" dirty="0" smtClean="0">
                          <a:solidFill>
                            <a:schemeClr val="dk1"/>
                          </a:solidFill>
                          <a:latin typeface="Arial Black" pitchFamily="34" charset="0"/>
                          <a:ea typeface="+mn-ea"/>
                          <a:cs typeface="Arial" pitchFamily="34" charset="0"/>
                        </a:rPr>
                        <a:t>National Health Laboratory Service Amendment Act developed </a:t>
                      </a:r>
                    </a:p>
                  </a:txBody>
                  <a:tcPr/>
                </a:tc>
                <a:tc>
                  <a:txBody>
                    <a:bodyPr/>
                    <a:lstStyle/>
                    <a:p>
                      <a:r>
                        <a:rPr lang="en-US" sz="1000" kern="1200" baseline="0" dirty="0" smtClean="0">
                          <a:solidFill>
                            <a:schemeClr val="dk1"/>
                          </a:solidFill>
                          <a:latin typeface="Arial Black" pitchFamily="34" charset="0"/>
                          <a:ea typeface="+mn-ea"/>
                          <a:cs typeface="Arial" pitchFamily="34" charset="0"/>
                        </a:rPr>
                        <a:t>National Health Laboratory Service Amendment Bill tabled for consideration to the Parliamentary Portfolio Committee of Health 	</a:t>
                      </a:r>
                    </a:p>
                  </a:txBody>
                  <a:tcPr marL="9525" marR="9525" marT="9525" marB="0"/>
                </a:tc>
                <a:tc>
                  <a:txBody>
                    <a:bodyPr/>
                    <a:lstStyle/>
                    <a:p>
                      <a:r>
                        <a:rPr lang="en-ZA" sz="1000" kern="1200" baseline="0" dirty="0" smtClean="0">
                          <a:solidFill>
                            <a:schemeClr val="dk1"/>
                          </a:solidFill>
                          <a:latin typeface="Arial Black" pitchFamily="34" charset="0"/>
                          <a:ea typeface="+mn-ea"/>
                          <a:cs typeface="+mn-cs"/>
                        </a:rPr>
                        <a:t>National Health Laboratory Service Amendment Bill tabled for consideration to the Parliamentary Portfolio Committee of Health 	</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795843">
                <a:tc>
                  <a:txBody>
                    <a:bodyPr/>
                    <a:lstStyle/>
                    <a:p>
                      <a:r>
                        <a:rPr lang="en-ZA" sz="1000" kern="1200" baseline="0" dirty="0" smtClean="0">
                          <a:solidFill>
                            <a:schemeClr val="dk1"/>
                          </a:solidFill>
                          <a:latin typeface="Arial Black" pitchFamily="34" charset="0"/>
                          <a:ea typeface="+mn-ea"/>
                          <a:cs typeface="Arial" pitchFamily="34" charset="0"/>
                        </a:rPr>
                        <a:t>To establish the National Public Health Institutes of South Africa (NAPHISA) for disease and injury surveillance</a:t>
                      </a:r>
                      <a:endParaRPr lang="en-ZA" sz="1000" dirty="0">
                        <a:latin typeface="Arial Black" pitchFamily="34" charset="0"/>
                        <a:cs typeface="Arial" pitchFamily="34" charset="0"/>
                      </a:endParaRPr>
                    </a:p>
                  </a:txBody>
                  <a:tcPr/>
                </a:tc>
                <a:tc>
                  <a:txBody>
                    <a:bodyPr/>
                    <a:lstStyle/>
                    <a:p>
                      <a:r>
                        <a:rPr lang="en-ZA" sz="1000" kern="1200" baseline="0" dirty="0" smtClean="0">
                          <a:solidFill>
                            <a:schemeClr val="dk1"/>
                          </a:solidFill>
                          <a:latin typeface="Arial Black" pitchFamily="34" charset="0"/>
                          <a:ea typeface="+mn-ea"/>
                          <a:cs typeface="Arial" pitchFamily="34" charset="0"/>
                        </a:rPr>
                        <a:t>Legal framework to</a:t>
                      </a:r>
                    </a:p>
                    <a:p>
                      <a:r>
                        <a:rPr lang="en-ZA" sz="1000" kern="1200" baseline="0" dirty="0" smtClean="0">
                          <a:solidFill>
                            <a:schemeClr val="dk1"/>
                          </a:solidFill>
                          <a:latin typeface="Arial Black" pitchFamily="34" charset="0"/>
                          <a:ea typeface="+mn-ea"/>
                          <a:cs typeface="Arial" pitchFamily="34" charset="0"/>
                        </a:rPr>
                        <a:t>establish National Public Health Institutes of South Africa (NAPHISA)</a:t>
                      </a:r>
                      <a:endParaRPr lang="en-ZA" sz="1000" dirty="0">
                        <a:latin typeface="Arial Black" pitchFamily="34" charset="0"/>
                        <a:cs typeface="Arial" pitchFamily="34" charset="0"/>
                      </a:endParaRPr>
                    </a:p>
                  </a:txBody>
                  <a:tcPr/>
                </a:tc>
                <a:tc>
                  <a:txBody>
                    <a:bodyPr/>
                    <a:lstStyle/>
                    <a:p>
                      <a:pPr marL="0" algn="l" defTabSz="914400" rtl="0" eaLnBrk="1" fontAlgn="t" latinLnBrk="0" hangingPunct="1"/>
                      <a:r>
                        <a:rPr lang="en-US" sz="1000" kern="1200" dirty="0" smtClean="0">
                          <a:solidFill>
                            <a:schemeClr val="dk1"/>
                          </a:solidFill>
                          <a:latin typeface="Arial Black" pitchFamily="34" charset="0"/>
                          <a:ea typeface="+mn-ea"/>
                          <a:cs typeface="+mn-cs"/>
                        </a:rPr>
                        <a:t>NAPHISA Bill</a:t>
                      </a:r>
                    </a:p>
                    <a:p>
                      <a:pPr marL="0" algn="l" defTabSz="914400" rtl="0" eaLnBrk="1" fontAlgn="t" latinLnBrk="0" hangingPunct="1"/>
                      <a:r>
                        <a:rPr lang="en-US" sz="1000" kern="1200" dirty="0" smtClean="0">
                          <a:solidFill>
                            <a:schemeClr val="dk1"/>
                          </a:solidFill>
                          <a:latin typeface="Arial Black" pitchFamily="34" charset="0"/>
                          <a:ea typeface="+mn-ea"/>
                          <a:cs typeface="+mn-cs"/>
                        </a:rPr>
                        <a:t>Tabled for consideration to the Parliamentary Portfolio Committee of Health</a:t>
                      </a:r>
                      <a:endParaRPr lang="en-ZA" sz="1000" kern="1200" dirty="0" smtClean="0">
                        <a:solidFill>
                          <a:schemeClr val="dk1"/>
                        </a:solidFill>
                        <a:latin typeface="Arial Black" pitchFamily="34" charset="0"/>
                        <a:ea typeface="+mn-ea"/>
                        <a:cs typeface="+mn-cs"/>
                      </a:endParaRPr>
                    </a:p>
                    <a:p>
                      <a:pPr algn="l" fontAlgn="t"/>
                      <a:endParaRPr lang="en-ZA" sz="1000" b="0" i="0" u="none" strike="noStrike" dirty="0" smtClean="0">
                        <a:solidFill>
                          <a:srgbClr val="000000"/>
                        </a:solidFill>
                        <a:latin typeface="Arial Black" pitchFamily="34" charset="0"/>
                      </a:endParaRPr>
                    </a:p>
                  </a:txBody>
                  <a:tcPr marL="9525" marR="9525" marT="9525" marB="0"/>
                </a:tc>
                <a:tc>
                  <a:txBody>
                    <a:bodyPr/>
                    <a:lstStyle/>
                    <a:p>
                      <a:r>
                        <a:rPr lang="en-ZA" sz="1000" kern="1200" baseline="0" dirty="0" smtClean="0">
                          <a:solidFill>
                            <a:schemeClr val="dk1"/>
                          </a:solidFill>
                          <a:latin typeface="Arial Black" pitchFamily="34" charset="0"/>
                          <a:ea typeface="+mn-ea"/>
                          <a:cs typeface="+mn-cs"/>
                        </a:rPr>
                        <a:t>NAPHISA Bill tabled for consideration to the Parliamentary Portfolio Committee of Health 	</a:t>
                      </a:r>
                    </a:p>
                  </a:txBody>
                  <a:tcPr marL="9525" marR="9525" marT="9525" marB="0">
                    <a:solidFill>
                      <a:schemeClr val="accent1">
                        <a:lumMod val="20000"/>
                        <a:lumOff val="80000"/>
                      </a:schemeClr>
                    </a:solidFill>
                  </a:tcPr>
                </a:tc>
                <a:extLst>
                  <a:ext uri="{0D108BD9-81ED-4DB2-BD59-A6C34878D82A}">
                    <a16:rowId xmlns:a16="http://schemas.microsoft.com/office/drawing/2014/main" xmlns="" val="10003"/>
                  </a:ext>
                </a:extLst>
              </a:tr>
              <a:tr h="657831">
                <a:tc rowSpan="2">
                  <a:txBody>
                    <a:bodyPr/>
                    <a:lstStyle/>
                    <a:p>
                      <a:r>
                        <a:rPr lang="en-ZA" sz="1000" kern="1200" baseline="0" dirty="0" smtClean="0">
                          <a:solidFill>
                            <a:schemeClr val="dk1"/>
                          </a:solidFill>
                          <a:latin typeface="Arial Black" pitchFamily="34" charset="0"/>
                          <a:ea typeface="+mn-ea"/>
                          <a:cs typeface="Arial" pitchFamily="34" charset="0"/>
                        </a:rPr>
                        <a:t>Improve oversight and corporate governance</a:t>
                      </a:r>
                    </a:p>
                    <a:p>
                      <a:r>
                        <a:rPr lang="en-ZA" sz="1000" kern="1200" baseline="0" dirty="0" smtClean="0">
                          <a:solidFill>
                            <a:schemeClr val="dk1"/>
                          </a:solidFill>
                          <a:latin typeface="Arial Black" pitchFamily="34" charset="0"/>
                          <a:ea typeface="+mn-ea"/>
                          <a:cs typeface="Arial" pitchFamily="34" charset="0"/>
                        </a:rPr>
                        <a:t>practices by establishing</a:t>
                      </a:r>
                    </a:p>
                    <a:p>
                      <a:r>
                        <a:rPr lang="en-ZA" sz="1000" kern="1200" baseline="0" dirty="0" smtClean="0">
                          <a:solidFill>
                            <a:schemeClr val="dk1"/>
                          </a:solidFill>
                          <a:latin typeface="Arial Black" pitchFamily="34" charset="0"/>
                          <a:ea typeface="+mn-ea"/>
                          <a:cs typeface="Arial" pitchFamily="34" charset="0"/>
                        </a:rPr>
                        <a:t>effective governance</a:t>
                      </a:r>
                    </a:p>
                    <a:p>
                      <a:r>
                        <a:rPr lang="en-ZA" sz="1000" kern="1200" baseline="0" dirty="0" smtClean="0">
                          <a:solidFill>
                            <a:schemeClr val="dk1"/>
                          </a:solidFill>
                          <a:latin typeface="Arial Black" pitchFamily="34" charset="0"/>
                          <a:ea typeface="+mn-ea"/>
                          <a:cs typeface="Arial" pitchFamily="34" charset="0"/>
                        </a:rPr>
                        <a:t>structures, policies and tools</a:t>
                      </a:r>
                      <a:endParaRPr lang="en-ZA" sz="1000" dirty="0" smtClean="0">
                        <a:latin typeface="Arial Black" pitchFamily="34" charset="0"/>
                        <a:cs typeface="Arial" pitchFamily="34" charset="0"/>
                      </a:endParaRPr>
                    </a:p>
                    <a:p>
                      <a:endParaRPr lang="en-ZA" sz="1000" dirty="0" smtClean="0">
                        <a:latin typeface="Arial Black" pitchFamily="34" charset="0"/>
                        <a:cs typeface="Arial" pitchFamily="34" charset="0"/>
                      </a:endParaRPr>
                    </a:p>
                  </a:txBody>
                  <a:tcPr/>
                </a:tc>
                <a:tc>
                  <a:txBody>
                    <a:bodyPr/>
                    <a:lstStyle/>
                    <a:p>
                      <a:r>
                        <a:rPr lang="en-US" sz="1000" kern="1200" baseline="0" dirty="0" smtClean="0">
                          <a:solidFill>
                            <a:schemeClr val="dk1"/>
                          </a:solidFill>
                          <a:latin typeface="Arial Black" pitchFamily="34" charset="0"/>
                          <a:ea typeface="+mn-ea"/>
                          <a:cs typeface="Arial" pitchFamily="34" charset="0"/>
                        </a:rPr>
                        <a:t>Governance monitoring system implemented to strengthen oversight and corporate governance </a:t>
                      </a:r>
                      <a:r>
                        <a:rPr lang="en-US" sz="1000" kern="1200" baseline="0" dirty="0" smtClean="0">
                          <a:solidFill>
                            <a:schemeClr val="dk1"/>
                          </a:solidFill>
                          <a:latin typeface="+mn-lt"/>
                          <a:ea typeface="+mn-ea"/>
                          <a:cs typeface="+mn-cs"/>
                        </a:rPr>
                        <a:t>	</a:t>
                      </a:r>
                    </a:p>
                  </a:txBody>
                  <a:tcPr/>
                </a:tc>
                <a:tc>
                  <a:txBody>
                    <a:bodyPr/>
                    <a:lstStyle/>
                    <a:p>
                      <a:r>
                        <a:rPr lang="en-ZA" sz="1000" kern="1200" baseline="0" dirty="0" smtClean="0">
                          <a:solidFill>
                            <a:schemeClr val="dk1"/>
                          </a:solidFill>
                          <a:latin typeface="Arial Black" pitchFamily="34" charset="0"/>
                          <a:ea typeface="+mn-ea"/>
                          <a:cs typeface="+mn-cs"/>
                        </a:rPr>
                        <a:t>Governance reports of 4 health Entities and 6 statutory health professional councils produced </a:t>
                      </a:r>
                      <a:r>
                        <a:rPr lang="en-US" sz="1000" kern="1200" baseline="0" dirty="0" smtClean="0">
                          <a:solidFill>
                            <a:schemeClr val="dk1"/>
                          </a:solidFill>
                          <a:latin typeface="Arial Black" pitchFamily="34" charset="0"/>
                          <a:ea typeface="+mn-ea"/>
                          <a:cs typeface="Arial" pitchFamily="34" charset="0"/>
                        </a:rPr>
                        <a:t>	</a:t>
                      </a:r>
                    </a:p>
                  </a:txBody>
                  <a:tcPr marL="9525" marR="9525" marT="9525" marB="0"/>
                </a:tc>
                <a:tc>
                  <a:txBody>
                    <a:bodyPr/>
                    <a:lstStyle/>
                    <a:p>
                      <a:r>
                        <a:rPr lang="en-ZA" sz="1000" kern="1200" baseline="0" dirty="0" smtClean="0">
                          <a:solidFill>
                            <a:schemeClr val="dk1"/>
                          </a:solidFill>
                          <a:latin typeface="Arial Black" pitchFamily="34" charset="0"/>
                          <a:ea typeface="+mn-ea"/>
                          <a:cs typeface="+mn-cs"/>
                        </a:rPr>
                        <a:t>Governance reports of 4 health Entities and 6 statutory health professional councils produced 	</a:t>
                      </a: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915352">
                <a:tc vMerge="1">
                  <a:txBody>
                    <a:bodyPr/>
                    <a:lstStyle/>
                    <a:p>
                      <a:endParaRPr lang="en-ZA" sz="1000" dirty="0" smtClean="0">
                        <a:latin typeface="Arial Black" pitchFamily="34" charset="0"/>
                        <a:cs typeface="Arial" pitchFamily="34" charset="0"/>
                      </a:endParaRPr>
                    </a:p>
                  </a:txBody>
                  <a:tcPr/>
                </a:tc>
                <a:tc>
                  <a:txBody>
                    <a:bodyPr/>
                    <a:lstStyle/>
                    <a:p>
                      <a:r>
                        <a:rPr lang="en-ZA" sz="1000" kern="1200" baseline="0" dirty="0" smtClean="0">
                          <a:solidFill>
                            <a:schemeClr val="dk1"/>
                          </a:solidFill>
                          <a:latin typeface="Arial Black" pitchFamily="34" charset="0"/>
                          <a:ea typeface="+mn-ea"/>
                          <a:cs typeface="+mn-cs"/>
                        </a:rPr>
                        <a:t>Number of newly appointed boards inducted and trained</a:t>
                      </a:r>
                      <a:endParaRPr lang="en-ZA" sz="1000" dirty="0" smtClean="0">
                        <a:latin typeface="Arial Black" pitchFamily="34" charset="0"/>
                      </a:endParaRPr>
                    </a:p>
                  </a:txBody>
                  <a:tcPr/>
                </a:tc>
                <a:tc>
                  <a:txBody>
                    <a:bodyPr/>
                    <a:lstStyle/>
                    <a:p>
                      <a:r>
                        <a:rPr lang="en-ZA" sz="1000" b="0" i="0" u="none" strike="noStrike" dirty="0" smtClean="0">
                          <a:solidFill>
                            <a:srgbClr val="000000"/>
                          </a:solidFill>
                          <a:latin typeface="Arial Black" pitchFamily="34" charset="0"/>
                        </a:rPr>
                        <a:t>Annual: 2 </a:t>
                      </a:r>
                      <a:r>
                        <a:rPr lang="en-ZA" sz="1000" b="0" i="0" u="none" strike="noStrike" dirty="0">
                          <a:solidFill>
                            <a:srgbClr val="000000"/>
                          </a:solidFill>
                          <a:latin typeface="Arial Black" pitchFamily="34" charset="0"/>
                        </a:rPr>
                        <a:t>new boards </a:t>
                      </a:r>
                      <a:r>
                        <a:rPr lang="en-ZA" sz="1000" b="0" i="0" u="none" strike="noStrike" dirty="0" smtClean="0">
                          <a:solidFill>
                            <a:srgbClr val="000000"/>
                          </a:solidFill>
                          <a:latin typeface="Arial Black" pitchFamily="34" charset="0"/>
                        </a:rPr>
                        <a:t>appointed (</a:t>
                      </a:r>
                      <a:r>
                        <a:rPr lang="en-US" sz="1000" kern="1200" baseline="0" dirty="0" smtClean="0">
                          <a:solidFill>
                            <a:schemeClr val="dk1"/>
                          </a:solidFill>
                          <a:latin typeface="Arial Black" pitchFamily="34" charset="0"/>
                          <a:ea typeface="+mn-ea"/>
                          <a:cs typeface="+mn-cs"/>
                        </a:rPr>
                        <a:t>South African Health Product Regulatory Authority, Council for Medical Schemes</a:t>
                      </a:r>
                      <a:r>
                        <a:rPr lang="en-ZA" sz="1000" kern="1200" baseline="0" dirty="0" smtClean="0">
                          <a:solidFill>
                            <a:schemeClr val="dk1"/>
                          </a:solidFill>
                          <a:latin typeface="Arial Black" pitchFamily="34" charset="0"/>
                          <a:ea typeface="+mn-ea"/>
                          <a:cs typeface="+mn-cs"/>
                        </a:rPr>
                        <a:t>)</a:t>
                      </a:r>
                    </a:p>
                  </a:txBody>
                  <a:tcPr marL="9525" marR="9525" marT="9525" marB="0"/>
                </a:tc>
                <a:tc>
                  <a:txBody>
                    <a:bodyPr/>
                    <a:lstStyle/>
                    <a:p>
                      <a:r>
                        <a:rPr lang="en-ZA" sz="1000" kern="1200" baseline="0" dirty="0" smtClean="0">
                          <a:solidFill>
                            <a:schemeClr val="dk1"/>
                          </a:solidFill>
                          <a:latin typeface="Arial Black" pitchFamily="34" charset="0"/>
                          <a:ea typeface="+mn-ea"/>
                          <a:cs typeface="+mn-cs"/>
                        </a:rPr>
                        <a:t>2 new boards appointed (</a:t>
                      </a:r>
                      <a:r>
                        <a:rPr lang="en-ZA" sz="1000" kern="1200" baseline="0" dirty="0" err="1" smtClean="0">
                          <a:solidFill>
                            <a:schemeClr val="dk1"/>
                          </a:solidFill>
                          <a:latin typeface="Arial Black" pitchFamily="34" charset="0"/>
                          <a:ea typeface="+mn-ea"/>
                          <a:cs typeface="+mn-cs"/>
                        </a:rPr>
                        <a:t>i.e</a:t>
                      </a:r>
                      <a:r>
                        <a:rPr lang="en-ZA" sz="1000" kern="1200" baseline="0" dirty="0" smtClean="0">
                          <a:solidFill>
                            <a:schemeClr val="dk1"/>
                          </a:solidFill>
                          <a:latin typeface="Arial Black" pitchFamily="34" charset="0"/>
                          <a:ea typeface="+mn-ea"/>
                          <a:cs typeface="+mn-cs"/>
                        </a:rPr>
                        <a:t> South African Health Product Regulatory Authority and Council for Medical Schemes) 	</a:t>
                      </a: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6000" b="1" i="0" u="none" strike="noStrike" kern="1200" cap="none" spc="0" normalizeH="0" baseline="0" noProof="0" smtClean="0">
                <a:ln>
                  <a:noFill/>
                </a:ln>
                <a:solidFill>
                  <a:schemeClr val="tx1"/>
                </a:solidFill>
                <a:effectLst/>
                <a:uLnTx/>
                <a:uFillTx/>
                <a:latin typeface="Arial" charset="0"/>
                <a:ea typeface="+mn-ea"/>
                <a:cs typeface="Arial" charset="0"/>
              </a:rPr>
              <a:t>Human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6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15000"/>
              </a:lnSpc>
              <a:spcBef>
                <a:spcPts val="100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Arial Black" pitchFamily="34" charset="0"/>
                <a:ea typeface="+mj-ea"/>
                <a:cs typeface="+mj-cs"/>
              </a:rPr>
              <a:t>Human Resource Management </a:t>
            </a:r>
            <a: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t/>
            </a:r>
            <a:b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br>
            <a:endPar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p:txBody>
      </p:sp>
      <p:graphicFrame>
        <p:nvGraphicFramePr>
          <p:cNvPr id="3" name="Content Placeholder 4"/>
          <p:cNvGraphicFramePr>
            <a:graphicFrameLocks/>
          </p:cNvGraphicFramePr>
          <p:nvPr>
            <p:extLst/>
          </p:nvPr>
        </p:nvGraphicFramePr>
        <p:xfrm>
          <a:off x="179388" y="1428750"/>
          <a:ext cx="8784977" cy="4260765"/>
        </p:xfrm>
        <a:graphic>
          <a:graphicData uri="http://schemas.openxmlformats.org/drawingml/2006/table">
            <a:tbl>
              <a:tblPr firstRow="1" firstCol="1" bandRow="1">
                <a:tableStyleId>{5C22544A-7EE6-4342-B048-85BDC9FD1C3A}</a:tableStyleId>
              </a:tblPr>
              <a:tblGrid>
                <a:gridCol w="2398467">
                  <a:extLst>
                    <a:ext uri="{9D8B030D-6E8A-4147-A177-3AD203B41FA5}">
                      <a16:colId xmlns:a16="http://schemas.microsoft.com/office/drawing/2014/main" xmlns="" val="20000"/>
                    </a:ext>
                  </a:extLst>
                </a:gridCol>
                <a:gridCol w="1596320">
                  <a:extLst>
                    <a:ext uri="{9D8B030D-6E8A-4147-A177-3AD203B41FA5}">
                      <a16:colId xmlns:a16="http://schemas.microsoft.com/office/drawing/2014/main" xmlns="" val="20001"/>
                    </a:ext>
                  </a:extLst>
                </a:gridCol>
                <a:gridCol w="1596935">
                  <a:extLst>
                    <a:ext uri="{9D8B030D-6E8A-4147-A177-3AD203B41FA5}">
                      <a16:colId xmlns:a16="http://schemas.microsoft.com/office/drawing/2014/main" xmlns="" val="20002"/>
                    </a:ext>
                  </a:extLst>
                </a:gridCol>
                <a:gridCol w="1596320">
                  <a:extLst>
                    <a:ext uri="{9D8B030D-6E8A-4147-A177-3AD203B41FA5}">
                      <a16:colId xmlns:a16="http://schemas.microsoft.com/office/drawing/2014/main" xmlns="" val="20003"/>
                    </a:ext>
                  </a:extLst>
                </a:gridCol>
                <a:gridCol w="1596935">
                  <a:extLst>
                    <a:ext uri="{9D8B030D-6E8A-4147-A177-3AD203B41FA5}">
                      <a16:colId xmlns:a16="http://schemas.microsoft.com/office/drawing/2014/main" xmlns="" val="20004"/>
                    </a:ext>
                  </a:extLst>
                </a:gridCol>
              </a:tblGrid>
              <a:tr h="762468">
                <a:tc>
                  <a:txBody>
                    <a:bodyPr/>
                    <a:lstStyle/>
                    <a:p>
                      <a:pPr algn="ctr">
                        <a:lnSpc>
                          <a:spcPct val="115000"/>
                        </a:lnSpc>
                        <a:spcAft>
                          <a:spcPts val="0"/>
                        </a:spcAft>
                      </a:pPr>
                      <a:r>
                        <a:rPr lang="en-ZA" sz="1200" dirty="0" smtClean="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a:t>
                      </a:r>
                      <a:r>
                        <a:rPr lang="en-ZA" sz="1200" dirty="0" smtClean="0">
                          <a:effectLst/>
                          <a:latin typeface="Arial Black" pitchFamily="34" charset="0"/>
                        </a:rPr>
                        <a:t>of posts on Approved establishment **</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Vacancy rate </a:t>
                      </a:r>
                      <a:r>
                        <a:rPr lang="en-ZA" sz="800" dirty="0" smtClean="0">
                          <a:effectLst/>
                          <a:latin typeface="Arial Black" pitchFamily="34" charset="0"/>
                        </a:rPr>
                        <a: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posts additional to the </a:t>
                      </a:r>
                      <a:r>
                        <a:rPr lang="en-ZA" sz="1200" dirty="0" smtClean="0">
                          <a:effectLst/>
                          <a:latin typeface="Arial Black" pitchFamily="34" charset="0"/>
                        </a:rPr>
                        <a:t>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extLst>
                  <a:ext uri="{0D108BD9-81ED-4DB2-BD59-A6C34878D82A}">
                    <a16:rowId xmlns:a16="http://schemas.microsoft.com/office/drawing/2014/main" xmlns="" val="10000"/>
                  </a:ext>
                </a:extLst>
              </a:tr>
              <a:tr h="290464">
                <a:tc>
                  <a:txBody>
                    <a:bodyPr/>
                    <a:lstStyle/>
                    <a:p>
                      <a:pPr>
                        <a:lnSpc>
                          <a:spcPct val="115000"/>
                        </a:lnSpc>
                        <a:spcAft>
                          <a:spcPts val="0"/>
                        </a:spcAft>
                      </a:pPr>
                      <a:r>
                        <a:rPr lang="en-ZA" sz="1200" dirty="0" smtClean="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472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418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1"/>
                  </a:ext>
                </a:extLst>
              </a:tr>
              <a:tr h="508312">
                <a:tc>
                  <a:txBody>
                    <a:bodyPr/>
                    <a:lstStyle/>
                    <a:p>
                      <a:pPr>
                        <a:lnSpc>
                          <a:spcPct val="115000"/>
                        </a:lnSpc>
                        <a:spcAft>
                          <a:spcPts val="0"/>
                        </a:spcAft>
                      </a:pPr>
                      <a:r>
                        <a:rPr lang="en-ZA" sz="1200" dirty="0" smtClean="0">
                          <a:effectLst/>
                          <a:latin typeface="Arial Black" pitchFamily="34" charset="0"/>
                        </a:rPr>
                        <a:t>NHI, Health PLN &amp; Sys Enablement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2"/>
                  </a:ext>
                </a:extLst>
              </a:tr>
              <a:tr h="508312">
                <a:tc>
                  <a:txBody>
                    <a:bodyPr/>
                    <a:lstStyle/>
                    <a:p>
                      <a:pPr>
                        <a:lnSpc>
                          <a:spcPct val="115000"/>
                        </a:lnSpc>
                        <a:spcAft>
                          <a:spcPts val="0"/>
                        </a:spcAft>
                      </a:pPr>
                      <a:r>
                        <a:rPr lang="en-ZA" sz="1200" dirty="0" smtClean="0">
                          <a:effectLst/>
                          <a:latin typeface="Arial Black" pitchFamily="34" charset="0"/>
                        </a:rPr>
                        <a:t>HIV &amp; AIDS, TB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3"/>
                  </a:ext>
                </a:extLst>
              </a:tr>
              <a:tr h="508312">
                <a:tc>
                  <a:txBody>
                    <a:bodyPr/>
                    <a:lstStyle/>
                    <a:p>
                      <a:pPr>
                        <a:lnSpc>
                          <a:spcPct val="115000"/>
                        </a:lnSpc>
                        <a:spcAft>
                          <a:spcPts val="0"/>
                        </a:spcAft>
                      </a:pPr>
                      <a:r>
                        <a:rPr lang="en-ZA" sz="1200" dirty="0" smtClean="0">
                          <a:effectLst/>
                          <a:latin typeface="Arial Black" pitchFamily="34" charset="0"/>
                        </a:rPr>
                        <a:t>Primary Health Care Services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481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395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16.6%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4"/>
                  </a:ext>
                </a:extLst>
              </a:tr>
              <a:tr h="290464">
                <a:tc>
                  <a:txBody>
                    <a:bodyPr/>
                    <a:lstStyle/>
                    <a:p>
                      <a:pPr>
                        <a:lnSpc>
                          <a:spcPct val="115000"/>
                        </a:lnSpc>
                        <a:spcAft>
                          <a:spcPts val="0"/>
                        </a:spcAft>
                      </a:pPr>
                      <a:r>
                        <a:rPr lang="en-ZA" sz="1200" dirty="0" smtClean="0">
                          <a:effectLst/>
                          <a:latin typeface="Arial Black" pitchFamily="34" charset="0"/>
                        </a:rPr>
                        <a:t>Hosp, Tertiary Ser &amp; HR Dev</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297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259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5"/>
                  </a:ext>
                </a:extLst>
              </a:tr>
              <a:tr h="508312">
                <a:tc>
                  <a:txBody>
                    <a:bodyPr/>
                    <a:lstStyle/>
                    <a:p>
                      <a:pPr>
                        <a:lnSpc>
                          <a:spcPct val="115000"/>
                        </a:lnSpc>
                        <a:spcAft>
                          <a:spcPts val="0"/>
                        </a:spcAft>
                      </a:pPr>
                      <a:r>
                        <a:rPr lang="en-ZA" sz="1200" dirty="0" smtClean="0">
                          <a:effectLst/>
                          <a:latin typeface="Arial Black" pitchFamily="34" charset="0"/>
                        </a:rPr>
                        <a:t>Health Regul &amp; Compliance MNG</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379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279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8.7%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dk1"/>
                          </a:solidFill>
                          <a:effectLst/>
                          <a:latin typeface="Arial Black" pitchFamily="34" charset="0"/>
                          <a:ea typeface="+mn-ea"/>
                          <a:cs typeface="+mn-cs"/>
                        </a:rPr>
                        <a:t>67</a:t>
                      </a:r>
                    </a:p>
                    <a:p>
                      <a:pPr algn="ctr">
                        <a:lnSpc>
                          <a:spcPct val="115000"/>
                        </a:lnSpc>
                        <a:spcAft>
                          <a:spcPts val="0"/>
                        </a:spcAft>
                      </a:pP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6"/>
                  </a:ext>
                </a:extLst>
              </a:tr>
              <a:tr h="290464">
                <a:tc>
                  <a:txBody>
                    <a:bodyPr/>
                    <a:lstStyle/>
                    <a:p>
                      <a:pPr>
                        <a:lnSpc>
                          <a:spcPct val="115000"/>
                        </a:lnSpc>
                        <a:spcAft>
                          <a:spcPts val="0"/>
                        </a:spcAft>
                      </a:pPr>
                      <a:r>
                        <a:rPr lang="en-ZA" sz="1200" dirty="0" smtClean="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1 940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1616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smtClean="0">
                          <a:effectLst/>
                          <a:latin typeface="Arial Black" pitchFamily="34" charset="0"/>
                        </a:rPr>
                        <a:t>81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7"/>
                  </a:ext>
                </a:extLst>
              </a:tr>
              <a:tr h="463497">
                <a:tc gridSpan="5">
                  <a:txBody>
                    <a:bodyPr/>
                    <a:lstStyle/>
                    <a:p>
                      <a:r>
                        <a:rPr lang="en-ZA" sz="900" b="1" kern="1200" baseline="0" dirty="0" smtClean="0">
                          <a:solidFill>
                            <a:schemeClr val="lt1"/>
                          </a:solidFill>
                          <a:latin typeface="+mn-lt"/>
                          <a:ea typeface="+mn-ea"/>
                          <a:cs typeface="+mn-cs"/>
                        </a:rPr>
                        <a:t>*: Number of permanent posts minus number of filled posts divided by number of permanent posts multiplied by 100. </a:t>
                      </a:r>
                    </a:p>
                    <a:p>
                      <a:r>
                        <a:rPr lang="en-ZA" sz="900" b="1" kern="1200" baseline="0" dirty="0" smtClean="0">
                          <a:solidFill>
                            <a:schemeClr val="lt1"/>
                          </a:solidFill>
                          <a:latin typeface="+mn-lt"/>
                          <a:ea typeface="+mn-ea"/>
                          <a:cs typeface="+mn-cs"/>
                        </a:rPr>
                        <a:t>**Posts listed here are only for the voted funds</a:t>
                      </a:r>
                    </a:p>
                    <a:p>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4489139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6000" b="1" i="0" u="none" strike="noStrike" kern="1200" cap="none" spc="0" normalizeH="0" baseline="0" noProof="0" smtClean="0">
                <a:ln>
                  <a:noFill/>
                </a:ln>
                <a:solidFill>
                  <a:schemeClr val="tx1"/>
                </a:solidFill>
                <a:effectLst/>
                <a:uLnTx/>
                <a:uFillTx/>
                <a:latin typeface="+mn-lt"/>
                <a:ea typeface="+mn-ea"/>
                <a:cs typeface="+mn-cs"/>
              </a:rPr>
              <a:t>Financial Management</a:t>
            </a:r>
            <a:endParaRPr kumimoji="0" lang="en-ZA" sz="6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58</a:t>
            </a:fld>
            <a:r>
              <a:rPr lang="en-ZA" dirty="0" smtClean="0"/>
              <a:t> </a:t>
            </a:r>
            <a:endParaRPr lang="en-ZA" dirty="0"/>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Expenditure per programme</a:t>
            </a: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rPr>
              <a:t>2017/18</a:t>
            </a:r>
          </a:p>
        </p:txBody>
      </p:sp>
      <p:graphicFrame>
        <p:nvGraphicFramePr>
          <p:cNvPr id="3" name="Table 2"/>
          <p:cNvGraphicFramePr>
            <a:graphicFrameLocks noGrp="1"/>
          </p:cNvGraphicFramePr>
          <p:nvPr>
            <p:extLst>
              <p:ext uri="{D42A27DB-BD31-4B8C-83A1-F6EECF244321}">
                <p14:modId xmlns:p14="http://schemas.microsoft.com/office/powerpoint/2010/main" xmlns="" val="1781460854"/>
              </p:ext>
            </p:extLst>
          </p:nvPr>
        </p:nvGraphicFramePr>
        <p:xfrm>
          <a:off x="467543" y="1268760"/>
          <a:ext cx="8219257" cy="4068872"/>
        </p:xfrm>
        <a:graphic>
          <a:graphicData uri="http://schemas.openxmlformats.org/drawingml/2006/table">
            <a:tbl>
              <a:tblPr/>
              <a:tblGrid>
                <a:gridCol w="2852652">
                  <a:extLst>
                    <a:ext uri="{9D8B030D-6E8A-4147-A177-3AD203B41FA5}">
                      <a16:colId xmlns:a16="http://schemas.microsoft.com/office/drawing/2014/main" xmlns="" val="688712660"/>
                    </a:ext>
                  </a:extLst>
                </a:gridCol>
                <a:gridCol w="1450169">
                  <a:extLst>
                    <a:ext uri="{9D8B030D-6E8A-4147-A177-3AD203B41FA5}">
                      <a16:colId xmlns:a16="http://schemas.microsoft.com/office/drawing/2014/main" xmlns="" val="4219647472"/>
                    </a:ext>
                  </a:extLst>
                </a:gridCol>
                <a:gridCol w="1305479">
                  <a:extLst>
                    <a:ext uri="{9D8B030D-6E8A-4147-A177-3AD203B41FA5}">
                      <a16:colId xmlns:a16="http://schemas.microsoft.com/office/drawing/2014/main" xmlns="" val="2303703147"/>
                    </a:ext>
                  </a:extLst>
                </a:gridCol>
                <a:gridCol w="1142705">
                  <a:extLst>
                    <a:ext uri="{9D8B030D-6E8A-4147-A177-3AD203B41FA5}">
                      <a16:colId xmlns:a16="http://schemas.microsoft.com/office/drawing/2014/main" xmlns="" val="2102515752"/>
                    </a:ext>
                  </a:extLst>
                </a:gridCol>
                <a:gridCol w="1468252">
                  <a:extLst>
                    <a:ext uri="{9D8B030D-6E8A-4147-A177-3AD203B41FA5}">
                      <a16:colId xmlns:a16="http://schemas.microsoft.com/office/drawing/2014/main" xmlns="" val="1075633694"/>
                    </a:ext>
                  </a:extLst>
                </a:gridCol>
              </a:tblGrid>
              <a:tr h="978815">
                <a:tc>
                  <a:txBody>
                    <a:bodyPr/>
                    <a:lstStyle/>
                    <a:p>
                      <a:pPr>
                        <a:lnSpc>
                          <a:spcPts val="1300"/>
                        </a:lnSpc>
                        <a:spcBef>
                          <a:spcPts val="650"/>
                        </a:spcBef>
                        <a:spcAft>
                          <a:spcPts val="0"/>
                        </a:spcAft>
                      </a:pPr>
                      <a:r>
                        <a:rPr lang="en-GB" sz="1300" b="1" dirty="0">
                          <a:solidFill>
                            <a:srgbClr val="FF0000"/>
                          </a:solidFill>
                          <a:effectLst/>
                          <a:latin typeface="Arial" panose="020B0604020202020204" pitchFamily="34" charset="0"/>
                          <a:ea typeface="Times New Roman" panose="02020603050405020304" pitchFamily="18" charset="0"/>
                        </a:rPr>
                        <a:t> </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300" b="1" dirty="0">
                          <a:effectLst/>
                          <a:latin typeface="Arial" panose="020B0604020202020204" pitchFamily="34" charset="0"/>
                          <a:ea typeface="Times New Roman" panose="02020603050405020304" pitchFamily="18" charset="0"/>
                        </a:rPr>
                        <a:t>Final</a:t>
                      </a:r>
                      <a:br>
                        <a:rPr lang="en-GB" sz="1300" b="1" dirty="0">
                          <a:effectLst/>
                          <a:latin typeface="Arial" panose="020B0604020202020204" pitchFamily="34" charset="0"/>
                          <a:ea typeface="Times New Roman" panose="02020603050405020304" pitchFamily="18" charset="0"/>
                        </a:rPr>
                      </a:br>
                      <a:r>
                        <a:rPr lang="en-GB" sz="1300" b="1" dirty="0" smtClean="0">
                          <a:effectLst/>
                          <a:latin typeface="Arial" panose="020B0604020202020204" pitchFamily="34" charset="0"/>
                          <a:ea typeface="Times New Roman" panose="02020603050405020304" pitchFamily="18" charset="0"/>
                        </a:rPr>
                        <a:t>Appropriation</a:t>
                      </a:r>
                    </a:p>
                    <a:p>
                      <a:pPr algn="r">
                        <a:lnSpc>
                          <a:spcPts val="1300"/>
                        </a:lnSpc>
                        <a:spcBef>
                          <a:spcPts val="0"/>
                        </a:spcBef>
                        <a:spcAft>
                          <a:spcPts val="0"/>
                        </a:spcAft>
                      </a:pPr>
                      <a:endParaRPr lang="en-ZA" sz="1300" dirty="0">
                        <a:effectLst/>
                        <a:latin typeface="Times New Roman" panose="02020603050405020304" pitchFamily="18" charset="0"/>
                        <a:ea typeface="Times New Roman" panose="02020603050405020304" pitchFamily="18" charset="0"/>
                      </a:endParaRPr>
                    </a:p>
                    <a:p>
                      <a:pPr algn="r">
                        <a:lnSpc>
                          <a:spcPts val="1300"/>
                        </a:lnSpc>
                        <a:spcBef>
                          <a:spcPts val="0"/>
                        </a:spcBef>
                        <a:spcAft>
                          <a:spcPts val="0"/>
                        </a:spcAft>
                      </a:pPr>
                      <a:r>
                        <a:rPr lang="en-GB" sz="1300" b="1" dirty="0" err="1" smtClean="0">
                          <a:effectLst/>
                          <a:latin typeface="Arial" panose="020B0604020202020204" pitchFamily="34" charset="0"/>
                          <a:ea typeface="Times New Roman" panose="02020603050405020304" pitchFamily="18" charset="0"/>
                        </a:rPr>
                        <a:t>R’000</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300" b="1" dirty="0">
                          <a:effectLst/>
                          <a:latin typeface="Arial" panose="020B0604020202020204" pitchFamily="34" charset="0"/>
                          <a:ea typeface="Times New Roman" panose="02020603050405020304" pitchFamily="18" charset="0"/>
                        </a:rPr>
                        <a:t>Actual</a:t>
                      </a:r>
                      <a:br>
                        <a:rPr lang="en-GB" sz="1300" b="1" dirty="0">
                          <a:effectLst/>
                          <a:latin typeface="Arial" panose="020B0604020202020204" pitchFamily="34" charset="0"/>
                          <a:ea typeface="Times New Roman" panose="02020603050405020304" pitchFamily="18" charset="0"/>
                        </a:rPr>
                      </a:br>
                      <a:r>
                        <a:rPr lang="en-GB" sz="1300" b="1" dirty="0">
                          <a:effectLst/>
                          <a:latin typeface="Arial" panose="020B0604020202020204" pitchFamily="34" charset="0"/>
                          <a:ea typeface="Times New Roman" panose="02020603050405020304" pitchFamily="18" charset="0"/>
                        </a:rPr>
                        <a:t>Expenditure</a:t>
                      </a:r>
                      <a:endParaRPr lang="en-ZA" sz="1300" dirty="0">
                        <a:effectLst/>
                        <a:latin typeface="Times New Roman" panose="02020603050405020304" pitchFamily="18" charset="0"/>
                        <a:ea typeface="Times New Roman" panose="02020603050405020304" pitchFamily="18" charset="0"/>
                      </a:endParaRPr>
                    </a:p>
                    <a:p>
                      <a:pPr algn="r">
                        <a:lnSpc>
                          <a:spcPts val="1300"/>
                        </a:lnSpc>
                        <a:spcBef>
                          <a:spcPts val="0"/>
                        </a:spcBef>
                        <a:spcAft>
                          <a:spcPts val="0"/>
                        </a:spcAft>
                      </a:pPr>
                      <a:endParaRPr lang="en-GB" sz="1300" b="1" dirty="0" smtClean="0">
                        <a:effectLst/>
                        <a:latin typeface="Arial" panose="020B0604020202020204" pitchFamily="34" charset="0"/>
                        <a:ea typeface="Times New Roman" panose="02020603050405020304" pitchFamily="18" charset="0"/>
                      </a:endParaRPr>
                    </a:p>
                    <a:p>
                      <a:pPr algn="r">
                        <a:lnSpc>
                          <a:spcPts val="1300"/>
                        </a:lnSpc>
                        <a:spcBef>
                          <a:spcPts val="0"/>
                        </a:spcBef>
                        <a:spcAft>
                          <a:spcPts val="0"/>
                        </a:spcAft>
                      </a:pPr>
                      <a:r>
                        <a:rPr lang="en-GB" sz="1300" b="1" dirty="0">
                          <a:effectLst/>
                          <a:latin typeface="Arial" panose="020B0604020202020204" pitchFamily="34" charset="0"/>
                          <a:ea typeface="Times New Roman" panose="02020603050405020304" pitchFamily="18" charset="0"/>
                        </a:rPr>
                        <a:t> </a:t>
                      </a:r>
                      <a:r>
                        <a:rPr lang="en-GB" sz="1300" b="1" dirty="0" err="1" smtClean="0">
                          <a:effectLst/>
                          <a:latin typeface="Arial" panose="020B0604020202020204" pitchFamily="34" charset="0"/>
                          <a:ea typeface="Times New Roman" panose="02020603050405020304" pitchFamily="18" charset="0"/>
                        </a:rPr>
                        <a:t>R’000</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300" b="1" dirty="0">
                          <a:effectLst/>
                          <a:latin typeface="Arial" panose="020B0604020202020204" pitchFamily="34" charset="0"/>
                          <a:ea typeface="Times New Roman" panose="02020603050405020304" pitchFamily="18" charset="0"/>
                        </a:rPr>
                        <a:t>Variance</a:t>
                      </a:r>
                      <a:endParaRPr lang="en-ZA" sz="1300" dirty="0">
                        <a:effectLst/>
                        <a:latin typeface="Times New Roman" panose="02020603050405020304" pitchFamily="18" charset="0"/>
                        <a:ea typeface="Times New Roman" panose="02020603050405020304" pitchFamily="18" charset="0"/>
                      </a:endParaRPr>
                    </a:p>
                    <a:p>
                      <a:pPr algn="r">
                        <a:lnSpc>
                          <a:spcPts val="1300"/>
                        </a:lnSpc>
                        <a:spcBef>
                          <a:spcPts val="0"/>
                        </a:spcBef>
                        <a:spcAft>
                          <a:spcPts val="0"/>
                        </a:spcAft>
                      </a:pPr>
                      <a:endParaRPr lang="en-GB" sz="1300" b="1" dirty="0" smtClean="0">
                        <a:effectLst/>
                        <a:latin typeface="Arial" panose="020B0604020202020204" pitchFamily="34" charset="0"/>
                        <a:ea typeface="Times New Roman" panose="02020603050405020304" pitchFamily="18" charset="0"/>
                      </a:endParaRPr>
                    </a:p>
                    <a:p>
                      <a:pPr algn="r">
                        <a:lnSpc>
                          <a:spcPts val="1300"/>
                        </a:lnSpc>
                        <a:spcBef>
                          <a:spcPts val="0"/>
                        </a:spcBef>
                        <a:spcAft>
                          <a:spcPts val="0"/>
                        </a:spcAft>
                      </a:pPr>
                      <a:endParaRPr lang="en-GB" sz="1300" b="1" dirty="0" smtClean="0">
                        <a:effectLst/>
                        <a:latin typeface="Arial" panose="020B0604020202020204" pitchFamily="34" charset="0"/>
                        <a:ea typeface="Times New Roman" panose="02020603050405020304" pitchFamily="18" charset="0"/>
                      </a:endParaRPr>
                    </a:p>
                    <a:p>
                      <a:pPr algn="r">
                        <a:lnSpc>
                          <a:spcPts val="1300"/>
                        </a:lnSpc>
                        <a:spcBef>
                          <a:spcPts val="0"/>
                        </a:spcBef>
                        <a:spcAft>
                          <a:spcPts val="0"/>
                        </a:spcAft>
                      </a:pPr>
                      <a:r>
                        <a:rPr lang="en-GB" sz="1300" b="1" dirty="0" err="1" smtClean="0">
                          <a:effectLst/>
                          <a:latin typeface="Arial" panose="020B0604020202020204" pitchFamily="34" charset="0"/>
                          <a:ea typeface="Times New Roman" panose="02020603050405020304" pitchFamily="18" charset="0"/>
                        </a:rPr>
                        <a:t>R’000</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650"/>
                        </a:spcBef>
                        <a:spcAft>
                          <a:spcPts val="0"/>
                        </a:spcAft>
                      </a:pPr>
                      <a:r>
                        <a:rPr lang="en-GB" sz="1300" b="1" dirty="0">
                          <a:effectLst/>
                          <a:latin typeface="Arial" panose="020B0604020202020204" pitchFamily="34" charset="0"/>
                          <a:ea typeface="Times New Roman" panose="02020603050405020304" pitchFamily="18" charset="0"/>
                        </a:rPr>
                        <a:t>Expenditure</a:t>
                      </a:r>
                      <a:br>
                        <a:rPr lang="en-GB" sz="1300" b="1" dirty="0">
                          <a:effectLst/>
                          <a:latin typeface="Arial" panose="020B0604020202020204" pitchFamily="34" charset="0"/>
                          <a:ea typeface="Times New Roman" panose="02020603050405020304" pitchFamily="18" charset="0"/>
                        </a:rPr>
                      </a:br>
                      <a:r>
                        <a:rPr lang="en-GB" sz="1300" b="1" dirty="0">
                          <a:effectLst/>
                          <a:latin typeface="Arial" panose="020B0604020202020204" pitchFamily="34" charset="0"/>
                          <a:ea typeface="Times New Roman" panose="02020603050405020304" pitchFamily="18" charset="0"/>
                        </a:rPr>
                        <a:t>as % of </a:t>
                      </a:r>
                      <a:br>
                        <a:rPr lang="en-GB" sz="1300" b="1" dirty="0">
                          <a:effectLst/>
                          <a:latin typeface="Arial" panose="020B0604020202020204" pitchFamily="34" charset="0"/>
                          <a:ea typeface="Times New Roman" panose="02020603050405020304" pitchFamily="18" charset="0"/>
                        </a:rPr>
                      </a:br>
                      <a:r>
                        <a:rPr lang="en-GB" sz="1300" b="1" dirty="0">
                          <a:effectLst/>
                          <a:latin typeface="Arial" panose="020B0604020202020204" pitchFamily="34" charset="0"/>
                          <a:ea typeface="Times New Roman" panose="02020603050405020304" pitchFamily="18" charset="0"/>
                        </a:rPr>
                        <a:t>final appropriation</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80956067"/>
                  </a:ext>
                </a:extLst>
              </a:tr>
              <a:tr h="317329">
                <a:tc>
                  <a:txBody>
                    <a:bodyPr/>
                    <a:lstStyle/>
                    <a:p>
                      <a:pPr algn="just">
                        <a:lnSpc>
                          <a:spcPts val="1300"/>
                        </a:lnSpc>
                        <a:spcBef>
                          <a:spcPts val="650"/>
                        </a:spcBef>
                        <a:spcAft>
                          <a:spcPts val="0"/>
                        </a:spcAft>
                        <a:tabLst>
                          <a:tab pos="180340" algn="l"/>
                        </a:tabLst>
                      </a:pPr>
                      <a:r>
                        <a:rPr lang="en-GB" sz="1300" b="1" dirty="0">
                          <a:effectLst/>
                          <a:latin typeface="Arial" panose="020B0604020202020204" pitchFamily="34" charset="0"/>
                          <a:ea typeface="Times New Roman" panose="02020603050405020304" pitchFamily="18" charset="0"/>
                        </a:rPr>
                        <a:t>1.	Administration </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500 541</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478 160</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22 381</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95,5%</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1275572"/>
                  </a:ext>
                </a:extLst>
              </a:tr>
              <a:tr h="504673">
                <a:tc>
                  <a:txBody>
                    <a:bodyPr/>
                    <a:lstStyle/>
                    <a:p>
                      <a:pPr marL="180340" indent="-180340">
                        <a:lnSpc>
                          <a:spcPts val="1300"/>
                        </a:lnSpc>
                        <a:spcBef>
                          <a:spcPts val="650"/>
                        </a:spcBef>
                        <a:spcAft>
                          <a:spcPts val="0"/>
                        </a:spcAft>
                        <a:tabLst>
                          <a:tab pos="180340" algn="l"/>
                        </a:tabLst>
                      </a:pPr>
                      <a:r>
                        <a:rPr lang="en-GB" sz="1300" b="1" dirty="0">
                          <a:effectLst/>
                          <a:latin typeface="Arial" panose="020B0604020202020204" pitchFamily="34" charset="0"/>
                          <a:ea typeface="Times New Roman" panose="02020603050405020304" pitchFamily="18" charset="0"/>
                        </a:rPr>
                        <a:t>2.	National Health Insurance, Health Planning and Systems Enablement</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924 954</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841 540</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83 414</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91,0%</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4089264"/>
                  </a:ext>
                </a:extLst>
              </a:tr>
              <a:tr h="489406">
                <a:tc>
                  <a:txBody>
                    <a:bodyPr/>
                    <a:lstStyle/>
                    <a:p>
                      <a:pPr marL="180340" indent="-180340">
                        <a:lnSpc>
                          <a:spcPts val="1300"/>
                        </a:lnSpc>
                        <a:spcBef>
                          <a:spcPts val="650"/>
                        </a:spcBef>
                        <a:spcAft>
                          <a:spcPts val="0"/>
                        </a:spcAft>
                        <a:tabLst>
                          <a:tab pos="180340" algn="l"/>
                        </a:tabLst>
                      </a:pPr>
                      <a:r>
                        <a:rPr lang="en-GB" sz="1300" b="1">
                          <a:effectLst/>
                          <a:latin typeface="Arial" panose="020B0604020202020204" pitchFamily="34" charset="0"/>
                          <a:ea typeface="Times New Roman" panose="02020603050405020304" pitchFamily="18" charset="0"/>
                        </a:rPr>
                        <a:t>3.	HIV and AIDS, Tuberculosis and Maternal and Child Health</a:t>
                      </a:r>
                      <a:endParaRPr lang="en-ZA"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18 295 310</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18 279 941</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15 369</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99,9%</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2407031"/>
                  </a:ext>
                </a:extLst>
              </a:tr>
              <a:tr h="389300">
                <a:tc>
                  <a:txBody>
                    <a:bodyPr/>
                    <a:lstStyle/>
                    <a:p>
                      <a:pPr marL="180340" indent="-180340">
                        <a:lnSpc>
                          <a:spcPts val="1300"/>
                        </a:lnSpc>
                        <a:spcBef>
                          <a:spcPts val="650"/>
                        </a:spcBef>
                        <a:spcAft>
                          <a:spcPts val="0"/>
                        </a:spcAft>
                        <a:tabLst>
                          <a:tab pos="180340" algn="l"/>
                        </a:tabLst>
                      </a:pPr>
                      <a:r>
                        <a:rPr lang="en-GB" sz="1300" b="1">
                          <a:effectLst/>
                          <a:latin typeface="Arial" panose="020B0604020202020204" pitchFamily="34" charset="0"/>
                          <a:ea typeface="Times New Roman" panose="02020603050405020304" pitchFamily="18" charset="0"/>
                        </a:rPr>
                        <a:t>4.	Primary Health Care Services</a:t>
                      </a:r>
                      <a:endParaRPr lang="en-ZA"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263 343</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253 771</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9 572</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smtClean="0">
                          <a:effectLst/>
                          <a:latin typeface="Arial" panose="020B0604020202020204" pitchFamily="34" charset="0"/>
                          <a:ea typeface="Times New Roman" panose="02020603050405020304" pitchFamily="18" charset="0"/>
                        </a:rPr>
                        <a:t>96,4%</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8807513"/>
                  </a:ext>
                </a:extLst>
              </a:tr>
              <a:tr h="476032">
                <a:tc>
                  <a:txBody>
                    <a:bodyPr/>
                    <a:lstStyle/>
                    <a:p>
                      <a:pPr marL="180340" indent="-180340">
                        <a:lnSpc>
                          <a:spcPts val="1300"/>
                        </a:lnSpc>
                        <a:spcBef>
                          <a:spcPts val="650"/>
                        </a:spcBef>
                        <a:spcAft>
                          <a:spcPts val="0"/>
                        </a:spcAft>
                        <a:tabLst>
                          <a:tab pos="180340" algn="l"/>
                        </a:tabLst>
                      </a:pPr>
                      <a:r>
                        <a:rPr lang="en-GB" sz="1300" b="1" dirty="0">
                          <a:effectLst/>
                          <a:latin typeface="Arial" panose="020B0604020202020204" pitchFamily="34" charset="0"/>
                          <a:ea typeface="Times New Roman" panose="02020603050405020304" pitchFamily="18" charset="0"/>
                        </a:rPr>
                        <a:t>5.	Hospitals, Tertiary Health Services and Human Resource Development</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20 914 800</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20 828 771</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86 029</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99,6%</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9062088"/>
                  </a:ext>
                </a:extLst>
              </a:tr>
              <a:tr h="489406">
                <a:tc>
                  <a:txBody>
                    <a:bodyPr/>
                    <a:lstStyle/>
                    <a:p>
                      <a:pPr marL="180340" indent="-180340">
                        <a:lnSpc>
                          <a:spcPts val="1300"/>
                        </a:lnSpc>
                        <a:spcBef>
                          <a:spcPts val="650"/>
                        </a:spcBef>
                        <a:spcAft>
                          <a:spcPts val="0"/>
                        </a:spcAft>
                        <a:tabLst>
                          <a:tab pos="180340" algn="l"/>
                        </a:tabLst>
                      </a:pPr>
                      <a:r>
                        <a:rPr lang="en-GB" sz="1300" b="1">
                          <a:effectLst/>
                          <a:latin typeface="Arial" panose="020B0604020202020204" pitchFamily="34" charset="0"/>
                          <a:ea typeface="Times New Roman" panose="02020603050405020304" pitchFamily="18" charset="0"/>
                        </a:rPr>
                        <a:t>6.	Health Regulation and Compliance Management</a:t>
                      </a:r>
                      <a:endParaRPr lang="en-ZA"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1 746 609</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1 742 508</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a:effectLst/>
                          <a:latin typeface="Arial" panose="020B0604020202020204" pitchFamily="34" charset="0"/>
                          <a:ea typeface="Times New Roman" panose="02020603050405020304" pitchFamily="18" charset="0"/>
                        </a:rPr>
                        <a:t>4 101</a:t>
                      </a:r>
                      <a:endParaRPr lang="en-ZA" sz="13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dirty="0">
                          <a:effectLst/>
                          <a:latin typeface="Arial" panose="020B0604020202020204" pitchFamily="34" charset="0"/>
                          <a:ea typeface="Times New Roman" panose="02020603050405020304" pitchFamily="18" charset="0"/>
                        </a:rPr>
                        <a:t>99,8%</a:t>
                      </a:r>
                      <a:endParaRPr lang="en-ZA" sz="13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5834344"/>
                  </a:ext>
                </a:extLst>
              </a:tr>
              <a:tr h="404643">
                <a:tc>
                  <a:txBody>
                    <a:bodyPr/>
                    <a:lstStyle/>
                    <a:p>
                      <a:pPr marL="180340">
                        <a:lnSpc>
                          <a:spcPts val="1300"/>
                        </a:lnSpc>
                        <a:spcBef>
                          <a:spcPts val="650"/>
                        </a:spcBef>
                        <a:spcAft>
                          <a:spcPts val="0"/>
                        </a:spcAft>
                        <a:tabLst>
                          <a:tab pos="180340" algn="l"/>
                        </a:tabLst>
                      </a:pPr>
                      <a:r>
                        <a:rPr lang="en-GB" sz="1300" b="1" dirty="0">
                          <a:effectLst/>
                          <a:latin typeface="Arial" panose="020B0604020202020204" pitchFamily="34" charset="0"/>
                          <a:ea typeface="Times New Roman" panose="02020603050405020304" pitchFamily="18" charset="0"/>
                        </a:rPr>
                        <a:t>Subtotal</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b="1" dirty="0">
                          <a:effectLst/>
                          <a:latin typeface="Arial" panose="020B0604020202020204" pitchFamily="34" charset="0"/>
                          <a:ea typeface="Times New Roman" panose="02020603050405020304" pitchFamily="18" charset="0"/>
                        </a:rPr>
                        <a:t>42 645 557</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b="1" dirty="0">
                          <a:effectLst/>
                          <a:latin typeface="Arial" panose="020B0604020202020204" pitchFamily="34" charset="0"/>
                          <a:ea typeface="Times New Roman" panose="02020603050405020304" pitchFamily="18" charset="0"/>
                        </a:rPr>
                        <a:t>42 424 691</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b="1">
                          <a:effectLst/>
                          <a:latin typeface="Arial" panose="020B0604020202020204" pitchFamily="34" charset="0"/>
                          <a:ea typeface="Times New Roman" panose="02020603050405020304" pitchFamily="18" charset="0"/>
                        </a:rPr>
                        <a:t>220 866</a:t>
                      </a:r>
                      <a:endParaRPr lang="en-ZA" sz="13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300" b="1" dirty="0">
                          <a:effectLst/>
                          <a:latin typeface="Arial" panose="020B0604020202020204" pitchFamily="34" charset="0"/>
                          <a:ea typeface="Times New Roman" panose="02020603050405020304" pitchFamily="18" charset="0"/>
                        </a:rPr>
                        <a:t>99,5%</a:t>
                      </a: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7747866"/>
                  </a:ext>
                </a:extLst>
              </a:tr>
            </a:tbl>
          </a:graphicData>
        </a:graphic>
      </p:graphicFrame>
    </p:spTree>
    <p:extLst>
      <p:ext uri="{BB962C8B-B14F-4D97-AF65-F5344CB8AC3E}">
        <p14:creationId xmlns:p14="http://schemas.microsoft.com/office/powerpoint/2010/main" xmlns="" val="1906246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59</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539552" y="1105560"/>
            <a:ext cx="7924800" cy="3970318"/>
          </a:xfrm>
          <a:prstGeom prst="rect">
            <a:avLst/>
          </a:prstGeom>
          <a:noFill/>
        </p:spPr>
        <p:txBody>
          <a:bodyPr wrap="square" rtlCol="0">
            <a:spAutoFit/>
          </a:bodyPr>
          <a:lstStyle/>
          <a:p>
            <a:r>
              <a:rPr lang="en-US" sz="2000" dirty="0" err="1" smtClean="0">
                <a:latin typeface="Arial" pitchFamily="34" charset="0"/>
                <a:cs typeface="Arial" pitchFamily="34" charset="0"/>
              </a:rPr>
              <a:t>Programme</a:t>
            </a:r>
            <a:r>
              <a:rPr lang="en-US" sz="2000" dirty="0" smtClean="0">
                <a:latin typeface="Arial" pitchFamily="34" charset="0"/>
                <a:cs typeface="Arial" pitchFamily="34" charset="0"/>
              </a:rPr>
              <a:t> 1:  Administration</a:t>
            </a:r>
          </a:p>
          <a:p>
            <a:r>
              <a:rPr lang="en-GB" sz="1600" dirty="0">
                <a:latin typeface="Arial" panose="020B0604020202020204" pitchFamily="34" charset="0"/>
                <a:cs typeface="Arial" panose="020B0604020202020204" pitchFamily="34" charset="0"/>
              </a:rPr>
              <a:t>Delays in receiving the invoice for the renewal of the software license from the supplier has resulted in non-payment and the lease contract for the Forensic Chemistry Laboratory was not signed</a:t>
            </a:r>
            <a:r>
              <a:rPr lang="en-GB" sz="1600" dirty="0" smtClean="0">
                <a:latin typeface="Arial" panose="020B0604020202020204" pitchFamily="34" charset="0"/>
                <a:cs typeface="Arial" panose="020B0604020202020204" pitchFamily="34" charset="0"/>
              </a:rPr>
              <a:t>.</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Programme 2:  National Health Insurance, Health Planning and System Enablement</a:t>
            </a:r>
          </a:p>
          <a:p>
            <a:r>
              <a:rPr lang="en-GB" sz="1600" dirty="0">
                <a:latin typeface="Arial" panose="020B0604020202020204" pitchFamily="34" charset="0"/>
                <a:cs typeface="Arial" panose="020B0604020202020204" pitchFamily="34" charset="0"/>
              </a:rPr>
              <a:t>There was no expenditure for the Drug Related Group project during 201718 year.</a:t>
            </a:r>
            <a:endParaRPr lang="en-ZA"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New in-kind grant for Medicine Stock System was experiencing initial difficulties to spend funds</a:t>
            </a:r>
            <a:r>
              <a:rPr lang="en-GB" sz="1600" dirty="0" smtClean="0">
                <a:latin typeface="Arial" panose="020B0604020202020204" pitchFamily="34" charset="0"/>
                <a:cs typeface="Arial" panose="020B0604020202020204" pitchFamily="34" charset="0"/>
              </a:rPr>
              <a:t>.</a:t>
            </a:r>
          </a:p>
          <a:p>
            <a:endParaRPr lang="en-US" sz="2000" dirty="0">
              <a:latin typeface="Arial" pitchFamily="34" charset="0"/>
              <a:cs typeface="Arial" pitchFamily="34" charset="0"/>
            </a:endParaRPr>
          </a:p>
          <a:p>
            <a:r>
              <a:rPr lang="en-US" sz="2000" dirty="0" err="1" smtClean="0">
                <a:latin typeface="Arial" pitchFamily="34" charset="0"/>
                <a:cs typeface="Arial" pitchFamily="34" charset="0"/>
              </a:rPr>
              <a:t>Programme</a:t>
            </a:r>
            <a:r>
              <a:rPr lang="en-US" sz="2000" dirty="0" smtClean="0">
                <a:latin typeface="Arial" pitchFamily="34" charset="0"/>
                <a:cs typeface="Arial" pitchFamily="34" charset="0"/>
              </a:rPr>
              <a:t> 4:  Primary Health Care Services</a:t>
            </a:r>
          </a:p>
          <a:p>
            <a:r>
              <a:rPr lang="en-GB" sz="1600" dirty="0">
                <a:latin typeface="Arial" panose="020B0604020202020204" pitchFamily="34" charset="0"/>
                <a:cs typeface="Arial" panose="020B0604020202020204" pitchFamily="34" charset="0"/>
              </a:rPr>
              <a:t>Invoices were delayed for Ideal Clinic Realisation and Maintenance (</a:t>
            </a:r>
            <a:r>
              <a:rPr lang="en-GB" sz="1600" dirty="0" err="1">
                <a:latin typeface="Arial" panose="020B0604020202020204" pitchFamily="34" charset="0"/>
                <a:cs typeface="Arial" panose="020B0604020202020204" pitchFamily="34" charset="0"/>
              </a:rPr>
              <a:t>ICRM</a:t>
            </a:r>
            <a:r>
              <a:rPr lang="en-GB" sz="1600" dirty="0">
                <a:latin typeface="Arial" panose="020B0604020202020204" pitchFamily="34" charset="0"/>
                <a:cs typeface="Arial" panose="020B0604020202020204" pitchFamily="34" charset="0"/>
              </a:rPr>
              <a:t>) feedback and planning meetings that were conducted in provinces.</a:t>
            </a:r>
            <a:endParaRPr lang="en-US" sz="2000" dirty="0" smtClean="0">
              <a:latin typeface="Arial" pitchFamily="34" charset="0"/>
              <a:cs typeface="Arial" pitchFamily="34" charset="0"/>
            </a:endParaRPr>
          </a:p>
        </p:txBody>
      </p:sp>
      <p:sp>
        <p:nvSpPr>
          <p:cNvPr id="4" name="Rectangle 2"/>
          <p:cNvSpPr txBox="1">
            <a:spLocks noChangeArrowheads="1"/>
          </p:cNvSpPr>
          <p:nvPr/>
        </p:nvSpPr>
        <p:spPr>
          <a:xfrm>
            <a:off x="179512" y="95955"/>
            <a:ext cx="709228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rPr>
              <a:t>Explanations of material variances</a:t>
            </a: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noProof="0" dirty="0" smtClean="0">
                <a:solidFill>
                  <a:schemeClr val="bg1"/>
                </a:solidFill>
                <a:latin typeface="Arial" pitchFamily="34" charset="0"/>
                <a:ea typeface="+mj-ea"/>
                <a:cs typeface="Arial" pitchFamily="34" charset="0"/>
              </a:rPr>
              <a:t>Per Programme</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59381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anose="020B0604020202020204" pitchFamily="34" charset="0"/>
              </a:rPr>
              <a:t>Progress Report </a:t>
            </a:r>
            <a:endParaRPr lang="en-GB" sz="2800" b="1" dirty="0">
              <a:solidFill>
                <a:schemeClr val="bg1"/>
              </a:solidFill>
              <a:latin typeface="Arial Black" pitchFamily="34" charset="0"/>
              <a:cs typeface="Arial" panose="020B0604020202020204" pitchFamily="34" charset="0"/>
            </a:endParaRPr>
          </a:p>
        </p:txBody>
      </p:sp>
      <p:sp>
        <p:nvSpPr>
          <p:cNvPr id="5" name="Rectangle 4"/>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1 :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60</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2"/>
          <p:cNvSpPr txBox="1">
            <a:spLocks noChangeArrowheads="1"/>
          </p:cNvSpPr>
          <p:nvPr/>
        </p:nvSpPr>
        <p:spPr>
          <a:xfrm>
            <a:off x="0" y="0"/>
            <a:ext cx="7092280"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rPr>
              <a:t>Expenditure p</a:t>
            </a:r>
            <a:r>
              <a:rPr lang="en-GB" sz="2800" b="1" noProof="0" dirty="0" smtClean="0">
                <a:solidFill>
                  <a:schemeClr val="bg1"/>
                </a:solidFill>
                <a:latin typeface="Arial" pitchFamily="34" charset="0"/>
                <a:ea typeface="+mj-ea"/>
                <a:cs typeface="Arial" pitchFamily="34" charset="0"/>
              </a:rPr>
              <a:t>er Economic Classification</a:t>
            </a: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dirty="0" smtClean="0">
                <a:ln>
                  <a:noFill/>
                </a:ln>
                <a:solidFill>
                  <a:schemeClr val="bg1"/>
                </a:solidFill>
                <a:uLnTx/>
                <a:uFillTx/>
                <a:latin typeface="Arial" pitchFamily="34" charset="0"/>
                <a:ea typeface="+mj-ea"/>
                <a:cs typeface="Arial" pitchFamily="34" charset="0"/>
              </a:rPr>
              <a:t>2017/18</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77112246"/>
              </p:ext>
            </p:extLst>
          </p:nvPr>
        </p:nvGraphicFramePr>
        <p:xfrm>
          <a:off x="323528" y="1556792"/>
          <a:ext cx="8064896" cy="3888434"/>
        </p:xfrm>
        <a:graphic>
          <a:graphicData uri="http://schemas.openxmlformats.org/drawingml/2006/table">
            <a:tbl>
              <a:tblPr/>
              <a:tblGrid>
                <a:gridCol w="2460286">
                  <a:extLst>
                    <a:ext uri="{9D8B030D-6E8A-4147-A177-3AD203B41FA5}">
                      <a16:colId xmlns:a16="http://schemas.microsoft.com/office/drawing/2014/main" xmlns="" val="1811136077"/>
                    </a:ext>
                  </a:extLst>
                </a:gridCol>
                <a:gridCol w="1518118">
                  <a:extLst>
                    <a:ext uri="{9D8B030D-6E8A-4147-A177-3AD203B41FA5}">
                      <a16:colId xmlns:a16="http://schemas.microsoft.com/office/drawing/2014/main" xmlns="" val="3894411956"/>
                    </a:ext>
                  </a:extLst>
                </a:gridCol>
                <a:gridCol w="1400346">
                  <a:extLst>
                    <a:ext uri="{9D8B030D-6E8A-4147-A177-3AD203B41FA5}">
                      <a16:colId xmlns:a16="http://schemas.microsoft.com/office/drawing/2014/main" xmlns="" val="1040346750"/>
                    </a:ext>
                  </a:extLst>
                </a:gridCol>
                <a:gridCol w="1166415">
                  <a:extLst>
                    <a:ext uri="{9D8B030D-6E8A-4147-A177-3AD203B41FA5}">
                      <a16:colId xmlns:a16="http://schemas.microsoft.com/office/drawing/2014/main" xmlns="" val="1574176361"/>
                    </a:ext>
                  </a:extLst>
                </a:gridCol>
                <a:gridCol w="1519731">
                  <a:extLst>
                    <a:ext uri="{9D8B030D-6E8A-4147-A177-3AD203B41FA5}">
                      <a16:colId xmlns:a16="http://schemas.microsoft.com/office/drawing/2014/main" xmlns="" val="3969588046"/>
                    </a:ext>
                  </a:extLst>
                </a:gridCol>
              </a:tblGrid>
              <a:tr h="972109">
                <a:tc>
                  <a:txBody>
                    <a:bodyPr/>
                    <a:lstStyle/>
                    <a:p>
                      <a:pP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Per economic classification</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400" b="1" dirty="0">
                          <a:effectLst/>
                          <a:latin typeface="Arial" panose="020B0604020202020204" pitchFamily="34" charset="0"/>
                          <a:ea typeface="Times New Roman" panose="02020603050405020304" pitchFamily="18" charset="0"/>
                        </a:rPr>
                        <a:t>Final</a:t>
                      </a:r>
                      <a:br>
                        <a:rPr lang="en-GB" sz="1400" b="1" dirty="0">
                          <a:effectLst/>
                          <a:latin typeface="Arial" panose="020B0604020202020204" pitchFamily="34" charset="0"/>
                          <a:ea typeface="Times New Roman" panose="02020603050405020304" pitchFamily="18" charset="0"/>
                        </a:rPr>
                      </a:br>
                      <a:r>
                        <a:rPr lang="en-GB" sz="1400" b="1" dirty="0" smtClean="0">
                          <a:effectLst/>
                          <a:latin typeface="Arial" panose="020B0604020202020204" pitchFamily="34" charset="0"/>
                          <a:ea typeface="Times New Roman" panose="02020603050405020304" pitchFamily="18" charset="0"/>
                        </a:rPr>
                        <a:t>Appropriation</a:t>
                      </a:r>
                    </a:p>
                    <a:p>
                      <a:pPr algn="r">
                        <a:lnSpc>
                          <a:spcPts val="1300"/>
                        </a:lnSpc>
                        <a:spcBef>
                          <a:spcPts val="0"/>
                        </a:spcBef>
                        <a:spcAft>
                          <a:spcPts val="0"/>
                        </a:spcAft>
                      </a:pPr>
                      <a:r>
                        <a:rPr lang="en-GB" sz="1400" b="1" dirty="0" err="1" smtClean="0">
                          <a:effectLst/>
                          <a:latin typeface="Arial" panose="020B0604020202020204" pitchFamily="34" charset="0"/>
                          <a:ea typeface="Times New Roman" panose="02020603050405020304" pitchFamily="18" charset="0"/>
                        </a:rPr>
                        <a:t>R’000</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400" b="1" dirty="0">
                          <a:effectLst/>
                          <a:latin typeface="Arial" panose="020B0604020202020204" pitchFamily="34" charset="0"/>
                          <a:ea typeface="Times New Roman" panose="02020603050405020304" pitchFamily="18" charset="0"/>
                        </a:rPr>
                        <a:t>Actual</a:t>
                      </a:r>
                      <a:br>
                        <a:rPr lang="en-GB" sz="1400" b="1" dirty="0">
                          <a:effectLst/>
                          <a:latin typeface="Arial" panose="020B0604020202020204" pitchFamily="34" charset="0"/>
                          <a:ea typeface="Times New Roman" panose="02020603050405020304" pitchFamily="18" charset="0"/>
                        </a:rPr>
                      </a:br>
                      <a:r>
                        <a:rPr lang="en-GB" sz="1400" b="1" dirty="0" smtClean="0">
                          <a:effectLst/>
                          <a:latin typeface="Arial" panose="020B0604020202020204" pitchFamily="34" charset="0"/>
                          <a:ea typeface="Times New Roman" panose="02020603050405020304" pitchFamily="18" charset="0"/>
                        </a:rPr>
                        <a:t>Expenditure</a:t>
                      </a:r>
                    </a:p>
                    <a:p>
                      <a:pPr algn="r">
                        <a:lnSpc>
                          <a:spcPts val="1300"/>
                        </a:lnSpc>
                        <a:spcBef>
                          <a:spcPts val="0"/>
                        </a:spcBef>
                        <a:spcAft>
                          <a:spcPts val="0"/>
                        </a:spcAft>
                      </a:pPr>
                      <a:r>
                        <a:rPr lang="en-GB" sz="1400" b="1" dirty="0" err="1" smtClean="0">
                          <a:effectLst/>
                          <a:latin typeface="Arial" panose="020B0604020202020204" pitchFamily="34" charset="0"/>
                          <a:ea typeface="Times New Roman" panose="02020603050405020304" pitchFamily="18" charset="0"/>
                        </a:rPr>
                        <a:t>R’000</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0"/>
                        </a:spcBef>
                        <a:spcAft>
                          <a:spcPts val="0"/>
                        </a:spcAft>
                      </a:pPr>
                      <a:r>
                        <a:rPr lang="en-GB" sz="1400" b="1" dirty="0" smtClean="0">
                          <a:effectLst/>
                          <a:latin typeface="Arial" panose="020B0604020202020204" pitchFamily="34" charset="0"/>
                          <a:ea typeface="Times New Roman" panose="02020603050405020304" pitchFamily="18" charset="0"/>
                        </a:rPr>
                        <a:t>Variance</a:t>
                      </a:r>
                    </a:p>
                    <a:p>
                      <a:pPr algn="r">
                        <a:lnSpc>
                          <a:spcPts val="1300"/>
                        </a:lnSpc>
                        <a:spcBef>
                          <a:spcPts val="0"/>
                        </a:spcBef>
                        <a:spcAft>
                          <a:spcPts val="0"/>
                        </a:spcAft>
                      </a:pPr>
                      <a:endParaRPr lang="en-GB" sz="1400" b="1" dirty="0" smtClean="0">
                        <a:effectLst/>
                        <a:latin typeface="Arial" panose="020B0604020202020204" pitchFamily="34" charset="0"/>
                        <a:ea typeface="Times New Roman" panose="02020603050405020304" pitchFamily="18" charset="0"/>
                      </a:endParaRPr>
                    </a:p>
                    <a:p>
                      <a:pPr algn="r">
                        <a:lnSpc>
                          <a:spcPts val="1300"/>
                        </a:lnSpc>
                        <a:spcBef>
                          <a:spcPts val="0"/>
                        </a:spcBef>
                        <a:spcAft>
                          <a:spcPts val="0"/>
                        </a:spcAft>
                      </a:pPr>
                      <a:r>
                        <a:rPr lang="en-GB" sz="1400" b="1" dirty="0" err="1" smtClean="0">
                          <a:effectLst/>
                          <a:latin typeface="Arial" panose="020B0604020202020204" pitchFamily="34" charset="0"/>
                          <a:ea typeface="Times New Roman" panose="02020603050405020304" pitchFamily="18" charset="0"/>
                        </a:rPr>
                        <a:t>R’000</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Expenditure</a:t>
                      </a:r>
                      <a:br>
                        <a:rPr lang="en-GB" sz="1400" b="1" dirty="0">
                          <a:effectLst/>
                          <a:latin typeface="Arial" panose="020B0604020202020204" pitchFamily="34" charset="0"/>
                          <a:ea typeface="Times New Roman" panose="02020603050405020304" pitchFamily="18" charset="0"/>
                        </a:rPr>
                      </a:br>
                      <a:r>
                        <a:rPr lang="en-GB" sz="1400" b="1" dirty="0">
                          <a:effectLst/>
                          <a:latin typeface="Arial" panose="020B0604020202020204" pitchFamily="34" charset="0"/>
                          <a:ea typeface="Times New Roman" panose="02020603050405020304" pitchFamily="18" charset="0"/>
                        </a:rPr>
                        <a:t>as % of final appropriation</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76543247"/>
                  </a:ext>
                </a:extLst>
              </a:tr>
              <a:tr h="324036">
                <a:tc>
                  <a:txBody>
                    <a:bodyPr/>
                    <a:lstStyle/>
                    <a:p>
                      <a:pPr>
                        <a:lnSpc>
                          <a:spcPts val="1300"/>
                        </a:lnSpc>
                        <a:spcBef>
                          <a:spcPts val="650"/>
                        </a:spcBef>
                        <a:spcAft>
                          <a:spcPts val="0"/>
                        </a:spcAft>
                        <a:tabLst>
                          <a:tab pos="180340" algn="l"/>
                        </a:tabLst>
                      </a:pPr>
                      <a:r>
                        <a:rPr lang="en-GB" sz="1400" b="1" dirty="0">
                          <a:effectLst/>
                          <a:latin typeface="Arial" panose="020B0604020202020204" pitchFamily="34" charset="0"/>
                          <a:ea typeface="Times New Roman" panose="02020603050405020304" pitchFamily="18" charset="0"/>
                        </a:rPr>
                        <a:t>Current payments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a:effectLst/>
                          <a:latin typeface="Arial" panose="020B0604020202020204" pitchFamily="34" charset="0"/>
                          <a:ea typeface="Times New Roman" panose="02020603050405020304" pitchFamily="18" charset="0"/>
                        </a:rPr>
                        <a:t> </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a:effectLst/>
                          <a:latin typeface="Arial" panose="020B0604020202020204" pitchFamily="34" charset="0"/>
                          <a:ea typeface="Times New Roman" panose="02020603050405020304" pitchFamily="18" charset="0"/>
                        </a:rPr>
                        <a:t> </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1046627"/>
                  </a:ext>
                </a:extLst>
              </a:tr>
              <a:tr h="324036">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Compensation of employees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873 358</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856 263</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17 095</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98%</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0288087"/>
                  </a:ext>
                </a:extLst>
              </a:tr>
              <a:tr h="324036">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Goods and services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1 704 945</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1 597 177</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107 768</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94%</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047660"/>
                  </a:ext>
                </a:extLst>
              </a:tr>
              <a:tr h="324036">
                <a:tc>
                  <a:txBody>
                    <a:bodyPr/>
                    <a:lstStyle/>
                    <a:p>
                      <a:pPr>
                        <a:lnSpc>
                          <a:spcPts val="1300"/>
                        </a:lnSpc>
                        <a:spcBef>
                          <a:spcPts val="650"/>
                        </a:spcBef>
                        <a:spcAft>
                          <a:spcPts val="0"/>
                        </a:spcAft>
                        <a:tabLst>
                          <a:tab pos="180340" algn="l"/>
                        </a:tabLst>
                      </a:pPr>
                      <a:r>
                        <a:rPr lang="en-GB" sz="1400" b="1" dirty="0">
                          <a:effectLst/>
                          <a:latin typeface="Arial" panose="020B0604020202020204" pitchFamily="34" charset="0"/>
                          <a:ea typeface="Times New Roman" panose="02020603050405020304" pitchFamily="18" charset="0"/>
                        </a:rPr>
                        <a:t>Transfers and subsidies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a:effectLst/>
                          <a:latin typeface="Arial" panose="020B0604020202020204" pitchFamily="34" charset="0"/>
                          <a:ea typeface="Times New Roman" panose="02020603050405020304" pitchFamily="18" charset="0"/>
                        </a:rPr>
                        <a:t> </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7888662"/>
                  </a:ext>
                </a:extLst>
              </a:tr>
              <a:tr h="324036">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Provinces and municipalities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37 570 226</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37 570 226</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100</a:t>
                      </a:r>
                      <a:r>
                        <a:rPr lang="en-GB" sz="1400" dirty="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1690796"/>
                  </a:ext>
                </a:extLst>
              </a:tr>
              <a:tr h="648073">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Departmental agencies and accounts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1 518 471</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1 516 472</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100</a:t>
                      </a:r>
                      <a:r>
                        <a:rPr lang="en-GB" sz="1400" dirty="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9516075"/>
                  </a:ext>
                </a:extLst>
              </a:tr>
              <a:tr h="324036">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Non-profit institutions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193 737</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183 775</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9 962</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95</a:t>
                      </a:r>
                      <a:r>
                        <a:rPr lang="en-GB" sz="1400" dirty="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2147179"/>
                  </a:ext>
                </a:extLst>
              </a:tr>
              <a:tr h="324036">
                <a:tc>
                  <a:txBody>
                    <a:bodyPr/>
                    <a:lstStyle/>
                    <a:p>
                      <a:pPr>
                        <a:lnSpc>
                          <a:spcPts val="1300"/>
                        </a:lnSpc>
                        <a:spcBef>
                          <a:spcPts val="650"/>
                        </a:spcBef>
                        <a:spcAft>
                          <a:spcPts val="0"/>
                        </a:spcAft>
                        <a:tabLst>
                          <a:tab pos="180340" algn="l"/>
                        </a:tabLst>
                      </a:pPr>
                      <a:r>
                        <a:rPr lang="en-GB" sz="1400" dirty="0">
                          <a:effectLst/>
                          <a:latin typeface="Arial" panose="020B0604020202020204" pitchFamily="34" charset="0"/>
                          <a:ea typeface="Times New Roman" panose="02020603050405020304" pitchFamily="18" charset="0"/>
                        </a:rPr>
                        <a:t>Households</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a:effectLst/>
                          <a:latin typeface="Arial" panose="020B0604020202020204" pitchFamily="34" charset="0"/>
                          <a:ea typeface="Times New Roman" panose="02020603050405020304" pitchFamily="18" charset="0"/>
                        </a:rPr>
                        <a:t>10 539</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10 538</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a:effectLst/>
                          <a:latin typeface="Arial" panose="020B0604020202020204" pitchFamily="34" charset="0"/>
                          <a:ea typeface="Times New Roman" panose="02020603050405020304" pitchFamily="18" charset="0"/>
                        </a:rPr>
                        <a:t>1</a:t>
                      </a:r>
                      <a:endParaRPr lang="en-ZA" sz="140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650"/>
                        </a:spcBef>
                        <a:spcAft>
                          <a:spcPts val="0"/>
                        </a:spcAft>
                      </a:pPr>
                      <a:r>
                        <a:rPr lang="en-GB" sz="1400" dirty="0" smtClean="0">
                          <a:effectLst/>
                          <a:latin typeface="Arial" panose="020B0604020202020204" pitchFamily="34" charset="0"/>
                          <a:ea typeface="Times New Roman" panose="02020603050405020304" pitchFamily="18" charset="0"/>
                        </a:rPr>
                        <a:t>100</a:t>
                      </a:r>
                      <a:r>
                        <a:rPr lang="en-GB" sz="1400" dirty="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3904982"/>
                  </a:ext>
                </a:extLst>
              </a:tr>
            </a:tbl>
          </a:graphicData>
        </a:graphic>
      </p:graphicFrame>
    </p:spTree>
    <p:extLst>
      <p:ext uri="{BB962C8B-B14F-4D97-AF65-F5344CB8AC3E}">
        <p14:creationId xmlns:p14="http://schemas.microsoft.com/office/powerpoint/2010/main" xmlns="" val="38669054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323528" y="1484784"/>
            <a:ext cx="8500864" cy="3785652"/>
          </a:xfrm>
          <a:prstGeom prst="rect">
            <a:avLst/>
          </a:prstGeom>
          <a:noFill/>
        </p:spPr>
        <p:txBody>
          <a:bodyPr wrap="square" rtlCol="0">
            <a:spAutoFit/>
          </a:bodyPr>
          <a:lstStyle/>
          <a:p>
            <a:r>
              <a:rPr lang="en-GB" sz="2000" b="1" dirty="0" smtClean="0"/>
              <a:t>Goods </a:t>
            </a:r>
            <a:r>
              <a:rPr lang="en-GB" sz="2000" b="1" dirty="0"/>
              <a:t>and Services</a:t>
            </a:r>
            <a:r>
              <a:rPr lang="en-GB" sz="2000" dirty="0"/>
              <a:t>:  </a:t>
            </a:r>
            <a:endParaRPr lang="en-ZA" sz="2000" dirty="0"/>
          </a:p>
          <a:p>
            <a:pPr marL="285750" indent="-285750">
              <a:buFont typeface="Arial" panose="020B0604020202020204" pitchFamily="34" charset="0"/>
              <a:buChar char="•"/>
            </a:pPr>
            <a:r>
              <a:rPr lang="en-GB" sz="2000" dirty="0" smtClean="0"/>
              <a:t>Delays </a:t>
            </a:r>
            <a:r>
              <a:rPr lang="en-GB" sz="2000" dirty="0"/>
              <a:t>in receiving the invoice for the renewal of the software license from the supplier has resulted in </a:t>
            </a:r>
            <a:r>
              <a:rPr lang="en-GB" sz="2000" dirty="0" smtClean="0"/>
              <a:t>non-payment</a:t>
            </a:r>
            <a:endParaRPr lang="en-ZA" sz="2000" dirty="0"/>
          </a:p>
          <a:p>
            <a:pPr marL="285750" indent="-285750">
              <a:buFont typeface="Arial" panose="020B0604020202020204" pitchFamily="34" charset="0"/>
              <a:buChar char="•"/>
            </a:pPr>
            <a:r>
              <a:rPr lang="en-GB" sz="2000" dirty="0"/>
              <a:t>Invoices were delayed for Ideal Clinic Realisation and Maintenance (CRM</a:t>
            </a:r>
            <a:r>
              <a:rPr lang="en-GB" sz="2000" dirty="0" smtClean="0"/>
              <a:t>); </a:t>
            </a:r>
            <a:r>
              <a:rPr lang="en-GB" sz="2000" dirty="0"/>
              <a:t>feedback and planning meetings </a:t>
            </a:r>
            <a:r>
              <a:rPr lang="en-GB" sz="2000" dirty="0" smtClean="0"/>
              <a:t>were </a:t>
            </a:r>
            <a:r>
              <a:rPr lang="en-GB" sz="2000" dirty="0"/>
              <a:t>conducted in </a:t>
            </a:r>
            <a:r>
              <a:rPr lang="en-GB" sz="2000" dirty="0" smtClean="0"/>
              <a:t>provinces</a:t>
            </a:r>
          </a:p>
          <a:p>
            <a:endParaRPr lang="en-ZA" sz="2000" dirty="0"/>
          </a:p>
          <a:p>
            <a:r>
              <a:rPr lang="en-GB" sz="2000" b="1" dirty="0"/>
              <a:t>Transfer and Subsidies</a:t>
            </a:r>
            <a:r>
              <a:rPr lang="en-GB" sz="2000" dirty="0"/>
              <a:t>:</a:t>
            </a:r>
            <a:endParaRPr lang="en-ZA" sz="2000" dirty="0"/>
          </a:p>
          <a:p>
            <a:pPr marL="285750" indent="-285750">
              <a:buFont typeface="Arial" panose="020B0604020202020204" pitchFamily="34" charset="0"/>
              <a:buChar char="•"/>
            </a:pPr>
            <a:r>
              <a:rPr lang="en-GB" sz="2000" dirty="0"/>
              <a:t>Not all Non-Profit Institutions applied for </a:t>
            </a:r>
            <a:r>
              <a:rPr lang="en-GB" sz="2000" dirty="0" smtClean="0"/>
              <a:t>funding</a:t>
            </a:r>
          </a:p>
          <a:p>
            <a:endParaRPr lang="en-ZA" sz="2000" dirty="0"/>
          </a:p>
          <a:p>
            <a:r>
              <a:rPr lang="en-GB" sz="2000" b="1" dirty="0"/>
              <a:t>Payment for capital assets</a:t>
            </a:r>
            <a:r>
              <a:rPr lang="en-GB" sz="2000" dirty="0"/>
              <a:t>:</a:t>
            </a:r>
            <a:endParaRPr lang="en-ZA" sz="2000" dirty="0"/>
          </a:p>
          <a:p>
            <a:pPr marL="285750" indent="-285750">
              <a:buFont typeface="Arial" panose="020B0604020202020204" pitchFamily="34" charset="0"/>
              <a:buChar char="•"/>
            </a:pPr>
            <a:r>
              <a:rPr lang="en-GB" sz="2000" dirty="0" smtClean="0"/>
              <a:t>There </a:t>
            </a:r>
            <a:r>
              <a:rPr lang="en-GB" sz="2000" dirty="0"/>
              <a:t>was no expenditure for the Drug Related Group project during 2017/18 financial </a:t>
            </a:r>
            <a:r>
              <a:rPr lang="en-GB" sz="2000" dirty="0" smtClean="0"/>
              <a:t>year</a:t>
            </a:r>
            <a:endParaRPr lang="en-ZA" sz="2000" dirty="0"/>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fontScale="85000" lnSpcReduction="1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Explanations of material variances</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Per </a:t>
            </a:r>
            <a:r>
              <a:rPr lang="en-GB" sz="2800" b="1" dirty="0" smtClean="0">
                <a:solidFill>
                  <a:schemeClr val="bg1"/>
                </a:solidFill>
                <a:latin typeface="Arial" pitchFamily="34" charset="0"/>
                <a:cs typeface="Arial" pitchFamily="34" charset="0"/>
              </a:rPr>
              <a:t>Economic Classification</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673183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4400" b="1" i="0" u="none" strike="noStrike" kern="1200" cap="none" spc="0" normalizeH="0" baseline="0" noProof="0" dirty="0" smtClean="0">
                <a:ln>
                  <a:noFill/>
                </a:ln>
                <a:solidFill>
                  <a:schemeClr val="tx1"/>
                </a:solidFill>
                <a:effectLst/>
                <a:uLnTx/>
                <a:uFillTx/>
                <a:latin typeface="+mn-lt"/>
                <a:ea typeface="+mn-ea"/>
                <a:cs typeface="+mn-cs"/>
              </a:rPr>
              <a:t>Conditional</a:t>
            </a:r>
            <a:r>
              <a:rPr kumimoji="0" lang="en-ZA" sz="4400" b="1" i="0" u="none" strike="noStrike" kern="1200" cap="none" spc="0" normalizeH="0" noProof="0" dirty="0" smtClean="0">
                <a:ln>
                  <a:noFill/>
                </a:ln>
                <a:solidFill>
                  <a:schemeClr val="tx1"/>
                </a:solidFill>
                <a:effectLst/>
                <a:uLnTx/>
                <a:uFillTx/>
                <a:latin typeface="+mn-lt"/>
                <a:ea typeface="+mn-ea"/>
                <a:cs typeface="+mn-cs"/>
              </a:rPr>
              <a:t> Grants Expenditure 2017/18</a:t>
            </a:r>
            <a:endParaRPr kumimoji="0" lang="en-ZA" sz="4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6603630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07504" y="1143000"/>
            <a:ext cx="8893621" cy="730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r>
              <a:rPr lang="en-US" altLang="en-US" sz="2400" dirty="0"/>
              <a:t> </a:t>
            </a:r>
            <a:r>
              <a:rPr lang="en-US" altLang="en-US" sz="2000" dirty="0"/>
              <a:t>Presentation covers Conditional Grants exp. as at 31 March </a:t>
            </a:r>
            <a:r>
              <a:rPr lang="en-US" altLang="en-US" sz="2000" dirty="0" smtClean="0"/>
              <a:t>2018</a:t>
            </a:r>
            <a:endParaRPr lang="en-US" altLang="en-US" sz="2000" dirty="0"/>
          </a:p>
          <a:p>
            <a:pPr lvl="1" algn="just" eaLnBrk="1" hangingPunct="1"/>
            <a:endParaRPr lang="en-US" altLang="en-US" sz="2000" dirty="0"/>
          </a:p>
          <a:p>
            <a:pPr lvl="1" algn="just" eaLnBrk="1" hangingPunct="1">
              <a:buFont typeface="Wingdings" panose="05000000000000000000" pitchFamily="2" charset="2"/>
              <a:buChar char="Ø"/>
            </a:pPr>
            <a:r>
              <a:rPr lang="en-US" altLang="en-US" sz="2000" dirty="0"/>
              <a:t>  Total CG spending is at  </a:t>
            </a:r>
            <a:r>
              <a:rPr lang="en-US" altLang="en-US" sz="2000" dirty="0" smtClean="0"/>
              <a:t>98.6% </a:t>
            </a:r>
            <a:r>
              <a:rPr lang="en-US" altLang="en-US" sz="2000" dirty="0"/>
              <a:t>or </a:t>
            </a:r>
            <a:r>
              <a:rPr lang="en-US" altLang="en-US" sz="2000" dirty="0" smtClean="0"/>
              <a:t>R37.3 </a:t>
            </a:r>
            <a:r>
              <a:rPr lang="en-US" altLang="en-US" sz="2000" dirty="0" err="1"/>
              <a:t>bn</a:t>
            </a:r>
            <a:r>
              <a:rPr lang="en-US" altLang="en-US" sz="2000" dirty="0"/>
              <a:t> against total adjusted</a:t>
            </a:r>
          </a:p>
          <a:p>
            <a:pPr lvl="1" algn="just" eaLnBrk="1" hangingPunct="1"/>
            <a:r>
              <a:rPr lang="en-US" altLang="en-US" sz="2000" dirty="0"/>
              <a:t>     budget of  R </a:t>
            </a:r>
            <a:r>
              <a:rPr lang="en-US" altLang="en-US" sz="2000" dirty="0" smtClean="0"/>
              <a:t>37.8 </a:t>
            </a:r>
            <a:r>
              <a:rPr lang="en-US" altLang="en-US" sz="2000" dirty="0" err="1"/>
              <a:t>bn</a:t>
            </a:r>
            <a:r>
              <a:rPr lang="en-US" altLang="en-US" sz="2000" dirty="0"/>
              <a:t> resulting in under spending of </a:t>
            </a:r>
            <a:r>
              <a:rPr lang="en-US" altLang="en-US" sz="2000" dirty="0" smtClean="0"/>
              <a:t>1.4% </a:t>
            </a:r>
            <a:r>
              <a:rPr lang="en-US" altLang="en-US" sz="2000" dirty="0"/>
              <a:t>or </a:t>
            </a:r>
            <a:r>
              <a:rPr lang="en-US" altLang="en-US" sz="2000" dirty="0" smtClean="0"/>
              <a:t>R516m</a:t>
            </a:r>
            <a:endParaRPr lang="en-US" altLang="en-US" sz="2000" dirty="0"/>
          </a:p>
          <a:p>
            <a:pPr lvl="1" algn="just" eaLnBrk="1" hangingPunct="1"/>
            <a:r>
              <a:rPr lang="en-US" altLang="en-US" sz="2000" dirty="0"/>
              <a:t>     (compared to </a:t>
            </a:r>
            <a:r>
              <a:rPr lang="en-US" altLang="en-US" sz="2000" dirty="0" smtClean="0"/>
              <a:t>99.0% </a:t>
            </a:r>
            <a:r>
              <a:rPr lang="en-US" altLang="en-US" sz="2000" dirty="0"/>
              <a:t>or </a:t>
            </a:r>
            <a:r>
              <a:rPr lang="en-US" altLang="en-US" sz="2000" dirty="0" smtClean="0"/>
              <a:t>R33.9 </a:t>
            </a:r>
            <a:r>
              <a:rPr lang="en-US" altLang="en-US" sz="2000" dirty="0" err="1"/>
              <a:t>bn</a:t>
            </a:r>
            <a:r>
              <a:rPr lang="en-US" altLang="en-US" sz="2000" dirty="0"/>
              <a:t> spent same period last year).</a:t>
            </a:r>
          </a:p>
          <a:p>
            <a:pPr lvl="1" algn="just" eaLnBrk="1" hangingPunct="1">
              <a:buFont typeface="Wingdings" panose="05000000000000000000" pitchFamily="2" charset="2"/>
              <a:buChar char="Ø"/>
            </a:pPr>
            <a:endParaRPr lang="en-US" altLang="en-US" sz="2000" dirty="0"/>
          </a:p>
          <a:p>
            <a:pPr lvl="1" algn="just" eaLnBrk="1" hangingPunct="1">
              <a:buFont typeface="Wingdings" panose="05000000000000000000" pitchFamily="2" charset="2"/>
              <a:buChar char="Ø"/>
            </a:pPr>
            <a:r>
              <a:rPr lang="en-US" altLang="en-US" sz="2000" dirty="0"/>
              <a:t>  However,  major contributors to under spending are:</a:t>
            </a:r>
          </a:p>
          <a:p>
            <a:pPr lvl="3" algn="just" eaLnBrk="1" hangingPunct="1">
              <a:buFont typeface="Arial" panose="020B0604020202020204" pitchFamily="34" charset="0"/>
              <a:buChar char="•"/>
            </a:pPr>
            <a:r>
              <a:rPr lang="en-US" altLang="en-US" sz="2000" dirty="0"/>
              <a:t> 	</a:t>
            </a:r>
            <a:r>
              <a:rPr lang="en-US" altLang="en-US" sz="2000" dirty="0" smtClean="0"/>
              <a:t>HFRG </a:t>
            </a:r>
            <a:r>
              <a:rPr lang="en-US" altLang="en-US" sz="2000" dirty="0"/>
              <a:t>spending   </a:t>
            </a:r>
            <a:r>
              <a:rPr lang="en-US" altLang="en-US" sz="2000" dirty="0" smtClean="0"/>
              <a:t>94.1</a:t>
            </a:r>
            <a:r>
              <a:rPr lang="en-US" altLang="en-US" sz="2000" dirty="0"/>
              <a:t>%</a:t>
            </a:r>
          </a:p>
          <a:p>
            <a:pPr lvl="3" algn="just" eaLnBrk="1" hangingPunct="1">
              <a:buFont typeface="Arial" panose="020B0604020202020204" pitchFamily="34" charset="0"/>
              <a:buChar char="•"/>
            </a:pPr>
            <a:endParaRPr lang="en-US" altLang="en-US" sz="2000" i="1" dirty="0"/>
          </a:p>
          <a:p>
            <a:pPr lvl="1" algn="just" eaLnBrk="1" hangingPunct="1">
              <a:buFont typeface="Wingdings" panose="05000000000000000000" pitchFamily="2" charset="2"/>
              <a:buChar char="Ø"/>
            </a:pPr>
            <a:r>
              <a:rPr lang="en-US" altLang="en-US" sz="2000" dirty="0"/>
              <a:t> HPTDG, NTSG and HIV/AIDS spent  </a:t>
            </a:r>
            <a:r>
              <a:rPr lang="en-US" altLang="en-US" sz="2000" dirty="0" smtClean="0"/>
              <a:t>98.1%, </a:t>
            </a:r>
            <a:r>
              <a:rPr lang="en-US" altLang="en-US" sz="2000" dirty="0"/>
              <a:t>99.6% and </a:t>
            </a:r>
            <a:r>
              <a:rPr lang="en-US" altLang="en-US" sz="2000" dirty="0" smtClean="0"/>
              <a:t>99.6%</a:t>
            </a:r>
            <a:endParaRPr lang="en-US" altLang="en-US" sz="2000" dirty="0"/>
          </a:p>
          <a:p>
            <a:pPr lvl="1" algn="just" eaLnBrk="1" hangingPunct="1"/>
            <a:r>
              <a:rPr lang="en-US" altLang="en-US" sz="2000" dirty="0"/>
              <a:t>    respectively, thus their spending is within acceptable norm.</a:t>
            </a:r>
          </a:p>
          <a:p>
            <a:pPr lvl="1" algn="just" eaLnBrk="1" hangingPunct="1"/>
            <a:endParaRPr lang="en-GB" altLang="en-US" sz="2000" dirty="0"/>
          </a:p>
          <a:p>
            <a:pPr lvl="1" algn="just" eaLnBrk="1" hangingPunct="1">
              <a:buFont typeface="Wingdings" panose="05000000000000000000" pitchFamily="2" charset="2"/>
              <a:buChar char="Ø"/>
            </a:pPr>
            <a:r>
              <a:rPr lang="en-GB" altLang="en-US" sz="2000" dirty="0"/>
              <a:t> </a:t>
            </a:r>
            <a:r>
              <a:rPr lang="en-GB" altLang="en-US" sz="2000" dirty="0" smtClean="0"/>
              <a:t>Rollover of R353m </a:t>
            </a:r>
            <a:r>
              <a:rPr lang="en-GB" altLang="en-US" sz="2000" dirty="0"/>
              <a:t>requested for unspent funds linked to </a:t>
            </a:r>
            <a:r>
              <a:rPr lang="en-GB" altLang="en-US" sz="2000" dirty="0" smtClean="0"/>
              <a:t>committed</a:t>
            </a:r>
          </a:p>
          <a:p>
            <a:pPr lvl="1" algn="just" eaLnBrk="1" hangingPunct="1"/>
            <a:r>
              <a:rPr lang="en-GB" altLang="en-US" sz="2000" dirty="0"/>
              <a:t> </a:t>
            </a:r>
            <a:r>
              <a:rPr lang="en-GB" altLang="en-US" sz="2000" dirty="0" smtClean="0"/>
              <a:t>   </a:t>
            </a:r>
            <a:r>
              <a:rPr lang="en-GB" altLang="en-US" sz="2000" dirty="0"/>
              <a:t>projects.</a:t>
            </a:r>
            <a:endParaRPr lang="en-US" altLang="en-US" sz="2200" dirty="0"/>
          </a:p>
          <a:p>
            <a:pPr eaLnBrk="1" hangingPunct="1">
              <a:buFont typeface="Wingdings" panose="05000000000000000000" pitchFamily="2" charset="2"/>
              <a:buChar char="Ø"/>
            </a:pPr>
            <a:endParaRPr lang="en-US" altLang="en-US" sz="2400" dirty="0"/>
          </a:p>
          <a:p>
            <a:pPr lvl="1" eaLnBrk="1" hangingPunct="1">
              <a:buFont typeface="Wingdings" panose="05000000000000000000" pitchFamily="2" charset="2"/>
              <a:buChar char="Ø"/>
            </a:pPr>
            <a:endParaRPr lang="en-US" altLang="en-US" sz="2400" dirty="0"/>
          </a:p>
          <a:p>
            <a:pPr eaLnBrk="1" hangingPunct="1">
              <a:buFont typeface="Wingdings" panose="05000000000000000000" pitchFamily="2" charset="2"/>
              <a:buChar char="§"/>
            </a:pPr>
            <a:endParaRPr lang="en-US" altLang="en-US" sz="2400" dirty="0"/>
          </a:p>
          <a:p>
            <a:pPr eaLnBrk="1" hangingPunct="1">
              <a:buFont typeface="Wingdings" panose="05000000000000000000" pitchFamily="2" charset="2"/>
              <a:buChar char="§"/>
            </a:pPr>
            <a:endParaRPr lang="en-US" altLang="en-US" sz="2400" dirty="0"/>
          </a:p>
          <a:p>
            <a:pPr eaLnBrk="1" hangingPunct="1"/>
            <a:endParaRPr lang="en-US" altLang="en-US" sz="2400" dirty="0"/>
          </a:p>
          <a:p>
            <a:pPr eaLnBrk="1" hangingPunct="1"/>
            <a:endParaRPr lang="en-US" altLang="en-US" sz="900" dirty="0"/>
          </a:p>
          <a:p>
            <a:pPr eaLnBrk="1" hangingPunct="1"/>
            <a:endParaRPr lang="en-US" altLang="en-US" sz="900" dirty="0"/>
          </a:p>
          <a:p>
            <a:pPr lvl="1" eaLnBrk="1" hangingPunct="1"/>
            <a:endParaRPr lang="en-US" altLang="en-US" sz="2300" dirty="0"/>
          </a:p>
          <a:p>
            <a:pPr lvl="1" eaLnBrk="1" hangingPunct="1"/>
            <a:r>
              <a:rPr lang="en-US" altLang="en-US" sz="2400" dirty="0"/>
              <a:t>	</a:t>
            </a:r>
          </a:p>
        </p:txBody>
      </p:sp>
      <p:sp>
        <p:nvSpPr>
          <p:cNvPr id="9219"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panose="020B0604020202020204" pitchFamily="34" charset="0"/>
                <a:ea typeface="+mj-ea"/>
                <a:cs typeface="Arial" panose="020B0604020202020204" pitchFamily="34" charset="0"/>
              </a:rPr>
              <a:t>Introduction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7"/>
          <p:cNvSpPr txBox="1">
            <a:spLocks/>
          </p:cNvSpPr>
          <p:nvPr/>
        </p:nvSpPr>
        <p:spPr>
          <a:xfrm>
            <a:off x="7884368" y="6070191"/>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67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21165509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28625" y="1071563"/>
            <a:ext cx="8358188"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11267"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1268" name="Rectangle 2"/>
          <p:cNvSpPr txBox="1">
            <a:spLocks noChangeArrowheads="1"/>
          </p:cNvSpPr>
          <p:nvPr/>
        </p:nvSpPr>
        <p:spPr bwMode="auto">
          <a:xfrm>
            <a:off x="0" y="404813"/>
            <a:ext cx="774065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dirty="0">
                <a:solidFill>
                  <a:schemeClr val="bg1"/>
                </a:solidFill>
              </a:rPr>
              <a:t>Overview - Grants</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7"/>
          <p:cNvSpPr txBox="1">
            <a:spLocks/>
          </p:cNvSpPr>
          <p:nvPr/>
        </p:nvSpPr>
        <p:spPr>
          <a:xfrm>
            <a:off x="8028384" y="6104322"/>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68 </a:t>
            </a:r>
            <a:endParaRPr lang="en-ZA" sz="1200" dirty="0">
              <a:latin typeface="Arial" pitchFamily="34" charset="0"/>
              <a:cs typeface="Arial" pitchFamily="34" charset="0"/>
            </a:endParaRPr>
          </a:p>
        </p:txBody>
      </p:sp>
      <p:pic>
        <p:nvPicPr>
          <p:cNvPr id="2" name="Picture 1"/>
          <p:cNvPicPr>
            <a:picLocks noChangeAspect="1"/>
          </p:cNvPicPr>
          <p:nvPr/>
        </p:nvPicPr>
        <p:blipFill>
          <a:blip r:embed="rId3" cstate="print"/>
          <a:stretch>
            <a:fillRect/>
          </a:stretch>
        </p:blipFill>
        <p:spPr>
          <a:xfrm>
            <a:off x="285720" y="1285860"/>
            <a:ext cx="8643998" cy="4214842"/>
          </a:xfrm>
          <a:prstGeom prst="rect">
            <a:avLst/>
          </a:prstGeom>
        </p:spPr>
      </p:pic>
    </p:spTree>
    <p:extLst>
      <p:ext uri="{BB962C8B-B14F-4D97-AF65-F5344CB8AC3E}">
        <p14:creationId xmlns:p14="http://schemas.microsoft.com/office/powerpoint/2010/main" xmlns="" val="2186242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28625" y="1071563"/>
            <a:ext cx="8358188"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13315"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3316" name="Rectangle 2"/>
          <p:cNvSpPr txBox="1">
            <a:spLocks noChangeArrowheads="1"/>
          </p:cNvSpPr>
          <p:nvPr/>
        </p:nvSpPr>
        <p:spPr bwMode="auto">
          <a:xfrm>
            <a:off x="0" y="404813"/>
            <a:ext cx="774065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bg1"/>
                </a:solidFill>
              </a:rPr>
              <a:t>Health Professions Training Grant (01)</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7"/>
          <p:cNvSpPr txBox="1">
            <a:spLocks/>
          </p:cNvSpPr>
          <p:nvPr/>
        </p:nvSpPr>
        <p:spPr>
          <a:xfrm>
            <a:off x="8258136" y="6217419"/>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69 </a:t>
            </a:r>
            <a:endParaRPr lang="en-ZA" sz="1200" dirty="0">
              <a:latin typeface="Arial" pitchFamily="34" charset="0"/>
              <a:cs typeface="Arial" pitchFamily="34" charset="0"/>
            </a:endParaRPr>
          </a:p>
        </p:txBody>
      </p:sp>
      <p:pic>
        <p:nvPicPr>
          <p:cNvPr id="2" name="Picture 1"/>
          <p:cNvPicPr>
            <a:picLocks noChangeAspect="1"/>
          </p:cNvPicPr>
          <p:nvPr/>
        </p:nvPicPr>
        <p:blipFill>
          <a:blip r:embed="rId3" cstate="print"/>
          <a:stretch>
            <a:fillRect/>
          </a:stretch>
        </p:blipFill>
        <p:spPr>
          <a:xfrm>
            <a:off x="0" y="1071563"/>
            <a:ext cx="9144000" cy="4661693"/>
          </a:xfrm>
          <a:prstGeom prst="rect">
            <a:avLst/>
          </a:prstGeom>
        </p:spPr>
      </p:pic>
    </p:spTree>
    <p:extLst>
      <p:ext uri="{BB962C8B-B14F-4D97-AF65-F5344CB8AC3E}">
        <p14:creationId xmlns:p14="http://schemas.microsoft.com/office/powerpoint/2010/main" xmlns="" val="510620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5363"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bg1"/>
                </a:solidFill>
              </a:rPr>
              <a:t> Health Professions Training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5365" name="TextBox 1"/>
          <p:cNvSpPr txBox="1">
            <a:spLocks noChangeArrowheads="1"/>
          </p:cNvSpPr>
          <p:nvPr/>
        </p:nvSpPr>
        <p:spPr bwMode="auto">
          <a:xfrm>
            <a:off x="107504" y="1214438"/>
            <a:ext cx="9036496" cy="6863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r>
              <a:rPr lang="en-US" altLang="en-US" sz="2000" dirty="0"/>
              <a:t> Overall spending is </a:t>
            </a:r>
            <a:r>
              <a:rPr lang="en-US" altLang="en-US" sz="2000" dirty="0" smtClean="0"/>
              <a:t>98.1% </a:t>
            </a:r>
            <a:r>
              <a:rPr lang="en-US" altLang="en-US" sz="2000" dirty="0"/>
              <a:t>in this financial year which is a decline from</a:t>
            </a:r>
          </a:p>
          <a:p>
            <a:pPr algn="just" eaLnBrk="1" hangingPunct="1"/>
            <a:r>
              <a:rPr lang="en-US" altLang="en-US" sz="2000" dirty="0"/>
              <a:t>     prior year spending of </a:t>
            </a:r>
            <a:r>
              <a:rPr lang="en-US" altLang="en-US" sz="2000" dirty="0" smtClean="0"/>
              <a:t>99.6%. </a:t>
            </a:r>
          </a:p>
          <a:p>
            <a:pPr algn="just" eaLnBrk="1" hangingPunct="1"/>
            <a:endParaRPr lang="en-US" altLang="en-US" sz="2000" dirty="0"/>
          </a:p>
          <a:p>
            <a:pPr marL="342900" indent="-342900" algn="just" eaLnBrk="1" hangingPunct="1">
              <a:buFont typeface="Wingdings" panose="05000000000000000000" pitchFamily="2" charset="2"/>
              <a:buChar char="q"/>
            </a:pPr>
            <a:r>
              <a:rPr lang="en-US" altLang="en-US" sz="2000" dirty="0" smtClean="0"/>
              <a:t>All provinces spent within the acceptable norm with the exception of MP and NC. The underspending is attributed to </a:t>
            </a:r>
            <a:r>
              <a:rPr lang="en-GB" altLang="en-US" sz="2000" dirty="0" smtClean="0"/>
              <a:t>delays </a:t>
            </a:r>
            <a:r>
              <a:rPr lang="en-GB" altLang="en-US" sz="2000" dirty="0"/>
              <a:t>in </a:t>
            </a:r>
            <a:r>
              <a:rPr lang="en-GB" altLang="en-US" sz="2000" dirty="0" smtClean="0"/>
              <a:t>delivery of </a:t>
            </a:r>
            <a:r>
              <a:rPr lang="en-GB" altLang="en-US" sz="2000" dirty="0"/>
              <a:t>equipment</a:t>
            </a:r>
            <a:r>
              <a:rPr lang="en-GB" altLang="en-US" sz="2000" dirty="0" smtClean="0"/>
              <a:t>.</a:t>
            </a:r>
          </a:p>
          <a:p>
            <a:pPr marL="342900" indent="-342900" algn="just" eaLnBrk="1" hangingPunct="1">
              <a:buFont typeface="Wingdings" panose="05000000000000000000" pitchFamily="2" charset="2"/>
              <a:buChar char="q"/>
            </a:pPr>
            <a:endParaRPr lang="en-GB" altLang="en-US" sz="2000" dirty="0"/>
          </a:p>
          <a:p>
            <a:pPr marL="342900" indent="-342900" algn="just" eaLnBrk="1" hangingPunct="1">
              <a:buFont typeface="Wingdings" panose="05000000000000000000" pitchFamily="2" charset="2"/>
              <a:buChar char="q"/>
            </a:pPr>
            <a:r>
              <a:rPr lang="en-GB" altLang="en-US" sz="2000" dirty="0" smtClean="0"/>
              <a:t>Rollovers have been requested and approved.</a:t>
            </a:r>
            <a:endParaRPr lang="en-US" altLang="en-US" sz="2000" dirty="0"/>
          </a:p>
          <a:p>
            <a:pPr algn="just" eaLnBrk="1" hangingPunct="1">
              <a:buFont typeface="Wingdings" panose="05000000000000000000" pitchFamily="2" charset="2"/>
              <a:buChar char="q"/>
            </a:pPr>
            <a:endParaRPr lang="en-US" altLang="en-US" sz="2000" dirty="0"/>
          </a:p>
          <a:p>
            <a:pPr algn="just" eaLnBrk="1" hangingPunct="1"/>
            <a:endParaRPr lang="en-GB" altLang="en-US" sz="2000" dirty="0"/>
          </a:p>
          <a:p>
            <a:pPr algn="just" eaLnBrk="1" hangingPunct="1">
              <a:buFont typeface="Wingdings" panose="05000000000000000000" pitchFamily="2" charset="2"/>
              <a:buChar char="q"/>
            </a:pPr>
            <a:endParaRPr lang="en-GB" altLang="en-US" sz="2000" dirty="0"/>
          </a:p>
          <a:p>
            <a:pPr algn="just" eaLnBrk="1" hangingPunct="1">
              <a:buFont typeface="Wingdings" panose="05000000000000000000" pitchFamily="2" charset="2"/>
              <a:buChar char="q"/>
            </a:pPr>
            <a:endParaRPr lang="en-US" altLang="en-US" sz="2000" dirty="0"/>
          </a:p>
          <a:p>
            <a:pPr algn="just" eaLnBrk="1" hangingPunct="1">
              <a:buFont typeface="Wingdings" panose="05000000000000000000" pitchFamily="2" charset="2"/>
              <a:buChar char="q"/>
            </a:pPr>
            <a:endParaRPr lang="en-US" altLang="en-US" sz="2000" dirty="0"/>
          </a:p>
          <a:p>
            <a:pPr algn="just" eaLnBrk="1" hangingPunct="1">
              <a:buFont typeface="Wingdings" panose="05000000000000000000" pitchFamily="2" charset="2"/>
              <a:buChar char="q"/>
            </a:pPr>
            <a:endParaRPr lang="en-US" altLang="en-US" sz="2000" dirty="0"/>
          </a:p>
          <a:p>
            <a:pPr algn="just" eaLnBrk="1" hangingPunct="1"/>
            <a:endParaRPr lang="en-US" altLang="en-US" sz="2000" dirty="0"/>
          </a:p>
          <a:p>
            <a:pPr lvl="1" eaLnBrk="1" hangingPunct="1">
              <a:buFont typeface="Wingdings" panose="05000000000000000000" pitchFamily="2" charset="2"/>
              <a:buChar char="Ø"/>
            </a:pPr>
            <a:endParaRPr lang="en-US" altLang="en-US" sz="2000" dirty="0"/>
          </a:p>
          <a:p>
            <a:pPr eaLnBrk="1" hangingPunct="1">
              <a:buFont typeface="Wingdings" panose="05000000000000000000" pitchFamily="2" charset="2"/>
              <a:buChar char="§"/>
            </a:pPr>
            <a:endParaRPr lang="en-US" altLang="en-US" sz="2000" dirty="0"/>
          </a:p>
          <a:p>
            <a:pPr eaLnBrk="1" hangingPunct="1">
              <a:buFont typeface="Wingdings" panose="05000000000000000000" pitchFamily="2" charset="2"/>
              <a:buChar char="§"/>
            </a:pPr>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a:p>
            <a:pPr lvl="1" eaLnBrk="1" hangingPunct="1"/>
            <a:endParaRPr lang="en-US" altLang="en-US" sz="2000" dirty="0"/>
          </a:p>
          <a:p>
            <a:pPr lvl="1" eaLnBrk="1" hangingPunct="1"/>
            <a:r>
              <a:rPr lang="en-US" altLang="en-US" sz="2000" dirty="0"/>
              <a:t>	</a:t>
            </a:r>
          </a:p>
        </p:txBody>
      </p:sp>
      <p:sp>
        <p:nvSpPr>
          <p:cNvPr id="6" name="Title 7"/>
          <p:cNvSpPr txBox="1">
            <a:spLocks/>
          </p:cNvSpPr>
          <p:nvPr/>
        </p:nvSpPr>
        <p:spPr>
          <a:xfrm>
            <a:off x="8254752" y="6104322"/>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70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4225842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28625" y="1071563"/>
            <a:ext cx="8358188"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17411"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7412" name="Rectangle 2"/>
          <p:cNvSpPr txBox="1">
            <a:spLocks noChangeArrowheads="1"/>
          </p:cNvSpPr>
          <p:nvPr/>
        </p:nvSpPr>
        <p:spPr bwMode="auto">
          <a:xfrm>
            <a:off x="0" y="404813"/>
            <a:ext cx="774065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bg1"/>
                </a:solidFill>
              </a:rPr>
              <a:t>National Tertiary Services Grant (01)</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7"/>
          <p:cNvSpPr txBox="1">
            <a:spLocks/>
          </p:cNvSpPr>
          <p:nvPr/>
        </p:nvSpPr>
        <p:spPr>
          <a:xfrm>
            <a:off x="8250434" y="6104322"/>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71</a:t>
            </a:r>
            <a:endParaRPr lang="en-ZA" sz="1200" dirty="0">
              <a:latin typeface="Arial" pitchFamily="34" charset="0"/>
              <a:cs typeface="Arial" pitchFamily="34" charset="0"/>
            </a:endParaRPr>
          </a:p>
        </p:txBody>
      </p:sp>
      <p:pic>
        <p:nvPicPr>
          <p:cNvPr id="2" name="Picture 1"/>
          <p:cNvPicPr>
            <a:picLocks noChangeAspect="1"/>
          </p:cNvPicPr>
          <p:nvPr/>
        </p:nvPicPr>
        <p:blipFill>
          <a:blip r:embed="rId3" cstate="print"/>
          <a:stretch>
            <a:fillRect/>
          </a:stretch>
        </p:blipFill>
        <p:spPr>
          <a:xfrm>
            <a:off x="0" y="1062038"/>
            <a:ext cx="9144000" cy="4682739"/>
          </a:xfrm>
          <a:prstGeom prst="rect">
            <a:avLst/>
          </a:prstGeom>
        </p:spPr>
      </p:pic>
    </p:spTree>
    <p:extLst>
      <p:ext uri="{BB962C8B-B14F-4D97-AF65-F5344CB8AC3E}">
        <p14:creationId xmlns:p14="http://schemas.microsoft.com/office/powerpoint/2010/main" xmlns="" val="327591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9459"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bg1"/>
                </a:solidFill>
              </a:rPr>
              <a:t> National Tertiary Services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9461" name="TextBox 1"/>
          <p:cNvSpPr txBox="1">
            <a:spLocks noChangeArrowheads="1"/>
          </p:cNvSpPr>
          <p:nvPr/>
        </p:nvSpPr>
        <p:spPr bwMode="auto">
          <a:xfrm>
            <a:off x="0" y="1214438"/>
            <a:ext cx="9144000" cy="7478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r>
              <a:rPr lang="en-US" altLang="en-US" sz="2000" dirty="0"/>
              <a:t> Overall spending is 99.6% and </a:t>
            </a:r>
            <a:r>
              <a:rPr lang="en-US" altLang="en-US" sz="2000" dirty="0" smtClean="0"/>
              <a:t>shows an increase compared to last</a:t>
            </a:r>
          </a:p>
          <a:p>
            <a:pPr algn="just" eaLnBrk="1" hangingPunct="1"/>
            <a:r>
              <a:rPr lang="en-US" altLang="en-US" sz="2000" dirty="0"/>
              <a:t> </a:t>
            </a:r>
            <a:r>
              <a:rPr lang="en-US" altLang="en-US" sz="2000" dirty="0" smtClean="0"/>
              <a:t>   financial year where the spending was at 98.3% and is within the</a:t>
            </a:r>
          </a:p>
          <a:p>
            <a:pPr algn="just" eaLnBrk="1" hangingPunct="1"/>
            <a:r>
              <a:rPr lang="en-US" altLang="en-US" sz="2000" dirty="0"/>
              <a:t> </a:t>
            </a:r>
            <a:r>
              <a:rPr lang="en-US" altLang="en-US" sz="2000" dirty="0" smtClean="0"/>
              <a:t>   acceptable norm.</a:t>
            </a:r>
          </a:p>
          <a:p>
            <a:pPr algn="just" eaLnBrk="1" hangingPunct="1">
              <a:buFont typeface="Wingdings" panose="05000000000000000000" pitchFamily="2" charset="2"/>
              <a:buChar char="q"/>
            </a:pPr>
            <a:endParaRPr lang="en-US" altLang="en-US" sz="2000" dirty="0"/>
          </a:p>
          <a:p>
            <a:pPr algn="just" eaLnBrk="1" hangingPunct="1">
              <a:buFont typeface="Wingdings" panose="05000000000000000000" pitchFamily="2" charset="2"/>
              <a:buChar char="q"/>
            </a:pPr>
            <a:r>
              <a:rPr lang="en-US" altLang="en-US" sz="2000" dirty="0" smtClean="0"/>
              <a:t> All provinces spent within the acceptable norm with the exception of MP,</a:t>
            </a:r>
          </a:p>
          <a:p>
            <a:pPr algn="just" eaLnBrk="1" hangingPunct="1"/>
            <a:r>
              <a:rPr lang="en-US" altLang="en-US" sz="2000" dirty="0"/>
              <a:t> </a:t>
            </a:r>
            <a:r>
              <a:rPr lang="en-US" altLang="en-US" sz="2000" dirty="0" smtClean="0"/>
              <a:t>   NC &amp; NW that spent below the acceptable norm due to:</a:t>
            </a:r>
            <a:endParaRPr lang="en-GB" altLang="en-US" sz="2000" dirty="0"/>
          </a:p>
          <a:p>
            <a:pPr marL="800100" lvl="1" indent="-342900" algn="just">
              <a:buFont typeface="Wingdings" panose="05000000000000000000" pitchFamily="2" charset="2"/>
              <a:buChar char="ü"/>
            </a:pPr>
            <a:r>
              <a:rPr lang="en-GB" altLang="en-US" sz="2000" dirty="0"/>
              <a:t> </a:t>
            </a:r>
            <a:r>
              <a:rPr lang="en-GB" altLang="en-US" sz="2000" dirty="0" smtClean="0"/>
              <a:t>delays </a:t>
            </a:r>
            <a:r>
              <a:rPr lang="en-GB" altLang="en-US" sz="2000" dirty="0"/>
              <a:t>in procurement of equipment</a:t>
            </a:r>
            <a:r>
              <a:rPr lang="en-GB" altLang="en-US" sz="2000" dirty="0" smtClean="0"/>
              <a:t>.</a:t>
            </a:r>
          </a:p>
          <a:p>
            <a:pPr marL="800100" lvl="1" indent="-342900" algn="just">
              <a:buFont typeface="Wingdings" panose="05000000000000000000" pitchFamily="2" charset="2"/>
              <a:buChar char="ü"/>
            </a:pPr>
            <a:r>
              <a:rPr lang="en-GB" altLang="en-US" sz="2000" dirty="0"/>
              <a:t> </a:t>
            </a:r>
            <a:r>
              <a:rPr lang="en-GB" altLang="en-US" sz="2000" dirty="0" smtClean="0"/>
              <a:t>delays in appointment of specialists and challenges in attracting</a:t>
            </a:r>
          </a:p>
          <a:p>
            <a:pPr lvl="1" algn="just"/>
            <a:r>
              <a:rPr lang="en-GB" altLang="en-US" sz="2000" dirty="0"/>
              <a:t> </a:t>
            </a:r>
            <a:r>
              <a:rPr lang="en-GB" altLang="en-US" sz="2000" dirty="0" smtClean="0"/>
              <a:t>     certain category of specialists.</a:t>
            </a:r>
            <a:endParaRPr lang="en-GB" altLang="en-US" sz="2000" dirty="0"/>
          </a:p>
          <a:p>
            <a:pPr algn="just" eaLnBrk="1" hangingPunct="1"/>
            <a:endParaRPr lang="en-US" altLang="en-US" sz="2000" dirty="0"/>
          </a:p>
          <a:p>
            <a:pPr algn="just" eaLnBrk="1" hangingPunct="1">
              <a:buFont typeface="Wingdings" panose="05000000000000000000" pitchFamily="2" charset="2"/>
              <a:buChar char="q"/>
            </a:pPr>
            <a:r>
              <a:rPr lang="en-US" altLang="en-US" sz="2000" dirty="0"/>
              <a:t> </a:t>
            </a:r>
            <a:r>
              <a:rPr lang="en-ZA" altLang="en-US" sz="2000" dirty="0" smtClean="0"/>
              <a:t>Rollovers have been requested and approved.</a:t>
            </a:r>
            <a:endParaRPr lang="en-GB" altLang="en-US" sz="2000" dirty="0"/>
          </a:p>
          <a:p>
            <a:pPr algn="just" eaLnBrk="1" hangingPunct="1"/>
            <a:endParaRPr lang="en-GB" altLang="en-US" sz="2000" dirty="0"/>
          </a:p>
          <a:p>
            <a:pPr algn="just" eaLnBrk="1" hangingPunct="1">
              <a:buFont typeface="Wingdings" panose="05000000000000000000" pitchFamily="2" charset="2"/>
              <a:buChar char="q"/>
            </a:pPr>
            <a:endParaRPr lang="en-US" altLang="en-US" sz="2000" dirty="0"/>
          </a:p>
          <a:p>
            <a:pPr algn="just" eaLnBrk="1" hangingPunct="1">
              <a:buFont typeface="Wingdings" panose="05000000000000000000" pitchFamily="2" charset="2"/>
              <a:buChar char="q"/>
            </a:pPr>
            <a:endParaRPr lang="en-US" altLang="en-US" sz="2000" dirty="0"/>
          </a:p>
          <a:p>
            <a:pPr algn="just" eaLnBrk="1" hangingPunct="1">
              <a:buFont typeface="Wingdings" panose="05000000000000000000" pitchFamily="2" charset="2"/>
              <a:buChar char="q"/>
            </a:pPr>
            <a:endParaRPr lang="en-US" altLang="en-US" sz="2000" dirty="0"/>
          </a:p>
          <a:p>
            <a:pPr algn="just" eaLnBrk="1" hangingPunct="1"/>
            <a:endParaRPr lang="en-US" altLang="en-US" sz="2000" dirty="0"/>
          </a:p>
          <a:p>
            <a:pPr lvl="1" eaLnBrk="1" hangingPunct="1">
              <a:buFont typeface="Wingdings" panose="05000000000000000000" pitchFamily="2" charset="2"/>
              <a:buChar char="Ø"/>
            </a:pPr>
            <a:endParaRPr lang="en-US" altLang="en-US" sz="2000" dirty="0"/>
          </a:p>
          <a:p>
            <a:pPr eaLnBrk="1" hangingPunct="1">
              <a:buFont typeface="Wingdings" panose="05000000000000000000" pitchFamily="2" charset="2"/>
              <a:buChar char="§"/>
            </a:pPr>
            <a:endParaRPr lang="en-US" altLang="en-US" sz="2000" dirty="0"/>
          </a:p>
          <a:p>
            <a:pPr eaLnBrk="1" hangingPunct="1">
              <a:buFont typeface="Wingdings" panose="05000000000000000000" pitchFamily="2" charset="2"/>
              <a:buChar char="§"/>
            </a:pPr>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a:p>
            <a:pPr lvl="1" eaLnBrk="1" hangingPunct="1"/>
            <a:endParaRPr lang="en-US" altLang="en-US" sz="2000" dirty="0"/>
          </a:p>
          <a:p>
            <a:pPr lvl="1" eaLnBrk="1" hangingPunct="1"/>
            <a:r>
              <a:rPr lang="en-US" altLang="en-US" sz="2000" dirty="0"/>
              <a:t>	</a:t>
            </a:r>
          </a:p>
        </p:txBody>
      </p:sp>
      <p:sp>
        <p:nvSpPr>
          <p:cNvPr id="6" name="Title 7"/>
          <p:cNvSpPr txBox="1">
            <a:spLocks/>
          </p:cNvSpPr>
          <p:nvPr/>
        </p:nvSpPr>
        <p:spPr>
          <a:xfrm>
            <a:off x="8271856" y="6217419"/>
            <a:ext cx="432048"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72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118264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21507"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21508" name="Rectangle 2"/>
          <p:cNvSpPr txBox="1">
            <a:spLocks noChangeArrowheads="1"/>
          </p:cNvSpPr>
          <p:nvPr/>
        </p:nvSpPr>
        <p:spPr bwMode="auto">
          <a:xfrm>
            <a:off x="0" y="404813"/>
            <a:ext cx="7740650" cy="657225"/>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Comprehensive HIV/AIDS &amp; TB (01)</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3" cstate="print"/>
          <a:stretch>
            <a:fillRect/>
          </a:stretch>
        </p:blipFill>
        <p:spPr>
          <a:xfrm>
            <a:off x="0" y="1071564"/>
            <a:ext cx="9144000" cy="4649786"/>
          </a:xfrm>
          <a:prstGeom prst="rect">
            <a:avLst/>
          </a:prstGeom>
        </p:spPr>
      </p:pic>
    </p:spTree>
    <p:extLst>
      <p:ext uri="{BB962C8B-B14F-4D97-AF65-F5344CB8AC3E}">
        <p14:creationId xmlns:p14="http://schemas.microsoft.com/office/powerpoint/2010/main" xmlns="" val="177234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8640960" cy="3693319"/>
          </a:xfrm>
          <a:prstGeom prst="rect">
            <a:avLst/>
          </a:prstGeom>
        </p:spPr>
        <p:txBody>
          <a:bodyPr wrap="square">
            <a:spAutoFit/>
          </a:bodyPr>
          <a:lstStyle/>
          <a:p>
            <a:pPr marL="285750" indent="-285750">
              <a:buFont typeface="Arial" panose="020B0604020202020204" pitchFamily="34" charset="0"/>
              <a:buChar char="•"/>
            </a:pPr>
            <a:r>
              <a:rPr lang="en-ZA" sz="1600" dirty="0" smtClean="0">
                <a:latin typeface="Arial Black" pitchFamily="34" charset="0"/>
                <a:cs typeface="Arial" charset="0"/>
              </a:rPr>
              <a:t>The vacancy rate was 12.5% which exceeded DPSA’s target of 10% due to budget cuts on the CoE by Treasury.</a:t>
            </a:r>
          </a:p>
          <a:p>
            <a:pPr>
              <a:buFont typeface="Arial" pitchFamily="34" charset="0"/>
              <a:buChar char="•"/>
            </a:pPr>
            <a:endParaRPr lang="en-ZA" sz="1600" dirty="0" smtClean="0">
              <a:latin typeface="Arial Black" pitchFamily="34" charset="0"/>
              <a:cs typeface="Arial" charset="0"/>
            </a:endParaRPr>
          </a:p>
          <a:p>
            <a:pPr marL="285750" indent="-285750">
              <a:buFont typeface="Arial" panose="020B0604020202020204" pitchFamily="34" charset="0"/>
              <a:buChar char="•"/>
            </a:pPr>
            <a:r>
              <a:rPr lang="en-ZA" sz="1600" dirty="0" smtClean="0">
                <a:latin typeface="Arial Black" pitchFamily="34" charset="0"/>
                <a:cs typeface="Arial" charset="0"/>
              </a:rPr>
              <a:t>The National Department of Health (NDoH) has embarked on a robust </a:t>
            </a:r>
            <a:endParaRPr lang="en-ZA" sz="1600" dirty="0" smtClean="0">
              <a:latin typeface="Arial Black" pitchFamily="34" charset="0"/>
            </a:endParaRPr>
          </a:p>
          <a:p>
            <a:r>
              <a:rPr lang="en-ZA" sz="1600" dirty="0" smtClean="0">
                <a:latin typeface="Arial Black" pitchFamily="34" charset="0"/>
              </a:rPr>
              <a:t>reprioritisation process to ensure that critical posts are filled </a:t>
            </a:r>
          </a:p>
          <a:p>
            <a:pPr marL="285750" indent="-285750">
              <a:buFont typeface="Arial" panose="020B0604020202020204" pitchFamily="34" charset="0"/>
              <a:buChar char="•"/>
            </a:pPr>
            <a:endParaRPr lang="en-ZA" sz="1600" dirty="0">
              <a:latin typeface="Arial Black" pitchFamily="34" charset="0"/>
              <a:cs typeface="Arial" charset="0"/>
            </a:endParaRPr>
          </a:p>
          <a:p>
            <a:pPr marL="285750" indent="-285750">
              <a:buFont typeface="Arial" panose="020B0604020202020204" pitchFamily="34" charset="0"/>
              <a:buChar char="•"/>
            </a:pPr>
            <a:r>
              <a:rPr lang="en-ZA" sz="1600" dirty="0" smtClean="0">
                <a:latin typeface="Arial Black" pitchFamily="34" charset="0"/>
                <a:cs typeface="Arial" charset="0"/>
              </a:rPr>
              <a:t>Turn-around Time for recruitment process was within 4 months, which exceeded the DPSA benchmark of 6 </a:t>
            </a:r>
            <a:r>
              <a:rPr lang="en-ZA" sz="1600" dirty="0">
                <a:latin typeface="Arial Black" pitchFamily="34" charset="0"/>
                <a:cs typeface="Arial" charset="0"/>
              </a:rPr>
              <a:t>months </a:t>
            </a:r>
            <a:r>
              <a:rPr lang="en-ZA" sz="1600" dirty="0" smtClean="0">
                <a:latin typeface="Arial Black" pitchFamily="34" charset="0"/>
                <a:cs typeface="Arial" charset="0"/>
              </a:rPr>
              <a:t>.</a:t>
            </a:r>
          </a:p>
          <a:p>
            <a:pPr marL="285750" indent="-285750">
              <a:buFont typeface="Arial" panose="020B0604020202020204" pitchFamily="34" charset="0"/>
              <a:buChar char="•"/>
            </a:pPr>
            <a:endParaRPr lang="en-ZA" sz="1600" dirty="0">
              <a:latin typeface="Arial Black" pitchFamily="34" charset="0"/>
              <a:cs typeface="Arial" charset="0"/>
            </a:endParaRPr>
          </a:p>
          <a:p>
            <a:pPr marL="285750" indent="-285750">
              <a:buFont typeface="Arial" panose="020B0604020202020204" pitchFamily="34" charset="0"/>
              <a:buChar char="•"/>
            </a:pPr>
            <a:r>
              <a:rPr lang="en-ZA" sz="1600" dirty="0" err="1" smtClean="0">
                <a:latin typeface="Arial Black" pitchFamily="34" charset="0"/>
                <a:cs typeface="Arial" charset="0"/>
              </a:rPr>
              <a:t>NDoH</a:t>
            </a:r>
            <a:r>
              <a:rPr lang="en-ZA" sz="1600" dirty="0" smtClean="0">
                <a:latin typeface="Arial Black" pitchFamily="34" charset="0"/>
                <a:cs typeface="Arial" charset="0"/>
              </a:rPr>
              <a:t> has obtained an “unqualified audit opinion” </a:t>
            </a:r>
            <a:r>
              <a:rPr lang="en-ZA" sz="1600" dirty="0">
                <a:latin typeface="Arial Black" pitchFamily="34" charset="0"/>
                <a:cs typeface="Arial" charset="0"/>
              </a:rPr>
              <a:t>from the Auditor-General </a:t>
            </a:r>
            <a:r>
              <a:rPr lang="en-ZA" sz="1600" dirty="0" smtClean="0">
                <a:latin typeface="Arial Black" pitchFamily="34" charset="0"/>
                <a:cs typeface="Arial" charset="0"/>
              </a:rPr>
              <a:t>for consecutive years since 2011/12, including FY2017/18 (-the period under review). </a:t>
            </a:r>
          </a:p>
          <a:p>
            <a:r>
              <a:rPr lang="en-ZA" sz="1400" dirty="0" smtClean="0"/>
              <a:t>	</a:t>
            </a:r>
          </a:p>
          <a:p>
            <a:r>
              <a:rPr lang="en-ZA" sz="1400" dirty="0" smtClean="0"/>
              <a:t>	</a:t>
            </a:r>
          </a:p>
          <a:p>
            <a:endParaRPr lang="en-ZA" sz="1400" dirty="0" smtClean="0">
              <a:latin typeface="Arial Black" pitchFamily="34" charset="0"/>
              <a:cs typeface="Arial" charset="0"/>
            </a:endParaRPr>
          </a:p>
        </p:txBody>
      </p:sp>
      <p:sp>
        <p:nvSpPr>
          <p:cNvPr id="3" name="Rectangle 2"/>
          <p:cNvSpPr/>
          <p:nvPr/>
        </p:nvSpPr>
        <p:spPr>
          <a:xfrm>
            <a:off x="323528" y="332656"/>
            <a:ext cx="2812758" cy="523220"/>
          </a:xfrm>
          <a:prstGeom prst="rect">
            <a:avLst/>
          </a:prstGeom>
        </p:spPr>
        <p:txBody>
          <a:bodyPr wrap="none">
            <a:spAutoFit/>
          </a:bodyPr>
          <a:lstStyle/>
          <a:p>
            <a:r>
              <a:rPr lang="en-ZA"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Programme 1</a:t>
            </a:r>
            <a:endParaRPr lang="en-US" sz="28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23555"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 Comprehensive HIV/AIDS &amp; TB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3557" name="TextBox 1"/>
          <p:cNvSpPr txBox="1">
            <a:spLocks noChangeArrowheads="1"/>
          </p:cNvSpPr>
          <p:nvPr/>
        </p:nvSpPr>
        <p:spPr bwMode="auto">
          <a:xfrm>
            <a:off x="107504" y="1214438"/>
            <a:ext cx="9036496" cy="5632311"/>
          </a:xfrm>
          <a:prstGeom prst="rect">
            <a:avLst/>
          </a:prstGeom>
          <a:noFill/>
          <a:ln w="9525">
            <a:noFill/>
            <a:miter lim="800000"/>
            <a:headEnd/>
            <a:tailEnd/>
          </a:ln>
        </p:spPr>
        <p:txBody>
          <a:bodyPr wrap="square">
            <a:spAutoFit/>
          </a:bodyPr>
          <a:lstStyle/>
          <a:p>
            <a:pPr algn="just" eaLnBrk="1" hangingPunct="1">
              <a:buFont typeface="Wingdings" pitchFamily="2" charset="2"/>
              <a:buChar char="q"/>
            </a:pPr>
            <a:r>
              <a:rPr lang="en-US" altLang="en-US" sz="2000" dirty="0">
                <a:latin typeface="Arial" panose="020B0604020202020204" pitchFamily="34" charset="0"/>
                <a:cs typeface="Arial" panose="020B0604020202020204" pitchFamily="34" charset="0"/>
              </a:rPr>
              <a:t> Overall spending is </a:t>
            </a:r>
            <a:r>
              <a:rPr lang="en-US" altLang="en-US" sz="2000" dirty="0" smtClean="0">
                <a:latin typeface="Arial" panose="020B0604020202020204" pitchFamily="34" charset="0"/>
                <a:cs typeface="Arial" panose="020B0604020202020204" pitchFamily="34" charset="0"/>
              </a:rPr>
              <a:t>99.6% </a:t>
            </a:r>
            <a:r>
              <a:rPr lang="en-US" altLang="en-US" sz="2000" dirty="0">
                <a:latin typeface="Arial" panose="020B0604020202020204" pitchFamily="34" charset="0"/>
                <a:cs typeface="Arial" panose="020B0604020202020204" pitchFamily="34" charset="0"/>
              </a:rPr>
              <a:t>and </a:t>
            </a:r>
            <a:r>
              <a:rPr lang="en-US" altLang="en-US" sz="2000" dirty="0" smtClean="0">
                <a:latin typeface="Arial" panose="020B0604020202020204" pitchFamily="34" charset="0"/>
                <a:cs typeface="Arial" panose="020B0604020202020204" pitchFamily="34" charset="0"/>
              </a:rPr>
              <a:t>shows a </a:t>
            </a:r>
            <a:r>
              <a:rPr lang="en-US" altLang="en-US" sz="2000" dirty="0">
                <a:latin typeface="Arial" panose="020B0604020202020204" pitchFamily="34" charset="0"/>
                <a:cs typeface="Arial" panose="020B0604020202020204" pitchFamily="34" charset="0"/>
              </a:rPr>
              <a:t>slight decline from the </a:t>
            </a:r>
            <a:r>
              <a:rPr lang="en-US" altLang="en-US" sz="2000" dirty="0" smtClean="0">
                <a:latin typeface="Arial" panose="020B0604020202020204" pitchFamily="34" charset="0"/>
                <a:cs typeface="Arial" panose="020B0604020202020204" pitchFamily="34" charset="0"/>
              </a:rPr>
              <a:t>previous</a:t>
            </a:r>
          </a:p>
          <a:p>
            <a:pPr algn="just" eaLnBrk="1" hangingPunct="1"/>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year spending </a:t>
            </a:r>
            <a:r>
              <a:rPr lang="en-US" altLang="en-US" sz="2000" dirty="0">
                <a:latin typeface="Arial" panose="020B0604020202020204" pitchFamily="34" charset="0"/>
                <a:cs typeface="Arial" panose="020B0604020202020204" pitchFamily="34" charset="0"/>
              </a:rPr>
              <a:t>of </a:t>
            </a:r>
            <a:r>
              <a:rPr lang="en-US" altLang="en-US" sz="2000" dirty="0" smtClean="0">
                <a:latin typeface="Arial" panose="020B0604020202020204" pitchFamily="34" charset="0"/>
                <a:cs typeface="Arial" panose="020B0604020202020204" pitchFamily="34" charset="0"/>
              </a:rPr>
              <a:t>99.8%. </a:t>
            </a:r>
          </a:p>
          <a:p>
            <a:pPr algn="just" eaLnBrk="1" hangingPunct="1"/>
            <a:endParaRPr lang="en-US" altLang="en-US" sz="20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q"/>
            </a:pPr>
            <a:r>
              <a:rPr lang="en-US" altLang="en-US" sz="2000" dirty="0" smtClean="0">
                <a:latin typeface="Arial" panose="020B0604020202020204" pitchFamily="34" charset="0"/>
                <a:cs typeface="Arial" panose="020B0604020202020204" pitchFamily="34" charset="0"/>
              </a:rPr>
              <a:t>All provinces spent within the acceptable norm</a:t>
            </a:r>
          </a:p>
          <a:p>
            <a:pPr marL="285750" indent="-285750" algn="just" eaLnBrk="1" hangingPunct="1">
              <a:buFont typeface="Wingdings" panose="05000000000000000000" pitchFamily="2" charset="2"/>
              <a:buChar char="q"/>
            </a:pPr>
            <a:endParaRPr lang="en-US" altLang="en-US" sz="20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q"/>
            </a:pPr>
            <a:r>
              <a:rPr lang="en-US" altLang="en-US" sz="2000" dirty="0" smtClean="0">
                <a:latin typeface="Arial" panose="020B0604020202020204" pitchFamily="34" charset="0"/>
                <a:cs typeface="Arial" panose="020B0604020202020204" pitchFamily="34" charset="0"/>
              </a:rPr>
              <a:t>On unspent funds, rollovers were requested and approved.</a:t>
            </a: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endParaRPr lang="en-US" altLang="en-US" sz="2000" dirty="0">
              <a:latin typeface="Arial" panose="020B0604020202020204" pitchFamily="34" charset="0"/>
              <a:cs typeface="Arial" panose="020B0604020202020204" pitchFamily="34" charset="0"/>
            </a:endParaRPr>
          </a:p>
          <a:p>
            <a:pPr lvl="1" eaLnBrk="1" hangingPunct="1">
              <a:buFont typeface="Wingdings" pitchFamily="2" charset="2"/>
              <a:buChar char="Ø"/>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lvl="1" eaLnBrk="1" hangingPunct="1"/>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	</a:t>
            </a:r>
          </a:p>
        </p:txBody>
      </p:sp>
      <p:sp>
        <p:nvSpPr>
          <p:cNvPr id="6"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6211213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25603"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25604" name="Rectangle 2"/>
          <p:cNvSpPr txBox="1">
            <a:spLocks noChangeArrowheads="1"/>
          </p:cNvSpPr>
          <p:nvPr/>
        </p:nvSpPr>
        <p:spPr bwMode="auto">
          <a:xfrm>
            <a:off x="0" y="404813"/>
            <a:ext cx="7740650" cy="657225"/>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Health Facility Revitalisation Grant (01)</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3" cstate="print"/>
          <a:stretch>
            <a:fillRect/>
          </a:stretch>
        </p:blipFill>
        <p:spPr>
          <a:xfrm>
            <a:off x="0" y="1071563"/>
            <a:ext cx="9144000" cy="4649787"/>
          </a:xfrm>
          <a:prstGeom prst="rect">
            <a:avLst/>
          </a:prstGeom>
        </p:spPr>
      </p:pic>
    </p:spTree>
    <p:extLst>
      <p:ext uri="{BB962C8B-B14F-4D97-AF65-F5344CB8AC3E}">
        <p14:creationId xmlns:p14="http://schemas.microsoft.com/office/powerpoint/2010/main" xmlns="" val="34867669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27651"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smtClean="0">
                <a:solidFill>
                  <a:schemeClr val="bg1"/>
                </a:solidFill>
                <a:latin typeface="Arial" panose="020B0604020202020204" pitchFamily="34" charset="0"/>
                <a:cs typeface="Arial" panose="020B0604020202020204" pitchFamily="34" charset="0"/>
              </a:rPr>
              <a:t>Health </a:t>
            </a:r>
            <a:r>
              <a:rPr lang="en-GB" altLang="en-US" sz="2000" b="1" dirty="0">
                <a:solidFill>
                  <a:schemeClr val="bg1"/>
                </a:solidFill>
                <a:latin typeface="Arial" panose="020B0604020202020204" pitchFamily="34" charset="0"/>
                <a:cs typeface="Arial" panose="020B0604020202020204" pitchFamily="34" charset="0"/>
              </a:rPr>
              <a:t>Facility Revitalisation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7653" name="TextBox 1"/>
          <p:cNvSpPr txBox="1">
            <a:spLocks noChangeArrowheads="1"/>
          </p:cNvSpPr>
          <p:nvPr/>
        </p:nvSpPr>
        <p:spPr bwMode="auto">
          <a:xfrm>
            <a:off x="357188" y="1214438"/>
            <a:ext cx="8786812" cy="8679299"/>
          </a:xfrm>
          <a:prstGeom prst="rect">
            <a:avLst/>
          </a:prstGeom>
          <a:noFill/>
          <a:ln w="9525">
            <a:noFill/>
            <a:miter lim="800000"/>
            <a:headEnd/>
            <a:tailEnd/>
          </a:ln>
        </p:spPr>
        <p:txBody>
          <a:bodyPr>
            <a:spAutoFit/>
          </a:bodyPr>
          <a:lstStyle/>
          <a:p>
            <a:pPr algn="just" eaLnBrk="1" hangingPunct="1">
              <a:buFont typeface="Wingdings" pitchFamily="2" charset="2"/>
              <a:buChar char="q"/>
            </a:pPr>
            <a:r>
              <a:rPr lang="en-US" altLang="en-US" sz="2000" dirty="0">
                <a:latin typeface="Arial" panose="020B0604020202020204" pitchFamily="34" charset="0"/>
                <a:cs typeface="Arial" panose="020B0604020202020204" pitchFamily="34" charset="0"/>
              </a:rPr>
              <a:t> Overall spending is </a:t>
            </a:r>
            <a:r>
              <a:rPr lang="en-US" altLang="en-US" sz="2000" dirty="0" smtClean="0">
                <a:latin typeface="Arial" panose="020B0604020202020204" pitchFamily="34" charset="0"/>
                <a:cs typeface="Arial" panose="020B0604020202020204" pitchFamily="34" charset="0"/>
              </a:rPr>
              <a:t>94.1</a:t>
            </a:r>
            <a:r>
              <a:rPr lang="en-US" altLang="en-US" sz="2000" dirty="0">
                <a:latin typeface="Arial" panose="020B0604020202020204" pitchFamily="34" charset="0"/>
                <a:cs typeface="Arial" panose="020B0604020202020204" pitchFamily="34" charset="0"/>
              </a:rPr>
              <a:t>% and has decline from the previous year</a:t>
            </a:r>
          </a:p>
          <a:p>
            <a:pPr algn="just" eaLnBrk="1" hangingPunct="1"/>
            <a:r>
              <a:rPr lang="en-US" altLang="en-US" sz="2000" dirty="0">
                <a:latin typeface="Arial" panose="020B0604020202020204" pitchFamily="34" charset="0"/>
                <a:cs typeface="Arial" panose="020B0604020202020204" pitchFamily="34" charset="0"/>
              </a:rPr>
              <a:t>    spending of </a:t>
            </a:r>
            <a:r>
              <a:rPr lang="en-US" altLang="en-US" sz="2000" dirty="0" smtClean="0">
                <a:latin typeface="Arial" panose="020B0604020202020204" pitchFamily="34" charset="0"/>
                <a:cs typeface="Arial" panose="020B0604020202020204" pitchFamily="34" charset="0"/>
              </a:rPr>
              <a:t>94.7%. </a:t>
            </a:r>
          </a:p>
          <a:p>
            <a:pPr algn="just" eaLnBrk="1" hangingPunct="1"/>
            <a:endParaRPr lang="en-US" altLang="en-US" sz="20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q"/>
            </a:pPr>
            <a:r>
              <a:rPr lang="en-US" altLang="en-US" sz="2000" dirty="0" smtClean="0">
                <a:latin typeface="Arial" panose="020B0604020202020204" pitchFamily="34" charset="0"/>
                <a:cs typeface="Arial" panose="020B0604020202020204" pitchFamily="34" charset="0"/>
              </a:rPr>
              <a:t>Only three provinces EC</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KZN </a:t>
            </a:r>
            <a:r>
              <a:rPr lang="en-US" altLang="en-US" sz="2000" dirty="0">
                <a:latin typeface="Arial" panose="020B0604020202020204" pitchFamily="34" charset="0"/>
                <a:cs typeface="Arial" panose="020B0604020202020204" pitchFamily="34" charset="0"/>
              </a:rPr>
              <a:t>&amp; </a:t>
            </a:r>
            <a:r>
              <a:rPr lang="en-US" altLang="en-US" sz="2000" dirty="0" smtClean="0">
                <a:latin typeface="Arial" panose="020B0604020202020204" pitchFamily="34" charset="0"/>
                <a:cs typeface="Arial" panose="020B0604020202020204" pitchFamily="34" charset="0"/>
              </a:rPr>
              <a:t>NC) spent within the acceptable norm; all other province underspent and their underspending is attributed to:</a:t>
            </a:r>
            <a:endParaRPr lang="en-GB" altLang="en-US" sz="2000" dirty="0">
              <a:latin typeface="Arial" panose="020B0604020202020204" pitchFamily="34" charset="0"/>
              <a:cs typeface="Arial" panose="020B0604020202020204" pitchFamily="34" charset="0"/>
            </a:endParaRPr>
          </a:p>
          <a:p>
            <a:pPr lvl="1" algn="just" eaLnBrk="1" hangingPunct="1">
              <a:buFont typeface="Wingdings" pitchFamily="2" charset="2"/>
              <a:buChar char="ü"/>
            </a:pP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difficulty </a:t>
            </a:r>
            <a:r>
              <a:rPr lang="en-GB" altLang="en-US" sz="2000" dirty="0">
                <a:latin typeface="Arial" panose="020B0604020202020204" pitchFamily="34" charset="0"/>
                <a:cs typeface="Arial" panose="020B0604020202020204" pitchFamily="34" charset="0"/>
              </a:rPr>
              <a:t>in attracting infrastructure technical skills (posts</a:t>
            </a:r>
          </a:p>
          <a:p>
            <a:pPr lvl="1" algn="just" eaLnBrk="1" hangingPunct="1"/>
            <a:r>
              <a:rPr lang="en-GB" altLang="en-US" sz="2000" dirty="0">
                <a:latin typeface="Arial" panose="020B0604020202020204" pitchFamily="34" charset="0"/>
                <a:cs typeface="Arial" panose="020B0604020202020204" pitchFamily="34" charset="0"/>
              </a:rPr>
              <a:t>    advertised however applicants did not qualify), </a:t>
            </a:r>
            <a:endParaRPr lang="en-GB" altLang="en-US" sz="2000" dirty="0" smtClean="0">
              <a:latin typeface="Arial" panose="020B0604020202020204" pitchFamily="34" charset="0"/>
              <a:cs typeface="Arial" panose="020B0604020202020204" pitchFamily="34" charset="0"/>
            </a:endParaRPr>
          </a:p>
          <a:p>
            <a:pPr marL="742950" lvl="1" indent="-285750" algn="just" eaLnBrk="1" hangingPunct="1">
              <a:buFont typeface="Wingdings" panose="05000000000000000000" pitchFamily="2" charset="2"/>
              <a:buChar char="ü"/>
            </a:pPr>
            <a:r>
              <a:rPr lang="en-GB" altLang="en-US" sz="2000" dirty="0" smtClean="0">
                <a:latin typeface="Arial" panose="020B0604020202020204" pitchFamily="34" charset="0"/>
                <a:cs typeface="Arial" panose="020B0604020202020204" pitchFamily="34" charset="0"/>
              </a:rPr>
              <a:t>Slow </a:t>
            </a:r>
            <a:r>
              <a:rPr lang="en-GB" altLang="en-US" sz="2000" dirty="0">
                <a:latin typeface="Arial" panose="020B0604020202020204" pitchFamily="34" charset="0"/>
                <a:cs typeface="Arial" panose="020B0604020202020204" pitchFamily="34" charset="0"/>
              </a:rPr>
              <a:t>progress </a:t>
            </a:r>
            <a:r>
              <a:rPr lang="en-GB" altLang="en-US" sz="2000" dirty="0" smtClean="0">
                <a:latin typeface="Arial" panose="020B0604020202020204" pitchFamily="34" charset="0"/>
                <a:cs typeface="Arial" panose="020B0604020202020204" pitchFamily="34" charset="0"/>
              </a:rPr>
              <a:t>by contractors also caused by delays </a:t>
            </a:r>
            <a:r>
              <a:rPr lang="en-GB" altLang="en-US" sz="2000" dirty="0">
                <a:latin typeface="Arial" panose="020B0604020202020204" pitchFamily="34" charset="0"/>
                <a:cs typeface="Arial" panose="020B0604020202020204" pitchFamily="34" charset="0"/>
              </a:rPr>
              <a:t>in Eskom connection </a:t>
            </a:r>
          </a:p>
          <a:p>
            <a:pPr marL="742950" lvl="1" indent="-285750" algn="just" eaLnBrk="1" hangingPunct="1">
              <a:buFont typeface="Wingdings" panose="05000000000000000000" pitchFamily="2" charset="2"/>
              <a:buChar char="ü"/>
            </a:pPr>
            <a:r>
              <a:rPr lang="en-GB" altLang="en-US" sz="2000" dirty="0" smtClean="0">
                <a:latin typeface="Arial" panose="020B0604020202020204" pitchFamily="34" charset="0"/>
                <a:cs typeface="Arial" panose="020B0604020202020204" pitchFamily="34" charset="0"/>
              </a:rPr>
              <a:t>delays </a:t>
            </a:r>
            <a:r>
              <a:rPr lang="en-GB" altLang="en-US" sz="2000" dirty="0">
                <a:latin typeface="Arial" panose="020B0604020202020204" pitchFamily="34" charset="0"/>
                <a:cs typeface="Arial" panose="020B0604020202020204" pitchFamily="34" charset="0"/>
              </a:rPr>
              <a:t>in conclusion </a:t>
            </a:r>
            <a:r>
              <a:rPr lang="en-GB" altLang="en-US" sz="2000" dirty="0" smtClean="0">
                <a:latin typeface="Arial" panose="020B0604020202020204" pitchFamily="34" charset="0"/>
                <a:cs typeface="Arial" panose="020B0604020202020204" pitchFamily="34" charset="0"/>
              </a:rPr>
              <a:t>of </a:t>
            </a:r>
            <a:r>
              <a:rPr lang="en-GB" altLang="en-US" sz="2000" dirty="0">
                <a:latin typeface="Arial" panose="020B0604020202020204" pitchFamily="34" charset="0"/>
                <a:cs typeface="Arial" panose="020B0604020202020204" pitchFamily="34" charset="0"/>
              </a:rPr>
              <a:t>final accounts </a:t>
            </a:r>
          </a:p>
          <a:p>
            <a:pPr lvl="1" algn="just" eaLnBrk="1" hangingPunct="1">
              <a:buFont typeface="Wingdings" pitchFamily="2" charset="2"/>
              <a:buChar char="ü"/>
            </a:pP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late revision of the business plan – submitted </a:t>
            </a:r>
            <a:r>
              <a:rPr lang="en-US" altLang="en-US" sz="2000" dirty="0" smtClean="0">
                <a:latin typeface="Arial" panose="020B0604020202020204" pitchFamily="34" charset="0"/>
                <a:cs typeface="Arial" panose="020B0604020202020204" pitchFamily="34" charset="0"/>
              </a:rPr>
              <a:t>during last quarter</a:t>
            </a:r>
            <a:r>
              <a:rPr lang="en-GB" altLang="en-US" sz="2000" dirty="0" smtClean="0">
                <a:latin typeface="Arial" panose="020B0604020202020204" pitchFamily="34" charset="0"/>
                <a:cs typeface="Arial" panose="020B0604020202020204" pitchFamily="34" charset="0"/>
              </a:rPr>
              <a:t> </a:t>
            </a:r>
            <a:endParaRPr lang="en-US" altLang="en-US" sz="2000" dirty="0">
              <a:latin typeface="Arial" panose="020B0604020202020204" pitchFamily="34" charset="0"/>
              <a:cs typeface="Arial" panose="020B0604020202020204" pitchFamily="34" charset="0"/>
            </a:endParaRPr>
          </a:p>
          <a:p>
            <a:pPr lvl="1" algn="just" eaLnBrk="1" hangingPunct="1">
              <a:buFont typeface="Wingdings" pitchFamily="2" charset="2"/>
              <a:buChar char="ü"/>
            </a:pP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delays </a:t>
            </a:r>
            <a:r>
              <a:rPr lang="en-GB" altLang="en-US" sz="2000" dirty="0">
                <a:latin typeface="Arial" panose="020B0604020202020204" pitchFamily="34" charset="0"/>
                <a:cs typeface="Arial" panose="020B0604020202020204" pitchFamily="34" charset="0"/>
              </a:rPr>
              <a:t>in awarding of tenders by IA and implementation</a:t>
            </a:r>
          </a:p>
          <a:p>
            <a:pPr algn="just" eaLnBrk="1" hangingPunct="1"/>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GB" altLang="en-US" sz="2000" dirty="0">
                <a:latin typeface="Arial" panose="020B0604020202020204" pitchFamily="34" charset="0"/>
                <a:cs typeface="Arial" panose="020B0604020202020204" pitchFamily="34" charset="0"/>
              </a:rPr>
              <a:t> However the rollovers have been </a:t>
            </a:r>
            <a:r>
              <a:rPr lang="en-GB" altLang="en-US" sz="2000" dirty="0" smtClean="0">
                <a:latin typeface="Arial" panose="020B0604020202020204" pitchFamily="34" charset="0"/>
                <a:cs typeface="Arial" panose="020B0604020202020204" pitchFamily="34" charset="0"/>
              </a:rPr>
              <a:t>requested and approved.</a:t>
            </a:r>
            <a:endParaRPr lang="en-GB" altLang="en-US" sz="2000" dirty="0">
              <a:latin typeface="Arial" panose="020B0604020202020204" pitchFamily="34" charset="0"/>
              <a:cs typeface="Arial" panose="020B0604020202020204" pitchFamily="34" charset="0"/>
            </a:endParaRPr>
          </a:p>
          <a:p>
            <a:pPr algn="just" eaLnBrk="1" hangingPunct="1"/>
            <a:endParaRPr lang="en-GB" altLang="en-US" sz="2000" dirty="0">
              <a:latin typeface="Arial" panose="020B0604020202020204" pitchFamily="34" charset="0"/>
              <a:cs typeface="Arial" panose="020B0604020202020204" pitchFamily="34" charset="0"/>
            </a:endParaRPr>
          </a:p>
          <a:p>
            <a:pPr algn="just" eaLnBrk="1" hangingPunct="1"/>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endParaRPr lang="en-US" altLang="en-US" sz="2000" dirty="0">
              <a:latin typeface="Arial" panose="020B0604020202020204" pitchFamily="34" charset="0"/>
              <a:cs typeface="Arial" panose="020B0604020202020204" pitchFamily="34" charset="0"/>
            </a:endParaRPr>
          </a:p>
          <a:p>
            <a:pPr lvl="1" eaLnBrk="1" hangingPunct="1">
              <a:buFont typeface="Wingdings" pitchFamily="2" charset="2"/>
              <a:buChar char="Ø"/>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lvl="1" eaLnBrk="1" hangingPunct="1"/>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	</a:t>
            </a:r>
          </a:p>
        </p:txBody>
      </p:sp>
      <p:sp>
        <p:nvSpPr>
          <p:cNvPr id="6"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045277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428625" y="1071563"/>
            <a:ext cx="8358188" cy="1831975"/>
          </a:xfrm>
          <a:prstGeom prst="rect">
            <a:avLst/>
          </a:prstGeom>
          <a:noFill/>
          <a:ln w="9525">
            <a:noFill/>
            <a:miter lim="800000"/>
            <a:headEnd/>
            <a:tailEnd/>
          </a:ln>
        </p:spPr>
        <p:txBody>
          <a:bodyPr>
            <a:spAutoFit/>
          </a:bodyPr>
          <a:lstStyle/>
          <a:p>
            <a:pPr eaLnBrk="1" hangingPunct="1"/>
            <a:endParaRPr lang="en-US" altLang="en-US" sz="2400"/>
          </a:p>
          <a:p>
            <a:pPr eaLnBrk="1" hangingPunct="1"/>
            <a:endParaRPr lang="en-US" altLang="en-US" sz="2400"/>
          </a:p>
          <a:p>
            <a:pPr eaLnBrk="1" hangingPunct="1"/>
            <a:endParaRPr lang="en-US" altLang="en-US" sz="900"/>
          </a:p>
          <a:p>
            <a:pPr eaLnBrk="1" hangingPunct="1"/>
            <a:endParaRPr lang="en-US" altLang="en-US" sz="900"/>
          </a:p>
          <a:p>
            <a:pPr lvl="1" eaLnBrk="1" hangingPunct="1"/>
            <a:endParaRPr lang="en-US" altLang="en-US" sz="2300"/>
          </a:p>
          <a:p>
            <a:pPr lvl="1" eaLnBrk="1" hangingPunct="1"/>
            <a:r>
              <a:rPr lang="en-US" altLang="en-US" sz="2400"/>
              <a:t>	</a:t>
            </a:r>
          </a:p>
        </p:txBody>
      </p:sp>
      <p:sp>
        <p:nvSpPr>
          <p:cNvPr id="29699"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29700" name="Rectangle 2"/>
          <p:cNvSpPr txBox="1">
            <a:spLocks noChangeArrowheads="1"/>
          </p:cNvSpPr>
          <p:nvPr/>
        </p:nvSpPr>
        <p:spPr bwMode="auto">
          <a:xfrm>
            <a:off x="0" y="404813"/>
            <a:ext cx="7740650" cy="657225"/>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National Health Insurance </a:t>
            </a:r>
            <a:r>
              <a:rPr lang="en-GB" altLang="en-US" sz="2000" b="1" dirty="0" smtClean="0">
                <a:solidFill>
                  <a:schemeClr val="bg1"/>
                </a:solidFill>
                <a:latin typeface="Arial" panose="020B0604020202020204" pitchFamily="34" charset="0"/>
                <a:cs typeface="Arial" panose="020B0604020202020204" pitchFamily="34" charset="0"/>
              </a:rPr>
              <a:t>Indirect Grant </a:t>
            </a:r>
            <a:r>
              <a:rPr lang="en-GB" altLang="en-US" sz="2000" b="1" dirty="0">
                <a:solidFill>
                  <a:schemeClr val="bg1"/>
                </a:solidFill>
                <a:latin typeface="Arial" panose="020B0604020202020204" pitchFamily="34" charset="0"/>
                <a:cs typeface="Arial" panose="020B0604020202020204" pitchFamily="34" charset="0"/>
              </a:rPr>
              <a:t>(01)</a:t>
            </a:r>
          </a:p>
        </p:txBody>
      </p:sp>
      <p:sp>
        <p:nvSpPr>
          <p:cNvPr id="7" name="Rectangle 6"/>
          <p:cNvSpPr/>
          <p:nvPr/>
        </p:nvSpPr>
        <p:spPr>
          <a:xfrm>
            <a:off x="3000375" y="5857875"/>
            <a:ext cx="157162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3" cstate="print"/>
          <a:stretch>
            <a:fillRect/>
          </a:stretch>
        </p:blipFill>
        <p:spPr>
          <a:xfrm>
            <a:off x="107504" y="1280469"/>
            <a:ext cx="8856984" cy="4440882"/>
          </a:xfrm>
          <a:prstGeom prst="rect">
            <a:avLst/>
          </a:prstGeom>
        </p:spPr>
      </p:pic>
    </p:spTree>
    <p:extLst>
      <p:ext uri="{BB962C8B-B14F-4D97-AF65-F5344CB8AC3E}">
        <p14:creationId xmlns:p14="http://schemas.microsoft.com/office/powerpoint/2010/main" xmlns="" val="21373234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37891"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 National </a:t>
            </a:r>
            <a:r>
              <a:rPr lang="en-GB" altLang="en-US" sz="2000" b="1" dirty="0" smtClean="0">
                <a:solidFill>
                  <a:schemeClr val="bg1"/>
                </a:solidFill>
                <a:latin typeface="Arial" panose="020B0604020202020204" pitchFamily="34" charset="0"/>
                <a:cs typeface="Arial" panose="020B0604020202020204" pitchFamily="34" charset="0"/>
              </a:rPr>
              <a:t>Health Insurance </a:t>
            </a:r>
            <a:r>
              <a:rPr lang="en-GB" altLang="en-US" sz="2000" b="1" dirty="0">
                <a:solidFill>
                  <a:schemeClr val="bg1"/>
                </a:solidFill>
                <a:latin typeface="Arial" panose="020B0604020202020204" pitchFamily="34" charset="0"/>
                <a:cs typeface="Arial" panose="020B0604020202020204" pitchFamily="34" charset="0"/>
              </a:rPr>
              <a:t>Indirect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7893" name="TextBox 1"/>
          <p:cNvSpPr txBox="1">
            <a:spLocks noChangeArrowheads="1"/>
          </p:cNvSpPr>
          <p:nvPr/>
        </p:nvSpPr>
        <p:spPr bwMode="auto">
          <a:xfrm>
            <a:off x="179512" y="1268760"/>
            <a:ext cx="8786812" cy="7478970"/>
          </a:xfrm>
          <a:prstGeom prst="rect">
            <a:avLst/>
          </a:prstGeom>
          <a:noFill/>
          <a:ln w="9525">
            <a:noFill/>
            <a:miter lim="800000"/>
            <a:headEnd/>
            <a:tailEnd/>
          </a:ln>
        </p:spPr>
        <p:txBody>
          <a:bodyPr wrap="square">
            <a:spAutoFit/>
          </a:bodyPr>
          <a:lstStyle/>
          <a:p>
            <a:pPr algn="just" eaLnBrk="1" hangingPunct="1">
              <a:buFont typeface="Wingdings" pitchFamily="2" charset="2"/>
              <a:buChar char="q"/>
            </a:pPr>
            <a:r>
              <a:rPr lang="en-US" altLang="en-US" sz="2000" dirty="0">
                <a:latin typeface="Arial" panose="020B0604020202020204" pitchFamily="34" charset="0"/>
                <a:cs typeface="Arial" panose="020B0604020202020204" pitchFamily="34" charset="0"/>
              </a:rPr>
              <a:t> NHI component – spending is within the acceptable norm and the </a:t>
            </a:r>
            <a:r>
              <a:rPr lang="en-US" altLang="en-US" sz="2000" dirty="0" smtClean="0">
                <a:latin typeface="Arial" panose="020B0604020202020204" pitchFamily="34" charset="0"/>
                <a:cs typeface="Arial" panose="020B0604020202020204" pitchFamily="34" charset="0"/>
              </a:rPr>
              <a:t>under</a:t>
            </a:r>
          </a:p>
          <a:p>
            <a:pPr algn="just" eaLnBrk="1" hangingPunct="1"/>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spending is attributable </a:t>
            </a:r>
            <a:r>
              <a:rPr lang="en-US" altLang="en-US" sz="2000" dirty="0">
                <a:latin typeface="Arial" panose="020B0604020202020204" pitchFamily="34" charset="0"/>
                <a:cs typeface="Arial" panose="020B0604020202020204" pitchFamily="34" charset="0"/>
              </a:rPr>
              <a:t>to CCMDD </a:t>
            </a:r>
            <a:r>
              <a:rPr lang="en-US" altLang="en-US" sz="2000" dirty="0" smtClean="0">
                <a:latin typeface="Arial" panose="020B0604020202020204" pitchFamily="34" charset="0"/>
                <a:cs typeface="Arial" panose="020B0604020202020204" pitchFamily="34" charset="0"/>
              </a:rPr>
              <a:t>commitments at year end however</a:t>
            </a:r>
          </a:p>
          <a:p>
            <a:pPr algn="just" eaLnBrk="1" hangingPunct="1"/>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payment has already been made in this financial year.</a:t>
            </a: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US" altLang="en-US" sz="2000" dirty="0">
                <a:latin typeface="Arial" panose="020B0604020202020204" pitchFamily="34" charset="0"/>
                <a:cs typeface="Arial" panose="020B0604020202020204" pitchFamily="34" charset="0"/>
              </a:rPr>
              <a:t> HFR Component - </a:t>
            </a:r>
            <a:r>
              <a:rPr lang="en-US" altLang="en-US" sz="2000" dirty="0" smtClean="0">
                <a:latin typeface="Arial" panose="020B0604020202020204" pitchFamily="34" charset="0"/>
                <a:cs typeface="Arial" panose="020B0604020202020204" pitchFamily="34" charset="0"/>
              </a:rPr>
              <a:t>component underspent and this </a:t>
            </a:r>
            <a:r>
              <a:rPr lang="en-US" altLang="en-US" sz="2000" dirty="0">
                <a:latin typeface="Arial" panose="020B0604020202020204" pitchFamily="34" charset="0"/>
                <a:cs typeface="Arial" panose="020B0604020202020204" pitchFamily="34" charset="0"/>
              </a:rPr>
              <a:t>is attributed to </a:t>
            </a:r>
            <a:r>
              <a:rPr lang="en-US" altLang="en-US" sz="2000" dirty="0" smtClean="0">
                <a:latin typeface="Arial" panose="020B0604020202020204" pitchFamily="34" charset="0"/>
                <a:cs typeface="Arial" panose="020B0604020202020204" pitchFamily="34" charset="0"/>
              </a:rPr>
              <a:t>invoice</a:t>
            </a:r>
          </a:p>
          <a:p>
            <a:pPr algn="just" eaLnBrk="1" hangingPunct="1"/>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that </a:t>
            </a:r>
            <a:r>
              <a:rPr lang="en-US" altLang="en-US" sz="2000" dirty="0" smtClean="0">
                <a:latin typeface="Arial" panose="020B0604020202020204" pitchFamily="34" charset="0"/>
                <a:cs typeface="Arial" panose="020B0604020202020204" pitchFamily="34" charset="0"/>
              </a:rPr>
              <a:t>could </a:t>
            </a:r>
            <a:r>
              <a:rPr lang="en-US" altLang="en-US" sz="2000" dirty="0">
                <a:latin typeface="Arial" panose="020B0604020202020204" pitchFamily="34" charset="0"/>
                <a:cs typeface="Arial" panose="020B0604020202020204" pitchFamily="34" charset="0"/>
              </a:rPr>
              <a:t>not be processed </a:t>
            </a:r>
            <a:r>
              <a:rPr lang="en-US" altLang="en-US" sz="2000" dirty="0" smtClean="0">
                <a:latin typeface="Arial" panose="020B0604020202020204" pitchFamily="34" charset="0"/>
                <a:cs typeface="Arial" panose="020B0604020202020204" pitchFamily="34" charset="0"/>
              </a:rPr>
              <a:t>at year end as they were received very late</a:t>
            </a:r>
          </a:p>
          <a:p>
            <a:pPr algn="just" eaLnBrk="1" hangingPunct="1"/>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for processing.</a:t>
            </a: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US" altLang="en-US" sz="2000" dirty="0">
                <a:latin typeface="Arial" panose="020B0604020202020204" pitchFamily="34" charset="0"/>
                <a:cs typeface="Arial" panose="020B0604020202020204" pitchFamily="34" charset="0"/>
              </a:rPr>
              <a:t> Ideal Clinic component – under spending due to delays in delivery </a:t>
            </a:r>
            <a:r>
              <a:rPr lang="en-US" altLang="en-US" sz="2000" dirty="0" smtClean="0">
                <a:latin typeface="Arial" panose="020B0604020202020204" pitchFamily="34" charset="0"/>
                <a:cs typeface="Arial" panose="020B0604020202020204" pitchFamily="34" charset="0"/>
              </a:rPr>
              <a:t>of</a:t>
            </a:r>
          </a:p>
          <a:p>
            <a:pPr algn="just" eaLnBrk="1" hangingPunct="1"/>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equipment</a:t>
            </a:r>
            <a:r>
              <a:rPr lang="en-US" altLang="en-US"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GB" altLang="en-US" sz="2000" dirty="0">
                <a:latin typeface="Arial" panose="020B0604020202020204" pitchFamily="34" charset="0"/>
                <a:cs typeface="Arial" panose="020B0604020202020204" pitchFamily="34" charset="0"/>
              </a:rPr>
              <a:t> HPV component – </a:t>
            </a:r>
            <a:r>
              <a:rPr lang="en-GB" altLang="en-US" sz="2000" dirty="0" smtClean="0">
                <a:latin typeface="Arial" panose="020B0604020202020204" pitchFamily="34" charset="0"/>
                <a:cs typeface="Arial" panose="020B0604020202020204" pitchFamily="34" charset="0"/>
              </a:rPr>
              <a:t>the component spent 100</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and grant has been</a:t>
            </a:r>
          </a:p>
          <a:p>
            <a:pPr algn="just" eaLnBrk="1" hangingPunct="1"/>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converted to direct grant as from 2018/19 financial year</a:t>
            </a: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endParaRPr lang="en-US" altLang="en-US" sz="2000" dirty="0">
              <a:latin typeface="Arial" panose="020B0604020202020204" pitchFamily="34" charset="0"/>
              <a:cs typeface="Arial" panose="020B0604020202020204" pitchFamily="34" charset="0"/>
            </a:endParaRPr>
          </a:p>
          <a:p>
            <a:pPr lvl="1" eaLnBrk="1" hangingPunct="1">
              <a:buFont typeface="Wingdings" pitchFamily="2" charset="2"/>
              <a:buChar char="Ø"/>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lvl="1" eaLnBrk="1" hangingPunct="1"/>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	</a:t>
            </a:r>
          </a:p>
        </p:txBody>
      </p:sp>
      <p:sp>
        <p:nvSpPr>
          <p:cNvPr id="6"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4080264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33795"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000" b="1" dirty="0">
                <a:solidFill>
                  <a:schemeClr val="bg1"/>
                </a:solidFill>
                <a:latin typeface="Arial" panose="020B0604020202020204" pitchFamily="34" charset="0"/>
                <a:cs typeface="Arial" panose="020B0604020202020204" pitchFamily="34" charset="0"/>
              </a:rPr>
              <a:t> National Health Insurance </a:t>
            </a:r>
            <a:r>
              <a:rPr lang="en-GB" altLang="en-US" sz="2000" b="1" dirty="0" smtClean="0">
                <a:solidFill>
                  <a:schemeClr val="bg1"/>
                </a:solidFill>
                <a:latin typeface="Arial" panose="020B0604020202020204" pitchFamily="34" charset="0"/>
                <a:cs typeface="Arial" panose="020B0604020202020204" pitchFamily="34" charset="0"/>
              </a:rPr>
              <a:t>Indirect Grant </a:t>
            </a:r>
            <a:r>
              <a:rPr lang="en-GB" altLang="en-US" sz="2000" b="1" dirty="0">
                <a:solidFill>
                  <a:schemeClr val="bg1"/>
                </a:solidFill>
                <a:latin typeface="Arial" panose="020B0604020202020204" pitchFamily="34" charset="0"/>
                <a:cs typeface="Arial" panose="020B0604020202020204" pitchFamily="34" charset="0"/>
              </a:rPr>
              <a:t>(03)</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3797" name="TextBox 1"/>
          <p:cNvSpPr txBox="1">
            <a:spLocks noChangeArrowheads="1"/>
          </p:cNvSpPr>
          <p:nvPr/>
        </p:nvSpPr>
        <p:spPr bwMode="auto">
          <a:xfrm>
            <a:off x="107504" y="1268760"/>
            <a:ext cx="9036496" cy="7786747"/>
          </a:xfrm>
          <a:prstGeom prst="rect">
            <a:avLst/>
          </a:prstGeom>
          <a:noFill/>
          <a:ln w="9525">
            <a:noFill/>
            <a:miter lim="800000"/>
            <a:headEnd/>
            <a:tailEnd/>
          </a:ln>
        </p:spPr>
        <p:txBody>
          <a:bodyPr wrap="square">
            <a:spAutoFit/>
          </a:bodyPr>
          <a:lstStyle/>
          <a:p>
            <a:pPr algn="just">
              <a:buFont typeface="Wingdings" pitchFamily="2" charset="2"/>
              <a:buChar char="q"/>
            </a:pPr>
            <a:r>
              <a:rPr lang="en-US" altLang="en-US" sz="2000" dirty="0" smtClean="0">
                <a:latin typeface="Arial" panose="020B0604020202020204" pitchFamily="34" charset="0"/>
                <a:cs typeface="Arial" panose="020B0604020202020204" pitchFamily="34" charset="0"/>
              </a:rPr>
              <a:t> Capitation </a:t>
            </a:r>
            <a:r>
              <a:rPr lang="en-US" altLang="en-US" sz="2000" dirty="0">
                <a:latin typeface="Arial" panose="020B0604020202020204" pitchFamily="34" charset="0"/>
                <a:cs typeface="Arial" panose="020B0604020202020204" pitchFamily="34" charset="0"/>
              </a:rPr>
              <a:t>funding was shifted to HP Contracting due to </a:t>
            </a:r>
            <a:r>
              <a:rPr lang="en-US" altLang="en-US" sz="2000" dirty="0" smtClean="0">
                <a:latin typeface="Arial" panose="020B0604020202020204" pitchFamily="34" charset="0"/>
                <a:cs typeface="Arial" panose="020B0604020202020204" pitchFamily="34" charset="0"/>
              </a:rPr>
              <a:t>budgetary</a:t>
            </a:r>
          </a:p>
          <a:p>
            <a:pPr algn="just"/>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pressures </a:t>
            </a:r>
            <a:r>
              <a:rPr lang="en-US" altLang="en-US" sz="2000" dirty="0" smtClean="0">
                <a:latin typeface="Arial" panose="020B0604020202020204" pitchFamily="34" charset="0"/>
                <a:cs typeface="Arial" panose="020B0604020202020204" pitchFamily="34" charset="0"/>
              </a:rPr>
              <a:t>within  </a:t>
            </a:r>
            <a:r>
              <a:rPr lang="en-US" altLang="en-US" sz="2000" dirty="0">
                <a:latin typeface="Arial" panose="020B0604020202020204" pitchFamily="34" charset="0"/>
                <a:cs typeface="Arial" panose="020B0604020202020204" pitchFamily="34" charset="0"/>
              </a:rPr>
              <a:t>the component.</a:t>
            </a:r>
          </a:p>
          <a:p>
            <a:pPr algn="just"/>
            <a:endParaRPr lang="en-US" alt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HP Contracting overspent due to budgetary pressures. Department has scaled down on the numbers of HPs and the contracting process has been decentralized to provinces. There is no projected overspending in future and all accruals were settled.</a:t>
            </a: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US" altLang="en-US" sz="2000" dirty="0" smtClean="0">
                <a:latin typeface="Arial" panose="020B0604020202020204" pitchFamily="34" charset="0"/>
                <a:cs typeface="Arial" panose="020B0604020202020204" pitchFamily="34" charset="0"/>
              </a:rPr>
              <a:t> Health Information Systems component</a:t>
            </a:r>
          </a:p>
          <a:p>
            <a:pPr marL="742950" lvl="1" indent="-285750" algn="just">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Health Patient Registrations System spent full budget. </a:t>
            </a:r>
          </a:p>
          <a:p>
            <a:pPr marL="742950" lvl="1" indent="-285750" algn="just">
              <a:buFont typeface="Wingdings" panose="05000000000000000000" pitchFamily="2" charset="2"/>
              <a:buChar char="ü"/>
            </a:pPr>
            <a:r>
              <a:rPr lang="en-US" altLang="en-US" sz="2000" dirty="0" smtClean="0">
                <a:latin typeface="Arial" panose="020B0604020202020204" pitchFamily="34" charset="0"/>
                <a:cs typeface="Arial" panose="020B0604020202020204" pitchFamily="34" charset="0"/>
              </a:rPr>
              <a:t> Medicine Stock </a:t>
            </a:r>
            <a:r>
              <a:rPr lang="en-US" altLang="en-US" sz="2000" dirty="0" err="1" smtClean="0">
                <a:latin typeface="Arial" panose="020B0604020202020204" pitchFamily="34" charset="0"/>
                <a:cs typeface="Arial" panose="020B0604020202020204" pitchFamily="34" charset="0"/>
              </a:rPr>
              <a:t>Survellence</a:t>
            </a:r>
            <a:r>
              <a:rPr lang="en-US" altLang="en-US" sz="2000" dirty="0" smtClean="0">
                <a:latin typeface="Arial" panose="020B0604020202020204" pitchFamily="34" charset="0"/>
                <a:cs typeface="Arial" panose="020B0604020202020204" pitchFamily="34" charset="0"/>
              </a:rPr>
              <a:t> system underspent due to supply chain management challenges (migration from LOGIS to G-commerce for procurement of computer equipment).</a:t>
            </a: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2000" dirty="0">
              <a:latin typeface="Arial" panose="020B0604020202020204" pitchFamily="34" charset="0"/>
              <a:cs typeface="Arial" panose="020B0604020202020204" pitchFamily="34" charset="0"/>
            </a:endParaRPr>
          </a:p>
          <a:p>
            <a:pPr algn="just" eaLnBrk="1" hangingPunct="1"/>
            <a:endParaRPr lang="en-US" altLang="en-US" sz="2000" dirty="0">
              <a:latin typeface="Arial" panose="020B0604020202020204" pitchFamily="34" charset="0"/>
              <a:cs typeface="Arial" panose="020B0604020202020204" pitchFamily="34" charset="0"/>
            </a:endParaRPr>
          </a:p>
          <a:p>
            <a:pPr lvl="1" eaLnBrk="1" hangingPunct="1">
              <a:buFont typeface="Wingdings" pitchFamily="2" charset="2"/>
              <a:buChar char="Ø"/>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Char char="§"/>
            </a:pP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lvl="1" eaLnBrk="1" hangingPunct="1"/>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	</a:t>
            </a:r>
          </a:p>
        </p:txBody>
      </p:sp>
      <p:sp>
        <p:nvSpPr>
          <p:cNvPr id="6"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766618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eaLnBrk="1" hangingPunct="1"/>
            <a:endParaRPr lang="en-US" altLang="en-US"/>
          </a:p>
        </p:txBody>
      </p:sp>
      <p:sp>
        <p:nvSpPr>
          <p:cNvPr id="39939" name="Rectangle 2"/>
          <p:cNvSpPr txBox="1">
            <a:spLocks noChangeArrowheads="1"/>
          </p:cNvSpPr>
          <p:nvPr/>
        </p:nvSpPr>
        <p:spPr bwMode="auto">
          <a:xfrm>
            <a:off x="0" y="0"/>
            <a:ext cx="7072313" cy="990600"/>
          </a:xfrm>
          <a:prstGeom prst="rect">
            <a:avLst/>
          </a:prstGeom>
          <a:noFill/>
          <a:ln w="9525">
            <a:noFill/>
            <a:miter lim="800000"/>
            <a:headEnd/>
            <a:tailEnd/>
          </a:ln>
        </p:spPr>
        <p:txBody>
          <a:bodyPr anchor="b"/>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800" b="1" dirty="0">
                <a:solidFill>
                  <a:schemeClr val="bg1"/>
                </a:solidFill>
                <a:latin typeface="Arial" panose="020B0604020202020204" pitchFamily="34" charset="0"/>
                <a:cs typeface="Arial" panose="020B0604020202020204" pitchFamily="34" charset="0"/>
              </a:rPr>
              <a:t> </a:t>
            </a:r>
            <a:r>
              <a:rPr lang="en-GB" altLang="en-US" sz="2000" b="1" dirty="0">
                <a:solidFill>
                  <a:schemeClr val="bg1"/>
                </a:solidFill>
                <a:latin typeface="Arial" panose="020B0604020202020204" pitchFamily="34" charset="0"/>
                <a:cs typeface="Arial" panose="020B0604020202020204" pitchFamily="34" charset="0"/>
              </a:rPr>
              <a:t>Rollovers</a:t>
            </a:r>
            <a:r>
              <a:rPr lang="en-GB" altLang="en-US" sz="2800" b="1" dirty="0">
                <a:solidFill>
                  <a:schemeClr val="bg1"/>
                </a:solidFill>
                <a:latin typeface="Arial" panose="020B0604020202020204" pitchFamily="34" charset="0"/>
                <a:cs typeface="Arial" panose="020B0604020202020204" pitchFamily="34" charset="0"/>
              </a:rPr>
              <a:t>  -  </a:t>
            </a:r>
            <a:r>
              <a:rPr lang="en-GB" altLang="en-US" sz="2000" b="1" dirty="0" smtClean="0">
                <a:solidFill>
                  <a:schemeClr val="bg1"/>
                </a:solidFill>
                <a:latin typeface="Arial" panose="020B0604020202020204" pitchFamily="34" charset="0"/>
                <a:cs typeface="Arial" panose="020B0604020202020204" pitchFamily="34" charset="0"/>
              </a:rPr>
              <a:t>2017/18</a:t>
            </a:r>
            <a:endParaRPr lang="en-GB" altLang="en-US"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9941" name="TextBox 1"/>
          <p:cNvSpPr txBox="1">
            <a:spLocks noChangeArrowheads="1"/>
          </p:cNvSpPr>
          <p:nvPr/>
        </p:nvSpPr>
        <p:spPr bwMode="auto">
          <a:xfrm>
            <a:off x="0" y="1052513"/>
            <a:ext cx="9144000" cy="2462213"/>
          </a:xfrm>
          <a:prstGeom prst="rect">
            <a:avLst/>
          </a:prstGeom>
          <a:noFill/>
          <a:ln w="9525">
            <a:noFill/>
            <a:miter lim="800000"/>
            <a:headEnd/>
            <a:tailEnd/>
          </a:ln>
        </p:spPr>
        <p:txBody>
          <a:bodyPr>
            <a:spAutoFit/>
          </a:bodyPr>
          <a:lstStyle/>
          <a:p>
            <a:pPr algn="just" eaLnBrk="1" hangingPunct="1">
              <a:buFont typeface="Wingdings" pitchFamily="2" charset="2"/>
              <a:buChar char="q"/>
            </a:pPr>
            <a:endParaRPr lang="en-GB" altLang="en-US" sz="14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GB" altLang="en-US" sz="1400" dirty="0">
                <a:latin typeface="Arial" panose="020B0604020202020204" pitchFamily="34" charset="0"/>
                <a:cs typeface="Arial" panose="020B0604020202020204" pitchFamily="34" charset="0"/>
              </a:rPr>
              <a:t> The following rollovers received by </a:t>
            </a:r>
            <a:r>
              <a:rPr lang="en-GB" altLang="en-US" sz="1400" dirty="0" err="1">
                <a:latin typeface="Arial" panose="020B0604020202020204" pitchFamily="34" charset="0"/>
                <a:cs typeface="Arial" panose="020B0604020202020204" pitchFamily="34" charset="0"/>
              </a:rPr>
              <a:t>NDoH</a:t>
            </a:r>
            <a:r>
              <a:rPr lang="en-GB" altLang="en-US" sz="1400" dirty="0">
                <a:latin typeface="Arial" panose="020B0604020202020204" pitchFamily="34" charset="0"/>
                <a:cs typeface="Arial" panose="020B0604020202020204" pitchFamily="34" charset="0"/>
              </a:rPr>
              <a:t> and recommended to National</a:t>
            </a:r>
          </a:p>
          <a:p>
            <a:pPr algn="just" eaLnBrk="1" hangingPunct="1"/>
            <a:r>
              <a:rPr lang="en-GB" altLang="en-US" sz="1400" dirty="0">
                <a:latin typeface="Arial" panose="020B0604020202020204" pitchFamily="34" charset="0"/>
                <a:cs typeface="Arial" panose="020B0604020202020204" pitchFamily="34" charset="0"/>
              </a:rPr>
              <a:t>    Treasury and </a:t>
            </a:r>
            <a:r>
              <a:rPr lang="en-GB" altLang="en-US" sz="1400" dirty="0" smtClean="0">
                <a:latin typeface="Arial" panose="020B0604020202020204" pitchFamily="34" charset="0"/>
                <a:cs typeface="Arial" panose="020B0604020202020204" pitchFamily="34" charset="0"/>
              </a:rPr>
              <a:t>approval </a:t>
            </a:r>
            <a:r>
              <a:rPr lang="en-GB" altLang="en-US" sz="1400" dirty="0">
                <a:latin typeface="Arial" panose="020B0604020202020204" pitchFamily="34" charset="0"/>
                <a:cs typeface="Arial" panose="020B0604020202020204" pitchFamily="34" charset="0"/>
              </a:rPr>
              <a:t>received.  </a:t>
            </a:r>
          </a:p>
          <a:p>
            <a:pPr algn="just" eaLnBrk="1" hangingPunct="1"/>
            <a:endParaRPr lang="en-GB" altLang="en-US" sz="1400" dirty="0">
              <a:latin typeface="Arial" panose="020B0604020202020204" pitchFamily="34" charset="0"/>
              <a:cs typeface="Arial" panose="020B0604020202020204" pitchFamily="34" charset="0"/>
            </a:endParaRPr>
          </a:p>
          <a:p>
            <a:pPr algn="just" eaLnBrk="1" hangingPunct="1">
              <a:buFont typeface="Wingdings" pitchFamily="2" charset="2"/>
              <a:buChar char="q"/>
            </a:pPr>
            <a:r>
              <a:rPr lang="en-GB" altLang="en-US" sz="1400" dirty="0">
                <a:latin typeface="Arial" panose="020B0604020202020204" pitchFamily="34" charset="0"/>
                <a:cs typeface="Arial" panose="020B0604020202020204" pitchFamily="34" charset="0"/>
              </a:rPr>
              <a:t> The rollovers were recommended on the basis of:</a:t>
            </a:r>
          </a:p>
          <a:p>
            <a:pPr lvl="1" algn="just" eaLnBrk="1" hangingPunct="1">
              <a:buFont typeface="Wingdings" pitchFamily="2" charset="2"/>
              <a:buChar char="ü"/>
            </a:pPr>
            <a:r>
              <a:rPr lang="en-GB" altLang="en-US" sz="1400" dirty="0">
                <a:latin typeface="Arial" panose="020B0604020202020204" pitchFamily="34" charset="0"/>
                <a:cs typeface="Arial" panose="020B0604020202020204" pitchFamily="34" charset="0"/>
              </a:rPr>
              <a:t> Availability of Cash</a:t>
            </a:r>
          </a:p>
          <a:p>
            <a:pPr lvl="1" algn="just" eaLnBrk="1" hangingPunct="1">
              <a:buFont typeface="Wingdings" pitchFamily="2" charset="2"/>
              <a:buChar char="ü"/>
            </a:pPr>
            <a:r>
              <a:rPr lang="en-GB" altLang="en-US" sz="1400" dirty="0">
                <a:latin typeface="Arial" panose="020B0604020202020204" pitchFamily="34" charset="0"/>
                <a:cs typeface="Arial" panose="020B0604020202020204" pitchFamily="34" charset="0"/>
              </a:rPr>
              <a:t> Availability of invoices or commitment</a:t>
            </a:r>
          </a:p>
          <a:p>
            <a:pPr algn="just" eaLnBrk="1" hangingPunct="1"/>
            <a:endParaRPr lang="en-GB" altLang="en-US" sz="1400" dirty="0">
              <a:latin typeface="Arial" panose="020B0604020202020204" pitchFamily="34" charset="0"/>
              <a:cs typeface="Arial" panose="020B0604020202020204" pitchFamily="34" charset="0"/>
            </a:endParaRPr>
          </a:p>
          <a:p>
            <a:pPr algn="just" eaLnBrk="1" hangingPunct="1">
              <a:buFont typeface="Wingdings" pitchFamily="2" charset="2"/>
              <a:buChar char="q"/>
            </a:pPr>
            <a:endParaRPr lang="en-US" altLang="en-US" sz="1400" dirty="0">
              <a:latin typeface="Arial" panose="020B0604020202020204" pitchFamily="34" charset="0"/>
              <a:cs typeface="Arial" panose="020B0604020202020204" pitchFamily="34" charset="0"/>
            </a:endParaRPr>
          </a:p>
          <a:p>
            <a:pPr lvl="1" eaLnBrk="1" hangingPunct="1"/>
            <a:endParaRPr lang="en-US" altLang="en-US" sz="1400" dirty="0">
              <a:latin typeface="Arial" panose="020B0604020202020204" pitchFamily="34" charset="0"/>
              <a:cs typeface="Arial" panose="020B0604020202020204" pitchFamily="34" charset="0"/>
            </a:endParaRPr>
          </a:p>
          <a:p>
            <a:pPr lvl="1" eaLnBrk="1" hangingPunct="1"/>
            <a:r>
              <a:rPr lang="en-US" altLang="en-US" sz="1400" dirty="0">
                <a:latin typeface="Arial" panose="020B0604020202020204" pitchFamily="34" charset="0"/>
                <a:cs typeface="Arial" panose="020B0604020202020204" pitchFamily="34" charset="0"/>
              </a:rPr>
              <a:t>	</a:t>
            </a:r>
          </a:p>
        </p:txBody>
      </p:sp>
      <p:sp>
        <p:nvSpPr>
          <p:cNvPr id="8"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3" cstate="print"/>
          <a:stretch>
            <a:fillRect/>
          </a:stretch>
        </p:blipFill>
        <p:spPr>
          <a:xfrm>
            <a:off x="0" y="2852936"/>
            <a:ext cx="9144000" cy="2933502"/>
          </a:xfrm>
          <a:prstGeom prst="rect">
            <a:avLst/>
          </a:prstGeom>
        </p:spPr>
      </p:pic>
    </p:spTree>
    <p:extLst>
      <p:ext uri="{BB962C8B-B14F-4D97-AF65-F5344CB8AC3E}">
        <p14:creationId xmlns:p14="http://schemas.microsoft.com/office/powerpoint/2010/main" xmlns="" val="298202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7200" b="1" i="0" u="none" strike="noStrike" kern="1200" cap="none" spc="0" normalizeH="0" baseline="0" noProof="0" dirty="0" smtClean="0">
                <a:ln>
                  <a:noFill/>
                </a:ln>
                <a:solidFill>
                  <a:schemeClr val="tx1"/>
                </a:solidFill>
                <a:effectLst/>
                <a:uLnTx/>
                <a:uFillTx/>
                <a:latin typeface="+mn-lt"/>
                <a:ea typeface="+mn-ea"/>
                <a:cs typeface="+mn-cs"/>
              </a:rPr>
              <a:t>The End</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39211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5941819" cy="523220"/>
          </a:xfrm>
          <a:prstGeom prst="rect">
            <a:avLst/>
          </a:prstGeom>
        </p:spPr>
        <p:txBody>
          <a:bodyPr wrap="non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itchFamily="34" charset="0"/>
              </a:rPr>
              <a:t>Programme 1: Administration</a:t>
            </a:r>
            <a:endParaRPr lang="en-GB" sz="2800" b="1" dirty="0">
              <a:solidFill>
                <a:schemeClr val="bg1"/>
              </a:solidFill>
              <a:latin typeface="Arial Black"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739626594"/>
              </p:ext>
            </p:extLst>
          </p:nvPr>
        </p:nvGraphicFramePr>
        <p:xfrm>
          <a:off x="0" y="1052736"/>
          <a:ext cx="9036497" cy="4291869"/>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xmlns="" val="20000"/>
                    </a:ext>
                  </a:extLst>
                </a:gridCol>
                <a:gridCol w="2401447">
                  <a:extLst>
                    <a:ext uri="{9D8B030D-6E8A-4147-A177-3AD203B41FA5}">
                      <a16:colId xmlns:a16="http://schemas.microsoft.com/office/drawing/2014/main" xmlns="" val="20001"/>
                    </a:ext>
                  </a:extLst>
                </a:gridCol>
                <a:gridCol w="2143677">
                  <a:extLst>
                    <a:ext uri="{9D8B030D-6E8A-4147-A177-3AD203B41FA5}">
                      <a16:colId xmlns:a16="http://schemas.microsoft.com/office/drawing/2014/main" xmlns="" val="20002"/>
                    </a:ext>
                  </a:extLst>
                </a:gridCol>
                <a:gridCol w="2232249">
                  <a:extLst>
                    <a:ext uri="{9D8B030D-6E8A-4147-A177-3AD203B41FA5}">
                      <a16:colId xmlns:a16="http://schemas.microsoft.com/office/drawing/2014/main" xmlns="" val="20003"/>
                    </a:ext>
                  </a:extLst>
                </a:gridCol>
              </a:tblGrid>
              <a:tr h="441560">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2017/18	</a:t>
                      </a:r>
                    </a:p>
                  </a:txBody>
                  <a:tcPr/>
                </a:tc>
                <a:tc>
                  <a:txBody>
                    <a:bodyPr/>
                    <a:lstStyle/>
                    <a:p>
                      <a:r>
                        <a:rPr lang="en-ZA" sz="1100" b="1" kern="1200" baseline="0" dirty="0" smtClean="0">
                          <a:solidFill>
                            <a:schemeClr val="lt1"/>
                          </a:solidFill>
                          <a:latin typeface="Arial Black" pitchFamily="34" charset="0"/>
                          <a:ea typeface="+mn-ea"/>
                          <a:cs typeface="+mn-cs"/>
                        </a:rPr>
                        <a:t>Actual Achievement </a:t>
                      </a:r>
                    </a:p>
                    <a:p>
                      <a:r>
                        <a:rPr lang="en-ZA" sz="1100" b="1" kern="1200" baseline="0" dirty="0" smtClean="0">
                          <a:solidFill>
                            <a:schemeClr val="lt1"/>
                          </a:solidFill>
                          <a:latin typeface="Arial Black" pitchFamily="34" charset="0"/>
                          <a:ea typeface="+mn-ea"/>
                          <a:cs typeface="+mn-cs"/>
                        </a:rPr>
                        <a:t>2017/18	</a:t>
                      </a:r>
                    </a:p>
                  </a:txBody>
                  <a:tcPr/>
                </a:tc>
                <a:extLst>
                  <a:ext uri="{0D108BD9-81ED-4DB2-BD59-A6C34878D82A}">
                    <a16:rowId xmlns:a16="http://schemas.microsoft.com/office/drawing/2014/main" xmlns="" val="10000"/>
                  </a:ext>
                </a:extLst>
              </a:tr>
              <a:tr h="660829">
                <a:tc rowSpan="2">
                  <a:txBody>
                    <a:bodyPr/>
                    <a:lstStyle/>
                    <a:p>
                      <a:pPr algn="l" fontAlgn="b"/>
                      <a:r>
                        <a:rPr lang="en-ZA" sz="1100" b="0" i="0" u="none" strike="noStrike" dirty="0" smtClean="0">
                          <a:solidFill>
                            <a:srgbClr val="000000"/>
                          </a:solidFill>
                          <a:latin typeface="Arial Black" pitchFamily="34" charset="0"/>
                        </a:rPr>
                        <a:t>Ensure effective financial management and accountability by improving</a:t>
                      </a:r>
                      <a:r>
                        <a:rPr lang="en-GB" sz="1100" kern="1200" dirty="0" smtClean="0">
                          <a:solidFill>
                            <a:schemeClr val="dk1"/>
                          </a:solidFill>
                          <a:latin typeface="Arial Black" pitchFamily="34" charset="0"/>
                          <a:ea typeface="+mn-ea"/>
                          <a:cs typeface="+mn-cs"/>
                        </a:rPr>
                        <a:t> audit outcomes </a:t>
                      </a:r>
                      <a:r>
                        <a:rPr lang="en-ZA" sz="1100" b="0" i="0" u="none" strike="noStrike" dirty="0" smtClean="0">
                          <a:solidFill>
                            <a:srgbClr val="000000"/>
                          </a:solidFill>
                          <a:latin typeface="Arial Black" pitchFamily="34" charset="0"/>
                        </a:rPr>
                        <a:t>  </a:t>
                      </a:r>
                      <a:endParaRPr lang="en-ZA" sz="1100" b="0" i="0" u="none" strike="noStrike" dirty="0">
                        <a:solidFill>
                          <a:srgbClr val="000000"/>
                        </a:solidFill>
                        <a:latin typeface="Arial Black" pitchFamily="34" charset="0"/>
                      </a:endParaRPr>
                    </a:p>
                  </a:txBody>
                  <a:tcPr marL="0" marR="0" marT="0" marB="0"/>
                </a:tc>
                <a:tc>
                  <a:txBody>
                    <a:bodyPr/>
                    <a:lstStyle/>
                    <a:p>
                      <a:pPr algn="l" fontAlgn="b"/>
                      <a:r>
                        <a:rPr lang="en-ZA" sz="1100" b="0" i="0" u="none" strike="noStrike" dirty="0" smtClean="0">
                          <a:solidFill>
                            <a:srgbClr val="000000"/>
                          </a:solidFill>
                          <a:latin typeface="Arial Black" pitchFamily="34" charset="0"/>
                        </a:rPr>
                        <a:t>Audit opinion from Auditor-General</a:t>
                      </a:r>
                      <a:endParaRPr lang="en-ZA" sz="1100" b="0" i="0" u="none" strike="noStrike" dirty="0">
                        <a:solidFill>
                          <a:srgbClr val="000000"/>
                        </a:solidFill>
                        <a:latin typeface="Arial Black" pitchFamily="34" charset="0"/>
                      </a:endParaRPr>
                    </a:p>
                  </a:txBody>
                  <a:tcPr marL="0" marR="0" marT="0" marB="0"/>
                </a:tc>
                <a:tc>
                  <a:txBody>
                    <a:bodyPr/>
                    <a:lstStyle/>
                    <a:p>
                      <a:pPr>
                        <a:lnSpc>
                          <a:spcPts val="1200"/>
                        </a:lnSpc>
                      </a:pPr>
                      <a:r>
                        <a:rPr lang="en-ZA" sz="1100" kern="1200" baseline="0" dirty="0" smtClean="0">
                          <a:solidFill>
                            <a:schemeClr val="dk1"/>
                          </a:solidFill>
                          <a:latin typeface="Arial Black" pitchFamily="34" charset="0"/>
                          <a:ea typeface="+mn-ea"/>
                          <a:cs typeface="+mn-cs"/>
                        </a:rPr>
                        <a:t>Unqualified audit opinion with no significant matters for 2017/18 </a:t>
                      </a:r>
                      <a:r>
                        <a:rPr lang="en-ZA" sz="1100" kern="1200" baseline="0" dirty="0" smtClean="0">
                          <a:solidFill>
                            <a:schemeClr val="dk1"/>
                          </a:solidFill>
                          <a:latin typeface="+mn-lt"/>
                          <a:ea typeface="+mn-ea"/>
                          <a:cs typeface="+mn-cs"/>
                        </a:rPr>
                        <a:t>	</a:t>
                      </a:r>
                    </a:p>
                  </a:txBody>
                  <a:tcPr marL="0" marR="0" marT="0" marB="0"/>
                </a:tc>
                <a:tc>
                  <a:txBody>
                    <a:bodyPr/>
                    <a:lstStyle/>
                    <a:p>
                      <a:pPr algn="l">
                        <a:lnSpc>
                          <a:spcPts val="1200"/>
                        </a:lnSpc>
                      </a:pPr>
                      <a:r>
                        <a:rPr lang="en-ZA" sz="1100" kern="1200" spc="0" baseline="0" dirty="0" smtClean="0">
                          <a:solidFill>
                            <a:schemeClr val="dk1"/>
                          </a:solidFill>
                          <a:latin typeface="Arial Black" pitchFamily="34" charset="0"/>
                          <a:ea typeface="+mn-ea"/>
                          <a:cs typeface="+mn-cs"/>
                        </a:rPr>
                        <a:t>Unqualified audit opinion obtained with no significant matters for 2017/18 </a:t>
                      </a:r>
                      <a:r>
                        <a:rPr lang="en-ZA" sz="1100" kern="1200" baseline="0" dirty="0" smtClean="0">
                          <a:solidFill>
                            <a:schemeClr val="dk1"/>
                          </a:solidFill>
                          <a:latin typeface="+mn-lt"/>
                          <a:ea typeface="+mn-ea"/>
                          <a:cs typeface="+mn-cs"/>
                        </a:rPr>
                        <a:t>	</a:t>
                      </a:r>
                    </a:p>
                    <a:p>
                      <a:pPr>
                        <a:lnSpc>
                          <a:spcPct val="115000"/>
                        </a:lnSpc>
                        <a:spcAft>
                          <a:spcPts val="0"/>
                        </a:spcAft>
                      </a:pPr>
                      <a:endParaRPr lang="en-ZA" sz="1100" dirty="0">
                        <a:latin typeface="Arial Black" pitchFamily="34" charset="0"/>
                        <a:ea typeface="Calibri"/>
                        <a:cs typeface="Times New Roman"/>
                      </a:endParaRPr>
                    </a:p>
                  </a:txBody>
                  <a:tcPr marL="0" marR="0" marT="0" marB="0"/>
                </a:tc>
                <a:extLst>
                  <a:ext uri="{0D108BD9-81ED-4DB2-BD59-A6C34878D82A}">
                    <a16:rowId xmlns:a16="http://schemas.microsoft.com/office/drawing/2014/main" xmlns="" val="10001"/>
                  </a:ext>
                </a:extLst>
              </a:tr>
              <a:tr h="997452">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100" b="0" i="0" u="none" strike="noStrike" dirty="0" smtClean="0">
                          <a:solidFill>
                            <a:srgbClr val="000000"/>
                          </a:solidFill>
                          <a:latin typeface="Arial Black" pitchFamily="34" charset="0"/>
                        </a:rPr>
                        <a:t>Number of Provincial Departments of Health that demonstrate improvements in Audit</a:t>
                      </a:r>
                      <a:r>
                        <a:rPr lang="en-ZA" sz="1100" b="0" i="0" u="none" strike="noStrike" baseline="0" dirty="0" smtClean="0">
                          <a:solidFill>
                            <a:srgbClr val="000000"/>
                          </a:solidFill>
                          <a:latin typeface="Arial Black" pitchFamily="34" charset="0"/>
                        </a:rPr>
                        <a:t> Outcomes or Opinions</a:t>
                      </a:r>
                    </a:p>
                  </a:txBody>
                  <a:tcPr marL="0" marR="0" marT="0" marB="0"/>
                </a:tc>
                <a:tc>
                  <a:txBody>
                    <a:bodyPr/>
                    <a:lstStyle/>
                    <a:p>
                      <a:pPr algn="l" fontAlgn="b"/>
                      <a:r>
                        <a:rPr lang="en-ZA" sz="1100" b="0" i="0" u="none" strike="noStrike" dirty="0" smtClean="0">
                          <a:solidFill>
                            <a:srgbClr val="000000"/>
                          </a:solidFill>
                          <a:latin typeface="Arial Black" pitchFamily="34" charset="0"/>
                        </a:rPr>
                        <a:t>5 Provincial DoH that demonstrate improvements in Audit </a:t>
                      </a:r>
                      <a:r>
                        <a:rPr lang="en-ZA" sz="1100" b="0" i="0" u="none" strike="noStrike" baseline="0" dirty="0" smtClean="0">
                          <a:solidFill>
                            <a:srgbClr val="000000"/>
                          </a:solidFill>
                          <a:latin typeface="Arial Black" pitchFamily="34" charset="0"/>
                        </a:rPr>
                        <a:t>Outcomes or Opinions</a:t>
                      </a:r>
                      <a:endParaRPr lang="en-ZA" sz="11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100" dirty="0" smtClean="0">
                          <a:latin typeface="Arial Black" pitchFamily="34" charset="0"/>
                          <a:ea typeface="Calibri"/>
                          <a:cs typeface="Arial"/>
                        </a:rPr>
                        <a:t>4 </a:t>
                      </a:r>
                      <a:r>
                        <a:rPr lang="en-ZA" sz="1100" b="0" i="0" u="none" strike="noStrike" dirty="0" smtClean="0">
                          <a:solidFill>
                            <a:srgbClr val="000000"/>
                          </a:solidFill>
                          <a:latin typeface="Arial Black" pitchFamily="34" charset="0"/>
                        </a:rPr>
                        <a:t>Provincial Departments of Health (EC, FS,</a:t>
                      </a:r>
                      <a:r>
                        <a:rPr lang="en-ZA" sz="1100" b="0" i="0" u="none" strike="noStrike" baseline="0" dirty="0" smtClean="0">
                          <a:solidFill>
                            <a:srgbClr val="000000"/>
                          </a:solidFill>
                          <a:latin typeface="Arial Black" pitchFamily="34" charset="0"/>
                        </a:rPr>
                        <a:t> GP &amp; WC) </a:t>
                      </a:r>
                      <a:r>
                        <a:rPr lang="en-ZA" sz="1100" b="0" i="0" u="none" strike="noStrike" dirty="0" smtClean="0">
                          <a:solidFill>
                            <a:srgbClr val="000000"/>
                          </a:solidFill>
                          <a:latin typeface="Arial Black" pitchFamily="34" charset="0"/>
                        </a:rPr>
                        <a:t>obtained unqualified Audit </a:t>
                      </a:r>
                      <a:r>
                        <a:rPr lang="en-ZA" sz="1100" b="0" i="0" u="none" strike="noStrike" baseline="0" dirty="0" smtClean="0">
                          <a:solidFill>
                            <a:srgbClr val="000000"/>
                          </a:solidFill>
                          <a:latin typeface="Arial Black" pitchFamily="34" charset="0"/>
                        </a:rPr>
                        <a:t>Outcomes or Opinions</a:t>
                      </a:r>
                      <a:endParaRPr lang="en-ZA" sz="1100" dirty="0">
                        <a:solidFill>
                          <a:srgbClr val="FF0000"/>
                        </a:solidFill>
                        <a:latin typeface="Arial Black" pitchFamily="34" charset="0"/>
                        <a:ea typeface="Calibri"/>
                        <a:cs typeface="Times New Roman"/>
                      </a:endParaRPr>
                    </a:p>
                  </a:txBody>
                  <a:tcPr marL="68580" marR="68580" marT="0" marB="0"/>
                </a:tc>
                <a:extLst>
                  <a:ext uri="{0D108BD9-81ED-4DB2-BD59-A6C34878D82A}">
                    <a16:rowId xmlns:a16="http://schemas.microsoft.com/office/drawing/2014/main" xmlns="" val="10002"/>
                  </a:ext>
                </a:extLst>
              </a:tr>
              <a:tr h="804269">
                <a:tc rowSpan="3">
                  <a:txBody>
                    <a:bodyPr/>
                    <a:lstStyle/>
                    <a:p>
                      <a:pPr algn="l" fontAlgn="b"/>
                      <a:r>
                        <a:rPr lang="en-ZA" sz="1100" kern="1200" dirty="0" smtClean="0">
                          <a:solidFill>
                            <a:schemeClr val="dk1"/>
                          </a:solidFill>
                          <a:latin typeface="Arial Black" pitchFamily="34" charset="0"/>
                          <a:ea typeface="+mn-ea"/>
                          <a:cs typeface="Arial" pitchFamily="34" charset="0"/>
                        </a:rPr>
                        <a:t>Ensure efficient and responsive Human Resource Services through the implementation of efficient recruitment processes and responsive Human Resource support programmes</a:t>
                      </a:r>
                      <a:endParaRPr lang="en-ZA" sz="1100" b="0" i="0" u="none" strike="noStrike" dirty="0">
                        <a:solidFill>
                          <a:srgbClr val="000000"/>
                        </a:solidFill>
                        <a:latin typeface="Arial Black" pitchFamily="34" charset="0"/>
                        <a:cs typeface="Arial" pitchFamily="34" charset="0"/>
                      </a:endParaRPr>
                    </a:p>
                  </a:txBody>
                  <a:tcPr marL="0" marR="0" marT="0" marB="0"/>
                </a:tc>
                <a:tc>
                  <a:txBody>
                    <a:bodyPr/>
                    <a:lstStyle/>
                    <a:p>
                      <a:pPr>
                        <a:lnSpc>
                          <a:spcPts val="1200"/>
                        </a:lnSpc>
                      </a:pPr>
                      <a:r>
                        <a:rPr lang="en-ZA" sz="1100" kern="1200" baseline="0" dirty="0" smtClean="0">
                          <a:solidFill>
                            <a:schemeClr val="dk1"/>
                          </a:solidFill>
                          <a:latin typeface="Arial Black" pitchFamily="34" charset="0"/>
                          <a:ea typeface="+mn-ea"/>
                          <a:cs typeface="+mn-cs"/>
                        </a:rPr>
                        <a:t>Percentage of employees accessing the Health and wellness programmes </a:t>
                      </a:r>
                      <a:r>
                        <a:rPr lang="en-ZA" sz="1100" kern="1200" baseline="0" dirty="0" smtClean="0">
                          <a:solidFill>
                            <a:schemeClr val="dk1"/>
                          </a:solidFill>
                          <a:latin typeface="+mn-lt"/>
                          <a:ea typeface="+mn-ea"/>
                          <a:cs typeface="+mn-cs"/>
                        </a:rPr>
                        <a:t>	</a:t>
                      </a:r>
                      <a:r>
                        <a:rPr lang="en-ZA" sz="1100" kern="1200" baseline="0" dirty="0" smtClean="0">
                          <a:solidFill>
                            <a:schemeClr val="dk1"/>
                          </a:solidFill>
                          <a:latin typeface="Arial Black" pitchFamily="34" charset="0"/>
                          <a:ea typeface="+mn-ea"/>
                          <a:cs typeface="+mn-cs"/>
                        </a:rPr>
                        <a:t>	</a:t>
                      </a:r>
                    </a:p>
                  </a:txBody>
                  <a:tcPr marL="68580" marR="68580" marT="0" marB="0"/>
                </a:tc>
                <a:tc>
                  <a:txBody>
                    <a:bodyPr/>
                    <a:lstStyle/>
                    <a:p>
                      <a:pPr>
                        <a:lnSpc>
                          <a:spcPts val="1200"/>
                        </a:lnSpc>
                      </a:pPr>
                      <a:r>
                        <a:rPr lang="en-ZA" sz="1100" kern="1200" baseline="0" dirty="0" smtClean="0">
                          <a:solidFill>
                            <a:schemeClr val="dk1"/>
                          </a:solidFill>
                          <a:latin typeface="Arial Black" pitchFamily="34" charset="0"/>
                          <a:ea typeface="+mn-ea"/>
                          <a:cs typeface="+mn-cs"/>
                        </a:rPr>
                        <a:t>35% (of NDoH 1504 employees) accessing the Health and wellness programmes </a:t>
                      </a:r>
                      <a:r>
                        <a:rPr lang="en-ZA" sz="1100" kern="1200" baseline="0" dirty="0" smtClean="0">
                          <a:solidFill>
                            <a:schemeClr val="dk1"/>
                          </a:solidFill>
                          <a:latin typeface="+mn-lt"/>
                          <a:ea typeface="+mn-ea"/>
                          <a:cs typeface="+mn-cs"/>
                        </a:rPr>
                        <a:t>	</a:t>
                      </a:r>
                    </a:p>
                    <a:p>
                      <a:pPr>
                        <a:lnSpc>
                          <a:spcPct val="100000"/>
                        </a:lnSpc>
                      </a:pPr>
                      <a:r>
                        <a:rPr lang="en-ZA" sz="1100" kern="1200" baseline="0" dirty="0" smtClean="0">
                          <a:solidFill>
                            <a:schemeClr val="dk1"/>
                          </a:solidFill>
                          <a:latin typeface="Arial Black" pitchFamily="34" charset="0"/>
                          <a:ea typeface="+mn-ea"/>
                          <a:cs typeface="+mn-cs"/>
                        </a:rPr>
                        <a:t>	</a:t>
                      </a:r>
                    </a:p>
                  </a:txBody>
                  <a:tcPr marL="68580" marR="68580" marT="0" marB="0"/>
                </a:tc>
                <a:tc>
                  <a:txBody>
                    <a:bodyPr/>
                    <a:lstStyle/>
                    <a:p>
                      <a:pPr>
                        <a:lnSpc>
                          <a:spcPts val="1200"/>
                        </a:lnSpc>
                      </a:pPr>
                      <a:r>
                        <a:rPr lang="en-ZA" sz="1100" kern="1200" baseline="0" dirty="0" smtClean="0">
                          <a:solidFill>
                            <a:schemeClr val="dk1"/>
                          </a:solidFill>
                          <a:latin typeface="Arial Black" pitchFamily="34" charset="0"/>
                          <a:ea typeface="+mn-ea"/>
                          <a:cs typeface="+mn-cs"/>
                        </a:rPr>
                        <a:t>60.9% (961 of NDoH 1504 employees) accessing the Health and wellness programmes </a:t>
                      </a:r>
                      <a:r>
                        <a:rPr lang="en-ZA" sz="1100" kern="1200" baseline="0" dirty="0" smtClean="0">
                          <a:solidFill>
                            <a:schemeClr val="dk1"/>
                          </a:solidFill>
                          <a:latin typeface="+mn-lt"/>
                          <a:ea typeface="+mn-ea"/>
                          <a:cs typeface="+mn-cs"/>
                        </a:rPr>
                        <a:t>	</a:t>
                      </a:r>
                    </a:p>
                    <a:p>
                      <a:pPr>
                        <a:lnSpc>
                          <a:spcPct val="100000"/>
                        </a:lnSpc>
                      </a:pPr>
                      <a:r>
                        <a:rPr lang="en-ZA" sz="1100" kern="1200" baseline="0" dirty="0" smtClean="0">
                          <a:solidFill>
                            <a:schemeClr val="dk1"/>
                          </a:solidFill>
                          <a:latin typeface="Arial Black" pitchFamily="34" charset="0"/>
                          <a:ea typeface="+mn-ea"/>
                          <a:cs typeface="Arial" pitchFamily="34" charset="0"/>
                        </a:rPr>
                        <a:t>	</a:t>
                      </a:r>
                    </a:p>
                  </a:txBody>
                  <a:tcPr marL="68580" marR="68580" marT="0" marB="0"/>
                </a:tc>
                <a:extLst>
                  <a:ext uri="{0D108BD9-81ED-4DB2-BD59-A6C34878D82A}">
                    <a16:rowId xmlns:a16="http://schemas.microsoft.com/office/drawing/2014/main" xmlns="" val="10003"/>
                  </a:ext>
                </a:extLst>
              </a:tr>
              <a:tr h="520410">
                <a:tc vMerge="1">
                  <a:txBody>
                    <a:bodyPr/>
                    <a:lstStyle/>
                    <a:p>
                      <a:endParaRPr lang="en-ZA"/>
                    </a:p>
                  </a:txBody>
                  <a:tcPr/>
                </a:tc>
                <a:tc>
                  <a:txBody>
                    <a:bodyPr/>
                    <a:lstStyle/>
                    <a:p>
                      <a:r>
                        <a:rPr lang="en-ZA" sz="1100" baseline="0" dirty="0" smtClean="0">
                          <a:solidFill>
                            <a:srgbClr val="000000"/>
                          </a:solidFill>
                          <a:latin typeface="Arial Black" pitchFamily="34" charset="0"/>
                        </a:rPr>
                        <a:t>NDoH vacancy rate 	</a:t>
                      </a:r>
                    </a:p>
                    <a:p>
                      <a:endParaRPr lang="en-ZA" sz="1100" baseline="0" dirty="0" smtClean="0">
                        <a:solidFill>
                          <a:srgbClr val="000000"/>
                        </a:solidFill>
                        <a:latin typeface="Arial Black" pitchFamily="34" charset="0"/>
                      </a:endParaRPr>
                    </a:p>
                    <a:p>
                      <a:endParaRPr lang="en-ZA" sz="1100" baseline="0" dirty="0" smtClean="0">
                        <a:solidFill>
                          <a:srgbClr val="000000"/>
                        </a:solidFill>
                        <a:latin typeface="Arial Black" pitchFamily="34" charset="0"/>
                      </a:endParaRPr>
                    </a:p>
                  </a:txBody>
                  <a:tcPr marL="68580" marR="68580" marT="0" marB="0"/>
                </a:tc>
                <a:tc>
                  <a:txBody>
                    <a:bodyPr/>
                    <a:lstStyle/>
                    <a:p>
                      <a:r>
                        <a:rPr lang="en-ZA" sz="1100" kern="1200" baseline="0" dirty="0" smtClean="0">
                          <a:solidFill>
                            <a:schemeClr val="dk1"/>
                          </a:solidFill>
                          <a:latin typeface="Arial Black" pitchFamily="34" charset="0"/>
                          <a:ea typeface="+mn-ea"/>
                          <a:cs typeface="Arial" pitchFamily="34" charset="0"/>
                        </a:rPr>
                        <a:t>10% </a:t>
                      </a:r>
                      <a:r>
                        <a:rPr lang="en-ZA" sz="1100" baseline="0" dirty="0" smtClean="0">
                          <a:solidFill>
                            <a:srgbClr val="000000"/>
                          </a:solidFill>
                          <a:latin typeface="Arial Black" pitchFamily="34" charset="0"/>
                        </a:rPr>
                        <a:t>vacancy rate </a:t>
                      </a:r>
                      <a:endParaRPr lang="en-ZA" sz="1100" kern="1200" baseline="0" dirty="0" smtClean="0">
                        <a:solidFill>
                          <a:schemeClr val="dk1"/>
                        </a:solidFill>
                        <a:latin typeface="Arial Black" pitchFamily="34" charset="0"/>
                        <a:ea typeface="+mn-ea"/>
                        <a:cs typeface="Arial" pitchFamily="34" charset="0"/>
                      </a:endParaRPr>
                    </a:p>
                  </a:txBody>
                  <a:tcPr marL="68580" marR="68580" marT="0" marB="0"/>
                </a:tc>
                <a:tc>
                  <a:txBody>
                    <a:bodyPr/>
                    <a:lstStyle/>
                    <a:p>
                      <a:r>
                        <a:rPr lang="en-ZA" sz="1100" kern="1200" baseline="0" dirty="0" smtClean="0">
                          <a:solidFill>
                            <a:schemeClr val="dk1"/>
                          </a:solidFill>
                          <a:latin typeface="Arial Black" pitchFamily="34" charset="0"/>
                          <a:ea typeface="+mn-ea"/>
                          <a:cs typeface="Arial" pitchFamily="34" charset="0"/>
                        </a:rPr>
                        <a:t>12.5% </a:t>
                      </a:r>
                      <a:r>
                        <a:rPr lang="en-ZA" sz="1100" baseline="0" dirty="0" smtClean="0">
                          <a:solidFill>
                            <a:srgbClr val="000000"/>
                          </a:solidFill>
                          <a:latin typeface="Arial Black" pitchFamily="34" charset="0"/>
                        </a:rPr>
                        <a:t>vacancy rate </a:t>
                      </a:r>
                      <a:endParaRPr lang="en-ZA" sz="1100" kern="1200" baseline="0" dirty="0" smtClean="0">
                        <a:solidFill>
                          <a:schemeClr val="dk1"/>
                        </a:solidFill>
                        <a:latin typeface="Arial Black" pitchFamily="34" charset="0"/>
                        <a:ea typeface="+mn-ea"/>
                        <a:cs typeface="Arial" pitchFamily="34" charset="0"/>
                      </a:endParaRPr>
                    </a:p>
                  </a:txBody>
                  <a:tcPr marL="68580" marR="68580" marT="0" marB="0"/>
                </a:tc>
                <a:extLst>
                  <a:ext uri="{0D108BD9-81ED-4DB2-BD59-A6C34878D82A}">
                    <a16:rowId xmlns:a16="http://schemas.microsoft.com/office/drawing/2014/main" xmlns="" val="10004"/>
                  </a:ext>
                </a:extLst>
              </a:tr>
              <a:tr h="867349">
                <a:tc vMerge="1">
                  <a:txBody>
                    <a:bodyPr/>
                    <a:lstStyle/>
                    <a:p>
                      <a:endParaRPr lang="en-ZA"/>
                    </a:p>
                  </a:txBody>
                  <a:tcPr/>
                </a:tc>
                <a:tc>
                  <a:txBody>
                    <a:bodyPr/>
                    <a:lstStyle/>
                    <a:p>
                      <a:r>
                        <a:rPr lang="en-ZA" sz="1100" kern="1200" baseline="0" dirty="0" smtClean="0">
                          <a:solidFill>
                            <a:schemeClr val="dk1"/>
                          </a:solidFill>
                          <a:latin typeface="Arial Black" pitchFamily="34" charset="0"/>
                          <a:ea typeface="+mn-ea"/>
                          <a:cs typeface="+mn-cs"/>
                        </a:rPr>
                        <a:t>Percentage of Senior Managers (SMS) that have entered into Performance agreements with their supervisors 	</a:t>
                      </a:r>
                    </a:p>
                  </a:txBody>
                  <a:tcPr marL="68580" marR="68580" marT="0" marB="0"/>
                </a:tc>
                <a:tc>
                  <a:txBody>
                    <a:bodyPr/>
                    <a:lstStyle/>
                    <a:p>
                      <a:r>
                        <a:rPr lang="en-ZA" sz="1100" kern="1200" baseline="0" dirty="0" smtClean="0">
                          <a:solidFill>
                            <a:schemeClr val="dk1"/>
                          </a:solidFill>
                          <a:latin typeface="Arial Black" pitchFamily="34" charset="0"/>
                          <a:ea typeface="+mn-ea"/>
                          <a:cs typeface="+mn-cs"/>
                        </a:rPr>
                        <a:t>100% of SMS entered into Performance agreements with their supervisors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kern="1200" baseline="0" dirty="0" smtClean="0">
                          <a:solidFill>
                            <a:schemeClr val="dk1"/>
                          </a:solidFill>
                          <a:latin typeface="Arial Black" pitchFamily="34" charset="0"/>
                          <a:ea typeface="+mn-ea"/>
                          <a:cs typeface="Arial" pitchFamily="34" charset="0"/>
                        </a:rPr>
                        <a:t>99% of </a:t>
                      </a:r>
                      <a:r>
                        <a:rPr lang="en-ZA" sz="1100" kern="1200" baseline="0" dirty="0" smtClean="0">
                          <a:solidFill>
                            <a:schemeClr val="dk1"/>
                          </a:solidFill>
                          <a:latin typeface="Arial Black" pitchFamily="34" charset="0"/>
                          <a:ea typeface="+mn-ea"/>
                          <a:cs typeface="+mn-cs"/>
                        </a:rPr>
                        <a:t>SMS entered into Performance agreements with their supervisors 	</a:t>
                      </a:r>
                    </a:p>
                    <a:p>
                      <a:endParaRPr lang="en-ZA" sz="1100" kern="1200" baseline="0" dirty="0" smtClean="0">
                        <a:solidFill>
                          <a:schemeClr val="dk1"/>
                        </a:solidFill>
                        <a:latin typeface="Arial Black" pitchFamily="34" charset="0"/>
                        <a:ea typeface="+mn-ea"/>
                        <a:cs typeface="Arial" pitchFamily="34"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6062044" cy="523220"/>
          </a:xfrm>
          <a:prstGeom prst="rect">
            <a:avLst/>
          </a:prstGeom>
        </p:spPr>
        <p:txBody>
          <a:bodyPr wrap="non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itchFamily="34" charset="0"/>
              </a:rPr>
              <a:t>Programme 1: Administration </a:t>
            </a:r>
            <a:endParaRPr lang="en-GB" sz="2800" b="1" dirty="0">
              <a:solidFill>
                <a:schemeClr val="bg1"/>
              </a:solidFill>
              <a:latin typeface="Arial Black"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98687587"/>
              </p:ext>
            </p:extLst>
          </p:nvPr>
        </p:nvGraphicFramePr>
        <p:xfrm>
          <a:off x="0" y="1052737"/>
          <a:ext cx="9144000" cy="3168353"/>
        </p:xfrm>
        <a:graphic>
          <a:graphicData uri="http://schemas.openxmlformats.org/drawingml/2006/table">
            <a:tbl>
              <a:tblPr firstRow="1" bandRow="1">
                <a:tableStyleId>{5C22544A-7EE6-4342-B048-85BDC9FD1C3A}</a:tableStyleId>
              </a:tblPr>
              <a:tblGrid>
                <a:gridCol w="2203468">
                  <a:extLst>
                    <a:ext uri="{9D8B030D-6E8A-4147-A177-3AD203B41FA5}">
                      <a16:colId xmlns:a16="http://schemas.microsoft.com/office/drawing/2014/main" xmlns="" val="20000"/>
                    </a:ext>
                  </a:extLst>
                </a:gridCol>
                <a:gridCol w="2408597">
                  <a:extLst>
                    <a:ext uri="{9D8B030D-6E8A-4147-A177-3AD203B41FA5}">
                      <a16:colId xmlns:a16="http://schemas.microsoft.com/office/drawing/2014/main" xmlns="" val="20001"/>
                    </a:ext>
                  </a:extLst>
                </a:gridCol>
                <a:gridCol w="2071912">
                  <a:extLst>
                    <a:ext uri="{9D8B030D-6E8A-4147-A177-3AD203B41FA5}">
                      <a16:colId xmlns:a16="http://schemas.microsoft.com/office/drawing/2014/main" xmlns="" val="20002"/>
                    </a:ext>
                  </a:extLst>
                </a:gridCol>
                <a:gridCol w="2460023">
                  <a:extLst>
                    <a:ext uri="{9D8B030D-6E8A-4147-A177-3AD203B41FA5}">
                      <a16:colId xmlns:a16="http://schemas.microsoft.com/office/drawing/2014/main" xmlns="" val="20003"/>
                    </a:ext>
                  </a:extLst>
                </a:gridCol>
              </a:tblGrid>
              <a:tr h="770681">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2017/2018	</a:t>
                      </a:r>
                    </a:p>
                  </a:txBody>
                  <a:tcPr/>
                </a:tc>
                <a:tc>
                  <a:txBody>
                    <a:bodyPr/>
                    <a:lstStyle/>
                    <a:p>
                      <a:r>
                        <a:rPr lang="en-ZA" sz="1100" b="1" kern="1200" baseline="0" dirty="0" smtClean="0">
                          <a:solidFill>
                            <a:schemeClr val="lt1"/>
                          </a:solidFill>
                          <a:latin typeface="Arial Black" pitchFamily="34" charset="0"/>
                          <a:ea typeface="+mn-ea"/>
                          <a:cs typeface="+mn-cs"/>
                        </a:rPr>
                        <a:t>Actual Achievement </a:t>
                      </a:r>
                    </a:p>
                    <a:p>
                      <a:r>
                        <a:rPr lang="en-ZA" sz="1100" b="1" kern="1200" baseline="0" dirty="0" smtClean="0">
                          <a:solidFill>
                            <a:schemeClr val="lt1"/>
                          </a:solidFill>
                          <a:latin typeface="Arial Black" pitchFamily="34" charset="0"/>
                          <a:ea typeface="+mn-ea"/>
                          <a:cs typeface="+mn-cs"/>
                        </a:rPr>
                        <a:t>2017/2018 	</a:t>
                      </a:r>
                    </a:p>
                  </a:txBody>
                  <a:tcPr/>
                </a:tc>
                <a:extLst>
                  <a:ext uri="{0D108BD9-81ED-4DB2-BD59-A6C34878D82A}">
                    <a16:rowId xmlns:a16="http://schemas.microsoft.com/office/drawing/2014/main" xmlns="" val="10000"/>
                  </a:ext>
                </a:extLst>
              </a:tr>
              <a:tr h="1198836">
                <a:tc>
                  <a:txBody>
                    <a:bodyPr/>
                    <a:lstStyle/>
                    <a:p>
                      <a:r>
                        <a:rPr lang="en-ZA" sz="1100" kern="1200" baseline="0" dirty="0" smtClean="0">
                          <a:solidFill>
                            <a:schemeClr val="dk1"/>
                          </a:solidFill>
                          <a:latin typeface="Arial Black" pitchFamily="34" charset="0"/>
                          <a:ea typeface="+mn-ea"/>
                          <a:cs typeface="+mn-cs"/>
                        </a:rPr>
                        <a:t>Coordinate the development and implementation of the</a:t>
                      </a:r>
                    </a:p>
                    <a:p>
                      <a:r>
                        <a:rPr lang="en-ZA" sz="1100" kern="1200" baseline="0" dirty="0" smtClean="0">
                          <a:solidFill>
                            <a:schemeClr val="dk1"/>
                          </a:solidFill>
                          <a:latin typeface="Arial Black" pitchFamily="34" charset="0"/>
                          <a:ea typeface="+mn-ea"/>
                          <a:cs typeface="+mn-cs"/>
                        </a:rPr>
                        <a:t>Departmental Business Continuity Plan by the 31</a:t>
                      </a:r>
                      <a:r>
                        <a:rPr lang="en-ZA" sz="1100" kern="1200" baseline="30000" dirty="0" smtClean="0">
                          <a:solidFill>
                            <a:schemeClr val="dk1"/>
                          </a:solidFill>
                          <a:latin typeface="Arial Black" pitchFamily="34" charset="0"/>
                          <a:ea typeface="+mn-ea"/>
                          <a:cs typeface="+mn-cs"/>
                        </a:rPr>
                        <a:t>st</a:t>
                      </a:r>
                      <a:r>
                        <a:rPr lang="en-ZA" sz="1100" kern="1200" baseline="0" dirty="0" smtClean="0">
                          <a:solidFill>
                            <a:schemeClr val="dk1"/>
                          </a:solidFill>
                          <a:latin typeface="Arial Black" pitchFamily="34" charset="0"/>
                          <a:ea typeface="+mn-ea"/>
                          <a:cs typeface="+mn-cs"/>
                        </a:rPr>
                        <a:t> of March 2020 	</a:t>
                      </a:r>
                    </a:p>
                    <a:p>
                      <a:pPr algn="l" fontAlgn="b"/>
                      <a:endParaRPr lang="en-ZA" sz="1100" b="0" i="0" u="none" strike="noStrike" dirty="0">
                        <a:solidFill>
                          <a:srgbClr val="000000"/>
                        </a:solidFill>
                        <a:latin typeface="Arial Black" pitchFamily="34" charset="0"/>
                        <a:cs typeface="Arial" pitchFamily="34" charset="0"/>
                      </a:endParaRPr>
                    </a:p>
                  </a:txBody>
                  <a:tcPr marL="0" marR="0" marT="0" marB="0"/>
                </a:tc>
                <a:tc>
                  <a:txBody>
                    <a:bodyPr/>
                    <a:lstStyle/>
                    <a:p>
                      <a:pPr>
                        <a:lnSpc>
                          <a:spcPct val="115000"/>
                        </a:lnSpc>
                        <a:spcAft>
                          <a:spcPts val="0"/>
                        </a:spcAft>
                      </a:pPr>
                      <a:r>
                        <a:rPr lang="en-ZA" sz="1100" kern="1200" baseline="0" dirty="0" smtClean="0">
                          <a:solidFill>
                            <a:schemeClr val="dk1"/>
                          </a:solidFill>
                          <a:latin typeface="Arial Black" pitchFamily="34" charset="0"/>
                          <a:ea typeface="+mn-ea"/>
                          <a:cs typeface="+mn-cs"/>
                        </a:rPr>
                        <a:t>Departmental Business Continuity Plan (BCP) developed</a:t>
                      </a:r>
                      <a:endParaRPr lang="en-ZA" sz="1100" dirty="0">
                        <a:latin typeface="Arial Black" pitchFamily="34" charset="0"/>
                        <a:ea typeface="Calibri"/>
                        <a:cs typeface="Arial" pitchFamily="34" charset="0"/>
                      </a:endParaRPr>
                    </a:p>
                  </a:txBody>
                  <a:tcPr marL="68580" marR="68580" marT="0" marB="0"/>
                </a:tc>
                <a:tc>
                  <a:txBody>
                    <a:bodyPr/>
                    <a:lstStyle/>
                    <a:p>
                      <a:r>
                        <a:rPr lang="en-ZA" sz="1100" kern="1200" baseline="0" dirty="0" smtClean="0">
                          <a:solidFill>
                            <a:schemeClr val="dk1"/>
                          </a:solidFill>
                          <a:latin typeface="Arial Black" pitchFamily="34" charset="0"/>
                          <a:ea typeface="+mn-ea"/>
                          <a:cs typeface="+mn-cs"/>
                        </a:rPr>
                        <a:t>Self-assessment </a:t>
                      </a:r>
                    </a:p>
                    <a:p>
                      <a:r>
                        <a:rPr lang="en-ZA" sz="1100" kern="1200" baseline="0" dirty="0" smtClean="0">
                          <a:solidFill>
                            <a:schemeClr val="dk1"/>
                          </a:solidFill>
                          <a:latin typeface="Arial Black" pitchFamily="34" charset="0"/>
                          <a:ea typeface="+mn-ea"/>
                          <a:cs typeface="+mn-cs"/>
                        </a:rPr>
                        <a:t>as per ISO 22300 </a:t>
                      </a:r>
                    </a:p>
                    <a:p>
                      <a:r>
                        <a:rPr lang="en-ZA" sz="1100" kern="1200" baseline="0" dirty="0" smtClean="0">
                          <a:solidFill>
                            <a:schemeClr val="dk1"/>
                          </a:solidFill>
                          <a:latin typeface="Arial Black" pitchFamily="34" charset="0"/>
                          <a:ea typeface="+mn-ea"/>
                          <a:cs typeface="+mn-cs"/>
                        </a:rPr>
                        <a:t>conducted, and short </a:t>
                      </a:r>
                    </a:p>
                    <a:p>
                      <a:r>
                        <a:rPr lang="en-ZA" sz="1100" kern="1200" baseline="0" dirty="0" smtClean="0">
                          <a:solidFill>
                            <a:schemeClr val="dk1"/>
                          </a:solidFill>
                          <a:latin typeface="Arial Black" pitchFamily="34" charset="0"/>
                          <a:ea typeface="+mn-ea"/>
                          <a:cs typeface="+mn-cs"/>
                        </a:rPr>
                        <a:t>term corrective action plan implemented 	</a:t>
                      </a:r>
                    </a:p>
                    <a:p>
                      <a:endParaRPr lang="en-ZA" sz="1100" kern="1200" baseline="0" dirty="0" smtClean="0">
                        <a:solidFill>
                          <a:schemeClr val="dk1"/>
                        </a:solidFill>
                        <a:latin typeface="Arial Black" pitchFamily="34" charset="0"/>
                        <a:ea typeface="+mn-ea"/>
                        <a:cs typeface="+mn-cs"/>
                      </a:endParaRPr>
                    </a:p>
                  </a:txBody>
                  <a:tcPr marL="68580" marR="68580" marT="0" marB="0"/>
                </a:tc>
                <a:tc>
                  <a:txBody>
                    <a:bodyPr/>
                    <a:lstStyle/>
                    <a:p>
                      <a:r>
                        <a:rPr lang="en-ZA" sz="1100" kern="1200" baseline="0" dirty="0" smtClean="0">
                          <a:solidFill>
                            <a:schemeClr val="dk1"/>
                          </a:solidFill>
                          <a:latin typeface="Arial Black" pitchFamily="34" charset="0"/>
                          <a:ea typeface="+mn-ea"/>
                          <a:cs typeface="+mn-cs"/>
                        </a:rPr>
                        <a:t>Self-assessment as per ISO 22300 was conducted and short term corrective actions plan has been implemented. 	</a:t>
                      </a:r>
                    </a:p>
                    <a:p>
                      <a:pPr marL="0" algn="l" defTabSz="914400" rtl="0" eaLnBrk="1" latinLnBrk="0" hangingPunct="1"/>
                      <a:endParaRPr lang="en-US"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2"/>
                  </a:ext>
                </a:extLst>
              </a:tr>
              <a:tr h="1198836">
                <a:tc>
                  <a:txBody>
                    <a:bodyPr/>
                    <a:lstStyle/>
                    <a:p>
                      <a:r>
                        <a:rPr lang="en-ZA" sz="1100" kern="1200" baseline="0" dirty="0" smtClean="0">
                          <a:solidFill>
                            <a:schemeClr val="dk1"/>
                          </a:solidFill>
                          <a:latin typeface="Arial Black" pitchFamily="34" charset="0"/>
                          <a:ea typeface="+mn-ea"/>
                          <a:cs typeface="+mn-cs"/>
                        </a:rPr>
                        <a:t>Provide support for effective communication by developing an integrated communication strategy and implementation plan </a:t>
                      </a:r>
                    </a:p>
                    <a:p>
                      <a:r>
                        <a:rPr lang="en-ZA" sz="1100" kern="1200" baseline="0" dirty="0" smtClean="0">
                          <a:solidFill>
                            <a:schemeClr val="dk1"/>
                          </a:solidFill>
                          <a:latin typeface="Arial Black" pitchFamily="34" charset="0"/>
                          <a:ea typeface="+mn-ea"/>
                          <a:cs typeface="+mn-cs"/>
                        </a:rPr>
                        <a:t>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Number of communication interventions implemented</a:t>
                      </a:r>
                      <a:endParaRPr lang="en-ZA" sz="1100" b="1"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56 communication </a:t>
                      </a:r>
                    </a:p>
                    <a:p>
                      <a:r>
                        <a:rPr lang="en-ZA" sz="1100" kern="1200" baseline="0" dirty="0" smtClean="0">
                          <a:solidFill>
                            <a:schemeClr val="dk1"/>
                          </a:solidFill>
                          <a:latin typeface="Arial Black" pitchFamily="34" charset="0"/>
                          <a:ea typeface="+mn-ea"/>
                          <a:cs typeface="+mn-cs"/>
                        </a:rPr>
                        <a:t>interventions </a:t>
                      </a:r>
                    </a:p>
                    <a:p>
                      <a:r>
                        <a:rPr lang="en-ZA" sz="1100" kern="1200" baseline="0" dirty="0" smtClean="0">
                          <a:solidFill>
                            <a:schemeClr val="dk1"/>
                          </a:solidFill>
                          <a:latin typeface="Arial Black" pitchFamily="34" charset="0"/>
                          <a:ea typeface="+mn-ea"/>
                          <a:cs typeface="+mn-cs"/>
                        </a:rPr>
                        <a:t>implemented 	</a:t>
                      </a:r>
                    </a:p>
                    <a:p>
                      <a:endParaRPr lang="en-ZA" sz="1100" kern="1200" baseline="0" dirty="0" smtClean="0">
                        <a:solidFill>
                          <a:schemeClr val="dk1"/>
                        </a:solidFill>
                        <a:latin typeface="Arial Black" pitchFamily="34" charset="0"/>
                        <a:ea typeface="+mn-ea"/>
                        <a:cs typeface="+mn-cs"/>
                      </a:endParaRPr>
                    </a:p>
                  </a:txBody>
                  <a:tcPr marL="0" marR="0" marT="0" marB="0"/>
                </a:tc>
                <a:tc>
                  <a:txBody>
                    <a:bodyPr/>
                    <a:lstStyle/>
                    <a:p>
                      <a:r>
                        <a:rPr lang="en-ZA" sz="1100" kern="1200" baseline="0" dirty="0" smtClean="0">
                          <a:solidFill>
                            <a:schemeClr val="dk1"/>
                          </a:solidFill>
                          <a:latin typeface="Arial Black" pitchFamily="34" charset="0"/>
                          <a:ea typeface="+mn-ea"/>
                          <a:cs typeface="+mn-cs"/>
                        </a:rPr>
                        <a:t>82 communication </a:t>
                      </a:r>
                    </a:p>
                    <a:p>
                      <a:r>
                        <a:rPr lang="en-ZA" sz="1100" kern="1200" baseline="0" dirty="0" smtClean="0">
                          <a:solidFill>
                            <a:schemeClr val="dk1"/>
                          </a:solidFill>
                          <a:latin typeface="Arial Black" pitchFamily="34" charset="0"/>
                          <a:ea typeface="+mn-ea"/>
                          <a:cs typeface="+mn-cs"/>
                        </a:rPr>
                        <a:t>interventions </a:t>
                      </a:r>
                    </a:p>
                    <a:p>
                      <a:r>
                        <a:rPr lang="en-ZA" sz="1100" kern="1200" baseline="0" dirty="0" smtClean="0">
                          <a:solidFill>
                            <a:schemeClr val="dk1"/>
                          </a:solidFill>
                          <a:latin typeface="Arial Black" pitchFamily="34" charset="0"/>
                          <a:ea typeface="+mn-ea"/>
                          <a:cs typeface="+mn-cs"/>
                        </a:rPr>
                        <a:t>implemented 	</a:t>
                      </a:r>
                    </a:p>
                    <a:p>
                      <a:endParaRPr lang="en-ZA" sz="11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4690</TotalTime>
  <Words>8662</Words>
  <Application>Microsoft Office PowerPoint</Application>
  <PresentationFormat>On-screen Show (4:3)</PresentationFormat>
  <Paragraphs>1601</Paragraphs>
  <Slides>77</Slides>
  <Notes>27</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Office Theme</vt:lpstr>
      <vt:lpstr>Custom Design</vt:lpstr>
      <vt:lpstr>1 </vt:lpstr>
      <vt:lpstr>2 </vt:lpstr>
      <vt:lpstr>3 </vt:lpstr>
      <vt:lpstr>4 </vt:lpstr>
      <vt:lpstr>5 </vt:lpstr>
      <vt:lpstr>6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41 </vt:lpstr>
      <vt:lpstr>Slide 42</vt:lpstr>
      <vt:lpstr>Slide 43</vt:lpstr>
      <vt:lpstr>44 </vt:lpstr>
      <vt:lpstr>45 </vt:lpstr>
      <vt:lpstr>46 </vt:lpstr>
      <vt:lpstr>47 </vt:lpstr>
      <vt:lpstr>48 </vt:lpstr>
      <vt:lpstr>49 </vt:lpstr>
      <vt:lpstr>50 </vt:lpstr>
      <vt:lpstr>Slide 51</vt:lpstr>
      <vt:lpstr>52 </vt:lpstr>
      <vt:lpstr>Slide 53</vt:lpstr>
      <vt:lpstr>54 </vt:lpstr>
      <vt:lpstr>Slide 55</vt:lpstr>
      <vt:lpstr>Slide 56</vt:lpstr>
      <vt:lpstr>Slide 57</vt:lpstr>
      <vt:lpstr>58 </vt:lpstr>
      <vt:lpstr>59 </vt:lpstr>
      <vt:lpstr>60 </vt:lpstr>
      <vt:lpstr>61 </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PUMZA</cp:lastModifiedBy>
  <cp:revision>335</cp:revision>
  <dcterms:created xsi:type="dcterms:W3CDTF">2013-10-17T06:13:57Z</dcterms:created>
  <dcterms:modified xsi:type="dcterms:W3CDTF">2018-10-18T09:33:30Z</dcterms:modified>
</cp:coreProperties>
</file>