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403" r:id="rId2"/>
    <p:sldId id="404" r:id="rId3"/>
    <p:sldId id="258" r:id="rId4"/>
    <p:sldId id="492" r:id="rId5"/>
    <p:sldId id="493" r:id="rId6"/>
    <p:sldId id="494" r:id="rId7"/>
    <p:sldId id="473" r:id="rId8"/>
    <p:sldId id="474" r:id="rId9"/>
    <p:sldId id="475" r:id="rId10"/>
    <p:sldId id="490" r:id="rId11"/>
    <p:sldId id="469" r:id="rId12"/>
    <p:sldId id="470" r:id="rId13"/>
    <p:sldId id="476" r:id="rId14"/>
    <p:sldId id="477" r:id="rId15"/>
    <p:sldId id="478" r:id="rId16"/>
    <p:sldId id="479" r:id="rId17"/>
    <p:sldId id="480" r:id="rId18"/>
    <p:sldId id="488" r:id="rId19"/>
    <p:sldId id="496" r:id="rId20"/>
    <p:sldId id="495" r:id="rId21"/>
    <p:sldId id="487" r:id="rId22"/>
    <p:sldId id="485" r:id="rId23"/>
    <p:sldId id="497" r:id="rId24"/>
    <p:sldId id="362" r:id="rId25"/>
    <p:sldId id="395" r:id="rId26"/>
    <p:sldId id="442" r:id="rId27"/>
  </p:sldIdLst>
  <p:sldSz cx="9144000" cy="6858000" type="screen4x3"/>
  <p:notesSz cx="6797675" cy="9926638"/>
  <p:custDataLst>
    <p:tags r:id="rId30"/>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00"/>
    <a:srgbClr val="00CC00"/>
    <a:srgbClr val="000000"/>
    <a:srgbClr val="014B88"/>
    <a:srgbClr val="005B7F"/>
    <a:srgbClr val="E0B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84" autoAdjust="0"/>
  </p:normalViewPr>
  <p:slideViewPr>
    <p:cSldViewPr>
      <p:cViewPr varScale="1">
        <p:scale>
          <a:sx n="73" d="100"/>
          <a:sy n="73" d="100"/>
        </p:scale>
        <p:origin x="11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98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5F9E72-9BBD-4825-8E4B-4237717B1217}" type="datetimeFigureOut">
              <a:rPr lang="en-GB" smtClean="0"/>
              <a:pPr/>
              <a:t>04/10/2018</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2E1D12F-79AE-4FC4-9520-EF9EE279451E}" type="slidenum">
              <a:rPr lang="en-GB" smtClean="0"/>
              <a:pPr/>
              <a:t>‹#›</a:t>
            </a:fld>
            <a:endParaRPr lang="en-GB" dirty="0"/>
          </a:p>
        </p:txBody>
      </p:sp>
    </p:spTree>
    <p:extLst>
      <p:ext uri="{BB962C8B-B14F-4D97-AF65-F5344CB8AC3E}">
        <p14:creationId xmlns:p14="http://schemas.microsoft.com/office/powerpoint/2010/main" val="28222240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9155"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79450" y="4715710"/>
            <a:ext cx="5438775"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9159"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A80BCC-AA80-4A3F-BF1A-0E0622194820}" type="slidenum">
              <a:rPr lang="en-US"/>
              <a:pPr>
                <a:defRPr/>
              </a:pPr>
              <a:t>‹#›</a:t>
            </a:fld>
            <a:endParaRPr lang="en-US" dirty="0"/>
          </a:p>
        </p:txBody>
      </p:sp>
    </p:spTree>
    <p:extLst>
      <p:ext uri="{BB962C8B-B14F-4D97-AF65-F5344CB8AC3E}">
        <p14:creationId xmlns:p14="http://schemas.microsoft.com/office/powerpoint/2010/main" val="125815585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21B704B6-DB40-4FEE-A156-4D9752316156}" type="slidenum">
              <a:rPr lang="en-US" smtClean="0"/>
              <a:pPr/>
              <a:t>1</a:t>
            </a:fld>
            <a:endParaRPr lang="en-US"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16</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896614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97A80BCC-AA80-4A3F-BF1A-0E0622194820}" type="slidenum">
              <a:rPr lang="en-US" smtClean="0"/>
              <a:pPr>
                <a:defRPr/>
              </a:pPr>
              <a:t>18</a:t>
            </a:fld>
            <a:endParaRPr lang="en-US" dirty="0"/>
          </a:p>
        </p:txBody>
      </p:sp>
    </p:spTree>
    <p:extLst>
      <p:ext uri="{BB962C8B-B14F-4D97-AF65-F5344CB8AC3E}">
        <p14:creationId xmlns:p14="http://schemas.microsoft.com/office/powerpoint/2010/main" val="4005195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A80BCC-AA80-4A3F-BF1A-0E0622194820}" type="slidenum">
              <a:rPr lang="en-US" smtClean="0"/>
              <a:pPr>
                <a:defRPr/>
              </a:pPr>
              <a:t>22</a:t>
            </a:fld>
            <a:endParaRPr lang="en-US" dirty="0"/>
          </a:p>
        </p:txBody>
      </p:sp>
    </p:spTree>
    <p:extLst>
      <p:ext uri="{BB962C8B-B14F-4D97-AF65-F5344CB8AC3E}">
        <p14:creationId xmlns:p14="http://schemas.microsoft.com/office/powerpoint/2010/main" val="1296902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2</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dirty="0" smtClean="0"/>
          </a:p>
        </p:txBody>
      </p:sp>
      <p:sp>
        <p:nvSpPr>
          <p:cNvPr id="13316" name="Slide Number Placeholder 3"/>
          <p:cNvSpPr>
            <a:spLocks noGrp="1"/>
          </p:cNvSpPr>
          <p:nvPr>
            <p:ph type="sldNum" sz="quarter" idx="5"/>
          </p:nvPr>
        </p:nvSpPr>
        <p:spPr>
          <a:noFill/>
        </p:spPr>
        <p:txBody>
          <a:bodyPr/>
          <a:lstStyle/>
          <a:p>
            <a:fld id="{3B0E619D-9620-4D8E-8E84-CD95E0D82285}" type="slidenum">
              <a:rPr lang="en-US" smtClean="0"/>
              <a:pPr/>
              <a:t>3</a:t>
            </a:fld>
            <a:endParaRPr lang="en-US" dirty="0" smtClean="0"/>
          </a:p>
        </p:txBody>
      </p:sp>
      <p:sp>
        <p:nvSpPr>
          <p:cNvPr id="5" name="Footer Placeholder 4"/>
          <p:cNvSpPr>
            <a:spLocks noGrp="1"/>
          </p:cNvSpPr>
          <p:nvPr>
            <p:ph type="ftr" sz="quarter" idx="10"/>
          </p:nvPr>
        </p:nvSpPr>
        <p:spPr/>
        <p:txBody>
          <a:bodyPr/>
          <a:lstStyle/>
          <a:p>
            <a:pPr>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7A80BCC-AA80-4A3F-BF1A-0E0622194820}"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291123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11</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934664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12</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876781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13</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784966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14</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621434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15</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184783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80B36DB-F52E-4F94-AC3E-26F779C9B4DD}" type="slidenum">
              <a:rPr lang="en-GB"/>
              <a:pPr>
                <a:defRPr/>
              </a:pPr>
              <a:t>‹#›</a:t>
            </a:fld>
            <a:endParaRPr lang="en-GB" dirty="0"/>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F643198-4847-49AF-833A-BECB58469538}" type="slidenum">
              <a:rPr lang="en-GB"/>
              <a:pPr>
                <a:defRPr/>
              </a:pPr>
              <a:t>‹#›</a:t>
            </a:fld>
            <a:endParaRPr lang="en-GB" dirty="0"/>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5688" y="274638"/>
            <a:ext cx="1892300" cy="53863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526088" cy="5386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5D9F27A0-B9F4-4B15-B8DF-72454B488672}" type="slidenum">
              <a:rPr lang="en-GB"/>
              <a:pPr>
                <a:defRPr/>
              </a:pPr>
              <a:t>‹#›</a:t>
            </a:fld>
            <a:endParaRPr lang="en-GB" dirty="0"/>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04A4123-B742-41B5-A00B-CAA8A839D2A6}" type="slidenum">
              <a:rPr lang="en-GB"/>
              <a:pPr>
                <a:defRPr/>
              </a:pPr>
              <a:t>‹#›</a:t>
            </a:fld>
            <a:endParaRPr lang="en-GB" dirty="0"/>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F96512F-A2C8-456B-8F24-2A28A55B2EB8}" type="slidenum">
              <a:rPr lang="en-GB"/>
              <a:pPr>
                <a:defRPr/>
              </a:pPr>
              <a:t>‹#›</a:t>
            </a:fld>
            <a:endParaRPr lang="en-GB" dirty="0"/>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7084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18000" y="1600200"/>
            <a:ext cx="3709988"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7579D66-4BEF-44EC-A0BF-FE4DD066C38B}" type="slidenum">
              <a:rPr lang="en-GB"/>
              <a:pPr>
                <a:defRPr/>
              </a:pPr>
              <a:t>‹#›</a:t>
            </a:fld>
            <a:endParaRPr lang="en-GB" dirty="0"/>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FB106CB0-35A1-41A2-970B-A11471C9FDBD}" type="slidenum">
              <a:rPr lang="en-GB"/>
              <a:pPr>
                <a:defRPr/>
              </a:pPr>
              <a:t>‹#›</a:t>
            </a:fld>
            <a:endParaRPr lang="en-GB" dirty="0"/>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DE237795-1DEB-40F1-ABC1-E6DD752ECB74}" type="slidenum">
              <a:rPr lang="en-GB"/>
              <a:pPr>
                <a:defRPr/>
              </a:pPr>
              <a:t>‹#›</a:t>
            </a:fld>
            <a:endParaRPr lang="en-GB" dirty="0"/>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3C0FAF1B-E6E8-49C1-920D-3AEFB6DD9402}" type="slidenum">
              <a:rPr lang="en-GB"/>
              <a:pPr>
                <a:defRPr/>
              </a:pPr>
              <a:t>‹#›</a:t>
            </a:fld>
            <a:endParaRPr lang="en-GB" dirty="0"/>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01AD148-4957-4C37-9184-7EDEACFB22CF}" type="slidenum">
              <a:rPr lang="en-GB"/>
              <a:pPr>
                <a:defRPr/>
              </a:pPr>
              <a:t>‹#›</a:t>
            </a:fld>
            <a:endParaRPr lang="en-GB" dirty="0"/>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1EE8E7A7-7CEF-447D-A889-F3628E45A665}" type="slidenum">
              <a:rPr lang="en-GB"/>
              <a:pPr>
                <a:defRPr/>
              </a:pPr>
              <a:t>‹#›</a:t>
            </a:fld>
            <a:endParaRPr lang="en-GB" dirty="0"/>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page 2 Con V1"/>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7570788" cy="406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1763713"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pPr>
              <a:defRPr/>
            </a:pPr>
            <a:endParaRPr lang="en-GB" dirty="0"/>
          </a:p>
        </p:txBody>
      </p:sp>
      <p:sp>
        <p:nvSpPr>
          <p:cNvPr id="1029" name="Rectangle 5"/>
          <p:cNvSpPr>
            <a:spLocks noGrp="1" noChangeArrowheads="1"/>
          </p:cNvSpPr>
          <p:nvPr>
            <p:ph type="ftr" sz="quarter" idx="3"/>
          </p:nvPr>
        </p:nvSpPr>
        <p:spPr bwMode="auto">
          <a:xfrm>
            <a:off x="4067175" y="6245225"/>
            <a:ext cx="39036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endParaRPr lang="en-GB" dirty="0"/>
          </a:p>
        </p:txBody>
      </p:sp>
      <p:sp>
        <p:nvSpPr>
          <p:cNvPr id="1030" name="Rectangle 6"/>
          <p:cNvSpPr>
            <a:spLocks noGrp="1" noChangeArrowheads="1"/>
          </p:cNvSpPr>
          <p:nvPr>
            <p:ph type="sldNum" sz="quarter" idx="4"/>
          </p:nvPr>
        </p:nvSpPr>
        <p:spPr bwMode="auto">
          <a:xfrm>
            <a:off x="8172450" y="6245225"/>
            <a:ext cx="838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F4682F68-D9DC-4602-9E7F-21D414F64D1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hf hdr="0" ftr="0" dt="0"/>
  <p:txStyles>
    <p:titleStyle>
      <a:lvl1pPr algn="ctr" rtl="0" eaLnBrk="0" fontAlgn="base" hangingPunct="0">
        <a:spcBef>
          <a:spcPct val="0"/>
        </a:spcBef>
        <a:spcAft>
          <a:spcPct val="0"/>
        </a:spcAft>
        <a:defRPr sz="4400">
          <a:solidFill>
            <a:srgbClr val="014B88"/>
          </a:solidFill>
          <a:latin typeface="+mj-lt"/>
          <a:ea typeface="+mj-ea"/>
          <a:cs typeface="+mj-cs"/>
        </a:defRPr>
      </a:lvl1pPr>
      <a:lvl2pPr algn="ctr" rtl="0" eaLnBrk="0" fontAlgn="base" hangingPunct="0">
        <a:spcBef>
          <a:spcPct val="0"/>
        </a:spcBef>
        <a:spcAft>
          <a:spcPct val="0"/>
        </a:spcAft>
        <a:defRPr sz="4400">
          <a:solidFill>
            <a:srgbClr val="014B88"/>
          </a:solidFill>
          <a:latin typeface="Arial" charset="0"/>
        </a:defRPr>
      </a:lvl2pPr>
      <a:lvl3pPr algn="ctr" rtl="0" eaLnBrk="0" fontAlgn="base" hangingPunct="0">
        <a:spcBef>
          <a:spcPct val="0"/>
        </a:spcBef>
        <a:spcAft>
          <a:spcPct val="0"/>
        </a:spcAft>
        <a:defRPr sz="4400">
          <a:solidFill>
            <a:srgbClr val="014B88"/>
          </a:solidFill>
          <a:latin typeface="Arial" charset="0"/>
        </a:defRPr>
      </a:lvl3pPr>
      <a:lvl4pPr algn="ctr" rtl="0" eaLnBrk="0" fontAlgn="base" hangingPunct="0">
        <a:spcBef>
          <a:spcPct val="0"/>
        </a:spcBef>
        <a:spcAft>
          <a:spcPct val="0"/>
        </a:spcAft>
        <a:defRPr sz="4400">
          <a:solidFill>
            <a:srgbClr val="014B88"/>
          </a:solidFill>
          <a:latin typeface="Arial" charset="0"/>
        </a:defRPr>
      </a:lvl4pPr>
      <a:lvl5pPr algn="ctr" rtl="0" eaLnBrk="0" fontAlgn="base" hangingPunct="0">
        <a:spcBef>
          <a:spcPct val="0"/>
        </a:spcBef>
        <a:spcAft>
          <a:spcPct val="0"/>
        </a:spcAft>
        <a:defRPr sz="4400">
          <a:solidFill>
            <a:srgbClr val="014B88"/>
          </a:solidFill>
          <a:latin typeface="Arial" charset="0"/>
        </a:defRPr>
      </a:lvl5pPr>
      <a:lvl6pPr marL="457200" algn="ctr" rtl="0" fontAlgn="base">
        <a:spcBef>
          <a:spcPct val="0"/>
        </a:spcBef>
        <a:spcAft>
          <a:spcPct val="0"/>
        </a:spcAft>
        <a:defRPr sz="4400">
          <a:solidFill>
            <a:srgbClr val="014B88"/>
          </a:solidFill>
          <a:latin typeface="Arial" charset="0"/>
        </a:defRPr>
      </a:lvl6pPr>
      <a:lvl7pPr marL="914400" algn="ctr" rtl="0" fontAlgn="base">
        <a:spcBef>
          <a:spcPct val="0"/>
        </a:spcBef>
        <a:spcAft>
          <a:spcPct val="0"/>
        </a:spcAft>
        <a:defRPr sz="4400">
          <a:solidFill>
            <a:srgbClr val="014B88"/>
          </a:solidFill>
          <a:latin typeface="Arial" charset="0"/>
        </a:defRPr>
      </a:lvl7pPr>
      <a:lvl8pPr marL="1371600" algn="ctr" rtl="0" fontAlgn="base">
        <a:spcBef>
          <a:spcPct val="0"/>
        </a:spcBef>
        <a:spcAft>
          <a:spcPct val="0"/>
        </a:spcAft>
        <a:defRPr sz="4400">
          <a:solidFill>
            <a:srgbClr val="014B88"/>
          </a:solidFill>
          <a:latin typeface="Arial" charset="0"/>
        </a:defRPr>
      </a:lvl8pPr>
      <a:lvl9pPr marL="1828800" algn="ctr" rtl="0" fontAlgn="base">
        <a:spcBef>
          <a:spcPct val="0"/>
        </a:spcBef>
        <a:spcAft>
          <a:spcPct val="0"/>
        </a:spcAft>
        <a:defRPr sz="4400">
          <a:solidFill>
            <a:srgbClr val="014B88"/>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age 1 Con V1"/>
          <p:cNvPicPr>
            <a:picLocks noChangeAspect="1" noChangeArrowheads="1"/>
          </p:cNvPicPr>
          <p:nvPr/>
        </p:nvPicPr>
        <p:blipFill>
          <a:blip r:embed="rId3" cstate="print"/>
          <a:srcRect/>
          <a:stretch>
            <a:fillRect/>
          </a:stretch>
        </p:blipFill>
        <p:spPr bwMode="auto">
          <a:xfrm>
            <a:off x="0" y="0"/>
            <a:ext cx="9144000" cy="6856413"/>
          </a:xfrm>
          <a:prstGeom prst="rect">
            <a:avLst/>
          </a:prstGeom>
          <a:noFill/>
          <a:ln w="9525">
            <a:noFill/>
            <a:miter lim="800000"/>
            <a:headEnd/>
            <a:tailEnd/>
          </a:ln>
        </p:spPr>
      </p:pic>
      <p:sp>
        <p:nvSpPr>
          <p:cNvPr id="2051" name="Rectangle 2"/>
          <p:cNvSpPr>
            <a:spLocks noGrp="1" noChangeArrowheads="1"/>
          </p:cNvSpPr>
          <p:nvPr>
            <p:ph type="ctrTitle"/>
          </p:nvPr>
        </p:nvSpPr>
        <p:spPr>
          <a:xfrm>
            <a:off x="0" y="1"/>
            <a:ext cx="9144000" cy="857231"/>
          </a:xfrm>
        </p:spPr>
        <p:style>
          <a:lnRef idx="0">
            <a:schemeClr val="accent2"/>
          </a:lnRef>
          <a:fillRef idx="3">
            <a:schemeClr val="accent2"/>
          </a:fillRef>
          <a:effectRef idx="3">
            <a:schemeClr val="accent2"/>
          </a:effectRef>
          <a:fontRef idx="minor">
            <a:schemeClr val="lt1"/>
          </a:fontRef>
        </p:style>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smtClean="0"/>
              <a:t>NACI 2017/18 ANNUAL REPORT </a:t>
            </a:r>
            <a:endParaRPr lang="en-GB" sz="3200" b="1" dirty="0" smtClean="0">
              <a:solidFill>
                <a:schemeClr val="bg1"/>
              </a:solidFill>
              <a:latin typeface="Gill Sans MT" pitchFamily="34" charset="0"/>
              <a:ea typeface="AR PL ShanHeiSun Uni" charset="0"/>
              <a:cs typeface="AR PL ShanHeiSun Uni" charset="0"/>
            </a:endParaRPr>
          </a:p>
        </p:txBody>
      </p:sp>
      <p:sp>
        <p:nvSpPr>
          <p:cNvPr id="2052" name="Rectangle 3"/>
          <p:cNvSpPr>
            <a:spLocks noGrp="1" noChangeArrowheads="1"/>
          </p:cNvSpPr>
          <p:nvPr>
            <p:ph type="subTitle" idx="1"/>
          </p:nvPr>
        </p:nvSpPr>
        <p:spPr>
          <a:xfrm>
            <a:off x="1571625" y="2357438"/>
            <a:ext cx="4071938" cy="1500187"/>
          </a:xfrm>
        </p:spPr>
        <p:txBody>
          <a:bodyPr/>
          <a:lstStyle/>
          <a:p>
            <a:pPr eaLnBrk="1" hangingPunct="1">
              <a:lnSpc>
                <a:spcPct val="80000"/>
              </a:lnSpc>
            </a:pPr>
            <a:endParaRPr lang="en-GB" sz="2800" dirty="0" smtClean="0">
              <a:latin typeface="Garamond" pitchFamily="18" charset="0"/>
            </a:endParaRPr>
          </a:p>
          <a:p>
            <a:pPr algn="l" eaLnBrk="1" hangingPunct="1">
              <a:lnSpc>
                <a:spcPct val="80000"/>
              </a:lnSpc>
            </a:pPr>
            <a:endParaRPr lang="en-GB" dirty="0" smtClean="0">
              <a:latin typeface="Arial Narrow" pitchFamily="34" charset="0"/>
            </a:endParaRPr>
          </a:p>
          <a:p>
            <a:pPr algn="l" eaLnBrk="1" hangingPunct="1">
              <a:lnSpc>
                <a:spcPct val="80000"/>
              </a:lnSpc>
            </a:pPr>
            <a:endParaRPr lang="en-GB" sz="2400" dirty="0" smtClean="0">
              <a:latin typeface="Arial Narrow" pitchFamily="34" charset="0"/>
            </a:endParaRPr>
          </a:p>
        </p:txBody>
      </p:sp>
      <p:sp>
        <p:nvSpPr>
          <p:cNvPr id="2053" name="Rectangle 2"/>
          <p:cNvSpPr txBox="1">
            <a:spLocks noChangeArrowheads="1"/>
          </p:cNvSpPr>
          <p:nvPr/>
        </p:nvSpPr>
        <p:spPr bwMode="auto">
          <a:xfrm>
            <a:off x="214282" y="928670"/>
            <a:ext cx="8715436" cy="4228522"/>
          </a:xfrm>
          <a:prstGeom prst="rect">
            <a:avLst/>
          </a:prstGeom>
          <a:noFill/>
          <a:ln w="9525">
            <a:noFill/>
            <a:miter lim="800000"/>
            <a:headEnd/>
            <a:tailEnd/>
          </a:ln>
        </p:spPr>
        <p:txBody>
          <a:bodyPr anchor="ctr"/>
          <a:lstStyle/>
          <a:p>
            <a:pPr algn="r">
              <a:lnSpc>
                <a:spcPct val="80000"/>
              </a:lnSpc>
            </a:pPr>
            <a:r>
              <a:rPr lang="en-US" sz="2800" b="1" dirty="0" smtClean="0">
                <a:latin typeface="Gill Sans MT" pitchFamily="34" charset="0"/>
              </a:rPr>
              <a:t>Presentation to the Portfolio Committee on Science and Technology</a:t>
            </a:r>
          </a:p>
          <a:p>
            <a:pPr algn="r">
              <a:lnSpc>
                <a:spcPct val="80000"/>
              </a:lnSpc>
            </a:pPr>
            <a:endParaRPr lang="en-US" sz="2800" b="1" dirty="0" smtClean="0">
              <a:latin typeface="Gill Sans MT" pitchFamily="34" charset="0"/>
            </a:endParaRPr>
          </a:p>
          <a:p>
            <a:pPr algn="r">
              <a:lnSpc>
                <a:spcPct val="80000"/>
              </a:lnSpc>
            </a:pPr>
            <a:r>
              <a:rPr lang="en-US" sz="2800" b="1" dirty="0" smtClean="0">
                <a:latin typeface="Gill Sans MT" pitchFamily="34" charset="0"/>
              </a:rPr>
              <a:t>Presenter:</a:t>
            </a:r>
          </a:p>
          <a:p>
            <a:pPr algn="r">
              <a:lnSpc>
                <a:spcPct val="80000"/>
              </a:lnSpc>
            </a:pPr>
            <a:endParaRPr lang="en-US" sz="2800" b="1" dirty="0" smtClean="0">
              <a:latin typeface="Gill Sans MT" pitchFamily="34" charset="0"/>
            </a:endParaRPr>
          </a:p>
          <a:p>
            <a:pPr lvl="1" algn="r">
              <a:lnSpc>
                <a:spcPct val="80000"/>
              </a:lnSpc>
            </a:pPr>
            <a:r>
              <a:rPr lang="en-US" sz="2800" b="1" dirty="0" smtClean="0">
                <a:latin typeface="Gill Sans MT" pitchFamily="34" charset="0"/>
              </a:rPr>
              <a:t>Mlungisi Cele, PhD	</a:t>
            </a:r>
          </a:p>
          <a:p>
            <a:pPr algn="r">
              <a:lnSpc>
                <a:spcPct val="80000"/>
              </a:lnSpc>
            </a:pPr>
            <a:r>
              <a:rPr lang="en-US" sz="2800" b="1" dirty="0" smtClean="0">
                <a:latin typeface="Gill Sans MT" pitchFamily="34" charset="0"/>
              </a:rPr>
              <a:t>	</a:t>
            </a:r>
          </a:p>
          <a:p>
            <a:pPr algn="r">
              <a:lnSpc>
                <a:spcPct val="80000"/>
              </a:lnSpc>
            </a:pPr>
            <a:r>
              <a:rPr lang="en-US" sz="2800" b="1" smtClean="0">
                <a:latin typeface="Gill Sans MT" pitchFamily="34" charset="0"/>
              </a:rPr>
              <a:t> </a:t>
            </a:r>
            <a:r>
              <a:rPr lang="en-US" sz="2800" b="1" smtClean="0">
                <a:latin typeface="Gill Sans MT" pitchFamily="34" charset="0"/>
              </a:rPr>
              <a:t>17 </a:t>
            </a:r>
            <a:r>
              <a:rPr lang="en-US" sz="2800" b="1" smtClean="0">
                <a:latin typeface="Gill Sans MT" pitchFamily="34" charset="0"/>
              </a:rPr>
              <a:t>October </a:t>
            </a:r>
            <a:r>
              <a:rPr lang="en-US" sz="2800" b="1" dirty="0" smtClean="0">
                <a:latin typeface="Gill Sans MT" pitchFamily="34" charset="0"/>
              </a:rPr>
              <a:t>2018</a:t>
            </a:r>
          </a:p>
          <a:p>
            <a:pPr algn="r">
              <a:lnSpc>
                <a:spcPct val="80000"/>
              </a:lnSpc>
            </a:pPr>
            <a:endParaRPr lang="en-GB" sz="2800" b="1" dirty="0">
              <a:latin typeface="Footlight MT Light" pitchFamily="18"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900000"/>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r>
              <a:rPr lang="en-GB" sz="3200" b="1" kern="0" dirty="0" smtClean="0">
                <a:latin typeface="Gill Sans MT" pitchFamily="34" charset="0"/>
              </a:rPr>
              <a:t>STI Policy Trajectory</a:t>
            </a: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412776"/>
            <a:ext cx="9144000" cy="3528392"/>
          </a:xfrm>
        </p:spPr>
      </p:pic>
    </p:spTree>
    <p:extLst>
      <p:ext uri="{BB962C8B-B14F-4D97-AF65-F5344CB8AC3E}">
        <p14:creationId xmlns:p14="http://schemas.microsoft.com/office/powerpoint/2010/main" val="2667402947"/>
      </p:ext>
    </p:extLst>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735"/>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4000" b="1" dirty="0" smtClean="0">
                <a:latin typeface="Gill Sans MT" panose="020B0502020104020203" pitchFamily="34" charset="0"/>
              </a:rPr>
              <a:t>Ministerial assignments to NACI (1)</a:t>
            </a:r>
          </a:p>
        </p:txBody>
      </p:sp>
      <p:sp>
        <p:nvSpPr>
          <p:cNvPr id="3075" name="Rectangle 3"/>
          <p:cNvSpPr>
            <a:spLocks noGrp="1" noChangeArrowheads="1"/>
          </p:cNvSpPr>
          <p:nvPr>
            <p:ph type="body" idx="1"/>
          </p:nvPr>
        </p:nvSpPr>
        <p:spPr>
          <a:xfrm>
            <a:off x="285750" y="1122464"/>
            <a:ext cx="7886650" cy="3520982"/>
          </a:xfrm>
        </p:spPr>
        <p:txBody>
          <a:bodyPr/>
          <a:lstStyle/>
          <a:p>
            <a:pPr eaLnBrk="1" hangingPunct="1">
              <a:buNone/>
            </a:pPr>
            <a:r>
              <a:rPr lang="en-US" sz="2800" b="1" dirty="0" smtClean="0">
                <a:latin typeface="Gill Sans MT" pitchFamily="34" charset="0"/>
              </a:rPr>
              <a:t>		</a:t>
            </a: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11</a:t>
            </a:fld>
            <a:endParaRPr lang="en-GB" dirty="0">
              <a:latin typeface="Gill Sans MT" panose="020B0502020104020203" pitchFamily="34" charset="0"/>
            </a:endParaRPr>
          </a:p>
        </p:txBody>
      </p:sp>
      <p:sp>
        <p:nvSpPr>
          <p:cNvPr id="2" name="Rectangle 1"/>
          <p:cNvSpPr/>
          <p:nvPr/>
        </p:nvSpPr>
        <p:spPr>
          <a:xfrm>
            <a:off x="179512" y="1052736"/>
            <a:ext cx="7920880" cy="5201424"/>
          </a:xfrm>
          <a:prstGeom prst="rect">
            <a:avLst/>
          </a:prstGeom>
        </p:spPr>
        <p:txBody>
          <a:bodyPr wrap="square">
            <a:spAutoFit/>
          </a:bodyPr>
          <a:lstStyle/>
          <a:p>
            <a:pPr marL="457200" indent="-457200">
              <a:buFont typeface="Wingdings" panose="05000000000000000000" pitchFamily="2" charset="2"/>
              <a:buChar char="q"/>
            </a:pPr>
            <a:r>
              <a:rPr lang="en-GB" sz="2800" dirty="0" smtClean="0">
                <a:latin typeface="Gill Sans MT" panose="020B0502020104020203" pitchFamily="34" charset="0"/>
              </a:rPr>
              <a:t>In 2014, at the NACI Council’s inaugural meeting, Minister Pandor assigned the following tasks:</a:t>
            </a:r>
          </a:p>
          <a:p>
            <a:pPr marL="742950" lvl="1" indent="-285750">
              <a:buFont typeface="Arial" panose="020B0604020202020204" pitchFamily="34" charset="0"/>
              <a:buChar char="•"/>
            </a:pPr>
            <a:r>
              <a:rPr lang="en-GB" sz="2400" b="1" dirty="0">
                <a:solidFill>
                  <a:srgbClr val="FF0000"/>
                </a:solidFill>
                <a:latin typeface="Gill Sans MT" panose="020B0502020104020203" pitchFamily="34" charset="0"/>
              </a:rPr>
              <a:t>“a review of the national system of innovation based on assessing progress since the 1996 White Paper. The objective would be to craft a new White Paper to be published in 2015 and the development of a decadal strategy to be developed for the ten years of 2016 to </a:t>
            </a:r>
            <a:r>
              <a:rPr lang="en-GB" sz="2400" b="1" dirty="0" smtClean="0">
                <a:solidFill>
                  <a:srgbClr val="FF0000"/>
                </a:solidFill>
                <a:latin typeface="Gill Sans MT" panose="020B0502020104020203" pitchFamily="34" charset="0"/>
              </a:rPr>
              <a:t>2026.  NACI </a:t>
            </a:r>
            <a:r>
              <a:rPr lang="en-GB" sz="2400" b="1" dirty="0">
                <a:solidFill>
                  <a:srgbClr val="FF0000"/>
                </a:solidFill>
                <a:latin typeface="Gill Sans MT" panose="020B0502020104020203" pitchFamily="34" charset="0"/>
              </a:rPr>
              <a:t>will also be required to conduct five-year reviews of progress on the decadal </a:t>
            </a:r>
            <a:r>
              <a:rPr lang="en-GB" sz="2400" b="1" dirty="0" smtClean="0">
                <a:solidFill>
                  <a:srgbClr val="FF0000"/>
                </a:solidFill>
                <a:latin typeface="Gill Sans MT" panose="020B0502020104020203" pitchFamily="34" charset="0"/>
              </a:rPr>
              <a:t>plan”. </a:t>
            </a:r>
            <a:endParaRPr lang="en-GB" sz="2400" b="1" dirty="0">
              <a:solidFill>
                <a:srgbClr val="FF0000"/>
              </a:solidFill>
              <a:latin typeface="Gill Sans MT" panose="020B0502020104020203" pitchFamily="34" charset="0"/>
            </a:endParaRPr>
          </a:p>
          <a:p>
            <a:pPr marL="457200" indent="-457200">
              <a:buFont typeface="Wingdings" panose="05000000000000000000" pitchFamily="2" charset="2"/>
              <a:buChar char="q"/>
            </a:pPr>
            <a:r>
              <a:rPr lang="en-GB" sz="2800" dirty="0">
                <a:latin typeface="Gill Sans MT" panose="020B0502020104020203" pitchFamily="34" charset="0"/>
              </a:rPr>
              <a:t>Minister </a:t>
            </a:r>
            <a:r>
              <a:rPr lang="en-GB" sz="2800" dirty="0" smtClean="0">
                <a:latin typeface="Gill Sans MT" panose="020B0502020104020203" pitchFamily="34" charset="0"/>
              </a:rPr>
              <a:t>encouraged </a:t>
            </a:r>
            <a:r>
              <a:rPr lang="en-GB" sz="2800" dirty="0">
                <a:latin typeface="Gill Sans MT" panose="020B0502020104020203" pitchFamily="34" charset="0"/>
              </a:rPr>
              <a:t>NACI to advise on how to convert successful projects into new </a:t>
            </a:r>
            <a:r>
              <a:rPr lang="en-GB" sz="2800" dirty="0" smtClean="0">
                <a:latin typeface="Gill Sans MT" panose="020B0502020104020203" pitchFamily="34" charset="0"/>
              </a:rPr>
              <a:t>business.</a:t>
            </a:r>
            <a:endParaRPr lang="en-US" sz="2000" dirty="0">
              <a:solidFill>
                <a:srgbClr val="FF0000"/>
              </a:solidFill>
            </a:endParaRPr>
          </a:p>
          <a:p>
            <a:pPr lvl="1"/>
            <a:endParaRPr lang="en-US" sz="2800" dirty="0">
              <a:latin typeface="Gill Sans MT" panose="020B0502020104020203" pitchFamily="34" charset="0"/>
            </a:endParaRPr>
          </a:p>
        </p:txBody>
      </p:sp>
    </p:spTree>
    <p:extLst>
      <p:ext uri="{BB962C8B-B14F-4D97-AF65-F5344CB8AC3E}">
        <p14:creationId xmlns:p14="http://schemas.microsoft.com/office/powerpoint/2010/main" val="2543494092"/>
      </p:ext>
    </p:extLst>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24" y="-285"/>
            <a:ext cx="9144000" cy="1122749"/>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4000" b="1" dirty="0" smtClean="0">
                <a:latin typeface="Gill Sans MT" panose="020B0502020104020203" pitchFamily="34" charset="0"/>
              </a:rPr>
              <a:t>Ministerial assignments to NACI (2)</a:t>
            </a:r>
          </a:p>
        </p:txBody>
      </p:sp>
      <p:sp>
        <p:nvSpPr>
          <p:cNvPr id="3075" name="Rectangle 3"/>
          <p:cNvSpPr>
            <a:spLocks noGrp="1" noChangeArrowheads="1"/>
          </p:cNvSpPr>
          <p:nvPr>
            <p:ph type="body" idx="1"/>
          </p:nvPr>
        </p:nvSpPr>
        <p:spPr>
          <a:xfrm>
            <a:off x="285750" y="1122464"/>
            <a:ext cx="7886650" cy="3520982"/>
          </a:xfrm>
        </p:spPr>
        <p:txBody>
          <a:bodyPr/>
          <a:lstStyle/>
          <a:p>
            <a:pPr eaLnBrk="1" hangingPunct="1">
              <a:buNone/>
            </a:pPr>
            <a:r>
              <a:rPr lang="en-US" sz="2800" b="1" dirty="0" smtClean="0">
                <a:latin typeface="Gill Sans MT" pitchFamily="34" charset="0"/>
              </a:rPr>
              <a:t>		</a:t>
            </a: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12</a:t>
            </a:fld>
            <a:endParaRPr lang="en-GB" dirty="0">
              <a:latin typeface="Gill Sans MT" panose="020B0502020104020203" pitchFamily="34" charset="0"/>
            </a:endParaRPr>
          </a:p>
        </p:txBody>
      </p:sp>
      <p:sp>
        <p:nvSpPr>
          <p:cNvPr id="2" name="Rectangle 1"/>
          <p:cNvSpPr/>
          <p:nvPr/>
        </p:nvSpPr>
        <p:spPr>
          <a:xfrm>
            <a:off x="179512" y="1052736"/>
            <a:ext cx="7920880" cy="4708981"/>
          </a:xfrm>
          <a:prstGeom prst="rect">
            <a:avLst/>
          </a:prstGeom>
        </p:spPr>
        <p:txBody>
          <a:bodyPr wrap="square">
            <a:spAutoFit/>
          </a:bodyPr>
          <a:lstStyle/>
          <a:p>
            <a:pPr marL="800100" lvl="1" indent="-342900">
              <a:buFont typeface="Arial" panose="020B0604020202020204" pitchFamily="34" charset="0"/>
              <a:buChar char="•"/>
            </a:pPr>
            <a:endParaRPr lang="en-GB" sz="2400" b="1" dirty="0">
              <a:solidFill>
                <a:srgbClr val="FF0000"/>
              </a:solidFill>
              <a:latin typeface="Gill Sans MT" panose="020B0502020104020203" pitchFamily="34" charset="0"/>
            </a:endParaRPr>
          </a:p>
          <a:p>
            <a:pPr marL="457200" indent="-457200">
              <a:buFont typeface="Wingdings" panose="05000000000000000000" pitchFamily="2" charset="2"/>
              <a:buChar char="q"/>
            </a:pPr>
            <a:r>
              <a:rPr lang="en-GB" sz="2800" dirty="0">
                <a:latin typeface="Gill Sans MT" panose="020B0502020104020203" pitchFamily="34" charset="0"/>
              </a:rPr>
              <a:t>Minister recommended the addition of foresight studies to the work of NACI.  Specifically, </a:t>
            </a:r>
          </a:p>
          <a:p>
            <a:pPr marL="800100" lvl="1" indent="-342900">
              <a:buFont typeface="Arial" panose="020B0604020202020204" pitchFamily="34" charset="0"/>
              <a:buChar char="•"/>
            </a:pPr>
            <a:r>
              <a:rPr lang="en-GB" sz="2400" b="1" dirty="0" smtClean="0">
                <a:solidFill>
                  <a:srgbClr val="FF0000"/>
                </a:solidFill>
                <a:latin typeface="Gill Sans MT" panose="020B0502020104020203" pitchFamily="34" charset="0"/>
              </a:rPr>
              <a:t>“NACI </a:t>
            </a:r>
            <a:r>
              <a:rPr lang="en-GB" sz="2400" b="1" dirty="0">
                <a:solidFill>
                  <a:srgbClr val="FF0000"/>
                </a:solidFill>
                <a:latin typeface="Gill Sans MT" panose="020B0502020104020203" pitchFamily="34" charset="0"/>
              </a:rPr>
              <a:t>could assist in identifying policy gaps and areas of scientific and technological activity that we need to add to add to the work of our research community. Furthermore foresight studies would also advise government on new institutional forms or modifications that need to be made to ensure we are system ready for new discipline focus </a:t>
            </a:r>
            <a:r>
              <a:rPr lang="en-GB" sz="2400" b="1" dirty="0" smtClean="0">
                <a:solidFill>
                  <a:srgbClr val="FF0000"/>
                </a:solidFill>
                <a:latin typeface="Gill Sans MT" panose="020B0502020104020203" pitchFamily="34" charset="0"/>
              </a:rPr>
              <a:t>areas”.</a:t>
            </a:r>
            <a:endParaRPr lang="en-US" sz="2400" b="1" dirty="0">
              <a:solidFill>
                <a:srgbClr val="FF0000"/>
              </a:solidFill>
              <a:latin typeface="Gill Sans MT" panose="020B0502020104020203" pitchFamily="34" charset="0"/>
            </a:endParaRPr>
          </a:p>
          <a:p>
            <a:pPr lvl="1"/>
            <a:endParaRPr lang="en-US" sz="2800" dirty="0">
              <a:latin typeface="Gill Sans MT" panose="020B0502020104020203" pitchFamily="34" charset="0"/>
            </a:endParaRPr>
          </a:p>
        </p:txBody>
      </p:sp>
    </p:spTree>
    <p:extLst>
      <p:ext uri="{BB962C8B-B14F-4D97-AF65-F5344CB8AC3E}">
        <p14:creationId xmlns:p14="http://schemas.microsoft.com/office/powerpoint/2010/main" val="2637085539"/>
      </p:ext>
    </p:extLst>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4000" b="1" dirty="0" smtClean="0">
                <a:latin typeface="Gill Sans MT" panose="020B0502020104020203" pitchFamily="34" charset="0"/>
              </a:rPr>
              <a:t>NACI’s contribution to NDP</a:t>
            </a:r>
          </a:p>
        </p:txBody>
      </p:sp>
      <p:sp>
        <p:nvSpPr>
          <p:cNvPr id="3075" name="Rectangle 3"/>
          <p:cNvSpPr>
            <a:spLocks noGrp="1" noChangeArrowheads="1"/>
          </p:cNvSpPr>
          <p:nvPr>
            <p:ph type="body" idx="1"/>
          </p:nvPr>
        </p:nvSpPr>
        <p:spPr>
          <a:xfrm>
            <a:off x="285750" y="1122464"/>
            <a:ext cx="7886650" cy="3520982"/>
          </a:xfrm>
        </p:spPr>
        <p:txBody>
          <a:bodyPr/>
          <a:lstStyle/>
          <a:p>
            <a:pPr eaLnBrk="1" hangingPunct="1">
              <a:buNone/>
            </a:pPr>
            <a:r>
              <a:rPr lang="en-US" sz="2800" b="1" dirty="0" smtClean="0">
                <a:latin typeface="Gill Sans MT" pitchFamily="34" charset="0"/>
              </a:rPr>
              <a:t>		</a:t>
            </a: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13</a:t>
            </a:fld>
            <a:endParaRPr lang="en-GB" dirty="0">
              <a:latin typeface="Gill Sans MT" panose="020B0502020104020203" pitchFamily="34" charset="0"/>
            </a:endParaRPr>
          </a:p>
        </p:txBody>
      </p:sp>
      <p:sp>
        <p:nvSpPr>
          <p:cNvPr id="2" name="Rectangle 1"/>
          <p:cNvSpPr/>
          <p:nvPr/>
        </p:nvSpPr>
        <p:spPr>
          <a:xfrm>
            <a:off x="179512" y="1052736"/>
            <a:ext cx="7920880" cy="4832092"/>
          </a:xfrm>
          <a:prstGeom prst="rect">
            <a:avLst/>
          </a:prstGeom>
        </p:spPr>
        <p:txBody>
          <a:bodyPr wrap="square">
            <a:spAutoFit/>
          </a:bodyPr>
          <a:lstStyle/>
          <a:p>
            <a:pPr marL="285750" indent="-285750">
              <a:buFont typeface="Arial" panose="020B0604020202020204" pitchFamily="34" charset="0"/>
              <a:buChar char="•"/>
            </a:pPr>
            <a:r>
              <a:rPr lang="en-US" sz="2800" dirty="0">
                <a:latin typeface="Gill Sans MT" panose="020B0502020104020203" pitchFamily="34" charset="0"/>
              </a:rPr>
              <a:t>NACI’s contribution to NDP occurs </a:t>
            </a:r>
            <a:r>
              <a:rPr lang="en-US" sz="2800" dirty="0" smtClean="0">
                <a:latin typeface="Gill Sans MT" panose="020B0502020104020203" pitchFamily="34" charset="0"/>
              </a:rPr>
              <a:t>through:</a:t>
            </a:r>
          </a:p>
          <a:p>
            <a:endParaRPr lang="en-US" sz="2800" dirty="0" smtClean="0">
              <a:latin typeface="Gill Sans MT" panose="020B0502020104020203" pitchFamily="34" charset="0"/>
            </a:endParaRPr>
          </a:p>
          <a:p>
            <a:pPr marL="742950" lvl="1" indent="-285750">
              <a:buFont typeface="Arial" panose="020B0604020202020204" pitchFamily="34" charset="0"/>
              <a:buChar char="•"/>
            </a:pPr>
            <a:r>
              <a:rPr lang="en-US" sz="2800" dirty="0" smtClean="0">
                <a:latin typeface="Gill Sans MT" panose="020B0502020104020203" pitchFamily="34" charset="0"/>
              </a:rPr>
              <a:t>Provision </a:t>
            </a:r>
            <a:r>
              <a:rPr lang="en-US" sz="2800" dirty="0">
                <a:latin typeface="Gill Sans MT" panose="020B0502020104020203" pitchFamily="34" charset="0"/>
              </a:rPr>
              <a:t>of evidence based/informed, responsive and confidential advice (proactive and reactive</a:t>
            </a:r>
            <a:r>
              <a:rPr lang="en-US" sz="2800" dirty="0" smtClean="0">
                <a:latin typeface="Gill Sans MT" panose="020B0502020104020203" pitchFamily="34" charset="0"/>
              </a:rPr>
              <a:t>);</a:t>
            </a:r>
          </a:p>
          <a:p>
            <a:pPr lvl="1"/>
            <a:endParaRPr lang="en-US" sz="2800" dirty="0">
              <a:latin typeface="Gill Sans MT" panose="020B0502020104020203" pitchFamily="34" charset="0"/>
            </a:endParaRPr>
          </a:p>
          <a:p>
            <a:pPr marL="742950" lvl="1" indent="-285750">
              <a:buFont typeface="Arial" panose="020B0604020202020204" pitchFamily="34" charset="0"/>
              <a:buChar char="•"/>
            </a:pPr>
            <a:r>
              <a:rPr lang="en-US" sz="2800" dirty="0" smtClean="0">
                <a:latin typeface="Gill Sans MT" panose="020B0502020104020203" pitchFamily="34" charset="0"/>
              </a:rPr>
              <a:t>Systemic </a:t>
            </a:r>
            <a:r>
              <a:rPr lang="en-US" sz="2800" dirty="0">
                <a:latin typeface="Gill Sans MT" panose="020B0502020104020203" pitchFamily="34" charset="0"/>
              </a:rPr>
              <a:t>monitoring, evaluation and </a:t>
            </a:r>
            <a:r>
              <a:rPr lang="en-US" sz="2800" dirty="0" smtClean="0">
                <a:latin typeface="Gill Sans MT" panose="020B0502020104020203" pitchFamily="34" charset="0"/>
              </a:rPr>
              <a:t>learning;</a:t>
            </a:r>
          </a:p>
          <a:p>
            <a:pPr lvl="1"/>
            <a:endParaRPr lang="en-US" sz="2800" dirty="0">
              <a:latin typeface="Gill Sans MT" panose="020B0502020104020203" pitchFamily="34" charset="0"/>
            </a:endParaRPr>
          </a:p>
          <a:p>
            <a:pPr marL="742950" lvl="1" indent="-285750">
              <a:buFont typeface="Arial" panose="020B0604020202020204" pitchFamily="34" charset="0"/>
              <a:buChar char="•"/>
            </a:pPr>
            <a:r>
              <a:rPr lang="en-US" sz="2800" dirty="0" smtClean="0">
                <a:latin typeface="Gill Sans MT" panose="020B0502020104020203" pitchFamily="34" charset="0"/>
              </a:rPr>
              <a:t>Analysis</a:t>
            </a:r>
            <a:r>
              <a:rPr lang="en-US" sz="2800" dirty="0">
                <a:latin typeface="Gill Sans MT" panose="020B0502020104020203" pitchFamily="34" charset="0"/>
              </a:rPr>
              <a:t>, research expertise and stakeholder engagement (roundtable discussions</a:t>
            </a:r>
            <a:r>
              <a:rPr lang="en-US" sz="2800" dirty="0" smtClean="0">
                <a:latin typeface="Gill Sans MT" panose="020B0502020104020203" pitchFamily="34" charset="0"/>
              </a:rPr>
              <a:t>).</a:t>
            </a:r>
          </a:p>
          <a:p>
            <a:pPr lvl="1"/>
            <a:endParaRPr lang="en-US" sz="2800" dirty="0">
              <a:latin typeface="Gill Sans MT" panose="020B0502020104020203" pitchFamily="34" charset="0"/>
            </a:endParaRPr>
          </a:p>
        </p:txBody>
      </p:sp>
    </p:spTree>
    <p:extLst>
      <p:ext uri="{BB962C8B-B14F-4D97-AF65-F5344CB8AC3E}">
        <p14:creationId xmlns:p14="http://schemas.microsoft.com/office/powerpoint/2010/main" val="153543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anose="020B0502020104020203" pitchFamily="34" charset="0"/>
              </a:rPr>
              <a:t>Selected NDP areas and NACI</a:t>
            </a:r>
          </a:p>
        </p:txBody>
      </p:sp>
      <p:sp>
        <p:nvSpPr>
          <p:cNvPr id="3075" name="Rectangle 3"/>
          <p:cNvSpPr>
            <a:spLocks noGrp="1" noChangeArrowheads="1"/>
          </p:cNvSpPr>
          <p:nvPr>
            <p:ph type="body" idx="1"/>
          </p:nvPr>
        </p:nvSpPr>
        <p:spPr>
          <a:xfrm>
            <a:off x="285750" y="1122464"/>
            <a:ext cx="7886650" cy="4682800"/>
          </a:xfrm>
        </p:spPr>
        <p:txBody>
          <a:bodyPr/>
          <a:lstStyle/>
          <a:p>
            <a:pPr marL="457200" indent="-457200">
              <a:buFont typeface="Arial" panose="020B0604020202020204" pitchFamily="34" charset="0"/>
              <a:buChar char="•"/>
            </a:pPr>
            <a:r>
              <a:rPr lang="en-US" sz="2800" kern="1200" dirty="0">
                <a:latin typeface="Gill Sans MT" panose="020B0502020104020203" pitchFamily="34" charset="0"/>
              </a:rPr>
              <a:t>I</a:t>
            </a:r>
            <a:r>
              <a:rPr lang="en-US" sz="2800" kern="1200" dirty="0" smtClean="0">
                <a:latin typeface="Gill Sans MT" panose="020B0502020104020203" pitchFamily="34" charset="0"/>
              </a:rPr>
              <a:t>ncreasing </a:t>
            </a:r>
            <a:r>
              <a:rPr lang="en-US" sz="2800" kern="1200" dirty="0">
                <a:latin typeface="Gill Sans MT" panose="020B0502020104020203" pitchFamily="34" charset="0"/>
              </a:rPr>
              <a:t>the size and effectiveness of the </a:t>
            </a:r>
            <a:r>
              <a:rPr lang="en-US" sz="2800" kern="1200" dirty="0" smtClean="0">
                <a:latin typeface="Gill Sans MT" panose="020B0502020104020203" pitchFamily="34" charset="0"/>
              </a:rPr>
              <a:t>NSI</a:t>
            </a:r>
          </a:p>
          <a:p>
            <a:pPr marL="0" indent="0">
              <a:buNone/>
            </a:pPr>
            <a:r>
              <a:rPr lang="en-US" sz="2800" b="1" kern="1200" dirty="0" smtClean="0">
                <a:solidFill>
                  <a:srgbClr val="FF0000"/>
                </a:solidFill>
                <a:latin typeface="Gill Sans MT" panose="020B0502020104020203" pitchFamily="34" charset="0"/>
              </a:rPr>
              <a:t>NACI’s contribution</a:t>
            </a:r>
          </a:p>
          <a:p>
            <a:pPr lvl="1"/>
            <a:r>
              <a:rPr lang="en-US" sz="2400" kern="1200" dirty="0" smtClean="0">
                <a:latin typeface="Gill Sans MT" panose="020B0502020104020203" pitchFamily="34" charset="0"/>
              </a:rPr>
              <a:t>Under exploratory discussion-to increase the size of the NSI.</a:t>
            </a:r>
          </a:p>
          <a:p>
            <a:pPr lvl="1"/>
            <a:r>
              <a:rPr lang="en-US" sz="2400" kern="1200" dirty="0" smtClean="0">
                <a:latin typeface="Gill Sans MT" panose="020B0502020104020203" pitchFamily="34" charset="0"/>
              </a:rPr>
              <a:t>In respect of effectiveness</a:t>
            </a:r>
          </a:p>
          <a:p>
            <a:pPr marL="1314450" lvl="3" indent="-457200">
              <a:buFont typeface="Arial" panose="020B0604020202020204" pitchFamily="34" charset="0"/>
              <a:buChar char="•"/>
            </a:pPr>
            <a:r>
              <a:rPr lang="en-US" sz="2400" kern="1200" dirty="0">
                <a:latin typeface="Gill Sans MT" panose="020B0502020104020203" pitchFamily="34" charset="0"/>
              </a:rPr>
              <a:t>Production of STI indicators </a:t>
            </a:r>
            <a:r>
              <a:rPr lang="en-US" sz="2400" kern="1200" dirty="0" smtClean="0">
                <a:latin typeface="Gill Sans MT" panose="020B0502020104020203" pitchFamily="34" charset="0"/>
              </a:rPr>
              <a:t>booklet/ state of STI</a:t>
            </a:r>
            <a:endParaRPr lang="en-US" sz="2400" kern="1200" dirty="0">
              <a:latin typeface="Gill Sans MT" panose="020B0502020104020203" pitchFamily="34" charset="0"/>
            </a:endParaRPr>
          </a:p>
          <a:p>
            <a:pPr marL="1314450" lvl="3" indent="-457200">
              <a:buFont typeface="Arial" panose="020B0604020202020204" pitchFamily="34" charset="0"/>
              <a:buChar char="•"/>
            </a:pPr>
            <a:r>
              <a:rPr lang="en-US" sz="2400" kern="1200" dirty="0" smtClean="0">
                <a:latin typeface="Gill Sans MT" panose="020B0502020104020203" pitchFamily="34" charset="0"/>
              </a:rPr>
              <a:t>Review of White Paper and performance </a:t>
            </a:r>
            <a:r>
              <a:rPr lang="en-US" sz="2400" kern="1200" dirty="0">
                <a:latin typeface="Gill Sans MT" panose="020B0502020104020203" pitchFamily="34" charset="0"/>
              </a:rPr>
              <a:t>analysis of NSI </a:t>
            </a:r>
          </a:p>
          <a:p>
            <a:pPr marL="1314450" lvl="3" indent="-457200">
              <a:buFont typeface="Arial" panose="020B0604020202020204" pitchFamily="34" charset="0"/>
              <a:buChar char="•"/>
            </a:pPr>
            <a:r>
              <a:rPr lang="en-GB" sz="2400" kern="1200" dirty="0" smtClean="0">
                <a:latin typeface="Gill Sans MT" panose="020B0502020104020203" pitchFamily="34" charset="0"/>
              </a:rPr>
              <a:t>Various monitoring and evaluation studies (such as sector innovation fund, uptake of locally produced technologies, technology diffusion etc.)</a:t>
            </a:r>
            <a:endParaRPr lang="en-US" sz="2400" kern="1200" dirty="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14</a:t>
            </a:fld>
            <a:endParaRPr lang="en-GB" dirty="0">
              <a:latin typeface="Gill Sans MT" panose="020B0502020104020203" pitchFamily="34" charset="0"/>
            </a:endParaRPr>
          </a:p>
        </p:txBody>
      </p:sp>
    </p:spTree>
    <p:extLst>
      <p:ext uri="{BB962C8B-B14F-4D97-AF65-F5344CB8AC3E}">
        <p14:creationId xmlns:p14="http://schemas.microsoft.com/office/powerpoint/2010/main" val="2763593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anose="020B0502020104020203" pitchFamily="34" charset="0"/>
              </a:rPr>
              <a:t>Selected NDP areas and NACI</a:t>
            </a:r>
          </a:p>
        </p:txBody>
      </p:sp>
      <p:sp>
        <p:nvSpPr>
          <p:cNvPr id="3075" name="Rectangle 3"/>
          <p:cNvSpPr>
            <a:spLocks noGrp="1" noChangeArrowheads="1"/>
          </p:cNvSpPr>
          <p:nvPr>
            <p:ph type="body" idx="1"/>
          </p:nvPr>
        </p:nvSpPr>
        <p:spPr>
          <a:xfrm>
            <a:off x="0" y="900000"/>
            <a:ext cx="8172400" cy="4998932"/>
          </a:xfrm>
        </p:spPr>
        <p:txBody>
          <a:bodyPr/>
          <a:lstStyle/>
          <a:p>
            <a:pPr marL="457200" indent="-457200">
              <a:buFont typeface="Arial" panose="020B0604020202020204" pitchFamily="34" charset="0"/>
              <a:buChar char="•"/>
            </a:pPr>
            <a:r>
              <a:rPr lang="en-US" sz="2400" kern="1200" dirty="0" smtClean="0">
                <a:latin typeface="Gill Sans MT" panose="020B0502020104020203" pitchFamily="34" charset="0"/>
              </a:rPr>
              <a:t>Creating a common overarching framework to address pressing challenges in the NSI (including higher and further education, state-owned enterprises (SOEs) and private industries). The NSI should function in a coordinated manner with objectives that are aligned to national priorities</a:t>
            </a:r>
          </a:p>
          <a:p>
            <a:pPr marL="0" indent="0">
              <a:buNone/>
            </a:pPr>
            <a:endParaRPr lang="en-US" sz="2400" kern="1200" dirty="0" smtClean="0">
              <a:latin typeface="Gill Sans MT" panose="020B0502020104020203" pitchFamily="34" charset="0"/>
            </a:endParaRPr>
          </a:p>
          <a:p>
            <a:pPr marL="457200" indent="-457200">
              <a:buFont typeface="Arial" panose="020B0604020202020204" pitchFamily="34" charset="0"/>
              <a:buChar char="•"/>
            </a:pPr>
            <a:r>
              <a:rPr lang="en-US" sz="2400" b="1" kern="1200" dirty="0" smtClean="0">
                <a:solidFill>
                  <a:srgbClr val="FF0000"/>
                </a:solidFill>
                <a:latin typeface="Gill Sans MT" panose="020B0502020104020203" pitchFamily="34" charset="0"/>
              </a:rPr>
              <a:t>NACI’s contribution</a:t>
            </a:r>
          </a:p>
          <a:p>
            <a:pPr marL="857250" lvl="1" indent="-457200">
              <a:buFont typeface="Arial" panose="020B0604020202020204" pitchFamily="34" charset="0"/>
              <a:buChar char="•"/>
            </a:pPr>
            <a:r>
              <a:rPr lang="en-US" sz="2400" kern="1200" dirty="0" smtClean="0">
                <a:latin typeface="Gill Sans MT" panose="020B0502020104020203" pitchFamily="34" charset="0"/>
              </a:rPr>
              <a:t>Advice on the draft new White Paper (completed)</a:t>
            </a:r>
          </a:p>
          <a:p>
            <a:pPr marL="857250" lvl="1" indent="-457200">
              <a:buFont typeface="Arial" panose="020B0604020202020204" pitchFamily="34" charset="0"/>
              <a:buChar char="•"/>
            </a:pPr>
            <a:r>
              <a:rPr lang="en-GB" sz="2400" kern="1200" dirty="0" smtClean="0">
                <a:latin typeface="Gill Sans MT" panose="020B0502020104020203" pitchFamily="34" charset="0"/>
              </a:rPr>
              <a:t>Foresight exercise (underway)</a:t>
            </a:r>
          </a:p>
          <a:p>
            <a:pPr marL="857250" lvl="1" indent="-457200">
              <a:buFont typeface="Arial" panose="020B0604020202020204" pitchFamily="34" charset="0"/>
              <a:buChar char="•"/>
            </a:pPr>
            <a:r>
              <a:rPr lang="en-GB" sz="2400" kern="1200" dirty="0" smtClean="0">
                <a:latin typeface="Gill Sans MT" panose="020B0502020104020203" pitchFamily="34" charset="0"/>
              </a:rPr>
              <a:t>Framework for decadal plan for STI (to be developed)</a:t>
            </a:r>
          </a:p>
          <a:p>
            <a:pPr marL="857250" lvl="1" indent="-457200">
              <a:buFont typeface="Arial" panose="020B0604020202020204" pitchFamily="34" charset="0"/>
              <a:buChar char="•"/>
            </a:pPr>
            <a:endParaRPr lang="en-GB" sz="2400" kern="1200" dirty="0" smtClean="0">
              <a:latin typeface="Gill Sans MT" panose="020B0502020104020203" pitchFamily="34" charset="0"/>
            </a:endParaRPr>
          </a:p>
          <a:p>
            <a:pPr marL="857250" lvl="1" indent="-457200">
              <a:buFont typeface="Arial" panose="020B0604020202020204" pitchFamily="34" charset="0"/>
              <a:buChar char="•"/>
            </a:pPr>
            <a:endParaRPr lang="en-US" sz="2400" kern="1200" dirty="0" smtClean="0">
              <a:latin typeface="Gill Sans MT" panose="020B0502020104020203" pitchFamily="34" charset="0"/>
            </a:endParaRPr>
          </a:p>
          <a:p>
            <a:pPr marL="857250" lvl="1" indent="-457200">
              <a:buFont typeface="Arial" panose="020B0604020202020204" pitchFamily="34" charset="0"/>
              <a:buChar char="•"/>
            </a:pPr>
            <a:endParaRPr lang="en-US" sz="2400" kern="1200" dirty="0">
              <a:latin typeface="Gill Sans MT" panose="020B0502020104020203" pitchFamily="34" charset="0"/>
            </a:endParaRP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15</a:t>
            </a:fld>
            <a:endParaRPr lang="en-GB" dirty="0">
              <a:latin typeface="Gill Sans MT" panose="020B0502020104020203" pitchFamily="34" charset="0"/>
            </a:endParaRPr>
          </a:p>
        </p:txBody>
      </p:sp>
    </p:spTree>
    <p:extLst>
      <p:ext uri="{BB962C8B-B14F-4D97-AF65-F5344CB8AC3E}">
        <p14:creationId xmlns:p14="http://schemas.microsoft.com/office/powerpoint/2010/main" val="3550861930"/>
      </p:ext>
    </p:extLst>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a:latin typeface="Gill Sans MT" pitchFamily="34" charset="0"/>
              </a:rPr>
              <a:t>Selected NDP areas on STI</a:t>
            </a:r>
            <a:endParaRPr lang="en-GB" sz="3200" b="1" dirty="0" smtClean="0">
              <a:latin typeface="Gill Sans MT"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16</a:t>
            </a:fld>
            <a:endParaRPr lang="en-GB" dirty="0"/>
          </a:p>
        </p:txBody>
      </p:sp>
      <p:sp>
        <p:nvSpPr>
          <p:cNvPr id="6" name="Rectangle 5"/>
          <p:cNvSpPr/>
          <p:nvPr/>
        </p:nvSpPr>
        <p:spPr>
          <a:xfrm>
            <a:off x="251520" y="893682"/>
            <a:ext cx="8215338" cy="6257098"/>
          </a:xfrm>
          <a:prstGeom prst="rect">
            <a:avLst/>
          </a:prstGeom>
        </p:spPr>
        <p:txBody>
          <a:bodyPr wrap="square">
            <a:spAutoFit/>
          </a:bodyPr>
          <a:lstStyle/>
          <a:p>
            <a:pPr marL="342900" indent="-342900" eaLnBrk="0" hangingPunct="0">
              <a:spcBef>
                <a:spcPct val="20000"/>
              </a:spcBef>
              <a:buFont typeface="Arial" pitchFamily="34" charset="0"/>
              <a:buChar char="•"/>
            </a:pPr>
            <a:r>
              <a:rPr lang="en-US" sz="2400" dirty="0">
                <a:latin typeface="Gill Sans MT" panose="020B0502020104020203" pitchFamily="34" charset="0"/>
              </a:rPr>
              <a:t>Transform the demographic composition of researchers in higher education, research councils, and private research establishments</a:t>
            </a:r>
            <a:r>
              <a:rPr lang="en-US" sz="2400" dirty="0" smtClean="0">
                <a:latin typeface="Gill Sans MT" panose="020B0502020104020203" pitchFamily="34" charset="0"/>
              </a:rPr>
              <a:t>.</a:t>
            </a:r>
          </a:p>
          <a:p>
            <a:pPr marL="342900" indent="-342900" eaLnBrk="0" hangingPunct="0">
              <a:spcBef>
                <a:spcPct val="20000"/>
              </a:spcBef>
              <a:buFont typeface="Arial" pitchFamily="34" charset="0"/>
              <a:buChar char="•"/>
            </a:pPr>
            <a:r>
              <a:rPr lang="en-US" sz="2400" dirty="0" err="1" smtClean="0">
                <a:latin typeface="Gill Sans MT" panose="020B0502020104020203" pitchFamily="34" charset="0"/>
              </a:rPr>
              <a:t>Revitalising</a:t>
            </a:r>
            <a:r>
              <a:rPr lang="en-US" sz="2400" dirty="0" smtClean="0">
                <a:latin typeface="Gill Sans MT" panose="020B0502020104020203" pitchFamily="34" charset="0"/>
              </a:rPr>
              <a:t> </a:t>
            </a:r>
            <a:r>
              <a:rPr lang="en-US" sz="2400" dirty="0">
                <a:latin typeface="Gill Sans MT" panose="020B0502020104020203" pitchFamily="34" charset="0"/>
              </a:rPr>
              <a:t>science and mathematics by increasing the number of school leavers eligible to study science and mathematics-based subjects at university</a:t>
            </a:r>
            <a:r>
              <a:rPr lang="en-US" sz="2800" dirty="0">
                <a:latin typeface="Gill Sans MT" panose="020B0502020104020203" pitchFamily="34" charset="0"/>
              </a:rPr>
              <a:t>. </a:t>
            </a:r>
            <a:endParaRPr lang="en-US" sz="2800" dirty="0" smtClean="0">
              <a:latin typeface="Gill Sans MT" panose="020B0502020104020203" pitchFamily="34" charset="0"/>
            </a:endParaRPr>
          </a:p>
          <a:p>
            <a:pPr marL="342900" indent="-342900" eaLnBrk="0" hangingPunct="0">
              <a:spcBef>
                <a:spcPct val="20000"/>
              </a:spcBef>
              <a:buFont typeface="Arial" pitchFamily="34" charset="0"/>
              <a:buChar char="•"/>
            </a:pPr>
            <a:r>
              <a:rPr lang="en-US" sz="2400" b="1" dirty="0" smtClean="0">
                <a:solidFill>
                  <a:srgbClr val="FF0000"/>
                </a:solidFill>
                <a:latin typeface="Gill Sans MT" panose="020B0502020104020203" pitchFamily="34" charset="0"/>
              </a:rPr>
              <a:t>NACI’s </a:t>
            </a:r>
            <a:r>
              <a:rPr lang="en-US" sz="2400" b="1" dirty="0">
                <a:solidFill>
                  <a:srgbClr val="FF0000"/>
                </a:solidFill>
                <a:latin typeface="Gill Sans MT" panose="020B0502020104020203" pitchFamily="34" charset="0"/>
              </a:rPr>
              <a:t>contribution</a:t>
            </a:r>
          </a:p>
          <a:p>
            <a:pPr marL="742950" lvl="1" indent="-285750" algn="just">
              <a:lnSpc>
                <a:spcPct val="150000"/>
              </a:lnSpc>
              <a:buFont typeface="Arial" panose="020B0604020202020204" pitchFamily="34" charset="0"/>
              <a:buChar char="•"/>
            </a:pPr>
            <a:r>
              <a:rPr lang="en-US" b="1" dirty="0">
                <a:solidFill>
                  <a:srgbClr val="FF0000"/>
                </a:solidFill>
                <a:latin typeface="Gill Sans MT" panose="020B0502020104020203" pitchFamily="34" charset="0"/>
              </a:rPr>
              <a:t>Production of STI indicators </a:t>
            </a:r>
            <a:r>
              <a:rPr lang="en-US" b="1" dirty="0" smtClean="0">
                <a:solidFill>
                  <a:srgbClr val="FF0000"/>
                </a:solidFill>
                <a:latin typeface="Gill Sans MT" panose="020B0502020104020203" pitchFamily="34" charset="0"/>
              </a:rPr>
              <a:t>booklet </a:t>
            </a:r>
            <a:endParaRPr lang="en-US" b="1" dirty="0">
              <a:solidFill>
                <a:srgbClr val="FF0000"/>
              </a:solidFill>
              <a:latin typeface="Gill Sans MT" panose="020B0502020104020203" pitchFamily="34" charset="0"/>
            </a:endParaRPr>
          </a:p>
          <a:p>
            <a:pPr marL="742950" lvl="1" indent="-285750" algn="just">
              <a:lnSpc>
                <a:spcPct val="150000"/>
              </a:lnSpc>
              <a:buFont typeface="Arial" panose="020B0604020202020204" pitchFamily="34" charset="0"/>
              <a:buChar char="•"/>
            </a:pPr>
            <a:r>
              <a:rPr lang="en-US" b="1" dirty="0">
                <a:solidFill>
                  <a:srgbClr val="FF0000"/>
                </a:solidFill>
                <a:latin typeface="Gill Sans MT" panose="020B0502020104020203" pitchFamily="34" charset="0"/>
              </a:rPr>
              <a:t>Analysis of </a:t>
            </a:r>
            <a:r>
              <a:rPr lang="en-US" b="1" dirty="0" smtClean="0">
                <a:solidFill>
                  <a:srgbClr val="FF0000"/>
                </a:solidFill>
                <a:latin typeface="Gill Sans MT" panose="020B0502020104020203" pitchFamily="34" charset="0"/>
              </a:rPr>
              <a:t>R&amp;D </a:t>
            </a:r>
            <a:r>
              <a:rPr lang="en-US" b="1" dirty="0">
                <a:solidFill>
                  <a:srgbClr val="FF0000"/>
                </a:solidFill>
                <a:latin typeface="Gill Sans MT" panose="020B0502020104020203" pitchFamily="34" charset="0"/>
              </a:rPr>
              <a:t>personnel and women’s publication </a:t>
            </a:r>
            <a:r>
              <a:rPr lang="en-US" b="1" dirty="0" smtClean="0">
                <a:solidFill>
                  <a:srgbClr val="FF0000"/>
                </a:solidFill>
                <a:latin typeface="Gill Sans MT" panose="020B0502020104020203" pitchFamily="34" charset="0"/>
              </a:rPr>
              <a:t>record (underway). </a:t>
            </a:r>
          </a:p>
          <a:p>
            <a:pPr marL="742950" lvl="1" indent="-285750" algn="just">
              <a:lnSpc>
                <a:spcPct val="150000"/>
              </a:lnSpc>
              <a:buFont typeface="Arial" panose="020B0604020202020204" pitchFamily="34" charset="0"/>
              <a:buChar char="•"/>
            </a:pPr>
            <a:r>
              <a:rPr lang="en-GB" b="1" dirty="0" smtClean="0">
                <a:solidFill>
                  <a:srgbClr val="FF0000"/>
                </a:solidFill>
                <a:latin typeface="Gill Sans MT" panose="020B0502020104020203" pitchFamily="34" charset="0"/>
              </a:rPr>
              <a:t>Evaluation of government initiatives in improving maths and science (supported by the Department of Basic Education).  </a:t>
            </a:r>
            <a:endParaRPr lang="en-US" b="1" dirty="0">
              <a:solidFill>
                <a:srgbClr val="FF0000"/>
              </a:solidFill>
              <a:latin typeface="Gill Sans MT" panose="020B0502020104020203" pitchFamily="34" charset="0"/>
            </a:endParaRPr>
          </a:p>
          <a:p>
            <a:pPr algn="just"/>
            <a:r>
              <a:rPr lang="en-US" sz="2800" dirty="0" smtClean="0">
                <a:latin typeface="Gill Sans MT" pitchFamily="34" charset="0"/>
              </a:rPr>
              <a:t> </a:t>
            </a:r>
          </a:p>
          <a:p>
            <a:pPr algn="just">
              <a:buFont typeface="Arial" pitchFamily="34" charset="0"/>
              <a:buChar char="•"/>
            </a:pPr>
            <a:endParaRPr lang="en-US" sz="2800" dirty="0" smtClean="0">
              <a:latin typeface="Gill Sans MT" pitchFamily="34" charset="0"/>
            </a:endParaRPr>
          </a:p>
          <a:p>
            <a:pPr algn="just">
              <a:buFont typeface="Arial" pitchFamily="34" charset="0"/>
              <a:buChar char="•"/>
            </a:pPr>
            <a:endParaRPr lang="en-US" sz="2800" dirty="0" smtClean="0">
              <a:latin typeface="Gill Sans MT" pitchFamily="34" charset="0"/>
            </a:endParaRPr>
          </a:p>
        </p:txBody>
      </p:sp>
    </p:spTree>
    <p:extLst>
      <p:ext uri="{BB962C8B-B14F-4D97-AF65-F5344CB8AC3E}">
        <p14:creationId xmlns:p14="http://schemas.microsoft.com/office/powerpoint/2010/main" val="1438378945"/>
      </p:ext>
    </p:extLst>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7570788" cy="2362274"/>
          </a:xfrm>
        </p:spPr>
        <p:txBody>
          <a:bodyPr/>
          <a:lstStyle/>
          <a:p>
            <a:r>
              <a:rPr lang="en-US" b="1" dirty="0" smtClean="0">
                <a:effectLst>
                  <a:outerShdw blurRad="38100" dist="38100" dir="2700000" algn="tl">
                    <a:srgbClr val="000000">
                      <a:alpha val="43137"/>
                    </a:srgbClr>
                  </a:outerShdw>
                </a:effectLst>
                <a:latin typeface="Gill Sans MT" pitchFamily="34" charset="0"/>
              </a:rPr>
              <a:t>Performance against predetermined objectives</a:t>
            </a:r>
            <a:br>
              <a:rPr lang="en-US" b="1" dirty="0" smtClean="0">
                <a:effectLst>
                  <a:outerShdw blurRad="38100" dist="38100" dir="2700000" algn="tl">
                    <a:srgbClr val="000000">
                      <a:alpha val="43137"/>
                    </a:srgbClr>
                  </a:outerShdw>
                </a:effectLst>
                <a:latin typeface="Gill Sans MT" pitchFamily="34" charset="0"/>
              </a:rPr>
            </a:br>
            <a:r>
              <a:rPr lang="en-US" b="1" dirty="0">
                <a:effectLst>
                  <a:outerShdw blurRad="38100" dist="38100" dir="2700000" algn="tl">
                    <a:srgbClr val="000000">
                      <a:alpha val="43137"/>
                    </a:srgbClr>
                  </a:outerShdw>
                </a:effectLst>
                <a:latin typeface="Gill Sans MT" pitchFamily="34" charset="0"/>
              </a:rPr>
              <a:t/>
            </a:r>
            <a:br>
              <a:rPr lang="en-US" b="1" dirty="0">
                <a:effectLst>
                  <a:outerShdw blurRad="38100" dist="38100" dir="2700000" algn="tl">
                    <a:srgbClr val="000000">
                      <a:alpha val="43137"/>
                    </a:srgbClr>
                  </a:outerShdw>
                </a:effectLst>
                <a:latin typeface="Gill Sans MT" pitchFamily="34" charset="0"/>
              </a:rPr>
            </a:br>
            <a:endParaRPr lang="en-GB"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17</a:t>
            </a:fld>
            <a:endParaRPr lang="en-GB" dirty="0"/>
          </a:p>
        </p:txBody>
      </p:sp>
    </p:spTree>
    <p:extLst>
      <p:ext uri="{BB962C8B-B14F-4D97-AF65-F5344CB8AC3E}">
        <p14:creationId xmlns:p14="http://schemas.microsoft.com/office/powerpoint/2010/main" val="3204028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a:buFont typeface="Wingdings" panose="05000000000000000000" pitchFamily="2" charset="2"/>
              <a:buChar char="q"/>
            </a:pPr>
            <a:r>
              <a:rPr lang="en-GB" sz="2800" dirty="0" smtClean="0">
                <a:latin typeface="Gill Sans MT" pitchFamily="34" charset="0"/>
              </a:rPr>
              <a:t>Production and utilisation of advice. </a:t>
            </a:r>
            <a:endParaRPr lang="en-GB" sz="2800" dirty="0">
              <a:latin typeface="Gill Sans MT" pitchFamily="34" charset="0"/>
            </a:endParaRPr>
          </a:p>
          <a:p>
            <a:pPr>
              <a:buFont typeface="Wingdings" panose="05000000000000000000" pitchFamily="2" charset="2"/>
              <a:buChar char="q"/>
            </a:pPr>
            <a:endParaRPr lang="en-GB" sz="2800" dirty="0">
              <a:latin typeface="Gill Sans MT" pitchFamily="34" charset="0"/>
            </a:endParaRPr>
          </a:p>
          <a:p>
            <a:pPr>
              <a:buFont typeface="Wingdings" panose="05000000000000000000" pitchFamily="2" charset="2"/>
              <a:buChar char="q"/>
            </a:pPr>
            <a:r>
              <a:rPr lang="en-GB" sz="2800" dirty="0" smtClean="0">
                <a:latin typeface="Gill Sans MT" pitchFamily="34" charset="0"/>
              </a:rPr>
              <a:t>Composition </a:t>
            </a:r>
            <a:r>
              <a:rPr lang="en-GB" sz="2800" dirty="0">
                <a:latin typeface="Gill Sans MT" pitchFamily="34" charset="0"/>
              </a:rPr>
              <a:t>and </a:t>
            </a:r>
            <a:r>
              <a:rPr lang="en-GB" sz="2800" dirty="0" smtClean="0">
                <a:latin typeface="Gill Sans MT" pitchFamily="34" charset="0"/>
              </a:rPr>
              <a:t>renewal of Council.</a:t>
            </a:r>
          </a:p>
          <a:p>
            <a:pPr marL="0" indent="0">
              <a:buNone/>
            </a:pPr>
            <a:endParaRPr lang="en-GB" sz="2800" dirty="0" smtClean="0">
              <a:latin typeface="Gill Sans MT" pitchFamily="34" charset="0"/>
            </a:endParaRPr>
          </a:p>
          <a:p>
            <a:pPr>
              <a:buFont typeface="Wingdings" panose="05000000000000000000" pitchFamily="2" charset="2"/>
              <a:buChar char="q"/>
            </a:pPr>
            <a:r>
              <a:rPr lang="en-GB" sz="2800" dirty="0" smtClean="0">
                <a:latin typeface="Gill Sans MT" pitchFamily="34" charset="0"/>
              </a:rPr>
              <a:t>Communication and knowledge management.</a:t>
            </a:r>
          </a:p>
          <a:p>
            <a:pPr marL="0" indent="0">
              <a:buNone/>
            </a:pPr>
            <a:endParaRPr lang="en-GB" sz="2800" dirty="0" smtClean="0">
              <a:latin typeface="Gill Sans MT" pitchFamily="34" charset="0"/>
            </a:endParaRPr>
          </a:p>
          <a:p>
            <a:pPr>
              <a:buFont typeface="Wingdings" panose="05000000000000000000" pitchFamily="2" charset="2"/>
              <a:buChar char="q"/>
            </a:pPr>
            <a:r>
              <a:rPr lang="en-GB" sz="2800" dirty="0" smtClean="0">
                <a:latin typeface="Gill Sans MT" pitchFamily="34" charset="0"/>
              </a:rPr>
              <a:t>Staff capability and organisational capacity to meet increasing demands. </a:t>
            </a:r>
          </a:p>
          <a:p>
            <a:pPr lvl="1">
              <a:buFont typeface="Wingdings" panose="05000000000000000000" pitchFamily="2" charset="2"/>
              <a:buChar char="q"/>
            </a:pPr>
            <a:r>
              <a:rPr lang="en-GB" sz="2400" b="1" dirty="0" smtClean="0">
                <a:solidFill>
                  <a:srgbClr val="FF0000"/>
                </a:solidFill>
                <a:latin typeface="Gill Sans MT" pitchFamily="34" charset="0"/>
              </a:rPr>
              <a:t>Delayed finalisation of new organogram, job descriptions and skills audit. </a:t>
            </a:r>
          </a:p>
          <a:p>
            <a:pPr lvl="1">
              <a:buFont typeface="Wingdings" panose="05000000000000000000" pitchFamily="2" charset="2"/>
              <a:buChar char="q"/>
            </a:pPr>
            <a:r>
              <a:rPr lang="en-GB" sz="2400" b="1" dirty="0" smtClean="0">
                <a:solidFill>
                  <a:srgbClr val="FF0000"/>
                </a:solidFill>
                <a:latin typeface="Gill Sans MT" pitchFamily="34" charset="0"/>
              </a:rPr>
              <a:t>Vacancies and expanding scope of work.</a:t>
            </a:r>
            <a:endParaRPr lang="en-US" sz="2400" b="1" dirty="0">
              <a:solidFill>
                <a:srgbClr val="FF0000"/>
              </a:solidFill>
              <a:latin typeface="Gill Sans MT" pitchFamily="34" charset="0"/>
            </a:endParaRPr>
          </a:p>
          <a:p>
            <a:endParaRPr lang="en-US" sz="24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NACI specific challenges and opportunities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18</a:t>
            </a:fld>
            <a:endParaRPr lang="en-GB" dirty="0"/>
          </a:p>
        </p:txBody>
      </p:sp>
    </p:spTree>
    <p:extLst>
      <p:ext uri="{BB962C8B-B14F-4D97-AF65-F5344CB8AC3E}">
        <p14:creationId xmlns:p14="http://schemas.microsoft.com/office/powerpoint/2010/main" val="2492666917"/>
      </p:ext>
    </p:extLst>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457200" indent="-457200">
              <a:spcBef>
                <a:spcPts val="0"/>
              </a:spcBef>
              <a:buFont typeface="Wingdings" pitchFamily="2" charset="2"/>
              <a:buChar char="q"/>
            </a:pPr>
            <a:r>
              <a:rPr lang="en-ZA" sz="2800" dirty="0" smtClean="0">
                <a:latin typeface="Gill Sans MT" pitchFamily="34" charset="0"/>
              </a:rPr>
              <a:t>Launch of STI data and information portal:</a:t>
            </a:r>
          </a:p>
          <a:p>
            <a:pPr marL="857250" lvl="1" indent="-457200">
              <a:spcBef>
                <a:spcPts val="0"/>
              </a:spcBef>
            </a:pPr>
            <a:r>
              <a:rPr lang="en-ZA" sz="2400" dirty="0" smtClean="0">
                <a:solidFill>
                  <a:srgbClr val="00B0F0"/>
                </a:solidFill>
                <a:latin typeface="Gill Sans MT" pitchFamily="34" charset="0"/>
              </a:rPr>
              <a:t>Multiple uses</a:t>
            </a:r>
            <a:r>
              <a:rPr lang="en-ZA" sz="2400" dirty="0" smtClean="0">
                <a:solidFill>
                  <a:srgbClr val="FF0000"/>
                </a:solidFill>
                <a:latin typeface="Gill Sans MT" pitchFamily="34" charset="0"/>
              </a:rPr>
              <a:t>-system intelligence, research platforms, storage of STI data, meet needs of policy makers;</a:t>
            </a:r>
          </a:p>
          <a:p>
            <a:pPr marL="857250" lvl="1" indent="-457200">
              <a:spcBef>
                <a:spcPts val="0"/>
              </a:spcBef>
            </a:pPr>
            <a:r>
              <a:rPr lang="en-ZA" sz="2400" dirty="0" smtClean="0">
                <a:solidFill>
                  <a:srgbClr val="00B0F0"/>
                </a:solidFill>
                <a:latin typeface="Gill Sans MT" pitchFamily="34" charset="0"/>
              </a:rPr>
              <a:t>Collaboration</a:t>
            </a:r>
            <a:r>
              <a:rPr lang="en-ZA" sz="2400" dirty="0" smtClean="0">
                <a:solidFill>
                  <a:srgbClr val="FF0000"/>
                </a:solidFill>
                <a:latin typeface="Gill Sans MT" pitchFamily="34" charset="0"/>
              </a:rPr>
              <a:t> with National Research Foundation (NRF), Human Science Research </a:t>
            </a:r>
            <a:r>
              <a:rPr lang="en-ZA" sz="2400" dirty="0">
                <a:solidFill>
                  <a:srgbClr val="FF0000"/>
                </a:solidFill>
                <a:latin typeface="Gill Sans MT" pitchFamily="34" charset="0"/>
              </a:rPr>
              <a:t>Council (HSRC), </a:t>
            </a:r>
            <a:r>
              <a:rPr lang="en-GB" sz="2400" dirty="0">
                <a:solidFill>
                  <a:srgbClr val="FF0000"/>
                </a:solidFill>
                <a:latin typeface="Gill Sans MT" pitchFamily="34" charset="0"/>
              </a:rPr>
              <a:t>Academy of Science of South </a:t>
            </a:r>
            <a:r>
              <a:rPr lang="en-GB" sz="2400" dirty="0" smtClean="0">
                <a:solidFill>
                  <a:srgbClr val="FF0000"/>
                </a:solidFill>
                <a:latin typeface="Gill Sans MT" pitchFamily="34" charset="0"/>
              </a:rPr>
              <a:t>Africa (ASSAf), </a:t>
            </a:r>
            <a:r>
              <a:rPr lang="en-ZA" sz="2400" dirty="0" smtClean="0">
                <a:solidFill>
                  <a:srgbClr val="FF0000"/>
                </a:solidFill>
                <a:latin typeface="Gill Sans MT" pitchFamily="34" charset="0"/>
              </a:rPr>
              <a:t>Department of Higher Education and Training (DHET), Council on Higher Education, University South Africa and few universities etc.</a:t>
            </a:r>
          </a:p>
          <a:p>
            <a:pPr>
              <a:spcBef>
                <a:spcPts val="0"/>
              </a:spcBef>
              <a:buFont typeface="Wingdings" panose="05000000000000000000" pitchFamily="2" charset="2"/>
              <a:buChar char="q"/>
            </a:pPr>
            <a:r>
              <a:rPr lang="en-ZA" sz="2800" dirty="0" smtClean="0">
                <a:latin typeface="Gill Sans MT" pitchFamily="34" charset="0"/>
              </a:rPr>
              <a:t>Production and launch of STI Indicators Report</a:t>
            </a:r>
          </a:p>
          <a:p>
            <a:pPr lvl="1">
              <a:spcBef>
                <a:spcPts val="0"/>
              </a:spcBef>
            </a:pPr>
            <a:r>
              <a:rPr lang="en-ZA" sz="2400" dirty="0">
                <a:solidFill>
                  <a:srgbClr val="FF0000"/>
                </a:solidFill>
                <a:latin typeface="Gill Sans MT" pitchFamily="34" charset="0"/>
              </a:rPr>
              <a:t>Engagement with the former Minister, Director-General (DG) and SMS </a:t>
            </a:r>
            <a:r>
              <a:rPr lang="en-ZA" sz="2400" dirty="0" smtClean="0">
                <a:solidFill>
                  <a:srgbClr val="FF0000"/>
                </a:solidFill>
                <a:latin typeface="Gill Sans MT" pitchFamily="34" charset="0"/>
              </a:rPr>
              <a:t>members;</a:t>
            </a:r>
          </a:p>
          <a:p>
            <a:pPr lvl="1">
              <a:spcBef>
                <a:spcPts val="0"/>
              </a:spcBef>
            </a:pPr>
            <a:r>
              <a:rPr lang="en-ZA" sz="2400" dirty="0" smtClean="0">
                <a:solidFill>
                  <a:srgbClr val="FF0000"/>
                </a:solidFill>
                <a:latin typeface="Gill Sans MT" pitchFamily="34" charset="0"/>
              </a:rPr>
              <a:t>Introduced two </a:t>
            </a:r>
            <a:r>
              <a:rPr lang="en-ZA" sz="2400" dirty="0">
                <a:solidFill>
                  <a:srgbClr val="FF0000"/>
                </a:solidFill>
                <a:latin typeface="Gill Sans MT" pitchFamily="34" charset="0"/>
              </a:rPr>
              <a:t>provincial roadshows in </a:t>
            </a:r>
            <a:r>
              <a:rPr lang="en-ZA" sz="2400" dirty="0" err="1">
                <a:solidFill>
                  <a:srgbClr val="FF0000"/>
                </a:solidFill>
                <a:latin typeface="Gill Sans MT" pitchFamily="34" charset="0"/>
              </a:rPr>
              <a:t>kwaZulu-Natal</a:t>
            </a:r>
            <a:r>
              <a:rPr lang="en-ZA" sz="2400" dirty="0">
                <a:solidFill>
                  <a:srgbClr val="FF0000"/>
                </a:solidFill>
                <a:latin typeface="Gill Sans MT" pitchFamily="34" charset="0"/>
              </a:rPr>
              <a:t> and Western </a:t>
            </a:r>
            <a:r>
              <a:rPr lang="en-ZA" sz="2400" dirty="0" smtClean="0">
                <a:solidFill>
                  <a:srgbClr val="FF0000"/>
                </a:solidFill>
                <a:latin typeface="Gill Sans MT" pitchFamily="34" charset="0"/>
              </a:rPr>
              <a:t>Cape. </a:t>
            </a:r>
          </a:p>
          <a:p>
            <a:pPr lvl="1">
              <a:spcBef>
                <a:spcPts val="0"/>
              </a:spcBef>
            </a:pPr>
            <a:endParaRPr lang="en-ZA" sz="2400" dirty="0">
              <a:solidFill>
                <a:srgbClr val="FF0000"/>
              </a:solidFill>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Selected highlights (1)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19</a:t>
            </a:fld>
            <a:endParaRPr lang="en-GB" dirty="0"/>
          </a:p>
        </p:txBody>
      </p:sp>
    </p:spTree>
    <p:extLst>
      <p:ext uri="{BB962C8B-B14F-4D97-AF65-F5344CB8AC3E}">
        <p14:creationId xmlns:p14="http://schemas.microsoft.com/office/powerpoint/2010/main" val="1693192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
            <a:ext cx="9144000" cy="714355"/>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itchFamily="34" charset="0"/>
              </a:rPr>
              <a:t>Presentation Outline</a:t>
            </a:r>
            <a:endParaRPr lang="en-GB" sz="3200" b="1" dirty="0" smtClean="0">
              <a:solidFill>
                <a:schemeClr val="tx1"/>
              </a:solidFill>
              <a:latin typeface="Gill Sans MT" pitchFamily="34" charset="0"/>
            </a:endParaRPr>
          </a:p>
        </p:txBody>
      </p:sp>
      <p:sp>
        <p:nvSpPr>
          <p:cNvPr id="3075" name="Rectangle 3"/>
          <p:cNvSpPr>
            <a:spLocks noGrp="1" noChangeArrowheads="1"/>
          </p:cNvSpPr>
          <p:nvPr>
            <p:ph type="body" idx="1"/>
          </p:nvPr>
        </p:nvSpPr>
        <p:spPr>
          <a:xfrm>
            <a:off x="285750" y="1122464"/>
            <a:ext cx="7886650" cy="4306800"/>
          </a:xfrm>
        </p:spPr>
        <p:txBody>
          <a:bodyPr/>
          <a:lstStyle/>
          <a:p>
            <a:pPr marL="514350" indent="-514350" eaLnBrk="1" hangingPunct="1">
              <a:buFontTx/>
              <a:buAutoNum type="arabicPeriod"/>
            </a:pPr>
            <a:r>
              <a:rPr lang="en-US" dirty="0" smtClean="0">
                <a:latin typeface="Gill Sans MT" pitchFamily="34" charset="0"/>
              </a:rPr>
              <a:t>Mandate, vision, mission </a:t>
            </a:r>
            <a:r>
              <a:rPr lang="en-US" dirty="0">
                <a:latin typeface="Gill Sans MT" pitchFamily="34" charset="0"/>
              </a:rPr>
              <a:t>and </a:t>
            </a:r>
            <a:r>
              <a:rPr lang="en-US" dirty="0" smtClean="0">
                <a:latin typeface="Gill Sans MT" pitchFamily="34" charset="0"/>
              </a:rPr>
              <a:t>strategic  </a:t>
            </a:r>
            <a:r>
              <a:rPr lang="en-US" dirty="0">
                <a:latin typeface="Gill Sans MT" pitchFamily="34" charset="0"/>
              </a:rPr>
              <a:t>outcome-oriented goals</a:t>
            </a:r>
          </a:p>
          <a:p>
            <a:pPr marL="514350" indent="-514350" eaLnBrk="1" hangingPunct="1">
              <a:buFontTx/>
              <a:buAutoNum type="arabicPeriod"/>
            </a:pPr>
            <a:r>
              <a:rPr lang="en-GB" dirty="0" smtClean="0">
                <a:latin typeface="Gill Sans MT" pitchFamily="34" charset="0"/>
              </a:rPr>
              <a:t>Contextualisation of Annual Performance Report </a:t>
            </a:r>
          </a:p>
          <a:p>
            <a:pPr marL="514350" indent="-514350" eaLnBrk="1" hangingPunct="1">
              <a:buFontTx/>
              <a:buAutoNum type="arabicPeriod"/>
            </a:pPr>
            <a:r>
              <a:rPr lang="en-US" dirty="0" smtClean="0">
                <a:latin typeface="Gill Sans MT" pitchFamily="34" charset="0"/>
              </a:rPr>
              <a:t>Selected highlights </a:t>
            </a:r>
            <a:endParaRPr lang="en-US" sz="2400" dirty="0" smtClean="0">
              <a:solidFill>
                <a:srgbClr val="FF0000"/>
              </a:solidFill>
              <a:latin typeface="Gill Sans MT" pitchFamily="34" charset="0"/>
            </a:endParaRPr>
          </a:p>
          <a:p>
            <a:pPr marL="514350" indent="-514350" eaLnBrk="1" hangingPunct="1">
              <a:buAutoNum type="arabicPeriod"/>
            </a:pPr>
            <a:r>
              <a:rPr lang="en-US" dirty="0" smtClean="0">
                <a:latin typeface="Gill Sans MT" pitchFamily="34" charset="0"/>
              </a:rPr>
              <a:t>Resources</a:t>
            </a:r>
          </a:p>
          <a:p>
            <a:pPr marL="514350" indent="-514350" eaLnBrk="1" hangingPunct="1">
              <a:buAutoNum type="arabicPeriod"/>
            </a:pPr>
            <a:r>
              <a:rPr lang="en-US" dirty="0" smtClean="0">
                <a:latin typeface="Gill Sans MT" pitchFamily="34" charset="0"/>
              </a:rPr>
              <a:t>Conclusion</a:t>
            </a:r>
          </a:p>
          <a:p>
            <a:pPr eaLnBrk="1" hangingPunct="1">
              <a:buNone/>
            </a:pPr>
            <a:r>
              <a:rPr lang="en-US" sz="2800" b="1" dirty="0" smtClean="0">
                <a:latin typeface="Gill Sans MT" pitchFamily="34" charset="0"/>
              </a:rPr>
              <a:t>		</a:t>
            </a:r>
          </a:p>
          <a:p>
            <a:pPr eaLnBrk="1" hangingPunct="1">
              <a:buFontTx/>
              <a:buNone/>
            </a:pPr>
            <a:endParaRPr lang="en-US" sz="2000" dirty="0" smtClean="0">
              <a:latin typeface="Footlight MT Light" pitchFamily="18" charset="0"/>
            </a:endParaRPr>
          </a:p>
          <a:p>
            <a:pPr eaLnBrk="1" hangingPunct="1">
              <a:buFontTx/>
              <a:buNone/>
            </a:pPr>
            <a:endParaRPr lang="en-GB" sz="2000" dirty="0" smtClean="0">
              <a:solidFill>
                <a:schemeClr val="bg2"/>
              </a:solidFill>
              <a:latin typeface="Footlight MT Light" pitchFamily="18"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2</a:t>
            </a:fld>
            <a:endParaRPr lang="en-GB" dirty="0"/>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0"/>
            <a:ext cx="9144000" cy="764704"/>
          </a:xfrm>
          <a:solidFill>
            <a:schemeClr val="accent2"/>
          </a:solidFill>
        </p:spPr>
        <p:txBody>
          <a:bodyPr/>
          <a:lstStyle/>
          <a:p>
            <a:r>
              <a:rPr lang="en-ZA" sz="3200" b="1" dirty="0" smtClean="0">
                <a:solidFill>
                  <a:schemeClr val="bg1"/>
                </a:solidFill>
                <a:latin typeface="Gill Sans MT" pitchFamily="34" charset="0"/>
              </a:rPr>
              <a:t>Selected highlights (2)</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4"/>
            <a:ext cx="8172400" cy="5112568"/>
          </a:xfrm>
        </p:spPr>
        <p:txBody>
          <a:bodyPr/>
          <a:lstStyle/>
          <a:p>
            <a:pPr>
              <a:buFont typeface="Wingdings" panose="05000000000000000000" pitchFamily="2" charset="2"/>
              <a:buChar char="q"/>
            </a:pPr>
            <a:r>
              <a:rPr lang="en-GB" sz="2800" dirty="0" smtClean="0">
                <a:latin typeface="Gill Sans MT" pitchFamily="34" charset="0"/>
              </a:rPr>
              <a:t>Submission on the draft new White Paper for STI;</a:t>
            </a:r>
            <a:endParaRPr lang="en-US" sz="2800" dirty="0">
              <a:latin typeface="Gill Sans MT" pitchFamily="34" charset="0"/>
            </a:endParaRPr>
          </a:p>
          <a:p>
            <a:pPr>
              <a:buFont typeface="Wingdings" panose="05000000000000000000" pitchFamily="2" charset="2"/>
              <a:buChar char="q"/>
            </a:pPr>
            <a:r>
              <a:rPr lang="en-US" sz="2800" dirty="0" smtClean="0">
                <a:latin typeface="Gill Sans MT" pitchFamily="34" charset="0"/>
              </a:rPr>
              <a:t>Biomass </a:t>
            </a:r>
            <a:r>
              <a:rPr lang="en-US" sz="2800" dirty="0">
                <a:latin typeface="Gill Sans MT" pitchFamily="34" charset="0"/>
              </a:rPr>
              <a:t>Assignment Model within a </a:t>
            </a:r>
            <a:r>
              <a:rPr lang="en-US" sz="2800" dirty="0" smtClean="0">
                <a:latin typeface="Gill Sans MT" pitchFamily="34" charset="0"/>
              </a:rPr>
              <a:t>Bio-based </a:t>
            </a:r>
            <a:r>
              <a:rPr lang="en-US" sz="2800" dirty="0">
                <a:latin typeface="Gill Sans MT" pitchFamily="34" charset="0"/>
              </a:rPr>
              <a:t>Economy was </a:t>
            </a:r>
            <a:r>
              <a:rPr lang="en-US" sz="2800" dirty="0" smtClean="0">
                <a:latin typeface="Gill Sans MT" pitchFamily="34" charset="0"/>
              </a:rPr>
              <a:t>finalised;</a:t>
            </a:r>
            <a:endParaRPr lang="en-ZA" sz="2800" dirty="0">
              <a:latin typeface="Gill Sans MT" pitchFamily="34" charset="0"/>
            </a:endParaRPr>
          </a:p>
          <a:p>
            <a:pPr>
              <a:buFont typeface="Wingdings" panose="05000000000000000000" pitchFamily="2" charset="2"/>
              <a:buChar char="q"/>
            </a:pPr>
            <a:r>
              <a:rPr lang="en-US" sz="2800" dirty="0">
                <a:latin typeface="Gill Sans MT" pitchFamily="34" charset="0"/>
              </a:rPr>
              <a:t>Analysis of Government Support </a:t>
            </a:r>
            <a:r>
              <a:rPr lang="en-US" sz="2800" dirty="0" err="1">
                <a:latin typeface="Gill Sans MT" pitchFamily="34" charset="0"/>
              </a:rPr>
              <a:t>Programmes</a:t>
            </a:r>
            <a:r>
              <a:rPr lang="en-US" sz="2800" dirty="0">
                <a:latin typeface="Gill Sans MT" pitchFamily="34" charset="0"/>
              </a:rPr>
              <a:t> for Business Research and Innovation</a:t>
            </a:r>
            <a:r>
              <a:rPr lang="en-US" sz="2800" dirty="0" smtClean="0">
                <a:latin typeface="Gill Sans MT" pitchFamily="34" charset="0"/>
              </a:rPr>
              <a:t>;</a:t>
            </a:r>
            <a:endParaRPr lang="en-ZA" sz="2400" dirty="0" smtClean="0">
              <a:latin typeface="Gill Sans MT" pitchFamily="34" charset="0"/>
            </a:endParaRPr>
          </a:p>
          <a:p>
            <a:pPr>
              <a:buFont typeface="Wingdings" panose="05000000000000000000" pitchFamily="2" charset="2"/>
              <a:buChar char="q"/>
            </a:pPr>
            <a:r>
              <a:rPr lang="en-ZA" sz="2800" dirty="0" smtClean="0">
                <a:latin typeface="Gill Sans MT" pitchFamily="34" charset="0"/>
              </a:rPr>
              <a:t>Hosting of 3</a:t>
            </a:r>
            <a:r>
              <a:rPr lang="en-ZA" sz="2800" baseline="30000" dirty="0" smtClean="0">
                <a:latin typeface="Gill Sans MT" pitchFamily="34" charset="0"/>
              </a:rPr>
              <a:t>rd</a:t>
            </a:r>
            <a:r>
              <a:rPr lang="en-ZA" sz="2800" dirty="0" smtClean="0">
                <a:latin typeface="Gill Sans MT" pitchFamily="34" charset="0"/>
              </a:rPr>
              <a:t> Global Forum of National Advisory Councils attended by different stakeholders including members of the Portfolio-Committee on S&amp;T. </a:t>
            </a:r>
          </a:p>
          <a:p>
            <a:pPr lvl="2"/>
            <a:r>
              <a:rPr lang="en-GB" dirty="0" smtClean="0">
                <a:solidFill>
                  <a:srgbClr val="FF0000"/>
                </a:solidFill>
                <a:latin typeface="Gill Sans MT" pitchFamily="34" charset="0"/>
              </a:rPr>
              <a:t>The drafting of the book manuscript is underway</a:t>
            </a:r>
            <a:r>
              <a:rPr lang="en-GB" sz="1600" dirty="0" smtClean="0">
                <a:latin typeface="Gill Sans MT" pitchFamily="34" charset="0"/>
              </a:rPr>
              <a:t>. </a:t>
            </a:r>
            <a:endParaRPr lang="en-GB" sz="1600" dirty="0">
              <a:latin typeface="Gill Sans MT"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20</a:t>
            </a:fld>
            <a:endParaRPr lang="en-GB" dirty="0"/>
          </a:p>
        </p:txBody>
      </p:sp>
    </p:spTree>
    <p:extLst>
      <p:ext uri="{BB962C8B-B14F-4D97-AF65-F5344CB8AC3E}">
        <p14:creationId xmlns:p14="http://schemas.microsoft.com/office/powerpoint/2010/main" val="3333745284"/>
      </p:ext>
    </p:extLst>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International engagements</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4"/>
            <a:ext cx="8172400" cy="5112568"/>
          </a:xfrm>
        </p:spPr>
        <p:txBody>
          <a:bodyPr/>
          <a:lstStyle/>
          <a:p>
            <a:pPr marL="0" indent="0">
              <a:buNone/>
            </a:pPr>
            <a:endParaRPr lang="en-ZA" dirty="0">
              <a:latin typeface="Gill Sans MT" panose="020B0502020104020203"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50710336"/>
              </p:ext>
            </p:extLst>
          </p:nvPr>
        </p:nvGraphicFramePr>
        <p:xfrm>
          <a:off x="107504" y="908720"/>
          <a:ext cx="7920484" cy="4687992"/>
        </p:xfrm>
        <a:graphic>
          <a:graphicData uri="http://schemas.openxmlformats.org/drawingml/2006/table">
            <a:tbl>
              <a:tblPr firstRow="1" firstCol="1" bandRow="1">
                <a:tableStyleId>{5C22544A-7EE6-4342-B048-85BDC9FD1C3A}</a:tableStyleId>
              </a:tblPr>
              <a:tblGrid>
                <a:gridCol w="2780558">
                  <a:extLst>
                    <a:ext uri="{9D8B030D-6E8A-4147-A177-3AD203B41FA5}">
                      <a16:colId xmlns:a16="http://schemas.microsoft.com/office/drawing/2014/main" val="112023099"/>
                    </a:ext>
                  </a:extLst>
                </a:gridCol>
                <a:gridCol w="1384076">
                  <a:extLst>
                    <a:ext uri="{9D8B030D-6E8A-4147-A177-3AD203B41FA5}">
                      <a16:colId xmlns:a16="http://schemas.microsoft.com/office/drawing/2014/main" val="944986372"/>
                    </a:ext>
                  </a:extLst>
                </a:gridCol>
                <a:gridCol w="1711930">
                  <a:extLst>
                    <a:ext uri="{9D8B030D-6E8A-4147-A177-3AD203B41FA5}">
                      <a16:colId xmlns:a16="http://schemas.microsoft.com/office/drawing/2014/main" val="3815797616"/>
                    </a:ext>
                  </a:extLst>
                </a:gridCol>
                <a:gridCol w="2043920">
                  <a:extLst>
                    <a:ext uri="{9D8B030D-6E8A-4147-A177-3AD203B41FA5}">
                      <a16:colId xmlns:a16="http://schemas.microsoft.com/office/drawing/2014/main" val="4287798096"/>
                    </a:ext>
                  </a:extLst>
                </a:gridCol>
              </a:tblGrid>
              <a:tr h="978977">
                <a:tc>
                  <a:txBody>
                    <a:bodyPr/>
                    <a:lstStyle/>
                    <a:p>
                      <a:pPr>
                        <a:lnSpc>
                          <a:spcPct val="115000"/>
                        </a:lnSpc>
                        <a:spcAft>
                          <a:spcPts val="0"/>
                        </a:spcAft>
                      </a:pPr>
                      <a:r>
                        <a:rPr lang="en-US" sz="1200" dirty="0">
                          <a:solidFill>
                            <a:schemeClr val="accent6">
                              <a:lumMod val="75000"/>
                            </a:schemeClr>
                          </a:solidFill>
                          <a:effectLst/>
                        </a:rPr>
                        <a:t>Consultation workshop on the knowledge management communication system for CAAST-NET Plus during the 4PRIMA stakeholder forum </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Cairo, Egypt</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Dr Petrus  Letaba</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22 – 24 April 2017</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extLst>
                  <a:ext uri="{0D108BD9-81ED-4DB2-BD59-A6C34878D82A}">
                    <a16:rowId xmlns:a16="http://schemas.microsoft.com/office/drawing/2014/main" val="973855652"/>
                  </a:ext>
                </a:extLst>
              </a:tr>
              <a:tr h="1204854">
                <a:tc>
                  <a:txBody>
                    <a:bodyPr/>
                    <a:lstStyle/>
                    <a:p>
                      <a:pPr>
                        <a:lnSpc>
                          <a:spcPct val="115000"/>
                        </a:lnSpc>
                        <a:spcAft>
                          <a:spcPts val="0"/>
                        </a:spcAft>
                      </a:pPr>
                      <a:r>
                        <a:rPr lang="en-US" sz="1200">
                          <a:solidFill>
                            <a:schemeClr val="accent6">
                              <a:lumMod val="75000"/>
                            </a:schemeClr>
                          </a:solidFill>
                          <a:effectLst/>
                        </a:rPr>
                        <a:t>5</a:t>
                      </a:r>
                      <a:r>
                        <a:rPr lang="en-US" sz="1200" baseline="30000">
                          <a:solidFill>
                            <a:schemeClr val="accent6">
                              <a:lumMod val="75000"/>
                            </a:schemeClr>
                          </a:solidFill>
                          <a:effectLst/>
                        </a:rPr>
                        <a:t>th</a:t>
                      </a:r>
                      <a:r>
                        <a:rPr lang="en-US" sz="1200">
                          <a:solidFill>
                            <a:schemeClr val="accent6">
                              <a:lumMod val="75000"/>
                            </a:schemeClr>
                          </a:solidFill>
                          <a:effectLst/>
                        </a:rPr>
                        <a:t> Meeting of the working party on Biotechnology, Nanotechnology and Converging Technologies (BNCT) of the Organisation for Economic Co-operation and Development (OECD)</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Paris, France</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Dr Moleleki</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10 – 12 May 2017</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extLst>
                  <a:ext uri="{0D108BD9-81ED-4DB2-BD59-A6C34878D82A}">
                    <a16:rowId xmlns:a16="http://schemas.microsoft.com/office/drawing/2014/main" val="3404524413"/>
                  </a:ext>
                </a:extLst>
              </a:tr>
              <a:tr h="1204854">
                <a:tc>
                  <a:txBody>
                    <a:bodyPr/>
                    <a:lstStyle/>
                    <a:p>
                      <a:pPr>
                        <a:lnSpc>
                          <a:spcPct val="115000"/>
                        </a:lnSpc>
                        <a:spcAft>
                          <a:spcPts val="0"/>
                        </a:spcAft>
                      </a:pPr>
                      <a:r>
                        <a:rPr lang="en-US" sz="1200">
                          <a:solidFill>
                            <a:schemeClr val="accent6">
                              <a:lumMod val="75000"/>
                            </a:schemeClr>
                          </a:solidFill>
                          <a:effectLst/>
                        </a:rPr>
                        <a:t>Organisation for Economic Cooperation and Development (OECD) Committee for Scientific and  Technology and Policy (CSTP) Workshop and 11</a:t>
                      </a:r>
                      <a:r>
                        <a:rPr lang="en-US" sz="1200" baseline="30000">
                          <a:solidFill>
                            <a:schemeClr val="accent6">
                              <a:lumMod val="75000"/>
                            </a:schemeClr>
                          </a:solidFill>
                          <a:effectLst/>
                        </a:rPr>
                        <a:t>th</a:t>
                      </a:r>
                      <a:r>
                        <a:rPr lang="en-US" sz="1200">
                          <a:solidFill>
                            <a:schemeClr val="accent6">
                              <a:lumMod val="75000"/>
                            </a:schemeClr>
                          </a:solidFill>
                          <a:effectLst/>
                        </a:rPr>
                        <a:t> CSTP Session 50</a:t>
                      </a:r>
                      <a:r>
                        <a:rPr lang="en-US" sz="1200" baseline="30000">
                          <a:solidFill>
                            <a:schemeClr val="accent6">
                              <a:lumMod val="75000"/>
                            </a:schemeClr>
                          </a:solidFill>
                          <a:effectLst/>
                        </a:rPr>
                        <a:t>th</a:t>
                      </a:r>
                      <a:r>
                        <a:rPr lang="en-US" sz="1200">
                          <a:solidFill>
                            <a:schemeClr val="accent6">
                              <a:lumMod val="75000"/>
                            </a:schemeClr>
                          </a:solidFill>
                          <a:effectLst/>
                        </a:rPr>
                        <a:t> Meeting</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Paris, France</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Acting CEO</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23 – 25 October 2017</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extLst>
                  <a:ext uri="{0D108BD9-81ED-4DB2-BD59-A6C34878D82A}">
                    <a16:rowId xmlns:a16="http://schemas.microsoft.com/office/drawing/2014/main" val="4127907657"/>
                  </a:ext>
                </a:extLst>
              </a:tr>
              <a:tr h="905322">
                <a:tc>
                  <a:txBody>
                    <a:bodyPr/>
                    <a:lstStyle/>
                    <a:p>
                      <a:pPr>
                        <a:lnSpc>
                          <a:spcPct val="105000"/>
                        </a:lnSpc>
                        <a:spcAft>
                          <a:spcPts val="0"/>
                        </a:spcAft>
                      </a:pPr>
                      <a:r>
                        <a:rPr lang="en-US" sz="1200">
                          <a:solidFill>
                            <a:schemeClr val="accent6">
                              <a:lumMod val="75000"/>
                            </a:schemeClr>
                          </a:solidFill>
                          <a:effectLst/>
                        </a:rPr>
                        <a:t>Organisation for Economic Cooperation and Development (OECD) Committee for Technology and Innovation Policy (TIP) 50</a:t>
                      </a:r>
                      <a:r>
                        <a:rPr lang="en-US" sz="1200" baseline="30000">
                          <a:solidFill>
                            <a:schemeClr val="accent6">
                              <a:lumMod val="75000"/>
                            </a:schemeClr>
                          </a:solidFill>
                          <a:effectLst/>
                        </a:rPr>
                        <a:t>th</a:t>
                      </a:r>
                      <a:r>
                        <a:rPr lang="en-US" sz="1200">
                          <a:solidFill>
                            <a:schemeClr val="accent6">
                              <a:lumMod val="75000"/>
                            </a:schemeClr>
                          </a:solidFill>
                          <a:effectLst/>
                        </a:rPr>
                        <a:t> Meeting </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Paris, France</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a:solidFill>
                            <a:schemeClr val="accent6">
                              <a:lumMod val="75000"/>
                            </a:schemeClr>
                          </a:solidFill>
                          <a:effectLst/>
                        </a:rPr>
                        <a:t>Acting CEO</a:t>
                      </a:r>
                      <a:endParaRPr lang="en-US" sz="120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tc>
                  <a:txBody>
                    <a:bodyPr/>
                    <a:lstStyle/>
                    <a:p>
                      <a:pPr>
                        <a:lnSpc>
                          <a:spcPct val="115000"/>
                        </a:lnSpc>
                        <a:spcAft>
                          <a:spcPts val="0"/>
                        </a:spcAft>
                      </a:pPr>
                      <a:r>
                        <a:rPr lang="en-US" sz="1200" dirty="0">
                          <a:solidFill>
                            <a:schemeClr val="accent6">
                              <a:lumMod val="75000"/>
                            </a:schemeClr>
                          </a:solidFill>
                          <a:effectLst/>
                        </a:rPr>
                        <a:t>11  - 14 December 2017</a:t>
                      </a:r>
                      <a:endParaRPr lang="en-US" sz="1200" dirty="0">
                        <a:solidFill>
                          <a:schemeClr val="accent6">
                            <a:lumMod val="75000"/>
                          </a:schemeClr>
                        </a:solidFill>
                        <a:effectLst/>
                        <a:latin typeface="Calibri" panose="020F0502020204030204" pitchFamily="34" charset="0"/>
                        <a:ea typeface="Calibri" panose="020F0502020204030204" pitchFamily="34" charset="0"/>
                      </a:endParaRPr>
                    </a:p>
                  </a:txBody>
                  <a:tcPr marL="66184" marR="66184" marT="34931" marB="34931"/>
                </a:tc>
                <a:extLst>
                  <a:ext uri="{0D108BD9-81ED-4DB2-BD59-A6C34878D82A}">
                    <a16:rowId xmlns:a16="http://schemas.microsoft.com/office/drawing/2014/main" val="119675993"/>
                  </a:ext>
                </a:extLst>
              </a:tr>
            </a:tbl>
          </a:graphicData>
        </a:graphic>
      </p:graphicFrame>
    </p:spTree>
    <p:extLst>
      <p:ext uri="{BB962C8B-B14F-4D97-AF65-F5344CB8AC3E}">
        <p14:creationId xmlns:p14="http://schemas.microsoft.com/office/powerpoint/2010/main" val="164417730"/>
      </p:ext>
    </p:extLst>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chemeClr val="accent2"/>
          </a:solidFill>
        </p:spPr>
        <p:txBody>
          <a:bodyPr/>
          <a:lstStyle/>
          <a:p>
            <a:r>
              <a:rPr lang="en-ZA" sz="3200" b="1" dirty="0" smtClean="0">
                <a:solidFill>
                  <a:schemeClr val="bg1"/>
                </a:solidFill>
                <a:latin typeface="Gill Sans MT" pitchFamily="34" charset="0"/>
              </a:rPr>
              <a:t>Composition of the Council</a:t>
            </a:r>
            <a:endParaRPr lang="en-GB" sz="3200" b="1" dirty="0">
              <a:solidFill>
                <a:schemeClr val="bg1"/>
              </a:solidFill>
              <a:latin typeface="Gill Sans MT" pitchFamily="34" charset="0"/>
            </a:endParaRPr>
          </a:p>
        </p:txBody>
      </p:sp>
      <p:sp>
        <p:nvSpPr>
          <p:cNvPr id="4" name="Slide Number Placeholder 3"/>
          <p:cNvSpPr>
            <a:spLocks noGrp="1"/>
          </p:cNvSpPr>
          <p:nvPr>
            <p:ph type="sldNum" sz="quarter" idx="12"/>
          </p:nvPr>
        </p:nvSpPr>
        <p:spPr/>
        <p:txBody>
          <a:bodyPr/>
          <a:lstStyle/>
          <a:p>
            <a:pPr>
              <a:defRPr/>
            </a:pPr>
            <a:fld id="{CDD856B2-51DB-44B2-B951-5B8F283CC1C9}" type="slidenum">
              <a:rPr lang="en-GB" smtClean="0"/>
              <a:pPr>
                <a:defRPr/>
              </a:pPr>
              <a:t>22</a:t>
            </a:fld>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2757587756"/>
              </p:ext>
            </p:extLst>
          </p:nvPr>
        </p:nvGraphicFramePr>
        <p:xfrm>
          <a:off x="0" y="908731"/>
          <a:ext cx="9144000" cy="3669554"/>
        </p:xfrm>
        <a:graphic>
          <a:graphicData uri="http://schemas.openxmlformats.org/drawingml/2006/table">
            <a:tbl>
              <a:tblPr/>
              <a:tblGrid>
                <a:gridCol w="3973863">
                  <a:extLst>
                    <a:ext uri="{9D8B030D-6E8A-4147-A177-3AD203B41FA5}">
                      <a16:colId xmlns:a16="http://schemas.microsoft.com/office/drawing/2014/main" val="20000"/>
                    </a:ext>
                  </a:extLst>
                </a:gridCol>
                <a:gridCol w="5170137">
                  <a:extLst>
                    <a:ext uri="{9D8B030D-6E8A-4147-A177-3AD203B41FA5}">
                      <a16:colId xmlns:a16="http://schemas.microsoft.com/office/drawing/2014/main" val="20001"/>
                    </a:ext>
                  </a:extLst>
                </a:gridCol>
              </a:tblGrid>
              <a:tr h="215042">
                <a:tc>
                  <a:txBody>
                    <a:bodyPr/>
                    <a:lstStyle/>
                    <a:p>
                      <a:pPr algn="ctr" fontAlgn="t"/>
                      <a:r>
                        <a:rPr lang="en-GB" sz="1200" b="1" i="0" u="none" strike="noStrike" dirty="0">
                          <a:solidFill>
                            <a:srgbClr val="000000"/>
                          </a:solidFill>
                          <a:latin typeface="Gill Sans MT" pitchFamily="34" charset="0"/>
                        </a:rPr>
                        <a:t>Name </a:t>
                      </a:r>
                    </a:p>
                  </a:txBody>
                  <a:tcPr marL="68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GB" sz="1200" b="1" i="0" u="none" strike="noStrike" dirty="0">
                          <a:solidFill>
                            <a:srgbClr val="000000"/>
                          </a:solidFill>
                          <a:latin typeface="Gill Sans MT" pitchFamily="34" charset="0"/>
                        </a:rPr>
                        <a:t>Organisation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extLst>
                  <a:ext uri="{0D108BD9-81ED-4DB2-BD59-A6C34878D82A}">
                    <a16:rowId xmlns:a16="http://schemas.microsoft.com/office/drawing/2014/main" val="10000"/>
                  </a:ext>
                </a:extLst>
              </a:tr>
              <a:tr h="228882">
                <a:tc>
                  <a:txBody>
                    <a:bodyPr/>
                    <a:lstStyle/>
                    <a:p>
                      <a:pPr marL="457200" lvl="1" indent="0" algn="ctr" fontAlgn="t">
                        <a:buFont typeface="+mj-lt"/>
                        <a:buNone/>
                      </a:pPr>
                      <a:r>
                        <a:rPr lang="fr-FR" sz="1200" b="1" i="0" u="none" strike="noStrike" dirty="0" smtClean="0">
                          <a:solidFill>
                            <a:srgbClr val="000000"/>
                          </a:solidFill>
                          <a:latin typeface="Gill Sans MT" pitchFamily="34" charset="0"/>
                          <a:ea typeface="Times New Roman"/>
                        </a:rPr>
                        <a:t>Prof </a:t>
                      </a:r>
                      <a:r>
                        <a:rPr lang="fr-FR" sz="1200" b="1" i="0" u="none" strike="noStrike" dirty="0">
                          <a:solidFill>
                            <a:srgbClr val="000000"/>
                          </a:solidFill>
                          <a:latin typeface="Gill Sans MT" pitchFamily="34" charset="0"/>
                          <a:ea typeface="Times New Roman"/>
                        </a:rPr>
                        <a:t>Cheryl de la Rey  (Chairperson)</a:t>
                      </a:r>
                      <a:endParaRPr lang="fr-FR"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University of Pretoria</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Dr </a:t>
                      </a:r>
                      <a:r>
                        <a:rPr lang="en-GB" sz="1200" b="1" i="0" u="none" strike="noStrike" dirty="0">
                          <a:solidFill>
                            <a:srgbClr val="000000"/>
                          </a:solidFill>
                          <a:latin typeface="Gill Sans MT" pitchFamily="34" charset="0"/>
                          <a:ea typeface="Times New Roman"/>
                        </a:rPr>
                        <a:t>Azar Jammine</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Econometrix PTY LTD</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 </a:t>
                      </a:r>
                      <a:r>
                        <a:rPr lang="en-GB" sz="1200" b="1" i="0" u="none" strike="noStrike" dirty="0">
                          <a:solidFill>
                            <a:srgbClr val="000000"/>
                          </a:solidFill>
                          <a:latin typeface="Gill Sans MT" pitchFamily="34" charset="0"/>
                          <a:ea typeface="Times New Roman"/>
                        </a:rPr>
                        <a:t>Dr Shadrack Moephuli</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Agricultural Research Council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Dr </a:t>
                      </a:r>
                      <a:r>
                        <a:rPr lang="en-GB" sz="1200" b="1" i="0" u="none" strike="noStrike" dirty="0" err="1" smtClean="0">
                          <a:solidFill>
                            <a:srgbClr val="000000"/>
                          </a:solidFill>
                          <a:latin typeface="Gill Sans MT" pitchFamily="34" charset="0"/>
                          <a:ea typeface="Times New Roman"/>
                        </a:rPr>
                        <a:t>Thulani</a:t>
                      </a:r>
                      <a:r>
                        <a:rPr lang="en-GB" sz="1200" b="1" i="0" u="none" strike="noStrike" baseline="0" dirty="0" smtClean="0">
                          <a:solidFill>
                            <a:srgbClr val="000000"/>
                          </a:solidFill>
                          <a:latin typeface="Gill Sans MT" pitchFamily="34" charset="0"/>
                          <a:ea typeface="Times New Roman"/>
                        </a:rPr>
                        <a:t> Dlamini</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a:solidFill>
                            <a:srgbClr val="000000"/>
                          </a:solidFill>
                          <a:latin typeface="Gill Sans MT" pitchFamily="34" charset="0"/>
                        </a:rPr>
                        <a:t>Council for Scientific and Industrial Research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Mr </a:t>
                      </a:r>
                      <a:r>
                        <a:rPr lang="en-GB" sz="1200" b="1" i="0" u="none" strike="noStrike" dirty="0">
                          <a:solidFill>
                            <a:srgbClr val="000000"/>
                          </a:solidFill>
                          <a:latin typeface="Gill Sans MT" pitchFamily="34" charset="0"/>
                          <a:ea typeface="Times New Roman"/>
                        </a:rPr>
                        <a:t>Dhesigen Naidoo</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Water Research Commission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Mr </a:t>
                      </a:r>
                      <a:r>
                        <a:rPr lang="en-GB" sz="1200" b="1" i="0" u="none" strike="noStrike" dirty="0">
                          <a:solidFill>
                            <a:srgbClr val="000000"/>
                          </a:solidFill>
                          <a:latin typeface="Gill Sans MT" pitchFamily="34" charset="0"/>
                          <a:ea typeface="Times New Roman"/>
                        </a:rPr>
                        <a:t>Kevin Nassiep</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a:solidFill>
                            <a:srgbClr val="000000"/>
                          </a:solidFill>
                          <a:latin typeface="Gill Sans MT" pitchFamily="34" charset="0"/>
                        </a:rPr>
                        <a:t>South African National Energy Development Institute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 Ms</a:t>
                      </a:r>
                      <a:r>
                        <a:rPr lang="en-GB" sz="1200" b="1" i="0" u="none" strike="noStrike" baseline="0" dirty="0" smtClean="0">
                          <a:solidFill>
                            <a:srgbClr val="000000"/>
                          </a:solidFill>
                          <a:latin typeface="Gill Sans MT" pitchFamily="34" charset="0"/>
                          <a:ea typeface="Times New Roman"/>
                        </a:rPr>
                        <a:t> Ilse Karg</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a:solidFill>
                            <a:srgbClr val="000000"/>
                          </a:solidFill>
                          <a:latin typeface="Gill Sans MT" pitchFamily="34" charset="0"/>
                        </a:rPr>
                        <a:t>Department of Trade and Industry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Ms </a:t>
                      </a:r>
                      <a:r>
                        <a:rPr lang="en-GB" sz="1200" b="1" i="0" u="none" strike="noStrike" dirty="0">
                          <a:solidFill>
                            <a:srgbClr val="000000"/>
                          </a:solidFill>
                          <a:latin typeface="Gill Sans MT" pitchFamily="34" charset="0"/>
                          <a:ea typeface="Times New Roman"/>
                        </a:rPr>
                        <a:t>Clare Busetti</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SiMODisa</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 </a:t>
                      </a:r>
                      <a:r>
                        <a:rPr lang="en-GB" sz="1200" b="1" i="0" u="none" strike="noStrike" dirty="0">
                          <a:solidFill>
                            <a:srgbClr val="000000"/>
                          </a:solidFill>
                          <a:latin typeface="Gill Sans MT" pitchFamily="34" charset="0"/>
                          <a:ea typeface="Times New Roman"/>
                        </a:rPr>
                        <a:t>Ms Zanele Monnakgotla</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smtClean="0">
                          <a:solidFill>
                            <a:srgbClr val="000000"/>
                          </a:solidFill>
                          <a:latin typeface="Gill Sans MT" pitchFamily="34" charset="0"/>
                        </a:rPr>
                        <a:t>FreeWi</a:t>
                      </a:r>
                      <a:endParaRPr lang="en-GB" sz="1200" b="1" i="0" u="none" strike="noStrike" dirty="0">
                        <a:solidFill>
                          <a:srgbClr val="000000"/>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 </a:t>
                      </a:r>
                      <a:r>
                        <a:rPr lang="en-GB" sz="1200" b="1" i="0" u="none" strike="noStrike" dirty="0">
                          <a:solidFill>
                            <a:srgbClr val="000000"/>
                          </a:solidFill>
                          <a:latin typeface="Gill Sans MT" pitchFamily="34" charset="0"/>
                          <a:ea typeface="Times New Roman"/>
                        </a:rPr>
                        <a:t>Prof Roseanne Diab</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a:solidFill>
                            <a:srgbClr val="000000"/>
                          </a:solidFill>
                          <a:latin typeface="Gill Sans MT" pitchFamily="34" charset="0"/>
                        </a:rPr>
                        <a:t>Academy of Science South Africa</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15042">
                <a:tc>
                  <a:txBody>
                    <a:bodyPr/>
                    <a:lstStyle/>
                    <a:p>
                      <a:pPr marL="0" indent="0" algn="ctr" fontAlgn="t">
                        <a:buFont typeface="+mj-lt"/>
                        <a:buNone/>
                      </a:pPr>
                      <a:r>
                        <a:rPr lang="en-GB" sz="1200" b="1" i="0" u="none" strike="noStrike" dirty="0" smtClean="0">
                          <a:solidFill>
                            <a:srgbClr val="000000"/>
                          </a:solidFill>
                          <a:latin typeface="Gill Sans MT" pitchFamily="34" charset="0"/>
                          <a:ea typeface="Times New Roman"/>
                        </a:rPr>
                        <a:t>Prof </a:t>
                      </a:r>
                      <a:r>
                        <a:rPr lang="en-GB" sz="1200" b="1" i="0" u="none" strike="noStrike" dirty="0">
                          <a:solidFill>
                            <a:srgbClr val="000000"/>
                          </a:solidFill>
                          <a:latin typeface="Gill Sans MT" pitchFamily="34" charset="0"/>
                          <a:ea typeface="Times New Roman"/>
                        </a:rPr>
                        <a:t>Glenda Gray</a:t>
                      </a:r>
                      <a:endParaRPr lang="en-GB"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rgbClr val="000000"/>
                          </a:solidFill>
                          <a:latin typeface="Gill Sans MT" pitchFamily="34" charset="0"/>
                        </a:rPr>
                        <a:t>Medical Research Council</a:t>
                      </a:r>
                      <a:endParaRPr lang="en-GB" sz="1200" b="1" i="0" u="none" strike="noStrike" dirty="0">
                        <a:solidFill>
                          <a:srgbClr val="000000"/>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5042">
                <a:tc>
                  <a:txBody>
                    <a:bodyPr/>
                    <a:lstStyle/>
                    <a:p>
                      <a:pPr marL="0" indent="0" algn="ctr" fontAlgn="t">
                        <a:buFont typeface="+mj-lt"/>
                        <a:buNone/>
                      </a:pPr>
                      <a:r>
                        <a:rPr lang="nb-NO" sz="1200" b="1" i="0" u="none" strike="noStrike" dirty="0" smtClean="0">
                          <a:solidFill>
                            <a:srgbClr val="000000"/>
                          </a:solidFill>
                          <a:latin typeface="Gill Sans MT" pitchFamily="34" charset="0"/>
                          <a:ea typeface="Times New Roman"/>
                        </a:rPr>
                        <a:t> </a:t>
                      </a:r>
                      <a:r>
                        <a:rPr lang="nb-NO" sz="1200" b="1" i="0" u="none" strike="noStrike" dirty="0">
                          <a:solidFill>
                            <a:srgbClr val="000000"/>
                          </a:solidFill>
                          <a:latin typeface="Gill Sans MT" pitchFamily="34" charset="0"/>
                          <a:ea typeface="Times New Roman"/>
                        </a:rPr>
                        <a:t>Prof Jennifer Ann Thomson</a:t>
                      </a:r>
                      <a:endParaRPr lang="nb-NO" sz="1200" b="1" i="0" u="none" strike="noStrike" dirty="0">
                        <a:solidFill>
                          <a:srgbClr val="000000"/>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Gill Sans MT" pitchFamily="34" charset="0"/>
                        </a:rPr>
                        <a:t>University of Cape Town </a:t>
                      </a: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5042">
                <a:tc>
                  <a:txBody>
                    <a:bodyPr/>
                    <a:lstStyle/>
                    <a:p>
                      <a:pPr marL="0" indent="0" algn="ctr" fontAlgn="t">
                        <a:buFont typeface="+mj-lt"/>
                        <a:buNone/>
                      </a:pPr>
                      <a:r>
                        <a:rPr lang="nb-NO" sz="1200" b="1" i="0" u="none" strike="noStrike" dirty="0" smtClean="0">
                          <a:solidFill>
                            <a:schemeClr val="tx1"/>
                          </a:solidFill>
                          <a:latin typeface="Gill Sans MT" pitchFamily="34" charset="0"/>
                        </a:rPr>
                        <a:t> Dr Molapo Qhobela</a:t>
                      </a:r>
                      <a:endParaRPr lang="nb-NO" sz="1200" b="1" i="0" u="none" strike="noStrike" dirty="0">
                        <a:solidFill>
                          <a:schemeClr val="tx1"/>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smtClean="0">
                          <a:solidFill>
                            <a:schemeClr val="tx1"/>
                          </a:solidFill>
                          <a:latin typeface="Gill Sans MT" pitchFamily="34" charset="0"/>
                        </a:rPr>
                        <a:t>National Research Foundation</a:t>
                      </a:r>
                      <a:endParaRPr lang="en-GB" sz="1200" b="1" i="0" u="none" strike="noStrike" dirty="0">
                        <a:solidFill>
                          <a:schemeClr val="tx1"/>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5042">
                <a:tc>
                  <a:txBody>
                    <a:bodyPr/>
                    <a:lstStyle/>
                    <a:p>
                      <a:pPr marL="0" indent="0" algn="ctr" fontAlgn="t">
                        <a:buFont typeface="+mj-lt"/>
                        <a:buNone/>
                      </a:pPr>
                      <a:r>
                        <a:rPr lang="nb-NO" sz="1200" b="1" i="0" u="none" strike="noStrike" dirty="0" smtClean="0">
                          <a:solidFill>
                            <a:schemeClr val="tx1"/>
                          </a:solidFill>
                          <a:latin typeface="Gill Sans MT" pitchFamily="34" charset="0"/>
                        </a:rPr>
                        <a:t> Prof</a:t>
                      </a:r>
                      <a:r>
                        <a:rPr lang="nb-NO" sz="1200" b="1" i="0" u="none" strike="noStrike" baseline="0" dirty="0" smtClean="0">
                          <a:solidFill>
                            <a:schemeClr val="tx1"/>
                          </a:solidFill>
                          <a:latin typeface="Gill Sans MT" pitchFamily="34" charset="0"/>
                        </a:rPr>
                        <a:t> Crain Soudien</a:t>
                      </a:r>
                      <a:endParaRPr lang="nb-NO" sz="1200" b="1" i="0" u="none" strike="noStrike" dirty="0">
                        <a:solidFill>
                          <a:schemeClr val="tx1"/>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1" i="0" u="none" strike="noStrike" dirty="0" smtClean="0">
                          <a:solidFill>
                            <a:schemeClr val="tx1"/>
                          </a:solidFill>
                          <a:latin typeface="Gill Sans MT" pitchFamily="34" charset="0"/>
                        </a:rPr>
                        <a:t>Human Sciences Research Council</a:t>
                      </a:r>
                      <a:endParaRPr lang="en-GB" sz="1200" b="1" i="0" u="none" strike="noStrike" dirty="0">
                        <a:solidFill>
                          <a:schemeClr val="tx1"/>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5042">
                <a:tc>
                  <a:txBody>
                    <a:bodyPr/>
                    <a:lstStyle/>
                    <a:p>
                      <a:pPr marL="0" indent="0" algn="ctr" fontAlgn="t">
                        <a:buFont typeface="+mj-lt"/>
                        <a:buNone/>
                      </a:pPr>
                      <a:r>
                        <a:rPr lang="nb-NO" sz="1200" b="1" kern="1200" dirty="0" smtClean="0">
                          <a:solidFill>
                            <a:schemeClr val="tx1"/>
                          </a:solidFill>
                          <a:effectLst/>
                          <a:latin typeface="Gill Sans MT" panose="020B0502020104020203" pitchFamily="34" charset="0"/>
                          <a:ea typeface="+mn-ea"/>
                          <a:cs typeface="+mn-cs"/>
                        </a:rPr>
                        <a:t> Mr Paul Steenkamp</a:t>
                      </a:r>
                      <a:endParaRPr lang="nb-NO" sz="1200" b="1" i="0" u="none" strike="noStrike" dirty="0">
                        <a:solidFill>
                          <a:schemeClr val="tx1"/>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latin typeface="Gill Sans MT" pitchFamily="34" charset="0"/>
                        </a:rPr>
                        <a:t>I am Jack Frost</a:t>
                      </a:r>
                      <a:endParaRPr lang="en-GB" sz="1200" b="1" i="0" u="none" strike="noStrike" dirty="0">
                        <a:solidFill>
                          <a:schemeClr val="tx1"/>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620783"/>
                  </a:ext>
                </a:extLst>
              </a:tr>
              <a:tr h="215042">
                <a:tc>
                  <a:txBody>
                    <a:bodyPr/>
                    <a:lstStyle/>
                    <a:p>
                      <a:pPr marL="0" indent="0" algn="ctr" fontAlgn="t">
                        <a:buFont typeface="+mj-lt"/>
                        <a:buNone/>
                      </a:pPr>
                      <a:r>
                        <a:rPr lang="nb-NO" sz="1200" b="1" i="0" u="none" strike="noStrike" dirty="0" smtClean="0">
                          <a:solidFill>
                            <a:schemeClr val="tx1"/>
                          </a:solidFill>
                          <a:latin typeface="Gill Sans MT" pitchFamily="34" charset="0"/>
                        </a:rPr>
                        <a:t>Mr Sullivan O’Carroll</a:t>
                      </a:r>
                      <a:endParaRPr lang="nb-NO" sz="1200" b="1" i="0" u="none" strike="noStrike" dirty="0">
                        <a:solidFill>
                          <a:schemeClr val="tx1"/>
                        </a:solidFill>
                        <a:latin typeface="Gill Sans MT" pitchFamily="34" charset="0"/>
                      </a:endParaRPr>
                    </a:p>
                  </a:txBody>
                  <a:tcPr marL="413288" marR="6888" marT="68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latin typeface="Gill Sans MT" pitchFamily="34" charset="0"/>
                        </a:rPr>
                        <a:t>Consumer  Goods Council of South Africa</a:t>
                      </a:r>
                      <a:endParaRPr lang="en-GB" sz="1200" b="1" i="0" u="none" strike="noStrike" dirty="0">
                        <a:solidFill>
                          <a:schemeClr val="tx1"/>
                        </a:solidFill>
                        <a:latin typeface="Gill Sans MT" pitchFamily="34" charset="0"/>
                      </a:endParaRPr>
                    </a:p>
                  </a:txBody>
                  <a:tcPr marL="6888" marR="6888" marT="68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194042"/>
                  </a:ext>
                </a:extLst>
              </a:tr>
            </a:tbl>
          </a:graphicData>
        </a:graphic>
      </p:graphicFrame>
    </p:spTree>
    <p:extLst>
      <p:ext uri="{BB962C8B-B14F-4D97-AF65-F5344CB8AC3E}">
        <p14:creationId xmlns:p14="http://schemas.microsoft.com/office/powerpoint/2010/main" val="487148373"/>
      </p:ext>
    </p:extLst>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22" y="188640"/>
            <a:ext cx="8060544" cy="1228998"/>
          </a:xfrm>
        </p:spPr>
        <p:txBody>
          <a:bodyPr/>
          <a:lstStyle/>
          <a:p>
            <a:r>
              <a:rPr lang="en-US" sz="3200" dirty="0" smtClean="0">
                <a:latin typeface="Gill Sans MT" panose="020B0502020104020203" pitchFamily="34" charset="0"/>
              </a:rPr>
              <a:t>NACI Budget and Expenditure Breakdown</a:t>
            </a:r>
            <a:endParaRPr lang="en-US" sz="3200" dirty="0">
              <a:latin typeface="Gill Sans MT" panose="020B0502020104020203" pitchFamily="34" charset="0"/>
            </a:endParaRPr>
          </a:p>
        </p:txBody>
      </p:sp>
      <p:sp>
        <p:nvSpPr>
          <p:cNvPr id="3" name="Slide Number Placeholder 2"/>
          <p:cNvSpPr>
            <a:spLocks noGrp="1"/>
          </p:cNvSpPr>
          <p:nvPr>
            <p:ph type="sldNum" sz="quarter" idx="12"/>
          </p:nvPr>
        </p:nvSpPr>
        <p:spPr/>
        <p:txBody>
          <a:bodyPr/>
          <a:lstStyle/>
          <a:p>
            <a:pPr>
              <a:defRPr/>
            </a:pPr>
            <a:fld id="{DE237795-1DEB-40F1-ABC1-E6DD752ECB74}" type="slidenum">
              <a:rPr lang="en-GB" smtClean="0"/>
              <a:pPr>
                <a:defRPr/>
              </a:pPr>
              <a:t>23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98810755"/>
              </p:ext>
            </p:extLst>
          </p:nvPr>
        </p:nvGraphicFramePr>
        <p:xfrm>
          <a:off x="212322" y="1417638"/>
          <a:ext cx="7744054" cy="4453337"/>
        </p:xfrm>
        <a:graphic>
          <a:graphicData uri="http://schemas.openxmlformats.org/drawingml/2006/table">
            <a:tbl>
              <a:tblPr firstRow="1" firstCol="1" bandRow="1">
                <a:tableStyleId>{5C22544A-7EE6-4342-B048-85BDC9FD1C3A}</a:tableStyleId>
              </a:tblPr>
              <a:tblGrid>
                <a:gridCol w="3056784">
                  <a:extLst>
                    <a:ext uri="{9D8B030D-6E8A-4147-A177-3AD203B41FA5}">
                      <a16:colId xmlns:a16="http://schemas.microsoft.com/office/drawing/2014/main" val="3711538307"/>
                    </a:ext>
                  </a:extLst>
                </a:gridCol>
                <a:gridCol w="1561758">
                  <a:extLst>
                    <a:ext uri="{9D8B030D-6E8A-4147-A177-3AD203B41FA5}">
                      <a16:colId xmlns:a16="http://schemas.microsoft.com/office/drawing/2014/main" val="3296116682"/>
                    </a:ext>
                  </a:extLst>
                </a:gridCol>
                <a:gridCol w="1562756">
                  <a:extLst>
                    <a:ext uri="{9D8B030D-6E8A-4147-A177-3AD203B41FA5}">
                      <a16:colId xmlns:a16="http://schemas.microsoft.com/office/drawing/2014/main" val="1582647932"/>
                    </a:ext>
                  </a:extLst>
                </a:gridCol>
                <a:gridCol w="1562756">
                  <a:extLst>
                    <a:ext uri="{9D8B030D-6E8A-4147-A177-3AD203B41FA5}">
                      <a16:colId xmlns:a16="http://schemas.microsoft.com/office/drawing/2014/main" val="1432190094"/>
                    </a:ext>
                  </a:extLst>
                </a:gridCol>
              </a:tblGrid>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Description</a:t>
                      </a:r>
                    </a:p>
                  </a:txBody>
                  <a:tcPr marL="68580" marR="68580" marT="36195" marB="36195"/>
                </a:tc>
                <a:tc>
                  <a:txBody>
                    <a:bodyPr/>
                    <a:lstStyle/>
                    <a:p>
                      <a:pPr marL="0" marR="0" algn="l"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Expenses</a:t>
                      </a:r>
                    </a:p>
                  </a:txBody>
                  <a:tcPr marL="68580" marR="68580" marT="36195" marB="36195"/>
                </a:tc>
                <a:tc>
                  <a:txBody>
                    <a:bodyPr/>
                    <a:lstStyle/>
                    <a:p>
                      <a:pPr marL="0" marR="0" algn="l"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Allocated budget</a:t>
                      </a:r>
                    </a:p>
                  </a:txBody>
                  <a:tcPr marL="68580" marR="68580" marT="36195" marB="36195"/>
                </a:tc>
                <a:tc>
                  <a:txBody>
                    <a:bodyPr/>
                    <a:lstStyle/>
                    <a:p>
                      <a:pPr marL="0" marR="0" algn="l"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Available funds</a:t>
                      </a:r>
                    </a:p>
                  </a:txBody>
                  <a:tcPr marL="68580" marR="68580" marT="36195" marB="36195"/>
                </a:tc>
                <a:extLst>
                  <a:ext uri="{0D108BD9-81ED-4DB2-BD59-A6C34878D82A}">
                    <a16:rowId xmlns:a16="http://schemas.microsoft.com/office/drawing/2014/main" val="1518469317"/>
                  </a:ext>
                </a:extLst>
              </a:tr>
              <a:tr h="652837">
                <a:tc>
                  <a:txBody>
                    <a:bodyPr/>
                    <a:lstStyle/>
                    <a:p>
                      <a:pPr algn="just">
                        <a:lnSpc>
                          <a:spcPct val="115000"/>
                        </a:lnSpc>
                      </a:pPr>
                      <a:endParaRPr lang="en-ZA" sz="1800" dirty="0">
                        <a:solidFill>
                          <a:schemeClr val="tx1"/>
                        </a:solidFill>
                        <a:latin typeface="Gill Sans MT" pitchFamily="34" charset="0"/>
                        <a:ea typeface="+mn-ea"/>
                        <a:cs typeface="+mn-cs"/>
                      </a:endParaRP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(R'000)</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(R'000)</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(R'000)</a:t>
                      </a:r>
                    </a:p>
                  </a:txBody>
                  <a:tcPr marL="68580" marR="68580" marT="36195" marB="36195"/>
                </a:tc>
                <a:extLst>
                  <a:ext uri="{0D108BD9-81ED-4DB2-BD59-A6C34878D82A}">
                    <a16:rowId xmlns:a16="http://schemas.microsoft.com/office/drawing/2014/main" val="1785526016"/>
                  </a:ext>
                </a:extLst>
              </a:tr>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Compensation of employees</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8 334</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10 857</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2 523</a:t>
                      </a:r>
                    </a:p>
                  </a:txBody>
                  <a:tcPr marL="68580" marR="68580" marT="36195" marB="36195"/>
                </a:tc>
                <a:extLst>
                  <a:ext uri="{0D108BD9-81ED-4DB2-BD59-A6C34878D82A}">
                    <a16:rowId xmlns:a16="http://schemas.microsoft.com/office/drawing/2014/main" val="21131084"/>
                  </a:ext>
                </a:extLst>
              </a:tr>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Goods and Services</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7 919</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7 922</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3</a:t>
                      </a:r>
                    </a:p>
                  </a:txBody>
                  <a:tcPr marL="68580" marR="68580" marT="36195" marB="36195"/>
                </a:tc>
                <a:extLst>
                  <a:ext uri="{0D108BD9-81ED-4DB2-BD59-A6C34878D82A}">
                    <a16:rowId xmlns:a16="http://schemas.microsoft.com/office/drawing/2014/main" val="514781033"/>
                  </a:ext>
                </a:extLst>
              </a:tr>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Payment of capital assets</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34</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40</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6</a:t>
                      </a:r>
                    </a:p>
                  </a:txBody>
                  <a:tcPr marL="68580" marR="68580" marT="36195" marB="36195"/>
                </a:tc>
                <a:extLst>
                  <a:ext uri="{0D108BD9-81ED-4DB2-BD59-A6C34878D82A}">
                    <a16:rowId xmlns:a16="http://schemas.microsoft.com/office/drawing/2014/main" val="4034978639"/>
                  </a:ext>
                </a:extLst>
              </a:tr>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Transfers and subsidies</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39</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39</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a:t>
                      </a:r>
                    </a:p>
                  </a:txBody>
                  <a:tcPr marL="68580" marR="68580" marT="36195" marB="36195"/>
                </a:tc>
                <a:extLst>
                  <a:ext uri="{0D108BD9-81ED-4DB2-BD59-A6C34878D82A}">
                    <a16:rowId xmlns:a16="http://schemas.microsoft.com/office/drawing/2014/main" val="870699802"/>
                  </a:ext>
                </a:extLst>
              </a:tr>
              <a:tr h="598462">
                <a:tc>
                  <a:txBody>
                    <a:bodyPr/>
                    <a:lstStyle/>
                    <a:p>
                      <a:pPr marL="0" marR="0" algn="l">
                        <a:lnSpc>
                          <a:spcPct val="115000"/>
                        </a:lnSpc>
                        <a:spcBef>
                          <a:spcPts val="0"/>
                        </a:spcBef>
                        <a:spcAft>
                          <a:spcPts val="0"/>
                        </a:spcAft>
                      </a:pPr>
                      <a:r>
                        <a:rPr lang="en-ZA" sz="1800" dirty="0">
                          <a:solidFill>
                            <a:schemeClr val="tx1"/>
                          </a:solidFill>
                          <a:latin typeface="Gill Sans MT" pitchFamily="34" charset="0"/>
                          <a:ea typeface="+mn-ea"/>
                          <a:cs typeface="+mn-cs"/>
                        </a:rPr>
                        <a:t>Total</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16 326</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a:solidFill>
                            <a:schemeClr val="tx1"/>
                          </a:solidFill>
                          <a:latin typeface="Gill Sans MT" pitchFamily="34" charset="0"/>
                          <a:ea typeface="+mn-ea"/>
                          <a:cs typeface="+mn-cs"/>
                        </a:rPr>
                        <a:t>18 858</a:t>
                      </a:r>
                    </a:p>
                  </a:txBody>
                  <a:tcPr marL="68580" marR="68580" marT="36195" marB="36195"/>
                </a:tc>
                <a:tc>
                  <a:txBody>
                    <a:bodyPr/>
                    <a:lstStyle/>
                    <a:p>
                      <a:pPr marL="0" marR="0" algn="r" defTabSz="914400" rtl="0" eaLnBrk="1" latinLnBrk="0" hangingPunct="1">
                        <a:lnSpc>
                          <a:spcPct val="115000"/>
                        </a:lnSpc>
                        <a:spcBef>
                          <a:spcPts val="0"/>
                        </a:spcBef>
                        <a:spcAft>
                          <a:spcPts val="0"/>
                        </a:spcAft>
                      </a:pPr>
                      <a:r>
                        <a:rPr lang="en-ZA" sz="1800" b="1" kern="1200" dirty="0">
                          <a:solidFill>
                            <a:schemeClr val="tx1"/>
                          </a:solidFill>
                          <a:latin typeface="Gill Sans MT" pitchFamily="34" charset="0"/>
                          <a:ea typeface="+mn-ea"/>
                          <a:cs typeface="+mn-cs"/>
                        </a:rPr>
                        <a:t>2 532</a:t>
                      </a:r>
                    </a:p>
                  </a:txBody>
                  <a:tcPr marL="68580" marR="68580" marT="36195" marB="36195"/>
                </a:tc>
                <a:extLst>
                  <a:ext uri="{0D108BD9-81ED-4DB2-BD59-A6C34878D82A}">
                    <a16:rowId xmlns:a16="http://schemas.microsoft.com/office/drawing/2014/main" val="3254231385"/>
                  </a:ext>
                </a:extLst>
              </a:tr>
            </a:tbl>
          </a:graphicData>
        </a:graphic>
      </p:graphicFrame>
    </p:spTree>
    <p:extLst>
      <p:ext uri="{BB962C8B-B14F-4D97-AF65-F5344CB8AC3E}">
        <p14:creationId xmlns:p14="http://schemas.microsoft.com/office/powerpoint/2010/main" val="3799182652"/>
      </p:ext>
    </p:extLst>
  </p:cSld>
  <p:clrMapOvr>
    <a:masterClrMapping/>
  </p:clrMapOvr>
  <p:transition spd="med">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CONCLUSION</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3"/>
            <a:ext cx="8172400" cy="5040561"/>
          </a:xfrm>
        </p:spPr>
        <p:txBody>
          <a:bodyPr/>
          <a:lstStyle/>
          <a:p>
            <a:pPr marL="514350" indent="-514350">
              <a:buNone/>
            </a:pPr>
            <a:r>
              <a:rPr lang="en-ZA" sz="2400" b="1" dirty="0" smtClean="0">
                <a:latin typeface="Gill Sans MT" pitchFamily="34" charset="0"/>
              </a:rPr>
              <a:t>Mandate</a:t>
            </a:r>
          </a:p>
          <a:p>
            <a:pPr marL="514350" indent="-514350">
              <a:buFont typeface="Wingdings" pitchFamily="2" charset="2"/>
              <a:buChar char="q"/>
            </a:pPr>
            <a:r>
              <a:rPr lang="en-ZA" sz="2400" dirty="0" smtClean="0">
                <a:latin typeface="Gill Sans MT" pitchFamily="34" charset="0"/>
              </a:rPr>
              <a:t>Continue to implement both the legislative mandate and Ministerial assignments (2014 and 2018 Inaugural Council meetings);</a:t>
            </a:r>
          </a:p>
          <a:p>
            <a:pPr marL="514350" indent="-514350">
              <a:buFont typeface="Wingdings" pitchFamily="2" charset="2"/>
              <a:buChar char="q"/>
            </a:pPr>
            <a:r>
              <a:rPr lang="en-ZA" sz="2400" dirty="0" smtClean="0">
                <a:latin typeface="Gill Sans MT" pitchFamily="34" charset="0"/>
              </a:rPr>
              <a:t>Alignment of Strategic Plan and Annual Performance Plan with NDP, and DST Strategic Plan.</a:t>
            </a:r>
          </a:p>
          <a:p>
            <a:pPr marL="514350" indent="-514350">
              <a:buNone/>
            </a:pPr>
            <a:r>
              <a:rPr lang="en-ZA" sz="2400" b="1" dirty="0" smtClean="0">
                <a:latin typeface="Gill Sans MT" pitchFamily="34" charset="0"/>
              </a:rPr>
              <a:t>System focus</a:t>
            </a:r>
          </a:p>
          <a:p>
            <a:pPr marL="514350" indent="-514350">
              <a:buFont typeface="Wingdings" pitchFamily="2" charset="2"/>
              <a:buChar char="q"/>
            </a:pPr>
            <a:r>
              <a:rPr lang="en-ZA" sz="2400" dirty="0" smtClean="0">
                <a:latin typeface="Gill Sans MT" pitchFamily="34" charset="0"/>
              </a:rPr>
              <a:t>Strengthen planning, analytical and M&amp;E capabilities;</a:t>
            </a:r>
          </a:p>
          <a:p>
            <a:pPr marL="514350" indent="-514350">
              <a:buFont typeface="Wingdings" pitchFamily="2" charset="2"/>
              <a:buChar char="q"/>
            </a:pPr>
            <a:r>
              <a:rPr lang="en-ZA" sz="2400" dirty="0" smtClean="0">
                <a:latin typeface="Gill Sans MT" pitchFamily="34" charset="0"/>
              </a:rPr>
              <a:t>Deepen and consolidate engagements with various NSI actors in order to improve quality, relevance and uptake of advice;</a:t>
            </a:r>
          </a:p>
          <a:p>
            <a:pPr marL="514350" indent="-514350">
              <a:buFont typeface="Wingdings" pitchFamily="2" charset="2"/>
              <a:buChar char="q"/>
            </a:pPr>
            <a:r>
              <a:rPr lang="en-ZA" sz="2400" dirty="0" smtClean="0">
                <a:latin typeface="Gill Sans MT" pitchFamily="34" charset="0"/>
              </a:rPr>
              <a:t>Strengthen regional and continental partnerships-DST ICR to play an important role in this regard. </a:t>
            </a:r>
          </a:p>
          <a:p>
            <a:pPr marL="514350" indent="-514350">
              <a:buFont typeface="Wingdings" pitchFamily="2" charset="2"/>
              <a:buChar char="q"/>
            </a:pPr>
            <a:endParaRPr lang="en-ZA" sz="2400" dirty="0" smtClean="0">
              <a:latin typeface="Gill Sans MT" pitchFamily="34" charset="0"/>
            </a:endParaRPr>
          </a:p>
          <a:p>
            <a:pPr marL="514350" indent="-514350">
              <a:buNone/>
            </a:pPr>
            <a:endParaRPr lang="en-ZA" sz="2400" dirty="0" smtClean="0">
              <a:solidFill>
                <a:srgbClr val="FF0000"/>
              </a:solidFill>
              <a:latin typeface="Gill Sans MT" pitchFamily="34" charset="0"/>
            </a:endParaRPr>
          </a:p>
          <a:p>
            <a:pPr marL="514350" indent="-514350">
              <a:buNone/>
            </a:pPr>
            <a:r>
              <a:rPr lang="en-ZA" sz="2400" dirty="0" smtClean="0">
                <a:latin typeface="Gill Sans MT" pitchFamily="34" charset="0"/>
              </a:rPr>
              <a:t> </a:t>
            </a:r>
          </a:p>
          <a:p>
            <a:pPr marL="514350" indent="-514350">
              <a:buFont typeface="Wingdings" pitchFamily="2" charset="2"/>
              <a:buChar char="q"/>
            </a:pPr>
            <a:endParaRPr lang="en-ZA" sz="2400" dirty="0" smtClean="0">
              <a:latin typeface="Gill Sans MT" pitchFamily="34" charset="0"/>
            </a:endParaRPr>
          </a:p>
          <a:p>
            <a:pPr lvl="1">
              <a:buNone/>
            </a:pPr>
            <a:endParaRPr lang="en-ZA" sz="2400" dirty="0" smtClean="0">
              <a:latin typeface="Gill Sans MT" pitchFamily="34" charset="0"/>
            </a:endParaRPr>
          </a:p>
          <a:p>
            <a:pPr lvl="1"/>
            <a:endParaRPr lang="en-GB" sz="2000" dirty="0">
              <a:latin typeface="Gill Sans MT"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24</a:t>
            </a:fld>
            <a:endParaRPr lang="en-GB" dirty="0"/>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CONCLUSION</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4"/>
            <a:ext cx="8172400" cy="5112568"/>
          </a:xfrm>
        </p:spPr>
        <p:txBody>
          <a:bodyPr/>
          <a:lstStyle/>
          <a:p>
            <a:pPr marL="514350" indent="-514350">
              <a:buNone/>
            </a:pPr>
            <a:r>
              <a:rPr lang="en-ZA" sz="2400" b="1" dirty="0" smtClean="0">
                <a:latin typeface="Gill Sans MT" pitchFamily="34" charset="0"/>
              </a:rPr>
              <a:t>Organisational</a:t>
            </a:r>
          </a:p>
          <a:p>
            <a:pPr marL="514350" indent="-514350">
              <a:buFont typeface="Wingdings" pitchFamily="2" charset="2"/>
              <a:buChar char="q"/>
            </a:pPr>
            <a:r>
              <a:rPr lang="en-ZA" sz="2800" dirty="0" smtClean="0">
                <a:latin typeface="Gill Sans MT" pitchFamily="34" charset="0"/>
              </a:rPr>
              <a:t>Ensure achievement of pre-determined objectives;</a:t>
            </a:r>
          </a:p>
          <a:p>
            <a:pPr marL="514350" indent="-514350">
              <a:buFont typeface="Wingdings" pitchFamily="2" charset="2"/>
              <a:buChar char="q"/>
            </a:pPr>
            <a:r>
              <a:rPr lang="en-ZA" sz="2800" dirty="0" smtClean="0">
                <a:latin typeface="Gill Sans MT" pitchFamily="34" charset="0"/>
              </a:rPr>
              <a:t>Undertaken the self-evaluation and external evaluation or institutional review; </a:t>
            </a:r>
          </a:p>
          <a:p>
            <a:pPr marL="514350" indent="-514350">
              <a:buFont typeface="Wingdings" pitchFamily="2" charset="2"/>
              <a:buChar char="q"/>
            </a:pPr>
            <a:r>
              <a:rPr lang="en-ZA" sz="2800" dirty="0" smtClean="0">
                <a:latin typeface="Gill Sans MT" pitchFamily="34" charset="0"/>
              </a:rPr>
              <a:t>Implementation of new organogram;</a:t>
            </a:r>
          </a:p>
          <a:p>
            <a:pPr marL="514350" indent="-514350">
              <a:buFont typeface="Wingdings" pitchFamily="2" charset="2"/>
              <a:buChar char="q"/>
            </a:pPr>
            <a:r>
              <a:rPr lang="en-ZA" sz="2800" dirty="0" smtClean="0">
                <a:latin typeface="Gill Sans MT" pitchFamily="34" charset="0"/>
              </a:rPr>
              <a:t>Staff development;</a:t>
            </a:r>
          </a:p>
          <a:p>
            <a:pPr marL="514350" indent="-514350">
              <a:buFont typeface="Wingdings" pitchFamily="2" charset="2"/>
              <a:buChar char="q"/>
            </a:pPr>
            <a:r>
              <a:rPr lang="en-ZA" sz="2800" dirty="0" smtClean="0">
                <a:latin typeface="Gill Sans MT" pitchFamily="34" charset="0"/>
              </a:rPr>
              <a:t>Repositioning, communication and knowledge management essential; </a:t>
            </a:r>
          </a:p>
          <a:p>
            <a:pPr marL="514350" indent="-514350">
              <a:buFont typeface="Wingdings" pitchFamily="2" charset="2"/>
              <a:buChar char="q"/>
            </a:pPr>
            <a:r>
              <a:rPr lang="en-ZA" sz="2800" dirty="0" smtClean="0">
                <a:latin typeface="Gill Sans MT" pitchFamily="34" charset="0"/>
              </a:rPr>
              <a:t>Seizing opportunities of digitisation-collaborating with DST IT. </a:t>
            </a:r>
          </a:p>
          <a:p>
            <a:pPr marL="514350" indent="-514350">
              <a:buNone/>
            </a:pPr>
            <a:endParaRPr lang="en-ZA" sz="2400" dirty="0" smtClean="0">
              <a:solidFill>
                <a:srgbClr val="FF0000"/>
              </a:solidFill>
              <a:latin typeface="Gill Sans MT" pitchFamily="34" charset="0"/>
            </a:endParaRPr>
          </a:p>
          <a:p>
            <a:pPr marL="514350" indent="-514350">
              <a:buNone/>
            </a:pPr>
            <a:r>
              <a:rPr lang="en-ZA" sz="2400" dirty="0" smtClean="0">
                <a:latin typeface="Gill Sans MT" pitchFamily="34" charset="0"/>
              </a:rPr>
              <a:t> </a:t>
            </a:r>
          </a:p>
          <a:p>
            <a:pPr marL="514350" indent="-514350">
              <a:buFont typeface="Wingdings" pitchFamily="2" charset="2"/>
              <a:buChar char="q"/>
            </a:pPr>
            <a:endParaRPr lang="en-ZA" sz="2400" dirty="0" smtClean="0">
              <a:latin typeface="Gill Sans MT" pitchFamily="34" charset="0"/>
            </a:endParaRPr>
          </a:p>
          <a:p>
            <a:pPr lvl="1">
              <a:buNone/>
            </a:pPr>
            <a:endParaRPr lang="en-ZA" sz="2400" dirty="0" smtClean="0">
              <a:latin typeface="Gill Sans MT" pitchFamily="34" charset="0"/>
            </a:endParaRPr>
          </a:p>
          <a:p>
            <a:pPr lvl="1"/>
            <a:endParaRPr lang="en-GB" sz="2000" dirty="0">
              <a:latin typeface="Gill Sans MT"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25</a:t>
            </a:fld>
            <a:endParaRPr lang="en-GB" dirty="0"/>
          </a:p>
        </p:txBody>
      </p:sp>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26</a:t>
            </a:fld>
            <a:endParaRPr lang="en-GB" dirty="0"/>
          </a:p>
        </p:txBody>
      </p:sp>
      <p:pic>
        <p:nvPicPr>
          <p:cNvPr id="5" name="Picture 6" descr="page 1 Con V1"/>
          <p:cNvPicPr>
            <a:picLocks noChangeAspect="1" noChangeArrowheads="1"/>
          </p:cNvPicPr>
          <p:nvPr/>
        </p:nvPicPr>
        <p:blipFill>
          <a:blip r:embed="rId2" cstate="print"/>
          <a:srcRect/>
          <a:stretch>
            <a:fillRect/>
          </a:stretch>
        </p:blipFill>
        <p:spPr bwMode="auto">
          <a:xfrm>
            <a:off x="-36513" y="-27384"/>
            <a:ext cx="9182637" cy="6885384"/>
          </a:xfrm>
          <a:prstGeom prst="rect">
            <a:avLst/>
          </a:prstGeom>
          <a:noFill/>
          <a:ln w="9525">
            <a:noFill/>
            <a:miter lim="800000"/>
            <a:headEnd/>
            <a:tailEnd/>
          </a:ln>
        </p:spPr>
      </p:pic>
      <p:sp>
        <p:nvSpPr>
          <p:cNvPr id="7" name="Title 1"/>
          <p:cNvSpPr txBox="1">
            <a:spLocks/>
          </p:cNvSpPr>
          <p:nvPr/>
        </p:nvSpPr>
        <p:spPr bwMode="auto">
          <a:xfrm>
            <a:off x="539552" y="0"/>
            <a:ext cx="7570788" cy="53732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r>
              <a:rPr lang="en-GB" sz="4400" b="1" kern="0" dirty="0" smtClean="0">
                <a:solidFill>
                  <a:srgbClr val="014B88"/>
                </a:solidFill>
                <a:latin typeface="+mj-lt"/>
                <a:ea typeface="+mj-ea"/>
                <a:cs typeface="+mj-cs"/>
              </a:rPr>
              <a:t>Ngiyabonga</a:t>
            </a:r>
          </a:p>
          <a:p>
            <a:pPr algn="ctr" eaLnBrk="0" hangingPunct="0"/>
            <a:r>
              <a:rPr lang="en-GB" sz="4400" b="1" kern="0" dirty="0" smtClean="0">
                <a:solidFill>
                  <a:srgbClr val="014B88"/>
                </a:solidFill>
                <a:latin typeface="+mj-lt"/>
                <a:ea typeface="+mj-ea"/>
                <a:cs typeface="+mj-cs"/>
              </a:rPr>
              <a:t>Obrigado</a:t>
            </a:r>
            <a:endParaRPr lang="en-GB" sz="4400" b="1" kern="0" dirty="0">
              <a:solidFill>
                <a:srgbClr val="014B88"/>
              </a:solidFill>
              <a:latin typeface="+mj-lt"/>
              <a:ea typeface="+mj-ea"/>
              <a:cs typeface="+mj-cs"/>
            </a:endParaRPr>
          </a:p>
          <a:p>
            <a:pPr algn="ctr" eaLnBrk="0" hangingPunct="0"/>
            <a:r>
              <a:rPr lang="en-GB" sz="4400" b="1" kern="0" dirty="0">
                <a:solidFill>
                  <a:srgbClr val="014B88"/>
                </a:solidFill>
                <a:latin typeface="+mj-lt"/>
                <a:ea typeface="+mj-ea"/>
                <a:cs typeface="+mj-cs"/>
              </a:rPr>
              <a:t>Спасибо</a:t>
            </a:r>
          </a:p>
          <a:p>
            <a:pPr algn="ctr" eaLnBrk="0" hangingPunct="0"/>
            <a:r>
              <a:rPr lang="hi-IN" sz="4400" b="1" kern="0" dirty="0">
                <a:solidFill>
                  <a:srgbClr val="014B88"/>
                </a:solidFill>
                <a:latin typeface="+mj-lt"/>
                <a:ea typeface="+mj-ea"/>
                <a:cs typeface="+mj-cs"/>
              </a:rPr>
              <a:t>धन्यवाद</a:t>
            </a:r>
            <a:endParaRPr lang="en-GB" sz="4400" b="1" kern="0" dirty="0">
              <a:solidFill>
                <a:srgbClr val="014B88"/>
              </a:solidFill>
              <a:latin typeface="+mj-lt"/>
              <a:ea typeface="+mj-ea"/>
              <a:cs typeface="+mj-cs"/>
            </a:endParaRPr>
          </a:p>
          <a:p>
            <a:pPr algn="ctr" eaLnBrk="0" hangingPunct="0"/>
            <a:r>
              <a:rPr lang="ja-JP" altLang="en-GB" sz="4400" b="1" kern="0" dirty="0" smtClean="0">
                <a:solidFill>
                  <a:srgbClr val="014B88"/>
                </a:solidFill>
                <a:latin typeface="+mj-lt"/>
                <a:ea typeface="+mj-ea"/>
                <a:cs typeface="+mj-cs"/>
              </a:rPr>
              <a:t>谢谢</a:t>
            </a:r>
            <a:endParaRPr lang="en-GB" altLang="ja-JP" sz="4400" b="1" kern="0" dirty="0" smtClean="0">
              <a:solidFill>
                <a:srgbClr val="014B88"/>
              </a:solidFill>
              <a:latin typeface="+mj-lt"/>
              <a:ea typeface="+mj-ea"/>
              <a:cs typeface="+mj-cs"/>
            </a:endParaRPr>
          </a:p>
          <a:p>
            <a:pPr lvl="0" algn="ctr" eaLnBrk="0" hangingPunct="0"/>
            <a:r>
              <a:rPr lang="en-ZA" sz="4400" b="1" kern="0" dirty="0" smtClean="0">
                <a:solidFill>
                  <a:srgbClr val="014B88"/>
                </a:solidFill>
                <a:latin typeface="+mj-lt"/>
                <a:ea typeface="+mj-ea"/>
                <a:cs typeface="+mj-cs"/>
              </a:rPr>
              <a:t>Thank you</a:t>
            </a:r>
          </a:p>
        </p:txBody>
      </p:sp>
    </p:spTree>
    <p:extLst>
      <p:ext uri="{BB962C8B-B14F-4D97-AF65-F5344CB8AC3E}">
        <p14:creationId xmlns:p14="http://schemas.microsoft.com/office/powerpoint/2010/main" val="331820977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714357"/>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latin typeface="Gill Sans MT" pitchFamily="34" charset="0"/>
              </a:rPr>
              <a:t>Legislative Mandate</a:t>
            </a:r>
          </a:p>
        </p:txBody>
      </p:sp>
      <p:sp>
        <p:nvSpPr>
          <p:cNvPr id="7" name="Content Placeholder 6"/>
          <p:cNvSpPr>
            <a:spLocks noGrp="1"/>
          </p:cNvSpPr>
          <p:nvPr>
            <p:ph idx="1"/>
          </p:nvPr>
        </p:nvSpPr>
        <p:spPr>
          <a:xfrm>
            <a:off x="142844" y="857232"/>
            <a:ext cx="7927978" cy="4786346"/>
          </a:xfrm>
        </p:spPr>
        <p:txBody>
          <a:bodyPr/>
          <a:lstStyle/>
          <a:p>
            <a:pPr>
              <a:buNone/>
            </a:pPr>
            <a:endParaRPr lang="en-US" sz="2400" dirty="0" smtClean="0">
              <a:solidFill>
                <a:srgbClr val="000000"/>
              </a:solidFill>
              <a:latin typeface="Gill Sans MT" pitchFamily="34" charset="0"/>
            </a:endParaRPr>
          </a:p>
          <a:p>
            <a:pPr>
              <a:buNone/>
            </a:pPr>
            <a:r>
              <a:rPr lang="en-US" sz="2400" dirty="0" smtClean="0">
                <a:solidFill>
                  <a:srgbClr val="000000"/>
                </a:solidFill>
                <a:latin typeface="Gill Sans MT" pitchFamily="34" charset="0"/>
              </a:rPr>
              <a:t>Section 3 of the NACI Act (Act 55 of 1997) </a:t>
            </a:r>
            <a:endParaRPr lang="en-US" sz="2400" b="1" dirty="0" smtClean="0">
              <a:solidFill>
                <a:srgbClr val="000000"/>
              </a:solidFill>
              <a:latin typeface="Gill Sans MT" pitchFamily="34" charset="0"/>
            </a:endParaRPr>
          </a:p>
        </p:txBody>
      </p:sp>
      <p:sp>
        <p:nvSpPr>
          <p:cNvPr id="4" name="Rounded Rectangle 3"/>
          <p:cNvSpPr/>
          <p:nvPr/>
        </p:nvSpPr>
        <p:spPr>
          <a:xfrm>
            <a:off x="214282" y="2500306"/>
            <a:ext cx="7560840" cy="2736304"/>
          </a:xfrm>
          <a:prstGeom prst="round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Gill Sans MT" pitchFamily="34" charset="0"/>
              </a:rPr>
              <a:t>“…advise the Minister  for Science and Technology, and through the Minister, the Minister’s Committee and Cabinet, on the role and contribution of science, mathematics, innovation and technology, including indigenous technologies, in promoting and achieving national objectives”</a:t>
            </a:r>
            <a:endParaRPr lang="en-GB" sz="2400" dirty="0">
              <a:solidFill>
                <a:schemeClr val="tx1"/>
              </a:solidFill>
              <a:latin typeface="Gill Sans MT" pitchFamily="34" charset="0"/>
            </a:endParaRP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3</a:t>
            </a:fld>
            <a:endParaRPr lang="en-GB" dirty="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 y="908720"/>
            <a:ext cx="9144032" cy="4968552"/>
          </a:xfrm>
        </p:spPr>
        <p:txBody>
          <a:bodyPr/>
          <a:lstStyle/>
          <a:p>
            <a:pPr>
              <a:buNone/>
            </a:pPr>
            <a:r>
              <a:rPr lang="en-US" sz="2400" b="1" dirty="0" smtClean="0">
                <a:latin typeface="Gill Sans MT" panose="020B0502020104020203" pitchFamily="34" charset="0"/>
              </a:rPr>
              <a:t>NACI may or shall on request of the Minister, advise on-</a:t>
            </a:r>
          </a:p>
          <a:p>
            <a:pPr marL="514350" indent="-457200">
              <a:buFont typeface="Wingdings" pitchFamily="2" charset="2"/>
              <a:buChar char="§"/>
            </a:pPr>
            <a:r>
              <a:rPr lang="en-US" sz="2400" dirty="0" smtClean="0">
                <a:latin typeface="Gill Sans MT" panose="020B0502020104020203" pitchFamily="34" charset="0"/>
              </a:rPr>
              <a:t>the coordination and stimulation of the national system of innovation (NSI);</a:t>
            </a:r>
          </a:p>
          <a:p>
            <a:pPr marL="514350" indent="-457200">
              <a:buFont typeface="Wingdings" pitchFamily="2" charset="2"/>
              <a:buChar char="§"/>
            </a:pPr>
            <a:r>
              <a:rPr lang="en-US" sz="2400" dirty="0" smtClean="0">
                <a:latin typeface="Gill Sans MT" panose="020B0502020104020203" pitchFamily="34" charset="0"/>
              </a:rPr>
              <a:t>strategies for the promotion of technology innovation, development, acquisition, transfer and implementation in all the sectors;</a:t>
            </a:r>
          </a:p>
          <a:p>
            <a:pPr marL="514350" indent="-457200">
              <a:buFont typeface="Wingdings" pitchFamily="2" charset="2"/>
              <a:buChar char="§"/>
            </a:pPr>
            <a:r>
              <a:rPr lang="en-US" sz="2400" dirty="0" smtClean="0">
                <a:latin typeface="Gill Sans MT" panose="020B0502020104020203" pitchFamily="34" charset="0"/>
              </a:rPr>
              <a:t>the co-ordination of science and technology policy and strategies with policies and strategies in other environments;</a:t>
            </a:r>
          </a:p>
          <a:p>
            <a:pPr marL="514350" indent="-457200">
              <a:buFont typeface="Wingdings" pitchFamily="2" charset="2"/>
              <a:buChar char="§"/>
            </a:pPr>
            <a:r>
              <a:rPr lang="en-US" sz="2400" dirty="0" smtClean="0">
                <a:latin typeface="Gill Sans MT" panose="020B0502020104020203" pitchFamily="34" charset="0"/>
              </a:rPr>
              <a:t>the identification of research and development (R&amp;D) priorities, and their incorporation in the process of government funding of R&amp;D</a:t>
            </a:r>
            <a:r>
              <a:rPr lang="en-US" sz="2800" dirty="0" smtClean="0">
                <a:latin typeface="Gill Sans MT" panose="020B0502020104020203" pitchFamily="34" charset="0"/>
              </a:rPr>
              <a:t>.</a:t>
            </a:r>
          </a:p>
          <a:p>
            <a:pPr marL="914400" lvl="1" indent="-457200">
              <a:buNone/>
            </a:pPr>
            <a:endParaRPr lang="en-US" sz="2400" dirty="0" smtClean="0">
              <a:latin typeface="+mj-lt"/>
            </a:endParaRPr>
          </a:p>
          <a:p>
            <a:pPr lvl="1"/>
            <a:endParaRPr lang="en-US" sz="2400" dirty="0" smtClean="0">
              <a:latin typeface="+mj-lt"/>
            </a:endParaRPr>
          </a:p>
          <a:p>
            <a:pPr>
              <a:buNone/>
            </a:pPr>
            <a:endParaRPr lang="en-US" sz="2400" dirty="0" smtClean="0">
              <a:latin typeface="+mj-lt"/>
            </a:endParaRPr>
          </a:p>
        </p:txBody>
      </p:sp>
      <p:sp>
        <p:nvSpPr>
          <p:cNvPr id="4" name="Rectangle 2"/>
          <p:cNvSpPr>
            <a:spLocks noGrp="1" noChangeArrowheads="1"/>
          </p:cNvSpPr>
          <p:nvPr>
            <p:ph type="title"/>
          </p:nvPr>
        </p:nvSpPr>
        <p:spPr>
          <a:xfrm>
            <a:off x="0" y="0"/>
            <a:ext cx="9144000" cy="908720"/>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latin typeface="Gill Sans MT" pitchFamily="34" charset="0"/>
              </a:rPr>
              <a:t>Legislative Functions (1)</a:t>
            </a: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4</a:t>
            </a:fld>
            <a:endParaRPr lang="en-GB" dirty="0"/>
          </a:p>
        </p:txBody>
      </p:sp>
    </p:spTree>
    <p:extLst>
      <p:ext uri="{BB962C8B-B14F-4D97-AF65-F5344CB8AC3E}">
        <p14:creationId xmlns:p14="http://schemas.microsoft.com/office/powerpoint/2010/main" val="2686073456"/>
      </p:ext>
    </p:extLst>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 y="908720"/>
            <a:ext cx="9144032" cy="4968552"/>
          </a:xfrm>
        </p:spPr>
        <p:txBody>
          <a:bodyPr/>
          <a:lstStyle/>
          <a:p>
            <a:pPr marL="514350" indent="-457200">
              <a:buFont typeface="Wingdings" pitchFamily="2" charset="2"/>
              <a:buChar char="§"/>
            </a:pPr>
            <a:r>
              <a:rPr lang="en-US" sz="2800" dirty="0">
                <a:latin typeface="Gill Sans MT" panose="020B0502020104020203" pitchFamily="34" charset="0"/>
              </a:rPr>
              <a:t>the promotion of mathematics, the natural sciences and technology in the education sector; and</a:t>
            </a:r>
          </a:p>
          <a:p>
            <a:pPr marL="514350" indent="-457200">
              <a:buFont typeface="Wingdings" pitchFamily="2" charset="2"/>
              <a:buChar char="§"/>
            </a:pPr>
            <a:r>
              <a:rPr lang="en-US" sz="2800" dirty="0">
                <a:latin typeface="Gill Sans MT" panose="020B0502020104020203" pitchFamily="34" charset="0"/>
              </a:rPr>
              <a:t>on the establishment and maintenance of information systems that support monitoring and evaluation of the NSI management and functioning;</a:t>
            </a:r>
          </a:p>
          <a:p>
            <a:pPr marL="514350" indent="-457200">
              <a:buFont typeface="Wingdings" pitchFamily="2" charset="2"/>
              <a:buChar char="§"/>
            </a:pPr>
            <a:r>
              <a:rPr lang="en-US" sz="2800" dirty="0">
                <a:latin typeface="Gill Sans MT" panose="020B0502020104020203" pitchFamily="34" charset="0"/>
              </a:rPr>
              <a:t>international liaison and co–operation in the fields of science, technology and innovation (STI);</a:t>
            </a:r>
          </a:p>
          <a:p>
            <a:pPr marL="514350" indent="-457200">
              <a:buFont typeface="Wingdings" pitchFamily="2" charset="2"/>
              <a:buChar char="§"/>
            </a:pPr>
            <a:r>
              <a:rPr lang="en-US" sz="2800" dirty="0">
                <a:latin typeface="Gill Sans MT" panose="020B0502020104020203" pitchFamily="34" charset="0"/>
              </a:rPr>
              <a:t>developments in the fields of STI which might require new legislation.</a:t>
            </a:r>
          </a:p>
          <a:p>
            <a:pPr lvl="1">
              <a:buFont typeface="Arial" panose="020B0604020202020204" pitchFamily="34" charset="0"/>
              <a:buChar char="•"/>
            </a:pPr>
            <a:endParaRPr lang="en-US" sz="2400" dirty="0" smtClean="0">
              <a:latin typeface="+mj-lt"/>
            </a:endParaRPr>
          </a:p>
          <a:p>
            <a:pPr>
              <a:buFont typeface="Arial" panose="020B0604020202020204" pitchFamily="34" charset="0"/>
              <a:buChar char="•"/>
            </a:pPr>
            <a:endParaRPr lang="en-US" sz="2400" dirty="0" smtClean="0">
              <a:latin typeface="+mj-lt"/>
            </a:endParaRPr>
          </a:p>
        </p:txBody>
      </p:sp>
      <p:sp>
        <p:nvSpPr>
          <p:cNvPr id="4" name="Rectangle 2"/>
          <p:cNvSpPr>
            <a:spLocks noGrp="1" noChangeArrowheads="1"/>
          </p:cNvSpPr>
          <p:nvPr>
            <p:ph type="title"/>
          </p:nvPr>
        </p:nvSpPr>
        <p:spPr>
          <a:xfrm>
            <a:off x="0" y="0"/>
            <a:ext cx="9144000" cy="908720"/>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latin typeface="Gill Sans MT" pitchFamily="34" charset="0"/>
              </a:rPr>
              <a:t>Legislative Functions (2)</a:t>
            </a: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5</a:t>
            </a:fld>
            <a:endParaRPr lang="en-GB" dirty="0"/>
          </a:p>
        </p:txBody>
      </p:sp>
    </p:spTree>
    <p:extLst>
      <p:ext uri="{BB962C8B-B14F-4D97-AF65-F5344CB8AC3E}">
        <p14:creationId xmlns:p14="http://schemas.microsoft.com/office/powerpoint/2010/main" val="3617227553"/>
      </p:ext>
    </p:extLst>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 y="908720"/>
            <a:ext cx="9144032" cy="4968552"/>
          </a:xfrm>
        </p:spPr>
        <p:txBody>
          <a:bodyPr/>
          <a:lstStyle/>
          <a:p>
            <a:pPr marL="514350" lvl="1" indent="-457200">
              <a:buFont typeface="Wingdings" pitchFamily="2" charset="2"/>
              <a:buChar char="§"/>
            </a:pPr>
            <a:r>
              <a:rPr lang="en-US" sz="2400" dirty="0">
                <a:latin typeface="Gill Sans MT" panose="020B0502020104020203" pitchFamily="34" charset="0"/>
                <a:ea typeface="+mn-ea"/>
                <a:cs typeface="+mn-cs"/>
              </a:rPr>
              <a:t>strategies for promotion of the dissemination and accessibility of scientific knowledge &amp; technology, as well as for promotion of public understanding of S&amp;T and their supportive role in innovation for development and progress;</a:t>
            </a:r>
          </a:p>
          <a:p>
            <a:pPr marL="514350" lvl="1" indent="-457200">
              <a:buFont typeface="Wingdings" pitchFamily="2" charset="2"/>
              <a:buChar char="§"/>
            </a:pPr>
            <a:r>
              <a:rPr lang="en-US" sz="2400" dirty="0">
                <a:latin typeface="Gill Sans MT" panose="020B0502020104020203" pitchFamily="34" charset="0"/>
                <a:ea typeface="+mn-ea"/>
                <a:cs typeface="+mn-cs"/>
              </a:rPr>
              <a:t>establishment, phasing out, rationalisation &amp; management of science councils, national facilities utilised for research, national R&amp;D programmes conducted by science councils and S&amp;T institutions within the NSI;</a:t>
            </a:r>
          </a:p>
          <a:p>
            <a:pPr marL="514350" lvl="1" indent="-457200">
              <a:buFont typeface="Wingdings" pitchFamily="2" charset="2"/>
              <a:buChar char="§"/>
            </a:pPr>
            <a:r>
              <a:rPr lang="en-US" sz="2400" dirty="0">
                <a:latin typeface="Gill Sans MT" panose="020B0502020104020203" pitchFamily="34" charset="0"/>
                <a:ea typeface="+mn-ea"/>
                <a:cs typeface="+mn-cs"/>
              </a:rPr>
              <a:t>funding of S&amp;T system in respect of its contribution to innovation; </a:t>
            </a:r>
          </a:p>
          <a:p>
            <a:pPr marL="514350" lvl="1" indent="-457200">
              <a:buFont typeface="Wingdings" pitchFamily="2" charset="2"/>
              <a:buChar char="§"/>
            </a:pPr>
            <a:r>
              <a:rPr lang="en-US" sz="2400" dirty="0">
                <a:latin typeface="Gill Sans MT" panose="020B0502020104020203" pitchFamily="34" charset="0"/>
                <a:ea typeface="+mn-ea"/>
                <a:cs typeface="+mn-cs"/>
              </a:rPr>
              <a:t>any other matters on STI &amp; mathematics referred to NACI by the Minister.  </a:t>
            </a:r>
          </a:p>
          <a:p>
            <a:pPr marL="0" indent="0">
              <a:buNone/>
            </a:pPr>
            <a:endParaRPr lang="en-US" sz="24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p:txBody>
      </p:sp>
      <p:sp>
        <p:nvSpPr>
          <p:cNvPr id="4" name="Rectangle 2"/>
          <p:cNvSpPr>
            <a:spLocks noGrp="1" noChangeArrowheads="1"/>
          </p:cNvSpPr>
          <p:nvPr>
            <p:ph type="title"/>
          </p:nvPr>
        </p:nvSpPr>
        <p:spPr>
          <a:xfrm>
            <a:off x="0" y="0"/>
            <a:ext cx="9144000" cy="908720"/>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latin typeface="Gill Sans MT" pitchFamily="34" charset="0"/>
              </a:rPr>
              <a:t>Legislative Functions (3)</a:t>
            </a: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6</a:t>
            </a:fld>
            <a:endParaRPr lang="en-GB" dirty="0"/>
          </a:p>
        </p:txBody>
      </p:sp>
    </p:spTree>
    <p:extLst>
      <p:ext uri="{BB962C8B-B14F-4D97-AF65-F5344CB8AC3E}">
        <p14:creationId xmlns:p14="http://schemas.microsoft.com/office/powerpoint/2010/main" val="585487226"/>
      </p:ext>
    </p:extLst>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9144000" cy="908720"/>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solidFill>
                  <a:schemeClr val="bg1"/>
                </a:solidFill>
                <a:latin typeface="Gill Sans MT" pitchFamily="34" charset="0"/>
              </a:rPr>
              <a:t>Vision and mission</a:t>
            </a: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7</a:t>
            </a:fld>
            <a:endParaRPr lang="en-GB" dirty="0"/>
          </a:p>
        </p:txBody>
      </p:sp>
      <p:sp>
        <p:nvSpPr>
          <p:cNvPr id="3" name="Content Placeholder 2"/>
          <p:cNvSpPr>
            <a:spLocks noGrp="1"/>
          </p:cNvSpPr>
          <p:nvPr>
            <p:ph idx="1"/>
          </p:nvPr>
        </p:nvSpPr>
        <p:spPr>
          <a:xfrm>
            <a:off x="107505" y="1147510"/>
            <a:ext cx="8064946" cy="4657754"/>
          </a:xfrm>
        </p:spPr>
        <p:txBody>
          <a:bodyPr>
            <a:noAutofit/>
          </a:bodyPr>
          <a:lstStyle/>
          <a:p>
            <a:pPr marL="0" indent="0" algn="just">
              <a:spcBef>
                <a:spcPts val="0"/>
              </a:spcBef>
              <a:buNone/>
              <a:defRPr/>
            </a:pPr>
            <a:r>
              <a:rPr lang="en-ZA" sz="3000" b="1" dirty="0" smtClean="0">
                <a:solidFill>
                  <a:srgbClr val="FF0000"/>
                </a:solidFill>
                <a:latin typeface="Gill Sans MT" pitchFamily="34" charset="0"/>
              </a:rPr>
              <a:t>Vision: </a:t>
            </a:r>
            <a:r>
              <a:rPr lang="en-ZA" sz="3000" dirty="0" smtClean="0">
                <a:latin typeface="Gill Sans MT" pitchFamily="34" charset="0"/>
              </a:rPr>
              <a:t>A </a:t>
            </a:r>
            <a:r>
              <a:rPr lang="en-ZA" sz="3000" dirty="0">
                <a:latin typeface="Gill Sans MT" pitchFamily="34" charset="0"/>
              </a:rPr>
              <a:t>leading advisory body to government on science, </a:t>
            </a:r>
            <a:r>
              <a:rPr lang="en-ZA" sz="3000" dirty="0" smtClean="0">
                <a:latin typeface="Gill Sans MT" pitchFamily="34" charset="0"/>
              </a:rPr>
              <a:t>technology </a:t>
            </a:r>
            <a:r>
              <a:rPr lang="en-ZA" sz="3000" dirty="0">
                <a:latin typeface="Gill Sans MT" pitchFamily="34" charset="0"/>
              </a:rPr>
              <a:t>and innovation (STI) within a well-coordinated, responsive and </a:t>
            </a:r>
            <a:r>
              <a:rPr lang="en-ZA" sz="3000" dirty="0" smtClean="0">
                <a:latin typeface="Gill Sans MT" pitchFamily="34" charset="0"/>
              </a:rPr>
              <a:t>functioning </a:t>
            </a:r>
            <a:r>
              <a:rPr lang="en-ZA" sz="3000" dirty="0">
                <a:latin typeface="Gill Sans MT" pitchFamily="34" charset="0"/>
              </a:rPr>
              <a:t>National System of Innovation (NSI</a:t>
            </a:r>
            <a:r>
              <a:rPr lang="en-ZA" sz="3000" dirty="0" smtClean="0">
                <a:latin typeface="Gill Sans MT" pitchFamily="34" charset="0"/>
              </a:rPr>
              <a:t>).</a:t>
            </a:r>
          </a:p>
          <a:p>
            <a:pPr marL="0" indent="0" algn="just">
              <a:spcBef>
                <a:spcPts val="0"/>
              </a:spcBef>
              <a:buFontTx/>
              <a:buNone/>
              <a:defRPr/>
            </a:pPr>
            <a:endParaRPr lang="en-ZA" sz="3000" dirty="0" smtClean="0">
              <a:solidFill>
                <a:srgbClr val="FF0000"/>
              </a:solidFill>
              <a:latin typeface="Gill Sans MT" pitchFamily="34" charset="0"/>
            </a:endParaRPr>
          </a:p>
          <a:p>
            <a:pPr marL="0" indent="0" algn="just">
              <a:spcBef>
                <a:spcPts val="0"/>
              </a:spcBef>
              <a:buNone/>
              <a:defRPr/>
            </a:pPr>
            <a:r>
              <a:rPr lang="en-ZA" sz="3000" b="1" dirty="0" smtClean="0">
                <a:solidFill>
                  <a:srgbClr val="FF0000"/>
                </a:solidFill>
                <a:latin typeface="Gill Sans MT" pitchFamily="34" charset="0"/>
              </a:rPr>
              <a:t>Mission: </a:t>
            </a:r>
            <a:r>
              <a:rPr lang="en-ZA" sz="3000" dirty="0" smtClean="0">
                <a:solidFill>
                  <a:schemeClr val="accent4">
                    <a:lumMod val="95000"/>
                    <a:lumOff val="5000"/>
                  </a:schemeClr>
                </a:solidFill>
                <a:latin typeface="Gill Sans MT" pitchFamily="34" charset="0"/>
              </a:rPr>
              <a:t>To provide evidence-based advice to the Minister of Science and Technology and through the Minister to Cabinet on STI matters through research expertise and engagement with stakeholders.</a:t>
            </a:r>
          </a:p>
        </p:txBody>
      </p:sp>
    </p:spTree>
    <p:extLst>
      <p:ext uri="{BB962C8B-B14F-4D97-AF65-F5344CB8AC3E}">
        <p14:creationId xmlns:p14="http://schemas.microsoft.com/office/powerpoint/2010/main" val="511956347"/>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solidFill>
                  <a:schemeClr val="accent4">
                    <a:lumMod val="95000"/>
                    <a:lumOff val="5000"/>
                  </a:schemeClr>
                </a:solidFill>
                <a:latin typeface="Gill Sans MT" pitchFamily="34" charset="0"/>
              </a:rPr>
              <a:t>To learn from previous experience to improve efficacy, relevance and ensure evidence-based, confidential and timely STI advice to the Minister of Science and Technology and, through the Minister, Cabinet. </a:t>
            </a:r>
          </a:p>
          <a:p>
            <a:r>
              <a:rPr lang="en-ZA" sz="2800" b="1" dirty="0">
                <a:solidFill>
                  <a:schemeClr val="accent4">
                    <a:lumMod val="95000"/>
                    <a:lumOff val="5000"/>
                  </a:schemeClr>
                </a:solidFill>
                <a:latin typeface="Gill Sans MT" pitchFamily="34" charset="0"/>
              </a:rPr>
              <a:t>To contribute to the building of NSI monitoring, evaluation and learning capability in order to assess the health of the NSI and its contribution to sustainable and inclusive development. </a:t>
            </a:r>
          </a:p>
          <a:p>
            <a:endParaRPr lang="en-ZA" sz="2800" b="1" dirty="0" smtClean="0">
              <a:solidFill>
                <a:schemeClr val="accent4">
                  <a:lumMod val="95000"/>
                  <a:lumOff val="5000"/>
                </a:schemeClr>
              </a:solidFill>
              <a:latin typeface="Gill Sans MT" pitchFamily="34" charset="0"/>
            </a:endParaRPr>
          </a:p>
          <a:p>
            <a:pPr>
              <a:buNone/>
            </a:pPr>
            <a:endParaRPr lang="en-ZA" sz="2400" dirty="0" smtClean="0"/>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 (1)</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8</a:t>
            </a:fld>
            <a:endParaRPr lang="en-GB" dirty="0"/>
          </a:p>
        </p:txBody>
      </p:sp>
    </p:spTree>
    <p:extLst>
      <p:ext uri="{BB962C8B-B14F-4D97-AF65-F5344CB8AC3E}">
        <p14:creationId xmlns:p14="http://schemas.microsoft.com/office/powerpoint/2010/main" val="492749018"/>
      </p:ext>
    </p:extLst>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latin typeface="Gill Sans MT" pitchFamily="34" charset="0"/>
              </a:rPr>
              <a:t>To contribute to the building of a well-coordinated, responsive and effective NSI. </a:t>
            </a:r>
          </a:p>
          <a:p>
            <a:endParaRPr lang="en-ZA" sz="2800" b="1" dirty="0">
              <a:latin typeface="Gill Sans MT" pitchFamily="34" charset="0"/>
            </a:endParaRPr>
          </a:p>
          <a:p>
            <a:pPr marL="0" indent="0">
              <a:buNone/>
            </a:pPr>
            <a:endParaRPr lang="en-ZA" sz="2800" b="1" dirty="0" smtClean="0">
              <a:latin typeface="Gill Sans MT" pitchFamily="34" charset="0"/>
            </a:endParaRPr>
          </a:p>
          <a:p>
            <a:r>
              <a:rPr lang="en-ZA" sz="2800" b="1" dirty="0">
                <a:latin typeface="Gill Sans MT" pitchFamily="34" charset="0"/>
              </a:rPr>
              <a:t>Transforming NACI into a smart, efficient and learning organisation.</a:t>
            </a:r>
          </a:p>
          <a:p>
            <a:endParaRPr lang="en-US" sz="2800" b="1" dirty="0" smtClean="0">
              <a:latin typeface="Gill Sans MT" pitchFamily="34" charset="0"/>
            </a:endParaRPr>
          </a:p>
          <a:p>
            <a:pPr lvl="1"/>
            <a:endParaRPr lang="en-ZA" dirty="0" smtClean="0">
              <a:solidFill>
                <a:srgbClr val="C00000"/>
              </a:solidFill>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Goals (2)</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9</a:t>
            </a:fld>
            <a:endParaRPr lang="en-GB" dirty="0"/>
          </a:p>
        </p:txBody>
      </p:sp>
    </p:spTree>
    <p:extLst>
      <p:ext uri="{BB962C8B-B14F-4D97-AF65-F5344CB8AC3E}">
        <p14:creationId xmlns:p14="http://schemas.microsoft.com/office/powerpoint/2010/main" val="2578591141"/>
      </p:ext>
    </p:extLst>
  </p:cSld>
  <p:clrMapOvr>
    <a:masterClrMapping/>
  </p:clrMapOvr>
  <p:transition spd="med">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2014/15 ANNUAL REPORT&amp;quot;&quot;/&gt;&lt;property id=&quot;20307&quot; value=&quot;256&quot;/&gt;&lt;/object&gt;&lt;object type=&quot;3&quot; unique_id=&quot;10005&quot;&gt;&lt;property id=&quot;20148&quot; value=&quot;5&quot;/&gt;&lt;property id=&quot;20300&quot; value=&quot;Slide 2 - &amp;quot;Presentation Outline&amp;quot;&quot;/&gt;&lt;property id=&quot;20307&quot; value=&quot;257&quot;/&gt;&lt;/object&gt;&lt;object type=&quot;3&quot; unique_id=&quot;10006&quot;&gt;&lt;property id=&quot;20148&quot; value=&quot;5&quot;/&gt;&lt;property id=&quot;20300&quot; value=&quot;Slide 3 - &amp;quot;Background&amp;quot;&quot;/&gt;&lt;property id=&quot;20307&quot; value=&quot;258&quot;/&gt;&lt;/object&gt;&lt;object type=&quot;3&quot; unique_id=&quot;10007&quot;&gt;&lt;property id=&quot;20148&quot; value=&quot;5&quot;/&gt;&lt;property id=&quot;20300&quot; value=&quot;Slide 4 - &amp;quot;Background cont…&amp;quot;&quot;/&gt;&lt;property id=&quot;20307&quot; value=&quot;295&quot;/&gt;&lt;/object&gt;&lt;object type=&quot;3&quot; unique_id=&quot;10008&quot;&gt;&lt;property id=&quot;20148&quot; value=&quot;5&quot;/&gt;&lt;property id=&quot;20300&quot; value=&quot;Slide 5 - &amp;quot;Background&amp;quot;&quot;/&gt;&lt;property id=&quot;20307&quot; value=&quot;296&quot;/&gt;&lt;/object&gt;&lt;object type=&quot;3&quot; unique_id=&quot;10009&quot;&gt;&lt;property id=&quot;20148&quot; value=&quot;5&quot;/&gt;&lt;property id=&quot;20300&quot; value=&quot;Slide 6 - &amp;quot;International Lessons on Science, Technology &amp;#x0D;&amp;#x0A;and Innovation Advice&amp;quot;&quot;/&gt;&lt;property id=&quot;20307&quot; value=&quot;331&quot;/&gt;&lt;/object&gt;&lt;object type=&quot;3&quot; unique_id=&quot;10010&quot;&gt;&lt;property id=&quot;20148&quot; value=&quot;5&quot;/&gt;&lt;property id=&quot;20300&quot; value=&quot;Slide 7 - &amp;quot;South African Innovation Landscape&amp;quot;&quot;/&gt;&lt;property id=&quot;20307&quot; value=&quot;297&quot;/&gt;&lt;/object&gt;&lt;object type=&quot;3&quot; unique_id=&quot;10011&quot;&gt;&lt;property id=&quot;20148&quot; value=&quot;5&quot;/&gt;&lt;property id=&quot;20300&quot; value=&quot;Slide 8 - &amp;quot;South African Innovation Landscape cont…&amp;quot;&quot;/&gt;&lt;property id=&quot;20307&quot; value=&quot;302&quot;/&gt;&lt;/object&gt;&lt;object type=&quot;3&quot; unique_id=&quot;10012&quot;&gt;&lt;property id=&quot;20148&quot; value=&quot;5&quot;/&gt;&lt;property id=&quot;20300&quot; value=&quot;Slide 9 - &amp;quot;South African Innovation Landscape cont…&amp;quot;&quot;/&gt;&lt;property id=&quot;20307&quot; value=&quot;332&quot;/&gt;&lt;/object&gt;&lt;object type=&quot;3&quot; unique_id=&quot;10013&quot;&gt;&lt;property id=&quot;20148&quot; value=&quot;5&quot;/&gt;&lt;property id=&quot;20300&quot; value=&quot;Slide 10 - &amp;quot;South African Innovation Landscape cont…&amp;quot;&quot;/&gt;&lt;property id=&quot;20307&quot; value=&quot;303&quot;/&gt;&lt;/object&gt;&lt;object type=&quot;3&quot; unique_id=&quot;10014&quot;&gt;&lt;property id=&quot;20148&quot; value=&quot;5&quot;/&gt;&lt;property id=&quot;20300&quot; value=&quot;Slide 11 - &amp;quot;South African Innovation Landscape cont…&amp;quot;&quot;/&gt;&lt;property id=&quot;20307&quot; value=&quot;333&quot;/&gt;&lt;/object&gt;&lt;object type=&quot;3&quot; unique_id=&quot;10015&quot;&gt;&lt;property id=&quot;20148&quot; value=&quot;5&quot;/&gt;&lt;property id=&quot;20300&quot; value=&quot;Slide 12 - &amp;quot;South African Innovation Landscape cont…&amp;quot;&quot;/&gt;&lt;property id=&quot;20307&quot; value=&quot;334&quot;/&gt;&lt;/object&gt;&lt;object type=&quot;3&quot; unique_id=&quot;10016&quot;&gt;&lt;property id=&quot;20148&quot; value=&quot;5&quot;/&gt;&lt;property id=&quot;20300&quot; value=&quot;Slide 13 - &amp;quot;NACI Key Outputs 2014/15&amp;quot;&quot;/&gt;&lt;property id=&quot;20307&quot; value=&quot;312&quot;/&gt;&lt;/object&gt;&lt;object type=&quot;3&quot; unique_id=&quot;10017&quot;&gt;&lt;property id=&quot;20148&quot; value=&quot;5&quot;/&gt;&lt;property id=&quot;20300&quot; value=&quot;Slide 14 - &amp;quot;NACI Key Outputs 2014/15 cont...&amp;quot;&quot;/&gt;&lt;property id=&quot;20307&quot; value=&quot;335&quot;/&gt;&lt;/object&gt;&lt;object type=&quot;3&quot; unique_id=&quot;10018&quot;&gt;&lt;property id=&quot;20148&quot; value=&quot;5&quot;/&gt;&lt;property id=&quot;20300&quot; value=&quot;Slide 15 - &amp;quot;NACI Key Outputs 2014/15 cont...&amp;quot;&quot;/&gt;&lt;property id=&quot;20307&quot; value=&quot;336&quot;/&gt;&lt;/object&gt;&lt;object type=&quot;3&quot; unique_id=&quot;10019&quot;&gt;&lt;property id=&quot;20148&quot; value=&quot;5&quot;/&gt;&lt;property id=&quot;20300&quot; value=&quot;Slide 16 - &amp;quot;NACI Key Outputs 2014/15 cont...&amp;quot;&quot;/&gt;&lt;property id=&quot;20307&quot; value=&quot;337&quot;/&gt;&lt;/object&gt;&lt;object type=&quot;3&quot; unique_id=&quot;10020&quot;&gt;&lt;property id=&quot;20148&quot; value=&quot;5&quot;/&gt;&lt;property id=&quot;20300&quot; value=&quot;Slide 17 - &amp;quot;NACI Key Outputs 2014/15 cont...&amp;quot;&quot;/&gt;&lt;property id=&quot;20307&quot; value=&quot;338&quot;/&gt;&lt;/object&gt;&lt;object type=&quot;3&quot; unique_id=&quot;10021&quot;&gt;&lt;property id=&quot;20148&quot; value=&quot;5&quot;/&gt;&lt;property id=&quot;20300&quot; value=&quot;Slide 18 - &amp;quot;The Current Policy Work Programme 2015/16&amp;quot;&quot;/&gt;&lt;property id=&quot;20307&quot; value=&quot;326&quot;/&gt;&lt;/object&gt;&lt;object type=&quot;3&quot; unique_id=&quot;10022&quot;&gt;&lt;property id=&quot;20148&quot; value=&quot;5&quot;/&gt;&lt;property id=&quot;20300&quot; value=&quot;Slide 19 - &amp;quot;Expenditure 2014/15&amp;quot;&quot;/&gt;&lt;property id=&quot;20307&quot; value=&quot;329&quot;/&gt;&lt;/object&gt;&lt;object type=&quot;3&quot; unique_id=&quot;10023&quot;&gt;&lt;property id=&quot;20148&quot; value=&quot;5&quot;/&gt;&lt;property id=&quot;20300&quot; value=&quot;Slide 20 - &amp;quot;Composition of the Council&amp;quot;&quot;/&gt;&lt;property id=&quot;20307&quot; value=&quot;323&quot;/&gt;&lt;/object&gt;&lt;object type=&quot;3&quot; unique_id=&quot;10024&quot;&gt;&lt;property id=&quot;20148&quot; value=&quot;5&quot;/&gt;&lt;property id=&quot;20300&quot; value=&quot;Slide 21&quot;/&gt;&lt;property id=&quot;20307&quot; value=&quot;317&quot;/&gt;&lt;/object&gt;&lt;object type=&quot;3&quot; unique_id=&quot;10025&quot;&gt;&lt;property id=&quot;20148&quot; value=&quot;5&quot;/&gt;&lt;property id=&quot;20300&quot; value=&quot;Slide 22&quot;/&gt;&lt;property id=&quot;20307&quot; value=&quot;27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11077</TotalTime>
  <Words>1649</Words>
  <Application>Microsoft Office PowerPoint</Application>
  <PresentationFormat>On-screen Show (4:3)</PresentationFormat>
  <Paragraphs>265</Paragraphs>
  <Slides>26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 PL ShanHeiSun Uni</vt:lpstr>
      <vt:lpstr>Arial</vt:lpstr>
      <vt:lpstr>Arial Narrow</vt:lpstr>
      <vt:lpstr>Calibri</vt:lpstr>
      <vt:lpstr>Footlight MT Light</vt:lpstr>
      <vt:lpstr>Garamond</vt:lpstr>
      <vt:lpstr>Gill Sans MT</vt:lpstr>
      <vt:lpstr>Times New Roman</vt:lpstr>
      <vt:lpstr>Wingdings</vt:lpstr>
      <vt:lpstr>Default Design</vt:lpstr>
      <vt:lpstr>NACI 2017/18 ANNUAL REPORT </vt:lpstr>
      <vt:lpstr>Presentation Outline</vt:lpstr>
      <vt:lpstr>Legislative Mandate</vt:lpstr>
      <vt:lpstr>Legislative Functions (1)</vt:lpstr>
      <vt:lpstr>Legislative Functions (2)</vt:lpstr>
      <vt:lpstr>Legislative Functions (3)</vt:lpstr>
      <vt:lpstr>Vision and mission</vt:lpstr>
      <vt:lpstr>Strategic Outcome-Oriented Goal (1)</vt:lpstr>
      <vt:lpstr>Strategic Outcome-Oriented Goals (2)</vt:lpstr>
      <vt:lpstr>PowerPoint Presentation</vt:lpstr>
      <vt:lpstr>Ministerial assignments to NACI (1)</vt:lpstr>
      <vt:lpstr>Ministerial assignments to NACI (2)</vt:lpstr>
      <vt:lpstr>NACI’s contribution to NDP</vt:lpstr>
      <vt:lpstr>Selected NDP areas and NACI</vt:lpstr>
      <vt:lpstr>Selected NDP areas and NACI</vt:lpstr>
      <vt:lpstr>Selected NDP areas on STI</vt:lpstr>
      <vt:lpstr>Performance against predetermined objectives  </vt:lpstr>
      <vt:lpstr>NACI specific challenges and opportunities </vt:lpstr>
      <vt:lpstr>Selected highlights (1) </vt:lpstr>
      <vt:lpstr>Selected highlights (2)</vt:lpstr>
      <vt:lpstr>International engagements</vt:lpstr>
      <vt:lpstr>Composition of the Council</vt:lpstr>
      <vt:lpstr>NACI Budget and Expenditure Breakdown</vt:lpstr>
      <vt:lpstr>CONCLUSION</vt:lpstr>
      <vt:lpstr>CONCLUSION</vt:lpstr>
      <vt:lpstr>PowerPoint Presentation</vt:lpstr>
    </vt:vector>
  </TitlesOfParts>
  <Company>Kashan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Hein le Roux</dc:creator>
  <cp:lastModifiedBy>Thato Dube</cp:lastModifiedBy>
  <cp:revision>1709</cp:revision>
  <cp:lastPrinted>2012-03-26T07:56:30Z</cp:lastPrinted>
  <dcterms:created xsi:type="dcterms:W3CDTF">2009-10-07T12:50:30Z</dcterms:created>
  <dcterms:modified xsi:type="dcterms:W3CDTF">2018-10-04T09:09:59Z</dcterms:modified>
</cp:coreProperties>
</file>