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58" r:id="rId2"/>
    <p:sldId id="344" r:id="rId3"/>
    <p:sldId id="345" r:id="rId4"/>
    <p:sldId id="346" r:id="rId5"/>
    <p:sldId id="356" r:id="rId6"/>
    <p:sldId id="282" r:id="rId7"/>
    <p:sldId id="347" r:id="rId8"/>
    <p:sldId id="348" r:id="rId9"/>
    <p:sldId id="340" r:id="rId10"/>
    <p:sldId id="349" r:id="rId11"/>
    <p:sldId id="360" r:id="rId12"/>
    <p:sldId id="350" r:id="rId13"/>
    <p:sldId id="352" r:id="rId14"/>
    <p:sldId id="353" r:id="rId15"/>
    <p:sldId id="358" r:id="rId16"/>
    <p:sldId id="354" r:id="rId17"/>
    <p:sldId id="326" r:id="rId18"/>
    <p:sldId id="361" r:id="rId19"/>
    <p:sldId id="355" r:id="rId20"/>
    <p:sldId id="270" r:id="rId21"/>
    <p:sldId id="351" r:id="rId22"/>
    <p:sldId id="357" r:id="rId23"/>
    <p:sldId id="338" r:id="rId24"/>
    <p:sldId id="324" r:id="rId25"/>
    <p:sldId id="283" r:id="rId26"/>
    <p:sldId id="339" r:id="rId27"/>
    <p:sldId id="337"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02" autoAdjust="0"/>
    <p:restoredTop sz="81696" autoAdjust="0"/>
  </p:normalViewPr>
  <p:slideViewPr>
    <p:cSldViewPr snapToGrid="0" snapToObjects="1">
      <p:cViewPr varScale="1">
        <p:scale>
          <a:sx n="60" d="100"/>
          <a:sy n="60" d="100"/>
        </p:scale>
        <p:origin x="2040" y="54"/>
      </p:cViewPr>
      <p:guideLst>
        <p:guide orient="horz" pos="2160"/>
        <p:guide pos="2880"/>
      </p:guideLst>
    </p:cSldViewPr>
  </p:slideViewPr>
  <p:outlineViewPr>
    <p:cViewPr>
      <p:scale>
        <a:sx n="33" d="100"/>
        <a:sy n="33" d="100"/>
      </p:scale>
      <p:origin x="0" y="-280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C:\Users\Gregory\Desktop\CER\Coal%20IPP%20Workbook.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novo\Desktop\EnergyPap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sz="1800" dirty="0"/>
              <a:t>Projected and Historical Total Annual Electricity Demand </a:t>
            </a:r>
            <a:r>
              <a:rPr lang="en-US" sz="1800" b="1" i="0" u="none" strike="noStrike" baseline="0" dirty="0">
                <a:effectLst/>
              </a:rPr>
              <a:t>(</a:t>
            </a:r>
            <a:r>
              <a:rPr lang="en-US" sz="1800" b="1" i="0" u="none" strike="noStrike" baseline="0" dirty="0" err="1">
                <a:effectLst/>
              </a:rPr>
              <a:t>TWhs</a:t>
            </a:r>
            <a:r>
              <a:rPr lang="en-US" sz="1800" b="1" i="0" u="none" strike="noStrike" baseline="0" dirty="0">
                <a:effectLst/>
              </a:rPr>
              <a:t>) </a:t>
            </a:r>
            <a:endParaRPr lang="en-US" sz="1800" dirty="0"/>
          </a:p>
          <a:p>
            <a:pPr>
              <a:defRPr sz="1800" b="1" i="0" u="none" strike="noStrike" kern="1200" baseline="0">
                <a:solidFill>
                  <a:sysClr val="windowText" lastClr="000000"/>
                </a:solidFill>
                <a:latin typeface="+mn-lt"/>
                <a:ea typeface="+mn-ea"/>
                <a:cs typeface="+mn-cs"/>
              </a:defRPr>
            </a:pPr>
            <a:endParaRPr lang="en-US" sz="1800" dirty="0"/>
          </a:p>
        </c:rich>
      </c:tx>
      <c:layout>
        <c:manualLayout>
          <c:xMode val="edge"/>
          <c:yMode val="edge"/>
          <c:x val="0.12727998133705179"/>
          <c:y val="1.8097802622918283E-2"/>
        </c:manualLayout>
      </c:layout>
      <c:overlay val="0"/>
      <c:spPr>
        <a:noFill/>
        <a:ln>
          <a:noFill/>
        </a:ln>
        <a:effectLst/>
      </c:spPr>
    </c:title>
    <c:autoTitleDeleted val="0"/>
    <c:plotArea>
      <c:layout>
        <c:manualLayout>
          <c:layoutTarget val="inner"/>
          <c:xMode val="edge"/>
          <c:yMode val="edge"/>
          <c:x val="0.104669978633045"/>
          <c:y val="0.14388899018464499"/>
          <c:w val="0.86826172133885404"/>
          <c:h val="0.69527347202829903"/>
        </c:manualLayout>
      </c:layout>
      <c:lineChart>
        <c:grouping val="standard"/>
        <c:varyColors val="0"/>
        <c:ser>
          <c:idx val="4"/>
          <c:order val="0"/>
          <c:tx>
            <c:strRef>
              <c:f>'Demand &amp; RE% Share Comparison'!$A$17</c:f>
              <c:strCache>
                <c:ptCount val="1"/>
                <c:pt idx="0">
                  <c:v>Historical Demand</c:v>
                </c:pt>
              </c:strCache>
            </c:strRef>
          </c:tx>
          <c:spPr>
            <a:ln w="41275" cap="sq" cmpd="sng">
              <a:solidFill>
                <a:schemeClr val="bg1">
                  <a:lumMod val="50000"/>
                </a:schemeClr>
              </a:solidFill>
              <a:prstDash val="sysDash"/>
              <a:round/>
            </a:ln>
            <a:effectLst/>
          </c:spPr>
          <c:marker>
            <c:symbol val="circle"/>
            <c:size val="6"/>
            <c:spPr>
              <a:solidFill>
                <a:schemeClr val="bg1">
                  <a:lumMod val="50000"/>
                </a:schemeClr>
              </a:solidFill>
              <a:ln w="3175">
                <a:solidFill>
                  <a:schemeClr val="tx1"/>
                </a:solidFill>
                <a:round/>
              </a:ln>
              <a:effectLst/>
            </c:spPr>
          </c:marker>
          <c:val>
            <c:numRef>
              <c:f>'Demand &amp; RE% Share Comparison'!$B$17:$H$17</c:f>
              <c:numCache>
                <c:formatCode>General</c:formatCode>
                <c:ptCount val="7"/>
                <c:pt idx="0">
                  <c:v>130.28200000000001</c:v>
                </c:pt>
                <c:pt idx="1">
                  <c:v>152.977</c:v>
                </c:pt>
                <c:pt idx="2">
                  <c:v>173.10300000000001</c:v>
                </c:pt>
                <c:pt idx="3">
                  <c:v>199.67</c:v>
                </c:pt>
                <c:pt idx="4">
                  <c:v>236.143</c:v>
                </c:pt>
                <c:pt idx="5">
                  <c:v>252.94300000000001</c:v>
                </c:pt>
                <c:pt idx="6">
                  <c:v>244.73</c:v>
                </c:pt>
              </c:numCache>
            </c:numRef>
          </c:val>
          <c:smooth val="0"/>
          <c:extLst>
            <c:ext xmlns:c16="http://schemas.microsoft.com/office/drawing/2014/chart" uri="{C3380CC4-5D6E-409C-BE32-E72D297353CC}">
              <c16:uniqueId val="{00000000-462D-4F0A-ADF4-7744CFD02E91}"/>
            </c:ext>
          </c:extLst>
        </c:ser>
        <c:ser>
          <c:idx val="3"/>
          <c:order val="1"/>
          <c:tx>
            <c:strRef>
              <c:f>'Demand &amp; RE% Share Comparison'!$A$16</c:f>
              <c:strCache>
                <c:ptCount val="1"/>
                <c:pt idx="0">
                  <c:v>IRP2010 Base Forecast</c:v>
                </c:pt>
              </c:strCache>
            </c:strRef>
          </c:tx>
          <c:spPr>
            <a:ln w="44450" cap="sq">
              <a:solidFill>
                <a:schemeClr val="tx1">
                  <a:lumMod val="85000"/>
                  <a:lumOff val="15000"/>
                </a:schemeClr>
              </a:solidFill>
              <a:prstDash val="sysDash"/>
              <a:round/>
            </a:ln>
            <a:effectLst/>
          </c:spPr>
          <c:marker>
            <c:symbol val="circle"/>
            <c:size val="6"/>
            <c:spPr>
              <a:solidFill>
                <a:schemeClr val="tx1"/>
              </a:solidFill>
              <a:ln w="12700">
                <a:solidFill>
                  <a:schemeClr val="lt2"/>
                </a:solidFill>
                <a:round/>
              </a:ln>
              <a:effectLst/>
            </c:spPr>
          </c:marker>
          <c:cat>
            <c:numRef>
              <c:f>'Demand &amp; RE% Share Comparison'!$B$9:$O$9</c:f>
              <c:numCache>
                <c:formatCode>General</c:formatCode>
                <c:ptCount val="14"/>
                <c:pt idx="0">
                  <c:v>1985</c:v>
                </c:pt>
                <c:pt idx="1">
                  <c:v>1990</c:v>
                </c:pt>
                <c:pt idx="2">
                  <c:v>1995</c:v>
                </c:pt>
                <c:pt idx="3">
                  <c:v>2000</c:v>
                </c:pt>
                <c:pt idx="4">
                  <c:v>2005</c:v>
                </c:pt>
                <c:pt idx="5">
                  <c:v>2010</c:v>
                </c:pt>
                <c:pt idx="6">
                  <c:v>2015</c:v>
                </c:pt>
                <c:pt idx="7">
                  <c:v>2020</c:v>
                </c:pt>
                <c:pt idx="8">
                  <c:v>2025</c:v>
                </c:pt>
                <c:pt idx="9">
                  <c:v>2030</c:v>
                </c:pt>
                <c:pt idx="10">
                  <c:v>2035</c:v>
                </c:pt>
                <c:pt idx="11">
                  <c:v>2040</c:v>
                </c:pt>
                <c:pt idx="12">
                  <c:v>2045</c:v>
                </c:pt>
                <c:pt idx="13">
                  <c:v>2050</c:v>
                </c:pt>
              </c:numCache>
            </c:numRef>
          </c:cat>
          <c:val>
            <c:numRef>
              <c:f>'Demand &amp; RE% Share Comparison'!$B$16:$O$16</c:f>
              <c:numCache>
                <c:formatCode>General</c:formatCode>
                <c:ptCount val="14"/>
                <c:pt idx="5">
                  <c:v>259.685</c:v>
                </c:pt>
                <c:pt idx="6">
                  <c:v>300.42500000000001</c:v>
                </c:pt>
                <c:pt idx="7">
                  <c:v>355.69400000000002</c:v>
                </c:pt>
                <c:pt idx="8">
                  <c:v>404.358</c:v>
                </c:pt>
                <c:pt idx="9">
                  <c:v>454.35700000000008</c:v>
                </c:pt>
                <c:pt idx="10">
                  <c:v>504.35599999999999</c:v>
                </c:pt>
              </c:numCache>
            </c:numRef>
          </c:val>
          <c:smooth val="0"/>
          <c:extLst>
            <c:ext xmlns:c16="http://schemas.microsoft.com/office/drawing/2014/chart" uri="{C3380CC4-5D6E-409C-BE32-E72D297353CC}">
              <c16:uniqueId val="{00000005-462D-4F0A-ADF4-7744CFD02E91}"/>
            </c:ext>
          </c:extLst>
        </c:ser>
        <c:dLbls>
          <c:showLegendKey val="0"/>
          <c:showVal val="0"/>
          <c:showCatName val="0"/>
          <c:showSerName val="0"/>
          <c:showPercent val="0"/>
          <c:showBubbleSize val="0"/>
        </c:dLbls>
        <c:marker val="1"/>
        <c:smooth val="0"/>
        <c:axId val="218950872"/>
        <c:axId val="218951264"/>
      </c:lineChart>
      <c:catAx>
        <c:axId val="21895087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218951264"/>
        <c:crosses val="autoZero"/>
        <c:auto val="1"/>
        <c:lblAlgn val="ctr"/>
        <c:lblOffset val="100"/>
        <c:noMultiLvlLbl val="0"/>
      </c:catAx>
      <c:valAx>
        <c:axId val="21895126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sz="1400" b="0"/>
                  <a:t>Total Annual Electricity Demand (TWh)</a:t>
                </a:r>
              </a:p>
            </c:rich>
          </c:tx>
          <c:layout>
            <c:manualLayout>
              <c:xMode val="edge"/>
              <c:yMode val="edge"/>
              <c:x val="1.87361154557842E-2"/>
              <c:y val="0.207192991258244"/>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218950872"/>
        <c:crosses val="autoZero"/>
        <c:crossBetween val="between"/>
        <c:majorUnit val="50"/>
      </c:valAx>
      <c:spPr>
        <a:noFill/>
        <a:ln>
          <a:noFill/>
        </a:ln>
        <a:effectLst/>
      </c:spPr>
    </c:plotArea>
    <c:legend>
      <c:legendPos val="b"/>
      <c:layout>
        <c:manualLayout>
          <c:xMode val="edge"/>
          <c:yMode val="edge"/>
          <c:x val="0"/>
          <c:y val="0.902170326162817"/>
          <c:w val="0.97767631962455503"/>
          <c:h val="9.6684712912459794E-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rgbClr val="DBF5F9"/>
    </a:solidFill>
    <a:ln>
      <a:noFill/>
    </a:ln>
    <a:effectLst/>
  </c:spPr>
  <c:txPr>
    <a:bodyPr/>
    <a:lstStyle/>
    <a:p>
      <a:pPr>
        <a:defRPr>
          <a:solidFill>
            <a:sysClr val="windowText" lastClr="000000"/>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23409386209492"/>
          <c:y val="4.8597305058537661E-2"/>
          <c:w val="0.78306156901728496"/>
          <c:h val="0.77256774314741472"/>
        </c:manualLayout>
      </c:layout>
      <c:lineChart>
        <c:grouping val="standard"/>
        <c:varyColors val="0"/>
        <c:ser>
          <c:idx val="0"/>
          <c:order val="0"/>
          <c:tx>
            <c:strRef>
              <c:f>'Renewable energy costs'!$B$1</c:f>
              <c:strCache>
                <c:ptCount val="1"/>
                <c:pt idx="0">
                  <c:v>Wind</c:v>
                </c:pt>
              </c:strCache>
            </c:strRef>
          </c:tx>
          <c:spPr>
            <a:ln w="28575"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FE1D-124E-85E7-7191E28EBE3A}"/>
                </c:ext>
              </c:extLst>
            </c:dLbl>
            <c:dLbl>
              <c:idx val="2"/>
              <c:delete val="1"/>
              <c:extLst>
                <c:ext xmlns:c15="http://schemas.microsoft.com/office/drawing/2012/chart" uri="{CE6537A1-D6FC-4f65-9D91-7224C49458BB}"/>
                <c:ext xmlns:c16="http://schemas.microsoft.com/office/drawing/2014/chart" uri="{C3380CC4-5D6E-409C-BE32-E72D297353CC}">
                  <c16:uniqueId val="{00000001-FE1D-124E-85E7-7191E28EBE3A}"/>
                </c:ext>
              </c:extLst>
            </c:dLbl>
            <c:dLbl>
              <c:idx val="3"/>
              <c:delete val="1"/>
              <c:extLst>
                <c:ext xmlns:c15="http://schemas.microsoft.com/office/drawing/2012/chart" uri="{CE6537A1-D6FC-4f65-9D91-7224C49458BB}"/>
                <c:ext xmlns:c16="http://schemas.microsoft.com/office/drawing/2014/chart" uri="{C3380CC4-5D6E-409C-BE32-E72D297353CC}">
                  <c16:uniqueId val="{00000002-FE1D-124E-85E7-7191E28EBE3A}"/>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'Renewable energy costs'!$A$2:$A$6</c:f>
              <c:strCache>
                <c:ptCount val="5"/>
                <c:pt idx="0">
                  <c:v>1 (Nov. 2011)</c:v>
                </c:pt>
                <c:pt idx="1">
                  <c:v>2 (Mar. 2012)</c:v>
                </c:pt>
                <c:pt idx="2">
                  <c:v>3 (Aug. 2013)</c:v>
                </c:pt>
                <c:pt idx="3">
                  <c:v>4 &amp; additional (Aug. 2014)</c:v>
                </c:pt>
                <c:pt idx="4">
                  <c:v>4e (Nov. 2015)</c:v>
                </c:pt>
              </c:strCache>
            </c:strRef>
          </c:cat>
          <c:val>
            <c:numRef>
              <c:f>'Renewable energy costs'!$B$2:$B$6</c:f>
              <c:numCache>
                <c:formatCode>0.0</c:formatCode>
                <c:ptCount val="5"/>
                <c:pt idx="0">
                  <c:v>1.51</c:v>
                </c:pt>
                <c:pt idx="1">
                  <c:v>1.19</c:v>
                </c:pt>
                <c:pt idx="2">
                  <c:v>0.87</c:v>
                </c:pt>
                <c:pt idx="3">
                  <c:v>0.7350000000000001</c:v>
                </c:pt>
                <c:pt idx="4">
                  <c:v>0.62</c:v>
                </c:pt>
              </c:numCache>
            </c:numRef>
          </c:val>
          <c:smooth val="0"/>
          <c:extLst>
            <c:ext xmlns:c16="http://schemas.microsoft.com/office/drawing/2014/chart" uri="{C3380CC4-5D6E-409C-BE32-E72D297353CC}">
              <c16:uniqueId val="{00000003-FE1D-124E-85E7-7191E28EBE3A}"/>
            </c:ext>
          </c:extLst>
        </c:ser>
        <c:ser>
          <c:idx val="1"/>
          <c:order val="1"/>
          <c:tx>
            <c:strRef>
              <c:f>'Renewable energy costs'!$C$1</c:f>
              <c:strCache>
                <c:ptCount val="1"/>
                <c:pt idx="0">
                  <c:v>Solar PV</c:v>
                </c:pt>
              </c:strCache>
            </c:strRef>
          </c:tx>
          <c:spPr>
            <a:ln w="28575" cap="rnd">
              <a:solidFill>
                <a:schemeClr val="accent2"/>
              </a:solidFill>
              <a:round/>
            </a:ln>
            <a:effectLst/>
          </c:spPr>
          <c:marker>
            <c:symbol val="none"/>
          </c:marker>
          <c:dLbls>
            <c:dLbl>
              <c:idx val="0"/>
              <c:tx>
                <c:rich>
                  <a:bodyPr/>
                  <a:lstStyle/>
                  <a:p>
                    <a:fld id="{41B25CBB-DF7C-4A40-9367-1286DA4CE8C5}" type="VALUE">
                      <a:rPr lang="en-US" smtClean="0"/>
                      <a:pPr/>
                      <a:t>[VALUE]</a:t>
                    </a:fld>
                    <a:endParaRPr lang="en-ZA"/>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E1D-124E-85E7-7191E28EBE3A}"/>
                </c:ext>
              </c:extLst>
            </c:dLbl>
            <c:dLbl>
              <c:idx val="1"/>
              <c:delete val="1"/>
              <c:extLst>
                <c:ext xmlns:c15="http://schemas.microsoft.com/office/drawing/2012/chart" uri="{CE6537A1-D6FC-4f65-9D91-7224C49458BB}"/>
                <c:ext xmlns:c16="http://schemas.microsoft.com/office/drawing/2014/chart" uri="{C3380CC4-5D6E-409C-BE32-E72D297353CC}">
                  <c16:uniqueId val="{00000005-FE1D-124E-85E7-7191E28EBE3A}"/>
                </c:ext>
              </c:extLst>
            </c:dLbl>
            <c:dLbl>
              <c:idx val="2"/>
              <c:delete val="1"/>
              <c:extLst>
                <c:ext xmlns:c15="http://schemas.microsoft.com/office/drawing/2012/chart" uri="{CE6537A1-D6FC-4f65-9D91-7224C49458BB}"/>
                <c:ext xmlns:c16="http://schemas.microsoft.com/office/drawing/2014/chart" uri="{C3380CC4-5D6E-409C-BE32-E72D297353CC}">
                  <c16:uniqueId val="{00000006-FE1D-124E-85E7-7191E28EBE3A}"/>
                </c:ext>
              </c:extLst>
            </c:dLbl>
            <c:dLbl>
              <c:idx val="3"/>
              <c:delete val="1"/>
              <c:extLst>
                <c:ext xmlns:c15="http://schemas.microsoft.com/office/drawing/2012/chart" uri="{CE6537A1-D6FC-4f65-9D91-7224C49458BB}"/>
                <c:ext xmlns:c16="http://schemas.microsoft.com/office/drawing/2014/chart" uri="{C3380CC4-5D6E-409C-BE32-E72D297353CC}">
                  <c16:uniqueId val="{00000007-FE1D-124E-85E7-7191E28EBE3A}"/>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'Renewable energy costs'!$A$2:$A$6</c:f>
              <c:strCache>
                <c:ptCount val="5"/>
                <c:pt idx="0">
                  <c:v>1 (Nov. 2011)</c:v>
                </c:pt>
                <c:pt idx="1">
                  <c:v>2 (Mar. 2012)</c:v>
                </c:pt>
                <c:pt idx="2">
                  <c:v>3 (Aug. 2013)</c:v>
                </c:pt>
                <c:pt idx="3">
                  <c:v>4 &amp; additional (Aug. 2014)</c:v>
                </c:pt>
                <c:pt idx="4">
                  <c:v>4e (Nov. 2015)</c:v>
                </c:pt>
              </c:strCache>
            </c:strRef>
          </c:cat>
          <c:val>
            <c:numRef>
              <c:f>'Renewable energy costs'!$C$2:$C$6</c:f>
              <c:numCache>
                <c:formatCode>0.0</c:formatCode>
                <c:ptCount val="5"/>
                <c:pt idx="0">
                  <c:v>3.65</c:v>
                </c:pt>
                <c:pt idx="1">
                  <c:v>2.1800000000000002</c:v>
                </c:pt>
                <c:pt idx="2">
                  <c:v>1.17</c:v>
                </c:pt>
                <c:pt idx="3">
                  <c:v>0.90999999999999992</c:v>
                </c:pt>
                <c:pt idx="4">
                  <c:v>0.62</c:v>
                </c:pt>
              </c:numCache>
            </c:numRef>
          </c:val>
          <c:smooth val="0"/>
          <c:extLst>
            <c:ext xmlns:c16="http://schemas.microsoft.com/office/drawing/2014/chart" uri="{C3380CC4-5D6E-409C-BE32-E72D297353CC}">
              <c16:uniqueId val="{00000008-FE1D-124E-85E7-7191E28EBE3A}"/>
            </c:ext>
          </c:extLst>
        </c:ser>
        <c:dLbls>
          <c:showLegendKey val="0"/>
          <c:showVal val="0"/>
          <c:showCatName val="0"/>
          <c:showSerName val="0"/>
          <c:showPercent val="0"/>
          <c:showBubbleSize val="0"/>
        </c:dLbls>
        <c:smooth val="0"/>
        <c:axId val="218951656"/>
        <c:axId val="218952048"/>
      </c:lineChart>
      <c:catAx>
        <c:axId val="2189516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Bid Window</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8952048"/>
        <c:crosses val="autoZero"/>
        <c:auto val="1"/>
        <c:lblAlgn val="ctr"/>
        <c:lblOffset val="100"/>
        <c:tickLblSkip val="1"/>
        <c:tickMarkSkip val="1"/>
        <c:noMultiLvlLbl val="0"/>
      </c:catAx>
      <c:valAx>
        <c:axId val="218952048"/>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Average tariff (R/kWh)</a:t>
                </a:r>
              </a:p>
            </c:rich>
          </c:tx>
          <c:layout>
            <c:manualLayout>
              <c:xMode val="edge"/>
              <c:yMode val="edge"/>
              <c:x val="4.4353917225775528E-3"/>
              <c:y val="0.1681175584782129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crossAx val="218951656"/>
        <c:crosses val="autoZero"/>
        <c:crossBetween val="midCat"/>
        <c:majorUnit val="1"/>
      </c:valAx>
      <c:spPr>
        <a:noFill/>
        <a:ln>
          <a:noFill/>
        </a:ln>
        <a:effectLst/>
      </c:spPr>
    </c:plotArea>
    <c:legend>
      <c:legendPos val="b"/>
      <c:layout>
        <c:manualLayout>
          <c:xMode val="edge"/>
          <c:yMode val="edge"/>
          <c:x val="0.68123366968488719"/>
          <c:y val="5.6431309086552042E-2"/>
          <c:w val="0.23014292539392667"/>
          <c:h val="0.1505881474096219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AE883-FB40-A84F-8DDE-ED4D34CAE45B}" type="datetimeFigureOut">
              <a:rPr lang="en-US" smtClean="0"/>
              <a:t>10/17/2018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9964A-FC0E-A941-A9ED-460AE2B66347}" type="slidenum">
              <a:rPr lang="en-US" smtClean="0"/>
              <a:t>‹#›</a:t>
            </a:fld>
            <a:endParaRPr lang="en-US"/>
          </a:p>
        </p:txBody>
      </p:sp>
    </p:spTree>
    <p:extLst>
      <p:ext uri="{BB962C8B-B14F-4D97-AF65-F5344CB8AC3E}">
        <p14:creationId xmlns:p14="http://schemas.microsoft.com/office/powerpoint/2010/main" val="2387684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B9964A-FC0E-A941-A9ED-460AE2B66347}" type="slidenum">
              <a:rPr lang="en-US" smtClean="0"/>
              <a:t>1</a:t>
            </a:fld>
            <a:endParaRPr lang="en-US"/>
          </a:p>
        </p:txBody>
      </p:sp>
    </p:spTree>
    <p:extLst>
      <p:ext uri="{BB962C8B-B14F-4D97-AF65-F5344CB8AC3E}">
        <p14:creationId xmlns:p14="http://schemas.microsoft.com/office/powerpoint/2010/main" val="2849568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dirty="0">
                <a:solidFill>
                  <a:schemeClr val="tx1"/>
                </a:solidFill>
                <a:effectLst/>
                <a:latin typeface="+mn-lt"/>
                <a:ea typeface="+mn-ea"/>
                <a:cs typeface="+mn-cs"/>
              </a:rPr>
              <a:t>Source: IPCC (2018) global warming of 1.5 °C</a:t>
            </a:r>
          </a:p>
          <a:p>
            <a:r>
              <a:rPr lang="en-ZA" sz="1200" b="0" i="0" u="none" strike="noStrike" kern="1200" dirty="0">
                <a:solidFill>
                  <a:schemeClr val="tx1"/>
                </a:solidFill>
                <a:effectLst/>
                <a:latin typeface="+mn-lt"/>
                <a:ea typeface="+mn-ea"/>
                <a:cs typeface="+mn-cs"/>
              </a:rPr>
              <a:t> </a:t>
            </a:r>
          </a:p>
          <a:p>
            <a:r>
              <a:rPr lang="en-ZA" sz="1200" b="1" i="0" u="none" strike="noStrike" kern="1200" dirty="0">
                <a:solidFill>
                  <a:schemeClr val="tx1"/>
                </a:solidFill>
                <a:effectLst/>
                <a:latin typeface="+mn-lt"/>
                <a:ea typeface="+mn-ea"/>
                <a:cs typeface="+mn-cs"/>
              </a:rPr>
              <a:t>Figure 2.19: (a) Global final energy, (b) direct CO2 emissions from the all energy demand sectors, (c) carbon intensity, and (d) structure of final energy (electricity, liquid fuel, coal, and biomass). </a:t>
            </a:r>
            <a:r>
              <a:rPr lang="en-ZA" sz="1200" b="0" i="0" u="none" strike="noStrike" kern="1200" dirty="0">
                <a:solidFill>
                  <a:schemeClr val="tx1"/>
                </a:solidFill>
                <a:effectLst/>
                <a:latin typeface="+mn-lt"/>
                <a:ea typeface="+mn-ea"/>
                <a:cs typeface="+mn-cs"/>
              </a:rPr>
              <a:t>The squares and circles indicate the IAM archetype pathways and diamonds the data of sectoral scenarios. The red dotted line indicates the 2010 level. H2DS: Higher-2°C, L2DS: Lower-2°C, 1.5DS-H: 1.5°C-high-OS, 1.5DS-L: 1.5°C-low-OS, 1.5DS = 1.5DS-OS: 1.5°C-consistent pathways with overshoot. Section 2.1 for descriptions. </a:t>
            </a:r>
          </a:p>
          <a:p>
            <a:r>
              <a:rPr lang="en-ZA" sz="1200" b="0" i="0" u="none" strike="noStrike" kern="1200" dirty="0">
                <a:solidFill>
                  <a:schemeClr val="tx1"/>
                </a:solidFill>
                <a:effectLst/>
                <a:latin typeface="+mn-lt"/>
                <a:ea typeface="+mn-ea"/>
                <a:cs typeface="+mn-cs"/>
              </a:rPr>
              <a:t>Final-energy demand is driven by demand in energy services for mobility, residential and commercial activities (buildings), and manufacturing. This heavily depends on assumptions about socio-economic futures as represented by the SSPs (Bauer et al., 2017) (see Sections 2.1, 2.3 and 2.5). The structure of this demand drives the composition of final energy use in terms of energy carriers (electricity, liquids, gases, solids, hydrogen etc.). </a:t>
            </a:r>
          </a:p>
          <a:p>
            <a:r>
              <a:rPr lang="en-ZA" sz="1200" b="0" i="0" u="none" strike="noStrike" kern="1200" dirty="0">
                <a:solidFill>
                  <a:schemeClr val="tx1"/>
                </a:solidFill>
                <a:effectLst/>
                <a:latin typeface="+mn-lt"/>
                <a:ea typeface="+mn-ea"/>
                <a:cs typeface="+mn-cs"/>
              </a:rPr>
              <a:t>Figure 2.19 shows the structure of global final energy demand in 2030 and 2050, indicating the trend toward electrification and fossil fuel usage reduction. This trend is more significant in 1.5°C pathways than 2°C pathways. Electrification continues throughout the second half of the century leading to a 3.5 to 6-fold increase in electricity demand (interquartile range; median 4.5) by the end of the century relative to today (</a:t>
            </a:r>
            <a:r>
              <a:rPr lang="en-ZA" sz="1200" b="0" i="0" u="none" strike="noStrike" kern="1200" dirty="0" err="1">
                <a:solidFill>
                  <a:schemeClr val="tx1"/>
                </a:solidFill>
                <a:effectLst/>
                <a:latin typeface="+mn-lt"/>
                <a:ea typeface="+mn-ea"/>
                <a:cs typeface="+mn-cs"/>
              </a:rPr>
              <a:t>Grubler</a:t>
            </a:r>
            <a:r>
              <a:rPr lang="en-ZA" sz="1200" b="0" i="0" u="none" strike="noStrike" kern="1200" dirty="0">
                <a:solidFill>
                  <a:schemeClr val="tx1"/>
                </a:solidFill>
                <a:effectLst/>
                <a:latin typeface="+mn-lt"/>
                <a:ea typeface="+mn-ea"/>
                <a:cs typeface="+mn-cs"/>
              </a:rPr>
              <a:t> et al., 2018; </a:t>
            </a:r>
            <a:r>
              <a:rPr lang="en-ZA" sz="1200" b="0" i="0" u="none" strike="noStrike" kern="1200" dirty="0" err="1">
                <a:solidFill>
                  <a:schemeClr val="tx1"/>
                </a:solidFill>
                <a:effectLst/>
                <a:latin typeface="+mn-lt"/>
                <a:ea typeface="+mn-ea"/>
                <a:cs typeface="+mn-cs"/>
              </a:rPr>
              <a:t>Luderer</a:t>
            </a:r>
            <a:r>
              <a:rPr lang="en-ZA" sz="1200" b="0" i="0" u="none" strike="noStrike" kern="1200" dirty="0">
                <a:solidFill>
                  <a:schemeClr val="tx1"/>
                </a:solidFill>
                <a:effectLst/>
                <a:latin typeface="+mn-lt"/>
                <a:ea typeface="+mn-ea"/>
                <a:cs typeface="+mn-cs"/>
              </a:rPr>
              <a:t> et al., 2018). Since the electricity sector is completely decarbonised by mid-century in 1.5°C pathways (see Figure 2.20), electrification is the primary means to decarbonize energy end-use sectors. </a:t>
            </a:r>
          </a:p>
          <a:p>
            <a:r>
              <a:rPr lang="en-ZA" sz="1200" b="0" i="0"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1B9964A-FC0E-A941-A9ED-460AE2B66347}" type="slidenum">
              <a:rPr lang="en-US" smtClean="0"/>
              <a:t>11</a:t>
            </a:fld>
            <a:endParaRPr lang="en-US"/>
          </a:p>
        </p:txBody>
      </p:sp>
    </p:spTree>
    <p:extLst>
      <p:ext uri="{BB962C8B-B14F-4D97-AF65-F5344CB8AC3E}">
        <p14:creationId xmlns:p14="http://schemas.microsoft.com/office/powerpoint/2010/main" val="2549380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B9964A-FC0E-A941-A9ED-460AE2B66347}" type="slidenum">
              <a:rPr lang="en-US" smtClean="0"/>
              <a:t>12</a:t>
            </a:fld>
            <a:endParaRPr lang="en-US"/>
          </a:p>
        </p:txBody>
      </p:sp>
    </p:spTree>
    <p:extLst>
      <p:ext uri="{BB962C8B-B14F-4D97-AF65-F5344CB8AC3E}">
        <p14:creationId xmlns:p14="http://schemas.microsoft.com/office/powerpoint/2010/main" val="1548290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B9964A-FC0E-A941-A9ED-460AE2B66347}" type="slidenum">
              <a:rPr lang="en-US" smtClean="0"/>
              <a:t>13</a:t>
            </a:fld>
            <a:endParaRPr lang="en-US"/>
          </a:p>
        </p:txBody>
      </p:sp>
    </p:spTree>
    <p:extLst>
      <p:ext uri="{BB962C8B-B14F-4D97-AF65-F5344CB8AC3E}">
        <p14:creationId xmlns:p14="http://schemas.microsoft.com/office/powerpoint/2010/main" val="1471780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B9964A-FC0E-A941-A9ED-460AE2B66347}" type="slidenum">
              <a:rPr lang="en-US" smtClean="0"/>
              <a:t>14</a:t>
            </a:fld>
            <a:endParaRPr lang="en-US"/>
          </a:p>
        </p:txBody>
      </p:sp>
    </p:spTree>
    <p:extLst>
      <p:ext uri="{BB962C8B-B14F-4D97-AF65-F5344CB8AC3E}">
        <p14:creationId xmlns:p14="http://schemas.microsoft.com/office/powerpoint/2010/main" val="4127942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B9964A-FC0E-A941-A9ED-460AE2B66347}" type="slidenum">
              <a:rPr lang="en-US" smtClean="0"/>
              <a:t>15</a:t>
            </a:fld>
            <a:endParaRPr lang="en-US"/>
          </a:p>
        </p:txBody>
      </p:sp>
    </p:spTree>
    <p:extLst>
      <p:ext uri="{BB962C8B-B14F-4D97-AF65-F5344CB8AC3E}">
        <p14:creationId xmlns:p14="http://schemas.microsoft.com/office/powerpoint/2010/main" val="2363030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B9964A-FC0E-A941-A9ED-460AE2B66347}" type="slidenum">
              <a:rPr lang="en-US" smtClean="0"/>
              <a:t>16</a:t>
            </a:fld>
            <a:endParaRPr lang="en-US"/>
          </a:p>
        </p:txBody>
      </p:sp>
    </p:spTree>
    <p:extLst>
      <p:ext uri="{BB962C8B-B14F-4D97-AF65-F5344CB8AC3E}">
        <p14:creationId xmlns:p14="http://schemas.microsoft.com/office/powerpoint/2010/main" val="2628955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2F588F-65BC-5444-9102-651238122489}" type="slidenum">
              <a:rPr lang="en-US" smtClean="0"/>
              <a:t>17</a:t>
            </a:fld>
            <a:endParaRPr lang="en-US"/>
          </a:p>
        </p:txBody>
      </p:sp>
    </p:spTree>
    <p:extLst>
      <p:ext uri="{BB962C8B-B14F-4D97-AF65-F5344CB8AC3E}">
        <p14:creationId xmlns:p14="http://schemas.microsoft.com/office/powerpoint/2010/main" val="2729859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B9964A-FC0E-A941-A9ED-460AE2B66347}" type="slidenum">
              <a:rPr lang="en-US" smtClean="0"/>
              <a:t>19</a:t>
            </a:fld>
            <a:endParaRPr lang="en-US"/>
          </a:p>
        </p:txBody>
      </p:sp>
    </p:spTree>
    <p:extLst>
      <p:ext uri="{BB962C8B-B14F-4D97-AF65-F5344CB8AC3E}">
        <p14:creationId xmlns:p14="http://schemas.microsoft.com/office/powerpoint/2010/main" val="3913028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236703-4FF2-E54C-A9FD-50D2666E8F09}" type="slidenum">
              <a:rPr lang="en-US" smtClean="0"/>
              <a:t>20</a:t>
            </a:fld>
            <a:endParaRPr lang="en-US" dirty="0"/>
          </a:p>
        </p:txBody>
      </p:sp>
    </p:spTree>
    <p:extLst>
      <p:ext uri="{BB962C8B-B14F-4D97-AF65-F5344CB8AC3E}">
        <p14:creationId xmlns:p14="http://schemas.microsoft.com/office/powerpoint/2010/main" val="3410042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B9964A-FC0E-A941-A9ED-460AE2B66347}" type="slidenum">
              <a:rPr lang="en-US" smtClean="0"/>
              <a:t>21</a:t>
            </a:fld>
            <a:endParaRPr lang="en-US"/>
          </a:p>
        </p:txBody>
      </p:sp>
    </p:spTree>
    <p:extLst>
      <p:ext uri="{BB962C8B-B14F-4D97-AF65-F5344CB8AC3E}">
        <p14:creationId xmlns:p14="http://schemas.microsoft.com/office/powerpoint/2010/main" val="21060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B9964A-FC0E-A941-A9ED-460AE2B66347}" type="slidenum">
              <a:rPr lang="en-US" smtClean="0"/>
              <a:t>2</a:t>
            </a:fld>
            <a:endParaRPr lang="en-US"/>
          </a:p>
        </p:txBody>
      </p:sp>
    </p:spTree>
    <p:extLst>
      <p:ext uri="{BB962C8B-B14F-4D97-AF65-F5344CB8AC3E}">
        <p14:creationId xmlns:p14="http://schemas.microsoft.com/office/powerpoint/2010/main" val="981445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B9964A-FC0E-A941-A9ED-460AE2B66347}" type="slidenum">
              <a:rPr lang="en-US" smtClean="0"/>
              <a:t>22</a:t>
            </a:fld>
            <a:endParaRPr lang="en-US"/>
          </a:p>
        </p:txBody>
      </p:sp>
    </p:spTree>
    <p:extLst>
      <p:ext uri="{BB962C8B-B14F-4D97-AF65-F5344CB8AC3E}">
        <p14:creationId xmlns:p14="http://schemas.microsoft.com/office/powerpoint/2010/main" val="4287753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a:t>
            </a:r>
            <a:r>
              <a:rPr lang="en-US" baseline="0" dirty="0"/>
              <a:t> ZAR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68035C4-6BC0-FB4A-BE83-3C0872A46F79}" type="slidenum">
              <a:rPr lang="en-US" smtClean="0"/>
              <a:t>25</a:t>
            </a:fld>
            <a:endParaRPr lang="en-US"/>
          </a:p>
        </p:txBody>
      </p:sp>
    </p:spTree>
    <p:extLst>
      <p:ext uri="{BB962C8B-B14F-4D97-AF65-F5344CB8AC3E}">
        <p14:creationId xmlns:p14="http://schemas.microsoft.com/office/powerpoint/2010/main" val="820149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Arndt et al,</a:t>
            </a:r>
          </a:p>
          <a:p>
            <a:endParaRPr lang="en-US" dirty="0"/>
          </a:p>
          <a:p>
            <a:r>
              <a:rPr lang="en-US" dirty="0"/>
              <a:t>April 2016 </a:t>
            </a:r>
            <a:r>
              <a:rPr lang="en-US" dirty="0" err="1"/>
              <a:t>zar</a:t>
            </a:r>
            <a:endParaRPr lang="en-US" dirty="0"/>
          </a:p>
          <a:p>
            <a:endParaRPr lang="en-US" dirty="0"/>
          </a:p>
        </p:txBody>
      </p:sp>
      <p:sp>
        <p:nvSpPr>
          <p:cNvPr id="4" name="Slide Number Placeholder 3"/>
          <p:cNvSpPr>
            <a:spLocks noGrp="1"/>
          </p:cNvSpPr>
          <p:nvPr>
            <p:ph type="sldNum" sz="quarter" idx="5"/>
          </p:nvPr>
        </p:nvSpPr>
        <p:spPr/>
        <p:txBody>
          <a:bodyPr/>
          <a:lstStyle/>
          <a:p>
            <a:fld id="{AB2F588F-65BC-5444-9102-651238122489}" type="slidenum">
              <a:rPr lang="en-US" smtClean="0"/>
              <a:t>26</a:t>
            </a:fld>
            <a:endParaRPr lang="en-US"/>
          </a:p>
        </p:txBody>
      </p:sp>
    </p:spTree>
    <p:extLst>
      <p:ext uri="{BB962C8B-B14F-4D97-AF65-F5344CB8AC3E}">
        <p14:creationId xmlns:p14="http://schemas.microsoft.com/office/powerpoint/2010/main" val="124847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B9964A-FC0E-A941-A9ED-460AE2B66347}" type="slidenum">
              <a:rPr lang="en-US" smtClean="0"/>
              <a:t>3</a:t>
            </a:fld>
            <a:endParaRPr lang="en-US"/>
          </a:p>
        </p:txBody>
      </p:sp>
    </p:spTree>
    <p:extLst>
      <p:ext uri="{BB962C8B-B14F-4D97-AF65-F5344CB8AC3E}">
        <p14:creationId xmlns:p14="http://schemas.microsoft.com/office/powerpoint/2010/main" val="1226949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B9964A-FC0E-A941-A9ED-460AE2B66347}" type="slidenum">
              <a:rPr lang="en-US" smtClean="0"/>
              <a:t>4</a:t>
            </a:fld>
            <a:endParaRPr lang="en-US"/>
          </a:p>
        </p:txBody>
      </p:sp>
    </p:spTree>
    <p:extLst>
      <p:ext uri="{BB962C8B-B14F-4D97-AF65-F5344CB8AC3E}">
        <p14:creationId xmlns:p14="http://schemas.microsoft.com/office/powerpoint/2010/main" val="262463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B9964A-FC0E-A941-A9ED-460AE2B66347}" type="slidenum">
              <a:rPr lang="en-US" smtClean="0"/>
              <a:t>5</a:t>
            </a:fld>
            <a:endParaRPr lang="en-US"/>
          </a:p>
        </p:txBody>
      </p:sp>
    </p:spTree>
    <p:extLst>
      <p:ext uri="{BB962C8B-B14F-4D97-AF65-F5344CB8AC3E}">
        <p14:creationId xmlns:p14="http://schemas.microsoft.com/office/powerpoint/2010/main" val="1444505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50TWhs – almost a Medupi and Kusile worth of overestimation</a:t>
            </a:r>
          </a:p>
          <a:p>
            <a:endParaRPr lang="en-US" dirty="0"/>
          </a:p>
          <a:p>
            <a:endParaRPr lang="en-US" dirty="0"/>
          </a:p>
          <a:p>
            <a:r>
              <a:rPr lang="en-US" dirty="0"/>
              <a:t>-7,2%</a:t>
            </a:r>
            <a:r>
              <a:rPr lang="en-US" baseline="0" dirty="0"/>
              <a:t> between 2007 and 2017</a:t>
            </a:r>
          </a:p>
          <a:p>
            <a:r>
              <a:rPr lang="en-US" baseline="0" dirty="0"/>
              <a:t>And -10% of industrial demand</a:t>
            </a:r>
          </a:p>
          <a:p>
            <a:r>
              <a:rPr lang="en-US" baseline="0" dirty="0" err="1"/>
              <a:t>Rouhgly</a:t>
            </a:r>
            <a:r>
              <a:rPr lang="en-US" baseline="0" dirty="0"/>
              <a:t> 5GW oversupply</a:t>
            </a:r>
          </a:p>
          <a:p>
            <a:r>
              <a:rPr lang="en-US" baseline="0" dirty="0"/>
              <a:t>Seeming reserve margin of 39% last year BUT ongoing failures at coal plants means we are running OCGTs (25% of plant unavailable)</a:t>
            </a:r>
          </a:p>
          <a:p>
            <a:r>
              <a:rPr lang="en-US" baseline="0" dirty="0"/>
              <a:t>This is due to aged fleet, run hard, and ongoing </a:t>
            </a:r>
            <a:r>
              <a:rPr lang="en-US" baseline="0" dirty="0" err="1"/>
              <a:t>maintennace</a:t>
            </a:r>
            <a:r>
              <a:rPr lang="en-US" baseline="0" dirty="0"/>
              <a:t> issues as cash gets swept into new build </a:t>
            </a:r>
            <a:r>
              <a:rPr lang="en-US" baseline="0" dirty="0" err="1"/>
              <a:t>pogramme</a:t>
            </a:r>
            <a:endParaRPr lang="en-US" baseline="0" dirty="0"/>
          </a:p>
          <a:p>
            <a:endParaRPr lang="en-US" baseline="0" dirty="0"/>
          </a:p>
          <a:p>
            <a:r>
              <a:rPr lang="en-US" baseline="0" dirty="0"/>
              <a:t>In short, even worse </a:t>
            </a:r>
            <a:r>
              <a:rPr lang="en-US" baseline="0" dirty="0" err="1"/>
              <a:t>tha</a:t>
            </a:r>
            <a:r>
              <a:rPr lang="en-US" baseline="0" dirty="0"/>
              <a:t> this graph shows </a:t>
            </a:r>
            <a:r>
              <a:rPr lang="mr-IN" baseline="0" dirty="0"/>
              <a:t>–</a:t>
            </a:r>
            <a:r>
              <a:rPr lang="en-US" baseline="0" dirty="0"/>
              <a:t> we are overbuilding a whole power station too much capacity</a:t>
            </a:r>
          </a:p>
          <a:p>
            <a:r>
              <a:rPr lang="en-US" baseline="0" dirty="0"/>
              <a:t>Driven by massive tariff increases = 350% in real terms over the past </a:t>
            </a:r>
            <a:r>
              <a:rPr lang="en-US" baseline="0" dirty="0" err="1"/>
              <a:t>decacde</a:t>
            </a:r>
            <a:r>
              <a:rPr lang="en-US" baseline="0" dirty="0"/>
              <a:t> </a:t>
            </a:r>
          </a:p>
          <a:p>
            <a:endParaRPr lang="en-US" dirty="0"/>
          </a:p>
        </p:txBody>
      </p:sp>
      <p:sp>
        <p:nvSpPr>
          <p:cNvPr id="4" name="Slide Number Placeholder 3"/>
          <p:cNvSpPr>
            <a:spLocks noGrp="1"/>
          </p:cNvSpPr>
          <p:nvPr>
            <p:ph type="sldNum" sz="quarter" idx="10"/>
          </p:nvPr>
        </p:nvSpPr>
        <p:spPr/>
        <p:txBody>
          <a:bodyPr/>
          <a:lstStyle/>
          <a:p>
            <a:fld id="{168035C4-6BC0-FB4A-BE83-3C0872A46F79}" type="slidenum">
              <a:rPr lang="en-US" smtClean="0"/>
              <a:t>6</a:t>
            </a:fld>
            <a:endParaRPr lang="en-US"/>
          </a:p>
        </p:txBody>
      </p:sp>
    </p:spTree>
    <p:extLst>
      <p:ext uri="{BB962C8B-B14F-4D97-AF65-F5344CB8AC3E}">
        <p14:creationId xmlns:p14="http://schemas.microsoft.com/office/powerpoint/2010/main" val="3412979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B9964A-FC0E-A941-A9ED-460AE2B66347}" type="slidenum">
              <a:rPr lang="en-US" smtClean="0"/>
              <a:t>7</a:t>
            </a:fld>
            <a:endParaRPr lang="en-US"/>
          </a:p>
        </p:txBody>
      </p:sp>
    </p:spTree>
    <p:extLst>
      <p:ext uri="{BB962C8B-B14F-4D97-AF65-F5344CB8AC3E}">
        <p14:creationId xmlns:p14="http://schemas.microsoft.com/office/powerpoint/2010/main" val="1499867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B9964A-FC0E-A941-A9ED-460AE2B66347}" type="slidenum">
              <a:rPr lang="en-US" smtClean="0"/>
              <a:t>8</a:t>
            </a:fld>
            <a:endParaRPr lang="en-US"/>
          </a:p>
        </p:txBody>
      </p:sp>
    </p:spTree>
    <p:extLst>
      <p:ext uri="{BB962C8B-B14F-4D97-AF65-F5344CB8AC3E}">
        <p14:creationId xmlns:p14="http://schemas.microsoft.com/office/powerpoint/2010/main" val="3186453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B9964A-FC0E-A941-A9ED-460AE2B66347}" type="slidenum">
              <a:rPr lang="en-US" smtClean="0"/>
              <a:t>10</a:t>
            </a:fld>
            <a:endParaRPr lang="en-US"/>
          </a:p>
        </p:txBody>
      </p:sp>
    </p:spTree>
    <p:extLst>
      <p:ext uri="{BB962C8B-B14F-4D97-AF65-F5344CB8AC3E}">
        <p14:creationId xmlns:p14="http://schemas.microsoft.com/office/powerpoint/2010/main" val="3889809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1"/>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48290BED-3C4D-DA45-8F9F-EE7CD813585B}" type="datetimeFigureOut">
              <a:rPr lang="en-ZA" smtClean="0"/>
              <a:pPr/>
              <a:t>2018-10-17</a:t>
            </a:fld>
            <a:endParaRPr lang="en-ZA"/>
          </a:p>
        </p:txBody>
      </p:sp>
      <p:sp>
        <p:nvSpPr>
          <p:cNvPr id="27" name="Slide Number Placeholder 26"/>
          <p:cNvSpPr>
            <a:spLocks noGrp="1"/>
          </p:cNvSpPr>
          <p:nvPr>
            <p:ph type="sldNum" sz="quarter" idx="12"/>
          </p:nvPr>
        </p:nvSpPr>
        <p:spPr>
          <a:xfrm>
            <a:off x="7924800" y="6356350"/>
            <a:ext cx="762000" cy="365125"/>
          </a:xfrm>
          <a:prstGeom prst="rect">
            <a:avLst/>
          </a:prstGeom>
        </p:spPr>
        <p:txBody>
          <a:bodyPr/>
          <a:lstStyle/>
          <a:p>
            <a:fld id="{3587BC7F-AD31-F242-AC47-67B687ACF601}" type="slidenum">
              <a:rPr lang="en-ZA" smtClean="0"/>
              <a:pPr/>
              <a:t>‹#›</a:t>
            </a:fld>
            <a:endParaRPr lang="en-ZA"/>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1" y="5900734"/>
            <a:ext cx="8326059" cy="9572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0000" y="430923"/>
            <a:ext cx="8229600" cy="756000"/>
          </a:xfrm>
        </p:spPr>
        <p:txBody>
          <a:bodyPr>
            <a:normAutofit/>
          </a:bodyPr>
          <a:lstStyle>
            <a:lvl1pPr>
              <a:defRPr sz="3600" b="1"/>
            </a:lvl1pPr>
          </a:lstStyle>
          <a:p>
            <a:r>
              <a:rPr kumimoji="0" lang="en-US" dirty="0"/>
              <a:t>Click to edit Master title style</a:t>
            </a:r>
          </a:p>
        </p:txBody>
      </p:sp>
      <p:sp>
        <p:nvSpPr>
          <p:cNvPr id="3" name="Content Placeholder 2"/>
          <p:cNvSpPr>
            <a:spLocks noGrp="1"/>
          </p:cNvSpPr>
          <p:nvPr>
            <p:ph idx="1"/>
          </p:nvPr>
        </p:nvSpPr>
        <p:spPr>
          <a:xfrm>
            <a:off x="457200" y="1475184"/>
            <a:ext cx="8229600" cy="4425550"/>
          </a:xfrm>
        </p:spPr>
        <p:txBody>
          <a:bodyPr/>
          <a:lstStyle>
            <a:lvl1pPr>
              <a:defRPr sz="2400"/>
            </a:lvl1pPr>
            <a:lvl2pPr>
              <a:defRPr sz="2000"/>
            </a:lvl2pPr>
            <a:lvl3pPr>
              <a:defRPr sz="2000"/>
            </a:lvl3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Content Placeholder 3"/>
          <p:cNvPicPr>
            <a:picLocks noChangeAspect="1"/>
          </p:cNvPicPr>
          <p:nvPr userDrawn="1"/>
        </p:nvPicPr>
        <p:blipFill>
          <a:blip r:embed="rId2"/>
          <a:srcRect t="-29798" b="-29798"/>
          <a:stretch>
            <a:fillRect/>
          </a:stretch>
        </p:blipFill>
        <p:spPr>
          <a:xfrm>
            <a:off x="555477" y="5986424"/>
            <a:ext cx="1772688" cy="945433"/>
          </a:xfrm>
          <a:prstGeom prst="rect">
            <a:avLst/>
          </a:prstGeom>
        </p:spPr>
      </p:pic>
      <p:cxnSp>
        <p:nvCxnSpPr>
          <p:cNvPr id="8" name="Straight Connector 7"/>
          <p:cNvCxnSpPr/>
          <p:nvPr userDrawn="1"/>
        </p:nvCxnSpPr>
        <p:spPr>
          <a:xfrm flipV="1">
            <a:off x="985820" y="6469368"/>
            <a:ext cx="7252326" cy="1"/>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userDrawn="1"/>
        </p:nvSpPr>
        <p:spPr>
          <a:xfrm>
            <a:off x="8326059" y="6338913"/>
            <a:ext cx="353541" cy="27887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n>
                <a:solidFill>
                  <a:schemeClr val="accent1">
                    <a:lumMod val="60000"/>
                    <a:lumOff val="40000"/>
                  </a:schemeClr>
                </a:solidFill>
              </a:ln>
            </a:endParaRPr>
          </a:p>
        </p:txBody>
      </p:sp>
      <p:sp>
        <p:nvSpPr>
          <p:cNvPr id="10" name="Rectangle 9"/>
          <p:cNvSpPr/>
          <p:nvPr userDrawn="1"/>
        </p:nvSpPr>
        <p:spPr>
          <a:xfrm>
            <a:off x="8686801" y="5900734"/>
            <a:ext cx="457200" cy="9572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8324206" y="5900734"/>
            <a:ext cx="457200" cy="4682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8326059" y="6657257"/>
            <a:ext cx="457200" cy="2007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65928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400" b="1" cap="none" baseline="0" dirty="0">
                <a:ln w="635">
                  <a:noFill/>
                </a:ln>
                <a:solidFill>
                  <a:schemeClr val="tx1"/>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530352" y="3065816"/>
            <a:ext cx="7772400" cy="1148560"/>
          </a:xfrm>
        </p:spPr>
        <p:txBody>
          <a:bodyPr lIns="45720" rIns="45720" anchor="t"/>
          <a:lstStyle>
            <a:lvl1pPr marL="0" indent="0">
              <a:buNone/>
              <a:defRPr sz="2200">
                <a:solidFill>
                  <a:schemeClr val="accent4"/>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FDD7BB7-7E96-B94D-8AE4-1F59BB42F9CB}" type="datetimeFigureOut">
              <a:rPr lang="en-ZA" smtClean="0"/>
              <a:pPr/>
              <a:t>2018-10-17</a:t>
            </a:fld>
            <a:endParaRPr lang="en-ZA"/>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pPr>
              <a:defRPr/>
            </a:pPr>
            <a:endParaRPr lang="en-ZA"/>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AA2EE1D9-502F-CC4A-AF0C-2C85D6092A36}" type="slidenum">
              <a:rPr lang="en-ZA" smtClean="0"/>
              <a:pPr/>
              <a:t>‹#›</a:t>
            </a:fld>
            <a:endParaRPr lang="en-Z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612000"/>
            <a:ext cx="8229600" cy="758268"/>
          </a:xfrm>
        </p:spPr>
        <p:txBody>
          <a:bodyPr/>
          <a:lstStyle/>
          <a:p>
            <a:r>
              <a:rPr kumimoji="0" lang="en-US"/>
              <a:t>Click to edit Master title style</a:t>
            </a:r>
            <a:endParaRPr kumimoji="0" lang="en-US" dirty="0"/>
          </a:p>
        </p:txBody>
      </p:sp>
      <p:sp>
        <p:nvSpPr>
          <p:cNvPr id="3" name="Content Placeholder 2"/>
          <p:cNvSpPr>
            <a:spLocks noGrp="1"/>
          </p:cNvSpPr>
          <p:nvPr>
            <p:ph sz="half" idx="1"/>
          </p:nvPr>
        </p:nvSpPr>
        <p:spPr>
          <a:xfrm>
            <a:off x="457200" y="1475184"/>
            <a:ext cx="4038600" cy="4879741"/>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75184"/>
            <a:ext cx="4038600" cy="4879741"/>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Rectangle 10"/>
          <p:cNvSpPr/>
          <p:nvPr userDrawn="1"/>
        </p:nvSpPr>
        <p:spPr>
          <a:xfrm>
            <a:off x="-1" y="5900734"/>
            <a:ext cx="8326059" cy="9572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8326059" y="6378385"/>
            <a:ext cx="353541" cy="278872"/>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1">
                    <a:lumMod val="60000"/>
                    <a:lumOff val="40000"/>
                  </a:schemeClr>
                </a:solidFill>
              </a:ln>
            </a:endParaRPr>
          </a:p>
        </p:txBody>
      </p:sp>
      <p:sp>
        <p:nvSpPr>
          <p:cNvPr id="14" name="Rectangle 13"/>
          <p:cNvSpPr/>
          <p:nvPr userDrawn="1"/>
        </p:nvSpPr>
        <p:spPr>
          <a:xfrm>
            <a:off x="8686801" y="5900734"/>
            <a:ext cx="457200" cy="9572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8324206" y="5900734"/>
            <a:ext cx="457200" cy="4682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8326059" y="6657257"/>
            <a:ext cx="457200" cy="2007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Content Placeholder 3"/>
          <p:cNvPicPr>
            <a:picLocks noChangeAspect="1"/>
          </p:cNvPicPr>
          <p:nvPr userDrawn="1"/>
        </p:nvPicPr>
        <p:blipFill>
          <a:blip r:embed="rId2"/>
          <a:srcRect t="-29798" b="-29798"/>
          <a:stretch>
            <a:fillRect/>
          </a:stretch>
        </p:blipFill>
        <p:spPr>
          <a:xfrm>
            <a:off x="191512" y="5792310"/>
            <a:ext cx="2136653" cy="1139548"/>
          </a:xfrm>
          <a:prstGeom prst="rect">
            <a:avLst/>
          </a:prstGeom>
        </p:spPr>
      </p:pic>
      <p:cxnSp>
        <p:nvCxnSpPr>
          <p:cNvPr id="12" name="Straight Connector 11"/>
          <p:cNvCxnSpPr/>
          <p:nvPr userDrawn="1"/>
        </p:nvCxnSpPr>
        <p:spPr>
          <a:xfrm flipV="1">
            <a:off x="744491" y="6378386"/>
            <a:ext cx="7935109" cy="1"/>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0000" y="612000"/>
            <a:ext cx="8305800" cy="732612"/>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9" name="Rectangle 8"/>
          <p:cNvSpPr/>
          <p:nvPr userDrawn="1"/>
        </p:nvSpPr>
        <p:spPr>
          <a:xfrm>
            <a:off x="-1" y="5900734"/>
            <a:ext cx="8326059" cy="9572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8326059" y="6378385"/>
            <a:ext cx="353541" cy="278872"/>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1">
                    <a:lumMod val="60000"/>
                    <a:lumOff val="40000"/>
                  </a:schemeClr>
                </a:solidFill>
              </a:ln>
            </a:endParaRPr>
          </a:p>
        </p:txBody>
      </p:sp>
      <p:sp>
        <p:nvSpPr>
          <p:cNvPr id="12" name="Rectangle 11"/>
          <p:cNvSpPr/>
          <p:nvPr userDrawn="1"/>
        </p:nvSpPr>
        <p:spPr>
          <a:xfrm>
            <a:off x="8686801" y="5900734"/>
            <a:ext cx="457200" cy="9572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8324206" y="5900734"/>
            <a:ext cx="457200" cy="4682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8326059" y="6657257"/>
            <a:ext cx="457200" cy="2007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Content Placeholder 3"/>
          <p:cNvPicPr>
            <a:picLocks noChangeAspect="1"/>
          </p:cNvPicPr>
          <p:nvPr userDrawn="1"/>
        </p:nvPicPr>
        <p:blipFill>
          <a:blip r:embed="rId2"/>
          <a:srcRect t="-29798" b="-29798"/>
          <a:stretch>
            <a:fillRect/>
          </a:stretch>
        </p:blipFill>
        <p:spPr>
          <a:xfrm>
            <a:off x="191512" y="5792310"/>
            <a:ext cx="2136653" cy="1139548"/>
          </a:xfrm>
          <a:prstGeom prst="rect">
            <a:avLst/>
          </a:prstGeom>
        </p:spPr>
      </p:pic>
      <p:cxnSp>
        <p:nvCxnSpPr>
          <p:cNvPr id="10" name="Straight Connector 9"/>
          <p:cNvCxnSpPr/>
          <p:nvPr userDrawn="1"/>
        </p:nvCxnSpPr>
        <p:spPr>
          <a:xfrm flipV="1">
            <a:off x="744491" y="6378386"/>
            <a:ext cx="7935109" cy="1"/>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5" name="Rectangle 14"/>
          <p:cNvSpPr/>
          <p:nvPr userDrawn="1"/>
        </p:nvSpPr>
        <p:spPr>
          <a:xfrm>
            <a:off x="-1" y="5900734"/>
            <a:ext cx="8326059" cy="9572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8326059" y="6378385"/>
            <a:ext cx="353541" cy="278872"/>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1">
                    <a:lumMod val="60000"/>
                    <a:lumOff val="40000"/>
                  </a:schemeClr>
                </a:solidFill>
              </a:ln>
            </a:endParaRPr>
          </a:p>
        </p:txBody>
      </p:sp>
      <p:sp>
        <p:nvSpPr>
          <p:cNvPr id="17" name="Rectangle 16"/>
          <p:cNvSpPr/>
          <p:nvPr userDrawn="1"/>
        </p:nvSpPr>
        <p:spPr>
          <a:xfrm>
            <a:off x="8686801" y="5900734"/>
            <a:ext cx="457200" cy="9572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8324206" y="5900734"/>
            <a:ext cx="457200" cy="4682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8326059" y="6657257"/>
            <a:ext cx="457200" cy="2007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Content Placeholder 3"/>
          <p:cNvPicPr>
            <a:picLocks noChangeAspect="1"/>
          </p:cNvPicPr>
          <p:nvPr userDrawn="1"/>
        </p:nvPicPr>
        <p:blipFill>
          <a:blip r:embed="rId2"/>
          <a:srcRect t="-29798" b="-29798"/>
          <a:stretch>
            <a:fillRect/>
          </a:stretch>
        </p:blipFill>
        <p:spPr>
          <a:xfrm>
            <a:off x="191512" y="5792310"/>
            <a:ext cx="2136653" cy="1139548"/>
          </a:xfrm>
          <a:prstGeom prst="rect">
            <a:avLst/>
          </a:prstGeom>
        </p:spPr>
      </p:pic>
      <p:cxnSp>
        <p:nvCxnSpPr>
          <p:cNvPr id="21" name="Straight Connector 20"/>
          <p:cNvCxnSpPr/>
          <p:nvPr userDrawn="1"/>
        </p:nvCxnSpPr>
        <p:spPr>
          <a:xfrm flipV="1">
            <a:off x="744491" y="6378386"/>
            <a:ext cx="7935109" cy="1"/>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flipH="1">
            <a:off x="-21714" y="-7144"/>
            <a:ext cx="9190675"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0000" y="612000"/>
            <a:ext cx="8229600" cy="758268"/>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62356"/>
            <a:ext cx="8229600" cy="4862244"/>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grpSp>
        <p:nvGrpSpPr>
          <p:cNvPr id="2" name="Group 1"/>
          <p:cNvGrpSpPr/>
          <p:nvPr/>
        </p:nvGrpSpPr>
        <p:grpSpPr>
          <a:xfrm flipH="1">
            <a:off x="-29140" y="202408"/>
            <a:ext cx="919810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
        <p:nvSpPr>
          <p:cNvPr id="17" name="Slide Number Placeholder 5"/>
          <p:cNvSpPr txBox="1">
            <a:spLocks/>
          </p:cNvSpPr>
          <p:nvPr userDrawn="1"/>
        </p:nvSpPr>
        <p:spPr>
          <a:xfrm>
            <a:off x="7924800" y="6362019"/>
            <a:ext cx="762000" cy="365125"/>
          </a:xfrm>
          <a:prstGeom prst="rect">
            <a:avLst/>
          </a:prstGeom>
        </p:spPr>
        <p:txBody>
          <a:bodyPr/>
          <a:lstStyle>
            <a:defPPr>
              <a:defRPr lang="en-US"/>
            </a:defPPr>
            <a:lvl1pPr algn="l" rtl="0" fontAlgn="base">
              <a:spcBef>
                <a:spcPct val="0"/>
              </a:spcBef>
              <a:spcAft>
                <a:spcPct val="0"/>
              </a:spcAft>
              <a:defRPr sz="1400" kern="1200">
                <a:solidFill>
                  <a:srgbClr val="10CF9B"/>
                </a:solidFill>
                <a:latin typeface="+mn-lt"/>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r"/>
            <a:fld id="{F3BA1CD5-1C49-8740-AC58-286962E43741}" type="slidenum">
              <a:rPr lang="en-ZA" sz="1400" smtClean="0"/>
              <a:pPr algn="r"/>
              <a:t>‹#›</a:t>
            </a:fld>
            <a:endParaRPr lang="en-ZA" sz="1400"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2" r:id="rId5"/>
    <p:sldLayoutId id="2147483703" r:id="rId6"/>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it.ly/2A2sJO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50" y="5596128"/>
            <a:ext cx="9144000" cy="126186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1482" y="932330"/>
            <a:ext cx="7909859" cy="1828800"/>
          </a:xfrm>
          <a:noFill/>
        </p:spPr>
        <p:txBody>
          <a:bodyPr>
            <a:noAutofit/>
          </a:bodyPr>
          <a:lstStyle/>
          <a:p>
            <a:r>
              <a:rPr lang="en-US" sz="5400" dirty="0">
                <a:effectLst/>
              </a:rPr>
              <a:t>Initial comments on </a:t>
            </a:r>
            <a:br>
              <a:rPr lang="en-US" sz="5400" dirty="0">
                <a:effectLst/>
              </a:rPr>
            </a:br>
            <a:r>
              <a:rPr lang="en-US" sz="5400" dirty="0">
                <a:effectLst/>
              </a:rPr>
              <a:t>draft IRP 2018</a:t>
            </a:r>
          </a:p>
        </p:txBody>
      </p:sp>
      <p:sp>
        <p:nvSpPr>
          <p:cNvPr id="3" name="Subtitle 2"/>
          <p:cNvSpPr>
            <a:spLocks noGrp="1"/>
          </p:cNvSpPr>
          <p:nvPr>
            <p:ph type="subTitle" idx="1"/>
          </p:nvPr>
        </p:nvSpPr>
        <p:spPr>
          <a:xfrm>
            <a:off x="1340223" y="2853017"/>
            <a:ext cx="6799729" cy="2352236"/>
          </a:xfrm>
        </p:spPr>
        <p:txBody>
          <a:bodyPr>
            <a:normAutofit fontScale="55000" lnSpcReduction="20000"/>
          </a:bodyPr>
          <a:lstStyle/>
          <a:p>
            <a:endParaRPr lang="en-US" dirty="0">
              <a:solidFill>
                <a:schemeClr val="accent3"/>
              </a:solidFill>
            </a:endParaRPr>
          </a:p>
          <a:p>
            <a:r>
              <a:rPr lang="en-US" sz="3800" dirty="0">
                <a:solidFill>
                  <a:schemeClr val="accent3">
                    <a:lumMod val="20000"/>
                    <a:lumOff val="80000"/>
                  </a:schemeClr>
                </a:solidFill>
              </a:rPr>
              <a:t>Presented to Portfolio Committee on Energy</a:t>
            </a:r>
          </a:p>
          <a:p>
            <a:r>
              <a:rPr lang="en-US" sz="3800" dirty="0">
                <a:solidFill>
                  <a:schemeClr val="accent3">
                    <a:lumMod val="20000"/>
                    <a:lumOff val="80000"/>
                  </a:schemeClr>
                </a:solidFill>
              </a:rPr>
              <a:t>Parliament of South Africa </a:t>
            </a:r>
          </a:p>
          <a:p>
            <a:r>
              <a:rPr lang="en-US" sz="3800" dirty="0">
                <a:solidFill>
                  <a:schemeClr val="accent3">
                    <a:lumMod val="20000"/>
                    <a:lumOff val="80000"/>
                  </a:schemeClr>
                </a:solidFill>
              </a:rPr>
              <a:t>17 October 2018</a:t>
            </a:r>
          </a:p>
          <a:p>
            <a:r>
              <a:rPr lang="en-US" dirty="0">
                <a:solidFill>
                  <a:schemeClr val="accent3">
                    <a:lumMod val="20000"/>
                    <a:lumOff val="80000"/>
                  </a:schemeClr>
                </a:solidFill>
              </a:rPr>
              <a:t/>
            </a:r>
            <a:br>
              <a:rPr lang="en-US" dirty="0">
                <a:solidFill>
                  <a:schemeClr val="accent3">
                    <a:lumMod val="20000"/>
                    <a:lumOff val="80000"/>
                  </a:schemeClr>
                </a:solidFill>
              </a:rPr>
            </a:br>
            <a:r>
              <a:rPr lang="en-US" dirty="0">
                <a:solidFill>
                  <a:schemeClr val="accent3">
                    <a:lumMod val="20000"/>
                    <a:lumOff val="80000"/>
                  </a:schemeClr>
                </a:solidFill>
              </a:rPr>
              <a:t>by Energy Research Centre at UCT</a:t>
            </a:r>
          </a:p>
          <a:p>
            <a:r>
              <a:rPr lang="en-US" dirty="0">
                <a:solidFill>
                  <a:schemeClr val="accent3">
                    <a:lumMod val="20000"/>
                    <a:lumOff val="80000"/>
                  </a:schemeClr>
                </a:solidFill>
              </a:rPr>
              <a:t>Prof Harald Winkler </a:t>
            </a:r>
          </a:p>
          <a:p>
            <a:r>
              <a:rPr lang="en-US" dirty="0" err="1">
                <a:solidFill>
                  <a:schemeClr val="accent3">
                    <a:lumMod val="20000"/>
                    <a:lumOff val="80000"/>
                  </a:schemeClr>
                </a:solidFill>
              </a:rPr>
              <a:t>Ms</a:t>
            </a:r>
            <a:r>
              <a:rPr lang="en-US" dirty="0">
                <a:solidFill>
                  <a:schemeClr val="accent3">
                    <a:lumMod val="20000"/>
                    <a:lumOff val="80000"/>
                  </a:schemeClr>
                </a:solidFill>
              </a:rPr>
              <a:t> Jesse Burton </a:t>
            </a:r>
          </a:p>
          <a:p>
            <a:r>
              <a:rPr kumimoji="0" lang="en-US" sz="2800" i="1" kern="1200" dirty="0">
                <a:solidFill>
                  <a:schemeClr val="accent3"/>
                </a:solidFill>
                <a:effectLst/>
                <a:latin typeface="+mn-lt"/>
                <a:ea typeface="+mn-ea"/>
                <a:cs typeface="+mn-cs"/>
              </a:rPr>
              <a:t> </a:t>
            </a:r>
            <a:endParaRPr kumimoji="0" lang="en-ZA" sz="2800" kern="1200" dirty="0">
              <a:solidFill>
                <a:schemeClr val="accent3"/>
              </a:solidFill>
              <a:effectLst/>
              <a:latin typeface="+mn-lt"/>
              <a:ea typeface="+mn-ea"/>
              <a:cs typeface="+mn-cs"/>
            </a:endParaRPr>
          </a:p>
          <a:p>
            <a:pPr lvl="1"/>
            <a:endParaRPr kumimoji="0" lang="en-US" sz="2800" b="1" kern="1200" dirty="0">
              <a:solidFill>
                <a:schemeClr val="accent3"/>
              </a:solidFill>
              <a:effectLst/>
              <a:latin typeface="+mn-lt"/>
              <a:ea typeface="+mn-ea"/>
              <a:cs typeface="+mn-cs"/>
            </a:endParaRPr>
          </a:p>
        </p:txBody>
      </p:sp>
      <p:pic>
        <p:nvPicPr>
          <p:cNvPr id="4" name="Picture 3"/>
          <p:cNvPicPr>
            <a:picLocks noChangeAspect="1"/>
          </p:cNvPicPr>
          <p:nvPr/>
        </p:nvPicPr>
        <p:blipFill>
          <a:blip r:embed="rId3"/>
          <a:stretch>
            <a:fillRect/>
          </a:stretch>
        </p:blipFill>
        <p:spPr>
          <a:xfrm>
            <a:off x="5585547" y="5800250"/>
            <a:ext cx="2554405" cy="853624"/>
          </a:xfrm>
          <a:prstGeom prst="rect">
            <a:avLst/>
          </a:prstGeom>
        </p:spPr>
      </p:pic>
    </p:spTree>
    <p:extLst>
      <p:ext uri="{BB962C8B-B14F-4D97-AF65-F5344CB8AC3E}">
        <p14:creationId xmlns:p14="http://schemas.microsoft.com/office/powerpoint/2010/main" val="2949443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98B3-2E90-6846-A6B9-29601CF45B7D}"/>
              </a:ext>
            </a:extLst>
          </p:cNvPr>
          <p:cNvSpPr>
            <a:spLocks noGrp="1"/>
          </p:cNvSpPr>
          <p:nvPr>
            <p:ph type="title"/>
          </p:nvPr>
        </p:nvSpPr>
        <p:spPr>
          <a:xfrm>
            <a:off x="450000" y="430922"/>
            <a:ext cx="8229600" cy="1044261"/>
          </a:xfrm>
        </p:spPr>
        <p:txBody>
          <a:bodyPr>
            <a:normAutofit fontScale="90000"/>
          </a:bodyPr>
          <a:lstStyle/>
          <a:p>
            <a:pPr lvl="0"/>
            <a:r>
              <a:rPr lang="en-US"/>
              <a:t>Decommissioning should be endogenous, </a:t>
            </a:r>
            <a:br>
              <a:rPr lang="en-US"/>
            </a:br>
            <a:r>
              <a:rPr lang="en-US"/>
              <a:t>not an arbitrary 50 years </a:t>
            </a:r>
            <a:endParaRPr lang="en-US" dirty="0"/>
          </a:p>
        </p:txBody>
      </p:sp>
      <p:sp>
        <p:nvSpPr>
          <p:cNvPr id="3" name="Content Placeholder 2">
            <a:extLst>
              <a:ext uri="{FF2B5EF4-FFF2-40B4-BE49-F238E27FC236}">
                <a16:creationId xmlns:a16="http://schemas.microsoft.com/office/drawing/2014/main" id="{6CE40720-F72C-5E41-9EB8-645FE93F9E4D}"/>
              </a:ext>
            </a:extLst>
          </p:cNvPr>
          <p:cNvSpPr>
            <a:spLocks noGrp="1"/>
          </p:cNvSpPr>
          <p:nvPr>
            <p:ph idx="1"/>
          </p:nvPr>
        </p:nvSpPr>
        <p:spPr>
          <a:xfrm>
            <a:off x="457200" y="1733601"/>
            <a:ext cx="8229600" cy="5281347"/>
          </a:xfrm>
        </p:spPr>
        <p:txBody>
          <a:bodyPr/>
          <a:lstStyle/>
          <a:p>
            <a:pPr lvl="0"/>
            <a:r>
              <a:rPr lang="en-US"/>
              <a:t>Draft IRP decommission 12 GW coal plant by 2030 </a:t>
            </a:r>
            <a:endParaRPr lang="en-ZA"/>
          </a:p>
          <a:p>
            <a:pPr lvl="0"/>
            <a:r>
              <a:rPr lang="en-US"/>
              <a:t>Basis an arbitrary 50- year life-span</a:t>
            </a:r>
            <a:endParaRPr lang="en-ZA"/>
          </a:p>
          <a:p>
            <a:pPr lvl="0"/>
            <a:r>
              <a:rPr lang="en-ZA"/>
              <a:t>Better approach: </a:t>
            </a:r>
          </a:p>
          <a:p>
            <a:pPr lvl="1"/>
            <a:r>
              <a:rPr lang="en-ZA"/>
              <a:t>Endogenous (retire when uneconomic to run)</a:t>
            </a:r>
          </a:p>
          <a:p>
            <a:pPr lvl="1"/>
            <a:r>
              <a:rPr lang="en-ZA"/>
              <a:t>Risks to coal supply by station (see Burton, Caetano &amp; McCall, Table 2)</a:t>
            </a:r>
          </a:p>
          <a:p>
            <a:pPr lvl="0"/>
            <a:r>
              <a:rPr lang="en-US"/>
              <a:t>Climate change mitigation </a:t>
            </a:r>
            <a:r>
              <a:rPr lang="en-US">
                <a:sym typeface="Wingdings" pitchFamily="2" charset="2"/>
              </a:rPr>
              <a:t></a:t>
            </a:r>
            <a:r>
              <a:rPr lang="en-US"/>
              <a:t> add no new coal in final IRP </a:t>
            </a:r>
            <a:endParaRPr lang="en-US" dirty="0"/>
          </a:p>
        </p:txBody>
      </p:sp>
    </p:spTree>
    <p:extLst>
      <p:ext uri="{BB962C8B-B14F-4D97-AF65-F5344CB8AC3E}">
        <p14:creationId xmlns:p14="http://schemas.microsoft.com/office/powerpoint/2010/main" val="304669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20636-7365-004A-8C11-0C40FD099571}"/>
              </a:ext>
            </a:extLst>
          </p:cNvPr>
          <p:cNvSpPr>
            <a:spLocks noGrp="1"/>
          </p:cNvSpPr>
          <p:nvPr>
            <p:ph type="title"/>
          </p:nvPr>
        </p:nvSpPr>
        <p:spPr/>
        <p:txBody>
          <a:bodyPr>
            <a:normAutofit fontScale="90000"/>
          </a:bodyPr>
          <a:lstStyle/>
          <a:p>
            <a:r>
              <a:rPr lang="en-US" dirty="0"/>
              <a:t>Global coal context  </a:t>
            </a:r>
            <a:br>
              <a:rPr lang="en-US" dirty="0"/>
            </a:br>
            <a:r>
              <a:rPr lang="en-US" dirty="0"/>
              <a:t>2050 phaseout</a:t>
            </a:r>
          </a:p>
        </p:txBody>
      </p:sp>
      <p:sp>
        <p:nvSpPr>
          <p:cNvPr id="10" name="Content Placeholder 9">
            <a:extLst>
              <a:ext uri="{FF2B5EF4-FFF2-40B4-BE49-F238E27FC236}">
                <a16:creationId xmlns:a16="http://schemas.microsoft.com/office/drawing/2014/main" id="{4E1F786D-7343-B147-B5EA-F80B0F85C87D}"/>
              </a:ext>
            </a:extLst>
          </p:cNvPr>
          <p:cNvSpPr>
            <a:spLocks noGrp="1"/>
          </p:cNvSpPr>
          <p:nvPr>
            <p:ph sz="half" idx="2"/>
          </p:nvPr>
        </p:nvSpPr>
        <p:spPr/>
        <p:txBody>
          <a:bodyPr>
            <a:normAutofit/>
          </a:bodyPr>
          <a:lstStyle/>
          <a:p>
            <a:r>
              <a:rPr lang="en-ZA" dirty="0" err="1"/>
              <a:t>Modeling</a:t>
            </a:r>
            <a:r>
              <a:rPr lang="en-ZA" dirty="0"/>
              <a:t> pathways that never exceed 1.5°C means steep decline in use of coal: by 2050 “close to 0% (0–2%) of electricity (high confidence)”</a:t>
            </a:r>
          </a:p>
          <a:p>
            <a:r>
              <a:rPr lang="en-ZA" dirty="0"/>
              <a:t>“share from coal decreases to 1–7%” of total primary energy by 2050</a:t>
            </a:r>
          </a:p>
          <a:p>
            <a:endParaRPr lang="en-US" dirty="0"/>
          </a:p>
        </p:txBody>
      </p:sp>
      <p:sp>
        <p:nvSpPr>
          <p:cNvPr id="5" name="TextBox 4"/>
          <p:cNvSpPr txBox="1"/>
          <p:nvPr/>
        </p:nvSpPr>
        <p:spPr>
          <a:xfrm>
            <a:off x="0" y="5612152"/>
            <a:ext cx="5108713" cy="276999"/>
          </a:xfrm>
          <a:prstGeom prst="rect">
            <a:avLst/>
          </a:prstGeom>
          <a:noFill/>
        </p:spPr>
        <p:txBody>
          <a:bodyPr wrap="square" rtlCol="0">
            <a:spAutoFit/>
          </a:bodyPr>
          <a:lstStyle/>
          <a:p>
            <a:pPr algn="ctr"/>
            <a:r>
              <a:rPr lang="en-ZA" sz="1200" dirty="0"/>
              <a:t>Source: IPCC (2018) global warming of 1.5 °C</a:t>
            </a:r>
          </a:p>
        </p:txBody>
      </p:sp>
      <p:pic>
        <p:nvPicPr>
          <p:cNvPr id="11" name="Content Placeholder 3">
            <a:extLst>
              <a:ext uri="{FF2B5EF4-FFF2-40B4-BE49-F238E27FC236}">
                <a16:creationId xmlns:a16="http://schemas.microsoft.com/office/drawing/2014/main" id="{9488A462-3500-B24D-9A3B-7A69F5C81CA6}"/>
              </a:ext>
            </a:extLst>
          </p:cNvPr>
          <p:cNvPicPr>
            <a:picLocks noGrp="1" noChangeAspect="1"/>
          </p:cNvPicPr>
          <p:nvPr>
            <p:ph idx="1"/>
          </p:nvPr>
        </p:nvPicPr>
        <p:blipFill>
          <a:blip r:embed="rId3"/>
          <a:stretch>
            <a:fillRect/>
          </a:stretch>
        </p:blipFill>
        <p:spPr>
          <a:xfrm>
            <a:off x="1140227" y="1489158"/>
            <a:ext cx="3059546" cy="4004104"/>
          </a:xfrm>
          <a:prstGeom prst="rect">
            <a:avLst/>
          </a:prstGeom>
        </p:spPr>
      </p:pic>
      <p:sp>
        <p:nvSpPr>
          <p:cNvPr id="12" name="TextBox 11">
            <a:extLst>
              <a:ext uri="{FF2B5EF4-FFF2-40B4-BE49-F238E27FC236}">
                <a16:creationId xmlns:a16="http://schemas.microsoft.com/office/drawing/2014/main" id="{6B84950C-768D-AB47-AE73-175761885147}"/>
              </a:ext>
            </a:extLst>
          </p:cNvPr>
          <p:cNvSpPr txBox="1"/>
          <p:nvPr/>
        </p:nvSpPr>
        <p:spPr>
          <a:xfrm>
            <a:off x="678562" y="1489159"/>
            <a:ext cx="461665" cy="3505200"/>
          </a:xfrm>
          <a:prstGeom prst="rect">
            <a:avLst/>
          </a:prstGeom>
          <a:noFill/>
        </p:spPr>
        <p:txBody>
          <a:bodyPr vert="vert270" wrap="square" rtlCol="0">
            <a:spAutoFit/>
          </a:bodyPr>
          <a:lstStyle/>
          <a:p>
            <a:r>
              <a:rPr lang="en-US" dirty="0"/>
              <a:t>Global final energy demand</a:t>
            </a:r>
          </a:p>
        </p:txBody>
      </p:sp>
    </p:spTree>
    <p:extLst>
      <p:ext uri="{BB962C8B-B14F-4D97-AF65-F5344CB8AC3E}">
        <p14:creationId xmlns:p14="http://schemas.microsoft.com/office/powerpoint/2010/main" val="3344830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1A1AB-13D8-1A46-929F-E81DDE90C106}"/>
              </a:ext>
            </a:extLst>
          </p:cNvPr>
          <p:cNvSpPr>
            <a:spLocks noGrp="1"/>
          </p:cNvSpPr>
          <p:nvPr>
            <p:ph type="title"/>
          </p:nvPr>
        </p:nvSpPr>
        <p:spPr>
          <a:xfrm>
            <a:off x="450000" y="430923"/>
            <a:ext cx="8229600" cy="1179216"/>
          </a:xfrm>
        </p:spPr>
        <p:txBody>
          <a:bodyPr>
            <a:normAutofit/>
          </a:bodyPr>
          <a:lstStyle/>
          <a:p>
            <a:pPr lvl="0"/>
            <a:r>
              <a:rPr lang="en-US" dirty="0"/>
              <a:t>Importing hydro-power – if political, </a:t>
            </a:r>
            <a:br>
              <a:rPr lang="en-US" dirty="0"/>
            </a:br>
            <a:r>
              <a:rPr lang="en-US" dirty="0"/>
              <a:t>then all the politics </a:t>
            </a:r>
          </a:p>
        </p:txBody>
      </p:sp>
      <p:sp>
        <p:nvSpPr>
          <p:cNvPr id="3" name="Content Placeholder 2">
            <a:extLst>
              <a:ext uri="{FF2B5EF4-FFF2-40B4-BE49-F238E27FC236}">
                <a16:creationId xmlns:a16="http://schemas.microsoft.com/office/drawing/2014/main" id="{F8EB8C66-F8E0-BF43-A90F-BCEDB950A090}"/>
              </a:ext>
            </a:extLst>
          </p:cNvPr>
          <p:cNvSpPr>
            <a:spLocks noGrp="1"/>
          </p:cNvSpPr>
          <p:nvPr>
            <p:ph idx="1"/>
          </p:nvPr>
        </p:nvSpPr>
        <p:spPr>
          <a:xfrm>
            <a:off x="457200" y="1878496"/>
            <a:ext cx="8229600" cy="4022238"/>
          </a:xfrm>
        </p:spPr>
        <p:txBody>
          <a:bodyPr/>
          <a:lstStyle/>
          <a:p>
            <a:r>
              <a:rPr lang="en-US" dirty="0"/>
              <a:t>Draft IRP adds </a:t>
            </a:r>
            <a:r>
              <a:rPr lang="en-ZA" dirty="0"/>
              <a:t>2500 MW of hydro in 2030</a:t>
            </a:r>
          </a:p>
          <a:p>
            <a:pPr lvl="0"/>
            <a:r>
              <a:rPr lang="en-ZA" dirty="0"/>
              <a:t>No analytical basis is offered</a:t>
            </a:r>
          </a:p>
          <a:p>
            <a:r>
              <a:rPr lang="en-ZA" dirty="0"/>
              <a:t>ERC model does not include power from Inga</a:t>
            </a:r>
          </a:p>
          <a:p>
            <a:r>
              <a:rPr lang="en-ZA" dirty="0"/>
              <a:t>Political? </a:t>
            </a:r>
          </a:p>
          <a:p>
            <a:pPr lvl="1"/>
            <a:r>
              <a:rPr lang="en-ZA" dirty="0"/>
              <a:t>Cites “RSA-DRC treaty” </a:t>
            </a:r>
          </a:p>
          <a:p>
            <a:pPr lvl="1"/>
            <a:r>
              <a:rPr lang="en-ZA" dirty="0"/>
              <a:t>then how to secure DR Congo and transmission lines? </a:t>
            </a:r>
          </a:p>
          <a:p>
            <a:pPr marL="0" indent="0">
              <a:buNone/>
            </a:pPr>
            <a:endParaRPr lang="en-ZA" dirty="0"/>
          </a:p>
        </p:txBody>
      </p:sp>
    </p:spTree>
    <p:extLst>
      <p:ext uri="{BB962C8B-B14F-4D97-AF65-F5344CB8AC3E}">
        <p14:creationId xmlns:p14="http://schemas.microsoft.com/office/powerpoint/2010/main" val="1723628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5007-0527-314F-BA94-3FAA4CBDFB52}"/>
              </a:ext>
            </a:extLst>
          </p:cNvPr>
          <p:cNvSpPr>
            <a:spLocks noGrp="1"/>
          </p:cNvSpPr>
          <p:nvPr>
            <p:ph type="title"/>
          </p:nvPr>
        </p:nvSpPr>
        <p:spPr>
          <a:xfrm>
            <a:off x="450000" y="430923"/>
            <a:ext cx="8229600" cy="1129520"/>
          </a:xfrm>
        </p:spPr>
        <p:txBody>
          <a:bodyPr>
            <a:noAutofit/>
          </a:bodyPr>
          <a:lstStyle/>
          <a:p>
            <a:pPr lvl="0"/>
            <a:r>
              <a:rPr lang="en-US" sz="3600" dirty="0"/>
              <a:t>Renewable energy is least cost and there is no rationale for annual build limits</a:t>
            </a:r>
          </a:p>
        </p:txBody>
      </p:sp>
      <p:sp>
        <p:nvSpPr>
          <p:cNvPr id="3" name="Content Placeholder 2">
            <a:extLst>
              <a:ext uri="{FF2B5EF4-FFF2-40B4-BE49-F238E27FC236}">
                <a16:creationId xmlns:a16="http://schemas.microsoft.com/office/drawing/2014/main" id="{441717EB-220E-4041-A79D-A5721BCA0C33}"/>
              </a:ext>
            </a:extLst>
          </p:cNvPr>
          <p:cNvSpPr>
            <a:spLocks noGrp="1"/>
          </p:cNvSpPr>
          <p:nvPr>
            <p:ph idx="1"/>
          </p:nvPr>
        </p:nvSpPr>
        <p:spPr>
          <a:xfrm>
            <a:off x="457200" y="1739348"/>
            <a:ext cx="8229600" cy="4161386"/>
          </a:xfrm>
        </p:spPr>
        <p:txBody>
          <a:bodyPr>
            <a:normAutofit fontScale="92500" lnSpcReduction="20000"/>
          </a:bodyPr>
          <a:lstStyle/>
          <a:p>
            <a:r>
              <a:rPr lang="en-ZA" dirty="0"/>
              <a:t>Renewable energy (RE) is least-cost technology for electricity generation – acknowledged in draft IRP</a:t>
            </a:r>
          </a:p>
          <a:p>
            <a:r>
              <a:rPr lang="en-ZA" dirty="0"/>
              <a:t>… but then persists in imposing annual build constraints - no credible rationale. </a:t>
            </a:r>
          </a:p>
          <a:p>
            <a:r>
              <a:rPr lang="en-ZA" dirty="0"/>
              <a:t>Removing build constraints on RE makes no significant difference up to 2030, but constrains the least-cost option after 2030</a:t>
            </a:r>
          </a:p>
          <a:p>
            <a:r>
              <a:rPr lang="en-ZA" dirty="0"/>
              <a:t>Better alternative to build limits would be improving temporal fidelity in dispatch modelling (Brinkman et al 2016 -NREL audit team) </a:t>
            </a:r>
          </a:p>
          <a:p>
            <a:r>
              <a:rPr lang="en-ZA" dirty="0"/>
              <a:t>Assumes lower learning rates than seen in recent past: </a:t>
            </a:r>
          </a:p>
          <a:p>
            <a:pPr lvl="1"/>
            <a:r>
              <a:rPr lang="en-ZA" dirty="0"/>
              <a:t>Draft IRP 26% for solar PV and 11 % for wind</a:t>
            </a:r>
          </a:p>
          <a:p>
            <a:pPr lvl="1"/>
            <a:r>
              <a:rPr lang="en-ZA" dirty="0"/>
              <a:t>CSIR Energy Centre: over four years, costs of solar PV dropped 83% and wind 59%</a:t>
            </a:r>
          </a:p>
        </p:txBody>
      </p:sp>
    </p:spTree>
    <p:extLst>
      <p:ext uri="{BB962C8B-B14F-4D97-AF65-F5344CB8AC3E}">
        <p14:creationId xmlns:p14="http://schemas.microsoft.com/office/powerpoint/2010/main" val="2974046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97C6A-3624-F741-AF72-22BCA7BFC5B7}"/>
              </a:ext>
            </a:extLst>
          </p:cNvPr>
          <p:cNvSpPr>
            <a:spLocks noGrp="1"/>
          </p:cNvSpPr>
          <p:nvPr>
            <p:ph type="title"/>
          </p:nvPr>
        </p:nvSpPr>
        <p:spPr>
          <a:xfrm>
            <a:off x="457200" y="619766"/>
            <a:ext cx="8229600" cy="855417"/>
          </a:xfrm>
        </p:spPr>
        <p:txBody>
          <a:bodyPr>
            <a:noAutofit/>
          </a:bodyPr>
          <a:lstStyle/>
          <a:p>
            <a:pPr lvl="0"/>
            <a:r>
              <a:rPr lang="en-US" dirty="0"/>
              <a:t>Managing electricity sector GHG emissions </a:t>
            </a:r>
            <a:br>
              <a:rPr lang="en-US" dirty="0"/>
            </a:br>
            <a:r>
              <a:rPr lang="en-US" dirty="0"/>
              <a:t>via carbon budgets</a:t>
            </a:r>
          </a:p>
        </p:txBody>
      </p:sp>
      <p:sp>
        <p:nvSpPr>
          <p:cNvPr id="3" name="Content Placeholder 2">
            <a:extLst>
              <a:ext uri="{FF2B5EF4-FFF2-40B4-BE49-F238E27FC236}">
                <a16:creationId xmlns:a16="http://schemas.microsoft.com/office/drawing/2014/main" id="{15FCB27C-27BB-A94A-B0CD-82A1F1270F99}"/>
              </a:ext>
            </a:extLst>
          </p:cNvPr>
          <p:cNvSpPr>
            <a:spLocks noGrp="1"/>
          </p:cNvSpPr>
          <p:nvPr>
            <p:ph idx="1"/>
          </p:nvPr>
        </p:nvSpPr>
        <p:spPr>
          <a:xfrm>
            <a:off x="457200" y="1649896"/>
            <a:ext cx="8229600" cy="4250838"/>
          </a:xfrm>
        </p:spPr>
        <p:txBody>
          <a:bodyPr>
            <a:normAutofit/>
          </a:bodyPr>
          <a:lstStyle/>
          <a:p>
            <a:pPr lvl="0"/>
            <a:r>
              <a:rPr lang="en-ZA" dirty="0"/>
              <a:t>National carbon budget = area under PPD (‘peak, plateau and decline’) trajectory</a:t>
            </a:r>
          </a:p>
          <a:p>
            <a:pPr lvl="0"/>
            <a:r>
              <a:rPr lang="en-ZA" dirty="0"/>
              <a:t>Good to have a carbon budget approach, but </a:t>
            </a:r>
          </a:p>
          <a:p>
            <a:pPr lvl="1"/>
            <a:r>
              <a:rPr lang="en-ZA" dirty="0"/>
              <a:t>5-year not 10-year budget – align to national carbon tax and carbon budget and international cycles </a:t>
            </a:r>
          </a:p>
          <a:p>
            <a:pPr lvl="1"/>
            <a:r>
              <a:rPr lang="en-ZA" dirty="0"/>
              <a:t>Base on least cost mitigation analysis (Burton , Caetano &amp; McCall 2018) and take into consideration the socio-economic implications </a:t>
            </a:r>
          </a:p>
          <a:p>
            <a:pPr lvl="0"/>
            <a:r>
              <a:rPr lang="en-ZA" dirty="0"/>
              <a:t>Results in lower carbon budgets than in Table 2 of draft IRP </a:t>
            </a:r>
          </a:p>
          <a:p>
            <a:pPr lvl="0"/>
            <a:r>
              <a:rPr lang="en-ZA" dirty="0"/>
              <a:t>Must show progression in ambition – aim at lower PPD now </a:t>
            </a:r>
          </a:p>
          <a:p>
            <a:pPr marL="0" lvl="0" indent="0">
              <a:buNone/>
            </a:pPr>
            <a:endParaRPr lang="en-ZA" dirty="0"/>
          </a:p>
        </p:txBody>
      </p:sp>
    </p:spTree>
    <p:extLst>
      <p:ext uri="{BB962C8B-B14F-4D97-AF65-F5344CB8AC3E}">
        <p14:creationId xmlns:p14="http://schemas.microsoft.com/office/powerpoint/2010/main" val="3399091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CBADA-0204-5445-A07B-2D1281669671}"/>
              </a:ext>
            </a:extLst>
          </p:cNvPr>
          <p:cNvSpPr>
            <a:spLocks noGrp="1"/>
          </p:cNvSpPr>
          <p:nvPr>
            <p:ph type="title"/>
          </p:nvPr>
        </p:nvSpPr>
        <p:spPr>
          <a:xfrm>
            <a:off x="450000" y="430923"/>
            <a:ext cx="8229600" cy="1199094"/>
          </a:xfrm>
        </p:spPr>
        <p:txBody>
          <a:bodyPr>
            <a:normAutofit/>
          </a:bodyPr>
          <a:lstStyle/>
          <a:p>
            <a:r>
              <a:rPr lang="en-US" dirty="0"/>
              <a:t>5-year carbon budgets for electricity, draft IRP and least-cost analysis</a:t>
            </a:r>
          </a:p>
        </p:txBody>
      </p:sp>
      <p:graphicFrame>
        <p:nvGraphicFramePr>
          <p:cNvPr id="4" name="Content Placeholder 3">
            <a:extLst>
              <a:ext uri="{FF2B5EF4-FFF2-40B4-BE49-F238E27FC236}">
                <a16:creationId xmlns:a16="http://schemas.microsoft.com/office/drawing/2014/main" id="{895592DC-1A57-4749-9142-8E23CA9F5EA8}"/>
              </a:ext>
            </a:extLst>
          </p:cNvPr>
          <p:cNvGraphicFramePr>
            <a:graphicFrameLocks noGrp="1"/>
          </p:cNvGraphicFramePr>
          <p:nvPr>
            <p:ph idx="1"/>
            <p:extLst>
              <p:ext uri="{D42A27DB-BD31-4B8C-83A1-F6EECF244321}">
                <p14:modId xmlns:p14="http://schemas.microsoft.com/office/powerpoint/2010/main" val="3510910307"/>
              </p:ext>
            </p:extLst>
          </p:nvPr>
        </p:nvGraphicFramePr>
        <p:xfrm>
          <a:off x="457200" y="2001562"/>
          <a:ext cx="8114175" cy="3269796"/>
        </p:xfrm>
        <a:graphic>
          <a:graphicData uri="http://schemas.openxmlformats.org/drawingml/2006/table">
            <a:tbl>
              <a:tblPr firstRow="1" bandRow="1">
                <a:tableStyleId>{5C22544A-7EE6-4342-B048-85BDC9FD1C3A}</a:tableStyleId>
              </a:tblPr>
              <a:tblGrid>
                <a:gridCol w="1622835">
                  <a:extLst>
                    <a:ext uri="{9D8B030D-6E8A-4147-A177-3AD203B41FA5}">
                      <a16:colId xmlns:a16="http://schemas.microsoft.com/office/drawing/2014/main" val="1509031815"/>
                    </a:ext>
                  </a:extLst>
                </a:gridCol>
                <a:gridCol w="1622835">
                  <a:extLst>
                    <a:ext uri="{9D8B030D-6E8A-4147-A177-3AD203B41FA5}">
                      <a16:colId xmlns:a16="http://schemas.microsoft.com/office/drawing/2014/main" val="2746399055"/>
                    </a:ext>
                  </a:extLst>
                </a:gridCol>
                <a:gridCol w="1622835">
                  <a:extLst>
                    <a:ext uri="{9D8B030D-6E8A-4147-A177-3AD203B41FA5}">
                      <a16:colId xmlns:a16="http://schemas.microsoft.com/office/drawing/2014/main" val="118379861"/>
                    </a:ext>
                  </a:extLst>
                </a:gridCol>
                <a:gridCol w="1622835">
                  <a:extLst>
                    <a:ext uri="{9D8B030D-6E8A-4147-A177-3AD203B41FA5}">
                      <a16:colId xmlns:a16="http://schemas.microsoft.com/office/drawing/2014/main" val="1477768962"/>
                    </a:ext>
                  </a:extLst>
                </a:gridCol>
                <a:gridCol w="1622835">
                  <a:extLst>
                    <a:ext uri="{9D8B030D-6E8A-4147-A177-3AD203B41FA5}">
                      <a16:colId xmlns:a16="http://schemas.microsoft.com/office/drawing/2014/main" val="1546549061"/>
                    </a:ext>
                  </a:extLst>
                </a:gridCol>
              </a:tblGrid>
              <a:tr h="636105">
                <a:tc>
                  <a:txBody>
                    <a:bodyPr/>
                    <a:lstStyle/>
                    <a:p>
                      <a:endParaRPr lang="en-ZA" sz="2000" dirty="0">
                        <a:effectLst/>
                        <a:latin typeface="Calibri" panose="020F0502020204030204" pitchFamily="34" charset="0"/>
                      </a:endParaRPr>
                    </a:p>
                  </a:txBody>
                  <a:tcPr marL="68580" marR="68580" marT="0" marB="0"/>
                </a:tc>
                <a:tc>
                  <a:txBody>
                    <a:bodyPr/>
                    <a:lstStyle/>
                    <a:p>
                      <a:pPr algn="ctr">
                        <a:spcAft>
                          <a:spcPts val="0"/>
                        </a:spcAft>
                      </a:pPr>
                      <a:r>
                        <a:rPr lang="en-US" sz="2000" dirty="0">
                          <a:effectLst/>
                          <a:latin typeface="Calibri" panose="020F0502020204030204" pitchFamily="34" charset="0"/>
                          <a:ea typeface="Calibri" panose="020F0502020204030204" pitchFamily="34" charset="0"/>
                        </a:rPr>
                        <a:t>5 years (IRP halved)</a:t>
                      </a:r>
                      <a:endParaRPr lang="en-ZA"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dirty="0">
                          <a:effectLst/>
                          <a:latin typeface="Calibri" panose="020F0502020204030204" pitchFamily="34" charset="0"/>
                          <a:ea typeface="Calibri" panose="020F0502020204030204" pitchFamily="34" charset="0"/>
                        </a:rPr>
                        <a:t>5 years SATIM power</a:t>
                      </a:r>
                      <a:endParaRPr lang="en-ZA"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dirty="0">
                          <a:effectLst/>
                          <a:latin typeface="Calibri" panose="020F0502020204030204" pitchFamily="34" charset="0"/>
                          <a:ea typeface="Calibri" panose="020F0502020204030204" pitchFamily="34" charset="0"/>
                        </a:rPr>
                        <a:t>Difference</a:t>
                      </a:r>
                      <a:endParaRPr lang="en-ZA"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dirty="0">
                          <a:effectLst/>
                          <a:latin typeface="Calibri" panose="020F0502020204030204" pitchFamily="34" charset="0"/>
                          <a:ea typeface="Calibri" panose="020F0502020204030204" pitchFamily="34" charset="0"/>
                        </a:rPr>
                        <a:t>Difference (SATIM / IRP)</a:t>
                      </a:r>
                      <a:endParaRPr lang="en-ZA"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666177312"/>
                  </a:ext>
                </a:extLst>
              </a:tr>
              <a:tr h="314799">
                <a:tc>
                  <a:txBody>
                    <a:bodyPr/>
                    <a:lstStyle/>
                    <a:p>
                      <a:endParaRPr lang="en-ZA" sz="2000">
                        <a:effectLst/>
                        <a:latin typeface="Calibri" panose="020F0502020204030204" pitchFamily="34" charset="0"/>
                      </a:endParaRPr>
                    </a:p>
                  </a:txBody>
                  <a:tcPr marL="68580" marR="68580" marT="0" marB="0"/>
                </a:tc>
                <a:tc>
                  <a:txBody>
                    <a:bodyPr/>
                    <a:lstStyle/>
                    <a:p>
                      <a:pPr>
                        <a:spcAft>
                          <a:spcPts val="0"/>
                        </a:spcAft>
                      </a:pPr>
                      <a:r>
                        <a:rPr lang="en-US" sz="2000">
                          <a:effectLst/>
                          <a:latin typeface="Calibri" panose="020F0502020204030204" pitchFamily="34" charset="0"/>
                          <a:ea typeface="Calibri" panose="020F0502020204030204" pitchFamily="34" charset="0"/>
                        </a:rPr>
                        <a:t>Mt CO</a:t>
                      </a:r>
                      <a:r>
                        <a:rPr lang="en-US" sz="2000" baseline="-25000">
                          <a:effectLst/>
                          <a:latin typeface="Calibri" panose="020F0502020204030204" pitchFamily="34" charset="0"/>
                          <a:ea typeface="Calibri" panose="020F0502020204030204" pitchFamily="34" charset="0"/>
                        </a:rPr>
                        <a:t>2</a:t>
                      </a:r>
                      <a:r>
                        <a:rPr lang="en-US" sz="2000">
                          <a:effectLst/>
                          <a:latin typeface="Calibri" panose="020F0502020204030204" pitchFamily="34" charset="0"/>
                          <a:ea typeface="Calibri" panose="020F0502020204030204" pitchFamily="34" charset="0"/>
                        </a:rPr>
                        <a:t>-eq</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US" sz="2000">
                          <a:effectLst/>
                          <a:latin typeface="Calibri" panose="020F0502020204030204" pitchFamily="34" charset="0"/>
                          <a:ea typeface="Calibri" panose="020F0502020204030204" pitchFamily="34" charset="0"/>
                        </a:rPr>
                        <a:t>Mt CO</a:t>
                      </a:r>
                      <a:r>
                        <a:rPr lang="en-US" sz="2000" baseline="-25000">
                          <a:effectLst/>
                          <a:latin typeface="Calibri" panose="020F0502020204030204" pitchFamily="34" charset="0"/>
                          <a:ea typeface="Calibri" panose="020F0502020204030204" pitchFamily="34" charset="0"/>
                        </a:rPr>
                        <a:t>2</a:t>
                      </a:r>
                      <a:r>
                        <a:rPr lang="en-US" sz="2000">
                          <a:effectLst/>
                          <a:latin typeface="Calibri" panose="020F0502020204030204" pitchFamily="34" charset="0"/>
                          <a:ea typeface="Calibri" panose="020F0502020204030204" pitchFamily="34" charset="0"/>
                        </a:rPr>
                        <a:t>-eq</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US" sz="2000" dirty="0">
                          <a:effectLst/>
                          <a:latin typeface="Calibri" panose="020F0502020204030204" pitchFamily="34" charset="0"/>
                          <a:ea typeface="Calibri" panose="020F0502020204030204" pitchFamily="34" charset="0"/>
                        </a:rPr>
                        <a:t>Mt CO</a:t>
                      </a:r>
                      <a:r>
                        <a:rPr lang="en-US" sz="2000" baseline="-25000" dirty="0">
                          <a:effectLst/>
                          <a:latin typeface="Calibri" panose="020F0502020204030204" pitchFamily="34" charset="0"/>
                          <a:ea typeface="Calibri" panose="020F0502020204030204" pitchFamily="34" charset="0"/>
                        </a:rPr>
                        <a:t>2</a:t>
                      </a:r>
                      <a:r>
                        <a:rPr lang="en-US" sz="2000" dirty="0">
                          <a:effectLst/>
                          <a:latin typeface="Calibri" panose="020F0502020204030204" pitchFamily="34" charset="0"/>
                          <a:ea typeface="Calibri" panose="020F0502020204030204" pitchFamily="34" charset="0"/>
                        </a:rPr>
                        <a:t>-eq</a:t>
                      </a:r>
                      <a:endParaRPr lang="en-ZA" sz="20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US" sz="2000">
                          <a:effectLst/>
                          <a:latin typeface="Calibri" panose="020F0502020204030204" pitchFamily="34" charset="0"/>
                          <a:ea typeface="Calibri" panose="020F0502020204030204" pitchFamily="34" charset="0"/>
                        </a:rPr>
                        <a:t>%</a:t>
                      </a:r>
                      <a:endParaRPr lang="en-ZA"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401486472"/>
                  </a:ext>
                </a:extLst>
              </a:tr>
              <a:tr h="386482">
                <a:tc>
                  <a:txBody>
                    <a:bodyPr/>
                    <a:lstStyle/>
                    <a:p>
                      <a:pPr>
                        <a:spcAft>
                          <a:spcPts val="0"/>
                        </a:spcAft>
                      </a:pPr>
                      <a:r>
                        <a:rPr lang="en-US" sz="2000">
                          <a:effectLst/>
                          <a:latin typeface="Calibri" panose="020F0502020204030204" pitchFamily="34" charset="0"/>
                          <a:ea typeface="Calibri" panose="020F0502020204030204" pitchFamily="34" charset="0"/>
                        </a:rPr>
                        <a:t>2021-2025</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a:effectLst/>
                          <a:latin typeface="Calibri" panose="020F0502020204030204" pitchFamily="34" charset="0"/>
                          <a:ea typeface="Calibri" panose="020F0502020204030204" pitchFamily="34" charset="0"/>
                        </a:rPr>
                        <a:t>1375</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a:effectLst/>
                          <a:latin typeface="Calibri" panose="020F0502020204030204" pitchFamily="34" charset="0"/>
                          <a:ea typeface="Calibri" panose="020F0502020204030204" pitchFamily="34" charset="0"/>
                        </a:rPr>
                        <a:t>1131</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dirty="0">
                          <a:effectLst/>
                          <a:latin typeface="Calibri" panose="020F0502020204030204" pitchFamily="34" charset="0"/>
                          <a:ea typeface="Calibri" panose="020F0502020204030204" pitchFamily="34" charset="0"/>
                        </a:rPr>
                        <a:t>-244</a:t>
                      </a:r>
                      <a:endParaRPr lang="en-ZA"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a:effectLst/>
                          <a:latin typeface="Calibri" panose="020F0502020204030204" pitchFamily="34" charset="0"/>
                          <a:ea typeface="Calibri" panose="020F0502020204030204" pitchFamily="34" charset="0"/>
                        </a:rPr>
                        <a:t>-18%</a:t>
                      </a:r>
                      <a:endParaRPr lang="en-ZA"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132513017"/>
                  </a:ext>
                </a:extLst>
              </a:tr>
              <a:tr h="386482">
                <a:tc>
                  <a:txBody>
                    <a:bodyPr/>
                    <a:lstStyle/>
                    <a:p>
                      <a:pPr>
                        <a:spcAft>
                          <a:spcPts val="0"/>
                        </a:spcAft>
                      </a:pPr>
                      <a:r>
                        <a:rPr lang="en-US" sz="2000">
                          <a:effectLst/>
                          <a:latin typeface="Calibri" panose="020F0502020204030204" pitchFamily="34" charset="0"/>
                          <a:ea typeface="Calibri" panose="020F0502020204030204" pitchFamily="34" charset="0"/>
                        </a:rPr>
                        <a:t>2026-2030</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a:effectLst/>
                          <a:latin typeface="Calibri" panose="020F0502020204030204" pitchFamily="34" charset="0"/>
                          <a:ea typeface="Calibri" panose="020F0502020204030204" pitchFamily="34" charset="0"/>
                        </a:rPr>
                        <a:t>1375</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a:effectLst/>
                          <a:latin typeface="Calibri" panose="020F0502020204030204" pitchFamily="34" charset="0"/>
                          <a:ea typeface="Calibri" panose="020F0502020204030204" pitchFamily="34" charset="0"/>
                        </a:rPr>
                        <a:t>1112</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a:effectLst/>
                          <a:latin typeface="Calibri" panose="020F0502020204030204" pitchFamily="34" charset="0"/>
                          <a:ea typeface="Calibri" panose="020F0502020204030204" pitchFamily="34" charset="0"/>
                        </a:rPr>
                        <a:t>-263</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a:effectLst/>
                          <a:latin typeface="Calibri" panose="020F0502020204030204" pitchFamily="34" charset="0"/>
                          <a:ea typeface="Calibri" panose="020F0502020204030204" pitchFamily="34" charset="0"/>
                        </a:rPr>
                        <a:t>-19%</a:t>
                      </a:r>
                      <a:endParaRPr lang="en-ZA"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645070961"/>
                  </a:ext>
                </a:extLst>
              </a:tr>
              <a:tr h="386482">
                <a:tc>
                  <a:txBody>
                    <a:bodyPr/>
                    <a:lstStyle/>
                    <a:p>
                      <a:pPr>
                        <a:spcAft>
                          <a:spcPts val="0"/>
                        </a:spcAft>
                      </a:pPr>
                      <a:r>
                        <a:rPr lang="en-US" sz="2000">
                          <a:effectLst/>
                          <a:latin typeface="Calibri" panose="020F0502020204030204" pitchFamily="34" charset="0"/>
                          <a:ea typeface="Calibri" panose="020F0502020204030204" pitchFamily="34" charset="0"/>
                        </a:rPr>
                        <a:t>2031-2035</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a:effectLst/>
                          <a:latin typeface="Calibri" panose="020F0502020204030204" pitchFamily="34" charset="0"/>
                          <a:ea typeface="Calibri" panose="020F0502020204030204" pitchFamily="34" charset="0"/>
                        </a:rPr>
                        <a:t>900</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a:effectLst/>
                          <a:latin typeface="Calibri" panose="020F0502020204030204" pitchFamily="34" charset="0"/>
                          <a:ea typeface="Calibri" panose="020F0502020204030204" pitchFamily="34" charset="0"/>
                        </a:rPr>
                        <a:t>521</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a:effectLst/>
                          <a:latin typeface="Calibri" panose="020F0502020204030204" pitchFamily="34" charset="0"/>
                          <a:ea typeface="Calibri" panose="020F0502020204030204" pitchFamily="34" charset="0"/>
                        </a:rPr>
                        <a:t>-379</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dirty="0">
                          <a:solidFill>
                            <a:srgbClr val="FF0000"/>
                          </a:solidFill>
                          <a:effectLst/>
                          <a:latin typeface="Calibri" panose="020F0502020204030204" pitchFamily="34" charset="0"/>
                          <a:ea typeface="Calibri" panose="020F0502020204030204" pitchFamily="34" charset="0"/>
                        </a:rPr>
                        <a:t>-42%</a:t>
                      </a:r>
                      <a:endParaRPr lang="en-ZA" sz="2000" dirty="0">
                        <a:solidFill>
                          <a:srgbClr val="FF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098708933"/>
                  </a:ext>
                </a:extLst>
              </a:tr>
              <a:tr h="386482">
                <a:tc>
                  <a:txBody>
                    <a:bodyPr/>
                    <a:lstStyle/>
                    <a:p>
                      <a:pPr>
                        <a:spcAft>
                          <a:spcPts val="0"/>
                        </a:spcAft>
                      </a:pPr>
                      <a:r>
                        <a:rPr lang="en-US" sz="2000">
                          <a:effectLst/>
                          <a:latin typeface="Calibri" panose="020F0502020204030204" pitchFamily="34" charset="0"/>
                          <a:ea typeface="Calibri" panose="020F0502020204030204" pitchFamily="34" charset="0"/>
                        </a:rPr>
                        <a:t>2036-2040</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a:effectLst/>
                          <a:latin typeface="Calibri" panose="020F0502020204030204" pitchFamily="34" charset="0"/>
                          <a:ea typeface="Calibri" panose="020F0502020204030204" pitchFamily="34" charset="0"/>
                        </a:rPr>
                        <a:t>900</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a:effectLst/>
                          <a:latin typeface="Calibri" panose="020F0502020204030204" pitchFamily="34" charset="0"/>
                          <a:ea typeface="Calibri" panose="020F0502020204030204" pitchFamily="34" charset="0"/>
                        </a:rPr>
                        <a:t>508</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a:effectLst/>
                          <a:latin typeface="Calibri" panose="020F0502020204030204" pitchFamily="34" charset="0"/>
                          <a:ea typeface="Calibri" panose="020F0502020204030204" pitchFamily="34" charset="0"/>
                        </a:rPr>
                        <a:t>-392</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dirty="0">
                          <a:solidFill>
                            <a:srgbClr val="FF0000"/>
                          </a:solidFill>
                          <a:effectLst/>
                          <a:latin typeface="Calibri" panose="020F0502020204030204" pitchFamily="34" charset="0"/>
                          <a:ea typeface="Calibri" panose="020F0502020204030204" pitchFamily="34" charset="0"/>
                        </a:rPr>
                        <a:t>-44%</a:t>
                      </a:r>
                      <a:endParaRPr lang="en-ZA" sz="2000" dirty="0">
                        <a:solidFill>
                          <a:srgbClr val="FF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20050878"/>
                  </a:ext>
                </a:extLst>
              </a:tr>
              <a:tr h="386482">
                <a:tc>
                  <a:txBody>
                    <a:bodyPr/>
                    <a:lstStyle/>
                    <a:p>
                      <a:pPr>
                        <a:spcAft>
                          <a:spcPts val="0"/>
                        </a:spcAft>
                      </a:pPr>
                      <a:r>
                        <a:rPr lang="en-US" sz="2000">
                          <a:effectLst/>
                          <a:latin typeface="Calibri" panose="020F0502020204030204" pitchFamily="34" charset="0"/>
                          <a:ea typeface="Calibri" panose="020F0502020204030204" pitchFamily="34" charset="0"/>
                        </a:rPr>
                        <a:t>2041-2045</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a:effectLst/>
                          <a:latin typeface="Calibri" panose="020F0502020204030204" pitchFamily="34" charset="0"/>
                          <a:ea typeface="Calibri" panose="020F0502020204030204" pitchFamily="34" charset="0"/>
                        </a:rPr>
                        <a:t>460</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a:effectLst/>
                          <a:latin typeface="Calibri" panose="020F0502020204030204" pitchFamily="34" charset="0"/>
                          <a:ea typeface="Calibri" panose="020F0502020204030204" pitchFamily="34" charset="0"/>
                        </a:rPr>
                        <a:t>164</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a:effectLst/>
                          <a:latin typeface="Calibri" panose="020F0502020204030204" pitchFamily="34" charset="0"/>
                          <a:ea typeface="Calibri" panose="020F0502020204030204" pitchFamily="34" charset="0"/>
                        </a:rPr>
                        <a:t>-296</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dirty="0">
                          <a:solidFill>
                            <a:srgbClr val="FF0000"/>
                          </a:solidFill>
                          <a:effectLst/>
                          <a:latin typeface="Calibri" panose="020F0502020204030204" pitchFamily="34" charset="0"/>
                          <a:ea typeface="Calibri" panose="020F0502020204030204" pitchFamily="34" charset="0"/>
                        </a:rPr>
                        <a:t>-64%</a:t>
                      </a:r>
                      <a:endParaRPr lang="en-ZA" sz="2000" dirty="0">
                        <a:solidFill>
                          <a:srgbClr val="FF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652232655"/>
                  </a:ext>
                </a:extLst>
              </a:tr>
              <a:tr h="386482">
                <a:tc>
                  <a:txBody>
                    <a:bodyPr/>
                    <a:lstStyle/>
                    <a:p>
                      <a:pPr>
                        <a:spcAft>
                          <a:spcPts val="0"/>
                        </a:spcAft>
                      </a:pPr>
                      <a:r>
                        <a:rPr lang="en-US" sz="2000">
                          <a:effectLst/>
                          <a:latin typeface="Calibri" panose="020F0502020204030204" pitchFamily="34" charset="0"/>
                          <a:ea typeface="Calibri" panose="020F0502020204030204" pitchFamily="34" charset="0"/>
                        </a:rPr>
                        <a:t>2046-2050</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a:effectLst/>
                          <a:latin typeface="Calibri" panose="020F0502020204030204" pitchFamily="34" charset="0"/>
                          <a:ea typeface="Calibri" panose="020F0502020204030204" pitchFamily="34" charset="0"/>
                        </a:rPr>
                        <a:t>460</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dirty="0">
                          <a:effectLst/>
                          <a:latin typeface="Calibri" panose="020F0502020204030204" pitchFamily="34" charset="0"/>
                          <a:ea typeface="Calibri" panose="020F0502020204030204" pitchFamily="34" charset="0"/>
                        </a:rPr>
                        <a:t>187</a:t>
                      </a:r>
                      <a:endParaRPr lang="en-ZA"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a:effectLst/>
                          <a:latin typeface="Calibri" panose="020F0502020204030204" pitchFamily="34" charset="0"/>
                          <a:ea typeface="Calibri" panose="020F0502020204030204" pitchFamily="34" charset="0"/>
                        </a:rPr>
                        <a:t>-273</a:t>
                      </a:r>
                      <a:endParaRPr lang="en-ZA"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US" sz="2000" dirty="0">
                          <a:solidFill>
                            <a:srgbClr val="FF0000"/>
                          </a:solidFill>
                          <a:effectLst/>
                          <a:latin typeface="Calibri" panose="020F0502020204030204" pitchFamily="34" charset="0"/>
                          <a:ea typeface="Calibri" panose="020F0502020204030204" pitchFamily="34" charset="0"/>
                        </a:rPr>
                        <a:t>-59%</a:t>
                      </a:r>
                      <a:endParaRPr lang="en-ZA" sz="2000" dirty="0">
                        <a:solidFill>
                          <a:srgbClr val="FF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175110931"/>
                  </a:ext>
                </a:extLst>
              </a:tr>
            </a:tbl>
          </a:graphicData>
        </a:graphic>
      </p:graphicFrame>
      <p:sp>
        <p:nvSpPr>
          <p:cNvPr id="5" name="TextBox 4">
            <a:extLst>
              <a:ext uri="{FF2B5EF4-FFF2-40B4-BE49-F238E27FC236}">
                <a16:creationId xmlns:a16="http://schemas.microsoft.com/office/drawing/2014/main" id="{E0ADF948-375A-0E44-89C3-FFD34BFC40E1}"/>
              </a:ext>
            </a:extLst>
          </p:cNvPr>
          <p:cNvSpPr txBox="1"/>
          <p:nvPr/>
        </p:nvSpPr>
        <p:spPr>
          <a:xfrm>
            <a:off x="616225" y="5447748"/>
            <a:ext cx="7576400" cy="461665"/>
          </a:xfrm>
          <a:prstGeom prst="rect">
            <a:avLst/>
          </a:prstGeom>
          <a:noFill/>
        </p:spPr>
        <p:txBody>
          <a:bodyPr wrap="square" rtlCol="0">
            <a:spAutoFit/>
          </a:bodyPr>
          <a:lstStyle/>
          <a:p>
            <a:r>
              <a:rPr lang="en-ZA" sz="1200" dirty="0"/>
              <a:t> </a:t>
            </a:r>
            <a:r>
              <a:rPr lang="en-US" sz="1200" i="1" dirty="0"/>
              <a:t>Sources: Col 2 draft IRP (halved for 5 years), column 3 from SATIM Power(Burton et al. 2018) and 4</a:t>
            </a:r>
            <a:r>
              <a:rPr lang="en-US" sz="1200" i="1" baseline="30000" dirty="0"/>
              <a:t>th</a:t>
            </a:r>
            <a:r>
              <a:rPr lang="en-US" sz="1200" i="1" dirty="0"/>
              <a:t> and 5th columns calculated </a:t>
            </a:r>
            <a:endParaRPr lang="en-ZA" sz="1200" dirty="0"/>
          </a:p>
        </p:txBody>
      </p:sp>
    </p:spTree>
    <p:extLst>
      <p:ext uri="{BB962C8B-B14F-4D97-AF65-F5344CB8AC3E}">
        <p14:creationId xmlns:p14="http://schemas.microsoft.com/office/powerpoint/2010/main" val="1190291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9C90-FAF8-4844-840C-1EDC86FDE6E5}"/>
              </a:ext>
            </a:extLst>
          </p:cNvPr>
          <p:cNvSpPr>
            <a:spLocks noGrp="1"/>
          </p:cNvSpPr>
          <p:nvPr>
            <p:ph type="title"/>
          </p:nvPr>
        </p:nvSpPr>
        <p:spPr>
          <a:xfrm>
            <a:off x="450000" y="1051693"/>
            <a:ext cx="8229600" cy="965950"/>
          </a:xfrm>
        </p:spPr>
        <p:txBody>
          <a:bodyPr>
            <a:noAutofit/>
          </a:bodyPr>
          <a:lstStyle/>
          <a:p>
            <a:pPr lvl="0"/>
            <a:r>
              <a:rPr lang="en-US" sz="3200" dirty="0"/>
              <a:t>More rapid decarbonization of electricity is possible so electricity share of national carbon budget must decline</a:t>
            </a:r>
          </a:p>
        </p:txBody>
      </p:sp>
      <p:sp>
        <p:nvSpPr>
          <p:cNvPr id="3" name="Content Placeholder 2">
            <a:extLst>
              <a:ext uri="{FF2B5EF4-FFF2-40B4-BE49-F238E27FC236}">
                <a16:creationId xmlns:a16="http://schemas.microsoft.com/office/drawing/2014/main" id="{093F2D38-63C4-0B49-8A03-716A48C11D3F}"/>
              </a:ext>
            </a:extLst>
          </p:cNvPr>
          <p:cNvSpPr>
            <a:spLocks noGrp="1"/>
          </p:cNvSpPr>
          <p:nvPr>
            <p:ph idx="1"/>
          </p:nvPr>
        </p:nvSpPr>
        <p:spPr>
          <a:xfrm>
            <a:off x="450000" y="2117035"/>
            <a:ext cx="8229600" cy="4116208"/>
          </a:xfrm>
        </p:spPr>
        <p:txBody>
          <a:bodyPr/>
          <a:lstStyle/>
          <a:p>
            <a:r>
              <a:rPr lang="en-US" dirty="0"/>
              <a:t> </a:t>
            </a:r>
            <a:r>
              <a:rPr lang="en-ZA" dirty="0"/>
              <a:t>Draft IRP seems to assume fixed share of national carbon budget goes to  electricity sector</a:t>
            </a:r>
          </a:p>
          <a:p>
            <a:pPr lvl="0"/>
            <a:r>
              <a:rPr lang="en-ZA" dirty="0"/>
              <a:t>Research globally and in SA shows more rapid decarbonization is possible in electricity  sector than some others (next slide)</a:t>
            </a:r>
          </a:p>
          <a:p>
            <a:pPr lvl="0"/>
            <a:r>
              <a:rPr lang="en-ZA" dirty="0"/>
              <a:t>Socio-economic benefits</a:t>
            </a:r>
          </a:p>
          <a:p>
            <a:pPr lvl="1"/>
            <a:r>
              <a:rPr lang="en-ZA" dirty="0"/>
              <a:t>more jobs (</a:t>
            </a:r>
            <a:r>
              <a:rPr lang="en-ZA" dirty="0" err="1"/>
              <a:t>Bischof-Niemz</a:t>
            </a:r>
            <a:r>
              <a:rPr lang="en-ZA" dirty="0"/>
              <a:t> and Creamer, 2018) </a:t>
            </a:r>
          </a:p>
          <a:p>
            <a:pPr lvl="1"/>
            <a:r>
              <a:rPr lang="en-ZA" dirty="0"/>
              <a:t>lower health burdens on poor communities, improved air and water quality </a:t>
            </a:r>
          </a:p>
        </p:txBody>
      </p:sp>
    </p:spTree>
    <p:extLst>
      <p:ext uri="{BB962C8B-B14F-4D97-AF65-F5344CB8AC3E}">
        <p14:creationId xmlns:p14="http://schemas.microsoft.com/office/powerpoint/2010/main" val="2059049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C6574-F406-6B40-8E89-36522041B902}"/>
              </a:ext>
            </a:extLst>
          </p:cNvPr>
          <p:cNvSpPr>
            <a:spLocks noGrp="1"/>
          </p:cNvSpPr>
          <p:nvPr>
            <p:ph type="title"/>
          </p:nvPr>
        </p:nvSpPr>
        <p:spPr>
          <a:xfrm>
            <a:off x="450000" y="430923"/>
            <a:ext cx="8229600" cy="756000"/>
          </a:xfrm>
        </p:spPr>
        <p:txBody>
          <a:bodyPr>
            <a:normAutofit/>
          </a:bodyPr>
          <a:lstStyle/>
          <a:p>
            <a:r>
              <a:rPr lang="en-US" sz="3200" dirty="0"/>
              <a:t>GHG emission by sector, 2015-2050, 2°C scenario</a:t>
            </a:r>
          </a:p>
        </p:txBody>
      </p:sp>
      <p:pic>
        <p:nvPicPr>
          <p:cNvPr id="6" name="Picture 5">
            <a:extLst>
              <a:ext uri="{FF2B5EF4-FFF2-40B4-BE49-F238E27FC236}">
                <a16:creationId xmlns:a16="http://schemas.microsoft.com/office/drawing/2014/main" id="{742CA205-ECBE-034C-854B-A0C8A15E410C}"/>
              </a:ext>
            </a:extLst>
          </p:cNvPr>
          <p:cNvPicPr>
            <a:picLocks noChangeAspect="1"/>
          </p:cNvPicPr>
          <p:nvPr/>
        </p:nvPicPr>
        <p:blipFill rotWithShape="1">
          <a:blip r:embed="rId3"/>
          <a:srcRect l="805" t="7119" r="-805" b="-7119"/>
          <a:stretch/>
        </p:blipFill>
        <p:spPr>
          <a:xfrm>
            <a:off x="333128" y="1623832"/>
            <a:ext cx="8144950" cy="4146018"/>
          </a:xfrm>
          <a:prstGeom prst="rect">
            <a:avLst/>
          </a:prstGeom>
        </p:spPr>
      </p:pic>
    </p:spTree>
    <p:extLst>
      <p:ext uri="{BB962C8B-B14F-4D97-AF65-F5344CB8AC3E}">
        <p14:creationId xmlns:p14="http://schemas.microsoft.com/office/powerpoint/2010/main" val="1515136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9E12-2435-5D4B-9D99-B7E5B4BC932F}"/>
              </a:ext>
            </a:extLst>
          </p:cNvPr>
          <p:cNvSpPr>
            <a:spLocks noGrp="1"/>
          </p:cNvSpPr>
          <p:nvPr>
            <p:ph type="title"/>
          </p:nvPr>
        </p:nvSpPr>
        <p:spPr/>
        <p:txBody>
          <a:bodyPr>
            <a:normAutofit/>
          </a:bodyPr>
          <a:lstStyle/>
          <a:p>
            <a:r>
              <a:rPr lang="en-US" dirty="0"/>
              <a:t>Socio-economic objectives</a:t>
            </a:r>
          </a:p>
        </p:txBody>
      </p:sp>
      <p:sp>
        <p:nvSpPr>
          <p:cNvPr id="3" name="Content Placeholder 2">
            <a:extLst>
              <a:ext uri="{FF2B5EF4-FFF2-40B4-BE49-F238E27FC236}">
                <a16:creationId xmlns:a16="http://schemas.microsoft.com/office/drawing/2014/main" id="{2355F35D-618C-2D44-9EF5-363E2E6B64DE}"/>
              </a:ext>
            </a:extLst>
          </p:cNvPr>
          <p:cNvSpPr>
            <a:spLocks noGrp="1"/>
          </p:cNvSpPr>
          <p:nvPr>
            <p:ph idx="1"/>
          </p:nvPr>
        </p:nvSpPr>
        <p:spPr/>
        <p:txBody>
          <a:bodyPr/>
          <a:lstStyle/>
          <a:p>
            <a:r>
              <a:rPr lang="en-US" dirty="0"/>
              <a:t>No economy-wide assessment of IRP scenarios</a:t>
            </a:r>
          </a:p>
          <a:p>
            <a:r>
              <a:rPr lang="en-US" dirty="0"/>
              <a:t>Prices</a:t>
            </a:r>
          </a:p>
          <a:p>
            <a:r>
              <a:rPr lang="en-US" dirty="0"/>
              <a:t>Just transition </a:t>
            </a:r>
          </a:p>
          <a:p>
            <a:r>
              <a:rPr lang="en-US" dirty="0"/>
              <a:t>Jobs</a:t>
            </a:r>
          </a:p>
          <a:p>
            <a:r>
              <a:rPr lang="en-US" dirty="0" err="1"/>
              <a:t>Localisation</a:t>
            </a:r>
            <a:r>
              <a:rPr lang="en-US" dirty="0"/>
              <a:t> </a:t>
            </a:r>
          </a:p>
        </p:txBody>
      </p:sp>
    </p:spTree>
    <p:extLst>
      <p:ext uri="{BB962C8B-B14F-4D97-AF65-F5344CB8AC3E}">
        <p14:creationId xmlns:p14="http://schemas.microsoft.com/office/powerpoint/2010/main" val="3028213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135B-9DB5-984C-B42C-78785CCE9CBE}"/>
              </a:ext>
            </a:extLst>
          </p:cNvPr>
          <p:cNvSpPr>
            <a:spLocks noGrp="1"/>
          </p:cNvSpPr>
          <p:nvPr>
            <p:ph type="title"/>
          </p:nvPr>
        </p:nvSpPr>
        <p:spPr>
          <a:xfrm>
            <a:off x="450000" y="430922"/>
            <a:ext cx="8229600" cy="1044261"/>
          </a:xfrm>
        </p:spPr>
        <p:txBody>
          <a:bodyPr>
            <a:noAutofit/>
          </a:bodyPr>
          <a:lstStyle/>
          <a:p>
            <a:pPr lvl="0"/>
            <a:r>
              <a:rPr lang="en-US" sz="3200" dirty="0"/>
              <a:t>Time-frame: take a long-term perspective on short-term decision, and update every two years</a:t>
            </a:r>
          </a:p>
        </p:txBody>
      </p:sp>
      <p:sp>
        <p:nvSpPr>
          <p:cNvPr id="3" name="Content Placeholder 2">
            <a:extLst>
              <a:ext uri="{FF2B5EF4-FFF2-40B4-BE49-F238E27FC236}">
                <a16:creationId xmlns:a16="http://schemas.microsoft.com/office/drawing/2014/main" id="{E6660E70-2BB1-D94A-B925-219D71EE1A03}"/>
              </a:ext>
            </a:extLst>
          </p:cNvPr>
          <p:cNvSpPr>
            <a:spLocks noGrp="1"/>
          </p:cNvSpPr>
          <p:nvPr>
            <p:ph idx="1"/>
          </p:nvPr>
        </p:nvSpPr>
        <p:spPr>
          <a:xfrm>
            <a:off x="457200" y="1709530"/>
            <a:ext cx="8229600" cy="4191204"/>
          </a:xfrm>
        </p:spPr>
        <p:txBody>
          <a:bodyPr>
            <a:normAutofit/>
          </a:bodyPr>
          <a:lstStyle/>
          <a:p>
            <a:pPr lvl="0"/>
            <a:r>
              <a:rPr lang="en-ZA" dirty="0"/>
              <a:t>IRP2010 went to 2030 </a:t>
            </a:r>
            <a:r>
              <a:rPr lang="en-ZA" dirty="0">
                <a:sym typeface="Wingdings" pitchFamily="2" charset="2"/>
              </a:rPr>
              <a:t></a:t>
            </a:r>
            <a:r>
              <a:rPr lang="en-ZA" dirty="0"/>
              <a:t> 20-year plan</a:t>
            </a:r>
          </a:p>
          <a:p>
            <a:pPr lvl="0"/>
            <a:r>
              <a:rPr lang="en-ZA" dirty="0"/>
              <a:t>Eight years later, same end date, a 12-year plan</a:t>
            </a:r>
          </a:p>
          <a:p>
            <a:pPr lvl="0"/>
            <a:r>
              <a:rPr lang="en-ZA" dirty="0"/>
              <a:t>Include 2050! </a:t>
            </a:r>
          </a:p>
          <a:p>
            <a:pPr lvl="1"/>
            <a:r>
              <a:rPr lang="en-ZA" dirty="0"/>
              <a:t>Long-term perspective to inform</a:t>
            </a:r>
          </a:p>
          <a:p>
            <a:pPr lvl="1"/>
            <a:r>
              <a:rPr lang="en-ZA" dirty="0"/>
              <a:t>Decisions in short-term</a:t>
            </a:r>
          </a:p>
          <a:p>
            <a:pPr lvl="0"/>
            <a:r>
              <a:rPr lang="en-ZA" dirty="0"/>
              <a:t>Update every two years </a:t>
            </a:r>
          </a:p>
          <a:p>
            <a:pPr lvl="1"/>
            <a:r>
              <a:rPr lang="en-ZA" dirty="0"/>
              <a:t>Use approach in 2013 update of IRP: what decision to take when, taking into account which factors</a:t>
            </a:r>
          </a:p>
          <a:p>
            <a:pPr lvl="0"/>
            <a:r>
              <a:rPr lang="en-ZA" dirty="0"/>
              <a:t>Adaptive management of  complex systems, rapid change and high degrees of uncertainty</a:t>
            </a:r>
          </a:p>
          <a:p>
            <a:pPr lvl="0"/>
            <a:endParaRPr lang="en-ZA" dirty="0"/>
          </a:p>
          <a:p>
            <a:endParaRPr lang="en-US" dirty="0"/>
          </a:p>
        </p:txBody>
      </p:sp>
    </p:spTree>
    <p:extLst>
      <p:ext uri="{BB962C8B-B14F-4D97-AF65-F5344CB8AC3E}">
        <p14:creationId xmlns:p14="http://schemas.microsoft.com/office/powerpoint/2010/main" val="1331305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5F21-A890-3349-BD3B-5872AB397418}"/>
              </a:ext>
            </a:extLst>
          </p:cNvPr>
          <p:cNvSpPr>
            <a:spLocks noGrp="1"/>
          </p:cNvSpPr>
          <p:nvPr>
            <p:ph type="title"/>
          </p:nvPr>
        </p:nvSpPr>
        <p:spPr/>
        <p:txBody>
          <a:bodyPr>
            <a:normAutofit/>
          </a:bodyPr>
          <a:lstStyle/>
          <a:p>
            <a:pPr lvl="0"/>
            <a:r>
              <a:rPr lang="en-US" dirty="0"/>
              <a:t>Introduction </a:t>
            </a:r>
          </a:p>
        </p:txBody>
      </p:sp>
      <p:sp>
        <p:nvSpPr>
          <p:cNvPr id="3" name="Content Placeholder 2">
            <a:extLst>
              <a:ext uri="{FF2B5EF4-FFF2-40B4-BE49-F238E27FC236}">
                <a16:creationId xmlns:a16="http://schemas.microsoft.com/office/drawing/2014/main" id="{38AFD140-57A5-0A41-B33F-1AC33006ECD6}"/>
              </a:ext>
            </a:extLst>
          </p:cNvPr>
          <p:cNvSpPr>
            <a:spLocks noGrp="1"/>
          </p:cNvSpPr>
          <p:nvPr>
            <p:ph idx="1"/>
          </p:nvPr>
        </p:nvSpPr>
        <p:spPr/>
        <p:txBody>
          <a:bodyPr/>
          <a:lstStyle/>
          <a:p>
            <a:r>
              <a:rPr lang="en-ZA" dirty="0"/>
              <a:t>Welcome opportunity to comment, based on published and ongoing research </a:t>
            </a:r>
          </a:p>
          <a:p>
            <a:pPr lvl="0"/>
            <a:r>
              <a:rPr lang="en-ZA" dirty="0"/>
              <a:t>Return to evidence-based planning  - better than ‘base case’ in 2016 or 2010 official plan</a:t>
            </a:r>
          </a:p>
          <a:p>
            <a:pPr lvl="0"/>
            <a:r>
              <a:rPr lang="en-ZA" dirty="0"/>
              <a:t>Can engage on technical details – which matter! </a:t>
            </a:r>
          </a:p>
        </p:txBody>
      </p:sp>
    </p:spTree>
    <p:extLst>
      <p:ext uri="{BB962C8B-B14F-4D97-AF65-F5344CB8AC3E}">
        <p14:creationId xmlns:p14="http://schemas.microsoft.com/office/powerpoint/2010/main" val="2404725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594" y="1773720"/>
            <a:ext cx="8229600" cy="756000"/>
          </a:xfrm>
        </p:spPr>
        <p:txBody>
          <a:bodyPr>
            <a:normAutofit/>
          </a:bodyPr>
          <a:lstStyle/>
          <a:p>
            <a:pPr algn="ctr"/>
            <a:r>
              <a:rPr lang="en-US" dirty="0"/>
              <a:t>Thank you!</a:t>
            </a:r>
          </a:p>
        </p:txBody>
      </p:sp>
      <p:sp>
        <p:nvSpPr>
          <p:cNvPr id="3" name="Content Placeholder 2"/>
          <p:cNvSpPr>
            <a:spLocks noGrp="1"/>
          </p:cNvSpPr>
          <p:nvPr>
            <p:ph idx="1"/>
          </p:nvPr>
        </p:nvSpPr>
        <p:spPr>
          <a:xfrm>
            <a:off x="566531" y="2542659"/>
            <a:ext cx="7722704" cy="3406449"/>
          </a:xfrm>
        </p:spPr>
        <p:txBody>
          <a:bodyPr>
            <a:normAutofit/>
          </a:bodyPr>
          <a:lstStyle/>
          <a:p>
            <a:pPr marL="0" indent="0" algn="ctr">
              <a:buNone/>
            </a:pPr>
            <a:endParaRPr lang="en-US" dirty="0"/>
          </a:p>
          <a:p>
            <a:pPr marL="0" indent="0" algn="ctr">
              <a:buNone/>
            </a:pPr>
            <a:endParaRPr lang="en-US" dirty="0"/>
          </a:p>
          <a:p>
            <a:pPr marL="0" indent="0" algn="ctr">
              <a:buNone/>
            </a:pPr>
            <a:r>
              <a:rPr lang="en-US" sz="2400" dirty="0"/>
              <a:t>Further details in initial written comments by ERC </a:t>
            </a:r>
          </a:p>
          <a:p>
            <a:pPr marL="0" indent="0" algn="ctr">
              <a:buNone/>
            </a:pPr>
            <a:r>
              <a:rPr lang="en-US" sz="2400" dirty="0" err="1"/>
              <a:t>www.erc.uct.ac.za</a:t>
            </a:r>
            <a:r>
              <a:rPr lang="en-US" sz="2400" dirty="0"/>
              <a:t> </a:t>
            </a:r>
            <a:r>
              <a:rPr lang="en-US" sz="2400" dirty="0">
                <a:solidFill>
                  <a:schemeClr val="accent2">
                    <a:lumMod val="75000"/>
                  </a:schemeClr>
                </a:solidFill>
                <a:hlinkClick r:id="rId3"/>
              </a:rPr>
              <a:t>https://bit.ly/2A2sJO1</a:t>
            </a:r>
            <a:r>
              <a:rPr lang="en-US" sz="2400" dirty="0">
                <a:solidFill>
                  <a:schemeClr val="accent2">
                    <a:lumMod val="75000"/>
                  </a:schemeClr>
                </a:solidFill>
              </a:rPr>
              <a:t> </a:t>
            </a:r>
            <a:r>
              <a:rPr lang="en-US" sz="2400" dirty="0"/>
              <a:t> </a:t>
            </a:r>
          </a:p>
          <a:p>
            <a:pPr marL="0" indent="0" algn="ctr">
              <a:buNone/>
            </a:pPr>
            <a:endParaRPr lang="en-US" sz="2400" dirty="0"/>
          </a:p>
          <a:p>
            <a:pPr marL="0" indent="0" algn="ctr">
              <a:buNone/>
            </a:pPr>
            <a:r>
              <a:rPr lang="en-US" sz="2400" dirty="0" err="1"/>
              <a:t>Harald.Winkler@uct.ac.za</a:t>
            </a:r>
            <a:r>
              <a:rPr lang="en-US" sz="2400" dirty="0"/>
              <a:t> </a:t>
            </a:r>
          </a:p>
          <a:p>
            <a:pPr marL="0" indent="0" algn="ctr">
              <a:buNone/>
            </a:pPr>
            <a:r>
              <a:rPr lang="en-US" sz="2400" dirty="0" err="1"/>
              <a:t>Jesse.Burton@uct.ac.za</a:t>
            </a:r>
            <a:endParaRPr lang="en-US" sz="2400" dirty="0"/>
          </a:p>
        </p:txBody>
      </p:sp>
    </p:spTree>
    <p:extLst>
      <p:ext uri="{BB962C8B-B14F-4D97-AF65-F5344CB8AC3E}">
        <p14:creationId xmlns:p14="http://schemas.microsoft.com/office/powerpoint/2010/main" val="1881193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C4622-4B6E-0041-A393-8FA90DEACC76}"/>
              </a:ext>
            </a:extLst>
          </p:cNvPr>
          <p:cNvSpPr>
            <a:spLocks noGrp="1"/>
          </p:cNvSpPr>
          <p:nvPr>
            <p:ph type="title"/>
          </p:nvPr>
        </p:nvSpPr>
        <p:spPr>
          <a:xfrm>
            <a:off x="450000" y="430923"/>
            <a:ext cx="8229600" cy="976536"/>
          </a:xfrm>
        </p:spPr>
        <p:txBody>
          <a:bodyPr>
            <a:normAutofit fontScale="90000"/>
          </a:bodyPr>
          <a:lstStyle/>
          <a:p>
            <a:pPr lvl="0"/>
            <a:r>
              <a:rPr lang="en-US" dirty="0"/>
              <a:t>Gas – lots – but what fuel and technology? </a:t>
            </a:r>
            <a:br>
              <a:rPr lang="en-US" dirty="0"/>
            </a:br>
            <a:r>
              <a:rPr lang="en-US" dirty="0"/>
              <a:t>And which uses? </a:t>
            </a:r>
          </a:p>
        </p:txBody>
      </p:sp>
      <p:sp>
        <p:nvSpPr>
          <p:cNvPr id="3" name="Content Placeholder 2">
            <a:extLst>
              <a:ext uri="{FF2B5EF4-FFF2-40B4-BE49-F238E27FC236}">
                <a16:creationId xmlns:a16="http://schemas.microsoft.com/office/drawing/2014/main" id="{9DC0ADDC-CBFE-B041-B673-6CA0C155D660}"/>
              </a:ext>
            </a:extLst>
          </p:cNvPr>
          <p:cNvSpPr>
            <a:spLocks noGrp="1"/>
          </p:cNvSpPr>
          <p:nvPr>
            <p:ph idx="1"/>
          </p:nvPr>
        </p:nvSpPr>
        <p:spPr>
          <a:xfrm>
            <a:off x="457200" y="1604682"/>
            <a:ext cx="8229600" cy="4296052"/>
          </a:xfrm>
        </p:spPr>
        <p:txBody>
          <a:bodyPr>
            <a:normAutofit/>
          </a:bodyPr>
          <a:lstStyle/>
          <a:p>
            <a:pPr lvl="0"/>
            <a:r>
              <a:rPr lang="en-US" dirty="0"/>
              <a:t>Draft IRP: new capacity from “gas/ diesel” of 11,930 MW in total</a:t>
            </a:r>
            <a:endParaRPr lang="en-ZA" dirty="0"/>
          </a:p>
          <a:p>
            <a:pPr lvl="1"/>
            <a:r>
              <a:rPr lang="en-US" dirty="0"/>
              <a:t>3,830 MW In 2018 </a:t>
            </a:r>
            <a:endParaRPr lang="en-ZA" dirty="0"/>
          </a:p>
          <a:p>
            <a:pPr lvl="1"/>
            <a:r>
              <a:rPr lang="en-US" dirty="0"/>
              <a:t>8,100 MW added between 2026-29</a:t>
            </a:r>
            <a:endParaRPr lang="en-ZA" dirty="0"/>
          </a:p>
          <a:p>
            <a:pPr lvl="0"/>
            <a:r>
              <a:rPr lang="en-US" dirty="0"/>
              <a:t>Very unclear about fuel and technologies </a:t>
            </a:r>
            <a:endParaRPr lang="en-ZA" dirty="0"/>
          </a:p>
          <a:p>
            <a:pPr lvl="1"/>
            <a:r>
              <a:rPr lang="en-US" dirty="0"/>
              <a:t>How much diesel in OCGT? How much gas in CCGE or CC-GE  </a:t>
            </a:r>
            <a:endParaRPr lang="en-ZA" dirty="0"/>
          </a:p>
          <a:p>
            <a:pPr lvl="0"/>
            <a:r>
              <a:rPr lang="en-US" dirty="0"/>
              <a:t>Gas can help balance intermittency of solar PV and wind </a:t>
            </a:r>
            <a:endParaRPr lang="en-ZA" dirty="0"/>
          </a:p>
          <a:p>
            <a:pPr lvl="1"/>
            <a:r>
              <a:rPr lang="en-US" dirty="0"/>
              <a:t>until storage is affordable </a:t>
            </a:r>
            <a:endParaRPr lang="en-ZA" dirty="0"/>
          </a:p>
          <a:p>
            <a:pPr lvl="0"/>
            <a:r>
              <a:rPr lang="en-US" dirty="0"/>
              <a:t>Gas-to-liquid would be inefficient, rather compressed natural gas (CNG) in vehicles </a:t>
            </a:r>
          </a:p>
        </p:txBody>
      </p:sp>
    </p:spTree>
    <p:extLst>
      <p:ext uri="{BB962C8B-B14F-4D97-AF65-F5344CB8AC3E}">
        <p14:creationId xmlns:p14="http://schemas.microsoft.com/office/powerpoint/2010/main" val="3933120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3CEC-9E9D-C649-A3E8-48A82FBD43C2}"/>
              </a:ext>
            </a:extLst>
          </p:cNvPr>
          <p:cNvSpPr>
            <a:spLocks noGrp="1"/>
          </p:cNvSpPr>
          <p:nvPr>
            <p:ph type="title"/>
          </p:nvPr>
        </p:nvSpPr>
        <p:spPr>
          <a:xfrm>
            <a:off x="457200" y="595515"/>
            <a:ext cx="8229600" cy="756000"/>
          </a:xfrm>
        </p:spPr>
        <p:txBody>
          <a:bodyPr>
            <a:noAutofit/>
          </a:bodyPr>
          <a:lstStyle/>
          <a:p>
            <a:pPr lvl="0"/>
            <a:r>
              <a:rPr lang="en-US" sz="3600" dirty="0"/>
              <a:t>Where would gas comes from? And what implications for GHG emissions ?</a:t>
            </a:r>
          </a:p>
        </p:txBody>
      </p:sp>
      <p:sp>
        <p:nvSpPr>
          <p:cNvPr id="3" name="Content Placeholder 2">
            <a:extLst>
              <a:ext uri="{FF2B5EF4-FFF2-40B4-BE49-F238E27FC236}">
                <a16:creationId xmlns:a16="http://schemas.microsoft.com/office/drawing/2014/main" id="{6384530C-EF5F-B445-B488-7ADEFB7F3267}"/>
              </a:ext>
            </a:extLst>
          </p:cNvPr>
          <p:cNvSpPr>
            <a:spLocks noGrp="1"/>
          </p:cNvSpPr>
          <p:nvPr>
            <p:ph idx="1"/>
          </p:nvPr>
        </p:nvSpPr>
        <p:spPr/>
        <p:txBody>
          <a:bodyPr>
            <a:normAutofit fontScale="85000" lnSpcReduction="20000"/>
          </a:bodyPr>
          <a:lstStyle/>
          <a:p>
            <a:r>
              <a:rPr lang="en-US" dirty="0"/>
              <a:t>Natural gas from </a:t>
            </a:r>
          </a:p>
          <a:p>
            <a:pPr lvl="1"/>
            <a:r>
              <a:rPr lang="en-US" dirty="0"/>
              <a:t>Shale gas fracking? </a:t>
            </a:r>
            <a:endParaRPr lang="en-ZA" dirty="0"/>
          </a:p>
          <a:p>
            <a:pPr lvl="1"/>
            <a:r>
              <a:rPr lang="en-US" dirty="0"/>
              <a:t>Imported as liquefied natural gas (LNG)</a:t>
            </a:r>
            <a:endParaRPr lang="en-ZA" dirty="0"/>
          </a:p>
          <a:p>
            <a:r>
              <a:rPr lang="en-US" dirty="0"/>
              <a:t>ERC study on gas uptake showed Significant differences in price </a:t>
            </a:r>
            <a:endParaRPr lang="en-ZA" dirty="0"/>
          </a:p>
          <a:p>
            <a:pPr lvl="1"/>
            <a:r>
              <a:rPr lang="en-US" dirty="0"/>
              <a:t>Inflection point between US$ 10 and 11 / </a:t>
            </a:r>
            <a:r>
              <a:rPr lang="en-US" dirty="0" err="1"/>
              <a:t>Mbtu</a:t>
            </a:r>
            <a:r>
              <a:rPr lang="en-US" dirty="0"/>
              <a:t>  (</a:t>
            </a:r>
            <a:r>
              <a:rPr lang="en-US" dirty="0" err="1"/>
              <a:t>Merven</a:t>
            </a:r>
            <a:r>
              <a:rPr lang="en-US" dirty="0"/>
              <a:t>, Marquard, Stone, McCall, </a:t>
            </a:r>
            <a:r>
              <a:rPr lang="en-US" dirty="0" err="1"/>
              <a:t>Ahjum</a:t>
            </a:r>
            <a:r>
              <a:rPr lang="en-US" dirty="0"/>
              <a:t> &amp; </a:t>
            </a:r>
            <a:r>
              <a:rPr lang="en-US" dirty="0" err="1"/>
              <a:t>Senatla</a:t>
            </a:r>
            <a:r>
              <a:rPr lang="en-US" dirty="0"/>
              <a:t> 2017)</a:t>
            </a:r>
            <a:endParaRPr lang="en-ZA" dirty="0"/>
          </a:p>
          <a:p>
            <a:pPr lvl="1"/>
            <a:r>
              <a:rPr lang="en-US" dirty="0"/>
              <a:t>Minimum price assumed for LNG </a:t>
            </a:r>
            <a:endParaRPr lang="en-ZA" dirty="0"/>
          </a:p>
          <a:p>
            <a:pPr lvl="1"/>
            <a:r>
              <a:rPr lang="en-US" dirty="0"/>
              <a:t>Below assume shale gas at lower prices</a:t>
            </a:r>
            <a:endParaRPr lang="en-ZA" dirty="0"/>
          </a:p>
          <a:p>
            <a:pPr lvl="1"/>
            <a:r>
              <a:rPr lang="en-US" dirty="0"/>
              <a:t>LNG has lower investment requirement - Floating storage regasification units (FSRU)</a:t>
            </a:r>
            <a:endParaRPr lang="en-ZA" dirty="0"/>
          </a:p>
          <a:p>
            <a:pPr lvl="0"/>
            <a:r>
              <a:rPr lang="en-US" dirty="0"/>
              <a:t>Estimates of shale gas decreased  (</a:t>
            </a:r>
            <a:r>
              <a:rPr lang="en-US" dirty="0" err="1"/>
              <a:t>ASSAf</a:t>
            </a:r>
            <a:r>
              <a:rPr lang="en-US" dirty="0"/>
              <a:t> 2016; Scholes, Lochner, Schreiner, Snyman-Van der Walt &amp; de Jager 2016)  </a:t>
            </a:r>
            <a:endParaRPr lang="en-ZA" dirty="0"/>
          </a:p>
          <a:p>
            <a:pPr lvl="1"/>
            <a:r>
              <a:rPr lang="en-US" dirty="0"/>
              <a:t>and may be ‘over-mature’ (de </a:t>
            </a:r>
            <a:r>
              <a:rPr lang="en-US" dirty="0" err="1"/>
              <a:t>Kock</a:t>
            </a:r>
            <a:r>
              <a:rPr lang="en-US" dirty="0"/>
              <a:t>, Beukes, Adeniyi, Cole, Goetz, </a:t>
            </a:r>
            <a:r>
              <a:rPr lang="en-US" dirty="0" err="1"/>
              <a:t>Geel</a:t>
            </a:r>
            <a:r>
              <a:rPr lang="en-US" dirty="0"/>
              <a:t> &amp; Ossa 2017)</a:t>
            </a:r>
            <a:endParaRPr lang="en-ZA" dirty="0"/>
          </a:p>
          <a:p>
            <a:pPr lvl="0"/>
            <a:r>
              <a:rPr lang="en-US" dirty="0"/>
              <a:t>Gas lower-GHG than coal at point of combustion</a:t>
            </a:r>
          </a:p>
          <a:p>
            <a:pPr lvl="1"/>
            <a:r>
              <a:rPr lang="en-US" dirty="0"/>
              <a:t>but risk of fugitive methane (Winkler, Altieri, Clarke, Garland, </a:t>
            </a:r>
            <a:r>
              <a:rPr lang="en-US" dirty="0" err="1"/>
              <a:t>Kornelius</a:t>
            </a:r>
            <a:r>
              <a:rPr lang="en-US" dirty="0"/>
              <a:t> &amp; </a:t>
            </a:r>
            <a:r>
              <a:rPr lang="en-US" dirty="0" err="1"/>
              <a:t>Meas</a:t>
            </a:r>
            <a:r>
              <a:rPr lang="en-US" dirty="0"/>
              <a:t> 2016)</a:t>
            </a:r>
            <a:endParaRPr lang="en-ZA" dirty="0"/>
          </a:p>
          <a:p>
            <a:pPr marL="0" indent="0">
              <a:buNone/>
            </a:pPr>
            <a:endParaRPr lang="en-US" dirty="0"/>
          </a:p>
        </p:txBody>
      </p:sp>
    </p:spTree>
    <p:extLst>
      <p:ext uri="{BB962C8B-B14F-4D97-AF65-F5344CB8AC3E}">
        <p14:creationId xmlns:p14="http://schemas.microsoft.com/office/powerpoint/2010/main" val="2021230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dynamics in the coal sector</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9468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6C41-C151-D943-ADEE-AB1A4834E7F7}"/>
              </a:ext>
            </a:extLst>
          </p:cNvPr>
          <p:cNvSpPr>
            <a:spLocks noGrp="1"/>
          </p:cNvSpPr>
          <p:nvPr>
            <p:ph type="title"/>
          </p:nvPr>
        </p:nvSpPr>
        <p:spPr/>
        <p:txBody>
          <a:bodyPr>
            <a:normAutofit/>
          </a:bodyPr>
          <a:lstStyle/>
          <a:p>
            <a:r>
              <a:rPr lang="en-US" dirty="0"/>
              <a:t>Change in contracting model</a:t>
            </a:r>
          </a:p>
        </p:txBody>
      </p:sp>
      <p:pic>
        <p:nvPicPr>
          <p:cNvPr id="4" name="Content Placeholder 3">
            <a:extLst>
              <a:ext uri="{FF2B5EF4-FFF2-40B4-BE49-F238E27FC236}">
                <a16:creationId xmlns:a16="http://schemas.microsoft.com/office/drawing/2014/main" id="{5BCCB98D-C2FF-D143-9B42-583757A51F9C}"/>
              </a:ext>
            </a:extLst>
          </p:cNvPr>
          <p:cNvPicPr>
            <a:picLocks noGrp="1" noChangeAspect="1"/>
          </p:cNvPicPr>
          <p:nvPr>
            <p:ph idx="1"/>
          </p:nvPr>
        </p:nvPicPr>
        <p:blipFill rotWithShape="1">
          <a:blip r:embed="rId2"/>
          <a:srcRect t="11130" r="5797"/>
          <a:stretch/>
        </p:blipFill>
        <p:spPr>
          <a:xfrm>
            <a:off x="688539" y="1942668"/>
            <a:ext cx="7752522" cy="3432145"/>
          </a:xfrm>
          <a:prstGeom prst="rect">
            <a:avLst/>
          </a:prstGeom>
        </p:spPr>
      </p:pic>
      <p:sp>
        <p:nvSpPr>
          <p:cNvPr id="3" name="TextBox 2"/>
          <p:cNvSpPr txBox="1"/>
          <p:nvPr/>
        </p:nvSpPr>
        <p:spPr>
          <a:xfrm>
            <a:off x="2186608" y="1573336"/>
            <a:ext cx="5088835" cy="369332"/>
          </a:xfrm>
          <a:prstGeom prst="rect">
            <a:avLst/>
          </a:prstGeom>
          <a:noFill/>
        </p:spPr>
        <p:txBody>
          <a:bodyPr wrap="square" rtlCol="0">
            <a:spAutoFit/>
          </a:bodyPr>
          <a:lstStyle/>
          <a:p>
            <a:r>
              <a:rPr lang="en-ZA" dirty="0">
                <a:solidFill>
                  <a:schemeClr val="accent2">
                    <a:lumMod val="75000"/>
                  </a:schemeClr>
                </a:solidFill>
              </a:rPr>
              <a:t>Eskom coal contracts by type, 2000-2016</a:t>
            </a:r>
          </a:p>
        </p:txBody>
      </p:sp>
      <p:sp>
        <p:nvSpPr>
          <p:cNvPr id="5" name="TextBox 4"/>
          <p:cNvSpPr txBox="1"/>
          <p:nvPr/>
        </p:nvSpPr>
        <p:spPr>
          <a:xfrm>
            <a:off x="748682" y="5481097"/>
            <a:ext cx="2492092" cy="276999"/>
          </a:xfrm>
          <a:prstGeom prst="rect">
            <a:avLst/>
          </a:prstGeom>
          <a:noFill/>
        </p:spPr>
        <p:txBody>
          <a:bodyPr wrap="none" rtlCol="0">
            <a:spAutoFit/>
          </a:bodyPr>
          <a:lstStyle/>
          <a:p>
            <a:r>
              <a:rPr lang="en-ZA" sz="1200" dirty="0"/>
              <a:t>Authors’ calculations, from Eskom</a:t>
            </a:r>
          </a:p>
        </p:txBody>
      </p:sp>
      <p:sp>
        <p:nvSpPr>
          <p:cNvPr id="6" name="Rectangle 5">
            <a:extLst>
              <a:ext uri="{FF2B5EF4-FFF2-40B4-BE49-F238E27FC236}">
                <a16:creationId xmlns:a16="http://schemas.microsoft.com/office/drawing/2014/main" id="{289A447E-6D80-7148-BBEA-9A7064D1C8ED}"/>
              </a:ext>
            </a:extLst>
          </p:cNvPr>
          <p:cNvSpPr/>
          <p:nvPr/>
        </p:nvSpPr>
        <p:spPr>
          <a:xfrm>
            <a:off x="2853780" y="5945892"/>
            <a:ext cx="3583032" cy="369332"/>
          </a:xfrm>
          <a:prstGeom prst="rect">
            <a:avLst/>
          </a:prstGeom>
        </p:spPr>
        <p:txBody>
          <a:bodyPr wrap="none">
            <a:spAutoFit/>
          </a:bodyPr>
          <a:lstStyle/>
          <a:p>
            <a:r>
              <a:rPr lang="en-ZA" dirty="0"/>
              <a:t>(Burton, Caetano &amp; McCall 2018)</a:t>
            </a:r>
            <a:endParaRPr lang="en-US" dirty="0"/>
          </a:p>
        </p:txBody>
      </p:sp>
    </p:spTree>
    <p:extLst>
      <p:ext uri="{BB962C8B-B14F-4D97-AF65-F5344CB8AC3E}">
        <p14:creationId xmlns:p14="http://schemas.microsoft.com/office/powerpoint/2010/main" val="3016610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Context: New coal cost and time overruns</a:t>
            </a:r>
          </a:p>
        </p:txBody>
      </p:sp>
      <p:pic>
        <p:nvPicPr>
          <p:cNvPr id="4" name="Content Placeholder 3"/>
          <p:cNvPicPr>
            <a:picLocks noGrp="1" noChangeAspect="1"/>
          </p:cNvPicPr>
          <p:nvPr>
            <p:ph idx="1"/>
          </p:nvPr>
        </p:nvPicPr>
        <p:blipFill>
          <a:blip r:embed="rId3"/>
          <a:srcRect l="-54710" r="-54710"/>
          <a:stretch>
            <a:fillRect/>
          </a:stretch>
        </p:blipFill>
        <p:spPr>
          <a:xfrm>
            <a:off x="-235815" y="1368000"/>
            <a:ext cx="11362009" cy="5456133"/>
          </a:xfrm>
        </p:spPr>
      </p:pic>
    </p:spTree>
    <p:extLst>
      <p:ext uri="{BB962C8B-B14F-4D97-AF65-F5344CB8AC3E}">
        <p14:creationId xmlns:p14="http://schemas.microsoft.com/office/powerpoint/2010/main" val="1432432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7F4C6-517D-4C4A-8105-F6484B3F6469}"/>
              </a:ext>
            </a:extLst>
          </p:cNvPr>
          <p:cNvSpPr>
            <a:spLocks noGrp="1"/>
          </p:cNvSpPr>
          <p:nvPr>
            <p:ph type="title"/>
          </p:nvPr>
        </p:nvSpPr>
        <p:spPr/>
        <p:txBody>
          <a:bodyPr>
            <a:normAutofit/>
          </a:bodyPr>
          <a:lstStyle/>
          <a:p>
            <a:r>
              <a:rPr lang="en-US" dirty="0"/>
              <a:t>Falling costs of RE</a:t>
            </a:r>
          </a:p>
        </p:txBody>
      </p:sp>
      <p:graphicFrame>
        <p:nvGraphicFramePr>
          <p:cNvPr id="4" name="Content Placeholder 3">
            <a:extLst>
              <a:ext uri="{FF2B5EF4-FFF2-40B4-BE49-F238E27FC236}">
                <a16:creationId xmlns:a16="http://schemas.microsoft.com/office/drawing/2014/main" id="{145E7781-C08C-674E-86B1-49249968A521}"/>
              </a:ext>
            </a:extLst>
          </p:cNvPr>
          <p:cNvGraphicFramePr>
            <a:graphicFrameLocks noGrp="1"/>
          </p:cNvGraphicFramePr>
          <p:nvPr>
            <p:ph idx="1"/>
            <p:extLst/>
          </p:nvPr>
        </p:nvGraphicFramePr>
        <p:xfrm>
          <a:off x="457200" y="1474788"/>
          <a:ext cx="8229600" cy="4425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257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A4F9-AD2C-1848-A418-266EB5CC0D2F}"/>
              </a:ext>
            </a:extLst>
          </p:cNvPr>
          <p:cNvSpPr>
            <a:spLocks noGrp="1"/>
          </p:cNvSpPr>
          <p:nvPr>
            <p:ph type="title"/>
          </p:nvPr>
        </p:nvSpPr>
        <p:spPr/>
        <p:txBody>
          <a:bodyPr>
            <a:normAutofit/>
          </a:bodyPr>
          <a:lstStyle/>
          <a:p>
            <a:endParaRPr lang="en-US" dirty="0"/>
          </a:p>
        </p:txBody>
      </p:sp>
      <p:sp>
        <p:nvSpPr>
          <p:cNvPr id="3" name="Content Placeholder 2">
            <a:extLst>
              <a:ext uri="{FF2B5EF4-FFF2-40B4-BE49-F238E27FC236}">
                <a16:creationId xmlns:a16="http://schemas.microsoft.com/office/drawing/2014/main" id="{435123A0-D5D6-B443-A85B-76C70FF5638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29B6B29-7DED-6747-96F6-1FD6CCA27E77}"/>
              </a:ext>
            </a:extLst>
          </p:cNvPr>
          <p:cNvPicPr>
            <a:picLocks noChangeAspect="1"/>
          </p:cNvPicPr>
          <p:nvPr/>
        </p:nvPicPr>
        <p:blipFill>
          <a:blip r:embed="rId2"/>
          <a:stretch>
            <a:fillRect/>
          </a:stretch>
        </p:blipFill>
        <p:spPr>
          <a:xfrm>
            <a:off x="1206696" y="0"/>
            <a:ext cx="6730607" cy="6858000"/>
          </a:xfrm>
          <a:prstGeom prst="rect">
            <a:avLst/>
          </a:prstGeom>
        </p:spPr>
      </p:pic>
    </p:spTree>
    <p:extLst>
      <p:ext uri="{BB962C8B-B14F-4D97-AF65-F5344CB8AC3E}">
        <p14:creationId xmlns:p14="http://schemas.microsoft.com/office/powerpoint/2010/main" val="2754055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C566-50F5-4942-8B48-6DEC633810C9}"/>
              </a:ext>
            </a:extLst>
          </p:cNvPr>
          <p:cNvSpPr>
            <a:spLocks noGrp="1"/>
          </p:cNvSpPr>
          <p:nvPr>
            <p:ph type="title"/>
          </p:nvPr>
        </p:nvSpPr>
        <p:spPr/>
        <p:txBody>
          <a:bodyPr>
            <a:normAutofit/>
          </a:bodyPr>
          <a:lstStyle/>
          <a:p>
            <a:pPr lvl="0"/>
            <a:r>
              <a:rPr lang="en-US" dirty="0"/>
              <a:t>What is an IRP and what should it be?</a:t>
            </a:r>
          </a:p>
        </p:txBody>
      </p:sp>
      <p:sp>
        <p:nvSpPr>
          <p:cNvPr id="3" name="Content Placeholder 2">
            <a:extLst>
              <a:ext uri="{FF2B5EF4-FFF2-40B4-BE49-F238E27FC236}">
                <a16:creationId xmlns:a16="http://schemas.microsoft.com/office/drawing/2014/main" id="{6EDD00D8-F42B-F249-A569-65EE3A0C7F00}"/>
              </a:ext>
            </a:extLst>
          </p:cNvPr>
          <p:cNvSpPr>
            <a:spLocks noGrp="1"/>
          </p:cNvSpPr>
          <p:nvPr>
            <p:ph idx="1"/>
          </p:nvPr>
        </p:nvSpPr>
        <p:spPr/>
        <p:txBody>
          <a:bodyPr/>
          <a:lstStyle/>
          <a:p>
            <a:r>
              <a:rPr lang="en-US" dirty="0"/>
              <a:t>Start with delivery of energy services – should not be just a supply-side plan</a:t>
            </a:r>
            <a:endParaRPr lang="en-ZA" dirty="0"/>
          </a:p>
          <a:p>
            <a:r>
              <a:rPr lang="en-ZA" dirty="0"/>
              <a:t>Rapid change in energy sector: broader view, e.g. </a:t>
            </a:r>
          </a:p>
          <a:p>
            <a:pPr lvl="1"/>
            <a:r>
              <a:rPr lang="en-ZA" dirty="0"/>
              <a:t>Disruptive technologies</a:t>
            </a:r>
          </a:p>
          <a:p>
            <a:pPr lvl="1"/>
            <a:r>
              <a:rPr lang="en-ZA" dirty="0"/>
              <a:t>Electrification of transport</a:t>
            </a:r>
          </a:p>
          <a:p>
            <a:pPr lvl="1"/>
            <a:r>
              <a:rPr lang="en-ZA" dirty="0"/>
              <a:t>Social objectives </a:t>
            </a:r>
          </a:p>
          <a:p>
            <a:pPr lvl="1"/>
            <a:r>
              <a:rPr lang="en-ZA" dirty="0"/>
              <a:t>Other gaps, notably just transition </a:t>
            </a:r>
          </a:p>
        </p:txBody>
      </p:sp>
    </p:spTree>
    <p:extLst>
      <p:ext uri="{BB962C8B-B14F-4D97-AF65-F5344CB8AC3E}">
        <p14:creationId xmlns:p14="http://schemas.microsoft.com/office/powerpoint/2010/main" val="4023759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49880-9D5A-B146-9F8F-995D0DDDEFC1}"/>
              </a:ext>
            </a:extLst>
          </p:cNvPr>
          <p:cNvSpPr>
            <a:spLocks noGrp="1"/>
          </p:cNvSpPr>
          <p:nvPr>
            <p:ph type="title"/>
          </p:nvPr>
        </p:nvSpPr>
        <p:spPr/>
        <p:txBody>
          <a:bodyPr>
            <a:normAutofit fontScale="90000"/>
          </a:bodyPr>
          <a:lstStyle/>
          <a:p>
            <a:pPr lvl="0"/>
            <a:r>
              <a:rPr lang="en-US" dirty="0"/>
              <a:t>Demand projections continue to be too high</a:t>
            </a:r>
          </a:p>
        </p:txBody>
      </p:sp>
      <p:sp>
        <p:nvSpPr>
          <p:cNvPr id="3" name="Content Placeholder 2">
            <a:extLst>
              <a:ext uri="{FF2B5EF4-FFF2-40B4-BE49-F238E27FC236}">
                <a16:creationId xmlns:a16="http://schemas.microsoft.com/office/drawing/2014/main" id="{E1F9220A-84BE-D948-8961-0F19659595C4}"/>
              </a:ext>
            </a:extLst>
          </p:cNvPr>
          <p:cNvSpPr>
            <a:spLocks noGrp="1"/>
          </p:cNvSpPr>
          <p:nvPr>
            <p:ph idx="1"/>
          </p:nvPr>
        </p:nvSpPr>
        <p:spPr/>
        <p:txBody>
          <a:bodyPr>
            <a:normAutofit/>
          </a:bodyPr>
          <a:lstStyle/>
          <a:p>
            <a:pPr lvl="0"/>
            <a:r>
              <a:rPr lang="en-US" dirty="0"/>
              <a:t>Have consistently been substantially higher than actual (Figure 3!) </a:t>
            </a:r>
            <a:endParaRPr lang="en-ZA" dirty="0"/>
          </a:p>
          <a:p>
            <a:pPr lvl="0"/>
            <a:r>
              <a:rPr lang="en-US" dirty="0"/>
              <a:t>So why then repeat the mistake? (Figure 7) </a:t>
            </a:r>
            <a:endParaRPr lang="en-ZA" dirty="0"/>
          </a:p>
          <a:p>
            <a:pPr lvl="1"/>
            <a:r>
              <a:rPr lang="en-US" dirty="0"/>
              <a:t>even lower projection likely to be higher than actual (1.33% GDP growth vs recession) </a:t>
            </a:r>
            <a:endParaRPr lang="en-ZA" dirty="0"/>
          </a:p>
          <a:p>
            <a:pPr lvl="1"/>
            <a:r>
              <a:rPr lang="en-US" dirty="0"/>
              <a:t>at least monitor </a:t>
            </a:r>
            <a:endParaRPr lang="en-ZA" dirty="0"/>
          </a:p>
          <a:p>
            <a:pPr lvl="0"/>
            <a:r>
              <a:rPr lang="en-US" dirty="0"/>
              <a:t>Use scenarios that explore full range of uncertainty</a:t>
            </a:r>
            <a:endParaRPr lang="en-ZA" dirty="0"/>
          </a:p>
          <a:p>
            <a:pPr lvl="0"/>
            <a:r>
              <a:rPr lang="en-US" dirty="0"/>
              <a:t>Risk of over- and under-building are both costly to economy and society </a:t>
            </a:r>
            <a:endParaRPr lang="en-ZA" dirty="0"/>
          </a:p>
          <a:p>
            <a:pPr lvl="0"/>
            <a:r>
              <a:rPr lang="en-US" dirty="0"/>
              <a:t>Value of modular, flexible supply options </a:t>
            </a:r>
            <a:endParaRPr lang="en-ZA" dirty="0"/>
          </a:p>
        </p:txBody>
      </p:sp>
    </p:spTree>
    <p:extLst>
      <p:ext uri="{BB962C8B-B14F-4D97-AF65-F5344CB8AC3E}">
        <p14:creationId xmlns:p14="http://schemas.microsoft.com/office/powerpoint/2010/main" val="221919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E99EA-BC25-204E-AA53-EFD9A43A5AA8}"/>
              </a:ext>
            </a:extLst>
          </p:cNvPr>
          <p:cNvSpPr>
            <a:spLocks noGrp="1"/>
          </p:cNvSpPr>
          <p:nvPr>
            <p:ph type="title"/>
          </p:nvPr>
        </p:nvSpPr>
        <p:spPr/>
        <p:txBody>
          <a:bodyPr>
            <a:normAutofit/>
          </a:bodyPr>
          <a:lstStyle/>
          <a:p>
            <a:pPr lvl="0"/>
            <a:r>
              <a:rPr lang="en-US" dirty="0"/>
              <a:t>Demand-side management </a:t>
            </a:r>
          </a:p>
        </p:txBody>
      </p:sp>
      <p:sp>
        <p:nvSpPr>
          <p:cNvPr id="3" name="Content Placeholder 2">
            <a:extLst>
              <a:ext uri="{FF2B5EF4-FFF2-40B4-BE49-F238E27FC236}">
                <a16:creationId xmlns:a16="http://schemas.microsoft.com/office/drawing/2014/main" id="{0DA8F4F0-EA2F-014B-B6C2-295493800D67}"/>
              </a:ext>
            </a:extLst>
          </p:cNvPr>
          <p:cNvSpPr>
            <a:spLocks noGrp="1"/>
          </p:cNvSpPr>
          <p:nvPr>
            <p:ph idx="1"/>
          </p:nvPr>
        </p:nvSpPr>
        <p:spPr/>
        <p:txBody>
          <a:bodyPr/>
          <a:lstStyle/>
          <a:p>
            <a:pPr lvl="0"/>
            <a:r>
              <a:rPr lang="en-US" dirty="0"/>
              <a:t>Only in glossary! </a:t>
            </a:r>
            <a:endParaRPr lang="en-ZA" dirty="0"/>
          </a:p>
          <a:p>
            <a:pPr lvl="0"/>
            <a:r>
              <a:rPr lang="en-US" dirty="0"/>
              <a:t>Not in draft IRP</a:t>
            </a:r>
            <a:endParaRPr lang="en-ZA" dirty="0"/>
          </a:p>
          <a:p>
            <a:pPr lvl="0"/>
            <a:r>
              <a:rPr lang="en-US" dirty="0"/>
              <a:t>Nor CSIR forecasts for electricity demand</a:t>
            </a:r>
          </a:p>
          <a:p>
            <a:pPr lvl="0"/>
            <a:r>
              <a:rPr lang="en-US" dirty="0"/>
              <a:t>A true IRP assesses supply and demand-side </a:t>
            </a:r>
            <a:br>
              <a:rPr lang="en-US" dirty="0"/>
            </a:br>
            <a:r>
              <a:rPr lang="en-US" dirty="0"/>
              <a:t>options consistently </a:t>
            </a:r>
          </a:p>
        </p:txBody>
      </p:sp>
    </p:spTree>
    <p:extLst>
      <p:ext uri="{BB962C8B-B14F-4D97-AF65-F5344CB8AC3E}">
        <p14:creationId xmlns:p14="http://schemas.microsoft.com/office/powerpoint/2010/main" val="172409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generation surplus </a:t>
            </a:r>
          </a:p>
        </p:txBody>
      </p:sp>
      <p:graphicFrame>
        <p:nvGraphicFramePr>
          <p:cNvPr id="4" name="Chart 3">
            <a:extLst>
              <a:ext uri="{FF2B5EF4-FFF2-40B4-BE49-F238E27FC236}">
                <a16:creationId xmlns:a16="http://schemas.microsoft.com/office/drawing/2014/main" id="{E0AC76D2-E657-4404-A4E8-4B8BF0AFF259}"/>
              </a:ext>
            </a:extLst>
          </p:cNvPr>
          <p:cNvGraphicFramePr>
            <a:graphicFrameLocks/>
          </p:cNvGraphicFramePr>
          <p:nvPr>
            <p:extLst>
              <p:ext uri="{D42A27DB-BD31-4B8C-83A1-F6EECF244321}">
                <p14:modId xmlns:p14="http://schemas.microsoft.com/office/powerpoint/2010/main" val="2077606351"/>
              </p:ext>
            </p:extLst>
          </p:nvPr>
        </p:nvGraphicFramePr>
        <p:xfrm>
          <a:off x="1051559" y="1490472"/>
          <a:ext cx="7191331" cy="43889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27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0A53-98CB-3B41-B06B-CFE6B78BFD1F}"/>
              </a:ext>
            </a:extLst>
          </p:cNvPr>
          <p:cNvSpPr>
            <a:spLocks noGrp="1"/>
          </p:cNvSpPr>
          <p:nvPr>
            <p:ph type="title"/>
          </p:nvPr>
        </p:nvSpPr>
        <p:spPr/>
        <p:txBody>
          <a:bodyPr/>
          <a:lstStyle/>
          <a:p>
            <a:pPr lvl="0"/>
            <a:r>
              <a:rPr lang="en-US"/>
              <a:t>Distributed generation </a:t>
            </a:r>
            <a:endParaRPr lang="en-US" dirty="0"/>
          </a:p>
        </p:txBody>
      </p:sp>
      <p:sp>
        <p:nvSpPr>
          <p:cNvPr id="3" name="Content Placeholder 2">
            <a:extLst>
              <a:ext uri="{FF2B5EF4-FFF2-40B4-BE49-F238E27FC236}">
                <a16:creationId xmlns:a16="http://schemas.microsoft.com/office/drawing/2014/main" id="{53787300-D79E-B949-952B-964D8AE2F6DD}"/>
              </a:ext>
            </a:extLst>
          </p:cNvPr>
          <p:cNvSpPr>
            <a:spLocks noGrp="1"/>
          </p:cNvSpPr>
          <p:nvPr>
            <p:ph idx="1"/>
          </p:nvPr>
        </p:nvSpPr>
        <p:spPr/>
        <p:txBody>
          <a:bodyPr/>
          <a:lstStyle/>
          <a:p>
            <a:r>
              <a:rPr lang="en-US" dirty="0"/>
              <a:t> Good to see: </a:t>
            </a:r>
            <a:endParaRPr lang="en-ZA" dirty="0"/>
          </a:p>
          <a:p>
            <a:pPr lvl="1"/>
            <a:r>
              <a:rPr lang="en-US" dirty="0"/>
              <a:t>embedded generation, including SSEG </a:t>
            </a:r>
            <a:endParaRPr lang="en-ZA" dirty="0"/>
          </a:p>
          <a:p>
            <a:pPr lvl="1"/>
            <a:r>
              <a:rPr lang="en-US" dirty="0"/>
              <a:t>fuel switching </a:t>
            </a:r>
            <a:endParaRPr lang="en-ZA" dirty="0"/>
          </a:p>
          <a:p>
            <a:pPr lvl="0"/>
            <a:r>
              <a:rPr lang="en-US" dirty="0"/>
              <a:t>But also should look at NPC energy paper on broader  shifts to decentralized systems </a:t>
            </a:r>
            <a:endParaRPr lang="en-ZA" dirty="0"/>
          </a:p>
          <a:p>
            <a:pPr lvl="1"/>
            <a:r>
              <a:rPr lang="en-US" dirty="0"/>
              <a:t>physically (generation much more distributed, with smart grids, ‘modular, robust and sustainable energy investment’)</a:t>
            </a:r>
            <a:endParaRPr lang="en-ZA" dirty="0"/>
          </a:p>
          <a:p>
            <a:pPr lvl="1"/>
            <a:r>
              <a:rPr lang="en-US" dirty="0"/>
              <a:t>politically (from a few big central producers to many prosumers)</a:t>
            </a:r>
            <a:endParaRPr lang="en-ZA" dirty="0"/>
          </a:p>
          <a:p>
            <a:pPr lvl="1"/>
            <a:r>
              <a:rPr lang="en-US" dirty="0"/>
              <a:t>different role for municipal electricity supply departments – changes in identity, role, revenue base</a:t>
            </a:r>
          </a:p>
          <a:p>
            <a:pPr lvl="1"/>
            <a:endParaRPr lang="en-ZA" dirty="0"/>
          </a:p>
        </p:txBody>
      </p:sp>
    </p:spTree>
    <p:extLst>
      <p:ext uri="{BB962C8B-B14F-4D97-AF65-F5344CB8AC3E}">
        <p14:creationId xmlns:p14="http://schemas.microsoft.com/office/powerpoint/2010/main" val="268989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9FB44-595E-BA42-9F0F-77E1A73773A6}"/>
              </a:ext>
            </a:extLst>
          </p:cNvPr>
          <p:cNvSpPr>
            <a:spLocks noGrp="1"/>
          </p:cNvSpPr>
          <p:nvPr>
            <p:ph type="title"/>
          </p:nvPr>
        </p:nvSpPr>
        <p:spPr/>
        <p:txBody>
          <a:bodyPr>
            <a:normAutofit/>
          </a:bodyPr>
          <a:lstStyle/>
          <a:p>
            <a:pPr lvl="0"/>
            <a:r>
              <a:rPr lang="en-US" dirty="0"/>
              <a:t>Coal </a:t>
            </a:r>
          </a:p>
        </p:txBody>
      </p:sp>
      <p:sp>
        <p:nvSpPr>
          <p:cNvPr id="3" name="Content Placeholder 2">
            <a:extLst>
              <a:ext uri="{FF2B5EF4-FFF2-40B4-BE49-F238E27FC236}">
                <a16:creationId xmlns:a16="http://schemas.microsoft.com/office/drawing/2014/main" id="{3DCAADA9-AA59-E449-B17B-B23BBC3A262F}"/>
              </a:ext>
            </a:extLst>
          </p:cNvPr>
          <p:cNvSpPr>
            <a:spLocks noGrp="1"/>
          </p:cNvSpPr>
          <p:nvPr>
            <p:ph idx="1"/>
          </p:nvPr>
        </p:nvSpPr>
        <p:spPr>
          <a:xfrm>
            <a:off x="457200" y="1488832"/>
            <a:ext cx="8229600" cy="4425550"/>
          </a:xfrm>
        </p:spPr>
        <p:txBody>
          <a:bodyPr>
            <a:normAutofit lnSpcReduction="10000"/>
          </a:bodyPr>
          <a:lstStyle/>
          <a:p>
            <a:r>
              <a:rPr lang="en-US" dirty="0"/>
              <a:t>Draft IRP does signal shift away from coal – in long term </a:t>
            </a:r>
            <a:br>
              <a:rPr lang="en-US" dirty="0"/>
            </a:br>
            <a:r>
              <a:rPr lang="en-US" dirty="0"/>
              <a:t>to 20%</a:t>
            </a:r>
            <a:endParaRPr lang="en-ZA" dirty="0"/>
          </a:p>
          <a:p>
            <a:pPr lvl="1"/>
            <a:r>
              <a:rPr lang="en-US" dirty="0"/>
              <a:t>Energy policy since 1998! </a:t>
            </a:r>
            <a:endParaRPr lang="en-ZA" dirty="0"/>
          </a:p>
          <a:p>
            <a:pPr lvl="0"/>
            <a:r>
              <a:rPr lang="en-US" dirty="0"/>
              <a:t>But then adds 1000 MW of coal (Independent Power Producers, coal IPPs)</a:t>
            </a:r>
            <a:endParaRPr lang="en-ZA" dirty="0"/>
          </a:p>
          <a:p>
            <a:pPr lvl="0"/>
            <a:r>
              <a:rPr lang="en-US" dirty="0"/>
              <a:t>Coal IPPs add costs and greenhouse gas emissions (Ireland &amp; Burton 2018)</a:t>
            </a:r>
            <a:endParaRPr lang="en-ZA" dirty="0"/>
          </a:p>
          <a:p>
            <a:pPr lvl="1"/>
            <a:r>
              <a:rPr lang="en-US" dirty="0"/>
              <a:t>Adds system costs to meet low-PPD of R27.9 billion  </a:t>
            </a:r>
            <a:endParaRPr lang="en-ZA" dirty="0"/>
          </a:p>
          <a:p>
            <a:pPr lvl="1"/>
            <a:r>
              <a:rPr lang="en-US" dirty="0"/>
              <a:t>Even in best-case for coal, emissions would undo effects of </a:t>
            </a:r>
            <a:br>
              <a:rPr lang="en-US" dirty="0"/>
            </a:br>
            <a:r>
              <a:rPr lang="en-US" dirty="0"/>
              <a:t>carbon tax</a:t>
            </a:r>
          </a:p>
          <a:p>
            <a:r>
              <a:rPr lang="en-US" dirty="0"/>
              <a:t>Managed decline is needed to protect the livelihoods of workers and communities in coal areas</a:t>
            </a:r>
          </a:p>
          <a:p>
            <a:pPr lvl="1"/>
            <a:endParaRPr lang="en-US" dirty="0"/>
          </a:p>
          <a:p>
            <a:endParaRPr lang="en-ZA" dirty="0"/>
          </a:p>
          <a:p>
            <a:pPr marL="0" indent="0">
              <a:buNone/>
            </a:pPr>
            <a:endParaRPr lang="en-ZA" dirty="0"/>
          </a:p>
        </p:txBody>
      </p:sp>
    </p:spTree>
    <p:extLst>
      <p:ext uri="{BB962C8B-B14F-4D97-AF65-F5344CB8AC3E}">
        <p14:creationId xmlns:p14="http://schemas.microsoft.com/office/powerpoint/2010/main" val="4143021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10A6-CF99-2148-A851-0BE93B631617}"/>
              </a:ext>
            </a:extLst>
          </p:cNvPr>
          <p:cNvSpPr>
            <a:spLocks noGrp="1"/>
          </p:cNvSpPr>
          <p:nvPr>
            <p:ph type="title"/>
          </p:nvPr>
        </p:nvSpPr>
        <p:spPr/>
        <p:txBody>
          <a:bodyPr>
            <a:normAutofit/>
          </a:bodyPr>
          <a:lstStyle/>
          <a:p>
            <a:r>
              <a:rPr lang="en-US"/>
              <a:t>Coal IPPs raise costs</a:t>
            </a:r>
            <a:endParaRPr lang="en-US" dirty="0"/>
          </a:p>
        </p:txBody>
      </p:sp>
      <p:pic>
        <p:nvPicPr>
          <p:cNvPr id="4" name="Content Placeholder 3">
            <a:extLst>
              <a:ext uri="{FF2B5EF4-FFF2-40B4-BE49-F238E27FC236}">
                <a16:creationId xmlns:a16="http://schemas.microsoft.com/office/drawing/2014/main" id="{33CC5526-14EC-2C45-BC90-816351DA3BB5}"/>
              </a:ext>
            </a:extLst>
          </p:cNvPr>
          <p:cNvPicPr>
            <a:picLocks noGrp="1" noChangeAspect="1"/>
          </p:cNvPicPr>
          <p:nvPr>
            <p:ph idx="1"/>
          </p:nvPr>
        </p:nvPicPr>
        <p:blipFill>
          <a:blip r:embed="rId2"/>
          <a:stretch>
            <a:fillRect/>
          </a:stretch>
        </p:blipFill>
        <p:spPr>
          <a:xfrm>
            <a:off x="535251" y="1358247"/>
            <a:ext cx="7897734" cy="4425950"/>
          </a:xfrm>
          <a:prstGeom prst="rect">
            <a:avLst/>
          </a:prstGeom>
        </p:spPr>
      </p:pic>
    </p:spTree>
    <p:extLst>
      <p:ext uri="{BB962C8B-B14F-4D97-AF65-F5344CB8AC3E}">
        <p14:creationId xmlns:p14="http://schemas.microsoft.com/office/powerpoint/2010/main" val="15505630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dea for erc ppt temp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idea for erc ppt template</Template>
  <TotalTime>2308</TotalTime>
  <Words>1315</Words>
  <Application>Microsoft Office PowerPoint</Application>
  <PresentationFormat>On-screen Show (4:3)</PresentationFormat>
  <Paragraphs>233</Paragraphs>
  <Slides>27</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ＭＳ Ｐゴシック</vt:lpstr>
      <vt:lpstr>Arial</vt:lpstr>
      <vt:lpstr>Calibri</vt:lpstr>
      <vt:lpstr>Constantia</vt:lpstr>
      <vt:lpstr>Mangal</vt:lpstr>
      <vt:lpstr>Wingdings</vt:lpstr>
      <vt:lpstr>Wingdings 2</vt:lpstr>
      <vt:lpstr>idea for erc ppt template</vt:lpstr>
      <vt:lpstr>Initial comments on  draft IRP 2018</vt:lpstr>
      <vt:lpstr>Introduction </vt:lpstr>
      <vt:lpstr>What is an IRP and what should it be?</vt:lpstr>
      <vt:lpstr>Demand projections continue to be too high</vt:lpstr>
      <vt:lpstr>Demand-side management </vt:lpstr>
      <vt:lpstr>Context: generation surplus </vt:lpstr>
      <vt:lpstr>Distributed generation </vt:lpstr>
      <vt:lpstr>Coal </vt:lpstr>
      <vt:lpstr>Coal IPPs raise costs</vt:lpstr>
      <vt:lpstr>Decommissioning should be endogenous,  not an arbitrary 50 years </vt:lpstr>
      <vt:lpstr>Global coal context   2050 phaseout</vt:lpstr>
      <vt:lpstr>Importing hydro-power – if political,  then all the politics </vt:lpstr>
      <vt:lpstr>Renewable energy is least cost and there is no rationale for annual build limits</vt:lpstr>
      <vt:lpstr>Managing electricity sector GHG emissions  via carbon budgets</vt:lpstr>
      <vt:lpstr>5-year carbon budgets for electricity, draft IRP and least-cost analysis</vt:lpstr>
      <vt:lpstr>More rapid decarbonization of electricity is possible so electricity share of national carbon budget must decline</vt:lpstr>
      <vt:lpstr>GHG emission by sector, 2015-2050, 2°C scenario</vt:lpstr>
      <vt:lpstr>Socio-economic objectives</vt:lpstr>
      <vt:lpstr>Time-frame: take a long-term perspective on short-term decision, and update every two years</vt:lpstr>
      <vt:lpstr>Thank you!</vt:lpstr>
      <vt:lpstr>Gas – lots – but what fuel and technology?  And which uses? </vt:lpstr>
      <vt:lpstr>Where would gas comes from? And what implications for GHG emissions ?</vt:lpstr>
      <vt:lpstr>Current dynamics in the coal sector</vt:lpstr>
      <vt:lpstr>Change in contracting model</vt:lpstr>
      <vt:lpstr>Context: New coal cost and time overruns</vt:lpstr>
      <vt:lpstr>Falling costs of 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coal futures and South Africa’s coal transition</dc:title>
  <dc:creator>Tara Caetano</dc:creator>
  <cp:lastModifiedBy>Arico Kotze</cp:lastModifiedBy>
  <cp:revision>41</cp:revision>
  <dcterms:created xsi:type="dcterms:W3CDTF">2018-09-16T20:56:02Z</dcterms:created>
  <dcterms:modified xsi:type="dcterms:W3CDTF">2018-10-17T06:26:19Z</dcterms:modified>
</cp:coreProperties>
</file>