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1" r:id="rId3"/>
    <p:sldId id="257" r:id="rId4"/>
    <p:sldId id="293" r:id="rId5"/>
    <p:sldId id="296" r:id="rId6"/>
    <p:sldId id="297" r:id="rId7"/>
    <p:sldId id="298" r:id="rId8"/>
    <p:sldId id="311" r:id="rId9"/>
    <p:sldId id="299" r:id="rId10"/>
    <p:sldId id="302" r:id="rId11"/>
    <p:sldId id="306" r:id="rId12"/>
    <p:sldId id="305" r:id="rId13"/>
    <p:sldId id="307" r:id="rId14"/>
    <p:sldId id="303" r:id="rId15"/>
    <p:sldId id="308" r:id="rId16"/>
    <p:sldId id="312" r:id="rId17"/>
    <p:sldId id="289"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6" autoAdjust="0"/>
    <p:restoredTop sz="72334" autoAdjust="0"/>
  </p:normalViewPr>
  <p:slideViewPr>
    <p:cSldViewPr>
      <p:cViewPr varScale="1">
        <p:scale>
          <a:sx n="53" d="100"/>
          <a:sy n="53" d="100"/>
        </p:scale>
        <p:origin x="1446" y="6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9CE38F1-1C8F-4063-8AE8-CBE7C10BEC2E}" type="datetimeFigureOut">
              <a:rPr lang="en-GB" smtClean="0"/>
              <a:t>15/10/2018</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5069F1-6040-4D7D-A911-EE834DA1B536}" type="slidenum">
              <a:rPr lang="en-GB" smtClean="0"/>
              <a:t>‹#›</a:t>
            </a:fld>
            <a:endParaRPr lang="en-GB"/>
          </a:p>
        </p:txBody>
      </p:sp>
    </p:spTree>
    <p:extLst>
      <p:ext uri="{BB962C8B-B14F-4D97-AF65-F5344CB8AC3E}">
        <p14:creationId xmlns:p14="http://schemas.microsoft.com/office/powerpoint/2010/main" val="143033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dirty="0" smtClean="0"/>
              <a:t>The</a:t>
            </a:r>
            <a:r>
              <a:rPr lang="en-GB" baseline="0" dirty="0" smtClean="0"/>
              <a:t> EIUG would like to thank the Portfolio Committee for affording us an opportunity to present our preliminary views on the draft IRP2018. </a:t>
            </a:r>
          </a:p>
          <a:p>
            <a:r>
              <a:rPr lang="en-GB" baseline="0" dirty="0" smtClean="0"/>
              <a:t>My name is Seeralan Chinaboo and I am the current Deputy Chair of the EIUG Council.</a:t>
            </a:r>
            <a:endParaRPr lang="en-GB" dirty="0"/>
          </a:p>
        </p:txBody>
      </p:sp>
      <p:sp>
        <p:nvSpPr>
          <p:cNvPr id="4" name="Slide Number Placeholder 3"/>
          <p:cNvSpPr>
            <a:spLocks noGrp="1"/>
          </p:cNvSpPr>
          <p:nvPr>
            <p:ph type="sldNum" sz="quarter" idx="10"/>
          </p:nvPr>
        </p:nvSpPr>
        <p:spPr/>
        <p:txBody>
          <a:bodyPr/>
          <a:lstStyle/>
          <a:p>
            <a:fld id="{E55069F1-6040-4D7D-A911-EE834DA1B536}" type="slidenum">
              <a:rPr lang="en-GB" smtClean="0"/>
              <a:t>1</a:t>
            </a:fld>
            <a:endParaRPr lang="en-GB"/>
          </a:p>
        </p:txBody>
      </p:sp>
    </p:spTree>
    <p:extLst>
      <p:ext uri="{BB962C8B-B14F-4D97-AF65-F5344CB8AC3E}">
        <p14:creationId xmlns:p14="http://schemas.microsoft.com/office/powerpoint/2010/main" val="81018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55069F1-6040-4D7D-A911-EE834DA1B536}" type="slidenum">
              <a:rPr lang="en-GB" smtClean="0"/>
              <a:t>10</a:t>
            </a:fld>
            <a:endParaRPr lang="en-GB"/>
          </a:p>
        </p:txBody>
      </p:sp>
    </p:spTree>
    <p:extLst>
      <p:ext uri="{BB962C8B-B14F-4D97-AF65-F5344CB8AC3E}">
        <p14:creationId xmlns:p14="http://schemas.microsoft.com/office/powerpoint/2010/main" val="217077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ZA" dirty="0" smtClean="0"/>
              <a:t>IEP</a:t>
            </a:r>
          </a:p>
          <a:p>
            <a:r>
              <a:rPr lang="en-ZA" dirty="0" smtClean="0"/>
              <a:t>The use market linked gas price as opposed </a:t>
            </a:r>
          </a:p>
          <a:p>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Risk exposure on delivery of this before/by 2030 may be  too high to inflation linked based.</a:t>
            </a:r>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11</a:t>
            </a:fld>
            <a:endParaRPr lang="en-GB"/>
          </a:p>
        </p:txBody>
      </p:sp>
    </p:spTree>
    <p:extLst>
      <p:ext uri="{BB962C8B-B14F-4D97-AF65-F5344CB8AC3E}">
        <p14:creationId xmlns:p14="http://schemas.microsoft.com/office/powerpoint/2010/main" val="42740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ZA" dirty="0" smtClean="0"/>
              <a:t>Commercial operation date</a:t>
            </a:r>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12</a:t>
            </a:fld>
            <a:endParaRPr lang="en-GB"/>
          </a:p>
        </p:txBody>
      </p:sp>
    </p:spTree>
    <p:extLst>
      <p:ext uri="{BB962C8B-B14F-4D97-AF65-F5344CB8AC3E}">
        <p14:creationId xmlns:p14="http://schemas.microsoft.com/office/powerpoint/2010/main" val="426405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55069F1-6040-4D7D-A911-EE834DA1B536}" type="slidenum">
              <a:rPr lang="en-GB" smtClean="0"/>
              <a:t>13</a:t>
            </a:fld>
            <a:endParaRPr lang="en-GB"/>
          </a:p>
        </p:txBody>
      </p:sp>
    </p:spTree>
    <p:extLst>
      <p:ext uri="{BB962C8B-B14F-4D97-AF65-F5344CB8AC3E}">
        <p14:creationId xmlns:p14="http://schemas.microsoft.com/office/powerpoint/2010/main" val="113237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The IRP states</a:t>
            </a:r>
            <a:r>
              <a:rPr lang="en-ZA" baseline="0" dirty="0" smtClean="0"/>
              <a:t> that </a:t>
            </a:r>
            <a:r>
              <a:rPr lang="en-ZA" dirty="0" smtClean="0"/>
              <a:t>Plant decommissioning cost has not been taken into account.</a:t>
            </a:r>
          </a:p>
          <a:p>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14</a:t>
            </a:fld>
            <a:endParaRPr lang="en-GB"/>
          </a:p>
        </p:txBody>
      </p:sp>
    </p:spTree>
    <p:extLst>
      <p:ext uri="{BB962C8B-B14F-4D97-AF65-F5344CB8AC3E}">
        <p14:creationId xmlns:p14="http://schemas.microsoft.com/office/powerpoint/2010/main" val="4100075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15</a:t>
            </a:fld>
            <a:endParaRPr lang="en-GB"/>
          </a:p>
        </p:txBody>
      </p:sp>
    </p:spTree>
    <p:extLst>
      <p:ext uri="{BB962C8B-B14F-4D97-AF65-F5344CB8AC3E}">
        <p14:creationId xmlns:p14="http://schemas.microsoft.com/office/powerpoint/2010/main" val="226766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55069F1-6040-4D7D-A911-EE834DA1B536}" type="slidenum">
              <a:rPr lang="en-GB" smtClean="0"/>
              <a:t>16</a:t>
            </a:fld>
            <a:endParaRPr lang="en-GB"/>
          </a:p>
        </p:txBody>
      </p:sp>
    </p:spTree>
    <p:extLst>
      <p:ext uri="{BB962C8B-B14F-4D97-AF65-F5344CB8AC3E}">
        <p14:creationId xmlns:p14="http://schemas.microsoft.com/office/powerpoint/2010/main" val="316971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smtClean="0"/>
              <a:t>EIUG commends the Department for providing the IRP update which aims to balance the objectives of ensuring security of supply, to minimise the cost of electricity, to minimise GHG emissions, and minimise water usage</a:t>
            </a:r>
            <a:r>
              <a:rPr lang="en-ZA" dirty="0" smtClean="0">
                <a:solidFill>
                  <a:srgbClr val="FF0000"/>
                </a:solidFill>
              </a:rPr>
              <a:t>.  </a:t>
            </a:r>
            <a:r>
              <a:rPr lang="en-ZA" u="sng" dirty="0" smtClean="0">
                <a:solidFill>
                  <a:srgbClr val="FF0000"/>
                </a:solidFill>
              </a:rPr>
              <a:t>All these objectives are aligned to business values</a:t>
            </a:r>
            <a:r>
              <a:rPr lang="en-ZA" u="sng" baseline="0" dirty="0" smtClean="0">
                <a:solidFill>
                  <a:srgbClr val="FF0000"/>
                </a:solidFill>
              </a:rPr>
              <a:t> of our members . </a:t>
            </a:r>
          </a:p>
          <a:p>
            <a:pPr marL="171450" indent="-171450">
              <a:buFont typeface="Arial" panose="020B0604020202020204" pitchFamily="34" charset="0"/>
              <a:buChar char="•"/>
            </a:pPr>
            <a:r>
              <a:rPr lang="en-ZA" dirty="0" smtClean="0"/>
              <a:t>It is important for DoE to prudently demonstrate cost-benefits analysis </a:t>
            </a:r>
            <a:r>
              <a:rPr lang="en-ZA" u="sng" dirty="0" smtClean="0"/>
              <a:t>of</a:t>
            </a:r>
            <a:r>
              <a:rPr lang="en-ZA" u="sng" baseline="0" dirty="0" smtClean="0"/>
              <a:t> the policy adjustment decisions made</a:t>
            </a:r>
            <a:r>
              <a:rPr lang="en-ZA" baseline="0" dirty="0" smtClean="0"/>
              <a:t>, </a:t>
            </a:r>
            <a:r>
              <a:rPr lang="en-ZA" dirty="0" smtClean="0"/>
              <a:t>for the South African economy.</a:t>
            </a:r>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2</a:t>
            </a:fld>
            <a:endParaRPr lang="en-GB"/>
          </a:p>
        </p:txBody>
      </p:sp>
    </p:spTree>
    <p:extLst>
      <p:ext uri="{BB962C8B-B14F-4D97-AF65-F5344CB8AC3E}">
        <p14:creationId xmlns:p14="http://schemas.microsoft.com/office/powerpoint/2010/main" val="176408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3</a:t>
            </a:fld>
            <a:endParaRPr lang="en-GB"/>
          </a:p>
        </p:txBody>
      </p:sp>
    </p:spTree>
    <p:extLst>
      <p:ext uri="{BB962C8B-B14F-4D97-AF65-F5344CB8AC3E}">
        <p14:creationId xmlns:p14="http://schemas.microsoft.com/office/powerpoint/2010/main" val="41536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ZA" dirty="0" smtClean="0"/>
              <a:t>The</a:t>
            </a:r>
            <a:r>
              <a:rPr lang="en-ZA" baseline="0" dirty="0" smtClean="0"/>
              <a:t> EIUG would be willing to work with the DoE in collecting more representative data, as part of the just transition studies. </a:t>
            </a:r>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4</a:t>
            </a:fld>
            <a:endParaRPr lang="en-GB"/>
          </a:p>
        </p:txBody>
      </p:sp>
    </p:spTree>
    <p:extLst>
      <p:ext uri="{BB962C8B-B14F-4D97-AF65-F5344CB8AC3E}">
        <p14:creationId xmlns:p14="http://schemas.microsoft.com/office/powerpoint/2010/main" val="3307082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ZA" dirty="0" smtClean="0"/>
              <a:t>The demand forecast for the reference case (IRP1) assumes a high economic growth scenario, at an average 4.26% GDP growth. However, South Africa’s economy is currently in a technical recession and growth prospects are marginal. </a:t>
            </a:r>
          </a:p>
          <a:p>
            <a:pPr marL="285750" indent="-285750" algn="just">
              <a:buFont typeface="Arial" panose="020B0604020202020204" pitchFamily="34" charset="0"/>
              <a:buChar char="•"/>
            </a:pPr>
            <a:endParaRPr lang="en-ZA" dirty="0" smtClean="0"/>
          </a:p>
          <a:p>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5</a:t>
            </a:fld>
            <a:endParaRPr lang="en-GB"/>
          </a:p>
        </p:txBody>
      </p:sp>
    </p:spTree>
    <p:extLst>
      <p:ext uri="{BB962C8B-B14F-4D97-AF65-F5344CB8AC3E}">
        <p14:creationId xmlns:p14="http://schemas.microsoft.com/office/powerpoint/2010/main" val="342421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6</a:t>
            </a:fld>
            <a:endParaRPr lang="en-GB"/>
          </a:p>
        </p:txBody>
      </p:sp>
    </p:spTree>
    <p:extLst>
      <p:ext uri="{BB962C8B-B14F-4D97-AF65-F5344CB8AC3E}">
        <p14:creationId xmlns:p14="http://schemas.microsoft.com/office/powerpoint/2010/main" val="284404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The recovery from these shortages of coal alone cannot sufficiently be done in 2 to 3 years to reach a target of 80% EAF. The procurement of coal for </a:t>
            </a:r>
            <a:r>
              <a:rPr lang="en-ZA" dirty="0" err="1" smtClean="0"/>
              <a:t>Kusile</a:t>
            </a:r>
            <a:r>
              <a:rPr lang="en-ZA" dirty="0" smtClean="0"/>
              <a:t> is estimated to take more than 3 years to implement.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will be prudent for the IRP model to allow for a lower EAF until such time when new tied collieries (such as New Largo for </a:t>
            </a:r>
            <a:r>
              <a:rPr lang="en-US" dirty="0" err="1" smtClean="0"/>
              <a:t>Kusile</a:t>
            </a:r>
            <a:r>
              <a:rPr lang="en-US" dirty="0" smtClean="0"/>
              <a:t>) are operational.  Emission abatement retrofit projects will also lower the system EAF during construction in the short term.</a:t>
            </a:r>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smtClean="0"/>
          </a:p>
          <a:p>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7</a:t>
            </a:fld>
            <a:endParaRPr lang="en-GB"/>
          </a:p>
        </p:txBody>
      </p:sp>
    </p:spTree>
    <p:extLst>
      <p:ext uri="{BB962C8B-B14F-4D97-AF65-F5344CB8AC3E}">
        <p14:creationId xmlns:p14="http://schemas.microsoft.com/office/powerpoint/2010/main" val="145026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The recovery from these shortages of coal alone cannot sufficiently be done in 2 to 3 years to reach a target of 80% EAF. The procurement of coal for </a:t>
            </a:r>
            <a:r>
              <a:rPr lang="en-ZA" dirty="0" err="1" smtClean="0"/>
              <a:t>Kusile</a:t>
            </a:r>
            <a:r>
              <a:rPr lang="en-ZA" dirty="0" smtClean="0"/>
              <a:t> is estimated to take more than 3 years to implement.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will be prudent for the IRP model to allow for a lower EAF until such time when new tied collieries (such as New Largo for </a:t>
            </a:r>
            <a:r>
              <a:rPr lang="en-US" dirty="0" err="1" smtClean="0"/>
              <a:t>Kusile</a:t>
            </a:r>
            <a:r>
              <a:rPr lang="en-US" dirty="0" smtClean="0"/>
              <a:t>) are operational.  Emission abatement retrofit projects will also lower the system EAF during construction in the short term.</a:t>
            </a:r>
            <a:endParaRPr lang="en-Z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smtClean="0"/>
          </a:p>
          <a:p>
            <a:endParaRPr lang="en-ZA" dirty="0"/>
          </a:p>
        </p:txBody>
      </p:sp>
      <p:sp>
        <p:nvSpPr>
          <p:cNvPr id="4" name="Slide Number Placeholder 3"/>
          <p:cNvSpPr>
            <a:spLocks noGrp="1"/>
          </p:cNvSpPr>
          <p:nvPr>
            <p:ph type="sldNum" sz="quarter" idx="10"/>
          </p:nvPr>
        </p:nvSpPr>
        <p:spPr/>
        <p:txBody>
          <a:bodyPr/>
          <a:lstStyle/>
          <a:p>
            <a:fld id="{E55069F1-6040-4D7D-A911-EE834DA1B536}" type="slidenum">
              <a:rPr lang="en-GB" smtClean="0"/>
              <a:t>8</a:t>
            </a:fld>
            <a:endParaRPr lang="en-GB"/>
          </a:p>
        </p:txBody>
      </p:sp>
    </p:spTree>
    <p:extLst>
      <p:ext uri="{BB962C8B-B14F-4D97-AF65-F5344CB8AC3E}">
        <p14:creationId xmlns:p14="http://schemas.microsoft.com/office/powerpoint/2010/main" val="410901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ZA" dirty="0" smtClean="0"/>
              <a:t>Clarity on the way forward for the announced REIPP Small Project Programme and the promulgated Round 5 bid window projects, must be prioritised for policy certainty</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5069F1-6040-4D7D-A911-EE834DA1B536}" type="slidenum">
              <a:rPr lang="en-GB" smtClean="0"/>
              <a:t>9</a:t>
            </a:fld>
            <a:endParaRPr lang="en-GB"/>
          </a:p>
        </p:txBody>
      </p:sp>
    </p:spTree>
    <p:extLst>
      <p:ext uri="{BB962C8B-B14F-4D97-AF65-F5344CB8AC3E}">
        <p14:creationId xmlns:p14="http://schemas.microsoft.com/office/powerpoint/2010/main" val="825679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0" y="2133600"/>
            <a:ext cx="12192000" cy="4724397"/>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540512" y="6044184"/>
            <a:ext cx="2495296" cy="381000"/>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6209792" y="0"/>
            <a:ext cx="5982547" cy="4486910"/>
          </a:xfrm>
          <a:custGeom>
            <a:avLst/>
            <a:gdLst/>
            <a:ahLst/>
            <a:cxnLst/>
            <a:rect l="l" t="t" r="r" b="b"/>
            <a:pathLst>
              <a:path w="4486909" h="4486910">
                <a:moveTo>
                  <a:pt x="4486656" y="0"/>
                </a:moveTo>
                <a:lnTo>
                  <a:pt x="0" y="0"/>
                </a:lnTo>
                <a:lnTo>
                  <a:pt x="4486656" y="4486656"/>
                </a:lnTo>
                <a:lnTo>
                  <a:pt x="4486656" y="0"/>
                </a:lnTo>
                <a:close/>
              </a:path>
            </a:pathLst>
          </a:custGeom>
          <a:solidFill>
            <a:srgbClr val="F1A233">
              <a:alpha val="81175"/>
            </a:srgbClr>
          </a:solidFill>
        </p:spPr>
        <p:txBody>
          <a:bodyPr wrap="square" lIns="0" tIns="0" rIns="0" bIns="0" rtlCol="0"/>
          <a:lstStyle/>
          <a:p>
            <a:endParaRPr sz="1800"/>
          </a:p>
        </p:txBody>
      </p:sp>
      <p:sp>
        <p:nvSpPr>
          <p:cNvPr id="19" name="bk object 19"/>
          <p:cNvSpPr/>
          <p:nvPr/>
        </p:nvSpPr>
        <p:spPr>
          <a:xfrm>
            <a:off x="8304784" y="1548383"/>
            <a:ext cx="1632373" cy="1224280"/>
          </a:xfrm>
          <a:custGeom>
            <a:avLst/>
            <a:gdLst/>
            <a:ahLst/>
            <a:cxnLst/>
            <a:rect l="l" t="t" r="r" b="b"/>
            <a:pathLst>
              <a:path w="1224279" h="1224280">
                <a:moveTo>
                  <a:pt x="611886" y="0"/>
                </a:moveTo>
                <a:lnTo>
                  <a:pt x="564065" y="1840"/>
                </a:lnTo>
                <a:lnTo>
                  <a:pt x="517252" y="7272"/>
                </a:lnTo>
                <a:lnTo>
                  <a:pt x="471582" y="16159"/>
                </a:lnTo>
                <a:lnTo>
                  <a:pt x="427191" y="28365"/>
                </a:lnTo>
                <a:lnTo>
                  <a:pt x="384214" y="43754"/>
                </a:lnTo>
                <a:lnTo>
                  <a:pt x="342788" y="62190"/>
                </a:lnTo>
                <a:lnTo>
                  <a:pt x="303050" y="83537"/>
                </a:lnTo>
                <a:lnTo>
                  <a:pt x="265134" y="107659"/>
                </a:lnTo>
                <a:lnTo>
                  <a:pt x="229177" y="134420"/>
                </a:lnTo>
                <a:lnTo>
                  <a:pt x="195315" y="163684"/>
                </a:lnTo>
                <a:lnTo>
                  <a:pt x="163684" y="195315"/>
                </a:lnTo>
                <a:lnTo>
                  <a:pt x="134420" y="229177"/>
                </a:lnTo>
                <a:lnTo>
                  <a:pt x="107659" y="265134"/>
                </a:lnTo>
                <a:lnTo>
                  <a:pt x="83537" y="303050"/>
                </a:lnTo>
                <a:lnTo>
                  <a:pt x="62190" y="342788"/>
                </a:lnTo>
                <a:lnTo>
                  <a:pt x="43754" y="384214"/>
                </a:lnTo>
                <a:lnTo>
                  <a:pt x="28365" y="427191"/>
                </a:lnTo>
                <a:lnTo>
                  <a:pt x="16159" y="471582"/>
                </a:lnTo>
                <a:lnTo>
                  <a:pt x="7272" y="517252"/>
                </a:lnTo>
                <a:lnTo>
                  <a:pt x="1840" y="564065"/>
                </a:lnTo>
                <a:lnTo>
                  <a:pt x="0" y="611886"/>
                </a:lnTo>
                <a:lnTo>
                  <a:pt x="1840" y="659706"/>
                </a:lnTo>
                <a:lnTo>
                  <a:pt x="7272" y="706519"/>
                </a:lnTo>
                <a:lnTo>
                  <a:pt x="16159" y="752189"/>
                </a:lnTo>
                <a:lnTo>
                  <a:pt x="28365" y="796580"/>
                </a:lnTo>
                <a:lnTo>
                  <a:pt x="43754" y="839557"/>
                </a:lnTo>
                <a:lnTo>
                  <a:pt x="62190" y="880983"/>
                </a:lnTo>
                <a:lnTo>
                  <a:pt x="83537" y="920721"/>
                </a:lnTo>
                <a:lnTo>
                  <a:pt x="107659" y="958637"/>
                </a:lnTo>
                <a:lnTo>
                  <a:pt x="134420" y="994594"/>
                </a:lnTo>
                <a:lnTo>
                  <a:pt x="163684" y="1028456"/>
                </a:lnTo>
                <a:lnTo>
                  <a:pt x="195315" y="1060087"/>
                </a:lnTo>
                <a:lnTo>
                  <a:pt x="229177" y="1089351"/>
                </a:lnTo>
                <a:lnTo>
                  <a:pt x="265134" y="1116112"/>
                </a:lnTo>
                <a:lnTo>
                  <a:pt x="303050" y="1140234"/>
                </a:lnTo>
                <a:lnTo>
                  <a:pt x="342788" y="1161581"/>
                </a:lnTo>
                <a:lnTo>
                  <a:pt x="384214" y="1180017"/>
                </a:lnTo>
                <a:lnTo>
                  <a:pt x="427191" y="1195406"/>
                </a:lnTo>
                <a:lnTo>
                  <a:pt x="471582" y="1207612"/>
                </a:lnTo>
                <a:lnTo>
                  <a:pt x="517252" y="1216499"/>
                </a:lnTo>
                <a:lnTo>
                  <a:pt x="564065" y="1221931"/>
                </a:lnTo>
                <a:lnTo>
                  <a:pt x="611886" y="1223771"/>
                </a:lnTo>
                <a:lnTo>
                  <a:pt x="659706" y="1221931"/>
                </a:lnTo>
                <a:lnTo>
                  <a:pt x="706519" y="1216499"/>
                </a:lnTo>
                <a:lnTo>
                  <a:pt x="752189" y="1207612"/>
                </a:lnTo>
                <a:lnTo>
                  <a:pt x="796580" y="1195406"/>
                </a:lnTo>
                <a:lnTo>
                  <a:pt x="839557" y="1180017"/>
                </a:lnTo>
                <a:lnTo>
                  <a:pt x="880983" y="1161581"/>
                </a:lnTo>
                <a:lnTo>
                  <a:pt x="920721" y="1140234"/>
                </a:lnTo>
                <a:lnTo>
                  <a:pt x="958637" y="1116112"/>
                </a:lnTo>
                <a:lnTo>
                  <a:pt x="994594" y="1089351"/>
                </a:lnTo>
                <a:lnTo>
                  <a:pt x="1028456" y="1060087"/>
                </a:lnTo>
                <a:lnTo>
                  <a:pt x="1060087" y="1028456"/>
                </a:lnTo>
                <a:lnTo>
                  <a:pt x="1089351" y="994594"/>
                </a:lnTo>
                <a:lnTo>
                  <a:pt x="1116112" y="958637"/>
                </a:lnTo>
                <a:lnTo>
                  <a:pt x="1140234" y="920721"/>
                </a:lnTo>
                <a:lnTo>
                  <a:pt x="1161581" y="880983"/>
                </a:lnTo>
                <a:lnTo>
                  <a:pt x="1180017" y="839557"/>
                </a:lnTo>
                <a:lnTo>
                  <a:pt x="1195406" y="796580"/>
                </a:lnTo>
                <a:lnTo>
                  <a:pt x="1207612" y="752189"/>
                </a:lnTo>
                <a:lnTo>
                  <a:pt x="1216499" y="706519"/>
                </a:lnTo>
                <a:lnTo>
                  <a:pt x="1221931" y="659706"/>
                </a:lnTo>
                <a:lnTo>
                  <a:pt x="1223771" y="611886"/>
                </a:lnTo>
                <a:lnTo>
                  <a:pt x="1221931" y="564065"/>
                </a:lnTo>
                <a:lnTo>
                  <a:pt x="1216499" y="517252"/>
                </a:lnTo>
                <a:lnTo>
                  <a:pt x="1207612" y="471582"/>
                </a:lnTo>
                <a:lnTo>
                  <a:pt x="1195406" y="427191"/>
                </a:lnTo>
                <a:lnTo>
                  <a:pt x="1180017" y="384214"/>
                </a:lnTo>
                <a:lnTo>
                  <a:pt x="1161581" y="342788"/>
                </a:lnTo>
                <a:lnTo>
                  <a:pt x="1140234" y="303050"/>
                </a:lnTo>
                <a:lnTo>
                  <a:pt x="1116112" y="265134"/>
                </a:lnTo>
                <a:lnTo>
                  <a:pt x="1089351" y="229177"/>
                </a:lnTo>
                <a:lnTo>
                  <a:pt x="1060087" y="195315"/>
                </a:lnTo>
                <a:lnTo>
                  <a:pt x="1028456" y="163684"/>
                </a:lnTo>
                <a:lnTo>
                  <a:pt x="994594" y="134420"/>
                </a:lnTo>
                <a:lnTo>
                  <a:pt x="958637" y="107659"/>
                </a:lnTo>
                <a:lnTo>
                  <a:pt x="920721" y="83537"/>
                </a:lnTo>
                <a:lnTo>
                  <a:pt x="880983" y="62190"/>
                </a:lnTo>
                <a:lnTo>
                  <a:pt x="839557" y="43754"/>
                </a:lnTo>
                <a:lnTo>
                  <a:pt x="796580" y="28365"/>
                </a:lnTo>
                <a:lnTo>
                  <a:pt x="752189" y="16159"/>
                </a:lnTo>
                <a:lnTo>
                  <a:pt x="706519" y="7272"/>
                </a:lnTo>
                <a:lnTo>
                  <a:pt x="659706" y="1840"/>
                </a:lnTo>
                <a:lnTo>
                  <a:pt x="611886" y="0"/>
                </a:lnTo>
                <a:close/>
              </a:path>
            </a:pathLst>
          </a:custGeom>
          <a:solidFill>
            <a:srgbClr val="004871">
              <a:alpha val="90194"/>
            </a:srgbClr>
          </a:solidFill>
        </p:spPr>
        <p:txBody>
          <a:bodyPr wrap="square" lIns="0" tIns="0" rIns="0" bIns="0" rtlCol="0"/>
          <a:lstStyle/>
          <a:p>
            <a:endParaRPr sz="1800"/>
          </a:p>
        </p:txBody>
      </p:sp>
      <p:sp>
        <p:nvSpPr>
          <p:cNvPr id="20" name="bk object 20"/>
          <p:cNvSpPr/>
          <p:nvPr/>
        </p:nvSpPr>
        <p:spPr>
          <a:xfrm>
            <a:off x="0" y="6496811"/>
            <a:ext cx="11040533" cy="105410"/>
          </a:xfrm>
          <a:custGeom>
            <a:avLst/>
            <a:gdLst/>
            <a:ahLst/>
            <a:cxnLst/>
            <a:rect l="l" t="t" r="r" b="b"/>
            <a:pathLst>
              <a:path w="8280400" h="105409">
                <a:moveTo>
                  <a:pt x="0" y="105155"/>
                </a:moveTo>
                <a:lnTo>
                  <a:pt x="8279892" y="105155"/>
                </a:lnTo>
                <a:lnTo>
                  <a:pt x="8279892" y="0"/>
                </a:lnTo>
                <a:lnTo>
                  <a:pt x="0" y="0"/>
                </a:lnTo>
                <a:lnTo>
                  <a:pt x="0" y="105155"/>
                </a:lnTo>
                <a:close/>
              </a:path>
            </a:pathLst>
          </a:custGeom>
          <a:solidFill>
            <a:srgbClr val="0092B7"/>
          </a:solidFill>
        </p:spPr>
        <p:txBody>
          <a:bodyPr wrap="square" lIns="0" tIns="0" rIns="0" bIns="0" rtlCol="0"/>
          <a:lstStyle/>
          <a:p>
            <a:endParaRPr sz="1800"/>
          </a:p>
        </p:txBody>
      </p:sp>
      <p:sp>
        <p:nvSpPr>
          <p:cNvPr id="21" name="bk object 21"/>
          <p:cNvSpPr/>
          <p:nvPr/>
        </p:nvSpPr>
        <p:spPr>
          <a:xfrm>
            <a:off x="11039857" y="6496811"/>
            <a:ext cx="1152313" cy="105410"/>
          </a:xfrm>
          <a:custGeom>
            <a:avLst/>
            <a:gdLst/>
            <a:ahLst/>
            <a:cxnLst/>
            <a:rect l="l" t="t" r="r" b="b"/>
            <a:pathLst>
              <a:path w="864234" h="105409">
                <a:moveTo>
                  <a:pt x="0" y="105155"/>
                </a:moveTo>
                <a:lnTo>
                  <a:pt x="864107" y="105155"/>
                </a:lnTo>
                <a:lnTo>
                  <a:pt x="864107" y="0"/>
                </a:lnTo>
                <a:lnTo>
                  <a:pt x="0" y="0"/>
                </a:lnTo>
                <a:lnTo>
                  <a:pt x="0" y="105155"/>
                </a:lnTo>
                <a:close/>
              </a:path>
            </a:pathLst>
          </a:custGeom>
          <a:solidFill>
            <a:srgbClr val="004871"/>
          </a:solidFill>
        </p:spPr>
        <p:txBody>
          <a:bodyPr wrap="square" lIns="0" tIns="0" rIns="0" bIns="0" rtlCol="0"/>
          <a:lstStyle/>
          <a:p>
            <a:endParaRPr sz="1800"/>
          </a:p>
        </p:txBody>
      </p:sp>
      <p:sp>
        <p:nvSpPr>
          <p:cNvPr id="2" name="Holder 2"/>
          <p:cNvSpPr>
            <a:spLocks noGrp="1"/>
          </p:cNvSpPr>
          <p:nvPr>
            <p:ph type="ctrTitle"/>
          </p:nvPr>
        </p:nvSpPr>
        <p:spPr>
          <a:xfrm>
            <a:off x="645497" y="595630"/>
            <a:ext cx="1090100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43595D-D68F-47E2-9568-2F2AB8F676B9}" type="datetime1">
              <a:rPr lang="en-US" smtClean="0"/>
              <a:t>10/15/2018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k object 16"/>
          <p:cNvSpPr/>
          <p:nvPr/>
        </p:nvSpPr>
        <p:spPr>
          <a:xfrm>
            <a:off x="1957027" y="6378379"/>
            <a:ext cx="10234973" cy="405765"/>
          </a:xfrm>
          <a:custGeom>
            <a:avLst/>
            <a:gdLst/>
            <a:ahLst/>
            <a:cxnLst/>
            <a:rect l="l" t="t" r="r" b="b"/>
            <a:pathLst>
              <a:path w="8316595" h="405765">
                <a:moveTo>
                  <a:pt x="0" y="405384"/>
                </a:moveTo>
                <a:lnTo>
                  <a:pt x="8316468" y="405384"/>
                </a:lnTo>
                <a:lnTo>
                  <a:pt x="8316468" y="0"/>
                </a:lnTo>
                <a:lnTo>
                  <a:pt x="0" y="0"/>
                </a:lnTo>
                <a:lnTo>
                  <a:pt x="0" y="405384"/>
                </a:lnTo>
                <a:close/>
              </a:path>
            </a:pathLst>
          </a:custGeom>
          <a:solidFill>
            <a:srgbClr val="004871"/>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1800" b="1" i="0">
                <a:solidFill>
                  <a:srgbClr val="25211A"/>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a:xfrm>
            <a:off x="8778240" y="6377941"/>
            <a:ext cx="2804160" cy="276999"/>
          </a:xfrm>
        </p:spPr>
        <p:txBody>
          <a:bodyPr lIns="0" tIns="0" rIns="0" bIns="0"/>
          <a:lstStyle>
            <a:lvl1pPr algn="r">
              <a:defRPr b="1">
                <a:solidFill>
                  <a:schemeClr val="bg1"/>
                </a:solidFill>
              </a:defRPr>
            </a:lvl1pPr>
          </a:lstStyle>
          <a:p>
            <a:fld id="{B6F15528-21DE-4FAA-801E-634DDDAF4B2B}" type="slidenum">
              <a:rPr lang="en-ZA" smtClean="0"/>
              <a:pPr/>
              <a:t>‹#›</a:t>
            </a:fld>
            <a:endParaRPr lang="en-ZA" dirty="0"/>
          </a:p>
        </p:txBody>
      </p:sp>
      <p:pic>
        <p:nvPicPr>
          <p:cNvPr id="8" name="Picture 7"/>
          <p:cNvPicPr>
            <a:picLocks noChangeAspect="1"/>
          </p:cNvPicPr>
          <p:nvPr userDrawn="1"/>
        </p:nvPicPr>
        <p:blipFill>
          <a:blip r:embed="rId2"/>
          <a:stretch>
            <a:fillRect/>
          </a:stretch>
        </p:blipFill>
        <p:spPr>
          <a:xfrm>
            <a:off x="113621" y="6022449"/>
            <a:ext cx="1857419" cy="710983"/>
          </a:xfrm>
          <a:prstGeom prst="rect">
            <a:avLst/>
          </a:prstGeom>
        </p:spPr>
      </p:pic>
      <p:sp>
        <p:nvSpPr>
          <p:cNvPr id="9" name="object 4"/>
          <p:cNvSpPr/>
          <p:nvPr userDrawn="1"/>
        </p:nvSpPr>
        <p:spPr>
          <a:xfrm flipV="1">
            <a:off x="28028" y="743790"/>
            <a:ext cx="12192000" cy="45719"/>
          </a:xfrm>
          <a:custGeom>
            <a:avLst/>
            <a:gdLst/>
            <a:ahLst/>
            <a:cxnLst/>
            <a:rect l="l" t="t" r="r" b="b"/>
            <a:pathLst>
              <a:path w="9144000" h="105409">
                <a:moveTo>
                  <a:pt x="0" y="105155"/>
                </a:moveTo>
                <a:lnTo>
                  <a:pt x="9144000" y="105155"/>
                </a:lnTo>
                <a:lnTo>
                  <a:pt x="9144000" y="0"/>
                </a:lnTo>
                <a:lnTo>
                  <a:pt x="0" y="0"/>
                </a:lnTo>
                <a:lnTo>
                  <a:pt x="0" y="105155"/>
                </a:lnTo>
                <a:close/>
              </a:path>
            </a:pathLst>
          </a:custGeom>
          <a:solidFill>
            <a:schemeClr val="accent1">
              <a:lumMod val="75000"/>
            </a:schemeClr>
          </a:solidFill>
        </p:spPr>
        <p:txBody>
          <a:bodyPr wrap="square" lIns="0" tIns="0" rIns="0" bIns="0" rtlCol="0"/>
          <a:lstStyle/>
          <a:p>
            <a:endParaRPr sz="180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25211A"/>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818423E-F5D1-49CC-A0F1-E6931A3AA888}" type="datetime1">
              <a:rPr lang="en-US" smtClean="0"/>
              <a:t>10/15/2018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25211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6295B9D-0076-441C-A2E0-7D97A1003672}" type="datetime1">
              <a:rPr lang="en-US" smtClean="0"/>
              <a:t>10/15/2018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1" y="6452616"/>
            <a:ext cx="11088793" cy="405765"/>
          </a:xfrm>
          <a:custGeom>
            <a:avLst/>
            <a:gdLst/>
            <a:ahLst/>
            <a:cxnLst/>
            <a:rect l="l" t="t" r="r" b="b"/>
            <a:pathLst>
              <a:path w="8316595" h="405765">
                <a:moveTo>
                  <a:pt x="0" y="405384"/>
                </a:moveTo>
                <a:lnTo>
                  <a:pt x="8316468" y="405384"/>
                </a:lnTo>
                <a:lnTo>
                  <a:pt x="8316468" y="0"/>
                </a:lnTo>
                <a:lnTo>
                  <a:pt x="0" y="0"/>
                </a:lnTo>
                <a:lnTo>
                  <a:pt x="0" y="405384"/>
                </a:lnTo>
                <a:close/>
              </a:path>
            </a:pathLst>
          </a:custGeom>
          <a:solidFill>
            <a:srgbClr val="004871"/>
          </a:solidFill>
        </p:spPr>
        <p:txBody>
          <a:bodyPr wrap="square" lIns="0" tIns="0" rIns="0" bIns="0" rtlCol="0"/>
          <a:lstStyle/>
          <a:p>
            <a:endParaRPr sz="1800"/>
          </a:p>
        </p:txBody>
      </p:sp>
      <p:sp>
        <p:nvSpPr>
          <p:cNvPr id="17" name="bk object 17"/>
          <p:cNvSpPr/>
          <p:nvPr/>
        </p:nvSpPr>
        <p:spPr>
          <a:xfrm>
            <a:off x="11088624" y="6452616"/>
            <a:ext cx="1104053" cy="405765"/>
          </a:xfrm>
          <a:custGeom>
            <a:avLst/>
            <a:gdLst/>
            <a:ahLst/>
            <a:cxnLst/>
            <a:rect l="l" t="t" r="r" b="b"/>
            <a:pathLst>
              <a:path w="828040" h="405765">
                <a:moveTo>
                  <a:pt x="0" y="405384"/>
                </a:moveTo>
                <a:lnTo>
                  <a:pt x="827531" y="405384"/>
                </a:lnTo>
                <a:lnTo>
                  <a:pt x="827531" y="0"/>
                </a:lnTo>
                <a:lnTo>
                  <a:pt x="0" y="0"/>
                </a:lnTo>
                <a:lnTo>
                  <a:pt x="0" y="405384"/>
                </a:lnTo>
                <a:close/>
              </a:path>
            </a:pathLst>
          </a:custGeom>
          <a:solidFill>
            <a:srgbClr val="0092B7"/>
          </a:solidFill>
        </p:spPr>
        <p:txBody>
          <a:bodyPr wrap="square" lIns="0" tIns="0" rIns="0" bIns="0" rtlCol="0"/>
          <a:lstStyle/>
          <a:p>
            <a:endParaRPr sz="1800"/>
          </a:p>
        </p:txBody>
      </p:sp>
      <p:sp>
        <p:nvSpPr>
          <p:cNvPr id="18" name="bk object 18"/>
          <p:cNvSpPr/>
          <p:nvPr/>
        </p:nvSpPr>
        <p:spPr>
          <a:xfrm>
            <a:off x="272287" y="6525768"/>
            <a:ext cx="1887728" cy="288036"/>
          </a:xfrm>
          <a:prstGeom prst="rect">
            <a:avLst/>
          </a:prstGeom>
          <a:blipFill>
            <a:blip r:embed="rId2" cstate="print"/>
            <a:stretch>
              <a:fillRect/>
            </a:stretch>
          </a:blipFill>
        </p:spPr>
        <p:txBody>
          <a:bodyPr wrap="square" lIns="0" tIns="0" rIns="0" bIns="0" rtlCol="0"/>
          <a:lstStyle/>
          <a:p>
            <a:endParaRPr sz="1800"/>
          </a:p>
        </p:txBody>
      </p:sp>
      <p:sp>
        <p:nvSpPr>
          <p:cNvPr id="19" name="bk object 19"/>
          <p:cNvSpPr/>
          <p:nvPr/>
        </p:nvSpPr>
        <p:spPr>
          <a:xfrm>
            <a:off x="0" y="591312"/>
            <a:ext cx="12192000" cy="5559552"/>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C69E405-E9F6-4AD0-8E51-FEE1DF1B5CFC}" type="datetime1">
              <a:rPr lang="en-US" smtClean="0"/>
              <a:t>10/15/2018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9117" y="133858"/>
            <a:ext cx="2690707" cy="553998"/>
          </a:xfrm>
        </p:spPr>
        <p:txBody>
          <a:bodyPr/>
          <a:lstStyle/>
          <a:p>
            <a:r>
              <a:rPr lang="en-US" smtClean="0"/>
              <a:t>Click to edit Master title style</a:t>
            </a:r>
            <a:endParaRPr lang="en-ZA"/>
          </a:p>
        </p:txBody>
      </p:sp>
      <p:sp>
        <p:nvSpPr>
          <p:cNvPr id="3" name="Footer Placeholder 2"/>
          <p:cNvSpPr>
            <a:spLocks noGrp="1"/>
          </p:cNvSpPr>
          <p:nvPr>
            <p:ph type="ftr" sz="quarter" idx="10"/>
          </p:nvPr>
        </p:nvSpPr>
        <p:spPr/>
        <p:txBody>
          <a:bodyPr/>
          <a:lstStyle/>
          <a:p>
            <a:endParaRPr lang="en-ZA"/>
          </a:p>
        </p:txBody>
      </p:sp>
      <p:sp>
        <p:nvSpPr>
          <p:cNvPr id="4" name="Date Placeholder 3"/>
          <p:cNvSpPr>
            <a:spLocks noGrp="1"/>
          </p:cNvSpPr>
          <p:nvPr>
            <p:ph type="dt" sz="half" idx="11"/>
          </p:nvPr>
        </p:nvSpPr>
        <p:spPr/>
        <p:txBody>
          <a:bodyPr/>
          <a:lstStyle/>
          <a:p>
            <a:fld id="{94286662-E49A-4164-B6E2-6CA1C1221D31}" type="datetime1">
              <a:rPr lang="en-US" smtClean="0"/>
              <a:t>10/15/2018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ZA" smtClean="0"/>
              <a:t>‹#›</a:t>
            </a:fld>
            <a:endParaRPr lang="en-ZA"/>
          </a:p>
        </p:txBody>
      </p:sp>
    </p:spTree>
    <p:extLst>
      <p:ext uri="{BB962C8B-B14F-4D97-AF65-F5344CB8AC3E}">
        <p14:creationId xmlns:p14="http://schemas.microsoft.com/office/powerpoint/2010/main" val="11129413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9117" y="133858"/>
            <a:ext cx="2690707" cy="553998"/>
          </a:xfrm>
        </p:spPr>
        <p:txBody>
          <a:bodyPr/>
          <a:lstStyle/>
          <a:p>
            <a:r>
              <a:rPr lang="en-US" smtClean="0"/>
              <a:t>Click to edit Master title style</a:t>
            </a:r>
            <a:endParaRPr lang="en-ZA"/>
          </a:p>
        </p:txBody>
      </p:sp>
      <p:sp>
        <p:nvSpPr>
          <p:cNvPr id="3" name="Footer Placeholder 2"/>
          <p:cNvSpPr>
            <a:spLocks noGrp="1"/>
          </p:cNvSpPr>
          <p:nvPr>
            <p:ph type="ftr" sz="quarter" idx="10"/>
          </p:nvPr>
        </p:nvSpPr>
        <p:spPr/>
        <p:txBody>
          <a:bodyPr/>
          <a:lstStyle/>
          <a:p>
            <a:endParaRPr lang="en-ZA"/>
          </a:p>
        </p:txBody>
      </p:sp>
      <p:sp>
        <p:nvSpPr>
          <p:cNvPr id="4" name="Date Placeholder 3"/>
          <p:cNvSpPr>
            <a:spLocks noGrp="1"/>
          </p:cNvSpPr>
          <p:nvPr>
            <p:ph type="dt" sz="half" idx="11"/>
          </p:nvPr>
        </p:nvSpPr>
        <p:spPr/>
        <p:txBody>
          <a:bodyPr/>
          <a:lstStyle/>
          <a:p>
            <a:fld id="{94286662-E49A-4164-B6E2-6CA1C1221D31}" type="datetime1">
              <a:rPr lang="en-US" smtClean="0"/>
              <a:t>10/15/2018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ZA" smtClean="0"/>
              <a:t>‹#›</a:t>
            </a:fld>
            <a:endParaRPr lang="en-ZA"/>
          </a:p>
        </p:txBody>
      </p:sp>
    </p:spTree>
    <p:extLst>
      <p:ext uri="{BB962C8B-B14F-4D97-AF65-F5344CB8AC3E}">
        <p14:creationId xmlns:p14="http://schemas.microsoft.com/office/powerpoint/2010/main" val="15894093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99117" y="133858"/>
            <a:ext cx="2690707" cy="553998"/>
          </a:xfrm>
        </p:spPr>
        <p:txBody>
          <a:bodyPr/>
          <a:lstStyle/>
          <a:p>
            <a:r>
              <a:rPr lang="en-US" smtClean="0"/>
              <a:t>Click to edit Master title style</a:t>
            </a:r>
            <a:endParaRPr lang="en-ZA"/>
          </a:p>
        </p:txBody>
      </p:sp>
      <p:sp>
        <p:nvSpPr>
          <p:cNvPr id="3" name="Footer Placeholder 2"/>
          <p:cNvSpPr>
            <a:spLocks noGrp="1"/>
          </p:cNvSpPr>
          <p:nvPr>
            <p:ph type="ftr" sz="quarter" idx="10"/>
          </p:nvPr>
        </p:nvSpPr>
        <p:spPr/>
        <p:txBody>
          <a:bodyPr/>
          <a:lstStyle/>
          <a:p>
            <a:endParaRPr lang="en-ZA"/>
          </a:p>
        </p:txBody>
      </p:sp>
      <p:sp>
        <p:nvSpPr>
          <p:cNvPr id="4" name="Date Placeholder 3"/>
          <p:cNvSpPr>
            <a:spLocks noGrp="1"/>
          </p:cNvSpPr>
          <p:nvPr>
            <p:ph type="dt" sz="half" idx="11"/>
          </p:nvPr>
        </p:nvSpPr>
        <p:spPr/>
        <p:txBody>
          <a:bodyPr/>
          <a:lstStyle/>
          <a:p>
            <a:fld id="{94286662-E49A-4164-B6E2-6CA1C1221D31}" type="datetime1">
              <a:rPr lang="en-US" smtClean="0"/>
              <a:t>10/15/2018</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ZA" smtClean="0"/>
              <a:t>‹#›</a:t>
            </a:fld>
            <a:endParaRPr lang="en-ZA"/>
          </a:p>
        </p:txBody>
      </p:sp>
    </p:spTree>
    <p:extLst>
      <p:ext uri="{BB962C8B-B14F-4D97-AF65-F5344CB8AC3E}">
        <p14:creationId xmlns:p14="http://schemas.microsoft.com/office/powerpoint/2010/main" val="7214039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9117" y="133858"/>
            <a:ext cx="2690707" cy="276999"/>
          </a:xfrm>
          <a:prstGeom prst="rect">
            <a:avLst/>
          </a:prstGeom>
        </p:spPr>
        <p:txBody>
          <a:bodyPr wrap="square" lIns="0" tIns="0" rIns="0" bIns="0">
            <a:spAutoFit/>
          </a:bodyPr>
          <a:lstStyle>
            <a:lvl1pPr>
              <a:defRPr sz="1800" b="1" i="0">
                <a:solidFill>
                  <a:srgbClr val="25211A"/>
                </a:solidFill>
                <a:latin typeface="Calibri"/>
                <a:cs typeface="Calibri"/>
              </a:defRPr>
            </a:lvl1pPr>
          </a:lstStyle>
          <a:p>
            <a:endParaRPr/>
          </a:p>
        </p:txBody>
      </p:sp>
      <p:sp>
        <p:nvSpPr>
          <p:cNvPr id="3" name="Holder 3"/>
          <p:cNvSpPr>
            <a:spLocks noGrp="1"/>
          </p:cNvSpPr>
          <p:nvPr>
            <p:ph type="body" idx="1"/>
          </p:nvPr>
        </p:nvSpPr>
        <p:spPr>
          <a:xfrm>
            <a:off x="536583" y="1070000"/>
            <a:ext cx="1111883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94286662-E49A-4164-B6E2-6CA1C1221D31}" type="datetime1">
              <a:rPr lang="en-US" smtClean="0"/>
              <a:t>10/15/2018</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1794" y="0"/>
            <a:ext cx="3394955" cy="78797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11794" y="5650116"/>
            <a:ext cx="10384805" cy="1423467"/>
          </a:xfrm>
          <a:prstGeom prst="rect">
            <a:avLst/>
          </a:prstGeom>
        </p:spPr>
        <p:txBody>
          <a:bodyPr vert="horz" wrap="square" lIns="0" tIns="12700" rIns="0" bIns="0" rtlCol="0">
            <a:spAutoFit/>
          </a:bodyPr>
          <a:lstStyle/>
          <a:p>
            <a:pPr marL="12700">
              <a:spcBef>
                <a:spcPts val="100"/>
              </a:spcBef>
            </a:pPr>
            <a:r>
              <a:rPr lang="en-ZA" sz="3300" b="1" spc="-25" dirty="0">
                <a:solidFill>
                  <a:schemeClr val="tx2"/>
                </a:solidFill>
                <a:latin typeface="Calibri"/>
                <a:cs typeface="Calibri"/>
              </a:rPr>
              <a:t>Presentation on SA’s Draft IRP2018</a:t>
            </a:r>
          </a:p>
          <a:p>
            <a:pPr marL="12700">
              <a:spcBef>
                <a:spcPts val="100"/>
              </a:spcBef>
            </a:pPr>
            <a:r>
              <a:rPr lang="en-ZA" sz="2400" dirty="0">
                <a:solidFill>
                  <a:schemeClr val="tx2"/>
                </a:solidFill>
                <a:cs typeface="Calibri"/>
              </a:rPr>
              <a:t>PORTFOLIO COMMITTEE ON ENERGY(PCE)</a:t>
            </a:r>
          </a:p>
          <a:p>
            <a:pPr marL="12700">
              <a:spcBef>
                <a:spcPts val="100"/>
              </a:spcBef>
            </a:pPr>
            <a:endParaRPr sz="3300" dirty="0">
              <a:solidFill>
                <a:schemeClr val="tx2"/>
              </a:solidFill>
              <a:latin typeface="Calibri"/>
              <a:cs typeface="Calibri"/>
            </a:endParaRPr>
          </a:p>
        </p:txBody>
      </p:sp>
      <p:sp>
        <p:nvSpPr>
          <p:cNvPr id="5" name="object 5"/>
          <p:cNvSpPr txBox="1"/>
          <p:nvPr/>
        </p:nvSpPr>
        <p:spPr>
          <a:xfrm>
            <a:off x="6629400" y="6134283"/>
            <a:ext cx="2438400" cy="382156"/>
          </a:xfrm>
          <a:prstGeom prst="rect">
            <a:avLst/>
          </a:prstGeom>
        </p:spPr>
        <p:txBody>
          <a:bodyPr vert="horz" wrap="square" lIns="0" tIns="12700" rIns="0" bIns="0" rtlCol="0">
            <a:spAutoFit/>
          </a:bodyPr>
          <a:lstStyle/>
          <a:p>
            <a:pPr marL="12700">
              <a:spcBef>
                <a:spcPts val="100"/>
              </a:spcBef>
            </a:pPr>
            <a:r>
              <a:rPr lang="en-ZA" sz="2400" spc="-15" dirty="0">
                <a:solidFill>
                  <a:schemeClr val="tx2"/>
                </a:solidFill>
                <a:latin typeface="Calibri"/>
                <a:cs typeface="Calibri"/>
              </a:rPr>
              <a:t>17 October 2</a:t>
            </a:r>
            <a:r>
              <a:rPr lang="en-ZA" sz="2400" dirty="0">
                <a:solidFill>
                  <a:schemeClr val="tx2"/>
                </a:solidFill>
                <a:latin typeface="Calibri"/>
                <a:cs typeface="Calibri"/>
              </a:rPr>
              <a:t>018 </a:t>
            </a:r>
            <a:endParaRPr sz="2400" dirty="0">
              <a:solidFill>
                <a:schemeClr val="tx2"/>
              </a:solidFill>
              <a:latin typeface="Calibri"/>
              <a:cs typeface="Calibri"/>
            </a:endParaRPr>
          </a:p>
        </p:txBody>
      </p:sp>
      <p:grpSp>
        <p:nvGrpSpPr>
          <p:cNvPr id="6" name="Group 5"/>
          <p:cNvGrpSpPr/>
          <p:nvPr/>
        </p:nvGrpSpPr>
        <p:grpSpPr>
          <a:xfrm>
            <a:off x="511794" y="827882"/>
            <a:ext cx="10384805" cy="4822234"/>
            <a:chOff x="-10886" y="1128985"/>
            <a:chExt cx="9144000" cy="4100576"/>
          </a:xfrm>
        </p:grpSpPr>
        <p:sp>
          <p:nvSpPr>
            <p:cNvPr id="3" name="object 3"/>
            <p:cNvSpPr/>
            <p:nvPr/>
          </p:nvSpPr>
          <p:spPr>
            <a:xfrm>
              <a:off x="-10886" y="1128985"/>
              <a:ext cx="9144000" cy="4100576"/>
            </a:xfrm>
            <a:prstGeom prst="rect">
              <a:avLst/>
            </a:prstGeom>
            <a:blipFill>
              <a:blip r:embed="rId4" cstate="print"/>
              <a:stretch>
                <a:fillRect/>
              </a:stretch>
            </a:blipFill>
          </p:spPr>
          <p:txBody>
            <a:bodyPr wrap="square" lIns="0" tIns="0" rIns="0" bIns="0" rtlCol="0"/>
            <a:lstStyle/>
            <a:p>
              <a:endParaRPr dirty="0"/>
            </a:p>
          </p:txBody>
        </p:sp>
        <p:sp>
          <p:nvSpPr>
            <p:cNvPr id="8" name="Oval 7">
              <a:extLst>
                <a:ext uri="{FF2B5EF4-FFF2-40B4-BE49-F238E27FC236}">
                  <a16:creationId xmlns:a16="http://schemas.microsoft.com/office/drawing/2014/main" id="{02D6FFA5-D8B8-4621-94C2-E410ED429F6C}"/>
                </a:ext>
              </a:extLst>
            </p:cNvPr>
            <p:cNvSpPr/>
            <p:nvPr/>
          </p:nvSpPr>
          <p:spPr>
            <a:xfrm>
              <a:off x="622368" y="2214004"/>
              <a:ext cx="1491763" cy="1397977"/>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2018</a:t>
              </a:r>
            </a:p>
          </p:txBody>
        </p:sp>
      </p:grpSp>
      <p:sp>
        <p:nvSpPr>
          <p:cNvPr id="7" name="Slide Number Placeholder 6"/>
          <p:cNvSpPr>
            <a:spLocks noGrp="1"/>
          </p:cNvSpPr>
          <p:nvPr>
            <p:ph type="sldNum" sz="quarter" idx="7"/>
          </p:nvPr>
        </p:nvSpPr>
        <p:spPr/>
        <p:txBody>
          <a:bodyPr/>
          <a:lstStyle/>
          <a:p>
            <a:fld id="{B6F15528-21DE-4FAA-801E-634DDDAF4B2B}" type="slidenum">
              <a:rPr lang="en-ZA" smtClean="0"/>
              <a:t>1</a:t>
            </a:fld>
            <a:endParaRPr lang="en-Z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97396"/>
            <a:ext cx="8817429" cy="430887"/>
          </a:xfrm>
        </p:spPr>
        <p:txBody>
          <a:bodyPr/>
          <a:lstStyle/>
          <a:p>
            <a:r>
              <a:rPr lang="en-ZA" sz="2800" dirty="0"/>
              <a:t>2. POLICY </a:t>
            </a:r>
            <a:r>
              <a:rPr lang="en-ZA" sz="2800" dirty="0" smtClean="0"/>
              <a:t>ADJUSTMENT: </a:t>
            </a:r>
            <a:r>
              <a:rPr lang="en-ZA" sz="2800" i="1" cap="small" dirty="0" smtClean="0">
                <a:solidFill>
                  <a:schemeClr val="tx2">
                    <a:lumMod val="75000"/>
                  </a:schemeClr>
                </a:solidFill>
              </a:rPr>
              <a:t>Coal </a:t>
            </a:r>
            <a:r>
              <a:rPr lang="en-ZA" sz="2800" i="1" cap="small" dirty="0">
                <a:solidFill>
                  <a:schemeClr val="tx2">
                    <a:lumMod val="75000"/>
                  </a:schemeClr>
                </a:solidFill>
              </a:rPr>
              <a:t>Roll-Out</a:t>
            </a:r>
          </a:p>
        </p:txBody>
      </p:sp>
      <p:sp>
        <p:nvSpPr>
          <p:cNvPr id="6" name="Text Placeholder 5"/>
          <p:cNvSpPr>
            <a:spLocks noGrp="1"/>
          </p:cNvSpPr>
          <p:nvPr>
            <p:ph type="body" idx="1"/>
          </p:nvPr>
        </p:nvSpPr>
        <p:spPr>
          <a:xfrm>
            <a:off x="609600" y="2361456"/>
            <a:ext cx="11125200" cy="4154984"/>
          </a:xfrm>
        </p:spPr>
        <p:txBody>
          <a:bodyPr/>
          <a:lstStyle/>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The EIUG understands that there are pending legal cases on the roll-out of the 2x 500MW IPP coal in the plan, which may or may not impact on this IRP allocation; i.e. there is a risk that the plan may change. </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smtClean="0"/>
              <a:t>The IRP does not explicitly provide cost-benefits analysis for the </a:t>
            </a:r>
            <a:r>
              <a:rPr lang="en-ZA" dirty="0"/>
              <a:t>South African </a:t>
            </a:r>
            <a:r>
              <a:rPr lang="en-ZA" dirty="0" smtClean="0"/>
              <a:t>economy for </a:t>
            </a:r>
            <a:r>
              <a:rPr lang="en-ZA" dirty="0"/>
              <a:t>this 2x 500MW IPP coal </a:t>
            </a:r>
            <a:r>
              <a:rPr lang="en-ZA" dirty="0" smtClean="0"/>
              <a:t>decision, however it is important to note that South Africa sits on vast amount of coal resources and any move away from coal should be done </a:t>
            </a:r>
            <a:r>
              <a:rPr lang="en-ZA" dirty="0"/>
              <a:t>in a manner and within a time-frame that protects and maintains the competitiveness of our economy. </a:t>
            </a:r>
            <a:endParaRPr lang="en-ZA" dirty="0" smtClean="0"/>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The </a:t>
            </a:r>
            <a:r>
              <a:rPr lang="en-ZA" dirty="0"/>
              <a:t>significant move away from coal in the longer term will be disruptive to the coal value chain. </a:t>
            </a:r>
            <a:r>
              <a:rPr lang="en-ZA" dirty="0" smtClean="0"/>
              <a:t>Even the planned decommissioning </a:t>
            </a:r>
            <a:r>
              <a:rPr lang="en-ZA" dirty="0"/>
              <a:t>of the old (12GW) </a:t>
            </a:r>
            <a:r>
              <a:rPr lang="en-ZA" dirty="0" smtClean="0"/>
              <a:t>coal </a:t>
            </a:r>
            <a:r>
              <a:rPr lang="en-ZA" dirty="0"/>
              <a:t>power stations </a:t>
            </a:r>
            <a:r>
              <a:rPr lang="en-ZA" dirty="0" smtClean="0"/>
              <a:t>will </a:t>
            </a:r>
            <a:r>
              <a:rPr lang="en-ZA" dirty="0"/>
              <a:t>negatively impact the primary energy price as well as the electricity price in the next 10 years. </a:t>
            </a:r>
            <a:endParaRPr lang="en-ZA" dirty="0" smtClean="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US" dirty="0" smtClean="0"/>
          </a:p>
        </p:txBody>
      </p:sp>
      <p:sp>
        <p:nvSpPr>
          <p:cNvPr id="8" name="Slide Number Placeholder 7"/>
          <p:cNvSpPr>
            <a:spLocks noGrp="1"/>
          </p:cNvSpPr>
          <p:nvPr>
            <p:ph type="sldNum" sz="quarter" idx="7"/>
          </p:nvPr>
        </p:nvSpPr>
        <p:spPr/>
        <p:txBody>
          <a:bodyPr/>
          <a:lstStyle/>
          <a:p>
            <a:fld id="{B6F15528-21DE-4FAA-801E-634DDDAF4B2B}" type="slidenum">
              <a:rPr lang="en-ZA" smtClean="0"/>
              <a:t>10</a:t>
            </a:fld>
            <a:endParaRPr lang="en-ZA"/>
          </a:p>
        </p:txBody>
      </p:sp>
      <p:sp>
        <p:nvSpPr>
          <p:cNvPr id="9" name="Text Box 11"/>
          <p:cNvSpPr txBox="1"/>
          <p:nvPr/>
        </p:nvSpPr>
        <p:spPr>
          <a:xfrm>
            <a:off x="381000" y="1005356"/>
            <a:ext cx="11353800" cy="123284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pPr>
            <a:r>
              <a:rPr lang="en-ZA" b="1" dirty="0">
                <a:latin typeface="Arial" panose="020B0604020202020204" pitchFamily="34" charset="0"/>
                <a:cs typeface="Arial" panose="020B0604020202020204" pitchFamily="34" charset="0"/>
              </a:rPr>
              <a:t>The country has already made international environmental commitments; the EIUG supports that the Country must transition to a lower-carbon future. Thus it is recommended that future coal roll-outs should incorporate clean/carbon abatement technologies</a:t>
            </a:r>
          </a:p>
        </p:txBody>
      </p:sp>
    </p:spTree>
    <p:extLst>
      <p:ext uri="{BB962C8B-B14F-4D97-AF65-F5344CB8AC3E}">
        <p14:creationId xmlns:p14="http://schemas.microsoft.com/office/powerpoint/2010/main" val="2282104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0815"/>
            <a:ext cx="8817429" cy="430887"/>
          </a:xfrm>
        </p:spPr>
        <p:txBody>
          <a:bodyPr/>
          <a:lstStyle/>
          <a:p>
            <a:r>
              <a:rPr lang="en-ZA" sz="2800" dirty="0"/>
              <a:t>2. THE PROPOSED </a:t>
            </a:r>
            <a:r>
              <a:rPr lang="en-ZA" sz="2800" dirty="0" smtClean="0"/>
              <a:t>PLAN: </a:t>
            </a:r>
            <a:r>
              <a:rPr lang="en-ZA" sz="2800" i="1" cap="small" dirty="0" smtClean="0">
                <a:solidFill>
                  <a:schemeClr val="tx2">
                    <a:lumMod val="75000"/>
                  </a:schemeClr>
                </a:solidFill>
              </a:rPr>
              <a:t>Import </a:t>
            </a:r>
            <a:r>
              <a:rPr lang="en-ZA" sz="2800" i="1" cap="small" dirty="0">
                <a:solidFill>
                  <a:schemeClr val="tx2">
                    <a:lumMod val="75000"/>
                  </a:schemeClr>
                </a:solidFill>
              </a:rPr>
              <a:t>Gas And Hydro</a:t>
            </a:r>
          </a:p>
        </p:txBody>
      </p:sp>
      <p:sp>
        <p:nvSpPr>
          <p:cNvPr id="6" name="Text Placeholder 5"/>
          <p:cNvSpPr>
            <a:spLocks noGrp="1"/>
          </p:cNvSpPr>
          <p:nvPr>
            <p:ph type="body" idx="1"/>
          </p:nvPr>
        </p:nvSpPr>
        <p:spPr>
          <a:xfrm>
            <a:off x="609600" y="1066800"/>
            <a:ext cx="11125200" cy="3046988"/>
          </a:xfrm>
        </p:spPr>
        <p:txBody>
          <a:bodyPr/>
          <a:lstStyle/>
          <a:p>
            <a:pPr algn="just"/>
            <a:r>
              <a:rPr lang="en-ZA" b="1" dirty="0"/>
              <a:t>What are the Exposures to Imported Gas and Hydro Power?</a:t>
            </a:r>
          </a:p>
          <a:p>
            <a:pPr marL="285750" indent="-285750" algn="just">
              <a:buFont typeface="Arial" panose="020B0604020202020204" pitchFamily="34" charset="0"/>
              <a:buChar char="•"/>
            </a:pPr>
            <a:r>
              <a:rPr lang="en-ZA" dirty="0"/>
              <a:t>It is surprising that IRP provides medium to high degree of certainty to 2020-30 proposed plan, which includes import gas and hydro that still require regional negotiations, planning and </a:t>
            </a:r>
            <a:r>
              <a:rPr lang="en-ZA" dirty="0" smtClean="0"/>
              <a:t>programmes. </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smtClean="0"/>
              <a:t>The </a:t>
            </a:r>
            <a:r>
              <a:rPr lang="en-ZA" dirty="0"/>
              <a:t>time frame to deliver these mega projects is already constrained. Clarity on the way forward on the Gas Utilisation Master Plan (GUMP) and power procurement strategy and grid extension plans for these projects must be prioritised. </a:t>
            </a:r>
            <a:endParaRPr lang="en-ZA" dirty="0" smtClean="0"/>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US" dirty="0" smtClean="0"/>
          </a:p>
        </p:txBody>
      </p:sp>
      <p:sp>
        <p:nvSpPr>
          <p:cNvPr id="8" name="Slide Number Placeholder 7"/>
          <p:cNvSpPr>
            <a:spLocks noGrp="1"/>
          </p:cNvSpPr>
          <p:nvPr>
            <p:ph type="sldNum" sz="quarter" idx="7"/>
          </p:nvPr>
        </p:nvSpPr>
        <p:spPr/>
        <p:txBody>
          <a:bodyPr/>
          <a:lstStyle/>
          <a:p>
            <a:fld id="{B6F15528-21DE-4FAA-801E-634DDDAF4B2B}" type="slidenum">
              <a:rPr lang="en-ZA" smtClean="0"/>
              <a:t>11</a:t>
            </a:fld>
            <a:endParaRPr lang="en-ZA"/>
          </a:p>
        </p:txBody>
      </p:sp>
    </p:spTree>
    <p:extLst>
      <p:ext uri="{BB962C8B-B14F-4D97-AF65-F5344CB8AC3E}">
        <p14:creationId xmlns:p14="http://schemas.microsoft.com/office/powerpoint/2010/main" val="344298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 y="228600"/>
            <a:ext cx="11506200" cy="430887"/>
          </a:xfrm>
        </p:spPr>
        <p:txBody>
          <a:bodyPr/>
          <a:lstStyle/>
          <a:p>
            <a:r>
              <a:rPr lang="en-ZA" sz="2800" dirty="0"/>
              <a:t>2. THE PROPOSED </a:t>
            </a:r>
            <a:r>
              <a:rPr lang="en-ZA" sz="2800" dirty="0" smtClean="0"/>
              <a:t>PLAN:</a:t>
            </a:r>
            <a:r>
              <a:rPr lang="en-ZA" sz="2800" i="1" cap="small" dirty="0" smtClean="0">
                <a:solidFill>
                  <a:schemeClr val="tx2">
                    <a:lumMod val="75000"/>
                  </a:schemeClr>
                </a:solidFill>
              </a:rPr>
              <a:t>  Eskom’s </a:t>
            </a:r>
            <a:r>
              <a:rPr lang="en-ZA" sz="2800" i="1" cap="small" dirty="0">
                <a:solidFill>
                  <a:schemeClr val="tx2">
                    <a:lumMod val="75000"/>
                  </a:schemeClr>
                </a:solidFill>
              </a:rPr>
              <a:t>Committed </a:t>
            </a:r>
            <a:r>
              <a:rPr lang="en-ZA" sz="2800" i="1" cap="small" dirty="0" smtClean="0">
                <a:solidFill>
                  <a:schemeClr val="tx2">
                    <a:lumMod val="75000"/>
                  </a:schemeClr>
                </a:solidFill>
              </a:rPr>
              <a:t>Capacity and Decommissioning</a:t>
            </a:r>
            <a:endParaRPr lang="en-ZA" sz="2800" i="1" cap="small" dirty="0">
              <a:solidFill>
                <a:schemeClr val="tx2">
                  <a:lumMod val="75000"/>
                </a:schemeClr>
              </a:solidFill>
            </a:endParaRPr>
          </a:p>
        </p:txBody>
      </p:sp>
      <p:sp>
        <p:nvSpPr>
          <p:cNvPr id="6" name="Text Placeholder 5"/>
          <p:cNvSpPr>
            <a:spLocks noGrp="1"/>
          </p:cNvSpPr>
          <p:nvPr>
            <p:ph type="body" idx="1"/>
          </p:nvPr>
        </p:nvSpPr>
        <p:spPr>
          <a:xfrm>
            <a:off x="685800" y="1144164"/>
            <a:ext cx="11125200" cy="4985980"/>
          </a:xfrm>
        </p:spPr>
        <p:txBody>
          <a:bodyPr/>
          <a:lstStyle/>
          <a:p>
            <a:pPr algn="just"/>
            <a:r>
              <a:rPr lang="en-ZA" b="1" dirty="0" smtClean="0"/>
              <a:t>What is the Risk Exposure </a:t>
            </a:r>
            <a:r>
              <a:rPr lang="en-ZA" b="1" dirty="0"/>
              <a:t>on the Delivery of Eskom’s Committed </a:t>
            </a:r>
            <a:r>
              <a:rPr lang="en-ZA" b="1" dirty="0" smtClean="0"/>
              <a:t>Capacity?</a:t>
            </a:r>
            <a:endParaRPr lang="en-ZA" b="1" dirty="0"/>
          </a:p>
          <a:p>
            <a:pPr marL="285750" indent="-285750" algn="just">
              <a:buFont typeface="Arial" panose="020B0604020202020204" pitchFamily="34" charset="0"/>
              <a:buChar char="•"/>
            </a:pPr>
            <a:r>
              <a:rPr lang="en-ZA" dirty="0"/>
              <a:t>The IRP has awarded a high degree of certainty to Eskom’s completion of its build </a:t>
            </a:r>
            <a:r>
              <a:rPr lang="en-ZA" dirty="0" smtClean="0"/>
              <a:t>programme as well as the decommissioning plan, despite </a:t>
            </a:r>
            <a:r>
              <a:rPr lang="en-ZA" dirty="0"/>
              <a:t>the Utility’s history of cost and time overruns. </a:t>
            </a:r>
            <a:endParaRPr lang="en-ZA" dirty="0" smtClean="0"/>
          </a:p>
          <a:p>
            <a:pPr marL="285750" indent="-285750" algn="just">
              <a:buFont typeface="Arial" panose="020B0604020202020204" pitchFamily="34" charset="0"/>
              <a:buChar char="•"/>
            </a:pPr>
            <a:endParaRPr lang="en-ZA" dirty="0"/>
          </a:p>
          <a:p>
            <a:pPr lvl="1" algn="just"/>
            <a:r>
              <a:rPr lang="en-ZA" i="1" dirty="0" smtClean="0"/>
              <a:t>What </a:t>
            </a:r>
            <a:r>
              <a:rPr lang="en-ZA" i="1" dirty="0"/>
              <a:t>is the risk on the proposed plan if Medupi and </a:t>
            </a:r>
            <a:r>
              <a:rPr lang="en-ZA" i="1" dirty="0" err="1"/>
              <a:t>Kusile</a:t>
            </a:r>
            <a:r>
              <a:rPr lang="en-ZA" i="1" dirty="0"/>
              <a:t> are not completed on time? </a:t>
            </a:r>
            <a:endParaRPr lang="en-ZA" i="1" dirty="0" smtClean="0"/>
          </a:p>
          <a:p>
            <a:pPr lvl="1" algn="just"/>
            <a:endParaRPr lang="en-ZA" i="1" dirty="0" smtClean="0"/>
          </a:p>
          <a:p>
            <a:pPr marL="285750" indent="-285750" algn="just">
              <a:buFont typeface="Arial" panose="020B0604020202020204" pitchFamily="34" charset="0"/>
              <a:buChar char="•"/>
            </a:pPr>
            <a:r>
              <a:rPr lang="en-ZA" dirty="0" smtClean="0"/>
              <a:t>Although </a:t>
            </a:r>
            <a:r>
              <a:rPr lang="en-ZA" dirty="0"/>
              <a:t>the programme may seem currently well managed, it is possible that the e</a:t>
            </a:r>
            <a:r>
              <a:rPr lang="en-US" dirty="0"/>
              <a:t>mission abatement retrofit projects would impact CODs - </a:t>
            </a:r>
            <a:r>
              <a:rPr lang="en-ZA" dirty="0"/>
              <a:t>such risk exposures should be considered/closely monitored, otherwise the least cost path may become a virtual concept. </a:t>
            </a:r>
            <a:endParaRPr lang="en-ZA" dirty="0" smtClean="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The IRP does not consider the impact </a:t>
            </a:r>
            <a:r>
              <a:rPr lang="en-ZA" dirty="0"/>
              <a:t>of delaying or expediting the decommissioning </a:t>
            </a:r>
            <a:r>
              <a:rPr lang="en-ZA" dirty="0" smtClean="0"/>
              <a:t>plan. With the already constrained </a:t>
            </a:r>
            <a:r>
              <a:rPr lang="en-ZA" dirty="0"/>
              <a:t>time to deliver </a:t>
            </a:r>
            <a:r>
              <a:rPr lang="en-ZA" dirty="0" smtClean="0"/>
              <a:t>the import </a:t>
            </a:r>
            <a:r>
              <a:rPr lang="en-ZA" dirty="0"/>
              <a:t>gas and hydro, it is </a:t>
            </a:r>
            <a:r>
              <a:rPr lang="en-ZA" dirty="0" smtClean="0"/>
              <a:t>a likely possibility </a:t>
            </a:r>
            <a:r>
              <a:rPr lang="en-ZA" dirty="0"/>
              <a:t>that some plants may need to be prolonged in service. </a:t>
            </a:r>
            <a:endParaRPr lang="en-ZA" dirty="0" smtClean="0"/>
          </a:p>
          <a:p>
            <a:pPr marL="285750" indent="-285750" algn="just">
              <a:buFont typeface="Arial" panose="020B0604020202020204" pitchFamily="34" charset="0"/>
              <a:buChar char="•"/>
            </a:pPr>
            <a:endParaRPr lang="en-ZA" dirty="0"/>
          </a:p>
          <a:p>
            <a:pPr algn="just"/>
            <a:endParaRPr lang="en-ZA" dirty="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US" dirty="0" smtClean="0"/>
          </a:p>
        </p:txBody>
      </p:sp>
      <p:sp>
        <p:nvSpPr>
          <p:cNvPr id="8" name="Slide Number Placeholder 7"/>
          <p:cNvSpPr>
            <a:spLocks noGrp="1"/>
          </p:cNvSpPr>
          <p:nvPr>
            <p:ph type="sldNum" sz="quarter" idx="7"/>
          </p:nvPr>
        </p:nvSpPr>
        <p:spPr/>
        <p:txBody>
          <a:bodyPr/>
          <a:lstStyle/>
          <a:p>
            <a:fld id="{B6F15528-21DE-4FAA-801E-634DDDAF4B2B}" type="slidenum">
              <a:rPr lang="en-ZA" smtClean="0"/>
              <a:t>12</a:t>
            </a:fld>
            <a:endParaRPr lang="en-ZA"/>
          </a:p>
        </p:txBody>
      </p:sp>
    </p:spTree>
    <p:extLst>
      <p:ext uri="{BB962C8B-B14F-4D97-AF65-F5344CB8AC3E}">
        <p14:creationId xmlns:p14="http://schemas.microsoft.com/office/powerpoint/2010/main" val="3105009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817429" cy="430887"/>
          </a:xfrm>
        </p:spPr>
        <p:txBody>
          <a:bodyPr/>
          <a:lstStyle/>
          <a:p>
            <a:r>
              <a:rPr lang="en-ZA" sz="2800" dirty="0"/>
              <a:t>2. POLICY </a:t>
            </a:r>
            <a:r>
              <a:rPr lang="en-ZA" sz="2800" dirty="0" smtClean="0"/>
              <a:t>ADJUSTMENT:</a:t>
            </a:r>
            <a:r>
              <a:rPr lang="en-ZA" sz="2800" i="1" cap="small" dirty="0" smtClean="0">
                <a:solidFill>
                  <a:schemeClr val="tx2">
                    <a:lumMod val="75000"/>
                  </a:schemeClr>
                </a:solidFill>
              </a:rPr>
              <a:t> </a:t>
            </a:r>
            <a:r>
              <a:rPr lang="en-ZA" sz="2800" i="1" cap="small" dirty="0">
                <a:solidFill>
                  <a:schemeClr val="tx2">
                    <a:lumMod val="75000"/>
                  </a:schemeClr>
                </a:solidFill>
              </a:rPr>
              <a:t>Embedded Generation</a:t>
            </a:r>
          </a:p>
        </p:txBody>
      </p:sp>
      <p:sp>
        <p:nvSpPr>
          <p:cNvPr id="6" name="Text Placeholder 5"/>
          <p:cNvSpPr>
            <a:spLocks noGrp="1"/>
          </p:cNvSpPr>
          <p:nvPr>
            <p:ph type="body" idx="1"/>
          </p:nvPr>
        </p:nvSpPr>
        <p:spPr>
          <a:xfrm>
            <a:off x="624840" y="1041023"/>
            <a:ext cx="10957560" cy="3046988"/>
          </a:xfrm>
        </p:spPr>
        <p:txBody>
          <a:bodyPr/>
          <a:lstStyle/>
          <a:p>
            <a:pPr marL="285750" indent="-285750" algn="just">
              <a:buFont typeface="Arial" panose="020B0604020202020204" pitchFamily="34" charset="0"/>
              <a:buChar char="•"/>
            </a:pPr>
            <a:r>
              <a:rPr lang="en-ZA" dirty="0"/>
              <a:t>Lack of data on small-scale embedded generation market deserves attention – it is believed that </a:t>
            </a:r>
            <a:r>
              <a:rPr lang="en-ZA" dirty="0" smtClean="0"/>
              <a:t>this sector is spiking and 200 </a:t>
            </a:r>
            <a:r>
              <a:rPr lang="en-ZA" dirty="0"/>
              <a:t>MW </a:t>
            </a:r>
            <a:r>
              <a:rPr lang="en-ZA" dirty="0" smtClean="0"/>
              <a:t>allocation  in this draft IRP may be insufficient</a:t>
            </a:r>
          </a:p>
          <a:p>
            <a:pPr algn="just"/>
            <a:r>
              <a:rPr lang="en-ZA" dirty="0"/>
              <a:t> </a:t>
            </a:r>
          </a:p>
          <a:p>
            <a:pPr marL="285750" indent="-285750" algn="just">
              <a:buFont typeface="Arial" panose="020B0604020202020204" pitchFamily="34" charset="0"/>
              <a:buChar char="•"/>
            </a:pPr>
            <a:r>
              <a:rPr lang="en-ZA" dirty="0" smtClean="0"/>
              <a:t>The </a:t>
            </a:r>
            <a:r>
              <a:rPr lang="en-ZA" dirty="0"/>
              <a:t>process for ministerial deviation approval needs to </a:t>
            </a:r>
            <a:r>
              <a:rPr lang="en-ZA" dirty="0" smtClean="0"/>
              <a:t>be explicitly clarified in the IRP; it </a:t>
            </a:r>
            <a:r>
              <a:rPr lang="en-ZA" dirty="0"/>
              <a:t>is not clear whether any 1-10MW project within this allocation would still require ministerial determinations or only applicable when the </a:t>
            </a:r>
            <a:r>
              <a:rPr lang="en-ZA" dirty="0" smtClean="0"/>
              <a:t>allocation is </a:t>
            </a:r>
            <a:r>
              <a:rPr lang="en-ZA" dirty="0"/>
              <a:t>exceeded, </a:t>
            </a:r>
            <a:r>
              <a:rPr lang="en-ZA" dirty="0" smtClean="0"/>
              <a:t>This </a:t>
            </a:r>
            <a:r>
              <a:rPr lang="en-ZA" dirty="0"/>
              <a:t>IRP is also silent on licensing requirement. It is recommended that DoE should prioritise finalisation policy directives, rules and regulations pertaining to small scale embedded generation including wheeling and net-metering. </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endParaRPr lang="en-US" dirty="0" smtClean="0"/>
          </a:p>
        </p:txBody>
      </p:sp>
      <p:sp>
        <p:nvSpPr>
          <p:cNvPr id="8" name="Slide Number Placeholder 7"/>
          <p:cNvSpPr>
            <a:spLocks noGrp="1"/>
          </p:cNvSpPr>
          <p:nvPr>
            <p:ph type="sldNum" sz="quarter" idx="7"/>
          </p:nvPr>
        </p:nvSpPr>
        <p:spPr/>
        <p:txBody>
          <a:bodyPr/>
          <a:lstStyle/>
          <a:p>
            <a:fld id="{B6F15528-21DE-4FAA-801E-634DDDAF4B2B}" type="slidenum">
              <a:rPr lang="en-ZA" smtClean="0"/>
              <a:t>13</a:t>
            </a:fld>
            <a:endParaRPr lang="en-ZA"/>
          </a:p>
        </p:txBody>
      </p:sp>
      <p:sp>
        <p:nvSpPr>
          <p:cNvPr id="9" name="Text Box 11"/>
          <p:cNvSpPr txBox="1"/>
          <p:nvPr/>
        </p:nvSpPr>
        <p:spPr>
          <a:xfrm>
            <a:off x="594360" y="3392104"/>
            <a:ext cx="11216640" cy="1391814"/>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pPr>
            <a:r>
              <a:rPr lang="en-ZA" b="1" dirty="0">
                <a:latin typeface="Arial" panose="020B0604020202020204" pitchFamily="34" charset="0"/>
                <a:cs typeface="Arial" panose="020B0604020202020204" pitchFamily="34" charset="0"/>
              </a:rPr>
              <a:t>The EIUG recommends that there should be no limits on MW capacity on Co-Generation where waste heat is to be used. It is recommended that DoE should prioritise finalisation </a:t>
            </a:r>
            <a:r>
              <a:rPr lang="en-ZA" b="1" dirty="0" smtClean="0">
                <a:latin typeface="Arial" panose="020B0604020202020204" pitchFamily="34" charset="0"/>
                <a:cs typeface="Arial" panose="020B0604020202020204" pitchFamily="34" charset="0"/>
              </a:rPr>
              <a:t>policy, </a:t>
            </a:r>
            <a:r>
              <a:rPr lang="en-ZA" b="1" dirty="0">
                <a:latin typeface="Arial" panose="020B0604020202020204" pitchFamily="34" charset="0"/>
                <a:cs typeface="Arial" panose="020B0604020202020204" pitchFamily="34" charset="0"/>
              </a:rPr>
              <a:t>rules and regulations pertaining to small scale embedded generation including wheeling and net-metering. </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a:t>Why not increase the 1 to 10MW limit to something like 1 to 30MW – 50MW? Our studies have shown that full economies of scale are reached at ~50MW for a PV facility, ensuring the lowest possible cost of electricity in line with the objectives of the IRP. </a:t>
            </a:r>
          </a:p>
          <a:p>
            <a:pPr algn="just">
              <a:lnSpc>
                <a:spcPct val="150000"/>
              </a:lnSpc>
            </a:pP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495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817429" cy="430887"/>
          </a:xfrm>
        </p:spPr>
        <p:txBody>
          <a:bodyPr/>
          <a:lstStyle/>
          <a:p>
            <a:r>
              <a:rPr lang="en-ZA" sz="2800" dirty="0"/>
              <a:t>3. ELECTRICITY PRICE PATH</a:t>
            </a:r>
            <a:endParaRPr lang="en-ZA" sz="2800" i="1" cap="small" dirty="0">
              <a:solidFill>
                <a:schemeClr val="tx2">
                  <a:lumMod val="75000"/>
                </a:schemeClr>
              </a:solidFill>
            </a:endParaRPr>
          </a:p>
        </p:txBody>
      </p:sp>
      <p:sp>
        <p:nvSpPr>
          <p:cNvPr id="6" name="Text Placeholder 5"/>
          <p:cNvSpPr>
            <a:spLocks noGrp="1"/>
          </p:cNvSpPr>
          <p:nvPr>
            <p:ph type="body" idx="1"/>
          </p:nvPr>
        </p:nvSpPr>
        <p:spPr>
          <a:xfrm>
            <a:off x="690154" y="914400"/>
            <a:ext cx="10820400" cy="4985980"/>
          </a:xfrm>
        </p:spPr>
        <p:txBody>
          <a:bodyPr/>
          <a:lstStyle/>
          <a:p>
            <a:pPr algn="just"/>
            <a:r>
              <a:rPr lang="en-ZA" b="1" dirty="0" smtClean="0"/>
              <a:t>The </a:t>
            </a:r>
            <a:r>
              <a:rPr lang="en-ZA" b="1" dirty="0" err="1" smtClean="0"/>
              <a:t>IRP_Policy</a:t>
            </a:r>
            <a:r>
              <a:rPr lang="en-ZA" b="1" dirty="0"/>
              <a:t> </a:t>
            </a:r>
            <a:r>
              <a:rPr lang="en-ZA" b="1" dirty="0" smtClean="0"/>
              <a:t>price path is found to be misleading as it does not take a number of factors into account:</a:t>
            </a:r>
          </a:p>
          <a:p>
            <a:pPr algn="just"/>
            <a:endParaRPr lang="en-ZA" b="1" dirty="0" smtClean="0"/>
          </a:p>
          <a:p>
            <a:pPr marL="742950" lvl="1" indent="-285750" algn="just">
              <a:buFont typeface="Arial" panose="020B0604020202020204" pitchFamily="34" charset="0"/>
              <a:buChar char="•"/>
            </a:pPr>
            <a:r>
              <a:rPr lang="en-ZA" dirty="0" smtClean="0"/>
              <a:t>Changing power consumption patterns - </a:t>
            </a:r>
            <a:r>
              <a:rPr lang="en-ZA" dirty="0"/>
              <a:t>Eskom already experiences extreme financial and operational challenges in managing the changing daily consumption patterns due to baseload demand reductions, compounded by poor plant availability. Eskom is struggling to consistently meet the maximum expected demand, having to dispatch expensive emergency reserves to avert load shedding. </a:t>
            </a:r>
            <a:endParaRPr lang="en-ZA" dirty="0" smtClean="0"/>
          </a:p>
          <a:p>
            <a:pPr marL="742950" lvl="1" indent="-285750" algn="just">
              <a:buFont typeface="Arial" panose="020B0604020202020204" pitchFamily="34" charset="0"/>
              <a:buChar char="•"/>
            </a:pPr>
            <a:endParaRPr lang="en-ZA" dirty="0" smtClean="0"/>
          </a:p>
          <a:p>
            <a:pPr marL="742950" lvl="1" indent="-285750" algn="just">
              <a:buFont typeface="Arial" panose="020B0604020202020204" pitchFamily="34" charset="0"/>
              <a:buChar char="•"/>
            </a:pPr>
            <a:r>
              <a:rPr lang="en-ZA" dirty="0" smtClean="0"/>
              <a:t>Cost of grid stability – with increasing penetration of renewables and decommissioning of synchronous machines, would require the system operator to make some investment in managing </a:t>
            </a:r>
            <a:r>
              <a:rPr lang="en-ZA" dirty="0"/>
              <a:t>grid inertia and frequency </a:t>
            </a:r>
            <a:r>
              <a:rPr lang="en-ZA" dirty="0" smtClean="0"/>
              <a:t>control</a:t>
            </a:r>
          </a:p>
          <a:p>
            <a:pPr marL="742950" lvl="1" indent="-285750" algn="just">
              <a:buFont typeface="Arial" panose="020B0604020202020204" pitchFamily="34" charset="0"/>
              <a:buChar char="•"/>
            </a:pPr>
            <a:endParaRPr lang="en-ZA" dirty="0" smtClean="0"/>
          </a:p>
          <a:p>
            <a:pPr marL="742950" lvl="1" indent="-285750" algn="just">
              <a:buFont typeface="Arial" panose="020B0604020202020204" pitchFamily="34" charset="0"/>
              <a:buChar char="•"/>
            </a:pPr>
            <a:r>
              <a:rPr lang="en-ZA" dirty="0" smtClean="0"/>
              <a:t>Plant decommissioning cost</a:t>
            </a:r>
          </a:p>
          <a:p>
            <a:pPr marL="742950" lvl="1" indent="-285750" algn="just">
              <a:buFont typeface="Arial" panose="020B0604020202020204" pitchFamily="34" charset="0"/>
              <a:buChar char="•"/>
            </a:pPr>
            <a:endParaRPr lang="en-ZA" dirty="0" smtClean="0"/>
          </a:p>
          <a:p>
            <a:pPr marL="742950" lvl="1" indent="-285750" algn="just">
              <a:buFont typeface="Arial" panose="020B0604020202020204" pitchFamily="34" charset="0"/>
              <a:buChar char="•"/>
            </a:pPr>
            <a:r>
              <a:rPr lang="en-ZA" dirty="0" smtClean="0"/>
              <a:t>The impact </a:t>
            </a:r>
            <a:r>
              <a:rPr lang="en-ZA" dirty="0"/>
              <a:t>of </a:t>
            </a:r>
            <a:r>
              <a:rPr lang="en-ZA" dirty="0" smtClean="0"/>
              <a:t>IPPs PPA </a:t>
            </a:r>
            <a:r>
              <a:rPr lang="en-ZA" dirty="0"/>
              <a:t>pricing structure at which electricity is sold to Eskom at prices above Eskom’s marginal cost of supply </a:t>
            </a:r>
            <a:r>
              <a:rPr lang="en-ZA" dirty="0" smtClean="0"/>
              <a:t> - this must </a:t>
            </a:r>
            <a:r>
              <a:rPr lang="en-ZA" dirty="0"/>
              <a:t>be reviewed under the ‘just transition’ studies, as </a:t>
            </a:r>
            <a:r>
              <a:rPr lang="en-ZA" dirty="0" smtClean="0"/>
              <a:t>it </a:t>
            </a:r>
            <a:r>
              <a:rPr lang="en-ZA" dirty="0"/>
              <a:t>has a negative impact on rate payers because Eskom recovers this cost from the tariffs. </a:t>
            </a:r>
            <a:endParaRPr lang="en-ZA" dirty="0" smtClean="0"/>
          </a:p>
          <a:p>
            <a:pPr marL="742950" lvl="1" indent="-285750" algn="just">
              <a:buFont typeface="Arial" panose="020B0604020202020204" pitchFamily="34" charset="0"/>
              <a:buChar char="•"/>
            </a:pPr>
            <a:endParaRPr lang="en-ZA" dirty="0" smtClean="0"/>
          </a:p>
          <a:p>
            <a:pPr marL="742950" lvl="1" indent="-285750" algn="just">
              <a:buFont typeface="Arial" panose="020B0604020202020204" pitchFamily="34" charset="0"/>
              <a:buChar char="•"/>
            </a:pPr>
            <a:r>
              <a:rPr lang="en-ZA" dirty="0" smtClean="0"/>
              <a:t>Possibility of a low GDP growth </a:t>
            </a:r>
            <a:endParaRPr lang="en-ZA" dirty="0"/>
          </a:p>
        </p:txBody>
      </p:sp>
      <p:sp>
        <p:nvSpPr>
          <p:cNvPr id="8" name="Slide Number Placeholder 7"/>
          <p:cNvSpPr>
            <a:spLocks noGrp="1"/>
          </p:cNvSpPr>
          <p:nvPr>
            <p:ph type="sldNum" sz="quarter" idx="7"/>
          </p:nvPr>
        </p:nvSpPr>
        <p:spPr/>
        <p:txBody>
          <a:bodyPr/>
          <a:lstStyle/>
          <a:p>
            <a:fld id="{B6F15528-21DE-4FAA-801E-634DDDAF4B2B}" type="slidenum">
              <a:rPr lang="en-ZA" smtClean="0"/>
              <a:t>14</a:t>
            </a:fld>
            <a:endParaRPr lang="en-ZA"/>
          </a:p>
        </p:txBody>
      </p:sp>
    </p:spTree>
    <p:extLst>
      <p:ext uri="{BB962C8B-B14F-4D97-AF65-F5344CB8AC3E}">
        <p14:creationId xmlns:p14="http://schemas.microsoft.com/office/powerpoint/2010/main" val="114403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0077"/>
            <a:ext cx="8817429" cy="430887"/>
          </a:xfrm>
        </p:spPr>
        <p:txBody>
          <a:bodyPr/>
          <a:lstStyle/>
          <a:p>
            <a:r>
              <a:rPr lang="en-ZA" sz="2800" dirty="0"/>
              <a:t>3. ELECTRICITY PRICE PATH</a:t>
            </a:r>
            <a:endParaRPr lang="en-ZA" sz="2800" i="1" cap="small" dirty="0">
              <a:solidFill>
                <a:schemeClr val="tx2">
                  <a:lumMod val="75000"/>
                </a:schemeClr>
              </a:solidFill>
            </a:endParaRPr>
          </a:p>
        </p:txBody>
      </p:sp>
      <p:sp>
        <p:nvSpPr>
          <p:cNvPr id="6" name="Text Placeholder 5"/>
          <p:cNvSpPr>
            <a:spLocks noGrp="1"/>
          </p:cNvSpPr>
          <p:nvPr>
            <p:ph type="body" idx="1"/>
          </p:nvPr>
        </p:nvSpPr>
        <p:spPr>
          <a:xfrm>
            <a:off x="457200" y="893385"/>
            <a:ext cx="11430000" cy="5116785"/>
          </a:xfrm>
        </p:spPr>
        <p:txBody>
          <a:bodyPr/>
          <a:lstStyle/>
          <a:p>
            <a:pPr marL="285750" indent="-285750" algn="just">
              <a:buFont typeface="Arial" panose="020B0604020202020204" pitchFamily="34" charset="0"/>
              <a:buChar char="•"/>
            </a:pPr>
            <a:r>
              <a:rPr lang="en-US" dirty="0" smtClean="0">
                <a:solidFill>
                  <a:schemeClr val="tx1">
                    <a:lumMod val="95000"/>
                    <a:lumOff val="5000"/>
                  </a:schemeClr>
                </a:solidFill>
              </a:rPr>
              <a:t>However</a:t>
            </a:r>
            <a:r>
              <a:rPr lang="en-US" dirty="0">
                <a:solidFill>
                  <a:schemeClr val="tx1">
                    <a:lumMod val="95000"/>
                    <a:lumOff val="5000"/>
                  </a:schemeClr>
                </a:solidFill>
              </a:rPr>
              <a:t>, t</a:t>
            </a:r>
            <a:r>
              <a:rPr lang="en-ZA" dirty="0">
                <a:solidFill>
                  <a:schemeClr val="tx1">
                    <a:lumMod val="95000"/>
                    <a:lumOff val="5000"/>
                  </a:schemeClr>
                </a:solidFill>
              </a:rPr>
              <a:t>he IRP 2018 in its draft format has failed to address the current transition by delaying this to the medium term – there is no deep dive into the current ESI structural issues that are the root causes of declining demand and tariff hikes. </a:t>
            </a:r>
            <a:r>
              <a:rPr lang="en-ZA" dirty="0"/>
              <a:t>The </a:t>
            </a:r>
            <a:r>
              <a:rPr lang="en-ZA" dirty="0" smtClean="0"/>
              <a:t>price </a:t>
            </a:r>
            <a:r>
              <a:rPr lang="en-ZA" dirty="0"/>
              <a:t>path price ranges are unsustainable for mining &amp; industry and it appears that what ESI requires to be a sustainable and profitable, is unaffordable to South Africa. </a:t>
            </a:r>
            <a:endParaRPr lang="en-ZA" dirty="0">
              <a:solidFill>
                <a:schemeClr val="tx1">
                  <a:lumMod val="95000"/>
                  <a:lumOff val="5000"/>
                </a:schemeClr>
              </a:solidFill>
            </a:endParaRPr>
          </a:p>
          <a:p>
            <a:pPr algn="just"/>
            <a:endParaRPr lang="en-ZA" sz="1050" dirty="0" smtClean="0"/>
          </a:p>
          <a:p>
            <a:pPr marL="285750" indent="-285750" algn="just">
              <a:buFont typeface="Arial" panose="020B0604020202020204" pitchFamily="34" charset="0"/>
              <a:buChar char="•"/>
            </a:pPr>
            <a:r>
              <a:rPr lang="en-ZA" dirty="0" smtClean="0"/>
              <a:t>Continuing </a:t>
            </a:r>
            <a:r>
              <a:rPr lang="en-ZA" dirty="0"/>
              <a:t>the status quo will require the customer base to fund, via unacceptably high tariffs, the inefficiencies and shortcomings of the current industry structure with potentially disastrous consequences. What is evident is </a:t>
            </a:r>
            <a:r>
              <a:rPr lang="en-ZA" dirty="0" smtClean="0"/>
              <a:t>the </a:t>
            </a:r>
            <a:r>
              <a:rPr lang="en-ZA" dirty="0"/>
              <a:t>current Electricity Industry business model is not meeting the needs of South Africa. </a:t>
            </a:r>
            <a:endParaRPr lang="en-ZA" dirty="0" smtClean="0"/>
          </a:p>
          <a:p>
            <a:pPr algn="just"/>
            <a:endParaRPr lang="en-ZA" sz="1400" dirty="0" smtClean="0"/>
          </a:p>
          <a:p>
            <a:pPr algn="just"/>
            <a:r>
              <a:rPr lang="en-ZA" sz="2000" b="1" dirty="0" smtClean="0"/>
              <a:t>For </a:t>
            </a:r>
            <a:r>
              <a:rPr lang="en-ZA" sz="2000" b="1" dirty="0"/>
              <a:t>this </a:t>
            </a:r>
            <a:r>
              <a:rPr lang="en-ZA" sz="2000" b="1" dirty="0" err="1"/>
              <a:t>IRP_Policy</a:t>
            </a:r>
            <a:r>
              <a:rPr lang="en-ZA" sz="2000" b="1" dirty="0"/>
              <a:t> Price Path to enable a ‘Just Transition’, Tariff &amp; Regulatory Reform Supporting Policies are </a:t>
            </a:r>
            <a:r>
              <a:rPr lang="en-ZA" sz="2000" b="1" dirty="0" smtClean="0"/>
              <a:t>required:</a:t>
            </a:r>
          </a:p>
          <a:p>
            <a:pPr algn="just"/>
            <a:endParaRPr lang="en-ZA" sz="1050" dirty="0"/>
          </a:p>
          <a:p>
            <a:pPr marL="285750" indent="-285750" algn="just">
              <a:buFont typeface="Arial" panose="020B0604020202020204" pitchFamily="34" charset="0"/>
              <a:buChar char="•"/>
            </a:pPr>
            <a:r>
              <a:rPr lang="en-ZA" dirty="0" smtClean="0"/>
              <a:t>The </a:t>
            </a:r>
            <a:r>
              <a:rPr lang="en-ZA" dirty="0"/>
              <a:t>fact that we have ended up with a financially unsustainable Eskom after tariff increases of over 353% in the last 10 years demonstrates without doubt that the current regulatory system is not </a:t>
            </a:r>
            <a:r>
              <a:rPr lang="en-ZA" dirty="0" smtClean="0"/>
              <a:t>effective. </a:t>
            </a:r>
          </a:p>
          <a:p>
            <a:pPr marL="285750" indent="-285750" algn="just">
              <a:buFont typeface="Arial" panose="020B0604020202020204" pitchFamily="34" charset="0"/>
              <a:buChar char="•"/>
            </a:pPr>
            <a:r>
              <a:rPr lang="en-ZA" dirty="0" smtClean="0"/>
              <a:t>Sticking </a:t>
            </a:r>
            <a:r>
              <a:rPr lang="en-ZA" dirty="0"/>
              <a:t>diligently to the current </a:t>
            </a:r>
            <a:r>
              <a:rPr lang="en-ZA" dirty="0" smtClean="0"/>
              <a:t>NERSA Rate of Return methodology </a:t>
            </a:r>
            <a:r>
              <a:rPr lang="en-ZA" dirty="0"/>
              <a:t>to give Eskom the prices they should be entitled to, without forward view on how price elasticity of demand will be dealt with is concerning. </a:t>
            </a:r>
            <a:endParaRPr lang="en-ZA" dirty="0" smtClean="0"/>
          </a:p>
          <a:p>
            <a:pPr algn="just"/>
            <a:endParaRPr lang="en-ZA" dirty="0" smtClean="0"/>
          </a:p>
          <a:p>
            <a:pPr algn="just"/>
            <a:endParaRPr lang="en-ZA" dirty="0" smtClean="0"/>
          </a:p>
          <a:p>
            <a:pPr algn="just"/>
            <a:endParaRPr lang="en-ZA" dirty="0"/>
          </a:p>
        </p:txBody>
      </p:sp>
      <p:sp>
        <p:nvSpPr>
          <p:cNvPr id="8" name="Slide Number Placeholder 7"/>
          <p:cNvSpPr>
            <a:spLocks noGrp="1"/>
          </p:cNvSpPr>
          <p:nvPr>
            <p:ph type="sldNum" sz="quarter" idx="7"/>
          </p:nvPr>
        </p:nvSpPr>
        <p:spPr/>
        <p:txBody>
          <a:bodyPr/>
          <a:lstStyle/>
          <a:p>
            <a:fld id="{B6F15528-21DE-4FAA-801E-634DDDAF4B2B}" type="slidenum">
              <a:rPr lang="en-ZA" smtClean="0"/>
              <a:t>15</a:t>
            </a:fld>
            <a:endParaRPr lang="en-ZA"/>
          </a:p>
        </p:txBody>
      </p:sp>
      <p:sp>
        <p:nvSpPr>
          <p:cNvPr id="9" name="Text Box 11"/>
          <p:cNvSpPr txBox="1"/>
          <p:nvPr/>
        </p:nvSpPr>
        <p:spPr>
          <a:xfrm>
            <a:off x="1737360" y="5180869"/>
            <a:ext cx="10454640" cy="1335571"/>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pPr>
            <a:r>
              <a:rPr lang="en-ZA" b="1" dirty="0">
                <a:latin typeface="Arial" panose="020B0604020202020204" pitchFamily="34" charset="0"/>
                <a:cs typeface="Arial" panose="020B0604020202020204" pitchFamily="34" charset="0"/>
              </a:rPr>
              <a:t>The EIUG recommends </a:t>
            </a:r>
            <a:r>
              <a:rPr lang="en-ZA" b="1" dirty="0" smtClean="0">
                <a:latin typeface="Arial" panose="020B0604020202020204" pitchFamily="34" charset="0"/>
                <a:cs typeface="Arial" panose="020B0604020202020204" pitchFamily="34" charset="0"/>
              </a:rPr>
              <a:t>regulation </a:t>
            </a:r>
            <a:r>
              <a:rPr lang="en-ZA" b="1" dirty="0">
                <a:latin typeface="Arial" panose="020B0604020202020204" pitchFamily="34" charset="0"/>
                <a:cs typeface="Arial" panose="020B0604020202020204" pitchFamily="34" charset="0"/>
              </a:rPr>
              <a:t>on the basis of keeping Eskom cash positive for the ‘just transition’ period as opposed to allowing Eskom to get the profits it would require to develop a strong independent balance sheet.</a:t>
            </a:r>
          </a:p>
          <a:p>
            <a:pPr marL="285750" indent="-285750" algn="just">
              <a:buFont typeface="Arial" panose="020B0604020202020204" pitchFamily="34" charset="0"/>
              <a:buChar char="•"/>
            </a:pPr>
            <a:endParaRPr lang="en-ZA" dirty="0"/>
          </a:p>
          <a:p>
            <a:pPr algn="just">
              <a:lnSpc>
                <a:spcPct val="150000"/>
              </a:lnSpc>
            </a:pP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477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8817429" cy="430887"/>
          </a:xfrm>
        </p:spPr>
        <p:txBody>
          <a:bodyPr/>
          <a:lstStyle/>
          <a:p>
            <a:r>
              <a:rPr lang="en-ZA" sz="2800" dirty="0"/>
              <a:t>CONCLUSIONS</a:t>
            </a:r>
            <a:endParaRPr lang="en-ZA" sz="2800" i="1" cap="small" dirty="0">
              <a:solidFill>
                <a:schemeClr val="tx2">
                  <a:lumMod val="75000"/>
                </a:schemeClr>
              </a:solidFill>
            </a:endParaRPr>
          </a:p>
        </p:txBody>
      </p:sp>
      <p:sp>
        <p:nvSpPr>
          <p:cNvPr id="6" name="Text Placeholder 5"/>
          <p:cNvSpPr>
            <a:spLocks noGrp="1"/>
          </p:cNvSpPr>
          <p:nvPr>
            <p:ph type="body" idx="1"/>
          </p:nvPr>
        </p:nvSpPr>
        <p:spPr>
          <a:xfrm>
            <a:off x="838200" y="764024"/>
            <a:ext cx="10896600" cy="6093976"/>
          </a:xfrm>
        </p:spPr>
        <p:txBody>
          <a:bodyPr/>
          <a:lstStyle/>
          <a:p>
            <a:pPr algn="just"/>
            <a:r>
              <a:rPr lang="en-ZA" i="1" dirty="0"/>
              <a:t>Despite vulnerabilities to electricity pricing, EIUG members are deeply invested in the economic well-being of </a:t>
            </a:r>
            <a:r>
              <a:rPr lang="en-ZA" i="1" dirty="0" smtClean="0"/>
              <a:t>this  </a:t>
            </a:r>
            <a:r>
              <a:rPr lang="en-ZA" i="1" dirty="0"/>
              <a:t>country. </a:t>
            </a:r>
            <a:endParaRPr lang="en-ZA" i="1" dirty="0" smtClean="0"/>
          </a:p>
          <a:p>
            <a:pPr marL="285750" indent="-285750" algn="just">
              <a:buFont typeface="Arial" panose="020B0604020202020204" pitchFamily="34" charset="0"/>
              <a:buChar char="•"/>
            </a:pPr>
            <a:r>
              <a:rPr lang="en-ZA" dirty="0" smtClean="0"/>
              <a:t>We </a:t>
            </a:r>
            <a:r>
              <a:rPr lang="en-ZA" dirty="0"/>
              <a:t>are therefore committed to working with government and other stakeholders to ensure South Africa has energy industry which provides a reliable supply of acceptable quality at competitive prices. Cost competitiveness is a key industrial enabler towards alleviation of poverty, addressing inequality and reducing unemployment in South Africa</a:t>
            </a:r>
            <a:r>
              <a:rPr lang="en-ZA" dirty="0" smtClean="0"/>
              <a:t>.</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a:t>The EIUG supports the need for further studies </a:t>
            </a:r>
            <a:r>
              <a:rPr lang="en-ZA" dirty="0" smtClean="0"/>
              <a:t>to be undertaken in order to improve the IRP modelling and assumption.</a:t>
            </a:r>
          </a:p>
          <a:p>
            <a:pPr algn="just"/>
            <a:endParaRPr lang="en-ZA" dirty="0"/>
          </a:p>
          <a:p>
            <a:pPr marL="285750" indent="-285750" algn="just">
              <a:buFont typeface="Arial" panose="020B0604020202020204" pitchFamily="34" charset="0"/>
              <a:buChar char="•"/>
            </a:pPr>
            <a:r>
              <a:rPr lang="en-ZA" dirty="0"/>
              <a:t>The EIUG </a:t>
            </a:r>
            <a:r>
              <a:rPr lang="en-ZA" dirty="0" smtClean="0"/>
              <a:t>would like to thank the </a:t>
            </a:r>
            <a:r>
              <a:rPr lang="en-ZA" dirty="0"/>
              <a:t>honourable Minister Jeff Hadebe, for approving the </a:t>
            </a:r>
            <a:r>
              <a:rPr lang="en-ZA" dirty="0" smtClean="0"/>
              <a:t>Short-term </a:t>
            </a:r>
            <a:r>
              <a:rPr lang="en-ZA" dirty="0"/>
              <a:t>I</a:t>
            </a:r>
            <a:r>
              <a:rPr lang="en-ZA" dirty="0" smtClean="0"/>
              <a:t>ncentive </a:t>
            </a:r>
            <a:r>
              <a:rPr lang="en-ZA" dirty="0"/>
              <a:t>E</a:t>
            </a:r>
            <a:r>
              <a:rPr lang="en-ZA" dirty="0" smtClean="0"/>
              <a:t>lectricity </a:t>
            </a:r>
            <a:r>
              <a:rPr lang="en-ZA" dirty="0"/>
              <a:t>P</a:t>
            </a:r>
            <a:r>
              <a:rPr lang="en-ZA" dirty="0" smtClean="0"/>
              <a:t>ricing </a:t>
            </a:r>
            <a:r>
              <a:rPr lang="en-ZA" dirty="0"/>
              <a:t>P</a:t>
            </a:r>
            <a:r>
              <a:rPr lang="en-ZA" dirty="0" smtClean="0"/>
              <a:t>olicy </a:t>
            </a:r>
            <a:r>
              <a:rPr lang="en-ZA" dirty="0"/>
              <a:t>which enables Eskom and the Regulator to consider temporary special pricing agreements for unstainable businesses. </a:t>
            </a:r>
            <a:endParaRPr lang="en-ZA" dirty="0" smtClean="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smtClean="0"/>
              <a:t>We </a:t>
            </a:r>
            <a:r>
              <a:rPr lang="en-ZA" dirty="0"/>
              <a:t>are looking forward to similar just transition policy work being crafted to look at the long term </a:t>
            </a:r>
            <a:r>
              <a:rPr lang="en-ZA" dirty="0" smtClean="0"/>
              <a:t>sustainable ESI model and tariffs, that will balance </a:t>
            </a:r>
            <a:r>
              <a:rPr lang="en-ZA" dirty="0"/>
              <a:t>affordability </a:t>
            </a:r>
            <a:r>
              <a:rPr lang="en-ZA" dirty="0" smtClean="0"/>
              <a:t>for </a:t>
            </a:r>
            <a:r>
              <a:rPr lang="en-ZA" dirty="0"/>
              <a:t>all South Africans, including industry and </a:t>
            </a:r>
            <a:r>
              <a:rPr lang="en-ZA" dirty="0" smtClean="0"/>
              <a:t>mining.</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a:t>The EIUG trusts that the DoE will implement a systematic approach that will ensure that there is continuous improvement (and publication) of the energy plan as committed; i.e. at least every 2 years.</a:t>
            </a:r>
          </a:p>
          <a:p>
            <a:pPr marL="285750" indent="-285750" algn="just">
              <a:buFont typeface="Arial" panose="020B0604020202020204" pitchFamily="34" charset="0"/>
              <a:buChar char="•"/>
            </a:pPr>
            <a:endParaRPr lang="en-ZA" dirty="0"/>
          </a:p>
          <a:p>
            <a:pPr algn="just"/>
            <a:endParaRPr lang="en-ZA" dirty="0"/>
          </a:p>
          <a:p>
            <a:pPr algn="just"/>
            <a:endParaRPr lang="en-ZA" dirty="0"/>
          </a:p>
        </p:txBody>
      </p:sp>
      <p:sp>
        <p:nvSpPr>
          <p:cNvPr id="8" name="Slide Number Placeholder 7"/>
          <p:cNvSpPr>
            <a:spLocks noGrp="1"/>
          </p:cNvSpPr>
          <p:nvPr>
            <p:ph type="sldNum" sz="quarter" idx="7"/>
          </p:nvPr>
        </p:nvSpPr>
        <p:spPr/>
        <p:txBody>
          <a:bodyPr/>
          <a:lstStyle/>
          <a:p>
            <a:fld id="{B6F15528-21DE-4FAA-801E-634DDDAF4B2B}" type="slidenum">
              <a:rPr lang="en-ZA" smtClean="0"/>
              <a:t>16</a:t>
            </a:fld>
            <a:endParaRPr lang="en-ZA"/>
          </a:p>
        </p:txBody>
      </p:sp>
    </p:spTree>
    <p:extLst>
      <p:ext uri="{BB962C8B-B14F-4D97-AF65-F5344CB8AC3E}">
        <p14:creationId xmlns:p14="http://schemas.microsoft.com/office/powerpoint/2010/main" val="250201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3581400" cy="553998"/>
          </a:xfrm>
        </p:spPr>
        <p:txBody>
          <a:bodyPr/>
          <a:lstStyle/>
          <a:p>
            <a:pPr algn="ctr"/>
            <a:r>
              <a:rPr lang="en-ZA" sz="3600" cap="all" dirty="0"/>
              <a:t>Thank You</a:t>
            </a:r>
          </a:p>
        </p:txBody>
      </p:sp>
      <p:pic>
        <p:nvPicPr>
          <p:cNvPr id="5" name="Picture 4"/>
          <p:cNvPicPr>
            <a:picLocks noChangeAspect="1"/>
          </p:cNvPicPr>
          <p:nvPr/>
        </p:nvPicPr>
        <p:blipFill>
          <a:blip r:embed="rId2"/>
          <a:stretch>
            <a:fillRect/>
          </a:stretch>
        </p:blipFill>
        <p:spPr>
          <a:xfrm>
            <a:off x="3352801" y="1828800"/>
            <a:ext cx="5374889" cy="2743200"/>
          </a:xfrm>
          <a:prstGeom prst="rect">
            <a:avLst/>
          </a:prstGeom>
        </p:spPr>
      </p:pic>
      <p:sp>
        <p:nvSpPr>
          <p:cNvPr id="4" name="Slide Number Placeholder 3"/>
          <p:cNvSpPr>
            <a:spLocks noGrp="1"/>
          </p:cNvSpPr>
          <p:nvPr>
            <p:ph type="sldNum" sz="quarter" idx="7"/>
          </p:nvPr>
        </p:nvSpPr>
        <p:spPr/>
        <p:txBody>
          <a:bodyPr/>
          <a:lstStyle/>
          <a:p>
            <a:fld id="{B6F15528-21DE-4FAA-801E-634DDDAF4B2B}" type="slidenum">
              <a:rPr lang="en-ZA" smtClean="0"/>
              <a:t>17</a:t>
            </a:fld>
            <a:endParaRPr lang="en-ZA"/>
          </a:p>
        </p:txBody>
      </p:sp>
    </p:spTree>
    <p:extLst>
      <p:ext uri="{BB962C8B-B14F-4D97-AF65-F5344CB8AC3E}">
        <p14:creationId xmlns:p14="http://schemas.microsoft.com/office/powerpoint/2010/main" val="32689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5181600" cy="492443"/>
          </a:xfrm>
        </p:spPr>
        <p:txBody>
          <a:bodyPr/>
          <a:lstStyle/>
          <a:p>
            <a:r>
              <a:rPr lang="en-ZA" sz="3200" dirty="0"/>
              <a:t>1. INTRODUCTION</a:t>
            </a:r>
          </a:p>
        </p:txBody>
      </p:sp>
      <p:sp>
        <p:nvSpPr>
          <p:cNvPr id="6" name="Text Placeholder 5"/>
          <p:cNvSpPr>
            <a:spLocks noGrp="1"/>
          </p:cNvSpPr>
          <p:nvPr>
            <p:ph type="body" idx="1"/>
          </p:nvPr>
        </p:nvSpPr>
        <p:spPr>
          <a:xfrm>
            <a:off x="609600" y="797552"/>
            <a:ext cx="11201400" cy="6093976"/>
          </a:xfrm>
        </p:spPr>
        <p:txBody>
          <a:bodyPr/>
          <a:lstStyle/>
          <a:p>
            <a:pPr algn="just"/>
            <a:r>
              <a:rPr lang="en-ZA" i="1" dirty="0" smtClean="0"/>
              <a:t>Established </a:t>
            </a:r>
            <a:r>
              <a:rPr lang="en-ZA" i="1" dirty="0"/>
              <a:t>in 1999, the </a:t>
            </a:r>
            <a:r>
              <a:rPr lang="en-ZA" i="1" dirty="0" smtClean="0"/>
              <a:t>EIUG </a:t>
            </a:r>
            <a:r>
              <a:rPr lang="en-ZA" i="1" dirty="0"/>
              <a:t>is a voluntary, </a:t>
            </a:r>
            <a:r>
              <a:rPr lang="en-ZA" i="1" dirty="0" smtClean="0"/>
              <a:t>non-profit association of energy intensive consumers. Membership comprises of mining</a:t>
            </a:r>
            <a:r>
              <a:rPr lang="en-ZA" i="1" dirty="0"/>
              <a:t>, </a:t>
            </a:r>
            <a:r>
              <a:rPr lang="en-ZA" i="1" dirty="0" smtClean="0"/>
              <a:t>minerals beneficiation, materials manufacturing, logistics and water industries contributing ~20</a:t>
            </a:r>
            <a:r>
              <a:rPr lang="en-ZA" i="1" dirty="0"/>
              <a:t>% to the GDP of South Africa. The group strongly believes that energy is the engine for economic growth and development in South Africa</a:t>
            </a:r>
            <a:r>
              <a:rPr lang="en-ZA" i="1" dirty="0" smtClean="0"/>
              <a:t>.</a:t>
            </a:r>
          </a:p>
          <a:p>
            <a:pPr algn="just"/>
            <a:endParaRPr lang="en-ZA" i="1" dirty="0" smtClean="0"/>
          </a:p>
          <a:p>
            <a:pPr algn="just"/>
            <a:r>
              <a:rPr lang="en-ZA" i="1" dirty="0"/>
              <a:t>While the EIUG remains technology agnostic, the country needs reliable electricity supply at the least possible cost, delivered by a build plan using technologies that offer modularity and the flexibility to match the vagaries of demand.</a:t>
            </a:r>
            <a:endParaRPr lang="en-ZA" i="1" dirty="0" smtClean="0"/>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The </a:t>
            </a:r>
            <a:r>
              <a:rPr lang="en-ZA" dirty="0"/>
              <a:t>EIUG </a:t>
            </a:r>
            <a:r>
              <a:rPr lang="en-ZA" dirty="0" smtClean="0"/>
              <a:t>thanks Minister releasing draft IRP2018 for review before </a:t>
            </a:r>
            <a:r>
              <a:rPr lang="en-ZA" dirty="0"/>
              <a:t>final publication. We view this as the beginning of an inclusive engagement and “just transition” that the Department of Energy (DoE) commits to undertake</a:t>
            </a:r>
            <a:r>
              <a:rPr lang="en-ZA" dirty="0" smtClean="0"/>
              <a:t>.</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a:t>EIUG commends the Department for providing the IRP update which </a:t>
            </a:r>
            <a:r>
              <a:rPr lang="en-ZA" dirty="0" smtClean="0"/>
              <a:t>aims </a:t>
            </a:r>
            <a:r>
              <a:rPr lang="en-ZA" dirty="0"/>
              <a:t>to balance the objectives of ensuring security of supply, </a:t>
            </a:r>
            <a:r>
              <a:rPr lang="en-ZA" dirty="0" smtClean="0"/>
              <a:t>to minimise the cost </a:t>
            </a:r>
            <a:r>
              <a:rPr lang="en-ZA" dirty="0"/>
              <a:t>of electricity, </a:t>
            </a:r>
            <a:r>
              <a:rPr lang="en-ZA" dirty="0" smtClean="0"/>
              <a:t>to </a:t>
            </a:r>
            <a:r>
              <a:rPr lang="en-ZA" dirty="0"/>
              <a:t>minimise </a:t>
            </a:r>
            <a:r>
              <a:rPr lang="en-ZA" dirty="0" smtClean="0"/>
              <a:t>GHG emissions</a:t>
            </a:r>
            <a:r>
              <a:rPr lang="en-ZA" dirty="0"/>
              <a:t>, and minimise water usage. </a:t>
            </a:r>
            <a:endParaRPr lang="en-ZA" dirty="0" smtClean="0"/>
          </a:p>
          <a:p>
            <a:pPr marL="285750" indent="-285750" algn="just">
              <a:buFont typeface="Arial" panose="020B0604020202020204" pitchFamily="34" charset="0"/>
              <a:buChar char="•"/>
            </a:pPr>
            <a:endParaRPr lang="en-ZA" dirty="0" smtClean="0">
              <a:solidFill>
                <a:schemeClr val="tx1">
                  <a:lumMod val="95000"/>
                  <a:lumOff val="5000"/>
                </a:schemeClr>
              </a:solidFill>
            </a:endParaRPr>
          </a:p>
          <a:p>
            <a:pPr marL="285750" indent="-285750" algn="just" rtl="0">
              <a:buFont typeface="Arial" panose="020B0604020202020204" pitchFamily="34" charset="0"/>
              <a:buChar char="•"/>
            </a:pPr>
            <a:r>
              <a:rPr lang="en-ZA" dirty="0"/>
              <a:t>It is stated that the IRP analyses entails balancing supply and demand at least-possible cost. However; the EIUG feels that all policy adjustments connected to achieving the desired balance needs to be tested for effectiveness. It is important for DoE to prudently demonstrate cost-benefits analysis for the South African economy.</a:t>
            </a:r>
          </a:p>
          <a:p>
            <a:pPr algn="just"/>
            <a:endParaRPr lang="en-ZA" dirty="0"/>
          </a:p>
          <a:p>
            <a:pPr marL="285750" indent="-285750" algn="just">
              <a:buFont typeface="Arial" panose="020B0604020202020204" pitchFamily="34" charset="0"/>
              <a:buChar char="•"/>
            </a:pPr>
            <a:r>
              <a:rPr lang="en-ZA" dirty="0" smtClean="0"/>
              <a:t>Electricity pricing </a:t>
            </a:r>
            <a:r>
              <a:rPr lang="en-ZA" dirty="0"/>
              <a:t>and security of supply are key critical issues for the EIUG out of this </a:t>
            </a:r>
            <a:r>
              <a:rPr lang="en-ZA" dirty="0" smtClean="0"/>
              <a:t>IRP  - we need a realistic IRP</a:t>
            </a:r>
          </a:p>
          <a:p>
            <a:pPr algn="just"/>
            <a:endParaRPr lang="en-US" dirty="0">
              <a:solidFill>
                <a:schemeClr val="tx1">
                  <a:lumMod val="95000"/>
                  <a:lumOff val="5000"/>
                </a:schemeClr>
              </a:solidFill>
            </a:endParaRPr>
          </a:p>
          <a:p>
            <a:pPr marL="285750" indent="-285750" algn="just">
              <a:buFont typeface="Arial" panose="020B0604020202020204" pitchFamily="34" charset="0"/>
              <a:buChar char="•"/>
            </a:pPr>
            <a:endParaRPr lang="en-ZA" dirty="0" smtClean="0">
              <a:solidFill>
                <a:schemeClr val="tx1">
                  <a:lumMod val="95000"/>
                  <a:lumOff val="5000"/>
                </a:schemeClr>
              </a:solidFill>
            </a:endParaRPr>
          </a:p>
          <a:p>
            <a:pPr algn="just"/>
            <a:endParaRPr lang="en-ZA" dirty="0" smtClean="0">
              <a:solidFill>
                <a:schemeClr val="tx1">
                  <a:lumMod val="95000"/>
                  <a:lumOff val="5000"/>
                </a:schemeClr>
              </a:solidFill>
            </a:endParaRPr>
          </a:p>
        </p:txBody>
      </p:sp>
      <p:sp>
        <p:nvSpPr>
          <p:cNvPr id="8" name="Slide Number Placeholder 7"/>
          <p:cNvSpPr>
            <a:spLocks noGrp="1"/>
          </p:cNvSpPr>
          <p:nvPr>
            <p:ph type="sldNum" sz="quarter" idx="7"/>
          </p:nvPr>
        </p:nvSpPr>
        <p:spPr/>
        <p:txBody>
          <a:bodyPr/>
          <a:lstStyle/>
          <a:p>
            <a:fld id="{B6F15528-21DE-4FAA-801E-634DDDAF4B2B}" type="slidenum">
              <a:rPr lang="en-ZA" smtClean="0"/>
              <a:t>2</a:t>
            </a:fld>
            <a:endParaRPr lang="en-ZA"/>
          </a:p>
        </p:txBody>
      </p:sp>
    </p:spTree>
    <p:extLst>
      <p:ext uri="{BB962C8B-B14F-4D97-AF65-F5344CB8AC3E}">
        <p14:creationId xmlns:p14="http://schemas.microsoft.com/office/powerpoint/2010/main" val="62194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203197" y="309244"/>
            <a:ext cx="7541261" cy="6548756"/>
          </a:xfrm>
          <a:custGeom>
            <a:avLst/>
            <a:gdLst/>
            <a:ahLst/>
            <a:cxnLst/>
            <a:rect l="l" t="t" r="r" b="b"/>
            <a:pathLst>
              <a:path w="7236459" h="6701155">
                <a:moveTo>
                  <a:pt x="7235952" y="0"/>
                </a:moveTo>
                <a:lnTo>
                  <a:pt x="0" y="0"/>
                </a:lnTo>
                <a:lnTo>
                  <a:pt x="16603" y="5253228"/>
                </a:lnTo>
                <a:lnTo>
                  <a:pt x="7235952" y="6701028"/>
                </a:lnTo>
                <a:lnTo>
                  <a:pt x="7235952" y="0"/>
                </a:lnTo>
                <a:close/>
              </a:path>
            </a:pathLst>
          </a:custGeom>
          <a:solidFill>
            <a:srgbClr val="004871">
              <a:alpha val="70195"/>
            </a:srgbClr>
          </a:solidFill>
        </p:spPr>
        <p:txBody>
          <a:bodyPr wrap="square" lIns="0" tIns="0" rIns="0" bIns="0" rtlCol="0"/>
          <a:lstStyle/>
          <a:p>
            <a:endParaRPr/>
          </a:p>
        </p:txBody>
      </p:sp>
      <p:sp>
        <p:nvSpPr>
          <p:cNvPr id="5" name="object 5"/>
          <p:cNvSpPr/>
          <p:nvPr/>
        </p:nvSpPr>
        <p:spPr>
          <a:xfrm>
            <a:off x="1405128" y="328567"/>
            <a:ext cx="1871472" cy="381000"/>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371600" y="928916"/>
            <a:ext cx="2068830" cy="574675"/>
          </a:xfrm>
          <a:prstGeom prst="rect">
            <a:avLst/>
          </a:prstGeom>
        </p:spPr>
        <p:txBody>
          <a:bodyPr vert="horz" wrap="square" lIns="0" tIns="12700" rIns="0" bIns="0" rtlCol="0">
            <a:spAutoFit/>
          </a:bodyPr>
          <a:lstStyle/>
          <a:p>
            <a:pPr marL="12700">
              <a:spcBef>
                <a:spcPts val="100"/>
              </a:spcBef>
            </a:pPr>
            <a:r>
              <a:rPr sz="3600" spc="-10" dirty="0">
                <a:solidFill>
                  <a:srgbClr val="FFFFFF"/>
                </a:solidFill>
              </a:rPr>
              <a:t>CONTENTS</a:t>
            </a:r>
            <a:endParaRPr sz="3600" dirty="0"/>
          </a:p>
        </p:txBody>
      </p:sp>
      <p:graphicFrame>
        <p:nvGraphicFramePr>
          <p:cNvPr id="7" name="object 7"/>
          <p:cNvGraphicFramePr>
            <a:graphicFrameLocks noGrp="1"/>
          </p:cNvGraphicFramePr>
          <p:nvPr>
            <p:extLst>
              <p:ext uri="{D42A27DB-BD31-4B8C-83A1-F6EECF244321}">
                <p14:modId xmlns:p14="http://schemas.microsoft.com/office/powerpoint/2010/main" val="499794721"/>
              </p:ext>
            </p:extLst>
          </p:nvPr>
        </p:nvGraphicFramePr>
        <p:xfrm>
          <a:off x="1809604" y="1696311"/>
          <a:ext cx="6669479" cy="4877210"/>
        </p:xfrm>
        <a:graphic>
          <a:graphicData uri="http://schemas.openxmlformats.org/drawingml/2006/table">
            <a:tbl>
              <a:tblPr firstRow="1" bandRow="1">
                <a:tableStyleId>{2D5ABB26-0587-4C30-8999-92F81FD0307C}</a:tableStyleId>
              </a:tblPr>
              <a:tblGrid>
                <a:gridCol w="5886596">
                  <a:extLst>
                    <a:ext uri="{9D8B030D-6E8A-4147-A177-3AD203B41FA5}">
                      <a16:colId xmlns:a16="http://schemas.microsoft.com/office/drawing/2014/main" val="20000"/>
                    </a:ext>
                  </a:extLst>
                </a:gridCol>
                <a:gridCol w="782883">
                  <a:extLst>
                    <a:ext uri="{9D8B030D-6E8A-4147-A177-3AD203B41FA5}">
                      <a16:colId xmlns:a16="http://schemas.microsoft.com/office/drawing/2014/main" val="20001"/>
                    </a:ext>
                  </a:extLst>
                </a:gridCol>
              </a:tblGrid>
              <a:tr h="434497">
                <a:tc>
                  <a:txBody>
                    <a:bodyPr/>
                    <a:lstStyle/>
                    <a:p>
                      <a:pPr marL="90805" indent="0">
                        <a:lnSpc>
                          <a:spcPts val="1710"/>
                        </a:lnSpc>
                        <a:buNone/>
                      </a:pPr>
                      <a:r>
                        <a:rPr lang="en-ZA" sz="1800" cap="all" spc="-5" baseline="0" dirty="0" smtClean="0">
                          <a:solidFill>
                            <a:srgbClr val="FFFFFF"/>
                          </a:solidFill>
                          <a:latin typeface="Calibri"/>
                          <a:cs typeface="Calibri"/>
                        </a:rPr>
                        <a:t>1. Key Planning INPUT Assumptions</a:t>
                      </a:r>
                    </a:p>
                    <a:p>
                      <a:pPr marL="90805" indent="0">
                        <a:lnSpc>
                          <a:spcPts val="1710"/>
                        </a:lnSpc>
                        <a:buNone/>
                      </a:pPr>
                      <a:endParaRPr lang="en-ZA" sz="1800" cap="all" spc="-5" baseline="0" dirty="0" smtClean="0">
                        <a:solidFill>
                          <a:srgbClr val="FFFFFF"/>
                        </a:solidFill>
                        <a:latin typeface="Calibri"/>
                        <a:cs typeface="Calibri"/>
                      </a:endParaRPr>
                    </a:p>
                    <a:p>
                      <a:pPr marL="548005" lvl="1" indent="0">
                        <a:lnSpc>
                          <a:spcPts val="1710"/>
                        </a:lnSpc>
                        <a:buNone/>
                      </a:pPr>
                      <a:r>
                        <a:rPr lang="en-ZA" sz="1800" cap="all" spc="-5" baseline="0" dirty="0" smtClean="0">
                          <a:solidFill>
                            <a:srgbClr val="FFFFFF"/>
                          </a:solidFill>
                          <a:latin typeface="Calibri"/>
                          <a:cs typeface="Calibri"/>
                        </a:rPr>
                        <a:t>1.1. </a:t>
                      </a:r>
                      <a:r>
                        <a:rPr lang="en-ZA" sz="1800" cap="small" spc="-5" baseline="0" dirty="0" smtClean="0">
                          <a:solidFill>
                            <a:srgbClr val="FFFFFF"/>
                          </a:solidFill>
                          <a:latin typeface="Calibri"/>
                          <a:cs typeface="Calibri"/>
                        </a:rPr>
                        <a:t>Demand/GDP Growth Forecast</a:t>
                      </a:r>
                    </a:p>
                    <a:p>
                      <a:pPr marL="548005" lvl="1" indent="0">
                        <a:lnSpc>
                          <a:spcPts val="1710"/>
                        </a:lnSpc>
                        <a:buNone/>
                      </a:pPr>
                      <a:r>
                        <a:rPr lang="en-ZA" sz="1800" cap="small" spc="-5" baseline="0" dirty="0" smtClean="0">
                          <a:solidFill>
                            <a:srgbClr val="FFFFFF"/>
                          </a:solidFill>
                          <a:latin typeface="Calibri"/>
                          <a:cs typeface="Calibri"/>
                        </a:rPr>
                        <a:t>1.2. Plant Performance Forecast</a:t>
                      </a:r>
                    </a:p>
                    <a:p>
                      <a:pPr marL="548005" lvl="1" indent="0">
                        <a:lnSpc>
                          <a:spcPts val="1710"/>
                        </a:lnSpc>
                        <a:buNone/>
                      </a:pPr>
                      <a:r>
                        <a:rPr lang="en-ZA" sz="1800" cap="small" spc="-5" baseline="0" dirty="0" smtClean="0">
                          <a:solidFill>
                            <a:srgbClr val="FFFFFF"/>
                          </a:solidFill>
                          <a:latin typeface="Calibri"/>
                          <a:cs typeface="Calibri"/>
                        </a:rPr>
                        <a:t>1.3. Technology Costs</a:t>
                      </a:r>
                    </a:p>
                    <a:p>
                      <a:pPr marL="90805" lvl="0" indent="0">
                        <a:lnSpc>
                          <a:spcPts val="1710"/>
                        </a:lnSpc>
                        <a:buNone/>
                      </a:pPr>
                      <a:endParaRPr lang="en-ZA" sz="1800" cap="all" spc="-5" baseline="0" dirty="0" smtClean="0">
                        <a:solidFill>
                          <a:srgbClr val="FFFFFF"/>
                        </a:solidFill>
                        <a:latin typeface="Calibri"/>
                        <a:cs typeface="Calibri"/>
                      </a:endParaRPr>
                    </a:p>
                  </a:txBody>
                  <a:tcPr marL="0" marR="0" marT="0" marB="0">
                    <a:lnB w="12700">
                      <a:solidFill>
                        <a:srgbClr val="004871"/>
                      </a:solidFill>
                      <a:prstDash val="solid"/>
                    </a:lnB>
                  </a:tcPr>
                </a:tc>
                <a:tc>
                  <a:txBody>
                    <a:bodyPr/>
                    <a:lstStyle/>
                    <a:p>
                      <a:pPr marL="527050" algn="l">
                        <a:lnSpc>
                          <a:spcPts val="1710"/>
                        </a:lnSpc>
                      </a:pPr>
                      <a:endParaRPr lang="en-ZA" sz="1800" b="1" dirty="0" smtClean="0">
                        <a:solidFill>
                          <a:srgbClr val="FFFFFF"/>
                        </a:solidFill>
                        <a:latin typeface="Calibri"/>
                        <a:cs typeface="Calibri"/>
                      </a:endParaRPr>
                    </a:p>
                    <a:p>
                      <a:pPr marL="527050" algn="l">
                        <a:lnSpc>
                          <a:spcPts val="1710"/>
                        </a:lnSpc>
                      </a:pPr>
                      <a:r>
                        <a:rPr lang="en-ZA" sz="1800" b="1" dirty="0" smtClean="0">
                          <a:solidFill>
                            <a:srgbClr val="FFFFFF"/>
                          </a:solidFill>
                          <a:latin typeface="Calibri"/>
                          <a:cs typeface="Calibri"/>
                        </a:rPr>
                        <a:t> </a:t>
                      </a:r>
                      <a:endParaRPr sz="1800" dirty="0">
                        <a:latin typeface="Calibri"/>
                        <a:cs typeface="Calibri"/>
                      </a:endParaRPr>
                    </a:p>
                  </a:txBody>
                  <a:tcPr marL="0" marR="0" marT="0" marB="0">
                    <a:lnB w="12700">
                      <a:solidFill>
                        <a:srgbClr val="004871"/>
                      </a:solidFill>
                      <a:prstDash val="solid"/>
                    </a:lnB>
                  </a:tcPr>
                </a:tc>
                <a:extLst>
                  <a:ext uri="{0D108BD9-81ED-4DB2-BD59-A6C34878D82A}">
                    <a16:rowId xmlns:a16="http://schemas.microsoft.com/office/drawing/2014/main" val="10000"/>
                  </a:ext>
                </a:extLst>
              </a:tr>
              <a:tr h="673522">
                <a:tc>
                  <a:txBody>
                    <a:bodyPr/>
                    <a:lstStyle/>
                    <a:p>
                      <a:pPr marL="90805" lvl="0" indent="0">
                        <a:lnSpc>
                          <a:spcPts val="1710"/>
                        </a:lnSpc>
                        <a:buNone/>
                      </a:pPr>
                      <a:r>
                        <a:rPr lang="en-ZA" sz="1800" cap="all" spc="-5" baseline="0" dirty="0" smtClean="0">
                          <a:solidFill>
                            <a:srgbClr val="FFFFFF"/>
                          </a:solidFill>
                          <a:latin typeface="+mn-lt"/>
                          <a:ea typeface="+mn-ea"/>
                          <a:cs typeface="Calibri"/>
                        </a:rPr>
                        <a:t>2. </a:t>
                      </a:r>
                      <a:r>
                        <a:rPr lang="en-ZA" sz="1800" cap="all" spc="-5" baseline="0" dirty="0" smtClean="0">
                          <a:solidFill>
                            <a:srgbClr val="FFFFFF"/>
                          </a:solidFill>
                          <a:latin typeface="+mn-lt"/>
                          <a:cs typeface="Calibri"/>
                        </a:rPr>
                        <a:t>the Proposed Plan with policy adjustments</a:t>
                      </a:r>
                    </a:p>
                    <a:p>
                      <a:pPr marL="90805" lvl="0" indent="0">
                        <a:lnSpc>
                          <a:spcPts val="1710"/>
                        </a:lnSpc>
                        <a:buNone/>
                      </a:pPr>
                      <a:endParaRPr lang="en-ZA" sz="1800" cap="all" spc="-5" baseline="0" dirty="0" smtClean="0">
                        <a:solidFill>
                          <a:srgbClr val="FFFFFF"/>
                        </a:solidFill>
                        <a:latin typeface="+mn-lt"/>
                        <a:cs typeface="Calibri"/>
                      </a:endParaRPr>
                    </a:p>
                    <a:p>
                      <a:pPr marL="548005" lvl="1" indent="0">
                        <a:lnSpc>
                          <a:spcPts val="1710"/>
                        </a:lnSpc>
                        <a:buNone/>
                      </a:pPr>
                      <a:r>
                        <a:rPr lang="en-ZA" sz="1800" cap="all" spc="-5" baseline="0" dirty="0" smtClean="0">
                          <a:solidFill>
                            <a:srgbClr val="FFFFFF"/>
                          </a:solidFill>
                          <a:latin typeface="+mn-lt"/>
                          <a:cs typeface="Calibri"/>
                        </a:rPr>
                        <a:t>2.1. </a:t>
                      </a:r>
                      <a:r>
                        <a:rPr lang="en-ZA" sz="1800" cap="small" spc="-5" baseline="0" dirty="0" smtClean="0">
                          <a:solidFill>
                            <a:srgbClr val="FFFFFF"/>
                          </a:solidFill>
                          <a:latin typeface="+mn-lt"/>
                          <a:cs typeface="Calibri"/>
                        </a:rPr>
                        <a:t>RE Roll-Out</a:t>
                      </a:r>
                    </a:p>
                    <a:p>
                      <a:pPr marL="548005" lvl="1" indent="0">
                        <a:lnSpc>
                          <a:spcPts val="1710"/>
                        </a:lnSpc>
                        <a:buNone/>
                      </a:pPr>
                      <a:r>
                        <a:rPr lang="en-ZA" sz="1800" cap="small" spc="-5" baseline="0" dirty="0" smtClean="0">
                          <a:solidFill>
                            <a:srgbClr val="FFFFFF"/>
                          </a:solidFill>
                          <a:latin typeface="+mn-lt"/>
                          <a:cs typeface="Calibri"/>
                        </a:rPr>
                        <a:t>2.2. Coal Roll-Out</a:t>
                      </a:r>
                    </a:p>
                    <a:p>
                      <a:pPr marL="548005" marR="0" lvl="1" indent="0" defTabSz="914400" eaLnBrk="1" fontAlgn="auto" latinLnBrk="0" hangingPunct="1">
                        <a:lnSpc>
                          <a:spcPts val="1710"/>
                        </a:lnSpc>
                        <a:spcBef>
                          <a:spcPts val="0"/>
                        </a:spcBef>
                        <a:spcAft>
                          <a:spcPts val="0"/>
                        </a:spcAft>
                        <a:buClrTx/>
                        <a:buSzTx/>
                        <a:buFontTx/>
                        <a:buNone/>
                        <a:tabLst/>
                        <a:defRPr/>
                      </a:pPr>
                      <a:r>
                        <a:rPr lang="en-ZA" sz="1800" cap="small" spc="-5" baseline="0" dirty="0" smtClean="0">
                          <a:solidFill>
                            <a:srgbClr val="FFFFFF"/>
                          </a:solidFill>
                          <a:latin typeface="+mn-lt"/>
                          <a:cs typeface="Calibri"/>
                        </a:rPr>
                        <a:t>2.3. Import Gas and Hydro Power</a:t>
                      </a:r>
                    </a:p>
                    <a:p>
                      <a:pPr marL="548005" lvl="1" indent="0">
                        <a:lnSpc>
                          <a:spcPts val="1710"/>
                        </a:lnSpc>
                        <a:buNone/>
                      </a:pPr>
                      <a:r>
                        <a:rPr lang="en-ZA" sz="1800" cap="small" spc="-5" baseline="0" dirty="0" smtClean="0">
                          <a:solidFill>
                            <a:srgbClr val="FFFFFF"/>
                          </a:solidFill>
                          <a:latin typeface="+mn-lt"/>
                          <a:cs typeface="Calibri"/>
                        </a:rPr>
                        <a:t>2.4. Embedded Generation</a:t>
                      </a:r>
                    </a:p>
                    <a:p>
                      <a:pPr marL="548005" marR="0" lvl="1" indent="0" defTabSz="914400" eaLnBrk="1" fontAlgn="auto" latinLnBrk="0" hangingPunct="1">
                        <a:lnSpc>
                          <a:spcPts val="1710"/>
                        </a:lnSpc>
                        <a:spcBef>
                          <a:spcPts val="0"/>
                        </a:spcBef>
                        <a:spcAft>
                          <a:spcPts val="0"/>
                        </a:spcAft>
                        <a:buClrTx/>
                        <a:buSzTx/>
                        <a:buFontTx/>
                        <a:buNone/>
                        <a:tabLst/>
                        <a:defRPr/>
                      </a:pPr>
                      <a:r>
                        <a:rPr lang="en-ZA" sz="1800" cap="small" spc="-5" baseline="0" dirty="0" smtClean="0">
                          <a:solidFill>
                            <a:srgbClr val="FFFFFF"/>
                          </a:solidFill>
                          <a:latin typeface="+mn-lt"/>
                          <a:cs typeface="Calibri"/>
                        </a:rPr>
                        <a:t>2.5. Eskom’s Committed Capacity and Decommissioning Plan</a:t>
                      </a:r>
                      <a:endParaRPr lang="en-ZA" sz="1800" cap="all" spc="-5" baseline="0" dirty="0" smtClean="0">
                        <a:solidFill>
                          <a:srgbClr val="FFFFFF"/>
                        </a:solidFill>
                        <a:latin typeface="+mn-lt"/>
                        <a:cs typeface="Calibri"/>
                      </a:endParaRPr>
                    </a:p>
                    <a:p>
                      <a:pPr marL="548005" lvl="1" indent="0">
                        <a:lnSpc>
                          <a:spcPts val="1710"/>
                        </a:lnSpc>
                        <a:buNone/>
                      </a:pPr>
                      <a:endParaRPr lang="en-ZA" sz="1800" cap="small" spc="-5" baseline="0" dirty="0" smtClean="0">
                        <a:solidFill>
                          <a:srgbClr val="FFFFFF"/>
                        </a:solidFill>
                        <a:latin typeface="+mn-lt"/>
                        <a:cs typeface="Calibri"/>
                      </a:endParaRPr>
                    </a:p>
                  </a:txBody>
                  <a:tcPr marL="0" marR="0" marT="173990" marB="0">
                    <a:lnT w="12700">
                      <a:solidFill>
                        <a:srgbClr val="004871"/>
                      </a:solidFill>
                      <a:prstDash val="solid"/>
                    </a:lnT>
                    <a:lnB w="12700">
                      <a:solidFill>
                        <a:srgbClr val="004871"/>
                      </a:solidFill>
                      <a:prstDash val="solid"/>
                    </a:lnB>
                  </a:tcPr>
                </a:tc>
                <a:tc>
                  <a:txBody>
                    <a:bodyPr/>
                    <a:lstStyle/>
                    <a:p>
                      <a:pPr marL="527050" algn="l">
                        <a:lnSpc>
                          <a:spcPct val="100000"/>
                        </a:lnSpc>
                        <a:spcBef>
                          <a:spcPts val="1370"/>
                        </a:spcBef>
                      </a:pPr>
                      <a:endParaRPr sz="1800" dirty="0">
                        <a:latin typeface="Calibri"/>
                        <a:cs typeface="Calibri"/>
                      </a:endParaRPr>
                    </a:p>
                  </a:txBody>
                  <a:tcPr marL="0" marR="0" marT="173990" marB="0">
                    <a:lnT w="12700">
                      <a:solidFill>
                        <a:srgbClr val="004871"/>
                      </a:solidFill>
                      <a:prstDash val="solid"/>
                    </a:lnT>
                    <a:lnB w="12700">
                      <a:solidFill>
                        <a:srgbClr val="004871"/>
                      </a:solidFill>
                      <a:prstDash val="solid"/>
                    </a:lnB>
                  </a:tcPr>
                </a:tc>
                <a:extLst>
                  <a:ext uri="{0D108BD9-81ED-4DB2-BD59-A6C34878D82A}">
                    <a16:rowId xmlns:a16="http://schemas.microsoft.com/office/drawing/2014/main" val="10001"/>
                  </a:ext>
                </a:extLst>
              </a:tr>
              <a:tr h="769158">
                <a:tc>
                  <a:txBody>
                    <a:bodyPr/>
                    <a:lstStyle/>
                    <a:p>
                      <a:pPr>
                        <a:lnSpc>
                          <a:spcPct val="100000"/>
                        </a:lnSpc>
                        <a:spcBef>
                          <a:spcPts val="10"/>
                        </a:spcBef>
                      </a:pPr>
                      <a:r>
                        <a:rPr lang="en-ZA" sz="1500" dirty="0" smtClean="0">
                          <a:latin typeface="Times New Roman"/>
                          <a:cs typeface="Times New Roman"/>
                        </a:rPr>
                        <a:t>  </a:t>
                      </a:r>
                      <a:r>
                        <a:rPr lang="en-ZA" sz="1800" cap="all" spc="-5" baseline="0" dirty="0" smtClean="0">
                          <a:solidFill>
                            <a:srgbClr val="FFFFFF"/>
                          </a:solidFill>
                          <a:latin typeface="+mn-lt"/>
                          <a:cs typeface="Calibri"/>
                        </a:rPr>
                        <a:t>3. Electricity Price Path</a:t>
                      </a:r>
                    </a:p>
                  </a:txBody>
                  <a:tcPr marL="0" marR="0" marT="1270" marB="0">
                    <a:lnT w="12700">
                      <a:solidFill>
                        <a:srgbClr val="004871"/>
                      </a:solidFill>
                      <a:prstDash val="solid"/>
                    </a:lnT>
                    <a:lnB w="12700">
                      <a:solidFill>
                        <a:srgbClr val="004871"/>
                      </a:solidFill>
                      <a:prstDash val="solid"/>
                    </a:lnB>
                  </a:tcPr>
                </a:tc>
                <a:tc>
                  <a:txBody>
                    <a:bodyPr/>
                    <a:lstStyle/>
                    <a:p>
                      <a:pPr marL="527050" algn="l">
                        <a:lnSpc>
                          <a:spcPct val="100000"/>
                        </a:lnSpc>
                        <a:spcBef>
                          <a:spcPts val="1370"/>
                        </a:spcBef>
                      </a:pPr>
                      <a:endParaRPr sz="1800" b="1" dirty="0">
                        <a:solidFill>
                          <a:srgbClr val="FFFFFF"/>
                        </a:solidFill>
                        <a:latin typeface="Calibri"/>
                        <a:ea typeface="+mn-ea"/>
                        <a:cs typeface="Calibri"/>
                      </a:endParaRPr>
                    </a:p>
                  </a:txBody>
                  <a:tcPr marL="0" marR="0" marT="1270" marB="0">
                    <a:lnT w="12700">
                      <a:solidFill>
                        <a:srgbClr val="004871"/>
                      </a:solidFill>
                      <a:prstDash val="solid"/>
                    </a:lnT>
                    <a:lnB w="12700">
                      <a:solidFill>
                        <a:srgbClr val="004871"/>
                      </a:solidFill>
                      <a:prstDash val="solid"/>
                    </a:lnB>
                  </a:tcPr>
                </a:tc>
                <a:extLst>
                  <a:ext uri="{0D108BD9-81ED-4DB2-BD59-A6C34878D82A}">
                    <a16:rowId xmlns:a16="http://schemas.microsoft.com/office/drawing/2014/main" val="10002"/>
                  </a:ext>
                </a:extLst>
              </a:tr>
              <a:tr h="695562">
                <a:tc>
                  <a:txBody>
                    <a:bodyPr/>
                    <a:lstStyle/>
                    <a:p>
                      <a:pPr marL="90805">
                        <a:lnSpc>
                          <a:spcPct val="100000"/>
                        </a:lnSpc>
                        <a:spcBef>
                          <a:spcPts val="1455"/>
                        </a:spcBef>
                      </a:pPr>
                      <a:endParaRPr lang="en-US" sz="1800" dirty="0">
                        <a:solidFill>
                          <a:schemeClr val="bg1"/>
                        </a:solidFill>
                        <a:latin typeface="Calibri"/>
                        <a:cs typeface="Calibri"/>
                      </a:endParaRPr>
                    </a:p>
                  </a:txBody>
                  <a:tcPr marL="0" marR="0" marT="184785" marB="0">
                    <a:lnT w="12700">
                      <a:solidFill>
                        <a:srgbClr val="004871"/>
                      </a:solidFill>
                      <a:prstDash val="solid"/>
                    </a:lnT>
                    <a:lnB w="12700">
                      <a:solidFill>
                        <a:srgbClr val="004871"/>
                      </a:solidFill>
                      <a:prstDash val="solid"/>
                    </a:lnB>
                  </a:tcPr>
                </a:tc>
                <a:tc>
                  <a:txBody>
                    <a:bodyPr/>
                    <a:lstStyle/>
                    <a:p>
                      <a:pPr marL="527050" algn="l">
                        <a:lnSpc>
                          <a:spcPct val="100000"/>
                        </a:lnSpc>
                        <a:spcBef>
                          <a:spcPts val="1455"/>
                        </a:spcBef>
                      </a:pPr>
                      <a:endParaRPr sz="1800" b="1" dirty="0">
                        <a:solidFill>
                          <a:schemeClr val="bg1"/>
                        </a:solidFill>
                        <a:latin typeface="Calibri"/>
                        <a:cs typeface="Calibri"/>
                      </a:endParaRPr>
                    </a:p>
                  </a:txBody>
                  <a:tcPr marL="0" marR="0" marT="184785" marB="0">
                    <a:lnT w="12700">
                      <a:solidFill>
                        <a:srgbClr val="004871"/>
                      </a:solidFill>
                      <a:prstDash val="solid"/>
                    </a:lnT>
                    <a:lnB w="12700">
                      <a:solidFill>
                        <a:srgbClr val="004871"/>
                      </a:solidFill>
                      <a:prstDash val="solid"/>
                    </a:lnB>
                  </a:tcPr>
                </a:tc>
                <a:extLst>
                  <a:ext uri="{0D108BD9-81ED-4DB2-BD59-A6C34878D82A}">
                    <a16:rowId xmlns:a16="http://schemas.microsoft.com/office/drawing/2014/main" val="10003"/>
                  </a:ext>
                </a:extLst>
              </a:tr>
            </a:tbl>
          </a:graphicData>
        </a:graphic>
      </p:graphicFrame>
      <p:sp>
        <p:nvSpPr>
          <p:cNvPr id="8" name="Slide Number Placeholder 7"/>
          <p:cNvSpPr>
            <a:spLocks noGrp="1"/>
          </p:cNvSpPr>
          <p:nvPr>
            <p:ph type="sldNum" sz="quarter" idx="7"/>
          </p:nvPr>
        </p:nvSpPr>
        <p:spPr/>
        <p:txBody>
          <a:bodyPr/>
          <a:lstStyle/>
          <a:p>
            <a:fld id="{B6F15528-21DE-4FAA-801E-634DDDAF4B2B}" type="slidenum">
              <a:rPr lang="en-ZA" smtClean="0"/>
              <a:t>3</a:t>
            </a:fld>
            <a:endParaRPr lang="en-Z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37948"/>
            <a:ext cx="9753600" cy="861774"/>
          </a:xfrm>
        </p:spPr>
        <p:txBody>
          <a:bodyPr/>
          <a:lstStyle/>
          <a:p>
            <a:r>
              <a:rPr lang="en-ZA" sz="2800" dirty="0"/>
              <a:t>1. KEY PLANNING </a:t>
            </a:r>
            <a:r>
              <a:rPr lang="en-ZA" sz="2800" dirty="0" smtClean="0"/>
              <a:t>ASSUMPTION: </a:t>
            </a:r>
            <a:r>
              <a:rPr lang="en-ZA" sz="2800" i="1" cap="small" dirty="0" smtClean="0">
                <a:solidFill>
                  <a:schemeClr val="tx2">
                    <a:lumMod val="75000"/>
                  </a:schemeClr>
                </a:solidFill>
              </a:rPr>
              <a:t>Demand/GDP </a:t>
            </a:r>
            <a:r>
              <a:rPr lang="en-ZA" sz="2800" i="1" cap="small" dirty="0">
                <a:solidFill>
                  <a:schemeClr val="tx2">
                    <a:lumMod val="75000"/>
                  </a:schemeClr>
                </a:solidFill>
              </a:rPr>
              <a:t>Growth Forecast</a:t>
            </a:r>
          </a:p>
        </p:txBody>
      </p:sp>
      <p:sp>
        <p:nvSpPr>
          <p:cNvPr id="6" name="Text Placeholder 5"/>
          <p:cNvSpPr>
            <a:spLocks noGrp="1"/>
          </p:cNvSpPr>
          <p:nvPr>
            <p:ph type="body" idx="1"/>
          </p:nvPr>
        </p:nvSpPr>
        <p:spPr>
          <a:xfrm>
            <a:off x="609600" y="1114962"/>
            <a:ext cx="10972800" cy="4708981"/>
          </a:xfrm>
        </p:spPr>
        <p:txBody>
          <a:bodyPr/>
          <a:lstStyle/>
          <a:p>
            <a:pPr algn="just"/>
            <a:r>
              <a:rPr lang="en-ZA" b="1" dirty="0" smtClean="0"/>
              <a:t>The </a:t>
            </a:r>
            <a:r>
              <a:rPr lang="en-ZA" b="1" dirty="0"/>
              <a:t>Method of Using Historical Data to Forecast Future Demand in a world that is changing may be fundamentally </a:t>
            </a:r>
            <a:r>
              <a:rPr lang="en-ZA" b="1" dirty="0" smtClean="0"/>
              <a:t>flawed</a:t>
            </a:r>
          </a:p>
          <a:p>
            <a:pPr algn="just"/>
            <a:endParaRPr lang="en-ZA" b="1" dirty="0"/>
          </a:p>
          <a:p>
            <a:pPr marL="285750" indent="-285750" algn="just">
              <a:buFont typeface="Arial" panose="020B0604020202020204" pitchFamily="34" charset="0"/>
              <a:buChar char="•"/>
            </a:pPr>
            <a:r>
              <a:rPr lang="en-ZA" dirty="0" smtClean="0"/>
              <a:t>Historic </a:t>
            </a:r>
            <a:r>
              <a:rPr lang="en-ZA" dirty="0"/>
              <a:t>data is not the answer to forecasting in a period of change. </a:t>
            </a:r>
            <a:r>
              <a:rPr lang="en-ZA" dirty="0" smtClean="0"/>
              <a:t>The </a:t>
            </a:r>
            <a:r>
              <a:rPr lang="en-ZA" dirty="0"/>
              <a:t>likely future electricity consumption cannot be based purely on historic trends any longer. </a:t>
            </a:r>
            <a:r>
              <a:rPr lang="en-ZA" dirty="0" smtClean="0"/>
              <a:t>Extensive </a:t>
            </a:r>
            <a:r>
              <a:rPr lang="en-ZA" dirty="0"/>
              <a:t>groundwork is required where information from every sector needs to be collected on each sector’s future requirements for </a:t>
            </a:r>
            <a:r>
              <a:rPr lang="en-ZA" dirty="0" smtClean="0"/>
              <a:t>electricity.</a:t>
            </a:r>
          </a:p>
          <a:p>
            <a:pPr marL="285750" indent="-285750" algn="just">
              <a:buFont typeface="Arial" panose="020B0604020202020204" pitchFamily="34" charset="0"/>
              <a:buChar char="•"/>
            </a:pPr>
            <a:endParaRPr lang="en-ZA" dirty="0" smtClean="0"/>
          </a:p>
          <a:p>
            <a:pPr marL="285750" indent="-285750" algn="just" rtl="0">
              <a:buFont typeface="Arial" panose="020B0604020202020204" pitchFamily="34" charset="0"/>
              <a:buChar char="•"/>
            </a:pPr>
            <a:r>
              <a:rPr lang="en-ZA" dirty="0" smtClean="0"/>
              <a:t>Models </a:t>
            </a:r>
            <a:r>
              <a:rPr lang="en-ZA" dirty="0"/>
              <a:t>may still be useful for residential and commercial forecasts, but for mining and industrial forecasts more detailed information collection and analysis is </a:t>
            </a:r>
            <a:r>
              <a:rPr lang="en-ZA" dirty="0" smtClean="0"/>
              <a:t>required. </a:t>
            </a:r>
            <a:r>
              <a:rPr lang="en-ZA" dirty="0"/>
              <a:t>Models may still be useful for residential and commercial forecasts, but for mining and industrial forecasts more detailed information collection and analysis is required. Specifically, in the industrial sector, driven by lumpy investment decisions or de-commissioning, regression models are less useful, and more so if similar weightings are assigned to recent and much older regression points.  </a:t>
            </a:r>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It </a:t>
            </a:r>
            <a:r>
              <a:rPr lang="en-ZA" dirty="0"/>
              <a:t>may therefore be more useful, on a more granular level, to provide for known changes in the industrial sector e.g. planned investments, closing of PGM mines, closing of smelters,  long-term decline in gold mining, new own generation, etc. </a:t>
            </a:r>
          </a:p>
          <a:p>
            <a:pPr algn="just"/>
            <a:endParaRPr lang="en-US" dirty="0" smtClean="0">
              <a:solidFill>
                <a:schemeClr val="tx1">
                  <a:lumMod val="95000"/>
                  <a:lumOff val="5000"/>
                </a:schemeClr>
              </a:solidFill>
            </a:endParaRPr>
          </a:p>
        </p:txBody>
      </p:sp>
      <p:sp>
        <p:nvSpPr>
          <p:cNvPr id="8" name="Slide Number Placeholder 7"/>
          <p:cNvSpPr>
            <a:spLocks noGrp="1"/>
          </p:cNvSpPr>
          <p:nvPr>
            <p:ph type="sldNum" sz="quarter" idx="7"/>
          </p:nvPr>
        </p:nvSpPr>
        <p:spPr/>
        <p:txBody>
          <a:bodyPr/>
          <a:lstStyle/>
          <a:p>
            <a:fld id="{B6F15528-21DE-4FAA-801E-634DDDAF4B2B}" type="slidenum">
              <a:rPr lang="en-ZA" smtClean="0">
                <a:solidFill>
                  <a:schemeClr val="bg1"/>
                </a:solidFill>
              </a:rPr>
              <a:t>4</a:t>
            </a:fld>
            <a:endParaRPr lang="en-ZA" dirty="0">
              <a:solidFill>
                <a:schemeClr val="bg1"/>
              </a:solidFill>
            </a:endParaRPr>
          </a:p>
        </p:txBody>
      </p:sp>
    </p:spTree>
    <p:extLst>
      <p:ext uri="{BB962C8B-B14F-4D97-AF65-F5344CB8AC3E}">
        <p14:creationId xmlns:p14="http://schemas.microsoft.com/office/powerpoint/2010/main" val="741477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4289" y="301454"/>
            <a:ext cx="9448800" cy="861774"/>
          </a:xfrm>
        </p:spPr>
        <p:txBody>
          <a:bodyPr/>
          <a:lstStyle/>
          <a:p>
            <a:r>
              <a:rPr lang="en-ZA" sz="2800" dirty="0"/>
              <a:t>1. KEY PLANNING </a:t>
            </a:r>
            <a:r>
              <a:rPr lang="en-ZA" sz="2800" dirty="0" smtClean="0"/>
              <a:t>ASSUMPTIONS</a:t>
            </a:r>
            <a:r>
              <a:rPr lang="en-ZA" sz="2800" i="1" dirty="0" smtClean="0">
                <a:solidFill>
                  <a:schemeClr val="tx2">
                    <a:lumMod val="75000"/>
                  </a:schemeClr>
                </a:solidFill>
              </a:rPr>
              <a:t> </a:t>
            </a:r>
            <a:r>
              <a:rPr lang="en-ZA" sz="2800" i="1" cap="small" dirty="0">
                <a:solidFill>
                  <a:schemeClr val="tx2">
                    <a:lumMod val="75000"/>
                  </a:schemeClr>
                </a:solidFill>
              </a:rPr>
              <a:t>Demand/GDP Growth Forecast</a:t>
            </a:r>
          </a:p>
        </p:txBody>
      </p:sp>
      <p:sp>
        <p:nvSpPr>
          <p:cNvPr id="6" name="Text Placeholder 5"/>
          <p:cNvSpPr>
            <a:spLocks noGrp="1"/>
          </p:cNvSpPr>
          <p:nvPr>
            <p:ph type="body" idx="1"/>
          </p:nvPr>
        </p:nvSpPr>
        <p:spPr>
          <a:xfrm>
            <a:off x="674288" y="859268"/>
            <a:ext cx="10908111" cy="4031873"/>
          </a:xfrm>
        </p:spPr>
        <p:txBody>
          <a:bodyPr/>
          <a:lstStyle/>
          <a:p>
            <a:pPr algn="just"/>
            <a:r>
              <a:rPr lang="en-ZA" b="1" dirty="0" smtClean="0"/>
              <a:t>The </a:t>
            </a:r>
            <a:r>
              <a:rPr lang="en-ZA" b="1" dirty="0"/>
              <a:t>Choice of a High GDP Growth Scenario for the IRP2018 Base case is </a:t>
            </a:r>
            <a:r>
              <a:rPr lang="en-ZA" b="1" dirty="0" smtClean="0"/>
              <a:t>unrealistic in the short term</a:t>
            </a:r>
          </a:p>
          <a:p>
            <a:pPr algn="just"/>
            <a:endParaRPr lang="en-ZA" b="1" dirty="0"/>
          </a:p>
          <a:p>
            <a:pPr algn="just"/>
            <a:endParaRPr lang="en-ZA" b="1" dirty="0" smtClean="0"/>
          </a:p>
          <a:p>
            <a:pPr algn="just"/>
            <a:endParaRPr lang="en-ZA" b="1" dirty="0"/>
          </a:p>
          <a:p>
            <a:pPr algn="just"/>
            <a:endParaRPr lang="en-ZA" b="1" dirty="0" smtClean="0"/>
          </a:p>
          <a:p>
            <a:pPr algn="just"/>
            <a:endParaRPr lang="en-ZA" b="1" dirty="0"/>
          </a:p>
          <a:p>
            <a:pPr algn="just"/>
            <a:endParaRPr lang="en-ZA" b="1" dirty="0" smtClean="0"/>
          </a:p>
          <a:p>
            <a:pPr algn="just"/>
            <a:endParaRPr lang="en-ZA" b="1" dirty="0"/>
          </a:p>
          <a:p>
            <a:pPr marL="285750" indent="-285750" algn="just">
              <a:buFont typeface="Arial" panose="020B0604020202020204" pitchFamily="34" charset="0"/>
              <a:buChar char="•"/>
            </a:pPr>
            <a:r>
              <a:rPr lang="en-US" dirty="0" smtClean="0"/>
              <a:t>While indications are that the low demand growth outlook is the most likely for South Africa over short to medium term, it is concerning that in this draft IRP only the median </a:t>
            </a:r>
            <a:r>
              <a:rPr lang="en-US" dirty="0"/>
              <a:t>growth </a:t>
            </a:r>
            <a:r>
              <a:rPr lang="en-US" dirty="0" smtClean="0"/>
              <a:t>scenarios (</a:t>
            </a:r>
            <a:r>
              <a:rPr lang="en-US" dirty="0"/>
              <a:t>with </a:t>
            </a:r>
            <a:r>
              <a:rPr lang="en-US" dirty="0" smtClean="0"/>
              <a:t>high annual average GDP growth of 4.26%) were taken up in the comparative sensitivity analyses</a:t>
            </a:r>
          </a:p>
          <a:p>
            <a:pPr marL="285750" indent="-285750" algn="just">
              <a:buFont typeface="Arial" panose="020B0604020202020204" pitchFamily="34" charset="0"/>
              <a:buChar char="•"/>
            </a:pPr>
            <a:endParaRPr lang="en-US" sz="1000" dirty="0"/>
          </a:p>
          <a:p>
            <a:pPr marL="285750" indent="-285750" algn="just">
              <a:buFont typeface="Arial" panose="020B0604020202020204" pitchFamily="34" charset="0"/>
              <a:buChar char="•"/>
            </a:pPr>
            <a:r>
              <a:rPr lang="en-ZA" dirty="0"/>
              <a:t>It is not clear if a high GDP growth is applied in order to apply low financing costs in the model – it is typically that, the lower the GDP, the higher the financing cost as there is less certainty of full utilisation of the new capacity. </a:t>
            </a:r>
          </a:p>
          <a:p>
            <a:pPr marL="285750" indent="-285750" algn="just">
              <a:buFont typeface="Arial" panose="020B0604020202020204" pitchFamily="34" charset="0"/>
              <a:buChar char="•"/>
            </a:pPr>
            <a:endParaRPr lang="en-US" dirty="0" smtClean="0">
              <a:solidFill>
                <a:schemeClr val="tx1">
                  <a:lumMod val="95000"/>
                  <a:lumOff val="5000"/>
                </a:schemeClr>
              </a:solidFill>
            </a:endParaRPr>
          </a:p>
        </p:txBody>
      </p:sp>
      <p:sp>
        <p:nvSpPr>
          <p:cNvPr id="8" name="Slide Number Placeholder 7"/>
          <p:cNvSpPr>
            <a:spLocks noGrp="1"/>
          </p:cNvSpPr>
          <p:nvPr>
            <p:ph type="sldNum" sz="quarter" idx="7"/>
          </p:nvPr>
        </p:nvSpPr>
        <p:spPr/>
        <p:txBody>
          <a:bodyPr/>
          <a:lstStyle/>
          <a:p>
            <a:fld id="{B6F15528-21DE-4FAA-801E-634DDDAF4B2B}" type="slidenum">
              <a:rPr lang="en-ZA" smtClean="0"/>
              <a:t>5</a:t>
            </a:fld>
            <a:endParaRPr lang="en-ZA"/>
          </a:p>
        </p:txBody>
      </p:sp>
      <p:pic>
        <p:nvPicPr>
          <p:cNvPr id="9" name="Picture 8"/>
          <p:cNvPicPr>
            <a:picLocks noChangeAspect="1"/>
          </p:cNvPicPr>
          <p:nvPr/>
        </p:nvPicPr>
        <p:blipFill>
          <a:blip r:embed="rId3"/>
          <a:stretch>
            <a:fillRect/>
          </a:stretch>
        </p:blipFill>
        <p:spPr>
          <a:xfrm>
            <a:off x="2115728" y="1102633"/>
            <a:ext cx="5338241" cy="1801761"/>
          </a:xfrm>
          <a:prstGeom prst="rect">
            <a:avLst/>
          </a:prstGeom>
        </p:spPr>
      </p:pic>
      <p:sp>
        <p:nvSpPr>
          <p:cNvPr id="12" name="Text Box 2"/>
          <p:cNvSpPr txBox="1"/>
          <p:nvPr/>
        </p:nvSpPr>
        <p:spPr>
          <a:xfrm>
            <a:off x="674287" y="4785436"/>
            <a:ext cx="10892872" cy="109907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The EIUG recommends that base case (IRP1) and all scenarios should be tested against the lower GDP forecast of 1.33% and the lower demand forecast of 1.21% by 2030, in order to demonstrate robust planning that ensures that a least-regret investment decision is made for the country.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ZA" sz="14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563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79963"/>
            <a:ext cx="8817429" cy="430887"/>
          </a:xfrm>
        </p:spPr>
        <p:txBody>
          <a:bodyPr/>
          <a:lstStyle/>
          <a:p>
            <a:r>
              <a:rPr lang="en-ZA" sz="2800" dirty="0" smtClean="0"/>
              <a:t>1. KEY </a:t>
            </a:r>
            <a:r>
              <a:rPr lang="en-ZA" sz="2800" dirty="0"/>
              <a:t>PLANNING </a:t>
            </a:r>
            <a:r>
              <a:rPr lang="en-ZA" sz="2800" dirty="0" smtClean="0"/>
              <a:t>ASSUMPTION: </a:t>
            </a:r>
            <a:r>
              <a:rPr lang="en-ZA" sz="2800" i="1" cap="small" dirty="0" smtClean="0">
                <a:solidFill>
                  <a:schemeClr val="tx2">
                    <a:lumMod val="75000"/>
                  </a:schemeClr>
                </a:solidFill>
              </a:rPr>
              <a:t>Plant </a:t>
            </a:r>
            <a:r>
              <a:rPr lang="en-ZA" sz="2800" i="1" cap="small" dirty="0">
                <a:solidFill>
                  <a:schemeClr val="tx2">
                    <a:lumMod val="75000"/>
                  </a:schemeClr>
                </a:solidFill>
              </a:rPr>
              <a:t>Performance</a:t>
            </a:r>
          </a:p>
        </p:txBody>
      </p:sp>
      <p:sp>
        <p:nvSpPr>
          <p:cNvPr id="6" name="Text Placeholder 5"/>
          <p:cNvSpPr>
            <a:spLocks noGrp="1"/>
          </p:cNvSpPr>
          <p:nvPr>
            <p:ph type="body" idx="1"/>
          </p:nvPr>
        </p:nvSpPr>
        <p:spPr>
          <a:xfrm>
            <a:off x="1447800" y="4953000"/>
            <a:ext cx="10134600" cy="2492990"/>
          </a:xfrm>
        </p:spPr>
        <p:txBody>
          <a:bodyPr/>
          <a:lstStyle/>
          <a:p>
            <a:pPr algn="just"/>
            <a:r>
              <a:rPr lang="en-ZA" dirty="0"/>
              <a:t>Eskom plant performance has been </a:t>
            </a:r>
            <a:r>
              <a:rPr lang="en-ZA" dirty="0" smtClean="0"/>
              <a:t>deteriorating, at 70.41% in week33</a:t>
            </a:r>
          </a:p>
          <a:p>
            <a:pPr algn="just"/>
            <a:endParaRPr lang="en-ZA" dirty="0"/>
          </a:p>
          <a:p>
            <a:pPr algn="just"/>
            <a:r>
              <a:rPr lang="en-ZA" dirty="0"/>
              <a:t>This IRP uses the medium plant performance projections compiled by Eskom that </a:t>
            </a:r>
            <a:r>
              <a:rPr lang="en-ZA" dirty="0" smtClean="0"/>
              <a:t>plant availability improving to </a:t>
            </a:r>
            <a:r>
              <a:rPr lang="en-ZA" dirty="0"/>
              <a:t>≥80% by 2021 and beyond. The EIUG is very uncertain about the short to medium term outlook of </a:t>
            </a:r>
            <a:r>
              <a:rPr lang="en-ZA" dirty="0" smtClean="0"/>
              <a:t>Eskom’s Plant Performance.</a:t>
            </a:r>
            <a:endParaRPr lang="en-US" dirty="0">
              <a:solidFill>
                <a:schemeClr val="tx1">
                  <a:lumMod val="95000"/>
                  <a:lumOff val="5000"/>
                </a:schemeClr>
              </a:solidFill>
            </a:endParaRPr>
          </a:p>
          <a:p>
            <a:pPr algn="just"/>
            <a:endParaRPr lang="en-ZA" dirty="0" smtClean="0"/>
          </a:p>
          <a:p>
            <a:pPr algn="just"/>
            <a:endParaRPr lang="en-ZA" dirty="0" smtClean="0"/>
          </a:p>
          <a:p>
            <a:pPr algn="just"/>
            <a:r>
              <a:rPr lang="en-ZA" dirty="0" smtClean="0"/>
              <a:t>  </a:t>
            </a:r>
            <a:endParaRPr lang="en-ZA" dirty="0"/>
          </a:p>
          <a:p>
            <a:pPr marL="285750" indent="-285750" algn="just">
              <a:buFont typeface="Arial" panose="020B0604020202020204" pitchFamily="34" charset="0"/>
              <a:buChar char="•"/>
            </a:pPr>
            <a:endParaRPr lang="en-US" dirty="0" smtClean="0">
              <a:solidFill>
                <a:schemeClr val="tx1">
                  <a:lumMod val="95000"/>
                  <a:lumOff val="5000"/>
                </a:schemeClr>
              </a:solidFill>
            </a:endParaRPr>
          </a:p>
        </p:txBody>
      </p:sp>
      <p:sp>
        <p:nvSpPr>
          <p:cNvPr id="8" name="Slide Number Placeholder 7"/>
          <p:cNvSpPr>
            <a:spLocks noGrp="1"/>
          </p:cNvSpPr>
          <p:nvPr>
            <p:ph type="sldNum" sz="quarter" idx="7"/>
          </p:nvPr>
        </p:nvSpPr>
        <p:spPr/>
        <p:txBody>
          <a:bodyPr/>
          <a:lstStyle/>
          <a:p>
            <a:fld id="{B6F15528-21DE-4FAA-801E-634DDDAF4B2B}" type="slidenum">
              <a:rPr lang="en-ZA" smtClean="0"/>
              <a:t>6</a:t>
            </a:fld>
            <a:endParaRPr lang="en-ZA"/>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20917"/>
            <a:ext cx="9372600" cy="4032083"/>
          </a:xfrm>
          <a:prstGeom prst="rect">
            <a:avLst/>
          </a:prstGeom>
          <a:noFill/>
        </p:spPr>
      </p:pic>
      <p:cxnSp>
        <p:nvCxnSpPr>
          <p:cNvPr id="3" name="Straight Connector 2"/>
          <p:cNvCxnSpPr/>
          <p:nvPr/>
        </p:nvCxnSpPr>
        <p:spPr>
          <a:xfrm>
            <a:off x="1752600" y="2286000"/>
            <a:ext cx="86106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69978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8969829" cy="373981"/>
          </a:xfrm>
        </p:spPr>
        <p:txBody>
          <a:bodyPr/>
          <a:lstStyle/>
          <a:p>
            <a:r>
              <a:rPr lang="en-ZA" sz="2800" dirty="0"/>
              <a:t>1. KEY PLANNING </a:t>
            </a:r>
            <a:r>
              <a:rPr lang="en-ZA" sz="2800" dirty="0" smtClean="0"/>
              <a:t>ASSUMPTION: </a:t>
            </a:r>
            <a:r>
              <a:rPr lang="en-ZA" sz="2800" i="1" cap="small" dirty="0" smtClean="0">
                <a:solidFill>
                  <a:schemeClr val="tx2">
                    <a:lumMod val="75000"/>
                  </a:schemeClr>
                </a:solidFill>
              </a:rPr>
              <a:t>Plant </a:t>
            </a:r>
            <a:r>
              <a:rPr lang="en-ZA" sz="2800" i="1" cap="small" dirty="0">
                <a:solidFill>
                  <a:schemeClr val="tx2">
                    <a:lumMod val="75000"/>
                  </a:schemeClr>
                </a:solidFill>
              </a:rPr>
              <a:t>Performance</a:t>
            </a:r>
          </a:p>
        </p:txBody>
      </p:sp>
      <p:sp>
        <p:nvSpPr>
          <p:cNvPr id="6" name="Text Placeholder 5"/>
          <p:cNvSpPr>
            <a:spLocks noGrp="1"/>
          </p:cNvSpPr>
          <p:nvPr>
            <p:ph type="body" idx="1"/>
          </p:nvPr>
        </p:nvSpPr>
        <p:spPr>
          <a:xfrm>
            <a:off x="685800" y="923534"/>
            <a:ext cx="10896600" cy="3323987"/>
          </a:xfrm>
        </p:spPr>
        <p:txBody>
          <a:bodyPr/>
          <a:lstStyle/>
          <a:p>
            <a:pPr algn="just"/>
            <a:r>
              <a:rPr lang="en-ZA" b="1" dirty="0" smtClean="0"/>
              <a:t>The </a:t>
            </a:r>
            <a:r>
              <a:rPr lang="en-ZA" b="1" dirty="0"/>
              <a:t>Use of Medium Plant Performance Forecast in the Short Term </a:t>
            </a:r>
            <a:r>
              <a:rPr lang="en-ZA" b="1" dirty="0" smtClean="0"/>
              <a:t>is Unrealistic</a:t>
            </a:r>
          </a:p>
          <a:p>
            <a:pPr algn="just"/>
            <a:endParaRPr lang="en-ZA" b="1" dirty="0"/>
          </a:p>
          <a:p>
            <a:pPr marL="285750" indent="-285750" algn="just">
              <a:buFont typeface="Arial" panose="020B0604020202020204" pitchFamily="34" charset="0"/>
              <a:buChar char="•"/>
            </a:pPr>
            <a:r>
              <a:rPr lang="en-ZA" dirty="0" smtClean="0"/>
              <a:t>The high planned and unplanned outages as well as outage </a:t>
            </a:r>
            <a:r>
              <a:rPr lang="en-ZA" dirty="0"/>
              <a:t>slippages are eating away into operating reserves; Eskom is already frequently dispatching the expensive emergency reserves in order to meet the daily demands and avoid load shedding. </a:t>
            </a:r>
            <a:endParaRPr lang="en-ZA" dirty="0" smtClean="0"/>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This </a:t>
            </a:r>
            <a:r>
              <a:rPr lang="en-ZA" dirty="0"/>
              <a:t>coupled with the current coal shortages, poor management of coal stock levels and concomitant primary energy cost, the lack of sufficient capital investment to sustain the existing </a:t>
            </a:r>
            <a:r>
              <a:rPr lang="en-ZA" dirty="0" smtClean="0"/>
              <a:t>fleet, the </a:t>
            </a:r>
            <a:r>
              <a:rPr lang="en-ZA" dirty="0"/>
              <a:t>EIUG is concerned about Eskom’s ability to cost effectively meet demand in the next 5 </a:t>
            </a:r>
            <a:r>
              <a:rPr lang="en-ZA" dirty="0" smtClean="0"/>
              <a:t>years</a:t>
            </a:r>
            <a:r>
              <a:rPr lang="en-ZA" dirty="0"/>
              <a:t> </a:t>
            </a:r>
            <a:r>
              <a:rPr lang="en-ZA" dirty="0" smtClean="0"/>
              <a:t>– and this performance is a key input parameter into the IRP model.</a:t>
            </a:r>
          </a:p>
          <a:p>
            <a:pPr marL="285750" indent="-285750" algn="just">
              <a:buFont typeface="Arial" panose="020B0604020202020204" pitchFamily="34" charset="0"/>
              <a:buChar char="•"/>
            </a:pPr>
            <a:endParaRPr lang="en-ZA" dirty="0"/>
          </a:p>
          <a:p>
            <a:pPr algn="just"/>
            <a:endParaRPr lang="en-US" dirty="0" smtClean="0">
              <a:solidFill>
                <a:schemeClr val="tx1">
                  <a:lumMod val="95000"/>
                  <a:lumOff val="5000"/>
                </a:schemeClr>
              </a:solidFill>
            </a:endParaRPr>
          </a:p>
        </p:txBody>
      </p:sp>
      <p:sp>
        <p:nvSpPr>
          <p:cNvPr id="8" name="Slide Number Placeholder 7"/>
          <p:cNvSpPr>
            <a:spLocks noGrp="1"/>
          </p:cNvSpPr>
          <p:nvPr>
            <p:ph type="sldNum" sz="quarter" idx="7"/>
          </p:nvPr>
        </p:nvSpPr>
        <p:spPr/>
        <p:txBody>
          <a:bodyPr/>
          <a:lstStyle/>
          <a:p>
            <a:fld id="{B6F15528-21DE-4FAA-801E-634DDDAF4B2B}" type="slidenum">
              <a:rPr lang="en-ZA" smtClean="0"/>
              <a:t>7</a:t>
            </a:fld>
            <a:endParaRPr lang="en-ZA"/>
          </a:p>
        </p:txBody>
      </p:sp>
      <p:sp>
        <p:nvSpPr>
          <p:cNvPr id="10" name="Text Box 11"/>
          <p:cNvSpPr txBox="1"/>
          <p:nvPr/>
        </p:nvSpPr>
        <p:spPr>
          <a:xfrm>
            <a:off x="685800" y="4001002"/>
            <a:ext cx="10896600" cy="140919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marR="0" lvl="0" indent="0" algn="just" defTabSz="914400" eaLnBrk="1" fontAlgn="auto" latinLnBrk="0" hangingPunct="1">
              <a:lnSpc>
                <a:spcPct val="150000"/>
              </a:lnSpc>
              <a:spcBef>
                <a:spcPts val="0"/>
              </a:spcBef>
              <a:spcAft>
                <a:spcPts val="0"/>
              </a:spcAft>
              <a:buClrTx/>
              <a:buSzTx/>
              <a:buFontTx/>
              <a:buNone/>
              <a:tabLst/>
              <a:defRPr/>
            </a:pPr>
            <a:r>
              <a:rPr kumimoji="0" lang="en-ZA"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The EUIG recommends that the lower plant performance projections be used for the short to medium term, in order to reflect current reality and progressively monitor/raise the performance to this IRP aspirational levels.</a:t>
            </a:r>
            <a:endParaRPr kumimoji="0" lang="en-ZA"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457200" marR="0" lvl="0" indent="0" algn="l" defTabSz="914400" eaLnBrk="1" fontAlgn="auto" latinLnBrk="0" hangingPunct="1">
              <a:lnSpc>
                <a:spcPct val="150000"/>
              </a:lnSpc>
              <a:spcBef>
                <a:spcPts val="0"/>
              </a:spcBef>
              <a:spcAft>
                <a:spcPts val="0"/>
              </a:spcAft>
              <a:buClrTx/>
              <a:buSzTx/>
              <a:buFontTx/>
              <a:buNone/>
              <a:tabLst/>
              <a:defRPr/>
            </a:pPr>
            <a:r>
              <a:rPr kumimoji="0" lang="en-ZA"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ZA"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052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55092"/>
            <a:ext cx="8969829" cy="430887"/>
          </a:xfrm>
        </p:spPr>
        <p:txBody>
          <a:bodyPr/>
          <a:lstStyle/>
          <a:p>
            <a:r>
              <a:rPr lang="en-ZA" sz="2800" dirty="0"/>
              <a:t>1. KEY PLANNING </a:t>
            </a:r>
            <a:r>
              <a:rPr lang="en-ZA" sz="2800" dirty="0" smtClean="0"/>
              <a:t>ASSUMPTION: </a:t>
            </a:r>
            <a:r>
              <a:rPr lang="en-ZA" sz="2800" i="1" cap="small" dirty="0" smtClean="0">
                <a:solidFill>
                  <a:schemeClr val="tx2">
                    <a:lumMod val="75000"/>
                  </a:schemeClr>
                </a:solidFill>
              </a:rPr>
              <a:t>Technology Costs</a:t>
            </a:r>
            <a:endParaRPr lang="en-ZA" sz="2800" i="1" cap="small" dirty="0">
              <a:solidFill>
                <a:schemeClr val="tx2">
                  <a:lumMod val="75000"/>
                </a:schemeClr>
              </a:solidFill>
            </a:endParaRPr>
          </a:p>
        </p:txBody>
      </p:sp>
      <p:sp>
        <p:nvSpPr>
          <p:cNvPr id="6" name="Text Placeholder 5"/>
          <p:cNvSpPr>
            <a:spLocks noGrp="1"/>
          </p:cNvSpPr>
          <p:nvPr>
            <p:ph type="body" idx="1"/>
          </p:nvPr>
        </p:nvSpPr>
        <p:spPr>
          <a:xfrm>
            <a:off x="685800" y="923534"/>
            <a:ext cx="10896600" cy="4431983"/>
          </a:xfrm>
        </p:spPr>
        <p:txBody>
          <a:bodyPr/>
          <a:lstStyle/>
          <a:p>
            <a:pPr marL="285750" indent="-285750" algn="just">
              <a:buFont typeface="Arial" panose="020B0604020202020204" pitchFamily="34" charset="0"/>
              <a:buChar char="•"/>
            </a:pPr>
            <a:r>
              <a:rPr lang="en-ZA" dirty="0"/>
              <a:t>This IRP has updated the RE cost and the outcome of which indicate clearly that a Wind, Solar PV and Gas energy mix is the least-cost option going forward. </a:t>
            </a:r>
            <a:endParaRPr lang="en-ZA" dirty="0" smtClean="0"/>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smtClean="0"/>
              <a:t>The EIUG’s concern is that the flexibility </a:t>
            </a:r>
            <a:r>
              <a:rPr lang="en-ZA" dirty="0"/>
              <a:t>of the current fleet to balance renewables is </a:t>
            </a:r>
            <a:r>
              <a:rPr lang="en-ZA" dirty="0" smtClean="0"/>
              <a:t>already becoming problematic; for example, at times Eskom </a:t>
            </a:r>
            <a:r>
              <a:rPr lang="en-ZA" dirty="0"/>
              <a:t>has </a:t>
            </a:r>
            <a:r>
              <a:rPr lang="en-ZA" dirty="0" smtClean="0"/>
              <a:t>to </a:t>
            </a:r>
            <a:r>
              <a:rPr lang="en-ZA" dirty="0"/>
              <a:t>order wind generators to </a:t>
            </a:r>
            <a:r>
              <a:rPr lang="en-ZA" dirty="0" smtClean="0"/>
              <a:t>spill </a:t>
            </a:r>
            <a:r>
              <a:rPr lang="en-ZA" dirty="0"/>
              <a:t>when the coal </a:t>
            </a:r>
            <a:r>
              <a:rPr lang="en-ZA" dirty="0" smtClean="0"/>
              <a:t>fleet cannot be </a:t>
            </a:r>
            <a:r>
              <a:rPr lang="en-ZA" dirty="0"/>
              <a:t>cut back </a:t>
            </a:r>
            <a:r>
              <a:rPr lang="en-ZA" dirty="0" smtClean="0"/>
              <a:t>deep/fast </a:t>
            </a:r>
            <a:r>
              <a:rPr lang="en-ZA" dirty="0"/>
              <a:t>enough to </a:t>
            </a:r>
            <a:r>
              <a:rPr lang="en-ZA" dirty="0" smtClean="0"/>
              <a:t>make way for wind supply on the system. </a:t>
            </a:r>
            <a:r>
              <a:rPr lang="en-ZA" dirty="0"/>
              <a:t>The problem is that we still have to </a:t>
            </a:r>
            <a:r>
              <a:rPr lang="en-ZA" dirty="0" smtClean="0"/>
              <a:t>pay </a:t>
            </a:r>
            <a:r>
              <a:rPr lang="en-ZA" dirty="0"/>
              <a:t>for the wind power not delivered, according to the ‘take/pay’ PPAs.  This problem will obviously grow when </a:t>
            </a:r>
            <a:r>
              <a:rPr lang="en-ZA" dirty="0" smtClean="0"/>
              <a:t>more RE plants achieve </a:t>
            </a:r>
            <a:r>
              <a:rPr lang="en-ZA" dirty="0"/>
              <a:t>commercial operation</a:t>
            </a:r>
            <a:r>
              <a:rPr lang="en-ZA" dirty="0" smtClean="0"/>
              <a:t>. These curtailments are increasing system cost – and need to be accommodated in the just transition.</a:t>
            </a:r>
          </a:p>
          <a:p>
            <a:pPr marL="285750" indent="-285750" algn="just">
              <a:buFont typeface="Arial" panose="020B0604020202020204" pitchFamily="34" charset="0"/>
              <a:buChar char="•"/>
            </a:pPr>
            <a:endParaRPr lang="en-ZA" dirty="0"/>
          </a:p>
          <a:p>
            <a:pPr marL="285750" indent="-285750" algn="just">
              <a:buFont typeface="Arial" panose="020B0604020202020204" pitchFamily="34" charset="0"/>
              <a:buChar char="•"/>
            </a:pPr>
            <a:r>
              <a:rPr lang="en-ZA" dirty="0" smtClean="0"/>
              <a:t>This draft IRP did not take grid stability cost into account - it defers this to a need to conduct further in-depth analysis of technical risks. Due to poor plant performance, Eskom is already experiencing high frequency control incidents</a:t>
            </a:r>
          </a:p>
          <a:p>
            <a:pPr marL="285750" indent="-285750" algn="just">
              <a:buFont typeface="Arial" panose="020B0604020202020204" pitchFamily="34" charset="0"/>
              <a:buChar char="•"/>
            </a:pPr>
            <a:endParaRPr lang="en-ZA" dirty="0"/>
          </a:p>
          <a:p>
            <a:pPr algn="just"/>
            <a:endParaRPr lang="en-ZA" dirty="0"/>
          </a:p>
          <a:p>
            <a:pPr algn="just"/>
            <a:endParaRPr lang="en-US" dirty="0" smtClean="0">
              <a:solidFill>
                <a:schemeClr val="tx1">
                  <a:lumMod val="95000"/>
                  <a:lumOff val="5000"/>
                </a:schemeClr>
              </a:solidFill>
            </a:endParaRPr>
          </a:p>
        </p:txBody>
      </p:sp>
      <p:sp>
        <p:nvSpPr>
          <p:cNvPr id="8" name="Slide Number Placeholder 7"/>
          <p:cNvSpPr>
            <a:spLocks noGrp="1"/>
          </p:cNvSpPr>
          <p:nvPr>
            <p:ph type="sldNum" sz="quarter" idx="7"/>
          </p:nvPr>
        </p:nvSpPr>
        <p:spPr/>
        <p:txBody>
          <a:bodyPr/>
          <a:lstStyle/>
          <a:p>
            <a:fld id="{B6F15528-21DE-4FAA-801E-634DDDAF4B2B}" type="slidenum">
              <a:rPr lang="en-ZA" smtClean="0"/>
              <a:t>8</a:t>
            </a:fld>
            <a:endParaRPr lang="en-ZA"/>
          </a:p>
        </p:txBody>
      </p:sp>
      <p:sp>
        <p:nvSpPr>
          <p:cNvPr id="10" name="Text Box 11"/>
          <p:cNvSpPr txBox="1"/>
          <p:nvPr/>
        </p:nvSpPr>
        <p:spPr>
          <a:xfrm>
            <a:off x="685800" y="4876800"/>
            <a:ext cx="10896600" cy="114396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7200" marR="0" lvl="0" indent="0" algn="l" defTabSz="914400" eaLnBrk="1" fontAlgn="auto" latinLnBrk="0" hangingPunct="1">
              <a:lnSpc>
                <a:spcPct val="150000"/>
              </a:lnSpc>
              <a:spcBef>
                <a:spcPts val="0"/>
              </a:spcBef>
              <a:spcAft>
                <a:spcPts val="0"/>
              </a:spcAft>
              <a:buClrTx/>
              <a:buSzTx/>
              <a:buFontTx/>
              <a:buNone/>
              <a:tabLst/>
              <a:defRPr/>
            </a:pPr>
            <a:r>
              <a:rPr kumimoji="0" lang="en-ZA"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ZA" b="1"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In absence of an in-depth</a:t>
            </a:r>
            <a:r>
              <a:rPr kumimoji="0" lang="en-ZA" b="1" i="0" u="none" strike="noStrike" kern="0" cap="none" spc="0" normalizeH="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Flexibility study, </a:t>
            </a:r>
            <a:r>
              <a:rPr kumimoji="0" lang="en-ZA" b="1"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The EIUG recommends that a cost risk allowance be built in the IRP model to account for</a:t>
            </a:r>
            <a:r>
              <a:rPr lang="en-ZA" b="1" kern="0" dirty="0" smtClean="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grid stability cost</a:t>
            </a:r>
            <a:endParaRPr kumimoji="0" lang="en-ZA"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00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33739"/>
            <a:ext cx="8817429" cy="430887"/>
          </a:xfrm>
        </p:spPr>
        <p:txBody>
          <a:bodyPr/>
          <a:lstStyle/>
          <a:p>
            <a:r>
              <a:rPr lang="en-ZA" sz="2800" dirty="0"/>
              <a:t>2. </a:t>
            </a:r>
            <a:r>
              <a:rPr lang="en-ZA" sz="2800" dirty="0" smtClean="0"/>
              <a:t>POLICY ADJUSTMENT</a:t>
            </a:r>
            <a:r>
              <a:rPr lang="en-ZA" sz="2800" cap="small" dirty="0" smtClean="0">
                <a:solidFill>
                  <a:schemeClr val="tx2">
                    <a:lumMod val="75000"/>
                  </a:schemeClr>
                </a:solidFill>
              </a:rPr>
              <a:t>:</a:t>
            </a:r>
            <a:r>
              <a:rPr lang="en-ZA" sz="2800" i="1" cap="small" dirty="0" smtClean="0">
                <a:solidFill>
                  <a:schemeClr val="tx2">
                    <a:lumMod val="75000"/>
                  </a:schemeClr>
                </a:solidFill>
              </a:rPr>
              <a:t> RE </a:t>
            </a:r>
            <a:r>
              <a:rPr lang="en-ZA" sz="2800" i="1" cap="small" dirty="0">
                <a:solidFill>
                  <a:schemeClr val="tx2">
                    <a:lumMod val="75000"/>
                  </a:schemeClr>
                </a:solidFill>
              </a:rPr>
              <a:t>Roll-Out</a:t>
            </a:r>
          </a:p>
        </p:txBody>
      </p:sp>
      <p:sp>
        <p:nvSpPr>
          <p:cNvPr id="6" name="Text Placeholder 5"/>
          <p:cNvSpPr>
            <a:spLocks noGrp="1"/>
          </p:cNvSpPr>
          <p:nvPr>
            <p:ph type="body" idx="1"/>
          </p:nvPr>
        </p:nvSpPr>
        <p:spPr>
          <a:xfrm>
            <a:off x="609600" y="918137"/>
            <a:ext cx="10972800" cy="5539978"/>
          </a:xfrm>
        </p:spPr>
        <p:txBody>
          <a:bodyPr/>
          <a:lstStyle/>
          <a:p>
            <a:pPr algn="just"/>
            <a:r>
              <a:rPr lang="en-ZA" i="1" dirty="0" smtClean="0"/>
              <a:t>It </a:t>
            </a:r>
            <a:r>
              <a:rPr lang="en-ZA" i="1" dirty="0"/>
              <a:t>is shown that the unconstrained, pure least cost path would only roll-out new additional PV from 2027 and Wind from 2028 (IRP Table 7, </a:t>
            </a:r>
            <a:r>
              <a:rPr lang="en-ZA" i="1" dirty="0" err="1"/>
              <a:t>pg</a:t>
            </a:r>
            <a:r>
              <a:rPr lang="en-ZA" i="1" dirty="0"/>
              <a:t> 50) – DoE argues that this would create a stagnant gap that would damper the skills/capacity momentum that the IPP industry has already started. </a:t>
            </a:r>
            <a:r>
              <a:rPr lang="en-ZA" i="1" dirty="0" smtClean="0"/>
              <a:t> Therefore DoE made </a:t>
            </a:r>
            <a:r>
              <a:rPr lang="en-ZA" i="1" dirty="0"/>
              <a:t>policy </a:t>
            </a:r>
            <a:r>
              <a:rPr lang="en-ZA" i="1" dirty="0" smtClean="0"/>
              <a:t>adjustment by applying annual </a:t>
            </a:r>
            <a:r>
              <a:rPr lang="en-ZA" i="1" dirty="0"/>
              <a:t>build limits on RE </a:t>
            </a:r>
            <a:r>
              <a:rPr lang="en-ZA" i="1" dirty="0" smtClean="0"/>
              <a:t>and advanced </a:t>
            </a:r>
            <a:r>
              <a:rPr lang="en-ZA" i="1" dirty="0"/>
              <a:t>the </a:t>
            </a:r>
            <a:r>
              <a:rPr lang="en-ZA" i="1" dirty="0" smtClean="0"/>
              <a:t>roll-out to 2025 </a:t>
            </a:r>
            <a:r>
              <a:rPr lang="en-ZA" i="1" dirty="0"/>
              <a:t>in order to sustain/protect RE industry. </a:t>
            </a:r>
            <a:endParaRPr lang="en-ZA" i="1" dirty="0" smtClean="0"/>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ZA" dirty="0" smtClean="0"/>
              <a:t>This </a:t>
            </a:r>
            <a:r>
              <a:rPr lang="en-ZA" dirty="0"/>
              <a:t>decision </a:t>
            </a:r>
            <a:r>
              <a:rPr lang="en-ZA" dirty="0" smtClean="0"/>
              <a:t>will unfortunately have </a:t>
            </a:r>
            <a:r>
              <a:rPr lang="en-ZA" dirty="0"/>
              <a:t>cost implications for the </a:t>
            </a:r>
            <a:r>
              <a:rPr lang="en-ZA" dirty="0" smtClean="0"/>
              <a:t>consumers. </a:t>
            </a:r>
            <a:r>
              <a:rPr lang="en-ZA" dirty="0"/>
              <a:t>This IRP does not explicitly provide </a:t>
            </a:r>
            <a:r>
              <a:rPr lang="en-ZA" dirty="0" smtClean="0"/>
              <a:t>a cost- </a:t>
            </a:r>
            <a:r>
              <a:rPr lang="en-ZA" dirty="0"/>
              <a:t>benefits analysis for this </a:t>
            </a:r>
            <a:r>
              <a:rPr lang="en-ZA" dirty="0" smtClean="0"/>
              <a:t>decision for </a:t>
            </a:r>
            <a:r>
              <a:rPr lang="en-ZA" dirty="0"/>
              <a:t>the South African </a:t>
            </a:r>
            <a:r>
              <a:rPr lang="en-ZA" dirty="0" smtClean="0"/>
              <a:t>economy</a:t>
            </a:r>
            <a:r>
              <a:rPr lang="en-ZA" dirty="0"/>
              <a:t> </a:t>
            </a:r>
            <a:r>
              <a:rPr lang="en-ZA" dirty="0" smtClean="0"/>
              <a:t>– it cannot be simply made for the </a:t>
            </a:r>
            <a:r>
              <a:rPr lang="en-US" kern="1200" dirty="0" smtClean="0"/>
              <a:t>sake </a:t>
            </a:r>
            <a:r>
              <a:rPr lang="en-US" kern="1200" dirty="0"/>
              <a:t>of job creation and getting FDI, without sparing a thought for who will buy the power, how the transition will be managed </a:t>
            </a:r>
            <a:r>
              <a:rPr lang="en-US" kern="1200" dirty="0" smtClean="0"/>
              <a:t>and </a:t>
            </a:r>
            <a:r>
              <a:rPr lang="en-US" kern="1200" dirty="0"/>
              <a:t>how the </a:t>
            </a:r>
            <a:r>
              <a:rPr lang="en-US" kern="1200" dirty="0" smtClean="0"/>
              <a:t>System Operator </a:t>
            </a:r>
            <a:r>
              <a:rPr lang="en-US" kern="1200" dirty="0"/>
              <a:t>will keep the lights on</a:t>
            </a:r>
            <a:r>
              <a:rPr lang="en-US" kern="1200" dirty="0" smtClean="0"/>
              <a:t>.</a:t>
            </a:r>
          </a:p>
          <a:p>
            <a:pPr marL="285750" indent="-285750" algn="just">
              <a:buFont typeface="Arial" panose="020B0604020202020204" pitchFamily="34" charset="0"/>
              <a:buChar char="•"/>
            </a:pPr>
            <a:endParaRPr lang="en-US" kern="1200" dirty="0"/>
          </a:p>
          <a:p>
            <a:pPr marL="285750" indent="-285750" algn="just">
              <a:buFont typeface="Arial" panose="020B0604020202020204" pitchFamily="34" charset="0"/>
              <a:buChar char="•"/>
            </a:pPr>
            <a:r>
              <a:rPr lang="en-ZA" kern="1200" dirty="0" smtClean="0"/>
              <a:t>While </a:t>
            </a:r>
            <a:r>
              <a:rPr lang="en-ZA" kern="1200" dirty="0" err="1" smtClean="0"/>
              <a:t>levelised</a:t>
            </a:r>
            <a:r>
              <a:rPr lang="en-ZA" kern="1200" dirty="0" smtClean="0"/>
              <a:t> </a:t>
            </a:r>
            <a:r>
              <a:rPr lang="en-ZA" kern="1200" dirty="0"/>
              <a:t>cost of producing </a:t>
            </a:r>
            <a:r>
              <a:rPr lang="en-ZA" kern="1200" dirty="0" smtClean="0"/>
              <a:t>RE significantly </a:t>
            </a:r>
            <a:r>
              <a:rPr lang="en-ZA" kern="1200" dirty="0"/>
              <a:t>declined over BW1 to BW4 expedited, the average PPA prices at which such electricity is sold to Eskom is above Eskom’s marginal cost of supply. This has a negative impact on rate payers as Eskom recovers this cost from the tariffs. </a:t>
            </a:r>
            <a:r>
              <a:rPr lang="en-ZA" b="1" kern="1200" dirty="0"/>
              <a:t>The current </a:t>
            </a:r>
            <a:r>
              <a:rPr lang="en-ZA" b="1" kern="1200" dirty="0" err="1"/>
              <a:t>IRP_Policy</a:t>
            </a:r>
            <a:r>
              <a:rPr lang="en-ZA" b="1" kern="1200" dirty="0"/>
              <a:t> price path does not take impact of new/planned IPP PPAs pricing on Eskom’s tariffs into consideration. </a:t>
            </a:r>
          </a:p>
          <a:p>
            <a:pPr marL="285750" indent="-285750" algn="just">
              <a:buFont typeface="Arial" panose="020B0604020202020204" pitchFamily="34" charset="0"/>
              <a:buChar char="•"/>
            </a:pPr>
            <a:endParaRPr lang="en-ZA" kern="1200" dirty="0"/>
          </a:p>
          <a:p>
            <a:pPr marL="285750" indent="-285750" algn="just">
              <a:buFont typeface="Arial" panose="020B0604020202020204" pitchFamily="34" charset="0"/>
              <a:buChar char="•"/>
            </a:pPr>
            <a:endParaRPr lang="en-ZA" dirty="0" smtClean="0"/>
          </a:p>
          <a:p>
            <a:pPr marL="285750" indent="-285750" algn="just">
              <a:buFont typeface="Arial" panose="020B0604020202020204" pitchFamily="34" charset="0"/>
              <a:buChar char="•"/>
            </a:pPr>
            <a:r>
              <a:rPr lang="en-US" kern="1200" dirty="0"/>
              <a:t>The EIUG support the IPP program but “at a pace and scale which will enhance the competitiveness of the SA economy and not erode it”.  </a:t>
            </a:r>
            <a:endParaRPr lang="en-ZA" kern="1200" dirty="0"/>
          </a:p>
          <a:p>
            <a:pPr marL="285750" indent="-285750" algn="just">
              <a:buFont typeface="Arial" panose="020B0604020202020204" pitchFamily="34" charset="0"/>
              <a:buChar char="•"/>
            </a:pPr>
            <a:endParaRPr lang="en-ZA" dirty="0" smtClean="0"/>
          </a:p>
          <a:p>
            <a:pPr algn="just"/>
            <a:endParaRPr lang="en-US" dirty="0" smtClean="0"/>
          </a:p>
        </p:txBody>
      </p:sp>
      <p:sp>
        <p:nvSpPr>
          <p:cNvPr id="8" name="Slide Number Placeholder 7"/>
          <p:cNvSpPr>
            <a:spLocks noGrp="1"/>
          </p:cNvSpPr>
          <p:nvPr>
            <p:ph type="sldNum" sz="quarter" idx="7"/>
          </p:nvPr>
        </p:nvSpPr>
        <p:spPr/>
        <p:txBody>
          <a:bodyPr/>
          <a:lstStyle/>
          <a:p>
            <a:fld id="{B6F15528-21DE-4FAA-801E-634DDDAF4B2B}" type="slidenum">
              <a:rPr lang="en-ZA" smtClean="0"/>
              <a:t>9</a:t>
            </a:fld>
            <a:endParaRPr lang="en-ZA"/>
          </a:p>
        </p:txBody>
      </p:sp>
    </p:spTree>
    <p:extLst>
      <p:ext uri="{BB962C8B-B14F-4D97-AF65-F5344CB8AC3E}">
        <p14:creationId xmlns:p14="http://schemas.microsoft.com/office/powerpoint/2010/main" val="3298193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6141</TotalTime>
  <Words>3043</Words>
  <Application>Microsoft Office PowerPoint</Application>
  <PresentationFormat>Widescreen</PresentationFormat>
  <Paragraphs>215</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1. INTRODUCTION</vt:lpstr>
      <vt:lpstr>CONTENTS</vt:lpstr>
      <vt:lpstr>1. KEY PLANNING ASSUMPTION: Demand/GDP Growth Forecast</vt:lpstr>
      <vt:lpstr>1. KEY PLANNING ASSUMPTIONS Demand/GDP Growth Forecast</vt:lpstr>
      <vt:lpstr>1. KEY PLANNING ASSUMPTION: Plant Performance</vt:lpstr>
      <vt:lpstr>1. KEY PLANNING ASSUMPTION: Plant Performance</vt:lpstr>
      <vt:lpstr>1. KEY PLANNING ASSUMPTION: Technology Costs</vt:lpstr>
      <vt:lpstr>2. POLICY ADJUSTMENT: RE Roll-Out</vt:lpstr>
      <vt:lpstr>2. POLICY ADJUSTMENT: Coal Roll-Out</vt:lpstr>
      <vt:lpstr>2. THE PROPOSED PLAN: Import Gas And Hydro</vt:lpstr>
      <vt:lpstr>2. THE PROPOSED PLAN:  Eskom’s Committed Capacity and Decommissioning</vt:lpstr>
      <vt:lpstr>2. POLICY ADJUSTMENT: Embedded Generation</vt:lpstr>
      <vt:lpstr>3. ELECTRICITY PRICE PATH</vt:lpstr>
      <vt:lpstr>3. ELECTRICITY PRICE PATH</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Loubser</dc:creator>
  <cp:lastModifiedBy>Arico Kotze</cp:lastModifiedBy>
  <cp:revision>122</cp:revision>
  <dcterms:created xsi:type="dcterms:W3CDTF">2018-07-31T13:55:05Z</dcterms:created>
  <dcterms:modified xsi:type="dcterms:W3CDTF">2018-10-15T05:38:16Z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2017-08-08T00:00:00Z</vt:filetime>
  </property>
  <property fmtid="{D5CDD505-2E9C-101B-9397-08002B2CF9AE}" pid="3" name="Creator">
    <vt:lpwstr>Microsoft® PowerPoint® 2016</vt:lpwstr>
  </property>
  <property fmtid="{D5CDD505-2E9C-101B-9397-08002B2CF9AE}" pid="4" name="LastSaved">
    <vt:filetime>2018-07-31T00:00:00Z</vt:filetime>
  </property>
</Properties>
</file>