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85"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CD0565DC-649A-4547-BBD9-A409DB76CE6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F6EBF47D-E5C7-4732-A65E-D0C86996CD95}">
      <dgm:prSet custT="1"/>
      <dgm:spPr/>
      <dgm:t>
        <a:bodyPr/>
        <a:lstStyle/>
        <a:p>
          <a:r>
            <a:rPr lang="en-ZA" sz="1800" dirty="0"/>
            <a:t>Energy storage provides a myriad of beneficial services and cost savings to our electric grid, and companies are deploying storage technologies for a number of different purposes.  Large scale energy storage also allows today's electrical system to run significantly more efficiently, and that greater efficiency means lower prices, less emissions and more reliable power.</a:t>
          </a:r>
          <a:endParaRPr lang="en-US" sz="1800" dirty="0"/>
        </a:p>
      </dgm:t>
    </dgm:pt>
    <dgm:pt modelId="{022E9EE1-37A5-4BB4-8A9A-3AE92338653A}" type="parTrans" cxnId="{46FA6C45-BCC3-4A0A-98AE-A26051EEC75A}">
      <dgm:prSet/>
      <dgm:spPr/>
      <dgm:t>
        <a:bodyPr/>
        <a:lstStyle/>
        <a:p>
          <a:endParaRPr lang="en-US"/>
        </a:p>
      </dgm:t>
    </dgm:pt>
    <dgm:pt modelId="{A9809CD1-0625-488B-805E-F418302D1822}" type="sibTrans" cxnId="{46FA6C45-BCC3-4A0A-98AE-A26051EEC75A}">
      <dgm:prSet/>
      <dgm:spPr/>
      <dgm:t>
        <a:bodyPr/>
        <a:lstStyle/>
        <a:p>
          <a:endParaRPr lang="en-US"/>
        </a:p>
      </dgm:t>
    </dgm:pt>
    <dgm:pt modelId="{2C48D7E2-AF5D-478A-8D8F-DAB28F33CBCB}">
      <dgm:prSet/>
      <dgm:spPr/>
      <dgm:t>
        <a:bodyPr/>
        <a:lstStyle/>
        <a:p>
          <a:r>
            <a:rPr lang="en-ZA" dirty="0"/>
            <a:t>Traditional energy sources - like coal and natural gas power plants - have to be turned on and off as demand fluctuates, and are almost never operating at peak performance. This means that energy not only costs more, but pollutes more, than is necessary to meet our energy needs. And the slow ramp up time of these bulk generation facilities means they cannot respond to spikes in demand in real time, potentially leading to brownouts and poor power quality.</a:t>
          </a:r>
          <a:endParaRPr lang="en-US" dirty="0"/>
        </a:p>
      </dgm:t>
    </dgm:pt>
    <dgm:pt modelId="{59B7142D-D35E-48FB-9D74-FF179314B465}" type="parTrans" cxnId="{0E823604-0F41-42C3-8BB3-18F158EB7467}">
      <dgm:prSet/>
      <dgm:spPr/>
      <dgm:t>
        <a:bodyPr/>
        <a:lstStyle/>
        <a:p>
          <a:endParaRPr lang="en-US"/>
        </a:p>
      </dgm:t>
    </dgm:pt>
    <dgm:pt modelId="{FBE8FFDF-2CF6-4085-8BA1-1D74F316B44B}" type="sibTrans" cxnId="{0E823604-0F41-42C3-8BB3-18F158EB7467}">
      <dgm:prSet/>
      <dgm:spPr/>
      <dgm:t>
        <a:bodyPr/>
        <a:lstStyle/>
        <a:p>
          <a:endParaRPr lang="en-US"/>
        </a:p>
      </dgm:t>
    </dgm:pt>
    <dgm:pt modelId="{A8A0FD9D-AC1E-42EC-AE60-B7F410F7DF99}" type="pres">
      <dgm:prSet presAssocID="{CD0565DC-649A-4547-BBD9-A409DB76CE60}" presName="hierChild1" presStyleCnt="0">
        <dgm:presLayoutVars>
          <dgm:chPref val="1"/>
          <dgm:dir/>
          <dgm:animOne val="branch"/>
          <dgm:animLvl val="lvl"/>
          <dgm:resizeHandles/>
        </dgm:presLayoutVars>
      </dgm:prSet>
      <dgm:spPr/>
      <dgm:t>
        <a:bodyPr/>
        <a:lstStyle/>
        <a:p>
          <a:endParaRPr lang="en-US"/>
        </a:p>
      </dgm:t>
    </dgm:pt>
    <dgm:pt modelId="{E87481AE-EAE5-47B8-BEE9-BF703BE7FBB0}" type="pres">
      <dgm:prSet presAssocID="{F6EBF47D-E5C7-4732-A65E-D0C86996CD95}" presName="hierRoot1" presStyleCnt="0"/>
      <dgm:spPr/>
    </dgm:pt>
    <dgm:pt modelId="{9AB7C098-8514-4353-8986-D4A1A4B7E6A6}" type="pres">
      <dgm:prSet presAssocID="{F6EBF47D-E5C7-4732-A65E-D0C86996CD95}" presName="composite" presStyleCnt="0"/>
      <dgm:spPr/>
    </dgm:pt>
    <dgm:pt modelId="{F517099B-BAD7-4C74-9CE6-19DCC53DA0B1}" type="pres">
      <dgm:prSet presAssocID="{F6EBF47D-E5C7-4732-A65E-D0C86996CD95}" presName="background" presStyleLbl="node0" presStyleIdx="0" presStyleCnt="2"/>
      <dgm:spPr/>
    </dgm:pt>
    <dgm:pt modelId="{F1B505BA-2AE5-4617-8CA5-82D887BFA711}" type="pres">
      <dgm:prSet presAssocID="{F6EBF47D-E5C7-4732-A65E-D0C86996CD95}" presName="text" presStyleLbl="fgAcc0" presStyleIdx="0" presStyleCnt="2">
        <dgm:presLayoutVars>
          <dgm:chPref val="3"/>
        </dgm:presLayoutVars>
      </dgm:prSet>
      <dgm:spPr/>
      <dgm:t>
        <a:bodyPr/>
        <a:lstStyle/>
        <a:p>
          <a:endParaRPr lang="en-US"/>
        </a:p>
      </dgm:t>
    </dgm:pt>
    <dgm:pt modelId="{33786AB5-2A8A-4BE7-BE99-385575C3B9F9}" type="pres">
      <dgm:prSet presAssocID="{F6EBF47D-E5C7-4732-A65E-D0C86996CD95}" presName="hierChild2" presStyleCnt="0"/>
      <dgm:spPr/>
    </dgm:pt>
    <dgm:pt modelId="{DD3642B5-C746-4375-875F-1326E9595BE3}" type="pres">
      <dgm:prSet presAssocID="{2C48D7E2-AF5D-478A-8D8F-DAB28F33CBCB}" presName="hierRoot1" presStyleCnt="0"/>
      <dgm:spPr/>
    </dgm:pt>
    <dgm:pt modelId="{BEBB1D16-2207-4BCD-95ED-7C5611818C28}" type="pres">
      <dgm:prSet presAssocID="{2C48D7E2-AF5D-478A-8D8F-DAB28F33CBCB}" presName="composite" presStyleCnt="0"/>
      <dgm:spPr/>
    </dgm:pt>
    <dgm:pt modelId="{3D2F6980-18A9-418F-B0EE-DB5A3794E2BB}" type="pres">
      <dgm:prSet presAssocID="{2C48D7E2-AF5D-478A-8D8F-DAB28F33CBCB}" presName="background" presStyleLbl="node0" presStyleIdx="1" presStyleCnt="2"/>
      <dgm:spPr/>
    </dgm:pt>
    <dgm:pt modelId="{CDE1CF89-2431-4A08-930F-FF621CA1AD88}" type="pres">
      <dgm:prSet presAssocID="{2C48D7E2-AF5D-478A-8D8F-DAB28F33CBCB}" presName="text" presStyleLbl="fgAcc0" presStyleIdx="1" presStyleCnt="2">
        <dgm:presLayoutVars>
          <dgm:chPref val="3"/>
        </dgm:presLayoutVars>
      </dgm:prSet>
      <dgm:spPr/>
      <dgm:t>
        <a:bodyPr/>
        <a:lstStyle/>
        <a:p>
          <a:endParaRPr lang="en-US"/>
        </a:p>
      </dgm:t>
    </dgm:pt>
    <dgm:pt modelId="{DCA967DA-6F19-434F-986B-0509A6847184}" type="pres">
      <dgm:prSet presAssocID="{2C48D7E2-AF5D-478A-8D8F-DAB28F33CBCB}" presName="hierChild2" presStyleCnt="0"/>
      <dgm:spPr/>
    </dgm:pt>
  </dgm:ptLst>
  <dgm:cxnLst>
    <dgm:cxn modelId="{230366CF-EC15-4202-9229-02AE86E874C9}" type="presOf" srcId="{F6EBF47D-E5C7-4732-A65E-D0C86996CD95}" destId="{F1B505BA-2AE5-4617-8CA5-82D887BFA711}" srcOrd="0" destOrd="0" presId="urn:microsoft.com/office/officeart/2005/8/layout/hierarchy1"/>
    <dgm:cxn modelId="{46FA6C45-BCC3-4A0A-98AE-A26051EEC75A}" srcId="{CD0565DC-649A-4547-BBD9-A409DB76CE60}" destId="{F6EBF47D-E5C7-4732-A65E-D0C86996CD95}" srcOrd="0" destOrd="0" parTransId="{022E9EE1-37A5-4BB4-8A9A-3AE92338653A}" sibTransId="{A9809CD1-0625-488B-805E-F418302D1822}"/>
    <dgm:cxn modelId="{0E823604-0F41-42C3-8BB3-18F158EB7467}" srcId="{CD0565DC-649A-4547-BBD9-A409DB76CE60}" destId="{2C48D7E2-AF5D-478A-8D8F-DAB28F33CBCB}" srcOrd="1" destOrd="0" parTransId="{59B7142D-D35E-48FB-9D74-FF179314B465}" sibTransId="{FBE8FFDF-2CF6-4085-8BA1-1D74F316B44B}"/>
    <dgm:cxn modelId="{854EB6AE-A594-4524-B905-C7960269861F}" type="presOf" srcId="{2C48D7E2-AF5D-478A-8D8F-DAB28F33CBCB}" destId="{CDE1CF89-2431-4A08-930F-FF621CA1AD88}" srcOrd="0" destOrd="0" presId="urn:microsoft.com/office/officeart/2005/8/layout/hierarchy1"/>
    <dgm:cxn modelId="{0EC00B13-E6CF-47B9-B8F1-8BB40C0B9DE9}" type="presOf" srcId="{CD0565DC-649A-4547-BBD9-A409DB76CE60}" destId="{A8A0FD9D-AC1E-42EC-AE60-B7F410F7DF99}" srcOrd="0" destOrd="0" presId="urn:microsoft.com/office/officeart/2005/8/layout/hierarchy1"/>
    <dgm:cxn modelId="{070E3267-DB1B-4DC3-B68E-654598F93E9D}" type="presParOf" srcId="{A8A0FD9D-AC1E-42EC-AE60-B7F410F7DF99}" destId="{E87481AE-EAE5-47B8-BEE9-BF703BE7FBB0}" srcOrd="0" destOrd="0" presId="urn:microsoft.com/office/officeart/2005/8/layout/hierarchy1"/>
    <dgm:cxn modelId="{797399A5-A656-48FC-8CE6-8E9B7076ACD4}" type="presParOf" srcId="{E87481AE-EAE5-47B8-BEE9-BF703BE7FBB0}" destId="{9AB7C098-8514-4353-8986-D4A1A4B7E6A6}" srcOrd="0" destOrd="0" presId="urn:microsoft.com/office/officeart/2005/8/layout/hierarchy1"/>
    <dgm:cxn modelId="{B1A7DDDA-BE71-4C6A-B38B-F6737708901F}" type="presParOf" srcId="{9AB7C098-8514-4353-8986-D4A1A4B7E6A6}" destId="{F517099B-BAD7-4C74-9CE6-19DCC53DA0B1}" srcOrd="0" destOrd="0" presId="urn:microsoft.com/office/officeart/2005/8/layout/hierarchy1"/>
    <dgm:cxn modelId="{EB8D27B9-8DAC-41FF-B4BB-CB0AADB83180}" type="presParOf" srcId="{9AB7C098-8514-4353-8986-D4A1A4B7E6A6}" destId="{F1B505BA-2AE5-4617-8CA5-82D887BFA711}" srcOrd="1" destOrd="0" presId="urn:microsoft.com/office/officeart/2005/8/layout/hierarchy1"/>
    <dgm:cxn modelId="{191007BF-30CA-4F01-B38C-60B09D4A4893}" type="presParOf" srcId="{E87481AE-EAE5-47B8-BEE9-BF703BE7FBB0}" destId="{33786AB5-2A8A-4BE7-BE99-385575C3B9F9}" srcOrd="1" destOrd="0" presId="urn:microsoft.com/office/officeart/2005/8/layout/hierarchy1"/>
    <dgm:cxn modelId="{388A7732-380A-4251-8494-1D91665D98C4}" type="presParOf" srcId="{A8A0FD9D-AC1E-42EC-AE60-B7F410F7DF99}" destId="{DD3642B5-C746-4375-875F-1326E9595BE3}" srcOrd="1" destOrd="0" presId="urn:microsoft.com/office/officeart/2005/8/layout/hierarchy1"/>
    <dgm:cxn modelId="{8F22352F-A174-407E-8336-1487BC6938DF}" type="presParOf" srcId="{DD3642B5-C746-4375-875F-1326E9595BE3}" destId="{BEBB1D16-2207-4BCD-95ED-7C5611818C28}" srcOrd="0" destOrd="0" presId="urn:microsoft.com/office/officeart/2005/8/layout/hierarchy1"/>
    <dgm:cxn modelId="{A1E98E12-AE8B-40EF-9AFA-BFCA9D797A38}" type="presParOf" srcId="{BEBB1D16-2207-4BCD-95ED-7C5611818C28}" destId="{3D2F6980-18A9-418F-B0EE-DB5A3794E2BB}" srcOrd="0" destOrd="0" presId="urn:microsoft.com/office/officeart/2005/8/layout/hierarchy1"/>
    <dgm:cxn modelId="{322E4F7F-CF6B-49B2-92EB-90C32C75E613}" type="presParOf" srcId="{BEBB1D16-2207-4BCD-95ED-7C5611818C28}" destId="{CDE1CF89-2431-4A08-930F-FF621CA1AD88}" srcOrd="1" destOrd="0" presId="urn:microsoft.com/office/officeart/2005/8/layout/hierarchy1"/>
    <dgm:cxn modelId="{3D323AE7-A1B8-4660-BB70-3D3245F5FD82}" type="presParOf" srcId="{DD3642B5-C746-4375-875F-1326E9595BE3}" destId="{DCA967DA-6F19-434F-986B-0509A684718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B3202-436E-4A1D-A8DF-174BD646EB0A}"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1A3FD930-3E4E-4086-9A7A-6F83F457E71D}">
      <dgm:prSet/>
      <dgm:spPr/>
      <dgm:t>
        <a:bodyPr/>
        <a:lstStyle/>
        <a:p>
          <a:r>
            <a:rPr lang="en-ZA"/>
            <a:t>With the widespread adoption of renewable energy resources, energy storage is equally useful. As is often noted, these energy sources are intermittent in nature, producing energy when the sun is shining and the wind is blowing. By storing the energy produced and delivering it on demand, these clean technologies can continue to power our grid even when the sun has set and the air is still - levelling out jumps in output to create a continuous, reliable stream of power throughout the day.</a:t>
          </a:r>
          <a:endParaRPr lang="en-US"/>
        </a:p>
      </dgm:t>
    </dgm:pt>
    <dgm:pt modelId="{7F3307D9-1801-4961-9654-A5E62C70DBC5}" type="parTrans" cxnId="{D5A44434-C870-4BD0-88B2-5FDF75726933}">
      <dgm:prSet/>
      <dgm:spPr/>
      <dgm:t>
        <a:bodyPr/>
        <a:lstStyle/>
        <a:p>
          <a:endParaRPr lang="en-US"/>
        </a:p>
      </dgm:t>
    </dgm:pt>
    <dgm:pt modelId="{7A1759C4-277F-4607-B3C1-90B7F28F321C}" type="sibTrans" cxnId="{D5A44434-C870-4BD0-88B2-5FDF75726933}">
      <dgm:prSet/>
      <dgm:spPr/>
      <dgm:t>
        <a:bodyPr/>
        <a:lstStyle/>
        <a:p>
          <a:endParaRPr lang="en-US"/>
        </a:p>
      </dgm:t>
    </dgm:pt>
    <dgm:pt modelId="{CA8073C4-2FD3-4201-A2E8-9425B1710D07}">
      <dgm:prSet/>
      <dgm:spPr/>
      <dgm:t>
        <a:bodyPr/>
        <a:lstStyle/>
        <a:p>
          <a:r>
            <a:rPr lang="en-ZA" dirty="0"/>
            <a:t>But warehousing energy from diverse resources for use at a different time is only one of the many applications of energy storage. Storage technologies also improve the quality of power through frequency regulation, allows companies to produce power when it is cheapest and most efficient, and provide an uninterruptible source of power for critical infrastructure and services.</a:t>
          </a:r>
          <a:endParaRPr lang="en-US" dirty="0"/>
        </a:p>
      </dgm:t>
    </dgm:pt>
    <dgm:pt modelId="{800229F8-A91C-4AA7-B786-8A6E83EC171F}" type="parTrans" cxnId="{DFC90E13-B25A-4689-9B4B-D3EA9F5535A4}">
      <dgm:prSet/>
      <dgm:spPr/>
      <dgm:t>
        <a:bodyPr/>
        <a:lstStyle/>
        <a:p>
          <a:endParaRPr lang="en-US"/>
        </a:p>
      </dgm:t>
    </dgm:pt>
    <dgm:pt modelId="{7720AEB9-5BA2-42FB-8684-D9967FAEA23C}" type="sibTrans" cxnId="{DFC90E13-B25A-4689-9B4B-D3EA9F5535A4}">
      <dgm:prSet/>
      <dgm:spPr/>
      <dgm:t>
        <a:bodyPr/>
        <a:lstStyle/>
        <a:p>
          <a:endParaRPr lang="en-US"/>
        </a:p>
      </dgm:t>
    </dgm:pt>
    <dgm:pt modelId="{8689D73B-90CF-4F84-97DC-731BCF21863D}" type="pres">
      <dgm:prSet presAssocID="{3D0B3202-436E-4A1D-A8DF-174BD646EB0A}" presName="hierChild1" presStyleCnt="0">
        <dgm:presLayoutVars>
          <dgm:chPref val="1"/>
          <dgm:dir/>
          <dgm:animOne val="branch"/>
          <dgm:animLvl val="lvl"/>
          <dgm:resizeHandles/>
        </dgm:presLayoutVars>
      </dgm:prSet>
      <dgm:spPr/>
      <dgm:t>
        <a:bodyPr/>
        <a:lstStyle/>
        <a:p>
          <a:endParaRPr lang="en-US"/>
        </a:p>
      </dgm:t>
    </dgm:pt>
    <dgm:pt modelId="{76357E3C-0E1C-4C3A-B7A4-9ECB02FB0D29}" type="pres">
      <dgm:prSet presAssocID="{1A3FD930-3E4E-4086-9A7A-6F83F457E71D}" presName="hierRoot1" presStyleCnt="0"/>
      <dgm:spPr/>
    </dgm:pt>
    <dgm:pt modelId="{20885DF4-FC6D-4CAB-956C-71429FDCFCA0}" type="pres">
      <dgm:prSet presAssocID="{1A3FD930-3E4E-4086-9A7A-6F83F457E71D}" presName="composite" presStyleCnt="0"/>
      <dgm:spPr/>
    </dgm:pt>
    <dgm:pt modelId="{0D3FDA14-9FA2-4EF2-BFAF-F48861ED2833}" type="pres">
      <dgm:prSet presAssocID="{1A3FD930-3E4E-4086-9A7A-6F83F457E71D}" presName="background" presStyleLbl="node0" presStyleIdx="0" presStyleCnt="2"/>
      <dgm:spPr/>
    </dgm:pt>
    <dgm:pt modelId="{CDE23E33-018C-4382-82F3-F503BE15D658}" type="pres">
      <dgm:prSet presAssocID="{1A3FD930-3E4E-4086-9A7A-6F83F457E71D}" presName="text" presStyleLbl="fgAcc0" presStyleIdx="0" presStyleCnt="2">
        <dgm:presLayoutVars>
          <dgm:chPref val="3"/>
        </dgm:presLayoutVars>
      </dgm:prSet>
      <dgm:spPr/>
      <dgm:t>
        <a:bodyPr/>
        <a:lstStyle/>
        <a:p>
          <a:endParaRPr lang="en-US"/>
        </a:p>
      </dgm:t>
    </dgm:pt>
    <dgm:pt modelId="{C6D3605A-C8E6-4BE1-87E3-287439682B33}" type="pres">
      <dgm:prSet presAssocID="{1A3FD930-3E4E-4086-9A7A-6F83F457E71D}" presName="hierChild2" presStyleCnt="0"/>
      <dgm:spPr/>
    </dgm:pt>
    <dgm:pt modelId="{5006C216-495E-4E5B-91E7-98422C7ABE0D}" type="pres">
      <dgm:prSet presAssocID="{CA8073C4-2FD3-4201-A2E8-9425B1710D07}" presName="hierRoot1" presStyleCnt="0"/>
      <dgm:spPr/>
    </dgm:pt>
    <dgm:pt modelId="{43B3749E-AA52-4FE0-BA69-8C96EB33807E}" type="pres">
      <dgm:prSet presAssocID="{CA8073C4-2FD3-4201-A2E8-9425B1710D07}" presName="composite" presStyleCnt="0"/>
      <dgm:spPr/>
    </dgm:pt>
    <dgm:pt modelId="{6103AA3E-352C-4DA1-B01B-CCB712A4867D}" type="pres">
      <dgm:prSet presAssocID="{CA8073C4-2FD3-4201-A2E8-9425B1710D07}" presName="background" presStyleLbl="node0" presStyleIdx="1" presStyleCnt="2"/>
      <dgm:spPr/>
    </dgm:pt>
    <dgm:pt modelId="{CBD5F6F1-37EE-4895-8AA3-69C8F88A6971}" type="pres">
      <dgm:prSet presAssocID="{CA8073C4-2FD3-4201-A2E8-9425B1710D07}" presName="text" presStyleLbl="fgAcc0" presStyleIdx="1" presStyleCnt="2">
        <dgm:presLayoutVars>
          <dgm:chPref val="3"/>
        </dgm:presLayoutVars>
      </dgm:prSet>
      <dgm:spPr/>
      <dgm:t>
        <a:bodyPr/>
        <a:lstStyle/>
        <a:p>
          <a:endParaRPr lang="en-US"/>
        </a:p>
      </dgm:t>
    </dgm:pt>
    <dgm:pt modelId="{F4F8F292-D05C-45DB-93D1-01335F0F5F14}" type="pres">
      <dgm:prSet presAssocID="{CA8073C4-2FD3-4201-A2E8-9425B1710D07}" presName="hierChild2" presStyleCnt="0"/>
      <dgm:spPr/>
    </dgm:pt>
  </dgm:ptLst>
  <dgm:cxnLst>
    <dgm:cxn modelId="{DFC90E13-B25A-4689-9B4B-D3EA9F5535A4}" srcId="{3D0B3202-436E-4A1D-A8DF-174BD646EB0A}" destId="{CA8073C4-2FD3-4201-A2E8-9425B1710D07}" srcOrd="1" destOrd="0" parTransId="{800229F8-A91C-4AA7-B786-8A6E83EC171F}" sibTransId="{7720AEB9-5BA2-42FB-8684-D9967FAEA23C}"/>
    <dgm:cxn modelId="{134DB663-B842-4687-945A-236D8604D4C1}" type="presOf" srcId="{1A3FD930-3E4E-4086-9A7A-6F83F457E71D}" destId="{CDE23E33-018C-4382-82F3-F503BE15D658}" srcOrd="0" destOrd="0" presId="urn:microsoft.com/office/officeart/2005/8/layout/hierarchy1"/>
    <dgm:cxn modelId="{32EF30CE-88A5-45A4-BD7D-721B8434AC3C}" type="presOf" srcId="{3D0B3202-436E-4A1D-A8DF-174BD646EB0A}" destId="{8689D73B-90CF-4F84-97DC-731BCF21863D}" srcOrd="0" destOrd="0" presId="urn:microsoft.com/office/officeart/2005/8/layout/hierarchy1"/>
    <dgm:cxn modelId="{D5A44434-C870-4BD0-88B2-5FDF75726933}" srcId="{3D0B3202-436E-4A1D-A8DF-174BD646EB0A}" destId="{1A3FD930-3E4E-4086-9A7A-6F83F457E71D}" srcOrd="0" destOrd="0" parTransId="{7F3307D9-1801-4961-9654-A5E62C70DBC5}" sibTransId="{7A1759C4-277F-4607-B3C1-90B7F28F321C}"/>
    <dgm:cxn modelId="{F59863D2-29D6-47D6-9471-F36B92D92088}" type="presOf" srcId="{CA8073C4-2FD3-4201-A2E8-9425B1710D07}" destId="{CBD5F6F1-37EE-4895-8AA3-69C8F88A6971}" srcOrd="0" destOrd="0" presId="urn:microsoft.com/office/officeart/2005/8/layout/hierarchy1"/>
    <dgm:cxn modelId="{90B0B092-6D93-4027-B72F-BB91932CA6A0}" type="presParOf" srcId="{8689D73B-90CF-4F84-97DC-731BCF21863D}" destId="{76357E3C-0E1C-4C3A-B7A4-9ECB02FB0D29}" srcOrd="0" destOrd="0" presId="urn:microsoft.com/office/officeart/2005/8/layout/hierarchy1"/>
    <dgm:cxn modelId="{6E24238A-797D-422F-BBD8-C985375ACB9F}" type="presParOf" srcId="{76357E3C-0E1C-4C3A-B7A4-9ECB02FB0D29}" destId="{20885DF4-FC6D-4CAB-956C-71429FDCFCA0}" srcOrd="0" destOrd="0" presId="urn:microsoft.com/office/officeart/2005/8/layout/hierarchy1"/>
    <dgm:cxn modelId="{2CA92B76-F56D-42F8-9B97-387DA5147C68}" type="presParOf" srcId="{20885DF4-FC6D-4CAB-956C-71429FDCFCA0}" destId="{0D3FDA14-9FA2-4EF2-BFAF-F48861ED2833}" srcOrd="0" destOrd="0" presId="urn:microsoft.com/office/officeart/2005/8/layout/hierarchy1"/>
    <dgm:cxn modelId="{C3264F94-D421-41E9-AF3F-692053BF440C}" type="presParOf" srcId="{20885DF4-FC6D-4CAB-956C-71429FDCFCA0}" destId="{CDE23E33-018C-4382-82F3-F503BE15D658}" srcOrd="1" destOrd="0" presId="urn:microsoft.com/office/officeart/2005/8/layout/hierarchy1"/>
    <dgm:cxn modelId="{35A9F81D-E094-4F6D-AF14-22A3922DDDA7}" type="presParOf" srcId="{76357E3C-0E1C-4C3A-B7A4-9ECB02FB0D29}" destId="{C6D3605A-C8E6-4BE1-87E3-287439682B33}" srcOrd="1" destOrd="0" presId="urn:microsoft.com/office/officeart/2005/8/layout/hierarchy1"/>
    <dgm:cxn modelId="{41B8FFF9-BCC0-472B-B606-B088CAB12B5E}" type="presParOf" srcId="{8689D73B-90CF-4F84-97DC-731BCF21863D}" destId="{5006C216-495E-4E5B-91E7-98422C7ABE0D}" srcOrd="1" destOrd="0" presId="urn:microsoft.com/office/officeart/2005/8/layout/hierarchy1"/>
    <dgm:cxn modelId="{4DAB386C-0B2F-4C67-937A-25A9A14B93B5}" type="presParOf" srcId="{5006C216-495E-4E5B-91E7-98422C7ABE0D}" destId="{43B3749E-AA52-4FE0-BA69-8C96EB33807E}" srcOrd="0" destOrd="0" presId="urn:microsoft.com/office/officeart/2005/8/layout/hierarchy1"/>
    <dgm:cxn modelId="{4B28EBCC-4E80-4675-BF18-23280D0042E5}" type="presParOf" srcId="{43B3749E-AA52-4FE0-BA69-8C96EB33807E}" destId="{6103AA3E-352C-4DA1-B01B-CCB712A4867D}" srcOrd="0" destOrd="0" presId="urn:microsoft.com/office/officeart/2005/8/layout/hierarchy1"/>
    <dgm:cxn modelId="{9F4C9E3D-09F8-4394-B917-4182C72FEF70}" type="presParOf" srcId="{43B3749E-AA52-4FE0-BA69-8C96EB33807E}" destId="{CBD5F6F1-37EE-4895-8AA3-69C8F88A6971}" srcOrd="1" destOrd="0" presId="urn:microsoft.com/office/officeart/2005/8/layout/hierarchy1"/>
    <dgm:cxn modelId="{67199B87-73D3-4B11-8495-53C4F3D7B319}" type="presParOf" srcId="{5006C216-495E-4E5B-91E7-98422C7ABE0D}" destId="{F4F8F292-D05C-45DB-93D1-01335F0F5F1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3AFA9-9EFD-49E8-A596-F228CA233FAA}" type="doc">
      <dgm:prSet loTypeId="urn:microsoft.com/office/officeart/2018/2/layout/IconCircle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05ED7220-5E05-438B-B07A-99E099CB2FBC}">
      <dgm:prSet custT="1"/>
      <dgm:spPr/>
      <dgm:t>
        <a:bodyPr/>
        <a:lstStyle/>
        <a:p>
          <a:r>
            <a:rPr lang="en-ZA" sz="1400" dirty="0"/>
            <a:t>As an association, we value the opportunity to give our comments and contribute to improving the country’s energy system. We firmly believe in the Just Energy Transition path and Energy Transformation.</a:t>
          </a:r>
          <a:endParaRPr lang="en-US" sz="1400" dirty="0"/>
        </a:p>
      </dgm:t>
    </dgm:pt>
    <dgm:pt modelId="{80B5A6DD-D4F2-497F-9512-4A7F98F0BEF0}" type="parTrans" cxnId="{E673477A-3E4F-4791-A330-AD34D6E80755}">
      <dgm:prSet/>
      <dgm:spPr/>
      <dgm:t>
        <a:bodyPr/>
        <a:lstStyle/>
        <a:p>
          <a:endParaRPr lang="en-US"/>
        </a:p>
      </dgm:t>
    </dgm:pt>
    <dgm:pt modelId="{D569C9A8-D07D-4D6B-9BF1-62D02963F7D2}" type="sibTrans" cxnId="{E673477A-3E4F-4791-A330-AD34D6E80755}">
      <dgm:prSet/>
      <dgm:spPr/>
      <dgm:t>
        <a:bodyPr/>
        <a:lstStyle/>
        <a:p>
          <a:endParaRPr lang="en-US"/>
        </a:p>
      </dgm:t>
    </dgm:pt>
    <dgm:pt modelId="{675A1F5E-A179-4B61-A004-EF1FD8B96957}">
      <dgm:prSet/>
      <dgm:spPr/>
      <dgm:t>
        <a:bodyPr/>
        <a:lstStyle/>
        <a:p>
          <a:r>
            <a:rPr lang="en-ZA" dirty="0"/>
            <a:t>We support an IRP for electricity that is a rational, mechanistic, techno-economic planning process that determines the optimal mix of generation technologies and capacities, at the least cost to the economy, necessary to meet the projected demand for electricity in the years ahead, with adequate security of supply, while also meeting government policy and socio-economic requirements and constraints.</a:t>
          </a:r>
          <a:endParaRPr lang="en-US" dirty="0"/>
        </a:p>
      </dgm:t>
    </dgm:pt>
    <dgm:pt modelId="{00A0B8FE-9781-4D1A-9AE9-2260881D03AE}" type="parTrans" cxnId="{5F8E2E18-7E67-456F-8D0F-DB9AF8369ED4}">
      <dgm:prSet/>
      <dgm:spPr/>
      <dgm:t>
        <a:bodyPr/>
        <a:lstStyle/>
        <a:p>
          <a:endParaRPr lang="en-US"/>
        </a:p>
      </dgm:t>
    </dgm:pt>
    <dgm:pt modelId="{6E45AE97-2F37-46F0-981B-66374D8A3479}" type="sibTrans" cxnId="{5F8E2E18-7E67-456F-8D0F-DB9AF8369ED4}">
      <dgm:prSet/>
      <dgm:spPr/>
      <dgm:t>
        <a:bodyPr/>
        <a:lstStyle/>
        <a:p>
          <a:endParaRPr lang="en-US"/>
        </a:p>
      </dgm:t>
    </dgm:pt>
    <dgm:pt modelId="{53873B10-3840-4A6B-85AE-E420CBB486A3}">
      <dgm:prSet custT="1"/>
      <dgm:spPr/>
      <dgm:t>
        <a:bodyPr/>
        <a:lstStyle/>
        <a:p>
          <a:r>
            <a:rPr lang="en-ZA" sz="1600" dirty="0"/>
            <a:t>Such constraints may include: meeting carbon emission reduction commitments; meeting applicable environmental laws and regulations; minimisation of water usage; maximisation of job creation.</a:t>
          </a:r>
          <a:endParaRPr lang="en-US" sz="1600" dirty="0"/>
        </a:p>
      </dgm:t>
    </dgm:pt>
    <dgm:pt modelId="{965AE07F-7655-4B02-9F42-210A023F53E3}" type="parTrans" cxnId="{D90168CD-EC92-4F30-A11A-8C09FF474CB9}">
      <dgm:prSet/>
      <dgm:spPr/>
      <dgm:t>
        <a:bodyPr/>
        <a:lstStyle/>
        <a:p>
          <a:endParaRPr lang="en-US"/>
        </a:p>
      </dgm:t>
    </dgm:pt>
    <dgm:pt modelId="{9124F0B3-FD2D-459B-8BCB-4CB432BD9A51}" type="sibTrans" cxnId="{D90168CD-EC92-4F30-A11A-8C09FF474CB9}">
      <dgm:prSet/>
      <dgm:spPr/>
      <dgm:t>
        <a:bodyPr/>
        <a:lstStyle/>
        <a:p>
          <a:endParaRPr lang="en-US"/>
        </a:p>
      </dgm:t>
    </dgm:pt>
    <dgm:pt modelId="{08A679BB-D680-4C56-8CE4-36F0ADF339FF}">
      <dgm:prSet custT="1"/>
      <dgm:spPr/>
      <dgm:t>
        <a:bodyPr/>
        <a:lstStyle/>
        <a:p>
          <a:r>
            <a:rPr lang="en-ZA" sz="1600" dirty="0"/>
            <a:t>In an uncertain world where electricity demand cannot be accurately predicted in the years ahead, and where disruptive new technologies are emerging, the IRP is also about enabling flexible planning decisions of least </a:t>
          </a:r>
          <a:r>
            <a:rPr lang="en-ZA" sz="1600" dirty="0" err="1"/>
            <a:t>regrt</a:t>
          </a:r>
          <a:endParaRPr lang="en-US" sz="1600" dirty="0"/>
        </a:p>
      </dgm:t>
    </dgm:pt>
    <dgm:pt modelId="{F7FE3203-06EB-4EE1-8A63-F269DEE9B3E9}" type="parTrans" cxnId="{46378276-AFB3-4E6D-B1A9-3609857E2D54}">
      <dgm:prSet/>
      <dgm:spPr/>
      <dgm:t>
        <a:bodyPr/>
        <a:lstStyle/>
        <a:p>
          <a:endParaRPr lang="en-US"/>
        </a:p>
      </dgm:t>
    </dgm:pt>
    <dgm:pt modelId="{896A0140-D627-431B-8E9F-CB4007640193}" type="sibTrans" cxnId="{46378276-AFB3-4E6D-B1A9-3609857E2D54}">
      <dgm:prSet/>
      <dgm:spPr/>
      <dgm:t>
        <a:bodyPr/>
        <a:lstStyle/>
        <a:p>
          <a:endParaRPr lang="en-US"/>
        </a:p>
      </dgm:t>
    </dgm:pt>
    <dgm:pt modelId="{9CCCE43B-EC64-413D-A5C9-03F924177877}" type="pres">
      <dgm:prSet presAssocID="{D6D3AFA9-9EFD-49E8-A596-F228CA233FAA}" presName="root" presStyleCnt="0">
        <dgm:presLayoutVars>
          <dgm:dir/>
          <dgm:resizeHandles val="exact"/>
        </dgm:presLayoutVars>
      </dgm:prSet>
      <dgm:spPr/>
      <dgm:t>
        <a:bodyPr/>
        <a:lstStyle/>
        <a:p>
          <a:endParaRPr lang="en-US"/>
        </a:p>
      </dgm:t>
    </dgm:pt>
    <dgm:pt modelId="{3B3F48ED-0304-4CF3-BDE7-01295A17A159}" type="pres">
      <dgm:prSet presAssocID="{D6D3AFA9-9EFD-49E8-A596-F228CA233FAA}" presName="container" presStyleCnt="0">
        <dgm:presLayoutVars>
          <dgm:dir/>
          <dgm:resizeHandles val="exact"/>
        </dgm:presLayoutVars>
      </dgm:prSet>
      <dgm:spPr/>
    </dgm:pt>
    <dgm:pt modelId="{79F44AFB-6F89-4816-AA52-68C0AA1A316B}" type="pres">
      <dgm:prSet presAssocID="{05ED7220-5E05-438B-B07A-99E099CB2FBC}" presName="compNode" presStyleCnt="0"/>
      <dgm:spPr/>
    </dgm:pt>
    <dgm:pt modelId="{EB03FCEB-8291-41BB-ADF1-AFA317088A63}" type="pres">
      <dgm:prSet presAssocID="{05ED7220-5E05-438B-B07A-99E099CB2FBC}" presName="iconBgRect" presStyleLbl="bgShp" presStyleIdx="0" presStyleCnt="4"/>
      <dgm:spPr/>
    </dgm:pt>
    <dgm:pt modelId="{45D5A279-E80F-43D6-9F9F-1963B3A85EA6}" type="pres">
      <dgm:prSet presAssocID="{05ED7220-5E05-438B-B07A-99E099CB2FBC}"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Lightbulb"/>
        </a:ext>
      </dgm:extLst>
    </dgm:pt>
    <dgm:pt modelId="{EED5DDD5-92B1-48E6-8AD9-EF59B029FCD0}" type="pres">
      <dgm:prSet presAssocID="{05ED7220-5E05-438B-B07A-99E099CB2FBC}" presName="spaceRect" presStyleCnt="0"/>
      <dgm:spPr/>
    </dgm:pt>
    <dgm:pt modelId="{8A3D0E97-22E8-42C5-ADE2-2A7B38E11D22}" type="pres">
      <dgm:prSet presAssocID="{05ED7220-5E05-438B-B07A-99E099CB2FBC}" presName="textRect" presStyleLbl="revTx" presStyleIdx="0" presStyleCnt="4" custScaleX="113732" custScaleY="136396">
        <dgm:presLayoutVars>
          <dgm:chMax val="1"/>
          <dgm:chPref val="1"/>
        </dgm:presLayoutVars>
      </dgm:prSet>
      <dgm:spPr/>
      <dgm:t>
        <a:bodyPr/>
        <a:lstStyle/>
        <a:p>
          <a:endParaRPr lang="en-US"/>
        </a:p>
      </dgm:t>
    </dgm:pt>
    <dgm:pt modelId="{19447C99-274F-4E59-B6B8-213AB2A7010B}" type="pres">
      <dgm:prSet presAssocID="{D569C9A8-D07D-4D6B-9BF1-62D02963F7D2}" presName="sibTrans" presStyleLbl="sibTrans2D1" presStyleIdx="0" presStyleCnt="0"/>
      <dgm:spPr/>
      <dgm:t>
        <a:bodyPr/>
        <a:lstStyle/>
        <a:p>
          <a:endParaRPr lang="en-US"/>
        </a:p>
      </dgm:t>
    </dgm:pt>
    <dgm:pt modelId="{16DF29A0-E451-4C7C-A304-D791BF9AEF52}" type="pres">
      <dgm:prSet presAssocID="{675A1F5E-A179-4B61-A004-EF1FD8B96957}" presName="compNode" presStyleCnt="0"/>
      <dgm:spPr/>
    </dgm:pt>
    <dgm:pt modelId="{B0530220-A80F-474B-8C02-763A9D96DD6D}" type="pres">
      <dgm:prSet presAssocID="{675A1F5E-A179-4B61-A004-EF1FD8B96957}" presName="iconBgRect" presStyleLbl="bgShp" presStyleIdx="1" presStyleCnt="4"/>
      <dgm:spPr/>
    </dgm:pt>
    <dgm:pt modelId="{BDA01A14-2DC4-48F7-8F08-A327436A5DF1}" type="pres">
      <dgm:prSet presAssocID="{675A1F5E-A179-4B61-A004-EF1FD8B96957}"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7FED982E-ACC4-4AE8-A436-DBC64FEBAF3D}" type="pres">
      <dgm:prSet presAssocID="{675A1F5E-A179-4B61-A004-EF1FD8B96957}" presName="spaceRect" presStyleCnt="0"/>
      <dgm:spPr/>
    </dgm:pt>
    <dgm:pt modelId="{F7945007-A45A-4F73-9371-EF2D56370C85}" type="pres">
      <dgm:prSet presAssocID="{675A1F5E-A179-4B61-A004-EF1FD8B96957}" presName="textRect" presStyleLbl="revTx" presStyleIdx="1" presStyleCnt="4" custScaleX="105820" custScaleY="182687">
        <dgm:presLayoutVars>
          <dgm:chMax val="1"/>
          <dgm:chPref val="1"/>
        </dgm:presLayoutVars>
      </dgm:prSet>
      <dgm:spPr/>
      <dgm:t>
        <a:bodyPr/>
        <a:lstStyle/>
        <a:p>
          <a:endParaRPr lang="en-US"/>
        </a:p>
      </dgm:t>
    </dgm:pt>
    <dgm:pt modelId="{0C4F08DC-47E8-4F83-9223-E7DFCC2C0027}" type="pres">
      <dgm:prSet presAssocID="{6E45AE97-2F37-46F0-981B-66374D8A3479}" presName="sibTrans" presStyleLbl="sibTrans2D1" presStyleIdx="0" presStyleCnt="0"/>
      <dgm:spPr/>
      <dgm:t>
        <a:bodyPr/>
        <a:lstStyle/>
        <a:p>
          <a:endParaRPr lang="en-US"/>
        </a:p>
      </dgm:t>
    </dgm:pt>
    <dgm:pt modelId="{F9B2E54D-62FA-4E32-8E2A-2179135E94B1}" type="pres">
      <dgm:prSet presAssocID="{53873B10-3840-4A6B-85AE-E420CBB486A3}" presName="compNode" presStyleCnt="0"/>
      <dgm:spPr/>
    </dgm:pt>
    <dgm:pt modelId="{D5EA77DC-B8A6-4663-AEA3-DBD4697C03FA}" type="pres">
      <dgm:prSet presAssocID="{53873B10-3840-4A6B-85AE-E420CBB486A3}" presName="iconBgRect" presStyleLbl="bgShp" presStyleIdx="2" presStyleCnt="4"/>
      <dgm:spPr/>
    </dgm:pt>
    <dgm:pt modelId="{5DC7EB82-6E47-4350-B4D7-9F1BC5589CFB}" type="pres">
      <dgm:prSet presAssocID="{53873B10-3840-4A6B-85AE-E420CBB486A3}"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list"/>
        </a:ext>
      </dgm:extLst>
    </dgm:pt>
    <dgm:pt modelId="{D9C9D738-058C-404F-B71E-153F743894F4}" type="pres">
      <dgm:prSet presAssocID="{53873B10-3840-4A6B-85AE-E420CBB486A3}" presName="spaceRect" presStyleCnt="0"/>
      <dgm:spPr/>
    </dgm:pt>
    <dgm:pt modelId="{7242ECC4-2772-44D5-B4A7-E9EEBF314EB9}" type="pres">
      <dgm:prSet presAssocID="{53873B10-3840-4A6B-85AE-E420CBB486A3}" presName="textRect" presStyleLbl="revTx" presStyleIdx="2" presStyleCnt="4" custScaleX="114975" custScaleY="144603">
        <dgm:presLayoutVars>
          <dgm:chMax val="1"/>
          <dgm:chPref val="1"/>
        </dgm:presLayoutVars>
      </dgm:prSet>
      <dgm:spPr/>
      <dgm:t>
        <a:bodyPr/>
        <a:lstStyle/>
        <a:p>
          <a:endParaRPr lang="en-US"/>
        </a:p>
      </dgm:t>
    </dgm:pt>
    <dgm:pt modelId="{3FEEDC99-C66D-4515-9216-8C8D5B91F72F}" type="pres">
      <dgm:prSet presAssocID="{9124F0B3-FD2D-459B-8BCB-4CB432BD9A51}" presName="sibTrans" presStyleLbl="sibTrans2D1" presStyleIdx="0" presStyleCnt="0"/>
      <dgm:spPr/>
      <dgm:t>
        <a:bodyPr/>
        <a:lstStyle/>
        <a:p>
          <a:endParaRPr lang="en-US"/>
        </a:p>
      </dgm:t>
    </dgm:pt>
    <dgm:pt modelId="{49C16DB3-C7E9-487E-A875-BA32987CEB26}" type="pres">
      <dgm:prSet presAssocID="{08A679BB-D680-4C56-8CE4-36F0ADF339FF}" presName="compNode" presStyleCnt="0"/>
      <dgm:spPr/>
    </dgm:pt>
    <dgm:pt modelId="{431084B4-A73F-4B03-90ED-7E55C9377F4F}" type="pres">
      <dgm:prSet presAssocID="{08A679BB-D680-4C56-8CE4-36F0ADF339FF}" presName="iconBgRect" presStyleLbl="bgShp" presStyleIdx="3" presStyleCnt="4"/>
      <dgm:spPr/>
    </dgm:pt>
    <dgm:pt modelId="{FCD0134F-91F9-4C34-89D0-7E3720AFB838}" type="pres">
      <dgm:prSet presAssocID="{08A679BB-D680-4C56-8CE4-36F0ADF339FF}"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663C9528-C1F1-4382-8FD2-3C149ACF6E55}" type="pres">
      <dgm:prSet presAssocID="{08A679BB-D680-4C56-8CE4-36F0ADF339FF}" presName="spaceRect" presStyleCnt="0"/>
      <dgm:spPr/>
    </dgm:pt>
    <dgm:pt modelId="{1E810489-D68C-45D3-BB3C-CF7959BE7DE7}" type="pres">
      <dgm:prSet presAssocID="{08A679BB-D680-4C56-8CE4-36F0ADF339FF}" presName="textRect" presStyleLbl="revTx" presStyleIdx="3" presStyleCnt="4" custScaleY="168732">
        <dgm:presLayoutVars>
          <dgm:chMax val="1"/>
          <dgm:chPref val="1"/>
        </dgm:presLayoutVars>
      </dgm:prSet>
      <dgm:spPr/>
      <dgm:t>
        <a:bodyPr/>
        <a:lstStyle/>
        <a:p>
          <a:endParaRPr lang="en-US"/>
        </a:p>
      </dgm:t>
    </dgm:pt>
  </dgm:ptLst>
  <dgm:cxnLst>
    <dgm:cxn modelId="{C765EC69-9E5F-4059-B763-44B235D7EDA0}" type="presOf" srcId="{9124F0B3-FD2D-459B-8BCB-4CB432BD9A51}" destId="{3FEEDC99-C66D-4515-9216-8C8D5B91F72F}" srcOrd="0" destOrd="0" presId="urn:microsoft.com/office/officeart/2018/2/layout/IconCircleList"/>
    <dgm:cxn modelId="{B6BDC291-1ED0-4CF7-A6F1-2B21B1E7579D}" type="presOf" srcId="{08A679BB-D680-4C56-8CE4-36F0ADF339FF}" destId="{1E810489-D68C-45D3-BB3C-CF7959BE7DE7}" srcOrd="0" destOrd="0" presId="urn:microsoft.com/office/officeart/2018/2/layout/IconCircleList"/>
    <dgm:cxn modelId="{FCA8638B-3DC3-47AA-AFC0-32134FDEA0A3}" type="presOf" srcId="{53873B10-3840-4A6B-85AE-E420CBB486A3}" destId="{7242ECC4-2772-44D5-B4A7-E9EEBF314EB9}" srcOrd="0" destOrd="0" presId="urn:microsoft.com/office/officeart/2018/2/layout/IconCircleList"/>
    <dgm:cxn modelId="{46378276-AFB3-4E6D-B1A9-3609857E2D54}" srcId="{D6D3AFA9-9EFD-49E8-A596-F228CA233FAA}" destId="{08A679BB-D680-4C56-8CE4-36F0ADF339FF}" srcOrd="3" destOrd="0" parTransId="{F7FE3203-06EB-4EE1-8A63-F269DEE9B3E9}" sibTransId="{896A0140-D627-431B-8E9F-CB4007640193}"/>
    <dgm:cxn modelId="{E673477A-3E4F-4791-A330-AD34D6E80755}" srcId="{D6D3AFA9-9EFD-49E8-A596-F228CA233FAA}" destId="{05ED7220-5E05-438B-B07A-99E099CB2FBC}" srcOrd="0" destOrd="0" parTransId="{80B5A6DD-D4F2-497F-9512-4A7F98F0BEF0}" sibTransId="{D569C9A8-D07D-4D6B-9BF1-62D02963F7D2}"/>
    <dgm:cxn modelId="{1FEB1585-9B5A-4286-828A-3E9AC4A76EAB}" type="presOf" srcId="{6E45AE97-2F37-46F0-981B-66374D8A3479}" destId="{0C4F08DC-47E8-4F83-9223-E7DFCC2C0027}" srcOrd="0" destOrd="0" presId="urn:microsoft.com/office/officeart/2018/2/layout/IconCircleList"/>
    <dgm:cxn modelId="{8FB46E14-979F-455D-BA79-7EF2483630F3}" type="presOf" srcId="{D569C9A8-D07D-4D6B-9BF1-62D02963F7D2}" destId="{19447C99-274F-4E59-B6B8-213AB2A7010B}" srcOrd="0" destOrd="0" presId="urn:microsoft.com/office/officeart/2018/2/layout/IconCircleList"/>
    <dgm:cxn modelId="{9C5AED12-1183-4188-AEA8-E58D792A67B7}" type="presOf" srcId="{D6D3AFA9-9EFD-49E8-A596-F228CA233FAA}" destId="{9CCCE43B-EC64-413D-A5C9-03F924177877}" srcOrd="0" destOrd="0" presId="urn:microsoft.com/office/officeart/2018/2/layout/IconCircleList"/>
    <dgm:cxn modelId="{A2ED6645-F1AA-4363-8628-878FB581F631}" type="presOf" srcId="{05ED7220-5E05-438B-B07A-99E099CB2FBC}" destId="{8A3D0E97-22E8-42C5-ADE2-2A7B38E11D22}" srcOrd="0" destOrd="0" presId="urn:microsoft.com/office/officeart/2018/2/layout/IconCircleList"/>
    <dgm:cxn modelId="{834949F7-70DE-40A2-9256-F52CEB74D753}" type="presOf" srcId="{675A1F5E-A179-4B61-A004-EF1FD8B96957}" destId="{F7945007-A45A-4F73-9371-EF2D56370C85}" srcOrd="0" destOrd="0" presId="urn:microsoft.com/office/officeart/2018/2/layout/IconCircleList"/>
    <dgm:cxn modelId="{5F8E2E18-7E67-456F-8D0F-DB9AF8369ED4}" srcId="{D6D3AFA9-9EFD-49E8-A596-F228CA233FAA}" destId="{675A1F5E-A179-4B61-A004-EF1FD8B96957}" srcOrd="1" destOrd="0" parTransId="{00A0B8FE-9781-4D1A-9AE9-2260881D03AE}" sibTransId="{6E45AE97-2F37-46F0-981B-66374D8A3479}"/>
    <dgm:cxn modelId="{D90168CD-EC92-4F30-A11A-8C09FF474CB9}" srcId="{D6D3AFA9-9EFD-49E8-A596-F228CA233FAA}" destId="{53873B10-3840-4A6B-85AE-E420CBB486A3}" srcOrd="2" destOrd="0" parTransId="{965AE07F-7655-4B02-9F42-210A023F53E3}" sibTransId="{9124F0B3-FD2D-459B-8BCB-4CB432BD9A51}"/>
    <dgm:cxn modelId="{EA80B5F9-82C0-4CD3-B554-309F488E7C02}" type="presParOf" srcId="{9CCCE43B-EC64-413D-A5C9-03F924177877}" destId="{3B3F48ED-0304-4CF3-BDE7-01295A17A159}" srcOrd="0" destOrd="0" presId="urn:microsoft.com/office/officeart/2018/2/layout/IconCircleList"/>
    <dgm:cxn modelId="{222992B7-0748-4770-8A5A-D7861BD0C599}" type="presParOf" srcId="{3B3F48ED-0304-4CF3-BDE7-01295A17A159}" destId="{79F44AFB-6F89-4816-AA52-68C0AA1A316B}" srcOrd="0" destOrd="0" presId="urn:microsoft.com/office/officeart/2018/2/layout/IconCircleList"/>
    <dgm:cxn modelId="{C92E7797-BD07-4F5B-9403-62EB31BCF363}" type="presParOf" srcId="{79F44AFB-6F89-4816-AA52-68C0AA1A316B}" destId="{EB03FCEB-8291-41BB-ADF1-AFA317088A63}" srcOrd="0" destOrd="0" presId="urn:microsoft.com/office/officeart/2018/2/layout/IconCircleList"/>
    <dgm:cxn modelId="{9D3CCB93-8472-4B4F-8E07-9148760DCD1A}" type="presParOf" srcId="{79F44AFB-6F89-4816-AA52-68C0AA1A316B}" destId="{45D5A279-E80F-43D6-9F9F-1963B3A85EA6}" srcOrd="1" destOrd="0" presId="urn:microsoft.com/office/officeart/2018/2/layout/IconCircleList"/>
    <dgm:cxn modelId="{38F9A276-6674-43EE-B81D-995B66A0267A}" type="presParOf" srcId="{79F44AFB-6F89-4816-AA52-68C0AA1A316B}" destId="{EED5DDD5-92B1-48E6-8AD9-EF59B029FCD0}" srcOrd="2" destOrd="0" presId="urn:microsoft.com/office/officeart/2018/2/layout/IconCircleList"/>
    <dgm:cxn modelId="{8ED03DA5-8A2D-4216-B22D-2BB9409DA105}" type="presParOf" srcId="{79F44AFB-6F89-4816-AA52-68C0AA1A316B}" destId="{8A3D0E97-22E8-42C5-ADE2-2A7B38E11D22}" srcOrd="3" destOrd="0" presId="urn:microsoft.com/office/officeart/2018/2/layout/IconCircleList"/>
    <dgm:cxn modelId="{819F8ACD-4C7E-48AA-B183-EBCFC1EF32BF}" type="presParOf" srcId="{3B3F48ED-0304-4CF3-BDE7-01295A17A159}" destId="{19447C99-274F-4E59-B6B8-213AB2A7010B}" srcOrd="1" destOrd="0" presId="urn:microsoft.com/office/officeart/2018/2/layout/IconCircleList"/>
    <dgm:cxn modelId="{E8B2F04A-F750-4E80-AF56-9091494FF0DD}" type="presParOf" srcId="{3B3F48ED-0304-4CF3-BDE7-01295A17A159}" destId="{16DF29A0-E451-4C7C-A304-D791BF9AEF52}" srcOrd="2" destOrd="0" presId="urn:microsoft.com/office/officeart/2018/2/layout/IconCircleList"/>
    <dgm:cxn modelId="{403C517A-9549-4BF8-9253-02444180CD96}" type="presParOf" srcId="{16DF29A0-E451-4C7C-A304-D791BF9AEF52}" destId="{B0530220-A80F-474B-8C02-763A9D96DD6D}" srcOrd="0" destOrd="0" presId="urn:microsoft.com/office/officeart/2018/2/layout/IconCircleList"/>
    <dgm:cxn modelId="{AE9AF593-E28D-44FD-814F-1166B7C07A3C}" type="presParOf" srcId="{16DF29A0-E451-4C7C-A304-D791BF9AEF52}" destId="{BDA01A14-2DC4-48F7-8F08-A327436A5DF1}" srcOrd="1" destOrd="0" presId="urn:microsoft.com/office/officeart/2018/2/layout/IconCircleList"/>
    <dgm:cxn modelId="{83235372-091C-4541-9918-089906651311}" type="presParOf" srcId="{16DF29A0-E451-4C7C-A304-D791BF9AEF52}" destId="{7FED982E-ACC4-4AE8-A436-DBC64FEBAF3D}" srcOrd="2" destOrd="0" presId="urn:microsoft.com/office/officeart/2018/2/layout/IconCircleList"/>
    <dgm:cxn modelId="{4947DB93-E305-44CF-8D35-29AB21604911}" type="presParOf" srcId="{16DF29A0-E451-4C7C-A304-D791BF9AEF52}" destId="{F7945007-A45A-4F73-9371-EF2D56370C85}" srcOrd="3" destOrd="0" presId="urn:microsoft.com/office/officeart/2018/2/layout/IconCircleList"/>
    <dgm:cxn modelId="{BE6B89B2-9AEE-4D05-8102-D5CE2F955EA1}" type="presParOf" srcId="{3B3F48ED-0304-4CF3-BDE7-01295A17A159}" destId="{0C4F08DC-47E8-4F83-9223-E7DFCC2C0027}" srcOrd="3" destOrd="0" presId="urn:microsoft.com/office/officeart/2018/2/layout/IconCircleList"/>
    <dgm:cxn modelId="{7436CAF7-4F48-462B-88B8-0B0059A03B81}" type="presParOf" srcId="{3B3F48ED-0304-4CF3-BDE7-01295A17A159}" destId="{F9B2E54D-62FA-4E32-8E2A-2179135E94B1}" srcOrd="4" destOrd="0" presId="urn:microsoft.com/office/officeart/2018/2/layout/IconCircleList"/>
    <dgm:cxn modelId="{1846A7D3-C9B2-4611-8A29-D87146A09672}" type="presParOf" srcId="{F9B2E54D-62FA-4E32-8E2A-2179135E94B1}" destId="{D5EA77DC-B8A6-4663-AEA3-DBD4697C03FA}" srcOrd="0" destOrd="0" presId="urn:microsoft.com/office/officeart/2018/2/layout/IconCircleList"/>
    <dgm:cxn modelId="{7DD0F13B-AC5B-4400-8757-BE485A20EEDB}" type="presParOf" srcId="{F9B2E54D-62FA-4E32-8E2A-2179135E94B1}" destId="{5DC7EB82-6E47-4350-B4D7-9F1BC5589CFB}" srcOrd="1" destOrd="0" presId="urn:microsoft.com/office/officeart/2018/2/layout/IconCircleList"/>
    <dgm:cxn modelId="{46BEFD6F-448D-4351-AAA2-082FD60C1864}" type="presParOf" srcId="{F9B2E54D-62FA-4E32-8E2A-2179135E94B1}" destId="{D9C9D738-058C-404F-B71E-153F743894F4}" srcOrd="2" destOrd="0" presId="urn:microsoft.com/office/officeart/2018/2/layout/IconCircleList"/>
    <dgm:cxn modelId="{FAF8365B-3C88-49AC-854E-9B0E28C34843}" type="presParOf" srcId="{F9B2E54D-62FA-4E32-8E2A-2179135E94B1}" destId="{7242ECC4-2772-44D5-B4A7-E9EEBF314EB9}" srcOrd="3" destOrd="0" presId="urn:microsoft.com/office/officeart/2018/2/layout/IconCircleList"/>
    <dgm:cxn modelId="{F946C362-BDBD-4D83-8653-A4E14B19A061}" type="presParOf" srcId="{3B3F48ED-0304-4CF3-BDE7-01295A17A159}" destId="{3FEEDC99-C66D-4515-9216-8C8D5B91F72F}" srcOrd="5" destOrd="0" presId="urn:microsoft.com/office/officeart/2018/2/layout/IconCircleList"/>
    <dgm:cxn modelId="{9B04D69D-819C-4EED-8905-1FD6AE3E130E}" type="presParOf" srcId="{3B3F48ED-0304-4CF3-BDE7-01295A17A159}" destId="{49C16DB3-C7E9-487E-A875-BA32987CEB26}" srcOrd="6" destOrd="0" presId="urn:microsoft.com/office/officeart/2018/2/layout/IconCircleList"/>
    <dgm:cxn modelId="{D02F3634-1AA2-4C0B-9E52-D3E621F1BD57}" type="presParOf" srcId="{49C16DB3-C7E9-487E-A875-BA32987CEB26}" destId="{431084B4-A73F-4B03-90ED-7E55C9377F4F}" srcOrd="0" destOrd="0" presId="urn:microsoft.com/office/officeart/2018/2/layout/IconCircleList"/>
    <dgm:cxn modelId="{9D0EE1B6-5F5D-42D9-AEAB-C531984C58E6}" type="presParOf" srcId="{49C16DB3-C7E9-487E-A875-BA32987CEB26}" destId="{FCD0134F-91F9-4C34-89D0-7E3720AFB838}" srcOrd="1" destOrd="0" presId="urn:microsoft.com/office/officeart/2018/2/layout/IconCircleList"/>
    <dgm:cxn modelId="{4DADDE16-12AB-4BFC-8815-F84B5F199DF2}" type="presParOf" srcId="{49C16DB3-C7E9-487E-A875-BA32987CEB26}" destId="{663C9528-C1F1-4382-8FD2-3C149ACF6E55}" srcOrd="2" destOrd="0" presId="urn:microsoft.com/office/officeart/2018/2/layout/IconCircleList"/>
    <dgm:cxn modelId="{AE591437-E5E1-41AA-ACA8-1B75038E5F79}" type="presParOf" srcId="{49C16DB3-C7E9-487E-A875-BA32987CEB26}" destId="{1E810489-D68C-45D3-BB3C-CF7959BE7DE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7099B-BAD7-4C74-9CE6-19DCC53DA0B1}">
      <dsp:nvSpPr>
        <dsp:cNvPr id="0" name=""/>
        <dsp:cNvSpPr/>
      </dsp:nvSpPr>
      <dsp:spPr>
        <a:xfrm>
          <a:off x="1298" y="317049"/>
          <a:ext cx="4558640" cy="28947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1B505BA-2AE5-4617-8CA5-82D887BFA711}">
      <dsp:nvSpPr>
        <dsp:cNvPr id="0" name=""/>
        <dsp:cNvSpPr/>
      </dsp:nvSpPr>
      <dsp:spPr>
        <a:xfrm>
          <a:off x="507814" y="798239"/>
          <a:ext cx="4558640" cy="289473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Energy storage provides a myriad of beneficial services and cost savings to our electric grid, and companies are deploying storage technologies for a number of different purposes.  Large scale energy storage also allows today's electrical system to run significantly more efficiently, and that greater efficiency means lower prices, less emissions and more reliable power.</a:t>
          </a:r>
          <a:endParaRPr lang="en-US" sz="1800" kern="1200" dirty="0"/>
        </a:p>
      </dsp:txBody>
      <dsp:txXfrm>
        <a:off x="592598" y="883023"/>
        <a:ext cx="4389072" cy="2725168"/>
      </dsp:txXfrm>
    </dsp:sp>
    <dsp:sp modelId="{3D2F6980-18A9-418F-B0EE-DB5A3794E2BB}">
      <dsp:nvSpPr>
        <dsp:cNvPr id="0" name=""/>
        <dsp:cNvSpPr/>
      </dsp:nvSpPr>
      <dsp:spPr>
        <a:xfrm>
          <a:off x="5572970" y="317049"/>
          <a:ext cx="4558640" cy="28947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E1CF89-2431-4A08-930F-FF621CA1AD88}">
      <dsp:nvSpPr>
        <dsp:cNvPr id="0" name=""/>
        <dsp:cNvSpPr/>
      </dsp:nvSpPr>
      <dsp:spPr>
        <a:xfrm>
          <a:off x="6079485" y="798239"/>
          <a:ext cx="4558640" cy="289473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a:t>Traditional energy sources - like coal and natural gas power plants - have to be turned on and off as demand fluctuates, and are almost never operating at peak performance. This means that energy not only costs more, but pollutes more, than is necessary to meet our energy needs. And the slow ramp up time of these bulk generation facilities means they cannot respond to spikes in demand in real time, potentially leading to brownouts and poor power quality.</a:t>
          </a:r>
          <a:endParaRPr lang="en-US" sz="1700" kern="1200" dirty="0"/>
        </a:p>
      </dsp:txBody>
      <dsp:txXfrm>
        <a:off x="6164269" y="883023"/>
        <a:ext cx="4389072" cy="2725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DA14-9FA2-4EF2-BFAF-F48861ED2833}">
      <dsp:nvSpPr>
        <dsp:cNvPr id="0" name=""/>
        <dsp:cNvSpPr/>
      </dsp:nvSpPr>
      <dsp:spPr>
        <a:xfrm>
          <a:off x="1245" y="279392"/>
          <a:ext cx="4370635" cy="27753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E23E33-018C-4382-82F3-F503BE15D658}">
      <dsp:nvSpPr>
        <dsp:cNvPr id="0" name=""/>
        <dsp:cNvSpPr/>
      </dsp:nvSpPr>
      <dsp:spPr>
        <a:xfrm>
          <a:off x="486871" y="740737"/>
          <a:ext cx="4370635" cy="27753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a:t>With the widespread adoption of renewable energy resources, energy storage is equally useful. As is often noted, these energy sources are intermittent in nature, producing energy when the sun is shining and the wind is blowing. By storing the energy produced and delivering it on demand, these clean technologies can continue to power our grid even when the sun has set and the air is still - levelling out jumps in output to create a continuous, reliable stream of power throughout the day.</a:t>
          </a:r>
          <a:endParaRPr lang="en-US" sz="1600" kern="1200"/>
        </a:p>
      </dsp:txBody>
      <dsp:txXfrm>
        <a:off x="568158" y="822024"/>
        <a:ext cx="4208061" cy="2612779"/>
      </dsp:txXfrm>
    </dsp:sp>
    <dsp:sp modelId="{6103AA3E-352C-4DA1-B01B-CCB712A4867D}">
      <dsp:nvSpPr>
        <dsp:cNvPr id="0" name=""/>
        <dsp:cNvSpPr/>
      </dsp:nvSpPr>
      <dsp:spPr>
        <a:xfrm>
          <a:off x="5343133" y="279392"/>
          <a:ext cx="4370635" cy="27753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BD5F6F1-37EE-4895-8AA3-69C8F88A6971}">
      <dsp:nvSpPr>
        <dsp:cNvPr id="0" name=""/>
        <dsp:cNvSpPr/>
      </dsp:nvSpPr>
      <dsp:spPr>
        <a:xfrm>
          <a:off x="5828759" y="740737"/>
          <a:ext cx="4370635" cy="27753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a:t>But warehousing energy from diverse resources for use at a different time is only one of the many applications of energy storage. Storage technologies also improve the quality of power through frequency regulation, allows companies to produce power when it is cheapest and most efficient, and provide an uninterruptible source of power for critical infrastructure and services.</a:t>
          </a:r>
          <a:endParaRPr lang="en-US" sz="1600" kern="1200" dirty="0"/>
        </a:p>
      </dsp:txBody>
      <dsp:txXfrm>
        <a:off x="5910046" y="822024"/>
        <a:ext cx="4208061" cy="2612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3FCEB-8291-41BB-ADF1-AFA317088A63}">
      <dsp:nvSpPr>
        <dsp:cNvPr id="0" name=""/>
        <dsp:cNvSpPr/>
      </dsp:nvSpPr>
      <dsp:spPr>
        <a:xfrm>
          <a:off x="695719" y="531933"/>
          <a:ext cx="1210672" cy="121067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D5A279-E80F-43D6-9F9F-1963B3A85EA6}">
      <dsp:nvSpPr>
        <dsp:cNvPr id="0" name=""/>
        <dsp:cNvSpPr/>
      </dsp:nvSpPr>
      <dsp:spPr>
        <a:xfrm>
          <a:off x="949960" y="786174"/>
          <a:ext cx="702189" cy="70218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3D0E97-22E8-42C5-ADE2-2A7B38E11D22}">
      <dsp:nvSpPr>
        <dsp:cNvPr id="0" name=""/>
        <dsp:cNvSpPr/>
      </dsp:nvSpPr>
      <dsp:spPr>
        <a:xfrm>
          <a:off x="1969884" y="311615"/>
          <a:ext cx="3245601" cy="165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r>
            <a:rPr lang="en-ZA" sz="1400" kern="1200" dirty="0"/>
            <a:t>As an association, we value the opportunity to give our comments and contribute to improving the country’s energy system. We firmly believe in the Just Energy Transition path and Energy Transformation.</a:t>
          </a:r>
          <a:endParaRPr lang="en-US" sz="1400" kern="1200" dirty="0"/>
        </a:p>
      </dsp:txBody>
      <dsp:txXfrm>
        <a:off x="1969884" y="311615"/>
        <a:ext cx="3245601" cy="1651308"/>
      </dsp:txXfrm>
    </dsp:sp>
    <dsp:sp modelId="{B0530220-A80F-474B-8C02-763A9D96DD6D}">
      <dsp:nvSpPr>
        <dsp:cNvPr id="0" name=""/>
        <dsp:cNvSpPr/>
      </dsp:nvSpPr>
      <dsp:spPr>
        <a:xfrm>
          <a:off x="5712726" y="531933"/>
          <a:ext cx="1210672" cy="121067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A01A14-2DC4-48F7-8F08-A327436A5DF1}">
      <dsp:nvSpPr>
        <dsp:cNvPr id="0" name=""/>
        <dsp:cNvSpPr/>
      </dsp:nvSpPr>
      <dsp:spPr>
        <a:xfrm>
          <a:off x="5966968" y="786174"/>
          <a:ext cx="702189" cy="70218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7945007-A45A-4F73-9371-EF2D56370C85}">
      <dsp:nvSpPr>
        <dsp:cNvPr id="0" name=""/>
        <dsp:cNvSpPr/>
      </dsp:nvSpPr>
      <dsp:spPr>
        <a:xfrm>
          <a:off x="7099785" y="31398"/>
          <a:ext cx="3019814" cy="22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r>
            <a:rPr lang="en-ZA" sz="1400" kern="1200" dirty="0"/>
            <a:t>We support an IRP for electricity that is a rational, mechanistic, techno-economic planning process that determines the optimal mix of generation technologies and capacities, at the least cost to the economy, necessary to meet the projected demand for electricity in the years ahead, with adequate security of supply, while also meeting government policy and socio-economic requirements and constraints.</a:t>
          </a:r>
          <a:endParaRPr lang="en-US" sz="1400" kern="1200" dirty="0"/>
        </a:p>
      </dsp:txBody>
      <dsp:txXfrm>
        <a:off x="7099785" y="31398"/>
        <a:ext cx="3019814" cy="2211741"/>
      </dsp:txXfrm>
    </dsp:sp>
    <dsp:sp modelId="{D5EA77DC-B8A6-4663-AEA3-DBD4697C03FA}">
      <dsp:nvSpPr>
        <dsp:cNvPr id="0" name=""/>
        <dsp:cNvSpPr/>
      </dsp:nvSpPr>
      <dsp:spPr>
        <a:xfrm>
          <a:off x="695719" y="3543472"/>
          <a:ext cx="1210672" cy="121067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C7EB82-6E47-4350-B4D7-9F1BC5589CFB}">
      <dsp:nvSpPr>
        <dsp:cNvPr id="0" name=""/>
        <dsp:cNvSpPr/>
      </dsp:nvSpPr>
      <dsp:spPr>
        <a:xfrm>
          <a:off x="949960" y="3797713"/>
          <a:ext cx="702189" cy="70218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242ECC4-2772-44D5-B4A7-E9EEBF314EB9}">
      <dsp:nvSpPr>
        <dsp:cNvPr id="0" name=""/>
        <dsp:cNvSpPr/>
      </dsp:nvSpPr>
      <dsp:spPr>
        <a:xfrm>
          <a:off x="1952148" y="3273473"/>
          <a:ext cx="3281073" cy="17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ZA" sz="1600" kern="1200" dirty="0"/>
            <a:t>Such constraints may include: meeting carbon emission reduction commitments; meeting applicable environmental laws and regulations; minimisation of water usage; maximisation of job creation.</a:t>
          </a:r>
          <a:endParaRPr lang="en-US" sz="1600" kern="1200" dirty="0"/>
        </a:p>
      </dsp:txBody>
      <dsp:txXfrm>
        <a:off x="1952148" y="3273473"/>
        <a:ext cx="3281073" cy="1750668"/>
      </dsp:txXfrm>
    </dsp:sp>
    <dsp:sp modelId="{431084B4-A73F-4B03-90ED-7E55C9377F4F}">
      <dsp:nvSpPr>
        <dsp:cNvPr id="0" name=""/>
        <dsp:cNvSpPr/>
      </dsp:nvSpPr>
      <dsp:spPr>
        <a:xfrm>
          <a:off x="5730462" y="3543472"/>
          <a:ext cx="1210672" cy="121067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D0134F-91F9-4C34-89D0-7E3720AFB838}">
      <dsp:nvSpPr>
        <dsp:cNvPr id="0" name=""/>
        <dsp:cNvSpPr/>
      </dsp:nvSpPr>
      <dsp:spPr>
        <a:xfrm>
          <a:off x="5984704" y="3797713"/>
          <a:ext cx="702189" cy="70218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E810489-D68C-45D3-BB3C-CF7959BE7DE7}">
      <dsp:nvSpPr>
        <dsp:cNvPr id="0" name=""/>
        <dsp:cNvSpPr/>
      </dsp:nvSpPr>
      <dsp:spPr>
        <a:xfrm>
          <a:off x="7200565" y="3127412"/>
          <a:ext cx="2853727" cy="204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ZA" sz="1600" kern="1200" dirty="0"/>
            <a:t>In an uncertain world where electricity demand cannot be accurately predicted in the years ahead, and where disruptive new technologies are emerging, the IRP is also about enabling flexible planning decisions of least </a:t>
          </a:r>
          <a:r>
            <a:rPr lang="en-ZA" sz="1600" kern="1200" dirty="0" err="1"/>
            <a:t>regrt</a:t>
          </a:r>
          <a:endParaRPr lang="en-US" sz="1600" kern="1200" dirty="0"/>
        </a:p>
      </dsp:txBody>
      <dsp:txXfrm>
        <a:off x="7200565" y="3127412"/>
        <a:ext cx="2853727" cy="2042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4198-B8C2-4A1F-B172-5BB43DD64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27D2B26-69A7-484D-966F-D04EC3CC5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B29C90A-D589-4C55-95C3-C8175C4C106D}"/>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77EE4FD7-27C6-482E-B826-2C459430EB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CACD25A-DFA1-4F6B-B392-2BE96BF78085}"/>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143061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ED3B-46DE-4A30-87AE-E6EFB8A1F14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9C2EFE8-2108-4521-A13E-5A1F19BC8A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CFB248A-B609-4838-99A0-A29A507EE32A}"/>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6A4A7529-F86C-4C70-BB39-675BC42D616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1903C22-5A43-4ABC-8BE1-AAC580E148AE}"/>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316184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54FE9-FA97-4B01-A87F-77F57AA610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E402C4-EF3E-4823-8C0D-876129276D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E4423C9-74BD-4BE2-BB6C-580C6E035683}"/>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2DEC13F8-76B5-459A-B0FC-E83E594125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E7777B4-FC58-4850-B48F-D898890D3F7E}"/>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304957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B7FA-5E20-404C-A2EC-AE968A263C6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5845C5B-EFE7-4537-8593-FE761A228F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9B1414F-DE8C-428C-ABBB-B9A3D4067A44}"/>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CC882000-F3D3-47AE-9CE9-222E995BDA7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2C4E87A-5B3E-479C-9666-4A61B38E317A}"/>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404884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C91C-5ED7-4A3A-85F0-E4F2B6BF1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69148DF-FE3B-4E1F-9CE0-D8DB2EB2B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E5782B-59B2-4E42-BAB2-A6DFA571080D}"/>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73E7647B-54F3-4BB0-BBC9-726253876D4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1BC8579-121B-4D66-90B3-192C68F08307}"/>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238586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4081-FB3C-42C2-AC71-0042D365303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4AE9B8-5CF8-42E0-A412-96B9FF991D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3602BF3-8CD1-4895-BA09-610B3E61AE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75C5A15-7C20-45E1-8D35-A7C6DABB43DB}"/>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6" name="Footer Placeholder 5">
            <a:extLst>
              <a:ext uri="{FF2B5EF4-FFF2-40B4-BE49-F238E27FC236}">
                <a16:creationId xmlns:a16="http://schemas.microsoft.com/office/drawing/2014/main" id="{43D6A4C3-1EAC-45B6-9061-080B9800B72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7250772-6472-4F53-A7E4-3E9B88C6525E}"/>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33374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FAD1-26CF-47EF-9DF1-6DDFFFCAFDA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BD546B3-C56C-4B8D-82A6-75BB2E7B7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807D49-EB1A-4451-9C15-8A8D71613B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DE63E00-61F8-4912-8075-37A1FA01D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7AB813-8461-458D-B809-8B9BB75A0A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0A41990-DC49-4C7E-968C-73A8B3A91392}"/>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8" name="Footer Placeholder 7">
            <a:extLst>
              <a:ext uri="{FF2B5EF4-FFF2-40B4-BE49-F238E27FC236}">
                <a16:creationId xmlns:a16="http://schemas.microsoft.com/office/drawing/2014/main" id="{A47DE1E0-A7E4-4E15-B5D0-33E485E7877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F3925CE-12B8-4E36-867B-5ECC6448B903}"/>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107473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66E3-B5FE-4043-A890-C5872D0477C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8305368-DCE9-46D4-BC16-1E03F59B31C1}"/>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4" name="Footer Placeholder 3">
            <a:extLst>
              <a:ext uri="{FF2B5EF4-FFF2-40B4-BE49-F238E27FC236}">
                <a16:creationId xmlns:a16="http://schemas.microsoft.com/office/drawing/2014/main" id="{71DAC20C-214D-414F-976A-6F3C237A8EE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F1ED0B6-086A-4D96-9820-2AB2BD4B5DBF}"/>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16200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17E24-002E-41D3-997C-2AE3C3E4D59A}"/>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3" name="Footer Placeholder 2">
            <a:extLst>
              <a:ext uri="{FF2B5EF4-FFF2-40B4-BE49-F238E27FC236}">
                <a16:creationId xmlns:a16="http://schemas.microsoft.com/office/drawing/2014/main" id="{AE3ECCEC-2013-46DE-B264-2C34BE7241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9049DB6-622D-4A30-8B26-79A5EAA9798A}"/>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33402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A798-2C53-46B8-BC7D-6883DAF3E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6FA88BC-E423-4811-8FD6-3D1E41F36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FE8A11C-CF41-468B-B1A6-674171C22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A3B789-E484-45AD-BBB0-93802FC815EC}"/>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6" name="Footer Placeholder 5">
            <a:extLst>
              <a:ext uri="{FF2B5EF4-FFF2-40B4-BE49-F238E27FC236}">
                <a16:creationId xmlns:a16="http://schemas.microsoft.com/office/drawing/2014/main" id="{CC00B019-18E6-492F-BB1D-91569707292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FE0893-324B-4AFB-9943-AF5D36AD48C5}"/>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310203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1CF1-4DB5-4E0F-A2AF-5BDDFDDE8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4E645FE-CC71-4A86-9F07-30FF821AF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F249B31-AABA-4422-A511-D9E399197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651D0-558B-4AD5-953F-AD3075BDE6F6}"/>
              </a:ext>
            </a:extLst>
          </p:cNvPr>
          <p:cNvSpPr>
            <a:spLocks noGrp="1"/>
          </p:cNvSpPr>
          <p:nvPr>
            <p:ph type="dt" sz="half" idx="10"/>
          </p:nvPr>
        </p:nvSpPr>
        <p:spPr/>
        <p:txBody>
          <a:bodyPr/>
          <a:lstStyle/>
          <a:p>
            <a:fld id="{C37EC9C9-9731-426C-95C8-C14A8FA68953}" type="datetimeFigureOut">
              <a:rPr lang="en-ZA" smtClean="0"/>
              <a:t>2018-10-16</a:t>
            </a:fld>
            <a:endParaRPr lang="en-ZA"/>
          </a:p>
        </p:txBody>
      </p:sp>
      <p:sp>
        <p:nvSpPr>
          <p:cNvPr id="6" name="Footer Placeholder 5">
            <a:extLst>
              <a:ext uri="{FF2B5EF4-FFF2-40B4-BE49-F238E27FC236}">
                <a16:creationId xmlns:a16="http://schemas.microsoft.com/office/drawing/2014/main" id="{A0CF9C65-F859-43D9-B036-2AFEAA4A724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1CBF6C4-FF23-4AAA-8D86-04556CB0C355}"/>
              </a:ext>
            </a:extLst>
          </p:cNvPr>
          <p:cNvSpPr>
            <a:spLocks noGrp="1"/>
          </p:cNvSpPr>
          <p:nvPr>
            <p:ph type="sldNum" sz="quarter" idx="12"/>
          </p:nvPr>
        </p:nvSpPr>
        <p:spPr/>
        <p:txBody>
          <a:bodyPr/>
          <a:lstStyle/>
          <a:p>
            <a:fld id="{13848889-D9C4-4509-8121-0F74E4E7F560}" type="slidenum">
              <a:rPr lang="en-ZA" smtClean="0"/>
              <a:t>‹#›</a:t>
            </a:fld>
            <a:endParaRPr lang="en-ZA"/>
          </a:p>
        </p:txBody>
      </p:sp>
    </p:spTree>
    <p:extLst>
      <p:ext uri="{BB962C8B-B14F-4D97-AF65-F5344CB8AC3E}">
        <p14:creationId xmlns:p14="http://schemas.microsoft.com/office/powerpoint/2010/main" val="291561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FF575-BCAB-481C-A685-1BE956294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AB5E85D-A120-4C67-AF18-EB971A9EE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2C8BC1C-0C72-492F-9402-CF1FCA714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C9C9-9731-426C-95C8-C14A8FA68953}" type="datetimeFigureOut">
              <a:rPr lang="en-ZA" smtClean="0"/>
              <a:t>2018-10-16</a:t>
            </a:fld>
            <a:endParaRPr lang="en-ZA"/>
          </a:p>
        </p:txBody>
      </p:sp>
      <p:sp>
        <p:nvSpPr>
          <p:cNvPr id="5" name="Footer Placeholder 4">
            <a:extLst>
              <a:ext uri="{FF2B5EF4-FFF2-40B4-BE49-F238E27FC236}">
                <a16:creationId xmlns:a16="http://schemas.microsoft.com/office/drawing/2014/main" id="{946C12D3-FEC4-42DE-84F0-ABA20F7A0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1765AC1-B0BA-4411-9C2A-BFDCE3702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889-D9C4-4509-8121-0F74E4E7F560}" type="slidenum">
              <a:rPr lang="en-ZA" smtClean="0"/>
              <a:t>‹#›</a:t>
            </a:fld>
            <a:endParaRPr lang="en-ZA"/>
          </a:p>
        </p:txBody>
      </p:sp>
    </p:spTree>
    <p:extLst>
      <p:ext uri="{BB962C8B-B14F-4D97-AF65-F5344CB8AC3E}">
        <p14:creationId xmlns:p14="http://schemas.microsoft.com/office/powerpoint/2010/main" val="159016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895BFEA-CFE3-4B81-9B15-E6487C355AC3}"/>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a:solidFill>
                  <a:srgbClr val="FFFFFF"/>
                </a:solidFill>
              </a:rPr>
              <a:t>Presentation on IRP 2018 Comments</a:t>
            </a:r>
          </a:p>
        </p:txBody>
      </p:sp>
      <p:sp>
        <p:nvSpPr>
          <p:cNvPr id="18" name="Content Placeholder 17">
            <a:extLst>
              <a:ext uri="{FF2B5EF4-FFF2-40B4-BE49-F238E27FC236}">
                <a16:creationId xmlns:a16="http://schemas.microsoft.com/office/drawing/2014/main" id="{2D93DE85-05DB-4F75-86CD-3BC8B28435A0}"/>
              </a:ext>
            </a:extLst>
          </p:cNvPr>
          <p:cNvSpPr>
            <a:spLocks noGrp="1"/>
          </p:cNvSpPr>
          <p:nvPr>
            <p:ph idx="1"/>
          </p:nvPr>
        </p:nvSpPr>
        <p:spPr>
          <a:xfrm>
            <a:off x="965198" y="2962451"/>
            <a:ext cx="3241041" cy="2820012"/>
          </a:xfrm>
        </p:spPr>
        <p:txBody>
          <a:bodyPr>
            <a:normAutofit/>
          </a:bodyPr>
          <a:lstStyle/>
          <a:p>
            <a:pPr marL="0" indent="0">
              <a:buNone/>
            </a:pPr>
            <a:r>
              <a:rPr lang="en-US" sz="2400" b="1" dirty="0"/>
              <a:t>Portfolio Committee Hearings on Draft Integrated Resource </a:t>
            </a:r>
          </a:p>
          <a:p>
            <a:pPr marL="0" indent="0">
              <a:buNone/>
            </a:pPr>
            <a:r>
              <a:rPr lang="en-US" sz="2400" b="1" dirty="0"/>
              <a:t>Plan  (IRP)2018</a:t>
            </a:r>
          </a:p>
          <a:p>
            <a:pPr marL="0" indent="0">
              <a:buNone/>
            </a:pPr>
            <a:r>
              <a:rPr lang="en-US" sz="2400" b="1" dirty="0"/>
              <a:t>17 November 2018</a:t>
            </a:r>
          </a:p>
          <a:p>
            <a:pPr marL="0" indent="0">
              <a:buNone/>
            </a:pPr>
            <a:r>
              <a:rPr lang="en-US" sz="2400" b="1" dirty="0"/>
              <a:t>Jo Dean</a:t>
            </a:r>
          </a:p>
        </p:txBody>
      </p:sp>
      <p:pic>
        <p:nvPicPr>
          <p:cNvPr id="16" name="Content Placeholder 5">
            <a:extLst>
              <a:ext uri="{FF2B5EF4-FFF2-40B4-BE49-F238E27FC236}">
                <a16:creationId xmlns:a16="http://schemas.microsoft.com/office/drawing/2014/main" id="{B19A15FD-8B6C-4139-BFDC-729D07D74ADE}"/>
              </a:ext>
            </a:extLst>
          </p:cNvPr>
          <p:cNvPicPr>
            <a:picLocks noChangeAspect="1"/>
          </p:cNvPicPr>
          <p:nvPr/>
        </p:nvPicPr>
        <p:blipFill rotWithShape="1">
          <a:blip r:embed="rId2"/>
          <a:srcRect l="1318"/>
          <a:stretch/>
        </p:blipFill>
        <p:spPr>
          <a:xfrm>
            <a:off x="4662103" y="3098306"/>
            <a:ext cx="6691698" cy="2548301"/>
          </a:xfrm>
          <a:prstGeom prst="rect">
            <a:avLst/>
          </a:prstGeom>
        </p:spPr>
      </p:pic>
    </p:spTree>
    <p:extLst>
      <p:ext uri="{BB962C8B-B14F-4D97-AF65-F5344CB8AC3E}">
        <p14:creationId xmlns:p14="http://schemas.microsoft.com/office/powerpoint/2010/main" val="39434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25F08C-9C6E-43FC-A085-AF92DC788607}"/>
              </a:ext>
            </a:extLst>
          </p:cNvPr>
          <p:cNvSpPr>
            <a:spLocks noGrp="1"/>
          </p:cNvSpPr>
          <p:nvPr>
            <p:ph type="title"/>
          </p:nvPr>
        </p:nvSpPr>
        <p:spPr>
          <a:xfrm>
            <a:off x="5354320" y="182881"/>
            <a:ext cx="5717761" cy="1441772"/>
          </a:xfrm>
        </p:spPr>
        <p:txBody>
          <a:bodyPr>
            <a:normAutofit/>
          </a:bodyPr>
          <a:lstStyle/>
          <a:p>
            <a:r>
              <a:rPr lang="en-ZA" dirty="0">
                <a:solidFill>
                  <a:srgbClr val="000000"/>
                </a:solidFill>
              </a:rPr>
              <a:t>Lead In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8A2B7DAC-5A38-450F-98FC-EEF715EC17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3E1B6F6-4B69-4BDB-9B66-A6E76A7710ED}"/>
              </a:ext>
            </a:extLst>
          </p:cNvPr>
          <p:cNvSpPr>
            <a:spLocks noGrp="1"/>
          </p:cNvSpPr>
          <p:nvPr>
            <p:ph idx="1"/>
          </p:nvPr>
        </p:nvSpPr>
        <p:spPr>
          <a:xfrm>
            <a:off x="4775200" y="1249680"/>
            <a:ext cx="7315200" cy="5425439"/>
          </a:xfrm>
        </p:spPr>
        <p:txBody>
          <a:bodyPr anchor="ctr">
            <a:normAutofit/>
          </a:bodyPr>
          <a:lstStyle/>
          <a:p>
            <a:r>
              <a:rPr lang="en-ZA" sz="1800" dirty="0">
                <a:solidFill>
                  <a:srgbClr val="000000"/>
                </a:solidFill>
              </a:rPr>
              <a:t>As an association, we welcome the agreement between Eskom and its financiers (the World Bank) to invest in 175MW/800 MWh of energy storage systems in lieu of the abandoned CSP project which was a condition on part of the new build loans. However, we do not see this capacity mentioned anywhere in the draft IRP. This is a significant, committed investment that already has an impact on the price of Eskom power and therefore should be included in the plan.</a:t>
            </a:r>
          </a:p>
          <a:p>
            <a:r>
              <a:rPr lang="en-ZA" sz="1800" dirty="0">
                <a:solidFill>
                  <a:srgbClr val="000000"/>
                </a:solidFill>
              </a:rPr>
              <a:t>This investment also presents an opportunity by linking the storage assets, not only to the Eskom distribution networks that need strengthening, but also that of municipal networks that are in an even worse state, thereby utilizing these assets to greater benefit of the country.</a:t>
            </a:r>
          </a:p>
          <a:p>
            <a:r>
              <a:rPr lang="en-ZA" sz="1800" dirty="0">
                <a:solidFill>
                  <a:srgbClr val="000000"/>
                </a:solidFill>
              </a:rPr>
              <a:t>While we do not have detailed knowledge of the input parameters, nor the boundaries used for the current IRP modelling, our concern is that distributed energy storage may be significantly under-valued if the benefits, particularly for the non-Eskom distribution industry, have not been properly factored in. Unfortunately, we suspect this is in fact the case.</a:t>
            </a:r>
          </a:p>
        </p:txBody>
      </p:sp>
    </p:spTree>
    <p:extLst>
      <p:ext uri="{BB962C8B-B14F-4D97-AF65-F5344CB8AC3E}">
        <p14:creationId xmlns:p14="http://schemas.microsoft.com/office/powerpoint/2010/main" val="198396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2343BE0-0C4B-4C66-8C7A-0FB489D14E1B}"/>
              </a:ext>
            </a:extLst>
          </p:cNvPr>
          <p:cNvSpPr>
            <a:spLocks noGrp="1"/>
          </p:cNvSpPr>
          <p:nvPr>
            <p:ph type="title"/>
          </p:nvPr>
        </p:nvSpPr>
        <p:spPr>
          <a:xfrm>
            <a:off x="904877" y="2415322"/>
            <a:ext cx="3451730" cy="2399869"/>
          </a:xfrm>
        </p:spPr>
        <p:txBody>
          <a:bodyPr>
            <a:normAutofit/>
          </a:bodyPr>
          <a:lstStyle/>
          <a:p>
            <a:pPr algn="ctr"/>
            <a:r>
              <a:rPr lang="en-ZA" sz="4000">
                <a:solidFill>
                  <a:srgbClr val="FFFFFF"/>
                </a:solidFill>
              </a:rPr>
              <a:t>Aspects not Included in Modelling</a:t>
            </a:r>
          </a:p>
        </p:txBody>
      </p:sp>
      <p:sp>
        <p:nvSpPr>
          <p:cNvPr id="38" name="Content Placeholder 2">
            <a:extLst>
              <a:ext uri="{FF2B5EF4-FFF2-40B4-BE49-F238E27FC236}">
                <a16:creationId xmlns:a16="http://schemas.microsoft.com/office/drawing/2014/main" id="{A583EC2E-942C-4EC0-A08C-4AC45C3A25CD}"/>
              </a:ext>
            </a:extLst>
          </p:cNvPr>
          <p:cNvSpPr>
            <a:spLocks noGrp="1"/>
          </p:cNvSpPr>
          <p:nvPr>
            <p:ph idx="1"/>
          </p:nvPr>
        </p:nvSpPr>
        <p:spPr>
          <a:xfrm>
            <a:off x="4636545" y="266700"/>
            <a:ext cx="7274468" cy="6286500"/>
          </a:xfrm>
        </p:spPr>
        <p:txBody>
          <a:bodyPr anchor="ctr">
            <a:normAutofit/>
          </a:bodyPr>
          <a:lstStyle/>
          <a:p>
            <a:r>
              <a:rPr lang="en-ZA" sz="1700" dirty="0"/>
              <a:t>An analysis of the modelling parameter sheets that were used in the original IRP 2010 was done to understand where distributed energy storage may have an impact on the modelling. Distributed storage was not a significant factor at the time of the IRP 2010 and only large centralized energy storage in the form of pumped storage was modelled in. Pumped storage, which is only practical if done on a ‘mega project’ scale, was included as part of the energy mix parameter sheet and factored in as an alternative to gas peaking generation plants in the 2010 modelling. Of the set of 30 or so parameter sheets used in the IRP 2010 modelling, we have identified that distributed energy storage has a direct impact on the parameters detailed below. We suspect that these impacts have also not properly been included in the 2018 modelling. If the factors were properly included, we are certain that an independent allocation for distributed energy storage would have been a clear result.</a:t>
            </a:r>
          </a:p>
          <a:p>
            <a:r>
              <a:rPr lang="en-ZA" sz="1700" dirty="0"/>
              <a:t>Decentralized, non-hydro storage is not mentioned under “missing technologies” on page 73. We are convinced that not only have the benefits of this kind of storage not been adequately included in the modelling, but that it has also been overlooked as a serious key emerging technology</a:t>
            </a:r>
          </a:p>
        </p:txBody>
      </p:sp>
    </p:spTree>
    <p:extLst>
      <p:ext uri="{BB962C8B-B14F-4D97-AF65-F5344CB8AC3E}">
        <p14:creationId xmlns:p14="http://schemas.microsoft.com/office/powerpoint/2010/main" val="340568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7350DA-2D44-427E-A803-15E20F19B8A7}"/>
              </a:ext>
            </a:extLst>
          </p:cNvPr>
          <p:cNvSpPr>
            <a:spLocks noGrp="1"/>
          </p:cNvSpPr>
          <p:nvPr>
            <p:ph type="title"/>
          </p:nvPr>
        </p:nvSpPr>
        <p:spPr>
          <a:xfrm>
            <a:off x="5000438" y="162561"/>
            <a:ext cx="6642921" cy="1361439"/>
          </a:xfrm>
        </p:spPr>
        <p:txBody>
          <a:bodyPr>
            <a:normAutofit/>
          </a:bodyPr>
          <a:lstStyle/>
          <a:p>
            <a:r>
              <a:rPr lang="en-ZA" dirty="0">
                <a:solidFill>
                  <a:srgbClr val="000000"/>
                </a:solidFill>
              </a:rPr>
              <a:t>Motivations for Storage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wnward trend">
            <a:extLst>
              <a:ext uri="{FF2B5EF4-FFF2-40B4-BE49-F238E27FC236}">
                <a16:creationId xmlns:a16="http://schemas.microsoft.com/office/drawing/2014/main" id="{F10683EE-F034-438F-BAC3-C0B41972E8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5" y="1629090"/>
            <a:ext cx="3369906" cy="3369906"/>
          </a:xfrm>
          <a:prstGeom prst="rect">
            <a:avLst/>
          </a:prstGeom>
        </p:spPr>
      </p:pic>
      <p:sp>
        <p:nvSpPr>
          <p:cNvPr id="17" name="Content Placeholder 2">
            <a:extLst>
              <a:ext uri="{FF2B5EF4-FFF2-40B4-BE49-F238E27FC236}">
                <a16:creationId xmlns:a16="http://schemas.microsoft.com/office/drawing/2014/main" id="{3779BEA7-6232-4AF0-B799-964D76B2CE9B}"/>
              </a:ext>
            </a:extLst>
          </p:cNvPr>
          <p:cNvSpPr>
            <a:spLocks noGrp="1"/>
          </p:cNvSpPr>
          <p:nvPr>
            <p:ph idx="1"/>
          </p:nvPr>
        </p:nvSpPr>
        <p:spPr>
          <a:xfrm>
            <a:off x="5222239" y="1239520"/>
            <a:ext cx="6969759" cy="5400962"/>
          </a:xfrm>
        </p:spPr>
        <p:txBody>
          <a:bodyPr anchor="ctr">
            <a:normAutofit/>
          </a:bodyPr>
          <a:lstStyle/>
          <a:p>
            <a:pPr marL="0" indent="0">
              <a:buNone/>
            </a:pPr>
            <a:r>
              <a:rPr lang="en-ZA" sz="1400" b="1" dirty="0">
                <a:solidFill>
                  <a:srgbClr val="000000"/>
                </a:solidFill>
              </a:rPr>
              <a:t>DISTRIBUTION INFRASTRUCTURE – EXPANSION &amp; REFURBISHMENT</a:t>
            </a:r>
          </a:p>
          <a:p>
            <a:pPr marL="0" indent="0">
              <a:buNone/>
            </a:pPr>
            <a:r>
              <a:rPr lang="en-ZA" sz="1800" dirty="0">
                <a:solidFill>
                  <a:srgbClr val="000000"/>
                </a:solidFill>
              </a:rPr>
              <a:t>There is reportedly a R70 Billion backlog in distribution infrastructure maintenance, a portion of which includes distribution network strengthening often to service only short duration peak loads. This work involves the replacement of existing distribution infrastructure cabling, an expensive and disruptive activity. Optimally located energy storage can permanently avoid a significant component of this and can simultaneously provide a form of standby power for commercial consumers and protect the local economy in the event that there is a grid failure or load shedding.</a:t>
            </a:r>
          </a:p>
          <a:p>
            <a:pPr marL="0" indent="0">
              <a:buNone/>
            </a:pPr>
            <a:r>
              <a:rPr lang="en-ZA" sz="1800" dirty="0">
                <a:solidFill>
                  <a:srgbClr val="000000"/>
                </a:solidFill>
              </a:rPr>
              <a:t>The life of aging distribution infrastructure is also extended where the networks can be de-stressed through peak load reductions that energy storage will deliver. There may be a significant portion of the backlog that may be addressed using storage, bringing the additional benefit of daily tariff arbitrage to reduce bulk energy procurement costs.</a:t>
            </a:r>
          </a:p>
        </p:txBody>
      </p:sp>
    </p:spTree>
    <p:extLst>
      <p:ext uri="{BB962C8B-B14F-4D97-AF65-F5344CB8AC3E}">
        <p14:creationId xmlns:p14="http://schemas.microsoft.com/office/powerpoint/2010/main" val="279333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DB59C3-858E-4134-A249-D3E96548D6E8}"/>
              </a:ext>
            </a:extLst>
          </p:cNvPr>
          <p:cNvSpPr>
            <a:spLocks noGrp="1"/>
          </p:cNvSpPr>
          <p:nvPr>
            <p:ph type="title"/>
          </p:nvPr>
        </p:nvSpPr>
        <p:spPr>
          <a:xfrm>
            <a:off x="5149224" y="164991"/>
            <a:ext cx="6301095" cy="851009"/>
          </a:xfrm>
        </p:spPr>
        <p:txBody>
          <a:bodyPr>
            <a:normAutofit/>
          </a:bodyPr>
          <a:lstStyle/>
          <a:p>
            <a:r>
              <a:rPr lang="en-ZA" dirty="0">
                <a:solidFill>
                  <a:srgbClr val="000000"/>
                </a:solidFill>
              </a:rPr>
              <a:t>Price Cone</a:t>
            </a:r>
          </a:p>
        </p:txBody>
      </p:sp>
      <p:sp>
        <p:nvSpPr>
          <p:cNvPr id="4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Graphic 39" descr="Coins">
            <a:extLst>
              <a:ext uri="{FF2B5EF4-FFF2-40B4-BE49-F238E27FC236}">
                <a16:creationId xmlns:a16="http://schemas.microsoft.com/office/drawing/2014/main" id="{43253575-E5BB-422A-A251-109F13A8F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5" y="1629090"/>
            <a:ext cx="3237826" cy="3237826"/>
          </a:xfrm>
          <a:prstGeom prst="rect">
            <a:avLst/>
          </a:prstGeom>
        </p:spPr>
      </p:pic>
      <p:sp>
        <p:nvSpPr>
          <p:cNvPr id="3" name="Content Placeholder 2">
            <a:extLst>
              <a:ext uri="{FF2B5EF4-FFF2-40B4-BE49-F238E27FC236}">
                <a16:creationId xmlns:a16="http://schemas.microsoft.com/office/drawing/2014/main" id="{27BA2354-00E0-45FD-A950-42074A058CC5}"/>
              </a:ext>
            </a:extLst>
          </p:cNvPr>
          <p:cNvSpPr>
            <a:spLocks noGrp="1"/>
          </p:cNvSpPr>
          <p:nvPr>
            <p:ph idx="1"/>
          </p:nvPr>
        </p:nvSpPr>
        <p:spPr>
          <a:xfrm>
            <a:off x="5149224" y="1177264"/>
            <a:ext cx="6697336" cy="5274335"/>
          </a:xfrm>
        </p:spPr>
        <p:txBody>
          <a:bodyPr anchor="ctr">
            <a:normAutofit lnSpcReduction="10000"/>
          </a:bodyPr>
          <a:lstStyle/>
          <a:p>
            <a:pPr marL="0" indent="0">
              <a:buNone/>
            </a:pPr>
            <a:r>
              <a:rPr lang="en-ZA" sz="1400" dirty="0">
                <a:solidFill>
                  <a:srgbClr val="000000"/>
                </a:solidFill>
              </a:rPr>
              <a:t>In the IRP 2010, the price cone was defined as the average price of Eskom power to South Africa. This is not a true reflection of the price that the end user actually experiences and excludes any financially efficient measures that may be possible within the distribution networks not managed by Eskom. (Of all the medium voltage distribution networks in South Africa, it is estimated that 60% of such is outside of Eskom, which is significant.) It is the municipal distribution industry that holds the bulk of the ‘peaky’ residential loads in the country, and as from 2019, all municipalities that purchase Eskom power for on-selling, will only be able to purchase such power on a time of use basis. In effect, this inflates the municipal distributor’s ‘price cone’ as it is these residential peaks that are difficult to control and expensive to service when purchasing power on the Eskom </a:t>
            </a:r>
            <a:r>
              <a:rPr lang="en-ZA" sz="1400" dirty="0" err="1">
                <a:solidFill>
                  <a:srgbClr val="000000"/>
                </a:solidFill>
              </a:rPr>
              <a:t>Megaflex</a:t>
            </a:r>
            <a:r>
              <a:rPr lang="en-ZA" sz="1400" dirty="0">
                <a:solidFill>
                  <a:srgbClr val="000000"/>
                </a:solidFill>
              </a:rPr>
              <a:t> Local Authority Tariff (to become </a:t>
            </a:r>
            <a:r>
              <a:rPr lang="en-ZA" sz="1400" dirty="0" err="1">
                <a:solidFill>
                  <a:srgbClr val="000000"/>
                </a:solidFill>
              </a:rPr>
              <a:t>Muniflex</a:t>
            </a:r>
            <a:r>
              <a:rPr lang="en-ZA" sz="1400" dirty="0">
                <a:solidFill>
                  <a:srgbClr val="000000"/>
                </a:solidFill>
              </a:rPr>
              <a:t> next year), in order to service these loads.</a:t>
            </a:r>
          </a:p>
          <a:p>
            <a:pPr marL="0" indent="0">
              <a:buNone/>
            </a:pPr>
            <a:r>
              <a:rPr lang="en-ZA" sz="1400" dirty="0">
                <a:solidFill>
                  <a:srgbClr val="000000"/>
                </a:solidFill>
              </a:rPr>
              <a:t>The arbitrage value of energy storage is critical to a non-Eskom distributor and aside from geyser control systems, is probably the only other practical tool available to municipal distributors to avoid or limit exposure to Eskom peak energy pricing.</a:t>
            </a:r>
          </a:p>
          <a:p>
            <a:pPr marL="0" indent="0">
              <a:buNone/>
            </a:pPr>
            <a:r>
              <a:rPr lang="en-ZA" sz="1400" dirty="0">
                <a:solidFill>
                  <a:srgbClr val="000000"/>
                </a:solidFill>
              </a:rPr>
              <a:t>In addition to a high exposure to peak energy prices, many municipal distributors are being heavily penalized by Notified Maximum Demand (NMD) charges that could be reduced (or even avoided) where sufficient energy storage can be installed on their networks, downstream of the Eskom bulk supply meter. If the latest IRP modelling does result in an allocation for storage, the best value for this component of the IRP would be the case where it is placed at the weakest points identified within the entire distribution system, including Municipal networks. This means most of the facilities would likely be placed outside of the Eskom networks. The best for the country as a whole is probably the case where Eskom owns and maintains the facilities even if they are located in the non-Eskom networks – they will still earn peak energy revenues for Eskom, but it will eliminate the NMD penalties the municipalities are paying.</a:t>
            </a:r>
          </a:p>
          <a:p>
            <a:pPr marL="0" indent="0">
              <a:buNone/>
            </a:pPr>
            <a:endParaRPr lang="en-ZA" sz="1400" dirty="0">
              <a:solidFill>
                <a:srgbClr val="000000"/>
              </a:solidFill>
            </a:endParaRPr>
          </a:p>
          <a:p>
            <a:pPr marL="0" indent="0">
              <a:buNone/>
            </a:pPr>
            <a:endParaRPr lang="en-ZA" sz="800" dirty="0">
              <a:solidFill>
                <a:srgbClr val="000000"/>
              </a:solidFill>
            </a:endParaRPr>
          </a:p>
        </p:txBody>
      </p:sp>
    </p:spTree>
    <p:extLst>
      <p:ext uri="{BB962C8B-B14F-4D97-AF65-F5344CB8AC3E}">
        <p14:creationId xmlns:p14="http://schemas.microsoft.com/office/powerpoint/2010/main" val="304666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EACF71-107B-4DDA-8F4E-75EC7FBD5E28}"/>
              </a:ext>
            </a:extLst>
          </p:cNvPr>
          <p:cNvSpPr>
            <a:spLocks noGrp="1"/>
          </p:cNvSpPr>
          <p:nvPr>
            <p:ph type="title"/>
          </p:nvPr>
        </p:nvSpPr>
        <p:spPr>
          <a:xfrm>
            <a:off x="4255145" y="51465"/>
            <a:ext cx="4977976" cy="1454051"/>
          </a:xfrm>
        </p:spPr>
        <p:txBody>
          <a:bodyPr>
            <a:normAutofit/>
          </a:bodyPr>
          <a:lstStyle/>
          <a:p>
            <a:r>
              <a:rPr lang="en-ZA" dirty="0">
                <a:solidFill>
                  <a:srgbClr val="000000"/>
                </a:solidFill>
              </a:rPr>
              <a:t>Cost of Unserved Energy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ent">
            <a:extLst>
              <a:ext uri="{FF2B5EF4-FFF2-40B4-BE49-F238E27FC236}">
                <a16:creationId xmlns:a16="http://schemas.microsoft.com/office/drawing/2014/main" id="{CAF105A2-E126-450C-9D19-0556EBFA67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4415" y="1740850"/>
            <a:ext cx="2831426" cy="2831426"/>
          </a:xfrm>
          <a:prstGeom prst="rect">
            <a:avLst/>
          </a:prstGeom>
        </p:spPr>
      </p:pic>
      <p:sp>
        <p:nvSpPr>
          <p:cNvPr id="3" name="Content Placeholder 2">
            <a:extLst>
              <a:ext uri="{FF2B5EF4-FFF2-40B4-BE49-F238E27FC236}">
                <a16:creationId xmlns:a16="http://schemas.microsoft.com/office/drawing/2014/main" id="{9AC8A785-1C25-46E2-9C3F-EA70D325191E}"/>
              </a:ext>
            </a:extLst>
          </p:cNvPr>
          <p:cNvSpPr>
            <a:spLocks noGrp="1"/>
          </p:cNvSpPr>
          <p:nvPr>
            <p:ph idx="1"/>
          </p:nvPr>
        </p:nvSpPr>
        <p:spPr>
          <a:xfrm>
            <a:off x="4165600" y="1432560"/>
            <a:ext cx="7792720" cy="5110480"/>
          </a:xfrm>
        </p:spPr>
        <p:txBody>
          <a:bodyPr anchor="ctr">
            <a:normAutofit/>
          </a:bodyPr>
          <a:lstStyle/>
          <a:p>
            <a:pPr marL="0" indent="0">
              <a:buNone/>
            </a:pPr>
            <a:r>
              <a:rPr lang="en-ZA" sz="1800" dirty="0">
                <a:solidFill>
                  <a:srgbClr val="000000"/>
                </a:solidFill>
              </a:rPr>
              <a:t>In terms of protecting the Economy, the best location for South Africa’s energy storage assets, whether they be privately or utility owned, is to place the facilities on the customer’s premises and to run them as power islands in the event of grid outages or the need to shed load arises. This will help to keep the economy going by providing a degree of resilience to these customers while maintaining revenues for the distributors while they restore their grids or comply with load shedding directives.</a:t>
            </a:r>
          </a:p>
          <a:p>
            <a:pPr marL="0" indent="0">
              <a:buNone/>
            </a:pPr>
            <a:r>
              <a:rPr lang="en-ZA" sz="1800" dirty="0">
                <a:solidFill>
                  <a:srgbClr val="000000"/>
                </a:solidFill>
              </a:rPr>
              <a:t>In times of constraint, to reduce demand in the past, Eskom initiated power ‘buy-back’ initiatives, in effect, paying large industrial customers not to consume power. This was not a well-supported initiative - it effectively shut down a portion of the economy as those businesses simply closed ‘shop’. If it is assumed that those businesses were to gain access to large scale storage systems, they could participate in a demand response program that would have the same effect, but allow economic activity to continue as per normal.</a:t>
            </a:r>
          </a:p>
          <a:p>
            <a:endParaRPr lang="en-ZA" sz="1800" dirty="0">
              <a:solidFill>
                <a:srgbClr val="000000"/>
              </a:solidFill>
            </a:endParaRPr>
          </a:p>
          <a:p>
            <a:pPr marL="0" indent="0">
              <a:buNone/>
            </a:pPr>
            <a:r>
              <a:rPr lang="en-ZA" sz="1800" dirty="0">
                <a:solidFill>
                  <a:srgbClr val="000000"/>
                </a:solidFill>
              </a:rPr>
              <a:t>The modelling should take this locational benefit into account, and not simply regard storage as an alternative to peaking plant, as is more the case for large scale pumped storage</a:t>
            </a:r>
            <a:r>
              <a:rPr lang="en-ZA" sz="1100" dirty="0">
                <a:solidFill>
                  <a:srgbClr val="000000"/>
                </a:solidFill>
              </a:rPr>
              <a:t>.</a:t>
            </a:r>
          </a:p>
        </p:txBody>
      </p:sp>
    </p:spTree>
    <p:extLst>
      <p:ext uri="{BB962C8B-B14F-4D97-AF65-F5344CB8AC3E}">
        <p14:creationId xmlns:p14="http://schemas.microsoft.com/office/powerpoint/2010/main" val="259124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EE066C-A349-454A-AF1C-4AFCF6A9F5E3}"/>
              </a:ext>
            </a:extLst>
          </p:cNvPr>
          <p:cNvSpPr>
            <a:spLocks noGrp="1"/>
          </p:cNvSpPr>
          <p:nvPr>
            <p:ph type="title"/>
          </p:nvPr>
        </p:nvSpPr>
        <p:spPr>
          <a:xfrm>
            <a:off x="5090160" y="426721"/>
            <a:ext cx="6827520" cy="843279"/>
          </a:xfrm>
        </p:spPr>
        <p:txBody>
          <a:bodyPr>
            <a:normAutofit/>
          </a:bodyPr>
          <a:lstStyle/>
          <a:p>
            <a:r>
              <a:rPr lang="en-ZA" dirty="0">
                <a:solidFill>
                  <a:srgbClr val="000000"/>
                </a:solidFill>
              </a:rPr>
              <a:t> Demand and Consumption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siness Growth">
            <a:extLst>
              <a:ext uri="{FF2B5EF4-FFF2-40B4-BE49-F238E27FC236}">
                <a16:creationId xmlns:a16="http://schemas.microsoft.com/office/drawing/2014/main" id="{77272925-6285-4BBC-8C71-E7A97DDA2F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F9B262F-7BB1-43C8-9E32-EDAB885FD00E}"/>
              </a:ext>
            </a:extLst>
          </p:cNvPr>
          <p:cNvSpPr>
            <a:spLocks noGrp="1"/>
          </p:cNvSpPr>
          <p:nvPr>
            <p:ph idx="1"/>
          </p:nvPr>
        </p:nvSpPr>
        <p:spPr>
          <a:xfrm>
            <a:off x="5000438" y="1381760"/>
            <a:ext cx="6917242" cy="4757821"/>
          </a:xfrm>
        </p:spPr>
        <p:txBody>
          <a:bodyPr anchor="ctr">
            <a:normAutofit/>
          </a:bodyPr>
          <a:lstStyle/>
          <a:p>
            <a:r>
              <a:rPr lang="en-ZA" sz="1800" dirty="0">
                <a:solidFill>
                  <a:srgbClr val="000000"/>
                </a:solidFill>
              </a:rPr>
              <a:t>The EDI certainly has seen a reduction in volumes of energy sold over the last decade, but has not necessarily seen a corresponding reduction in instantaneous maximum demand.</a:t>
            </a:r>
          </a:p>
          <a:p>
            <a:r>
              <a:rPr lang="en-ZA" sz="1800" dirty="0">
                <a:solidFill>
                  <a:srgbClr val="000000"/>
                </a:solidFill>
              </a:rPr>
              <a:t>Some distributors have seen an increase in peak demand, hence the increasing NMD penalty trend, particularly where significant electrification programs have been rolled out. While the IRP can be viewed as a generation plan for the country, it is equally important to also see it as a distribution network plan. While overall energy demand will eventually turn and grow again, network capacity is needed right now to deliver the power, the profile of which is becoming more ‘peaky’ as universal access to electricity plans progress. Increasing urbanization, with its characteristic peaky load, is expected to continue, as is densification due to residential redevelopment (town house complexes) and the ‘backyard shack’ phenomenon. Of relevance here, is peak demand growth, its impact on existing networks and how strategically placed energy storage can manage and reduce the costs associated with this type of growth</a:t>
            </a:r>
            <a:r>
              <a:rPr lang="en-ZA" sz="1300" dirty="0">
                <a:solidFill>
                  <a:srgbClr val="000000"/>
                </a:solidFill>
              </a:rPr>
              <a:t>.</a:t>
            </a:r>
          </a:p>
        </p:txBody>
      </p:sp>
    </p:spTree>
    <p:extLst>
      <p:ext uri="{BB962C8B-B14F-4D97-AF65-F5344CB8AC3E}">
        <p14:creationId xmlns:p14="http://schemas.microsoft.com/office/powerpoint/2010/main" val="275434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04A7D5A6-B50A-4F8E-AA08-8C3D1025782E}"/>
              </a:ext>
            </a:extLst>
          </p:cNvPr>
          <p:cNvSpPr>
            <a:spLocks noGrp="1"/>
          </p:cNvSpPr>
          <p:nvPr>
            <p:ph type="title"/>
          </p:nvPr>
        </p:nvSpPr>
        <p:spPr>
          <a:xfrm>
            <a:off x="904877" y="2415322"/>
            <a:ext cx="3451730" cy="2399869"/>
          </a:xfrm>
        </p:spPr>
        <p:txBody>
          <a:bodyPr>
            <a:normAutofit/>
          </a:bodyPr>
          <a:lstStyle/>
          <a:p>
            <a:pPr algn="ctr"/>
            <a:r>
              <a:rPr lang="en-ZA" sz="4000">
                <a:solidFill>
                  <a:srgbClr val="FFFFFF"/>
                </a:solidFill>
              </a:rPr>
              <a:t>Demand Side Management</a:t>
            </a:r>
          </a:p>
        </p:txBody>
      </p:sp>
      <p:sp>
        <p:nvSpPr>
          <p:cNvPr id="3" name="Content Placeholder 2">
            <a:extLst>
              <a:ext uri="{FF2B5EF4-FFF2-40B4-BE49-F238E27FC236}">
                <a16:creationId xmlns:a16="http://schemas.microsoft.com/office/drawing/2014/main" id="{DEF1DDBE-5B79-46D3-A64E-80497AD0DE61}"/>
              </a:ext>
            </a:extLst>
          </p:cNvPr>
          <p:cNvSpPr>
            <a:spLocks noGrp="1"/>
          </p:cNvSpPr>
          <p:nvPr>
            <p:ph idx="1"/>
          </p:nvPr>
        </p:nvSpPr>
        <p:spPr>
          <a:xfrm>
            <a:off x="5120640" y="804672"/>
            <a:ext cx="6281928" cy="5248656"/>
          </a:xfrm>
        </p:spPr>
        <p:txBody>
          <a:bodyPr anchor="ctr">
            <a:normAutofit/>
          </a:bodyPr>
          <a:lstStyle/>
          <a:p>
            <a:pPr marL="0" indent="0">
              <a:buNone/>
            </a:pPr>
            <a:r>
              <a:rPr lang="en-ZA" sz="2000" dirty="0"/>
              <a:t> Energy storage systems are very powerful DSM tools as they can behave as both scheduled loads and as scheduled energy sources. As a result, they will also enable the establishment of a very effective demand response program between Eskom and Municipal Distributors and similarly between Municipal Distributors and their large customers. Such a program would be a cheaper option than investments in yet more gas fired peaking plants and will become ever more relevant as more and more non-dispatched renewable energy gets connected to both Eskom’s and municipal grids. The key issue here is that energy storage is only a DSM tool when it is placed on the Demand Side of the meter and this is where its value truly lies. The IRP model should be adjusted to take this into account, to expand the model boundaries all the way through to the end customer and not stop at the Eskom meter</a:t>
            </a:r>
          </a:p>
        </p:txBody>
      </p:sp>
    </p:spTree>
    <p:extLst>
      <p:ext uri="{BB962C8B-B14F-4D97-AF65-F5344CB8AC3E}">
        <p14:creationId xmlns:p14="http://schemas.microsoft.com/office/powerpoint/2010/main" val="79565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A76418-D8F5-4C15-B219-D47E41133CDC}"/>
              </a:ext>
            </a:extLst>
          </p:cNvPr>
          <p:cNvSpPr>
            <a:spLocks noGrp="1"/>
          </p:cNvSpPr>
          <p:nvPr>
            <p:ph type="title"/>
          </p:nvPr>
        </p:nvSpPr>
        <p:spPr>
          <a:xfrm>
            <a:off x="4328160" y="-111759"/>
            <a:ext cx="6743921" cy="1635759"/>
          </a:xfrm>
        </p:spPr>
        <p:txBody>
          <a:bodyPr>
            <a:normAutofit/>
          </a:bodyPr>
          <a:lstStyle/>
          <a:p>
            <a:r>
              <a:rPr lang="en-ZA" dirty="0">
                <a:solidFill>
                  <a:srgbClr val="000000"/>
                </a:solidFill>
              </a:rPr>
              <a:t>Renewables and Storage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2F4E2311-5365-4CDC-B2DF-BBCB7AE0F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92056BE9-AA62-45E7-8EE6-70AB4D13DF77}"/>
              </a:ext>
            </a:extLst>
          </p:cNvPr>
          <p:cNvSpPr>
            <a:spLocks noGrp="1"/>
          </p:cNvSpPr>
          <p:nvPr>
            <p:ph idx="1"/>
          </p:nvPr>
        </p:nvSpPr>
        <p:spPr>
          <a:xfrm>
            <a:off x="4324231" y="1066800"/>
            <a:ext cx="7417515" cy="5516880"/>
          </a:xfrm>
        </p:spPr>
        <p:txBody>
          <a:bodyPr anchor="ctr">
            <a:normAutofit/>
          </a:bodyPr>
          <a:lstStyle/>
          <a:p>
            <a:pPr marL="0" indent="0">
              <a:buNone/>
            </a:pPr>
            <a:r>
              <a:rPr lang="en-ZA" sz="2000" dirty="0">
                <a:solidFill>
                  <a:srgbClr val="000000"/>
                </a:solidFill>
              </a:rPr>
              <a:t>While the most obvious benefit of a private renewable energy investor optimizing the self-consumption on a privately-owned renewable energy system has already been detailed, what is perhaps not as obvious is the concept of scaling this up to a Municipality or City-wide level. Should the updated IRP make an allocation for municipal owned (or municipally contracted) renewable energy connected directly to their grids, then the ability to make a portion of that energy dispatchable using energy storage facilities, will be of significant benefit to municipalities to reduce the cross subsidy required for the low-income residential sector. Energy storage will alleviate the expensive ramp-rate issues that the inevitable ‘duck-curve’ that will develop in South Africa as more and more photovoltaic generation is connected to the grid. operations in South Africa” prepared for the Department of Energy and Eskom in 2017 found that by 2030 cycling cost of non-renewable generation (such as coal) would increase 300% from current levels to USD 0.86/MWh due to steeper ramp rates. This must be factored in to the IRP in future.</a:t>
            </a:r>
          </a:p>
        </p:txBody>
      </p:sp>
    </p:spTree>
    <p:extLst>
      <p:ext uri="{BB962C8B-B14F-4D97-AF65-F5344CB8AC3E}">
        <p14:creationId xmlns:p14="http://schemas.microsoft.com/office/powerpoint/2010/main" val="151919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9BC141-8111-4B4C-8479-193EED102467}"/>
              </a:ext>
            </a:extLst>
          </p:cNvPr>
          <p:cNvSpPr>
            <a:spLocks noGrp="1"/>
          </p:cNvSpPr>
          <p:nvPr>
            <p:ph type="title"/>
          </p:nvPr>
        </p:nvSpPr>
        <p:spPr>
          <a:xfrm>
            <a:off x="4427865" y="154831"/>
            <a:ext cx="4977976" cy="1454051"/>
          </a:xfrm>
        </p:spPr>
        <p:txBody>
          <a:bodyPr>
            <a:normAutofit/>
          </a:bodyPr>
          <a:lstStyle/>
          <a:p>
            <a:r>
              <a:rPr lang="en-ZA" dirty="0">
                <a:solidFill>
                  <a:srgbClr val="000000"/>
                </a:solidFill>
              </a:rPr>
              <a:t>Reserve Margin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hare">
            <a:extLst>
              <a:ext uri="{FF2B5EF4-FFF2-40B4-BE49-F238E27FC236}">
                <a16:creationId xmlns:a16="http://schemas.microsoft.com/office/drawing/2014/main" id="{BF8FD42B-9D0E-4D0C-B21C-8C1A358D0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F456190F-DC7E-4D16-8A51-40F3F807968F}"/>
              </a:ext>
            </a:extLst>
          </p:cNvPr>
          <p:cNvSpPr>
            <a:spLocks noGrp="1"/>
          </p:cNvSpPr>
          <p:nvPr>
            <p:ph idx="1"/>
          </p:nvPr>
        </p:nvSpPr>
        <p:spPr>
          <a:xfrm>
            <a:off x="4427864" y="1320800"/>
            <a:ext cx="6640288" cy="4740171"/>
          </a:xfrm>
        </p:spPr>
        <p:txBody>
          <a:bodyPr anchor="ctr">
            <a:normAutofit/>
          </a:bodyPr>
          <a:lstStyle/>
          <a:p>
            <a:pPr marL="0" indent="0">
              <a:buNone/>
            </a:pPr>
            <a:r>
              <a:rPr lang="en-ZA" sz="1800" dirty="0">
                <a:solidFill>
                  <a:srgbClr val="000000"/>
                </a:solidFill>
              </a:rPr>
              <a:t>Maintaining the reserve margin in an unconstrained power system is usually an exercise in ‘most economic dispatch’ of whatever generation is available. The aforementioned “Assessing the impact of increasing shares of variable generation on system operations in South Africa” report also highlighted that the Operating Reserve and System Reserve would need to increase by 80% for the time period between 15:00 and 18:00. All of these can be addressed by instantaneous response capabilities of energy storage. Where energy storage is rolled out across the country and either indirectly (through time of use tariffs) or directly controlled by the system operator (through automated demand response agreements), this will be a more cost-effective way of maintaining the required reserve margin. In a Californian case, ‘PV plus Storage’ has already become available at a lower cost than a gas turbine peaking plant. With limited gas supplies currently available in South Africa, this is also likely to be the case for us.</a:t>
            </a:r>
          </a:p>
        </p:txBody>
      </p:sp>
    </p:spTree>
    <p:extLst>
      <p:ext uri="{BB962C8B-B14F-4D97-AF65-F5344CB8AC3E}">
        <p14:creationId xmlns:p14="http://schemas.microsoft.com/office/powerpoint/2010/main" val="306685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B1D3C6-458C-4720-AA15-1AB9EBDE5067}"/>
              </a:ext>
            </a:extLst>
          </p:cNvPr>
          <p:cNvSpPr>
            <a:spLocks noGrp="1"/>
          </p:cNvSpPr>
          <p:nvPr>
            <p:ph type="title"/>
          </p:nvPr>
        </p:nvSpPr>
        <p:spPr>
          <a:xfrm>
            <a:off x="640079" y="2053641"/>
            <a:ext cx="3669161" cy="2760098"/>
          </a:xfrm>
        </p:spPr>
        <p:txBody>
          <a:bodyPr>
            <a:normAutofit/>
          </a:bodyPr>
          <a:lstStyle/>
          <a:p>
            <a:r>
              <a:rPr lang="en-ZA">
                <a:solidFill>
                  <a:srgbClr val="FFFFFF"/>
                </a:solidFill>
              </a:rPr>
              <a:t>Value of Electric Storage to the SA Grid</a:t>
            </a:r>
          </a:p>
        </p:txBody>
      </p:sp>
      <p:sp>
        <p:nvSpPr>
          <p:cNvPr id="3" name="Content Placeholder 2">
            <a:extLst>
              <a:ext uri="{FF2B5EF4-FFF2-40B4-BE49-F238E27FC236}">
                <a16:creationId xmlns:a16="http://schemas.microsoft.com/office/drawing/2014/main" id="{C2F96E68-927F-41B8-BE63-990755C7AC3F}"/>
              </a:ext>
            </a:extLst>
          </p:cNvPr>
          <p:cNvSpPr>
            <a:spLocks noGrp="1"/>
          </p:cNvSpPr>
          <p:nvPr>
            <p:ph idx="1"/>
          </p:nvPr>
        </p:nvSpPr>
        <p:spPr>
          <a:xfrm>
            <a:off x="5100320" y="172720"/>
            <a:ext cx="6929120" cy="6573520"/>
          </a:xfrm>
        </p:spPr>
        <p:txBody>
          <a:bodyPr anchor="ctr">
            <a:normAutofit/>
          </a:bodyPr>
          <a:lstStyle/>
          <a:p>
            <a:pPr marL="0" indent="0">
              <a:buNone/>
            </a:pPr>
            <a:r>
              <a:rPr lang="en-ZA" sz="1600" dirty="0">
                <a:solidFill>
                  <a:srgbClr val="000000"/>
                </a:solidFill>
              </a:rPr>
              <a:t>The value of utility scale energy storage is increased the further down in the grid energy value chain it is placed. This is due to the increasing value or ‘stacking’ of both technical and financial benefits as the storage facilities are located deeper into the network.</a:t>
            </a:r>
          </a:p>
          <a:p>
            <a:pPr marL="0" indent="0">
              <a:buNone/>
            </a:pPr>
            <a:r>
              <a:rPr lang="en-ZA" sz="1600" dirty="0">
                <a:solidFill>
                  <a:srgbClr val="000000"/>
                </a:solidFill>
              </a:rPr>
              <a:t>For example, a 100 MWh storage system placed at a point on Eskom’s high voltage transmission network can provide:</a:t>
            </a:r>
          </a:p>
          <a:p>
            <a:pPr marL="457200" lvl="1" indent="0">
              <a:buNone/>
            </a:pPr>
            <a:r>
              <a:rPr lang="en-ZA" sz="1600" dirty="0">
                <a:solidFill>
                  <a:srgbClr val="000000"/>
                </a:solidFill>
              </a:rPr>
              <a:t>• A means to store surplus renewable energy at a national level,</a:t>
            </a:r>
          </a:p>
          <a:p>
            <a:pPr marL="457200" lvl="1" indent="0">
              <a:buNone/>
            </a:pPr>
            <a:r>
              <a:rPr lang="en-ZA" sz="1600" dirty="0">
                <a:solidFill>
                  <a:srgbClr val="000000"/>
                </a:solidFill>
              </a:rPr>
              <a:t>• Avoid transmission network bottlenecks and</a:t>
            </a:r>
          </a:p>
          <a:p>
            <a:pPr marL="457200" lvl="1" indent="0">
              <a:buNone/>
            </a:pPr>
            <a:r>
              <a:rPr lang="en-ZA" sz="1600" dirty="0">
                <a:solidFill>
                  <a:srgbClr val="000000"/>
                </a:solidFill>
              </a:rPr>
              <a:t>• Provide frequency support for the national generation industry</a:t>
            </a:r>
          </a:p>
          <a:p>
            <a:pPr lvl="1"/>
            <a:r>
              <a:rPr lang="en-ZA" sz="1600" dirty="0">
                <a:solidFill>
                  <a:srgbClr val="000000"/>
                </a:solidFill>
              </a:rPr>
              <a:t>These are the only benefits that can be realized in the case where the system is connected to the transmission network.</a:t>
            </a:r>
          </a:p>
          <a:p>
            <a:pPr marL="0" indent="0">
              <a:buNone/>
            </a:pPr>
            <a:r>
              <a:rPr lang="en-ZA" sz="1600" dirty="0">
                <a:solidFill>
                  <a:srgbClr val="000000"/>
                </a:solidFill>
              </a:rPr>
              <a:t>However, if the same energy storage capacity of 100 MWh was deployed by strategically placing twenty-five smaller 4 MWh systems further downstream on the medium voltage distribution networks, not only could the abovementioned benefits still be realized, but the systems could add further value through:</a:t>
            </a:r>
          </a:p>
          <a:p>
            <a:pPr marL="457200" lvl="1" indent="0">
              <a:buNone/>
            </a:pPr>
            <a:r>
              <a:rPr lang="en-ZA" sz="1600" dirty="0">
                <a:solidFill>
                  <a:srgbClr val="000000"/>
                </a:solidFill>
              </a:rPr>
              <a:t>• Energy purchasing arbitrage,</a:t>
            </a:r>
          </a:p>
          <a:p>
            <a:pPr marL="457200" lvl="1" indent="0">
              <a:buNone/>
            </a:pPr>
            <a:r>
              <a:rPr lang="en-ZA" sz="1600" dirty="0">
                <a:solidFill>
                  <a:srgbClr val="000000"/>
                </a:solidFill>
              </a:rPr>
              <a:t>• The alleviation of distribution network bottlenecks and overloads</a:t>
            </a:r>
          </a:p>
          <a:p>
            <a:pPr marL="457200" lvl="1" indent="0">
              <a:buNone/>
            </a:pPr>
            <a:r>
              <a:rPr lang="en-ZA" sz="1600" dirty="0">
                <a:solidFill>
                  <a:srgbClr val="000000"/>
                </a:solidFill>
              </a:rPr>
              <a:t>• The avoidance of Eskom Notified Maximum Demand Charge penalties,</a:t>
            </a:r>
          </a:p>
          <a:p>
            <a:pPr marL="457200" lvl="1" indent="0">
              <a:buNone/>
            </a:pPr>
            <a:r>
              <a:rPr lang="en-ZA" sz="1600" dirty="0">
                <a:solidFill>
                  <a:srgbClr val="000000"/>
                </a:solidFill>
              </a:rPr>
              <a:t>• The deferment of network refurbishment or network upgrade capital expenditure</a:t>
            </a:r>
          </a:p>
          <a:p>
            <a:pPr marL="457200" lvl="1" indent="0">
              <a:buNone/>
            </a:pPr>
            <a:r>
              <a:rPr lang="en-ZA" sz="1600" dirty="0">
                <a:solidFill>
                  <a:srgbClr val="000000"/>
                </a:solidFill>
              </a:rPr>
              <a:t>• Improvement of power factor over the entire transmission and distribution network</a:t>
            </a:r>
          </a:p>
          <a:p>
            <a:pPr marL="457200" lvl="1" indent="0">
              <a:buNone/>
            </a:pPr>
            <a:r>
              <a:rPr lang="en-ZA" sz="1600" dirty="0">
                <a:solidFill>
                  <a:srgbClr val="000000"/>
                </a:solidFill>
              </a:rPr>
              <a:t>• Realizing a significant improvement in the security of supply to customers.</a:t>
            </a:r>
          </a:p>
          <a:p>
            <a:pPr marL="457200" lvl="1" indent="0">
              <a:buNone/>
            </a:pPr>
            <a:r>
              <a:rPr lang="en-ZA" sz="1600" dirty="0">
                <a:solidFill>
                  <a:srgbClr val="000000"/>
                </a:solidFill>
              </a:rPr>
              <a:t>• Providing a measure of standby power to end customers as an alternative to diesel power</a:t>
            </a:r>
          </a:p>
        </p:txBody>
      </p:sp>
    </p:spTree>
    <p:extLst>
      <p:ext uri="{BB962C8B-B14F-4D97-AF65-F5344CB8AC3E}">
        <p14:creationId xmlns:p14="http://schemas.microsoft.com/office/powerpoint/2010/main" val="373501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A1B61-92D6-4D7D-9C6D-F1BAE00F8D83}"/>
              </a:ext>
            </a:extLst>
          </p:cNvPr>
          <p:cNvPicPr>
            <a:picLocks noChangeAspect="1"/>
          </p:cNvPicPr>
          <p:nvPr/>
        </p:nvPicPr>
        <p:blipFill>
          <a:blip r:embed="rId2"/>
          <a:stretch>
            <a:fillRect/>
          </a:stretch>
        </p:blipFill>
        <p:spPr>
          <a:xfrm>
            <a:off x="209006" y="0"/>
            <a:ext cx="5247912" cy="1997839"/>
          </a:xfrm>
          <a:prstGeom prst="rect">
            <a:avLst/>
          </a:prstGeom>
        </p:spPr>
      </p:pic>
      <p:sp>
        <p:nvSpPr>
          <p:cNvPr id="7" name="Rectangle 6">
            <a:extLst>
              <a:ext uri="{FF2B5EF4-FFF2-40B4-BE49-F238E27FC236}">
                <a16:creationId xmlns:a16="http://schemas.microsoft.com/office/drawing/2014/main" id="{338EE8B2-6008-4655-A014-66F7618347FA}"/>
              </a:ext>
            </a:extLst>
          </p:cNvPr>
          <p:cNvSpPr/>
          <p:nvPr/>
        </p:nvSpPr>
        <p:spPr>
          <a:xfrm>
            <a:off x="304800" y="2499360"/>
            <a:ext cx="11724640" cy="3539430"/>
          </a:xfrm>
          <a:prstGeom prst="rect">
            <a:avLst/>
          </a:prstGeom>
        </p:spPr>
        <p:txBody>
          <a:bodyPr wrap="square">
            <a:spAutoFit/>
          </a:bodyPr>
          <a:lstStyle/>
          <a:p>
            <a:pPr algn="ctr"/>
            <a:r>
              <a:rPr lang="en-ZA" sz="2800" dirty="0"/>
              <a:t>The South African Energy Storage Association (SAESA) was constituted in March, 2018, to advocate and advance the development of an energy storage industry in Southern Africa. The membership includes manufacturers, suppliers, electricity utilities, municipal distributors, financiers and end-users of such systems. SAESA’s function is to ensure that business plays a constructive role in the country’s economic growth, development and energy transformation and to create an environment in which it supports the Just Energy Transition so that all sectors can thrive, expand and be competitive</a:t>
            </a:r>
            <a:r>
              <a:rPr lang="en-ZA" dirty="0"/>
              <a:t>.</a:t>
            </a:r>
          </a:p>
        </p:txBody>
      </p:sp>
    </p:spTree>
    <p:extLst>
      <p:ext uri="{BB962C8B-B14F-4D97-AF65-F5344CB8AC3E}">
        <p14:creationId xmlns:p14="http://schemas.microsoft.com/office/powerpoint/2010/main" val="92929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B1D3C6-458C-4720-AA15-1AB9EBDE5067}"/>
              </a:ext>
            </a:extLst>
          </p:cNvPr>
          <p:cNvSpPr>
            <a:spLocks noGrp="1"/>
          </p:cNvSpPr>
          <p:nvPr>
            <p:ph type="title"/>
          </p:nvPr>
        </p:nvSpPr>
        <p:spPr>
          <a:xfrm>
            <a:off x="640079" y="2053641"/>
            <a:ext cx="3669161" cy="2760098"/>
          </a:xfrm>
        </p:spPr>
        <p:txBody>
          <a:bodyPr>
            <a:normAutofit/>
          </a:bodyPr>
          <a:lstStyle/>
          <a:p>
            <a:r>
              <a:rPr lang="en-ZA">
                <a:solidFill>
                  <a:srgbClr val="FFFFFF"/>
                </a:solidFill>
              </a:rPr>
              <a:t>Value of Electric Storage to the SA Grid</a:t>
            </a:r>
          </a:p>
        </p:txBody>
      </p:sp>
      <p:sp>
        <p:nvSpPr>
          <p:cNvPr id="3" name="Content Placeholder 2">
            <a:extLst>
              <a:ext uri="{FF2B5EF4-FFF2-40B4-BE49-F238E27FC236}">
                <a16:creationId xmlns:a16="http://schemas.microsoft.com/office/drawing/2014/main" id="{C2F96E68-927F-41B8-BE63-990755C7AC3F}"/>
              </a:ext>
            </a:extLst>
          </p:cNvPr>
          <p:cNvSpPr>
            <a:spLocks noGrp="1"/>
          </p:cNvSpPr>
          <p:nvPr>
            <p:ph idx="1"/>
          </p:nvPr>
        </p:nvSpPr>
        <p:spPr>
          <a:xfrm>
            <a:off x="5100320" y="172720"/>
            <a:ext cx="6929120" cy="6573520"/>
          </a:xfrm>
        </p:spPr>
        <p:txBody>
          <a:bodyPr anchor="ctr">
            <a:normAutofit fontScale="92500"/>
          </a:bodyPr>
          <a:lstStyle/>
          <a:p>
            <a:pPr marL="0" indent="0">
              <a:buNone/>
            </a:pPr>
            <a:r>
              <a:rPr lang="en-ZA" sz="1600" dirty="0">
                <a:solidFill>
                  <a:srgbClr val="000000"/>
                </a:solidFill>
              </a:rPr>
              <a:t>This increasing value effect or ‘stacking’ is critically dependent on where in the network the storage system is located.</a:t>
            </a:r>
          </a:p>
          <a:p>
            <a:pPr marL="0" indent="0">
              <a:buNone/>
            </a:pPr>
            <a:r>
              <a:rPr lang="en-ZA" sz="1600" dirty="0">
                <a:solidFill>
                  <a:srgbClr val="000000"/>
                </a:solidFill>
              </a:rPr>
              <a:t>The highest value of all to the end customer and the economy as a whole would be realized where these energy storage systems are strategically placed at the so called ‘grid edge’ and designed to run as independent power islands or mini-grids to maintain supply to one or a group of end customers in the event of load shedding or other unplanned grid outages.</a:t>
            </a:r>
          </a:p>
          <a:p>
            <a:pPr marL="0" indent="0">
              <a:buNone/>
            </a:pPr>
            <a:r>
              <a:rPr lang="en-ZA" sz="1600" dirty="0">
                <a:solidFill>
                  <a:srgbClr val="000000"/>
                </a:solidFill>
              </a:rPr>
              <a:t>This optimal location concept must be acknowledged if the full value of distributed energy storage is to feature in the IRP. It is simply the interconnectedness of the grid that enables all of the above-mentioned benefits to be realized even when the facilities are placed at the lower extremities of the grid.</a:t>
            </a:r>
          </a:p>
          <a:p>
            <a:pPr marL="0" indent="0">
              <a:buNone/>
            </a:pPr>
            <a:r>
              <a:rPr lang="en-ZA" sz="1600" dirty="0">
                <a:solidFill>
                  <a:srgbClr val="000000"/>
                </a:solidFill>
              </a:rPr>
              <a:t>The realization of all of the ‘stacked’ benefits is subject to certain operational conditions. This includes operating the system every day for tariff arbitrage purposes. And, even if there is a strong correlation between the natural load peak and the pre-defined peak tariff periods, to realize the generation and transmission benefits, requires that overall control of the storage facilities is made available to Eskom as the National System Operator. With today’s telecommunications systems, this is easy to establish.</a:t>
            </a:r>
          </a:p>
          <a:p>
            <a:pPr marL="0" indent="0">
              <a:buNone/>
            </a:pPr>
            <a:r>
              <a:rPr lang="en-ZA" sz="1600" dirty="0">
                <a:solidFill>
                  <a:srgbClr val="000000"/>
                </a:solidFill>
              </a:rPr>
              <a:t>Tariff arbitrage is the practice of storing cheap off-peak energy for later release during peak times when the cost of energy is much higher. The full realization of the ‘stacked’ benefits requires that the storage facilities be located on the municipal distributor’s side of the Eskom meter and, in the case where the municipal distributor passes on the time of use tariff to its customers, on the customer side of the municipal meter.</a:t>
            </a:r>
          </a:p>
          <a:p>
            <a:pPr marL="0" indent="0">
              <a:buNone/>
            </a:pPr>
            <a:r>
              <a:rPr lang="en-ZA" sz="1600" dirty="0">
                <a:solidFill>
                  <a:srgbClr val="000000"/>
                </a:solidFill>
              </a:rPr>
              <a:t>A potential new service and revenue stream can also be realized where, through negotiation with key customers to locate the storage facilities at their premises, the distributor can provide a measure of secure standby power to the customer in the event of network outages. This new service is possible because today’s energy storage systems are designed to operate in an islanded or ‘micro-grid’ mode</a:t>
            </a:r>
          </a:p>
        </p:txBody>
      </p:sp>
    </p:spTree>
    <p:extLst>
      <p:ext uri="{BB962C8B-B14F-4D97-AF65-F5344CB8AC3E}">
        <p14:creationId xmlns:p14="http://schemas.microsoft.com/office/powerpoint/2010/main" val="224457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BC36-A9E7-46EE-BA4E-276F5ABC7910}"/>
              </a:ext>
            </a:extLst>
          </p:cNvPr>
          <p:cNvSpPr>
            <a:spLocks noGrp="1"/>
          </p:cNvSpPr>
          <p:nvPr>
            <p:ph type="title"/>
          </p:nvPr>
        </p:nvSpPr>
        <p:spPr/>
        <p:txBody>
          <a:bodyPr/>
          <a:lstStyle/>
          <a:p>
            <a:r>
              <a:rPr lang="en-ZA" b="1" dirty="0"/>
              <a:t>Specific </a:t>
            </a:r>
            <a:r>
              <a:rPr lang="en-ZA" b="1" dirty="0" err="1"/>
              <a:t>reccomendations</a:t>
            </a:r>
            <a:r>
              <a:rPr lang="en-ZA" b="1" dirty="0"/>
              <a:t> to the IRP</a:t>
            </a:r>
          </a:p>
        </p:txBody>
      </p:sp>
      <p:sp>
        <p:nvSpPr>
          <p:cNvPr id="3" name="Content Placeholder 2">
            <a:extLst>
              <a:ext uri="{FF2B5EF4-FFF2-40B4-BE49-F238E27FC236}">
                <a16:creationId xmlns:a16="http://schemas.microsoft.com/office/drawing/2014/main" id="{54F79175-0210-4084-83C6-A72AFBB92EB7}"/>
              </a:ext>
            </a:extLst>
          </p:cNvPr>
          <p:cNvSpPr>
            <a:spLocks noGrp="1"/>
          </p:cNvSpPr>
          <p:nvPr>
            <p:ph idx="1"/>
          </p:nvPr>
        </p:nvSpPr>
        <p:spPr/>
        <p:txBody>
          <a:bodyPr>
            <a:normAutofit fontScale="85000" lnSpcReduction="10000"/>
          </a:bodyPr>
          <a:lstStyle/>
          <a:p>
            <a:pPr marL="0" indent="0" algn="ctr">
              <a:buNone/>
            </a:pPr>
            <a:r>
              <a:rPr lang="en-ZA" b="1" dirty="0"/>
              <a:t> Create a separate, new allocation for Distributed Energy Storage</a:t>
            </a:r>
          </a:p>
          <a:p>
            <a:pPr marL="0" indent="0">
              <a:buNone/>
            </a:pPr>
            <a:r>
              <a:rPr lang="en-ZA" dirty="0"/>
              <a:t>We propose that distributed energy storage should not be part of the embedded generation allocation as this is earmarked for renewable energy sources which, while intended for ‘own use’, still contributes to the total quantum of primary energy put into the system.</a:t>
            </a:r>
          </a:p>
          <a:p>
            <a:pPr marL="0" indent="0">
              <a:buNone/>
            </a:pPr>
            <a:r>
              <a:rPr lang="en-ZA" dirty="0"/>
              <a:t>While a storage system is designed to generate when it is in its discharge mode, it requires energy from a primary source when it is in its charging mode. It is rather a “consumer” of primary energy and not an energy source in itself. It simply changes the time that the primary energy generated is drawn from the system into storage and the time when it is made available again. (A very useful feature, indeed.)</a:t>
            </a:r>
          </a:p>
          <a:p>
            <a:pPr marL="0" indent="0">
              <a:buNone/>
            </a:pPr>
            <a:r>
              <a:rPr lang="en-ZA" dirty="0"/>
              <a:t>We are also of the opinion that the 200MW per annum allocation for embedded generation will be taken up rapidly, with the potential to ‘crowd out’ storage plants and the additional benefits they offer.</a:t>
            </a:r>
          </a:p>
        </p:txBody>
      </p:sp>
    </p:spTree>
    <p:extLst>
      <p:ext uri="{BB962C8B-B14F-4D97-AF65-F5344CB8AC3E}">
        <p14:creationId xmlns:p14="http://schemas.microsoft.com/office/powerpoint/2010/main" val="418732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79175-0210-4084-83C6-A72AFBB92EB7}"/>
              </a:ext>
            </a:extLst>
          </p:cNvPr>
          <p:cNvSpPr>
            <a:spLocks noGrp="1"/>
          </p:cNvSpPr>
          <p:nvPr>
            <p:ph idx="1"/>
          </p:nvPr>
        </p:nvSpPr>
        <p:spPr>
          <a:xfrm>
            <a:off x="514351" y="381000"/>
            <a:ext cx="10839450" cy="6381750"/>
          </a:xfrm>
        </p:spPr>
        <p:txBody>
          <a:bodyPr>
            <a:normAutofit fontScale="62500" lnSpcReduction="20000"/>
          </a:bodyPr>
          <a:lstStyle/>
          <a:p>
            <a:pPr marL="0" indent="0" algn="ctr">
              <a:buNone/>
            </a:pPr>
            <a:r>
              <a:rPr lang="en-ZA" b="1" dirty="0"/>
              <a:t>Reallocate a portion of the Gas Peaking Plant allocation to the Distributed Energy Storage allocation</a:t>
            </a:r>
          </a:p>
          <a:p>
            <a:pPr marL="0" indent="0">
              <a:buNone/>
            </a:pPr>
            <a:r>
              <a:rPr lang="en-ZA" dirty="0"/>
              <a:t>In reality, energy storage systems displace diesel and gas fired peaking plants. This applies to energy storage deliberately linked to some form of renewable energy to maximize self-consumption as well as storage installed for arbitrage purposes – all energy storage installations for that matter. Gas generation for peaking and mid-merit power generation has a sizeable expansion allocation of 8100 MW starting in 2026, of which we believe, a significant portion of the peaking component may be better provided by energy storage. By that time, energy storage systems will be ‘seven years cheaper’ than what they are today.</a:t>
            </a:r>
          </a:p>
          <a:p>
            <a:pPr marL="0" indent="0">
              <a:buNone/>
            </a:pPr>
            <a:r>
              <a:rPr lang="en-ZA" dirty="0"/>
              <a:t>In our opinion, one weakness of the draft IRP is that the model boundaries used was not expanded beyond the Eskom meter. If the model is to properly take into account the additional costs that end consumers on the Municipal distribution networks actually see, the model needs to be revised. (Note - municipal consumers are approximately 60% of the total population and approximately 40% of the total load.)</a:t>
            </a:r>
          </a:p>
          <a:p>
            <a:pPr marL="0" indent="0">
              <a:buNone/>
            </a:pPr>
            <a:r>
              <a:rPr lang="en-ZA" dirty="0"/>
              <a:t>If the model boundaries were extended across all distribution networks, up to the municipal meters, it would immediately become apparent that gas fired peaking plants (or an equivalent such as storage) </a:t>
            </a:r>
          </a:p>
          <a:p>
            <a:pPr marL="0" indent="0">
              <a:buNone/>
            </a:pPr>
            <a:r>
              <a:rPr lang="en-ZA" dirty="0"/>
              <a:t>This will allow better utilisation of the lower cost coal power stations and allow timely retirement of the old stations that are expensive operate. The uptake of storage will have a positive impact on the utilisation of existing coal generation assets and can alleviate some of the envisaged job loss challenges that the transition from coal will bring over time. This can be accomplished through providing construction and O&amp; M job opportunities in storage</a:t>
            </a:r>
          </a:p>
          <a:p>
            <a:pPr marL="0" indent="0">
              <a:buNone/>
            </a:pPr>
            <a:r>
              <a:rPr lang="en-ZA" dirty="0"/>
              <a:t>The sustainability of low cost coal stations will also improve through their increased utilisation and stabilize the jobs associated with these plants. (This is in contrast to all the peaking capacity being provided by gas peaking power plants as they do not contribute to the optimization of off-peak coal utilization).</a:t>
            </a:r>
          </a:p>
          <a:p>
            <a:pPr marL="0" indent="0">
              <a:buNone/>
            </a:pPr>
            <a:r>
              <a:rPr lang="en-ZA" dirty="0"/>
              <a:t>We propose that a more in depth review of the provision of peak load power be undertaken in terms of the IRP process. The model should be set up to cater for least cost mix of mid-merit and peak power provision, considering known statistics of the existing diesel peaking plant, their potential conversion to mid-merit plant using gas, any new gas peaking plants as well as energy storage technology. The exercise should be undertaken not only to establish least cost, but also include socio-economic benefits as mentioned above. We believe this will lead to a better informed and more defensible IRP.</a:t>
            </a:r>
          </a:p>
          <a:p>
            <a:pPr marL="0" indent="0" algn="ctr">
              <a:buNone/>
            </a:pPr>
            <a:endParaRPr lang="en-ZA" dirty="0"/>
          </a:p>
        </p:txBody>
      </p:sp>
    </p:spTree>
    <p:extLst>
      <p:ext uri="{BB962C8B-B14F-4D97-AF65-F5344CB8AC3E}">
        <p14:creationId xmlns:p14="http://schemas.microsoft.com/office/powerpoint/2010/main" val="3233437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79175-0210-4084-83C6-A72AFBB92EB7}"/>
              </a:ext>
            </a:extLst>
          </p:cNvPr>
          <p:cNvSpPr>
            <a:spLocks noGrp="1"/>
          </p:cNvSpPr>
          <p:nvPr>
            <p:ph idx="1"/>
          </p:nvPr>
        </p:nvSpPr>
        <p:spPr>
          <a:xfrm>
            <a:off x="514351" y="381000"/>
            <a:ext cx="10839450" cy="6381750"/>
          </a:xfrm>
        </p:spPr>
        <p:txBody>
          <a:bodyPr>
            <a:normAutofit fontScale="62500" lnSpcReduction="20000"/>
          </a:bodyPr>
          <a:lstStyle/>
          <a:p>
            <a:pPr marL="0" indent="0" algn="ctr">
              <a:buNone/>
            </a:pPr>
            <a:r>
              <a:rPr lang="en-ZA" b="1" dirty="0"/>
              <a:t>Dimensioning the allocation for Distributed Energy Storage</a:t>
            </a:r>
          </a:p>
          <a:p>
            <a:pPr marL="0" indent="0">
              <a:buNone/>
            </a:pPr>
            <a:r>
              <a:rPr lang="en-ZA" dirty="0"/>
              <a:t>In terms of our first recommendation for a separate distributed energy storage plant allocation to be created, we further recommend that as a start, the allocation should match the 200 MW per annum allocation for embedded generation. This will provide a means to at least optimise the energy generated within the embedded generation category at distribution level.</a:t>
            </a:r>
          </a:p>
          <a:p>
            <a:pPr marL="0" indent="0">
              <a:buNone/>
            </a:pPr>
            <a:r>
              <a:rPr lang="en-ZA" dirty="0"/>
              <a:t>The allocation can be adjusted as market conditions change and future iterations of the IRP are run that include the true value of distributed energy storage in future.</a:t>
            </a:r>
          </a:p>
          <a:p>
            <a:pPr marL="0" indent="0">
              <a:buNone/>
            </a:pPr>
            <a:r>
              <a:rPr lang="en-ZA" dirty="0"/>
              <a:t>In terms of the likely scale for a Distributed Energy Storage allocation - the importance for utilization as a DSM tool by distributors to manage peak loads as well as to mitigate against load shedding, cannot be underestimated. Battery based energy storage systems are far superior to geyser control systems and load limiting metering systems as their re-charging cycles can be done many hours after the peak has subsided. They do not have the restrictively short load restoration requirements that traditional load shifting schemes have.</a:t>
            </a:r>
          </a:p>
          <a:p>
            <a:pPr marL="0" indent="0">
              <a:buNone/>
            </a:pPr>
            <a:r>
              <a:rPr lang="en-ZA" dirty="0"/>
              <a:t>It is not unreasonable to consider the allocation should be sufficient to mitigate at least stage one load shedding going forward, particularly as it is becoming evident that the future prospect of load shedding cannot be ignored.</a:t>
            </a:r>
          </a:p>
          <a:p>
            <a:pPr marL="0" indent="0">
              <a:buNone/>
            </a:pPr>
            <a:r>
              <a:rPr lang="en-ZA" dirty="0"/>
              <a:t>Nominally, Stage One load shedding requires a 10% reduction in load. The winter evening peak load for the country last year was around 39 GW, 10% of which would be 3,9 GW. To depress the load by this amount for four hours would require a total storage capacity of 15,6 GWh.</a:t>
            </a:r>
          </a:p>
          <a:p>
            <a:pPr marL="0" indent="0">
              <a:buNone/>
            </a:pPr>
            <a:r>
              <a:rPr lang="en-ZA" dirty="0"/>
              <a:t>Roughly divided into the seven Metro distributors in the country, each would require 560 MW worth of power with a storage capacity of 2240 MWh, to avoid any stage one load shedding. This will be a worthwhile investment in protecting the economy, particularly if the storage is located ‘on sites’ of key customers.</a:t>
            </a:r>
          </a:p>
          <a:p>
            <a:pPr marL="0" indent="0">
              <a:buNone/>
            </a:pPr>
            <a:r>
              <a:rPr lang="en-ZA" dirty="0"/>
              <a:t>A large metro typically delivers 25 GWh of electricity per day and at least 5 GWh of this is delivered during peak periods. Aspiring to the ability to reduce their peak energy and maximum demand liabilities by just 2 GWh each day using energy storage systems, is reasonable. Such capability has the potential to significantly reduce costly peak energy charges in bulk purchases and NMD penalty costs where load has grown beyond the capacity of the existing infrastructure.</a:t>
            </a:r>
          </a:p>
          <a:p>
            <a:pPr marL="0" indent="0">
              <a:buNone/>
            </a:pPr>
            <a:r>
              <a:rPr lang="en-ZA" dirty="0"/>
              <a:t>There are 7 Metros presently and it could be argued that by 2030, 14 GWh’s worth of storage in our energy system would be a reasonable quantum to consider.</a:t>
            </a:r>
          </a:p>
        </p:txBody>
      </p:sp>
    </p:spTree>
    <p:extLst>
      <p:ext uri="{BB962C8B-B14F-4D97-AF65-F5344CB8AC3E}">
        <p14:creationId xmlns:p14="http://schemas.microsoft.com/office/powerpoint/2010/main" val="324247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79175-0210-4084-83C6-A72AFBB92EB7}"/>
              </a:ext>
            </a:extLst>
          </p:cNvPr>
          <p:cNvSpPr>
            <a:spLocks noGrp="1"/>
          </p:cNvSpPr>
          <p:nvPr>
            <p:ph idx="1"/>
          </p:nvPr>
        </p:nvSpPr>
        <p:spPr>
          <a:xfrm>
            <a:off x="514351" y="381000"/>
            <a:ext cx="10839450" cy="6381750"/>
          </a:xfrm>
        </p:spPr>
        <p:txBody>
          <a:bodyPr>
            <a:normAutofit/>
          </a:bodyPr>
          <a:lstStyle/>
          <a:p>
            <a:pPr marL="0" indent="0" algn="ctr">
              <a:buNone/>
            </a:pPr>
            <a:r>
              <a:rPr lang="en-ZA" b="1" dirty="0"/>
              <a:t>Separate the allocations for gas into Centralized Gas Generation and Distributed Gas Generation.</a:t>
            </a:r>
          </a:p>
          <a:p>
            <a:pPr marL="0" indent="0">
              <a:buNone/>
            </a:pPr>
            <a:r>
              <a:rPr lang="en-ZA" dirty="0"/>
              <a:t>Consider refining the gas fired generation allocation to define how much should be centralized and how much could be distributed gas generation, in order to realize the added benefit of improving the security of supply to industry and large power users in distribution areas where gas pipelines are available. (Both Eskom and Municipal areas).</a:t>
            </a:r>
          </a:p>
          <a:p>
            <a:pPr marL="0" indent="0">
              <a:buNone/>
            </a:pPr>
            <a:r>
              <a:rPr lang="en-ZA" dirty="0"/>
              <a:t>Natural Gas generation in peak periods is becoming cost comparable to Eskom’s peak energy prices. There are significant opportunities for gas powered combined heat and power generation precincts in Metropolitan areas that will have a far greater economic value than centralized open</a:t>
            </a:r>
          </a:p>
          <a:p>
            <a:pPr marL="0" indent="0">
              <a:buNone/>
            </a:pPr>
            <a:r>
              <a:rPr lang="en-ZA" dirty="0"/>
              <a:t>cycle gas turbines.</a:t>
            </a:r>
          </a:p>
        </p:txBody>
      </p:sp>
    </p:spTree>
    <p:extLst>
      <p:ext uri="{BB962C8B-B14F-4D97-AF65-F5344CB8AC3E}">
        <p14:creationId xmlns:p14="http://schemas.microsoft.com/office/powerpoint/2010/main" val="2967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79175-0210-4084-83C6-A72AFBB92EB7}"/>
              </a:ext>
            </a:extLst>
          </p:cNvPr>
          <p:cNvSpPr>
            <a:spLocks noGrp="1"/>
          </p:cNvSpPr>
          <p:nvPr>
            <p:ph idx="1"/>
          </p:nvPr>
        </p:nvSpPr>
        <p:spPr>
          <a:xfrm>
            <a:off x="514351" y="381000"/>
            <a:ext cx="10839450" cy="6381750"/>
          </a:xfrm>
        </p:spPr>
        <p:txBody>
          <a:bodyPr>
            <a:normAutofit/>
          </a:bodyPr>
          <a:lstStyle/>
          <a:p>
            <a:pPr marL="0" indent="0" algn="ctr">
              <a:buNone/>
            </a:pPr>
            <a:r>
              <a:rPr lang="en-ZA" b="1" dirty="0"/>
              <a:t>Use up to date costs for energy storage and incorporate learning rates for future years</a:t>
            </a:r>
          </a:p>
          <a:p>
            <a:pPr marL="0" indent="0" algn="ctr">
              <a:buNone/>
            </a:pPr>
            <a:r>
              <a:rPr lang="en-ZA" sz="1800" dirty="0"/>
              <a:t>The gazetted IRP uses international benchmarks for technologies not currently deployed in South Africa. For example, it states that “new combined cycle gas engine costs were based on information provided by Wartsila as part of public inputs.” Similar up to date should be used for costs of batteries and other types of energy storage, with multiple credible sources available to provide both capital and operating costs. Such reports also include expected learning rates for these technologies. We encourage the Department to reference multiple data points and use an average (these reports will be provided with the full submission)</a:t>
            </a:r>
          </a:p>
          <a:p>
            <a:pPr marL="0" indent="0" algn="ctr">
              <a:buNone/>
            </a:pPr>
            <a:endParaRPr lang="en-ZA" dirty="0"/>
          </a:p>
        </p:txBody>
      </p:sp>
      <p:pic>
        <p:nvPicPr>
          <p:cNvPr id="2" name="Picture 1">
            <a:extLst>
              <a:ext uri="{FF2B5EF4-FFF2-40B4-BE49-F238E27FC236}">
                <a16:creationId xmlns:a16="http://schemas.microsoft.com/office/drawing/2014/main" id="{58E57BBE-90EA-4A74-BA57-D0851C1549D7}"/>
              </a:ext>
            </a:extLst>
          </p:cNvPr>
          <p:cNvPicPr>
            <a:picLocks noChangeAspect="1"/>
          </p:cNvPicPr>
          <p:nvPr/>
        </p:nvPicPr>
        <p:blipFill>
          <a:blip r:embed="rId2"/>
          <a:stretch>
            <a:fillRect/>
          </a:stretch>
        </p:blipFill>
        <p:spPr>
          <a:xfrm>
            <a:off x="2552700" y="3009329"/>
            <a:ext cx="6599298" cy="3658171"/>
          </a:xfrm>
          <a:prstGeom prst="rect">
            <a:avLst/>
          </a:prstGeom>
        </p:spPr>
      </p:pic>
    </p:spTree>
    <p:extLst>
      <p:ext uri="{BB962C8B-B14F-4D97-AF65-F5344CB8AC3E}">
        <p14:creationId xmlns:p14="http://schemas.microsoft.com/office/powerpoint/2010/main" val="430145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497-CEA6-470B-AF70-78D626E817E4}"/>
              </a:ext>
            </a:extLst>
          </p:cNvPr>
          <p:cNvSpPr>
            <a:spLocks noGrp="1"/>
          </p:cNvSpPr>
          <p:nvPr>
            <p:ph type="title"/>
          </p:nvPr>
        </p:nvSpPr>
        <p:spPr>
          <a:xfrm>
            <a:off x="599441" y="184150"/>
            <a:ext cx="10754359" cy="720725"/>
          </a:xfrm>
        </p:spPr>
        <p:txBody>
          <a:bodyPr/>
          <a:lstStyle/>
          <a:p>
            <a:r>
              <a:rPr lang="en-ZA" b="1" dirty="0"/>
              <a:t>Electric Vehicles Overlooked</a:t>
            </a:r>
          </a:p>
        </p:txBody>
      </p:sp>
      <p:sp>
        <p:nvSpPr>
          <p:cNvPr id="3" name="Content Placeholder 2">
            <a:extLst>
              <a:ext uri="{FF2B5EF4-FFF2-40B4-BE49-F238E27FC236}">
                <a16:creationId xmlns:a16="http://schemas.microsoft.com/office/drawing/2014/main" id="{DDAF51A7-1D41-48E0-8C79-EDFDA95C475C}"/>
              </a:ext>
            </a:extLst>
          </p:cNvPr>
          <p:cNvSpPr>
            <a:spLocks noGrp="1"/>
          </p:cNvSpPr>
          <p:nvPr>
            <p:ph idx="1"/>
          </p:nvPr>
        </p:nvSpPr>
        <p:spPr>
          <a:xfrm>
            <a:off x="599441" y="904876"/>
            <a:ext cx="11127740" cy="5789930"/>
          </a:xfrm>
        </p:spPr>
        <p:txBody>
          <a:bodyPr>
            <a:normAutofit fontScale="62500" lnSpcReduction="20000"/>
          </a:bodyPr>
          <a:lstStyle/>
          <a:p>
            <a:pPr marL="0" indent="0" algn="ctr">
              <a:buNone/>
            </a:pPr>
            <a:endParaRPr lang="en-ZA" dirty="0"/>
          </a:p>
          <a:p>
            <a:pPr marL="0" indent="0" algn="ctr">
              <a:buNone/>
            </a:pPr>
            <a:r>
              <a:rPr lang="en-ZA" dirty="0"/>
              <a:t>Electric vehicles possess the ability to decarbonise road transportation on a national and global scale. The adoption rate of EV’s will be highly dependent on the development of the EV value chain within South Africa.</a:t>
            </a:r>
          </a:p>
          <a:p>
            <a:pPr marL="0" indent="0">
              <a:buNone/>
            </a:pPr>
            <a:r>
              <a:rPr lang="en-ZA" dirty="0"/>
              <a:t>The International Energy Agency (IEA) projects up to 220 million EV’s by 2030 around the globe. Early projections for EV adoption within SA estimates that up to 1 million EV’s could be in circulation by 2030. By contrast, this could place up to 11 </a:t>
            </a:r>
            <a:r>
              <a:rPr lang="en-ZA" dirty="0" err="1"/>
              <a:t>TW.h</a:t>
            </a:r>
            <a:r>
              <a:rPr lang="en-ZA" dirty="0"/>
              <a:t>/a of additional unaccounted for demand in the energy system for the year 2030. This equates to roughly 3.7% of the demand forecast for 2030 as stated in the Draft IRP.</a:t>
            </a:r>
          </a:p>
          <a:p>
            <a:pPr marL="0" indent="0">
              <a:buNone/>
            </a:pPr>
            <a:r>
              <a:rPr lang="en-ZA" dirty="0"/>
              <a:t>SAESA proposes that work is urgently undertaken with key stakeholders within the public and private sectors in order that the following be considered in the next IRP review in two years:</a:t>
            </a:r>
          </a:p>
          <a:p>
            <a:pPr marL="457200" lvl="1" indent="0">
              <a:buNone/>
            </a:pPr>
            <a:r>
              <a:rPr lang="en-ZA" dirty="0"/>
              <a:t>• Quantification of net energy demand forecast studies from the increased adoption of EV’s in SA;</a:t>
            </a:r>
          </a:p>
          <a:p>
            <a:pPr marL="457200" lvl="1" indent="0">
              <a:buNone/>
            </a:pPr>
            <a:r>
              <a:rPr lang="en-ZA" dirty="0"/>
              <a:t>• Inclusion of EV’s to scenario key input assumptions;</a:t>
            </a:r>
          </a:p>
          <a:p>
            <a:pPr marL="457200" lvl="1" indent="0">
              <a:buNone/>
            </a:pPr>
            <a:r>
              <a:rPr lang="en-ZA" dirty="0"/>
              <a:t>• Investigation of Vehicle to Grid (V2X) technologies for accurate modelling of distributed grids as a potential energy storage;</a:t>
            </a:r>
          </a:p>
          <a:p>
            <a:pPr marL="457200" lvl="1" indent="0">
              <a:buNone/>
            </a:pPr>
            <a:r>
              <a:rPr lang="en-ZA" dirty="0"/>
              <a:t>• Review of the RE embedded generation allocations to account for projected demand due to adoption of EV’s;</a:t>
            </a:r>
          </a:p>
          <a:p>
            <a:pPr marL="457200" lvl="1" indent="0">
              <a:buNone/>
            </a:pPr>
            <a:r>
              <a:rPr lang="en-ZA" dirty="0"/>
              <a:t>• Investigation into the reduction in CO² emissions as a result of the future penetration of EV’s and replacement of ICE vehicles and;</a:t>
            </a:r>
          </a:p>
          <a:p>
            <a:pPr marL="457200" lvl="1" indent="0">
              <a:buNone/>
            </a:pPr>
            <a:r>
              <a:rPr lang="en-ZA" dirty="0"/>
              <a:t>• Investigation into the effects of reduced oil imports due to reduction in the use of ICE vehicles;</a:t>
            </a:r>
          </a:p>
          <a:p>
            <a:pPr marL="0" indent="0">
              <a:buNone/>
            </a:pPr>
            <a:r>
              <a:rPr lang="en-ZA" dirty="0"/>
              <a:t>It is also recommended that all policy frameworks, regulations and rules pertaining to electric vehicles, component manufacturing, charging infrastructure, grid connection and revised tariff structures, be investigated by the Department as these will unlock the full potential of EV’s in SA.</a:t>
            </a:r>
          </a:p>
          <a:p>
            <a:pPr marL="0" indent="0">
              <a:buNone/>
            </a:pPr>
            <a:r>
              <a:rPr lang="en-ZA" dirty="0"/>
              <a:t>As a result of the development and optimisation of the value chain, EV’s will reach and inevitably surpass price parity to that of ICE vehicles. Once this occurs, the market consensus would steer towards rapid adoption as EV alternatives demonstrate far-reaching benefits to the environment, society and the economy as a whole.</a:t>
            </a:r>
          </a:p>
        </p:txBody>
      </p:sp>
    </p:spTree>
    <p:extLst>
      <p:ext uri="{BB962C8B-B14F-4D97-AF65-F5344CB8AC3E}">
        <p14:creationId xmlns:p14="http://schemas.microsoft.com/office/powerpoint/2010/main" val="74893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01B2-DD96-4030-8CEC-E56094EDAC1D}"/>
              </a:ext>
            </a:extLst>
          </p:cNvPr>
          <p:cNvSpPr>
            <a:spLocks noGrp="1"/>
          </p:cNvSpPr>
          <p:nvPr>
            <p:ph type="title"/>
          </p:nvPr>
        </p:nvSpPr>
        <p:spPr>
          <a:xfrm>
            <a:off x="838200" y="365126"/>
            <a:ext cx="10515600" cy="844550"/>
          </a:xfrm>
        </p:spPr>
        <p:txBody>
          <a:bodyPr/>
          <a:lstStyle/>
          <a:p>
            <a:r>
              <a:rPr lang="en-ZA" b="1" dirty="0"/>
              <a:t>General Comments to the IRP</a:t>
            </a:r>
          </a:p>
        </p:txBody>
      </p:sp>
      <p:sp>
        <p:nvSpPr>
          <p:cNvPr id="3" name="Content Placeholder 2">
            <a:extLst>
              <a:ext uri="{FF2B5EF4-FFF2-40B4-BE49-F238E27FC236}">
                <a16:creationId xmlns:a16="http://schemas.microsoft.com/office/drawing/2014/main" id="{74AFDD19-589B-4AB0-9D98-C5626D94BDAA}"/>
              </a:ext>
            </a:extLst>
          </p:cNvPr>
          <p:cNvSpPr>
            <a:spLocks noGrp="1"/>
          </p:cNvSpPr>
          <p:nvPr>
            <p:ph idx="1"/>
          </p:nvPr>
        </p:nvSpPr>
        <p:spPr>
          <a:xfrm>
            <a:off x="838200" y="1143000"/>
            <a:ext cx="10515600" cy="5349874"/>
          </a:xfrm>
        </p:spPr>
        <p:txBody>
          <a:bodyPr>
            <a:normAutofit fontScale="92500" lnSpcReduction="20000"/>
          </a:bodyPr>
          <a:lstStyle/>
          <a:p>
            <a:pPr marL="0" indent="0">
              <a:buNone/>
            </a:pPr>
            <a:r>
              <a:rPr lang="en-ZA" b="1" dirty="0"/>
              <a:t>DEMAND</a:t>
            </a:r>
            <a:r>
              <a:rPr lang="en-ZA" dirty="0"/>
              <a:t> </a:t>
            </a:r>
          </a:p>
          <a:p>
            <a:pPr marL="0" indent="0">
              <a:buNone/>
            </a:pPr>
            <a:r>
              <a:rPr lang="en-ZA" dirty="0"/>
              <a:t>The flexible approach proposed through frequent reviews of the IRP to manage the pace and scale of new capacity is welcomed. This flexibility is required to ensure that we do not plan for stranded assets.</a:t>
            </a:r>
          </a:p>
          <a:p>
            <a:pPr marL="0" indent="0">
              <a:buNone/>
            </a:pPr>
            <a:r>
              <a:rPr lang="en-ZA" dirty="0"/>
              <a:t>There are also questions that need to be considered, including:</a:t>
            </a:r>
          </a:p>
          <a:p>
            <a:pPr marL="0" indent="0">
              <a:buNone/>
            </a:pPr>
            <a:r>
              <a:rPr lang="en-ZA" dirty="0"/>
              <a:t>• What if Medupi and Kusile come online later than assumed or if it is decided not to complete the remaining units of these stations? </a:t>
            </a:r>
          </a:p>
          <a:p>
            <a:pPr marL="0" indent="0">
              <a:buNone/>
            </a:pPr>
            <a:r>
              <a:rPr lang="en-ZA" dirty="0"/>
              <a:t>• What if the load availability is less than assumed in the IRP 2018 at 80% (currently at around 72%)? </a:t>
            </a:r>
          </a:p>
          <a:p>
            <a:pPr marL="0" indent="0">
              <a:buNone/>
            </a:pPr>
            <a:r>
              <a:rPr lang="en-ZA" dirty="0"/>
              <a:t>• What if existing Eskom plants are decommissioned earlier than planned due to technical and/or environmental compliance requirements?</a:t>
            </a:r>
          </a:p>
          <a:p>
            <a:r>
              <a:rPr lang="en-ZA" dirty="0"/>
              <a:t>Decommissioning of coal-fired power stations linked to Air Quality Act requirements – though this requirement for at least 6 stations is mentioned, these stations are not reflected in the decommissioning schedule in appendix 6. The revised AQA Framework is also likely to have a significant impact on the life of the current coal fleet.</a:t>
            </a:r>
          </a:p>
        </p:txBody>
      </p:sp>
    </p:spTree>
    <p:extLst>
      <p:ext uri="{BB962C8B-B14F-4D97-AF65-F5344CB8AC3E}">
        <p14:creationId xmlns:p14="http://schemas.microsoft.com/office/powerpoint/2010/main" val="213075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01B2-DD96-4030-8CEC-E56094EDAC1D}"/>
              </a:ext>
            </a:extLst>
          </p:cNvPr>
          <p:cNvSpPr>
            <a:spLocks noGrp="1"/>
          </p:cNvSpPr>
          <p:nvPr>
            <p:ph type="title"/>
          </p:nvPr>
        </p:nvSpPr>
        <p:spPr>
          <a:xfrm>
            <a:off x="838200" y="365126"/>
            <a:ext cx="10515600" cy="844550"/>
          </a:xfrm>
        </p:spPr>
        <p:txBody>
          <a:bodyPr/>
          <a:lstStyle/>
          <a:p>
            <a:r>
              <a:rPr lang="en-ZA" b="1" dirty="0"/>
              <a:t>General Comments to the IRP</a:t>
            </a:r>
          </a:p>
        </p:txBody>
      </p:sp>
      <p:sp>
        <p:nvSpPr>
          <p:cNvPr id="3" name="Content Placeholder 2">
            <a:extLst>
              <a:ext uri="{FF2B5EF4-FFF2-40B4-BE49-F238E27FC236}">
                <a16:creationId xmlns:a16="http://schemas.microsoft.com/office/drawing/2014/main" id="{74AFDD19-589B-4AB0-9D98-C5626D94BDAA}"/>
              </a:ext>
            </a:extLst>
          </p:cNvPr>
          <p:cNvSpPr>
            <a:spLocks noGrp="1"/>
          </p:cNvSpPr>
          <p:nvPr>
            <p:ph idx="1"/>
          </p:nvPr>
        </p:nvSpPr>
        <p:spPr>
          <a:xfrm>
            <a:off x="838200" y="1143000"/>
            <a:ext cx="10515600" cy="5349874"/>
          </a:xfrm>
        </p:spPr>
        <p:txBody>
          <a:bodyPr>
            <a:normAutofit fontScale="92500"/>
          </a:bodyPr>
          <a:lstStyle/>
          <a:p>
            <a:pPr marL="0" indent="0">
              <a:buNone/>
            </a:pPr>
            <a:r>
              <a:rPr lang="en-ZA" b="1" dirty="0"/>
              <a:t>GREENHOUSE GAS EMISSIONS</a:t>
            </a:r>
          </a:p>
          <a:p>
            <a:pPr marL="0" indent="0">
              <a:buNone/>
            </a:pPr>
            <a:r>
              <a:rPr lang="en-ZA" dirty="0"/>
              <a:t>The inclusion of a policy constraint on greenhouse gas emissions, in line with our Nationally Determined Contribution (NDC) under the United Nations Framework Convention on Climate Change’s (UNFCCC) Paris Agreement (PA) is supported. Emissions from electricity generation account for over 40% of South Africa’s emissions; it therefore makes sense that emissions from this sector are drastically reduced. SAESA believes that the best instrument to reduce emissions in this sector is the IRP.</a:t>
            </a:r>
          </a:p>
          <a:p>
            <a:pPr marL="0" indent="0">
              <a:buNone/>
            </a:pPr>
            <a:r>
              <a:rPr lang="en-ZA" dirty="0"/>
              <a:t>IRP 2018 states that it does not count the ‘externalised costs’ of carbon emissions because “the CO² emissions constraint imposed during the technical modelling indirectly imposes the costs to CO² from electricity generation. The IRP externalities are only for emissions to air from power station stacks. They do not take account of the pollution of water and land from coal stockpiles, ash heaps and acid deposition</a:t>
            </a:r>
          </a:p>
          <a:p>
            <a:pPr marL="0" indent="0">
              <a:buNone/>
            </a:pPr>
            <a:endParaRPr lang="en-ZA" dirty="0"/>
          </a:p>
        </p:txBody>
      </p:sp>
    </p:spTree>
    <p:extLst>
      <p:ext uri="{BB962C8B-B14F-4D97-AF65-F5344CB8AC3E}">
        <p14:creationId xmlns:p14="http://schemas.microsoft.com/office/powerpoint/2010/main" val="367941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3A51-8266-404E-B917-D0EF1AB18661}"/>
              </a:ext>
            </a:extLst>
          </p:cNvPr>
          <p:cNvSpPr>
            <a:spLocks noGrp="1"/>
          </p:cNvSpPr>
          <p:nvPr>
            <p:ph type="title"/>
          </p:nvPr>
        </p:nvSpPr>
        <p:spPr>
          <a:xfrm>
            <a:off x="396240" y="101601"/>
            <a:ext cx="10957560" cy="1076959"/>
          </a:xfrm>
        </p:spPr>
        <p:txBody>
          <a:bodyPr>
            <a:normAutofit/>
          </a:bodyPr>
          <a:lstStyle/>
          <a:p>
            <a:r>
              <a:rPr lang="en-ZA" dirty="0"/>
              <a:t>Conclusion</a:t>
            </a:r>
          </a:p>
        </p:txBody>
      </p:sp>
      <p:graphicFrame>
        <p:nvGraphicFramePr>
          <p:cNvPr id="5" name="Content Placeholder 2">
            <a:extLst>
              <a:ext uri="{FF2B5EF4-FFF2-40B4-BE49-F238E27FC236}">
                <a16:creationId xmlns:a16="http://schemas.microsoft.com/office/drawing/2014/main" id="{CCD8F799-B613-41C8-A77D-8C980D11A8D4}"/>
              </a:ext>
            </a:extLst>
          </p:cNvPr>
          <p:cNvGraphicFramePr>
            <a:graphicFrameLocks noGrp="1"/>
          </p:cNvGraphicFramePr>
          <p:nvPr>
            <p:ph idx="1"/>
            <p:extLst>
              <p:ext uri="{D42A27DB-BD31-4B8C-83A1-F6EECF244321}">
                <p14:modId xmlns:p14="http://schemas.microsoft.com/office/powerpoint/2010/main" val="2554716184"/>
              </p:ext>
            </p:extLst>
          </p:nvPr>
        </p:nvGraphicFramePr>
        <p:xfrm>
          <a:off x="688340" y="1790406"/>
          <a:ext cx="10815320" cy="5201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C719E65-32BD-4EA6-8413-650B532F86E5}"/>
              </a:ext>
            </a:extLst>
          </p:cNvPr>
          <p:cNvPicPr>
            <a:picLocks noChangeAspect="1"/>
          </p:cNvPicPr>
          <p:nvPr/>
        </p:nvPicPr>
        <p:blipFill>
          <a:blip r:embed="rId7"/>
          <a:stretch>
            <a:fillRect/>
          </a:stretch>
        </p:blipFill>
        <p:spPr>
          <a:xfrm>
            <a:off x="3166644" y="0"/>
            <a:ext cx="5249111" cy="1790406"/>
          </a:xfrm>
          <a:prstGeom prst="rect">
            <a:avLst/>
          </a:prstGeom>
        </p:spPr>
      </p:pic>
    </p:spTree>
    <p:extLst>
      <p:ext uri="{BB962C8B-B14F-4D97-AF65-F5344CB8AC3E}">
        <p14:creationId xmlns:p14="http://schemas.microsoft.com/office/powerpoint/2010/main" val="32359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A1B61-92D6-4D7D-9C6D-F1BAE00F8D83}"/>
              </a:ext>
            </a:extLst>
          </p:cNvPr>
          <p:cNvPicPr>
            <a:picLocks noChangeAspect="1"/>
          </p:cNvPicPr>
          <p:nvPr/>
        </p:nvPicPr>
        <p:blipFill>
          <a:blip r:embed="rId2"/>
          <a:stretch>
            <a:fillRect/>
          </a:stretch>
        </p:blipFill>
        <p:spPr>
          <a:xfrm>
            <a:off x="209006" y="0"/>
            <a:ext cx="5247912" cy="1997839"/>
          </a:xfrm>
          <a:prstGeom prst="rect">
            <a:avLst/>
          </a:prstGeom>
        </p:spPr>
      </p:pic>
      <p:sp>
        <p:nvSpPr>
          <p:cNvPr id="7" name="Rectangle 6">
            <a:extLst>
              <a:ext uri="{FF2B5EF4-FFF2-40B4-BE49-F238E27FC236}">
                <a16:creationId xmlns:a16="http://schemas.microsoft.com/office/drawing/2014/main" id="{338EE8B2-6008-4655-A014-66F7618347FA}"/>
              </a:ext>
            </a:extLst>
          </p:cNvPr>
          <p:cNvSpPr/>
          <p:nvPr/>
        </p:nvSpPr>
        <p:spPr>
          <a:xfrm>
            <a:off x="304800" y="2499360"/>
            <a:ext cx="11724640" cy="369332"/>
          </a:xfrm>
          <a:prstGeom prst="rect">
            <a:avLst/>
          </a:prstGeom>
        </p:spPr>
        <p:txBody>
          <a:bodyPr wrap="square">
            <a:spAutoFit/>
          </a:bodyPr>
          <a:lstStyle/>
          <a:p>
            <a:pPr algn="ctr"/>
            <a:r>
              <a:rPr lang="en-ZA" dirty="0"/>
              <a:t>.</a:t>
            </a:r>
          </a:p>
        </p:txBody>
      </p:sp>
      <p:sp>
        <p:nvSpPr>
          <p:cNvPr id="2" name="TextBox 1">
            <a:extLst>
              <a:ext uri="{FF2B5EF4-FFF2-40B4-BE49-F238E27FC236}">
                <a16:creationId xmlns:a16="http://schemas.microsoft.com/office/drawing/2014/main" id="{AA04BACB-02CF-4CB2-9AA8-4A7C36D324D0}"/>
              </a:ext>
            </a:extLst>
          </p:cNvPr>
          <p:cNvSpPr txBox="1"/>
          <p:nvPr/>
        </p:nvSpPr>
        <p:spPr>
          <a:xfrm>
            <a:off x="990600" y="2499360"/>
            <a:ext cx="10542639" cy="3693319"/>
          </a:xfrm>
          <a:prstGeom prst="rect">
            <a:avLst/>
          </a:prstGeom>
          <a:noFill/>
        </p:spPr>
        <p:txBody>
          <a:bodyPr wrap="square" rtlCol="0">
            <a:spAutoFit/>
          </a:bodyPr>
          <a:lstStyle/>
          <a:p>
            <a:pPr algn="ctr"/>
            <a:r>
              <a:rPr lang="en-ZA" dirty="0"/>
              <a:t>SAESA welcomes the opportunity to present its preliminary comments on the draft Integrated Resource Plan (IRP), 2018, to the Parliamentary Portfolio Committee on Energy. Please note that these comments are preliminary and may be subject to changes or additions before final submission to the Department of Energy on 26 October 2018.</a:t>
            </a:r>
          </a:p>
          <a:p>
            <a:pPr algn="ctr"/>
            <a:endParaRPr lang="en-ZA" dirty="0"/>
          </a:p>
          <a:p>
            <a:pPr algn="ctr"/>
            <a:r>
              <a:rPr lang="en-ZA" dirty="0"/>
              <a:t>SAREC supports a power-system in South Africa that;</a:t>
            </a:r>
          </a:p>
          <a:p>
            <a:pPr marL="285750" indent="-285750">
              <a:buFont typeface="Arial" panose="020B0604020202020204" pitchFamily="34" charset="0"/>
              <a:buChar char="•"/>
            </a:pPr>
            <a:r>
              <a:rPr lang="en-ZA" dirty="0"/>
              <a:t>is based on the least cost premise;</a:t>
            </a:r>
          </a:p>
          <a:p>
            <a:pPr marL="285750" indent="-285750">
              <a:buFont typeface="Arial" panose="020B0604020202020204" pitchFamily="34" charset="0"/>
              <a:buChar char="•"/>
            </a:pPr>
            <a:r>
              <a:rPr lang="en-ZA" dirty="0"/>
              <a:t>allow the fiscus to be prioritized to Government’s core service delivery requirements;</a:t>
            </a:r>
          </a:p>
          <a:p>
            <a:pPr marL="285750" indent="-285750">
              <a:buFont typeface="Arial" panose="020B0604020202020204" pitchFamily="34" charset="0"/>
              <a:buChar char="•"/>
            </a:pPr>
            <a:r>
              <a:rPr lang="en-ZA" dirty="0"/>
              <a:t>facilitates greater energy access at affordable prices;</a:t>
            </a:r>
          </a:p>
          <a:p>
            <a:pPr marL="285750" indent="-285750">
              <a:buFont typeface="Arial" panose="020B0604020202020204" pitchFamily="34" charset="0"/>
              <a:buChar char="•"/>
            </a:pPr>
            <a:r>
              <a:rPr lang="en-ZA" dirty="0"/>
              <a:t>create and catalyse (through the provision of cheap electricity) a nett gain of jobs anticipated by the energy</a:t>
            </a:r>
          </a:p>
          <a:p>
            <a:pPr marL="285750" indent="-285750">
              <a:buFont typeface="Arial" panose="020B0604020202020204" pitchFamily="34" charset="0"/>
              <a:buChar char="•"/>
            </a:pPr>
            <a:r>
              <a:rPr lang="en-ZA" dirty="0"/>
              <a:t>transition and;</a:t>
            </a:r>
          </a:p>
          <a:p>
            <a:pPr marL="285750" indent="-285750">
              <a:buFont typeface="Arial" panose="020B0604020202020204" pitchFamily="34" charset="0"/>
              <a:buChar char="•"/>
            </a:pPr>
            <a:r>
              <a:rPr lang="en-ZA" dirty="0"/>
              <a:t>will encourage localization in the solar PV value chain</a:t>
            </a:r>
          </a:p>
          <a:p>
            <a:pPr marL="285750" indent="-285750">
              <a:buFont typeface="Arial" panose="020B0604020202020204" pitchFamily="34" charset="0"/>
              <a:buChar char="•"/>
            </a:pPr>
            <a:r>
              <a:rPr lang="en-ZA" dirty="0"/>
              <a:t>follow through on decarbonisation</a:t>
            </a:r>
          </a:p>
        </p:txBody>
      </p:sp>
    </p:spTree>
    <p:extLst>
      <p:ext uri="{BB962C8B-B14F-4D97-AF65-F5344CB8AC3E}">
        <p14:creationId xmlns:p14="http://schemas.microsoft.com/office/powerpoint/2010/main" val="272004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7D0241-DFE7-49E8-84C0-4DC5099CCBD4}"/>
              </a:ext>
            </a:extLst>
          </p:cNvPr>
          <p:cNvSpPr>
            <a:spLocks noGrp="1"/>
          </p:cNvSpPr>
          <p:nvPr>
            <p:ph type="title"/>
          </p:nvPr>
        </p:nvSpPr>
        <p:spPr>
          <a:xfrm>
            <a:off x="1179226" y="826680"/>
            <a:ext cx="9833548" cy="1325563"/>
          </a:xfrm>
        </p:spPr>
        <p:txBody>
          <a:bodyPr>
            <a:normAutofit/>
          </a:bodyPr>
          <a:lstStyle/>
          <a:p>
            <a:pPr algn="ctr"/>
            <a:r>
              <a:rPr lang="en-ZA" sz="4000">
                <a:solidFill>
                  <a:srgbClr val="FFFFFF"/>
                </a:solidFill>
              </a:rPr>
              <a:t>Overarching Goal</a:t>
            </a:r>
          </a:p>
        </p:txBody>
      </p:sp>
      <p:sp>
        <p:nvSpPr>
          <p:cNvPr id="3" name="Content Placeholder 2">
            <a:extLst>
              <a:ext uri="{FF2B5EF4-FFF2-40B4-BE49-F238E27FC236}">
                <a16:creationId xmlns:a16="http://schemas.microsoft.com/office/drawing/2014/main" id="{9AA1B770-552E-4DDE-8CE8-DF460DC020FD}"/>
              </a:ext>
            </a:extLst>
          </p:cNvPr>
          <p:cNvSpPr>
            <a:spLocks noGrp="1"/>
          </p:cNvSpPr>
          <p:nvPr>
            <p:ph idx="1"/>
          </p:nvPr>
        </p:nvSpPr>
        <p:spPr>
          <a:xfrm>
            <a:off x="629920" y="2641600"/>
            <a:ext cx="11389360" cy="4043680"/>
          </a:xfrm>
        </p:spPr>
        <p:txBody>
          <a:bodyPr>
            <a:normAutofit lnSpcReduction="10000"/>
          </a:bodyPr>
          <a:lstStyle/>
          <a:p>
            <a:pPr marL="0" indent="0">
              <a:buNone/>
            </a:pPr>
            <a:r>
              <a:rPr lang="en-ZA" sz="1800" dirty="0">
                <a:solidFill>
                  <a:srgbClr val="000000"/>
                </a:solidFill>
              </a:rPr>
              <a:t>In light of recent announcements of a large-scale infrastructure programme by President Ramaphosa, and the Job Summit Framework whilst energy was not mentioned in the Jobs Summit Framework agreement signed between NEDLAC social partners, SAESA believes that access to secure and competitively priced electricity will be a critical component to the success of other sectoral plans. SAESA believes that the IRP confirms recent pronouncements made by Government, the National Planning Commission and others that South Africa is embarking on an energy transition to a decarbonized electricity system and that Renewable Energy &amp; Storage  will become a key contributor in that process both in the utility and embedded generation sectors. We also understand that this transition requires this industry to play a constructive role in ensuring that this transition is a just one and provides opportunities for workers that will be affected the most. Collectively RE and Storage can develop a  industry development plan that can directly support the just energy transition through job creation, ownership enterprise development and socioeconomic spend and skills training in declining regional mining economies. To achieve this requires a focus to and support renewable energy development zones in the declining coal and gold mining areas .</a:t>
            </a:r>
          </a:p>
          <a:p>
            <a:pPr marL="0" indent="0">
              <a:buNone/>
            </a:pPr>
            <a:r>
              <a:rPr lang="en-ZA" sz="1800" dirty="0">
                <a:solidFill>
                  <a:srgbClr val="000000"/>
                </a:solidFill>
              </a:rPr>
              <a:t>(Business, Labour and all spheres of Government) need  collaborate to not only protect the jobs of mine workers, but to also provide new opportunities to the millions of unemployed in South Africa. To make such a plan a reality requires all of us to challenge the status quo thinking that the Energy Transition, cannot deliver a Just Transition.</a:t>
            </a:r>
          </a:p>
          <a:p>
            <a:pPr marL="0" indent="0">
              <a:buNone/>
            </a:pPr>
            <a:r>
              <a:rPr lang="en-ZA" sz="1100" dirty="0">
                <a:solidFill>
                  <a:srgbClr val="000000"/>
                </a:solidFill>
              </a:rPr>
              <a:t> </a:t>
            </a:r>
          </a:p>
        </p:txBody>
      </p:sp>
    </p:spTree>
    <p:extLst>
      <p:ext uri="{BB962C8B-B14F-4D97-AF65-F5344CB8AC3E}">
        <p14:creationId xmlns:p14="http://schemas.microsoft.com/office/powerpoint/2010/main" val="72617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99A292-54D7-4A59-9981-E2CEDDD84976}"/>
              </a:ext>
            </a:extLst>
          </p:cNvPr>
          <p:cNvSpPr>
            <a:spLocks noGrp="1"/>
          </p:cNvSpPr>
          <p:nvPr>
            <p:ph type="title"/>
          </p:nvPr>
        </p:nvSpPr>
        <p:spPr>
          <a:xfrm>
            <a:off x="640079" y="2053641"/>
            <a:ext cx="3669161" cy="2760098"/>
          </a:xfrm>
        </p:spPr>
        <p:txBody>
          <a:bodyPr>
            <a:normAutofit/>
          </a:bodyPr>
          <a:lstStyle/>
          <a:p>
            <a:r>
              <a:rPr lang="en-ZA" dirty="0">
                <a:solidFill>
                  <a:srgbClr val="FFFFFF"/>
                </a:solidFill>
              </a:rPr>
              <a:t>What is Energy Storage</a:t>
            </a:r>
          </a:p>
        </p:txBody>
      </p:sp>
      <p:sp>
        <p:nvSpPr>
          <p:cNvPr id="3" name="Content Placeholder 2">
            <a:extLst>
              <a:ext uri="{FF2B5EF4-FFF2-40B4-BE49-F238E27FC236}">
                <a16:creationId xmlns:a16="http://schemas.microsoft.com/office/drawing/2014/main" id="{C2CBDB5A-84A0-4C5E-99D5-08988893954B}"/>
              </a:ext>
            </a:extLst>
          </p:cNvPr>
          <p:cNvSpPr>
            <a:spLocks noGrp="1"/>
          </p:cNvSpPr>
          <p:nvPr>
            <p:ph idx="1"/>
          </p:nvPr>
        </p:nvSpPr>
        <p:spPr>
          <a:xfrm>
            <a:off x="4949318" y="152400"/>
            <a:ext cx="7161402" cy="6381750"/>
          </a:xfrm>
        </p:spPr>
        <p:txBody>
          <a:bodyPr anchor="ctr">
            <a:normAutofit/>
          </a:bodyPr>
          <a:lstStyle/>
          <a:p>
            <a:pPr marL="0" indent="0" algn="ctr">
              <a:buNone/>
            </a:pPr>
            <a:r>
              <a:rPr lang="en-ZA" sz="1800" b="1" dirty="0">
                <a:solidFill>
                  <a:srgbClr val="000000"/>
                </a:solidFill>
              </a:rPr>
              <a:t>Energy storage systems provide a wide array of technological approaches to managing our power supply in order to create a more resilient energy infrastructure and bring cost savings to utilities and consumers. To help understand the diverse approaches currently being deployed around the world, we have divided them into six main categories:</a:t>
            </a:r>
          </a:p>
          <a:p>
            <a:endParaRPr lang="en-ZA" sz="1800" b="1" dirty="0">
              <a:solidFill>
                <a:srgbClr val="000000"/>
              </a:solidFill>
            </a:endParaRPr>
          </a:p>
          <a:p>
            <a:r>
              <a:rPr lang="en-ZA" sz="1800" b="1" dirty="0">
                <a:solidFill>
                  <a:srgbClr val="000000"/>
                </a:solidFill>
              </a:rPr>
              <a:t>Solid State Batteries - a range of electrochemical storage solutions, including advanced chemistry batteries and capacitors</a:t>
            </a:r>
          </a:p>
          <a:p>
            <a:r>
              <a:rPr lang="en-ZA" sz="1800" b="1" dirty="0">
                <a:solidFill>
                  <a:srgbClr val="000000"/>
                </a:solidFill>
              </a:rPr>
              <a:t>Flow Batteries - batteries where the energy is stored directly in the electrolyte solution for longer cycle life, and quick response times</a:t>
            </a:r>
          </a:p>
          <a:p>
            <a:r>
              <a:rPr lang="en-ZA" sz="1800" b="1" dirty="0">
                <a:solidFill>
                  <a:srgbClr val="000000"/>
                </a:solidFill>
              </a:rPr>
              <a:t>Flywheels - mechanical devices that harness rotational energy to deliver instantaneous electricity</a:t>
            </a:r>
          </a:p>
          <a:p>
            <a:r>
              <a:rPr lang="en-ZA" sz="1800" b="1" dirty="0">
                <a:solidFill>
                  <a:srgbClr val="000000"/>
                </a:solidFill>
              </a:rPr>
              <a:t>Compressed Air Energy Storage - utilizing compressed air to create a potent energy reserve</a:t>
            </a:r>
          </a:p>
          <a:p>
            <a:r>
              <a:rPr lang="en-ZA" sz="1800" b="1" dirty="0">
                <a:solidFill>
                  <a:srgbClr val="000000"/>
                </a:solidFill>
              </a:rPr>
              <a:t>Thermal - capturing heat and cold to create energy on demand</a:t>
            </a:r>
          </a:p>
          <a:p>
            <a:r>
              <a:rPr lang="en-ZA" sz="1800" b="1" dirty="0">
                <a:solidFill>
                  <a:srgbClr val="000000"/>
                </a:solidFill>
              </a:rPr>
              <a:t>Pumped Hydro-Power - creating large-scale reservoirs of energy with water</a:t>
            </a:r>
          </a:p>
        </p:txBody>
      </p:sp>
    </p:spTree>
    <p:extLst>
      <p:ext uri="{BB962C8B-B14F-4D97-AF65-F5344CB8AC3E}">
        <p14:creationId xmlns:p14="http://schemas.microsoft.com/office/powerpoint/2010/main" val="357058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F7B567-E896-4585-B6A2-DD6D38CBDD8A}"/>
              </a:ext>
            </a:extLst>
          </p:cNvPr>
          <p:cNvSpPr>
            <a:spLocks noGrp="1"/>
          </p:cNvSpPr>
          <p:nvPr>
            <p:ph type="title"/>
          </p:nvPr>
        </p:nvSpPr>
        <p:spPr>
          <a:xfrm>
            <a:off x="1179226" y="826680"/>
            <a:ext cx="9833548" cy="1325563"/>
          </a:xfrm>
        </p:spPr>
        <p:txBody>
          <a:bodyPr>
            <a:normAutofit/>
          </a:bodyPr>
          <a:lstStyle/>
          <a:p>
            <a:pPr algn="ctr"/>
            <a:r>
              <a:rPr lang="en-ZA" sz="4000">
                <a:solidFill>
                  <a:srgbClr val="FFFFFF"/>
                </a:solidFill>
              </a:rPr>
              <a:t>Applications of Storage</a:t>
            </a:r>
          </a:p>
        </p:txBody>
      </p:sp>
      <p:graphicFrame>
        <p:nvGraphicFramePr>
          <p:cNvPr id="5" name="Content Placeholder 2">
            <a:extLst>
              <a:ext uri="{FF2B5EF4-FFF2-40B4-BE49-F238E27FC236}">
                <a16:creationId xmlns:a16="http://schemas.microsoft.com/office/drawing/2014/main" id="{0FCC8555-4B2A-4DFE-9A6B-6BC06B1C43B5}"/>
              </a:ext>
            </a:extLst>
          </p:cNvPr>
          <p:cNvGraphicFramePr>
            <a:graphicFrameLocks noGrp="1"/>
          </p:cNvGraphicFramePr>
          <p:nvPr>
            <p:ph idx="1"/>
            <p:extLst>
              <p:ext uri="{D42A27DB-BD31-4B8C-83A1-F6EECF244321}">
                <p14:modId xmlns:p14="http://schemas.microsoft.com/office/powerpoint/2010/main" val="3695536015"/>
              </p:ext>
            </p:extLst>
          </p:nvPr>
        </p:nvGraphicFramePr>
        <p:xfrm>
          <a:off x="781049" y="2638425"/>
          <a:ext cx="10639425" cy="401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80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C7E7EB-38B2-4C8C-BF9A-C23CA2901CF6}"/>
              </a:ext>
            </a:extLst>
          </p:cNvPr>
          <p:cNvSpPr>
            <a:spLocks noGrp="1"/>
          </p:cNvSpPr>
          <p:nvPr>
            <p:ph type="title"/>
          </p:nvPr>
        </p:nvSpPr>
        <p:spPr>
          <a:xfrm>
            <a:off x="1179226" y="826680"/>
            <a:ext cx="9833548" cy="1325563"/>
          </a:xfrm>
        </p:spPr>
        <p:txBody>
          <a:bodyPr>
            <a:normAutofit/>
          </a:bodyPr>
          <a:lstStyle/>
          <a:p>
            <a:pPr algn="ctr"/>
            <a:r>
              <a:rPr lang="en-ZA" sz="4000" dirty="0">
                <a:solidFill>
                  <a:srgbClr val="FFFFFF"/>
                </a:solidFill>
              </a:rPr>
              <a:t>Application of Storage</a:t>
            </a:r>
          </a:p>
        </p:txBody>
      </p:sp>
      <p:graphicFrame>
        <p:nvGraphicFramePr>
          <p:cNvPr id="5" name="Content Placeholder 2">
            <a:extLst>
              <a:ext uri="{FF2B5EF4-FFF2-40B4-BE49-F238E27FC236}">
                <a16:creationId xmlns:a16="http://schemas.microsoft.com/office/drawing/2014/main" id="{56D8AE63-D326-4EA8-82CD-3F59D5DB942D}"/>
              </a:ext>
            </a:extLst>
          </p:cNvPr>
          <p:cNvGraphicFramePr>
            <a:graphicFrameLocks noGrp="1"/>
          </p:cNvGraphicFramePr>
          <p:nvPr>
            <p:ph idx="1"/>
            <p:extLst>
              <p:ext uri="{D42A27DB-BD31-4B8C-83A1-F6EECF244321}">
                <p14:modId xmlns:p14="http://schemas.microsoft.com/office/powerpoint/2010/main" val="2433301280"/>
              </p:ext>
            </p:extLst>
          </p:nvPr>
        </p:nvGraphicFramePr>
        <p:xfrm>
          <a:off x="955040" y="2899956"/>
          <a:ext cx="10200640" cy="3795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59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B2A331-E7B7-4220-A4CE-E2571002DBDF}"/>
              </a:ext>
            </a:extLst>
          </p:cNvPr>
          <p:cNvSpPr>
            <a:spLocks noGrp="1"/>
          </p:cNvSpPr>
          <p:nvPr>
            <p:ph type="title"/>
          </p:nvPr>
        </p:nvSpPr>
        <p:spPr>
          <a:xfrm>
            <a:off x="1179226" y="826680"/>
            <a:ext cx="9833548" cy="1325563"/>
          </a:xfrm>
        </p:spPr>
        <p:txBody>
          <a:bodyPr>
            <a:normAutofit/>
          </a:bodyPr>
          <a:lstStyle/>
          <a:p>
            <a:pPr algn="ctr"/>
            <a:r>
              <a:rPr lang="en-ZA" sz="3400" b="1">
                <a:solidFill>
                  <a:srgbClr val="FFFFFF"/>
                </a:solidFill>
              </a:rPr>
              <a:t>“A next-generation energy grid without energy storage is like a computer without a hard drive: severely limited.”</a:t>
            </a:r>
          </a:p>
        </p:txBody>
      </p:sp>
      <p:sp>
        <p:nvSpPr>
          <p:cNvPr id="3" name="Content Placeholder 2">
            <a:extLst>
              <a:ext uri="{FF2B5EF4-FFF2-40B4-BE49-F238E27FC236}">
                <a16:creationId xmlns:a16="http://schemas.microsoft.com/office/drawing/2014/main" id="{AB7663F6-CF08-42EC-95F5-EC3889ABDD4F}"/>
              </a:ext>
            </a:extLst>
          </p:cNvPr>
          <p:cNvSpPr>
            <a:spLocks noGrp="1"/>
          </p:cNvSpPr>
          <p:nvPr>
            <p:ph idx="1"/>
          </p:nvPr>
        </p:nvSpPr>
        <p:spPr>
          <a:xfrm>
            <a:off x="1179226" y="3092969"/>
            <a:ext cx="9833548" cy="3241155"/>
          </a:xfrm>
        </p:spPr>
        <p:txBody>
          <a:bodyPr>
            <a:normAutofit fontScale="85000" lnSpcReduction="20000"/>
          </a:bodyPr>
          <a:lstStyle/>
          <a:p>
            <a:pPr marL="0" indent="0" algn="ctr">
              <a:buNone/>
            </a:pPr>
            <a:r>
              <a:rPr lang="en-ZA" sz="3100" b="1" dirty="0">
                <a:solidFill>
                  <a:srgbClr val="000000"/>
                </a:solidFill>
              </a:rPr>
              <a:t>World-wide demand for grid-scale energy storage has reached over 185.4 gigawatt-hours (GWh) by 2018 – which is approximately the amount of electricity New York City consumes in 17 days.  That represents a $113.5 billion incremental revenue opportunity for an industry that currently generates sales of $50-60 billion a year.</a:t>
            </a:r>
          </a:p>
          <a:p>
            <a:pPr marL="0" indent="0">
              <a:buNone/>
            </a:pPr>
            <a:endParaRPr lang="en-ZA" sz="3100" b="1" dirty="0">
              <a:solidFill>
                <a:srgbClr val="000000"/>
              </a:solidFill>
            </a:endParaRPr>
          </a:p>
          <a:p>
            <a:pPr marL="0" indent="0" algn="ctr">
              <a:buNone/>
            </a:pPr>
            <a:r>
              <a:rPr lang="en-ZA" sz="5800" dirty="0">
                <a:solidFill>
                  <a:srgbClr val="000000"/>
                </a:solidFill>
              </a:rPr>
              <a:t>South Africa Cannot Afford to be left Behind</a:t>
            </a:r>
          </a:p>
        </p:txBody>
      </p:sp>
    </p:spTree>
    <p:extLst>
      <p:ext uri="{BB962C8B-B14F-4D97-AF65-F5344CB8AC3E}">
        <p14:creationId xmlns:p14="http://schemas.microsoft.com/office/powerpoint/2010/main" val="292124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7B2B4C-E261-4FC1-95EE-BCA14148C56D}"/>
              </a:ext>
            </a:extLst>
          </p:cNvPr>
          <p:cNvSpPr>
            <a:spLocks noGrp="1"/>
          </p:cNvSpPr>
          <p:nvPr>
            <p:ph type="title"/>
          </p:nvPr>
        </p:nvSpPr>
        <p:spPr>
          <a:xfrm>
            <a:off x="1179226" y="826680"/>
            <a:ext cx="9833548" cy="1325563"/>
          </a:xfrm>
        </p:spPr>
        <p:txBody>
          <a:bodyPr>
            <a:normAutofit/>
          </a:bodyPr>
          <a:lstStyle/>
          <a:p>
            <a:pPr algn="ctr"/>
            <a:r>
              <a:rPr lang="en-ZA" sz="4000">
                <a:solidFill>
                  <a:srgbClr val="FFFFFF"/>
                </a:solidFill>
              </a:rPr>
              <a:t>Comments to IRP 2018</a:t>
            </a:r>
          </a:p>
        </p:txBody>
      </p:sp>
      <p:sp>
        <p:nvSpPr>
          <p:cNvPr id="3" name="Content Placeholder 2">
            <a:extLst>
              <a:ext uri="{FF2B5EF4-FFF2-40B4-BE49-F238E27FC236}">
                <a16:creationId xmlns:a16="http://schemas.microsoft.com/office/drawing/2014/main" id="{EB45C0FD-DA5E-4A91-902C-FF8D0964B7C1}"/>
              </a:ext>
            </a:extLst>
          </p:cNvPr>
          <p:cNvSpPr>
            <a:spLocks noGrp="1"/>
          </p:cNvSpPr>
          <p:nvPr>
            <p:ph idx="1"/>
          </p:nvPr>
        </p:nvSpPr>
        <p:spPr>
          <a:xfrm>
            <a:off x="609600" y="2753936"/>
            <a:ext cx="10759440" cy="3870384"/>
          </a:xfrm>
        </p:spPr>
        <p:txBody>
          <a:bodyPr>
            <a:normAutofit/>
          </a:bodyPr>
          <a:lstStyle/>
          <a:p>
            <a:pPr marL="0" indent="0">
              <a:buNone/>
            </a:pPr>
            <a:r>
              <a:rPr lang="en-ZA" sz="1900" dirty="0">
                <a:solidFill>
                  <a:srgbClr val="000000"/>
                </a:solidFill>
              </a:rPr>
              <a:t>The draft IRP 2018 recognises that an unconstrained renewable technology scenario is the least-cost option till 2030 which we applaud.</a:t>
            </a:r>
          </a:p>
          <a:p>
            <a:pPr marL="0" indent="0">
              <a:buNone/>
            </a:pPr>
            <a:r>
              <a:rPr lang="en-ZA" sz="1900" dirty="0">
                <a:solidFill>
                  <a:srgbClr val="000000"/>
                </a:solidFill>
              </a:rPr>
              <a:t> Furthermore, policy adjustment scenarios are mostly unpacked in the document to allow a fuller understanding of the rationale. </a:t>
            </a:r>
          </a:p>
          <a:p>
            <a:pPr marL="0" indent="0">
              <a:buNone/>
            </a:pPr>
            <a:r>
              <a:rPr lang="en-ZA" sz="1900" dirty="0">
                <a:solidFill>
                  <a:srgbClr val="000000"/>
                </a:solidFill>
              </a:rPr>
              <a:t>We note that up to 2030 there is no specific allocation for any other storage technologies and our enquiries on the matter has revealed that distributed energy storage capacity has been ‘lumped in’ with the 200 MW per year (2600 MW by 2030) allocation for embedded generation.</a:t>
            </a:r>
          </a:p>
          <a:p>
            <a:pPr marL="0" indent="0">
              <a:buNone/>
            </a:pPr>
            <a:r>
              <a:rPr lang="en-ZA" sz="1900" dirty="0">
                <a:solidFill>
                  <a:srgbClr val="000000"/>
                </a:solidFill>
              </a:rPr>
              <a:t>We have made our comments based on this assumption. </a:t>
            </a:r>
          </a:p>
          <a:p>
            <a:pPr marL="0" indent="0">
              <a:buNone/>
            </a:pPr>
            <a:r>
              <a:rPr lang="en-ZA" sz="1900" dirty="0">
                <a:solidFill>
                  <a:srgbClr val="000000"/>
                </a:solidFill>
              </a:rPr>
              <a:t>In general, the success of this IRP plan depends on the restructuring of the industry which currently is unsustainable.</a:t>
            </a:r>
          </a:p>
        </p:txBody>
      </p:sp>
    </p:spTree>
    <p:extLst>
      <p:ext uri="{BB962C8B-B14F-4D97-AF65-F5344CB8AC3E}">
        <p14:creationId xmlns:p14="http://schemas.microsoft.com/office/powerpoint/2010/main" val="2024709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5995</Words>
  <Application>Microsoft Office PowerPoint</Application>
  <PresentationFormat>Widescreen</PresentationFormat>
  <Paragraphs>154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Presentation on IRP 2018 Comments</vt:lpstr>
      <vt:lpstr>PowerPoint Presentation</vt:lpstr>
      <vt:lpstr>PowerPoint Presentation</vt:lpstr>
      <vt:lpstr>Overarching Goal</vt:lpstr>
      <vt:lpstr>What is Energy Storage</vt:lpstr>
      <vt:lpstr>Applications of Storage</vt:lpstr>
      <vt:lpstr>Application of Storage</vt:lpstr>
      <vt:lpstr>“A next-generation energy grid without energy storage is like a computer without a hard drive: severely limited.”</vt:lpstr>
      <vt:lpstr>Comments to IRP 2018</vt:lpstr>
      <vt:lpstr>Lead In</vt:lpstr>
      <vt:lpstr>Aspects not Included in Modelling</vt:lpstr>
      <vt:lpstr>Motivations for Storage</vt:lpstr>
      <vt:lpstr>Price Cone</vt:lpstr>
      <vt:lpstr>Cost of Unserved Energy</vt:lpstr>
      <vt:lpstr> Demand and Consumption</vt:lpstr>
      <vt:lpstr>Demand Side Management</vt:lpstr>
      <vt:lpstr>Renewables and Storage</vt:lpstr>
      <vt:lpstr>Reserve Margin</vt:lpstr>
      <vt:lpstr>Value of Electric Storage to the SA Grid</vt:lpstr>
      <vt:lpstr>Value of Electric Storage to the SA Grid</vt:lpstr>
      <vt:lpstr>Specific reccomendations to the IRP</vt:lpstr>
      <vt:lpstr>PowerPoint Presentation</vt:lpstr>
      <vt:lpstr>PowerPoint Presentation</vt:lpstr>
      <vt:lpstr>PowerPoint Presentation</vt:lpstr>
      <vt:lpstr>PowerPoint Presentation</vt:lpstr>
      <vt:lpstr>Electric Vehicles Overlooked</vt:lpstr>
      <vt:lpstr>General Comments to the IRP</vt:lpstr>
      <vt:lpstr>General Comments to the IRP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IRP 2018 Comments</dc:title>
  <dc:creator>Jo Dean</dc:creator>
  <cp:lastModifiedBy>Arico Kotze</cp:lastModifiedBy>
  <cp:revision>2</cp:revision>
  <dcterms:created xsi:type="dcterms:W3CDTF">2018-10-15T14:49:04Z</dcterms:created>
  <dcterms:modified xsi:type="dcterms:W3CDTF">2018-10-16T05:27:22Z</dcterms:modified>
</cp:coreProperties>
</file>